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42" r:id="rId1"/>
  </p:sldMasterIdLst>
  <p:notesMasterIdLst>
    <p:notesMasterId r:id="rId37"/>
  </p:notesMasterIdLst>
  <p:sldIdLst>
    <p:sldId id="256" r:id="rId2"/>
    <p:sldId id="257" r:id="rId3"/>
    <p:sldId id="259" r:id="rId4"/>
    <p:sldId id="258" r:id="rId5"/>
    <p:sldId id="28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93" r:id="rId16"/>
    <p:sldId id="294" r:id="rId17"/>
    <p:sldId id="295" r:id="rId18"/>
    <p:sldId id="296" r:id="rId19"/>
    <p:sldId id="273" r:id="rId20"/>
    <p:sldId id="297" r:id="rId21"/>
    <p:sldId id="275" r:id="rId22"/>
    <p:sldId id="276" r:id="rId23"/>
    <p:sldId id="277" r:id="rId24"/>
    <p:sldId id="278" r:id="rId25"/>
    <p:sldId id="298" r:id="rId26"/>
    <p:sldId id="299" r:id="rId27"/>
    <p:sldId id="300" r:id="rId28"/>
    <p:sldId id="283" r:id="rId29"/>
    <p:sldId id="285" r:id="rId30"/>
    <p:sldId id="284" r:id="rId31"/>
    <p:sldId id="307" r:id="rId32"/>
    <p:sldId id="302" r:id="rId33"/>
    <p:sldId id="304" r:id="rId34"/>
    <p:sldId id="305" r:id="rId35"/>
    <p:sldId id="306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D31DCD-7F37-6745-B01A-02EBCEE88F8D}" type="datetimeFigureOut">
              <a:rPr lang="en-US" smtClean="0"/>
              <a:t>11-Nov-15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D5FA68-002C-0447-9089-78EAC6181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48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FA68-002C-0447-9089-78EAC61810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67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5FA68-002C-0447-9089-78EAC618102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7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24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32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AED9359-CCB3-4A81-BF72-CBF3F3F8285F}" type="slidenum">
              <a:rPr lang="en-US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740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3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33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10849BD-D426-4AA3-86FD-95434AB160B8}" type="slidenum">
              <a:rPr lang="en-US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121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EACA-C7F4-694C-B2A8-22CAC65FC27A}" type="datetimeFigureOut">
              <a:rPr lang="en-US" smtClean="0"/>
              <a:t>11-Nov-15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EACA-C7F4-694C-B2A8-22CAC65FC27A}" type="datetimeFigureOut">
              <a:rPr lang="en-US" smtClean="0"/>
              <a:t>11-Nov-15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C96D69E-8BFC-3641-983D-F4DE4AE3B5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EACA-C7F4-694C-B2A8-22CAC65FC27A}" type="datetimeFigureOut">
              <a:rPr lang="en-US" smtClean="0"/>
              <a:t>11-Nov-15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934EACA-C7F4-694C-B2A8-22CAC65FC27A}" type="datetimeFigureOut">
              <a:rPr lang="en-US" smtClean="0"/>
              <a:t>11-Nov-15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D69E-8BFC-3641-983D-F4DE4AE3B5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EACA-C7F4-694C-B2A8-22CAC65FC27A}" type="datetimeFigureOut">
              <a:rPr lang="en-US" smtClean="0"/>
              <a:t>11-Nov-15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C96D69E-8BFC-3641-983D-F4DE4AE3B5ED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EACA-C7F4-694C-B2A8-22CAC65FC27A}" type="datetimeFigureOut">
              <a:rPr lang="en-US" smtClean="0"/>
              <a:t>11-Nov-15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C96D69E-8BFC-3641-983D-F4DE4AE3B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EACA-C7F4-694C-B2A8-22CAC65FC27A}" type="datetimeFigureOut">
              <a:rPr lang="en-US" smtClean="0"/>
              <a:t>11-Nov-15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C96D69E-8BFC-3641-983D-F4DE4AE3B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C96D69E-8BFC-3641-983D-F4DE4AE3B5E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EACA-C7F4-694C-B2A8-22CAC65FC27A}" type="datetimeFigureOut">
              <a:rPr lang="en-US" smtClean="0"/>
              <a:t>11-Nov-15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C96D69E-8BFC-3641-983D-F4DE4AE3B5E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934EACA-C7F4-694C-B2A8-22CAC65FC27A}" type="datetimeFigureOut">
              <a:rPr lang="en-US" smtClean="0"/>
              <a:t>11-Nov-15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EACA-C7F4-694C-B2A8-22CAC65FC27A}" type="datetimeFigureOut">
              <a:rPr lang="en-US" smtClean="0"/>
              <a:t>11-Nov-15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6D69E-8BFC-3641-983D-F4DE4AE3B5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C96D69E-8BFC-3641-983D-F4DE4AE3B5E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EACA-C7F4-694C-B2A8-22CAC65FC27A}" type="datetimeFigureOut">
              <a:rPr lang="en-US" smtClean="0"/>
              <a:t>11-Nov-15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934EACA-C7F4-694C-B2A8-22CAC65FC27A}" type="datetimeFigureOut">
              <a:rPr lang="en-US" smtClean="0"/>
              <a:t>11-Nov-15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C96D69E-8BFC-3641-983D-F4DE4AE3B5ED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  <p:sldLayoutId id="2147484147" r:id="rId5"/>
    <p:sldLayoutId id="2147484148" r:id="rId6"/>
    <p:sldLayoutId id="2147484149" r:id="rId7"/>
    <p:sldLayoutId id="2147484150" r:id="rId8"/>
    <p:sldLayoutId id="2147484151" r:id="rId9"/>
    <p:sldLayoutId id="2147484152" r:id="rId10"/>
    <p:sldLayoutId id="214748415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file:///E:\..\..\..\" TargetMode="External"/><Relationship Id="rId2" Type="http://schemas.openxmlformats.org/officeDocument/2006/relationships/hyperlink" Target="file:///E:\..\..\..\search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E:\..\..\..\content\28\9.toc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Chaparral Pro Light" panose="02060403030505090203" pitchFamily="18" charset="0"/>
              </a:rPr>
              <a:t>dR.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Chaparral Pro Light" panose="02060403030505090203" pitchFamily="18" charset="0"/>
              </a:rPr>
              <a:t>awatif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Chaparral Pro Light" panose="02060403030505090203" pitchFamily="18" charset="0"/>
              </a:rPr>
              <a:t>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Chaparral Pro Light" panose="02060403030505090203" pitchFamily="18" charset="0"/>
              </a:rPr>
              <a:t>albahar</a:t>
            </a:r>
            <a:endParaRPr lang="en-US" sz="2800" dirty="0" smtClean="0">
              <a:solidFill>
                <a:schemeClr val="accent3">
                  <a:lumMod val="50000"/>
                </a:schemeClr>
              </a:solidFill>
              <a:latin typeface="Chaparral Pro Light" panose="02060403030505090203" pitchFamily="18" charset="0"/>
            </a:endParaRPr>
          </a:p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Chaparral Pro Light" panose="02060403030505090203" pitchFamily="18" charset="0"/>
              </a:rPr>
              <a:t>Dubai health authority</a:t>
            </a:r>
          </a:p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Chaparral Pro Light" panose="02060403030505090203" pitchFamily="18" charset="0"/>
              </a:rPr>
              <a:t>United </a:t>
            </a:r>
            <a:r>
              <a:rPr lang="en-US" sz="2800" dirty="0" err="1" smtClean="0">
                <a:solidFill>
                  <a:schemeClr val="accent3">
                    <a:lumMod val="50000"/>
                  </a:schemeClr>
                </a:solidFill>
                <a:latin typeface="Chaparral Pro Light" panose="02060403030505090203" pitchFamily="18" charset="0"/>
              </a:rPr>
              <a:t>arab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Chaparral Pro Light" panose="02060403030505090203" pitchFamily="18" charset="0"/>
              </a:rPr>
              <a:t> emirates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Chaparral Pro Light" panose="020604030305050902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Management &amp; Treatment of PCOS Patients Undergoing ART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02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Epidemiology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PCOS affects 5% to 10% of women of reproductive age - 4 million individuals.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It’s prevalence among infertile women is 15% to 20%.</a:t>
            </a:r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dirty="0" smtClean="0"/>
              <a:t>Most common </a:t>
            </a:r>
            <a:r>
              <a:rPr lang="en-US" u="sng" dirty="0" smtClean="0"/>
              <a:t>endocrine disorder </a:t>
            </a:r>
            <a:r>
              <a:rPr lang="en-US" dirty="0" smtClean="0"/>
              <a:t>of women within this age group.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Observed within the student health population &amp; general medical practice, though most often when a woman presents with infertility. </a:t>
            </a:r>
          </a:p>
        </p:txBody>
      </p:sp>
    </p:spTree>
    <p:extLst>
      <p:ext uri="{BB962C8B-B14F-4D97-AF65-F5344CB8AC3E}">
        <p14:creationId xmlns:p14="http://schemas.microsoft.com/office/powerpoint/2010/main" val="253741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Epidemiology Continued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PCOS</a:t>
            </a:r>
            <a:endParaRPr lang="en-US" sz="2800" dirty="0" smtClean="0"/>
          </a:p>
          <a:p>
            <a:pPr lvl="1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95% of all cases of hyperandrogenism</a:t>
            </a:r>
          </a:p>
          <a:p>
            <a:pPr lvl="1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20% of all cases of amenorrhea </a:t>
            </a:r>
          </a:p>
          <a:p>
            <a:pPr lvl="1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75% of all cases of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anovulatory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infertility</a:t>
            </a:r>
          </a:p>
          <a:p>
            <a:pPr lvl="1"/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03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Economic Cost to Health Care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According </a:t>
            </a:r>
            <a:r>
              <a:rPr lang="en-US" dirty="0" smtClean="0"/>
              <a:t>to the </a:t>
            </a:r>
            <a:r>
              <a:rPr lang="en-US" i="1" dirty="0" smtClean="0"/>
              <a:t>Health Care-Related Economic Burden of the Polycystic Ovary Syndrome, </a:t>
            </a:r>
            <a:r>
              <a:rPr lang="en-US" dirty="0" smtClean="0"/>
              <a:t>they stated, 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“We estimated the mean annual cost of the initial evaluation to be $93 million, that of hormonally treating menstrual dysfunction/abnormal uterine bleeding to be $1.35 billion, that of providing infertility care to be $533 million, that of PCOS-associated diabetes to be $1.77 billion, and that of treating hirsutism to be $622 million.”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65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Treatment Recommended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Induction of Ovulation</a:t>
            </a:r>
          </a:p>
          <a:p>
            <a:pPr marL="0" indent="0">
              <a:buNone/>
            </a:pPr>
            <a:endParaRPr lang="en-US" sz="18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Clomid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Recombinant FSH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/>
                </a:solidFill>
              </a:rPr>
              <a:t>Metformin</a:t>
            </a:r>
          </a:p>
          <a:p>
            <a:pPr marL="274320" lvl="1" indent="0">
              <a:buNone/>
            </a:pPr>
            <a:endParaRPr lang="en-US" dirty="0"/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700" dirty="0" smtClean="0">
                <a:solidFill>
                  <a:schemeClr val="tx1"/>
                </a:solidFill>
              </a:rPr>
              <a:t>Invitro Fertilization</a:t>
            </a:r>
          </a:p>
        </p:txBody>
      </p:sp>
    </p:spTree>
    <p:extLst>
      <p:ext uri="{BB962C8B-B14F-4D97-AF65-F5344CB8AC3E}">
        <p14:creationId xmlns:p14="http://schemas.microsoft.com/office/powerpoint/2010/main" val="3462663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15183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Clomiphene (Simulate Ovulation)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n = 5268</a:t>
            </a:r>
          </a:p>
          <a:p>
            <a:r>
              <a:rPr lang="en-US" sz="2800" dirty="0" smtClean="0"/>
              <a:t>Ovulation – 3858 (73%)</a:t>
            </a:r>
          </a:p>
          <a:p>
            <a:endParaRPr lang="en-US" sz="2800" dirty="0"/>
          </a:p>
          <a:p>
            <a:r>
              <a:rPr lang="en-US" sz="2800" dirty="0" smtClean="0"/>
              <a:t>Pregnancies – 1909 (36%)</a:t>
            </a:r>
          </a:p>
          <a:p>
            <a:endParaRPr lang="en-US" sz="2800" dirty="0" smtClean="0"/>
          </a:p>
          <a:p>
            <a:r>
              <a:rPr lang="en-US" sz="2800" dirty="0" smtClean="0"/>
              <a:t>Miscarriage – 20%</a:t>
            </a:r>
          </a:p>
          <a:p>
            <a:endParaRPr lang="en-US" sz="2800" dirty="0" smtClean="0"/>
          </a:p>
          <a:p>
            <a:r>
              <a:rPr lang="en-US" sz="2800" dirty="0" smtClean="0"/>
              <a:t>Multiple Pregnancy Rate – 8%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5699717" y="6367295"/>
            <a:ext cx="313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 (Hebrew)" charset="-79"/>
              </a:rPr>
              <a:t>Homburg, Hum </a:t>
            </a:r>
            <a:r>
              <a:rPr lang="en-US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 (Hebrew)" charset="-79"/>
              </a:rPr>
              <a:t>Reprod</a:t>
            </a: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 (Hebrew)" charset="-79"/>
              </a:rPr>
              <a:t>, 2005</a:t>
            </a:r>
          </a:p>
        </p:txBody>
      </p:sp>
    </p:spTree>
    <p:extLst>
      <p:ext uri="{BB962C8B-B14F-4D97-AF65-F5344CB8AC3E}">
        <p14:creationId xmlns:p14="http://schemas.microsoft.com/office/powerpoint/2010/main" val="158891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463" y="150125"/>
            <a:ext cx="8534400" cy="95558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Should we monitor Clomiphene cycles with ultrasound?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50762215"/>
              </p:ext>
            </p:extLst>
          </p:nvPr>
        </p:nvGraphicFramePr>
        <p:xfrm>
          <a:off x="301625" y="1799541"/>
          <a:ext cx="8504238" cy="4359987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834746"/>
                <a:gridCol w="2834746"/>
                <a:gridCol w="2834746"/>
              </a:tblGrid>
              <a:tr h="87633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With U/S  + hCG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</a:t>
                      </a:r>
                      <a:r>
                        <a:rPr lang="en-US" sz="2000" baseline="0" dirty="0" smtClean="0"/>
                        <a:t> U/S or hCG</a:t>
                      </a:r>
                      <a:endParaRPr lang="en-US" sz="2000" b="1" dirty="0"/>
                    </a:p>
                  </a:txBody>
                  <a:tcPr/>
                </a:tc>
              </a:tr>
              <a:tr h="85464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105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150</a:t>
                      </a:r>
                      <a:endParaRPr lang="en-US" sz="2000" dirty="0"/>
                    </a:p>
                  </a:txBody>
                  <a:tcPr/>
                </a:tc>
              </a:tr>
              <a:tr h="87633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Cumulative</a:t>
                      </a:r>
                      <a:r>
                        <a:rPr lang="en-US" sz="2000" b="1" baseline="0" dirty="0" smtClean="0"/>
                        <a:t> Pregnancy Rate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48%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34.7%</a:t>
                      </a:r>
                      <a:endParaRPr lang="en-US" sz="2000" dirty="0"/>
                    </a:p>
                  </a:txBody>
                  <a:tcPr/>
                </a:tc>
              </a:tr>
              <a:tr h="87633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Deliveries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35.6%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26.7%</a:t>
                      </a:r>
                      <a:endParaRPr lang="en-US" sz="2000" dirty="0"/>
                    </a:p>
                  </a:txBody>
                  <a:tcPr/>
                </a:tc>
              </a:tr>
              <a:tr h="87633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Multiple</a:t>
                      </a:r>
                      <a:r>
                        <a:rPr lang="en-US" sz="2000" b="1" baseline="0" dirty="0" smtClean="0"/>
                        <a:t> Pregnancies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8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Anti-Estrogen Effect on Endometrium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Endometrial thinning in 15-50%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Causes ER down regulation and depletion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Suppresses pinopode formation</a:t>
            </a:r>
          </a:p>
          <a:p>
            <a:endParaRPr lang="en-US" sz="2800" dirty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Less pregnancies when endometrial thickness at midcycle &lt; 7mm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Not dose related and recurs in repeat cycles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721" y="2784143"/>
            <a:ext cx="1282795" cy="130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3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18364"/>
            <a:ext cx="8534400" cy="90078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Aromatase Inhibitors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Letrozole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Advantages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sz="1600" dirty="0" smtClean="0"/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Do not block estrogen receptors </a:t>
            </a:r>
          </a:p>
          <a:p>
            <a:pPr lvl="2"/>
            <a:r>
              <a:rPr lang="en-US" sz="2200" dirty="0" smtClean="0"/>
              <a:t>No detrimental effect on endometrium or cervical mucus.</a:t>
            </a:r>
          </a:p>
          <a:p>
            <a:pPr lvl="2"/>
            <a:r>
              <a:rPr lang="en-US" sz="2200" dirty="0" smtClean="0"/>
              <a:t>Negative feedback mechanism not turned off – less chance of multiple follicular development.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413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599"/>
            <a:ext cx="8534400" cy="1067937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C00000"/>
                </a:solidFill>
              </a:rPr>
              <a:t>                  Letrozole vs. Clomiphene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GB" altLang="en-US" sz="1800" dirty="0"/>
              <a:t>Legro et al, NEJM 2014</a:t>
            </a:r>
            <a:endParaRPr lang="en-US" sz="1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 = 750 PCOS, RCT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079945"/>
              </p:ext>
            </p:extLst>
          </p:nvPr>
        </p:nvGraphicFramePr>
        <p:xfrm>
          <a:off x="577361" y="2241770"/>
          <a:ext cx="8010000" cy="385728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002500"/>
                <a:gridCol w="2002500"/>
                <a:gridCol w="2002500"/>
                <a:gridCol w="2002500"/>
              </a:tblGrid>
              <a:tr h="771456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Letrozole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CC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</a:t>
                      </a:r>
                      <a:endParaRPr lang="en-US" sz="2000" b="1" dirty="0"/>
                    </a:p>
                  </a:txBody>
                  <a:tcPr/>
                </a:tc>
              </a:tr>
              <a:tr h="77145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Ovulation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61.4%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48.3%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0.001</a:t>
                      </a:r>
                      <a:endParaRPr lang="en-US" sz="2000" dirty="0"/>
                    </a:p>
                  </a:txBody>
                  <a:tcPr/>
                </a:tc>
              </a:tr>
              <a:tr h="77145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Pregnancy</a:t>
                      </a:r>
                      <a:r>
                        <a:rPr lang="en-US" sz="2000" b="1" baseline="0" dirty="0" smtClean="0"/>
                        <a:t> Loss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31.8%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28.2%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NS</a:t>
                      </a:r>
                      <a:endParaRPr lang="en-US" sz="2000" dirty="0"/>
                    </a:p>
                  </a:txBody>
                  <a:tcPr/>
                </a:tc>
              </a:tr>
              <a:tr h="77145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Twins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3.2%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7.4%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NS</a:t>
                      </a:r>
                      <a:endParaRPr lang="en-US" sz="2000" dirty="0"/>
                    </a:p>
                  </a:txBody>
                  <a:tcPr/>
                </a:tc>
              </a:tr>
              <a:tr h="771456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Live</a:t>
                      </a:r>
                      <a:r>
                        <a:rPr lang="en-US" sz="2000" b="1" baseline="0" dirty="0" smtClean="0"/>
                        <a:t> Births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27.5%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19.5%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0.007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93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77421"/>
            <a:ext cx="8534400" cy="91536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Insulin-Sensitizing Drugs for Women with PCOS, </a:t>
            </a:r>
            <a:r>
              <a:rPr lang="en-US" dirty="0" err="1" smtClean="0">
                <a:solidFill>
                  <a:srgbClr val="C00000"/>
                </a:solidFill>
              </a:rPr>
              <a:t>Oligo</a:t>
            </a:r>
            <a:r>
              <a:rPr lang="en-US" dirty="0" smtClean="0">
                <a:solidFill>
                  <a:srgbClr val="C00000"/>
                </a:solidFill>
              </a:rPr>
              <a:t>/Amenorrhea &amp; Subfertility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Tang et al. Cochrane Database, 2009</a:t>
            </a:r>
          </a:p>
          <a:p>
            <a:endParaRPr lang="en-US" sz="2800" dirty="0" smtClean="0"/>
          </a:p>
          <a:p>
            <a:r>
              <a:rPr lang="en-US" sz="2800" dirty="0" smtClean="0"/>
              <a:t>There is no evidence that metformin improves live birth rates whether it is used alone or in combination with clomiphene.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Therefore, the use of metformin is improving reproductive outcomes in women with PCOS appears to be limited.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806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478" y="315183"/>
            <a:ext cx="8816452" cy="758952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>
                <a:solidFill>
                  <a:srgbClr val="C00000"/>
                </a:solidFill>
              </a:rPr>
              <a:t>Metformin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Useful but not recommended for ovulation induction.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Less multiple pregnancies than CC.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May be useful for CC resistance.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086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Metformin in IVF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Short term co-treatment with metformin for PCOS in IVF/ICSI:</a:t>
            </a:r>
          </a:p>
          <a:p>
            <a:pPr lvl="1"/>
            <a:r>
              <a:rPr lang="en-US" dirty="0" smtClean="0"/>
              <a:t>Does not improve response to stimulation</a:t>
            </a:r>
          </a:p>
          <a:p>
            <a:pPr lvl="1"/>
            <a:r>
              <a:rPr lang="en-US" dirty="0" smtClean="0"/>
              <a:t>Improves pregnancy rates</a:t>
            </a:r>
          </a:p>
          <a:p>
            <a:pPr lvl="1"/>
            <a:r>
              <a:rPr lang="en-US" dirty="0" smtClean="0"/>
              <a:t>Reduces the risk of OHSS</a:t>
            </a:r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dirty="0" smtClean="0"/>
              <a:t>No difference:</a:t>
            </a:r>
          </a:p>
          <a:p>
            <a:pPr lvl="1"/>
            <a:r>
              <a:rPr lang="en-US" dirty="0" smtClean="0"/>
              <a:t>Total dose FSH</a:t>
            </a:r>
          </a:p>
          <a:p>
            <a:pPr lvl="1"/>
            <a:r>
              <a:rPr lang="en-US" dirty="0" smtClean="0"/>
              <a:t>No. of oocytes</a:t>
            </a:r>
          </a:p>
          <a:p>
            <a:pPr lvl="1"/>
            <a:r>
              <a:rPr lang="en-US" dirty="0" smtClean="0"/>
              <a:t>Fertilization rates</a:t>
            </a:r>
          </a:p>
        </p:txBody>
      </p:sp>
    </p:spTree>
    <p:extLst>
      <p:ext uri="{BB962C8B-B14F-4D97-AF65-F5344CB8AC3E}">
        <p14:creationId xmlns:p14="http://schemas.microsoft.com/office/powerpoint/2010/main" val="374590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77421"/>
            <a:ext cx="8534400" cy="93078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Gonadotropin Treatment: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Why </a:t>
            </a:r>
            <a:r>
              <a:rPr lang="en-US" sz="2800" dirty="0"/>
              <a:t>is PCOS Different?</a:t>
            </a:r>
          </a:p>
          <a:p>
            <a:endParaRPr lang="en-US" sz="2800" dirty="0"/>
          </a:p>
          <a:p>
            <a:r>
              <a:rPr lang="en-US" sz="2800" dirty="0" smtClean="0"/>
              <a:t>Greater sensitivity to gonadotropin stimulation, therefore, multiple (“</a:t>
            </a:r>
            <a:r>
              <a:rPr lang="en-US" sz="2800" b="1" dirty="0" smtClean="0"/>
              <a:t>explosive</a:t>
            </a:r>
            <a:r>
              <a:rPr lang="en-US" sz="2800" dirty="0" smtClean="0"/>
              <a:t>”) follicular development.</a:t>
            </a:r>
          </a:p>
        </p:txBody>
      </p:sp>
    </p:spTree>
    <p:extLst>
      <p:ext uri="{BB962C8B-B14F-4D97-AF65-F5344CB8AC3E}">
        <p14:creationId xmlns:p14="http://schemas.microsoft.com/office/powerpoint/2010/main" val="196773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050"/>
          <p:cNvSpPr txBox="1">
            <a:spLocks noChangeArrowheads="1"/>
          </p:cNvSpPr>
          <p:nvPr/>
        </p:nvSpPr>
        <p:spPr bwMode="auto">
          <a:xfrm>
            <a:off x="177422" y="57150"/>
            <a:ext cx="8802805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4000" b="1" dirty="0">
                <a:solidFill>
                  <a:srgbClr val="C00000"/>
                </a:solidFill>
                <a:latin typeface="+mn-lt"/>
              </a:rPr>
              <a:t>Incremental </a:t>
            </a:r>
            <a:r>
              <a:rPr lang="es-ES_tradnl" sz="4000" b="1" dirty="0" err="1">
                <a:solidFill>
                  <a:srgbClr val="C00000"/>
                </a:solidFill>
                <a:latin typeface="+mn-lt"/>
              </a:rPr>
              <a:t>Dose</a:t>
            </a:r>
            <a:r>
              <a:rPr lang="es-ES_tradnl" sz="40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s-ES_tradnl" sz="4000" b="1" dirty="0" err="1">
                <a:solidFill>
                  <a:srgbClr val="C00000"/>
                </a:solidFill>
                <a:latin typeface="+mn-lt"/>
              </a:rPr>
              <a:t>Rise</a:t>
            </a:r>
            <a:endParaRPr lang="es-ES_tradnl" sz="4000" b="1" dirty="0">
              <a:solidFill>
                <a:srgbClr val="C00000"/>
              </a:solidFill>
              <a:latin typeface="+mn-lt"/>
            </a:endParaRPr>
          </a:p>
          <a:p>
            <a:pPr algn="ctr">
              <a:defRPr/>
            </a:pPr>
            <a:r>
              <a:rPr lang="en-US" sz="2800" dirty="0">
                <a:latin typeface="+mn-lt"/>
              </a:rPr>
              <a:t>50 IU starting dose; increments of 25 or 50 IU</a:t>
            </a:r>
          </a:p>
          <a:p>
            <a:pPr algn="ctr">
              <a:defRPr/>
            </a:pPr>
            <a:r>
              <a:rPr lang="en-US" sz="2800" dirty="0">
                <a:latin typeface="+mn-lt"/>
              </a:rPr>
              <a:t>n=158</a:t>
            </a:r>
            <a:endParaRPr lang="es-ES" sz="2800" dirty="0">
              <a:latin typeface="+mn-lt"/>
            </a:endParaRPr>
          </a:p>
        </p:txBody>
      </p:sp>
      <p:grpSp>
        <p:nvGrpSpPr>
          <p:cNvPr id="30723" name="Group 2051"/>
          <p:cNvGrpSpPr>
            <a:grpSpLocks/>
          </p:cNvGrpSpPr>
          <p:nvPr/>
        </p:nvGrpSpPr>
        <p:grpSpPr bwMode="auto">
          <a:xfrm>
            <a:off x="815975" y="1450975"/>
            <a:ext cx="6526213" cy="1912938"/>
            <a:chOff x="514" y="914"/>
            <a:chExt cx="4111" cy="1205"/>
          </a:xfrm>
        </p:grpSpPr>
        <p:sp>
          <p:nvSpPr>
            <p:cNvPr id="69636" name="Text Box 2052"/>
            <p:cNvSpPr txBox="1">
              <a:spLocks noChangeArrowheads="1"/>
            </p:cNvSpPr>
            <p:nvPr/>
          </p:nvSpPr>
          <p:spPr bwMode="auto">
            <a:xfrm>
              <a:off x="724" y="1907"/>
              <a:ext cx="1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16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1</a:t>
              </a:r>
            </a:p>
          </p:txBody>
        </p:sp>
        <p:sp>
          <p:nvSpPr>
            <p:cNvPr id="69637" name="Text Box 2053"/>
            <p:cNvSpPr txBox="1">
              <a:spLocks noChangeArrowheads="1"/>
            </p:cNvSpPr>
            <p:nvPr/>
          </p:nvSpPr>
          <p:spPr bwMode="auto">
            <a:xfrm>
              <a:off x="1485" y="1907"/>
              <a:ext cx="18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16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8</a:t>
              </a:r>
            </a:p>
          </p:txBody>
        </p:sp>
        <p:sp>
          <p:nvSpPr>
            <p:cNvPr id="69638" name="Text Box 2054"/>
            <p:cNvSpPr txBox="1">
              <a:spLocks noChangeArrowheads="1"/>
            </p:cNvSpPr>
            <p:nvPr/>
          </p:nvSpPr>
          <p:spPr bwMode="auto">
            <a:xfrm>
              <a:off x="2176" y="1907"/>
              <a:ext cx="25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16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15</a:t>
              </a:r>
            </a:p>
          </p:txBody>
        </p:sp>
        <p:sp>
          <p:nvSpPr>
            <p:cNvPr id="69639" name="Text Box 2055"/>
            <p:cNvSpPr txBox="1">
              <a:spLocks noChangeArrowheads="1"/>
            </p:cNvSpPr>
            <p:nvPr/>
          </p:nvSpPr>
          <p:spPr bwMode="auto">
            <a:xfrm>
              <a:off x="2908" y="1907"/>
              <a:ext cx="25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16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22</a:t>
              </a:r>
            </a:p>
          </p:txBody>
        </p:sp>
        <p:sp>
          <p:nvSpPr>
            <p:cNvPr id="69640" name="Text Box 2056"/>
            <p:cNvSpPr txBox="1">
              <a:spLocks noChangeArrowheads="1"/>
            </p:cNvSpPr>
            <p:nvPr/>
          </p:nvSpPr>
          <p:spPr bwMode="auto">
            <a:xfrm>
              <a:off x="3635" y="1907"/>
              <a:ext cx="25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16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29</a:t>
              </a:r>
            </a:p>
          </p:txBody>
        </p:sp>
        <p:sp>
          <p:nvSpPr>
            <p:cNvPr id="69641" name="Text Box 2057"/>
            <p:cNvSpPr txBox="1">
              <a:spLocks noChangeArrowheads="1"/>
            </p:cNvSpPr>
            <p:nvPr/>
          </p:nvSpPr>
          <p:spPr bwMode="auto">
            <a:xfrm>
              <a:off x="4367" y="1907"/>
              <a:ext cx="25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1600" b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35</a:t>
              </a:r>
            </a:p>
          </p:txBody>
        </p:sp>
        <p:sp>
          <p:nvSpPr>
            <p:cNvPr id="30755" name="Rectangle 2058"/>
            <p:cNvSpPr>
              <a:spLocks noChangeArrowheads="1"/>
            </p:cNvSpPr>
            <p:nvPr/>
          </p:nvSpPr>
          <p:spPr bwMode="auto">
            <a:xfrm>
              <a:off x="825" y="1674"/>
              <a:ext cx="751" cy="19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rtl="1"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69643" name="Text Box 2059"/>
            <p:cNvSpPr txBox="1">
              <a:spLocks noChangeArrowheads="1"/>
            </p:cNvSpPr>
            <p:nvPr/>
          </p:nvSpPr>
          <p:spPr bwMode="auto">
            <a:xfrm>
              <a:off x="3735" y="1139"/>
              <a:ext cx="79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150 </a:t>
              </a:r>
              <a:r>
                <a:rPr lang="es-ES_tradnl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I</a:t>
              </a:r>
              <a:r>
                <a:rPr lang="es-ES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U</a:t>
              </a:r>
              <a:r>
                <a:rPr lang="es-ES_tradnl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daily</a:t>
              </a:r>
              <a:endPara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69644" name="Text Box 2060"/>
            <p:cNvSpPr txBox="1">
              <a:spLocks noChangeArrowheads="1"/>
            </p:cNvSpPr>
            <p:nvPr/>
          </p:nvSpPr>
          <p:spPr bwMode="auto">
            <a:xfrm>
              <a:off x="2276" y="1332"/>
              <a:ext cx="79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100 </a:t>
              </a:r>
              <a:r>
                <a:rPr lang="es-ES_tradnl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I</a:t>
              </a:r>
              <a:r>
                <a:rPr lang="es-ES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U</a:t>
              </a:r>
              <a:r>
                <a:rPr lang="es-ES_tradnl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daily</a:t>
              </a:r>
              <a:endPara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69645" name="Text Box 2061"/>
            <p:cNvSpPr txBox="1">
              <a:spLocks noChangeArrowheads="1"/>
            </p:cNvSpPr>
            <p:nvPr/>
          </p:nvSpPr>
          <p:spPr bwMode="auto">
            <a:xfrm>
              <a:off x="3005" y="1235"/>
              <a:ext cx="79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125 </a:t>
              </a:r>
              <a:r>
                <a:rPr lang="es-ES_tradnl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I</a:t>
              </a:r>
              <a:r>
                <a:rPr lang="es-ES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U</a:t>
              </a:r>
              <a:r>
                <a:rPr lang="es-ES_tradnl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daily</a:t>
              </a:r>
              <a:endPara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69646" name="Text Box 2062"/>
            <p:cNvSpPr txBox="1">
              <a:spLocks noChangeArrowheads="1"/>
            </p:cNvSpPr>
            <p:nvPr/>
          </p:nvSpPr>
          <p:spPr bwMode="auto">
            <a:xfrm>
              <a:off x="1582" y="1428"/>
              <a:ext cx="72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75 </a:t>
              </a:r>
              <a:r>
                <a:rPr lang="es-ES_tradnl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I</a:t>
              </a:r>
              <a:r>
                <a:rPr lang="es-ES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U</a:t>
              </a:r>
              <a:r>
                <a:rPr lang="es-ES_tradnl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daily</a:t>
              </a:r>
              <a:endPara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grpSp>
          <p:nvGrpSpPr>
            <p:cNvPr id="30760" name="Group 2063"/>
            <p:cNvGrpSpPr>
              <a:grpSpLocks/>
            </p:cNvGrpSpPr>
            <p:nvPr/>
          </p:nvGrpSpPr>
          <p:grpSpPr bwMode="auto">
            <a:xfrm>
              <a:off x="1576" y="1367"/>
              <a:ext cx="2919" cy="500"/>
              <a:chOff x="1608" y="1282"/>
              <a:chExt cx="3264" cy="680"/>
            </a:xfrm>
          </p:grpSpPr>
          <p:sp>
            <p:nvSpPr>
              <p:cNvPr id="30766" name="Rectangle 2064"/>
              <p:cNvSpPr>
                <a:spLocks noChangeArrowheads="1"/>
              </p:cNvSpPr>
              <p:nvPr/>
            </p:nvSpPr>
            <p:spPr bwMode="auto">
              <a:xfrm>
                <a:off x="1608" y="1622"/>
                <a:ext cx="816" cy="340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rtl="1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767" name="Rectangle 2065"/>
              <p:cNvSpPr>
                <a:spLocks noChangeArrowheads="1"/>
              </p:cNvSpPr>
              <p:nvPr/>
            </p:nvSpPr>
            <p:spPr bwMode="auto">
              <a:xfrm>
                <a:off x="2424" y="1509"/>
                <a:ext cx="816" cy="453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rtl="1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768" name="Rectangle 2066"/>
              <p:cNvSpPr>
                <a:spLocks noChangeArrowheads="1"/>
              </p:cNvSpPr>
              <p:nvPr/>
            </p:nvSpPr>
            <p:spPr bwMode="auto">
              <a:xfrm>
                <a:off x="3240" y="1395"/>
                <a:ext cx="816" cy="567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rtl="1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769" name="Rectangle 2067"/>
              <p:cNvSpPr>
                <a:spLocks noChangeArrowheads="1"/>
              </p:cNvSpPr>
              <p:nvPr/>
            </p:nvSpPr>
            <p:spPr bwMode="auto">
              <a:xfrm>
                <a:off x="4056" y="1282"/>
                <a:ext cx="816" cy="680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rtl="1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770" name="Text Box 2068"/>
              <p:cNvSpPr txBox="1">
                <a:spLocks noChangeArrowheads="1"/>
              </p:cNvSpPr>
              <p:nvPr/>
            </p:nvSpPr>
            <p:spPr bwMode="auto">
              <a:xfrm>
                <a:off x="2573" y="1525"/>
                <a:ext cx="518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s-ES" altLang="en-US" sz="1400" b="1">
                    <a:solidFill>
                      <a:srgbClr val="000000"/>
                    </a:solidFill>
                  </a:rPr>
                  <a:t>7 d</a:t>
                </a:r>
                <a:r>
                  <a:rPr lang="es-ES_tradnl" altLang="en-US" sz="1400" b="1">
                    <a:solidFill>
                      <a:srgbClr val="000000"/>
                    </a:solidFill>
                  </a:rPr>
                  <a:t>ays</a:t>
                </a:r>
                <a:endParaRPr lang="es-ES" altLang="en-US" sz="14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0771" name="Text Box 2069"/>
              <p:cNvSpPr txBox="1">
                <a:spLocks noChangeArrowheads="1"/>
              </p:cNvSpPr>
              <p:nvPr/>
            </p:nvSpPr>
            <p:spPr bwMode="auto">
              <a:xfrm>
                <a:off x="3389" y="1412"/>
                <a:ext cx="518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s-ES" altLang="en-US" sz="1400" b="1">
                    <a:solidFill>
                      <a:srgbClr val="000000"/>
                    </a:solidFill>
                  </a:rPr>
                  <a:t>7 d</a:t>
                </a:r>
                <a:r>
                  <a:rPr lang="es-ES_tradnl" altLang="en-US" sz="1400" b="1">
                    <a:solidFill>
                      <a:srgbClr val="000000"/>
                    </a:solidFill>
                  </a:rPr>
                  <a:t>ays</a:t>
                </a:r>
                <a:endParaRPr lang="es-ES" altLang="en-US" sz="14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0772" name="Text Box 2070"/>
              <p:cNvSpPr txBox="1">
                <a:spLocks noChangeArrowheads="1"/>
              </p:cNvSpPr>
              <p:nvPr/>
            </p:nvSpPr>
            <p:spPr bwMode="auto">
              <a:xfrm>
                <a:off x="4205" y="1302"/>
                <a:ext cx="518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s-ES" altLang="en-US" sz="1400" b="1">
                    <a:solidFill>
                      <a:srgbClr val="000000"/>
                    </a:solidFill>
                  </a:rPr>
                  <a:t>7 d</a:t>
                </a:r>
                <a:r>
                  <a:rPr lang="es-ES_tradnl" altLang="en-US" sz="1400" b="1">
                    <a:solidFill>
                      <a:srgbClr val="000000"/>
                    </a:solidFill>
                  </a:rPr>
                  <a:t>ays</a:t>
                </a:r>
                <a:endParaRPr lang="es-ES" altLang="en-US" sz="14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0773" name="Text Box 2071"/>
              <p:cNvSpPr txBox="1">
                <a:spLocks noChangeArrowheads="1"/>
              </p:cNvSpPr>
              <p:nvPr/>
            </p:nvSpPr>
            <p:spPr bwMode="auto">
              <a:xfrm>
                <a:off x="1757" y="1639"/>
                <a:ext cx="517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s-ES" altLang="en-US" sz="1400" b="1">
                    <a:solidFill>
                      <a:srgbClr val="000000"/>
                    </a:solidFill>
                  </a:rPr>
                  <a:t>7 d</a:t>
                </a:r>
                <a:r>
                  <a:rPr lang="es-ES_tradnl" altLang="en-US" sz="1400" b="1">
                    <a:solidFill>
                      <a:srgbClr val="000000"/>
                    </a:solidFill>
                  </a:rPr>
                  <a:t>ays</a:t>
                </a:r>
                <a:endParaRPr lang="es-ES" altLang="en-US" sz="1400" b="1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9656" name="Text Box 2072"/>
            <p:cNvSpPr txBox="1">
              <a:spLocks noChangeArrowheads="1"/>
            </p:cNvSpPr>
            <p:nvPr/>
          </p:nvSpPr>
          <p:spPr bwMode="auto">
            <a:xfrm>
              <a:off x="830" y="1491"/>
              <a:ext cx="72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50 </a:t>
              </a:r>
              <a:r>
                <a:rPr lang="es-ES_tradnl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IU daily</a:t>
              </a:r>
              <a:endPara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0762" name="Text Box 2073"/>
            <p:cNvSpPr txBox="1">
              <a:spLocks noChangeArrowheads="1"/>
            </p:cNvSpPr>
            <p:nvPr/>
          </p:nvSpPr>
          <p:spPr bwMode="auto">
            <a:xfrm>
              <a:off x="948" y="1689"/>
              <a:ext cx="46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s-ES" altLang="en-US" sz="1400" b="1">
                  <a:solidFill>
                    <a:srgbClr val="000000"/>
                  </a:solidFill>
                </a:rPr>
                <a:t>7 d</a:t>
              </a:r>
              <a:r>
                <a:rPr lang="es-ES_tradnl" altLang="en-US" sz="1400" b="1">
                  <a:solidFill>
                    <a:srgbClr val="000000"/>
                  </a:solidFill>
                </a:rPr>
                <a:t>ays</a:t>
              </a:r>
              <a:endParaRPr lang="es-ES" altLang="en-US" sz="1400" b="1">
                <a:solidFill>
                  <a:srgbClr val="000000"/>
                </a:solidFill>
              </a:endParaRPr>
            </a:p>
          </p:txBody>
        </p:sp>
        <p:sp>
          <p:nvSpPr>
            <p:cNvPr id="69658" name="Text Box 2074"/>
            <p:cNvSpPr txBox="1">
              <a:spLocks noChangeArrowheads="1"/>
            </p:cNvSpPr>
            <p:nvPr/>
          </p:nvSpPr>
          <p:spPr bwMode="auto">
            <a:xfrm>
              <a:off x="514" y="914"/>
              <a:ext cx="608" cy="4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s-ES_tradnl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Start</a:t>
              </a:r>
              <a:r>
                <a:rPr lang="es-ES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/>
              </a:r>
              <a:br>
                <a:rPr lang="es-ES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</a:br>
              <a:r>
                <a:rPr lang="es-ES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day 3 of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s-ES" sz="160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 menses</a:t>
              </a:r>
              <a:endParaRPr lang="es-ES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  <p:sp>
          <p:nvSpPr>
            <p:cNvPr id="30764" name="Line 2075"/>
            <p:cNvSpPr>
              <a:spLocks noChangeShapeType="1"/>
            </p:cNvSpPr>
            <p:nvPr/>
          </p:nvSpPr>
          <p:spPr bwMode="auto">
            <a:xfrm flipH="1">
              <a:off x="816" y="1379"/>
              <a:ext cx="2" cy="239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69660" name="Text Box 2076"/>
            <p:cNvSpPr txBox="1">
              <a:spLocks noChangeArrowheads="1"/>
            </p:cNvSpPr>
            <p:nvPr/>
          </p:nvSpPr>
          <p:spPr bwMode="auto">
            <a:xfrm>
              <a:off x="751" y="1871"/>
              <a:ext cx="116" cy="19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endParaRPr lang="es-ES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69662" name="Text Box 2078"/>
          <p:cNvSpPr txBox="1">
            <a:spLocks noChangeArrowheads="1"/>
          </p:cNvSpPr>
          <p:nvPr/>
        </p:nvSpPr>
        <p:spPr bwMode="auto">
          <a:xfrm>
            <a:off x="1346200" y="5532438"/>
            <a:ext cx="5775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</a:t>
            </a:r>
            <a:r>
              <a:rPr lang="es-ES_tradnl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ays of treatment</a:t>
            </a:r>
            <a:endParaRPr lang="es-ES" sz="1600" b="1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9663" name="Text Box 2079"/>
          <p:cNvSpPr txBox="1">
            <a:spLocks noChangeArrowheads="1"/>
          </p:cNvSpPr>
          <p:nvPr/>
        </p:nvSpPr>
        <p:spPr bwMode="auto">
          <a:xfrm>
            <a:off x="1176338" y="5270500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</a:p>
        </p:txBody>
      </p:sp>
      <p:sp>
        <p:nvSpPr>
          <p:cNvPr id="69664" name="Text Box 2080"/>
          <p:cNvSpPr txBox="1">
            <a:spLocks noChangeArrowheads="1"/>
          </p:cNvSpPr>
          <p:nvPr/>
        </p:nvSpPr>
        <p:spPr bwMode="auto">
          <a:xfrm>
            <a:off x="2386013" y="5270500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8</a:t>
            </a:r>
          </a:p>
        </p:txBody>
      </p:sp>
      <p:sp>
        <p:nvSpPr>
          <p:cNvPr id="69665" name="Text Box 2081"/>
          <p:cNvSpPr txBox="1">
            <a:spLocks noChangeArrowheads="1"/>
          </p:cNvSpPr>
          <p:nvPr/>
        </p:nvSpPr>
        <p:spPr bwMode="auto">
          <a:xfrm>
            <a:off x="3482975" y="5270500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15</a:t>
            </a:r>
          </a:p>
        </p:txBody>
      </p:sp>
      <p:sp>
        <p:nvSpPr>
          <p:cNvPr id="69666" name="Text Box 2082"/>
          <p:cNvSpPr txBox="1">
            <a:spLocks noChangeArrowheads="1"/>
          </p:cNvSpPr>
          <p:nvPr/>
        </p:nvSpPr>
        <p:spPr bwMode="auto">
          <a:xfrm>
            <a:off x="4645025" y="5270500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22</a:t>
            </a:r>
          </a:p>
        </p:txBody>
      </p:sp>
      <p:sp>
        <p:nvSpPr>
          <p:cNvPr id="69667" name="Text Box 2083"/>
          <p:cNvSpPr txBox="1">
            <a:spLocks noChangeArrowheads="1"/>
          </p:cNvSpPr>
          <p:nvPr/>
        </p:nvSpPr>
        <p:spPr bwMode="auto">
          <a:xfrm>
            <a:off x="5799138" y="5270500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29</a:t>
            </a:r>
          </a:p>
        </p:txBody>
      </p:sp>
      <p:sp>
        <p:nvSpPr>
          <p:cNvPr id="69668" name="Text Box 2084"/>
          <p:cNvSpPr txBox="1">
            <a:spLocks noChangeArrowheads="1"/>
          </p:cNvSpPr>
          <p:nvPr/>
        </p:nvSpPr>
        <p:spPr bwMode="auto">
          <a:xfrm>
            <a:off x="6961188" y="5270500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36</a:t>
            </a:r>
          </a:p>
        </p:txBody>
      </p:sp>
      <p:sp>
        <p:nvSpPr>
          <p:cNvPr id="30731" name="Rectangle 2085"/>
          <p:cNvSpPr>
            <a:spLocks noChangeArrowheads="1"/>
          </p:cNvSpPr>
          <p:nvPr/>
        </p:nvSpPr>
        <p:spPr bwMode="auto">
          <a:xfrm>
            <a:off x="1344613" y="4905375"/>
            <a:ext cx="1185862" cy="307975"/>
          </a:xfrm>
          <a:prstGeom prst="rect">
            <a:avLst/>
          </a:prstGeom>
          <a:solidFill>
            <a:srgbClr val="0099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9670" name="Text Box 2086"/>
          <p:cNvSpPr txBox="1">
            <a:spLocks noChangeArrowheads="1"/>
          </p:cNvSpPr>
          <p:nvPr/>
        </p:nvSpPr>
        <p:spPr bwMode="auto">
          <a:xfrm>
            <a:off x="5957888" y="3622675"/>
            <a:ext cx="1255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250 </a:t>
            </a:r>
            <a:r>
              <a:rPr lang="es-ES_tradnl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</a:t>
            </a:r>
            <a:r>
              <a: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</a:t>
            </a:r>
            <a:r>
              <a:rPr lang="es-ES_tradnl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daily</a:t>
            </a: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69671" name="Text Box 2087"/>
          <p:cNvSpPr txBox="1">
            <a:spLocks noChangeArrowheads="1"/>
          </p:cNvSpPr>
          <p:nvPr/>
        </p:nvSpPr>
        <p:spPr bwMode="auto">
          <a:xfrm>
            <a:off x="3640138" y="4022725"/>
            <a:ext cx="1255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150 </a:t>
            </a:r>
            <a:r>
              <a:rPr lang="es-ES_tradnl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</a:t>
            </a:r>
            <a:r>
              <a: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</a:t>
            </a:r>
            <a:r>
              <a:rPr lang="es-ES_tradnl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daily</a:t>
            </a: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0734" name="Rectangle 2088"/>
          <p:cNvSpPr>
            <a:spLocks noChangeArrowheads="1"/>
          </p:cNvSpPr>
          <p:nvPr/>
        </p:nvSpPr>
        <p:spPr bwMode="auto">
          <a:xfrm>
            <a:off x="2530475" y="4608513"/>
            <a:ext cx="1158875" cy="600075"/>
          </a:xfrm>
          <a:prstGeom prst="rect">
            <a:avLst/>
          </a:prstGeom>
          <a:solidFill>
            <a:srgbClr val="0099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0735" name="Rectangle 2089"/>
          <p:cNvSpPr>
            <a:spLocks noChangeArrowheads="1"/>
          </p:cNvSpPr>
          <p:nvPr/>
        </p:nvSpPr>
        <p:spPr bwMode="auto">
          <a:xfrm>
            <a:off x="3689350" y="4408488"/>
            <a:ext cx="1158875" cy="800100"/>
          </a:xfrm>
          <a:prstGeom prst="rect">
            <a:avLst/>
          </a:prstGeom>
          <a:solidFill>
            <a:srgbClr val="0099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0736" name="Rectangle 2090"/>
          <p:cNvSpPr>
            <a:spLocks noChangeArrowheads="1"/>
          </p:cNvSpPr>
          <p:nvPr/>
        </p:nvSpPr>
        <p:spPr bwMode="auto">
          <a:xfrm>
            <a:off x="4848225" y="4208463"/>
            <a:ext cx="1158875" cy="1000125"/>
          </a:xfrm>
          <a:prstGeom prst="rect">
            <a:avLst/>
          </a:prstGeom>
          <a:solidFill>
            <a:srgbClr val="0099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0737" name="Rectangle 2091"/>
          <p:cNvSpPr>
            <a:spLocks noChangeArrowheads="1"/>
          </p:cNvSpPr>
          <p:nvPr/>
        </p:nvSpPr>
        <p:spPr bwMode="auto">
          <a:xfrm>
            <a:off x="6007100" y="4008438"/>
            <a:ext cx="1158875" cy="1200150"/>
          </a:xfrm>
          <a:prstGeom prst="rect">
            <a:avLst/>
          </a:prstGeom>
          <a:solidFill>
            <a:srgbClr val="0099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30738" name="Text Box 2092"/>
          <p:cNvSpPr txBox="1">
            <a:spLocks noChangeArrowheads="1"/>
          </p:cNvSpPr>
          <p:nvPr/>
        </p:nvSpPr>
        <p:spPr bwMode="auto">
          <a:xfrm>
            <a:off x="3902075" y="4440238"/>
            <a:ext cx="7350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n-US" sz="1400" b="1"/>
              <a:t>7 d</a:t>
            </a:r>
            <a:r>
              <a:rPr lang="es-ES_tradnl" altLang="en-US" sz="1400" b="1"/>
              <a:t>ays</a:t>
            </a:r>
            <a:endParaRPr lang="es-ES" altLang="en-US" sz="1400" b="1"/>
          </a:p>
        </p:txBody>
      </p:sp>
      <p:sp>
        <p:nvSpPr>
          <p:cNvPr id="69677" name="Text Box 2093"/>
          <p:cNvSpPr txBox="1">
            <a:spLocks noChangeArrowheads="1"/>
          </p:cNvSpPr>
          <p:nvPr/>
        </p:nvSpPr>
        <p:spPr bwMode="auto">
          <a:xfrm>
            <a:off x="4799013" y="3822700"/>
            <a:ext cx="1255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200 </a:t>
            </a:r>
            <a:r>
              <a:rPr lang="es-ES_tradnl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</a:t>
            </a:r>
            <a:r>
              <a: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</a:t>
            </a:r>
            <a:r>
              <a:rPr lang="es-ES_tradnl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daily</a:t>
            </a: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0740" name="Text Box 2094"/>
          <p:cNvSpPr txBox="1">
            <a:spLocks noChangeArrowheads="1"/>
          </p:cNvSpPr>
          <p:nvPr/>
        </p:nvSpPr>
        <p:spPr bwMode="auto">
          <a:xfrm>
            <a:off x="5059363" y="4241800"/>
            <a:ext cx="7350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n-US" sz="1400" b="1"/>
              <a:t>7 d</a:t>
            </a:r>
            <a:r>
              <a:rPr lang="es-ES_tradnl" altLang="en-US" sz="1400" b="1"/>
              <a:t>ays</a:t>
            </a:r>
            <a:endParaRPr lang="es-ES" altLang="en-US" sz="1400" b="1"/>
          </a:p>
        </p:txBody>
      </p:sp>
      <p:sp>
        <p:nvSpPr>
          <p:cNvPr id="30741" name="Text Box 2095"/>
          <p:cNvSpPr txBox="1">
            <a:spLocks noChangeArrowheads="1"/>
          </p:cNvSpPr>
          <p:nvPr/>
        </p:nvSpPr>
        <p:spPr bwMode="auto">
          <a:xfrm>
            <a:off x="6218238" y="4040188"/>
            <a:ext cx="7350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n-US" sz="1400" b="1"/>
              <a:t>7 d</a:t>
            </a:r>
            <a:r>
              <a:rPr lang="es-ES_tradnl" altLang="en-US" sz="1400" b="1"/>
              <a:t>ays</a:t>
            </a:r>
            <a:endParaRPr lang="es-ES" altLang="en-US" sz="1400" b="1"/>
          </a:p>
        </p:txBody>
      </p:sp>
      <p:sp>
        <p:nvSpPr>
          <p:cNvPr id="69680" name="Text Box 2096"/>
          <p:cNvSpPr txBox="1">
            <a:spLocks noChangeArrowheads="1"/>
          </p:cNvSpPr>
          <p:nvPr/>
        </p:nvSpPr>
        <p:spPr bwMode="auto">
          <a:xfrm>
            <a:off x="2481263" y="4222750"/>
            <a:ext cx="1255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100 </a:t>
            </a:r>
            <a:r>
              <a:rPr lang="es-ES_tradnl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</a:t>
            </a:r>
            <a:r>
              <a: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</a:t>
            </a:r>
            <a:r>
              <a:rPr lang="es-ES_tradnl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daily</a:t>
            </a: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0743" name="Text Box 2097"/>
          <p:cNvSpPr txBox="1">
            <a:spLocks noChangeArrowheads="1"/>
          </p:cNvSpPr>
          <p:nvPr/>
        </p:nvSpPr>
        <p:spPr bwMode="auto">
          <a:xfrm>
            <a:off x="2743200" y="4640263"/>
            <a:ext cx="7350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n-US" sz="1400" b="1"/>
              <a:t>7 d</a:t>
            </a:r>
            <a:r>
              <a:rPr lang="es-ES_tradnl" altLang="en-US" sz="1400" b="1"/>
              <a:t>ays</a:t>
            </a:r>
            <a:endParaRPr lang="es-ES" altLang="en-US" sz="1400" b="1"/>
          </a:p>
        </p:txBody>
      </p:sp>
      <p:sp>
        <p:nvSpPr>
          <p:cNvPr id="69682" name="Text Box 2098"/>
          <p:cNvSpPr txBox="1">
            <a:spLocks noChangeArrowheads="1"/>
          </p:cNvSpPr>
          <p:nvPr/>
        </p:nvSpPr>
        <p:spPr bwMode="auto">
          <a:xfrm>
            <a:off x="1362075" y="4513263"/>
            <a:ext cx="1143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s-ES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50 </a:t>
            </a:r>
            <a:r>
              <a:rPr lang="es-ES_tradnl" sz="16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IU daily</a:t>
            </a: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0745" name="Text Box 2099"/>
          <p:cNvSpPr txBox="1">
            <a:spLocks noChangeArrowheads="1"/>
          </p:cNvSpPr>
          <p:nvPr/>
        </p:nvSpPr>
        <p:spPr bwMode="auto">
          <a:xfrm>
            <a:off x="1584325" y="4908550"/>
            <a:ext cx="7350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en-US" sz="1400" b="1"/>
              <a:t>7 d</a:t>
            </a:r>
            <a:r>
              <a:rPr lang="es-ES_tradnl" altLang="en-US" sz="1400" b="1"/>
              <a:t>ays</a:t>
            </a:r>
            <a:endParaRPr lang="es-ES" altLang="en-US" sz="1400" b="1"/>
          </a:p>
        </p:txBody>
      </p:sp>
      <p:sp>
        <p:nvSpPr>
          <p:cNvPr id="30746" name="Line 2100"/>
          <p:cNvSpPr>
            <a:spLocks noChangeShapeType="1"/>
          </p:cNvSpPr>
          <p:nvPr/>
        </p:nvSpPr>
        <p:spPr bwMode="auto">
          <a:xfrm flipH="1">
            <a:off x="1322388" y="4170363"/>
            <a:ext cx="3175" cy="377825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9685" name="Text Box 2101"/>
          <p:cNvSpPr txBox="1">
            <a:spLocks noChangeArrowheads="1"/>
          </p:cNvSpPr>
          <p:nvPr/>
        </p:nvSpPr>
        <p:spPr bwMode="auto">
          <a:xfrm>
            <a:off x="177422" y="5915025"/>
            <a:ext cx="8906254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FSH increments:	Only allowed when no follicle  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Symbol" pitchFamily="18" charset="2"/>
              </a:rPr>
              <a:t>12 mm  </a:t>
            </a:r>
            <a:endParaRPr lang="es-ES" sz="16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s-ES" sz="16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hCG:		1 follicle </a:t>
            </a:r>
            <a:r>
              <a:rPr lang="es-ES" sz="16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Symbol" pitchFamily="18" charset="2"/>
              </a:rPr>
              <a:t>18 mm</a:t>
            </a:r>
          </a:p>
          <a:p>
            <a:pPr>
              <a:defRPr/>
            </a:pPr>
            <a:r>
              <a:rPr lang="es-ES" sz="16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sym typeface="Symbol" pitchFamily="18" charset="2"/>
              </a:rPr>
              <a:t>Cancellation:	3 follicles 15 mm </a:t>
            </a:r>
          </a:p>
        </p:txBody>
      </p:sp>
      <p:sp>
        <p:nvSpPr>
          <p:cNvPr id="69686" name="Text Box 2102"/>
          <p:cNvSpPr txBox="1">
            <a:spLocks noChangeArrowheads="1"/>
          </p:cNvSpPr>
          <p:nvPr/>
        </p:nvSpPr>
        <p:spPr bwMode="auto">
          <a:xfrm>
            <a:off x="6854825" y="6240463"/>
            <a:ext cx="22288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marL="342900" indent="-342900"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0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Leader et al, 2006</a:t>
            </a:r>
            <a:endParaRPr lang="en-US" sz="20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7267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3072"/>
          <p:cNvGraphicFramePr>
            <a:graphicFrameLocks noChangeAspect="1"/>
          </p:cNvGraphicFramePr>
          <p:nvPr/>
        </p:nvGraphicFramePr>
        <p:xfrm>
          <a:off x="990600" y="228600"/>
          <a:ext cx="7545388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Chart" r:id="rId3" imgW="6753149" imgH="4067251" progId="MSGraph.Chart.8">
                  <p:embed followColorScheme="full"/>
                </p:oleObj>
              </mc:Choice>
              <mc:Fallback>
                <p:oleObj name="Chart" r:id="rId3" imgW="6753149" imgH="4067251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28600"/>
                        <a:ext cx="7545388" cy="388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7" name="Text Box 2054"/>
          <p:cNvSpPr txBox="1">
            <a:spLocks noChangeArrowheads="1"/>
          </p:cNvSpPr>
          <p:nvPr/>
        </p:nvSpPr>
        <p:spPr bwMode="auto">
          <a:xfrm>
            <a:off x="2882900" y="228600"/>
            <a:ext cx="9921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342900" indent="-342900"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P=0.009</a:t>
            </a:r>
          </a:p>
        </p:txBody>
      </p:sp>
      <p:sp>
        <p:nvSpPr>
          <p:cNvPr id="31748" name="Rectangle 2055"/>
          <p:cNvSpPr>
            <a:spLocks noChangeArrowheads="1"/>
          </p:cNvSpPr>
          <p:nvPr/>
        </p:nvSpPr>
        <p:spPr bwMode="auto">
          <a:xfrm>
            <a:off x="5257800" y="1371600"/>
            <a:ext cx="10874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i="1">
                <a:latin typeface="Times New Roman" panose="02020603050405020304" pitchFamily="18" charset="0"/>
              </a:rPr>
              <a:t>P=0.009</a:t>
            </a:r>
          </a:p>
        </p:txBody>
      </p:sp>
      <p:sp>
        <p:nvSpPr>
          <p:cNvPr id="70664" name="Text Box 2056"/>
          <p:cNvSpPr txBox="1">
            <a:spLocks noChangeArrowheads="1"/>
          </p:cNvSpPr>
          <p:nvPr/>
        </p:nvSpPr>
        <p:spPr bwMode="auto">
          <a:xfrm>
            <a:off x="6568222" y="6240463"/>
            <a:ext cx="22288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marL="342900" indent="-342900" algn="r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Leader et al, 2006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7541" y="4447643"/>
            <a:ext cx="742561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Higher cancellation rate with 50 IU increments</a:t>
            </a:r>
          </a:p>
          <a:p>
            <a:endParaRPr lang="en-US" sz="2400" dirty="0"/>
          </a:p>
          <a:p>
            <a:r>
              <a:rPr lang="en-US" sz="2400" dirty="0" smtClean="0"/>
              <a:t>Duration and Pregnancy rate – same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17117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he-IL" smtClean="0"/>
              <a:t>Low dose rec-FSH</a:t>
            </a:r>
          </a:p>
        </p:txBody>
      </p:sp>
      <p:graphicFrame>
        <p:nvGraphicFramePr>
          <p:cNvPr id="27651" name="Object 1024"/>
          <p:cNvGraphicFramePr>
            <a:graphicFrameLocks noGrp="1" noChangeAspect="1"/>
          </p:cNvGraphicFramePr>
          <p:nvPr>
            <p:ph type="chart" idx="4294967295"/>
          </p:nvPr>
        </p:nvGraphicFramePr>
        <p:xfrm>
          <a:off x="685800" y="685800"/>
          <a:ext cx="7770813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Chart" r:id="rId3" imgW="7772400" imgH="4114800" progId="MSGraph.Chart.8">
                  <p:embed followColorScheme="full"/>
                </p:oleObj>
              </mc:Choice>
              <mc:Fallback>
                <p:oleObj name="Chart" r:id="rId3" imgW="7772400" imgH="41148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685800"/>
                        <a:ext cx="7770813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4649788" y="2970213"/>
            <a:ext cx="18288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2060"/>
                </a:solidFill>
                <a:cs typeface="Arial" panose="020B0604020202020204" pitchFamily="34" charset="0"/>
              </a:rPr>
              <a:t>75-112.5 IU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219200" y="3581400"/>
            <a:ext cx="34290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2060"/>
                </a:solidFill>
                <a:cs typeface="Arial" panose="020B0604020202020204" pitchFamily="34" charset="0"/>
              </a:rPr>
              <a:t>50-75 IU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6402388" y="2284413"/>
            <a:ext cx="1828800" cy="2286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2060"/>
                </a:solidFill>
                <a:cs typeface="Arial" panose="020B0604020202020204" pitchFamily="34" charset="0"/>
              </a:rPr>
              <a:t>100-150 IU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2557463" y="4799013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>
              <a:spcBef>
                <a:spcPct val="0"/>
              </a:spcBef>
              <a:buFontTx/>
              <a:buNone/>
            </a:pPr>
            <a:r>
              <a:rPr lang="en-US" altLang="en-US" sz="1800" b="1">
                <a:cs typeface="Arial" panose="020B0604020202020204" pitchFamily="34" charset="0"/>
              </a:rPr>
              <a:t>14</a:t>
            </a:r>
            <a:endParaRPr lang="en-US" altLang="en-US" sz="1800">
              <a:cs typeface="Arial" panose="020B0604020202020204" pitchFamily="34" charset="0"/>
            </a:endParaRP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5362575" y="47990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>
              <a:spcBef>
                <a:spcPct val="0"/>
              </a:spcBef>
              <a:buFontTx/>
              <a:buNone/>
            </a:pPr>
            <a:r>
              <a:rPr lang="en-US" altLang="en-US" sz="1800" b="1">
                <a:cs typeface="Arial" panose="020B0604020202020204" pitchFamily="34" charset="0"/>
              </a:rPr>
              <a:t>7</a:t>
            </a:r>
            <a:endParaRPr lang="en-US" altLang="en-US" sz="1800">
              <a:cs typeface="Arial" panose="020B0604020202020204" pitchFamily="34" charset="0"/>
            </a:endParaRP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7172325" y="47990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>
              <a:spcBef>
                <a:spcPct val="0"/>
              </a:spcBef>
              <a:buFontTx/>
              <a:buNone/>
            </a:pPr>
            <a:r>
              <a:rPr lang="en-US" altLang="en-US" sz="1800" b="1">
                <a:cs typeface="Arial" panose="020B0604020202020204" pitchFamily="34" charset="0"/>
              </a:rPr>
              <a:t>7</a:t>
            </a:r>
            <a:endParaRPr lang="en-US" altLang="en-US" sz="1800">
              <a:cs typeface="Arial" panose="020B0604020202020204" pitchFamily="34" charset="0"/>
            </a:endParaRP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4462463" y="5180013"/>
            <a:ext cx="103663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>
              <a:spcBef>
                <a:spcPct val="0"/>
              </a:spcBef>
              <a:buFontTx/>
              <a:buNone/>
            </a:pPr>
            <a:r>
              <a:rPr lang="en-US" altLang="he-IL" sz="2800" b="1">
                <a:cs typeface="Arial" panose="020B0604020202020204" pitchFamily="34" charset="0"/>
              </a:rPr>
              <a:t>Days</a:t>
            </a:r>
            <a:endParaRPr lang="en-US" altLang="he-IL" sz="28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334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1927225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Incremental dose rise of 8.3 IU each week</a:t>
            </a:r>
          </a:p>
          <a:p>
            <a:pPr eaLnBrk="1" hangingPunct="1">
              <a:defRPr/>
            </a:pPr>
            <a:endParaRPr lang="en-US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en-US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en-US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                           </a:t>
            </a:r>
          </a:p>
          <a:p>
            <a:pPr eaLnBrk="1" hangingPunct="1">
              <a:buFontTx/>
              <a:buNone/>
              <a:defRPr/>
            </a:pPr>
            <a:endParaRPr lang="en-US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endParaRPr lang="en-US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N=25, PCOS, CC failures, 69 cycles</a:t>
            </a:r>
          </a:p>
          <a:p>
            <a:pPr eaLnBrk="1" hangingPunct="1">
              <a:defRPr/>
            </a:pPr>
            <a:endParaRPr lang="en-US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1447800" y="3775075"/>
            <a:ext cx="20574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2060"/>
                </a:solidFill>
                <a:cs typeface="Arial" panose="020B0604020202020204" pitchFamily="34" charset="0"/>
              </a:rPr>
              <a:t>50 IU</a:t>
            </a:r>
          </a:p>
        </p:txBody>
      </p:sp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3505200" y="3165475"/>
            <a:ext cx="1828800" cy="1600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2060"/>
                </a:solidFill>
                <a:cs typeface="Arial" panose="020B0604020202020204" pitchFamily="34" charset="0"/>
              </a:rPr>
              <a:t>58.3 IU</a:t>
            </a:r>
          </a:p>
        </p:txBody>
      </p:sp>
      <p:sp>
        <p:nvSpPr>
          <p:cNvPr id="32773" name="Rectangle 6"/>
          <p:cNvSpPr>
            <a:spLocks noChangeArrowheads="1"/>
          </p:cNvSpPr>
          <p:nvPr/>
        </p:nvSpPr>
        <p:spPr bwMode="auto">
          <a:xfrm>
            <a:off x="5334000" y="2479675"/>
            <a:ext cx="1828800" cy="2286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2060"/>
                </a:solidFill>
                <a:cs typeface="Arial" panose="020B0604020202020204" pitchFamily="34" charset="0"/>
              </a:rPr>
              <a:t>64.6 IU</a:t>
            </a:r>
          </a:p>
        </p:txBody>
      </p:sp>
      <p:sp>
        <p:nvSpPr>
          <p:cNvPr id="32774" name="Text Box 7"/>
          <p:cNvSpPr txBox="1">
            <a:spLocks noChangeArrowheads="1"/>
          </p:cNvSpPr>
          <p:nvPr/>
        </p:nvSpPr>
        <p:spPr bwMode="auto">
          <a:xfrm>
            <a:off x="3260725" y="4725988"/>
            <a:ext cx="412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7                           14                         21</a:t>
            </a: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6038850" y="6240463"/>
            <a:ext cx="30448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marL="342900" indent="-342900" algn="r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en-US" sz="20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2776" name="Rectangle 9"/>
          <p:cNvSpPr>
            <a:spLocks noChangeArrowheads="1"/>
          </p:cNvSpPr>
          <p:nvPr/>
        </p:nvSpPr>
        <p:spPr bwMode="auto">
          <a:xfrm>
            <a:off x="1423988" y="5018088"/>
            <a:ext cx="5892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Days</a:t>
            </a:r>
          </a:p>
        </p:txBody>
      </p:sp>
      <p:sp>
        <p:nvSpPr>
          <p:cNvPr id="13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303213" y="264045"/>
            <a:ext cx="8534400" cy="90732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Only Minimal Dose</a:t>
            </a:r>
            <a:b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Increment Needed</a:t>
            </a:r>
            <a:endParaRPr lang="en-US" sz="3200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5859462" y="6334125"/>
            <a:ext cx="30448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marL="342900" indent="-342900" algn="r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Orvieto &amp; Homburg, 2008</a:t>
            </a:r>
          </a:p>
        </p:txBody>
      </p:sp>
    </p:spTree>
    <p:extLst>
      <p:ext uri="{BB962C8B-B14F-4D97-AF65-F5344CB8AC3E}">
        <p14:creationId xmlns:p14="http://schemas.microsoft.com/office/powerpoint/2010/main" val="46801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272" y="332585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Low-Dose Gonadotropins:</a:t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Summary of Results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Patients – 1040, Cycles 2472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80550"/>
              </p:ext>
            </p:extLst>
          </p:nvPr>
        </p:nvGraphicFramePr>
        <p:xfrm>
          <a:off x="813670" y="2279250"/>
          <a:ext cx="7558106" cy="3704355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779053"/>
                <a:gridCol w="3779053"/>
              </a:tblGrid>
              <a:tr h="740871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Pregnancies</a:t>
                      </a:r>
                      <a:endParaRPr 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rgbClr val="000000"/>
                          </a:solidFill>
                        </a:rPr>
                        <a:t>411 (40%)</a:t>
                      </a:r>
                      <a:endParaRPr lang="en-US" sz="2000" b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740871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Fecundity</a:t>
                      </a:r>
                      <a:r>
                        <a:rPr lang="en-US" sz="2000" b="1" baseline="0" dirty="0" smtClean="0"/>
                        <a:t>/ovarian cycle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23%</a:t>
                      </a:r>
                      <a:endParaRPr lang="en-US" sz="2000" dirty="0"/>
                    </a:p>
                  </a:txBody>
                  <a:tcPr/>
                </a:tc>
              </a:tr>
              <a:tr h="740871">
                <a:tc>
                  <a:txBody>
                    <a:bodyPr/>
                    <a:lstStyle/>
                    <a:p>
                      <a:r>
                        <a:rPr lang="en-US" sz="2000" b="1" dirty="0" err="1" smtClean="0"/>
                        <a:t>Uniovulation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71%</a:t>
                      </a:r>
                      <a:endParaRPr lang="en-US" sz="2000" dirty="0"/>
                    </a:p>
                  </a:txBody>
                  <a:tcPr/>
                </a:tc>
              </a:tr>
              <a:tr h="740871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OHSS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0.14%</a:t>
                      </a:r>
                      <a:endParaRPr lang="en-US" sz="2000" dirty="0"/>
                    </a:p>
                  </a:txBody>
                  <a:tcPr/>
                </a:tc>
              </a:tr>
              <a:tr h="740871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Multiple</a:t>
                      </a:r>
                      <a:r>
                        <a:rPr lang="en-US" sz="2000" b="1" baseline="0" dirty="0" smtClean="0"/>
                        <a:t> Pregnancies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5.1%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Box 1028"/>
          <p:cNvSpPr txBox="1">
            <a:spLocks noChangeArrowheads="1"/>
          </p:cNvSpPr>
          <p:nvPr/>
        </p:nvSpPr>
        <p:spPr bwMode="auto">
          <a:xfrm>
            <a:off x="4804012" y="6180138"/>
            <a:ext cx="3774696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marL="342900" indent="-342900" algn="r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Updated from Homburg &amp; </a:t>
            </a:r>
            <a:r>
              <a:rPr lang="en-US" sz="14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Howles</a:t>
            </a: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, 1999</a:t>
            </a:r>
          </a:p>
        </p:txBody>
      </p:sp>
    </p:spTree>
    <p:extLst>
      <p:ext uri="{BB962C8B-B14F-4D97-AF65-F5344CB8AC3E}">
        <p14:creationId xmlns:p14="http://schemas.microsoft.com/office/powerpoint/2010/main" val="415044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he-IL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Conventional Regimen With Gonadotropins</a:t>
            </a:r>
          </a:p>
        </p:txBody>
      </p:sp>
      <p:graphicFrame>
        <p:nvGraphicFramePr>
          <p:cNvPr id="25603" name="Object 3"/>
          <p:cNvGraphicFramePr>
            <a:graphicFrameLocks noGrp="1" noChangeAspect="1"/>
          </p:cNvGraphicFramePr>
          <p:nvPr>
            <p:ph type="chart" idx="4294967295"/>
          </p:nvPr>
        </p:nvGraphicFramePr>
        <p:xfrm>
          <a:off x="685800" y="1905000"/>
          <a:ext cx="73152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Chart" r:id="rId3" imgW="7772400" imgH="4114800" progId="MSGraph.Chart.8">
                  <p:embed followColorScheme="full"/>
                </p:oleObj>
              </mc:Choice>
              <mc:Fallback>
                <p:oleObj name="Chart" r:id="rId3" imgW="7772400" imgH="41148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05000"/>
                        <a:ext cx="7315200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724400" y="3276600"/>
            <a:ext cx="1828800" cy="2362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895600" y="4648200"/>
            <a:ext cx="1828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6553200" y="1981200"/>
            <a:ext cx="2133600" cy="3657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3733800" y="57150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rtl="1">
              <a:defRPr/>
            </a:pPr>
            <a:r>
              <a:rPr lang="en-US" alt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 (Hebrew)" charset="-79"/>
              </a:rPr>
              <a:t>5</a:t>
            </a:r>
            <a:endParaRPr lang="en-US" altLang="en-US" sz="2400">
              <a:latin typeface="Times New Roman (Hebrew)" charset="-79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5410200" y="57150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en-US" alt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 (Hebrew)" charset="-79"/>
              </a:rPr>
              <a:t>5</a:t>
            </a:r>
            <a:endParaRPr lang="en-US" altLang="en-US" sz="2400">
              <a:latin typeface="Times New Roman (Hebrew)" charset="-79"/>
            </a:endParaRP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7315200" y="57150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en-US" alt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 (Hebrew)" charset="-79"/>
              </a:rPr>
              <a:t>5</a:t>
            </a:r>
            <a:endParaRPr lang="en-US" altLang="en-US" sz="2400">
              <a:latin typeface="Times New Roman (Hebrew)" charset="-79"/>
            </a:endParaRP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4703763" y="5969000"/>
            <a:ext cx="10366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en-US" altLang="he-IL" sz="28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 (Hebrew)" charset="-79"/>
              </a:rPr>
              <a:t>Days</a:t>
            </a:r>
            <a:endParaRPr lang="en-US" altLang="he-IL" sz="2400">
              <a:latin typeface="Times New Roman (Hebrew)" charset="-79"/>
            </a:endParaRP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395288" y="5229225"/>
            <a:ext cx="25146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2133600" y="4800600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en-US" alt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 (Hebrew)" charset="-79"/>
              </a:rPr>
              <a:t>75</a:t>
            </a:r>
            <a:endParaRPr lang="en-US" altLang="en-US" sz="2400">
              <a:latin typeface="Times New Roman (Hebrew)" charset="-79"/>
            </a:endParaRP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3810000" y="3733800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en-US" alt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 (Hebrew)" charset="-79"/>
              </a:rPr>
              <a:t>75</a:t>
            </a:r>
            <a:endParaRPr lang="en-US" altLang="en-US" sz="2400">
              <a:latin typeface="Times New Roman (Hebrew)" charset="-79"/>
            </a:endParaRP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5791200" y="2362200"/>
            <a:ext cx="641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en-US" alt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 (Hebrew)" charset="-79"/>
              </a:rPr>
              <a:t>75</a:t>
            </a:r>
            <a:endParaRPr lang="en-US" altLang="en-US" sz="2400">
              <a:latin typeface="Times New Roman (Hebrew)" charset="-79"/>
            </a:endParaRP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1355725" y="5680075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 (Hebrew)" charset="-79"/>
              </a:rPr>
              <a:t>5</a:t>
            </a:r>
            <a:endParaRPr lang="en-US" altLang="en-US" sz="2400">
              <a:latin typeface="Times New Roman (Hebrew)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642544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63773"/>
            <a:ext cx="8534400" cy="90661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Results of Conventional Therapy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14 Series, 1966-1984, WHO I &amp;II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99406315"/>
              </p:ext>
            </p:extLst>
          </p:nvPr>
        </p:nvGraphicFramePr>
        <p:xfrm>
          <a:off x="329230" y="1818216"/>
          <a:ext cx="8504238" cy="421364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252119"/>
                <a:gridCol w="4252119"/>
              </a:tblGrid>
              <a:tr h="1053412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Conceived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46% (16-78)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053412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Multiple</a:t>
                      </a:r>
                      <a:r>
                        <a:rPr lang="en-US" sz="2000" b="1" baseline="0" dirty="0" smtClean="0"/>
                        <a:t> Pregnancies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34% (22-50)</a:t>
                      </a:r>
                      <a:endParaRPr lang="en-US" sz="2000" dirty="0"/>
                    </a:p>
                  </a:txBody>
                  <a:tcPr/>
                </a:tc>
              </a:tr>
              <a:tr h="1053412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Miscarriages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23% (12-30)</a:t>
                      </a:r>
                      <a:endParaRPr lang="en-US" sz="2000" dirty="0"/>
                    </a:p>
                  </a:txBody>
                  <a:tcPr/>
                </a:tc>
              </a:tr>
              <a:tr h="1053412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Severe OHSS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4.6% (1.3-9.4)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 Box 1028"/>
          <p:cNvSpPr txBox="1">
            <a:spLocks noChangeArrowheads="1"/>
          </p:cNvSpPr>
          <p:nvPr/>
        </p:nvSpPr>
        <p:spPr bwMode="auto">
          <a:xfrm>
            <a:off x="4938626" y="6180138"/>
            <a:ext cx="3897526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marL="342900" indent="-342900" algn="r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Updated from Homburg &amp; </a:t>
            </a:r>
            <a:r>
              <a:rPr lang="en-US" sz="14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Howles</a:t>
            </a: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, 1999</a:t>
            </a:r>
          </a:p>
        </p:txBody>
      </p:sp>
    </p:spTree>
    <p:extLst>
      <p:ext uri="{BB962C8B-B14F-4D97-AF65-F5344CB8AC3E}">
        <p14:creationId xmlns:p14="http://schemas.microsoft.com/office/powerpoint/2010/main" val="4055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How Long Does It Take?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With a starting dose of 75 IU FSH, unchanged for a minimum of 14 days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90% will get to the criteria for hCG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99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PCOS – Why Antagonist?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Shorter duration of stimulation with GnRH antagonist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Gonadotropin requirements are decreased compared to GnRH agonists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OHSS incidence decreased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Allows the use of an agonist trigger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38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3904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High Responders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(AMH &gt; 20 </a:t>
            </a:r>
            <a:r>
              <a:rPr lang="en-US" dirty="0" err="1" smtClean="0">
                <a:solidFill>
                  <a:srgbClr val="C00000"/>
                </a:solidFill>
              </a:rPr>
              <a:t>pmol</a:t>
            </a:r>
            <a:r>
              <a:rPr lang="en-US" dirty="0" smtClean="0">
                <a:solidFill>
                  <a:srgbClr val="C00000"/>
                </a:solidFill>
              </a:rPr>
              <a:t>/L)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Treatment strategy:</a:t>
            </a:r>
          </a:p>
          <a:p>
            <a:pPr marL="0" indent="0">
              <a:buNone/>
            </a:pPr>
            <a:endParaRPr lang="en-US" sz="2000" dirty="0" smtClean="0"/>
          </a:p>
          <a:p>
            <a:pPr lvl="1"/>
            <a:r>
              <a:rPr lang="en-US" dirty="0" smtClean="0"/>
              <a:t>Control GnRH antagonist – starting day S4 (3)</a:t>
            </a:r>
          </a:p>
          <a:p>
            <a:pPr lvl="1"/>
            <a:r>
              <a:rPr lang="en-US" dirty="0" smtClean="0"/>
              <a:t>Daily FSH dose = 150 IU </a:t>
            </a:r>
            <a:r>
              <a:rPr lang="en-US" dirty="0" err="1" smtClean="0"/>
              <a:t>hMG</a:t>
            </a:r>
            <a:r>
              <a:rPr lang="en-US" dirty="0" smtClean="0"/>
              <a:t> (obese = 225)</a:t>
            </a:r>
          </a:p>
        </p:txBody>
      </p:sp>
    </p:spTree>
    <p:extLst>
      <p:ext uri="{BB962C8B-B14F-4D97-AF65-F5344CB8AC3E}">
        <p14:creationId xmlns:p14="http://schemas.microsoft.com/office/powerpoint/2010/main" val="326874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Line 1"/>
          <p:cNvSpPr>
            <a:spLocks noChangeShapeType="1"/>
          </p:cNvSpPr>
          <p:nvPr/>
        </p:nvSpPr>
        <p:spPr bwMode="auto">
          <a:xfrm rot="10800000" flipH="1">
            <a:off x="2205038" y="2436813"/>
            <a:ext cx="5143500" cy="73025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31" name="Oval 2"/>
          <p:cNvSpPr>
            <a:spLocks/>
          </p:cNvSpPr>
          <p:nvPr/>
        </p:nvSpPr>
        <p:spPr bwMode="auto">
          <a:xfrm>
            <a:off x="2179638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32" name="Oval 3"/>
          <p:cNvSpPr>
            <a:spLocks/>
          </p:cNvSpPr>
          <p:nvPr/>
        </p:nvSpPr>
        <p:spPr bwMode="auto">
          <a:xfrm>
            <a:off x="2509838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33" name="Oval 4"/>
          <p:cNvSpPr>
            <a:spLocks/>
          </p:cNvSpPr>
          <p:nvPr/>
        </p:nvSpPr>
        <p:spPr bwMode="auto">
          <a:xfrm>
            <a:off x="2847975" y="2170113"/>
            <a:ext cx="331788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34" name="Oval 5"/>
          <p:cNvSpPr>
            <a:spLocks/>
          </p:cNvSpPr>
          <p:nvPr/>
        </p:nvSpPr>
        <p:spPr bwMode="auto">
          <a:xfrm>
            <a:off x="3187700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35" name="Oval 6"/>
          <p:cNvSpPr>
            <a:spLocks/>
          </p:cNvSpPr>
          <p:nvPr/>
        </p:nvSpPr>
        <p:spPr bwMode="auto">
          <a:xfrm>
            <a:off x="3527425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36" name="Oval 7"/>
          <p:cNvSpPr>
            <a:spLocks/>
          </p:cNvSpPr>
          <p:nvPr/>
        </p:nvSpPr>
        <p:spPr bwMode="auto">
          <a:xfrm>
            <a:off x="3867150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37" name="Oval 8"/>
          <p:cNvSpPr>
            <a:spLocks/>
          </p:cNvSpPr>
          <p:nvPr/>
        </p:nvSpPr>
        <p:spPr bwMode="auto">
          <a:xfrm>
            <a:off x="4205288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38" name="Oval 9"/>
          <p:cNvSpPr>
            <a:spLocks/>
          </p:cNvSpPr>
          <p:nvPr/>
        </p:nvSpPr>
        <p:spPr bwMode="auto">
          <a:xfrm>
            <a:off x="4554538" y="215265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39" name="Oval 10"/>
          <p:cNvSpPr>
            <a:spLocks/>
          </p:cNvSpPr>
          <p:nvPr/>
        </p:nvSpPr>
        <p:spPr bwMode="auto">
          <a:xfrm>
            <a:off x="4884738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40" name="Oval 11"/>
          <p:cNvSpPr>
            <a:spLocks/>
          </p:cNvSpPr>
          <p:nvPr/>
        </p:nvSpPr>
        <p:spPr bwMode="auto">
          <a:xfrm>
            <a:off x="5224463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41" name="Oval 12"/>
          <p:cNvSpPr>
            <a:spLocks/>
          </p:cNvSpPr>
          <p:nvPr/>
        </p:nvSpPr>
        <p:spPr bwMode="auto">
          <a:xfrm>
            <a:off x="5562600" y="2170113"/>
            <a:ext cx="331788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42" name="Oval 13"/>
          <p:cNvSpPr>
            <a:spLocks/>
          </p:cNvSpPr>
          <p:nvPr/>
        </p:nvSpPr>
        <p:spPr bwMode="auto">
          <a:xfrm>
            <a:off x="5902325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43" name="Oval 14"/>
          <p:cNvSpPr>
            <a:spLocks/>
          </p:cNvSpPr>
          <p:nvPr/>
        </p:nvSpPr>
        <p:spPr bwMode="auto">
          <a:xfrm>
            <a:off x="6242050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44" name="Rectangle 16"/>
          <p:cNvSpPr>
            <a:spLocks/>
          </p:cNvSpPr>
          <p:nvPr/>
        </p:nvSpPr>
        <p:spPr bwMode="auto">
          <a:xfrm>
            <a:off x="2132013" y="1789113"/>
            <a:ext cx="3333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300">
                <a:latin typeface="Calibri" panose="020F0502020204030204" pitchFamily="34" charset="0"/>
                <a:cs typeface="Arial" panose="020B0604020202020204" pitchFamily="34" charset="0"/>
              </a:rPr>
              <a:t>FSH</a:t>
            </a:r>
          </a:p>
        </p:txBody>
      </p:sp>
      <p:sp>
        <p:nvSpPr>
          <p:cNvPr id="48145" name="Rectangle 17"/>
          <p:cNvSpPr>
            <a:spLocks/>
          </p:cNvSpPr>
          <p:nvPr/>
        </p:nvSpPr>
        <p:spPr bwMode="auto">
          <a:xfrm>
            <a:off x="6678613" y="2725738"/>
            <a:ext cx="520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Calibri" panose="020F0502020204030204" pitchFamily="34" charset="0"/>
                <a:cs typeface="Arial" panose="020B0604020202020204" pitchFamily="34" charset="0"/>
              </a:rPr>
              <a:t>hCG</a:t>
            </a:r>
          </a:p>
        </p:txBody>
      </p:sp>
      <p:sp>
        <p:nvSpPr>
          <p:cNvPr id="48146" name="Line 18"/>
          <p:cNvSpPr>
            <a:spLocks noChangeShapeType="1"/>
          </p:cNvSpPr>
          <p:nvPr/>
        </p:nvSpPr>
        <p:spPr bwMode="auto">
          <a:xfrm rot="10800000">
            <a:off x="3697288" y="1454150"/>
            <a:ext cx="6350" cy="600075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47" name="Line 19"/>
          <p:cNvSpPr>
            <a:spLocks noChangeShapeType="1"/>
          </p:cNvSpPr>
          <p:nvPr/>
        </p:nvSpPr>
        <p:spPr bwMode="auto">
          <a:xfrm rot="10800000" flipH="1">
            <a:off x="2187575" y="4829175"/>
            <a:ext cx="5160963" cy="269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48" name="Oval 20"/>
          <p:cNvSpPr>
            <a:spLocks/>
          </p:cNvSpPr>
          <p:nvPr/>
        </p:nvSpPr>
        <p:spPr bwMode="auto">
          <a:xfrm>
            <a:off x="2187575" y="4491038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49" name="Oval 21"/>
          <p:cNvSpPr>
            <a:spLocks/>
          </p:cNvSpPr>
          <p:nvPr/>
        </p:nvSpPr>
        <p:spPr bwMode="auto">
          <a:xfrm>
            <a:off x="2517775" y="4491038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50" name="Oval 22"/>
          <p:cNvSpPr>
            <a:spLocks/>
          </p:cNvSpPr>
          <p:nvPr/>
        </p:nvSpPr>
        <p:spPr bwMode="auto">
          <a:xfrm>
            <a:off x="2857500" y="4491038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51" name="Oval 23"/>
          <p:cNvSpPr>
            <a:spLocks/>
          </p:cNvSpPr>
          <p:nvPr/>
        </p:nvSpPr>
        <p:spPr bwMode="auto">
          <a:xfrm>
            <a:off x="3197225" y="4491038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52" name="Oval 24"/>
          <p:cNvSpPr>
            <a:spLocks/>
          </p:cNvSpPr>
          <p:nvPr/>
        </p:nvSpPr>
        <p:spPr bwMode="auto">
          <a:xfrm>
            <a:off x="3535363" y="4491038"/>
            <a:ext cx="331787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53" name="Oval 25"/>
          <p:cNvSpPr>
            <a:spLocks/>
          </p:cNvSpPr>
          <p:nvPr/>
        </p:nvSpPr>
        <p:spPr bwMode="auto">
          <a:xfrm>
            <a:off x="3867150" y="4491038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54" name="Oval 26"/>
          <p:cNvSpPr>
            <a:spLocks/>
          </p:cNvSpPr>
          <p:nvPr/>
        </p:nvSpPr>
        <p:spPr bwMode="auto">
          <a:xfrm>
            <a:off x="4214813" y="4491038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55" name="Oval 27"/>
          <p:cNvSpPr>
            <a:spLocks/>
          </p:cNvSpPr>
          <p:nvPr/>
        </p:nvSpPr>
        <p:spPr bwMode="auto">
          <a:xfrm>
            <a:off x="4554538" y="4491038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56" name="Oval 28"/>
          <p:cNvSpPr>
            <a:spLocks/>
          </p:cNvSpPr>
          <p:nvPr/>
        </p:nvSpPr>
        <p:spPr bwMode="auto">
          <a:xfrm>
            <a:off x="4894263" y="4491038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57" name="Oval 29"/>
          <p:cNvSpPr>
            <a:spLocks/>
          </p:cNvSpPr>
          <p:nvPr/>
        </p:nvSpPr>
        <p:spPr bwMode="auto">
          <a:xfrm>
            <a:off x="5232400" y="4491038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58" name="Oval 30"/>
          <p:cNvSpPr>
            <a:spLocks/>
          </p:cNvSpPr>
          <p:nvPr/>
        </p:nvSpPr>
        <p:spPr bwMode="auto">
          <a:xfrm>
            <a:off x="5572125" y="4491038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59" name="Oval 31"/>
          <p:cNvSpPr>
            <a:spLocks/>
          </p:cNvSpPr>
          <p:nvPr/>
        </p:nvSpPr>
        <p:spPr bwMode="auto">
          <a:xfrm>
            <a:off x="5911850" y="4491038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60" name="Oval 32"/>
          <p:cNvSpPr>
            <a:spLocks/>
          </p:cNvSpPr>
          <p:nvPr/>
        </p:nvSpPr>
        <p:spPr bwMode="auto">
          <a:xfrm>
            <a:off x="6249988" y="4491038"/>
            <a:ext cx="331787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61" name="Oval 33"/>
          <p:cNvSpPr>
            <a:spLocks/>
          </p:cNvSpPr>
          <p:nvPr/>
        </p:nvSpPr>
        <p:spPr bwMode="auto">
          <a:xfrm>
            <a:off x="6589713" y="4491038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62" name="Rectangle 34"/>
          <p:cNvSpPr>
            <a:spLocks/>
          </p:cNvSpPr>
          <p:nvPr/>
        </p:nvSpPr>
        <p:spPr bwMode="auto">
          <a:xfrm>
            <a:off x="2143125" y="4114800"/>
            <a:ext cx="3333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300">
                <a:latin typeface="Calibri" panose="020F0502020204030204" pitchFamily="34" charset="0"/>
                <a:cs typeface="Arial" panose="020B0604020202020204" pitchFamily="34" charset="0"/>
              </a:rPr>
              <a:t>FSH</a:t>
            </a:r>
          </a:p>
        </p:txBody>
      </p:sp>
      <p:sp>
        <p:nvSpPr>
          <p:cNvPr id="106532" name="Rectangle 35"/>
          <p:cNvSpPr>
            <a:spLocks/>
          </p:cNvSpPr>
          <p:nvPr/>
        </p:nvSpPr>
        <p:spPr bwMode="auto">
          <a:xfrm>
            <a:off x="6156325" y="5013325"/>
            <a:ext cx="2478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Calibri" panose="020F0502020204030204" pitchFamily="34" charset="0"/>
                <a:cs typeface="Arial" panose="020B0604020202020204" pitchFamily="34" charset="0"/>
              </a:rPr>
              <a:t>     GnRH agonist</a:t>
            </a:r>
          </a:p>
        </p:txBody>
      </p:sp>
      <p:sp>
        <p:nvSpPr>
          <p:cNvPr id="48164" name="Line 36"/>
          <p:cNvSpPr>
            <a:spLocks noChangeShapeType="1"/>
          </p:cNvSpPr>
          <p:nvPr/>
        </p:nvSpPr>
        <p:spPr bwMode="auto">
          <a:xfrm rot="10800000">
            <a:off x="4716463" y="3759200"/>
            <a:ext cx="7937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65" name="Line 37"/>
          <p:cNvSpPr>
            <a:spLocks noChangeShapeType="1"/>
          </p:cNvSpPr>
          <p:nvPr/>
        </p:nvSpPr>
        <p:spPr bwMode="auto">
          <a:xfrm rot="10800000" flipH="1">
            <a:off x="2339975" y="8420100"/>
            <a:ext cx="5143500" cy="7143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66" name="Oval 38"/>
          <p:cNvSpPr>
            <a:spLocks/>
          </p:cNvSpPr>
          <p:nvPr/>
        </p:nvSpPr>
        <p:spPr bwMode="auto">
          <a:xfrm>
            <a:off x="2392363" y="8153400"/>
            <a:ext cx="331787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67" name="Oval 39"/>
          <p:cNvSpPr>
            <a:spLocks/>
          </p:cNvSpPr>
          <p:nvPr/>
        </p:nvSpPr>
        <p:spPr bwMode="auto">
          <a:xfrm>
            <a:off x="2643188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68" name="Oval 40"/>
          <p:cNvSpPr>
            <a:spLocks/>
          </p:cNvSpPr>
          <p:nvPr/>
        </p:nvSpPr>
        <p:spPr bwMode="auto">
          <a:xfrm>
            <a:off x="2982913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69" name="Oval 41"/>
          <p:cNvSpPr>
            <a:spLocks/>
          </p:cNvSpPr>
          <p:nvPr/>
        </p:nvSpPr>
        <p:spPr bwMode="auto">
          <a:xfrm>
            <a:off x="3322638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70" name="Oval 42"/>
          <p:cNvSpPr>
            <a:spLocks/>
          </p:cNvSpPr>
          <p:nvPr/>
        </p:nvSpPr>
        <p:spPr bwMode="auto">
          <a:xfrm>
            <a:off x="3660775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71" name="Oval 43"/>
          <p:cNvSpPr>
            <a:spLocks/>
          </p:cNvSpPr>
          <p:nvPr/>
        </p:nvSpPr>
        <p:spPr bwMode="auto">
          <a:xfrm>
            <a:off x="4000500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72" name="Oval 44"/>
          <p:cNvSpPr>
            <a:spLocks/>
          </p:cNvSpPr>
          <p:nvPr/>
        </p:nvSpPr>
        <p:spPr bwMode="auto">
          <a:xfrm>
            <a:off x="4340225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73" name="Oval 45"/>
          <p:cNvSpPr>
            <a:spLocks/>
          </p:cNvSpPr>
          <p:nvPr/>
        </p:nvSpPr>
        <p:spPr bwMode="auto">
          <a:xfrm>
            <a:off x="4678363" y="8153400"/>
            <a:ext cx="331787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74" name="Oval 46"/>
          <p:cNvSpPr>
            <a:spLocks/>
          </p:cNvSpPr>
          <p:nvPr/>
        </p:nvSpPr>
        <p:spPr bwMode="auto">
          <a:xfrm>
            <a:off x="5018088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75" name="Oval 47"/>
          <p:cNvSpPr>
            <a:spLocks/>
          </p:cNvSpPr>
          <p:nvPr/>
        </p:nvSpPr>
        <p:spPr bwMode="auto">
          <a:xfrm>
            <a:off x="5357813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76" name="Oval 48"/>
          <p:cNvSpPr>
            <a:spLocks/>
          </p:cNvSpPr>
          <p:nvPr/>
        </p:nvSpPr>
        <p:spPr bwMode="auto">
          <a:xfrm>
            <a:off x="5697538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77" name="Oval 49"/>
          <p:cNvSpPr>
            <a:spLocks/>
          </p:cNvSpPr>
          <p:nvPr/>
        </p:nvSpPr>
        <p:spPr bwMode="auto">
          <a:xfrm>
            <a:off x="6037263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78" name="Oval 50"/>
          <p:cNvSpPr>
            <a:spLocks/>
          </p:cNvSpPr>
          <p:nvPr/>
        </p:nvSpPr>
        <p:spPr bwMode="auto">
          <a:xfrm>
            <a:off x="6375400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79" name="Oval 51"/>
          <p:cNvSpPr>
            <a:spLocks/>
          </p:cNvSpPr>
          <p:nvPr/>
        </p:nvSpPr>
        <p:spPr bwMode="auto">
          <a:xfrm>
            <a:off x="6715125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80" name="Rectangle 52"/>
          <p:cNvSpPr>
            <a:spLocks/>
          </p:cNvSpPr>
          <p:nvPr/>
        </p:nvSpPr>
        <p:spPr bwMode="auto">
          <a:xfrm>
            <a:off x="2268538" y="7775575"/>
            <a:ext cx="3333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300">
                <a:latin typeface="Calibri" panose="020F0502020204030204" pitchFamily="34" charset="0"/>
                <a:cs typeface="Arial" panose="020B0604020202020204" pitchFamily="34" charset="0"/>
              </a:rPr>
              <a:t>FSH</a:t>
            </a:r>
          </a:p>
        </p:txBody>
      </p:sp>
      <p:sp>
        <p:nvSpPr>
          <p:cNvPr id="48181" name="Rectangle 53"/>
          <p:cNvSpPr>
            <a:spLocks/>
          </p:cNvSpPr>
          <p:nvPr/>
        </p:nvSpPr>
        <p:spPr bwMode="auto">
          <a:xfrm>
            <a:off x="6894513" y="8753475"/>
            <a:ext cx="3873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700">
                <a:latin typeface="Calibri" panose="020F0502020204030204" pitchFamily="34" charset="0"/>
                <a:cs typeface="Arial" panose="020B0604020202020204" pitchFamily="34" charset="0"/>
              </a:rPr>
              <a:t>hcg</a:t>
            </a:r>
          </a:p>
        </p:txBody>
      </p:sp>
      <p:sp>
        <p:nvSpPr>
          <p:cNvPr id="48182" name="Line 54"/>
          <p:cNvSpPr>
            <a:spLocks noChangeShapeType="1"/>
          </p:cNvSpPr>
          <p:nvPr/>
        </p:nvSpPr>
        <p:spPr bwMode="auto">
          <a:xfrm rot="10800000">
            <a:off x="3833813" y="743902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83" name="Line 55"/>
          <p:cNvSpPr>
            <a:spLocks noChangeShapeType="1"/>
          </p:cNvSpPr>
          <p:nvPr/>
        </p:nvSpPr>
        <p:spPr bwMode="auto">
          <a:xfrm rot="10800000">
            <a:off x="4029075" y="1455738"/>
            <a:ext cx="7938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84" name="Line 56"/>
          <p:cNvSpPr>
            <a:spLocks noChangeShapeType="1"/>
          </p:cNvSpPr>
          <p:nvPr/>
        </p:nvSpPr>
        <p:spPr bwMode="auto">
          <a:xfrm rot="10800000">
            <a:off x="4359275" y="1455738"/>
            <a:ext cx="7938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85" name="Line 57"/>
          <p:cNvSpPr>
            <a:spLocks noChangeShapeType="1"/>
          </p:cNvSpPr>
          <p:nvPr/>
        </p:nvSpPr>
        <p:spPr bwMode="auto">
          <a:xfrm rot="10800000">
            <a:off x="4716463" y="1438275"/>
            <a:ext cx="7937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86" name="Line 58"/>
          <p:cNvSpPr>
            <a:spLocks noChangeShapeType="1"/>
          </p:cNvSpPr>
          <p:nvPr/>
        </p:nvSpPr>
        <p:spPr bwMode="auto">
          <a:xfrm rot="10800000">
            <a:off x="5056188" y="143827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87" name="Line 59"/>
          <p:cNvSpPr>
            <a:spLocks noChangeShapeType="1"/>
          </p:cNvSpPr>
          <p:nvPr/>
        </p:nvSpPr>
        <p:spPr bwMode="auto">
          <a:xfrm rot="10800000">
            <a:off x="5378450" y="143827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88" name="Line 60"/>
          <p:cNvSpPr>
            <a:spLocks noChangeShapeType="1"/>
          </p:cNvSpPr>
          <p:nvPr/>
        </p:nvSpPr>
        <p:spPr bwMode="auto">
          <a:xfrm rot="10800000">
            <a:off x="5716588" y="1455738"/>
            <a:ext cx="7937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89" name="Line 61"/>
          <p:cNvSpPr>
            <a:spLocks noChangeShapeType="1"/>
          </p:cNvSpPr>
          <p:nvPr/>
        </p:nvSpPr>
        <p:spPr bwMode="auto">
          <a:xfrm rot="10800000">
            <a:off x="6038850" y="1455738"/>
            <a:ext cx="6350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90" name="Line 62"/>
          <p:cNvSpPr>
            <a:spLocks noChangeShapeType="1"/>
          </p:cNvSpPr>
          <p:nvPr/>
        </p:nvSpPr>
        <p:spPr bwMode="auto">
          <a:xfrm rot="10800000">
            <a:off x="6369050" y="143827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91" name="Line 63"/>
          <p:cNvSpPr>
            <a:spLocks noChangeShapeType="1"/>
          </p:cNvSpPr>
          <p:nvPr/>
        </p:nvSpPr>
        <p:spPr bwMode="auto">
          <a:xfrm rot="10800000">
            <a:off x="6875463" y="1700213"/>
            <a:ext cx="6350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92" name="Rectangle 64"/>
          <p:cNvSpPr>
            <a:spLocks/>
          </p:cNvSpPr>
          <p:nvPr/>
        </p:nvSpPr>
        <p:spPr bwMode="auto">
          <a:xfrm>
            <a:off x="3894138" y="876300"/>
            <a:ext cx="29305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Calibri" panose="020F0502020204030204" pitchFamily="34" charset="0"/>
                <a:cs typeface="Arial" panose="020B0604020202020204" pitchFamily="34" charset="0"/>
              </a:rPr>
              <a:t>0.25mg/day antagonist</a:t>
            </a:r>
          </a:p>
        </p:txBody>
      </p:sp>
      <p:sp>
        <p:nvSpPr>
          <p:cNvPr id="48193" name="Rectangle 65"/>
          <p:cNvSpPr>
            <a:spLocks/>
          </p:cNvSpPr>
          <p:nvPr/>
        </p:nvSpPr>
        <p:spPr bwMode="auto">
          <a:xfrm>
            <a:off x="3200400" y="2667000"/>
            <a:ext cx="3048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Calibri" panose="020F0502020204030204" pitchFamily="34" charset="0"/>
                <a:cs typeface="Arial" panose="020B0604020202020204" pitchFamily="34" charset="0"/>
              </a:rPr>
              <a:t>Day 5 , 6 or 7  antagonist start</a:t>
            </a:r>
            <a:r>
              <a:rPr lang="en-US" altLang="en-US" sz="1000" dirty="0">
                <a:latin typeface="Calibri" panose="020F0502020204030204" pitchFamily="34" charset="0"/>
                <a:cs typeface="Arial" panose="020B0604020202020204" pitchFamily="34" charset="0"/>
              </a:rPr>
              <a:t>      </a:t>
            </a:r>
            <a:endParaRPr lang="en-US" altLang="en-US" sz="16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194" name="Line 66"/>
          <p:cNvSpPr>
            <a:spLocks noChangeShapeType="1"/>
          </p:cNvSpPr>
          <p:nvPr/>
        </p:nvSpPr>
        <p:spPr bwMode="auto">
          <a:xfrm rot="10800000">
            <a:off x="5048250" y="3751263"/>
            <a:ext cx="6350" cy="596900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95" name="Line 67"/>
          <p:cNvSpPr>
            <a:spLocks noChangeShapeType="1"/>
          </p:cNvSpPr>
          <p:nvPr/>
        </p:nvSpPr>
        <p:spPr bwMode="auto">
          <a:xfrm rot="10800000">
            <a:off x="5378450" y="3741738"/>
            <a:ext cx="6350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96" name="Line 68"/>
          <p:cNvSpPr>
            <a:spLocks noChangeShapeType="1"/>
          </p:cNvSpPr>
          <p:nvPr/>
        </p:nvSpPr>
        <p:spPr bwMode="auto">
          <a:xfrm rot="10800000">
            <a:off x="5708650" y="3741738"/>
            <a:ext cx="6350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97" name="Line 69"/>
          <p:cNvSpPr>
            <a:spLocks noChangeShapeType="1"/>
          </p:cNvSpPr>
          <p:nvPr/>
        </p:nvSpPr>
        <p:spPr bwMode="auto">
          <a:xfrm rot="10800000">
            <a:off x="6038850" y="3741738"/>
            <a:ext cx="6350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98" name="Line 70"/>
          <p:cNvSpPr>
            <a:spLocks noChangeShapeType="1"/>
          </p:cNvSpPr>
          <p:nvPr/>
        </p:nvSpPr>
        <p:spPr bwMode="auto">
          <a:xfrm rot="10800000">
            <a:off x="6369050" y="3741738"/>
            <a:ext cx="6350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199" name="Line 71"/>
          <p:cNvSpPr>
            <a:spLocks noChangeShapeType="1"/>
          </p:cNvSpPr>
          <p:nvPr/>
        </p:nvSpPr>
        <p:spPr bwMode="auto">
          <a:xfrm rot="10800000">
            <a:off x="6699250" y="3741738"/>
            <a:ext cx="6350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200" name="Rectangle 72"/>
          <p:cNvSpPr>
            <a:spLocks/>
          </p:cNvSpPr>
          <p:nvPr/>
        </p:nvSpPr>
        <p:spPr bwMode="auto">
          <a:xfrm>
            <a:off x="4446588" y="3338513"/>
            <a:ext cx="22145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Calibri" panose="020F0502020204030204" pitchFamily="34" charset="0"/>
                <a:cs typeface="Arial" panose="020B0604020202020204" pitchFamily="34" charset="0"/>
              </a:rPr>
              <a:t>0</a:t>
            </a:r>
            <a:r>
              <a:rPr lang="en-US" altLang="en-US" sz="1800" b="1">
                <a:latin typeface="Calibri" panose="020F0502020204030204" pitchFamily="34" charset="0"/>
                <a:cs typeface="Arial" panose="020B0604020202020204" pitchFamily="34" charset="0"/>
              </a:rPr>
              <a:t>.25mg/day antagonist</a:t>
            </a:r>
          </a:p>
        </p:txBody>
      </p:sp>
      <p:sp>
        <p:nvSpPr>
          <p:cNvPr id="48201" name="Line 36"/>
          <p:cNvSpPr>
            <a:spLocks noChangeShapeType="1"/>
          </p:cNvSpPr>
          <p:nvPr/>
        </p:nvSpPr>
        <p:spPr bwMode="auto">
          <a:xfrm rot="10800000">
            <a:off x="4427538" y="3789363"/>
            <a:ext cx="7937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202" name="Line 36"/>
          <p:cNvSpPr>
            <a:spLocks noChangeShapeType="1"/>
          </p:cNvSpPr>
          <p:nvPr/>
        </p:nvSpPr>
        <p:spPr bwMode="auto">
          <a:xfrm rot="10800000">
            <a:off x="4067175" y="3789363"/>
            <a:ext cx="7938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203" name="Line 36"/>
          <p:cNvSpPr>
            <a:spLocks noChangeShapeType="1"/>
          </p:cNvSpPr>
          <p:nvPr/>
        </p:nvSpPr>
        <p:spPr bwMode="auto">
          <a:xfrm rot="10800000">
            <a:off x="3708400" y="3789363"/>
            <a:ext cx="7938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204" name="Line 36"/>
          <p:cNvSpPr>
            <a:spLocks noChangeShapeType="1"/>
          </p:cNvSpPr>
          <p:nvPr/>
        </p:nvSpPr>
        <p:spPr bwMode="auto">
          <a:xfrm rot="10800000">
            <a:off x="7092950" y="4005263"/>
            <a:ext cx="7938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74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3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Line 1"/>
          <p:cNvSpPr>
            <a:spLocks noChangeShapeType="1"/>
          </p:cNvSpPr>
          <p:nvPr/>
        </p:nvSpPr>
        <p:spPr bwMode="auto">
          <a:xfrm rot="10800000" flipH="1">
            <a:off x="2205038" y="2436813"/>
            <a:ext cx="5143500" cy="73025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55" name="Oval 2"/>
          <p:cNvSpPr>
            <a:spLocks/>
          </p:cNvSpPr>
          <p:nvPr/>
        </p:nvSpPr>
        <p:spPr bwMode="auto">
          <a:xfrm>
            <a:off x="2179638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56" name="Oval 3"/>
          <p:cNvSpPr>
            <a:spLocks/>
          </p:cNvSpPr>
          <p:nvPr/>
        </p:nvSpPr>
        <p:spPr bwMode="auto">
          <a:xfrm>
            <a:off x="2509838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57" name="Oval 4"/>
          <p:cNvSpPr>
            <a:spLocks/>
          </p:cNvSpPr>
          <p:nvPr/>
        </p:nvSpPr>
        <p:spPr bwMode="auto">
          <a:xfrm>
            <a:off x="2847975" y="2170113"/>
            <a:ext cx="331788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58" name="Oval 5"/>
          <p:cNvSpPr>
            <a:spLocks/>
          </p:cNvSpPr>
          <p:nvPr/>
        </p:nvSpPr>
        <p:spPr bwMode="auto">
          <a:xfrm>
            <a:off x="3187700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59" name="Oval 6"/>
          <p:cNvSpPr>
            <a:spLocks/>
          </p:cNvSpPr>
          <p:nvPr/>
        </p:nvSpPr>
        <p:spPr bwMode="auto">
          <a:xfrm>
            <a:off x="3527425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60" name="Oval 7"/>
          <p:cNvSpPr>
            <a:spLocks/>
          </p:cNvSpPr>
          <p:nvPr/>
        </p:nvSpPr>
        <p:spPr bwMode="auto">
          <a:xfrm>
            <a:off x="3867150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61" name="Oval 8"/>
          <p:cNvSpPr>
            <a:spLocks/>
          </p:cNvSpPr>
          <p:nvPr/>
        </p:nvSpPr>
        <p:spPr bwMode="auto">
          <a:xfrm>
            <a:off x="4205288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62" name="Oval 9"/>
          <p:cNvSpPr>
            <a:spLocks/>
          </p:cNvSpPr>
          <p:nvPr/>
        </p:nvSpPr>
        <p:spPr bwMode="auto">
          <a:xfrm>
            <a:off x="4554538" y="215265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63" name="Oval 10"/>
          <p:cNvSpPr>
            <a:spLocks/>
          </p:cNvSpPr>
          <p:nvPr/>
        </p:nvSpPr>
        <p:spPr bwMode="auto">
          <a:xfrm>
            <a:off x="4884738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64" name="Oval 11"/>
          <p:cNvSpPr>
            <a:spLocks/>
          </p:cNvSpPr>
          <p:nvPr/>
        </p:nvSpPr>
        <p:spPr bwMode="auto">
          <a:xfrm>
            <a:off x="5224463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65" name="Oval 12"/>
          <p:cNvSpPr>
            <a:spLocks/>
          </p:cNvSpPr>
          <p:nvPr/>
        </p:nvSpPr>
        <p:spPr bwMode="auto">
          <a:xfrm>
            <a:off x="5562600" y="2170113"/>
            <a:ext cx="331788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66" name="Oval 13"/>
          <p:cNvSpPr>
            <a:spLocks/>
          </p:cNvSpPr>
          <p:nvPr/>
        </p:nvSpPr>
        <p:spPr bwMode="auto">
          <a:xfrm>
            <a:off x="5902325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67" name="Oval 14"/>
          <p:cNvSpPr>
            <a:spLocks/>
          </p:cNvSpPr>
          <p:nvPr/>
        </p:nvSpPr>
        <p:spPr bwMode="auto">
          <a:xfrm>
            <a:off x="6242050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68" name="Oval 15"/>
          <p:cNvSpPr>
            <a:spLocks/>
          </p:cNvSpPr>
          <p:nvPr/>
        </p:nvSpPr>
        <p:spPr bwMode="auto">
          <a:xfrm>
            <a:off x="6581775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69" name="Rectangle 16"/>
          <p:cNvSpPr>
            <a:spLocks/>
          </p:cNvSpPr>
          <p:nvPr/>
        </p:nvSpPr>
        <p:spPr bwMode="auto">
          <a:xfrm>
            <a:off x="2143125" y="1789113"/>
            <a:ext cx="322263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Calibri" panose="020F0502020204030204" pitchFamily="34" charset="0"/>
                <a:cs typeface="Arial" panose="020B0604020202020204" pitchFamily="34" charset="0"/>
              </a:rPr>
              <a:t>FSH</a:t>
            </a:r>
          </a:p>
        </p:txBody>
      </p:sp>
      <p:sp>
        <p:nvSpPr>
          <p:cNvPr id="49170" name="Rectangle 17"/>
          <p:cNvSpPr>
            <a:spLocks/>
          </p:cNvSpPr>
          <p:nvPr/>
        </p:nvSpPr>
        <p:spPr bwMode="auto">
          <a:xfrm>
            <a:off x="6073775" y="2690813"/>
            <a:ext cx="18716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GnRH agonist</a:t>
            </a:r>
          </a:p>
        </p:txBody>
      </p:sp>
      <p:sp>
        <p:nvSpPr>
          <p:cNvPr id="49171" name="Line 18"/>
          <p:cNvSpPr>
            <a:spLocks noChangeShapeType="1"/>
          </p:cNvSpPr>
          <p:nvPr/>
        </p:nvSpPr>
        <p:spPr bwMode="auto">
          <a:xfrm rot="10800000">
            <a:off x="3697288" y="1454150"/>
            <a:ext cx="6350" cy="600075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72" name="Line 37"/>
          <p:cNvSpPr>
            <a:spLocks noChangeShapeType="1"/>
          </p:cNvSpPr>
          <p:nvPr/>
        </p:nvSpPr>
        <p:spPr bwMode="auto">
          <a:xfrm rot="10800000" flipH="1">
            <a:off x="2339975" y="8420100"/>
            <a:ext cx="5143500" cy="7143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73" name="Oval 38"/>
          <p:cNvSpPr>
            <a:spLocks/>
          </p:cNvSpPr>
          <p:nvPr/>
        </p:nvSpPr>
        <p:spPr bwMode="auto">
          <a:xfrm>
            <a:off x="2392363" y="8153400"/>
            <a:ext cx="331787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74" name="Oval 39"/>
          <p:cNvSpPr>
            <a:spLocks/>
          </p:cNvSpPr>
          <p:nvPr/>
        </p:nvSpPr>
        <p:spPr bwMode="auto">
          <a:xfrm>
            <a:off x="2643188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75" name="Oval 40"/>
          <p:cNvSpPr>
            <a:spLocks/>
          </p:cNvSpPr>
          <p:nvPr/>
        </p:nvSpPr>
        <p:spPr bwMode="auto">
          <a:xfrm>
            <a:off x="2982913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76" name="Oval 41"/>
          <p:cNvSpPr>
            <a:spLocks/>
          </p:cNvSpPr>
          <p:nvPr/>
        </p:nvSpPr>
        <p:spPr bwMode="auto">
          <a:xfrm>
            <a:off x="3322638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77" name="Oval 42"/>
          <p:cNvSpPr>
            <a:spLocks/>
          </p:cNvSpPr>
          <p:nvPr/>
        </p:nvSpPr>
        <p:spPr bwMode="auto">
          <a:xfrm>
            <a:off x="3660775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78" name="Oval 43"/>
          <p:cNvSpPr>
            <a:spLocks/>
          </p:cNvSpPr>
          <p:nvPr/>
        </p:nvSpPr>
        <p:spPr bwMode="auto">
          <a:xfrm>
            <a:off x="4000500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79" name="Oval 44"/>
          <p:cNvSpPr>
            <a:spLocks/>
          </p:cNvSpPr>
          <p:nvPr/>
        </p:nvSpPr>
        <p:spPr bwMode="auto">
          <a:xfrm>
            <a:off x="4340225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80" name="Oval 45"/>
          <p:cNvSpPr>
            <a:spLocks/>
          </p:cNvSpPr>
          <p:nvPr/>
        </p:nvSpPr>
        <p:spPr bwMode="auto">
          <a:xfrm>
            <a:off x="4678363" y="8153400"/>
            <a:ext cx="331787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81" name="Oval 46"/>
          <p:cNvSpPr>
            <a:spLocks/>
          </p:cNvSpPr>
          <p:nvPr/>
        </p:nvSpPr>
        <p:spPr bwMode="auto">
          <a:xfrm>
            <a:off x="5018088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82" name="Oval 47"/>
          <p:cNvSpPr>
            <a:spLocks/>
          </p:cNvSpPr>
          <p:nvPr/>
        </p:nvSpPr>
        <p:spPr bwMode="auto">
          <a:xfrm>
            <a:off x="5357813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83" name="Oval 48"/>
          <p:cNvSpPr>
            <a:spLocks/>
          </p:cNvSpPr>
          <p:nvPr/>
        </p:nvSpPr>
        <p:spPr bwMode="auto">
          <a:xfrm>
            <a:off x="5697538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84" name="Oval 49"/>
          <p:cNvSpPr>
            <a:spLocks/>
          </p:cNvSpPr>
          <p:nvPr/>
        </p:nvSpPr>
        <p:spPr bwMode="auto">
          <a:xfrm>
            <a:off x="6037263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85" name="Oval 50"/>
          <p:cNvSpPr>
            <a:spLocks/>
          </p:cNvSpPr>
          <p:nvPr/>
        </p:nvSpPr>
        <p:spPr bwMode="auto">
          <a:xfrm>
            <a:off x="6375400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86" name="Oval 51"/>
          <p:cNvSpPr>
            <a:spLocks/>
          </p:cNvSpPr>
          <p:nvPr/>
        </p:nvSpPr>
        <p:spPr bwMode="auto">
          <a:xfrm>
            <a:off x="6715125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187" name="Rectangle 52"/>
          <p:cNvSpPr>
            <a:spLocks/>
          </p:cNvSpPr>
          <p:nvPr/>
        </p:nvSpPr>
        <p:spPr bwMode="auto">
          <a:xfrm>
            <a:off x="2268538" y="7775575"/>
            <a:ext cx="3333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300">
                <a:latin typeface="Calibri" panose="020F0502020204030204" pitchFamily="34" charset="0"/>
                <a:cs typeface="Arial" panose="020B0604020202020204" pitchFamily="34" charset="0"/>
              </a:rPr>
              <a:t>FSH</a:t>
            </a:r>
          </a:p>
        </p:txBody>
      </p:sp>
      <p:sp>
        <p:nvSpPr>
          <p:cNvPr id="49188" name="Rectangle 53"/>
          <p:cNvSpPr>
            <a:spLocks/>
          </p:cNvSpPr>
          <p:nvPr/>
        </p:nvSpPr>
        <p:spPr bwMode="auto">
          <a:xfrm>
            <a:off x="6894513" y="8753475"/>
            <a:ext cx="3873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700">
                <a:latin typeface="Calibri" panose="020F0502020204030204" pitchFamily="34" charset="0"/>
                <a:cs typeface="Arial" panose="020B0604020202020204" pitchFamily="34" charset="0"/>
              </a:rPr>
              <a:t>hcg</a:t>
            </a:r>
          </a:p>
        </p:txBody>
      </p:sp>
      <p:sp>
        <p:nvSpPr>
          <p:cNvPr id="49189" name="Line 54"/>
          <p:cNvSpPr>
            <a:spLocks noChangeShapeType="1"/>
          </p:cNvSpPr>
          <p:nvPr/>
        </p:nvSpPr>
        <p:spPr bwMode="auto">
          <a:xfrm rot="10800000">
            <a:off x="3833813" y="743902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90" name="Line 55"/>
          <p:cNvSpPr>
            <a:spLocks noChangeShapeType="1"/>
          </p:cNvSpPr>
          <p:nvPr/>
        </p:nvSpPr>
        <p:spPr bwMode="auto">
          <a:xfrm rot="10800000">
            <a:off x="4029075" y="1455738"/>
            <a:ext cx="7938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91" name="Line 56"/>
          <p:cNvSpPr>
            <a:spLocks noChangeShapeType="1"/>
          </p:cNvSpPr>
          <p:nvPr/>
        </p:nvSpPr>
        <p:spPr bwMode="auto">
          <a:xfrm rot="10800000">
            <a:off x="4359275" y="1455738"/>
            <a:ext cx="7938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92" name="Line 57"/>
          <p:cNvSpPr>
            <a:spLocks noChangeShapeType="1"/>
          </p:cNvSpPr>
          <p:nvPr/>
        </p:nvSpPr>
        <p:spPr bwMode="auto">
          <a:xfrm rot="10800000">
            <a:off x="4716463" y="1438275"/>
            <a:ext cx="7937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93" name="Line 58"/>
          <p:cNvSpPr>
            <a:spLocks noChangeShapeType="1"/>
          </p:cNvSpPr>
          <p:nvPr/>
        </p:nvSpPr>
        <p:spPr bwMode="auto">
          <a:xfrm rot="10800000">
            <a:off x="5056188" y="143827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94" name="Line 59"/>
          <p:cNvSpPr>
            <a:spLocks noChangeShapeType="1"/>
          </p:cNvSpPr>
          <p:nvPr/>
        </p:nvSpPr>
        <p:spPr bwMode="auto">
          <a:xfrm rot="10800000">
            <a:off x="5378450" y="143827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95" name="Line 60"/>
          <p:cNvSpPr>
            <a:spLocks noChangeShapeType="1"/>
          </p:cNvSpPr>
          <p:nvPr/>
        </p:nvSpPr>
        <p:spPr bwMode="auto">
          <a:xfrm rot="10800000">
            <a:off x="5716588" y="1455738"/>
            <a:ext cx="7937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96" name="Line 61"/>
          <p:cNvSpPr>
            <a:spLocks noChangeShapeType="1"/>
          </p:cNvSpPr>
          <p:nvPr/>
        </p:nvSpPr>
        <p:spPr bwMode="auto">
          <a:xfrm rot="10800000">
            <a:off x="6038850" y="1455738"/>
            <a:ext cx="6350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97" name="Line 62"/>
          <p:cNvSpPr>
            <a:spLocks noChangeShapeType="1"/>
          </p:cNvSpPr>
          <p:nvPr/>
        </p:nvSpPr>
        <p:spPr bwMode="auto">
          <a:xfrm rot="10800000">
            <a:off x="6369050" y="143827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98" name="Line 63"/>
          <p:cNvSpPr>
            <a:spLocks noChangeShapeType="1"/>
          </p:cNvSpPr>
          <p:nvPr/>
        </p:nvSpPr>
        <p:spPr bwMode="auto">
          <a:xfrm rot="10800000">
            <a:off x="6726238" y="143827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199" name="Rectangle 64"/>
          <p:cNvSpPr>
            <a:spLocks/>
          </p:cNvSpPr>
          <p:nvPr/>
        </p:nvSpPr>
        <p:spPr bwMode="auto">
          <a:xfrm>
            <a:off x="3814763" y="893763"/>
            <a:ext cx="2438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Calibri" panose="020F0502020204030204" pitchFamily="34" charset="0"/>
                <a:cs typeface="Arial" panose="020B0604020202020204" pitchFamily="34" charset="0"/>
              </a:rPr>
              <a:t>0.25mg/day antagonist</a:t>
            </a:r>
          </a:p>
        </p:txBody>
      </p:sp>
      <p:sp>
        <p:nvSpPr>
          <p:cNvPr id="49200" name="Rectangle 65"/>
          <p:cNvSpPr>
            <a:spLocks/>
          </p:cNvSpPr>
          <p:nvPr/>
        </p:nvSpPr>
        <p:spPr bwMode="auto">
          <a:xfrm>
            <a:off x="203200" y="2578100"/>
            <a:ext cx="4254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Calibri" panose="020F0502020204030204" pitchFamily="34" charset="0"/>
                <a:cs typeface="Arial" panose="020B0604020202020204" pitchFamily="34" charset="0"/>
              </a:rPr>
              <a:t>                                                                 </a:t>
            </a:r>
            <a:r>
              <a:rPr lang="en-US" altLang="en-US" sz="1400" b="1">
                <a:latin typeface="Calibri" panose="020F0502020204030204" pitchFamily="34" charset="0"/>
                <a:cs typeface="Arial" panose="020B0604020202020204" pitchFamily="34" charset="0"/>
              </a:rPr>
              <a:t>Day 5 start                                                                                 </a:t>
            </a:r>
            <a:r>
              <a:rPr lang="en-US" altLang="en-US" sz="1600" b="1">
                <a:solidFill>
                  <a:srgbClr val="FED46C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FIXED</a:t>
            </a:r>
          </a:p>
        </p:txBody>
      </p:sp>
      <p:sp>
        <p:nvSpPr>
          <p:cNvPr id="49201" name="AutoShape 49"/>
          <p:cNvSpPr>
            <a:spLocks noChangeArrowheads="1"/>
          </p:cNvSpPr>
          <p:nvPr/>
        </p:nvSpPr>
        <p:spPr bwMode="auto">
          <a:xfrm rot="10676876">
            <a:off x="6970713" y="1090613"/>
            <a:ext cx="244475" cy="976312"/>
          </a:xfrm>
          <a:prstGeom prst="upArrow">
            <a:avLst>
              <a:gd name="adj1" fmla="val 50000"/>
              <a:gd name="adj2" fmla="val 9983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ar-SA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202" name="Text Box 50"/>
          <p:cNvSpPr txBox="1">
            <a:spLocks noChangeArrowheads="1"/>
          </p:cNvSpPr>
          <p:nvPr/>
        </p:nvSpPr>
        <p:spPr bwMode="auto">
          <a:xfrm>
            <a:off x="7032625" y="36734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ar-SA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203" name="Text Box 51"/>
          <p:cNvSpPr txBox="1">
            <a:spLocks noChangeArrowheads="1"/>
          </p:cNvSpPr>
          <p:nvPr/>
        </p:nvSpPr>
        <p:spPr bwMode="auto">
          <a:xfrm>
            <a:off x="595313" y="3740150"/>
            <a:ext cx="793750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Luteal  phase support possibilities: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Calibri" panose="020F0502020204030204" pitchFamily="34" charset="0"/>
                <a:cs typeface="Arial" panose="020B0604020202020204" pitchFamily="34" charset="0"/>
              </a:rPr>
              <a:t>1. Massive doses Progesterone (i/m 50mg/day) +E2 </a:t>
            </a:r>
          </a:p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GB" altLang="en-US" sz="2800" b="1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Calibri" panose="020F0502020204030204" pitchFamily="34" charset="0"/>
                <a:cs typeface="Arial" panose="020B0604020202020204" pitchFamily="34" charset="0"/>
              </a:rPr>
              <a:t>2. 1500 IU hCG on day OPU (Humaidan 2009)</a:t>
            </a:r>
          </a:p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GB" altLang="en-US" sz="2800" b="1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Calibri" panose="020F0502020204030204" pitchFamily="34" charset="0"/>
                <a:cs typeface="Arial" panose="020B0604020202020204" pitchFamily="34" charset="0"/>
              </a:rPr>
              <a:t>3. Freeze all embryos and transfer in natural cycle</a:t>
            </a:r>
          </a:p>
        </p:txBody>
      </p:sp>
    </p:spTree>
    <p:extLst>
      <p:ext uri="{BB962C8B-B14F-4D97-AF65-F5344CB8AC3E}">
        <p14:creationId xmlns:p14="http://schemas.microsoft.com/office/powerpoint/2010/main" val="23101293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Line 1"/>
          <p:cNvSpPr>
            <a:spLocks noChangeShapeType="1"/>
          </p:cNvSpPr>
          <p:nvPr/>
        </p:nvSpPr>
        <p:spPr bwMode="auto">
          <a:xfrm rot="10800000" flipH="1">
            <a:off x="2205038" y="2436813"/>
            <a:ext cx="5143500" cy="73025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79" name="Oval 2"/>
          <p:cNvSpPr>
            <a:spLocks/>
          </p:cNvSpPr>
          <p:nvPr/>
        </p:nvSpPr>
        <p:spPr bwMode="auto">
          <a:xfrm>
            <a:off x="2179638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80" name="Oval 3"/>
          <p:cNvSpPr>
            <a:spLocks/>
          </p:cNvSpPr>
          <p:nvPr/>
        </p:nvSpPr>
        <p:spPr bwMode="auto">
          <a:xfrm>
            <a:off x="2509838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81" name="Oval 4"/>
          <p:cNvSpPr>
            <a:spLocks/>
          </p:cNvSpPr>
          <p:nvPr/>
        </p:nvSpPr>
        <p:spPr bwMode="auto">
          <a:xfrm>
            <a:off x="2847975" y="2170113"/>
            <a:ext cx="331788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82" name="Oval 5"/>
          <p:cNvSpPr>
            <a:spLocks/>
          </p:cNvSpPr>
          <p:nvPr/>
        </p:nvSpPr>
        <p:spPr bwMode="auto">
          <a:xfrm>
            <a:off x="3187700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83" name="Oval 6"/>
          <p:cNvSpPr>
            <a:spLocks/>
          </p:cNvSpPr>
          <p:nvPr/>
        </p:nvSpPr>
        <p:spPr bwMode="auto">
          <a:xfrm>
            <a:off x="3527425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84" name="Oval 7"/>
          <p:cNvSpPr>
            <a:spLocks/>
          </p:cNvSpPr>
          <p:nvPr/>
        </p:nvSpPr>
        <p:spPr bwMode="auto">
          <a:xfrm>
            <a:off x="3867150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85" name="Oval 8"/>
          <p:cNvSpPr>
            <a:spLocks/>
          </p:cNvSpPr>
          <p:nvPr/>
        </p:nvSpPr>
        <p:spPr bwMode="auto">
          <a:xfrm>
            <a:off x="4205288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86" name="Oval 9"/>
          <p:cNvSpPr>
            <a:spLocks/>
          </p:cNvSpPr>
          <p:nvPr/>
        </p:nvSpPr>
        <p:spPr bwMode="auto">
          <a:xfrm>
            <a:off x="4554538" y="215265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87" name="Oval 10"/>
          <p:cNvSpPr>
            <a:spLocks/>
          </p:cNvSpPr>
          <p:nvPr/>
        </p:nvSpPr>
        <p:spPr bwMode="auto">
          <a:xfrm>
            <a:off x="4884738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88" name="Oval 11"/>
          <p:cNvSpPr>
            <a:spLocks/>
          </p:cNvSpPr>
          <p:nvPr/>
        </p:nvSpPr>
        <p:spPr bwMode="auto">
          <a:xfrm>
            <a:off x="5224463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89" name="Oval 12"/>
          <p:cNvSpPr>
            <a:spLocks/>
          </p:cNvSpPr>
          <p:nvPr/>
        </p:nvSpPr>
        <p:spPr bwMode="auto">
          <a:xfrm>
            <a:off x="5562600" y="2170113"/>
            <a:ext cx="331788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90" name="Oval 13"/>
          <p:cNvSpPr>
            <a:spLocks/>
          </p:cNvSpPr>
          <p:nvPr/>
        </p:nvSpPr>
        <p:spPr bwMode="auto">
          <a:xfrm>
            <a:off x="5902325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91" name="Oval 14"/>
          <p:cNvSpPr>
            <a:spLocks/>
          </p:cNvSpPr>
          <p:nvPr/>
        </p:nvSpPr>
        <p:spPr bwMode="auto">
          <a:xfrm>
            <a:off x="6242050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92" name="Oval 15"/>
          <p:cNvSpPr>
            <a:spLocks/>
          </p:cNvSpPr>
          <p:nvPr/>
        </p:nvSpPr>
        <p:spPr bwMode="auto">
          <a:xfrm>
            <a:off x="6581775" y="2170113"/>
            <a:ext cx="330200" cy="357187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93" name="Rectangle 16"/>
          <p:cNvSpPr>
            <a:spLocks/>
          </p:cNvSpPr>
          <p:nvPr/>
        </p:nvSpPr>
        <p:spPr bwMode="auto">
          <a:xfrm>
            <a:off x="2143125" y="1789113"/>
            <a:ext cx="322263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300" b="1">
                <a:latin typeface="Calibri" panose="020F0502020204030204" pitchFamily="34" charset="0"/>
                <a:cs typeface="Arial" panose="020B0604020202020204" pitchFamily="34" charset="0"/>
              </a:rPr>
              <a:t>FSH</a:t>
            </a:r>
          </a:p>
        </p:txBody>
      </p:sp>
      <p:sp>
        <p:nvSpPr>
          <p:cNvPr id="50194" name="Rectangle 17"/>
          <p:cNvSpPr>
            <a:spLocks/>
          </p:cNvSpPr>
          <p:nvPr/>
        </p:nvSpPr>
        <p:spPr bwMode="auto">
          <a:xfrm>
            <a:off x="6073775" y="2690813"/>
            <a:ext cx="18716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GnRH agonist</a:t>
            </a:r>
          </a:p>
        </p:txBody>
      </p:sp>
      <p:sp>
        <p:nvSpPr>
          <p:cNvPr id="50195" name="Line 18"/>
          <p:cNvSpPr>
            <a:spLocks noChangeShapeType="1"/>
          </p:cNvSpPr>
          <p:nvPr/>
        </p:nvSpPr>
        <p:spPr bwMode="auto">
          <a:xfrm rot="10800000">
            <a:off x="3697288" y="1454150"/>
            <a:ext cx="6350" cy="600075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96" name="Line 37"/>
          <p:cNvSpPr>
            <a:spLocks noChangeShapeType="1"/>
          </p:cNvSpPr>
          <p:nvPr/>
        </p:nvSpPr>
        <p:spPr bwMode="auto">
          <a:xfrm rot="10800000" flipH="1">
            <a:off x="2339975" y="8420100"/>
            <a:ext cx="5143500" cy="7143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197" name="Oval 38"/>
          <p:cNvSpPr>
            <a:spLocks/>
          </p:cNvSpPr>
          <p:nvPr/>
        </p:nvSpPr>
        <p:spPr bwMode="auto">
          <a:xfrm>
            <a:off x="2392363" y="8153400"/>
            <a:ext cx="331787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98" name="Oval 39"/>
          <p:cNvSpPr>
            <a:spLocks/>
          </p:cNvSpPr>
          <p:nvPr/>
        </p:nvSpPr>
        <p:spPr bwMode="auto">
          <a:xfrm>
            <a:off x="2643188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199" name="Oval 40"/>
          <p:cNvSpPr>
            <a:spLocks/>
          </p:cNvSpPr>
          <p:nvPr/>
        </p:nvSpPr>
        <p:spPr bwMode="auto">
          <a:xfrm>
            <a:off x="2982913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00" name="Oval 41"/>
          <p:cNvSpPr>
            <a:spLocks/>
          </p:cNvSpPr>
          <p:nvPr/>
        </p:nvSpPr>
        <p:spPr bwMode="auto">
          <a:xfrm>
            <a:off x="3322638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01" name="Oval 42"/>
          <p:cNvSpPr>
            <a:spLocks/>
          </p:cNvSpPr>
          <p:nvPr/>
        </p:nvSpPr>
        <p:spPr bwMode="auto">
          <a:xfrm>
            <a:off x="3660775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02" name="Oval 43"/>
          <p:cNvSpPr>
            <a:spLocks/>
          </p:cNvSpPr>
          <p:nvPr/>
        </p:nvSpPr>
        <p:spPr bwMode="auto">
          <a:xfrm>
            <a:off x="4000500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03" name="Oval 44"/>
          <p:cNvSpPr>
            <a:spLocks/>
          </p:cNvSpPr>
          <p:nvPr/>
        </p:nvSpPr>
        <p:spPr bwMode="auto">
          <a:xfrm>
            <a:off x="4340225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04" name="Oval 45"/>
          <p:cNvSpPr>
            <a:spLocks/>
          </p:cNvSpPr>
          <p:nvPr/>
        </p:nvSpPr>
        <p:spPr bwMode="auto">
          <a:xfrm>
            <a:off x="4678363" y="8153400"/>
            <a:ext cx="331787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05" name="Oval 46"/>
          <p:cNvSpPr>
            <a:spLocks/>
          </p:cNvSpPr>
          <p:nvPr/>
        </p:nvSpPr>
        <p:spPr bwMode="auto">
          <a:xfrm>
            <a:off x="5018088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06" name="Oval 47"/>
          <p:cNvSpPr>
            <a:spLocks/>
          </p:cNvSpPr>
          <p:nvPr/>
        </p:nvSpPr>
        <p:spPr bwMode="auto">
          <a:xfrm>
            <a:off x="5357813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07" name="Oval 48"/>
          <p:cNvSpPr>
            <a:spLocks/>
          </p:cNvSpPr>
          <p:nvPr/>
        </p:nvSpPr>
        <p:spPr bwMode="auto">
          <a:xfrm>
            <a:off x="5697538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08" name="Oval 49"/>
          <p:cNvSpPr>
            <a:spLocks/>
          </p:cNvSpPr>
          <p:nvPr/>
        </p:nvSpPr>
        <p:spPr bwMode="auto">
          <a:xfrm>
            <a:off x="6037263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09" name="Oval 50"/>
          <p:cNvSpPr>
            <a:spLocks/>
          </p:cNvSpPr>
          <p:nvPr/>
        </p:nvSpPr>
        <p:spPr bwMode="auto">
          <a:xfrm>
            <a:off x="6375400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10" name="Oval 51"/>
          <p:cNvSpPr>
            <a:spLocks/>
          </p:cNvSpPr>
          <p:nvPr/>
        </p:nvSpPr>
        <p:spPr bwMode="auto">
          <a:xfrm>
            <a:off x="6715125" y="8153400"/>
            <a:ext cx="330200" cy="357188"/>
          </a:xfrm>
          <a:prstGeom prst="ellipse">
            <a:avLst/>
          </a:prstGeom>
          <a:solidFill>
            <a:schemeClr val="accent1">
              <a:alpha val="74901"/>
            </a:schemeClr>
          </a:solidFill>
          <a:ln w="25400">
            <a:solidFill>
              <a:srgbClr val="6C703F"/>
            </a:solidFill>
            <a:miter lim="800000"/>
            <a:headEnd/>
            <a:tailEnd/>
          </a:ln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11" name="Rectangle 52"/>
          <p:cNvSpPr>
            <a:spLocks/>
          </p:cNvSpPr>
          <p:nvPr/>
        </p:nvSpPr>
        <p:spPr bwMode="auto">
          <a:xfrm>
            <a:off x="2268538" y="7775575"/>
            <a:ext cx="3333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300">
                <a:latin typeface="Calibri" panose="020F0502020204030204" pitchFamily="34" charset="0"/>
                <a:cs typeface="Arial" panose="020B0604020202020204" pitchFamily="34" charset="0"/>
              </a:rPr>
              <a:t>FSH</a:t>
            </a:r>
          </a:p>
        </p:txBody>
      </p:sp>
      <p:sp>
        <p:nvSpPr>
          <p:cNvPr id="50212" name="Rectangle 53"/>
          <p:cNvSpPr>
            <a:spLocks/>
          </p:cNvSpPr>
          <p:nvPr/>
        </p:nvSpPr>
        <p:spPr bwMode="auto">
          <a:xfrm>
            <a:off x="6894513" y="8753475"/>
            <a:ext cx="3873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700">
                <a:latin typeface="Calibri" panose="020F0502020204030204" pitchFamily="34" charset="0"/>
                <a:cs typeface="Arial" panose="020B0604020202020204" pitchFamily="34" charset="0"/>
              </a:rPr>
              <a:t>hcg</a:t>
            </a:r>
          </a:p>
        </p:txBody>
      </p:sp>
      <p:sp>
        <p:nvSpPr>
          <p:cNvPr id="50213" name="Line 54"/>
          <p:cNvSpPr>
            <a:spLocks noChangeShapeType="1"/>
          </p:cNvSpPr>
          <p:nvPr/>
        </p:nvSpPr>
        <p:spPr bwMode="auto">
          <a:xfrm rot="10800000">
            <a:off x="3833813" y="743902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214" name="Line 55"/>
          <p:cNvSpPr>
            <a:spLocks noChangeShapeType="1"/>
          </p:cNvSpPr>
          <p:nvPr/>
        </p:nvSpPr>
        <p:spPr bwMode="auto">
          <a:xfrm rot="10800000">
            <a:off x="4029075" y="1455738"/>
            <a:ext cx="7938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215" name="Line 56"/>
          <p:cNvSpPr>
            <a:spLocks noChangeShapeType="1"/>
          </p:cNvSpPr>
          <p:nvPr/>
        </p:nvSpPr>
        <p:spPr bwMode="auto">
          <a:xfrm rot="10800000">
            <a:off x="4359275" y="1455738"/>
            <a:ext cx="7938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216" name="Line 57"/>
          <p:cNvSpPr>
            <a:spLocks noChangeShapeType="1"/>
          </p:cNvSpPr>
          <p:nvPr/>
        </p:nvSpPr>
        <p:spPr bwMode="auto">
          <a:xfrm rot="10800000">
            <a:off x="4716463" y="1438275"/>
            <a:ext cx="7937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217" name="Line 58"/>
          <p:cNvSpPr>
            <a:spLocks noChangeShapeType="1"/>
          </p:cNvSpPr>
          <p:nvPr/>
        </p:nvSpPr>
        <p:spPr bwMode="auto">
          <a:xfrm rot="10800000">
            <a:off x="5056188" y="143827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218" name="Line 59"/>
          <p:cNvSpPr>
            <a:spLocks noChangeShapeType="1"/>
          </p:cNvSpPr>
          <p:nvPr/>
        </p:nvSpPr>
        <p:spPr bwMode="auto">
          <a:xfrm rot="10800000">
            <a:off x="5378450" y="143827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219" name="Line 60"/>
          <p:cNvSpPr>
            <a:spLocks noChangeShapeType="1"/>
          </p:cNvSpPr>
          <p:nvPr/>
        </p:nvSpPr>
        <p:spPr bwMode="auto">
          <a:xfrm rot="10800000">
            <a:off x="5716588" y="1455738"/>
            <a:ext cx="7937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220" name="Line 61"/>
          <p:cNvSpPr>
            <a:spLocks noChangeShapeType="1"/>
          </p:cNvSpPr>
          <p:nvPr/>
        </p:nvSpPr>
        <p:spPr bwMode="auto">
          <a:xfrm rot="10800000">
            <a:off x="6038850" y="1455738"/>
            <a:ext cx="6350" cy="598487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221" name="Line 62"/>
          <p:cNvSpPr>
            <a:spLocks noChangeShapeType="1"/>
          </p:cNvSpPr>
          <p:nvPr/>
        </p:nvSpPr>
        <p:spPr bwMode="auto">
          <a:xfrm rot="10800000">
            <a:off x="6369050" y="143827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222" name="Line 63"/>
          <p:cNvSpPr>
            <a:spLocks noChangeShapeType="1"/>
          </p:cNvSpPr>
          <p:nvPr/>
        </p:nvSpPr>
        <p:spPr bwMode="auto">
          <a:xfrm rot="10800000">
            <a:off x="6726238" y="1438275"/>
            <a:ext cx="6350" cy="598488"/>
          </a:xfrm>
          <a:prstGeom prst="line">
            <a:avLst/>
          </a:prstGeom>
          <a:noFill/>
          <a:ln w="25400">
            <a:solidFill>
              <a:srgbClr val="6C703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223" name="Rectangle 64"/>
          <p:cNvSpPr>
            <a:spLocks/>
          </p:cNvSpPr>
          <p:nvPr/>
        </p:nvSpPr>
        <p:spPr bwMode="auto">
          <a:xfrm>
            <a:off x="3814763" y="893763"/>
            <a:ext cx="2438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Calibri" panose="020F0502020204030204" pitchFamily="34" charset="0"/>
                <a:cs typeface="Arial" panose="020B0604020202020204" pitchFamily="34" charset="0"/>
              </a:rPr>
              <a:t>0.25mg/day antagonist</a:t>
            </a:r>
          </a:p>
        </p:txBody>
      </p:sp>
      <p:sp>
        <p:nvSpPr>
          <p:cNvPr id="50224" name="Rectangle 65"/>
          <p:cNvSpPr>
            <a:spLocks/>
          </p:cNvSpPr>
          <p:nvPr/>
        </p:nvSpPr>
        <p:spPr bwMode="auto">
          <a:xfrm>
            <a:off x="203200" y="2578100"/>
            <a:ext cx="42545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Calibri" panose="020F0502020204030204" pitchFamily="34" charset="0"/>
                <a:cs typeface="Arial" panose="020B0604020202020204" pitchFamily="34" charset="0"/>
              </a:rPr>
              <a:t>                                                                 </a:t>
            </a:r>
            <a:r>
              <a:rPr lang="en-US" altLang="en-US" sz="1400" b="1">
                <a:latin typeface="Calibri" panose="020F0502020204030204" pitchFamily="34" charset="0"/>
                <a:cs typeface="Arial" panose="020B0604020202020204" pitchFamily="34" charset="0"/>
              </a:rPr>
              <a:t>Day 5 start                                                                                 </a:t>
            </a:r>
            <a:r>
              <a:rPr lang="en-US" altLang="en-US" sz="1600" b="1">
                <a:solidFill>
                  <a:srgbClr val="FED46C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FIXED</a:t>
            </a:r>
          </a:p>
        </p:txBody>
      </p:sp>
      <p:sp>
        <p:nvSpPr>
          <p:cNvPr id="50225" name="AutoShape 49"/>
          <p:cNvSpPr>
            <a:spLocks noChangeArrowheads="1"/>
          </p:cNvSpPr>
          <p:nvPr/>
        </p:nvSpPr>
        <p:spPr bwMode="auto">
          <a:xfrm rot="10676876">
            <a:off x="6970713" y="1090613"/>
            <a:ext cx="244475" cy="976312"/>
          </a:xfrm>
          <a:prstGeom prst="upArrow">
            <a:avLst>
              <a:gd name="adj1" fmla="val 50000"/>
              <a:gd name="adj2" fmla="val 9983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ar-SA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26" name="Text Box 50"/>
          <p:cNvSpPr txBox="1">
            <a:spLocks noChangeArrowheads="1"/>
          </p:cNvSpPr>
          <p:nvPr/>
        </p:nvSpPr>
        <p:spPr bwMode="auto">
          <a:xfrm>
            <a:off x="7032625" y="36734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lang="ar-SA" altLang="en-US" sz="18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0227" name="Text Box 51"/>
          <p:cNvSpPr txBox="1">
            <a:spLocks noChangeArrowheads="1"/>
          </p:cNvSpPr>
          <p:nvPr/>
        </p:nvSpPr>
        <p:spPr bwMode="auto">
          <a:xfrm>
            <a:off x="595313" y="3740150"/>
            <a:ext cx="464026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Luteal  phase support:</a:t>
            </a:r>
          </a:p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Arial" panose="020B0604020202020204" pitchFamily="34" charset="0"/>
              </a:rPr>
              <a:t> 1500 IU hCG on day </a:t>
            </a:r>
            <a:r>
              <a:rPr lang="en-GB" altLang="en-US" sz="28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OPU</a:t>
            </a:r>
            <a:endParaRPr lang="en-GB" altLang="en-US" sz="2800" b="1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2" name="חץ מכופף למעלה 51"/>
          <p:cNvSpPr/>
          <p:nvPr/>
        </p:nvSpPr>
        <p:spPr bwMode="auto">
          <a:xfrm>
            <a:off x="5472113" y="2203450"/>
            <a:ext cx="3436937" cy="2338388"/>
          </a:xfrm>
          <a:prstGeom prst="bentUpArrow">
            <a:avLst>
              <a:gd name="adj1" fmla="val 8412"/>
              <a:gd name="adj2" fmla="val 25000"/>
              <a:gd name="adj3" fmla="val 25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1"/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e-IL">
              <a:latin typeface="+mn-lt"/>
            </a:endParaRPr>
          </a:p>
        </p:txBody>
      </p:sp>
      <p:sp>
        <p:nvSpPr>
          <p:cNvPr id="50229" name="TextBox 52"/>
          <p:cNvSpPr txBox="1">
            <a:spLocks noChangeArrowheads="1"/>
          </p:cNvSpPr>
          <p:nvPr/>
        </p:nvSpPr>
        <p:spPr bwMode="auto">
          <a:xfrm>
            <a:off x="817563" y="5957888"/>
            <a:ext cx="8169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  <a:cs typeface="Arial" panose="020B0604020202020204" pitchFamily="34" charset="0"/>
              </a:rPr>
              <a:t>No significant difference in outcome compared with hCG trigger</a:t>
            </a:r>
            <a:endParaRPr lang="he-IL" altLang="en-US" sz="18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269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z="1400" dirty="0" err="1">
                <a:solidFill>
                  <a:schemeClr val="bg1">
                    <a:lumMod val="50000"/>
                  </a:schemeClr>
                </a:solidFill>
                <a:hlinkClick r:id="rId2" action="ppaction://hlinkfile"/>
              </a:rPr>
              <a:t>Iliodromiti</a:t>
            </a: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 et al,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hlinkClick r:id="rId3" action="ppaction://hlinkfile"/>
              </a:rPr>
              <a:t>Human Reproduction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hlinkClick r:id="rId4" action="ppaction://hlinkfile"/>
              </a:rPr>
              <a:t> 28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: 2529-36, 2013 </a:t>
            </a:r>
            <a:r>
              <a:rPr lang="en-GB" sz="280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GB" sz="28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GB" sz="3200" dirty="0"/>
              <a:t/>
            </a:r>
            <a:br>
              <a:rPr lang="en-GB" sz="3200" dirty="0"/>
            </a:br>
            <a:endParaRPr lang="en-US" dirty="0" smtClean="0"/>
          </a:p>
          <a:p>
            <a:r>
              <a:rPr lang="en-US" dirty="0" smtClean="0"/>
              <a:t>N=275 at high risk of OHSS</a:t>
            </a:r>
          </a:p>
          <a:p>
            <a:pPr lvl="1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Agonist trigger + hCG 1500 IU on day of OPU</a:t>
            </a:r>
          </a:p>
          <a:p>
            <a:pPr lvl="1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Vaginal progesterone + E2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valerate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b.d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lvl="1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Clinical pregnancy rate = 41.8%</a:t>
            </a:r>
          </a:p>
          <a:p>
            <a:pPr lvl="1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Severe OHSS – 2 cases (0.72%)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21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Overcoming the Problems for PCOS in IVF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7"/>
            <a:ext cx="8503920" cy="484839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Avoid OHSS!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Diagnosis and mild stimulation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Oral contraceptive pre-treatment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Antagonist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GnRH agonist to trigger ovulation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Medication – Metformin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Freeze embryos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18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Best Advice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If &gt; 25 follicles &gt; 11mm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600" b="1" dirty="0" smtClean="0"/>
              <a:t>Freeze all embryos! Replace a natural cycle.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39647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6600" dirty="0" smtClean="0">
                <a:solidFill>
                  <a:schemeClr val="accent1">
                    <a:lumMod val="75000"/>
                  </a:schemeClr>
                </a:solidFill>
                <a:latin typeface="Lucida Calligraphy" panose="03010101010101010101" pitchFamily="66" charset="0"/>
              </a:rPr>
              <a:t>Thank You !!!</a:t>
            </a:r>
          </a:p>
          <a:p>
            <a:pPr marL="2194560" lvl="8" indent="0">
              <a:buNone/>
            </a:pPr>
            <a:r>
              <a:rPr lang="en-US" sz="3500" dirty="0" smtClean="0">
                <a:solidFill>
                  <a:schemeClr val="accent1">
                    <a:lumMod val="75000"/>
                  </a:schemeClr>
                </a:solidFill>
                <a:latin typeface="Lucida Calligraphy" panose="03010101010101010101" pitchFamily="66" charset="0"/>
              </a:rPr>
              <a:t>     - </a:t>
            </a:r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  <a:latin typeface="Chaparral Pro Light" panose="02060403030505090203" pitchFamily="18" charset="0"/>
              </a:rPr>
              <a:t>Dr. Awatif</a:t>
            </a:r>
            <a:endParaRPr lang="en-US" sz="6000" b="1" dirty="0">
              <a:solidFill>
                <a:schemeClr val="accent1">
                  <a:lumMod val="75000"/>
                </a:schemeClr>
              </a:solidFill>
              <a:latin typeface="Chaparral Pro Light" panose="0206040303050509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9035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C00000"/>
                </a:solidFill>
              </a:rPr>
              <a:t>References</a:t>
            </a:r>
          </a:p>
        </p:txBody>
      </p:sp>
      <p:sp>
        <p:nvSpPr>
          <p:cNvPr id="129027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105400"/>
          </a:xfrm>
        </p:spPr>
        <p:txBody>
          <a:bodyPr/>
          <a:lstStyle/>
          <a:p>
            <a:r>
              <a:rPr lang="en-US" altLang="en-US" sz="1800" dirty="0" err="1" smtClean="0"/>
              <a:t>Azziz</a:t>
            </a:r>
            <a:r>
              <a:rPr lang="en-US" altLang="en-US" sz="1800" dirty="0" smtClean="0"/>
              <a:t>, R. et al., Health Care-Related Economic Burden of the Polycystic Ovary Syndrome during the Reproductive Life Span, </a:t>
            </a:r>
            <a:r>
              <a:rPr lang="en-US" altLang="en-US" sz="1800" i="1" dirty="0" smtClean="0"/>
              <a:t>J </a:t>
            </a:r>
            <a:r>
              <a:rPr lang="en-US" altLang="en-US" sz="1800" i="1" dirty="0" err="1" smtClean="0"/>
              <a:t>Clin</a:t>
            </a:r>
            <a:r>
              <a:rPr lang="en-US" altLang="en-US" sz="1800" i="1" dirty="0" smtClean="0"/>
              <a:t> </a:t>
            </a:r>
            <a:r>
              <a:rPr lang="en-US" altLang="en-US" sz="1800" i="1" dirty="0" err="1" smtClean="0"/>
              <a:t>Endocrinol</a:t>
            </a:r>
            <a:r>
              <a:rPr lang="en-US" altLang="en-US" sz="1800" i="1" dirty="0" smtClean="0"/>
              <a:t> </a:t>
            </a:r>
            <a:r>
              <a:rPr lang="en-US" altLang="en-US" sz="1800" i="1" dirty="0" err="1" smtClean="0"/>
              <a:t>Metab</a:t>
            </a:r>
            <a:r>
              <a:rPr lang="en-US" altLang="en-US" sz="1800" dirty="0" smtClean="0"/>
              <a:t>, August 2005, 90(8):4650–4658.</a:t>
            </a:r>
          </a:p>
          <a:p>
            <a:r>
              <a:rPr lang="en-US" altLang="en-US" sz="1800" dirty="0" err="1" smtClean="0"/>
              <a:t>Badaway</a:t>
            </a:r>
            <a:r>
              <a:rPr lang="en-US" altLang="en-US" sz="1800" dirty="0" smtClean="0"/>
              <a:t>, A., </a:t>
            </a:r>
            <a:r>
              <a:rPr lang="en-US" altLang="en-US" sz="1800" dirty="0" err="1" smtClean="0"/>
              <a:t>Elnashar</a:t>
            </a:r>
            <a:r>
              <a:rPr lang="en-US" altLang="en-US" sz="1800" dirty="0" smtClean="0"/>
              <a:t>, A,. Treatment  options for polycystic ovary syndrome, </a:t>
            </a:r>
            <a:r>
              <a:rPr lang="en-US" altLang="en-US" sz="1800" i="1" dirty="0" smtClean="0"/>
              <a:t>International Journal of Women’s Health </a:t>
            </a:r>
            <a:r>
              <a:rPr lang="en-US" altLang="en-US" sz="1800" dirty="0" smtClean="0"/>
              <a:t>2011;3:25-35</a:t>
            </a:r>
          </a:p>
          <a:p>
            <a:r>
              <a:rPr lang="en-US" altLang="en-US" sz="1800" dirty="0" err="1" smtClean="0"/>
              <a:t>Boomsma</a:t>
            </a:r>
            <a:r>
              <a:rPr lang="en-US" altLang="en-US" sz="1800" dirty="0" smtClean="0"/>
              <a:t> CM, </a:t>
            </a:r>
            <a:r>
              <a:rPr lang="en-US" altLang="en-US" sz="1800" dirty="0" err="1" smtClean="0"/>
              <a:t>Fauser</a:t>
            </a:r>
            <a:r>
              <a:rPr lang="en-US" altLang="en-US" sz="1800" dirty="0" smtClean="0"/>
              <a:t> BC, Macklon NS. Pregnancy complications in women with polycystic ovary syndrome, </a:t>
            </a:r>
            <a:r>
              <a:rPr lang="en-US" altLang="en-US" sz="1800" i="1" dirty="0" err="1" smtClean="0"/>
              <a:t>Semin</a:t>
            </a:r>
            <a:r>
              <a:rPr lang="en-US" altLang="en-US" sz="1800" i="1" dirty="0" smtClean="0"/>
              <a:t> </a:t>
            </a:r>
            <a:r>
              <a:rPr lang="en-US" altLang="en-US" sz="1800" i="1" dirty="0" err="1" smtClean="0"/>
              <a:t>Reprod</a:t>
            </a:r>
            <a:r>
              <a:rPr lang="en-US" altLang="en-US" sz="1800" i="1" dirty="0" smtClean="0"/>
              <a:t> Med </a:t>
            </a:r>
            <a:r>
              <a:rPr lang="en-US" altLang="en-US" sz="1800" dirty="0" smtClean="0"/>
              <a:t>2008, 26 (1), 72–84. </a:t>
            </a:r>
          </a:p>
          <a:p>
            <a:r>
              <a:rPr lang="en-US" altLang="en-US" sz="1800" dirty="0" smtClean="0"/>
              <a:t>Eid GM, Cottam DR, </a:t>
            </a:r>
            <a:r>
              <a:rPr lang="en-US" altLang="en-US" sz="1800" dirty="0" err="1" smtClean="0"/>
              <a:t>Velcu</a:t>
            </a:r>
            <a:r>
              <a:rPr lang="en-US" altLang="en-US" sz="1800" dirty="0" smtClean="0"/>
              <a:t> </a:t>
            </a:r>
            <a:r>
              <a:rPr lang="en-US" altLang="en-US" sz="1800" i="1" dirty="0" smtClean="0"/>
              <a:t>et al.</a:t>
            </a:r>
            <a:r>
              <a:rPr lang="en-US" altLang="en-US" sz="1800" dirty="0" smtClean="0"/>
              <a:t> Effective treatment of polycystic ovarian syndrome with Roux-</a:t>
            </a:r>
            <a:r>
              <a:rPr lang="en-US" altLang="en-US" sz="1800" dirty="0" err="1" smtClean="0"/>
              <a:t>en</a:t>
            </a:r>
            <a:r>
              <a:rPr lang="en-US" altLang="en-US" sz="1800" dirty="0" smtClean="0"/>
              <a:t>-Y gastric bypass. </a:t>
            </a:r>
            <a:r>
              <a:rPr lang="en-US" altLang="en-US" sz="1800" i="1" dirty="0" smtClean="0"/>
              <a:t>Surg. </a:t>
            </a:r>
            <a:r>
              <a:rPr lang="en-US" altLang="en-US" sz="1800" i="1" dirty="0" err="1" smtClean="0"/>
              <a:t>Obes</a:t>
            </a:r>
            <a:r>
              <a:rPr lang="en-US" altLang="en-US" sz="1800" i="1" dirty="0" smtClean="0"/>
              <a:t>. </a:t>
            </a:r>
            <a:r>
              <a:rPr lang="en-US" altLang="en-US" sz="1800" i="1" dirty="0" err="1" smtClean="0"/>
              <a:t>Relat</a:t>
            </a:r>
            <a:r>
              <a:rPr lang="en-US" altLang="en-US" sz="1800" i="1" dirty="0" smtClean="0"/>
              <a:t>. Dis.</a:t>
            </a:r>
            <a:r>
              <a:rPr lang="en-US" altLang="en-US" sz="1800" dirty="0" smtClean="0"/>
              <a:t> 1(2), 77-80 (2005).</a:t>
            </a:r>
          </a:p>
          <a:p>
            <a:r>
              <a:rPr lang="en-US" altLang="en-US" sz="1800" dirty="0" smtClean="0"/>
              <a:t>Escobar-</a:t>
            </a:r>
            <a:r>
              <a:rPr lang="en-US" altLang="en-US" sz="1800" dirty="0" err="1" smtClean="0"/>
              <a:t>Morreale</a:t>
            </a:r>
            <a:r>
              <a:rPr lang="en-US" altLang="en-US" sz="1800" dirty="0" smtClean="0"/>
              <a:t> HF, </a:t>
            </a:r>
            <a:r>
              <a:rPr lang="en-US" altLang="en-US" sz="1800" dirty="0" err="1" smtClean="0"/>
              <a:t>Botella-Carretero</a:t>
            </a:r>
            <a:r>
              <a:rPr lang="en-US" altLang="en-US" sz="1800" dirty="0" smtClean="0"/>
              <a:t> JI, Alvarez-</a:t>
            </a:r>
            <a:r>
              <a:rPr lang="en-US" altLang="en-US" sz="1800" dirty="0" err="1" smtClean="0"/>
              <a:t>Blasco</a:t>
            </a:r>
            <a:r>
              <a:rPr lang="en-US" altLang="en-US" sz="1800" dirty="0" smtClean="0"/>
              <a:t> F, Sancho J, San Millan JL. The polycystic ovary syndrome association with morbid obesity may resolve after weight loss induced by bariatric surgery. </a:t>
            </a:r>
            <a:r>
              <a:rPr lang="en-US" altLang="en-US" sz="1800" i="1" dirty="0" smtClean="0"/>
              <a:t>J. </a:t>
            </a:r>
            <a:r>
              <a:rPr lang="en-US" altLang="en-US" sz="1800" i="1" dirty="0" err="1" smtClean="0"/>
              <a:t>Clin</a:t>
            </a:r>
            <a:r>
              <a:rPr lang="en-US" altLang="en-US" sz="1800" i="1" dirty="0" smtClean="0"/>
              <a:t>. </a:t>
            </a:r>
            <a:r>
              <a:rPr lang="en-US" altLang="en-US" sz="1800" i="1" dirty="0" err="1" smtClean="0"/>
              <a:t>Endocrinol</a:t>
            </a:r>
            <a:r>
              <a:rPr lang="en-US" altLang="en-US" sz="1800" i="1" dirty="0" smtClean="0"/>
              <a:t>. </a:t>
            </a:r>
            <a:r>
              <a:rPr lang="en-US" altLang="en-US" sz="1800" i="1" dirty="0" err="1" smtClean="0"/>
              <a:t>Metab</a:t>
            </a:r>
            <a:r>
              <a:rPr lang="en-US" altLang="en-US" sz="1800" i="1" dirty="0" smtClean="0"/>
              <a:t>.</a:t>
            </a:r>
            <a:r>
              <a:rPr lang="en-US" altLang="en-US" sz="1800" dirty="0" smtClean="0"/>
              <a:t> 90, 6364-6369 (2005). </a:t>
            </a:r>
          </a:p>
          <a:p>
            <a:r>
              <a:rPr lang="en-US" altLang="en-US" sz="1800" dirty="0" smtClean="0"/>
              <a:t>Goldenberg N, </a:t>
            </a:r>
            <a:r>
              <a:rPr lang="en-US" altLang="en-US" sz="1800" dirty="0" err="1" smtClean="0"/>
              <a:t>Glueck</a:t>
            </a:r>
            <a:r>
              <a:rPr lang="en-US" altLang="en-US" sz="1800" dirty="0" smtClean="0"/>
              <a:t> C. Medical therapy in women with polycystic ovarian syndrome before and during pregnancy and lactation, </a:t>
            </a:r>
            <a:r>
              <a:rPr lang="en-US" altLang="en-US" sz="1800" i="1" dirty="0" smtClean="0"/>
              <a:t>Minerva </a:t>
            </a:r>
            <a:r>
              <a:rPr lang="en-US" altLang="en-US" sz="1800" i="1" dirty="0" err="1" smtClean="0"/>
              <a:t>Ginecol</a:t>
            </a:r>
            <a:r>
              <a:rPr lang="en-US" altLang="en-US" sz="1800" i="1" dirty="0" smtClean="0"/>
              <a:t> </a:t>
            </a:r>
            <a:r>
              <a:rPr lang="en-US" altLang="en-US" sz="1800" dirty="0" smtClean="0"/>
              <a:t>2008, 60 (1), 63–75. </a:t>
            </a:r>
          </a:p>
          <a:p>
            <a:pPr>
              <a:buFontTx/>
              <a:buNone/>
            </a:pPr>
            <a:endParaRPr lang="en-US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414295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C00000"/>
                </a:solidFill>
              </a:rPr>
              <a:t>References continued</a:t>
            </a:r>
          </a:p>
        </p:txBody>
      </p:sp>
      <p:sp>
        <p:nvSpPr>
          <p:cNvPr id="13005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1600" dirty="0" smtClean="0"/>
              <a:t>Norman RJ, </a:t>
            </a:r>
            <a:r>
              <a:rPr lang="en-US" altLang="en-US" sz="1600" dirty="0" err="1" smtClean="0"/>
              <a:t>Noakes</a:t>
            </a:r>
            <a:r>
              <a:rPr lang="en-US" altLang="en-US" sz="1600" dirty="0" smtClean="0"/>
              <a:t> M, Wu R, Davies MJ, Moran L, Wang XJ. Improving reproductive performance in overweight/obese women with effective weight management. </a:t>
            </a:r>
            <a:r>
              <a:rPr lang="en-US" altLang="en-US" sz="1600" i="1" dirty="0" smtClean="0"/>
              <a:t>Hum. </a:t>
            </a:r>
            <a:r>
              <a:rPr lang="en-US" altLang="en-US" sz="1600" i="1" dirty="0" err="1" smtClean="0"/>
              <a:t>Reprod</a:t>
            </a:r>
            <a:r>
              <a:rPr lang="en-US" altLang="en-US" sz="1600" i="1" dirty="0" smtClean="0"/>
              <a:t>. Update</a:t>
            </a:r>
            <a:r>
              <a:rPr lang="en-US" altLang="en-US" sz="1600" dirty="0" smtClean="0"/>
              <a:t> 10, 267-280 (2004).</a:t>
            </a:r>
          </a:p>
          <a:p>
            <a:r>
              <a:rPr lang="en-US" altLang="en-US" sz="1600" dirty="0" err="1" smtClean="0"/>
              <a:t>Pasquali</a:t>
            </a:r>
            <a:r>
              <a:rPr lang="en-US" altLang="en-US" sz="1600" dirty="0" smtClean="0"/>
              <a:t>, R., </a:t>
            </a:r>
            <a:r>
              <a:rPr lang="en-US" altLang="en-US" sz="1600" dirty="0" err="1" smtClean="0"/>
              <a:t>Gambineri</a:t>
            </a:r>
            <a:r>
              <a:rPr lang="en-US" altLang="en-US" sz="1600" dirty="0" smtClean="0"/>
              <a:t>, A., Insulin-sensitizing agents in polycystic ovary syndrome, </a:t>
            </a:r>
            <a:r>
              <a:rPr lang="en-US" altLang="en-US" sz="1600" i="1" dirty="0" smtClean="0"/>
              <a:t>European Journal of Endocrinology </a:t>
            </a:r>
            <a:r>
              <a:rPr lang="en-US" altLang="en-US" sz="1600" dirty="0" smtClean="0"/>
              <a:t>June 1, 2006; 154:763-775.</a:t>
            </a:r>
          </a:p>
          <a:p>
            <a:r>
              <a:rPr lang="en-US" altLang="en-US" sz="1600" dirty="0" err="1" smtClean="0"/>
              <a:t>Sjostrom</a:t>
            </a:r>
            <a:r>
              <a:rPr lang="en-US" altLang="en-US" sz="1600" dirty="0" smtClean="0"/>
              <a:t> L, </a:t>
            </a:r>
            <a:r>
              <a:rPr lang="en-US" altLang="en-US" sz="1600" dirty="0" err="1" smtClean="0"/>
              <a:t>Narbro</a:t>
            </a:r>
            <a:r>
              <a:rPr lang="en-US" altLang="en-US" sz="1600" dirty="0" smtClean="0"/>
              <a:t> K, </a:t>
            </a:r>
            <a:r>
              <a:rPr lang="en-US" altLang="en-US" sz="1600" dirty="0" err="1" smtClean="0"/>
              <a:t>Sjostrom</a:t>
            </a:r>
            <a:r>
              <a:rPr lang="en-US" altLang="en-US" sz="1600" dirty="0" smtClean="0"/>
              <a:t> CD </a:t>
            </a:r>
            <a:r>
              <a:rPr lang="en-US" altLang="en-US" sz="1600" i="1" dirty="0" smtClean="0"/>
              <a:t>et al.</a:t>
            </a:r>
            <a:r>
              <a:rPr lang="en-US" altLang="en-US" sz="1600" dirty="0" smtClean="0"/>
              <a:t> Effects of bariatric surgery on mortality in Swedish obese subjects. </a:t>
            </a:r>
            <a:r>
              <a:rPr lang="en-US" altLang="en-US" sz="1600" i="1" dirty="0" smtClean="0"/>
              <a:t>N. Engl. J. Med.</a:t>
            </a:r>
            <a:r>
              <a:rPr lang="en-US" altLang="en-US" sz="1600" dirty="0" smtClean="0"/>
              <a:t> 357, 741-52 (2007).</a:t>
            </a:r>
          </a:p>
          <a:p>
            <a:r>
              <a:rPr lang="en-US" altLang="en-US" sz="1600" dirty="0" err="1" smtClean="0"/>
              <a:t>Teede</a:t>
            </a:r>
            <a:r>
              <a:rPr lang="en-US" altLang="en-US" sz="1600" dirty="0" smtClean="0"/>
              <a:t>, Helena j. et al., Assessment and management of polycystic ovary syndrome: summary of an evidence-based guideline, </a:t>
            </a:r>
            <a:r>
              <a:rPr lang="nn-NO" altLang="en-US" sz="1600" i="1" dirty="0" smtClean="0"/>
              <a:t>Med J Aust </a:t>
            </a:r>
            <a:r>
              <a:rPr lang="nn-NO" altLang="en-US" sz="1600" dirty="0" smtClean="0"/>
              <a:t>2011; 195 (6): S65-S112.</a:t>
            </a:r>
            <a:endParaRPr lang="en-US" altLang="en-US" sz="1600" dirty="0" smtClean="0"/>
          </a:p>
          <a:p>
            <a:r>
              <a:rPr lang="en-US" altLang="en-US" sz="1600" dirty="0" err="1" smtClean="0"/>
              <a:t>Trolle</a:t>
            </a:r>
            <a:r>
              <a:rPr lang="en-US" altLang="en-US" sz="1600" dirty="0" smtClean="0"/>
              <a:t> B, </a:t>
            </a:r>
            <a:r>
              <a:rPr lang="en-US" altLang="en-US" sz="1600" dirty="0" err="1" smtClean="0"/>
              <a:t>Flyvbjerg</a:t>
            </a:r>
            <a:r>
              <a:rPr lang="en-US" altLang="en-US" sz="1600" dirty="0" smtClean="0"/>
              <a:t> A, </a:t>
            </a:r>
            <a:r>
              <a:rPr lang="en-US" altLang="en-US" sz="1600" dirty="0" err="1" smtClean="0"/>
              <a:t>Kesmodel</a:t>
            </a:r>
            <a:r>
              <a:rPr lang="en-US" altLang="en-US" sz="1600" dirty="0" smtClean="0"/>
              <a:t> U, </a:t>
            </a:r>
            <a:r>
              <a:rPr lang="en-US" altLang="en-US" sz="1600" dirty="0" err="1" smtClean="0"/>
              <a:t>Lauszus</a:t>
            </a:r>
            <a:r>
              <a:rPr lang="en-US" altLang="en-US" sz="1600" dirty="0" smtClean="0"/>
              <a:t> FF. Efficacy of metformin in obese and non-obese women with polycystic ovary syndrome: a randomized, double-blinded, placebo-controlled, cross-over trial. </a:t>
            </a:r>
            <a:r>
              <a:rPr lang="en-US" altLang="en-US" sz="1600" i="1" dirty="0" smtClean="0"/>
              <a:t>Hum. </a:t>
            </a:r>
            <a:r>
              <a:rPr lang="en-US" altLang="en-US" sz="1600" i="1" dirty="0" err="1" smtClean="0"/>
              <a:t>Reprod</a:t>
            </a:r>
            <a:r>
              <a:rPr lang="en-US" altLang="en-US" sz="1600" i="1" dirty="0" smtClean="0"/>
              <a:t>.</a:t>
            </a:r>
            <a:r>
              <a:rPr lang="en-US" altLang="en-US" sz="1600" dirty="0" smtClean="0"/>
              <a:t> 22(11), 2967-2973 (2007).</a:t>
            </a:r>
          </a:p>
          <a:p>
            <a:r>
              <a:rPr lang="en-US" altLang="en-US" sz="1600" dirty="0" smtClean="0"/>
              <a:t>Vigil P, Contreras P, Alvarado JL, Godoy A, Salgado A, Cortes ME. Evidence of subpopulations with different levels of insulin resistance in women with polycystic ovary syndrome. </a:t>
            </a:r>
            <a:r>
              <a:rPr lang="en-US" altLang="en-US" sz="1600" i="1" dirty="0" smtClean="0"/>
              <a:t>Hum. </a:t>
            </a:r>
            <a:r>
              <a:rPr lang="en-US" altLang="en-US" sz="1600" i="1" dirty="0" err="1" smtClean="0"/>
              <a:t>Reprod</a:t>
            </a:r>
            <a:r>
              <a:rPr lang="en-US" altLang="en-US" sz="1600" i="1" dirty="0" smtClean="0"/>
              <a:t>.</a:t>
            </a:r>
            <a:r>
              <a:rPr lang="en-US" altLang="en-US" sz="1600" dirty="0" smtClean="0"/>
              <a:t> 22(11), 2974-2980 (2007).</a:t>
            </a:r>
          </a:p>
          <a:p>
            <a:r>
              <a:rPr lang="en-US" altLang="en-US" sz="1600" dirty="0" err="1" smtClean="0"/>
              <a:t>Vryonidou</a:t>
            </a:r>
            <a:r>
              <a:rPr lang="en-US" altLang="en-US" sz="1600" dirty="0" smtClean="0"/>
              <a:t> A, </a:t>
            </a:r>
            <a:r>
              <a:rPr lang="en-US" altLang="en-US" sz="1600" dirty="0" err="1" smtClean="0"/>
              <a:t>Papatheodorou</a:t>
            </a:r>
            <a:r>
              <a:rPr lang="en-US" altLang="en-US" sz="1600" dirty="0" smtClean="0"/>
              <a:t> A, </a:t>
            </a:r>
            <a:r>
              <a:rPr lang="en-US" altLang="en-US" sz="1600" dirty="0" err="1" smtClean="0"/>
              <a:t>Tauridou</a:t>
            </a:r>
            <a:r>
              <a:rPr lang="en-US" altLang="en-US" sz="1600" dirty="0" smtClean="0"/>
              <a:t> A </a:t>
            </a:r>
            <a:r>
              <a:rPr lang="en-US" altLang="en-US" sz="1600" i="1" dirty="0" smtClean="0"/>
              <a:t>et al.</a:t>
            </a:r>
            <a:r>
              <a:rPr lang="en-US" altLang="en-US" sz="1600" dirty="0" smtClean="0"/>
              <a:t> Association of hyperandrogenism and metabolic phenotype with carotid intima-media thickness in young women with polycystic ovary syndrome. </a:t>
            </a:r>
            <a:r>
              <a:rPr lang="en-US" altLang="en-US" sz="1600" i="1" dirty="0" smtClean="0"/>
              <a:t>J. </a:t>
            </a:r>
            <a:r>
              <a:rPr lang="en-US" altLang="en-US" sz="1600" i="1" dirty="0" err="1" smtClean="0"/>
              <a:t>Clin</a:t>
            </a:r>
            <a:r>
              <a:rPr lang="en-US" altLang="en-US" sz="1600" i="1" dirty="0" smtClean="0"/>
              <a:t>. </a:t>
            </a:r>
            <a:r>
              <a:rPr lang="en-US" altLang="en-US" sz="1600" i="1" dirty="0" err="1" smtClean="0"/>
              <a:t>Endocrinol</a:t>
            </a:r>
            <a:r>
              <a:rPr lang="en-US" altLang="en-US" sz="1600" i="1" dirty="0" smtClean="0"/>
              <a:t>. </a:t>
            </a:r>
            <a:r>
              <a:rPr lang="en-US" altLang="en-US" sz="1600" i="1" dirty="0" err="1" smtClean="0"/>
              <a:t>Metab</a:t>
            </a:r>
            <a:r>
              <a:rPr lang="en-US" altLang="en-US" sz="1600" i="1" dirty="0" smtClean="0"/>
              <a:t>.</a:t>
            </a:r>
            <a:r>
              <a:rPr lang="en-US" altLang="en-US" sz="1600" dirty="0" smtClean="0"/>
              <a:t> 90, 2740-2746 (2005).</a:t>
            </a:r>
          </a:p>
          <a:p>
            <a:pPr>
              <a:buFontTx/>
              <a:buNone/>
            </a:pPr>
            <a:r>
              <a:rPr lang="en-US" altLang="en-US" dirty="0" smtClean="0"/>
              <a:t> 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858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36478"/>
            <a:ext cx="7772400" cy="854122"/>
          </a:xfrm>
        </p:spPr>
        <p:txBody>
          <a:bodyPr/>
          <a:lstStyle/>
          <a:p>
            <a:pPr eaLnBrk="1" hangingPunct="1"/>
            <a:r>
              <a:rPr lang="en-US" altLang="en-US" b="1" u="sng" dirty="0" smtClean="0">
                <a:solidFill>
                  <a:srgbClr val="C00000"/>
                </a:solidFill>
              </a:rPr>
              <a:t>Books on the PCOS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6536"/>
            <a:ext cx="7924800" cy="537721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Androgen Excess Disorders in </a:t>
            </a:r>
            <a:r>
              <a:rPr lang="en-US" altLang="en-US" sz="2400" dirty="0" err="1" smtClean="0"/>
              <a:t>Women:PCOS</a:t>
            </a:r>
            <a:r>
              <a:rPr lang="en-US" altLang="en-US" sz="2400" dirty="0" smtClean="0"/>
              <a:t> and Other Disorders, by </a:t>
            </a:r>
            <a:r>
              <a:rPr lang="en-US" altLang="en-US" sz="2400" dirty="0" err="1" smtClean="0"/>
              <a:t>Azziz,Nestler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Dewailly</a:t>
            </a:r>
            <a:r>
              <a:rPr lang="en-US" altLang="en-US" sz="2400" dirty="0" smtClean="0"/>
              <a:t>, Humana Press, 2006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PCOS, by </a:t>
            </a:r>
            <a:r>
              <a:rPr lang="en-US" altLang="en-US" sz="2400" dirty="0" err="1" smtClean="0"/>
              <a:t>Balen,Conway,Homburg,Lego</a:t>
            </a:r>
            <a:r>
              <a:rPr lang="en-US" altLang="en-US" sz="2400" dirty="0" smtClean="0"/>
              <a:t>, Taylor &amp; Francis Publishers, 2005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PCOS, by </a:t>
            </a:r>
            <a:r>
              <a:rPr lang="en-US" altLang="en-US" sz="2400" dirty="0" err="1" smtClean="0"/>
              <a:t>Chang,Heindel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Dunaif</a:t>
            </a:r>
            <a:r>
              <a:rPr lang="en-US" altLang="en-US" sz="2400" dirty="0" smtClean="0"/>
              <a:t>, Marcel  Dekker, Inc. 2002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PCOS, by Roy Homburg, Martin </a:t>
            </a:r>
            <a:r>
              <a:rPr lang="en-US" altLang="en-US" sz="2400" dirty="0" err="1" smtClean="0"/>
              <a:t>Dunitz</a:t>
            </a:r>
            <a:r>
              <a:rPr lang="en-US" altLang="en-US" sz="2400" dirty="0" smtClean="0"/>
              <a:t>, 2001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PCOS, by Gabor </a:t>
            </a:r>
            <a:r>
              <a:rPr lang="en-US" altLang="en-US" sz="2400" dirty="0" err="1" smtClean="0"/>
              <a:t>T.Kovac</a:t>
            </a:r>
            <a:r>
              <a:rPr lang="en-US" altLang="en-US" sz="2400" dirty="0" smtClean="0"/>
              <a:t>, Cambridge University Press, 2000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PCOS the Hidden </a:t>
            </a:r>
            <a:r>
              <a:rPr lang="en-US" altLang="en-US" sz="2400" dirty="0" err="1" smtClean="0"/>
              <a:t>Epidemic,by</a:t>
            </a:r>
            <a:r>
              <a:rPr lang="en-US" altLang="en-US" sz="2400" dirty="0" smtClean="0"/>
              <a:t> S. Thatcher, Perspectives Press, 2000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 smtClean="0"/>
          </a:p>
          <a:p>
            <a:pPr eaLnBrk="1" hangingPunct="1">
              <a:lnSpc>
                <a:spcPct val="90000"/>
              </a:lnSpc>
            </a:pP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18612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C00000"/>
                </a:solidFill>
              </a:rPr>
              <a:t>Patient Support Groups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b="1" dirty="0" smtClean="0"/>
          </a:p>
          <a:p>
            <a:pPr eaLnBrk="1" hangingPunct="1"/>
            <a:r>
              <a:rPr lang="en-US" altLang="en-US" b="1" dirty="0" smtClean="0"/>
              <a:t>PCOSA-Polycystic Ovarian Syndrome Association, Inc.(Patient Support Group)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>
                <a:solidFill>
                  <a:srgbClr val="0070C0"/>
                </a:solidFill>
              </a:rPr>
              <a:t>Telephone: 877-775-PCOS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 smtClean="0">
                <a:solidFill>
                  <a:srgbClr val="0070C0"/>
                </a:solidFill>
              </a:rPr>
              <a:t>Mail: </a:t>
            </a:r>
            <a:r>
              <a:rPr lang="en-US" altLang="en-US" dirty="0" err="1" smtClean="0">
                <a:solidFill>
                  <a:srgbClr val="0070C0"/>
                </a:solidFill>
              </a:rPr>
              <a:t>P.O.Box</a:t>
            </a:r>
            <a:r>
              <a:rPr lang="en-US" altLang="en-US" dirty="0" smtClean="0">
                <a:solidFill>
                  <a:srgbClr val="0070C0"/>
                </a:solidFill>
              </a:rPr>
              <a:t> 7007, Rosemont, Il 60018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 err="1" smtClean="0">
                <a:solidFill>
                  <a:srgbClr val="0070C0"/>
                </a:solidFill>
              </a:rPr>
              <a:t>Email:</a:t>
            </a:r>
            <a:r>
              <a:rPr lang="en-US" altLang="en-US" dirty="0" err="1" smtClean="0">
                <a:solidFill>
                  <a:srgbClr val="080CB8"/>
                </a:solidFill>
              </a:rPr>
              <a:t>info@pcosupport.org</a:t>
            </a:r>
            <a:r>
              <a:rPr lang="en-US" altLang="en-US" dirty="0" smtClean="0">
                <a:solidFill>
                  <a:srgbClr val="080CB8"/>
                </a:solidFill>
              </a:rPr>
              <a:t>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en-US" altLang="en-US" dirty="0" err="1" smtClean="0">
                <a:solidFill>
                  <a:srgbClr val="0070C0"/>
                </a:solidFill>
              </a:rPr>
              <a:t>Internet:</a:t>
            </a:r>
            <a:r>
              <a:rPr lang="en-US" altLang="en-US" dirty="0" err="1" smtClean="0">
                <a:solidFill>
                  <a:srgbClr val="080CB8"/>
                </a:solidFill>
              </a:rPr>
              <a:t>www.pcosupport.org</a:t>
            </a:r>
            <a:endParaRPr lang="en-US" altLang="en-US" dirty="0" smtClean="0">
              <a:solidFill>
                <a:srgbClr val="080C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6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1074</TotalTime>
  <Words>1605</Words>
  <Application>Microsoft Office PowerPoint</Application>
  <PresentationFormat>On-screen Show (4:3)</PresentationFormat>
  <Paragraphs>343</Paragraphs>
  <Slides>35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Arial</vt:lpstr>
      <vt:lpstr>Calibri</vt:lpstr>
      <vt:lpstr>Chaparral Pro Light</vt:lpstr>
      <vt:lpstr>Georgia</vt:lpstr>
      <vt:lpstr>Lucida Calligraphy</vt:lpstr>
      <vt:lpstr>Symbol</vt:lpstr>
      <vt:lpstr>Times New Roman</vt:lpstr>
      <vt:lpstr>Times New Roman (Hebrew)</vt:lpstr>
      <vt:lpstr>Wingdings</vt:lpstr>
      <vt:lpstr>Wingdings 2</vt:lpstr>
      <vt:lpstr>Civic</vt:lpstr>
      <vt:lpstr>Chart</vt:lpstr>
      <vt:lpstr>Management &amp; Treatment of PCOS Patients Undergoing ART</vt:lpstr>
      <vt:lpstr>Epidemiology</vt:lpstr>
      <vt:lpstr>Epidemiology Continued…</vt:lpstr>
      <vt:lpstr>Economic Cost to Health Care</vt:lpstr>
      <vt:lpstr>Treatment Recommended</vt:lpstr>
      <vt:lpstr> Clomiphene (Simulate Ovulation)</vt:lpstr>
      <vt:lpstr>Should we monitor Clomiphene cycles with ultrasound?</vt:lpstr>
      <vt:lpstr>Anti-Estrogen Effect on Endometrium</vt:lpstr>
      <vt:lpstr>Aromatase Inhibitors Letrozole</vt:lpstr>
      <vt:lpstr>                  Letrozole vs. Clomiphene Legro et al, NEJM 2014</vt:lpstr>
      <vt:lpstr>Insulin-Sensitizing Drugs for Women with PCOS, Oligo/Amenorrhea &amp; Subfertility </vt:lpstr>
      <vt:lpstr> Metformin </vt:lpstr>
      <vt:lpstr>Metformin in IVF</vt:lpstr>
      <vt:lpstr>   Gonadotropin Treatment:</vt:lpstr>
      <vt:lpstr>PowerPoint Presentation</vt:lpstr>
      <vt:lpstr>PowerPoint Presentation</vt:lpstr>
      <vt:lpstr>Low dose rec-FSH</vt:lpstr>
      <vt:lpstr> Only Minimal Dose  Increment Needed</vt:lpstr>
      <vt:lpstr>Low-Dose Gonadotropins: Summary of Results</vt:lpstr>
      <vt:lpstr>Conventional Regimen With Gonadotropins</vt:lpstr>
      <vt:lpstr>Results of Conventional Therapy: 14 Series, 1966-1984, WHO I &amp;II</vt:lpstr>
      <vt:lpstr>How Long Does It Take?</vt:lpstr>
      <vt:lpstr>PCOS – Why Antagonist?</vt:lpstr>
      <vt:lpstr>High Responders (AMH &gt; 20 pmol/L)</vt:lpstr>
      <vt:lpstr>PowerPoint Presentation</vt:lpstr>
      <vt:lpstr>PowerPoint Presentation</vt:lpstr>
      <vt:lpstr>PowerPoint Presentation</vt:lpstr>
      <vt:lpstr>PowerPoint Presentation</vt:lpstr>
      <vt:lpstr>Overcoming the Problems for PCOS in IVF</vt:lpstr>
      <vt:lpstr>Best Advice </vt:lpstr>
      <vt:lpstr>PowerPoint Presentation</vt:lpstr>
      <vt:lpstr>References</vt:lpstr>
      <vt:lpstr>References continued</vt:lpstr>
      <vt:lpstr>Books on the PCOS</vt:lpstr>
      <vt:lpstr>Patient Support Groups</vt:lpstr>
    </vt:vector>
  </TitlesOfParts>
  <Company>ucf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&amp; Treatment of PCOS Patients Undergoing ART</dc:title>
  <dc:creator>mora mousa</dc:creator>
  <cp:lastModifiedBy>Pillai Meera Venugopal</cp:lastModifiedBy>
  <cp:revision>38</cp:revision>
  <dcterms:created xsi:type="dcterms:W3CDTF">2015-11-09T04:08:51Z</dcterms:created>
  <dcterms:modified xsi:type="dcterms:W3CDTF">2015-11-11T05:14:47Z</dcterms:modified>
</cp:coreProperties>
</file>