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81" r:id="rId6"/>
    <p:sldId id="261" r:id="rId7"/>
    <p:sldId id="262" r:id="rId8"/>
    <p:sldId id="264" r:id="rId9"/>
    <p:sldId id="278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9" d="100"/>
          <a:sy n="109" d="100"/>
        </p:scale>
        <p:origin x="-2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D0086-09BB-4719-9A52-2B8BA9D84CAE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E441F-920E-4652-9829-8573D7E40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45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E441F-920E-4652-9829-8573D7E40C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3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strong PV system can only revolve</a:t>
            </a:r>
            <a:r>
              <a:rPr lang="en-US" baseline="0" dirty="0" smtClean="0"/>
              <a:t> on a strong administrative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E441F-920E-4652-9829-8573D7E40C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27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structure must be national in scope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E441F-920E-4652-9829-8573D7E40C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05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PV incorporates a lot</a:t>
            </a:r>
            <a:r>
              <a:rPr lang="en-US" baseline="0" dirty="0" smtClean="0"/>
              <a:t> of legal issues from compliance to GMP, post-marketing surveillance and rational use of medications. As such, a legal frame work is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E441F-920E-4652-9829-8573D7E40C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413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Being an emerging field,</a:t>
            </a:r>
            <a:r>
              <a:rPr lang="en-US" baseline="0" dirty="0" smtClean="0"/>
              <a:t> PV demands training of health workers and standards for operation. These can only be achieved in the right tools are available.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E441F-920E-4652-9829-8573D7E40C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9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Health</a:t>
            </a:r>
            <a:r>
              <a:rPr lang="en-US" baseline="0" dirty="0" smtClean="0"/>
              <a:t> workers and consumers are the primary sources of adverse drug reactions [2]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E441F-920E-4652-9829-8573D7E40C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373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Source: NAFDAC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E441F-920E-4652-9829-8573D7E40C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044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entire business of PV is based on the availability of medications.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Pharma</a:t>
            </a:r>
            <a:r>
              <a:rPr lang="en-US" baseline="0" dirty="0" smtClean="0"/>
              <a:t> companies play a big role in this respect.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E441F-920E-4652-9829-8573D7E40C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53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1B04F-434E-40DF-9883-270D12AA96D5}" type="datetimeFigureOut">
              <a:rPr lang="en-US" smtClean="0"/>
              <a:pPr/>
              <a:t>7/18/2015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78DA8-04C4-4228-8F5F-13F261EE6D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400" y="1447800"/>
            <a:ext cx="7924800" cy="3944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100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Prospects and Challenges of Providing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Services in Resource   Limited Countries </a:t>
            </a:r>
          </a:p>
          <a:p>
            <a:pPr lvl="0" algn="just">
              <a:spcAft>
                <a:spcPts val="1000"/>
              </a:spcAft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Avong YK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Jatau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B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Ekong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E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Ndembi N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Okuma J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Obieze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AI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Osakwe</a:t>
            </a:r>
            <a:r>
              <a:rPr lang="en-US" baseline="300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 </a:t>
            </a:r>
            <a:r>
              <a:rPr lang="en-US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Akang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G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</a:t>
            </a:r>
            <a:r>
              <a:rPr lang="en-US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de-DE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Agbaje  A</a:t>
            </a:r>
            <a:r>
              <a:rPr lang="de-DE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</a:t>
            </a:r>
            <a:r>
              <a:rPr lang="de-DE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 Mensah </a:t>
            </a:r>
            <a:r>
              <a:rPr lang="de-DE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de-DE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</a:t>
            </a:r>
            <a:r>
              <a:rPr lang="de-DE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</a:t>
            </a:r>
            <a:r>
              <a:rPr lang="de-DE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Dakum P</a:t>
            </a:r>
            <a:r>
              <a:rPr lang="de-DE" baseline="30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</a:t>
            </a:r>
            <a:endParaRPr lang="en-US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>
              <a:spcAft>
                <a:spcPts val="1000"/>
              </a:spcAft>
            </a:pPr>
            <a:endParaRPr lang="en-US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spcAft>
                <a:spcPts val="1000"/>
              </a:spcAft>
            </a:pPr>
            <a:r>
              <a:rPr lang="en-US" sz="12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1.Institute of Human Virology, Nigeria, </a:t>
            </a:r>
            <a:r>
              <a:rPr lang="en-US" sz="12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Maina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Court, Herbert Macaulay Way, Abuja, Nigeria</a:t>
            </a:r>
          </a:p>
          <a:p>
            <a:pPr lvl="0" algn="ctr">
              <a:spcAft>
                <a:spcPts val="1000"/>
              </a:spcAft>
            </a:pPr>
            <a:r>
              <a:rPr lang="en-US" sz="12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 National Agency for Food and Drug Administration and Control (NAFDAC), 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Abuja</a:t>
            </a:r>
            <a:endParaRPr lang="en-US" sz="12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spcAft>
                <a:spcPts val="1000"/>
              </a:spcAft>
            </a:pPr>
            <a:r>
              <a:rPr lang="en-US" sz="12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3. National Tuberculosis and Leprosy Control Program, Abuja, Nigeria</a:t>
            </a:r>
            <a:endParaRPr lang="en-US" sz="12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endParaRPr lang="de-DE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endParaRPr lang="de-DE" dirty="0">
              <a:solidFill>
                <a:prstClr val="black"/>
              </a:solidFill>
              <a:latin typeface="Times New Roman"/>
              <a:ea typeface="Batang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304800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/>
                <a:ea typeface="Batang"/>
                <a:cs typeface="+mj-cs"/>
              </a:rPr>
              <a:t>5</a:t>
            </a:r>
            <a:r>
              <a:rPr lang="en-US" sz="2000" baseline="30000" dirty="0">
                <a:solidFill>
                  <a:schemeClr val="bg1"/>
                </a:solidFill>
                <a:latin typeface="Times New Roman"/>
                <a:ea typeface="Batang"/>
                <a:cs typeface="+mj-cs"/>
              </a:rPr>
              <a:t>th</a:t>
            </a:r>
            <a:r>
              <a:rPr lang="en-US" sz="2000" dirty="0">
                <a:solidFill>
                  <a:schemeClr val="bg1"/>
                </a:solidFill>
                <a:latin typeface="Times New Roman"/>
                <a:ea typeface="Batang"/>
                <a:cs typeface="+mj-cs"/>
              </a:rPr>
              <a:t> International Conference and Exhibition on Pharmaceutical Regulatory Affairs, August 03-05, 2015 Florida, USA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(PV) systems ensure the safety of </a:t>
            </a:r>
            <a:r>
              <a:rPr lang="en-US" sz="2800" dirty="0">
                <a:latin typeface="Times New Roman" pitchFamily="18" charset="0"/>
                <a:ea typeface="Calibri"/>
                <a:cs typeface="Times New Roman" pitchFamily="18" charset="0"/>
              </a:rPr>
              <a:t>medicine </a:t>
            </a: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through </a:t>
            </a:r>
            <a:r>
              <a:rPr lang="en-US" sz="2800" dirty="0">
                <a:latin typeface="Times New Roman" pitchFamily="18" charset="0"/>
                <a:ea typeface="Calibri"/>
                <a:cs typeface="Times New Roman" pitchFamily="18" charset="0"/>
              </a:rPr>
              <a:t>efficient and timely collection, assessment, and communication of risks and benefits to support decision making at various levels of the </a:t>
            </a: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healthcare system [1, 2, 3] 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In </a:t>
            </a:r>
            <a:r>
              <a:rPr lang="en-US" sz="2800" dirty="0">
                <a:latin typeface="Times New Roman" pitchFamily="18" charset="0"/>
                <a:ea typeface="Calibri"/>
                <a:cs typeface="Times New Roman" pitchFamily="18" charset="0"/>
              </a:rPr>
              <a:t>Africa, </a:t>
            </a:r>
            <a:r>
              <a:rPr lang="en-US" sz="28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ea typeface="Calibri"/>
                <a:cs typeface="Times New Roman" pitchFamily="18" charset="0"/>
              </a:rPr>
              <a:t>is increasingly being recognized as countries </a:t>
            </a: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have </a:t>
            </a:r>
            <a:r>
              <a:rPr lang="en-US" sz="2800" dirty="0">
                <a:latin typeface="Times New Roman" pitchFamily="18" charset="0"/>
                <a:ea typeface="Calibri"/>
                <a:cs typeface="Times New Roman" pitchFamily="18" charset="0"/>
              </a:rPr>
              <a:t>introduced </a:t>
            </a:r>
            <a:r>
              <a:rPr lang="en-US" sz="2800" dirty="0" err="1"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28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systems in </a:t>
            </a:r>
            <a:r>
              <a:rPr lang="en-US" sz="2800" dirty="0">
                <a:latin typeface="Times New Roman" pitchFamily="18" charset="0"/>
                <a:ea typeface="Calibri"/>
                <a:cs typeface="Times New Roman" pitchFamily="18" charset="0"/>
              </a:rPr>
              <a:t>public health </a:t>
            </a: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programs [1]. 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In </a:t>
            </a:r>
            <a:r>
              <a:rPr lang="en-US" sz="2800" dirty="0">
                <a:latin typeface="Times New Roman" pitchFamily="18" charset="0"/>
                <a:ea typeface="Calibri"/>
                <a:cs typeface="Times New Roman" pitchFamily="18" charset="0"/>
              </a:rPr>
              <a:t>this presentation, we shall highlight the prospects and challenges of PV in Africa, using the case of Nigeria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 lvl="0"/>
            <a:endParaRPr lang="en-US" sz="3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930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 reviewed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current literature, policy documents and the Nigeria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Pharmacovigilance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Database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 interviewed principal officers at the Nigeria National Pharmacovigilance Center, National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Agency for Food and Drug Administration Control (NAFDAC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885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Prospects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According to many researchers [1, 2, 3, 4, 5, 6], the following factors promote the emergence of PV systems:</a:t>
            </a:r>
          </a:p>
          <a:p>
            <a:pPr marL="0" lvl="0" indent="0">
              <a:buNone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 administrative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structure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legal frame work, illustrated by a national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policy 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Tools for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training and providing guidance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standards for PV systems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63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Prospects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Reporting of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ADRs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by health workers and consumers 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system for national tracking of ADRs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Collaboration with the World Health Organization 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robust pharmaceutical manufacturing sector</a:t>
            </a:r>
          </a:p>
          <a:p>
            <a:pPr marL="0" lvl="0" indent="0">
              <a:buNone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observed an interplay of these factors in Nigeria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901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administrative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structure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700" y="1600200"/>
            <a:ext cx="722459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702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National PV Center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25" y="1600200"/>
            <a:ext cx="7359273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729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legal frame work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6141507" cy="3749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234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Tools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681" y="2148442"/>
            <a:ext cx="4572638" cy="342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012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Reporting of ADRs </a:t>
            </a:r>
            <a:br>
              <a:rPr lang="en-GB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65" y="2186636"/>
            <a:ext cx="7078069" cy="335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302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Tracking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ADRs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807" y="1600200"/>
            <a:ext cx="737038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732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Collaboration with the WHO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5631367" cy="3672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7338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obust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pharmaceutical sector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Pharmaceutical companies complying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WHO good manufacturing practice (GMP) manufacture safe and efficacious drugs.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Nigeria has joined the league of countries meeting the WHO GMP with at least 6 big pharmaceutical companies prequalified by the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WHO in 2014</a:t>
            </a:r>
          </a:p>
          <a:p>
            <a:pPr lvl="0"/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NAFDAC central laboratory currently has an ISO/IEC 17025: 2005 certification status to support the pharmaceutical companies in drug stability tests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709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Global Challenges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According to Gerald [2], there are 5 major global challenges affecting the growth of PV in developed and developing nations:</a:t>
            </a:r>
          </a:p>
          <a:p>
            <a:pPr lvl="0"/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Engaging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public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Collaboration and partnerships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Incorporating informatics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Adopting a global approach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Assessing the impact of efforts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444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Engaging the public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Patients and health care givers are the primary sources for ADRS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reports [2]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Engaging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health workers by way of training and incentives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has been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shown to improve the quantity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quality of ADRs reports  [7, 8]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Lack of engagement leads to poor reporting and poor quality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reports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093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Collaboration and partnerships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Pharmacovigilance has a broad scope;  collaboration between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pharmacovigilance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systems and other public health agencies or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pharmacovigilance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centers is critically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required [2]</a:t>
            </a:r>
          </a:p>
          <a:p>
            <a:pPr marL="0" lvl="0" indent="0">
              <a:buNone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recent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outbreak of methanol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poisoning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Nigeria was quickly addressed through collaboration between the national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pharmacovigilance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center, the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public health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department and other government agencies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543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Incorporating informatics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nformatics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can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provide ADRs reports through data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mining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of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large spontaneous-reporting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databases [9]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Informatics can develop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active surveillance systems, allow new sources of data to be used for identifying drug safety signals, and facilitate reporting of suspected adverse drug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reactions [10,11]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551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Adopting a global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Pharmacovgilance is a global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endeavor. As such:</a:t>
            </a:r>
          </a:p>
          <a:p>
            <a:pPr marL="0" lvl="0" indent="0">
              <a:buNone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algn="just">
              <a:lnSpc>
                <a:spcPct val="115000"/>
              </a:lnSpc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nfrastructure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and capacity for meaningful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systems in the low- and middle income countries that do not yet have fully functional drug regulatory systems is needed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Harmonization of terms and standards is needed.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77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Assessing the impact of efforts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impact of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pharmacovigilance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towards human health need to be systematically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examined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Future development and growth of PV systems will rely on the impact that is recorded.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341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High prospects of PV in Africa 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hallenges to be addressed: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Collaborative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and global approach and engagement of patients and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practitioners 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Incorporate Informatics system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trengthening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systems </a:t>
            </a:r>
            <a:endParaRPr lang="en-US" sz="2400" dirty="0" smtClean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Assess the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impact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of PV systems.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283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Acknowledgement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Institute of Human Virology, Nigeria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National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Pharmacovigilance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Center, National Agency for Food and Drug Administration and Control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National Tuberculosis and Leprosy Control Program, Nigeria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326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4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1</a:t>
            </a:r>
            <a:r>
              <a:rPr lang="en-US" sz="15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en-US" sz="3800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Skalli</a:t>
            </a:r>
            <a:r>
              <a:rPr lang="en-US" sz="38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S, </a:t>
            </a:r>
            <a:r>
              <a:rPr lang="en-US" sz="3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H </a:t>
            </a:r>
            <a:r>
              <a:rPr lang="en-US" sz="38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Sefiani</a:t>
            </a:r>
            <a:r>
              <a:rPr lang="en-US" sz="3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R </a:t>
            </a:r>
            <a:r>
              <a:rPr lang="en-US" sz="38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Soulaymani</a:t>
            </a:r>
            <a:r>
              <a:rPr lang="en-US" sz="3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R </a:t>
            </a:r>
            <a:r>
              <a:rPr lang="en-US" sz="38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Ouled</a:t>
            </a:r>
            <a:r>
              <a:rPr lang="en-US" sz="3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38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Errkhis</a:t>
            </a:r>
            <a:r>
              <a:rPr lang="en-US" sz="3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R </a:t>
            </a:r>
            <a:r>
              <a:rPr lang="en-US" sz="38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Benkirane</a:t>
            </a:r>
            <a:r>
              <a:rPr lang="en-US" sz="3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 Current status of </a:t>
            </a:r>
            <a:r>
              <a:rPr lang="en-US" sz="3800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pharmacovigilance</a:t>
            </a:r>
            <a:r>
              <a:rPr lang="en-US" sz="38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in Africa. 2nd International Conference on Prevention and Infection Control (ICPIC 2013) Geneva, Switzerland. 25-28 June 2013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3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Gerald </a:t>
            </a:r>
            <a:r>
              <a:rPr lang="en-US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JDP . Ongoing challenges in </a:t>
            </a:r>
            <a:r>
              <a:rPr lang="en-US" sz="3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pharmacovigiance</a:t>
            </a:r>
            <a:r>
              <a:rPr lang="en-US" sz="3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8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Drug </a:t>
            </a:r>
            <a:r>
              <a:rPr lang="en-US" sz="38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Saf</a:t>
            </a:r>
            <a:r>
              <a:rPr lang="en-US" sz="38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(2014) 37:1–8 DOI 10.1007/s40264-013-0123-x 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3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3. Hazel L and </a:t>
            </a:r>
            <a:r>
              <a:rPr lang="en-US" sz="3800" dirty="0" err="1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Shakir</a:t>
            </a:r>
            <a:r>
              <a:rPr lang="en-US" sz="3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SAW. Under-reporting of adverse drug reactions: A systematic review. Drug Safety 2006; 29 (5): 385-396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3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4. Edwards I, </a:t>
            </a:r>
            <a:r>
              <a:rPr lang="en-US" sz="3800" dirty="0" err="1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Olssons</a:t>
            </a:r>
            <a:r>
              <a:rPr lang="en-US" sz="3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WHO Program-global monitoring. In. Mann RD, Andrews E. editors. </a:t>
            </a:r>
            <a:r>
              <a:rPr lang="en-US" sz="3800" dirty="0" err="1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3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en-US" sz="3800" dirty="0" err="1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Chichester</a:t>
            </a:r>
            <a:r>
              <a:rPr lang="en-US" sz="38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: John Wiley and Sons, 2002: 169-82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3428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51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5.</a:t>
            </a:r>
            <a:r>
              <a:rPr lang="en-US" sz="9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Waller PC,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Bahri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Regulatory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in the EU. In. Mann RD, Andrews E, editors.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Chichester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: John Wiley and Sons, 2002: 183-94.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9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6. Griffin JP. Survey of spontaneous adverse drug reactions reporting schemes in fifteen different countries. British journal of Clinical Pharmacology 1986; 22: 83S-100S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9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7. Pedro´s C,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Vallano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A,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Cereza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G, Mendoza-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Aran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G,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Agustı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´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A,mAguilera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C, Dane´s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I,Vidal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X,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Arnau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JM.An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intervention to improve spontaneous adverse drug reaction reporting by hospital physicians: a time series analysis in Spain. Drug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Saf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2009;32:77–83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9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9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8.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Osakwe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A.I.;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Oreagba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I.;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Adewunmi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A.J.;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Adekoya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A.;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Fajolu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I. (2013). Impact of training on Nigerian healthcare professional's knowledge and practice of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International  Journal of Risk Safe Medicine. 25(4):219-27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9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352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7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9.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Bakare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N, Edwards IR,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Stergachis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A, Pal S, Holmes CB, et al. (2011) Global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for Antiretroviral Drugs: Overcoming Contrasting Priorities.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PLoS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Med 8(7): e1001054. doi:10.1371/journal.pmed.1001054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9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9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10.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Almenoff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J,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Tonning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JM, Gould AL,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Szarfman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A,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Hauben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M,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Ouellet-Hellstrom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R, Ball R,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Hornbuckle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K, Walsh L, Yee C, Sacks ST, Yuen N,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Patadia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V, Blum M, Johnston M,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Gerrits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C, Seifert H,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Lacroix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K. Perspectives on the use of data mining in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pharmacovigilance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Drug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Saf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2005; 28: 981–1007.</a:t>
            </a: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en-US" sz="9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11.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Warrer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P, Hansen EH,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Juhl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-Jensen L,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Aagaard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L. Using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textmining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techniques in electronic health patient records to identify ADRs from medicine use. Br J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Clin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9600" dirty="0" err="1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Pharmacol</a:t>
            </a:r>
            <a:r>
              <a:rPr lang="en-US" sz="96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2011; 75: 674–84.</a:t>
            </a:r>
          </a:p>
          <a:p>
            <a:pPr lvl="0"/>
            <a:endParaRPr lang="en-US" sz="9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254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1255</Words>
  <Application>Microsoft Office PowerPoint</Application>
  <PresentationFormat>On-screen Show (4:3)</PresentationFormat>
  <Paragraphs>116</Paragraphs>
  <Slides>24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Introduction</vt:lpstr>
      <vt:lpstr>Methods</vt:lpstr>
      <vt:lpstr>The Prospects</vt:lpstr>
      <vt:lpstr>Prospects</vt:lpstr>
      <vt:lpstr>An administrative structure</vt:lpstr>
      <vt:lpstr>National PV Center</vt:lpstr>
      <vt:lpstr>A legal frame work</vt:lpstr>
      <vt:lpstr>Tools</vt:lpstr>
      <vt:lpstr>Reporting of ADRs   </vt:lpstr>
      <vt:lpstr>Tracking of ADRs</vt:lpstr>
      <vt:lpstr>Collaboration with the WHO</vt:lpstr>
      <vt:lpstr>Robust pharmaceutical sector</vt:lpstr>
      <vt:lpstr>Global Challenges</vt:lpstr>
      <vt:lpstr>Engaging the public</vt:lpstr>
      <vt:lpstr>Collaboration and partnerships</vt:lpstr>
      <vt:lpstr>Incorporating informatics</vt:lpstr>
      <vt:lpstr>Adopting a global approach</vt:lpstr>
      <vt:lpstr>Assessing the impact of efforts</vt:lpstr>
      <vt:lpstr>Conclusion</vt:lpstr>
      <vt:lpstr>Acknowledgement</vt:lpstr>
      <vt:lpstr>References</vt:lpstr>
      <vt:lpstr>References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</dc:creator>
  <cp:lastModifiedBy>Avong YK</cp:lastModifiedBy>
  <cp:revision>188</cp:revision>
  <dcterms:created xsi:type="dcterms:W3CDTF">2012-03-07T12:39:51Z</dcterms:created>
  <dcterms:modified xsi:type="dcterms:W3CDTF">2015-07-18T16:07:09Z</dcterms:modified>
</cp:coreProperties>
</file>