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  <p:sldMasterId id="2147483708" r:id="rId4"/>
  </p:sldMasterIdLst>
  <p:notesMasterIdLst>
    <p:notesMasterId r:id="rId29"/>
  </p:notesMasterIdLst>
  <p:handoutMasterIdLst>
    <p:handoutMasterId r:id="rId30"/>
  </p:handoutMasterIdLst>
  <p:sldIdLst>
    <p:sldId id="267" r:id="rId5"/>
    <p:sldId id="298" r:id="rId6"/>
    <p:sldId id="299" r:id="rId7"/>
    <p:sldId id="300" r:id="rId8"/>
    <p:sldId id="282" r:id="rId9"/>
    <p:sldId id="280" r:id="rId10"/>
    <p:sldId id="283" r:id="rId11"/>
    <p:sldId id="286" r:id="rId12"/>
    <p:sldId id="279" r:id="rId13"/>
    <p:sldId id="281" r:id="rId14"/>
    <p:sldId id="258" r:id="rId15"/>
    <p:sldId id="301" r:id="rId16"/>
    <p:sldId id="277" r:id="rId17"/>
    <p:sldId id="289" r:id="rId18"/>
    <p:sldId id="288" r:id="rId19"/>
    <p:sldId id="290" r:id="rId20"/>
    <p:sldId id="294" r:id="rId21"/>
    <p:sldId id="291" r:id="rId22"/>
    <p:sldId id="259" r:id="rId23"/>
    <p:sldId id="293" r:id="rId24"/>
    <p:sldId id="264" r:id="rId25"/>
    <p:sldId id="295" r:id="rId26"/>
    <p:sldId id="296" r:id="rId27"/>
    <p:sldId id="297" r:id="rId2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B6141-28FE-4FB6-A49E-75DFE914B78D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3E5FB-7491-4334-85A4-E01B0806A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988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6D6451A-F2C0-4201-8BEC-46A946F14373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B0EDCD0-F410-459C-8B70-1EA135EFE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44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 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7799F52-F097-4B89-805A-119CC75B3D90}" type="slidenum">
              <a:rPr lang="en-US" altLang="en-US">
                <a:solidFill>
                  <a:prstClr val="black"/>
                </a:solidFill>
              </a:rPr>
              <a:pPr eaLnBrk="1" hangingPunct="1"/>
              <a:t>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860C9-64C1-43BC-987A-B14D3FD41EE7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ED10655-B575-422C-8A95-525A99FC1F13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18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5E1CF-08E3-40B0-9404-99E8A5F56AA3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0ACBE-6BDD-4531-85B7-9FED948E9C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85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7183A-29FE-4C5C-8EC8-1F42AD1A39CF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F6E1451-C6E0-43BC-9CDC-5B98493A085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05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77623-F482-48A7-A647-A97FD9B9EB2A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88C78-B5F2-4AD6-9E94-12DA86DD6BD2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66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6E83D-3063-4954-B9F1-7ED07C434A17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2043016-47B4-40EA-BEC0-8A10E20FACB6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725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E716D-F970-480A-8BAD-07D7829BB1FB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627A7-10BD-49A1-923E-9D315F6569C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961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E21AC-768B-4444-9F70-1E1985B79A39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A8EE19E-E3A2-4785-9B65-5BDA9D4F7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54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66AA52F-F9F2-4422-8291-0C07DBA118C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02886-423D-4342-81C8-088E32324403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60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9D98C-6ECC-4D9E-85F7-58178C4854A6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4AAC-54EF-44BA-9A17-C6AA1D6DB356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64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569D9-C3E2-4D68-8229-CE9846276C42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A47A5-CB31-4A21-9067-46CB94358F7F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7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27B1C-2C41-46B3-9F7A-892FCE9E7BC9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46E7E-5981-4B60-A2B6-DF71384539AD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96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860C9-64C1-43BC-987A-B14D3FD41EE7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ED10655-B575-422C-8A95-525A99FC1F13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525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5E1CF-08E3-40B0-9404-99E8A5F56AA3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0ACBE-6BDD-4531-85B7-9FED948E9C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252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7183A-29FE-4C5C-8EC8-1F42AD1A39CF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F6E1451-C6E0-43BC-9CDC-5B98493A085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456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77623-F482-48A7-A647-A97FD9B9EB2A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88C78-B5F2-4AD6-9E94-12DA86DD6BD2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541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6E83D-3063-4954-B9F1-7ED07C434A17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2043016-47B4-40EA-BEC0-8A10E20FACB6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23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E716D-F970-480A-8BAD-07D7829BB1FB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627A7-10BD-49A1-923E-9D315F6569C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4766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E21AC-768B-4444-9F70-1E1985B79A39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A8EE19E-E3A2-4785-9B65-5BDA9D4F7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587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66AA52F-F9F2-4422-8291-0C07DBA118C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02886-423D-4342-81C8-088E32324403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986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9D98C-6ECC-4D9E-85F7-58178C4854A6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4AAC-54EF-44BA-9A17-C6AA1D6DB356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560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569D9-C3E2-4D68-8229-CE9846276C42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A47A5-CB31-4A21-9067-46CB94358F7F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978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27B1C-2C41-46B3-9F7A-892FCE9E7BC9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46E7E-5981-4B60-A2B6-DF71384539AD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3686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994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2189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6073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0282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994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7940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3862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9332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8955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2085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673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4063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1234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4189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365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9902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8566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3808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5246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6414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978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14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3647689-FCE2-4AA5-B056-AA39453CFC67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67726D-47D4-40E5-AD32-0CF910E16DD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3086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8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057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3647689-FCE2-4AA5-B056-AA39453CFC67}" type="datetimeFigureOut">
              <a:rPr lang="en-US"/>
              <a:pPr>
                <a:defRPr/>
              </a:pPr>
              <a:t>6/7/2016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67726D-47D4-40E5-AD32-0CF910E16DD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3086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8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243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7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BDB8F-C0C3-46BC-9C45-D427CE1C45D9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07/06/2016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C40AB-80A8-4E5A-9629-F4DB7F4A285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88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733550"/>
            <a:ext cx="80772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b="1" baseline="30000" dirty="0" smtClean="0">
              <a:solidFill>
                <a:srgbClr val="FF0000"/>
              </a:solidFill>
              <a:effectLst/>
              <a:latin typeface="Arial"/>
              <a:ea typeface="Times New Roman"/>
            </a:endParaRPr>
          </a:p>
          <a:p>
            <a:r>
              <a:rPr lang="en-US" sz="3600" b="1" baseline="30000" dirty="0" smtClean="0">
                <a:solidFill>
                  <a:srgbClr val="FF0000"/>
                </a:solidFill>
                <a:effectLst/>
                <a:latin typeface="Arial"/>
                <a:ea typeface="Times New Roman"/>
              </a:rPr>
              <a:t>ABLATIVE LASER/MASS SPECTROMETRY FOR DEPTH-PROFILING AND SURFACE STUDIES – AN</a:t>
            </a:r>
            <a:r>
              <a:rPr lang="en-US" sz="3600" b="1" dirty="0" smtClean="0">
                <a:solidFill>
                  <a:srgbClr val="FF0000"/>
                </a:solidFill>
                <a:effectLst/>
                <a:latin typeface="Arial"/>
                <a:ea typeface="Times New Roman"/>
              </a:rPr>
              <a:t> </a:t>
            </a:r>
            <a:r>
              <a:rPr lang="en-US" sz="3600" b="1" baseline="30000" dirty="0" smtClean="0">
                <a:solidFill>
                  <a:srgbClr val="FF0000"/>
                </a:solidFill>
                <a:latin typeface="Arial"/>
                <a:ea typeface="Times New Roman"/>
              </a:rPr>
              <a:t>OVERVIEW</a:t>
            </a:r>
            <a:r>
              <a:rPr lang="en-US" sz="3600" b="1" dirty="0" smtClean="0">
                <a:solidFill>
                  <a:srgbClr val="FF0000"/>
                </a:solidFill>
                <a:effectLst/>
                <a:latin typeface="Arial"/>
                <a:ea typeface="Times New Roman"/>
              </a:rPr>
              <a:t> </a:t>
            </a:r>
            <a:endParaRPr lang="en-US" sz="3600" b="1" baseline="30000" dirty="0" smtClean="0">
              <a:solidFill>
                <a:srgbClr val="FF0000"/>
              </a:solidFill>
              <a:effectLst/>
              <a:latin typeface="Arial"/>
              <a:ea typeface="Times New Roman"/>
            </a:endParaRPr>
          </a:p>
          <a:p>
            <a:endParaRPr lang="en-US" sz="3600" b="1" baseline="30000" dirty="0">
              <a:solidFill>
                <a:srgbClr val="002060"/>
              </a:solidFill>
              <a:latin typeface="Arial"/>
            </a:endParaRPr>
          </a:p>
          <a:p>
            <a:r>
              <a:rPr lang="en-US" sz="3600" b="1" baseline="3000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Presenter: Avin Pillay, The Petroleum Institute, Abu Dhabi, UAE</a:t>
            </a:r>
          </a:p>
          <a:p>
            <a:endParaRPr lang="en-US" sz="3600" b="1" baseline="30000" dirty="0" smtClean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endParaRPr lang="en-US" sz="3600" b="1" baseline="30000" dirty="0">
              <a:solidFill>
                <a:srgbClr val="FF0000"/>
              </a:solidFill>
              <a:latin typeface="Arial"/>
            </a:endParaRPr>
          </a:p>
          <a:p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25" y="762000"/>
            <a:ext cx="14287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72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OUTLINE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Introduction</a:t>
            </a:r>
          </a:p>
          <a:p>
            <a:endParaRPr lang="en-GB" b="1" dirty="0" smtClean="0">
              <a:solidFill>
                <a:srgbClr val="0070C0"/>
              </a:solidFill>
            </a:endParaRPr>
          </a:p>
          <a:p>
            <a:r>
              <a:rPr lang="en-GB" b="1" dirty="0" smtClean="0">
                <a:solidFill>
                  <a:srgbClr val="0070C0"/>
                </a:solidFill>
              </a:rPr>
              <a:t>Instrumentation/Sample Handling</a:t>
            </a:r>
          </a:p>
          <a:p>
            <a:endParaRPr lang="en-GB" b="1" dirty="0" smtClean="0">
              <a:solidFill>
                <a:srgbClr val="0070C0"/>
              </a:solidFill>
            </a:endParaRPr>
          </a:p>
          <a:p>
            <a:r>
              <a:rPr lang="en-GB" b="1" dirty="0" smtClean="0">
                <a:solidFill>
                  <a:srgbClr val="0070C0"/>
                </a:solidFill>
              </a:rPr>
              <a:t>Results/Discussion</a:t>
            </a:r>
          </a:p>
          <a:p>
            <a:endParaRPr lang="en-GB" b="1" dirty="0" smtClean="0">
              <a:solidFill>
                <a:srgbClr val="0070C0"/>
              </a:solidFill>
            </a:endParaRPr>
          </a:p>
          <a:p>
            <a:r>
              <a:rPr lang="en-GB" b="1" dirty="0" smtClean="0">
                <a:solidFill>
                  <a:srgbClr val="0070C0"/>
                </a:solidFill>
              </a:rPr>
              <a:t>Future Work</a:t>
            </a:r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78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C00000"/>
                </a:solidFill>
              </a:rPr>
              <a:t>INTRODUCTION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Laser Ablation-ICP-MS is a hyphenated technique that has the following advantages:</a:t>
            </a:r>
          </a:p>
          <a:p>
            <a:r>
              <a:rPr lang="en-GB" b="1" dirty="0" smtClean="0">
                <a:solidFill>
                  <a:srgbClr val="C00000"/>
                </a:solidFill>
              </a:rPr>
              <a:t>Quick</a:t>
            </a:r>
          </a:p>
          <a:p>
            <a:r>
              <a:rPr lang="en-GB" b="1" dirty="0" smtClean="0">
                <a:solidFill>
                  <a:srgbClr val="C00000"/>
                </a:solidFill>
              </a:rPr>
              <a:t>Accurate</a:t>
            </a:r>
          </a:p>
          <a:p>
            <a:r>
              <a:rPr lang="en-GB" b="1" dirty="0" smtClean="0">
                <a:solidFill>
                  <a:srgbClr val="C00000"/>
                </a:solidFill>
              </a:rPr>
              <a:t>Multi-elemental</a:t>
            </a:r>
          </a:p>
          <a:p>
            <a:r>
              <a:rPr lang="en-GB" b="1" dirty="0" smtClean="0">
                <a:solidFill>
                  <a:srgbClr val="C00000"/>
                </a:solidFill>
              </a:rPr>
              <a:t>Easy sample handling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99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b="1" dirty="0" smtClean="0">
                <a:solidFill>
                  <a:srgbClr val="00B050"/>
                </a:solidFill>
              </a:rPr>
              <a:t>Methodology</a:t>
            </a:r>
            <a:endParaRPr lang="en-GB" sz="48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z="4800" b="1" dirty="0" smtClean="0">
                <a:solidFill>
                  <a:schemeClr val="accent1"/>
                </a:solidFill>
              </a:rPr>
              <a:t>Instrumentation</a:t>
            </a:r>
          </a:p>
          <a:p>
            <a:endParaRPr lang="en-GB" sz="4800" b="1" dirty="0" smtClean="0">
              <a:solidFill>
                <a:schemeClr val="accent1"/>
              </a:solidFill>
            </a:endParaRPr>
          </a:p>
          <a:p>
            <a:r>
              <a:rPr lang="en-GB" sz="4800" b="1" dirty="0" smtClean="0">
                <a:solidFill>
                  <a:schemeClr val="accent1"/>
                </a:solidFill>
              </a:rPr>
              <a:t>Sample Handling</a:t>
            </a:r>
            <a:endParaRPr lang="en-GB" sz="4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22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Ablative </a:t>
            </a:r>
            <a:r>
              <a:rPr lang="en-US" b="1" dirty="0">
                <a:solidFill>
                  <a:srgbClr val="0070C0"/>
                </a:solidFill>
              </a:rPr>
              <a:t>L</a:t>
            </a:r>
            <a:r>
              <a:rPr lang="en-US" b="1" dirty="0" smtClean="0">
                <a:solidFill>
                  <a:srgbClr val="0070C0"/>
                </a:solidFill>
              </a:rPr>
              <a:t>aser Technique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Useful for surface uniformity studies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Has depth-profiling capabilities</a:t>
            </a:r>
          </a:p>
          <a:p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Semi-quantitative</a:t>
            </a:r>
          </a:p>
          <a:p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Can be used on soft sample after pre-treatment with liquid nitrogen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00819"/>
            <a:ext cx="713581" cy="484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28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Laser Ablation ICP-MS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Samples are irradiated with a 213 nm laser micro-beam.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The vapor is transported to ICP-MS for analysis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13314" name="Picture 2" descr="LA schematic drawing_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76600"/>
            <a:ext cx="6400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71278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56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Atomization/Ionisation in Plasma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Vapors are atomized and ionized in hot plasma and the ions are collimated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ones_shadow stop_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2971800"/>
            <a:ext cx="5486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52400"/>
            <a:ext cx="713581" cy="484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84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Quadrupole mass selection for fine resolution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 set four magnets deflects ions of varying mass to the mass detector</a:t>
            </a:r>
            <a:endParaRPr lang="en-US" b="1" dirty="0"/>
          </a:p>
        </p:txBody>
      </p:sp>
      <p:pic>
        <p:nvPicPr>
          <p:cNvPr id="3074" name="Picture 2" descr="quadrupoles_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22" y="3429000"/>
            <a:ext cx="714026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419" y="19050"/>
            <a:ext cx="713581" cy="484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283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Depth-Profiling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The laser “drills” through the sample and measures the characteristic intensity of metals beneath the surface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505200"/>
            <a:ext cx="344997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228600"/>
            <a:ext cx="71278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02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7030A0"/>
                </a:solidFill>
              </a:rPr>
              <a:t>Surface studies – Grid Analysis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The laser scans the surface at selected points on a grid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Uniformity of signal obtained predicts surface uniformity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3810000"/>
            <a:ext cx="220027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71278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777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Validation of ICP-MS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Technique is calibrated with certified standards in the aqueous phase to establish performance of the system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639496"/>
              </p:ext>
            </p:extLst>
          </p:nvPr>
        </p:nvGraphicFramePr>
        <p:xfrm>
          <a:off x="1143000" y="3048000"/>
          <a:ext cx="7238998" cy="2895603"/>
        </p:xfrm>
        <a:graphic>
          <a:graphicData uri="http://schemas.openxmlformats.org/drawingml/2006/table">
            <a:tbl>
              <a:tblPr/>
              <a:tblGrid>
                <a:gridCol w="957872"/>
                <a:gridCol w="1256226"/>
                <a:gridCol w="1648795"/>
                <a:gridCol w="863655"/>
                <a:gridCol w="1648795"/>
                <a:gridCol w="863655"/>
              </a:tblGrid>
              <a:tr h="6434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Element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Certified value (ppb)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Measurement 1  </a:t>
                      </a:r>
                      <a:r>
                        <a:rPr lang="en-GB" sz="1000" dirty="0" err="1">
                          <a:latin typeface="Times New Roman"/>
                          <a:ea typeface="Times New Roman"/>
                          <a:cs typeface="Times New Roman"/>
                        </a:rPr>
                        <a:t>Fluka</a:t>
                      </a: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70007 </a:t>
                      </a: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(ppb)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Relative Error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Measurement 2  </a:t>
                      </a:r>
                      <a:r>
                        <a:rPr lang="en-GB" sz="1000" dirty="0" err="1">
                          <a:latin typeface="Times New Roman"/>
                          <a:ea typeface="Times New Roman"/>
                          <a:cs typeface="Times New Roman"/>
                        </a:rPr>
                        <a:t>Fluka</a:t>
                      </a: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70007 </a:t>
                      </a: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(ppb)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Relative Error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217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Be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10.20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+2.0%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10.75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+7.5%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Mg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9.32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-6.8%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9.92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-0.80%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Co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9.74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-2.6%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9.98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-0.2%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Ni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9.93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-0.70%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10.10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+1.0%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In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9.94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-0.60%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9.94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-0.60%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Pb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10.70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+7.0%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11.19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+11.2%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Bi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10.06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+0.60%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10.36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+3.6%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513" y="152400"/>
            <a:ext cx="706437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209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b="1" dirty="0" smtClean="0">
                <a:solidFill>
                  <a:schemeClr val="accent1"/>
                </a:solidFill>
              </a:rPr>
              <a:t>Results/Discussion</a:t>
            </a:r>
            <a:endParaRPr lang="en-GB" sz="48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sz="4800" b="1" dirty="0" smtClean="0"/>
          </a:p>
          <a:p>
            <a:endParaRPr lang="en-GB" sz="4800" b="1" dirty="0"/>
          </a:p>
          <a:p>
            <a:pPr marL="0" indent="0">
              <a:buNone/>
            </a:pPr>
            <a:r>
              <a:rPr lang="en-GB" sz="4800" b="1" smtClean="0"/>
              <a:t>      Impact </a:t>
            </a:r>
            <a:r>
              <a:rPr lang="en-GB" sz="4800" b="1" dirty="0" smtClean="0"/>
              <a:t>of the study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206901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Homogeneity in Doped Polymers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General uniformity of dopant in sample can be established by studying consistency of signal output</a:t>
            </a:r>
          </a:p>
          <a:p>
            <a:r>
              <a:rPr lang="en-US" sz="1800" b="1" dirty="0" smtClean="0"/>
              <a:t>Aberrations in beam strength could create slight fluctuations </a:t>
            </a:r>
            <a:endParaRPr lang="en-US" sz="1800" b="1" dirty="0"/>
          </a:p>
        </p:txBody>
      </p:sp>
      <p:pic>
        <p:nvPicPr>
          <p:cNvPr id="4098" name="Picture 2" descr="depth profile_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743200"/>
            <a:ext cx="4495800" cy="3622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3" y="76200"/>
            <a:ext cx="71278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21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Untreated Asphaltenes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Some asphaltene samples are sufficiently coalesced to withstand direct irradiation without splashing effects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0242" name="Picture 2" descr="asphaltene_ 003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185160"/>
            <a:ext cx="3465479" cy="260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3" y="76200"/>
            <a:ext cx="71278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800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</a:rPr>
              <a:t>Metal inclusions/Hotspots in untreated asphaltenes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Nickel hotspots observed at different depths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Evidence of isolated metal inclusions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43200"/>
            <a:ext cx="653415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213" y="9525"/>
            <a:ext cx="71278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541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el_scattered_01 (2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4800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Screen-shot of “splashing” effects in a soft sample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If samples are soft and gelatinous, splashing occurs on irradiation with the laser as shown below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563" y="76200"/>
            <a:ext cx="706437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51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C:\Users\apillay\AppData\Local\Microsoft\Windows\Temporary Internet Files\Content.Outlook\7DFZ4ZPE\Toothpaste_05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54864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Spectrum of a “splashed” gelatinous sample showing erratic features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563" y="0"/>
            <a:ext cx="706437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82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No splashing indicates sample is solid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2286000"/>
            <a:ext cx="44989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563" y="27781"/>
            <a:ext cx="706437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75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el frozen_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962400"/>
            <a:ext cx="4572000" cy="2474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Treatment of samples with liquid nitrogen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Samples are solidified by pouring liquid nitrogen over them – see wax sample below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The solid sample is then quickly subjected to laser ablation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563" y="76200"/>
            <a:ext cx="706437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176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Point of thawing in sample chamber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Analysis must be done before thawing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Thaw time can be roughly 3 minutes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048000"/>
            <a:ext cx="5000625" cy="318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563" y="76200"/>
            <a:ext cx="706437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7741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piky style_03_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505200"/>
            <a:ext cx="492125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Typical depth-profiling spectra from samples pre-treated with liquid nitrogen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Spectrum of a petrified wax sample shows from consistency of peaks that the liquid nitrogen approach is successful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5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Future Studies: Carbon in steels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Our next study is to measure homogeneity of carbon in steels to determine integrity and uniformity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This can be extended to evaluation of nickel, manganese, chromium and cobalt in steels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769" y="76200"/>
            <a:ext cx="706437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462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ACKNOWLEDGEMENTS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The Petroleum Institute for financial support</a:t>
            </a:r>
          </a:p>
          <a:p>
            <a:endParaRPr lang="en-US" b="1" dirty="0" smtClean="0"/>
          </a:p>
          <a:p>
            <a:r>
              <a:rPr lang="en-US" b="1" dirty="0" smtClean="0"/>
              <a:t>Mr. </a:t>
            </a:r>
            <a:r>
              <a:rPr lang="en-US" b="1" dirty="0"/>
              <a:t>S</a:t>
            </a:r>
            <a:r>
              <a:rPr lang="en-US" b="1" dirty="0" smtClean="0"/>
              <a:t>asi Stephen for operating the laser ablation system</a:t>
            </a:r>
          </a:p>
          <a:p>
            <a:endParaRPr lang="en-US" b="1" dirty="0"/>
          </a:p>
          <a:p>
            <a:r>
              <a:rPr lang="en-US" b="1" dirty="0" smtClean="0"/>
              <a:t>Collaborators for their assistance</a:t>
            </a:r>
            <a:endParaRPr lang="en-US" b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244" y="76200"/>
            <a:ext cx="706437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241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THANK YOU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QUESTIONS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2323147"/>
            <a:ext cx="2506716" cy="272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563" y="76200"/>
            <a:ext cx="706437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4863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5098</TotalTime>
  <Words>536</Words>
  <Application>Microsoft Office PowerPoint</Application>
  <PresentationFormat>On-screen Show (4:3)</PresentationFormat>
  <Paragraphs>132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Civic</vt:lpstr>
      <vt:lpstr>1_Civic</vt:lpstr>
      <vt:lpstr>1_Office Theme</vt:lpstr>
      <vt:lpstr>2_Office Theme</vt:lpstr>
      <vt:lpstr>PowerPoint Presentation</vt:lpstr>
      <vt:lpstr>OUTLINE</vt:lpstr>
      <vt:lpstr>INTRODUCTION</vt:lpstr>
      <vt:lpstr>Methodology</vt:lpstr>
      <vt:lpstr>Ablative Laser Technique</vt:lpstr>
      <vt:lpstr>Laser Ablation ICP-MS </vt:lpstr>
      <vt:lpstr>Atomization/Ionisation in Plasma</vt:lpstr>
      <vt:lpstr>Quadrupole mass selection for fine resolution</vt:lpstr>
      <vt:lpstr>Depth-Profiling</vt:lpstr>
      <vt:lpstr>Surface studies – Grid Analysis</vt:lpstr>
      <vt:lpstr>Validation of ICP-MS</vt:lpstr>
      <vt:lpstr>Results/Discussion</vt:lpstr>
      <vt:lpstr>Homogeneity in Doped Polymers</vt:lpstr>
      <vt:lpstr>Untreated Asphaltenes</vt:lpstr>
      <vt:lpstr>Metal inclusions/Hotspots in untreated asphaltenes</vt:lpstr>
      <vt:lpstr>Screen-shot of “splashing” effects in a soft sample</vt:lpstr>
      <vt:lpstr>Spectrum of a “splashed” gelatinous sample showing erratic features </vt:lpstr>
      <vt:lpstr>No splashing indicates sample is solid</vt:lpstr>
      <vt:lpstr>Treatment of samples with liquid nitrogen</vt:lpstr>
      <vt:lpstr>Point of thawing in sample chamber</vt:lpstr>
      <vt:lpstr>Typical depth-profiling spectra from samples pre-treated with liquid nitrogen </vt:lpstr>
      <vt:lpstr>Future Studies: Carbon in steels</vt:lpstr>
      <vt:lpstr>ACKNOWLEDGEMENTS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Avin Pillay</dc:creator>
  <cp:lastModifiedBy>SS</cp:lastModifiedBy>
  <cp:revision>26</cp:revision>
  <cp:lastPrinted>2013-10-05T07:15:20Z</cp:lastPrinted>
  <dcterms:created xsi:type="dcterms:W3CDTF">2013-10-02T04:04:48Z</dcterms:created>
  <dcterms:modified xsi:type="dcterms:W3CDTF">2016-06-07T11:11:00Z</dcterms:modified>
</cp:coreProperties>
</file>