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9" r:id="rId3"/>
    <p:sldId id="262" r:id="rId4"/>
    <p:sldId id="260" r:id="rId5"/>
    <p:sldId id="269" r:id="rId6"/>
    <p:sldId id="270" r:id="rId7"/>
    <p:sldId id="271" r:id="rId8"/>
    <p:sldId id="272" r:id="rId9"/>
    <p:sldId id="273" r:id="rId10"/>
    <p:sldId id="257" r:id="rId11"/>
    <p:sldId id="258" r:id="rId12"/>
    <p:sldId id="263" r:id="rId13"/>
    <p:sldId id="264" r:id="rId14"/>
    <p:sldId id="265" r:id="rId15"/>
    <p:sldId id="261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drey Steenbeek" initials="AS" lastIdx="12" clrIdx="0"/>
  <p:cmAuthor id="1" name="Amber Cragg" initials="AC" lastIdx="11" clrIdx="1">
    <p:extLst>
      <p:ext uri="{19B8F6BF-5375-455C-9EA6-DF929625EA0E}">
        <p15:presenceInfo xmlns:p15="http://schemas.microsoft.com/office/powerpoint/2012/main" xmlns="" userId="9b4e90cd20f40f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7379" autoAdjust="0"/>
  </p:normalViewPr>
  <p:slideViewPr>
    <p:cSldViewPr snapToGrid="0">
      <p:cViewPr varScale="1">
        <p:scale>
          <a:sx n="58" d="100"/>
          <a:sy n="58" d="100"/>
        </p:scale>
        <p:origin x="-840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7-03T23:23:35.716" idx="12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D7AC6-D8CA-F842-BE6F-2600F26A83AA}" type="datetimeFigureOut">
              <a:rPr lang="en-US" smtClean="0"/>
              <a:t>2015-07-01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09431-9CE0-414A-AF78-476DA1143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58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01362-A247-47A4-9B09-D4A30D55A978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C8D5D-2367-4A07-B806-12D8C5801A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52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8199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8135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46, 969 approximate</a:t>
            </a:r>
            <a:r>
              <a:rPr lang="en-CA" baseline="0" dirty="0" smtClean="0"/>
              <a:t> total of undergraduate students </a:t>
            </a:r>
          </a:p>
          <a:p>
            <a:endParaRPr lang="en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46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8521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Interesting to note that</a:t>
            </a:r>
            <a:r>
              <a:rPr lang="en-CA" baseline="0" dirty="0" smtClean="0"/>
              <a:t> the level of perceived risk did not equal that of the actual risk determined based on sexual risk behaviours. </a:t>
            </a:r>
          </a:p>
          <a:p>
            <a:endParaRPr lang="en-CA" baseline="0" dirty="0" smtClean="0"/>
          </a:p>
          <a:p>
            <a:r>
              <a:rPr lang="en-CA" baseline="0" dirty="0" smtClean="0"/>
              <a:t>Over 22% of the sexually active female university students aged 19-29 in the sample population had never had been screened for HPV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980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According to the univariable</a:t>
            </a:r>
            <a:r>
              <a:rPr lang="en-CA" baseline="0" dirty="0" smtClean="0"/>
              <a:t> analyses, t</a:t>
            </a:r>
            <a:r>
              <a:rPr lang="en-CA" dirty="0" smtClean="0"/>
              <a:t>hose</a:t>
            </a:r>
            <a:r>
              <a:rPr lang="en-CA" baseline="0" dirty="0" smtClean="0"/>
              <a:t> engaging in moderate or higher risk HPV sexual behaviours were more likely to have undergone HPV screening than those engaging in lower risk sexual behaviours. </a:t>
            </a:r>
            <a:r>
              <a:rPr lang="en-CA" baseline="0" dirty="0" smtClean="0"/>
              <a:t>This could be because practitioners are pushing the testing as opposed to student driven </a:t>
            </a:r>
            <a:endParaRPr lang="en-CA" baseline="0" dirty="0" smtClean="0"/>
          </a:p>
          <a:p>
            <a:endParaRPr lang="en-CA" baseline="0" dirty="0" smtClean="0"/>
          </a:p>
          <a:p>
            <a:r>
              <a:rPr lang="en-CA" baseline="0" dirty="0" smtClean="0"/>
              <a:t>There was not a significant difference in lifetime HPV screening between the higher and moderate risk groups (as seen by the overlapping confidence intervals</a:t>
            </a:r>
            <a:r>
              <a:rPr lang="en-CA" baseline="0" dirty="0" smtClean="0"/>
              <a:t>) but there was a significant difference between moderate/high and low risk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761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Significant</a:t>
            </a:r>
            <a:r>
              <a:rPr lang="en-CA" baseline="0" dirty="0" smtClean="0"/>
              <a:t> f</a:t>
            </a:r>
            <a:r>
              <a:rPr lang="en-CA" dirty="0" smtClean="0"/>
              <a:t>acilitators of use (green)</a:t>
            </a:r>
          </a:p>
          <a:p>
            <a:r>
              <a:rPr lang="en-CA" dirty="0" smtClean="0"/>
              <a:t>Significant barriers to use (orange</a:t>
            </a:r>
            <a:r>
              <a:rPr lang="en-CA" dirty="0" smtClean="0"/>
              <a:t>)</a:t>
            </a:r>
          </a:p>
          <a:p>
            <a:endParaRPr lang="en-CA" dirty="0" smtClean="0"/>
          </a:p>
          <a:p>
            <a:r>
              <a:rPr lang="en-CA" dirty="0" smtClean="0"/>
              <a:t>So as</a:t>
            </a:r>
            <a:r>
              <a:rPr lang="en-CA" baseline="0" dirty="0" smtClean="0"/>
              <a:t> they increase in age they are more likely to get tested OR is greater than 1 </a:t>
            </a:r>
          </a:p>
          <a:p>
            <a:endParaRPr lang="en-CA" baseline="0" dirty="0" smtClean="0"/>
          </a:p>
          <a:p>
            <a:r>
              <a:rPr lang="en-CA" baseline="0" dirty="0" smtClean="0"/>
              <a:t>Not 100% heterosexual includes- mostly heterosexual, bisexual, mostly homosexual or homosexual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0265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Significant</a:t>
            </a:r>
            <a:r>
              <a:rPr lang="en-CA" baseline="0" dirty="0" smtClean="0"/>
              <a:t> f</a:t>
            </a:r>
            <a:r>
              <a:rPr lang="en-CA" dirty="0" smtClean="0"/>
              <a:t>acilitators of use (green)</a:t>
            </a:r>
          </a:p>
          <a:p>
            <a:r>
              <a:rPr lang="en-CA" dirty="0" smtClean="0"/>
              <a:t>Significant barriers to use (orange)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217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3132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May</a:t>
            </a:r>
            <a:r>
              <a:rPr lang="en-CA" baseline="0" dirty="0" smtClean="0"/>
              <a:t> want to put special programming in place for international students to meet their unique language/cultural needs.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896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Wide range of</a:t>
            </a:r>
            <a:r>
              <a:rPr lang="en-CA" baseline="0" dirty="0" smtClean="0"/>
              <a:t> topics included in the knowledge score makes this less likely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C8D5D-2367-4A07-B806-12D8C5801A0B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9495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08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967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979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207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401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100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087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7113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759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773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855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B38F2EC-6EC3-4501-AE67-54D9BDC7CC0E}" type="datetimeFigureOut">
              <a:rPr lang="en-CA" smtClean="0"/>
              <a:t>2015-07-01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186AC5-E265-4D2B-930E-1A6A1A60B277}" type="slidenum">
              <a:rPr lang="en-CA" smtClean="0"/>
              <a:t>‹#›</a:t>
            </a:fld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520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1" r:id="rId3"/>
    <p:sldLayoutId id="2147484172" r:id="rId4"/>
    <p:sldLayoutId id="2147484173" r:id="rId5"/>
    <p:sldLayoutId id="2147484174" r:id="rId6"/>
    <p:sldLayoutId id="2147484175" r:id="rId7"/>
    <p:sldLayoutId id="2147484176" r:id="rId8"/>
    <p:sldLayoutId id="2147484177" r:id="rId9"/>
    <p:sldLayoutId id="2147484178" r:id="rId10"/>
    <p:sldLayoutId id="214748417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822" y="264359"/>
            <a:ext cx="11610809" cy="1695344"/>
          </a:xfrm>
        </p:spPr>
        <p:txBody>
          <a:bodyPr>
            <a:noAutofit/>
          </a:bodyPr>
          <a:lstStyle/>
          <a:p>
            <a:r>
              <a:rPr lang="en-CA" dirty="0"/>
              <a:t>Predictors of pap screening rates among female university students in Maritime Canada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5645" y="1939860"/>
            <a:ext cx="11117540" cy="590321"/>
          </a:xfrm>
        </p:spPr>
        <p:txBody>
          <a:bodyPr>
            <a:normAutofit/>
          </a:bodyPr>
          <a:lstStyle/>
          <a:p>
            <a:pPr marL="342900" indent="-342900">
              <a:buAutoNum type="alphaUcPeriod"/>
            </a:pPr>
            <a:r>
              <a:rPr lang="en-CA" sz="1800" dirty="0" smtClean="0"/>
              <a:t>Steenbeek</a:t>
            </a:r>
            <a:r>
              <a:rPr lang="en-CA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CA" sz="1800" dirty="0" smtClean="0"/>
              <a:t>,  A. Cragg</a:t>
            </a:r>
            <a:r>
              <a:rPr lang="en-CA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CA" sz="1800" dirty="0" smtClean="0"/>
              <a:t>,</a:t>
            </a:r>
            <a:r>
              <a:rPr lang="en-CA" sz="1800" baseline="30000" dirty="0" smtClean="0"/>
              <a:t> </a:t>
            </a:r>
            <a:r>
              <a:rPr lang="en-CA" sz="1800" dirty="0" smtClean="0"/>
              <a:t> </a:t>
            </a:r>
            <a:r>
              <a:rPr lang="en-CA" sz="1800" dirty="0"/>
              <a:t>M. </a:t>
            </a:r>
            <a:r>
              <a:rPr lang="en-CA" sz="1800" dirty="0" smtClean="0"/>
              <a:t>Asbridge</a:t>
            </a:r>
            <a:r>
              <a:rPr lang="en-CA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C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CA" sz="1800" dirty="0" smtClean="0"/>
              <a:t> P</a:t>
            </a:r>
            <a:r>
              <a:rPr lang="en-CA" sz="1800" dirty="0"/>
              <a:t>. </a:t>
            </a:r>
            <a:r>
              <a:rPr lang="en-CA" sz="1800" dirty="0" smtClean="0"/>
              <a:t>Andreou</a:t>
            </a:r>
            <a:r>
              <a:rPr lang="en-CA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CA" sz="1800" dirty="0"/>
              <a:t>&amp;</a:t>
            </a:r>
            <a:r>
              <a:rPr lang="en-CA" sz="1800" dirty="0" smtClean="0"/>
              <a:t> </a:t>
            </a:r>
            <a:r>
              <a:rPr lang="en-CA" sz="1800" dirty="0"/>
              <a:t>D. </a:t>
            </a:r>
            <a:r>
              <a:rPr lang="en-CA" sz="1800" dirty="0" smtClean="0"/>
              <a:t>Langille</a:t>
            </a:r>
            <a:r>
              <a:rPr lang="en-CA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342900" indent="-342900">
              <a:buAutoNum type="alphaUcPeriod"/>
            </a:pPr>
            <a:endParaRPr lang="en-CA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01034" y="3436902"/>
            <a:ext cx="109935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aseline="30000" dirty="0">
                <a:solidFill>
                  <a:schemeClr val="bg1"/>
                </a:solidFill>
              </a:rPr>
              <a:t>1</a:t>
            </a:r>
            <a:r>
              <a:rPr lang="en-CA" sz="2000" dirty="0">
                <a:solidFill>
                  <a:schemeClr val="bg1"/>
                </a:solidFill>
              </a:rPr>
              <a:t>Department of Nursing, Dalhousie </a:t>
            </a:r>
            <a:r>
              <a:rPr lang="en-CA" sz="2000" dirty="0" smtClean="0">
                <a:solidFill>
                  <a:schemeClr val="bg1"/>
                </a:solidFill>
              </a:rPr>
              <a:t>University</a:t>
            </a:r>
          </a:p>
          <a:p>
            <a:r>
              <a:rPr lang="en-CA" sz="2000" baseline="30000" dirty="0" smtClean="0">
                <a:solidFill>
                  <a:schemeClr val="bg1"/>
                </a:solidFill>
              </a:rPr>
              <a:t>2</a:t>
            </a:r>
            <a:r>
              <a:rPr lang="en-CA" sz="2000" dirty="0" smtClean="0">
                <a:solidFill>
                  <a:schemeClr val="bg1"/>
                </a:solidFill>
              </a:rPr>
              <a:t> </a:t>
            </a:r>
            <a:r>
              <a:rPr lang="en-CA" sz="2000" dirty="0">
                <a:solidFill>
                  <a:schemeClr val="bg1"/>
                </a:solidFill>
              </a:rPr>
              <a:t>Department of Community Health &amp; Epidemiology</a:t>
            </a:r>
            <a:r>
              <a:rPr lang="en-CA" sz="2000" dirty="0" smtClean="0">
                <a:solidFill>
                  <a:schemeClr val="bg1"/>
                </a:solidFill>
              </a:rPr>
              <a:t>, Dalhousie </a:t>
            </a:r>
            <a:r>
              <a:rPr lang="en-CA" sz="2000" dirty="0">
                <a:solidFill>
                  <a:schemeClr val="bg1"/>
                </a:solidFill>
              </a:rPr>
              <a:t>University</a:t>
            </a:r>
          </a:p>
          <a:p>
            <a:endParaRPr lang="en-CA" dirty="0"/>
          </a:p>
        </p:txBody>
      </p:sp>
      <p:pic>
        <p:nvPicPr>
          <p:cNvPr id="5" name="Picture 4" descr="03 DAL FullMark-Gd.jp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06" y="5140101"/>
            <a:ext cx="2727516" cy="905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742849" y="4662944"/>
            <a:ext cx="49295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Presenter: Dr. Audrey Steenbeek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  Associate Professor</a:t>
            </a:r>
          </a:p>
          <a:p>
            <a:r>
              <a:rPr lang="en-US" dirty="0">
                <a:solidFill>
                  <a:schemeClr val="bg1"/>
                </a:solidFill>
              </a:rPr>
              <a:t>	 </a:t>
            </a:r>
            <a:r>
              <a:rPr lang="en-US" dirty="0" smtClean="0">
                <a:solidFill>
                  <a:schemeClr val="bg1"/>
                </a:solidFill>
              </a:rPr>
              <a:t> Dalhousie University School of Nursing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  a.steenbek@dal.ca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88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 smtClean="0"/>
              <a:t>Background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T</a:t>
            </a:r>
            <a:r>
              <a:rPr lang="en-CA" sz="2400" dirty="0" smtClean="0"/>
              <a:t>he </a:t>
            </a:r>
            <a:r>
              <a:rPr lang="en-CA" sz="2400" dirty="0"/>
              <a:t>human papillomavirus (HPV) is highly </a:t>
            </a:r>
            <a:r>
              <a:rPr lang="en-CA" sz="2400" dirty="0" smtClean="0"/>
              <a:t>prevalent in Canada</a:t>
            </a:r>
          </a:p>
          <a:p>
            <a:pPr lvl="1"/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~75-80</a:t>
            </a:r>
            <a:r>
              <a:rPr lang="en-CA" sz="2000" dirty="0"/>
              <a:t>% of young adults will contract </a:t>
            </a:r>
            <a:r>
              <a:rPr lang="en-CA" sz="2000" dirty="0" smtClean="0"/>
              <a:t>HPV</a:t>
            </a:r>
          </a:p>
          <a:p>
            <a:r>
              <a:rPr lang="en-CA" sz="2400" dirty="0" smtClean="0"/>
              <a:t>HPV puts those infected at increased </a:t>
            </a:r>
            <a:r>
              <a:rPr lang="en-CA" sz="2400" dirty="0"/>
              <a:t>risk for genital warts and </a:t>
            </a:r>
            <a:r>
              <a:rPr lang="en-CA" sz="2400" dirty="0" smtClean="0"/>
              <a:t>various cancers</a:t>
            </a:r>
          </a:p>
          <a:p>
            <a:r>
              <a:rPr lang="en-CA" sz="2400" dirty="0" smtClean="0"/>
              <a:t>PAP </a:t>
            </a:r>
            <a:r>
              <a:rPr lang="en-CA" sz="2400" dirty="0"/>
              <a:t>screening is effective in detecting </a:t>
            </a:r>
            <a:r>
              <a:rPr lang="en-CA" sz="2400" dirty="0" smtClean="0"/>
              <a:t>cervical pre-cancerous </a:t>
            </a:r>
            <a:r>
              <a:rPr lang="en-CA" sz="2400" dirty="0"/>
              <a:t>cells (dysplasia</a:t>
            </a:r>
            <a:r>
              <a:rPr lang="en-CA" sz="2400" dirty="0" smtClean="0"/>
              <a:t>) among women with HPV but </a:t>
            </a:r>
            <a:r>
              <a:rPr lang="en-CA" sz="2400" dirty="0"/>
              <a:t>many </a:t>
            </a:r>
            <a:r>
              <a:rPr lang="en-CA" sz="2400" dirty="0" smtClean="0"/>
              <a:t>young women do </a:t>
            </a:r>
            <a:r>
              <a:rPr lang="en-CA" sz="2400" dirty="0"/>
              <a:t>not access </a:t>
            </a:r>
            <a:r>
              <a:rPr lang="en-CA" sz="2400" dirty="0" smtClean="0"/>
              <a:t>it</a:t>
            </a:r>
          </a:p>
          <a:p>
            <a:r>
              <a:rPr lang="en-CA" sz="2400" dirty="0" smtClean="0"/>
              <a:t>Little </a:t>
            </a:r>
            <a:r>
              <a:rPr lang="en-CA" sz="2400" dirty="0"/>
              <a:t>is known about predictors of HPV screening among </a:t>
            </a:r>
            <a:r>
              <a:rPr lang="en-CA" sz="2400" dirty="0" smtClean="0"/>
              <a:t>Canadian female university </a:t>
            </a:r>
            <a:r>
              <a:rPr lang="en-CA" sz="2400" dirty="0" smtClean="0"/>
              <a:t>students especially among those in Maritime Canada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83134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smtClean="0"/>
              <a:t>Objective</a:t>
            </a:r>
            <a:endParaRPr lang="en-CA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272011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To </a:t>
            </a:r>
            <a:r>
              <a:rPr lang="en-US" sz="2800" dirty="0"/>
              <a:t>identify predictors (barriers and </a:t>
            </a:r>
            <a:r>
              <a:rPr lang="en-US" sz="2800" dirty="0" smtClean="0"/>
              <a:t>facilitators) </a:t>
            </a:r>
            <a:r>
              <a:rPr lang="en-US" sz="2800" dirty="0"/>
              <a:t>of PAP </a:t>
            </a:r>
            <a:r>
              <a:rPr lang="en-US" sz="2800" dirty="0" smtClean="0"/>
              <a:t>testing </a:t>
            </a:r>
            <a:r>
              <a:rPr lang="en-US" sz="2800" dirty="0"/>
              <a:t>among sexually active female university students (ages 19-29</a:t>
            </a:r>
            <a:r>
              <a:rPr lang="en-US" sz="2800" dirty="0" smtClean="0"/>
              <a:t>) at 8 Maritime universities, </a:t>
            </a:r>
            <a:r>
              <a:rPr lang="en-US" sz="2800" dirty="0"/>
              <a:t>to </a:t>
            </a:r>
            <a:r>
              <a:rPr lang="en-US" sz="2800" dirty="0" smtClean="0"/>
              <a:t>create </a:t>
            </a:r>
            <a:r>
              <a:rPr lang="en-US" sz="2800" dirty="0"/>
              <a:t>targets for promotion of HPV screening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360255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smtClean="0"/>
              <a:t>Methods</a:t>
            </a:r>
            <a:endParaRPr lang="en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1857375"/>
            <a:ext cx="11358562" cy="4794437"/>
          </a:xfrm>
        </p:spPr>
        <p:txBody>
          <a:bodyPr>
            <a:normAutofit/>
          </a:bodyPr>
          <a:lstStyle/>
          <a:p>
            <a:r>
              <a:rPr lang="en-CA" sz="2400" dirty="0" smtClean="0"/>
              <a:t>Data Source: The </a:t>
            </a:r>
            <a:r>
              <a:rPr lang="en-CA" sz="2400" dirty="0"/>
              <a:t>Maritime </a:t>
            </a:r>
            <a:r>
              <a:rPr lang="en-CA" sz="2400" dirty="0" smtClean="0"/>
              <a:t>University </a:t>
            </a:r>
            <a:r>
              <a:rPr lang="en-CA" sz="2400" dirty="0"/>
              <a:t>Student Sexual Health Services Survey (</a:t>
            </a:r>
            <a:r>
              <a:rPr lang="en-CA" sz="240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CA" sz="2400" dirty="0" smtClean="0"/>
              <a:t>) </a:t>
            </a:r>
          </a:p>
          <a:p>
            <a:pPr lvl="1"/>
            <a:r>
              <a:rPr lang="en-CA" sz="2000" dirty="0"/>
              <a:t>A</a:t>
            </a:r>
            <a:r>
              <a:rPr lang="en-CA" sz="2000" dirty="0" smtClean="0"/>
              <a:t> </a:t>
            </a:r>
            <a:r>
              <a:rPr lang="en-CA" sz="2000" dirty="0"/>
              <a:t>cross-sectional, anonymous, online survey of </a:t>
            </a:r>
            <a:r>
              <a:rPr lang="en-CA" sz="2000" dirty="0" smtClean="0"/>
              <a:t>university </a:t>
            </a:r>
            <a:r>
              <a:rPr lang="en-CA" sz="2000" dirty="0"/>
              <a:t>students at eight Maritime Canadian </a:t>
            </a:r>
            <a:r>
              <a:rPr lang="en-CA" sz="2000" dirty="0" smtClean="0"/>
              <a:t>universities </a:t>
            </a:r>
            <a:r>
              <a:rPr lang="en-CA" sz="2000" dirty="0"/>
              <a:t>(n =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10,361</a:t>
            </a:r>
            <a:r>
              <a:rPr lang="en-CA" sz="2000" dirty="0" smtClean="0"/>
              <a:t>)- 30.8% response rate among females</a:t>
            </a:r>
            <a:endParaRPr lang="en-CA" sz="2000" dirty="0" smtClean="0"/>
          </a:p>
          <a:p>
            <a:pPr marL="306000" lvl="1"/>
            <a:r>
              <a:rPr lang="en-CA" sz="2400" dirty="0" smtClean="0"/>
              <a:t>Sample Population: </a:t>
            </a:r>
            <a:r>
              <a:rPr lang="en-C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4007</a:t>
            </a:r>
            <a:r>
              <a:rPr lang="en-CA" sz="2400" dirty="0" smtClean="0"/>
              <a:t> vaginally sexually active female university students (age </a:t>
            </a:r>
            <a:r>
              <a:rPr lang="en-C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19-29)</a:t>
            </a:r>
            <a:r>
              <a:rPr lang="en-CA" sz="2400" dirty="0" smtClean="0"/>
              <a:t> </a:t>
            </a:r>
            <a:endParaRPr lang="en-CA" sz="2400" dirty="0"/>
          </a:p>
          <a:p>
            <a:pPr lvl="1"/>
            <a:r>
              <a:rPr lang="en-CA" sz="2000" dirty="0" smtClean="0"/>
              <a:t>Data were weighted based on the age demographics at each school and underwent multiple imputation (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x5</a:t>
            </a:r>
            <a:r>
              <a:rPr lang="en-CA" sz="2000" dirty="0" smtClean="0"/>
              <a:t>) </a:t>
            </a:r>
            <a:r>
              <a:rPr lang="en-CA" sz="2000" dirty="0"/>
              <a:t>for missing values </a:t>
            </a:r>
            <a:endParaRPr lang="en-CA" sz="2000" dirty="0" smtClean="0"/>
          </a:p>
          <a:p>
            <a:r>
              <a:rPr lang="en-CA" sz="2400" dirty="0" smtClean="0"/>
              <a:t>Statistical Analysis:  Descriptive analysis of the sample population </a:t>
            </a:r>
            <a:r>
              <a:rPr lang="en-CA" sz="2400" dirty="0"/>
              <a:t>and simple/multiple logistic regression analyses </a:t>
            </a:r>
            <a:r>
              <a:rPr lang="en-CA" sz="2400" dirty="0" smtClean="0"/>
              <a:t>on </a:t>
            </a:r>
            <a:r>
              <a:rPr lang="en-CA" sz="2400" dirty="0"/>
              <a:t>factors associated with </a:t>
            </a:r>
            <a:r>
              <a:rPr lang="en-CA" sz="2400" dirty="0" smtClean="0"/>
              <a:t>screening</a:t>
            </a:r>
          </a:p>
          <a:p>
            <a:pPr lvl="1"/>
            <a:r>
              <a:rPr lang="en-CA" sz="2000" dirty="0" smtClean="0"/>
              <a:t>All variables achieving marginal significance (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p&lt;0.2</a:t>
            </a:r>
            <a:r>
              <a:rPr lang="en-CA" sz="2000" dirty="0" smtClean="0"/>
              <a:t>) during simple regressions were included in the multiple logistic regression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89580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75" y="769216"/>
            <a:ext cx="7524818" cy="608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27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universities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Dalhousie University , Nova Scotia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St Mary’s University, Nova Scotia 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4" b="575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" b="204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52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university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Mount Saint Vincent’s University, Nova Scotia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Acadia University, Nova Scotia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62" y="2933671"/>
            <a:ext cx="5430832" cy="2977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9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3" b="911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902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universities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Saint Francis Xavier University – Nova Scotia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University of Cape Breton –Nova Scotia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3" b="1371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6" b="769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40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universities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University of New Brunswick, NB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University of Prince Edward Island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82" y="2889882"/>
            <a:ext cx="5486400" cy="299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149" y="2889883"/>
            <a:ext cx="4708181" cy="3021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963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49823" y="618565"/>
            <a:ext cx="2790919" cy="820271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Results</a:t>
            </a:r>
            <a:endParaRPr lang="en-CA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654996"/>
              </p:ext>
            </p:extLst>
          </p:nvPr>
        </p:nvGraphicFramePr>
        <p:xfrm>
          <a:off x="3372971" y="444313"/>
          <a:ext cx="8686802" cy="6234575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4660246"/>
                <a:gridCol w="4026556"/>
              </a:tblGrid>
              <a:tr h="6861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Demographic Variables of Interest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0"/>
                        </a:spcAft>
                        <a:tabLst>
                          <a:tab pos="12700" algn="l"/>
                        </a:tabLst>
                      </a:pPr>
                      <a:r>
                        <a:rPr lang="en-US" sz="2000" dirty="0">
                          <a:effectLst/>
                        </a:rPr>
                        <a:t>Weighted Population Mean or Proportion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1613" marR="41613" marT="0" marB="0"/>
                </a:tc>
              </a:tr>
              <a:tr h="3430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 (range: 19-29)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58900" lvl="2" indent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21.6   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(21.5-21.7)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of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471805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(9.2 – 11.2)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(23.3 – 26.2)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Third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(25.0 – 28.0)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Fourth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(26.3 – 29.3)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(&gt;Fourth)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(9.7 – 11.8)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4229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7.4%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 – 8.3)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100%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Heterosexual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36.7%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(35.1– 38.4)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225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Consider Religion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Very/Fairly Important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27.4%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(25.9 – 29.0)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Living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Arrangement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Residence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(12.4 – 14.7)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Alone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7.5%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 – 8.4)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Parent(s)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20.9%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(19.5 – 22.3)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Romantic Partner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(18.6 – 21.4)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  <a:tr h="343065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Roommate(s)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386205" lvl="2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38.0%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(36.4 – 39.6)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1613" marR="41613" marT="0" marB="0" anchor="ctr"/>
                </a:tc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49823" y="1306046"/>
            <a:ext cx="2790919" cy="3811588"/>
          </a:xfrm>
        </p:spPr>
        <p:txBody>
          <a:bodyPr/>
          <a:lstStyle/>
          <a:p>
            <a:pPr algn="l"/>
            <a:r>
              <a:rPr lang="en-U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Table 1a. </a:t>
            </a:r>
            <a:r>
              <a:rPr lang="en-US" sz="2200" dirty="0" smtClean="0">
                <a:solidFill>
                  <a:schemeClr val="tx1"/>
                </a:solidFill>
                <a:effectLst/>
              </a:rPr>
              <a:t>Demographic characteristics of the weighted sample population (N=</a:t>
            </a:r>
            <a:r>
              <a:rPr lang="en-U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4007</a:t>
            </a:r>
            <a:r>
              <a:rPr lang="en-US" sz="2200" dirty="0" smtClean="0">
                <a:solidFill>
                  <a:schemeClr val="tx1"/>
                </a:solidFill>
                <a:effectLst/>
              </a:rPr>
              <a:t>)</a:t>
            </a:r>
            <a:endParaRPr lang="en-CA" sz="2200" dirty="0" smtClean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62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6375" y="618565"/>
            <a:ext cx="2952284" cy="820271"/>
          </a:xfrm>
        </p:spPr>
        <p:txBody>
          <a:bodyPr/>
          <a:lstStyle/>
          <a:p>
            <a:r>
              <a:rPr lang="en-CA" sz="3600" b="1" dirty="0" smtClean="0"/>
              <a:t>Results</a:t>
            </a:r>
            <a:endParaRPr lang="en-CA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777095"/>
              </p:ext>
            </p:extLst>
          </p:nvPr>
        </p:nvGraphicFramePr>
        <p:xfrm>
          <a:off x="3520049" y="271453"/>
          <a:ext cx="8367714" cy="640081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5181599"/>
                <a:gridCol w="3186115"/>
              </a:tblGrid>
              <a:tr h="10106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Behavioural</a:t>
                      </a:r>
                      <a:r>
                        <a:rPr lang="en-US" sz="2000" dirty="0" smtClean="0">
                          <a:effectLst/>
                        </a:rPr>
                        <a:t> &amp;</a:t>
                      </a:r>
                      <a:r>
                        <a:rPr lang="en-US" sz="2000" baseline="0" dirty="0" smtClean="0">
                          <a:effectLst/>
                        </a:rPr>
                        <a:t> Psychosocial Variables of Interest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1613" marR="41613" marT="0" marB="0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0"/>
                        </a:spcAft>
                        <a:tabLst>
                          <a:tab pos="12700" algn="l"/>
                        </a:tabLst>
                      </a:pPr>
                      <a:r>
                        <a:rPr lang="en-US" sz="2000" dirty="0">
                          <a:effectLst/>
                        </a:rPr>
                        <a:t>Weighted Population Mean or Proportion </a:t>
                      </a:r>
                      <a:endParaRPr lang="en-US" sz="2000" dirty="0" smtClean="0">
                        <a:effectLst/>
                      </a:endParaRPr>
                    </a:p>
                    <a:p>
                      <a:pPr marL="12700" algn="ctr">
                        <a:spcAft>
                          <a:spcPts val="0"/>
                        </a:spcAft>
                        <a:tabLst>
                          <a:tab pos="12700" algn="l"/>
                        </a:tabLst>
                      </a:pPr>
                      <a:r>
                        <a:rPr lang="en-US" sz="2000" dirty="0" smtClean="0">
                          <a:effectLst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41613" marR="41613" marT="0" marB="0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Forced to Have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8.6%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 – 9.7)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Frequent Binge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Drinker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(51.5 – 54.8)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Heavy Marijuana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4.7%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 – 5.4)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of HPV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marL="52324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(32.0 – 35.2)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marL="52324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(48.1 – 51.5)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marL="523240" indent="-342900" algn="l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(15.3 – 17.8)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Self-Perceived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6.9%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 – 7.8)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6737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Perception of Peer Sexual Risk Taking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 (range: 9-45)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19.7 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19.5-19.9)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6737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Sexual Health Knowledge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(range: 0-12)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   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 – 8.9)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6737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 to Help Seeking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(range:</a:t>
                      </a:r>
                      <a:r>
                        <a:rPr lang="en-US" sz="20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8-40)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22.4-22.8)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At-Risk of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Depression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(33.3 – 36.5)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  <a:tr h="3368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Never PAP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Tested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  <a:tc>
                  <a:txBody>
                    <a:bodyPr/>
                    <a:lstStyle/>
                    <a:p>
                      <a:pPr marL="471805" lvl="0" algn="l"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22.2% 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(20.8 – 23.5)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/>
                </a:tc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36375" y="1438836"/>
            <a:ext cx="2737132" cy="3603811"/>
          </a:xfrm>
        </p:spPr>
        <p:txBody>
          <a:bodyPr/>
          <a:lstStyle/>
          <a:p>
            <a:pPr algn="l"/>
            <a:r>
              <a:rPr lang="en-U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Table 1b</a:t>
            </a:r>
            <a:r>
              <a:rPr lang="en-US" sz="2200" dirty="0" smtClean="0">
                <a:solidFill>
                  <a:schemeClr val="tx1"/>
                </a:solidFill>
                <a:effectLst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effectLst/>
              </a:rPr>
              <a:t>Behavioural</a:t>
            </a:r>
            <a:r>
              <a:rPr lang="en-US" sz="2200" dirty="0" smtClean="0">
                <a:solidFill>
                  <a:schemeClr val="tx1"/>
                </a:solidFill>
                <a:effectLst/>
              </a:rPr>
              <a:t> &amp; psychosocial characteristics of the weighted sample population (N=</a:t>
            </a:r>
            <a:r>
              <a:rPr lang="en-U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4007</a:t>
            </a:r>
            <a:r>
              <a:rPr lang="en-US" sz="2200" dirty="0" smtClean="0">
                <a:solidFill>
                  <a:schemeClr val="tx1"/>
                </a:solidFill>
                <a:effectLst/>
              </a:rPr>
              <a:t>)</a:t>
            </a:r>
            <a:endParaRPr lang="en-CA" sz="2200" dirty="0" smtClean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52176" y="6297144"/>
            <a:ext cx="8279504" cy="38971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3561090" y="3263153"/>
            <a:ext cx="8358187" cy="73510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9979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46722" y="623060"/>
            <a:ext cx="3412584" cy="829221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Results</a:t>
            </a:r>
            <a:endParaRPr lang="en-CA" sz="3600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188937"/>
              </p:ext>
            </p:extLst>
          </p:nvPr>
        </p:nvGraphicFramePr>
        <p:xfrm>
          <a:off x="4182036" y="1114754"/>
          <a:ext cx="7533714" cy="3997661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565452"/>
                <a:gridCol w="2105594"/>
                <a:gridCol w="2407024"/>
                <a:gridCol w="1455644"/>
              </a:tblGrid>
              <a:tr h="999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Level of HPV Risk Behaviour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Weighted Proportion </a:t>
                      </a:r>
                      <a:endParaRPr lang="en-US" sz="20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Unadjusted OR </a:t>
                      </a:r>
                      <a:endParaRPr lang="en-CA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r>
                        <a:rPr lang="en-US" sz="1600" baseline="30000" dirty="0">
                          <a:effectLst/>
                        </a:rPr>
                        <a:t> *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CA" sz="2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p-values</a:t>
                      </a:r>
                      <a:endParaRPr lang="en-CA" sz="20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7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 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(n=676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82.5 (79.6, 85.5)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2.07  (1.64, 2.62) 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57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(n=1992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81.9 (80.1, 83.6)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1.98  (1.74, 2.26)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574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</a:t>
                      </a:r>
                      <a:r>
                        <a:rPr lang="en-US" sz="20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(n=1339</a:t>
                      </a: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69.5 (66.9, 72.1)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42981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baseline="30000" dirty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  Intraclass correlation at the university-level accounted for statistically without including university in the model</a:t>
                      </a:r>
                      <a:endParaRPr lang="en-CA" sz="2400" b="0" dirty="0">
                        <a:solidFill>
                          <a:schemeClr val="bg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46722" y="1312575"/>
            <a:ext cx="3573949" cy="3773775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00" dirty="0" smtClean="0">
                <a:solidFill>
                  <a:schemeClr val="tx1"/>
                </a:solidFill>
              </a:rPr>
              <a:t>.  Weighted </a:t>
            </a:r>
            <a:r>
              <a:rPr lang="en-US" sz="2200" dirty="0">
                <a:solidFill>
                  <a:schemeClr val="tx1"/>
                </a:solidFill>
              </a:rPr>
              <a:t>proportion of the study population (N=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4007</a:t>
            </a:r>
            <a:r>
              <a:rPr lang="en-US" sz="2200" dirty="0">
                <a:solidFill>
                  <a:schemeClr val="tx1"/>
                </a:solidFill>
              </a:rPr>
              <a:t>) ever PAP tested stratified by level of HPV risk behaviour and the unadjusted association between ever PAP and level of HPV risk behaviour</a:t>
            </a:r>
            <a:endParaRPr lang="en-CA" sz="2200" dirty="0">
              <a:solidFill>
                <a:schemeClr val="tx1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701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61" y="570335"/>
            <a:ext cx="3688927" cy="838050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Results</a:t>
            </a:r>
            <a:endParaRPr lang="en-CA" sz="36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752757"/>
              </p:ext>
            </p:extLst>
          </p:nvPr>
        </p:nvGraphicFramePr>
        <p:xfrm>
          <a:off x="4423501" y="0"/>
          <a:ext cx="7533090" cy="6608836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3594687"/>
                <a:gridCol w="2506256"/>
                <a:gridCol w="1432147"/>
              </a:tblGrid>
              <a:tr h="3695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Covariates of Interest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OR (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p-value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1.30 (1.22-1.38)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Caucasian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2.08 (1.62-2.67)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100% Heterosexual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(1.01-1.40)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0.0384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of Study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 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(0.64-1.63)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0.9392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Third 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 (0.73-1.96)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0.4813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Fourth 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  (0.85-2.51)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0.1654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  (0.92-3.85)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0.0810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Religion Less/Not Important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 (1.02-1.38)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0.0313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Living Arrangements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Parent(s)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Alone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 (0.71-2.52)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0.3741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Romantic Partner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 (1.36-2.57)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0.0001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Residence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  (0.44-0.83)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0.0019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32854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Roommate(s)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  (0.73-1.15)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0.4487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591372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baseline="30000" dirty="0">
                          <a:solidFill>
                            <a:schemeClr val="bg1"/>
                          </a:solidFill>
                          <a:effectLst/>
                        </a:rPr>
                        <a:t>¥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University intraclass correlation statistically adjusted for using a clustering correction </a:t>
                      </a:r>
                      <a:endParaRPr lang="en-CA" sz="2000" b="0" dirty="0">
                        <a:solidFill>
                          <a:schemeClr val="bg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0161" y="1408385"/>
            <a:ext cx="3688927" cy="3649390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</a:t>
            </a:r>
            <a:r>
              <a:rPr lang="en-US" sz="2200" dirty="0" smtClean="0">
                <a:solidFill>
                  <a:schemeClr val="tx1"/>
                </a:solidFill>
              </a:rPr>
              <a:t>. </a:t>
            </a:r>
            <a:r>
              <a:rPr lang="en-US" sz="2200" dirty="0">
                <a:solidFill>
                  <a:schemeClr val="tx1"/>
                </a:solidFill>
              </a:rPr>
              <a:t>Odds ratios </a:t>
            </a:r>
            <a:r>
              <a:rPr lang="en-US" sz="2200" dirty="0" smtClean="0">
                <a:solidFill>
                  <a:schemeClr val="tx1"/>
                </a:solidFill>
              </a:rPr>
              <a:t>(</a:t>
            </a:r>
            <a:r>
              <a:rPr 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confidence intervals) </a:t>
            </a:r>
            <a:r>
              <a:rPr lang="en-US" sz="2200" dirty="0">
                <a:solidFill>
                  <a:schemeClr val="tx1"/>
                </a:solidFill>
              </a:rPr>
              <a:t>for the associations between the </a:t>
            </a:r>
            <a:r>
              <a:rPr lang="en-US" sz="2200" dirty="0" smtClean="0">
                <a:solidFill>
                  <a:schemeClr val="tx1"/>
                </a:solidFill>
              </a:rPr>
              <a:t>demographic correlates </a:t>
            </a:r>
            <a:r>
              <a:rPr lang="en-US" sz="2200" dirty="0">
                <a:solidFill>
                  <a:schemeClr val="tx1"/>
                </a:solidFill>
              </a:rPr>
              <a:t>of ever having had a PAP </a:t>
            </a:r>
            <a:r>
              <a:rPr lang="en-US" sz="2200" dirty="0" smtClean="0">
                <a:solidFill>
                  <a:schemeClr val="tx1"/>
                </a:solidFill>
              </a:rPr>
              <a:t>test (adjusted for </a:t>
            </a:r>
            <a:r>
              <a:rPr lang="en-US" sz="2200" dirty="0" err="1" smtClean="0">
                <a:solidFill>
                  <a:schemeClr val="tx1"/>
                </a:solidFill>
              </a:rPr>
              <a:t>behavioural</a:t>
            </a:r>
            <a:r>
              <a:rPr lang="en-US" sz="2200" dirty="0" smtClean="0">
                <a:solidFill>
                  <a:schemeClr val="tx1"/>
                </a:solidFill>
              </a:rPr>
              <a:t> and psychosocial correlates) </a:t>
            </a:r>
            <a:r>
              <a:rPr lang="en-US" sz="2200" baseline="30000" dirty="0" smtClean="0">
                <a:solidFill>
                  <a:schemeClr val="tx1"/>
                </a:solidFill>
              </a:rPr>
              <a:t>¥</a:t>
            </a:r>
            <a:endParaRPr lang="en-CA" sz="2200" dirty="0">
              <a:solidFill>
                <a:schemeClr val="tx1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CA" sz="2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65025" y="813535"/>
            <a:ext cx="7416618" cy="1112618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4420395" y="5714587"/>
            <a:ext cx="7500938" cy="357161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4400550" y="3631144"/>
            <a:ext cx="7500938" cy="674638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400550" y="5317740"/>
            <a:ext cx="7500938" cy="39684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936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892" y="676008"/>
            <a:ext cx="3676483" cy="689514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Results</a:t>
            </a:r>
            <a:endParaRPr lang="en-CA" sz="36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050878"/>
              </p:ext>
            </p:extLst>
          </p:nvPr>
        </p:nvGraphicFramePr>
        <p:xfrm>
          <a:off x="4243389" y="676008"/>
          <a:ext cx="7500941" cy="5586424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3686174"/>
                <a:gridCol w="2357439"/>
                <a:gridCol w="1457328"/>
              </a:tblGrid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Covariates of Interest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OR (95% CI)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p-value</a:t>
                      </a:r>
                      <a:endParaRPr lang="en-CA" sz="24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Forced to Have Sex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  (0.86-1.41) 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0.4567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Heavy Marijuana User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1.84 (0.73-4.64)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0.1951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marL="4191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of HPV Risk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  (1.49-2.23)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"/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Higher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2.08  (1.73-2.49)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Peer Sexual Risk Taking Score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(1.02-1.03)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813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Sexual Health Knowledge Score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  (1.15-1.24)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 to Help Seeking Score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  (0.94-0.97)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&lt;.0001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4068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At- Risk of Depression</a:t>
                      </a:r>
                      <a:endParaRPr lang="en-CA" sz="2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 (0.80-1.17) 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0.7436</a:t>
                      </a:r>
                      <a:endParaRPr lang="en-CA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4541" marR="54541" marT="0" marB="0" anchor="ctr"/>
                </a:tc>
              </a:tr>
              <a:tr h="703793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baseline="30000" dirty="0">
                          <a:solidFill>
                            <a:schemeClr val="bg1"/>
                          </a:solidFill>
                          <a:effectLst/>
                        </a:rPr>
                        <a:t>¥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effectLst/>
                        </a:rPr>
                        <a:t>University intraclass correlation statistically adjusted for using a clustering correction</a:t>
                      </a:r>
                      <a:r>
                        <a:rPr lang="en-US" sz="1800" b="0" dirty="0">
                          <a:effectLst/>
                        </a:rPr>
                        <a:t> </a:t>
                      </a:r>
                      <a:endParaRPr lang="en-CA" sz="2000" b="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541" marR="54541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893" y="1365522"/>
            <a:ext cx="3776496" cy="3749403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3b</a:t>
            </a:r>
            <a:r>
              <a:rPr lang="en-US" sz="2200" dirty="0" smtClean="0">
                <a:solidFill>
                  <a:schemeClr val="tx1"/>
                </a:solidFill>
              </a:rPr>
              <a:t>. </a:t>
            </a:r>
            <a:r>
              <a:rPr lang="en-US" sz="2200" dirty="0">
                <a:solidFill>
                  <a:schemeClr val="tx1"/>
                </a:solidFill>
              </a:rPr>
              <a:t>Odds ratios (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en-US" sz="2200" dirty="0">
                <a:solidFill>
                  <a:schemeClr val="tx1"/>
                </a:solidFill>
              </a:rPr>
              <a:t>% </a:t>
            </a:r>
            <a:r>
              <a:rPr lang="en-US" sz="2200" dirty="0" smtClean="0">
                <a:solidFill>
                  <a:schemeClr val="tx1"/>
                </a:solidFill>
              </a:rPr>
              <a:t>confidence intervals) </a:t>
            </a:r>
            <a:r>
              <a:rPr lang="en-US" sz="2200" dirty="0">
                <a:solidFill>
                  <a:schemeClr val="tx1"/>
                </a:solidFill>
              </a:rPr>
              <a:t>for the associations between the </a:t>
            </a:r>
            <a:r>
              <a:rPr lang="en-US" sz="2200" dirty="0" smtClean="0">
                <a:solidFill>
                  <a:schemeClr val="tx1"/>
                </a:solidFill>
              </a:rPr>
              <a:t>behavioral</a:t>
            </a:r>
            <a:r>
              <a:rPr lang="en-US" sz="2200" dirty="0">
                <a:solidFill>
                  <a:schemeClr val="tx1"/>
                </a:solidFill>
              </a:rPr>
              <a:t>, and psychosocial correlates of ever having had a PAP </a:t>
            </a:r>
            <a:r>
              <a:rPr lang="en-US" sz="2200" dirty="0" smtClean="0">
                <a:solidFill>
                  <a:schemeClr val="tx1"/>
                </a:solidFill>
              </a:rPr>
              <a:t>test (adjusted for demographic correlates)</a:t>
            </a:r>
            <a:r>
              <a:rPr lang="en-US" sz="2200" baseline="30000" dirty="0" smtClean="0">
                <a:solidFill>
                  <a:schemeClr val="tx1"/>
                </a:solidFill>
              </a:rPr>
              <a:t>¥</a:t>
            </a:r>
            <a:endParaRPr lang="en-CA" sz="2200" dirty="0">
              <a:solidFill>
                <a:schemeClr val="tx1"/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43389" y="1885950"/>
            <a:ext cx="7486649" cy="2812256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92D050"/>
                </a:solidFill>
              </a:ln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43388" y="4687492"/>
            <a:ext cx="7486649" cy="423862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92D05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19572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b="1" dirty="0" smtClean="0"/>
              <a:t>Discussion</a:t>
            </a:r>
            <a:endParaRPr lang="en-CA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1193" y="2027902"/>
            <a:ext cx="5393101" cy="53600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CA" sz="2800" dirty="0" smtClean="0"/>
              <a:t>Facilitators of HPV Screening</a:t>
            </a:r>
            <a:endParaRPr lang="en-CA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81194" y="2686051"/>
            <a:ext cx="5393100" cy="4029074"/>
          </a:xfrm>
        </p:spPr>
        <p:txBody>
          <a:bodyPr>
            <a:normAutofit fontScale="92500" lnSpcReduction="20000"/>
          </a:bodyPr>
          <a:lstStyle/>
          <a:p>
            <a:r>
              <a:rPr lang="en-CA" sz="2200" dirty="0" smtClean="0"/>
              <a:t>Increased age</a:t>
            </a:r>
          </a:p>
          <a:p>
            <a:r>
              <a:rPr lang="en-CA" sz="2200" dirty="0" smtClean="0"/>
              <a:t>Caucasian descent</a:t>
            </a:r>
          </a:p>
          <a:p>
            <a:r>
              <a:rPr lang="en-CA" sz="2200" dirty="0" smtClean="0"/>
              <a:t>Being bisexual or lesbian</a:t>
            </a:r>
          </a:p>
          <a:p>
            <a:r>
              <a:rPr lang="en-CA" sz="2200" dirty="0" smtClean="0"/>
              <a:t>Lower religiosity</a:t>
            </a:r>
          </a:p>
          <a:p>
            <a:r>
              <a:rPr lang="en-CA" sz="2200" dirty="0" smtClean="0"/>
              <a:t>Living with a romantic partner vs. with parent(s)</a:t>
            </a:r>
          </a:p>
          <a:p>
            <a:r>
              <a:rPr lang="en-CA" sz="2200" dirty="0" smtClean="0"/>
              <a:t>More sexual health knowledge</a:t>
            </a:r>
          </a:p>
          <a:p>
            <a:r>
              <a:rPr lang="en-CA" sz="2200" dirty="0" smtClean="0"/>
              <a:t>Perceiving peers as having more liberal attitudes towards sex</a:t>
            </a:r>
          </a:p>
          <a:p>
            <a:r>
              <a:rPr lang="en-CA" sz="2200" dirty="0" smtClean="0"/>
              <a:t>Engaging in moderate or high vs. lower HPV risk behaviour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217707" y="2010534"/>
            <a:ext cx="5512329" cy="553373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CA" sz="2800" dirty="0" smtClean="0"/>
              <a:t>Barriers to HPV Screening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217706" y="2686051"/>
            <a:ext cx="5512329" cy="4029074"/>
          </a:xfrm>
        </p:spPr>
        <p:txBody>
          <a:bodyPr>
            <a:normAutofit/>
          </a:bodyPr>
          <a:lstStyle/>
          <a:p>
            <a:r>
              <a:rPr lang="en-CA" sz="2000" dirty="0" smtClean="0"/>
              <a:t>Living in student residence vs. with parent(s)</a:t>
            </a:r>
          </a:p>
          <a:p>
            <a:r>
              <a:rPr lang="en-CA" sz="2000" dirty="0" smtClean="0"/>
              <a:t>Barriers to help seeking</a:t>
            </a:r>
          </a:p>
          <a:p>
            <a:pPr lvl="1"/>
            <a:r>
              <a:rPr lang="en-CA" sz="2000" dirty="0" smtClean="0"/>
              <a:t>Fear of seeming weak</a:t>
            </a:r>
          </a:p>
          <a:p>
            <a:pPr lvl="1"/>
            <a:r>
              <a:rPr lang="en-CA" sz="2000" dirty="0" smtClean="0"/>
              <a:t>Excessive independence/self-reliance</a:t>
            </a:r>
          </a:p>
          <a:p>
            <a:pPr lvl="1"/>
            <a:r>
              <a:rPr lang="en-CA" sz="2000" dirty="0" smtClean="0"/>
              <a:t>Fear of giving up control to others</a:t>
            </a:r>
          </a:p>
        </p:txBody>
      </p:sp>
    </p:spTree>
    <p:extLst>
      <p:ext uri="{BB962C8B-B14F-4D97-AF65-F5344CB8AC3E}">
        <p14:creationId xmlns:p14="http://schemas.microsoft.com/office/powerpoint/2010/main" val="119574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smtClean="0"/>
              <a:t>Discussion</a:t>
            </a:r>
            <a:endParaRPr lang="en-CA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8236" y="1972235"/>
            <a:ext cx="11295530" cy="4607859"/>
          </a:xfrm>
        </p:spPr>
        <p:txBody>
          <a:bodyPr>
            <a:normAutofit/>
          </a:bodyPr>
          <a:lstStyle/>
          <a:p>
            <a:r>
              <a:rPr lang="en-CA" sz="2800" dirty="0" smtClean="0"/>
              <a:t>Over 22% of the women in the target population have yet to be screened </a:t>
            </a:r>
            <a:endParaRPr lang="en-CA" sz="2800" dirty="0">
              <a:sym typeface="Wingdings" panose="05000000000000000000" pitchFamily="2" charset="2"/>
            </a:endParaRPr>
          </a:p>
          <a:p>
            <a:pPr lvl="1"/>
            <a:r>
              <a:rPr lang="en-CA" sz="2400" dirty="0" smtClean="0">
                <a:sym typeface="Wingdings" panose="05000000000000000000" pitchFamily="2" charset="2"/>
              </a:rPr>
              <a:t>Implies that the Canadian screening recommendations have yet to be met</a:t>
            </a:r>
          </a:p>
          <a:p>
            <a:r>
              <a:rPr lang="en-CA" sz="2800" dirty="0" smtClean="0">
                <a:sym typeface="Wingdings" panose="05000000000000000000" pitchFamily="2" charset="2"/>
              </a:rPr>
              <a:t>The women in the study that had never been tested were more likely to be younger, non-Caucasian, religious, heterosexuals, </a:t>
            </a:r>
            <a:r>
              <a:rPr lang="en-CA" sz="2800" dirty="0">
                <a:sym typeface="Wingdings" panose="05000000000000000000" pitchFamily="2" charset="2"/>
              </a:rPr>
              <a:t>living in student </a:t>
            </a:r>
            <a:r>
              <a:rPr lang="en-CA" sz="2800" dirty="0" smtClean="0">
                <a:sym typeface="Wingdings" panose="05000000000000000000" pitchFamily="2" charset="2"/>
              </a:rPr>
              <a:t>residence that had conservative peer groups, more barriers to help seeking and </a:t>
            </a:r>
            <a:r>
              <a:rPr lang="en-CA" sz="2800" dirty="0">
                <a:sym typeface="Wingdings" panose="05000000000000000000" pitchFamily="2" charset="2"/>
              </a:rPr>
              <a:t>less sexual health knowledge</a:t>
            </a:r>
            <a:r>
              <a:rPr lang="en-CA" sz="2800" dirty="0" smtClean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CA" sz="2400" dirty="0" smtClean="0">
                <a:sym typeface="Wingdings" panose="05000000000000000000" pitchFamily="2" charset="2"/>
              </a:rPr>
              <a:t>Health promotion initiatives should target first-year residence populations with programming designed to reduce potential barriers to help seeking attitudes and improve sexual health knowledge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369571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smtClean="0"/>
              <a:t>Limitations</a:t>
            </a:r>
            <a:endParaRPr lang="en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13" y="1875696"/>
            <a:ext cx="11162573" cy="4453386"/>
          </a:xfrm>
        </p:spPr>
        <p:txBody>
          <a:bodyPr>
            <a:normAutofit/>
          </a:bodyPr>
          <a:lstStyle/>
          <a:p>
            <a:r>
              <a:rPr lang="en-CA" sz="2400" dirty="0" smtClean="0"/>
              <a:t>Cross-sectional data</a:t>
            </a:r>
          </a:p>
          <a:p>
            <a:pPr lvl="1"/>
            <a:r>
              <a:rPr lang="en-CA" sz="2000" dirty="0" smtClean="0">
                <a:sym typeface="Wingdings" panose="05000000000000000000" pitchFamily="2" charset="2"/>
              </a:rPr>
              <a:t>Potential </a:t>
            </a:r>
            <a:r>
              <a:rPr lang="en-CA" sz="2000" dirty="0" err="1" smtClean="0">
                <a:sym typeface="Wingdings" panose="05000000000000000000" pitchFamily="2" charset="2"/>
              </a:rPr>
              <a:t>endogeneity</a:t>
            </a:r>
            <a:r>
              <a:rPr lang="en-CA" sz="2000" dirty="0" smtClean="0">
                <a:sym typeface="Wingdings" panose="05000000000000000000" pitchFamily="2" charset="2"/>
              </a:rPr>
              <a:t> for some variables (e.g. that testing improves sexual health knowledge)</a:t>
            </a:r>
          </a:p>
          <a:p>
            <a:r>
              <a:rPr lang="en-CA" sz="2400" dirty="0" smtClean="0"/>
              <a:t>Self-reported PAP testing </a:t>
            </a:r>
            <a:endParaRPr lang="en-CA" sz="2400" dirty="0" smtClean="0">
              <a:sym typeface="Wingdings" panose="05000000000000000000" pitchFamily="2" charset="2"/>
            </a:endParaRPr>
          </a:p>
          <a:p>
            <a:pPr lvl="1"/>
            <a:r>
              <a:rPr lang="en-CA" sz="2000" dirty="0" smtClean="0">
                <a:sym typeface="Wingdings" panose="05000000000000000000" pitchFamily="2" charset="2"/>
              </a:rPr>
              <a:t>Potential over/under-reporting of the outcome of interest</a:t>
            </a:r>
            <a:endParaRPr lang="en-CA" sz="2000" dirty="0" smtClean="0"/>
          </a:p>
          <a:p>
            <a:r>
              <a:rPr lang="en-CA" sz="2400" dirty="0" smtClean="0"/>
              <a:t>University-based sample </a:t>
            </a:r>
            <a:endParaRPr lang="en-CA" sz="2400" dirty="0">
              <a:sym typeface="Wingdings" panose="05000000000000000000" pitchFamily="2" charset="2"/>
            </a:endParaRPr>
          </a:p>
          <a:p>
            <a:pPr lvl="1"/>
            <a:r>
              <a:rPr lang="en-CA" sz="2000" dirty="0" smtClean="0">
                <a:sym typeface="Wingdings" panose="05000000000000000000" pitchFamily="2" charset="2"/>
              </a:rPr>
              <a:t>Not necessarily generalizable to other populations of young women</a:t>
            </a:r>
          </a:p>
          <a:p>
            <a:r>
              <a:rPr lang="en-CA" sz="2400" dirty="0" smtClean="0">
                <a:sym typeface="Wingdings" panose="05000000000000000000" pitchFamily="2" charset="2"/>
              </a:rPr>
              <a:t>Lower response rate (30.8%) </a:t>
            </a:r>
          </a:p>
          <a:p>
            <a:pPr lvl="1"/>
            <a:r>
              <a:rPr lang="en-CA" sz="2000" dirty="0" smtClean="0">
                <a:sym typeface="Wingdings" panose="05000000000000000000" pitchFamily="2" charset="2"/>
              </a:rPr>
              <a:t>Potential non-response bias if those that did not respond had characteristics in common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31649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smtClean="0"/>
              <a:t>Acknowledgements</a:t>
            </a:r>
            <a:endParaRPr lang="en-CA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6729" y="2180496"/>
            <a:ext cx="9764078" cy="3678303"/>
          </a:xfrm>
        </p:spPr>
        <p:txBody>
          <a:bodyPr>
            <a:normAutofit/>
          </a:bodyPr>
          <a:lstStyle/>
          <a:p>
            <a:r>
              <a:rPr lang="en-CA" sz="2400" dirty="0" smtClean="0"/>
              <a:t>Dr. Donald </a:t>
            </a:r>
            <a:r>
              <a:rPr lang="en-CA" sz="2400" dirty="0" err="1" smtClean="0"/>
              <a:t>Langille</a:t>
            </a:r>
            <a:endParaRPr lang="en-CA" sz="2400" dirty="0"/>
          </a:p>
          <a:p>
            <a:r>
              <a:rPr lang="en-CA" sz="2400" dirty="0" smtClean="0"/>
              <a:t>Amber Cragg</a:t>
            </a:r>
          </a:p>
          <a:p>
            <a:r>
              <a:rPr lang="en-CA" sz="2400" dirty="0" smtClean="0"/>
              <a:t>Dr. Mark </a:t>
            </a:r>
            <a:r>
              <a:rPr lang="en-CA" sz="2400" dirty="0" err="1" smtClean="0"/>
              <a:t>Asbridge</a:t>
            </a:r>
            <a:endParaRPr lang="en-CA" sz="2400" dirty="0" smtClean="0"/>
          </a:p>
          <a:p>
            <a:r>
              <a:rPr lang="en-CA" sz="2400" dirty="0" smtClean="0"/>
              <a:t>Dr. </a:t>
            </a:r>
            <a:r>
              <a:rPr lang="en-CA" sz="2400" dirty="0" err="1" smtClean="0"/>
              <a:t>Pantelis</a:t>
            </a:r>
            <a:r>
              <a:rPr lang="en-CA" sz="2400" dirty="0" smtClean="0"/>
              <a:t> </a:t>
            </a:r>
            <a:r>
              <a:rPr lang="en-CA" sz="2400" dirty="0" err="1" smtClean="0"/>
              <a:t>Andreou</a:t>
            </a:r>
            <a:r>
              <a:rPr lang="en-CA" sz="2400" dirty="0" smtClean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282" y="2180497"/>
            <a:ext cx="5213579" cy="325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50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4511</TotalTime>
  <Words>1694</Words>
  <Application>Microsoft Macintosh PowerPoint</Application>
  <PresentationFormat>Custom</PresentationFormat>
  <Paragraphs>280</Paragraphs>
  <Slides>18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Dividend</vt:lpstr>
      <vt:lpstr>Predictors of pap screening rates among female university students in Maritime Canada</vt:lpstr>
      <vt:lpstr>Background</vt:lpstr>
      <vt:lpstr>Objective</vt:lpstr>
      <vt:lpstr>Methods</vt:lpstr>
      <vt:lpstr>PowerPoint Presentation</vt:lpstr>
      <vt:lpstr>Participating universities </vt:lpstr>
      <vt:lpstr>Participating university</vt:lpstr>
      <vt:lpstr>Participating universities </vt:lpstr>
      <vt:lpstr>Participating universities </vt:lpstr>
      <vt:lpstr>Results</vt:lpstr>
      <vt:lpstr>Results</vt:lpstr>
      <vt:lpstr>Results</vt:lpstr>
      <vt:lpstr>Results</vt:lpstr>
      <vt:lpstr>Results</vt:lpstr>
      <vt:lpstr>Discussion</vt:lpstr>
      <vt:lpstr>Discussion</vt:lpstr>
      <vt:lpstr>Limitations</vt:lpstr>
      <vt:lpstr>Acknowledgements</vt:lpstr>
    </vt:vector>
  </TitlesOfParts>
  <Company>Dalhousie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Cragg</dc:creator>
  <cp:lastModifiedBy>Audrey Steenbeek</cp:lastModifiedBy>
  <cp:revision>49</cp:revision>
  <dcterms:created xsi:type="dcterms:W3CDTF">2015-06-11T14:52:31Z</dcterms:created>
  <dcterms:modified xsi:type="dcterms:W3CDTF">2015-07-04T16:09:59Z</dcterms:modified>
</cp:coreProperties>
</file>