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68" r:id="rId3"/>
    <p:sldId id="259" r:id="rId4"/>
    <p:sldId id="264" r:id="rId5"/>
    <p:sldId id="261" r:id="rId6"/>
    <p:sldId id="267" r:id="rId7"/>
    <p:sldId id="260" r:id="rId8"/>
    <p:sldId id="270" r:id="rId9"/>
    <p:sldId id="262" r:id="rId10"/>
    <p:sldId id="263"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zompa Attila" initials="CA" lastIdx="1" clrIdx="0">
    <p:extLst>
      <p:ext uri="{19B8F6BF-5375-455C-9EA6-DF929625EA0E}">
        <p15:presenceInfo xmlns:p15="http://schemas.microsoft.com/office/powerpoint/2012/main" userId="Czompa Atti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3533" autoAdjust="0"/>
  </p:normalViewPr>
  <p:slideViewPr>
    <p:cSldViewPr snapToGrid="0">
      <p:cViewPr varScale="1">
        <p:scale>
          <a:sx n="82" d="100"/>
          <a:sy n="82" d="100"/>
        </p:scale>
        <p:origin x="15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munkalap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munkalap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munkalap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munkalap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munkalap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munkalap6.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munkalap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hu-HU"/>
              <a:t>Major causes of death</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a:sp3d/>
            </c:spPr>
          </c:dPt>
          <c:dPt>
            <c:idx val="1"/>
            <c:bubble3D val="0"/>
            <c:spPr>
              <a:solidFill>
                <a:schemeClr val="accent2"/>
              </a:solidFill>
              <a:ln>
                <a:noFill/>
              </a:ln>
              <a:effectLst>
                <a:outerShdw blurRad="254000" sx="102000" sy="102000" algn="ctr" rotWithShape="0">
                  <a:prstClr val="black">
                    <a:alpha val="20000"/>
                  </a:prstClr>
                </a:outerShdw>
              </a:effectLst>
              <a:sp3d/>
            </c:spPr>
          </c:dPt>
          <c:dPt>
            <c:idx val="2"/>
            <c:bubble3D val="0"/>
            <c:spPr>
              <a:solidFill>
                <a:schemeClr val="accent3"/>
              </a:solidFill>
              <a:ln>
                <a:noFill/>
              </a:ln>
              <a:effectLst>
                <a:outerShdw blurRad="254000" sx="102000" sy="102000" algn="ctr" rotWithShape="0">
                  <a:prstClr val="black">
                    <a:alpha val="20000"/>
                  </a:prstClr>
                </a:outerShdw>
              </a:effectLst>
              <a:sp3d/>
            </c:spPr>
          </c:dPt>
          <c:dPt>
            <c:idx val="3"/>
            <c:bubble3D val="0"/>
            <c:spPr>
              <a:solidFill>
                <a:schemeClr val="accent4"/>
              </a:solidFill>
              <a:ln>
                <a:noFill/>
              </a:ln>
              <a:effectLst>
                <a:outerShdw blurRad="254000" sx="102000" sy="102000" algn="ctr" rotWithShape="0">
                  <a:prstClr val="black">
                    <a:alpha val="20000"/>
                  </a:prstClr>
                </a:outerShdw>
              </a:effectLst>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Munka1!$C$3:$C$6</c:f>
              <c:strCache>
                <c:ptCount val="4"/>
                <c:pt idx="0">
                  <c:v>Communicable, maternal, perinatal and nutritional conditions</c:v>
                </c:pt>
                <c:pt idx="1">
                  <c:v>Cardiovascular diseases (CVDs)</c:v>
                </c:pt>
                <c:pt idx="2">
                  <c:v>Injuries</c:v>
                </c:pt>
                <c:pt idx="3">
                  <c:v>Other noncommunicable diseases</c:v>
                </c:pt>
              </c:strCache>
            </c:strRef>
          </c:cat>
          <c:val>
            <c:numRef>
              <c:f>Munka1!$D$3:$D$6</c:f>
              <c:numCache>
                <c:formatCode>0%</c:formatCode>
                <c:ptCount val="4"/>
                <c:pt idx="0">
                  <c:v>0.27</c:v>
                </c:pt>
                <c:pt idx="1">
                  <c:v>0.31</c:v>
                </c:pt>
                <c:pt idx="2">
                  <c:v>0.09</c:v>
                </c:pt>
                <c:pt idx="3">
                  <c:v>0.33</c:v>
                </c:pt>
              </c:numCache>
            </c:numRef>
          </c:val>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0540726159230096"/>
          <c:y val="0.2447171186934966"/>
          <c:w val="0.33625940507436569"/>
          <c:h val="0.70070428696412945"/>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Mortality</a:t>
            </a:r>
            <a:r>
              <a:rPr lang="hu-HU"/>
              <a:t> according to</a:t>
            </a:r>
            <a:r>
              <a:rPr lang="hu-HU" baseline="0"/>
              <a:t> CVDs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cat>
            <c:strRef>
              <c:f>Munka1!$C$18:$C$23</c:f>
              <c:strCache>
                <c:ptCount val="6"/>
                <c:pt idx="0">
                  <c:v>Ischemic heart disease</c:v>
                </c:pt>
                <c:pt idx="1">
                  <c:v>Cerebrovascular diseases</c:v>
                </c:pt>
                <c:pt idx="2">
                  <c:v>Inflamatory heart diseases</c:v>
                </c:pt>
                <c:pt idx="3">
                  <c:v>Other cardiovascular diseases </c:v>
                </c:pt>
                <c:pt idx="4">
                  <c:v>Rheumatic heart diseases</c:v>
                </c:pt>
                <c:pt idx="5">
                  <c:v>Hypertensive heart disease</c:v>
                </c:pt>
              </c:strCache>
            </c:strRef>
          </c:cat>
          <c:val>
            <c:numRef>
              <c:f>Munka1!$F$18:$F$23</c:f>
              <c:numCache>
                <c:formatCode>0%</c:formatCode>
                <c:ptCount val="6"/>
                <c:pt idx="0">
                  <c:v>0.39500000000000002</c:v>
                </c:pt>
                <c:pt idx="1">
                  <c:v>0.35499999999999998</c:v>
                </c:pt>
                <c:pt idx="2">
                  <c:v>0.02</c:v>
                </c:pt>
                <c:pt idx="3">
                  <c:v>0.125</c:v>
                </c:pt>
                <c:pt idx="4">
                  <c:v>0.01</c:v>
                </c:pt>
                <c:pt idx="5">
                  <c:v>6.5000000000000002E-2</c:v>
                </c:pt>
              </c:numCache>
            </c:numRef>
          </c:val>
        </c:ser>
        <c:dLbls>
          <c:showLegendKey val="0"/>
          <c:showVal val="0"/>
          <c:showCatName val="0"/>
          <c:showSerName val="0"/>
          <c:showPercent val="0"/>
          <c:showBubbleSize val="0"/>
        </c:dLbls>
        <c:gapWidth val="182"/>
        <c:axId val="338880168"/>
        <c:axId val="338877816"/>
      </c:barChart>
      <c:catAx>
        <c:axId val="338880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77816"/>
        <c:crosses val="autoZero"/>
        <c:auto val="1"/>
        <c:lblAlgn val="ctr"/>
        <c:lblOffset val="100"/>
        <c:noMultiLvlLbl val="0"/>
      </c:catAx>
      <c:valAx>
        <c:axId val="3388778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80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hu-HU"/>
              <a:t>MTT assay - dose</a:t>
            </a:r>
            <a:r>
              <a:rPr lang="hu-HU" baseline="0"/>
              <a:t> dependency</a:t>
            </a:r>
            <a:r>
              <a:rPr lang="en-US" sz="1400" b="0" i="0" u="none" strike="noStrike" baseline="0"/>
              <a:t> </a:t>
            </a:r>
            <a:endParaRPr lang="en-US"/>
          </a:p>
        </c:rich>
      </c:tx>
      <c:overlay val="0"/>
      <c:spPr>
        <a:noFill/>
        <a:ln w="25400">
          <a:noFill/>
        </a:ln>
      </c:spPr>
    </c:title>
    <c:autoTitleDeleted val="0"/>
    <c:plotArea>
      <c:layout/>
      <c:barChart>
        <c:barDir val="col"/>
        <c:grouping val="clustered"/>
        <c:varyColors val="0"/>
        <c:ser>
          <c:idx val="0"/>
          <c:order val="0"/>
          <c:spPr>
            <a:solidFill>
              <a:srgbClr val="4F81BD"/>
            </a:solidFill>
            <a:ln w="25400">
              <a:noFill/>
            </a:ln>
          </c:spPr>
          <c:invertIfNegative val="0"/>
          <c:errBars>
            <c:errBarType val="both"/>
            <c:errValType val="cust"/>
            <c:noEndCap val="0"/>
            <c:plus>
              <c:numRef>
                <c:f>Munka1!$M$29:$M$34</c:f>
                <c:numCache>
                  <c:formatCode>General</c:formatCode>
                  <c:ptCount val="6"/>
                  <c:pt idx="0">
                    <c:v>1.0577453893267391E-2</c:v>
                  </c:pt>
                  <c:pt idx="1">
                    <c:v>1.4078757748931066E-2</c:v>
                  </c:pt>
                  <c:pt idx="2">
                    <c:v>9.6647986700879335E-3</c:v>
                  </c:pt>
                  <c:pt idx="3">
                    <c:v>1.4991384356965565E-2</c:v>
                  </c:pt>
                  <c:pt idx="4">
                    <c:v>1.31437963585887E-2</c:v>
                  </c:pt>
                  <c:pt idx="5">
                    <c:v>4.4356336276807559E-3</c:v>
                  </c:pt>
                </c:numCache>
              </c:numRef>
            </c:plus>
            <c:minus>
              <c:numRef>
                <c:f>Munka1!$M$29:$M$34</c:f>
                <c:numCache>
                  <c:formatCode>General</c:formatCode>
                  <c:ptCount val="6"/>
                  <c:pt idx="0">
                    <c:v>1.0577453893267391E-2</c:v>
                  </c:pt>
                  <c:pt idx="1">
                    <c:v>1.4078757748931066E-2</c:v>
                  </c:pt>
                  <c:pt idx="2">
                    <c:v>9.6647986700879335E-3</c:v>
                  </c:pt>
                  <c:pt idx="3">
                    <c:v>1.4991384356965565E-2</c:v>
                  </c:pt>
                  <c:pt idx="4">
                    <c:v>1.31437963585887E-2</c:v>
                  </c:pt>
                  <c:pt idx="5">
                    <c:v>4.4356336276807559E-3</c:v>
                  </c:pt>
                </c:numCache>
              </c:numRef>
            </c:minus>
            <c:spPr>
              <a:noFill/>
              <a:ln w="9525" cap="flat" cmpd="sng" algn="ctr">
                <a:solidFill>
                  <a:schemeClr val="tx1">
                    <a:lumMod val="65000"/>
                    <a:lumOff val="35000"/>
                  </a:schemeClr>
                </a:solidFill>
                <a:round/>
              </a:ln>
              <a:effectLst/>
            </c:spPr>
          </c:errBars>
          <c:cat>
            <c:strRef>
              <c:f>Munka1!$K$29:$K$34</c:f>
              <c:strCache>
                <c:ptCount val="6"/>
                <c:pt idx="0">
                  <c:v>Control</c:v>
                </c:pt>
                <c:pt idx="1">
                  <c:v>100nM</c:v>
                </c:pt>
                <c:pt idx="2">
                  <c:v>1µM</c:v>
                </c:pt>
                <c:pt idx="3">
                  <c:v>10µM</c:v>
                </c:pt>
                <c:pt idx="4">
                  <c:v>100µM</c:v>
                </c:pt>
                <c:pt idx="5">
                  <c:v>Positive control       (1% H2O2)</c:v>
                </c:pt>
              </c:strCache>
            </c:strRef>
          </c:cat>
          <c:val>
            <c:numRef>
              <c:f>Munka1!$L$29:$L$34</c:f>
              <c:numCache>
                <c:formatCode>0.00E+00</c:formatCode>
                <c:ptCount val="6"/>
                <c:pt idx="0" formatCode="General">
                  <c:v>1</c:v>
                </c:pt>
                <c:pt idx="1">
                  <c:v>0.96979177094804259</c:v>
                </c:pt>
                <c:pt idx="2">
                  <c:v>1.0399689658624487</c:v>
                </c:pt>
                <c:pt idx="3" formatCode="General">
                  <c:v>1.0426218840724795</c:v>
                </c:pt>
                <c:pt idx="4" formatCode="General">
                  <c:v>0.88549904895384923</c:v>
                </c:pt>
                <c:pt idx="5" formatCode="General">
                  <c:v>2.6554209630593666E-2</c:v>
                </c:pt>
              </c:numCache>
            </c:numRef>
          </c:val>
        </c:ser>
        <c:dLbls>
          <c:showLegendKey val="0"/>
          <c:showVal val="0"/>
          <c:showCatName val="0"/>
          <c:showSerName val="0"/>
          <c:showPercent val="0"/>
          <c:showBubbleSize val="0"/>
        </c:dLbls>
        <c:gapWidth val="219"/>
        <c:overlap val="-27"/>
        <c:axId val="338880560"/>
        <c:axId val="338875072"/>
      </c:barChart>
      <c:catAx>
        <c:axId val="33888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75072"/>
        <c:crosses val="autoZero"/>
        <c:auto val="1"/>
        <c:lblAlgn val="ctr"/>
        <c:lblOffset val="100"/>
        <c:noMultiLvlLbl val="0"/>
      </c:catAx>
      <c:valAx>
        <c:axId val="3388750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hu-HU"/>
                  <a:t>Relative cell viability</a:t>
                </a:r>
              </a:p>
            </c:rich>
          </c:tx>
          <c:overlay val="0"/>
          <c:spPr>
            <a:noFill/>
            <a:ln w="25400">
              <a:noFill/>
            </a:ln>
          </c:spPr>
        </c:title>
        <c:numFmt formatCode="General"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80560"/>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hu-HU"/>
              <a:t>Comparative MTT assay </a:t>
            </a:r>
            <a:endParaRPr lang="en-US"/>
          </a:p>
        </c:rich>
      </c:tx>
      <c:overlay val="0"/>
      <c:spPr>
        <a:noFill/>
        <a:ln w="25400">
          <a:noFill/>
        </a:ln>
      </c:spPr>
    </c:title>
    <c:autoTitleDeleted val="0"/>
    <c:plotArea>
      <c:layout/>
      <c:barChart>
        <c:barDir val="bar"/>
        <c:grouping val="clustered"/>
        <c:varyColors val="0"/>
        <c:ser>
          <c:idx val="0"/>
          <c:order val="0"/>
          <c:spPr>
            <a:solidFill>
              <a:srgbClr val="4F81BD"/>
            </a:solidFill>
            <a:ln w="25400">
              <a:noFill/>
            </a:ln>
          </c:spPr>
          <c:invertIfNegative val="0"/>
          <c:errBars>
            <c:errBarType val="both"/>
            <c:errValType val="cust"/>
            <c:noEndCap val="0"/>
            <c:plus>
              <c:numRef>
                <c:f>Munka1!$M$41:$M$45</c:f>
                <c:numCache>
                  <c:formatCode>General</c:formatCode>
                  <c:ptCount val="5"/>
                  <c:pt idx="0">
                    <c:v>1.4261432061488246E-2</c:v>
                  </c:pt>
                  <c:pt idx="1">
                    <c:v>8.4939749888442231E-3</c:v>
                  </c:pt>
                  <c:pt idx="2">
                    <c:v>1.6445250918662741E-2</c:v>
                  </c:pt>
                  <c:pt idx="3">
                    <c:v>1.2685225439244037E-2</c:v>
                  </c:pt>
                  <c:pt idx="4">
                    <c:v>2.362663203389976E-2</c:v>
                  </c:pt>
                </c:numCache>
              </c:numRef>
            </c:plus>
            <c:minus>
              <c:numRef>
                <c:f>Munka1!$M$41:$M$45</c:f>
                <c:numCache>
                  <c:formatCode>General</c:formatCode>
                  <c:ptCount val="5"/>
                  <c:pt idx="0">
                    <c:v>1.4261432061488246E-2</c:v>
                  </c:pt>
                  <c:pt idx="1">
                    <c:v>8.4939749888442231E-3</c:v>
                  </c:pt>
                  <c:pt idx="2">
                    <c:v>1.6445250918662741E-2</c:v>
                  </c:pt>
                  <c:pt idx="3">
                    <c:v>1.2685225439244037E-2</c:v>
                  </c:pt>
                  <c:pt idx="4">
                    <c:v>2.362663203389976E-2</c:v>
                  </c:pt>
                </c:numCache>
              </c:numRef>
            </c:minus>
            <c:spPr>
              <a:noFill/>
              <a:ln w="9525" cap="flat" cmpd="sng" algn="ctr">
                <a:solidFill>
                  <a:schemeClr val="tx1">
                    <a:lumMod val="65000"/>
                    <a:lumOff val="35000"/>
                  </a:schemeClr>
                </a:solidFill>
                <a:round/>
              </a:ln>
              <a:effectLst/>
            </c:spPr>
          </c:errBars>
          <c:cat>
            <c:strRef>
              <c:f>Munka1!$K$41:$K$45</c:f>
              <c:strCache>
                <c:ptCount val="5"/>
                <c:pt idx="0">
                  <c:v>Control</c:v>
                </c:pt>
                <c:pt idx="1">
                  <c:v>ASA 100µM</c:v>
                </c:pt>
                <c:pt idx="2">
                  <c:v>Molsidomine 100µM</c:v>
                </c:pt>
                <c:pt idx="3">
                  <c:v>Test molecule 100µM</c:v>
                </c:pt>
                <c:pt idx="4">
                  <c:v>Positive control (1% H2O2)</c:v>
                </c:pt>
              </c:strCache>
            </c:strRef>
          </c:cat>
          <c:val>
            <c:numRef>
              <c:f>Munka1!$L$41:$L$45</c:f>
              <c:numCache>
                <c:formatCode>General</c:formatCode>
                <c:ptCount val="5"/>
                <c:pt idx="0">
                  <c:v>1</c:v>
                </c:pt>
                <c:pt idx="1">
                  <c:v>0.94534924229228401</c:v>
                </c:pt>
                <c:pt idx="2">
                  <c:v>1.0069238808569934</c:v>
                </c:pt>
                <c:pt idx="3">
                  <c:v>1.0168364895255702</c:v>
                </c:pt>
                <c:pt idx="4">
                  <c:v>5.7873192823549913E-2</c:v>
                </c:pt>
              </c:numCache>
            </c:numRef>
          </c:val>
        </c:ser>
        <c:dLbls>
          <c:showLegendKey val="0"/>
          <c:showVal val="0"/>
          <c:showCatName val="0"/>
          <c:showSerName val="0"/>
          <c:showPercent val="0"/>
          <c:showBubbleSize val="0"/>
        </c:dLbls>
        <c:gapWidth val="182"/>
        <c:axId val="338881344"/>
        <c:axId val="338878992"/>
      </c:barChart>
      <c:catAx>
        <c:axId val="338881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78992"/>
        <c:crosses val="autoZero"/>
        <c:auto val="1"/>
        <c:lblAlgn val="ctr"/>
        <c:lblOffset val="100"/>
        <c:noMultiLvlLbl val="0"/>
      </c:catAx>
      <c:valAx>
        <c:axId val="3388789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hu-HU"/>
                  <a:t>Relative cell viability</a:t>
                </a:r>
                <a:endParaRPr lang="en-US"/>
              </a:p>
            </c:rich>
          </c:tx>
          <c:overlay val="0"/>
          <c:spPr>
            <a:noFill/>
            <a:ln w="25400">
              <a:noFill/>
            </a:ln>
          </c:spPr>
        </c:title>
        <c:numFmt formatCode="General"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81344"/>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v>Hemolysis</c:v>
          </c:tx>
          <c:spPr>
            <a:solidFill>
              <a:srgbClr val="5B9BD5"/>
            </a:solidFill>
            <a:ln w="25400">
              <a:noFill/>
            </a:ln>
          </c:spPr>
          <c:invertIfNegative val="0"/>
          <c:errBars>
            <c:errBarType val="both"/>
            <c:errValType val="cust"/>
            <c:noEndCap val="0"/>
            <c:plus>
              <c:numRef>
                <c:f>Munka1!$E$2:$E$8</c:f>
                <c:numCache>
                  <c:formatCode>General</c:formatCode>
                  <c:ptCount val="7"/>
                  <c:pt idx="0">
                    <c:v>0.13525376560787927</c:v>
                  </c:pt>
                  <c:pt idx="1">
                    <c:v>8.0727938162695554E-3</c:v>
                  </c:pt>
                  <c:pt idx="2">
                    <c:v>6.7543401684480725E-3</c:v>
                  </c:pt>
                  <c:pt idx="3">
                    <c:v>1.1469718586105033E-2</c:v>
                  </c:pt>
                  <c:pt idx="4">
                    <c:v>7.5908570735530954E-3</c:v>
                  </c:pt>
                  <c:pt idx="5">
                    <c:v>9.2424744161579055E-3</c:v>
                  </c:pt>
                  <c:pt idx="6">
                    <c:v>6.2129792459907004E-3</c:v>
                  </c:pt>
                </c:numCache>
              </c:numRef>
            </c:plus>
            <c:minus>
              <c:numRef>
                <c:f>Munka1!$E$2:$E$8</c:f>
                <c:numCache>
                  <c:formatCode>General</c:formatCode>
                  <c:ptCount val="7"/>
                  <c:pt idx="0">
                    <c:v>0.13525376560787927</c:v>
                  </c:pt>
                  <c:pt idx="1">
                    <c:v>8.0727938162695554E-3</c:v>
                  </c:pt>
                  <c:pt idx="2">
                    <c:v>6.7543401684480725E-3</c:v>
                  </c:pt>
                  <c:pt idx="3">
                    <c:v>1.1469718586105033E-2</c:v>
                  </c:pt>
                  <c:pt idx="4">
                    <c:v>7.5908570735530954E-3</c:v>
                  </c:pt>
                  <c:pt idx="5">
                    <c:v>9.2424744161579055E-3</c:v>
                  </c:pt>
                  <c:pt idx="6">
                    <c:v>6.2129792459907004E-3</c:v>
                  </c:pt>
                </c:numCache>
              </c:numRef>
            </c:minus>
          </c:errBars>
          <c:cat>
            <c:strRef>
              <c:f>Munka1!$I$2:$I$8</c:f>
              <c:strCache>
                <c:ptCount val="7"/>
                <c:pt idx="0">
                  <c:v>Positive control (H2O)</c:v>
                </c:pt>
                <c:pt idx="1">
                  <c:v>10 nM</c:v>
                </c:pt>
                <c:pt idx="2">
                  <c:v>100 nM</c:v>
                </c:pt>
                <c:pt idx="3">
                  <c:v>1 µM</c:v>
                </c:pt>
                <c:pt idx="4">
                  <c:v>10 µM</c:v>
                </c:pt>
                <c:pt idx="5">
                  <c:v>100 µM</c:v>
                </c:pt>
                <c:pt idx="6">
                  <c:v>1 mM</c:v>
                </c:pt>
              </c:strCache>
            </c:strRef>
          </c:cat>
          <c:val>
            <c:numRef>
              <c:f>Munka1!$H$2:$H$8</c:f>
              <c:numCache>
                <c:formatCode>General</c:formatCode>
                <c:ptCount val="7"/>
                <c:pt idx="0">
                  <c:v>100</c:v>
                </c:pt>
                <c:pt idx="1">
                  <c:v>4.9106372488598549</c:v>
                </c:pt>
                <c:pt idx="2">
                  <c:v>5.2705534327622336</c:v>
                </c:pt>
                <c:pt idx="3">
                  <c:v>5.4480463453716261</c:v>
                </c:pt>
                <c:pt idx="4">
                  <c:v>5.6452606927153948</c:v>
                </c:pt>
                <c:pt idx="5">
                  <c:v>6.2973006286207331</c:v>
                </c:pt>
                <c:pt idx="6">
                  <c:v>5.9176630099839773</c:v>
                </c:pt>
              </c:numCache>
            </c:numRef>
          </c:val>
        </c:ser>
        <c:dLbls>
          <c:showLegendKey val="0"/>
          <c:showVal val="0"/>
          <c:showCatName val="0"/>
          <c:showSerName val="0"/>
          <c:showPercent val="0"/>
          <c:showBubbleSize val="0"/>
        </c:dLbls>
        <c:gapWidth val="219"/>
        <c:overlap val="-27"/>
        <c:axId val="338876248"/>
        <c:axId val="338876640"/>
      </c:barChart>
      <c:catAx>
        <c:axId val="338876248"/>
        <c:scaling>
          <c:orientation val="minMax"/>
        </c:scaling>
        <c:delete val="0"/>
        <c:axPos val="b"/>
        <c:title>
          <c:tx>
            <c:rich>
              <a:bodyPr anchor="b" anchorCtr="1"/>
              <a:lstStyle/>
              <a:p>
                <a:pPr>
                  <a:defRPr/>
                </a:pPr>
                <a:r>
                  <a:rPr lang="hu-HU"/>
                  <a:t>Applied concentrations of our hybrid molecule   </a:t>
                </a:r>
              </a:p>
            </c:rich>
          </c:tx>
          <c:layout>
            <c:manualLayout>
              <c:xMode val="edge"/>
              <c:yMode val="edge"/>
              <c:x val="0.44658333333333339"/>
              <c:y val="0.86016185476815399"/>
            </c:manualLayout>
          </c:layout>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76640"/>
        <c:crosses val="autoZero"/>
        <c:auto val="1"/>
        <c:lblAlgn val="ctr"/>
        <c:lblOffset val="100"/>
        <c:noMultiLvlLbl val="0"/>
      </c:catAx>
      <c:valAx>
        <c:axId val="338876640"/>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hu-HU"/>
                  <a:t>%</a:t>
                </a:r>
              </a:p>
            </c:rich>
          </c:tx>
          <c:layout>
            <c:manualLayout>
              <c:xMode val="edge"/>
              <c:yMode val="edge"/>
              <c:x val="3.3333333333333333E-2"/>
              <c:y val="0.39889253426655003"/>
            </c:manualLayout>
          </c:layout>
          <c:overlay val="0"/>
        </c:title>
        <c:numFmt formatCode="General" sourceLinked="1"/>
        <c:majorTickMark val="none"/>
        <c:minorTickMark val="none"/>
        <c:tickLblPos val="nextTo"/>
        <c:spPr>
          <a:ln w="6350">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8876248"/>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Munka1!$AO$88</c:f>
              <c:strCache>
                <c:ptCount val="1"/>
                <c:pt idx="0">
                  <c:v>100 µM</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cust"/>
            <c:noEndCap val="0"/>
            <c:plus>
              <c:numRef>
                <c:f>Munka1!$AH$5:$AH$34</c:f>
                <c:numCache>
                  <c:formatCode>General</c:formatCode>
                  <c:ptCount val="30"/>
                  <c:pt idx="0">
                    <c:v>1.388204275714171</c:v>
                  </c:pt>
                  <c:pt idx="1">
                    <c:v>1.8693433190413276</c:v>
                  </c:pt>
                  <c:pt idx="2">
                    <c:v>1.7828815627143255</c:v>
                  </c:pt>
                  <c:pt idx="3">
                    <c:v>1.692860826464414</c:v>
                  </c:pt>
                  <c:pt idx="4">
                    <c:v>1.2841772117239583</c:v>
                  </c:pt>
                  <c:pt idx="5">
                    <c:v>1.6804761230079988</c:v>
                  </c:pt>
                  <c:pt idx="6">
                    <c:v>1.7161326030091932</c:v>
                  </c:pt>
                  <c:pt idx="7">
                    <c:v>1.4120906486483078</c:v>
                  </c:pt>
                  <c:pt idx="8">
                    <c:v>1.4676511847165827</c:v>
                  </c:pt>
                  <c:pt idx="9">
                    <c:v>1.414606344928196</c:v>
                  </c:pt>
                  <c:pt idx="10">
                    <c:v>1.4117758714155411</c:v>
                  </c:pt>
                  <c:pt idx="11">
                    <c:v>1.1993516767172401</c:v>
                  </c:pt>
                  <c:pt idx="12">
                    <c:v>0.87787622514034369</c:v>
                  </c:pt>
                  <c:pt idx="13">
                    <c:v>1.557276825458825</c:v>
                  </c:pt>
                  <c:pt idx="14">
                    <c:v>1.3891644171147566</c:v>
                  </c:pt>
                  <c:pt idx="15">
                    <c:v>1.4193112570695827</c:v>
                  </c:pt>
                  <c:pt idx="16">
                    <c:v>1.3975573929777152</c:v>
                  </c:pt>
                  <c:pt idx="17">
                    <c:v>1.2328828005937942</c:v>
                  </c:pt>
                  <c:pt idx="18">
                    <c:v>1.2137178877775152</c:v>
                  </c:pt>
                  <c:pt idx="19">
                    <c:v>1.174166370948625</c:v>
                  </c:pt>
                  <c:pt idx="20">
                    <c:v>1.3466006584482768</c:v>
                  </c:pt>
                  <c:pt idx="21">
                    <c:v>2.1351034323111056</c:v>
                  </c:pt>
                  <c:pt idx="22">
                    <c:v>1.427040449477321</c:v>
                  </c:pt>
                  <c:pt idx="23">
                    <c:v>1.9736598828910028</c:v>
                  </c:pt>
                  <c:pt idx="24">
                    <c:v>2.3018832869341255</c:v>
                  </c:pt>
                  <c:pt idx="25">
                    <c:v>2.0083160441856087</c:v>
                  </c:pt>
                  <c:pt idx="26">
                    <c:v>1.9711248903439216</c:v>
                  </c:pt>
                  <c:pt idx="27">
                    <c:v>1.7423483514434694</c:v>
                  </c:pt>
                  <c:pt idx="28">
                    <c:v>2.1617379839173614</c:v>
                  </c:pt>
                  <c:pt idx="29">
                    <c:v>1.9452506265260525</c:v>
                  </c:pt>
                </c:numCache>
              </c:numRef>
            </c:plus>
            <c:minus>
              <c:numRef>
                <c:f>Munka1!$AH$5:$AH$34</c:f>
                <c:numCache>
                  <c:formatCode>General</c:formatCode>
                  <c:ptCount val="30"/>
                  <c:pt idx="0">
                    <c:v>1.388204275714171</c:v>
                  </c:pt>
                  <c:pt idx="1">
                    <c:v>1.8693433190413276</c:v>
                  </c:pt>
                  <c:pt idx="2">
                    <c:v>1.7828815627143255</c:v>
                  </c:pt>
                  <c:pt idx="3">
                    <c:v>1.692860826464414</c:v>
                  </c:pt>
                  <c:pt idx="4">
                    <c:v>1.2841772117239583</c:v>
                  </c:pt>
                  <c:pt idx="5">
                    <c:v>1.6804761230079988</c:v>
                  </c:pt>
                  <c:pt idx="6">
                    <c:v>1.7161326030091932</c:v>
                  </c:pt>
                  <c:pt idx="7">
                    <c:v>1.4120906486483078</c:v>
                  </c:pt>
                  <c:pt idx="8">
                    <c:v>1.4676511847165827</c:v>
                  </c:pt>
                  <c:pt idx="9">
                    <c:v>1.414606344928196</c:v>
                  </c:pt>
                  <c:pt idx="10">
                    <c:v>1.4117758714155411</c:v>
                  </c:pt>
                  <c:pt idx="11">
                    <c:v>1.1993516767172401</c:v>
                  </c:pt>
                  <c:pt idx="12">
                    <c:v>0.87787622514034369</c:v>
                  </c:pt>
                  <c:pt idx="13">
                    <c:v>1.557276825458825</c:v>
                  </c:pt>
                  <c:pt idx="14">
                    <c:v>1.3891644171147566</c:v>
                  </c:pt>
                  <c:pt idx="15">
                    <c:v>1.4193112570695827</c:v>
                  </c:pt>
                  <c:pt idx="16">
                    <c:v>1.3975573929777152</c:v>
                  </c:pt>
                  <c:pt idx="17">
                    <c:v>1.2328828005937942</c:v>
                  </c:pt>
                  <c:pt idx="18">
                    <c:v>1.2137178877775152</c:v>
                  </c:pt>
                  <c:pt idx="19">
                    <c:v>1.174166370948625</c:v>
                  </c:pt>
                  <c:pt idx="20">
                    <c:v>1.3466006584482768</c:v>
                  </c:pt>
                  <c:pt idx="21">
                    <c:v>2.1351034323111056</c:v>
                  </c:pt>
                  <c:pt idx="22">
                    <c:v>1.427040449477321</c:v>
                  </c:pt>
                  <c:pt idx="23">
                    <c:v>1.9736598828910028</c:v>
                  </c:pt>
                  <c:pt idx="24">
                    <c:v>2.3018832869341255</c:v>
                  </c:pt>
                  <c:pt idx="25">
                    <c:v>2.0083160441856087</c:v>
                  </c:pt>
                  <c:pt idx="26">
                    <c:v>1.9711248903439216</c:v>
                  </c:pt>
                  <c:pt idx="27">
                    <c:v>1.7423483514434694</c:v>
                  </c:pt>
                  <c:pt idx="28">
                    <c:v>2.1617379839173614</c:v>
                  </c:pt>
                  <c:pt idx="29">
                    <c:v>1.9452506265260525</c:v>
                  </c:pt>
                </c:numCache>
              </c:numRef>
            </c:minus>
            <c:spPr>
              <a:noFill/>
              <a:ln w="9525" cap="flat" cmpd="sng" algn="ctr">
                <a:solidFill>
                  <a:schemeClr val="tx1">
                    <a:lumMod val="65000"/>
                    <a:lumOff val="35000"/>
                  </a:schemeClr>
                </a:solidFill>
                <a:round/>
              </a:ln>
              <a:effectLst/>
            </c:spPr>
          </c:errBars>
          <c:yVal>
            <c:numRef>
              <c:f>Munka1!$Z$5:$Z$35</c:f>
              <c:numCache>
                <c:formatCode>General</c:formatCode>
                <c:ptCount val="31"/>
                <c:pt idx="0">
                  <c:v>10.733333333333334</c:v>
                </c:pt>
                <c:pt idx="1">
                  <c:v>11.633333333333333</c:v>
                </c:pt>
                <c:pt idx="2">
                  <c:v>12.199999999999998</c:v>
                </c:pt>
                <c:pt idx="3">
                  <c:v>14.133333333333333</c:v>
                </c:pt>
                <c:pt idx="4">
                  <c:v>15.033333333333331</c:v>
                </c:pt>
                <c:pt idx="5">
                  <c:v>16.400000000000002</c:v>
                </c:pt>
                <c:pt idx="6">
                  <c:v>16.233333333333334</c:v>
                </c:pt>
                <c:pt idx="7">
                  <c:v>16.099999999999998</c:v>
                </c:pt>
                <c:pt idx="8">
                  <c:v>16.3</c:v>
                </c:pt>
                <c:pt idx="9">
                  <c:v>16.233333333333334</c:v>
                </c:pt>
                <c:pt idx="10">
                  <c:v>16.233333333333334</c:v>
                </c:pt>
                <c:pt idx="11">
                  <c:v>14.966666666666667</c:v>
                </c:pt>
                <c:pt idx="12">
                  <c:v>12.800000000000002</c:v>
                </c:pt>
                <c:pt idx="13">
                  <c:v>12.766666666666666</c:v>
                </c:pt>
                <c:pt idx="14">
                  <c:v>12.166666666666666</c:v>
                </c:pt>
                <c:pt idx="15">
                  <c:v>11.566666666666668</c:v>
                </c:pt>
                <c:pt idx="16">
                  <c:v>11.25</c:v>
                </c:pt>
                <c:pt idx="17">
                  <c:v>11</c:v>
                </c:pt>
                <c:pt idx="18">
                  <c:v>10.633333333333333</c:v>
                </c:pt>
                <c:pt idx="19">
                  <c:v>10.4</c:v>
                </c:pt>
                <c:pt idx="20">
                  <c:v>11.2</c:v>
                </c:pt>
                <c:pt idx="21">
                  <c:v>15.080000000000002</c:v>
                </c:pt>
                <c:pt idx="22">
                  <c:v>15.466666666666669</c:v>
                </c:pt>
                <c:pt idx="23">
                  <c:v>16.080000000000002</c:v>
                </c:pt>
                <c:pt idx="24">
                  <c:v>16.48</c:v>
                </c:pt>
                <c:pt idx="25">
                  <c:v>16.2</c:v>
                </c:pt>
                <c:pt idx="26">
                  <c:v>16.079999999999998</c:v>
                </c:pt>
                <c:pt idx="27">
                  <c:v>15.966666666666667</c:v>
                </c:pt>
                <c:pt idx="28">
                  <c:v>16.633333333333336</c:v>
                </c:pt>
                <c:pt idx="29">
                  <c:v>15.799999999999999</c:v>
                </c:pt>
              </c:numCache>
            </c:numRef>
          </c:yVal>
          <c:smooth val="1"/>
          <c:extLst xmlns:c16r2="http://schemas.microsoft.com/office/drawing/2015/06/chart">
            <c:ext xmlns:c16="http://schemas.microsoft.com/office/drawing/2014/chart" uri="{C3380CC4-5D6E-409C-BE32-E72D297353CC}">
              <c16:uniqueId val="{00000000-3B59-401F-88C9-E07909ECBB3E}"/>
            </c:ext>
          </c:extLst>
        </c:ser>
        <c:ser>
          <c:idx val="2"/>
          <c:order val="1"/>
          <c:tx>
            <c:strRef>
              <c:f>Munka1!$AO$89</c:f>
              <c:strCache>
                <c:ptCount val="1"/>
                <c:pt idx="0">
                  <c:v>30 µM</c:v>
                </c:pt>
              </c:strCache>
            </c:strRef>
          </c:tx>
          <c:spPr>
            <a:ln w="19050" cap="rnd">
              <a:solidFill>
                <a:sysClr val="windowText" lastClr="000000"/>
              </a:solidFill>
              <a:round/>
            </a:ln>
            <a:effectLst/>
          </c:spPr>
          <c:marker>
            <c:symbol val="circle"/>
            <c:size val="5"/>
            <c:spPr>
              <a:solidFill>
                <a:sysClr val="windowText" lastClr="000000"/>
              </a:solidFill>
              <a:ln w="9525">
                <a:solidFill>
                  <a:sysClr val="windowText" lastClr="000000"/>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cust"/>
            <c:noEndCap val="0"/>
            <c:plus>
              <c:numRef>
                <c:f>Munka1!$AJ$5:$AJ$34</c:f>
                <c:numCache>
                  <c:formatCode>General</c:formatCode>
                  <c:ptCount val="30"/>
                  <c:pt idx="0">
                    <c:v>0.56015870766933584</c:v>
                  </c:pt>
                  <c:pt idx="1">
                    <c:v>0.70364132277113456</c:v>
                  </c:pt>
                  <c:pt idx="2">
                    <c:v>0.91712109947984277</c:v>
                  </c:pt>
                  <c:pt idx="3">
                    <c:v>0.45215533220835119</c:v>
                  </c:pt>
                  <c:pt idx="4">
                    <c:v>0.25516878945339516</c:v>
                  </c:pt>
                  <c:pt idx="5">
                    <c:v>0.48004629406385868</c:v>
                  </c:pt>
                  <c:pt idx="6">
                    <c:v>0.49710271686152668</c:v>
                  </c:pt>
                  <c:pt idx="7">
                    <c:v>0.63752995572321347</c:v>
                  </c:pt>
                  <c:pt idx="8">
                    <c:v>0.58290460435458546</c:v>
                  </c:pt>
                  <c:pt idx="9">
                    <c:v>0.61626112791394971</c:v>
                  </c:pt>
                  <c:pt idx="10">
                    <c:v>0.82043348975472508</c:v>
                  </c:pt>
                  <c:pt idx="11">
                    <c:v>0.44001262608146963</c:v>
                  </c:pt>
                  <c:pt idx="12">
                    <c:v>0.32837986133947583</c:v>
                  </c:pt>
                  <c:pt idx="13">
                    <c:v>0.32420843775434199</c:v>
                  </c:pt>
                  <c:pt idx="14">
                    <c:v>0.39805080636074897</c:v>
                  </c:pt>
                  <c:pt idx="15">
                    <c:v>0.35182066138556706</c:v>
                  </c:pt>
                  <c:pt idx="16">
                    <c:v>0.3855731664245684</c:v>
                  </c:pt>
                  <c:pt idx="17">
                    <c:v>0.3527668414752787</c:v>
                  </c:pt>
                  <c:pt idx="18">
                    <c:v>0.3282952600598702</c:v>
                  </c:pt>
                  <c:pt idx="19">
                    <c:v>0.40551750201988379</c:v>
                  </c:pt>
                  <c:pt idx="20">
                    <c:v>0.46690470119715083</c:v>
                  </c:pt>
                  <c:pt idx="21">
                    <c:v>0.67724933862401837</c:v>
                  </c:pt>
                  <c:pt idx="22">
                    <c:v>0.57135316962842098</c:v>
                  </c:pt>
                  <c:pt idx="23">
                    <c:v>0.3912941490887783</c:v>
                  </c:pt>
                  <c:pt idx="24">
                    <c:v>0.34156502553198653</c:v>
                  </c:pt>
                  <c:pt idx="25">
                    <c:v>0.56194108034364465</c:v>
                  </c:pt>
                  <c:pt idx="26">
                    <c:v>0.69362173488949252</c:v>
                  </c:pt>
                  <c:pt idx="27">
                    <c:v>0.5208966628164714</c:v>
                  </c:pt>
                  <c:pt idx="28">
                    <c:v>0.4837354648979163</c:v>
                  </c:pt>
                  <c:pt idx="29">
                    <c:v>0.50771820705759074</c:v>
                  </c:pt>
                </c:numCache>
              </c:numRef>
            </c:plus>
            <c:minus>
              <c:numRef>
                <c:f>Munka1!$AJ$5:$AJ$34</c:f>
                <c:numCache>
                  <c:formatCode>General</c:formatCode>
                  <c:ptCount val="30"/>
                  <c:pt idx="0">
                    <c:v>0.56015870766933584</c:v>
                  </c:pt>
                  <c:pt idx="1">
                    <c:v>0.70364132277113456</c:v>
                  </c:pt>
                  <c:pt idx="2">
                    <c:v>0.91712109947984277</c:v>
                  </c:pt>
                  <c:pt idx="3">
                    <c:v>0.45215533220835119</c:v>
                  </c:pt>
                  <c:pt idx="4">
                    <c:v>0.25516878945339516</c:v>
                  </c:pt>
                  <c:pt idx="5">
                    <c:v>0.48004629406385868</c:v>
                  </c:pt>
                  <c:pt idx="6">
                    <c:v>0.49710271686152668</c:v>
                  </c:pt>
                  <c:pt idx="7">
                    <c:v>0.63752995572321347</c:v>
                  </c:pt>
                  <c:pt idx="8">
                    <c:v>0.58290460435458546</c:v>
                  </c:pt>
                  <c:pt idx="9">
                    <c:v>0.61626112791394971</c:v>
                  </c:pt>
                  <c:pt idx="10">
                    <c:v>0.82043348975472508</c:v>
                  </c:pt>
                  <c:pt idx="11">
                    <c:v>0.44001262608146963</c:v>
                  </c:pt>
                  <c:pt idx="12">
                    <c:v>0.32837986133947583</c:v>
                  </c:pt>
                  <c:pt idx="13">
                    <c:v>0.32420843775434199</c:v>
                  </c:pt>
                  <c:pt idx="14">
                    <c:v>0.39805080636074897</c:v>
                  </c:pt>
                  <c:pt idx="15">
                    <c:v>0.35182066138556706</c:v>
                  </c:pt>
                  <c:pt idx="16">
                    <c:v>0.3855731664245684</c:v>
                  </c:pt>
                  <c:pt idx="17">
                    <c:v>0.3527668414752787</c:v>
                  </c:pt>
                  <c:pt idx="18">
                    <c:v>0.3282952600598702</c:v>
                  </c:pt>
                  <c:pt idx="19">
                    <c:v>0.40551750201988379</c:v>
                  </c:pt>
                  <c:pt idx="20">
                    <c:v>0.46690470119715083</c:v>
                  </c:pt>
                  <c:pt idx="21">
                    <c:v>0.67724933862401837</c:v>
                  </c:pt>
                  <c:pt idx="22">
                    <c:v>0.57135316962842098</c:v>
                  </c:pt>
                  <c:pt idx="23">
                    <c:v>0.3912941490887783</c:v>
                  </c:pt>
                  <c:pt idx="24">
                    <c:v>0.34156502553198653</c:v>
                  </c:pt>
                  <c:pt idx="25">
                    <c:v>0.56194108034364465</c:v>
                  </c:pt>
                  <c:pt idx="26">
                    <c:v>0.69362173488949252</c:v>
                  </c:pt>
                  <c:pt idx="27">
                    <c:v>0.5208966628164714</c:v>
                  </c:pt>
                  <c:pt idx="28">
                    <c:v>0.4837354648979163</c:v>
                  </c:pt>
                  <c:pt idx="29">
                    <c:v>0.50771820705759074</c:v>
                  </c:pt>
                </c:numCache>
              </c:numRef>
            </c:minus>
            <c:spPr>
              <a:noFill/>
              <a:ln w="9525" cap="flat" cmpd="sng" algn="ctr">
                <a:solidFill>
                  <a:schemeClr val="tx1">
                    <a:lumMod val="65000"/>
                    <a:lumOff val="35000"/>
                  </a:schemeClr>
                </a:solidFill>
                <a:round/>
              </a:ln>
              <a:effectLst/>
            </c:spPr>
          </c:errBars>
          <c:xVal>
            <c:numRef>
              <c:f>Munka1!$A$6:$A$35</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Munka1!$AB$5:$AB$35</c:f>
              <c:numCache>
                <c:formatCode>General</c:formatCode>
                <c:ptCount val="31"/>
                <c:pt idx="0">
                  <c:v>9.2666666666666675</c:v>
                </c:pt>
                <c:pt idx="1">
                  <c:v>10.066666666666666</c:v>
                </c:pt>
                <c:pt idx="2">
                  <c:v>10.766666666666666</c:v>
                </c:pt>
                <c:pt idx="3">
                  <c:v>10.733333333333334</c:v>
                </c:pt>
                <c:pt idx="4">
                  <c:v>10.233333333333333</c:v>
                </c:pt>
                <c:pt idx="5">
                  <c:v>10.766666666666667</c:v>
                </c:pt>
                <c:pt idx="6">
                  <c:v>11.133333333333333</c:v>
                </c:pt>
                <c:pt idx="7">
                  <c:v>11.033333333333333</c:v>
                </c:pt>
                <c:pt idx="8">
                  <c:v>11.633333333333333</c:v>
                </c:pt>
                <c:pt idx="9">
                  <c:v>11.366666666666667</c:v>
                </c:pt>
                <c:pt idx="10">
                  <c:v>10.766666666666666</c:v>
                </c:pt>
                <c:pt idx="11">
                  <c:v>10.216666666666667</c:v>
                </c:pt>
                <c:pt idx="12">
                  <c:v>9.65</c:v>
                </c:pt>
                <c:pt idx="13">
                  <c:v>9.1666666666666661</c:v>
                </c:pt>
                <c:pt idx="14">
                  <c:v>8.7666666666666675</c:v>
                </c:pt>
                <c:pt idx="15">
                  <c:v>8.7666666666666675</c:v>
                </c:pt>
                <c:pt idx="16">
                  <c:v>8.5</c:v>
                </c:pt>
                <c:pt idx="17">
                  <c:v>8.4666666666666668</c:v>
                </c:pt>
                <c:pt idx="18">
                  <c:v>8.1666666666666679</c:v>
                </c:pt>
                <c:pt idx="19">
                  <c:v>7.8666666666666663</c:v>
                </c:pt>
                <c:pt idx="20">
                  <c:v>7.8999999999999995</c:v>
                </c:pt>
                <c:pt idx="21">
                  <c:v>9.1999999999999993</c:v>
                </c:pt>
                <c:pt idx="22">
                  <c:v>10.233333333333334</c:v>
                </c:pt>
                <c:pt idx="23">
                  <c:v>10.033333333333333</c:v>
                </c:pt>
                <c:pt idx="24">
                  <c:v>10.1</c:v>
                </c:pt>
                <c:pt idx="25">
                  <c:v>9.9666666666666668</c:v>
                </c:pt>
                <c:pt idx="26">
                  <c:v>10.433333333333334</c:v>
                </c:pt>
                <c:pt idx="27">
                  <c:v>10.299999999999999</c:v>
                </c:pt>
                <c:pt idx="28">
                  <c:v>10.1</c:v>
                </c:pt>
                <c:pt idx="29">
                  <c:v>9.9333333333333336</c:v>
                </c:pt>
              </c:numCache>
            </c:numRef>
          </c:yVal>
          <c:smooth val="1"/>
          <c:extLst xmlns:c16r2="http://schemas.microsoft.com/office/drawing/2015/06/chart">
            <c:ext xmlns:c16="http://schemas.microsoft.com/office/drawing/2014/chart" uri="{C3380CC4-5D6E-409C-BE32-E72D297353CC}">
              <c16:uniqueId val="{00000001-3B59-401F-88C9-E07909ECBB3E}"/>
            </c:ext>
          </c:extLst>
        </c:ser>
        <c:ser>
          <c:idx val="1"/>
          <c:order val="2"/>
          <c:tx>
            <c:strRef>
              <c:f>Munka1!$AO$90</c:f>
              <c:strCache>
                <c:ptCount val="1"/>
                <c:pt idx="0">
                  <c:v>10 µM</c:v>
                </c:pt>
              </c:strCache>
            </c:strRef>
          </c:tx>
          <c:spPr>
            <a:ln w="19050" cap="rnd">
              <a:solidFill>
                <a:srgbClr val="FF0000"/>
              </a:solidFill>
              <a:round/>
            </a:ln>
            <a:effectLst/>
          </c:spPr>
          <c:marker>
            <c:symbol val="circle"/>
            <c:size val="5"/>
            <c:spPr>
              <a:solidFill>
                <a:srgbClr val="FF0000"/>
              </a:solidFill>
              <a:ln w="9525">
                <a:solidFill>
                  <a:srgbClr val="FF0000"/>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cust"/>
            <c:noEndCap val="0"/>
            <c:plus>
              <c:numRef>
                <c:f>Munka1!$AI$5:$AI$34</c:f>
                <c:numCache>
                  <c:formatCode>General</c:formatCode>
                  <c:ptCount val="30"/>
                  <c:pt idx="0">
                    <c:v>0.77531355664086654</c:v>
                  </c:pt>
                  <c:pt idx="1">
                    <c:v>0.83851720978827626</c:v>
                  </c:pt>
                  <c:pt idx="2">
                    <c:v>0.9735387911006852</c:v>
                  </c:pt>
                  <c:pt idx="3">
                    <c:v>1.1080513425729748</c:v>
                  </c:pt>
                  <c:pt idx="4">
                    <c:v>1.2106930980962061</c:v>
                  </c:pt>
                  <c:pt idx="5">
                    <c:v>1.3270686158262943</c:v>
                  </c:pt>
                  <c:pt idx="6">
                    <c:v>1.2827054741184112</c:v>
                  </c:pt>
                  <c:pt idx="7">
                    <c:v>1.1948965552623272</c:v>
                  </c:pt>
                  <c:pt idx="8">
                    <c:v>1.2170090842352481</c:v>
                  </c:pt>
                  <c:pt idx="9">
                    <c:v>1.1430952132988172</c:v>
                  </c:pt>
                  <c:pt idx="10">
                    <c:v>1.2505110066599865</c:v>
                  </c:pt>
                  <c:pt idx="11">
                    <c:v>1.0118464969220113</c:v>
                  </c:pt>
                  <c:pt idx="12">
                    <c:v>0.94812680820892403</c:v>
                  </c:pt>
                  <c:pt idx="13">
                    <c:v>0.99465236808310464</c:v>
                  </c:pt>
                  <c:pt idx="14">
                    <c:v>0.95777519979029158</c:v>
                  </c:pt>
                  <c:pt idx="15">
                    <c:v>1.0676037550410631</c:v>
                  </c:pt>
                  <c:pt idx="16">
                    <c:v>1.0375184067978964</c:v>
                  </c:pt>
                  <c:pt idx="17">
                    <c:v>0.93440414763158519</c:v>
                  </c:pt>
                  <c:pt idx="18">
                    <c:v>0.90884542140014057</c:v>
                  </c:pt>
                  <c:pt idx="19">
                    <c:v>0.79735674436087856</c:v>
                  </c:pt>
                  <c:pt idx="20">
                    <c:v>1.1357816691600546</c:v>
                  </c:pt>
                  <c:pt idx="21">
                    <c:v>1.3179951104276206</c:v>
                  </c:pt>
                  <c:pt idx="22">
                    <c:v>1.1907980517283352</c:v>
                  </c:pt>
                  <c:pt idx="23">
                    <c:v>1.0790942704159125</c:v>
                  </c:pt>
                  <c:pt idx="24">
                    <c:v>1.2479316220584087</c:v>
                  </c:pt>
                  <c:pt idx="25">
                    <c:v>1.1597892528865372</c:v>
                  </c:pt>
                  <c:pt idx="26">
                    <c:v>1.3423031616508161</c:v>
                  </c:pt>
                  <c:pt idx="27">
                    <c:v>1.162086246560232</c:v>
                  </c:pt>
                  <c:pt idx="28">
                    <c:v>1.1859361047056651</c:v>
                  </c:pt>
                  <c:pt idx="29">
                    <c:v>1.1143508324481004</c:v>
                  </c:pt>
                </c:numCache>
              </c:numRef>
            </c:plus>
            <c:minus>
              <c:numRef>
                <c:f>Munka1!$AI$5:$AI$34</c:f>
                <c:numCache>
                  <c:formatCode>General</c:formatCode>
                  <c:ptCount val="30"/>
                  <c:pt idx="0">
                    <c:v>0.77531355664086654</c:v>
                  </c:pt>
                  <c:pt idx="1">
                    <c:v>0.83851720978827626</c:v>
                  </c:pt>
                  <c:pt idx="2">
                    <c:v>0.9735387911006852</c:v>
                  </c:pt>
                  <c:pt idx="3">
                    <c:v>1.1080513425729748</c:v>
                  </c:pt>
                  <c:pt idx="4">
                    <c:v>1.2106930980962061</c:v>
                  </c:pt>
                  <c:pt idx="5">
                    <c:v>1.3270686158262943</c:v>
                  </c:pt>
                  <c:pt idx="6">
                    <c:v>1.2827054741184112</c:v>
                  </c:pt>
                  <c:pt idx="7">
                    <c:v>1.1948965552623272</c:v>
                  </c:pt>
                  <c:pt idx="8">
                    <c:v>1.2170090842352481</c:v>
                  </c:pt>
                  <c:pt idx="9">
                    <c:v>1.1430952132988172</c:v>
                  </c:pt>
                  <c:pt idx="10">
                    <c:v>1.2505110066599865</c:v>
                  </c:pt>
                  <c:pt idx="11">
                    <c:v>1.0118464969220113</c:v>
                  </c:pt>
                  <c:pt idx="12">
                    <c:v>0.94812680820892403</c:v>
                  </c:pt>
                  <c:pt idx="13">
                    <c:v>0.99465236808310464</c:v>
                  </c:pt>
                  <c:pt idx="14">
                    <c:v>0.95777519979029158</c:v>
                  </c:pt>
                  <c:pt idx="15">
                    <c:v>1.0676037550410631</c:v>
                  </c:pt>
                  <c:pt idx="16">
                    <c:v>1.0375184067978964</c:v>
                  </c:pt>
                  <c:pt idx="17">
                    <c:v>0.93440414763158519</c:v>
                  </c:pt>
                  <c:pt idx="18">
                    <c:v>0.90884542140014057</c:v>
                  </c:pt>
                  <c:pt idx="19">
                    <c:v>0.79735674436087856</c:v>
                  </c:pt>
                  <c:pt idx="20">
                    <c:v>1.1357816691600546</c:v>
                  </c:pt>
                  <c:pt idx="21">
                    <c:v>1.3179951104276206</c:v>
                  </c:pt>
                  <c:pt idx="22">
                    <c:v>1.1907980517283352</c:v>
                  </c:pt>
                  <c:pt idx="23">
                    <c:v>1.0790942704159125</c:v>
                  </c:pt>
                  <c:pt idx="24">
                    <c:v>1.2479316220584087</c:v>
                  </c:pt>
                  <c:pt idx="25">
                    <c:v>1.1597892528865372</c:v>
                  </c:pt>
                  <c:pt idx="26">
                    <c:v>1.3423031616508161</c:v>
                  </c:pt>
                  <c:pt idx="27">
                    <c:v>1.162086246560232</c:v>
                  </c:pt>
                  <c:pt idx="28">
                    <c:v>1.1859361047056651</c:v>
                  </c:pt>
                  <c:pt idx="29">
                    <c:v>1.1143508324481004</c:v>
                  </c:pt>
                </c:numCache>
              </c:numRef>
            </c:minus>
            <c:spPr>
              <a:noFill/>
              <a:ln w="9525" cap="flat" cmpd="sng" algn="ctr">
                <a:solidFill>
                  <a:schemeClr val="tx1">
                    <a:lumMod val="65000"/>
                    <a:lumOff val="35000"/>
                  </a:schemeClr>
                </a:solidFill>
                <a:round/>
              </a:ln>
              <a:effectLst/>
            </c:spPr>
          </c:errBars>
          <c:xVal>
            <c:numRef>
              <c:f>Munka1!$A$6:$A$35</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Munka1!$AA$5:$AA$35</c:f>
              <c:numCache>
                <c:formatCode>General</c:formatCode>
                <c:ptCount val="31"/>
                <c:pt idx="0">
                  <c:v>9.6333333333333346</c:v>
                </c:pt>
                <c:pt idx="1">
                  <c:v>10.466666666666667</c:v>
                </c:pt>
                <c:pt idx="2">
                  <c:v>11.433333333333332</c:v>
                </c:pt>
                <c:pt idx="3">
                  <c:v>11.033333333333333</c:v>
                </c:pt>
                <c:pt idx="4">
                  <c:v>10.866666666666665</c:v>
                </c:pt>
                <c:pt idx="5">
                  <c:v>11.166666666666666</c:v>
                </c:pt>
                <c:pt idx="6">
                  <c:v>11.199999999999998</c:v>
                </c:pt>
                <c:pt idx="7">
                  <c:v>11.166666666666666</c:v>
                </c:pt>
                <c:pt idx="8">
                  <c:v>10.966666666666667</c:v>
                </c:pt>
                <c:pt idx="9">
                  <c:v>11</c:v>
                </c:pt>
                <c:pt idx="10">
                  <c:v>11.033333333333333</c:v>
                </c:pt>
                <c:pt idx="11">
                  <c:v>10.249999999999998</c:v>
                </c:pt>
                <c:pt idx="12">
                  <c:v>9.8833333333333346</c:v>
                </c:pt>
                <c:pt idx="13">
                  <c:v>9.4</c:v>
                </c:pt>
                <c:pt idx="14">
                  <c:v>9</c:v>
                </c:pt>
                <c:pt idx="15">
                  <c:v>9.0333333333333332</c:v>
                </c:pt>
                <c:pt idx="16">
                  <c:v>8.6666666666666661</c:v>
                </c:pt>
                <c:pt idx="17">
                  <c:v>8.8333333333333339</c:v>
                </c:pt>
                <c:pt idx="18">
                  <c:v>8.5</c:v>
                </c:pt>
                <c:pt idx="19">
                  <c:v>8.2333333333333325</c:v>
                </c:pt>
                <c:pt idx="20">
                  <c:v>8.7000000000000011</c:v>
                </c:pt>
                <c:pt idx="21">
                  <c:v>9.8333333333333339</c:v>
                </c:pt>
                <c:pt idx="22">
                  <c:v>10.1</c:v>
                </c:pt>
                <c:pt idx="23">
                  <c:v>10.066666666666665</c:v>
                </c:pt>
                <c:pt idx="24">
                  <c:v>10.200000000000001</c:v>
                </c:pt>
                <c:pt idx="25">
                  <c:v>9.8333333333333339</c:v>
                </c:pt>
                <c:pt idx="26">
                  <c:v>10.266666666666667</c:v>
                </c:pt>
                <c:pt idx="27">
                  <c:v>9.8333333333333339</c:v>
                </c:pt>
                <c:pt idx="28">
                  <c:v>10.233333333333333</c:v>
                </c:pt>
                <c:pt idx="29">
                  <c:v>10.133333333333335</c:v>
                </c:pt>
              </c:numCache>
            </c:numRef>
          </c:yVal>
          <c:smooth val="1"/>
          <c:extLst xmlns:c16r2="http://schemas.microsoft.com/office/drawing/2015/06/chart">
            <c:ext xmlns:c16="http://schemas.microsoft.com/office/drawing/2014/chart" uri="{C3380CC4-5D6E-409C-BE32-E72D297353CC}">
              <c16:uniqueId val="{00000002-3B59-401F-88C9-E07909ECBB3E}"/>
            </c:ext>
          </c:extLst>
        </c:ser>
        <c:ser>
          <c:idx val="3"/>
          <c:order val="3"/>
          <c:tx>
            <c:strRef>
              <c:f>Munka1!$AO$91</c:f>
              <c:strCache>
                <c:ptCount val="1"/>
                <c:pt idx="0">
                  <c:v>1 µM</c:v>
                </c:pt>
              </c:strCache>
            </c:strRef>
          </c:tx>
          <c:spPr>
            <a:ln w="19050" cap="rnd">
              <a:solidFill>
                <a:srgbClr val="00B050"/>
              </a:solidFill>
              <a:round/>
            </a:ln>
            <a:effectLst/>
          </c:spPr>
          <c:marker>
            <c:symbol val="circle"/>
            <c:size val="5"/>
            <c:spPr>
              <a:solidFill>
                <a:srgbClr val="00B050"/>
              </a:solidFill>
              <a:ln w="9525">
                <a:solidFill>
                  <a:srgbClr val="00B050"/>
                </a:solidFill>
              </a:ln>
              <a:effectLst/>
            </c:spPr>
          </c:marker>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both"/>
            <c:errValType val="cust"/>
            <c:noEndCap val="0"/>
            <c:plus>
              <c:numRef>
                <c:f>Munka1!$AK$5:$AK$34</c:f>
                <c:numCache>
                  <c:formatCode>General</c:formatCode>
                  <c:ptCount val="30"/>
                  <c:pt idx="0">
                    <c:v>0.93594871654380674</c:v>
                  </c:pt>
                  <c:pt idx="1">
                    <c:v>0.90994505328618447</c:v>
                  </c:pt>
                  <c:pt idx="2">
                    <c:v>0.67111846942250208</c:v>
                  </c:pt>
                  <c:pt idx="3">
                    <c:v>0.55713553108737102</c:v>
                  </c:pt>
                  <c:pt idx="4">
                    <c:v>0.71665891468675436</c:v>
                  </c:pt>
                  <c:pt idx="5">
                    <c:v>0.66452990903344789</c:v>
                  </c:pt>
                  <c:pt idx="6">
                    <c:v>0.90862533532804379</c:v>
                  </c:pt>
                  <c:pt idx="7">
                    <c:v>0.84047605557802552</c:v>
                  </c:pt>
                  <c:pt idx="8">
                    <c:v>0.80894993664626802</c:v>
                  </c:pt>
                  <c:pt idx="9">
                    <c:v>0.70256672281001431</c:v>
                  </c:pt>
                  <c:pt idx="10">
                    <c:v>0.66030296076876605</c:v>
                  </c:pt>
                  <c:pt idx="11">
                    <c:v>0.78587530817553741</c:v>
                  </c:pt>
                  <c:pt idx="12">
                    <c:v>0.56780278266313466</c:v>
                  </c:pt>
                  <c:pt idx="13">
                    <c:v>0.47999999999999721</c:v>
                  </c:pt>
                  <c:pt idx="14">
                    <c:v>0.49638694583963699</c:v>
                  </c:pt>
                  <c:pt idx="15">
                    <c:v>0.69742383096650806</c:v>
                  </c:pt>
                  <c:pt idx="16">
                    <c:v>0.61188234163113409</c:v>
                  </c:pt>
                  <c:pt idx="17">
                    <c:v>0.66932802122725965</c:v>
                  </c:pt>
                  <c:pt idx="18">
                    <c:v>0.70427267446636088</c:v>
                  </c:pt>
                  <c:pt idx="19">
                    <c:v>0.53141321022345533</c:v>
                  </c:pt>
                  <c:pt idx="20">
                    <c:v>0.64311740763254066</c:v>
                  </c:pt>
                  <c:pt idx="21">
                    <c:v>0.60133185513491749</c:v>
                  </c:pt>
                  <c:pt idx="22">
                    <c:v>0.52306787322488257</c:v>
                  </c:pt>
                  <c:pt idx="23">
                    <c:v>0.54626001134990476</c:v>
                  </c:pt>
                  <c:pt idx="24">
                    <c:v>0.5381449618829498</c:v>
                  </c:pt>
                  <c:pt idx="25">
                    <c:v>0.49959983987186996</c:v>
                  </c:pt>
                  <c:pt idx="26">
                    <c:v>0.53291650377896671</c:v>
                  </c:pt>
                  <c:pt idx="27">
                    <c:v>0.65299310869257887</c:v>
                  </c:pt>
                  <c:pt idx="28">
                    <c:v>0.56071383075504277</c:v>
                  </c:pt>
                  <c:pt idx="29">
                    <c:v>0.55497747702046285</c:v>
                  </c:pt>
                </c:numCache>
              </c:numRef>
            </c:plus>
            <c:minus>
              <c:numRef>
                <c:f>Munka1!$AK$5:$AK$34</c:f>
                <c:numCache>
                  <c:formatCode>General</c:formatCode>
                  <c:ptCount val="30"/>
                  <c:pt idx="0">
                    <c:v>0.93594871654380674</c:v>
                  </c:pt>
                  <c:pt idx="1">
                    <c:v>0.90994505328618447</c:v>
                  </c:pt>
                  <c:pt idx="2">
                    <c:v>0.67111846942250208</c:v>
                  </c:pt>
                  <c:pt idx="3">
                    <c:v>0.55713553108737102</c:v>
                  </c:pt>
                  <c:pt idx="4">
                    <c:v>0.71665891468675436</c:v>
                  </c:pt>
                  <c:pt idx="5">
                    <c:v>0.66452990903344789</c:v>
                  </c:pt>
                  <c:pt idx="6">
                    <c:v>0.90862533532804379</c:v>
                  </c:pt>
                  <c:pt idx="7">
                    <c:v>0.84047605557802552</c:v>
                  </c:pt>
                  <c:pt idx="8">
                    <c:v>0.80894993664626802</c:v>
                  </c:pt>
                  <c:pt idx="9">
                    <c:v>0.70256672281001431</c:v>
                  </c:pt>
                  <c:pt idx="10">
                    <c:v>0.66030296076876605</c:v>
                  </c:pt>
                  <c:pt idx="11">
                    <c:v>0.78587530817553741</c:v>
                  </c:pt>
                  <c:pt idx="12">
                    <c:v>0.56780278266313466</c:v>
                  </c:pt>
                  <c:pt idx="13">
                    <c:v>0.47999999999999721</c:v>
                  </c:pt>
                  <c:pt idx="14">
                    <c:v>0.49638694583963699</c:v>
                  </c:pt>
                  <c:pt idx="15">
                    <c:v>0.69742383096650806</c:v>
                  </c:pt>
                  <c:pt idx="16">
                    <c:v>0.61188234163113409</c:v>
                  </c:pt>
                  <c:pt idx="17">
                    <c:v>0.66932802122725965</c:v>
                  </c:pt>
                  <c:pt idx="18">
                    <c:v>0.70427267446636088</c:v>
                  </c:pt>
                  <c:pt idx="19">
                    <c:v>0.53141321022345533</c:v>
                  </c:pt>
                  <c:pt idx="20">
                    <c:v>0.64311740763254066</c:v>
                  </c:pt>
                  <c:pt idx="21">
                    <c:v>0.60133185513491749</c:v>
                  </c:pt>
                  <c:pt idx="22">
                    <c:v>0.52306787322488257</c:v>
                  </c:pt>
                  <c:pt idx="23">
                    <c:v>0.54626001134990476</c:v>
                  </c:pt>
                  <c:pt idx="24">
                    <c:v>0.5381449618829498</c:v>
                  </c:pt>
                  <c:pt idx="25">
                    <c:v>0.49959983987186996</c:v>
                  </c:pt>
                  <c:pt idx="26">
                    <c:v>0.53291650377896671</c:v>
                  </c:pt>
                  <c:pt idx="27">
                    <c:v>0.65299310869257887</c:v>
                  </c:pt>
                  <c:pt idx="28">
                    <c:v>0.56071383075504277</c:v>
                  </c:pt>
                  <c:pt idx="29">
                    <c:v>0.55497747702046285</c:v>
                  </c:pt>
                </c:numCache>
              </c:numRef>
            </c:minus>
            <c:spPr>
              <a:noFill/>
              <a:ln w="9525" cap="flat" cmpd="sng" algn="ctr">
                <a:solidFill>
                  <a:schemeClr val="tx1">
                    <a:lumMod val="65000"/>
                    <a:lumOff val="35000"/>
                  </a:schemeClr>
                </a:solidFill>
                <a:round/>
              </a:ln>
              <a:effectLst/>
            </c:spPr>
          </c:errBars>
          <c:xVal>
            <c:numRef>
              <c:f>Munka1!$A$6:$A$35</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Munka1!$AC$5:$AC$35</c:f>
              <c:numCache>
                <c:formatCode>General</c:formatCode>
                <c:ptCount val="31"/>
                <c:pt idx="0">
                  <c:v>10</c:v>
                </c:pt>
                <c:pt idx="1">
                  <c:v>10.199999999999999</c:v>
                </c:pt>
                <c:pt idx="2">
                  <c:v>9.7200000000000006</c:v>
                </c:pt>
                <c:pt idx="3">
                  <c:v>9.9199999999999982</c:v>
                </c:pt>
                <c:pt idx="4">
                  <c:v>9.24</c:v>
                </c:pt>
                <c:pt idx="5">
                  <c:v>8.6399999999999988</c:v>
                </c:pt>
                <c:pt idx="6">
                  <c:v>8.76</c:v>
                </c:pt>
                <c:pt idx="7">
                  <c:v>8.6800000000000015</c:v>
                </c:pt>
                <c:pt idx="8">
                  <c:v>8.68</c:v>
                </c:pt>
                <c:pt idx="9">
                  <c:v>8.5599999999999987</c:v>
                </c:pt>
                <c:pt idx="10">
                  <c:v>8.6</c:v>
                </c:pt>
                <c:pt idx="11">
                  <c:v>8.64</c:v>
                </c:pt>
                <c:pt idx="12">
                  <c:v>8.32</c:v>
                </c:pt>
                <c:pt idx="13">
                  <c:v>8.32</c:v>
                </c:pt>
                <c:pt idx="14">
                  <c:v>8.08</c:v>
                </c:pt>
                <c:pt idx="15">
                  <c:v>7.92</c:v>
                </c:pt>
                <c:pt idx="16">
                  <c:v>7.68</c:v>
                </c:pt>
                <c:pt idx="17">
                  <c:v>8</c:v>
                </c:pt>
                <c:pt idx="18">
                  <c:v>7.8</c:v>
                </c:pt>
                <c:pt idx="19">
                  <c:v>7.4799999999999995</c:v>
                </c:pt>
                <c:pt idx="20">
                  <c:v>7.6599999999999993</c:v>
                </c:pt>
                <c:pt idx="21">
                  <c:v>7.76</c:v>
                </c:pt>
                <c:pt idx="22">
                  <c:v>7.9599999999999991</c:v>
                </c:pt>
                <c:pt idx="23">
                  <c:v>7.7200000000000006</c:v>
                </c:pt>
                <c:pt idx="24">
                  <c:v>7.76</c:v>
                </c:pt>
                <c:pt idx="25">
                  <c:v>7.6400000000000006</c:v>
                </c:pt>
                <c:pt idx="26">
                  <c:v>7.6</c:v>
                </c:pt>
                <c:pt idx="27">
                  <c:v>7.4799999999999995</c:v>
                </c:pt>
                <c:pt idx="28">
                  <c:v>7.5200000000000005</c:v>
                </c:pt>
                <c:pt idx="29">
                  <c:v>7.6</c:v>
                </c:pt>
              </c:numCache>
            </c:numRef>
          </c:yVal>
          <c:smooth val="1"/>
          <c:extLst xmlns:c16r2="http://schemas.microsoft.com/office/drawing/2015/06/chart">
            <c:ext xmlns:c16="http://schemas.microsoft.com/office/drawing/2014/chart" uri="{C3380CC4-5D6E-409C-BE32-E72D297353CC}">
              <c16:uniqueId val="{00000003-3B59-401F-88C9-E07909ECBB3E}"/>
            </c:ext>
          </c:extLst>
        </c:ser>
        <c:dLbls>
          <c:showLegendKey val="0"/>
          <c:showVal val="0"/>
          <c:showCatName val="0"/>
          <c:showSerName val="0"/>
          <c:showPercent val="0"/>
          <c:showBubbleSize val="0"/>
        </c:dLbls>
        <c:axId val="339167624"/>
        <c:axId val="339164096"/>
      </c:scatterChart>
      <c:valAx>
        <c:axId val="339167624"/>
        <c:scaling>
          <c:orientation val="minMax"/>
          <c:max val="32"/>
          <c:min val="0"/>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hu-HU" sz="1400" b="1" dirty="0" smtClean="0"/>
                  <a:t>Time (min</a:t>
                </a:r>
                <a:endParaRPr lang="en-US" sz="1400" b="1" dirty="0"/>
              </a:p>
            </c:rich>
          </c:tx>
          <c:layout>
            <c:manualLayout>
              <c:xMode val="edge"/>
              <c:yMode val="edge"/>
              <c:x val="0.43390879087554612"/>
              <c:y val="0.8097611770041068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39164096"/>
        <c:crosses val="autoZero"/>
        <c:crossBetween val="midCat"/>
      </c:valAx>
      <c:valAx>
        <c:axId val="339164096"/>
        <c:scaling>
          <c:orientation val="minMax"/>
          <c:min val="6"/>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u-HU" sz="1600" b="1" baseline="0" dirty="0" err="1" smtClean="0"/>
                  <a:t>Coronary</a:t>
                </a:r>
                <a:r>
                  <a:rPr lang="hu-HU" sz="1600" b="1" baseline="0" dirty="0" smtClean="0"/>
                  <a:t> flow </a:t>
                </a:r>
                <a:r>
                  <a:rPr lang="hu-HU" sz="1600" b="1" baseline="0" dirty="0"/>
                  <a:t>(</a:t>
                </a:r>
                <a:r>
                  <a:rPr lang="hu-HU" sz="1600" b="1" baseline="0" dirty="0" smtClean="0"/>
                  <a:t>ml/min)</a:t>
                </a:r>
                <a:endParaRPr lang="hu-HU" sz="1600" b="1" dirty="0"/>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339167624"/>
        <c:crosses val="autoZero"/>
        <c:crossBetween val="midCat"/>
      </c:valAx>
      <c:spPr>
        <a:noFill/>
        <a:ln>
          <a:noFill/>
        </a:ln>
        <a:effectLst/>
      </c:spPr>
    </c:plotArea>
    <c:legend>
      <c:legendPos val="b"/>
      <c:layout>
        <c:manualLayout>
          <c:xMode val="edge"/>
          <c:yMode val="edge"/>
          <c:x val="0.20106759096353893"/>
          <c:y val="0.90358812713164682"/>
          <c:w val="0.5978646585500359"/>
          <c:h val="7.1466189883297906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Munka2!$W$12</c:f>
              <c:strCache>
                <c:ptCount val="1"/>
                <c:pt idx="0">
                  <c:v>100 µM</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errBars>
            <c:errDir val="y"/>
            <c:errBarType val="both"/>
            <c:errValType val="cust"/>
            <c:noEndCap val="0"/>
            <c:plus>
              <c:numLit>
                <c:formatCode>General</c:formatCode>
                <c:ptCount val="1"/>
                <c:pt idx="0">
                  <c:v>1</c:v>
                </c:pt>
              </c:numLit>
            </c:plus>
            <c:minus>
              <c:numLit>
                <c:formatCode>General</c:formatCode>
                <c:ptCount val="1"/>
                <c:pt idx="0">
                  <c:v>1</c:v>
                </c:pt>
              </c:numLit>
            </c:minus>
            <c:spPr>
              <a:noFill/>
              <a:ln w="9525" cap="flat" cmpd="sng" algn="ctr">
                <a:solidFill>
                  <a:schemeClr val="tx1">
                    <a:lumMod val="65000"/>
                    <a:lumOff val="3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Munka2!$A$2:$A$8</c:f>
              <c:numCache>
                <c:formatCode>General</c:formatCode>
                <c:ptCount val="7"/>
                <c:pt idx="0">
                  <c:v>1</c:v>
                </c:pt>
                <c:pt idx="1">
                  <c:v>5</c:v>
                </c:pt>
                <c:pt idx="2">
                  <c:v>10</c:v>
                </c:pt>
                <c:pt idx="3">
                  <c:v>15</c:v>
                </c:pt>
                <c:pt idx="4">
                  <c:v>20</c:v>
                </c:pt>
                <c:pt idx="5">
                  <c:v>25</c:v>
                </c:pt>
                <c:pt idx="6">
                  <c:v>30</c:v>
                </c:pt>
              </c:numCache>
            </c:numRef>
          </c:xVal>
          <c:yVal>
            <c:numRef>
              <c:f>Munka2!$I$2:$I$8</c:f>
              <c:numCache>
                <c:formatCode>General</c:formatCode>
                <c:ptCount val="7"/>
                <c:pt idx="0">
                  <c:v>292.5</c:v>
                </c:pt>
                <c:pt idx="1">
                  <c:v>293.33333333333331</c:v>
                </c:pt>
                <c:pt idx="2">
                  <c:v>290.83333333333331</c:v>
                </c:pt>
                <c:pt idx="3">
                  <c:v>296.33333333333331</c:v>
                </c:pt>
                <c:pt idx="4">
                  <c:v>280.16666666666669</c:v>
                </c:pt>
                <c:pt idx="5">
                  <c:v>279</c:v>
                </c:pt>
                <c:pt idx="6">
                  <c:v>282.5</c:v>
                </c:pt>
              </c:numCache>
            </c:numRef>
          </c:yVal>
          <c:smooth val="1"/>
          <c:extLst xmlns:c16r2="http://schemas.microsoft.com/office/drawing/2015/06/chart">
            <c:ext xmlns:c16="http://schemas.microsoft.com/office/drawing/2014/chart" uri="{C3380CC4-5D6E-409C-BE32-E72D297353CC}">
              <c16:uniqueId val="{00000000-E38D-4A41-B5A6-CA5E8E2D11EE}"/>
            </c:ext>
          </c:extLst>
        </c:ser>
        <c:ser>
          <c:idx val="1"/>
          <c:order val="1"/>
          <c:tx>
            <c:strRef>
              <c:f>Munka2!$W$14</c:f>
              <c:strCache>
                <c:ptCount val="1"/>
                <c:pt idx="0">
                  <c:v>10 µM</c:v>
                </c:pt>
              </c:strCache>
            </c:strRef>
          </c:tx>
          <c:spPr>
            <a:ln w="19050" cap="rnd">
              <a:solidFill>
                <a:srgbClr val="FF0000"/>
              </a:solidFill>
              <a:round/>
            </a:ln>
            <a:effectLst/>
          </c:spPr>
          <c:marker>
            <c:symbol val="circle"/>
            <c:size val="5"/>
            <c:spPr>
              <a:solidFill>
                <a:srgbClr val="FF0000"/>
              </a:solidFill>
              <a:ln w="9525">
                <a:solidFill>
                  <a:srgbClr val="FF0000"/>
                </a:solidFill>
              </a:ln>
              <a:effectLst/>
            </c:spPr>
          </c:marker>
          <c:errBars>
            <c:errDir val="y"/>
            <c:errBarType val="both"/>
            <c:errValType val="cust"/>
            <c:noEndCap val="0"/>
            <c:plus>
              <c:numRef>
                <c:f>Munka2!$R$2:$R$8</c:f>
                <c:numCache>
                  <c:formatCode>General</c:formatCode>
                  <c:ptCount val="7"/>
                  <c:pt idx="0">
                    <c:v>8.8459030064770676</c:v>
                  </c:pt>
                  <c:pt idx="1">
                    <c:v>7.1554175279993268</c:v>
                  </c:pt>
                  <c:pt idx="2">
                    <c:v>7.1817670372811309</c:v>
                  </c:pt>
                  <c:pt idx="3">
                    <c:v>7.0031738836362223</c:v>
                  </c:pt>
                  <c:pt idx="4">
                    <c:v>5.4569018479149669</c:v>
                  </c:pt>
                  <c:pt idx="5">
                    <c:v>9.082645233875672</c:v>
                  </c:pt>
                  <c:pt idx="6">
                    <c:v>8.4921532408845923</c:v>
                  </c:pt>
                </c:numCache>
              </c:numRef>
            </c:plus>
            <c:minus>
              <c:numRef>
                <c:f>Munka2!$R$2:$R$8</c:f>
                <c:numCache>
                  <c:formatCode>General</c:formatCode>
                  <c:ptCount val="7"/>
                  <c:pt idx="0">
                    <c:v>8.8459030064770676</c:v>
                  </c:pt>
                  <c:pt idx="1">
                    <c:v>7.1554175279993268</c:v>
                  </c:pt>
                  <c:pt idx="2">
                    <c:v>7.1817670372811309</c:v>
                  </c:pt>
                  <c:pt idx="3">
                    <c:v>7.0031738836362223</c:v>
                  </c:pt>
                  <c:pt idx="4">
                    <c:v>5.4569018479149669</c:v>
                  </c:pt>
                  <c:pt idx="5">
                    <c:v>9.082645233875672</c:v>
                  </c:pt>
                  <c:pt idx="6">
                    <c:v>8.4921532408845923</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Munka2!$A$2:$A$8</c:f>
              <c:numCache>
                <c:formatCode>General</c:formatCode>
                <c:ptCount val="7"/>
                <c:pt idx="0">
                  <c:v>1</c:v>
                </c:pt>
                <c:pt idx="1">
                  <c:v>5</c:v>
                </c:pt>
                <c:pt idx="2">
                  <c:v>10</c:v>
                </c:pt>
                <c:pt idx="3">
                  <c:v>15</c:v>
                </c:pt>
                <c:pt idx="4">
                  <c:v>20</c:v>
                </c:pt>
                <c:pt idx="5">
                  <c:v>25</c:v>
                </c:pt>
                <c:pt idx="6">
                  <c:v>30</c:v>
                </c:pt>
              </c:numCache>
            </c:numRef>
          </c:xVal>
          <c:yVal>
            <c:numRef>
              <c:f>Munka2!$J$2:$J$8</c:f>
              <c:numCache>
                <c:formatCode>General</c:formatCode>
                <c:ptCount val="7"/>
                <c:pt idx="0">
                  <c:v>299.5</c:v>
                </c:pt>
                <c:pt idx="1">
                  <c:v>295</c:v>
                </c:pt>
                <c:pt idx="2">
                  <c:v>297.66666666666669</c:v>
                </c:pt>
                <c:pt idx="3">
                  <c:v>298.66666666666669</c:v>
                </c:pt>
                <c:pt idx="4">
                  <c:v>298.66666666666669</c:v>
                </c:pt>
                <c:pt idx="5">
                  <c:v>297.83333333333331</c:v>
                </c:pt>
                <c:pt idx="6">
                  <c:v>301.5</c:v>
                </c:pt>
              </c:numCache>
            </c:numRef>
          </c:yVal>
          <c:smooth val="1"/>
          <c:extLst xmlns:c16r2="http://schemas.microsoft.com/office/drawing/2015/06/chart">
            <c:ext xmlns:c16="http://schemas.microsoft.com/office/drawing/2014/chart" uri="{C3380CC4-5D6E-409C-BE32-E72D297353CC}">
              <c16:uniqueId val="{00000001-E38D-4A41-B5A6-CA5E8E2D11EE}"/>
            </c:ext>
          </c:extLst>
        </c:ser>
        <c:ser>
          <c:idx val="2"/>
          <c:order val="2"/>
          <c:tx>
            <c:strRef>
              <c:f>Munka2!$W$13</c:f>
              <c:strCache>
                <c:ptCount val="1"/>
                <c:pt idx="0">
                  <c:v>30 µM</c:v>
                </c:pt>
              </c:strCache>
            </c:strRef>
          </c:tx>
          <c:spPr>
            <a:ln w="19050" cap="rnd">
              <a:solidFill>
                <a:sysClr val="windowText" lastClr="000000"/>
              </a:solidFill>
              <a:round/>
            </a:ln>
            <a:effectLst/>
          </c:spPr>
          <c:marker>
            <c:symbol val="circle"/>
            <c:size val="5"/>
            <c:spPr>
              <a:solidFill>
                <a:sysClr val="windowText" lastClr="000000"/>
              </a:solidFill>
              <a:ln w="9525">
                <a:solidFill>
                  <a:sysClr val="windowText" lastClr="000000"/>
                </a:solidFill>
              </a:ln>
              <a:effectLst/>
            </c:spPr>
          </c:marker>
          <c:errBars>
            <c:errDir val="y"/>
            <c:errBarType val="both"/>
            <c:errValType val="cust"/>
            <c:noEndCap val="0"/>
            <c:plus>
              <c:numRef>
                <c:f>Munka2!$S$2:$S$8</c:f>
                <c:numCache>
                  <c:formatCode>General</c:formatCode>
                  <c:ptCount val="7"/>
                  <c:pt idx="0">
                    <c:v>15.043086267267228</c:v>
                  </c:pt>
                  <c:pt idx="1">
                    <c:v>11.582793752420491</c:v>
                  </c:pt>
                  <c:pt idx="2">
                    <c:v>8.5767774315946372</c:v>
                  </c:pt>
                  <c:pt idx="3">
                    <c:v>9.6589049298791867</c:v>
                  </c:pt>
                  <c:pt idx="4">
                    <c:v>12.908438239298246</c:v>
                  </c:pt>
                  <c:pt idx="5">
                    <c:v>9.1177482600329203</c:v>
                  </c:pt>
                  <c:pt idx="6">
                    <c:v>9.648546234767414</c:v>
                  </c:pt>
                </c:numCache>
              </c:numRef>
            </c:plus>
            <c:minus>
              <c:numRef>
                <c:f>Munka2!$S$2:$S$8</c:f>
                <c:numCache>
                  <c:formatCode>General</c:formatCode>
                  <c:ptCount val="7"/>
                  <c:pt idx="0">
                    <c:v>15.043086267267228</c:v>
                  </c:pt>
                  <c:pt idx="1">
                    <c:v>11.582793752420491</c:v>
                  </c:pt>
                  <c:pt idx="2">
                    <c:v>8.5767774315946372</c:v>
                  </c:pt>
                  <c:pt idx="3">
                    <c:v>9.6589049298791867</c:v>
                  </c:pt>
                  <c:pt idx="4">
                    <c:v>12.908438239298246</c:v>
                  </c:pt>
                  <c:pt idx="5">
                    <c:v>9.1177482600329203</c:v>
                  </c:pt>
                  <c:pt idx="6">
                    <c:v>9.648546234767414</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Munka2!$A$2:$A$8</c:f>
              <c:numCache>
                <c:formatCode>General</c:formatCode>
                <c:ptCount val="7"/>
                <c:pt idx="0">
                  <c:v>1</c:v>
                </c:pt>
                <c:pt idx="1">
                  <c:v>5</c:v>
                </c:pt>
                <c:pt idx="2">
                  <c:v>10</c:v>
                </c:pt>
                <c:pt idx="3">
                  <c:v>15</c:v>
                </c:pt>
                <c:pt idx="4">
                  <c:v>20</c:v>
                </c:pt>
                <c:pt idx="5">
                  <c:v>25</c:v>
                </c:pt>
                <c:pt idx="6">
                  <c:v>30</c:v>
                </c:pt>
              </c:numCache>
            </c:numRef>
          </c:xVal>
          <c:yVal>
            <c:numRef>
              <c:f>Munka2!$K$2:$K$8</c:f>
              <c:numCache>
                <c:formatCode>General</c:formatCode>
                <c:ptCount val="7"/>
                <c:pt idx="0">
                  <c:v>282.16666666666669</c:v>
                </c:pt>
                <c:pt idx="1">
                  <c:v>272.16666666666669</c:v>
                </c:pt>
                <c:pt idx="2">
                  <c:v>285.83333333333331</c:v>
                </c:pt>
                <c:pt idx="3">
                  <c:v>282.16666666666669</c:v>
                </c:pt>
                <c:pt idx="4">
                  <c:v>277.83333333333331</c:v>
                </c:pt>
                <c:pt idx="5">
                  <c:v>279</c:v>
                </c:pt>
                <c:pt idx="6">
                  <c:v>285.16666666666669</c:v>
                </c:pt>
              </c:numCache>
            </c:numRef>
          </c:yVal>
          <c:smooth val="1"/>
          <c:extLst xmlns:c16r2="http://schemas.microsoft.com/office/drawing/2015/06/chart">
            <c:ext xmlns:c16="http://schemas.microsoft.com/office/drawing/2014/chart" uri="{C3380CC4-5D6E-409C-BE32-E72D297353CC}">
              <c16:uniqueId val="{00000002-E38D-4A41-B5A6-CA5E8E2D11EE}"/>
            </c:ext>
          </c:extLst>
        </c:ser>
        <c:ser>
          <c:idx val="3"/>
          <c:order val="3"/>
          <c:tx>
            <c:strRef>
              <c:f>Munka2!$W$15</c:f>
              <c:strCache>
                <c:ptCount val="1"/>
                <c:pt idx="0">
                  <c:v>1 µM</c:v>
                </c:pt>
              </c:strCache>
            </c:strRef>
          </c:tx>
          <c:spPr>
            <a:ln w="19050" cap="rnd">
              <a:solidFill>
                <a:srgbClr val="00B050"/>
              </a:solidFill>
              <a:round/>
            </a:ln>
            <a:effectLst/>
          </c:spPr>
          <c:marker>
            <c:symbol val="circle"/>
            <c:size val="5"/>
            <c:spPr>
              <a:solidFill>
                <a:srgbClr val="00B050"/>
              </a:solidFill>
              <a:ln w="9525">
                <a:solidFill>
                  <a:srgbClr val="00B050"/>
                </a:solidFill>
              </a:ln>
              <a:effectLst/>
            </c:spPr>
          </c:marker>
          <c:errBars>
            <c:errDir val="y"/>
            <c:errBarType val="both"/>
            <c:errValType val="cust"/>
            <c:noEndCap val="0"/>
            <c:plus>
              <c:numRef>
                <c:f>Munka2!$T$2:$T$8</c:f>
                <c:numCache>
                  <c:formatCode>General</c:formatCode>
                  <c:ptCount val="7"/>
                  <c:pt idx="0">
                    <c:v>8.7086164228308949</c:v>
                  </c:pt>
                  <c:pt idx="1">
                    <c:v>15.561490931141545</c:v>
                  </c:pt>
                  <c:pt idx="2">
                    <c:v>12.070625501605127</c:v>
                  </c:pt>
                  <c:pt idx="3">
                    <c:v>14.451297519600079</c:v>
                  </c:pt>
                  <c:pt idx="4">
                    <c:v>14.033531273346684</c:v>
                  </c:pt>
                  <c:pt idx="5">
                    <c:v>12.097107092193571</c:v>
                  </c:pt>
                  <c:pt idx="6">
                    <c:v>12.206555615733702</c:v>
                  </c:pt>
                </c:numCache>
              </c:numRef>
            </c:plus>
            <c:minus>
              <c:numRef>
                <c:f>Munka2!$T$2:$T$8</c:f>
                <c:numCache>
                  <c:formatCode>General</c:formatCode>
                  <c:ptCount val="7"/>
                  <c:pt idx="0">
                    <c:v>8.7086164228308949</c:v>
                  </c:pt>
                  <c:pt idx="1">
                    <c:v>15.561490931141545</c:v>
                  </c:pt>
                  <c:pt idx="2">
                    <c:v>12.070625501605127</c:v>
                  </c:pt>
                  <c:pt idx="3">
                    <c:v>14.451297519600079</c:v>
                  </c:pt>
                  <c:pt idx="4">
                    <c:v>14.033531273346684</c:v>
                  </c:pt>
                  <c:pt idx="5">
                    <c:v>12.097107092193571</c:v>
                  </c:pt>
                  <c:pt idx="6">
                    <c:v>12.206555615733702</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0"/>
            <c:spPr>
              <a:noFill/>
              <a:ln w="9525" cap="flat" cmpd="sng" algn="ctr">
                <a:solidFill>
                  <a:schemeClr val="tx1">
                    <a:lumMod val="65000"/>
                    <a:lumOff val="35000"/>
                  </a:schemeClr>
                </a:solidFill>
                <a:round/>
              </a:ln>
              <a:effectLst/>
            </c:spPr>
          </c:errBars>
          <c:xVal>
            <c:numRef>
              <c:f>Munka2!$A$2:$A$8</c:f>
              <c:numCache>
                <c:formatCode>General</c:formatCode>
                <c:ptCount val="7"/>
                <c:pt idx="0">
                  <c:v>1</c:v>
                </c:pt>
                <c:pt idx="1">
                  <c:v>5</c:v>
                </c:pt>
                <c:pt idx="2">
                  <c:v>10</c:v>
                </c:pt>
                <c:pt idx="3">
                  <c:v>15</c:v>
                </c:pt>
                <c:pt idx="4">
                  <c:v>20</c:v>
                </c:pt>
                <c:pt idx="5">
                  <c:v>25</c:v>
                </c:pt>
                <c:pt idx="6">
                  <c:v>30</c:v>
                </c:pt>
              </c:numCache>
            </c:numRef>
          </c:xVal>
          <c:yVal>
            <c:numRef>
              <c:f>Munka2!$L$2:$L$8</c:f>
              <c:numCache>
                <c:formatCode>General</c:formatCode>
                <c:ptCount val="7"/>
                <c:pt idx="0">
                  <c:v>283.2</c:v>
                </c:pt>
                <c:pt idx="1">
                  <c:v>283.60000000000002</c:v>
                </c:pt>
                <c:pt idx="2">
                  <c:v>269</c:v>
                </c:pt>
                <c:pt idx="3">
                  <c:v>264.2</c:v>
                </c:pt>
                <c:pt idx="4">
                  <c:v>273.2</c:v>
                </c:pt>
                <c:pt idx="5">
                  <c:v>263.2</c:v>
                </c:pt>
                <c:pt idx="6">
                  <c:v>260</c:v>
                </c:pt>
              </c:numCache>
            </c:numRef>
          </c:yVal>
          <c:smooth val="1"/>
          <c:extLst xmlns:c16r2="http://schemas.microsoft.com/office/drawing/2015/06/chart">
            <c:ext xmlns:c16="http://schemas.microsoft.com/office/drawing/2014/chart" uri="{C3380CC4-5D6E-409C-BE32-E72D297353CC}">
              <c16:uniqueId val="{00000003-E38D-4A41-B5A6-CA5E8E2D11EE}"/>
            </c:ext>
          </c:extLst>
        </c:ser>
        <c:dLbls>
          <c:showLegendKey val="0"/>
          <c:showVal val="0"/>
          <c:showCatName val="0"/>
          <c:showSerName val="0"/>
          <c:showPercent val="0"/>
          <c:showBubbleSize val="0"/>
        </c:dLbls>
        <c:axId val="339162528"/>
        <c:axId val="339168408"/>
      </c:scatterChart>
      <c:valAx>
        <c:axId val="339162528"/>
        <c:scaling>
          <c:orientation val="minMax"/>
          <c:max val="32"/>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hu-HU" sz="1400" b="1" baseline="0" dirty="0" smtClean="0"/>
                  <a:t>Time (min)</a:t>
                </a:r>
                <a:endParaRPr lang="hu-HU" sz="1400" b="1" dirty="0"/>
              </a:p>
            </c:rich>
          </c:tx>
          <c:layout>
            <c:manualLayout>
              <c:xMode val="edge"/>
              <c:yMode val="edge"/>
              <c:x val="0.45891329571805223"/>
              <c:y val="0.8827593858320979"/>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39168408"/>
        <c:crosses val="autoZero"/>
        <c:crossBetween val="midCat"/>
      </c:valAx>
      <c:valAx>
        <c:axId val="339168408"/>
        <c:scaling>
          <c:orientation val="minMax"/>
          <c:max val="350"/>
          <c:min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u-HU" sz="1600" b="1" baseline="0" dirty="0" err="1" smtClean="0"/>
                  <a:t>Heart</a:t>
                </a:r>
                <a:r>
                  <a:rPr lang="hu-HU" sz="1600" b="1" baseline="0" dirty="0" smtClean="0"/>
                  <a:t> </a:t>
                </a:r>
                <a:r>
                  <a:rPr lang="hu-HU" sz="1600" b="1" baseline="0" dirty="0" err="1" smtClean="0"/>
                  <a:t>rate</a:t>
                </a:r>
                <a:r>
                  <a:rPr lang="hu-HU" sz="1600" b="1" baseline="0" dirty="0" smtClean="0"/>
                  <a:t> (</a:t>
                </a:r>
                <a:r>
                  <a:rPr lang="hu-HU" sz="1600" b="1" baseline="0" dirty="0" err="1" smtClean="0"/>
                  <a:t>beats</a:t>
                </a:r>
                <a:r>
                  <a:rPr lang="hu-HU" sz="1600" b="1" baseline="0" dirty="0" smtClean="0"/>
                  <a:t>/min)</a:t>
                </a:r>
                <a:endParaRPr lang="hu-HU" sz="1600" b="1" dirty="0"/>
              </a:p>
            </c:rich>
          </c:tx>
          <c:layout>
            <c:manualLayout>
              <c:xMode val="edge"/>
              <c:yMode val="edge"/>
              <c:x val="4.84393017634056E-3"/>
              <c:y val="0.1149743883676224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39162528"/>
        <c:crosses val="autoZero"/>
        <c:crossBetween val="midCat"/>
        <c:majorUnit val="30"/>
        <c:min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7-05-14T22:18:33.252"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66534-BF62-41DD-9C57-763CD75480F8}" type="datetimeFigureOut">
              <a:rPr lang="en-US" smtClean="0"/>
              <a:t>5/15/2017</a:t>
            </a:fld>
            <a:endParaRPr lang="en-US"/>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1D508A-4B28-43C6-82A9-2C60A5CFE31E}" type="slidenum">
              <a:rPr lang="en-US" smtClean="0"/>
              <a:t>‹#›</a:t>
            </a:fld>
            <a:endParaRPr lang="en-US"/>
          </a:p>
        </p:txBody>
      </p:sp>
    </p:spTree>
    <p:extLst>
      <p:ext uri="{BB962C8B-B14F-4D97-AF65-F5344CB8AC3E}">
        <p14:creationId xmlns:p14="http://schemas.microsoft.com/office/powerpoint/2010/main" val="2340328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3</a:t>
            </a:fld>
            <a:endParaRPr lang="en-US"/>
          </a:p>
        </p:txBody>
      </p:sp>
    </p:spTree>
    <p:extLst>
      <p:ext uri="{BB962C8B-B14F-4D97-AF65-F5344CB8AC3E}">
        <p14:creationId xmlns:p14="http://schemas.microsoft.com/office/powerpoint/2010/main" val="740016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sz="1200" b="0" i="0" kern="1200" dirty="0" smtClean="0">
                <a:solidFill>
                  <a:schemeClr val="tx1"/>
                </a:solidFill>
                <a:effectLst/>
                <a:latin typeface="+mn-lt"/>
                <a:ea typeface="+mn-ea"/>
                <a:cs typeface="+mn-cs"/>
              </a:rPr>
              <a:t>Oxidation by Artificial Porphyrin The porphyrin system was prepared based on a method reported previously by Johansson et al. [21]. The reaction mixture consisted of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865 in acetonitrile, 35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acetonitrile, 315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formic acid,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Fe(III) </a:t>
            </a:r>
            <a:r>
              <a:rPr lang="en-US" sz="1200" b="0" i="0" kern="1200" dirty="0" err="1" smtClean="0">
                <a:solidFill>
                  <a:schemeClr val="tx1"/>
                </a:solidFill>
                <a:effectLst/>
                <a:latin typeface="+mn-lt"/>
                <a:ea typeface="+mn-ea"/>
                <a:cs typeface="+mn-cs"/>
              </a:rPr>
              <a:t>meso</a:t>
            </a:r>
            <a:r>
              <a:rPr lang="en-US" sz="1200" b="0" i="0" kern="1200" dirty="0" smtClean="0">
                <a:solidFill>
                  <a:schemeClr val="tx1"/>
                </a:solidFill>
                <a:effectLst/>
                <a:latin typeface="+mn-lt"/>
                <a:ea typeface="+mn-ea"/>
                <a:cs typeface="+mn-cs"/>
              </a:rPr>
              <a:t>-tetra(4-sulfonatophenyl)</a:t>
            </a:r>
            <a:r>
              <a:rPr lang="en-US" sz="1200" b="0" i="0" kern="1200" dirty="0" err="1" smtClean="0">
                <a:solidFill>
                  <a:schemeClr val="tx1"/>
                </a:solidFill>
                <a:effectLst/>
                <a:latin typeface="+mn-lt"/>
                <a:ea typeface="+mn-ea"/>
                <a:cs typeface="+mn-cs"/>
              </a:rPr>
              <a:t>porphine</a:t>
            </a:r>
            <a:r>
              <a:rPr lang="en-US" sz="1200" b="0" i="0" kern="1200" dirty="0" smtClean="0">
                <a:solidFill>
                  <a:schemeClr val="tx1"/>
                </a:solidFill>
                <a:effectLst/>
                <a:latin typeface="+mn-lt"/>
                <a:ea typeface="+mn-ea"/>
                <a:cs typeface="+mn-cs"/>
              </a:rPr>
              <a:t> chloride and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30% H2O2. The control sample in the absence of hydrogen peroxide and the blank sample without the test compound were prepared. The mixtures were shaken at 37 °C for 30 min at 700 rpm in a shaking water bath. One hundred microliters of the reaction mixture were diluted to 2 mL with acetonitrile/ water (50:50). After HPLC separation (column: </a:t>
            </a:r>
            <a:r>
              <a:rPr lang="en-US" sz="1200" b="0" i="0" kern="1200" dirty="0" err="1" smtClean="0">
                <a:solidFill>
                  <a:schemeClr val="tx1"/>
                </a:solidFill>
                <a:effectLst/>
                <a:latin typeface="+mn-lt"/>
                <a:ea typeface="+mn-ea"/>
                <a:cs typeface="+mn-cs"/>
              </a:rPr>
              <a:t>Kinetex</a:t>
            </a:r>
            <a:r>
              <a:rPr lang="en-US" sz="1200" b="0" i="0" kern="1200" dirty="0" smtClean="0">
                <a:solidFill>
                  <a:schemeClr val="tx1"/>
                </a:solidFill>
                <a:effectLst/>
                <a:latin typeface="+mn-lt"/>
                <a:ea typeface="+mn-ea"/>
                <a:cs typeface="+mn-cs"/>
              </a:rPr>
              <a:t> XB-C18 2.6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m, eluent: 0.1% formic acid in water and acetonitrile with 0.1% formic acid, gradient elution), the samples were introduced into an LTQ XL linear ion trap mass spectrometer (</a:t>
            </a:r>
            <a:r>
              <a:rPr lang="en-US" sz="1200" b="0" i="0" kern="1200" dirty="0" err="1" smtClean="0">
                <a:solidFill>
                  <a:schemeClr val="tx1"/>
                </a:solidFill>
                <a:effectLst/>
                <a:latin typeface="+mn-lt"/>
                <a:ea typeface="+mn-ea"/>
                <a:cs typeface="+mn-cs"/>
              </a:rPr>
              <a:t>Thermo</a:t>
            </a:r>
            <a:r>
              <a:rPr lang="en-US" sz="1200" b="0" i="0" kern="1200" dirty="0" smtClean="0">
                <a:solidFill>
                  <a:schemeClr val="tx1"/>
                </a:solidFill>
                <a:effectLst/>
                <a:latin typeface="+mn-lt"/>
                <a:ea typeface="+mn-ea"/>
                <a:cs typeface="+mn-cs"/>
              </a:rPr>
              <a:t> Fisher Scientific, Waltham, MA, USA) under the following conditions: sheath gas flow rate 35.00 </a:t>
            </a:r>
            <a:r>
              <a:rPr lang="en-US" sz="1200" b="0" i="0" kern="1200" dirty="0" err="1" smtClean="0">
                <a:solidFill>
                  <a:schemeClr val="tx1"/>
                </a:solidFill>
                <a:effectLst/>
                <a:latin typeface="+mn-lt"/>
                <a:ea typeface="+mn-ea"/>
                <a:cs typeface="+mn-cs"/>
              </a:rPr>
              <a:t>a.u</a:t>
            </a:r>
            <a:r>
              <a:rPr lang="en-US" sz="1200" b="0" i="0" kern="1200" dirty="0" smtClean="0">
                <a:solidFill>
                  <a:schemeClr val="tx1"/>
                </a:solidFill>
                <a:effectLst/>
                <a:latin typeface="+mn-lt"/>
                <a:ea typeface="+mn-ea"/>
                <a:cs typeface="+mn-cs"/>
              </a:rPr>
              <a:t>., spray voltage 5000 V, capillary temperature 300 °C, capillary voltage 31 V, tube lens voltage 150 V, skimmer voltage 34 V.</a:t>
            </a:r>
            <a:endParaRPr lang="hu-HU" sz="1200" b="0" i="0" kern="1200" dirty="0" smtClean="0">
              <a:solidFill>
                <a:schemeClr val="tx1"/>
              </a:solidFill>
              <a:effectLst/>
              <a:latin typeface="+mn-lt"/>
              <a:ea typeface="+mn-ea"/>
              <a:cs typeface="+mn-cs"/>
            </a:endParaRPr>
          </a:p>
          <a:p>
            <a:endParaRPr lang="hu-H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Chemical Fenton System The chemical Fenton system was prepared based on a method reported previously by </a:t>
            </a:r>
            <a:r>
              <a:rPr lang="en-US" sz="1200" b="0" i="0" kern="1200" dirty="0" err="1" smtClean="0">
                <a:solidFill>
                  <a:schemeClr val="tx1"/>
                </a:solidFill>
                <a:effectLst/>
                <a:latin typeface="+mn-lt"/>
                <a:ea typeface="+mn-ea"/>
                <a:cs typeface="+mn-cs"/>
              </a:rPr>
              <a:t>Jurva</a:t>
            </a:r>
            <a:r>
              <a:rPr lang="en-US" sz="1200" b="0" i="0" kern="1200" dirty="0" smtClean="0">
                <a:solidFill>
                  <a:schemeClr val="tx1"/>
                </a:solidFill>
                <a:effectLst/>
                <a:latin typeface="+mn-lt"/>
                <a:ea typeface="+mn-ea"/>
                <a:cs typeface="+mn-cs"/>
              </a:rPr>
              <a:t> et al. [23] The reaction mixture consisted of 400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2.5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865 in acetonitrile, 50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FeCl3 and 50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EDTA-Na2 in acetonitrile/water (50:50), 500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ascorbic acid in acetonitrile/water (50:50) and 1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30% hydrogen peroxide. The control sample in the absence of hydrogen peroxide and the blank sample without the test compound were prepared. The mixtures were stirred at room temperature at 600 rpm.</a:t>
            </a:r>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4</a:t>
            </a:fld>
            <a:endParaRPr lang="en-US"/>
          </a:p>
        </p:txBody>
      </p:sp>
    </p:spTree>
    <p:extLst>
      <p:ext uri="{BB962C8B-B14F-4D97-AF65-F5344CB8AC3E}">
        <p14:creationId xmlns:p14="http://schemas.microsoft.com/office/powerpoint/2010/main" val="3446741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US" sz="1200" b="0" i="0" kern="1200" dirty="0" smtClean="0">
                <a:solidFill>
                  <a:schemeClr val="tx1"/>
                </a:solidFill>
                <a:effectLst/>
                <a:latin typeface="+mn-lt"/>
                <a:ea typeface="+mn-ea"/>
                <a:cs typeface="+mn-cs"/>
              </a:rPr>
              <a:t>Oxidation by Artificial Porphyrin The porphyrin system was prepared based on a method reported previously by Johansson et al. [21]. The reaction mixture consisted of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865 in acetonitrile, 35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acetonitrile, 315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formic acid,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Fe(III) </a:t>
            </a:r>
            <a:r>
              <a:rPr lang="en-US" sz="1200" b="0" i="0" kern="1200" dirty="0" err="1" smtClean="0">
                <a:solidFill>
                  <a:schemeClr val="tx1"/>
                </a:solidFill>
                <a:effectLst/>
                <a:latin typeface="+mn-lt"/>
                <a:ea typeface="+mn-ea"/>
                <a:cs typeface="+mn-cs"/>
              </a:rPr>
              <a:t>meso</a:t>
            </a:r>
            <a:r>
              <a:rPr lang="en-US" sz="1200" b="0" i="0" kern="1200" dirty="0" smtClean="0">
                <a:solidFill>
                  <a:schemeClr val="tx1"/>
                </a:solidFill>
                <a:effectLst/>
                <a:latin typeface="+mn-lt"/>
                <a:ea typeface="+mn-ea"/>
                <a:cs typeface="+mn-cs"/>
              </a:rPr>
              <a:t>-tetra(4-sulfonatophenyl)</a:t>
            </a:r>
            <a:r>
              <a:rPr lang="en-US" sz="1200" b="0" i="0" kern="1200" dirty="0" err="1" smtClean="0">
                <a:solidFill>
                  <a:schemeClr val="tx1"/>
                </a:solidFill>
                <a:effectLst/>
                <a:latin typeface="+mn-lt"/>
                <a:ea typeface="+mn-ea"/>
                <a:cs typeface="+mn-cs"/>
              </a:rPr>
              <a:t>porphine</a:t>
            </a:r>
            <a:r>
              <a:rPr lang="en-US" sz="1200" b="0" i="0" kern="1200" dirty="0" smtClean="0">
                <a:solidFill>
                  <a:schemeClr val="tx1"/>
                </a:solidFill>
                <a:effectLst/>
                <a:latin typeface="+mn-lt"/>
                <a:ea typeface="+mn-ea"/>
                <a:cs typeface="+mn-cs"/>
              </a:rPr>
              <a:t> chloride and 50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L 30% H2O2. The control sample in the absence of hydrogen peroxide and the blank sample without the test compound were prepared. The mixtures were shaken at 37 °C for 30 min at 700 rpm in a shaking water bath. One hundred microliters of the reaction mixture were diluted to 2 mL with acetonitrile/ water (50:50). After HPLC separation (column: </a:t>
            </a:r>
            <a:r>
              <a:rPr lang="en-US" sz="1200" b="0" i="0" kern="1200" dirty="0" err="1" smtClean="0">
                <a:solidFill>
                  <a:schemeClr val="tx1"/>
                </a:solidFill>
                <a:effectLst/>
                <a:latin typeface="+mn-lt"/>
                <a:ea typeface="+mn-ea"/>
                <a:cs typeface="+mn-cs"/>
              </a:rPr>
              <a:t>Kinetex</a:t>
            </a:r>
            <a:r>
              <a:rPr lang="en-US" sz="1200" b="0" i="0" kern="1200" dirty="0" smtClean="0">
                <a:solidFill>
                  <a:schemeClr val="tx1"/>
                </a:solidFill>
                <a:effectLst/>
                <a:latin typeface="+mn-lt"/>
                <a:ea typeface="+mn-ea"/>
                <a:cs typeface="+mn-cs"/>
              </a:rPr>
              <a:t> XB-C18 2.6 </a:t>
            </a:r>
            <a:r>
              <a:rPr lang="el-GR" sz="1200" b="0" i="0" kern="1200" dirty="0" smtClean="0">
                <a:solidFill>
                  <a:schemeClr val="tx1"/>
                </a:solidFill>
                <a:effectLst/>
                <a:latin typeface="+mn-lt"/>
                <a:ea typeface="+mn-ea"/>
                <a:cs typeface="+mn-cs"/>
              </a:rPr>
              <a:t>μ</a:t>
            </a:r>
            <a:r>
              <a:rPr lang="en-US" sz="1200" b="0" i="0" kern="1200" dirty="0" smtClean="0">
                <a:solidFill>
                  <a:schemeClr val="tx1"/>
                </a:solidFill>
                <a:effectLst/>
                <a:latin typeface="+mn-lt"/>
                <a:ea typeface="+mn-ea"/>
                <a:cs typeface="+mn-cs"/>
              </a:rPr>
              <a:t>m, eluent: 0.1% formic acid in water and acetonitrile with 0.1% formic acid, gradient elution), the samples were introduced into an LTQ XL linear ion trap mass spectrometer (</a:t>
            </a:r>
            <a:r>
              <a:rPr lang="en-US" sz="1200" b="0" i="0" kern="1200" dirty="0" err="1" smtClean="0">
                <a:solidFill>
                  <a:schemeClr val="tx1"/>
                </a:solidFill>
                <a:effectLst/>
                <a:latin typeface="+mn-lt"/>
                <a:ea typeface="+mn-ea"/>
                <a:cs typeface="+mn-cs"/>
              </a:rPr>
              <a:t>Thermo</a:t>
            </a:r>
            <a:r>
              <a:rPr lang="en-US" sz="1200" b="0" i="0" kern="1200" dirty="0" smtClean="0">
                <a:solidFill>
                  <a:schemeClr val="tx1"/>
                </a:solidFill>
                <a:effectLst/>
                <a:latin typeface="+mn-lt"/>
                <a:ea typeface="+mn-ea"/>
                <a:cs typeface="+mn-cs"/>
              </a:rPr>
              <a:t> Fisher Scientific, Waltham, MA, USA) under the following conditions: sheath gas flow rate 35.00 </a:t>
            </a:r>
            <a:r>
              <a:rPr lang="en-US" sz="1200" b="0" i="0" kern="1200" dirty="0" err="1" smtClean="0">
                <a:solidFill>
                  <a:schemeClr val="tx1"/>
                </a:solidFill>
                <a:effectLst/>
                <a:latin typeface="+mn-lt"/>
                <a:ea typeface="+mn-ea"/>
                <a:cs typeface="+mn-cs"/>
              </a:rPr>
              <a:t>a.u</a:t>
            </a:r>
            <a:r>
              <a:rPr lang="en-US" sz="1200" b="0" i="0" kern="1200" dirty="0" smtClean="0">
                <a:solidFill>
                  <a:schemeClr val="tx1"/>
                </a:solidFill>
                <a:effectLst/>
                <a:latin typeface="+mn-lt"/>
                <a:ea typeface="+mn-ea"/>
                <a:cs typeface="+mn-cs"/>
              </a:rPr>
              <a:t>., spray voltage 5000 V, capillary temperature 300 °C, capillary voltage 31 V, tube lens voltage 150 V, skimmer voltage 34 V.</a:t>
            </a:r>
            <a:endParaRPr lang="hu-HU" sz="1200" b="0" i="0" kern="1200" dirty="0" smtClean="0">
              <a:solidFill>
                <a:schemeClr val="tx1"/>
              </a:solidFill>
              <a:effectLst/>
              <a:latin typeface="+mn-lt"/>
              <a:ea typeface="+mn-ea"/>
              <a:cs typeface="+mn-cs"/>
            </a:endParaRPr>
          </a:p>
          <a:p>
            <a:endParaRPr lang="hu-HU"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Chemical Fenton System The chemical Fenton system was prepared based on a method reported previously by </a:t>
            </a:r>
            <a:r>
              <a:rPr lang="en-US" sz="1200" b="0" i="0" kern="1200" dirty="0" err="1" smtClean="0">
                <a:solidFill>
                  <a:schemeClr val="tx1"/>
                </a:solidFill>
                <a:effectLst/>
                <a:latin typeface="+mn-lt"/>
                <a:ea typeface="+mn-ea"/>
                <a:cs typeface="+mn-cs"/>
              </a:rPr>
              <a:t>Jurva</a:t>
            </a:r>
            <a:r>
              <a:rPr lang="en-US" sz="1200" b="0" i="0" kern="1200" dirty="0" smtClean="0">
                <a:solidFill>
                  <a:schemeClr val="tx1"/>
                </a:solidFill>
                <a:effectLst/>
                <a:latin typeface="+mn-lt"/>
                <a:ea typeface="+mn-ea"/>
                <a:cs typeface="+mn-cs"/>
              </a:rPr>
              <a:t> et al. [23] The reaction mixture consisted of 400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2.5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865 in acetonitrile, 50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FeCl3 and 50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20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EDTA-Na2 in acetonitrile/water (50:50), 500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10 </a:t>
            </a:r>
            <a:r>
              <a:rPr lang="en-US" sz="1200" b="0" i="0" kern="1200" dirty="0" err="1" smtClean="0">
                <a:solidFill>
                  <a:schemeClr val="tx1"/>
                </a:solidFill>
                <a:effectLst/>
                <a:latin typeface="+mn-lt"/>
                <a:ea typeface="+mn-ea"/>
                <a:cs typeface="+mn-cs"/>
              </a:rPr>
              <a:t>mM</a:t>
            </a:r>
            <a:r>
              <a:rPr lang="en-US" sz="1200" b="0" i="0" kern="1200" dirty="0" smtClean="0">
                <a:solidFill>
                  <a:schemeClr val="tx1"/>
                </a:solidFill>
                <a:effectLst/>
                <a:latin typeface="+mn-lt"/>
                <a:ea typeface="+mn-ea"/>
                <a:cs typeface="+mn-cs"/>
              </a:rPr>
              <a:t> ascorbic acid in acetonitrile/water (50:50) and 1 </a:t>
            </a:r>
            <a:r>
              <a:rPr lang="en-US" sz="1200" b="0" i="0" kern="1200" dirty="0" err="1" smtClean="0">
                <a:solidFill>
                  <a:schemeClr val="tx1"/>
                </a:solidFill>
                <a:effectLst/>
                <a:latin typeface="+mn-lt"/>
                <a:ea typeface="+mn-ea"/>
                <a:cs typeface="+mn-cs"/>
              </a:rPr>
              <a:t>μL</a:t>
            </a:r>
            <a:r>
              <a:rPr lang="en-US" sz="1200" b="0" i="0" kern="1200" dirty="0" smtClean="0">
                <a:solidFill>
                  <a:schemeClr val="tx1"/>
                </a:solidFill>
                <a:effectLst/>
                <a:latin typeface="+mn-lt"/>
                <a:ea typeface="+mn-ea"/>
                <a:cs typeface="+mn-cs"/>
              </a:rPr>
              <a:t> 30% hydrogen peroxide. The control sample in the absence of hydrogen peroxide and the blank sample without the test compound were prepared. The mixtures were stirred at room temperature at 600 rpm.</a:t>
            </a:r>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5</a:t>
            </a:fld>
            <a:endParaRPr lang="en-US"/>
          </a:p>
        </p:txBody>
      </p:sp>
    </p:spTree>
    <p:extLst>
      <p:ext uri="{BB962C8B-B14F-4D97-AF65-F5344CB8AC3E}">
        <p14:creationId xmlns:p14="http://schemas.microsoft.com/office/powerpoint/2010/main" val="228882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6</a:t>
            </a:fld>
            <a:endParaRPr lang="en-US"/>
          </a:p>
        </p:txBody>
      </p:sp>
    </p:spTree>
    <p:extLst>
      <p:ext uri="{BB962C8B-B14F-4D97-AF65-F5344CB8AC3E}">
        <p14:creationId xmlns:p14="http://schemas.microsoft.com/office/powerpoint/2010/main" val="670378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8</a:t>
            </a:fld>
            <a:endParaRPr lang="en-US"/>
          </a:p>
        </p:txBody>
      </p:sp>
    </p:spTree>
    <p:extLst>
      <p:ext uri="{BB962C8B-B14F-4D97-AF65-F5344CB8AC3E}">
        <p14:creationId xmlns:p14="http://schemas.microsoft.com/office/powerpoint/2010/main" val="2834712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err="1" smtClean="0"/>
              <a:t>Ethical</a:t>
            </a:r>
            <a:r>
              <a:rPr lang="hu-HU" dirty="0" smtClean="0"/>
              <a:t> </a:t>
            </a:r>
            <a:r>
              <a:rPr lang="hu-HU" dirty="0" err="1" smtClean="0"/>
              <a:t>license</a:t>
            </a:r>
            <a:r>
              <a:rPr lang="hu-HU" dirty="0" smtClean="0"/>
              <a:t>!</a:t>
            </a:r>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9</a:t>
            </a:fld>
            <a:endParaRPr lang="en-US"/>
          </a:p>
        </p:txBody>
      </p:sp>
    </p:spTree>
    <p:extLst>
      <p:ext uri="{BB962C8B-B14F-4D97-AF65-F5344CB8AC3E}">
        <p14:creationId xmlns:p14="http://schemas.microsoft.com/office/powerpoint/2010/main" val="29220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fld id="{2B1D508A-4B28-43C6-82A9-2C60A5CFE31E}" type="slidenum">
              <a:rPr lang="en-US" smtClean="0"/>
              <a:t>10</a:t>
            </a:fld>
            <a:endParaRPr lang="en-US"/>
          </a:p>
        </p:txBody>
      </p:sp>
    </p:spTree>
    <p:extLst>
      <p:ext uri="{BB962C8B-B14F-4D97-AF65-F5344CB8AC3E}">
        <p14:creationId xmlns:p14="http://schemas.microsoft.com/office/powerpoint/2010/main" val="1871156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u-HU" smtClean="0"/>
              <a:t>Mintacím szerkesztése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u-HU" smtClean="0"/>
              <a:t>Mintacím szerkesztése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u-HU" smtClean="0"/>
              <a:t>Mintacím szerkesztése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u-HU" smtClean="0"/>
              <a:t>Mintacím szerkesztése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u-HU" smtClean="0"/>
              <a:t>Mintacím szerkesztése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u-HU" smtClean="0"/>
              <a:t>Mintacím szerkesztése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u-HU" smtClean="0"/>
              <a:t>Mintacím szerkesztése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smtClean="0"/>
              <a:t>Mintacím szerkesztése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u-HU" smtClean="0"/>
              <a:t>Mintacím szerkesztése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smtClean="0"/>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u-HU" smtClean="0"/>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smtClean="0"/>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u-HU" smtClean="0"/>
              <a:t>Mintacím szerkesztése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u-HU" smtClean="0"/>
              <a:t>Mintaszöveg szerkesztése</a:t>
            </a:r>
          </a:p>
        </p:txBody>
      </p:sp>
      <p:sp>
        <p:nvSpPr>
          <p:cNvPr id="5" name="Date Placeholder 4"/>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ncho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u-HU" smtClean="0"/>
              <a:t>Mintacím szerkesztése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u-HU" smtClean="0"/>
              <a:t>Mintacím szerkesztése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5/15/2017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gif"/><Relationship Id="rId7"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gif"/><Relationship Id="rId5" Type="http://schemas.openxmlformats.org/officeDocument/2006/relationships/image" Target="../media/image12.gif"/><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normAutofit fontScale="90000"/>
          </a:bodyPr>
          <a:lstStyle/>
          <a:p>
            <a:r>
              <a:rPr lang="en-US" b="1" dirty="0"/>
              <a:t>Vasoactive effects of a new nitric oxide donating acetylsalicylic derivative</a:t>
            </a:r>
            <a:br>
              <a:rPr lang="en-US" b="1" dirty="0"/>
            </a:br>
            <a:endParaRPr lang="en-US" dirty="0"/>
          </a:p>
        </p:txBody>
      </p:sp>
      <p:sp>
        <p:nvSpPr>
          <p:cNvPr id="3" name="Alcím 2"/>
          <p:cNvSpPr>
            <a:spLocks noGrp="1"/>
          </p:cNvSpPr>
          <p:nvPr>
            <p:ph type="subTitle" idx="1"/>
          </p:nvPr>
        </p:nvSpPr>
        <p:spPr/>
        <p:txBody>
          <a:bodyPr/>
          <a:lstStyle/>
          <a:p>
            <a:r>
              <a:rPr lang="en-US" u="sng" dirty="0"/>
              <a:t>Attila Czompa</a:t>
            </a:r>
            <a:r>
              <a:rPr lang="en-US" dirty="0"/>
              <a:t>, </a:t>
            </a:r>
            <a:r>
              <a:rPr lang="en-US" sz="1400" dirty="0" err="1"/>
              <a:t>Istvan</a:t>
            </a:r>
            <a:r>
              <a:rPr lang="en-US" sz="1400" dirty="0"/>
              <a:t> </a:t>
            </a:r>
            <a:r>
              <a:rPr lang="en-US" sz="1400" dirty="0" err="1"/>
              <a:t>Bak</a:t>
            </a:r>
            <a:r>
              <a:rPr lang="en-US" sz="1400" dirty="0"/>
              <a:t>, </a:t>
            </a:r>
            <a:r>
              <a:rPr lang="en-US" sz="1400" dirty="0" err="1"/>
              <a:t>Kitti</a:t>
            </a:r>
            <a:r>
              <a:rPr lang="en-US" sz="1400" dirty="0"/>
              <a:t> </a:t>
            </a:r>
            <a:r>
              <a:rPr lang="en-US" sz="1400" dirty="0" err="1"/>
              <a:t>Szoke</a:t>
            </a:r>
            <a:r>
              <a:rPr lang="en-US" sz="1400" dirty="0"/>
              <a:t>, </a:t>
            </a:r>
            <a:r>
              <a:rPr lang="en-US" sz="1400" dirty="0" err="1"/>
              <a:t>Istvan</a:t>
            </a:r>
            <a:r>
              <a:rPr lang="en-US" sz="1400" dirty="0"/>
              <a:t> </a:t>
            </a:r>
            <a:r>
              <a:rPr lang="en-US" sz="1400" dirty="0" err="1"/>
              <a:t>Lekli</a:t>
            </a:r>
            <a:r>
              <a:rPr lang="en-US" sz="1400" dirty="0"/>
              <a:t>, </a:t>
            </a:r>
            <a:r>
              <a:rPr lang="en-US" sz="1400" dirty="0" err="1"/>
              <a:t>Aniko</a:t>
            </a:r>
            <a:r>
              <a:rPr lang="en-US" sz="1400" dirty="0"/>
              <a:t> </a:t>
            </a:r>
            <a:r>
              <a:rPr lang="en-US" sz="1400" dirty="0" err="1"/>
              <a:t>Borbas</a:t>
            </a:r>
            <a:r>
              <a:rPr lang="en-US" sz="1400" dirty="0"/>
              <a:t>, Pal </a:t>
            </a:r>
            <a:r>
              <a:rPr lang="en-US" sz="1400" dirty="0" err="1"/>
              <a:t>Herczegh</a:t>
            </a:r>
            <a:r>
              <a:rPr lang="en-US" sz="1400" dirty="0"/>
              <a:t>, Arpad </a:t>
            </a:r>
            <a:r>
              <a:rPr lang="en-US" sz="1400" dirty="0" err="1" smtClean="0"/>
              <a:t>Tosaki</a:t>
            </a:r>
            <a:endParaRPr lang="hu-HU" sz="1400" dirty="0" smtClean="0"/>
          </a:p>
          <a:p>
            <a:r>
              <a:rPr lang="en-US" dirty="0"/>
              <a:t>University of Debrecen, Hungary  </a:t>
            </a:r>
          </a:p>
          <a:p>
            <a:endParaRPr lang="en-US"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2286" y="0"/>
            <a:ext cx="1719714" cy="1704375"/>
          </a:xfrm>
          <a:prstGeom prst="rect">
            <a:avLst/>
          </a:prstGeom>
        </p:spPr>
      </p:pic>
      <p:sp>
        <p:nvSpPr>
          <p:cNvPr id="5" name="Szövegdoboz 4"/>
          <p:cNvSpPr txBox="1"/>
          <p:nvPr/>
        </p:nvSpPr>
        <p:spPr>
          <a:xfrm>
            <a:off x="2589213" y="337514"/>
            <a:ext cx="3708400" cy="646331"/>
          </a:xfrm>
          <a:prstGeom prst="rect">
            <a:avLst/>
          </a:prstGeom>
          <a:noFill/>
        </p:spPr>
        <p:txBody>
          <a:bodyPr wrap="square" rtlCol="0">
            <a:spAutoFit/>
          </a:bodyPr>
          <a:lstStyle/>
          <a:p>
            <a:r>
              <a:rPr lang="en-US" dirty="0"/>
              <a:t>World Heart Congress</a:t>
            </a:r>
          </a:p>
          <a:p>
            <a:pPr algn="ctr"/>
            <a:r>
              <a:rPr lang="en-US" dirty="0"/>
              <a:t>May 22- 24, 2017 Osaka, Japan</a:t>
            </a:r>
          </a:p>
        </p:txBody>
      </p:sp>
    </p:spTree>
    <p:extLst>
      <p:ext uri="{BB962C8B-B14F-4D97-AF65-F5344CB8AC3E}">
        <p14:creationId xmlns:p14="http://schemas.microsoft.com/office/powerpoint/2010/main" val="2960667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u="sng" dirty="0" err="1" smtClean="0"/>
              <a:t>Introduction</a:t>
            </a:r>
            <a:r>
              <a:rPr lang="hu-HU" u="sng" dirty="0" smtClean="0"/>
              <a:t>	</a:t>
            </a:r>
            <a:r>
              <a:rPr lang="hu-HU" dirty="0" smtClean="0"/>
              <a:t>		</a:t>
            </a:r>
            <a:endParaRPr lang="en-US" sz="2800" dirty="0"/>
          </a:p>
        </p:txBody>
      </p:sp>
      <p:grpSp>
        <p:nvGrpSpPr>
          <p:cNvPr id="8" name="Csoportba foglalás 7"/>
          <p:cNvGrpSpPr/>
          <p:nvPr/>
        </p:nvGrpSpPr>
        <p:grpSpPr>
          <a:xfrm>
            <a:off x="1535724" y="1447803"/>
            <a:ext cx="9820213" cy="3004810"/>
            <a:chOff x="1406770" y="1705707"/>
            <a:chExt cx="9820213" cy="3004810"/>
          </a:xfrm>
        </p:grpSpPr>
        <p:graphicFrame>
          <p:nvGraphicFramePr>
            <p:cNvPr id="4" name="Diagram 3"/>
            <p:cNvGraphicFramePr>
              <a:graphicFrameLocks/>
            </p:cNvGraphicFramePr>
            <p:nvPr>
              <p:extLst>
                <p:ext uri="{D42A27DB-BD31-4B8C-83A1-F6EECF244321}">
                  <p14:modId xmlns:p14="http://schemas.microsoft.com/office/powerpoint/2010/main" val="1299929928"/>
                </p:ext>
              </p:extLst>
            </p:nvPr>
          </p:nvGraphicFramePr>
          <p:xfrm>
            <a:off x="1406770" y="1705707"/>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p:cNvGraphicFramePr>
              <a:graphicFrameLocks/>
            </p:cNvGraphicFramePr>
            <p:nvPr>
              <p:extLst>
                <p:ext uri="{D42A27DB-BD31-4B8C-83A1-F6EECF244321}">
                  <p14:modId xmlns:p14="http://schemas.microsoft.com/office/powerpoint/2010/main" val="1448509660"/>
                </p:ext>
              </p:extLst>
            </p:nvPr>
          </p:nvGraphicFramePr>
          <p:xfrm>
            <a:off x="6256398" y="1705707"/>
            <a:ext cx="4970585"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Szövegdoboz 5"/>
            <p:cNvSpPr txBox="1"/>
            <p:nvPr/>
          </p:nvSpPr>
          <p:spPr>
            <a:xfrm>
              <a:off x="5370103" y="4448907"/>
              <a:ext cx="1678665" cy="261610"/>
            </a:xfrm>
            <a:prstGeom prst="rect">
              <a:avLst/>
            </a:prstGeom>
            <a:noFill/>
          </p:spPr>
          <p:txBody>
            <a:bodyPr wrap="none" rtlCol="0">
              <a:spAutoFit/>
            </a:bodyPr>
            <a:lstStyle/>
            <a:p>
              <a:r>
                <a:rPr lang="hu-HU" sz="1100" dirty="0" err="1" smtClean="0"/>
                <a:t>Source</a:t>
              </a:r>
              <a:r>
                <a:rPr lang="hu-HU" sz="1100" dirty="0" smtClean="0"/>
                <a:t>: WHO </a:t>
              </a:r>
              <a:r>
                <a:rPr lang="hu-HU" sz="1100" dirty="0" err="1" smtClean="0"/>
                <a:t>statistics</a:t>
              </a:r>
              <a:endParaRPr lang="en-US" sz="1100" dirty="0"/>
            </a:p>
          </p:txBody>
        </p:sp>
      </p:grpSp>
      <p:sp>
        <p:nvSpPr>
          <p:cNvPr id="9" name="Szövegdoboz 8"/>
          <p:cNvSpPr txBox="1"/>
          <p:nvPr/>
        </p:nvSpPr>
        <p:spPr>
          <a:xfrm>
            <a:off x="2274277" y="4830030"/>
            <a:ext cx="8408071" cy="1754326"/>
          </a:xfrm>
          <a:prstGeom prst="rect">
            <a:avLst/>
          </a:prstGeom>
          <a:noFill/>
        </p:spPr>
        <p:txBody>
          <a:bodyPr wrap="none" rtlCol="0">
            <a:spAutoFit/>
          </a:bodyPr>
          <a:lstStyle/>
          <a:p>
            <a:r>
              <a:rPr lang="hu-HU" dirty="0" err="1" smtClean="0"/>
              <a:t>Ischemic</a:t>
            </a:r>
            <a:r>
              <a:rPr lang="hu-HU" dirty="0" smtClean="0"/>
              <a:t> </a:t>
            </a:r>
            <a:r>
              <a:rPr lang="hu-HU" dirty="0" err="1" smtClean="0"/>
              <a:t>heart</a:t>
            </a:r>
            <a:r>
              <a:rPr lang="hu-HU" dirty="0" smtClean="0"/>
              <a:t> </a:t>
            </a:r>
            <a:r>
              <a:rPr lang="hu-HU" dirty="0" err="1" smtClean="0"/>
              <a:t>disease</a:t>
            </a:r>
            <a:r>
              <a:rPr lang="hu-HU" dirty="0" smtClean="0"/>
              <a:t>:</a:t>
            </a:r>
          </a:p>
          <a:p>
            <a:r>
              <a:rPr lang="hu-HU" dirty="0"/>
              <a:t>	</a:t>
            </a:r>
            <a:r>
              <a:rPr lang="hu-HU" dirty="0" err="1" smtClean="0"/>
              <a:t>Narrowed</a:t>
            </a:r>
            <a:r>
              <a:rPr lang="hu-HU" dirty="0" smtClean="0"/>
              <a:t> </a:t>
            </a:r>
            <a:r>
              <a:rPr lang="hu-HU" dirty="0" err="1" smtClean="0"/>
              <a:t>coronary</a:t>
            </a:r>
            <a:r>
              <a:rPr lang="hu-HU" dirty="0" smtClean="0"/>
              <a:t> </a:t>
            </a:r>
            <a:r>
              <a:rPr lang="hu-HU" dirty="0" err="1" smtClean="0"/>
              <a:t>artery</a:t>
            </a:r>
            <a:endParaRPr lang="hu-HU" dirty="0" smtClean="0"/>
          </a:p>
          <a:p>
            <a:r>
              <a:rPr lang="hu-HU" dirty="0"/>
              <a:t>	</a:t>
            </a:r>
            <a:r>
              <a:rPr lang="hu-HU" dirty="0" smtClean="0"/>
              <a:t>	</a:t>
            </a:r>
            <a:r>
              <a:rPr lang="hu-HU" dirty="0" err="1" smtClean="0"/>
              <a:t>Ischemia</a:t>
            </a:r>
            <a:endParaRPr lang="hu-HU" dirty="0" smtClean="0"/>
          </a:p>
          <a:p>
            <a:r>
              <a:rPr lang="hu-HU" dirty="0"/>
              <a:t>	</a:t>
            </a:r>
            <a:r>
              <a:rPr lang="hu-HU" dirty="0" smtClean="0"/>
              <a:t>		</a:t>
            </a:r>
            <a:r>
              <a:rPr lang="hu-HU" dirty="0" err="1" smtClean="0"/>
              <a:t>Heart</a:t>
            </a:r>
            <a:r>
              <a:rPr lang="hu-HU" dirty="0" smtClean="0"/>
              <a:t> </a:t>
            </a:r>
            <a:r>
              <a:rPr lang="hu-HU" dirty="0" err="1" smtClean="0"/>
              <a:t>muscle</a:t>
            </a:r>
            <a:r>
              <a:rPr lang="hu-HU" dirty="0" smtClean="0"/>
              <a:t> is </a:t>
            </a:r>
            <a:r>
              <a:rPr lang="hu-HU" dirty="0" err="1" smtClean="0"/>
              <a:t>not</a:t>
            </a:r>
            <a:r>
              <a:rPr lang="hu-HU" dirty="0" smtClean="0"/>
              <a:t> </a:t>
            </a:r>
            <a:r>
              <a:rPr lang="hu-HU" dirty="0" err="1" smtClean="0"/>
              <a:t>recieving</a:t>
            </a:r>
            <a:r>
              <a:rPr lang="hu-HU" dirty="0" smtClean="0"/>
              <a:t> </a:t>
            </a:r>
            <a:r>
              <a:rPr lang="hu-HU" dirty="0" err="1" smtClean="0"/>
              <a:t>enough</a:t>
            </a:r>
            <a:r>
              <a:rPr lang="hu-HU" dirty="0" smtClean="0"/>
              <a:t> </a:t>
            </a:r>
            <a:r>
              <a:rPr lang="hu-HU" dirty="0" err="1" smtClean="0"/>
              <a:t>oxygen</a:t>
            </a:r>
            <a:endParaRPr lang="hu-HU" dirty="0" smtClean="0"/>
          </a:p>
          <a:p>
            <a:endParaRPr lang="hu-HU" dirty="0"/>
          </a:p>
          <a:p>
            <a:r>
              <a:rPr lang="hu-HU" u="sng" dirty="0" smtClean="0"/>
              <a:t>The </a:t>
            </a:r>
            <a:r>
              <a:rPr lang="hu-HU" u="sng" dirty="0" err="1"/>
              <a:t>role</a:t>
            </a:r>
            <a:r>
              <a:rPr lang="hu-HU" u="sng" dirty="0"/>
              <a:t> of </a:t>
            </a:r>
            <a:r>
              <a:rPr lang="hu-HU" b="1" u="sng" dirty="0" err="1"/>
              <a:t>acetylsalicylic</a:t>
            </a:r>
            <a:r>
              <a:rPr lang="hu-HU" b="1" u="sng" dirty="0"/>
              <a:t> </a:t>
            </a:r>
            <a:r>
              <a:rPr lang="hu-HU" b="1" u="sng" dirty="0" err="1"/>
              <a:t>acid</a:t>
            </a:r>
            <a:r>
              <a:rPr lang="hu-HU" u="sng" dirty="0"/>
              <a:t> and </a:t>
            </a:r>
            <a:r>
              <a:rPr lang="hu-HU" b="1" u="sng" dirty="0" err="1"/>
              <a:t>n</a:t>
            </a:r>
            <a:r>
              <a:rPr lang="hu-HU" b="1" u="sng" dirty="0" err="1" smtClean="0"/>
              <a:t>itric</a:t>
            </a:r>
            <a:r>
              <a:rPr lang="hu-HU" b="1" u="sng" dirty="0" smtClean="0"/>
              <a:t> </a:t>
            </a:r>
            <a:r>
              <a:rPr lang="hu-HU" b="1" u="sng" dirty="0" err="1" smtClean="0"/>
              <a:t>oxyde</a:t>
            </a:r>
            <a:r>
              <a:rPr lang="hu-HU" b="1" u="sng" dirty="0" smtClean="0"/>
              <a:t> </a:t>
            </a:r>
            <a:r>
              <a:rPr lang="hu-HU" u="sng" dirty="0" err="1"/>
              <a:t>in</a:t>
            </a:r>
            <a:r>
              <a:rPr lang="hu-HU" u="sng" dirty="0"/>
              <a:t> </a:t>
            </a:r>
            <a:r>
              <a:rPr lang="hu-HU" u="sng" dirty="0" err="1"/>
              <a:t>ischemic</a:t>
            </a:r>
            <a:r>
              <a:rPr lang="hu-HU" u="sng" dirty="0"/>
              <a:t> </a:t>
            </a:r>
            <a:r>
              <a:rPr lang="hu-HU" u="sng" dirty="0" err="1"/>
              <a:t>heart</a:t>
            </a:r>
            <a:r>
              <a:rPr lang="hu-HU" u="sng" dirty="0"/>
              <a:t> </a:t>
            </a:r>
            <a:r>
              <a:rPr lang="hu-HU" u="sng" dirty="0" err="1"/>
              <a:t>diseases</a:t>
            </a:r>
            <a:endParaRPr lang="hu-HU" u="sng" dirty="0"/>
          </a:p>
        </p:txBody>
      </p:sp>
      <p:sp>
        <p:nvSpPr>
          <p:cNvPr id="11" name="Szövegdoboz 10"/>
          <p:cNvSpPr txBox="1"/>
          <p:nvPr/>
        </p:nvSpPr>
        <p:spPr>
          <a:xfrm>
            <a:off x="2596480" y="-3181"/>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Tree>
    <p:extLst>
      <p:ext uri="{BB962C8B-B14F-4D97-AF65-F5344CB8AC3E}">
        <p14:creationId xmlns:p14="http://schemas.microsoft.com/office/powerpoint/2010/main" val="27967885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u="sng" dirty="0" err="1" smtClean="0"/>
              <a:t>Our</a:t>
            </a:r>
            <a:r>
              <a:rPr lang="hu-HU" u="sng" dirty="0" smtClean="0"/>
              <a:t> </a:t>
            </a:r>
            <a:r>
              <a:rPr lang="hu-HU" u="sng" dirty="0" err="1" smtClean="0"/>
              <a:t>aims</a:t>
            </a:r>
            <a:endParaRPr lang="en-US" u="sng" dirty="0"/>
          </a:p>
        </p:txBody>
      </p:sp>
      <p:sp>
        <p:nvSpPr>
          <p:cNvPr id="3" name="Tartalom helye 2"/>
          <p:cNvSpPr>
            <a:spLocks noGrp="1"/>
          </p:cNvSpPr>
          <p:nvPr>
            <p:ph idx="1"/>
          </p:nvPr>
        </p:nvSpPr>
        <p:spPr>
          <a:xfrm>
            <a:off x="2592925" y="2654811"/>
            <a:ext cx="8915400" cy="3957003"/>
          </a:xfrm>
        </p:spPr>
        <p:txBody>
          <a:bodyPr>
            <a:normAutofit/>
          </a:bodyPr>
          <a:lstStyle/>
          <a:p>
            <a:pPr>
              <a:buFont typeface="+mj-lt"/>
              <a:buAutoNum type="arabicPeriod"/>
            </a:pPr>
            <a:r>
              <a:rPr lang="hu-HU" dirty="0" err="1" smtClean="0"/>
              <a:t>Specify</a:t>
            </a:r>
            <a:r>
              <a:rPr lang="hu-HU" dirty="0" smtClean="0"/>
              <a:t> </a:t>
            </a:r>
            <a:r>
              <a:rPr lang="hu-HU" dirty="0" err="1" smtClean="0"/>
              <a:t>the</a:t>
            </a:r>
            <a:r>
              <a:rPr lang="hu-HU" dirty="0" smtClean="0"/>
              <a:t> </a:t>
            </a:r>
            <a:r>
              <a:rPr lang="hu-HU" dirty="0" err="1" smtClean="0"/>
              <a:t>pharmacological</a:t>
            </a:r>
            <a:r>
              <a:rPr lang="hu-HU" dirty="0" smtClean="0"/>
              <a:t> </a:t>
            </a:r>
            <a:r>
              <a:rPr lang="hu-HU" dirty="0" err="1" smtClean="0"/>
              <a:t>properties</a:t>
            </a:r>
            <a:endParaRPr lang="hu-HU" dirty="0" smtClean="0"/>
          </a:p>
          <a:p>
            <a:pPr lvl="3">
              <a:buFont typeface="Wingdings" panose="05000000000000000000" pitchFamily="2" charset="2"/>
              <a:buChar char="v"/>
            </a:pPr>
            <a:r>
              <a:rPr lang="hu-HU" sz="1800" dirty="0" err="1"/>
              <a:t>Phase</a:t>
            </a:r>
            <a:r>
              <a:rPr lang="hu-HU" sz="1800" dirty="0"/>
              <a:t> I </a:t>
            </a:r>
            <a:r>
              <a:rPr lang="hu-HU" sz="1800" dirty="0" err="1"/>
              <a:t>metabolic</a:t>
            </a:r>
            <a:r>
              <a:rPr lang="hu-HU" sz="1800" dirty="0"/>
              <a:t> </a:t>
            </a:r>
            <a:r>
              <a:rPr lang="hu-HU" sz="1800" dirty="0" err="1"/>
              <a:t>reactions</a:t>
            </a:r>
            <a:endParaRPr lang="hu-HU" sz="1800" dirty="0"/>
          </a:p>
          <a:p>
            <a:pPr lvl="3">
              <a:buFont typeface="Wingdings" panose="05000000000000000000" pitchFamily="2" charset="2"/>
              <a:buChar char="v"/>
            </a:pPr>
            <a:r>
              <a:rPr lang="hu-HU" sz="1800" dirty="0" err="1"/>
              <a:t>Cytotoxicity</a:t>
            </a:r>
            <a:endParaRPr lang="hu-HU" sz="1800" dirty="0"/>
          </a:p>
          <a:p>
            <a:endParaRPr lang="hu-HU" dirty="0" smtClean="0"/>
          </a:p>
          <a:p>
            <a:pPr>
              <a:buFont typeface="+mj-lt"/>
              <a:buAutoNum type="arabicPeriod" startAt="2"/>
            </a:pPr>
            <a:r>
              <a:rPr lang="hu-HU" dirty="0" err="1" smtClean="0"/>
              <a:t>Specify</a:t>
            </a:r>
            <a:r>
              <a:rPr lang="hu-HU" dirty="0" smtClean="0"/>
              <a:t> </a:t>
            </a:r>
            <a:r>
              <a:rPr lang="hu-HU" dirty="0" err="1" smtClean="0"/>
              <a:t>the</a:t>
            </a:r>
            <a:r>
              <a:rPr lang="hu-HU" dirty="0" smtClean="0"/>
              <a:t> </a:t>
            </a:r>
            <a:r>
              <a:rPr lang="hu-HU" dirty="0" err="1" smtClean="0"/>
              <a:t>possible</a:t>
            </a:r>
            <a:r>
              <a:rPr lang="hu-HU" dirty="0" smtClean="0"/>
              <a:t> </a:t>
            </a:r>
            <a:r>
              <a:rPr lang="hu-HU" dirty="0" err="1" smtClean="0"/>
              <a:t>vasoactive</a:t>
            </a:r>
            <a:r>
              <a:rPr lang="hu-HU" dirty="0" smtClean="0"/>
              <a:t> </a:t>
            </a:r>
            <a:r>
              <a:rPr lang="hu-HU" dirty="0" err="1" smtClean="0"/>
              <a:t>effect</a:t>
            </a:r>
            <a:endParaRPr lang="hu-HU" dirty="0" smtClean="0"/>
          </a:p>
          <a:p>
            <a:pPr marL="0" indent="0">
              <a:buNone/>
            </a:pPr>
            <a:r>
              <a:rPr lang="hu-HU" dirty="0" smtClean="0"/>
              <a:t>of </a:t>
            </a:r>
            <a:r>
              <a:rPr lang="hu-HU" dirty="0" err="1" smtClean="0"/>
              <a:t>the</a:t>
            </a:r>
            <a:r>
              <a:rPr lang="hu-HU" dirty="0" smtClean="0"/>
              <a:t> </a:t>
            </a:r>
            <a:r>
              <a:rPr lang="hu-HU" dirty="0" err="1" smtClean="0"/>
              <a:t>new</a:t>
            </a:r>
            <a:r>
              <a:rPr lang="hu-HU" dirty="0" smtClean="0"/>
              <a:t> NO </a:t>
            </a:r>
            <a:r>
              <a:rPr lang="hu-HU" dirty="0" err="1" smtClean="0"/>
              <a:t>donating</a:t>
            </a:r>
            <a:r>
              <a:rPr lang="hu-HU" dirty="0" smtClean="0"/>
              <a:t> </a:t>
            </a:r>
            <a:r>
              <a:rPr lang="hu-HU" dirty="0" err="1" smtClean="0"/>
              <a:t>acetylsalicylic</a:t>
            </a:r>
            <a:r>
              <a:rPr lang="hu-HU" dirty="0" smtClean="0"/>
              <a:t> </a:t>
            </a:r>
            <a:r>
              <a:rPr lang="hu-HU" dirty="0" err="1" smtClean="0"/>
              <a:t>derivative</a:t>
            </a:r>
            <a:endParaRPr lang="hu-HU" dirty="0" smtClean="0"/>
          </a:p>
          <a:p>
            <a:pPr marL="0" indent="0" algn="ctr">
              <a:buNone/>
            </a:pPr>
            <a:r>
              <a:rPr lang="hu-HU" dirty="0"/>
              <a:t>	</a:t>
            </a:r>
            <a:r>
              <a:rPr lang="hu-HU" dirty="0" smtClean="0"/>
              <a:t>(</a:t>
            </a:r>
            <a:r>
              <a:rPr lang="hu-HU" dirty="0" err="1" smtClean="0"/>
              <a:t>synthetised</a:t>
            </a:r>
            <a:r>
              <a:rPr lang="hu-HU" dirty="0" smtClean="0"/>
              <a:t> </a:t>
            </a:r>
            <a:r>
              <a:rPr lang="hu-HU" dirty="0" err="1" smtClean="0"/>
              <a:t>by</a:t>
            </a:r>
            <a:r>
              <a:rPr lang="hu-HU" dirty="0" smtClean="0"/>
              <a:t> </a:t>
            </a:r>
            <a:r>
              <a:rPr lang="hu-HU" dirty="0" err="1" smtClean="0"/>
              <a:t>Department</a:t>
            </a:r>
            <a:r>
              <a:rPr lang="hu-HU" dirty="0" smtClean="0"/>
              <a:t> of </a:t>
            </a:r>
            <a:r>
              <a:rPr lang="hu-HU" dirty="0" err="1" smtClean="0"/>
              <a:t>Pharmaceutical</a:t>
            </a:r>
            <a:r>
              <a:rPr lang="hu-HU" dirty="0" smtClean="0"/>
              <a:t> </a:t>
            </a:r>
            <a:r>
              <a:rPr lang="hu-HU" dirty="0" err="1" smtClean="0"/>
              <a:t>Chemistry</a:t>
            </a:r>
            <a:r>
              <a:rPr lang="hu-HU" dirty="0" smtClean="0"/>
              <a:t>, University of 		Debrecen, Hungary)</a:t>
            </a:r>
          </a:p>
          <a:p>
            <a:pPr marL="0" indent="0" algn="ctr">
              <a:buNone/>
            </a:pPr>
            <a:r>
              <a:rPr lang="hu-HU" dirty="0" smtClean="0"/>
              <a:t> </a:t>
            </a:r>
          </a:p>
          <a:p>
            <a:pPr lvl="3">
              <a:buFont typeface="Wingdings" panose="05000000000000000000" pitchFamily="2" charset="2"/>
              <a:buChar char="v"/>
            </a:pPr>
            <a:endParaRPr lang="hu-HU" sz="1800" dirty="0"/>
          </a:p>
          <a:p>
            <a:pPr lvl="3">
              <a:buFont typeface="Wingdings" panose="05000000000000000000" pitchFamily="2" charset="2"/>
              <a:buChar char="v"/>
            </a:pPr>
            <a:endParaRPr lang="hu-HU" sz="1800" dirty="0" smtClean="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056" y="1071357"/>
            <a:ext cx="4562556" cy="3654349"/>
          </a:xfrm>
          <a:prstGeom prst="rect">
            <a:avLst/>
          </a:prstGeom>
        </p:spPr>
      </p:pic>
      <p:sp>
        <p:nvSpPr>
          <p:cNvPr id="5" name="Szövegdoboz 4"/>
          <p:cNvSpPr txBox="1"/>
          <p:nvPr/>
        </p:nvSpPr>
        <p:spPr>
          <a:xfrm>
            <a:off x="1729595" y="193223"/>
            <a:ext cx="9217588" cy="338554"/>
          </a:xfrm>
          <a:prstGeom prst="rect">
            <a:avLst/>
          </a:prstGeom>
          <a:noFill/>
        </p:spPr>
        <p:txBody>
          <a:bodyPr wrap="none" rtlCol="0">
            <a:spAutoFit/>
          </a:bodyPr>
          <a:lstStyle/>
          <a:p>
            <a:r>
              <a:rPr lang="en-US" sz="1600" dirty="0"/>
              <a:t>Vasoactive effects of a new nitric oxide donating acetylsalicylic </a:t>
            </a:r>
            <a:r>
              <a:rPr lang="en-US" sz="1600" dirty="0" smtClean="0"/>
              <a:t>derivative</a:t>
            </a:r>
            <a:r>
              <a:rPr lang="hu-HU" sz="1600" dirty="0" smtClean="0"/>
              <a:t> – Attila Czompa</a:t>
            </a:r>
            <a:endParaRPr lang="en-US" sz="1600" dirty="0"/>
          </a:p>
        </p:txBody>
      </p:sp>
    </p:spTree>
    <p:extLst>
      <p:ext uri="{BB962C8B-B14F-4D97-AF65-F5344CB8AC3E}">
        <p14:creationId xmlns:p14="http://schemas.microsoft.com/office/powerpoint/2010/main" val="474134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artalom helye 2"/>
          <p:cNvSpPr>
            <a:spLocks noGrp="1"/>
          </p:cNvSpPr>
          <p:nvPr>
            <p:ph idx="1"/>
          </p:nvPr>
        </p:nvSpPr>
        <p:spPr>
          <a:xfrm>
            <a:off x="2154231" y="1907990"/>
            <a:ext cx="8915400" cy="4363855"/>
          </a:xfrm>
        </p:spPr>
        <p:txBody>
          <a:bodyPr>
            <a:normAutofit lnSpcReduction="10000"/>
          </a:bodyPr>
          <a:lstStyle/>
          <a:p>
            <a:pPr>
              <a:buFont typeface="Arial" panose="020B0604020202020204" pitchFamily="34" charset="0"/>
              <a:buChar char="•"/>
            </a:pPr>
            <a:r>
              <a:rPr lang="hu-HU" dirty="0" err="1" smtClean="0"/>
              <a:t>Phase</a:t>
            </a:r>
            <a:r>
              <a:rPr lang="hu-HU" dirty="0" smtClean="0"/>
              <a:t> I. </a:t>
            </a:r>
            <a:r>
              <a:rPr lang="hu-HU" dirty="0" err="1" smtClean="0"/>
              <a:t>metabolic</a:t>
            </a:r>
            <a:r>
              <a:rPr lang="hu-HU" dirty="0" smtClean="0"/>
              <a:t> </a:t>
            </a:r>
            <a:r>
              <a:rPr lang="hu-HU" dirty="0" err="1" smtClean="0"/>
              <a:t>reactions</a:t>
            </a:r>
            <a:endParaRPr lang="hu-HU" dirty="0" smtClean="0"/>
          </a:p>
          <a:p>
            <a:pPr lvl="1">
              <a:buFont typeface="Wingdings" panose="05000000000000000000" pitchFamily="2" charset="2"/>
              <a:buChar char="v"/>
            </a:pPr>
            <a:r>
              <a:rPr lang="en-US" dirty="0">
                <a:solidFill>
                  <a:schemeClr val="tx1"/>
                </a:solidFill>
              </a:rPr>
              <a:t>Oxidation by Artificial </a:t>
            </a:r>
            <a:r>
              <a:rPr lang="en-US" dirty="0" smtClean="0">
                <a:solidFill>
                  <a:schemeClr val="tx1"/>
                </a:solidFill>
              </a:rPr>
              <a:t>Porphyrin</a:t>
            </a:r>
            <a:r>
              <a:rPr lang="hu-HU" dirty="0" smtClean="0">
                <a:solidFill>
                  <a:schemeClr val="tx1"/>
                </a:solidFill>
              </a:rPr>
              <a:t> (</a:t>
            </a:r>
            <a:r>
              <a:rPr lang="hu-HU" dirty="0" err="1" smtClean="0">
                <a:solidFill>
                  <a:schemeClr val="tx1"/>
                </a:solidFill>
              </a:rPr>
              <a:t>similar</a:t>
            </a:r>
            <a:r>
              <a:rPr lang="hu-HU" dirty="0" smtClean="0">
                <a:solidFill>
                  <a:schemeClr val="tx1"/>
                </a:solidFill>
              </a:rPr>
              <a:t> </a:t>
            </a:r>
            <a:r>
              <a:rPr lang="hu-HU" dirty="0" err="1" smtClean="0">
                <a:solidFill>
                  <a:schemeClr val="tx1"/>
                </a:solidFill>
              </a:rPr>
              <a:t>to</a:t>
            </a:r>
            <a:r>
              <a:rPr lang="hu-HU" dirty="0" smtClean="0">
                <a:solidFill>
                  <a:schemeClr val="tx1"/>
                </a:solidFill>
              </a:rPr>
              <a:t> CYP450)</a:t>
            </a:r>
            <a:r>
              <a:rPr lang="en-US" dirty="0" smtClean="0">
                <a:solidFill>
                  <a:schemeClr val="tx1"/>
                </a:solidFill>
              </a:rPr>
              <a:t> </a:t>
            </a:r>
            <a:endParaRPr lang="hu-HU" dirty="0">
              <a:solidFill>
                <a:schemeClr val="tx1"/>
              </a:solidFill>
            </a:endParaRPr>
          </a:p>
          <a:p>
            <a:pPr lvl="1">
              <a:buFont typeface="Wingdings" panose="05000000000000000000" pitchFamily="2" charset="2"/>
              <a:buChar char="v"/>
            </a:pPr>
            <a:r>
              <a:rPr lang="en-US" dirty="0">
                <a:solidFill>
                  <a:schemeClr val="tx1"/>
                </a:solidFill>
              </a:rPr>
              <a:t>The Chemical Fenton System</a:t>
            </a:r>
            <a:endParaRPr lang="hu-HU" dirty="0">
              <a:solidFill>
                <a:schemeClr val="tx1"/>
              </a:solidFill>
            </a:endParaRPr>
          </a:p>
          <a:p>
            <a:pPr>
              <a:buFont typeface="Arial" panose="020B0604020202020204" pitchFamily="34" charset="0"/>
              <a:buChar char="•"/>
            </a:pPr>
            <a:endParaRPr lang="hu-HU" dirty="0" smtClean="0"/>
          </a:p>
          <a:p>
            <a:pPr>
              <a:buFont typeface="Arial" panose="020B0604020202020204" pitchFamily="34" charset="0"/>
              <a:buChar char="•"/>
            </a:pPr>
            <a:r>
              <a:rPr lang="hu-HU" dirty="0" err="1" smtClean="0"/>
              <a:t>Cytotoxicity</a:t>
            </a:r>
            <a:endParaRPr lang="hu-HU" dirty="0"/>
          </a:p>
          <a:p>
            <a:pPr lvl="1">
              <a:buFont typeface="Wingdings" panose="05000000000000000000" pitchFamily="2" charset="2"/>
              <a:buChar char="v"/>
            </a:pPr>
            <a:r>
              <a:rPr lang="en-US" dirty="0">
                <a:solidFill>
                  <a:schemeClr val="tx1"/>
                </a:solidFill>
              </a:rPr>
              <a:t> </a:t>
            </a:r>
            <a:r>
              <a:rPr lang="hu-HU" dirty="0">
                <a:solidFill>
                  <a:schemeClr val="tx1"/>
                </a:solidFill>
              </a:rPr>
              <a:t>MTT </a:t>
            </a:r>
            <a:r>
              <a:rPr lang="hu-HU" dirty="0" err="1" smtClean="0">
                <a:solidFill>
                  <a:schemeClr val="tx1"/>
                </a:solidFill>
              </a:rPr>
              <a:t>assay</a:t>
            </a:r>
            <a:r>
              <a:rPr lang="hu-HU" dirty="0" smtClean="0">
                <a:solidFill>
                  <a:schemeClr val="tx1"/>
                </a:solidFill>
              </a:rPr>
              <a:t> (H9c2 </a:t>
            </a:r>
            <a:r>
              <a:rPr lang="hu-HU" dirty="0" err="1" smtClean="0">
                <a:solidFill>
                  <a:schemeClr val="tx1"/>
                </a:solidFill>
              </a:rPr>
              <a:t>cell</a:t>
            </a:r>
            <a:r>
              <a:rPr lang="hu-HU" dirty="0" smtClean="0">
                <a:solidFill>
                  <a:schemeClr val="tx1"/>
                </a:solidFill>
              </a:rPr>
              <a:t> line)</a:t>
            </a:r>
            <a:endParaRPr lang="hu-HU" dirty="0">
              <a:solidFill>
                <a:schemeClr val="tx1"/>
              </a:solidFill>
            </a:endParaRPr>
          </a:p>
          <a:p>
            <a:pPr lvl="1">
              <a:buFont typeface="Wingdings" panose="05000000000000000000" pitchFamily="2" charset="2"/>
              <a:buChar char="v"/>
            </a:pPr>
            <a:r>
              <a:rPr lang="hu-HU" dirty="0" err="1">
                <a:solidFill>
                  <a:schemeClr val="tx1"/>
                </a:solidFill>
              </a:rPr>
              <a:t>Hemolysis</a:t>
            </a:r>
            <a:r>
              <a:rPr lang="hu-HU" dirty="0">
                <a:solidFill>
                  <a:schemeClr val="tx1"/>
                </a:solidFill>
              </a:rPr>
              <a:t> </a:t>
            </a:r>
            <a:r>
              <a:rPr lang="hu-HU" dirty="0" smtClean="0">
                <a:solidFill>
                  <a:schemeClr val="tx1"/>
                </a:solidFill>
              </a:rPr>
              <a:t>test (</a:t>
            </a:r>
            <a:r>
              <a:rPr lang="hu-HU" dirty="0" err="1" smtClean="0">
                <a:solidFill>
                  <a:schemeClr val="tx1"/>
                </a:solidFill>
              </a:rPr>
              <a:t>eryithrocytes</a:t>
            </a:r>
            <a:r>
              <a:rPr lang="hu-HU" dirty="0" smtClean="0">
                <a:solidFill>
                  <a:schemeClr val="tx1"/>
                </a:solidFill>
              </a:rPr>
              <a:t> </a:t>
            </a:r>
            <a:r>
              <a:rPr lang="hu-HU" dirty="0" err="1" smtClean="0">
                <a:solidFill>
                  <a:schemeClr val="tx1"/>
                </a:solidFill>
              </a:rPr>
              <a:t>from</a:t>
            </a:r>
            <a:r>
              <a:rPr lang="hu-HU" dirty="0" smtClean="0">
                <a:solidFill>
                  <a:schemeClr val="tx1"/>
                </a:solidFill>
              </a:rPr>
              <a:t> </a:t>
            </a:r>
            <a:r>
              <a:rPr lang="hu-HU" dirty="0" err="1" smtClean="0">
                <a:solidFill>
                  <a:schemeClr val="tx1"/>
                </a:solidFill>
              </a:rPr>
              <a:t>rat</a:t>
            </a:r>
            <a:r>
              <a:rPr lang="hu-HU" dirty="0" smtClean="0">
                <a:solidFill>
                  <a:schemeClr val="tx1"/>
                </a:solidFill>
              </a:rPr>
              <a:t> </a:t>
            </a:r>
            <a:r>
              <a:rPr lang="hu-HU" dirty="0" err="1" smtClean="0">
                <a:solidFill>
                  <a:schemeClr val="tx1"/>
                </a:solidFill>
              </a:rPr>
              <a:t>blood</a:t>
            </a:r>
            <a:r>
              <a:rPr lang="hu-HU" dirty="0" smtClean="0">
                <a:solidFill>
                  <a:schemeClr val="tx1"/>
                </a:solidFill>
              </a:rPr>
              <a:t>)</a:t>
            </a:r>
            <a:endParaRPr lang="hu-HU" dirty="0">
              <a:solidFill>
                <a:schemeClr val="tx1"/>
              </a:solidFill>
            </a:endParaRPr>
          </a:p>
          <a:p>
            <a:pPr>
              <a:buFont typeface="Arial" panose="020B0604020202020204" pitchFamily="34" charset="0"/>
              <a:buChar char="•"/>
            </a:pPr>
            <a:endParaRPr lang="hu-HU" dirty="0" smtClean="0"/>
          </a:p>
          <a:p>
            <a:pPr>
              <a:buFont typeface="Arial" panose="020B0604020202020204" pitchFamily="34" charset="0"/>
              <a:buChar char="•"/>
            </a:pPr>
            <a:r>
              <a:rPr lang="hu-HU" dirty="0" smtClean="0"/>
              <a:t>„</a:t>
            </a:r>
            <a:r>
              <a:rPr lang="hu-HU" dirty="0" err="1" smtClean="0"/>
              <a:t>Langendorff</a:t>
            </a:r>
            <a:r>
              <a:rPr lang="hu-HU" dirty="0" smtClean="0"/>
              <a:t>” </a:t>
            </a:r>
            <a:r>
              <a:rPr lang="hu-HU" dirty="0" err="1" smtClean="0"/>
              <a:t>heart</a:t>
            </a:r>
            <a:r>
              <a:rPr lang="hu-HU" dirty="0" smtClean="0"/>
              <a:t> </a:t>
            </a:r>
            <a:r>
              <a:rPr lang="hu-HU" dirty="0" err="1" smtClean="0"/>
              <a:t>perfusion</a:t>
            </a:r>
            <a:endParaRPr lang="hu-HU" dirty="0" smtClean="0"/>
          </a:p>
          <a:p>
            <a:pPr marL="914400" lvl="2" indent="0">
              <a:buNone/>
            </a:pPr>
            <a:r>
              <a:rPr lang="hu-HU" dirty="0" err="1" smtClean="0"/>
              <a:t>On</a:t>
            </a:r>
            <a:r>
              <a:rPr lang="hu-HU" dirty="0" smtClean="0"/>
              <a:t> </a:t>
            </a:r>
            <a:r>
              <a:rPr lang="hu-HU" dirty="0" err="1" smtClean="0"/>
              <a:t>isolated</a:t>
            </a:r>
            <a:r>
              <a:rPr lang="hu-HU" dirty="0" smtClean="0"/>
              <a:t> </a:t>
            </a:r>
            <a:r>
              <a:rPr lang="hu-HU" dirty="0" err="1" smtClean="0"/>
              <a:t>Sprague</a:t>
            </a:r>
            <a:r>
              <a:rPr lang="hu-HU" dirty="0" smtClean="0"/>
              <a:t> </a:t>
            </a:r>
            <a:r>
              <a:rPr lang="hu-HU" dirty="0" err="1" smtClean="0"/>
              <a:t>Dawley</a:t>
            </a:r>
            <a:r>
              <a:rPr lang="hu-HU" dirty="0" smtClean="0"/>
              <a:t> </a:t>
            </a:r>
            <a:r>
              <a:rPr lang="hu-HU" dirty="0" err="1" smtClean="0"/>
              <a:t>rat</a:t>
            </a:r>
            <a:r>
              <a:rPr lang="hu-HU" dirty="0" smtClean="0"/>
              <a:t> </a:t>
            </a:r>
            <a:r>
              <a:rPr lang="hu-HU" dirty="0" err="1" smtClean="0"/>
              <a:t>hearts</a:t>
            </a:r>
            <a:endParaRPr lang="hu-HU" dirty="0" smtClean="0"/>
          </a:p>
          <a:p>
            <a:pPr lvl="1">
              <a:buFont typeface="Wingdings" panose="05000000000000000000" pitchFamily="2" charset="2"/>
              <a:buChar char="v"/>
            </a:pPr>
            <a:r>
              <a:rPr lang="hu-HU" dirty="0" err="1" smtClean="0"/>
              <a:t>Coronary</a:t>
            </a:r>
            <a:r>
              <a:rPr lang="hu-HU" dirty="0" smtClean="0"/>
              <a:t> flow</a:t>
            </a:r>
          </a:p>
          <a:p>
            <a:pPr lvl="1">
              <a:buFont typeface="Wingdings" panose="05000000000000000000" pitchFamily="2" charset="2"/>
              <a:buChar char="v"/>
            </a:pPr>
            <a:r>
              <a:rPr lang="hu-HU" dirty="0" err="1" smtClean="0"/>
              <a:t>Heart</a:t>
            </a:r>
            <a:r>
              <a:rPr lang="hu-HU" dirty="0" smtClean="0"/>
              <a:t> </a:t>
            </a:r>
            <a:r>
              <a:rPr lang="hu-HU" dirty="0" err="1" smtClean="0"/>
              <a:t>rate</a:t>
            </a:r>
            <a:endParaRPr lang="hu-HU" dirty="0" smtClean="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409" y="3254303"/>
            <a:ext cx="1606779" cy="1199582"/>
          </a:xfrm>
          <a:prstGeom prst="rect">
            <a:avLst/>
          </a:prstGeom>
        </p:spPr>
      </p:pic>
      <p:sp>
        <p:nvSpPr>
          <p:cNvPr id="5" name="Cím 1"/>
          <p:cNvSpPr txBox="1">
            <a:spLocks/>
          </p:cNvSpPr>
          <p:nvPr/>
        </p:nvSpPr>
        <p:spPr>
          <a:xfrm>
            <a:off x="2589212" y="627101"/>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u-HU" u="sng" dirty="0" err="1" smtClean="0"/>
              <a:t>Materials</a:t>
            </a:r>
            <a:r>
              <a:rPr lang="hu-HU" u="sng" dirty="0" smtClean="0"/>
              <a:t> and </a:t>
            </a:r>
            <a:r>
              <a:rPr lang="hu-HU" u="sng" dirty="0" err="1" smtClean="0"/>
              <a:t>methods</a:t>
            </a:r>
            <a:r>
              <a:rPr lang="hu-HU" u="sng" dirty="0" smtClean="0"/>
              <a:t>             </a:t>
            </a:r>
            <a:r>
              <a:rPr lang="hu-HU" sz="2000" u="sng" dirty="0" smtClean="0"/>
              <a:t>an </a:t>
            </a:r>
            <a:r>
              <a:rPr lang="hu-HU" sz="2000" u="sng" dirty="0" err="1" smtClean="0"/>
              <a:t>overview</a:t>
            </a:r>
            <a:endParaRPr lang="en-US" u="sng" dirty="0"/>
          </a:p>
        </p:txBody>
      </p:sp>
      <p:pic>
        <p:nvPicPr>
          <p:cNvPr id="8" name="Kép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07170" y="3256708"/>
            <a:ext cx="1599443" cy="1199582"/>
          </a:xfrm>
          <a:prstGeom prst="rect">
            <a:avLst/>
          </a:prstGeom>
        </p:spPr>
      </p:pic>
      <p:sp>
        <p:nvSpPr>
          <p:cNvPr id="12" name="Szövegdoboz 11"/>
          <p:cNvSpPr txBox="1"/>
          <p:nvPr/>
        </p:nvSpPr>
        <p:spPr>
          <a:xfrm>
            <a:off x="2589212" y="92435"/>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pic>
        <p:nvPicPr>
          <p:cNvPr id="13" name="Tartalom hely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0548" y="4607983"/>
            <a:ext cx="2700924" cy="1512168"/>
          </a:xfrm>
          <a:prstGeom prst="rect">
            <a:avLst/>
          </a:prstGeom>
        </p:spPr>
      </p:pic>
      <p:pic>
        <p:nvPicPr>
          <p:cNvPr id="2" name="Kép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41684" y="4607983"/>
            <a:ext cx="1666791" cy="2234972"/>
          </a:xfrm>
          <a:prstGeom prst="rect">
            <a:avLst/>
          </a:prstGeom>
        </p:spPr>
      </p:pic>
    </p:spTree>
    <p:extLst>
      <p:ext uri="{BB962C8B-B14F-4D97-AF65-F5344CB8AC3E}">
        <p14:creationId xmlns:p14="http://schemas.microsoft.com/office/powerpoint/2010/main" val="1979624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Results</a:t>
            </a:r>
            <a:r>
              <a:rPr lang="hu-HU" dirty="0" smtClean="0"/>
              <a:t> I. </a:t>
            </a:r>
            <a:br>
              <a:rPr lang="hu-HU" dirty="0" smtClean="0"/>
            </a:br>
            <a:endParaRPr lang="en-US" dirty="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335020"/>
            <a:ext cx="5029200" cy="3499256"/>
          </a:xfrm>
          <a:prstGeom prst="rect">
            <a:avLst/>
          </a:prstGeom>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401" y="3335020"/>
            <a:ext cx="5029599" cy="3499534"/>
          </a:xfrm>
          <a:prstGeom prst="rect">
            <a:avLst/>
          </a:prstGeom>
        </p:spPr>
      </p:pic>
      <p:sp>
        <p:nvSpPr>
          <p:cNvPr id="6" name="Szövegdoboz 5"/>
          <p:cNvSpPr txBox="1"/>
          <p:nvPr/>
        </p:nvSpPr>
        <p:spPr>
          <a:xfrm>
            <a:off x="1359877" y="1801819"/>
            <a:ext cx="4395755" cy="1477328"/>
          </a:xfrm>
          <a:prstGeom prst="rect">
            <a:avLst/>
          </a:prstGeom>
          <a:noFill/>
        </p:spPr>
        <p:txBody>
          <a:bodyPr wrap="none" rtlCol="0">
            <a:spAutoFit/>
          </a:bodyPr>
          <a:lstStyle/>
          <a:p>
            <a:r>
              <a:rPr lang="hu-HU" u="sng" dirty="0" err="1" smtClean="0"/>
              <a:t>Phase</a:t>
            </a:r>
            <a:r>
              <a:rPr lang="hu-HU" u="sng" dirty="0" smtClean="0"/>
              <a:t> I. </a:t>
            </a:r>
            <a:r>
              <a:rPr lang="hu-HU" u="sng" dirty="0" err="1" smtClean="0"/>
              <a:t>reactions</a:t>
            </a:r>
            <a:r>
              <a:rPr lang="hu-HU" u="sng" dirty="0" smtClean="0"/>
              <a:t>:</a:t>
            </a:r>
          </a:p>
          <a:p>
            <a:r>
              <a:rPr lang="hu-HU" dirty="0"/>
              <a:t>	</a:t>
            </a:r>
            <a:endParaRPr lang="hu-HU" dirty="0" smtClean="0"/>
          </a:p>
          <a:p>
            <a:pPr lvl="1">
              <a:buFont typeface="Wingdings" panose="05000000000000000000" pitchFamily="2" charset="2"/>
              <a:buChar char="v"/>
            </a:pPr>
            <a:r>
              <a:rPr lang="en-US" dirty="0" smtClean="0"/>
              <a:t>Oxidation </a:t>
            </a:r>
            <a:r>
              <a:rPr lang="en-US" dirty="0"/>
              <a:t>by Artificial Porphyrin </a:t>
            </a:r>
            <a:endParaRPr lang="hu-HU" dirty="0"/>
          </a:p>
          <a:p>
            <a:pPr lvl="1">
              <a:buFont typeface="Wingdings" panose="05000000000000000000" pitchFamily="2" charset="2"/>
              <a:buChar char="v"/>
            </a:pPr>
            <a:r>
              <a:rPr lang="en-US" dirty="0"/>
              <a:t>The Chemical Fenton System</a:t>
            </a:r>
            <a:endParaRPr lang="hu-HU" dirty="0"/>
          </a:p>
          <a:p>
            <a:endParaRPr lang="en-US" dirty="0"/>
          </a:p>
        </p:txBody>
      </p:sp>
      <p:sp>
        <p:nvSpPr>
          <p:cNvPr id="7" name="Szövegdoboz 6"/>
          <p:cNvSpPr txBox="1"/>
          <p:nvPr/>
        </p:nvSpPr>
        <p:spPr>
          <a:xfrm>
            <a:off x="7428271" y="1801819"/>
            <a:ext cx="3518912" cy="923330"/>
          </a:xfrm>
          <a:prstGeom prst="rect">
            <a:avLst/>
          </a:prstGeom>
          <a:noFill/>
        </p:spPr>
        <p:txBody>
          <a:bodyPr wrap="none" rtlCol="0">
            <a:spAutoFit/>
          </a:bodyPr>
          <a:lstStyle/>
          <a:p>
            <a:r>
              <a:rPr lang="hu-HU" u="sng" dirty="0" err="1" smtClean="0"/>
              <a:t>Conclusion</a:t>
            </a:r>
            <a:r>
              <a:rPr lang="hu-HU" u="sng" dirty="0" smtClean="0"/>
              <a:t>:</a:t>
            </a:r>
          </a:p>
          <a:p>
            <a:endParaRPr lang="hu-HU" dirty="0"/>
          </a:p>
          <a:p>
            <a:r>
              <a:rPr lang="hu-HU" dirty="0" smtClean="0"/>
              <a:t>No </a:t>
            </a:r>
            <a:r>
              <a:rPr lang="hu-HU" dirty="0" err="1" smtClean="0"/>
              <a:t>change</a:t>
            </a:r>
            <a:r>
              <a:rPr lang="hu-HU" dirty="0" smtClean="0"/>
              <a:t> </a:t>
            </a:r>
            <a:r>
              <a:rPr lang="hu-HU" dirty="0" err="1" smtClean="0"/>
              <a:t>in</a:t>
            </a:r>
            <a:r>
              <a:rPr lang="hu-HU" dirty="0" smtClean="0"/>
              <a:t> </a:t>
            </a:r>
            <a:r>
              <a:rPr lang="hu-HU" dirty="0" err="1" smtClean="0"/>
              <a:t>such</a:t>
            </a:r>
            <a:r>
              <a:rPr lang="hu-HU" dirty="0" smtClean="0"/>
              <a:t> </a:t>
            </a:r>
            <a:r>
              <a:rPr lang="hu-HU" dirty="0" err="1" smtClean="0"/>
              <a:t>conditions</a:t>
            </a:r>
            <a:endParaRPr lang="en-US" dirty="0"/>
          </a:p>
        </p:txBody>
      </p:sp>
      <p:sp>
        <p:nvSpPr>
          <p:cNvPr id="9" name="Szövegdoboz 8"/>
          <p:cNvSpPr txBox="1"/>
          <p:nvPr/>
        </p:nvSpPr>
        <p:spPr>
          <a:xfrm>
            <a:off x="2592925" y="14239"/>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Tree>
    <p:extLst>
      <p:ext uri="{BB962C8B-B14F-4D97-AF65-F5344CB8AC3E}">
        <p14:creationId xmlns:p14="http://schemas.microsoft.com/office/powerpoint/2010/main" val="13925254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Results</a:t>
            </a:r>
            <a:r>
              <a:rPr lang="hu-HU" dirty="0" smtClean="0"/>
              <a:t> II.                                          </a:t>
            </a:r>
            <a:r>
              <a:rPr lang="hu-HU" sz="2000" dirty="0" err="1" smtClean="0"/>
              <a:t>cell</a:t>
            </a:r>
            <a:r>
              <a:rPr lang="hu-HU" sz="2000" dirty="0" smtClean="0"/>
              <a:t> </a:t>
            </a:r>
            <a:r>
              <a:rPr lang="hu-HU" sz="2000" dirty="0" err="1" smtClean="0"/>
              <a:t>viability</a:t>
            </a:r>
            <a:r>
              <a:rPr lang="hu-HU" sz="2000" dirty="0" smtClean="0"/>
              <a:t>   </a:t>
            </a:r>
            <a:endParaRPr lang="en-US" dirty="0"/>
          </a:p>
        </p:txBody>
      </p:sp>
      <p:sp>
        <p:nvSpPr>
          <p:cNvPr id="5" name="Szövegdoboz 4"/>
          <p:cNvSpPr txBox="1"/>
          <p:nvPr/>
        </p:nvSpPr>
        <p:spPr>
          <a:xfrm>
            <a:off x="2592925" y="96477"/>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
        <p:nvSpPr>
          <p:cNvPr id="10" name="Szövegdoboz 9"/>
          <p:cNvSpPr txBox="1"/>
          <p:nvPr/>
        </p:nvSpPr>
        <p:spPr>
          <a:xfrm>
            <a:off x="6932612" y="4747736"/>
            <a:ext cx="3929281" cy="1477328"/>
          </a:xfrm>
          <a:prstGeom prst="rect">
            <a:avLst/>
          </a:prstGeom>
          <a:noFill/>
        </p:spPr>
        <p:txBody>
          <a:bodyPr wrap="none" rtlCol="0">
            <a:spAutoFit/>
          </a:bodyPr>
          <a:lstStyle/>
          <a:p>
            <a:r>
              <a:rPr lang="hu-HU" u="sng" dirty="0" err="1" smtClean="0"/>
              <a:t>Conclusion</a:t>
            </a:r>
            <a:r>
              <a:rPr lang="hu-HU" u="sng" dirty="0" smtClean="0"/>
              <a:t>:</a:t>
            </a:r>
          </a:p>
          <a:p>
            <a:endParaRPr lang="hu-HU" dirty="0"/>
          </a:p>
          <a:p>
            <a:r>
              <a:rPr lang="hu-HU" dirty="0" smtClean="0"/>
              <a:t>No </a:t>
            </a:r>
            <a:r>
              <a:rPr lang="hu-HU" dirty="0" err="1" smtClean="0"/>
              <a:t>adverse</a:t>
            </a:r>
            <a:r>
              <a:rPr lang="hu-HU" dirty="0" smtClean="0"/>
              <a:t> </a:t>
            </a:r>
            <a:r>
              <a:rPr lang="hu-HU" dirty="0" err="1" smtClean="0"/>
              <a:t>effects</a:t>
            </a:r>
            <a:r>
              <a:rPr lang="hu-HU" dirty="0" smtClean="0"/>
              <a:t> </a:t>
            </a:r>
            <a:r>
              <a:rPr lang="hu-HU" dirty="0" err="1" smtClean="0"/>
              <a:t>on</a:t>
            </a:r>
            <a:r>
              <a:rPr lang="hu-HU" dirty="0" smtClean="0"/>
              <a:t> </a:t>
            </a:r>
          </a:p>
          <a:p>
            <a:r>
              <a:rPr lang="hu-HU" dirty="0" err="1" smtClean="0"/>
              <a:t>cell</a:t>
            </a:r>
            <a:r>
              <a:rPr lang="hu-HU" dirty="0" smtClean="0"/>
              <a:t> </a:t>
            </a:r>
            <a:r>
              <a:rPr lang="hu-HU" dirty="0" err="1" smtClean="0"/>
              <a:t>viability</a:t>
            </a:r>
            <a:r>
              <a:rPr lang="hu-HU" dirty="0" smtClean="0"/>
              <a:t> </a:t>
            </a:r>
          </a:p>
          <a:p>
            <a:r>
              <a:rPr lang="hu-HU" dirty="0" smtClean="0"/>
              <a:t>and </a:t>
            </a:r>
            <a:r>
              <a:rPr lang="hu-HU" dirty="0" err="1" smtClean="0"/>
              <a:t>it</a:t>
            </a:r>
            <a:r>
              <a:rPr lang="hu-HU" dirty="0" smtClean="0"/>
              <a:t> </a:t>
            </a:r>
            <a:r>
              <a:rPr lang="hu-HU" dirty="0" err="1" smtClean="0"/>
              <a:t>should</a:t>
            </a:r>
            <a:r>
              <a:rPr lang="hu-HU" dirty="0" smtClean="0"/>
              <a:t> be a </a:t>
            </a:r>
            <a:r>
              <a:rPr lang="hu-HU" dirty="0" err="1" smtClean="0"/>
              <a:t>safe</a:t>
            </a:r>
            <a:r>
              <a:rPr lang="hu-HU" dirty="0" smtClean="0"/>
              <a:t> </a:t>
            </a:r>
            <a:r>
              <a:rPr lang="hu-HU" dirty="0" err="1" smtClean="0"/>
              <a:t>molecule</a:t>
            </a:r>
            <a:r>
              <a:rPr lang="hu-HU" dirty="0" smtClean="0"/>
              <a:t> </a:t>
            </a:r>
            <a:endParaRPr lang="en-US" dirty="0"/>
          </a:p>
        </p:txBody>
      </p:sp>
      <p:graphicFrame>
        <p:nvGraphicFramePr>
          <p:cNvPr id="16" name="Diagram 15"/>
          <p:cNvGraphicFramePr>
            <a:graphicFrameLocks/>
          </p:cNvGraphicFramePr>
          <p:nvPr>
            <p:extLst>
              <p:ext uri="{D42A27DB-BD31-4B8C-83A1-F6EECF244321}">
                <p14:modId xmlns:p14="http://schemas.microsoft.com/office/powerpoint/2010/main" val="3141679823"/>
              </p:ext>
            </p:extLst>
          </p:nvPr>
        </p:nvGraphicFramePr>
        <p:xfrm>
          <a:off x="1230923" y="13716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Diagram 16"/>
          <p:cNvGraphicFramePr>
            <a:graphicFrameLocks/>
          </p:cNvGraphicFramePr>
          <p:nvPr>
            <p:extLst>
              <p:ext uri="{D42A27DB-BD31-4B8C-83A1-F6EECF244321}">
                <p14:modId xmlns:p14="http://schemas.microsoft.com/office/powerpoint/2010/main" val="257721078"/>
              </p:ext>
            </p:extLst>
          </p:nvPr>
        </p:nvGraphicFramePr>
        <p:xfrm>
          <a:off x="1230923" y="411480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Diagram 17"/>
          <p:cNvGraphicFramePr>
            <a:graphicFrameLocks/>
          </p:cNvGraphicFramePr>
          <p:nvPr>
            <p:extLst>
              <p:ext uri="{D42A27DB-BD31-4B8C-83A1-F6EECF244321}">
                <p14:modId xmlns:p14="http://schemas.microsoft.com/office/powerpoint/2010/main" val="3725261233"/>
              </p:ext>
            </p:extLst>
          </p:nvPr>
        </p:nvGraphicFramePr>
        <p:xfrm>
          <a:off x="6729046" y="137160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70857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ím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hu-HU" dirty="0" err="1" smtClean="0"/>
              <a:t>Protocol</a:t>
            </a:r>
            <a:r>
              <a:rPr lang="hu-HU" dirty="0" smtClean="0"/>
              <a:t> of </a:t>
            </a:r>
            <a:r>
              <a:rPr lang="hu-HU" dirty="0" err="1" smtClean="0"/>
              <a:t>measuring</a:t>
            </a:r>
            <a:r>
              <a:rPr lang="hu-HU" dirty="0" smtClean="0"/>
              <a:t> </a:t>
            </a:r>
            <a:br>
              <a:rPr lang="hu-HU" dirty="0" smtClean="0"/>
            </a:br>
            <a:r>
              <a:rPr lang="hu-HU" dirty="0" err="1" smtClean="0"/>
              <a:t>the</a:t>
            </a:r>
            <a:r>
              <a:rPr lang="hu-HU" dirty="0" smtClean="0"/>
              <a:t> </a:t>
            </a:r>
            <a:r>
              <a:rPr lang="hu-HU" dirty="0" err="1" smtClean="0"/>
              <a:t>possible</a:t>
            </a:r>
            <a:r>
              <a:rPr lang="hu-HU" dirty="0" smtClean="0"/>
              <a:t> </a:t>
            </a:r>
            <a:r>
              <a:rPr lang="hu-HU" dirty="0" err="1" smtClean="0"/>
              <a:t>vasoactive</a:t>
            </a:r>
            <a:r>
              <a:rPr lang="hu-HU" dirty="0" smtClean="0"/>
              <a:t> </a:t>
            </a:r>
            <a:r>
              <a:rPr lang="hu-HU" dirty="0" err="1" smtClean="0"/>
              <a:t>effect</a:t>
            </a:r>
            <a:endParaRPr lang="en-US" dirty="0"/>
          </a:p>
        </p:txBody>
      </p:sp>
      <p:grpSp>
        <p:nvGrpSpPr>
          <p:cNvPr id="10" name="Csoportba foglalás 9"/>
          <p:cNvGrpSpPr/>
          <p:nvPr/>
        </p:nvGrpSpPr>
        <p:grpSpPr>
          <a:xfrm>
            <a:off x="7671053" y="2227026"/>
            <a:ext cx="4138915" cy="4548912"/>
            <a:chOff x="4067944" y="836712"/>
            <a:chExt cx="3959225" cy="4319588"/>
          </a:xfrm>
        </p:grpSpPr>
        <p:pic>
          <p:nvPicPr>
            <p:cNvPr id="11" name="Picture 2" descr="E:\PhD\másoknak\final\small\basi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836712"/>
              <a:ext cx="3959225" cy="43195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E:\PhD\másoknak\final\small\drops.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0800" y="3933056"/>
              <a:ext cx="256032" cy="40233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E:\PhD\másoknak\final\small\stopwatch.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8800" y="3654000"/>
              <a:ext cx="533400" cy="5638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E:\PhD\másoknak\final\small\bubbles.gif"/>
            <p:cNvPicPr>
              <a:picLocks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4128" y="1000800"/>
              <a:ext cx="1615440" cy="130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E:\PhD\másoknak\final\small\heart.gif"/>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43064" y="2924944"/>
              <a:ext cx="935736" cy="11917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Csoportba foglalás 4"/>
          <p:cNvGrpSpPr/>
          <p:nvPr/>
        </p:nvGrpSpPr>
        <p:grpSpPr>
          <a:xfrm>
            <a:off x="2988113" y="2676046"/>
            <a:ext cx="5586343" cy="3083964"/>
            <a:chOff x="1599026" y="1555162"/>
            <a:chExt cx="5586343" cy="3083964"/>
          </a:xfrm>
        </p:grpSpPr>
        <p:sp>
          <p:nvSpPr>
            <p:cNvPr id="31" name="Szövegdoboz 30"/>
            <p:cNvSpPr txBox="1"/>
            <p:nvPr/>
          </p:nvSpPr>
          <p:spPr>
            <a:xfrm>
              <a:off x="2029676" y="2679371"/>
              <a:ext cx="187884" cy="338400"/>
            </a:xfrm>
            <a:prstGeom prst="rect">
              <a:avLst/>
            </a:prstGeom>
            <a:solidFill>
              <a:srgbClr val="92D050"/>
            </a:solidFill>
            <a:ln w="28575">
              <a:solidFill>
                <a:schemeClr val="tx1"/>
              </a:solidFill>
            </a:ln>
          </p:spPr>
          <p:txBody>
            <a:bodyPr wrap="square" rtlCol="0">
              <a:spAutoFit/>
            </a:bodyPr>
            <a:lstStyle/>
            <a:p>
              <a:endParaRPr lang="hu-HU" dirty="0"/>
            </a:p>
          </p:txBody>
        </p:sp>
        <p:sp>
          <p:nvSpPr>
            <p:cNvPr id="32" name="Szövegdoboz 31"/>
            <p:cNvSpPr txBox="1"/>
            <p:nvPr/>
          </p:nvSpPr>
          <p:spPr>
            <a:xfrm>
              <a:off x="2232909" y="2679372"/>
              <a:ext cx="1503061" cy="338554"/>
            </a:xfrm>
            <a:prstGeom prst="rect">
              <a:avLst/>
            </a:prstGeom>
            <a:solidFill>
              <a:schemeClr val="accent6">
                <a:lumMod val="60000"/>
                <a:lumOff val="40000"/>
              </a:schemeClr>
            </a:solidFill>
            <a:ln w="28575">
              <a:solidFill>
                <a:schemeClr val="tx1"/>
              </a:solidFill>
            </a:ln>
          </p:spPr>
          <p:txBody>
            <a:bodyPr wrap="square" rtlCol="0">
              <a:spAutoFit/>
            </a:bodyPr>
            <a:lstStyle/>
            <a:p>
              <a:pPr algn="ctr"/>
              <a:endParaRPr lang="hu-HU" sz="1600" b="1" dirty="0"/>
            </a:p>
          </p:txBody>
        </p:sp>
        <p:sp>
          <p:nvSpPr>
            <p:cNvPr id="33" name="Szövegdoboz 32"/>
            <p:cNvSpPr txBox="1"/>
            <p:nvPr/>
          </p:nvSpPr>
          <p:spPr>
            <a:xfrm>
              <a:off x="3742749" y="2679372"/>
              <a:ext cx="1502894" cy="338554"/>
            </a:xfrm>
            <a:prstGeom prst="rect">
              <a:avLst/>
            </a:prstGeom>
            <a:solidFill>
              <a:schemeClr val="accent4">
                <a:lumMod val="40000"/>
                <a:lumOff val="60000"/>
              </a:schemeClr>
            </a:solidFill>
            <a:ln w="28575">
              <a:solidFill>
                <a:schemeClr val="tx1"/>
              </a:solidFill>
            </a:ln>
          </p:spPr>
          <p:txBody>
            <a:bodyPr wrap="square" rtlCol="0">
              <a:spAutoFit/>
            </a:bodyPr>
            <a:lstStyle/>
            <a:p>
              <a:pPr algn="ctr"/>
              <a:r>
                <a:rPr lang="hu-HU" sz="1600" b="1" dirty="0" err="1" smtClean="0"/>
                <a:t>Wash</a:t>
              </a:r>
              <a:r>
                <a:rPr lang="hu-HU" sz="1600" b="1" dirty="0" smtClean="0"/>
                <a:t> out</a:t>
              </a:r>
              <a:endParaRPr lang="hu-HU" sz="1600" b="1" dirty="0"/>
            </a:p>
          </p:txBody>
        </p:sp>
        <p:sp>
          <p:nvSpPr>
            <p:cNvPr id="34" name="Szövegdoboz 33"/>
            <p:cNvSpPr txBox="1"/>
            <p:nvPr/>
          </p:nvSpPr>
          <p:spPr>
            <a:xfrm>
              <a:off x="5245486" y="2679370"/>
              <a:ext cx="1508257" cy="338400"/>
            </a:xfrm>
            <a:prstGeom prst="rect">
              <a:avLst/>
            </a:prstGeom>
            <a:solidFill>
              <a:schemeClr val="accent6">
                <a:lumMod val="60000"/>
                <a:lumOff val="40000"/>
              </a:schemeClr>
            </a:solidFill>
            <a:ln w="28575">
              <a:solidFill>
                <a:schemeClr val="tx1"/>
              </a:solidFill>
            </a:ln>
          </p:spPr>
          <p:txBody>
            <a:bodyPr wrap="square" rtlCol="0">
              <a:spAutoFit/>
            </a:bodyPr>
            <a:lstStyle/>
            <a:p>
              <a:pPr algn="ctr"/>
              <a:r>
                <a:rPr lang="hu-HU" sz="1400" b="1" dirty="0" smtClean="0"/>
                <a:t>Test </a:t>
              </a:r>
              <a:r>
                <a:rPr lang="hu-HU" sz="1400" b="1" dirty="0" err="1" smtClean="0"/>
                <a:t>molecule</a:t>
              </a:r>
              <a:endParaRPr lang="hu-HU" sz="1400" b="1" dirty="0"/>
            </a:p>
          </p:txBody>
        </p:sp>
        <p:sp>
          <p:nvSpPr>
            <p:cNvPr id="35" name="Jobb oldali kapcsos zárójel 34"/>
            <p:cNvSpPr/>
            <p:nvPr/>
          </p:nvSpPr>
          <p:spPr>
            <a:xfrm rot="5400000">
              <a:off x="4143606" y="1321546"/>
              <a:ext cx="653535" cy="447493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hu-HU"/>
            </a:p>
          </p:txBody>
        </p:sp>
        <p:cxnSp>
          <p:nvCxnSpPr>
            <p:cNvPr id="36" name="Egyenes összekötő nyíllal 35"/>
            <p:cNvCxnSpPr/>
            <p:nvPr/>
          </p:nvCxnSpPr>
          <p:spPr>
            <a:xfrm>
              <a:off x="2123618" y="3150551"/>
              <a:ext cx="0" cy="8169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Szövegdoboz 36"/>
            <p:cNvSpPr txBox="1"/>
            <p:nvPr/>
          </p:nvSpPr>
          <p:spPr>
            <a:xfrm>
              <a:off x="2515587" y="3847644"/>
              <a:ext cx="4669782" cy="415498"/>
            </a:xfrm>
            <a:prstGeom prst="rect">
              <a:avLst/>
            </a:prstGeom>
            <a:noFill/>
          </p:spPr>
          <p:txBody>
            <a:bodyPr wrap="square" rtlCol="0">
              <a:spAutoFit/>
            </a:bodyPr>
            <a:lstStyle/>
            <a:p>
              <a:pPr algn="ctr">
                <a:lnSpc>
                  <a:spcPct val="150000"/>
                </a:lnSpc>
              </a:pPr>
              <a:r>
                <a:rPr lang="hu-HU" sz="1400" b="1" dirty="0" err="1" smtClean="0">
                  <a:latin typeface="Times New Roman" panose="02020603050405020304" pitchFamily="18" charset="0"/>
                  <a:cs typeface="Times New Roman" panose="02020603050405020304" pitchFamily="18" charset="0"/>
                </a:rPr>
                <a:t>Continuus</a:t>
              </a:r>
              <a:r>
                <a:rPr lang="hu-HU" sz="1400" b="1" dirty="0" smtClean="0">
                  <a:latin typeface="Times New Roman" panose="02020603050405020304" pitchFamily="18" charset="0"/>
                  <a:cs typeface="Times New Roman" panose="02020603050405020304" pitchFamily="18" charset="0"/>
                </a:rPr>
                <a:t> </a:t>
              </a:r>
              <a:r>
                <a:rPr lang="hu-HU" sz="1400" b="1" dirty="0" err="1" smtClean="0">
                  <a:latin typeface="Times New Roman" panose="02020603050405020304" pitchFamily="18" charset="0"/>
                  <a:cs typeface="Times New Roman" panose="02020603050405020304" pitchFamily="18" charset="0"/>
                </a:rPr>
                <a:t>measurement</a:t>
              </a:r>
              <a:r>
                <a:rPr lang="hu-HU" sz="1400" b="1" dirty="0" smtClean="0">
                  <a:latin typeface="Times New Roman" panose="02020603050405020304" pitchFamily="18" charset="0"/>
                  <a:cs typeface="Times New Roman" panose="02020603050405020304" pitchFamily="18" charset="0"/>
                </a:rPr>
                <a:t> of </a:t>
              </a:r>
              <a:r>
                <a:rPr lang="hu-HU" sz="1400" b="1" dirty="0" err="1" smtClean="0">
                  <a:latin typeface="Times New Roman" panose="02020603050405020304" pitchFamily="18" charset="0"/>
                  <a:cs typeface="Times New Roman" panose="02020603050405020304" pitchFamily="18" charset="0"/>
                </a:rPr>
                <a:t>coronary</a:t>
              </a:r>
              <a:r>
                <a:rPr lang="hu-HU" sz="1400" b="1" dirty="0" smtClean="0">
                  <a:latin typeface="Times New Roman" panose="02020603050405020304" pitchFamily="18" charset="0"/>
                  <a:cs typeface="Times New Roman" panose="02020603050405020304" pitchFamily="18" charset="0"/>
                </a:rPr>
                <a:t> flow and </a:t>
              </a:r>
              <a:r>
                <a:rPr lang="hu-HU" sz="1400" b="1" dirty="0" err="1" smtClean="0">
                  <a:latin typeface="Times New Roman" panose="02020603050405020304" pitchFamily="18" charset="0"/>
                  <a:cs typeface="Times New Roman" panose="02020603050405020304" pitchFamily="18" charset="0"/>
                </a:rPr>
                <a:t>heart</a:t>
              </a:r>
              <a:r>
                <a:rPr lang="hu-HU" sz="1400" b="1" dirty="0" smtClean="0">
                  <a:latin typeface="Times New Roman" panose="02020603050405020304" pitchFamily="18" charset="0"/>
                  <a:cs typeface="Times New Roman" panose="02020603050405020304" pitchFamily="18" charset="0"/>
                </a:rPr>
                <a:t> </a:t>
              </a:r>
              <a:r>
                <a:rPr lang="hu-HU" sz="1400" b="1" dirty="0" err="1" smtClean="0">
                  <a:latin typeface="Times New Roman" panose="02020603050405020304" pitchFamily="18" charset="0"/>
                  <a:cs typeface="Times New Roman" panose="02020603050405020304" pitchFamily="18" charset="0"/>
                </a:rPr>
                <a:t>rate</a:t>
              </a:r>
              <a:endParaRPr lang="hu-HU" sz="1400" b="1" dirty="0">
                <a:latin typeface="Times New Roman" panose="02020603050405020304" pitchFamily="18" charset="0"/>
                <a:cs typeface="Times New Roman" panose="02020603050405020304" pitchFamily="18" charset="0"/>
              </a:endParaRPr>
            </a:p>
          </p:txBody>
        </p:sp>
        <p:sp>
          <p:nvSpPr>
            <p:cNvPr id="38" name="Szövegdoboz 37"/>
            <p:cNvSpPr txBox="1"/>
            <p:nvPr/>
          </p:nvSpPr>
          <p:spPr>
            <a:xfrm>
              <a:off x="1599026" y="4115906"/>
              <a:ext cx="1333087" cy="523220"/>
            </a:xfrm>
            <a:prstGeom prst="rect">
              <a:avLst/>
            </a:prstGeom>
            <a:noFill/>
          </p:spPr>
          <p:txBody>
            <a:bodyPr wrap="square" rtlCol="0">
              <a:spAutoFit/>
            </a:bodyPr>
            <a:lstStyle/>
            <a:p>
              <a:pPr algn="ctr"/>
              <a:r>
                <a:rPr lang="hu-HU" sz="1400" b="1" dirty="0" err="1" smtClean="0">
                  <a:latin typeface="Times New Roman" panose="02020603050405020304" pitchFamily="18" charset="0"/>
                  <a:cs typeface="Times New Roman" panose="02020603050405020304" pitchFamily="18" charset="0"/>
                </a:rPr>
                <a:t>Baseline</a:t>
              </a:r>
              <a:endParaRPr lang="hu-HU" sz="1400" b="1" dirty="0" smtClean="0">
                <a:latin typeface="Times New Roman" panose="02020603050405020304" pitchFamily="18" charset="0"/>
                <a:cs typeface="Times New Roman" panose="02020603050405020304" pitchFamily="18" charset="0"/>
              </a:endParaRPr>
            </a:p>
            <a:p>
              <a:pPr algn="ctr"/>
              <a:r>
                <a:rPr lang="hu-HU" sz="1400" b="1" dirty="0" err="1" smtClean="0">
                  <a:latin typeface="Times New Roman" panose="02020603050405020304" pitchFamily="18" charset="0"/>
                  <a:cs typeface="Times New Roman" panose="02020603050405020304" pitchFamily="18" charset="0"/>
                </a:rPr>
                <a:t>parameters</a:t>
              </a:r>
              <a:endParaRPr lang="hu-HU" sz="1400" b="1" dirty="0">
                <a:latin typeface="Times New Roman" panose="02020603050405020304" pitchFamily="18" charset="0"/>
                <a:cs typeface="Times New Roman" panose="02020603050405020304" pitchFamily="18" charset="0"/>
              </a:endParaRPr>
            </a:p>
          </p:txBody>
        </p:sp>
        <p:sp>
          <p:nvSpPr>
            <p:cNvPr id="39" name="Szövegdoboz 38"/>
            <p:cNvSpPr txBox="1"/>
            <p:nvPr/>
          </p:nvSpPr>
          <p:spPr>
            <a:xfrm>
              <a:off x="2029676" y="2031089"/>
              <a:ext cx="382923" cy="369332"/>
            </a:xfrm>
            <a:prstGeom prst="rect">
              <a:avLst/>
            </a:prstGeom>
            <a:noFill/>
          </p:spPr>
          <p:txBody>
            <a:bodyPr wrap="square" rtlCol="0">
              <a:spAutoFit/>
            </a:bodyPr>
            <a:lstStyle/>
            <a:p>
              <a:r>
                <a:rPr lang="hu-HU" b="1" dirty="0"/>
                <a:t>5’</a:t>
              </a:r>
            </a:p>
          </p:txBody>
        </p:sp>
        <p:sp>
          <p:nvSpPr>
            <p:cNvPr id="40" name="Szövegdoboz 39"/>
            <p:cNvSpPr txBox="1"/>
            <p:nvPr/>
          </p:nvSpPr>
          <p:spPr>
            <a:xfrm>
              <a:off x="2786355" y="2031089"/>
              <a:ext cx="488213" cy="369332"/>
            </a:xfrm>
            <a:prstGeom prst="rect">
              <a:avLst/>
            </a:prstGeom>
            <a:noFill/>
          </p:spPr>
          <p:txBody>
            <a:bodyPr wrap="square" rtlCol="0">
              <a:spAutoFit/>
            </a:bodyPr>
            <a:lstStyle/>
            <a:p>
              <a:pPr algn="ctr"/>
              <a:r>
                <a:rPr lang="hu-HU" b="1" dirty="0"/>
                <a:t>10’</a:t>
              </a:r>
            </a:p>
          </p:txBody>
        </p:sp>
        <p:sp>
          <p:nvSpPr>
            <p:cNvPr id="41" name="Szövegdoboz 40"/>
            <p:cNvSpPr txBox="1"/>
            <p:nvPr/>
          </p:nvSpPr>
          <p:spPr>
            <a:xfrm>
              <a:off x="4188550" y="2022956"/>
              <a:ext cx="563648" cy="369332"/>
            </a:xfrm>
            <a:prstGeom prst="rect">
              <a:avLst/>
            </a:prstGeom>
            <a:noFill/>
          </p:spPr>
          <p:txBody>
            <a:bodyPr wrap="square" rtlCol="0">
              <a:spAutoFit/>
            </a:bodyPr>
            <a:lstStyle/>
            <a:p>
              <a:pPr algn="ctr"/>
              <a:r>
                <a:rPr lang="hu-HU" b="1" dirty="0"/>
                <a:t>10’</a:t>
              </a:r>
            </a:p>
          </p:txBody>
        </p:sp>
        <p:sp>
          <p:nvSpPr>
            <p:cNvPr id="42" name="Szövegdoboz 41"/>
            <p:cNvSpPr txBox="1"/>
            <p:nvPr/>
          </p:nvSpPr>
          <p:spPr>
            <a:xfrm>
              <a:off x="5809207" y="2002129"/>
              <a:ext cx="579290" cy="369332"/>
            </a:xfrm>
            <a:prstGeom prst="rect">
              <a:avLst/>
            </a:prstGeom>
            <a:noFill/>
          </p:spPr>
          <p:txBody>
            <a:bodyPr wrap="square" rtlCol="0">
              <a:spAutoFit/>
            </a:bodyPr>
            <a:lstStyle/>
            <a:p>
              <a:pPr algn="ctr"/>
              <a:r>
                <a:rPr lang="hu-HU" b="1" dirty="0"/>
                <a:t>10’</a:t>
              </a:r>
            </a:p>
          </p:txBody>
        </p:sp>
        <p:sp>
          <p:nvSpPr>
            <p:cNvPr id="43" name="Szövegdoboz 42"/>
            <p:cNvSpPr txBox="1"/>
            <p:nvPr/>
          </p:nvSpPr>
          <p:spPr>
            <a:xfrm>
              <a:off x="2346576" y="1555162"/>
              <a:ext cx="4295240" cy="523220"/>
            </a:xfrm>
            <a:prstGeom prst="rect">
              <a:avLst/>
            </a:prstGeom>
            <a:noFill/>
          </p:spPr>
          <p:txBody>
            <a:bodyPr wrap="square" rtlCol="0">
              <a:spAutoFit/>
            </a:bodyPr>
            <a:lstStyle/>
            <a:p>
              <a:pPr marL="457189" indent="-457189"/>
              <a:r>
                <a:rPr lang="hu-HU" sz="1400" b="1" dirty="0" smtClean="0">
                  <a:latin typeface="Times New Roman" panose="02020603050405020304" pitchFamily="18" charset="0"/>
                  <a:cs typeface="Times New Roman" panose="02020603050405020304" pitchFamily="18" charset="0"/>
                </a:rPr>
                <a:t>Tested </a:t>
              </a:r>
              <a:r>
                <a:rPr lang="hu-HU" sz="1400" b="1" dirty="0" err="1" smtClean="0">
                  <a:latin typeface="Times New Roman" panose="02020603050405020304" pitchFamily="18" charset="0"/>
                  <a:cs typeface="Times New Roman" panose="02020603050405020304" pitchFamily="18" charset="0"/>
                </a:rPr>
                <a:t>concentrations</a:t>
              </a:r>
              <a:r>
                <a:rPr lang="hu-HU" sz="1400" b="1" dirty="0" smtClean="0">
                  <a:latin typeface="Times New Roman" panose="02020603050405020304" pitchFamily="18" charset="0"/>
                  <a:cs typeface="Times New Roman" panose="02020603050405020304" pitchFamily="18" charset="0"/>
                </a:rPr>
                <a:t>:  </a:t>
              </a:r>
              <a:r>
                <a:rPr lang="hu-HU" sz="1400" b="1" dirty="0">
                  <a:latin typeface="Times New Roman" panose="02020603050405020304" pitchFamily="18" charset="0"/>
                  <a:ea typeface="Calibri" panose="020F0502020204030204" pitchFamily="34" charset="0"/>
                </a:rPr>
                <a:t>100µM, 30µM, 10µM, 1µM</a:t>
              </a:r>
              <a:endParaRPr lang="hu-HU" sz="1400" b="1" dirty="0">
                <a:latin typeface="Times New Roman" pitchFamily="18" charset="0"/>
                <a:cs typeface="Times New Roman" pitchFamily="18" charset="0"/>
              </a:endParaRPr>
            </a:p>
            <a:p>
              <a:endParaRPr lang="hu-HU" sz="1400" dirty="0"/>
            </a:p>
          </p:txBody>
        </p:sp>
        <p:sp>
          <p:nvSpPr>
            <p:cNvPr id="3" name="Téglalap 2"/>
            <p:cNvSpPr/>
            <p:nvPr/>
          </p:nvSpPr>
          <p:spPr>
            <a:xfrm>
              <a:off x="2189906" y="2692407"/>
              <a:ext cx="1672116" cy="307777"/>
            </a:xfrm>
            <a:prstGeom prst="rect">
              <a:avLst/>
            </a:prstGeom>
          </p:spPr>
          <p:txBody>
            <a:bodyPr wrap="square">
              <a:spAutoFit/>
            </a:bodyPr>
            <a:lstStyle/>
            <a:p>
              <a:pPr algn="ctr"/>
              <a:r>
                <a:rPr lang="hu-HU" sz="1400" b="1" dirty="0"/>
                <a:t>Test </a:t>
              </a:r>
              <a:r>
                <a:rPr lang="hu-HU" sz="1400" b="1" dirty="0" err="1"/>
                <a:t>molecule</a:t>
              </a:r>
              <a:endParaRPr lang="hu-HU" sz="1400" b="1" dirty="0"/>
            </a:p>
          </p:txBody>
        </p:sp>
      </p:grpSp>
      <p:sp>
        <p:nvSpPr>
          <p:cNvPr id="27" name="Szövegdoboz 26"/>
          <p:cNvSpPr txBox="1"/>
          <p:nvPr/>
        </p:nvSpPr>
        <p:spPr>
          <a:xfrm>
            <a:off x="2592925" y="23120"/>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pic>
        <p:nvPicPr>
          <p:cNvPr id="4" name="Kép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4" y="128986"/>
            <a:ext cx="2205834" cy="4453641"/>
          </a:xfrm>
          <a:prstGeom prst="rect">
            <a:avLst/>
          </a:prstGeom>
        </p:spPr>
      </p:pic>
      <p:pic>
        <p:nvPicPr>
          <p:cNvPr id="6" name="Kép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7" y="4558427"/>
            <a:ext cx="3066097" cy="2299573"/>
          </a:xfrm>
          <a:prstGeom prst="rect">
            <a:avLst/>
          </a:prstGeom>
        </p:spPr>
      </p:pic>
      <p:sp>
        <p:nvSpPr>
          <p:cNvPr id="7" name="Szövegdoboz 6"/>
          <p:cNvSpPr txBox="1"/>
          <p:nvPr/>
        </p:nvSpPr>
        <p:spPr>
          <a:xfrm>
            <a:off x="9439964" y="6003368"/>
            <a:ext cx="2201052" cy="584775"/>
          </a:xfrm>
          <a:prstGeom prst="rect">
            <a:avLst/>
          </a:prstGeom>
          <a:noFill/>
        </p:spPr>
        <p:txBody>
          <a:bodyPr wrap="square" rtlCol="0">
            <a:spAutoFit/>
          </a:bodyPr>
          <a:lstStyle/>
          <a:p>
            <a:pPr algn="ctr"/>
            <a:r>
              <a:rPr lang="hu-HU" sz="1600" dirty="0" smtClean="0"/>
              <a:t>Timed </a:t>
            </a:r>
            <a:r>
              <a:rPr lang="hu-HU" sz="1600" dirty="0" err="1" smtClean="0"/>
              <a:t>collection</a:t>
            </a:r>
            <a:r>
              <a:rPr lang="hu-HU" sz="1600" dirty="0" smtClean="0"/>
              <a:t> of </a:t>
            </a:r>
            <a:r>
              <a:rPr lang="hu-HU" sz="1600" dirty="0" err="1" smtClean="0"/>
              <a:t>coronary</a:t>
            </a:r>
            <a:r>
              <a:rPr lang="hu-HU" sz="1600" dirty="0" smtClean="0"/>
              <a:t> </a:t>
            </a:r>
            <a:r>
              <a:rPr lang="hu-HU" sz="1600" dirty="0" err="1" smtClean="0"/>
              <a:t>effluent</a:t>
            </a:r>
            <a:endParaRPr lang="en-US" sz="1600" dirty="0"/>
          </a:p>
        </p:txBody>
      </p:sp>
      <p:sp>
        <p:nvSpPr>
          <p:cNvPr id="44" name="Szövegdoboz 43"/>
          <p:cNvSpPr txBox="1"/>
          <p:nvPr/>
        </p:nvSpPr>
        <p:spPr>
          <a:xfrm>
            <a:off x="8597613" y="1925862"/>
            <a:ext cx="2201052" cy="338554"/>
          </a:xfrm>
          <a:prstGeom prst="rect">
            <a:avLst/>
          </a:prstGeom>
          <a:noFill/>
        </p:spPr>
        <p:txBody>
          <a:bodyPr wrap="square" rtlCol="0">
            <a:spAutoFit/>
          </a:bodyPr>
          <a:lstStyle/>
          <a:p>
            <a:pPr algn="ctr"/>
            <a:r>
              <a:rPr lang="hu-HU" sz="1600" dirty="0" err="1" smtClean="0"/>
              <a:t>Normal</a:t>
            </a:r>
            <a:endParaRPr lang="en-US" sz="1600" dirty="0"/>
          </a:p>
        </p:txBody>
      </p:sp>
      <p:sp>
        <p:nvSpPr>
          <p:cNvPr id="45" name="Szövegdoboz 44"/>
          <p:cNvSpPr txBox="1"/>
          <p:nvPr/>
        </p:nvSpPr>
        <p:spPr>
          <a:xfrm>
            <a:off x="9948986" y="1843801"/>
            <a:ext cx="2201052" cy="584775"/>
          </a:xfrm>
          <a:prstGeom prst="rect">
            <a:avLst/>
          </a:prstGeom>
          <a:noFill/>
        </p:spPr>
        <p:txBody>
          <a:bodyPr wrap="square" rtlCol="0">
            <a:spAutoFit/>
          </a:bodyPr>
          <a:lstStyle/>
          <a:p>
            <a:pPr algn="r"/>
            <a:r>
              <a:rPr lang="hu-HU" sz="1600" dirty="0" smtClean="0"/>
              <a:t>Test </a:t>
            </a:r>
            <a:r>
              <a:rPr lang="hu-HU" sz="1600" dirty="0" err="1" smtClean="0"/>
              <a:t>molecule</a:t>
            </a:r>
            <a:r>
              <a:rPr lang="hu-HU" sz="1600" dirty="0" smtClean="0"/>
              <a:t> </a:t>
            </a:r>
            <a:r>
              <a:rPr lang="hu-HU" sz="1600" dirty="0" err="1" smtClean="0"/>
              <a:t>containing</a:t>
            </a:r>
            <a:endParaRPr lang="en-US" sz="1600" dirty="0"/>
          </a:p>
        </p:txBody>
      </p:sp>
      <p:sp>
        <p:nvSpPr>
          <p:cNvPr id="46" name="Szövegdoboz 45"/>
          <p:cNvSpPr txBox="1"/>
          <p:nvPr/>
        </p:nvSpPr>
        <p:spPr>
          <a:xfrm rot="16200000">
            <a:off x="9126855" y="2836249"/>
            <a:ext cx="2201052" cy="338554"/>
          </a:xfrm>
          <a:prstGeom prst="rect">
            <a:avLst/>
          </a:prstGeom>
          <a:noFill/>
        </p:spPr>
        <p:txBody>
          <a:bodyPr wrap="square" rtlCol="0">
            <a:spAutoFit/>
          </a:bodyPr>
          <a:lstStyle/>
          <a:p>
            <a:pPr algn="ctr"/>
            <a:r>
              <a:rPr lang="hu-HU" sz="1600" dirty="0" smtClean="0"/>
              <a:t>KH </a:t>
            </a:r>
            <a:r>
              <a:rPr lang="hu-HU" sz="1600" dirty="0" err="1" smtClean="0"/>
              <a:t>buffer</a:t>
            </a:r>
            <a:endParaRPr lang="en-US" sz="1600" dirty="0"/>
          </a:p>
        </p:txBody>
      </p:sp>
    </p:spTree>
    <p:extLst>
      <p:ext uri="{BB962C8B-B14F-4D97-AF65-F5344CB8AC3E}">
        <p14:creationId xmlns:p14="http://schemas.microsoft.com/office/powerpoint/2010/main" val="87152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3"/>
          <p:cNvSpPr txBox="1"/>
          <p:nvPr/>
        </p:nvSpPr>
        <p:spPr>
          <a:xfrm>
            <a:off x="2592925" y="96477"/>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
        <p:nvSpPr>
          <p:cNvPr id="5" name="Cím 1"/>
          <p:cNvSpPr>
            <a:spLocks noGrp="1"/>
          </p:cNvSpPr>
          <p:nvPr>
            <p:ph type="title"/>
          </p:nvPr>
        </p:nvSpPr>
        <p:spPr>
          <a:xfrm>
            <a:off x="2592925" y="624110"/>
            <a:ext cx="8911687" cy="1280890"/>
          </a:xfrm>
        </p:spPr>
        <p:txBody>
          <a:bodyPr/>
          <a:lstStyle/>
          <a:p>
            <a:r>
              <a:rPr lang="hu-HU" dirty="0" err="1" smtClean="0"/>
              <a:t>Results</a:t>
            </a:r>
            <a:r>
              <a:rPr lang="hu-HU" dirty="0" smtClean="0"/>
              <a:t> III.         </a:t>
            </a:r>
            <a:r>
              <a:rPr lang="hu-HU" sz="2000" dirty="0" err="1" smtClean="0"/>
              <a:t>vasoactive</a:t>
            </a:r>
            <a:r>
              <a:rPr lang="hu-HU" sz="2000" dirty="0" smtClean="0"/>
              <a:t> </a:t>
            </a:r>
            <a:r>
              <a:rPr lang="hu-HU" sz="2000" dirty="0" err="1" smtClean="0"/>
              <a:t>effects</a:t>
            </a:r>
            <a:r>
              <a:rPr lang="hu-HU" sz="2000" dirty="0" smtClean="0"/>
              <a:t> of </a:t>
            </a:r>
            <a:r>
              <a:rPr lang="hu-HU" sz="2000" dirty="0" err="1" smtClean="0"/>
              <a:t>the</a:t>
            </a:r>
            <a:r>
              <a:rPr lang="hu-HU" sz="2000" dirty="0" smtClean="0"/>
              <a:t> NO </a:t>
            </a:r>
            <a:r>
              <a:rPr lang="hu-HU" sz="2000" dirty="0" err="1" smtClean="0"/>
              <a:t>donating</a:t>
            </a:r>
            <a:r>
              <a:rPr lang="hu-HU" sz="2000" dirty="0" smtClean="0"/>
              <a:t> ASA 											</a:t>
            </a:r>
            <a:r>
              <a:rPr lang="hu-HU" sz="2000" dirty="0" err="1" smtClean="0"/>
              <a:t>derivative</a:t>
            </a:r>
            <a:r>
              <a:rPr lang="hu-HU" sz="2000" dirty="0" smtClean="0"/>
              <a:t> test </a:t>
            </a:r>
            <a:r>
              <a:rPr lang="hu-HU" sz="2000" dirty="0" err="1" smtClean="0"/>
              <a:t>molecule</a:t>
            </a:r>
            <a:r>
              <a:rPr lang="hu-HU" sz="2000" dirty="0" smtClean="0"/>
              <a:t>          </a:t>
            </a:r>
            <a:endParaRPr lang="en-US" sz="2000" dirty="0"/>
          </a:p>
        </p:txBody>
      </p:sp>
      <p:graphicFrame>
        <p:nvGraphicFramePr>
          <p:cNvPr id="12" name="Diagram 11"/>
          <p:cNvGraphicFramePr>
            <a:graphicFrameLocks/>
          </p:cNvGraphicFramePr>
          <p:nvPr>
            <p:extLst>
              <p:ext uri="{D42A27DB-BD31-4B8C-83A1-F6EECF244321}">
                <p14:modId xmlns:p14="http://schemas.microsoft.com/office/powerpoint/2010/main" val="3162000374"/>
              </p:ext>
            </p:extLst>
          </p:nvPr>
        </p:nvGraphicFramePr>
        <p:xfrm>
          <a:off x="195493" y="1541046"/>
          <a:ext cx="6268693" cy="40728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 12"/>
          <p:cNvGraphicFramePr>
            <a:graphicFrameLocks/>
          </p:cNvGraphicFramePr>
          <p:nvPr>
            <p:extLst>
              <p:ext uri="{D42A27DB-BD31-4B8C-83A1-F6EECF244321}">
                <p14:modId xmlns:p14="http://schemas.microsoft.com/office/powerpoint/2010/main" val="3671733286"/>
              </p:ext>
            </p:extLst>
          </p:nvPr>
        </p:nvGraphicFramePr>
        <p:xfrm>
          <a:off x="6464186" y="1527864"/>
          <a:ext cx="5727814" cy="3748406"/>
        </p:xfrm>
        <a:graphic>
          <a:graphicData uri="http://schemas.openxmlformats.org/drawingml/2006/chart">
            <c:chart xmlns:c="http://schemas.openxmlformats.org/drawingml/2006/chart" xmlns:r="http://schemas.openxmlformats.org/officeDocument/2006/relationships" r:id="rId4"/>
          </a:graphicData>
        </a:graphic>
      </p:graphicFrame>
      <p:sp>
        <p:nvSpPr>
          <p:cNvPr id="14" name="Szövegdoboz 13"/>
          <p:cNvSpPr txBox="1"/>
          <p:nvPr/>
        </p:nvSpPr>
        <p:spPr>
          <a:xfrm>
            <a:off x="7265310" y="5689471"/>
            <a:ext cx="3227165" cy="307777"/>
          </a:xfrm>
          <a:prstGeom prst="rect">
            <a:avLst/>
          </a:prstGeom>
          <a:noFill/>
        </p:spPr>
        <p:txBody>
          <a:bodyPr wrap="none" rtlCol="0">
            <a:spAutoFit/>
          </a:bodyPr>
          <a:lstStyle/>
          <a:p>
            <a:r>
              <a:rPr lang="hu-HU" sz="1400" dirty="0" smtClean="0"/>
              <a:t>N=6 *p&lt;0,05 </a:t>
            </a:r>
            <a:r>
              <a:rPr lang="hu-HU" sz="1400" dirty="0" err="1" smtClean="0"/>
              <a:t>compared</a:t>
            </a:r>
            <a:r>
              <a:rPr lang="hu-HU" sz="1400" dirty="0" smtClean="0"/>
              <a:t> </a:t>
            </a:r>
            <a:r>
              <a:rPr lang="hu-HU" sz="1400" dirty="0" err="1" smtClean="0"/>
              <a:t>to</a:t>
            </a:r>
            <a:r>
              <a:rPr lang="hu-HU" sz="1400" dirty="0" smtClean="0"/>
              <a:t> </a:t>
            </a:r>
            <a:r>
              <a:rPr lang="hu-HU" sz="1400" dirty="0" err="1" smtClean="0"/>
              <a:t>baseline</a:t>
            </a:r>
            <a:endParaRPr lang="en-US" sz="1400" dirty="0"/>
          </a:p>
        </p:txBody>
      </p:sp>
      <p:sp>
        <p:nvSpPr>
          <p:cNvPr id="17" name="Szövegdoboz 16"/>
          <p:cNvSpPr txBox="1"/>
          <p:nvPr/>
        </p:nvSpPr>
        <p:spPr>
          <a:xfrm>
            <a:off x="1572856" y="6180024"/>
            <a:ext cx="10126005" cy="523220"/>
          </a:xfrm>
          <a:prstGeom prst="rect">
            <a:avLst/>
          </a:prstGeom>
          <a:noFill/>
        </p:spPr>
        <p:txBody>
          <a:bodyPr wrap="square" rtlCol="0">
            <a:spAutoFit/>
          </a:bodyPr>
          <a:lstStyle/>
          <a:p>
            <a:r>
              <a:rPr lang="hu-HU" sz="2800" b="1" u="sng" dirty="0" err="1" smtClean="0"/>
              <a:t>Conclusion</a:t>
            </a:r>
            <a:r>
              <a:rPr lang="hu-HU" sz="2800" b="1" u="sng" dirty="0" smtClean="0"/>
              <a:t>:</a:t>
            </a:r>
            <a:r>
              <a:rPr lang="hu-HU" u="sng" dirty="0" smtClean="0"/>
              <a:t> </a:t>
            </a:r>
            <a:r>
              <a:rPr lang="hu-HU" sz="2000" u="sng" dirty="0" err="1" smtClean="0"/>
              <a:t>powerful</a:t>
            </a:r>
            <a:r>
              <a:rPr lang="hu-HU" sz="2000" u="sng" dirty="0" smtClean="0"/>
              <a:t> </a:t>
            </a:r>
            <a:r>
              <a:rPr lang="hu-HU" sz="2000" u="sng" dirty="0" err="1" smtClean="0"/>
              <a:t>vasodilation</a:t>
            </a:r>
            <a:r>
              <a:rPr lang="hu-HU" sz="2000" u="sng" dirty="0" smtClean="0"/>
              <a:t> </a:t>
            </a:r>
            <a:r>
              <a:rPr lang="hu-HU" sz="2000" u="sng" dirty="0" err="1" smtClean="0"/>
              <a:t>with</a:t>
            </a:r>
            <a:r>
              <a:rPr lang="hu-HU" sz="2000" u="sng" dirty="0" smtClean="0"/>
              <a:t> no </a:t>
            </a:r>
            <a:r>
              <a:rPr lang="hu-HU" sz="2000" u="sng" dirty="0" err="1" smtClean="0"/>
              <a:t>significant</a:t>
            </a:r>
            <a:r>
              <a:rPr lang="hu-HU" sz="2000" u="sng" dirty="0" smtClean="0"/>
              <a:t> </a:t>
            </a:r>
            <a:r>
              <a:rPr lang="hu-HU" sz="2000" u="sng" dirty="0" err="1" smtClean="0"/>
              <a:t>effect</a:t>
            </a:r>
            <a:r>
              <a:rPr lang="hu-HU" sz="2000" u="sng" dirty="0" smtClean="0"/>
              <a:t> </a:t>
            </a:r>
            <a:r>
              <a:rPr lang="hu-HU" sz="2000" u="sng" dirty="0" err="1" smtClean="0"/>
              <a:t>on</a:t>
            </a:r>
            <a:r>
              <a:rPr lang="hu-HU" sz="2000" u="sng" dirty="0" smtClean="0"/>
              <a:t> </a:t>
            </a:r>
            <a:r>
              <a:rPr lang="hu-HU" sz="2000" u="sng" dirty="0" err="1" smtClean="0"/>
              <a:t>heart</a:t>
            </a:r>
            <a:r>
              <a:rPr lang="hu-HU" sz="2000" u="sng" dirty="0" smtClean="0"/>
              <a:t> </a:t>
            </a:r>
            <a:r>
              <a:rPr lang="hu-HU" sz="2000" u="sng" dirty="0" err="1" smtClean="0"/>
              <a:t>rate</a:t>
            </a:r>
            <a:r>
              <a:rPr lang="hu-HU" sz="2000" dirty="0" smtClean="0"/>
              <a:t> </a:t>
            </a:r>
            <a:endParaRPr lang="en-US" dirty="0"/>
          </a:p>
        </p:txBody>
      </p:sp>
      <p:sp>
        <p:nvSpPr>
          <p:cNvPr id="18" name="Szövegdoboz 17"/>
          <p:cNvSpPr txBox="1"/>
          <p:nvPr/>
        </p:nvSpPr>
        <p:spPr>
          <a:xfrm>
            <a:off x="1379417" y="1665152"/>
            <a:ext cx="1500732" cy="369332"/>
          </a:xfrm>
          <a:prstGeom prst="rect">
            <a:avLst/>
          </a:prstGeom>
          <a:noFill/>
        </p:spPr>
        <p:txBody>
          <a:bodyPr wrap="none" rtlCol="0">
            <a:spAutoFit/>
          </a:bodyPr>
          <a:lstStyle/>
          <a:p>
            <a:r>
              <a:rPr lang="hu-HU" u="sng" dirty="0" smtClean="0"/>
              <a:t>         *          </a:t>
            </a:r>
            <a:endParaRPr lang="en-US" u="sng" dirty="0"/>
          </a:p>
        </p:txBody>
      </p:sp>
      <p:sp>
        <p:nvSpPr>
          <p:cNvPr id="19" name="Szövegdoboz 18"/>
          <p:cNvSpPr txBox="1"/>
          <p:nvPr/>
        </p:nvSpPr>
        <p:spPr>
          <a:xfrm>
            <a:off x="4479843" y="1558145"/>
            <a:ext cx="1500732" cy="369332"/>
          </a:xfrm>
          <a:prstGeom prst="rect">
            <a:avLst/>
          </a:prstGeom>
          <a:noFill/>
        </p:spPr>
        <p:txBody>
          <a:bodyPr wrap="none" rtlCol="0">
            <a:spAutoFit/>
          </a:bodyPr>
          <a:lstStyle/>
          <a:p>
            <a:r>
              <a:rPr lang="hu-HU" u="sng" dirty="0" smtClean="0"/>
              <a:t>         *          </a:t>
            </a:r>
            <a:endParaRPr lang="en-US" u="sng" dirty="0"/>
          </a:p>
        </p:txBody>
      </p:sp>
    </p:spTree>
    <p:extLst>
      <p:ext uri="{BB962C8B-B14F-4D97-AF65-F5344CB8AC3E}">
        <p14:creationId xmlns:p14="http://schemas.microsoft.com/office/powerpoint/2010/main" val="813837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u="sng" dirty="0" err="1" smtClean="0"/>
              <a:t>Summary</a:t>
            </a:r>
            <a:r>
              <a:rPr lang="hu-HU" dirty="0" err="1" smtClean="0"/>
              <a:t>-</a:t>
            </a:r>
            <a:r>
              <a:rPr lang="hu-HU" dirty="0" smtClean="0"/>
              <a:t> </a:t>
            </a:r>
            <a:r>
              <a:rPr lang="hu-HU" sz="2800" dirty="0" err="1" smtClean="0"/>
              <a:t>outcome</a:t>
            </a:r>
            <a:r>
              <a:rPr lang="hu-HU" sz="2800" dirty="0" smtClean="0"/>
              <a:t> and </a:t>
            </a:r>
            <a:r>
              <a:rPr lang="hu-HU" sz="2800" dirty="0" err="1" smtClean="0"/>
              <a:t>further</a:t>
            </a:r>
            <a:r>
              <a:rPr lang="hu-HU" sz="2800" dirty="0" smtClean="0"/>
              <a:t> </a:t>
            </a:r>
            <a:r>
              <a:rPr lang="hu-HU" sz="2800" dirty="0" err="1" smtClean="0"/>
              <a:t>experiments</a:t>
            </a:r>
            <a:endParaRPr lang="en-US" sz="2800" dirty="0"/>
          </a:p>
        </p:txBody>
      </p:sp>
      <p:graphicFrame>
        <p:nvGraphicFramePr>
          <p:cNvPr id="6" name="Tartalom helye 5"/>
          <p:cNvGraphicFramePr>
            <a:graphicFrameLocks noGrp="1"/>
          </p:cNvGraphicFramePr>
          <p:nvPr>
            <p:ph idx="1"/>
            <p:extLst>
              <p:ext uri="{D42A27DB-BD31-4B8C-83A1-F6EECF244321}">
                <p14:modId xmlns:p14="http://schemas.microsoft.com/office/powerpoint/2010/main" val="1388045375"/>
              </p:ext>
            </p:extLst>
          </p:nvPr>
        </p:nvGraphicFramePr>
        <p:xfrm>
          <a:off x="926122" y="1711568"/>
          <a:ext cx="10578492" cy="4313416"/>
        </p:xfrm>
        <a:graphic>
          <a:graphicData uri="http://schemas.openxmlformats.org/drawingml/2006/table">
            <a:tbl>
              <a:tblPr firstRow="1" bandRow="1">
                <a:tableStyleId>{5C22544A-7EE6-4342-B048-85BDC9FD1C3A}</a:tableStyleId>
              </a:tblPr>
              <a:tblGrid>
                <a:gridCol w="2192216"/>
                <a:gridCol w="3821724"/>
                <a:gridCol w="1919929"/>
                <a:gridCol w="2644623"/>
              </a:tblGrid>
              <a:tr h="855786">
                <a:tc>
                  <a:txBody>
                    <a:bodyPr/>
                    <a:lstStyle/>
                    <a:p>
                      <a:r>
                        <a:rPr lang="hu-HU" dirty="0" err="1" smtClean="0"/>
                        <a:t>Experiments</a:t>
                      </a:r>
                      <a:endParaRPr lang="en-US" dirty="0"/>
                    </a:p>
                  </a:txBody>
                  <a:tcPr/>
                </a:tc>
                <a:tc>
                  <a:txBody>
                    <a:bodyPr/>
                    <a:lstStyle/>
                    <a:p>
                      <a:r>
                        <a:rPr lang="hu-HU" dirty="0" err="1" smtClean="0"/>
                        <a:t>Metabolic</a:t>
                      </a:r>
                      <a:r>
                        <a:rPr lang="hu-HU" dirty="0" smtClean="0"/>
                        <a:t> </a:t>
                      </a:r>
                      <a:r>
                        <a:rPr lang="hu-HU" dirty="0" err="1" smtClean="0"/>
                        <a:t>reactions</a:t>
                      </a:r>
                      <a:endParaRPr lang="en-US" dirty="0"/>
                    </a:p>
                  </a:txBody>
                  <a:tcPr/>
                </a:tc>
                <a:tc>
                  <a:txBody>
                    <a:bodyPr/>
                    <a:lstStyle/>
                    <a:p>
                      <a:r>
                        <a:rPr lang="hu-HU" dirty="0" err="1" smtClean="0"/>
                        <a:t>Cytotoxicity</a:t>
                      </a:r>
                      <a:endParaRPr lang="en-US" dirty="0"/>
                    </a:p>
                  </a:txBody>
                  <a:tcPr/>
                </a:tc>
                <a:tc>
                  <a:txBody>
                    <a:bodyPr/>
                    <a:lstStyle/>
                    <a:p>
                      <a:r>
                        <a:rPr lang="hu-HU" dirty="0" err="1" smtClean="0"/>
                        <a:t>Physiological</a:t>
                      </a:r>
                      <a:r>
                        <a:rPr lang="hu-HU" dirty="0" smtClean="0"/>
                        <a:t> </a:t>
                      </a:r>
                      <a:r>
                        <a:rPr lang="hu-HU" dirty="0" err="1" smtClean="0"/>
                        <a:t>effects</a:t>
                      </a:r>
                      <a:endParaRPr lang="en-US" dirty="0"/>
                    </a:p>
                  </a:txBody>
                  <a:tcPr/>
                </a:tc>
              </a:tr>
              <a:tr h="1977144">
                <a:tc>
                  <a:txBody>
                    <a:bodyPr/>
                    <a:lstStyle/>
                    <a:p>
                      <a:r>
                        <a:rPr lang="hu-HU" b="1" dirty="0" err="1" smtClean="0"/>
                        <a:t>Our</a:t>
                      </a:r>
                      <a:r>
                        <a:rPr lang="hu-HU" b="1" dirty="0" smtClean="0"/>
                        <a:t> </a:t>
                      </a:r>
                      <a:r>
                        <a:rPr lang="hu-HU" b="1" dirty="0" err="1" smtClean="0"/>
                        <a:t>results</a:t>
                      </a:r>
                      <a:endParaRPr lang="en-US" b="1" dirty="0"/>
                    </a:p>
                  </a:txBody>
                  <a:tcPr/>
                </a:tc>
                <a:tc>
                  <a:txBody>
                    <a:bodyPr/>
                    <a:lstStyle/>
                    <a:p>
                      <a:r>
                        <a:rPr lang="hu-HU" b="1" u="none" dirty="0" err="1" smtClean="0"/>
                        <a:t>Phase</a:t>
                      </a:r>
                      <a:r>
                        <a:rPr lang="hu-HU" b="1" u="none" dirty="0" smtClean="0"/>
                        <a:t> I. </a:t>
                      </a:r>
                      <a:r>
                        <a:rPr lang="hu-HU" b="1" u="none" dirty="0" err="1" smtClean="0"/>
                        <a:t>reactions</a:t>
                      </a:r>
                      <a:endParaRPr lang="hu-HU" b="1" u="none" dirty="0" smtClean="0"/>
                    </a:p>
                    <a:p>
                      <a:endParaRPr lang="hu-HU" b="1" baseline="0" dirty="0" smtClean="0"/>
                    </a:p>
                    <a:p>
                      <a:r>
                        <a:rPr lang="hu-HU" b="1" baseline="0" dirty="0" err="1" smtClean="0"/>
                        <a:t>Not</a:t>
                      </a:r>
                      <a:r>
                        <a:rPr lang="hu-HU" b="1" baseline="0" dirty="0" smtClean="0"/>
                        <a:t> </a:t>
                      </a:r>
                      <a:r>
                        <a:rPr lang="hu-HU" b="1" baseline="0" dirty="0" err="1" smtClean="0"/>
                        <a:t>oxydized</a:t>
                      </a:r>
                      <a:r>
                        <a:rPr lang="hu-HU" b="1" baseline="0" dirty="0" smtClean="0"/>
                        <a:t> </a:t>
                      </a:r>
                      <a:r>
                        <a:rPr lang="hu-HU" b="1" u="sng" baseline="0" dirty="0" err="1" smtClean="0"/>
                        <a:t>Stable</a:t>
                      </a:r>
                      <a:r>
                        <a:rPr lang="hu-HU" b="1" u="sng" baseline="0" dirty="0" smtClean="0"/>
                        <a:t> </a:t>
                      </a:r>
                      <a:r>
                        <a:rPr lang="hu-HU" b="1" u="sng" baseline="0" dirty="0" err="1" smtClean="0"/>
                        <a:t>molecule</a:t>
                      </a:r>
                      <a:endParaRPr lang="en-US" b="1" u="sng" dirty="0"/>
                    </a:p>
                  </a:txBody>
                  <a:tcPr/>
                </a:tc>
                <a:tc>
                  <a:txBody>
                    <a:bodyPr/>
                    <a:lstStyle/>
                    <a:p>
                      <a:r>
                        <a:rPr lang="hu-HU" b="1" dirty="0" err="1" smtClean="0"/>
                        <a:t>Cell</a:t>
                      </a:r>
                      <a:r>
                        <a:rPr lang="hu-HU" b="1" dirty="0" smtClean="0"/>
                        <a:t> </a:t>
                      </a:r>
                      <a:r>
                        <a:rPr lang="hu-HU" b="1" dirty="0" err="1" smtClean="0"/>
                        <a:t>viability</a:t>
                      </a:r>
                      <a:endParaRPr lang="hu-HU" b="1" dirty="0" smtClean="0"/>
                    </a:p>
                    <a:p>
                      <a:endParaRPr lang="hu-HU" b="1" dirty="0" smtClean="0"/>
                    </a:p>
                    <a:p>
                      <a:r>
                        <a:rPr lang="hu-HU" b="1" u="sng" dirty="0" err="1" smtClean="0"/>
                        <a:t>Not</a:t>
                      </a:r>
                      <a:r>
                        <a:rPr lang="hu-HU" b="1" u="sng" dirty="0" smtClean="0"/>
                        <a:t> </a:t>
                      </a:r>
                      <a:r>
                        <a:rPr lang="hu-HU" b="1" u="sng" dirty="0" err="1" smtClean="0"/>
                        <a:t>harmful</a:t>
                      </a:r>
                      <a:endParaRPr lang="en-US" b="1" u="sng" dirty="0"/>
                    </a:p>
                  </a:txBody>
                  <a:tcPr/>
                </a:tc>
                <a:tc>
                  <a:txBody>
                    <a:bodyPr/>
                    <a:lstStyle/>
                    <a:p>
                      <a:r>
                        <a:rPr lang="hu-HU" b="1" dirty="0" err="1" smtClean="0"/>
                        <a:t>Isolated</a:t>
                      </a:r>
                      <a:r>
                        <a:rPr lang="hu-HU" b="1" dirty="0" smtClean="0"/>
                        <a:t> </a:t>
                      </a:r>
                      <a:r>
                        <a:rPr lang="hu-HU" b="1" dirty="0" err="1" smtClean="0"/>
                        <a:t>heart-</a:t>
                      </a:r>
                      <a:r>
                        <a:rPr lang="hu-HU" b="1" dirty="0" smtClean="0"/>
                        <a:t> </a:t>
                      </a:r>
                      <a:br>
                        <a:rPr lang="hu-HU" b="1" dirty="0" smtClean="0"/>
                      </a:br>
                      <a:r>
                        <a:rPr lang="hu-HU" b="1" dirty="0" smtClean="0"/>
                        <a:t>ex vivo</a:t>
                      </a:r>
                    </a:p>
                    <a:p>
                      <a:endParaRPr lang="hu-HU" b="1" dirty="0" smtClean="0"/>
                    </a:p>
                    <a:p>
                      <a:r>
                        <a:rPr lang="hu-HU" b="1" u="sng" dirty="0" err="1" smtClean="0"/>
                        <a:t>Powerful</a:t>
                      </a:r>
                      <a:r>
                        <a:rPr lang="hu-HU" b="1" u="sng" dirty="0" smtClean="0"/>
                        <a:t> </a:t>
                      </a:r>
                      <a:r>
                        <a:rPr lang="hu-HU" b="1" u="sng" dirty="0" err="1" smtClean="0"/>
                        <a:t>vasodilation</a:t>
                      </a:r>
                      <a:endParaRPr lang="hu-HU" b="1" u="sng" dirty="0" smtClean="0"/>
                    </a:p>
                    <a:p>
                      <a:endParaRPr lang="hu-HU" b="1" u="sng" dirty="0" smtClean="0"/>
                    </a:p>
                    <a:p>
                      <a:pPr algn="ctr"/>
                      <a:r>
                        <a:rPr lang="hu-HU" b="0" u="none" dirty="0" err="1" smtClean="0"/>
                        <a:t>Cardioprotection</a:t>
                      </a:r>
                      <a:r>
                        <a:rPr lang="hu-HU" b="0" u="none" dirty="0" smtClean="0"/>
                        <a:t>?</a:t>
                      </a:r>
                      <a:endParaRPr lang="en-US" b="0" u="none" dirty="0"/>
                    </a:p>
                  </a:txBody>
                  <a:tcPr/>
                </a:tc>
              </a:tr>
              <a:tr h="1480486">
                <a:tc>
                  <a:txBody>
                    <a:bodyPr/>
                    <a:lstStyle/>
                    <a:p>
                      <a:r>
                        <a:rPr lang="hu-HU" dirty="0" err="1" smtClean="0"/>
                        <a:t>Future</a:t>
                      </a:r>
                      <a:r>
                        <a:rPr lang="hu-HU" dirty="0" smtClean="0"/>
                        <a:t> </a:t>
                      </a:r>
                      <a:r>
                        <a:rPr lang="hu-HU" dirty="0" err="1" smtClean="0"/>
                        <a:t>plans</a:t>
                      </a:r>
                      <a:endParaRPr lang="en-US" dirty="0"/>
                    </a:p>
                  </a:txBody>
                  <a:tcPr/>
                </a:tc>
                <a:tc>
                  <a:txBody>
                    <a:bodyPr/>
                    <a:lstStyle/>
                    <a:p>
                      <a:r>
                        <a:rPr lang="hu-HU" dirty="0" err="1" smtClean="0"/>
                        <a:t>Phase</a:t>
                      </a:r>
                      <a:r>
                        <a:rPr lang="hu-HU" dirty="0" smtClean="0"/>
                        <a:t> II.</a:t>
                      </a:r>
                      <a:r>
                        <a:rPr lang="hu-HU" baseline="0" dirty="0" smtClean="0"/>
                        <a:t> </a:t>
                      </a:r>
                      <a:r>
                        <a:rPr lang="hu-HU" baseline="0" dirty="0" err="1" smtClean="0"/>
                        <a:t>reactions</a:t>
                      </a:r>
                      <a:endParaRPr lang="hu-HU" baseline="0" dirty="0" smtClean="0"/>
                    </a:p>
                    <a:p>
                      <a:r>
                        <a:rPr lang="hu-HU" baseline="0" dirty="0" err="1" smtClean="0"/>
                        <a:t>Conjugation</a:t>
                      </a:r>
                      <a:endParaRPr lang="hu-HU" baseline="0" dirty="0" smtClean="0"/>
                    </a:p>
                    <a:p>
                      <a:r>
                        <a:rPr lang="hu-HU" baseline="0" dirty="0" err="1" smtClean="0"/>
                        <a:t>In</a:t>
                      </a:r>
                      <a:r>
                        <a:rPr lang="hu-HU" baseline="0" dirty="0" smtClean="0"/>
                        <a:t> vivo </a:t>
                      </a:r>
                      <a:r>
                        <a:rPr lang="hu-HU" baseline="0" dirty="0" err="1" smtClean="0"/>
                        <a:t>metabolism</a:t>
                      </a:r>
                      <a:r>
                        <a:rPr lang="hu-HU" baseline="0" dirty="0" smtClean="0"/>
                        <a:t> </a:t>
                      </a:r>
                      <a:br>
                        <a:rPr lang="hu-HU" baseline="0" dirty="0" smtClean="0"/>
                      </a:br>
                      <a:r>
                        <a:rPr lang="hu-HU" baseline="0" dirty="0" err="1" smtClean="0"/>
                        <a:t>in</a:t>
                      </a:r>
                      <a:r>
                        <a:rPr lang="hu-HU" baseline="0" dirty="0" smtClean="0"/>
                        <a:t> a </a:t>
                      </a:r>
                      <a:r>
                        <a:rPr lang="hu-HU" baseline="0" dirty="0" err="1" smtClean="0"/>
                        <a:t>rat</a:t>
                      </a:r>
                      <a:r>
                        <a:rPr lang="hu-HU" baseline="0" dirty="0" smtClean="0"/>
                        <a:t> </a:t>
                      </a:r>
                      <a:r>
                        <a:rPr lang="hu-HU" baseline="0" dirty="0" err="1" smtClean="0"/>
                        <a:t>model</a:t>
                      </a:r>
                      <a:endParaRPr lang="en-US" dirty="0"/>
                    </a:p>
                  </a:txBody>
                  <a:tcPr/>
                </a:tc>
                <a:tc>
                  <a:txBody>
                    <a:bodyPr/>
                    <a:lstStyle/>
                    <a:p>
                      <a:r>
                        <a:rPr lang="hu-HU" dirty="0" err="1" smtClean="0"/>
                        <a:t>In</a:t>
                      </a:r>
                      <a:r>
                        <a:rPr lang="hu-HU" dirty="0" smtClean="0"/>
                        <a:t> vivo </a:t>
                      </a:r>
                      <a:r>
                        <a:rPr lang="hu-HU" dirty="0" err="1" smtClean="0"/>
                        <a:t>studies</a:t>
                      </a:r>
                      <a:endParaRPr lang="hu-HU" dirty="0" smtClean="0"/>
                    </a:p>
                    <a:p>
                      <a:r>
                        <a:rPr lang="hu-HU" dirty="0" err="1" smtClean="0"/>
                        <a:t>Oral</a:t>
                      </a:r>
                      <a:r>
                        <a:rPr lang="hu-HU" dirty="0" smtClean="0"/>
                        <a:t> and </a:t>
                      </a:r>
                      <a:r>
                        <a:rPr lang="hu-HU" dirty="0" err="1" smtClean="0"/>
                        <a:t>parenteral</a:t>
                      </a:r>
                      <a:endParaRPr lang="hu-HU" dirty="0" smtClean="0"/>
                    </a:p>
                    <a:p>
                      <a:r>
                        <a:rPr lang="hu-HU" dirty="0" err="1" smtClean="0"/>
                        <a:t>administration</a:t>
                      </a:r>
                      <a:endParaRPr lang="hu-HU" dirty="0" smtClean="0"/>
                    </a:p>
                  </a:txBody>
                  <a:tcPr/>
                </a:tc>
                <a:tc>
                  <a:txBody>
                    <a:bodyPr/>
                    <a:lstStyle/>
                    <a:p>
                      <a:r>
                        <a:rPr lang="hu-HU" dirty="0" err="1" smtClean="0"/>
                        <a:t>Anticoagulant</a:t>
                      </a:r>
                      <a:r>
                        <a:rPr lang="hu-HU" dirty="0" smtClean="0"/>
                        <a:t> </a:t>
                      </a:r>
                      <a:r>
                        <a:rPr lang="hu-HU" dirty="0" err="1" smtClean="0"/>
                        <a:t>effects</a:t>
                      </a:r>
                      <a:endParaRPr lang="hu-HU" dirty="0" smtClean="0"/>
                    </a:p>
                    <a:p>
                      <a:r>
                        <a:rPr lang="hu-HU" baseline="0" dirty="0" err="1" smtClean="0"/>
                        <a:t>Working</a:t>
                      </a:r>
                      <a:r>
                        <a:rPr lang="hu-HU" baseline="0" dirty="0" smtClean="0"/>
                        <a:t> </a:t>
                      </a:r>
                      <a:r>
                        <a:rPr lang="hu-HU" baseline="0" dirty="0" err="1" smtClean="0"/>
                        <a:t>heart</a:t>
                      </a:r>
                      <a:r>
                        <a:rPr lang="hu-HU" baseline="0" dirty="0" smtClean="0"/>
                        <a:t> </a:t>
                      </a:r>
                      <a:r>
                        <a:rPr lang="hu-HU" baseline="0" dirty="0" err="1" smtClean="0"/>
                        <a:t>experiments-</a:t>
                      </a:r>
                      <a:endParaRPr lang="hu-HU" baseline="0" dirty="0" smtClean="0"/>
                    </a:p>
                    <a:p>
                      <a:r>
                        <a:rPr lang="hu-HU" baseline="0" dirty="0" err="1" smtClean="0"/>
                        <a:t>Ischemia</a:t>
                      </a:r>
                      <a:r>
                        <a:rPr lang="hu-HU" baseline="0" dirty="0" smtClean="0"/>
                        <a:t>/</a:t>
                      </a:r>
                      <a:r>
                        <a:rPr lang="hu-HU" baseline="0" dirty="0" err="1" smtClean="0"/>
                        <a:t>reperfusion</a:t>
                      </a:r>
                      <a:r>
                        <a:rPr lang="hu-HU" baseline="0" dirty="0" smtClean="0"/>
                        <a:t> </a:t>
                      </a:r>
                      <a:r>
                        <a:rPr lang="hu-HU" baseline="0" dirty="0" err="1" smtClean="0"/>
                        <a:t>injury</a:t>
                      </a:r>
                      <a:r>
                        <a:rPr lang="hu-HU" baseline="0" dirty="0" smtClean="0"/>
                        <a:t> </a:t>
                      </a:r>
                      <a:r>
                        <a:rPr lang="hu-HU" baseline="0" dirty="0" err="1" smtClean="0"/>
                        <a:t>in</a:t>
                      </a:r>
                      <a:r>
                        <a:rPr lang="hu-HU" baseline="0" dirty="0" smtClean="0"/>
                        <a:t> a </a:t>
                      </a:r>
                      <a:r>
                        <a:rPr lang="hu-HU" baseline="0" dirty="0" err="1" smtClean="0"/>
                        <a:t>rat</a:t>
                      </a:r>
                      <a:r>
                        <a:rPr lang="hu-HU" baseline="0" dirty="0" smtClean="0"/>
                        <a:t> </a:t>
                      </a:r>
                      <a:r>
                        <a:rPr lang="hu-HU" baseline="0" dirty="0" err="1" smtClean="0"/>
                        <a:t>model</a:t>
                      </a:r>
                      <a:endParaRPr lang="en-US" dirty="0"/>
                    </a:p>
                  </a:txBody>
                  <a:tcPr/>
                </a:tc>
              </a:tr>
            </a:tbl>
          </a:graphicData>
        </a:graphic>
      </p:graphicFrame>
      <p:sp>
        <p:nvSpPr>
          <p:cNvPr id="4" name="Szövegdoboz 3"/>
          <p:cNvSpPr txBox="1"/>
          <p:nvPr/>
        </p:nvSpPr>
        <p:spPr>
          <a:xfrm>
            <a:off x="2592925" y="87716"/>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Tree>
    <p:extLst>
      <p:ext uri="{BB962C8B-B14F-4D97-AF65-F5344CB8AC3E}">
        <p14:creationId xmlns:p14="http://schemas.microsoft.com/office/powerpoint/2010/main" val="1363331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Acknowledgement</a:t>
            </a:r>
            <a:endParaRPr lang="en-US" dirty="0"/>
          </a:p>
        </p:txBody>
      </p:sp>
      <p:sp>
        <p:nvSpPr>
          <p:cNvPr id="3" name="Tartalom helye 2"/>
          <p:cNvSpPr>
            <a:spLocks noGrp="1"/>
          </p:cNvSpPr>
          <p:nvPr>
            <p:ph idx="1"/>
          </p:nvPr>
        </p:nvSpPr>
        <p:spPr>
          <a:xfrm>
            <a:off x="2589212" y="1904999"/>
            <a:ext cx="8915400" cy="4484077"/>
          </a:xfrm>
        </p:spPr>
        <p:txBody>
          <a:bodyPr>
            <a:normAutofit fontScale="92500" lnSpcReduction="20000"/>
          </a:bodyPr>
          <a:lstStyle/>
          <a:p>
            <a:pPr marL="0" indent="0">
              <a:buNone/>
            </a:pPr>
            <a:r>
              <a:rPr lang="hu-HU" dirty="0" err="1" smtClean="0"/>
              <a:t>Thankful</a:t>
            </a:r>
            <a:r>
              <a:rPr lang="hu-HU" dirty="0" smtClean="0"/>
              <a:t> </a:t>
            </a:r>
            <a:r>
              <a:rPr lang="hu-HU" dirty="0" err="1" smtClean="0"/>
              <a:t>for</a:t>
            </a:r>
            <a:r>
              <a:rPr lang="hu-HU" dirty="0" smtClean="0"/>
              <a:t> </a:t>
            </a:r>
            <a:r>
              <a:rPr lang="hu-HU" dirty="0" err="1" smtClean="0"/>
              <a:t>the</a:t>
            </a:r>
            <a:r>
              <a:rPr lang="hu-HU" dirty="0" smtClean="0"/>
              <a:t> </a:t>
            </a:r>
            <a:r>
              <a:rPr lang="hu-HU" dirty="0" err="1" smtClean="0"/>
              <a:t>support</a:t>
            </a:r>
            <a:r>
              <a:rPr lang="hu-HU" dirty="0" smtClean="0"/>
              <a:t> and </a:t>
            </a:r>
            <a:r>
              <a:rPr lang="hu-HU" dirty="0" err="1" smtClean="0"/>
              <a:t>appreciate</a:t>
            </a:r>
            <a:r>
              <a:rPr lang="hu-HU" dirty="0" smtClean="0"/>
              <a:t> </a:t>
            </a:r>
            <a:r>
              <a:rPr lang="hu-HU" dirty="0" err="1" smtClean="0"/>
              <a:t>the</a:t>
            </a:r>
            <a:r>
              <a:rPr lang="hu-HU" dirty="0" smtClean="0"/>
              <a:t> </a:t>
            </a:r>
            <a:r>
              <a:rPr lang="hu-HU" dirty="0" err="1" smtClean="0"/>
              <a:t>help</a:t>
            </a:r>
            <a:r>
              <a:rPr lang="hu-HU" dirty="0" smtClean="0"/>
              <a:t> </a:t>
            </a:r>
            <a:r>
              <a:rPr lang="hu-HU" dirty="0" err="1" smtClean="0"/>
              <a:t>for</a:t>
            </a:r>
            <a:endParaRPr lang="hu-HU" dirty="0" smtClean="0"/>
          </a:p>
          <a:p>
            <a:r>
              <a:rPr lang="hu-HU" dirty="0" err="1" smtClean="0"/>
              <a:t>Arpad</a:t>
            </a:r>
            <a:r>
              <a:rPr lang="hu-HU" dirty="0" smtClean="0"/>
              <a:t> </a:t>
            </a:r>
            <a:r>
              <a:rPr lang="hu-HU" dirty="0" err="1" smtClean="0"/>
              <a:t>Tosaki</a:t>
            </a:r>
            <a:r>
              <a:rPr lang="hu-HU" dirty="0" smtClean="0"/>
              <a:t>, </a:t>
            </a:r>
            <a:r>
              <a:rPr lang="hu-HU" dirty="0" err="1" smtClean="0"/>
              <a:t>Pharm</a:t>
            </a:r>
            <a:r>
              <a:rPr lang="hu-HU" dirty="0" smtClean="0"/>
              <a:t>. D, PhD, </a:t>
            </a:r>
            <a:r>
              <a:rPr lang="hu-HU" dirty="0" err="1" smtClean="0"/>
              <a:t>D.Sc</a:t>
            </a:r>
            <a:r>
              <a:rPr lang="hu-HU" dirty="0" smtClean="0"/>
              <a:t>.</a:t>
            </a:r>
          </a:p>
          <a:p>
            <a:r>
              <a:rPr lang="hu-HU" dirty="0" err="1" smtClean="0"/>
              <a:t>Pal</a:t>
            </a:r>
            <a:r>
              <a:rPr lang="hu-HU" dirty="0" smtClean="0"/>
              <a:t> Herczegh, PhD, </a:t>
            </a:r>
            <a:r>
              <a:rPr lang="hu-HU" dirty="0" err="1" smtClean="0"/>
              <a:t>D.Sc</a:t>
            </a:r>
            <a:endParaRPr lang="hu-HU" dirty="0" smtClean="0"/>
          </a:p>
          <a:p>
            <a:r>
              <a:rPr lang="hu-HU" dirty="0" err="1" smtClean="0"/>
              <a:t>Aniko</a:t>
            </a:r>
            <a:r>
              <a:rPr lang="hu-HU" dirty="0" smtClean="0"/>
              <a:t> </a:t>
            </a:r>
            <a:r>
              <a:rPr lang="hu-HU" dirty="0" err="1" smtClean="0"/>
              <a:t>Borbas</a:t>
            </a:r>
            <a:r>
              <a:rPr lang="hu-HU" dirty="0" smtClean="0"/>
              <a:t>, PhD, </a:t>
            </a:r>
            <a:r>
              <a:rPr lang="hu-HU" dirty="0" err="1" smtClean="0"/>
              <a:t>D.Sc</a:t>
            </a:r>
            <a:endParaRPr lang="hu-HU" dirty="0"/>
          </a:p>
          <a:p>
            <a:r>
              <a:rPr lang="hu-HU" sz="1800" dirty="0" err="1" smtClean="0"/>
              <a:t>Istvan</a:t>
            </a:r>
            <a:r>
              <a:rPr lang="hu-HU" sz="1800" dirty="0" smtClean="0"/>
              <a:t> </a:t>
            </a:r>
            <a:r>
              <a:rPr lang="hu-HU" sz="1800" dirty="0" err="1" smtClean="0"/>
              <a:t>Lekli</a:t>
            </a:r>
            <a:r>
              <a:rPr lang="hu-HU" sz="1800" dirty="0" smtClean="0"/>
              <a:t>, </a:t>
            </a:r>
            <a:r>
              <a:rPr lang="hu-HU" sz="1800" dirty="0" err="1" smtClean="0"/>
              <a:t>Pharm.D</a:t>
            </a:r>
            <a:r>
              <a:rPr lang="hu-HU" sz="1800" dirty="0" smtClean="0"/>
              <a:t>., PhD</a:t>
            </a:r>
          </a:p>
          <a:p>
            <a:r>
              <a:rPr lang="hu-HU" sz="1800" dirty="0" err="1" smtClean="0"/>
              <a:t>Istvan</a:t>
            </a:r>
            <a:r>
              <a:rPr lang="hu-HU" sz="1800" dirty="0" smtClean="0"/>
              <a:t> Bak, PhD., </a:t>
            </a:r>
            <a:r>
              <a:rPr lang="hu-HU" sz="1800" dirty="0" err="1" smtClean="0"/>
              <a:t>Habil</a:t>
            </a:r>
            <a:r>
              <a:rPr lang="hu-HU" sz="1800" dirty="0" smtClean="0"/>
              <a:t>.</a:t>
            </a:r>
          </a:p>
          <a:p>
            <a:r>
              <a:rPr lang="hu-HU" dirty="0" smtClean="0"/>
              <a:t>Kitti Szőke, </a:t>
            </a:r>
            <a:r>
              <a:rPr lang="hu-HU" dirty="0" err="1" smtClean="0"/>
              <a:t>Pharm</a:t>
            </a:r>
            <a:r>
              <a:rPr lang="hu-HU" dirty="0" smtClean="0"/>
              <a:t> D.</a:t>
            </a:r>
          </a:p>
          <a:p>
            <a:r>
              <a:rPr lang="hu-HU" sz="1800" dirty="0" smtClean="0"/>
              <a:t>Péter </a:t>
            </a:r>
            <a:r>
              <a:rPr lang="hu-HU" sz="1800" dirty="0" err="1" smtClean="0"/>
              <a:t>Szabados-Fürjesi</a:t>
            </a:r>
            <a:endParaRPr lang="hu-HU" sz="1800" dirty="0" smtClean="0"/>
          </a:p>
          <a:p>
            <a:pPr lvl="1"/>
            <a:endParaRPr lang="hu-HU" dirty="0" smtClean="0"/>
          </a:p>
          <a:p>
            <a:endParaRPr lang="hu-HU" dirty="0"/>
          </a:p>
          <a:p>
            <a:r>
              <a:rPr lang="en-US" dirty="0" smtClean="0"/>
              <a:t>This </a:t>
            </a:r>
            <a:r>
              <a:rPr lang="en-US" dirty="0"/>
              <a:t>investigation was supported by the NTP-NFTÖ-16 project by the Human Capacities Grant Management Office and the Hungarian Ministry of Human Capacities, </a:t>
            </a:r>
            <a:r>
              <a:rPr lang="en-US" dirty="0" smtClean="0"/>
              <a:t>OTKA </a:t>
            </a:r>
            <a:r>
              <a:rPr lang="en-US" dirty="0"/>
              <a:t>K-104017, </a:t>
            </a:r>
            <a:r>
              <a:rPr lang="en-US" dirty="0" smtClean="0"/>
              <a:t>OTKA-PD-111794</a:t>
            </a:r>
            <a:r>
              <a:rPr lang="en-US" dirty="0"/>
              <a:t>, </a:t>
            </a:r>
            <a:r>
              <a:rPr lang="en-US" dirty="0" smtClean="0"/>
              <a:t>TÁMOP </a:t>
            </a:r>
            <a:r>
              <a:rPr lang="en-US" dirty="0"/>
              <a:t>4.2.4. A/2-11-1-2012-0001 </a:t>
            </a:r>
            <a:r>
              <a:rPr lang="hu-HU" dirty="0" smtClean="0"/>
              <a:t>and </a:t>
            </a:r>
            <a:r>
              <a:rPr lang="en-US" dirty="0" smtClean="0"/>
              <a:t>GINOP-2.3.2-15-2016-00043</a:t>
            </a:r>
            <a:r>
              <a:rPr lang="en-US" dirty="0"/>
              <a:t>.</a:t>
            </a:r>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286" y="797167"/>
            <a:ext cx="1719714" cy="1704375"/>
          </a:xfrm>
          <a:prstGeom prst="rect">
            <a:avLst/>
          </a:prstGeom>
        </p:spPr>
      </p:pic>
      <p:sp>
        <p:nvSpPr>
          <p:cNvPr id="6" name="Szövegdoboz 5"/>
          <p:cNvSpPr txBox="1"/>
          <p:nvPr/>
        </p:nvSpPr>
        <p:spPr>
          <a:xfrm>
            <a:off x="2589212" y="75916"/>
            <a:ext cx="8085868" cy="307777"/>
          </a:xfrm>
          <a:prstGeom prst="rect">
            <a:avLst/>
          </a:prstGeom>
          <a:noFill/>
        </p:spPr>
        <p:txBody>
          <a:bodyPr wrap="none" rtlCol="0">
            <a:spAutoFit/>
          </a:bodyPr>
          <a:lstStyle/>
          <a:p>
            <a:r>
              <a:rPr lang="en-US" sz="1400" i="1" dirty="0"/>
              <a:t>Vasoactive effects of a new nitric oxide donating acetylsalicylic </a:t>
            </a:r>
            <a:r>
              <a:rPr lang="en-US" sz="1400" i="1" dirty="0" smtClean="0"/>
              <a:t>derivative</a:t>
            </a:r>
            <a:r>
              <a:rPr lang="hu-HU" sz="1400" i="1" dirty="0" smtClean="0"/>
              <a:t> – Attila Czompa</a:t>
            </a:r>
            <a:endParaRPr lang="en-US" sz="1400" i="1" dirty="0"/>
          </a:p>
        </p:txBody>
      </p:sp>
    </p:spTree>
    <p:extLst>
      <p:ext uri="{BB962C8B-B14F-4D97-AF65-F5344CB8AC3E}">
        <p14:creationId xmlns:p14="http://schemas.microsoft.com/office/powerpoint/2010/main" val="1450963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3071664" y="1628801"/>
            <a:ext cx="5616624" cy="4497363"/>
          </a:xfrm>
        </p:spPr>
        <p:txBody>
          <a:bodyPr>
            <a:normAutofit/>
          </a:bodyPr>
          <a:lstStyle/>
          <a:p>
            <a:pPr algn="ctr">
              <a:buNone/>
            </a:pPr>
            <a:r>
              <a:rPr lang="en-US" sz="6600" b="1" dirty="0">
                <a:solidFill>
                  <a:schemeClr val="bg1"/>
                </a:solidFill>
                <a:latin typeface="+mj-lt"/>
                <a:cs typeface="Times New Roman" pitchFamily="18" charset="0"/>
              </a:rPr>
              <a:t>Thank you for your attention</a:t>
            </a:r>
            <a:r>
              <a:rPr lang="hu-HU" sz="6600" b="1" dirty="0">
                <a:solidFill>
                  <a:schemeClr val="bg1"/>
                </a:solidFill>
                <a:latin typeface="+mj-lt"/>
                <a:cs typeface="Times New Roman" pitchFamily="18" charset="0"/>
              </a:rPr>
              <a:t>!</a:t>
            </a:r>
            <a:endParaRPr lang="en-US" sz="6600" b="1" dirty="0">
              <a:solidFill>
                <a:schemeClr val="bg1"/>
              </a:solidFill>
              <a:latin typeface="+mj-lt"/>
              <a:cs typeface="Times New Roman" pitchFamily="18" charset="0"/>
            </a:endParaRPr>
          </a:p>
          <a:p>
            <a:pPr algn="ctr">
              <a:buNone/>
            </a:pPr>
            <a:endParaRPr lang="hu-HU" sz="5400" b="1" dirty="0">
              <a:solidFill>
                <a:schemeClr val="bg1"/>
              </a:solidFill>
              <a:latin typeface="Times New Roman" pitchFamily="18" charset="0"/>
              <a:cs typeface="Times New Roman" pitchFamily="18" charset="0"/>
            </a:endParaRPr>
          </a:p>
        </p:txBody>
      </p:sp>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6265" y="0"/>
            <a:ext cx="7519470" cy="6858000"/>
          </a:xfrm>
          <a:prstGeom prst="rect">
            <a:avLst/>
          </a:prstGeom>
        </p:spPr>
      </p:pic>
      <p:sp>
        <p:nvSpPr>
          <p:cNvPr id="4" name="Szövegdoboz 3"/>
          <p:cNvSpPr txBox="1"/>
          <p:nvPr/>
        </p:nvSpPr>
        <p:spPr>
          <a:xfrm>
            <a:off x="4115329" y="2800264"/>
            <a:ext cx="3961342" cy="1077218"/>
          </a:xfrm>
          <a:prstGeom prst="rect">
            <a:avLst/>
          </a:prstGeom>
          <a:noFill/>
        </p:spPr>
        <p:txBody>
          <a:bodyPr wrap="none" rtlCol="0">
            <a:spAutoFit/>
          </a:bodyPr>
          <a:lstStyle/>
          <a:p>
            <a:pPr algn="ctr"/>
            <a:r>
              <a:rPr lang="hu-HU" sz="3200" b="1" dirty="0" err="1" smtClean="0">
                <a:solidFill>
                  <a:schemeClr val="bg1"/>
                </a:solidFill>
              </a:rPr>
              <a:t>Thank</a:t>
            </a:r>
            <a:r>
              <a:rPr lang="hu-HU" sz="3200" b="1" dirty="0" smtClean="0">
                <a:solidFill>
                  <a:schemeClr val="bg1"/>
                </a:solidFill>
              </a:rPr>
              <a:t> </a:t>
            </a:r>
            <a:r>
              <a:rPr lang="hu-HU" sz="3200" b="1" dirty="0" err="1" smtClean="0">
                <a:solidFill>
                  <a:schemeClr val="bg1"/>
                </a:solidFill>
              </a:rPr>
              <a:t>you</a:t>
            </a:r>
            <a:r>
              <a:rPr lang="hu-HU" sz="3200" b="1" dirty="0" smtClean="0">
                <a:solidFill>
                  <a:schemeClr val="bg1"/>
                </a:solidFill>
              </a:rPr>
              <a:t> </a:t>
            </a:r>
            <a:r>
              <a:rPr lang="hu-HU" sz="3200" b="1" dirty="0" err="1" smtClean="0">
                <a:solidFill>
                  <a:schemeClr val="bg1"/>
                </a:solidFill>
              </a:rPr>
              <a:t>for</a:t>
            </a:r>
            <a:r>
              <a:rPr lang="hu-HU" sz="3200" b="1" dirty="0" smtClean="0">
                <a:solidFill>
                  <a:schemeClr val="bg1"/>
                </a:solidFill>
              </a:rPr>
              <a:t> </a:t>
            </a:r>
            <a:r>
              <a:rPr lang="hu-HU" sz="3200" b="1" dirty="0" err="1" smtClean="0">
                <a:solidFill>
                  <a:schemeClr val="bg1"/>
                </a:solidFill>
              </a:rPr>
              <a:t>your</a:t>
            </a:r>
            <a:r>
              <a:rPr lang="hu-HU" sz="3200" b="1" dirty="0" smtClean="0">
                <a:solidFill>
                  <a:schemeClr val="bg1"/>
                </a:solidFill>
              </a:rPr>
              <a:t> </a:t>
            </a:r>
          </a:p>
          <a:p>
            <a:pPr algn="ctr"/>
            <a:r>
              <a:rPr lang="hu-HU" sz="3200" b="1" dirty="0" err="1" smtClean="0">
                <a:solidFill>
                  <a:schemeClr val="bg1"/>
                </a:solidFill>
              </a:rPr>
              <a:t>attention</a:t>
            </a:r>
            <a:endParaRPr lang="en-US" sz="3200" b="1" dirty="0">
              <a:solidFill>
                <a:schemeClr val="bg1"/>
              </a:solidFill>
            </a:endParaRPr>
          </a:p>
        </p:txBody>
      </p:sp>
      <p:sp>
        <p:nvSpPr>
          <p:cNvPr id="5" name="Szövegdoboz 4"/>
          <p:cNvSpPr txBox="1"/>
          <p:nvPr/>
        </p:nvSpPr>
        <p:spPr>
          <a:xfrm>
            <a:off x="2336264" y="6635261"/>
            <a:ext cx="7519471" cy="292388"/>
          </a:xfrm>
          <a:prstGeom prst="rect">
            <a:avLst/>
          </a:prstGeom>
          <a:noFill/>
        </p:spPr>
        <p:txBody>
          <a:bodyPr wrap="square" rtlCol="0">
            <a:spAutoFit/>
          </a:bodyPr>
          <a:lstStyle/>
          <a:p>
            <a:r>
              <a:rPr lang="en-US" sz="1300" b="1" dirty="0"/>
              <a:t>Vasoactive effects of a new nitric oxide donating acetylsalicylic </a:t>
            </a:r>
            <a:r>
              <a:rPr lang="en-US" sz="1300" b="1" dirty="0" smtClean="0"/>
              <a:t>derivative</a:t>
            </a:r>
            <a:r>
              <a:rPr lang="hu-HU" sz="1300" b="1" dirty="0" smtClean="0"/>
              <a:t> – Attila Czompa</a:t>
            </a:r>
            <a:endParaRPr lang="en-US" sz="1300" b="1" dirty="0"/>
          </a:p>
        </p:txBody>
      </p:sp>
    </p:spTree>
    <p:extLst>
      <p:ext uri="{BB962C8B-B14F-4D97-AF65-F5344CB8AC3E}">
        <p14:creationId xmlns:p14="http://schemas.microsoft.com/office/powerpoint/2010/main" val="1255986712"/>
      </p:ext>
    </p:extLst>
  </p:cSld>
  <p:clrMapOvr>
    <a:masterClrMapping/>
  </p:clrMapOvr>
  <p:timing>
    <p:tnLst>
      <p:par>
        <p:cTn id="1" dur="indefinite" restart="never" nodeType="tmRoot"/>
      </p:par>
    </p:tnLst>
  </p:timing>
</p:sld>
</file>

<file path=ppt/theme/theme1.xml><?xml version="1.0" encoding="utf-8"?>
<a:theme xmlns:a="http://schemas.openxmlformats.org/drawingml/2006/main" name="Szálak">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Wisp</Template>
  <TotalTime>1594</TotalTime>
  <Words>1235</Words>
  <Application>Microsoft Office PowerPoint</Application>
  <PresentationFormat>Szélesvásznú</PresentationFormat>
  <Paragraphs>149</Paragraphs>
  <Slides>11</Slides>
  <Notes>7</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11</vt:i4>
      </vt:variant>
    </vt:vector>
  </HeadingPairs>
  <TitlesOfParts>
    <vt:vector size="18" baseType="lpstr">
      <vt:lpstr>Arial</vt:lpstr>
      <vt:lpstr>Calibri</vt:lpstr>
      <vt:lpstr>Century Gothic</vt:lpstr>
      <vt:lpstr>Times New Roman</vt:lpstr>
      <vt:lpstr>Wingdings</vt:lpstr>
      <vt:lpstr>Wingdings 3</vt:lpstr>
      <vt:lpstr>Szálak</vt:lpstr>
      <vt:lpstr>Vasoactive effects of a new nitric oxide donating acetylsalicylic derivative </vt:lpstr>
      <vt:lpstr>Introduction   </vt:lpstr>
      <vt:lpstr>Our aims</vt:lpstr>
      <vt:lpstr>PowerPoint bemutató</vt:lpstr>
      <vt:lpstr>Results I.  </vt:lpstr>
      <vt:lpstr>Results II.                                          cell viability   </vt:lpstr>
      <vt:lpstr>Protocol of measuring  the possible vasoactive effect</vt:lpstr>
      <vt:lpstr>Results III.         vasoactive effects of the NO donating ASA            derivative test molecule          </vt:lpstr>
      <vt:lpstr>Summary- outcome and further experiments</vt:lpstr>
      <vt:lpstr>Acknowledgement</vt:lpstr>
      <vt:lpstr>PowerPoint bemutató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Vasoactive effects of a new nitric oxide donating acetylsalicylic derivative</dc:title>
  <dc:creator>Czompa Attila</dc:creator>
  <cp:lastModifiedBy>Czompa Attila</cp:lastModifiedBy>
  <cp:revision>49</cp:revision>
  <dcterms:created xsi:type="dcterms:W3CDTF">2017-05-13T16:32:18Z</dcterms:created>
  <dcterms:modified xsi:type="dcterms:W3CDTF">2017-05-15T10:20:51Z</dcterms:modified>
</cp:coreProperties>
</file>