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4610100" cy="3460750"/>
  <p:notesSz cx="4610100" cy="3460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344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F4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F4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69465" y="945814"/>
            <a:ext cx="1885950" cy="1903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752115" y="715286"/>
            <a:ext cx="1606550" cy="2274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F4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152" y="533"/>
            <a:ext cx="4608830" cy="3456940"/>
          </a:xfrm>
          <a:custGeom>
            <a:avLst/>
            <a:gdLst/>
            <a:ahLst/>
            <a:cxnLst/>
            <a:rect l="l" t="t" r="r" b="b"/>
            <a:pathLst>
              <a:path w="4608830" h="3456940">
                <a:moveTo>
                  <a:pt x="0" y="3456432"/>
                </a:moveTo>
                <a:lnTo>
                  <a:pt x="4608576" y="3456432"/>
                </a:lnTo>
                <a:lnTo>
                  <a:pt x="4608576" y="0"/>
                </a:lnTo>
                <a:lnTo>
                  <a:pt x="0" y="0"/>
                </a:lnTo>
                <a:lnTo>
                  <a:pt x="0" y="3456432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5502" y="203580"/>
            <a:ext cx="4419094" cy="236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FF45F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67230" y="839089"/>
            <a:ext cx="3675639" cy="1878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567434" y="3218497"/>
            <a:ext cx="1475232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30505" y="3218497"/>
            <a:ext cx="1060323" cy="1730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247896" y="3352124"/>
            <a:ext cx="302895" cy="101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‹#›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10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8.png"/><Relationship Id="rId4" Type="http://schemas.openxmlformats.org/officeDocument/2006/relationships/image" Target="../media/image35.png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15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.png"/><Relationship Id="rId7" Type="http://schemas.openxmlformats.org/officeDocument/2006/relationships/image" Target="../media/image57.png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4.png"/><Relationship Id="rId7" Type="http://schemas.openxmlformats.org/officeDocument/2006/relationships/image" Target="../media/image6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63.jpg"/><Relationship Id="rId4" Type="http://schemas.openxmlformats.org/officeDocument/2006/relationships/image" Target="../media/image62.png"/><Relationship Id="rId9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69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4.png"/><Relationship Id="rId7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3.png"/><Relationship Id="rId5" Type="http://schemas.openxmlformats.org/officeDocument/2006/relationships/image" Target="../media/image50.png"/><Relationship Id="rId10" Type="http://schemas.openxmlformats.org/officeDocument/2006/relationships/image" Target="../media/image75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76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0.png"/><Relationship Id="rId9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4.pn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21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09672" y="495871"/>
            <a:ext cx="1368704" cy="3102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55980" y="1070828"/>
            <a:ext cx="314071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7100"/>
              </a:lnSpc>
            </a:pPr>
            <a:r>
              <a:rPr spc="45" dirty="0">
                <a:solidFill>
                  <a:srgbClr val="000000"/>
                </a:solidFill>
                <a:latin typeface="Arial"/>
                <a:cs typeface="Arial"/>
              </a:rPr>
              <a:t>Algorithms </a:t>
            </a:r>
            <a:r>
              <a:rPr spc="40" dirty="0">
                <a:solidFill>
                  <a:srgbClr val="000000"/>
                </a:solidFill>
                <a:latin typeface="Arial"/>
                <a:cs typeface="Arial"/>
              </a:rPr>
              <a:t>for </a:t>
            </a:r>
            <a:r>
              <a:rPr spc="60" dirty="0">
                <a:solidFill>
                  <a:srgbClr val="000000"/>
                </a:solidFill>
                <a:latin typeface="Arial"/>
                <a:cs typeface="Arial"/>
              </a:rPr>
              <a:t>Optimal </a:t>
            </a:r>
            <a:r>
              <a:rPr spc="5" dirty="0">
                <a:solidFill>
                  <a:srgbClr val="000000"/>
                </a:solidFill>
                <a:latin typeface="Arial"/>
                <a:cs typeface="Arial"/>
              </a:rPr>
              <a:t>Scheduling </a:t>
            </a:r>
            <a:r>
              <a:rPr spc="50" dirty="0">
                <a:solidFill>
                  <a:srgbClr val="000000"/>
                </a:solidFill>
                <a:latin typeface="Arial"/>
                <a:cs typeface="Arial"/>
              </a:rPr>
              <a:t>of  </a:t>
            </a:r>
            <a:r>
              <a:rPr spc="70" dirty="0">
                <a:solidFill>
                  <a:srgbClr val="000000"/>
                </a:solidFill>
                <a:latin typeface="Arial"/>
                <a:cs typeface="Arial"/>
              </a:rPr>
              <a:t>Multiple </a:t>
            </a:r>
            <a:r>
              <a:rPr spc="15" dirty="0">
                <a:solidFill>
                  <a:srgbClr val="000000"/>
                </a:solidFill>
                <a:latin typeface="Arial"/>
                <a:cs typeface="Arial"/>
              </a:rPr>
              <a:t>Spacecraft</a:t>
            </a:r>
            <a:r>
              <a:rPr spc="1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pc="15" dirty="0">
                <a:solidFill>
                  <a:srgbClr val="000000"/>
                </a:solidFill>
                <a:latin typeface="Arial"/>
                <a:cs typeface="Arial"/>
              </a:rPr>
              <a:t>Maneuvers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5977" y="1651379"/>
            <a:ext cx="3506470" cy="1330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480">
              <a:lnSpc>
                <a:spcPct val="100000"/>
              </a:lnSpc>
            </a:pP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r>
              <a:rPr sz="1100" spc="-114" dirty="0">
                <a:latin typeface="Arial"/>
                <a:cs typeface="Arial"/>
              </a:rPr>
              <a:t> </a:t>
            </a:r>
            <a:r>
              <a:rPr sz="1100" spc="25" dirty="0">
                <a:latin typeface="Arial"/>
                <a:cs typeface="Arial"/>
              </a:rPr>
              <a:t>.</a:t>
            </a:r>
            <a:endParaRPr sz="1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4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55" dirty="0">
                <a:latin typeface="Arial"/>
                <a:cs typeface="Arial"/>
              </a:rPr>
              <a:t>Atri</a:t>
            </a:r>
            <a:r>
              <a:rPr sz="1100" spc="25" dirty="0">
                <a:latin typeface="Arial"/>
                <a:cs typeface="Arial"/>
              </a:rPr>
              <a:t> </a:t>
            </a:r>
            <a:r>
              <a:rPr sz="1100" spc="55" dirty="0">
                <a:latin typeface="Arial"/>
                <a:cs typeface="Arial"/>
              </a:rPr>
              <a:t>Dutta</a:t>
            </a:r>
            <a:endParaRPr sz="1100">
              <a:latin typeface="Arial"/>
              <a:cs typeface="Arial"/>
            </a:endParaRPr>
          </a:p>
          <a:p>
            <a:pPr marL="12700" marR="2348230">
              <a:lnSpc>
                <a:spcPts val="950"/>
              </a:lnSpc>
              <a:spcBef>
                <a:spcPts val="965"/>
              </a:spcBef>
            </a:pPr>
            <a:r>
              <a:rPr sz="800" spc="-15" dirty="0">
                <a:latin typeface="Arial"/>
                <a:cs typeface="Arial"/>
              </a:rPr>
              <a:t>Aerospace </a:t>
            </a:r>
            <a:r>
              <a:rPr sz="800" spc="-5" dirty="0">
                <a:latin typeface="Arial"/>
                <a:cs typeface="Arial"/>
              </a:rPr>
              <a:t>Engineering  </a:t>
            </a:r>
            <a:r>
              <a:rPr sz="800" spc="25" dirty="0">
                <a:latin typeface="Arial"/>
                <a:cs typeface="Arial"/>
              </a:rPr>
              <a:t>Wichita </a:t>
            </a:r>
            <a:r>
              <a:rPr sz="800" spc="15" dirty="0">
                <a:latin typeface="Arial"/>
                <a:cs typeface="Arial"/>
              </a:rPr>
              <a:t>State</a:t>
            </a:r>
            <a:r>
              <a:rPr sz="800" spc="40" dirty="0">
                <a:latin typeface="Arial"/>
                <a:cs typeface="Arial"/>
              </a:rPr>
              <a:t> </a:t>
            </a:r>
            <a:r>
              <a:rPr sz="800" spc="5" dirty="0">
                <a:latin typeface="Arial"/>
                <a:cs typeface="Arial"/>
              </a:rPr>
              <a:t>University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 marR="1075690">
              <a:lnSpc>
                <a:spcPts val="950"/>
              </a:lnSpc>
            </a:pPr>
            <a:r>
              <a:rPr sz="800" spc="15" dirty="0">
                <a:latin typeface="Arial"/>
                <a:cs typeface="Arial"/>
              </a:rPr>
              <a:t>International </a:t>
            </a:r>
            <a:r>
              <a:rPr sz="800" spc="-10" dirty="0">
                <a:latin typeface="Arial"/>
                <a:cs typeface="Arial"/>
              </a:rPr>
              <a:t>Conference and </a:t>
            </a:r>
            <a:r>
              <a:rPr sz="800" spc="10" dirty="0">
                <a:latin typeface="Arial"/>
                <a:cs typeface="Arial"/>
              </a:rPr>
              <a:t>Exhibition </a:t>
            </a:r>
            <a:r>
              <a:rPr sz="800" dirty="0">
                <a:latin typeface="Arial"/>
                <a:cs typeface="Arial"/>
              </a:rPr>
              <a:t>on </a:t>
            </a:r>
            <a:r>
              <a:rPr sz="800" spc="10" dirty="0">
                <a:latin typeface="Arial"/>
                <a:cs typeface="Arial"/>
              </a:rPr>
              <a:t>Satellite  Houston,</a:t>
            </a:r>
            <a:r>
              <a:rPr sz="800" spc="-15" dirty="0">
                <a:latin typeface="Arial"/>
                <a:cs typeface="Arial"/>
              </a:rPr>
              <a:t> </a:t>
            </a:r>
            <a:r>
              <a:rPr sz="800" spc="70" dirty="0">
                <a:latin typeface="Arial"/>
                <a:cs typeface="Arial"/>
              </a:rPr>
              <a:t>TX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ts val="919"/>
              </a:lnSpc>
            </a:pPr>
            <a:r>
              <a:rPr sz="800" spc="10" dirty="0">
                <a:latin typeface="Arial"/>
                <a:cs typeface="Arial"/>
              </a:rPr>
              <a:t>August </a:t>
            </a:r>
            <a:r>
              <a:rPr sz="800" spc="5" dirty="0">
                <a:latin typeface="Arial"/>
                <a:cs typeface="Arial"/>
              </a:rPr>
              <a:t>19,</a:t>
            </a:r>
            <a:r>
              <a:rPr sz="800" spc="45" dirty="0">
                <a:latin typeface="Arial"/>
                <a:cs typeface="Arial"/>
              </a:rPr>
              <a:t> </a:t>
            </a:r>
            <a:r>
              <a:rPr sz="800" spc="-5" dirty="0">
                <a:latin typeface="Arial"/>
                <a:cs typeface="Arial"/>
              </a:rPr>
              <a:t>2015</a:t>
            </a:r>
            <a:endParaRPr sz="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30" dirty="0"/>
              <a:t>WSU </a:t>
            </a:r>
            <a:r>
              <a:rPr spc="-30" dirty="0"/>
              <a:t>Astronautics </a:t>
            </a:r>
            <a:r>
              <a:rPr spc="-65" dirty="0"/>
              <a:t>Research </a:t>
            </a:r>
            <a:r>
              <a:rPr spc="-35" dirty="0"/>
              <a:t>Laboratory </a:t>
            </a:r>
            <a:r>
              <a:rPr spc="-45" dirty="0"/>
              <a:t>(2014</a:t>
            </a:r>
            <a:r>
              <a:rPr spc="190" dirty="0"/>
              <a:t> </a:t>
            </a:r>
            <a:r>
              <a:rPr spc="-25" dirty="0"/>
              <a:t>–)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1031106"/>
            <a:ext cx="75002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520310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363" y="2007990"/>
            <a:ext cx="73350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7363" y="2497201"/>
            <a:ext cx="72871" cy="736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4334" y="962533"/>
            <a:ext cx="2823845" cy="1825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latin typeface="Tahoma"/>
                <a:cs typeface="Tahoma"/>
              </a:rPr>
              <a:t>Multi-rendezvous </a:t>
            </a:r>
            <a:r>
              <a:rPr sz="1100" spc="-45" dirty="0">
                <a:latin typeface="Tahoma"/>
                <a:cs typeface="Tahoma"/>
              </a:rPr>
              <a:t>mission</a:t>
            </a:r>
            <a:r>
              <a:rPr sz="1100" spc="60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planning</a:t>
            </a:r>
            <a:endParaRPr sz="1100">
              <a:latin typeface="Tahoma"/>
              <a:cs typeface="Tahoma"/>
            </a:endParaRPr>
          </a:p>
          <a:p>
            <a:pPr marL="12700" marR="1249045">
              <a:lnSpc>
                <a:spcPct val="290900"/>
              </a:lnSpc>
              <a:spcBef>
                <a:spcPts val="10"/>
              </a:spcBef>
            </a:pPr>
            <a:r>
              <a:rPr sz="1100" spc="-20" dirty="0">
                <a:latin typeface="Tahoma"/>
                <a:cs typeface="Tahoma"/>
              </a:rPr>
              <a:t>All-electric </a:t>
            </a:r>
            <a:r>
              <a:rPr sz="1100" spc="-35" dirty="0">
                <a:latin typeface="Tahoma"/>
                <a:cs typeface="Tahoma"/>
              </a:rPr>
              <a:t>satellites  Spacecraft </a:t>
            </a:r>
            <a:r>
              <a:rPr sz="1100" spc="-20" dirty="0">
                <a:latin typeface="Tahoma"/>
                <a:cs typeface="Tahoma"/>
              </a:rPr>
              <a:t>attitude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30" dirty="0">
                <a:latin typeface="Tahoma"/>
                <a:cs typeface="Tahoma"/>
              </a:rPr>
              <a:t>control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</a:pPr>
            <a:r>
              <a:rPr sz="1100" spc="-25" dirty="0">
                <a:latin typeface="Tahoma"/>
                <a:cs typeface="Tahoma"/>
              </a:rPr>
              <a:t>CubeSat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55" dirty="0">
                <a:latin typeface="Tahoma"/>
                <a:cs typeface="Tahoma"/>
              </a:rPr>
              <a:t>science </a:t>
            </a:r>
            <a:r>
              <a:rPr sz="1100" spc="-50" dirty="0">
                <a:latin typeface="Tahoma"/>
                <a:cs typeface="Tahoma"/>
              </a:rPr>
              <a:t>experiments and </a:t>
            </a:r>
            <a:r>
              <a:rPr sz="1100" spc="-45" dirty="0">
                <a:latin typeface="Tahoma"/>
                <a:cs typeface="Tahoma"/>
              </a:rPr>
              <a:t>technology  demonstration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Presentation</a:t>
            </a:r>
            <a:r>
              <a:rPr spc="-25" dirty="0"/>
              <a:t> </a:t>
            </a:r>
            <a:r>
              <a:rPr spc="-50" dirty="0"/>
              <a:t>Overview</a:t>
            </a:r>
          </a:p>
        </p:txBody>
      </p:sp>
      <p:sp>
        <p:nvSpPr>
          <p:cNvPr id="6" name="object 6"/>
          <p:cNvSpPr/>
          <p:nvPr/>
        </p:nvSpPr>
        <p:spPr>
          <a:xfrm>
            <a:off x="304537" y="951363"/>
            <a:ext cx="169921" cy="167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537" y="1353699"/>
            <a:ext cx="168940" cy="1678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606" y="936625"/>
            <a:ext cx="21443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buClr>
                <a:srgbClr val="E5E5E5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0" dirty="0">
                <a:latin typeface="Tahoma"/>
                <a:cs typeface="Tahoma"/>
              </a:rPr>
              <a:t>Motivation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Font typeface="Arial"/>
              <a:buAutoNum type="arabicPlain"/>
            </a:pPr>
            <a:endParaRPr sz="160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5" dirty="0">
                <a:solidFill>
                  <a:srgbClr val="CCCCCC"/>
                </a:solidFill>
                <a:latin typeface="Tahoma"/>
                <a:cs typeface="Tahoma"/>
              </a:rPr>
              <a:t>Optimal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Transfer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for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</a:t>
            </a:r>
            <a:r>
              <a:rPr sz="1100" spc="15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537" y="1756035"/>
            <a:ext cx="167698" cy="167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9606" y="1771865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25" y="1742821"/>
            <a:ext cx="25444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 </a:t>
            </a:r>
            <a:r>
              <a:rPr sz="1100" spc="-65" dirty="0">
                <a:solidFill>
                  <a:srgbClr val="CCCCCC"/>
                </a:solidFill>
                <a:latin typeface="Tahoma"/>
                <a:cs typeface="Tahoma"/>
              </a:rPr>
              <a:t>by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Single Servicing</a:t>
            </a:r>
            <a:r>
              <a:rPr sz="1100" spc="26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537" y="2159895"/>
            <a:ext cx="166202" cy="167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606" y="2145158"/>
            <a:ext cx="157861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baseline="3472" dirty="0">
                <a:solidFill>
                  <a:srgbClr val="FAFAFA"/>
                </a:solidFill>
                <a:latin typeface="Arial"/>
                <a:cs typeface="Arial"/>
              </a:rPr>
              <a:t>4    </a:t>
            </a:r>
            <a:r>
              <a:rPr sz="1100" spc="-40" dirty="0">
                <a:solidFill>
                  <a:srgbClr val="CCCCCC"/>
                </a:solidFill>
                <a:latin typeface="Tahoma"/>
                <a:cs typeface="Tahoma"/>
              </a:rPr>
              <a:t>Peer-to-Peer</a:t>
            </a:r>
            <a:r>
              <a:rPr sz="1100" spc="1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537" y="2562228"/>
            <a:ext cx="162684" cy="1678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606" y="2578069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25" y="2549018"/>
            <a:ext cx="120332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Concluding</a:t>
            </a:r>
            <a:r>
              <a:rPr sz="1100" spc="-30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Remarks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3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Active </a:t>
            </a:r>
            <a:r>
              <a:rPr spc="-45" dirty="0"/>
              <a:t>Debris</a:t>
            </a:r>
            <a:r>
              <a:rPr spc="-5" dirty="0"/>
              <a:t> </a:t>
            </a:r>
            <a:r>
              <a:rPr spc="-45" dirty="0"/>
              <a:t>Removal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755262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352670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4334" y="682162"/>
            <a:ext cx="3564254" cy="961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100" spc="-40" dirty="0">
                <a:latin typeface="Tahoma"/>
                <a:cs typeface="Tahoma"/>
              </a:rPr>
              <a:t>Recent </a:t>
            </a:r>
            <a:r>
              <a:rPr sz="1100" spc="-45" dirty="0">
                <a:latin typeface="Tahoma"/>
                <a:cs typeface="Tahoma"/>
              </a:rPr>
              <a:t>studies </a:t>
            </a:r>
            <a:r>
              <a:rPr sz="1100" spc="-65" dirty="0">
                <a:latin typeface="Tahoma"/>
                <a:cs typeface="Tahoma"/>
              </a:rPr>
              <a:t>have </a:t>
            </a:r>
            <a:r>
              <a:rPr sz="1100" spc="-35" dirty="0">
                <a:latin typeface="Tahoma"/>
                <a:cs typeface="Tahoma"/>
              </a:rPr>
              <a:t>indicated </a:t>
            </a:r>
            <a:r>
              <a:rPr sz="1100" spc="-15" dirty="0">
                <a:latin typeface="Tahoma"/>
                <a:cs typeface="Tahoma"/>
              </a:rPr>
              <a:t>that at </a:t>
            </a:r>
            <a:r>
              <a:rPr sz="1100" spc="-40" dirty="0">
                <a:latin typeface="Tahoma"/>
                <a:cs typeface="Tahoma"/>
              </a:rPr>
              <a:t>least </a:t>
            </a:r>
            <a:r>
              <a:rPr sz="1100" spc="-55" dirty="0">
                <a:latin typeface="Tahoma"/>
                <a:cs typeface="Tahoma"/>
              </a:rPr>
              <a:t>5 </a:t>
            </a:r>
            <a:r>
              <a:rPr sz="1100" spc="-45" dirty="0">
                <a:latin typeface="Tahoma"/>
                <a:cs typeface="Tahoma"/>
              </a:rPr>
              <a:t>objects </a:t>
            </a:r>
            <a:r>
              <a:rPr sz="1100" spc="-75" dirty="0">
                <a:latin typeface="Tahoma"/>
                <a:cs typeface="Tahoma"/>
              </a:rPr>
              <a:t>need </a:t>
            </a:r>
            <a:r>
              <a:rPr sz="1100" spc="-15" dirty="0">
                <a:latin typeface="Tahoma"/>
                <a:cs typeface="Tahoma"/>
              </a:rPr>
              <a:t>to  </a:t>
            </a:r>
            <a:r>
              <a:rPr sz="1100" spc="-55" dirty="0">
                <a:latin typeface="Tahoma"/>
                <a:cs typeface="Tahoma"/>
              </a:rPr>
              <a:t>be </a:t>
            </a:r>
            <a:r>
              <a:rPr sz="1100" spc="-65" dirty="0">
                <a:latin typeface="Tahoma"/>
                <a:cs typeface="Tahoma"/>
              </a:rPr>
              <a:t>removed every </a:t>
            </a:r>
            <a:r>
              <a:rPr sz="1100" spc="-75" dirty="0">
                <a:latin typeface="Tahoma"/>
                <a:cs typeface="Tahoma"/>
              </a:rPr>
              <a:t>year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40" dirty="0">
                <a:latin typeface="Tahoma"/>
                <a:cs typeface="Tahoma"/>
              </a:rPr>
              <a:t>stable on-orbit </a:t>
            </a:r>
            <a:r>
              <a:rPr sz="1100" spc="-55" dirty="0">
                <a:latin typeface="Tahoma"/>
                <a:cs typeface="Tahoma"/>
              </a:rPr>
              <a:t>debris  </a:t>
            </a:r>
            <a:r>
              <a:rPr sz="1100" spc="30" dirty="0">
                <a:latin typeface="Tahoma"/>
                <a:cs typeface="Tahoma"/>
              </a:rPr>
              <a:t> </a:t>
            </a:r>
            <a:r>
              <a:rPr sz="1100" spc="-60" dirty="0">
                <a:latin typeface="Tahoma"/>
                <a:cs typeface="Tahoma"/>
              </a:rPr>
              <a:t>management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 marR="913765">
              <a:lnSpc>
                <a:spcPct val="102699"/>
              </a:lnSpc>
              <a:spcBef>
                <a:spcPts val="725"/>
              </a:spcBef>
            </a:pPr>
            <a:r>
              <a:rPr sz="1100" spc="-10" dirty="0">
                <a:latin typeface="Tahoma"/>
                <a:cs typeface="Tahoma"/>
              </a:rPr>
              <a:t>Many </a:t>
            </a:r>
            <a:r>
              <a:rPr sz="1100" spc="-55" dirty="0">
                <a:latin typeface="Tahoma"/>
                <a:cs typeface="Tahoma"/>
              </a:rPr>
              <a:t>debris </a:t>
            </a:r>
            <a:r>
              <a:rPr sz="1100" spc="-50" dirty="0">
                <a:latin typeface="Tahoma"/>
                <a:cs typeface="Tahoma"/>
              </a:rPr>
              <a:t>removal techniques </a:t>
            </a:r>
            <a:r>
              <a:rPr sz="1100" spc="-30" dirty="0">
                <a:latin typeface="Tahoma"/>
                <a:cs typeface="Tahoma"/>
              </a:rPr>
              <a:t>likely </a:t>
            </a:r>
            <a:r>
              <a:rPr sz="1100" spc="-50" dirty="0">
                <a:latin typeface="Tahoma"/>
                <a:cs typeface="Tahoma"/>
              </a:rPr>
              <a:t>require  </a:t>
            </a:r>
            <a:r>
              <a:rPr sz="1100" spc="-45" dirty="0">
                <a:latin typeface="Tahoma"/>
                <a:cs typeface="Tahoma"/>
              </a:rPr>
              <a:t>multi-rendezvous mission</a:t>
            </a:r>
            <a:r>
              <a:rPr sz="1100" spc="70" dirty="0">
                <a:latin typeface="Tahoma"/>
                <a:cs typeface="Tahoma"/>
              </a:rPr>
              <a:t> </a:t>
            </a:r>
            <a:r>
              <a:rPr sz="1100" spc="-40" dirty="0">
                <a:latin typeface="Tahoma"/>
                <a:cs typeface="Tahoma"/>
              </a:rPr>
              <a:t>planning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467027" y="189793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27978" y="0"/>
                </a:moveTo>
                <a:lnTo>
                  <a:pt x="0" y="27990"/>
                </a:lnTo>
                <a:lnTo>
                  <a:pt x="366" y="32529"/>
                </a:lnTo>
                <a:lnTo>
                  <a:pt x="27978" y="55968"/>
                </a:lnTo>
                <a:lnTo>
                  <a:pt x="32517" y="55602"/>
                </a:lnTo>
                <a:lnTo>
                  <a:pt x="55968" y="27990"/>
                </a:lnTo>
                <a:lnTo>
                  <a:pt x="55602" y="23451"/>
                </a:lnTo>
                <a:lnTo>
                  <a:pt x="27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67037" y="1897940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55967" y="27995"/>
                </a:moveTo>
                <a:lnTo>
                  <a:pt x="27976" y="55969"/>
                </a:lnTo>
                <a:lnTo>
                  <a:pt x="23436" y="55602"/>
                </a:lnTo>
                <a:lnTo>
                  <a:pt x="0" y="27995"/>
                </a:lnTo>
                <a:lnTo>
                  <a:pt x="365" y="23453"/>
                </a:lnTo>
                <a:lnTo>
                  <a:pt x="27976" y="0"/>
                </a:lnTo>
                <a:lnTo>
                  <a:pt x="32516" y="366"/>
                </a:lnTo>
                <a:lnTo>
                  <a:pt x="55967" y="27995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554124" y="239733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27990" y="0"/>
                </a:moveTo>
                <a:lnTo>
                  <a:pt x="0" y="27989"/>
                </a:lnTo>
                <a:lnTo>
                  <a:pt x="366" y="32526"/>
                </a:lnTo>
                <a:lnTo>
                  <a:pt x="27990" y="55968"/>
                </a:lnTo>
                <a:lnTo>
                  <a:pt x="32530" y="55602"/>
                </a:lnTo>
                <a:lnTo>
                  <a:pt x="55981" y="27989"/>
                </a:lnTo>
                <a:lnTo>
                  <a:pt x="55615" y="23448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54124" y="239733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55981" y="27990"/>
                </a:moveTo>
                <a:lnTo>
                  <a:pt x="28005" y="55969"/>
                </a:lnTo>
                <a:lnTo>
                  <a:pt x="23461" y="55602"/>
                </a:lnTo>
                <a:lnTo>
                  <a:pt x="0" y="27990"/>
                </a:lnTo>
                <a:lnTo>
                  <a:pt x="366" y="23449"/>
                </a:lnTo>
                <a:lnTo>
                  <a:pt x="28005" y="0"/>
                </a:lnTo>
                <a:lnTo>
                  <a:pt x="32541" y="366"/>
                </a:lnTo>
                <a:lnTo>
                  <a:pt x="55981" y="27990"/>
                </a:lnTo>
                <a:close/>
              </a:path>
            </a:pathLst>
          </a:custGeom>
          <a:ln w="6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038070" y="178490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90" y="0"/>
                </a:moveTo>
                <a:lnTo>
                  <a:pt x="0" y="27990"/>
                </a:lnTo>
                <a:lnTo>
                  <a:pt x="366" y="32529"/>
                </a:lnTo>
                <a:lnTo>
                  <a:pt x="27990" y="55968"/>
                </a:lnTo>
                <a:lnTo>
                  <a:pt x="32530" y="55602"/>
                </a:lnTo>
                <a:lnTo>
                  <a:pt x="55981" y="27990"/>
                </a:lnTo>
                <a:lnTo>
                  <a:pt x="55615" y="23451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38072" y="178491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81" y="27984"/>
                </a:moveTo>
                <a:lnTo>
                  <a:pt x="27990" y="55969"/>
                </a:lnTo>
                <a:lnTo>
                  <a:pt x="23450" y="55603"/>
                </a:lnTo>
                <a:lnTo>
                  <a:pt x="0" y="27984"/>
                </a:lnTo>
                <a:lnTo>
                  <a:pt x="366" y="23446"/>
                </a:lnTo>
                <a:lnTo>
                  <a:pt x="27990" y="0"/>
                </a:lnTo>
                <a:lnTo>
                  <a:pt x="32534" y="366"/>
                </a:lnTo>
                <a:lnTo>
                  <a:pt x="55981" y="27984"/>
                </a:lnTo>
                <a:close/>
              </a:path>
            </a:pathLst>
          </a:custGeom>
          <a:ln w="6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75978" y="256863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78" y="0"/>
                </a:moveTo>
                <a:lnTo>
                  <a:pt x="0" y="27989"/>
                </a:lnTo>
                <a:lnTo>
                  <a:pt x="366" y="32530"/>
                </a:lnTo>
                <a:lnTo>
                  <a:pt x="27978" y="55979"/>
                </a:lnTo>
                <a:lnTo>
                  <a:pt x="32517" y="55612"/>
                </a:lnTo>
                <a:lnTo>
                  <a:pt x="55968" y="27989"/>
                </a:lnTo>
                <a:lnTo>
                  <a:pt x="55602" y="23449"/>
                </a:lnTo>
                <a:lnTo>
                  <a:pt x="27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975987" y="2568638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67" y="27990"/>
                </a:moveTo>
                <a:lnTo>
                  <a:pt x="27976" y="55978"/>
                </a:lnTo>
                <a:lnTo>
                  <a:pt x="23440" y="55612"/>
                </a:lnTo>
                <a:lnTo>
                  <a:pt x="0" y="27990"/>
                </a:lnTo>
                <a:lnTo>
                  <a:pt x="366" y="23449"/>
                </a:lnTo>
                <a:lnTo>
                  <a:pt x="27976" y="0"/>
                </a:lnTo>
                <a:lnTo>
                  <a:pt x="32516" y="366"/>
                </a:lnTo>
                <a:lnTo>
                  <a:pt x="55967" y="27990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050910" y="2607189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90" y="0"/>
                </a:moveTo>
                <a:lnTo>
                  <a:pt x="0" y="27990"/>
                </a:lnTo>
                <a:lnTo>
                  <a:pt x="366" y="32530"/>
                </a:lnTo>
                <a:lnTo>
                  <a:pt x="27990" y="55975"/>
                </a:lnTo>
                <a:lnTo>
                  <a:pt x="32530" y="55609"/>
                </a:lnTo>
                <a:lnTo>
                  <a:pt x="55994" y="27990"/>
                </a:lnTo>
                <a:lnTo>
                  <a:pt x="55627" y="23449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050926" y="260718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81" y="27994"/>
                </a:moveTo>
                <a:lnTo>
                  <a:pt x="27990" y="55983"/>
                </a:lnTo>
                <a:lnTo>
                  <a:pt x="23450" y="55616"/>
                </a:lnTo>
                <a:lnTo>
                  <a:pt x="0" y="27994"/>
                </a:lnTo>
                <a:lnTo>
                  <a:pt x="366" y="23452"/>
                </a:lnTo>
                <a:lnTo>
                  <a:pt x="27990" y="0"/>
                </a:lnTo>
                <a:lnTo>
                  <a:pt x="32527" y="366"/>
                </a:lnTo>
                <a:lnTo>
                  <a:pt x="55981" y="27994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943849" y="2191766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90" y="0"/>
                </a:moveTo>
                <a:lnTo>
                  <a:pt x="0" y="27989"/>
                </a:lnTo>
                <a:lnTo>
                  <a:pt x="366" y="32530"/>
                </a:lnTo>
                <a:lnTo>
                  <a:pt x="27990" y="55979"/>
                </a:lnTo>
                <a:lnTo>
                  <a:pt x="32529" y="55612"/>
                </a:lnTo>
                <a:lnTo>
                  <a:pt x="55968" y="27989"/>
                </a:lnTo>
                <a:lnTo>
                  <a:pt x="55602" y="23449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943862" y="2191763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67" y="27995"/>
                </a:moveTo>
                <a:lnTo>
                  <a:pt x="27976" y="55990"/>
                </a:lnTo>
                <a:lnTo>
                  <a:pt x="23436" y="55624"/>
                </a:lnTo>
                <a:lnTo>
                  <a:pt x="0" y="27995"/>
                </a:lnTo>
                <a:lnTo>
                  <a:pt x="365" y="23453"/>
                </a:lnTo>
                <a:lnTo>
                  <a:pt x="27976" y="0"/>
                </a:lnTo>
                <a:lnTo>
                  <a:pt x="32519" y="366"/>
                </a:lnTo>
                <a:lnTo>
                  <a:pt x="55967" y="27995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487752" y="191767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78" y="0"/>
                </a:moveTo>
                <a:lnTo>
                  <a:pt x="0" y="27990"/>
                </a:lnTo>
                <a:lnTo>
                  <a:pt x="366" y="32530"/>
                </a:lnTo>
                <a:lnTo>
                  <a:pt x="27978" y="55981"/>
                </a:lnTo>
                <a:lnTo>
                  <a:pt x="32520" y="55615"/>
                </a:lnTo>
                <a:lnTo>
                  <a:pt x="55968" y="27990"/>
                </a:lnTo>
                <a:lnTo>
                  <a:pt x="55602" y="23448"/>
                </a:lnTo>
                <a:lnTo>
                  <a:pt x="27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487754" y="1917671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81" y="27995"/>
                </a:moveTo>
                <a:lnTo>
                  <a:pt x="27990" y="55980"/>
                </a:lnTo>
                <a:lnTo>
                  <a:pt x="23450" y="55613"/>
                </a:lnTo>
                <a:lnTo>
                  <a:pt x="0" y="27995"/>
                </a:lnTo>
                <a:lnTo>
                  <a:pt x="366" y="23453"/>
                </a:lnTo>
                <a:lnTo>
                  <a:pt x="27990" y="0"/>
                </a:lnTo>
                <a:lnTo>
                  <a:pt x="32530" y="366"/>
                </a:lnTo>
                <a:lnTo>
                  <a:pt x="55981" y="27995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083039" y="1909114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90" y="0"/>
                </a:moveTo>
                <a:lnTo>
                  <a:pt x="0" y="27978"/>
                </a:lnTo>
                <a:lnTo>
                  <a:pt x="366" y="32517"/>
                </a:lnTo>
                <a:lnTo>
                  <a:pt x="27990" y="55968"/>
                </a:lnTo>
                <a:lnTo>
                  <a:pt x="32530" y="55602"/>
                </a:lnTo>
                <a:lnTo>
                  <a:pt x="55981" y="27978"/>
                </a:lnTo>
                <a:lnTo>
                  <a:pt x="55615" y="23438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083051" y="1909115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81" y="27973"/>
                </a:moveTo>
                <a:lnTo>
                  <a:pt x="27990" y="55969"/>
                </a:lnTo>
                <a:lnTo>
                  <a:pt x="23450" y="55602"/>
                </a:lnTo>
                <a:lnTo>
                  <a:pt x="0" y="27973"/>
                </a:lnTo>
                <a:lnTo>
                  <a:pt x="366" y="23438"/>
                </a:lnTo>
                <a:lnTo>
                  <a:pt x="27990" y="0"/>
                </a:lnTo>
                <a:lnTo>
                  <a:pt x="32530" y="366"/>
                </a:lnTo>
                <a:lnTo>
                  <a:pt x="55981" y="27973"/>
                </a:lnTo>
                <a:close/>
              </a:path>
            </a:pathLst>
          </a:custGeom>
          <a:ln w="6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513444" y="239733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90" y="0"/>
                </a:moveTo>
                <a:lnTo>
                  <a:pt x="0" y="27989"/>
                </a:lnTo>
                <a:lnTo>
                  <a:pt x="366" y="32526"/>
                </a:lnTo>
                <a:lnTo>
                  <a:pt x="27990" y="55968"/>
                </a:lnTo>
                <a:lnTo>
                  <a:pt x="32530" y="55602"/>
                </a:lnTo>
                <a:lnTo>
                  <a:pt x="55981" y="27989"/>
                </a:lnTo>
                <a:lnTo>
                  <a:pt x="55615" y="23448"/>
                </a:lnTo>
                <a:lnTo>
                  <a:pt x="2799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513449" y="239733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81" y="27990"/>
                </a:moveTo>
                <a:lnTo>
                  <a:pt x="27990" y="55969"/>
                </a:lnTo>
                <a:lnTo>
                  <a:pt x="23450" y="55602"/>
                </a:lnTo>
                <a:lnTo>
                  <a:pt x="0" y="27990"/>
                </a:lnTo>
                <a:lnTo>
                  <a:pt x="366" y="23449"/>
                </a:lnTo>
                <a:lnTo>
                  <a:pt x="27990" y="0"/>
                </a:lnTo>
                <a:lnTo>
                  <a:pt x="32530" y="366"/>
                </a:lnTo>
                <a:lnTo>
                  <a:pt x="55981" y="27990"/>
                </a:lnTo>
                <a:close/>
              </a:path>
            </a:pathLst>
          </a:custGeom>
          <a:ln w="68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798394" y="2776501"/>
            <a:ext cx="60325" cy="85725"/>
          </a:xfrm>
          <a:custGeom>
            <a:avLst/>
            <a:gdLst/>
            <a:ahLst/>
            <a:cxnLst/>
            <a:rect l="l" t="t" r="r" b="b"/>
            <a:pathLst>
              <a:path w="60325" h="85725">
                <a:moveTo>
                  <a:pt x="0" y="85650"/>
                </a:moveTo>
                <a:lnTo>
                  <a:pt x="59957" y="85650"/>
                </a:lnTo>
                <a:lnTo>
                  <a:pt x="59957" y="0"/>
                </a:lnTo>
                <a:lnTo>
                  <a:pt x="0" y="0"/>
                </a:lnTo>
                <a:lnTo>
                  <a:pt x="0" y="856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798394" y="2776501"/>
            <a:ext cx="60325" cy="85725"/>
          </a:xfrm>
          <a:custGeom>
            <a:avLst/>
            <a:gdLst/>
            <a:ahLst/>
            <a:cxnLst/>
            <a:rect l="l" t="t" r="r" b="b"/>
            <a:pathLst>
              <a:path w="60325" h="85725">
                <a:moveTo>
                  <a:pt x="0" y="85650"/>
                </a:moveTo>
                <a:lnTo>
                  <a:pt x="59957" y="85650"/>
                </a:lnTo>
                <a:lnTo>
                  <a:pt x="59957" y="0"/>
                </a:lnTo>
                <a:lnTo>
                  <a:pt x="0" y="0"/>
                </a:lnTo>
                <a:lnTo>
                  <a:pt x="0" y="85650"/>
                </a:lnTo>
                <a:close/>
              </a:path>
            </a:pathLst>
          </a:custGeom>
          <a:ln w="135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824086" y="2833046"/>
            <a:ext cx="0" cy="222250"/>
          </a:xfrm>
          <a:custGeom>
            <a:avLst/>
            <a:gdLst/>
            <a:ahLst/>
            <a:cxnLst/>
            <a:rect l="l" t="t" r="r" b="b"/>
            <a:pathLst>
              <a:path h="222250">
                <a:moveTo>
                  <a:pt x="0" y="0"/>
                </a:moveTo>
                <a:lnTo>
                  <a:pt x="0" y="221829"/>
                </a:lnTo>
              </a:path>
            </a:pathLst>
          </a:custGeom>
          <a:ln w="58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98394" y="3054875"/>
            <a:ext cx="60325" cy="85725"/>
          </a:xfrm>
          <a:custGeom>
            <a:avLst/>
            <a:gdLst/>
            <a:ahLst/>
            <a:cxnLst/>
            <a:rect l="l" t="t" r="r" b="b"/>
            <a:pathLst>
              <a:path w="60325" h="85725">
                <a:moveTo>
                  <a:pt x="0" y="85650"/>
                </a:moveTo>
                <a:lnTo>
                  <a:pt x="59957" y="85650"/>
                </a:lnTo>
                <a:lnTo>
                  <a:pt x="59957" y="0"/>
                </a:lnTo>
                <a:lnTo>
                  <a:pt x="0" y="0"/>
                </a:lnTo>
                <a:lnTo>
                  <a:pt x="0" y="856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98394" y="3054875"/>
            <a:ext cx="60325" cy="85725"/>
          </a:xfrm>
          <a:custGeom>
            <a:avLst/>
            <a:gdLst/>
            <a:ahLst/>
            <a:cxnLst/>
            <a:rect l="l" t="t" r="r" b="b"/>
            <a:pathLst>
              <a:path w="60325" h="85725">
                <a:moveTo>
                  <a:pt x="0" y="85655"/>
                </a:moveTo>
                <a:lnTo>
                  <a:pt x="59957" y="85655"/>
                </a:lnTo>
                <a:lnTo>
                  <a:pt x="59957" y="0"/>
                </a:lnTo>
                <a:lnTo>
                  <a:pt x="0" y="0"/>
                </a:lnTo>
                <a:lnTo>
                  <a:pt x="0" y="85655"/>
                </a:lnTo>
                <a:close/>
              </a:path>
            </a:pathLst>
          </a:custGeom>
          <a:ln w="1359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96108" y="293266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27978" y="0"/>
                </a:moveTo>
                <a:lnTo>
                  <a:pt x="0" y="27989"/>
                </a:lnTo>
                <a:lnTo>
                  <a:pt x="366" y="32529"/>
                </a:lnTo>
                <a:lnTo>
                  <a:pt x="27978" y="55979"/>
                </a:lnTo>
                <a:lnTo>
                  <a:pt x="32517" y="55612"/>
                </a:lnTo>
                <a:lnTo>
                  <a:pt x="55968" y="27989"/>
                </a:lnTo>
                <a:lnTo>
                  <a:pt x="55602" y="23448"/>
                </a:lnTo>
                <a:lnTo>
                  <a:pt x="2797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96123" y="2932667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4" h="56514">
                <a:moveTo>
                  <a:pt x="55967" y="27990"/>
                </a:moveTo>
                <a:lnTo>
                  <a:pt x="27976" y="55978"/>
                </a:lnTo>
                <a:lnTo>
                  <a:pt x="23436" y="55612"/>
                </a:lnTo>
                <a:lnTo>
                  <a:pt x="0" y="27990"/>
                </a:lnTo>
                <a:lnTo>
                  <a:pt x="365" y="23448"/>
                </a:lnTo>
                <a:lnTo>
                  <a:pt x="27976" y="0"/>
                </a:lnTo>
                <a:lnTo>
                  <a:pt x="32516" y="366"/>
                </a:lnTo>
                <a:lnTo>
                  <a:pt x="55967" y="27990"/>
                </a:lnTo>
                <a:close/>
              </a:path>
            </a:pathLst>
          </a:custGeom>
          <a:ln w="6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138857" y="2660877"/>
            <a:ext cx="603885" cy="266065"/>
          </a:xfrm>
          <a:custGeom>
            <a:avLst/>
            <a:gdLst/>
            <a:ahLst/>
            <a:cxnLst/>
            <a:rect l="l" t="t" r="r" b="b"/>
            <a:pathLst>
              <a:path w="603885" h="266064">
                <a:moveTo>
                  <a:pt x="603872" y="265518"/>
                </a:moveTo>
                <a:lnTo>
                  <a:pt x="0" y="0"/>
                </a:lnTo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138857" y="2660877"/>
            <a:ext cx="73025" cy="46990"/>
          </a:xfrm>
          <a:custGeom>
            <a:avLst/>
            <a:gdLst/>
            <a:ahLst/>
            <a:cxnLst/>
            <a:rect l="l" t="t" r="r" b="b"/>
            <a:pathLst>
              <a:path w="73025" h="46989">
                <a:moveTo>
                  <a:pt x="0" y="0"/>
                </a:moveTo>
                <a:lnTo>
                  <a:pt x="56273" y="46687"/>
                </a:lnTo>
                <a:lnTo>
                  <a:pt x="45974" y="20205"/>
                </a:lnTo>
                <a:lnTo>
                  <a:pt x="72453" y="990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138857" y="2660872"/>
            <a:ext cx="73025" cy="46990"/>
          </a:xfrm>
          <a:custGeom>
            <a:avLst/>
            <a:gdLst/>
            <a:ahLst/>
            <a:cxnLst/>
            <a:rect l="l" t="t" r="r" b="b"/>
            <a:pathLst>
              <a:path w="73025" h="46989">
                <a:moveTo>
                  <a:pt x="45974" y="20205"/>
                </a:moveTo>
                <a:lnTo>
                  <a:pt x="72453" y="9907"/>
                </a:lnTo>
                <a:lnTo>
                  <a:pt x="0" y="0"/>
                </a:lnTo>
                <a:lnTo>
                  <a:pt x="56273" y="46692"/>
                </a:lnTo>
                <a:lnTo>
                  <a:pt x="45974" y="20205"/>
                </a:lnTo>
                <a:close/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84679" y="2288280"/>
            <a:ext cx="68580" cy="291465"/>
          </a:xfrm>
          <a:custGeom>
            <a:avLst/>
            <a:gdLst/>
            <a:ahLst/>
            <a:cxnLst/>
            <a:rect l="l" t="t" r="r" b="b"/>
            <a:pathLst>
              <a:path w="68580" h="291464">
                <a:moveTo>
                  <a:pt x="68529" y="291222"/>
                </a:moveTo>
                <a:lnTo>
                  <a:pt x="0" y="0"/>
                </a:lnTo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981225" y="2288280"/>
            <a:ext cx="39370" cy="73025"/>
          </a:xfrm>
          <a:custGeom>
            <a:avLst/>
            <a:gdLst/>
            <a:ahLst/>
            <a:cxnLst/>
            <a:rect l="l" t="t" r="r" b="b"/>
            <a:pathLst>
              <a:path w="39369" h="73025">
                <a:moveTo>
                  <a:pt x="3454" y="0"/>
                </a:moveTo>
                <a:lnTo>
                  <a:pt x="0" y="73035"/>
                </a:lnTo>
                <a:lnTo>
                  <a:pt x="14960" y="48879"/>
                </a:lnTo>
                <a:lnTo>
                  <a:pt x="30764" y="48879"/>
                </a:lnTo>
                <a:lnTo>
                  <a:pt x="3454" y="0"/>
                </a:lnTo>
                <a:close/>
              </a:path>
              <a:path w="39369" h="73025">
                <a:moveTo>
                  <a:pt x="30764" y="48879"/>
                </a:moveTo>
                <a:lnTo>
                  <a:pt x="14960" y="48879"/>
                </a:lnTo>
                <a:lnTo>
                  <a:pt x="39116" y="63827"/>
                </a:lnTo>
                <a:lnTo>
                  <a:pt x="30764" y="488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981225" y="2288280"/>
            <a:ext cx="39370" cy="73025"/>
          </a:xfrm>
          <a:custGeom>
            <a:avLst/>
            <a:gdLst/>
            <a:ahLst/>
            <a:cxnLst/>
            <a:rect l="l" t="t" r="r" b="b"/>
            <a:pathLst>
              <a:path w="39369" h="73025">
                <a:moveTo>
                  <a:pt x="14960" y="48879"/>
                </a:moveTo>
                <a:lnTo>
                  <a:pt x="39116" y="63827"/>
                </a:lnTo>
                <a:lnTo>
                  <a:pt x="3467" y="0"/>
                </a:lnTo>
                <a:lnTo>
                  <a:pt x="0" y="73035"/>
                </a:lnTo>
                <a:lnTo>
                  <a:pt x="14960" y="48879"/>
                </a:lnTo>
                <a:close/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027504" y="1992769"/>
            <a:ext cx="441325" cy="205740"/>
          </a:xfrm>
          <a:custGeom>
            <a:avLst/>
            <a:gdLst/>
            <a:ahLst/>
            <a:cxnLst/>
            <a:rect l="l" t="t" r="r" b="b"/>
            <a:pathLst>
              <a:path w="441325" h="205739">
                <a:moveTo>
                  <a:pt x="0" y="205564"/>
                </a:moveTo>
                <a:lnTo>
                  <a:pt x="441121" y="0"/>
                </a:lnTo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396413" y="1992769"/>
            <a:ext cx="72390" cy="48260"/>
          </a:xfrm>
          <a:custGeom>
            <a:avLst/>
            <a:gdLst/>
            <a:ahLst/>
            <a:cxnLst/>
            <a:rect l="l" t="t" r="r" b="b"/>
            <a:pathLst>
              <a:path w="72389" h="48260">
                <a:moveTo>
                  <a:pt x="72212" y="0"/>
                </a:moveTo>
                <a:lnTo>
                  <a:pt x="0" y="11493"/>
                </a:lnTo>
                <a:lnTo>
                  <a:pt x="26695" y="21221"/>
                </a:lnTo>
                <a:lnTo>
                  <a:pt x="16967" y="47917"/>
                </a:lnTo>
                <a:lnTo>
                  <a:pt x="7221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96413" y="1992757"/>
            <a:ext cx="72390" cy="48260"/>
          </a:xfrm>
          <a:custGeom>
            <a:avLst/>
            <a:gdLst/>
            <a:ahLst/>
            <a:cxnLst/>
            <a:rect l="l" t="t" r="r" b="b"/>
            <a:pathLst>
              <a:path w="72389" h="48260">
                <a:moveTo>
                  <a:pt x="26695" y="21234"/>
                </a:moveTo>
                <a:lnTo>
                  <a:pt x="16967" y="47929"/>
                </a:lnTo>
                <a:lnTo>
                  <a:pt x="72212" y="0"/>
                </a:lnTo>
                <a:lnTo>
                  <a:pt x="0" y="11506"/>
                </a:lnTo>
                <a:lnTo>
                  <a:pt x="26695" y="21234"/>
                </a:lnTo>
                <a:close/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547850" y="1928533"/>
            <a:ext cx="912494" cy="17145"/>
          </a:xfrm>
          <a:custGeom>
            <a:avLst/>
            <a:gdLst/>
            <a:ahLst/>
            <a:cxnLst/>
            <a:rect l="l" t="t" r="r" b="b"/>
            <a:pathLst>
              <a:path w="912494" h="17144">
                <a:moveTo>
                  <a:pt x="912202" y="17119"/>
                </a:moveTo>
                <a:lnTo>
                  <a:pt x="0" y="0"/>
                </a:lnTo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547850" y="1909762"/>
            <a:ext cx="71120" cy="40640"/>
          </a:xfrm>
          <a:custGeom>
            <a:avLst/>
            <a:gdLst/>
            <a:ahLst/>
            <a:cxnLst/>
            <a:rect l="l" t="t" r="r" b="b"/>
            <a:pathLst>
              <a:path w="71119" h="40639">
                <a:moveTo>
                  <a:pt x="70662" y="0"/>
                </a:moveTo>
                <a:lnTo>
                  <a:pt x="0" y="18770"/>
                </a:lnTo>
                <a:lnTo>
                  <a:pt x="69913" y="40182"/>
                </a:lnTo>
                <a:lnTo>
                  <a:pt x="50215" y="19723"/>
                </a:lnTo>
                <a:lnTo>
                  <a:pt x="706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547850" y="1909762"/>
            <a:ext cx="71120" cy="40640"/>
          </a:xfrm>
          <a:custGeom>
            <a:avLst/>
            <a:gdLst/>
            <a:ahLst/>
            <a:cxnLst/>
            <a:rect l="l" t="t" r="r" b="b"/>
            <a:pathLst>
              <a:path w="71119" h="40639">
                <a:moveTo>
                  <a:pt x="50215" y="19710"/>
                </a:moveTo>
                <a:lnTo>
                  <a:pt x="70662" y="0"/>
                </a:lnTo>
                <a:lnTo>
                  <a:pt x="0" y="18770"/>
                </a:lnTo>
                <a:lnTo>
                  <a:pt x="69913" y="40182"/>
                </a:lnTo>
                <a:lnTo>
                  <a:pt x="50215" y="19710"/>
                </a:lnTo>
                <a:close/>
              </a:path>
            </a:pathLst>
          </a:custGeom>
          <a:ln w="50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4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0" dirty="0"/>
              <a:t>Servicing of </a:t>
            </a:r>
            <a:r>
              <a:rPr spc="-20" dirty="0"/>
              <a:t>Satellite</a:t>
            </a:r>
            <a:r>
              <a:rPr spc="85" dirty="0"/>
              <a:t> </a:t>
            </a:r>
            <a:r>
              <a:rPr spc="-30" dirty="0"/>
              <a:t>Constellations</a:t>
            </a:r>
          </a:p>
        </p:txBody>
      </p:sp>
      <p:sp>
        <p:nvSpPr>
          <p:cNvPr id="6" name="object 6"/>
          <p:cNvSpPr/>
          <p:nvPr/>
        </p:nvSpPr>
        <p:spPr>
          <a:xfrm>
            <a:off x="359663" y="704570"/>
            <a:ext cx="1750961" cy="2512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11373" y="729794"/>
            <a:ext cx="1783702" cy="24000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5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Mixed </a:t>
            </a:r>
            <a:r>
              <a:rPr spc="-40" dirty="0"/>
              <a:t>Servicing</a:t>
            </a:r>
            <a:r>
              <a:rPr spc="15" dirty="0"/>
              <a:t> </a:t>
            </a:r>
            <a:r>
              <a:rPr spc="-35" dirty="0"/>
              <a:t>Strategy</a:t>
            </a:r>
          </a:p>
        </p:txBody>
      </p:sp>
      <p:sp>
        <p:nvSpPr>
          <p:cNvPr id="6" name="object 6"/>
          <p:cNvSpPr/>
          <p:nvPr/>
        </p:nvSpPr>
        <p:spPr>
          <a:xfrm>
            <a:off x="390683" y="845178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0683" y="2129910"/>
            <a:ext cx="75002" cy="736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74748" y="707224"/>
            <a:ext cx="2141067" cy="215182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6962" y="772414"/>
            <a:ext cx="3796665" cy="2397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880" marR="2258060">
              <a:lnSpc>
                <a:spcPct val="102499"/>
              </a:lnSpc>
            </a:pPr>
            <a:r>
              <a:rPr sz="1100" spc="-15" dirty="0">
                <a:latin typeface="Tahoma"/>
                <a:cs typeface="Tahoma"/>
              </a:rPr>
              <a:t>Mixed </a:t>
            </a:r>
            <a:r>
              <a:rPr sz="1100" spc="-40" dirty="0">
                <a:latin typeface="Tahoma"/>
                <a:cs typeface="Tahoma"/>
              </a:rPr>
              <a:t>strategy  </a:t>
            </a:r>
            <a:r>
              <a:rPr sz="1100" spc="-45" dirty="0">
                <a:latin typeface="Tahoma"/>
                <a:cs typeface="Tahoma"/>
              </a:rPr>
              <a:t>outperforms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50" dirty="0">
                <a:latin typeface="Tahoma"/>
                <a:cs typeface="Tahoma"/>
              </a:rPr>
              <a:t>single  </a:t>
            </a:r>
            <a:r>
              <a:rPr sz="1100" spc="-55" dirty="0">
                <a:latin typeface="Tahoma"/>
                <a:cs typeface="Tahoma"/>
              </a:rPr>
              <a:t>service </a:t>
            </a:r>
            <a:r>
              <a:rPr sz="1100" spc="-45" dirty="0">
                <a:latin typeface="Tahoma"/>
                <a:cs typeface="Tahoma"/>
              </a:rPr>
              <a:t>vehicle </a:t>
            </a:r>
            <a:r>
              <a:rPr sz="1100" spc="-40" dirty="0">
                <a:latin typeface="Tahoma"/>
                <a:cs typeface="Tahoma"/>
              </a:rPr>
              <a:t>strategy  </a:t>
            </a:r>
            <a:r>
              <a:rPr sz="1100" spc="-25" dirty="0">
                <a:latin typeface="Tahoma"/>
                <a:cs typeface="Tahoma"/>
              </a:rPr>
              <a:t>with </a:t>
            </a:r>
            <a:r>
              <a:rPr sz="1100" spc="-45" dirty="0">
                <a:latin typeface="Tahoma"/>
                <a:cs typeface="Tahoma"/>
              </a:rPr>
              <a:t>increasing </a:t>
            </a:r>
            <a:r>
              <a:rPr sz="1100" spc="-50" dirty="0">
                <a:latin typeface="Tahoma"/>
                <a:cs typeface="Tahoma"/>
              </a:rPr>
              <a:t>number 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35" dirty="0">
                <a:latin typeface="Tahoma"/>
                <a:cs typeface="Tahoma"/>
              </a:rPr>
              <a:t>satellites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spc="-40" dirty="0">
                <a:latin typeface="Tahoma"/>
                <a:cs typeface="Tahoma"/>
              </a:rPr>
              <a:t>the  </a:t>
            </a:r>
            <a:r>
              <a:rPr sz="1100" spc="-35" dirty="0">
                <a:latin typeface="Tahoma"/>
                <a:cs typeface="Tahoma"/>
              </a:rPr>
              <a:t>constellation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82880" marR="2261870">
              <a:lnSpc>
                <a:spcPct val="102699"/>
              </a:lnSpc>
              <a:spcBef>
                <a:spcPts val="725"/>
              </a:spcBef>
            </a:pPr>
            <a:r>
              <a:rPr sz="1100" spc="-15" dirty="0">
                <a:latin typeface="Tahoma"/>
                <a:cs typeface="Tahoma"/>
              </a:rPr>
              <a:t>Mixed </a:t>
            </a:r>
            <a:r>
              <a:rPr sz="1100" spc="-40" dirty="0">
                <a:latin typeface="Tahoma"/>
                <a:cs typeface="Tahoma"/>
              </a:rPr>
              <a:t>strategy </a:t>
            </a:r>
            <a:r>
              <a:rPr sz="1100" spc="-60" dirty="0">
                <a:latin typeface="Tahoma"/>
                <a:cs typeface="Tahoma"/>
              </a:rPr>
              <a:t>does  </a:t>
            </a:r>
            <a:r>
              <a:rPr sz="1100" spc="-75" dirty="0">
                <a:latin typeface="Tahoma"/>
                <a:cs typeface="Tahoma"/>
              </a:rPr>
              <a:t>even </a:t>
            </a:r>
            <a:r>
              <a:rPr sz="1100" spc="-35" dirty="0">
                <a:latin typeface="Tahoma"/>
                <a:cs typeface="Tahoma"/>
              </a:rPr>
              <a:t>better </a:t>
            </a:r>
            <a:r>
              <a:rPr sz="1100" spc="-25" dirty="0">
                <a:latin typeface="Tahoma"/>
                <a:cs typeface="Tahoma"/>
              </a:rPr>
              <a:t>with  </a:t>
            </a:r>
            <a:r>
              <a:rPr sz="1100" spc="-55" dirty="0">
                <a:latin typeface="Tahoma"/>
                <a:cs typeface="Tahoma"/>
              </a:rPr>
              <a:t>asynchronous  </a:t>
            </a:r>
            <a:r>
              <a:rPr sz="1100" spc="-65" dirty="0">
                <a:latin typeface="Tahoma"/>
                <a:cs typeface="Tahoma"/>
              </a:rPr>
              <a:t>maneuvers </a:t>
            </a:r>
            <a:r>
              <a:rPr sz="1100" spc="-50" dirty="0">
                <a:latin typeface="Tahoma"/>
                <a:cs typeface="Tahoma"/>
              </a:rPr>
              <a:t>and </a:t>
            </a:r>
            <a:r>
              <a:rPr sz="1100" spc="-30" dirty="0">
                <a:latin typeface="Tahoma"/>
                <a:cs typeface="Tahoma"/>
              </a:rPr>
              <a:t>optimal  </a:t>
            </a:r>
            <a:r>
              <a:rPr sz="1100" spc="35" dirty="0">
                <a:latin typeface="Tahoma"/>
                <a:cs typeface="Tahoma"/>
              </a:rPr>
              <a:t>P2P </a:t>
            </a:r>
            <a:r>
              <a:rPr sz="1100" spc="-10" dirty="0">
                <a:latin typeface="Tahoma"/>
                <a:cs typeface="Tahoma"/>
              </a:rPr>
              <a:t>trip</a:t>
            </a:r>
            <a:r>
              <a:rPr sz="1100" spc="-60" dirty="0">
                <a:latin typeface="Tahoma"/>
                <a:cs typeface="Tahoma"/>
              </a:rPr>
              <a:t> </a:t>
            </a:r>
            <a:r>
              <a:rPr sz="1100" spc="-45" dirty="0">
                <a:latin typeface="Tahoma"/>
                <a:cs typeface="Tahoma"/>
              </a:rPr>
              <a:t>times</a:t>
            </a:r>
            <a:endParaRPr sz="1100">
              <a:latin typeface="Tahoma"/>
              <a:cs typeface="Tahoma"/>
            </a:endParaRPr>
          </a:p>
          <a:p>
            <a:pPr marL="12700" marR="5080">
              <a:lnSpc>
                <a:spcPts val="700"/>
              </a:lnSpc>
              <a:spcBef>
                <a:spcPts val="480"/>
              </a:spcBef>
            </a:pPr>
            <a:r>
              <a:rPr sz="600" i="1" spc="25" dirty="0">
                <a:solidFill>
                  <a:srgbClr val="0000FF"/>
                </a:solidFill>
                <a:latin typeface="Arial"/>
                <a:cs typeface="Arial"/>
              </a:rPr>
              <a:t>*Dutta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Tsiotras,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“Asynchronous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Optimal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Mixed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Peer-to-Peer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Satellite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Refueling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Strategies,”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Journal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the  Astronautical </a:t>
            </a:r>
            <a:r>
              <a:rPr sz="600" i="1" spc="-25" dirty="0">
                <a:solidFill>
                  <a:srgbClr val="0000FF"/>
                </a:solidFill>
                <a:latin typeface="Arial"/>
                <a:cs typeface="Arial"/>
              </a:rPr>
              <a:t>Sciences,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Vol.  </a:t>
            </a:r>
            <a:r>
              <a:rPr sz="600" i="1" spc="-25" dirty="0">
                <a:solidFill>
                  <a:srgbClr val="0000FF"/>
                </a:solidFill>
                <a:latin typeface="Arial"/>
                <a:cs typeface="Arial"/>
              </a:rPr>
              <a:t>54 </a:t>
            </a:r>
            <a:r>
              <a:rPr sz="600" i="1" spc="10" dirty="0">
                <a:solidFill>
                  <a:srgbClr val="0000FF"/>
                </a:solidFill>
                <a:latin typeface="Arial"/>
                <a:cs typeface="Arial"/>
              </a:rPr>
              <a:t>(3-4),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Dec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2006, 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pp. </a:t>
            </a:r>
            <a:r>
              <a:rPr sz="600" i="1" spc="1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543-565.</a:t>
            </a:r>
            <a:endParaRPr sz="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6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5" dirty="0"/>
              <a:t>C</a:t>
            </a:r>
            <a:r>
              <a:rPr spc="-70" dirty="0"/>
              <a:t>h</a:t>
            </a:r>
            <a:r>
              <a:rPr spc="-65" dirty="0"/>
              <a:t>a</a:t>
            </a:r>
            <a:r>
              <a:rPr spc="15" dirty="0"/>
              <a:t>ll</a:t>
            </a:r>
            <a:r>
              <a:rPr spc="-114" dirty="0"/>
              <a:t>e</a:t>
            </a:r>
            <a:r>
              <a:rPr spc="-70" dirty="0"/>
              <a:t>ng</a:t>
            </a:r>
            <a:r>
              <a:rPr spc="-114" dirty="0"/>
              <a:t>e</a:t>
            </a:r>
            <a:r>
              <a:rPr spc="-90" dirty="0"/>
              <a:t>s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1012818"/>
            <a:ext cx="75002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438014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363" y="2035422"/>
            <a:ext cx="73350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20571" y="2065553"/>
            <a:ext cx="1530096" cy="6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7363" y="2460623"/>
            <a:ext cx="72871" cy="736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4334" y="944245"/>
            <a:ext cx="3542665" cy="1807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latin typeface="Tahoma"/>
                <a:cs typeface="Tahoma"/>
              </a:rPr>
              <a:t>Continuous </a:t>
            </a:r>
            <a:r>
              <a:rPr sz="1100" spc="-30" dirty="0">
                <a:latin typeface="Tahoma"/>
                <a:cs typeface="Tahoma"/>
              </a:rPr>
              <a:t>optimization: </a:t>
            </a:r>
            <a:r>
              <a:rPr sz="1100" spc="-25" dirty="0">
                <a:latin typeface="Tahoma"/>
                <a:cs typeface="Tahoma"/>
              </a:rPr>
              <a:t>optimization </a:t>
            </a:r>
            <a:r>
              <a:rPr sz="1100" spc="-60" dirty="0">
                <a:latin typeface="Tahoma"/>
                <a:cs typeface="Tahoma"/>
              </a:rPr>
              <a:t>over </a:t>
            </a:r>
            <a:r>
              <a:rPr sz="1100" dirty="0">
                <a:latin typeface="Tahoma"/>
                <a:cs typeface="Tahoma"/>
              </a:rPr>
              <a:t> </a:t>
            </a:r>
            <a:r>
              <a:rPr sz="1100" spc="-45" dirty="0">
                <a:latin typeface="Tahoma"/>
                <a:cs typeface="Tahoma"/>
              </a:rPr>
              <a:t>transfers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 marR="177800">
              <a:lnSpc>
                <a:spcPct val="102699"/>
              </a:lnSpc>
              <a:spcBef>
                <a:spcPts val="725"/>
              </a:spcBef>
            </a:pPr>
            <a:r>
              <a:rPr sz="1100" spc="-30" dirty="0">
                <a:latin typeface="Tahoma"/>
                <a:cs typeface="Tahoma"/>
              </a:rPr>
              <a:t>Combinatorial </a:t>
            </a:r>
            <a:r>
              <a:rPr sz="1100" spc="-50" dirty="0">
                <a:latin typeface="Tahoma"/>
                <a:cs typeface="Tahoma"/>
              </a:rPr>
              <a:t>aspects: </a:t>
            </a:r>
            <a:r>
              <a:rPr sz="1100" spc="-40" dirty="0">
                <a:latin typeface="Tahoma"/>
                <a:cs typeface="Tahoma"/>
              </a:rPr>
              <a:t>target </a:t>
            </a:r>
            <a:r>
              <a:rPr sz="1100" spc="-45" dirty="0">
                <a:latin typeface="Tahoma"/>
                <a:cs typeface="Tahoma"/>
              </a:rPr>
              <a:t>selection, </a:t>
            </a:r>
            <a:r>
              <a:rPr sz="1100" spc="-25" dirty="0">
                <a:latin typeface="Tahoma"/>
                <a:cs typeface="Tahoma"/>
              </a:rPr>
              <a:t>optimization </a:t>
            </a:r>
            <a:r>
              <a:rPr sz="1100" spc="-60" dirty="0">
                <a:latin typeface="Tahoma"/>
                <a:cs typeface="Tahoma"/>
              </a:rPr>
              <a:t>over  </a:t>
            </a:r>
            <a:r>
              <a:rPr sz="1100" spc="-70" dirty="0">
                <a:latin typeface="Tahoma"/>
                <a:cs typeface="Tahoma"/>
              </a:rPr>
              <a:t>sequences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100" spc="-30" dirty="0">
                <a:latin typeface="Tahoma"/>
                <a:cs typeface="Tahoma"/>
              </a:rPr>
              <a:t>NP-hard:  </a:t>
            </a:r>
            <a:r>
              <a:rPr sz="1100" spc="-35" dirty="0">
                <a:latin typeface="Tahoma"/>
                <a:cs typeface="Tahoma"/>
              </a:rPr>
              <a:t>polynomial time</a:t>
            </a:r>
            <a:r>
              <a:rPr sz="1100" spc="-9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algorithm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  <a:spcBef>
                <a:spcPts val="725"/>
              </a:spcBef>
            </a:pPr>
            <a:r>
              <a:rPr sz="1100" spc="-60" dirty="0">
                <a:latin typeface="Tahoma"/>
                <a:cs typeface="Tahoma"/>
              </a:rPr>
              <a:t>Researchers </a:t>
            </a:r>
            <a:r>
              <a:rPr sz="1100" spc="-65" dirty="0">
                <a:latin typeface="Tahoma"/>
                <a:cs typeface="Tahoma"/>
              </a:rPr>
              <a:t>have </a:t>
            </a:r>
            <a:r>
              <a:rPr sz="1100" spc="-70" dirty="0">
                <a:latin typeface="Tahoma"/>
                <a:cs typeface="Tahoma"/>
              </a:rPr>
              <a:t>used </a:t>
            </a:r>
            <a:r>
              <a:rPr sz="1100" spc="-45" dirty="0">
                <a:latin typeface="Tahoma"/>
                <a:cs typeface="Tahoma"/>
              </a:rPr>
              <a:t>genetic </a:t>
            </a:r>
            <a:r>
              <a:rPr sz="1100" spc="-40" dirty="0">
                <a:latin typeface="Tahoma"/>
                <a:cs typeface="Tahoma"/>
              </a:rPr>
              <a:t>algorithms, </a:t>
            </a:r>
            <a:r>
              <a:rPr sz="1100" spc="-50" dirty="0">
                <a:latin typeface="Tahoma"/>
                <a:cs typeface="Tahoma"/>
              </a:rPr>
              <a:t>branch-and-bound  </a:t>
            </a:r>
            <a:r>
              <a:rPr sz="1100" spc="-45" dirty="0">
                <a:latin typeface="Tahoma"/>
                <a:cs typeface="Tahoma"/>
              </a:rPr>
              <a:t>methods, </a:t>
            </a:r>
            <a:r>
              <a:rPr sz="1100" spc="-55" dirty="0">
                <a:solidFill>
                  <a:srgbClr val="FF0000"/>
                </a:solidFill>
                <a:latin typeface="Tahoma"/>
                <a:cs typeface="Tahoma"/>
              </a:rPr>
              <a:t>Greedy </a:t>
            </a:r>
            <a:r>
              <a:rPr sz="1100" spc="-50" dirty="0">
                <a:solidFill>
                  <a:srgbClr val="FF0000"/>
                </a:solidFill>
                <a:latin typeface="Tahoma"/>
                <a:cs typeface="Tahoma"/>
              </a:rPr>
              <a:t>random </a:t>
            </a:r>
            <a:r>
              <a:rPr sz="1100" spc="-40" dirty="0">
                <a:solidFill>
                  <a:srgbClr val="FF0000"/>
                </a:solidFill>
                <a:latin typeface="Tahoma"/>
                <a:cs typeface="Tahoma"/>
              </a:rPr>
              <a:t>adaptive </a:t>
            </a:r>
            <a:r>
              <a:rPr sz="1100" spc="-65" dirty="0">
                <a:solidFill>
                  <a:srgbClr val="FF0000"/>
                </a:solidFill>
                <a:latin typeface="Tahoma"/>
                <a:cs typeface="Tahoma"/>
              </a:rPr>
              <a:t>search </a:t>
            </a:r>
            <a:r>
              <a:rPr sz="1100" spc="-25" dirty="0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sz="1100" spc="-55" dirty="0">
                <a:solidFill>
                  <a:srgbClr val="FF0000"/>
                </a:solidFill>
                <a:latin typeface="Tahoma"/>
                <a:cs typeface="Tahoma"/>
              </a:rPr>
              <a:t>procedures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7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65" dirty="0"/>
              <a:t>Greedy </a:t>
            </a:r>
            <a:r>
              <a:rPr spc="-50" dirty="0"/>
              <a:t>Random </a:t>
            </a:r>
            <a:r>
              <a:rPr spc="-30" dirty="0"/>
              <a:t>Adaptive </a:t>
            </a:r>
            <a:r>
              <a:rPr spc="-55" dirty="0"/>
              <a:t>Search</a:t>
            </a:r>
            <a:r>
              <a:rPr spc="265" dirty="0"/>
              <a:t> </a:t>
            </a:r>
            <a:r>
              <a:rPr spc="-40" dirty="0"/>
              <a:t>Procedure</a:t>
            </a:r>
          </a:p>
        </p:txBody>
      </p:sp>
      <p:sp>
        <p:nvSpPr>
          <p:cNvPr id="6" name="object 6"/>
          <p:cNvSpPr/>
          <p:nvPr/>
        </p:nvSpPr>
        <p:spPr>
          <a:xfrm>
            <a:off x="442501" y="1018914"/>
            <a:ext cx="76028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501" y="1788534"/>
            <a:ext cx="75000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2501" y="2558161"/>
            <a:ext cx="72871" cy="7363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21615">
              <a:lnSpc>
                <a:spcPct val="102699"/>
              </a:lnSpc>
            </a:pPr>
            <a:r>
              <a:rPr spc="-25" dirty="0"/>
              <a:t>Widely </a:t>
            </a:r>
            <a:r>
              <a:rPr spc="-70" dirty="0"/>
              <a:t>used </a:t>
            </a:r>
            <a:r>
              <a:rPr spc="-25" dirty="0"/>
              <a:t>in </a:t>
            </a:r>
            <a:r>
              <a:rPr spc="-40" dirty="0"/>
              <a:t>operations  </a:t>
            </a:r>
            <a:r>
              <a:rPr spc="-65" dirty="0"/>
              <a:t>research </a:t>
            </a:r>
            <a:r>
              <a:rPr spc="-45" dirty="0"/>
              <a:t>community </a:t>
            </a:r>
            <a:r>
              <a:rPr spc="-15" dirty="0"/>
              <a:t>to </a:t>
            </a:r>
            <a:r>
              <a:rPr spc="-55" dirty="0"/>
              <a:t>solve  </a:t>
            </a:r>
            <a:r>
              <a:rPr spc="-50" dirty="0"/>
              <a:t>k-assignment</a:t>
            </a:r>
            <a:r>
              <a:rPr spc="-10" dirty="0"/>
              <a:t> </a:t>
            </a:r>
            <a:r>
              <a:rPr spc="-55" dirty="0"/>
              <a:t>problem</a:t>
            </a:r>
          </a:p>
          <a:p>
            <a:pPr>
              <a:lnSpc>
                <a:spcPct val="100000"/>
              </a:lnSpc>
            </a:pPr>
            <a:endParaRPr spc="-55" dirty="0"/>
          </a:p>
          <a:p>
            <a:pPr marL="12700" marR="5080">
              <a:lnSpc>
                <a:spcPct val="102699"/>
              </a:lnSpc>
              <a:spcBef>
                <a:spcPts val="725"/>
              </a:spcBef>
            </a:pPr>
            <a:r>
              <a:rPr spc="-5" dirty="0"/>
              <a:t>Multiple </a:t>
            </a:r>
            <a:r>
              <a:rPr spc="-70" dirty="0"/>
              <a:t>phases: </a:t>
            </a:r>
            <a:r>
              <a:rPr spc="-35" dirty="0"/>
              <a:t>construction </a:t>
            </a:r>
            <a:r>
              <a:rPr spc="-40" dirty="0"/>
              <a:t>of  </a:t>
            </a:r>
            <a:r>
              <a:rPr spc="-55" dirty="0"/>
              <a:t>a </a:t>
            </a:r>
            <a:r>
              <a:rPr spc="-40" dirty="0"/>
              <a:t>basic </a:t>
            </a:r>
            <a:r>
              <a:rPr spc="-50" dirty="0"/>
              <a:t>feasible </a:t>
            </a:r>
            <a:r>
              <a:rPr spc="-35" dirty="0"/>
              <a:t>solution, </a:t>
            </a:r>
            <a:r>
              <a:rPr spc="-20" dirty="0"/>
              <a:t>local  </a:t>
            </a:r>
            <a:r>
              <a:rPr spc="-60" dirty="0"/>
              <a:t>search, </a:t>
            </a:r>
            <a:r>
              <a:rPr spc="-35" dirty="0"/>
              <a:t>path</a:t>
            </a:r>
            <a:r>
              <a:rPr spc="70" dirty="0"/>
              <a:t> </a:t>
            </a:r>
            <a:r>
              <a:rPr spc="-35" dirty="0"/>
              <a:t>relinking</a:t>
            </a:r>
          </a:p>
          <a:p>
            <a:pPr>
              <a:lnSpc>
                <a:spcPct val="100000"/>
              </a:lnSpc>
            </a:pPr>
            <a:endParaRPr spc="-35" dirty="0"/>
          </a:p>
          <a:p>
            <a:pPr marL="12700" marR="224154">
              <a:lnSpc>
                <a:spcPct val="102699"/>
              </a:lnSpc>
              <a:spcBef>
                <a:spcPts val="725"/>
              </a:spcBef>
            </a:pPr>
            <a:r>
              <a:rPr spc="-35" dirty="0"/>
              <a:t>Known </a:t>
            </a:r>
            <a:r>
              <a:rPr spc="-15" dirty="0"/>
              <a:t>to </a:t>
            </a:r>
            <a:r>
              <a:rPr spc="-35" dirty="0"/>
              <a:t>yield </a:t>
            </a:r>
            <a:r>
              <a:rPr spc="-45" dirty="0">
                <a:solidFill>
                  <a:srgbClr val="FF0000"/>
                </a:solidFill>
              </a:rPr>
              <a:t>good </a:t>
            </a:r>
            <a:r>
              <a:rPr spc="-30" dirty="0">
                <a:solidFill>
                  <a:srgbClr val="FF0000"/>
                </a:solidFill>
              </a:rPr>
              <a:t>quality  </a:t>
            </a:r>
            <a:r>
              <a:rPr spc="-40" dirty="0"/>
              <a:t>solutions</a:t>
            </a:r>
          </a:p>
        </p:txBody>
      </p:sp>
      <p:sp>
        <p:nvSpPr>
          <p:cNvPr id="10" name="object 10"/>
          <p:cNvSpPr/>
          <p:nvPr/>
        </p:nvSpPr>
        <p:spPr>
          <a:xfrm>
            <a:off x="2743340" y="731996"/>
            <a:ext cx="1606605" cy="224181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52115" y="715286"/>
            <a:ext cx="1606550" cy="2274570"/>
          </a:xfrm>
          <a:prstGeom prst="rect">
            <a:avLst/>
          </a:prstGeom>
          <a:solidFill>
            <a:srgbClr val="FEFEFE"/>
          </a:solidFill>
          <a:ln w="8663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1"/>
              </a:spcBef>
            </a:pPr>
            <a:endParaRPr sz="750">
              <a:latin typeface="Times New Roman"/>
              <a:cs typeface="Times New Roman"/>
            </a:endParaRPr>
          </a:p>
          <a:p>
            <a:pPr marR="284480" algn="ctr">
              <a:lnSpc>
                <a:spcPct val="100000"/>
              </a:lnSpc>
            </a:pPr>
            <a:r>
              <a:rPr sz="650" b="1" spc="130" dirty="0">
                <a:latin typeface="Trebuchet MS"/>
                <a:cs typeface="Trebuchet MS"/>
              </a:rPr>
              <a:t>X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"/>
              </a:spcBef>
            </a:pPr>
            <a:endParaRPr sz="850">
              <a:latin typeface="Times New Roman"/>
              <a:cs typeface="Times New Roman"/>
            </a:endParaRPr>
          </a:p>
          <a:p>
            <a:pPr marR="213360" algn="r">
              <a:lnSpc>
                <a:spcPct val="100000"/>
              </a:lnSpc>
            </a:pPr>
            <a:r>
              <a:rPr sz="650" b="1" spc="130" dirty="0">
                <a:latin typeface="Trebuchet MS"/>
                <a:cs typeface="Trebuchet MS"/>
              </a:rPr>
              <a:t>X</a:t>
            </a:r>
            <a:endParaRPr sz="65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700">
              <a:latin typeface="Times New Roman"/>
              <a:cs typeface="Times New Roman"/>
            </a:endParaRPr>
          </a:p>
          <a:p>
            <a:pPr marL="239395">
              <a:lnSpc>
                <a:spcPct val="100000"/>
              </a:lnSpc>
              <a:spcBef>
                <a:spcPts val="595"/>
              </a:spcBef>
            </a:pPr>
            <a:r>
              <a:rPr sz="650" b="1" spc="130" dirty="0">
                <a:latin typeface="Trebuchet MS"/>
                <a:cs typeface="Trebuchet MS"/>
              </a:rPr>
              <a:t>X</a:t>
            </a:r>
            <a:endParaRPr sz="650">
              <a:latin typeface="Trebuchet MS"/>
              <a:cs typeface="Trebuchet M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8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Presentation</a:t>
            </a:r>
            <a:r>
              <a:rPr spc="-25" dirty="0"/>
              <a:t> </a:t>
            </a:r>
            <a:r>
              <a:rPr spc="-50" dirty="0"/>
              <a:t>Overview</a:t>
            </a:r>
          </a:p>
        </p:txBody>
      </p:sp>
      <p:sp>
        <p:nvSpPr>
          <p:cNvPr id="6" name="object 6"/>
          <p:cNvSpPr/>
          <p:nvPr/>
        </p:nvSpPr>
        <p:spPr>
          <a:xfrm>
            <a:off x="304537" y="951363"/>
            <a:ext cx="169921" cy="167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537" y="1353699"/>
            <a:ext cx="168940" cy="1678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606" y="936625"/>
            <a:ext cx="21443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0" dirty="0">
                <a:solidFill>
                  <a:srgbClr val="CCCCCC"/>
                </a:solidFill>
                <a:latin typeface="Tahoma"/>
                <a:cs typeface="Tahoma"/>
              </a:rPr>
              <a:t>Motivation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Font typeface="Arial"/>
              <a:buAutoNum type="arabicPlain"/>
            </a:pPr>
            <a:endParaRPr sz="160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lr>
                <a:srgbClr val="E5E5E5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5" dirty="0">
                <a:latin typeface="Tahoma"/>
                <a:cs typeface="Tahoma"/>
              </a:rPr>
              <a:t>Optimal </a:t>
            </a:r>
            <a:r>
              <a:rPr sz="1100" spc="-45" dirty="0">
                <a:latin typeface="Tahoma"/>
                <a:cs typeface="Tahoma"/>
              </a:rPr>
              <a:t>Transfer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55" dirty="0">
                <a:latin typeface="Tahoma"/>
                <a:cs typeface="Tahoma"/>
              </a:rPr>
              <a:t>a</a:t>
            </a:r>
            <a:r>
              <a:rPr sz="1100" spc="15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537" y="1756035"/>
            <a:ext cx="167698" cy="167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9606" y="1771865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25" y="1742821"/>
            <a:ext cx="25444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 </a:t>
            </a:r>
            <a:r>
              <a:rPr sz="1100" spc="-65" dirty="0">
                <a:solidFill>
                  <a:srgbClr val="CCCCCC"/>
                </a:solidFill>
                <a:latin typeface="Tahoma"/>
                <a:cs typeface="Tahoma"/>
              </a:rPr>
              <a:t>by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Single Servicing</a:t>
            </a:r>
            <a:r>
              <a:rPr sz="1100" spc="26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537" y="2159895"/>
            <a:ext cx="166202" cy="167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606" y="2145158"/>
            <a:ext cx="157861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baseline="3472" dirty="0">
                <a:solidFill>
                  <a:srgbClr val="FAFAFA"/>
                </a:solidFill>
                <a:latin typeface="Arial"/>
                <a:cs typeface="Arial"/>
              </a:rPr>
              <a:t>4    </a:t>
            </a:r>
            <a:r>
              <a:rPr sz="1100" spc="-40" dirty="0">
                <a:solidFill>
                  <a:srgbClr val="CCCCCC"/>
                </a:solidFill>
                <a:latin typeface="Tahoma"/>
                <a:cs typeface="Tahoma"/>
              </a:rPr>
              <a:t>Peer-to-Peer</a:t>
            </a:r>
            <a:r>
              <a:rPr sz="1100" spc="1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537" y="2562228"/>
            <a:ext cx="162684" cy="1678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606" y="2578069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25" y="2549018"/>
            <a:ext cx="120332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Concluding</a:t>
            </a:r>
            <a:r>
              <a:rPr sz="1100" spc="-30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Remarks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9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5" dirty="0"/>
              <a:t>Two-Impulse </a:t>
            </a:r>
            <a:r>
              <a:rPr spc="-50" dirty="0"/>
              <a:t>Transfer</a:t>
            </a:r>
          </a:p>
        </p:txBody>
      </p:sp>
      <p:sp>
        <p:nvSpPr>
          <p:cNvPr id="6" name="object 6"/>
          <p:cNvSpPr/>
          <p:nvPr/>
        </p:nvSpPr>
        <p:spPr>
          <a:xfrm>
            <a:off x="936329" y="703323"/>
            <a:ext cx="2739556" cy="20667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3030601"/>
            <a:ext cx="72871" cy="736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4334" y="2962021"/>
            <a:ext cx="281813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20" dirty="0">
                <a:latin typeface="Tahoma"/>
                <a:cs typeface="Tahoma"/>
              </a:rPr>
              <a:t>Multi-revolution </a:t>
            </a:r>
            <a:r>
              <a:rPr sz="1100" spc="-40" dirty="0">
                <a:latin typeface="Tahoma"/>
                <a:cs typeface="Tahoma"/>
              </a:rPr>
              <a:t>solutions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25" dirty="0">
                <a:latin typeface="Tahoma"/>
                <a:cs typeface="Tahoma"/>
              </a:rPr>
              <a:t>Lambert’s</a:t>
            </a:r>
            <a:r>
              <a:rPr sz="1100" spc="155" dirty="0">
                <a:latin typeface="Tahoma"/>
                <a:cs typeface="Tahoma"/>
              </a:rPr>
              <a:t> </a:t>
            </a:r>
            <a:r>
              <a:rPr sz="1100" spc="-30" dirty="0">
                <a:latin typeface="Tahoma"/>
                <a:cs typeface="Tahoma"/>
              </a:rPr>
              <a:t>Problem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10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Circular </a:t>
            </a:r>
            <a:r>
              <a:rPr dirty="0"/>
              <a:t>Orbit </a:t>
            </a:r>
            <a:r>
              <a:rPr spc="-60" dirty="0"/>
              <a:t>Rendezvous </a:t>
            </a:r>
            <a:r>
              <a:rPr spc="-15" dirty="0"/>
              <a:t>Cost </a:t>
            </a:r>
            <a:r>
              <a:rPr spc="-25" dirty="0"/>
              <a:t>(1 </a:t>
            </a:r>
            <a:r>
              <a:rPr spc="-40" dirty="0"/>
              <a:t>of</a:t>
            </a:r>
            <a:r>
              <a:rPr spc="185" dirty="0"/>
              <a:t> </a:t>
            </a:r>
            <a:r>
              <a:rPr spc="-25" dirty="0"/>
              <a:t>2)</a:t>
            </a:r>
          </a:p>
        </p:txBody>
      </p:sp>
      <p:sp>
        <p:nvSpPr>
          <p:cNvPr id="6" name="object 6"/>
          <p:cNvSpPr/>
          <p:nvPr/>
        </p:nvSpPr>
        <p:spPr>
          <a:xfrm>
            <a:off x="475485" y="697611"/>
            <a:ext cx="3657600" cy="2411730"/>
          </a:xfrm>
          <a:custGeom>
            <a:avLst/>
            <a:gdLst/>
            <a:ahLst/>
            <a:cxnLst/>
            <a:rect l="l" t="t" r="r" b="b"/>
            <a:pathLst>
              <a:path w="3657600" h="2411730">
                <a:moveTo>
                  <a:pt x="0" y="2411730"/>
                </a:moveTo>
                <a:lnTo>
                  <a:pt x="3657600" y="2411730"/>
                </a:lnTo>
                <a:lnTo>
                  <a:pt x="3657600" y="0"/>
                </a:lnTo>
                <a:lnTo>
                  <a:pt x="0" y="0"/>
                </a:lnTo>
                <a:lnTo>
                  <a:pt x="0" y="2411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68245" y="874458"/>
            <a:ext cx="2821307" cy="19564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40102" y="2916936"/>
            <a:ext cx="1061720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Arial"/>
                <a:cs typeface="Arial"/>
              </a:rPr>
              <a:t>Transfer time t</a:t>
            </a:r>
            <a:r>
              <a:rPr sz="900" spc="-195" dirty="0">
                <a:latin typeface="Arial"/>
                <a:cs typeface="Arial"/>
              </a:rPr>
              <a:t> </a:t>
            </a:r>
            <a:r>
              <a:rPr sz="1050" spc="7" baseline="-35714" dirty="0">
                <a:latin typeface="Arial"/>
                <a:cs typeface="Arial"/>
              </a:rPr>
              <a:t>f </a:t>
            </a:r>
            <a:r>
              <a:rPr sz="900" dirty="0">
                <a:latin typeface="Arial"/>
                <a:cs typeface="Arial"/>
              </a:rPr>
              <a:t>(TU)</a:t>
            </a:r>
            <a:endParaRPr sz="9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5190" y="1320761"/>
            <a:ext cx="194310" cy="10636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019"/>
              </a:lnSpc>
            </a:pPr>
            <a:r>
              <a:rPr sz="900" dirty="0">
                <a:latin typeface="Arial"/>
                <a:cs typeface="Arial"/>
              </a:rPr>
              <a:t>Lead angle</a:t>
            </a:r>
            <a:r>
              <a:rPr sz="900" spc="-5" dirty="0">
                <a:latin typeface="Arial"/>
                <a:cs typeface="Arial"/>
              </a:rPr>
              <a:t> </a:t>
            </a:r>
            <a:r>
              <a:rPr sz="900" dirty="0">
                <a:latin typeface="Symbol"/>
                <a:cs typeface="Symbol"/>
              </a:rPr>
              <a:t></a:t>
            </a:r>
            <a:r>
              <a:rPr sz="900" spc="20" dirty="0">
                <a:latin typeface="Times New Roman"/>
                <a:cs typeface="Times New Roman"/>
              </a:rPr>
              <a:t> </a:t>
            </a:r>
            <a:r>
              <a:rPr sz="1050" baseline="-35714" dirty="0">
                <a:latin typeface="Arial"/>
                <a:cs typeface="Arial"/>
              </a:rPr>
              <a:t>0</a:t>
            </a:r>
            <a:r>
              <a:rPr sz="1050" spc="82" baseline="-35714" dirty="0">
                <a:latin typeface="Arial"/>
                <a:cs typeface="Arial"/>
              </a:rPr>
              <a:t> </a:t>
            </a:r>
            <a:r>
              <a:rPr sz="900" dirty="0">
                <a:latin typeface="Arial"/>
                <a:cs typeface="Arial"/>
              </a:rPr>
              <a:t>(deg)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972055" y="878586"/>
            <a:ext cx="2813685" cy="0"/>
          </a:xfrm>
          <a:custGeom>
            <a:avLst/>
            <a:gdLst/>
            <a:ahLst/>
            <a:cxnLst/>
            <a:rect l="l" t="t" r="r" b="b"/>
            <a:pathLst>
              <a:path w="2813685">
                <a:moveTo>
                  <a:pt x="0" y="0"/>
                </a:moveTo>
                <a:lnTo>
                  <a:pt x="28136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2055" y="2827083"/>
            <a:ext cx="2813685" cy="0"/>
          </a:xfrm>
          <a:custGeom>
            <a:avLst/>
            <a:gdLst/>
            <a:ahLst/>
            <a:cxnLst/>
            <a:rect l="l" t="t" r="r" b="b"/>
            <a:pathLst>
              <a:path w="2813685">
                <a:moveTo>
                  <a:pt x="0" y="0"/>
                </a:moveTo>
                <a:lnTo>
                  <a:pt x="28136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85742" y="878586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194849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2055" y="878586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194849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055" y="2827083"/>
            <a:ext cx="2813685" cy="0"/>
          </a:xfrm>
          <a:custGeom>
            <a:avLst/>
            <a:gdLst/>
            <a:ahLst/>
            <a:cxnLst/>
            <a:rect l="l" t="t" r="r" b="b"/>
            <a:pathLst>
              <a:path w="2813685">
                <a:moveTo>
                  <a:pt x="0" y="0"/>
                </a:moveTo>
                <a:lnTo>
                  <a:pt x="28136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72055" y="878586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194849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95590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295590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248597" y="2815336"/>
            <a:ext cx="9398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93748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793748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46757" y="2815336"/>
            <a:ext cx="9398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2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291588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291588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89745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789745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244598" y="2815336"/>
            <a:ext cx="592455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10540" algn="l"/>
              </a:tabLst>
            </a:pPr>
            <a:r>
              <a:rPr sz="900" dirty="0">
                <a:latin typeface="Courier New"/>
                <a:cs typeface="Courier New"/>
              </a:rPr>
              <a:t>3	4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287585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87585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240595" y="2815336"/>
            <a:ext cx="9398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5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785742" y="279882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85742" y="878586"/>
            <a:ext cx="0" cy="27940"/>
          </a:xfrm>
          <a:custGeom>
            <a:avLst/>
            <a:gdLst/>
            <a:ahLst/>
            <a:cxnLst/>
            <a:rect l="l" t="t" r="r" b="b"/>
            <a:pathLst>
              <a:path h="27940">
                <a:moveTo>
                  <a:pt x="0" y="0"/>
                </a:moveTo>
                <a:lnTo>
                  <a:pt x="0" y="2794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738753" y="2815336"/>
            <a:ext cx="9398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6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972055" y="2632138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757485" y="263213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673922" y="2554351"/>
            <a:ext cx="29972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−300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972055" y="2372423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757485" y="237242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673922" y="2294636"/>
            <a:ext cx="29972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−200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972055" y="2112391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757485" y="2112391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73922" y="2034603"/>
            <a:ext cx="29972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−100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972055" y="1852676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57485" y="1852676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879662" y="1774888"/>
            <a:ext cx="9398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972055" y="1592961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757485" y="1592961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742502" y="1515173"/>
            <a:ext cx="23114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972055" y="1332928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757485" y="1332928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742502" y="1255141"/>
            <a:ext cx="23114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200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972055" y="1073213"/>
            <a:ext cx="27940" cy="0"/>
          </a:xfrm>
          <a:custGeom>
            <a:avLst/>
            <a:gdLst/>
            <a:ahLst/>
            <a:cxnLst/>
            <a:rect l="l" t="t" r="r" b="b"/>
            <a:pathLst>
              <a:path w="27940">
                <a:moveTo>
                  <a:pt x="0" y="0"/>
                </a:moveTo>
                <a:lnTo>
                  <a:pt x="279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57485" y="107321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257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742502" y="995426"/>
            <a:ext cx="23114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300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72055" y="878586"/>
            <a:ext cx="2813685" cy="0"/>
          </a:xfrm>
          <a:custGeom>
            <a:avLst/>
            <a:gdLst/>
            <a:ahLst/>
            <a:cxnLst/>
            <a:rect l="l" t="t" r="r" b="b"/>
            <a:pathLst>
              <a:path w="2813685">
                <a:moveTo>
                  <a:pt x="0" y="0"/>
                </a:moveTo>
                <a:lnTo>
                  <a:pt x="28136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72055" y="2827083"/>
            <a:ext cx="2813685" cy="0"/>
          </a:xfrm>
          <a:custGeom>
            <a:avLst/>
            <a:gdLst/>
            <a:ahLst/>
            <a:cxnLst/>
            <a:rect l="l" t="t" r="r" b="b"/>
            <a:pathLst>
              <a:path w="2813685">
                <a:moveTo>
                  <a:pt x="0" y="0"/>
                </a:moveTo>
                <a:lnTo>
                  <a:pt x="281368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85742" y="878586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194849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72055" y="878586"/>
            <a:ext cx="0" cy="1948814"/>
          </a:xfrm>
          <a:custGeom>
            <a:avLst/>
            <a:gdLst/>
            <a:ahLst/>
            <a:cxnLst/>
            <a:rect l="l" t="t" r="r" b="b"/>
            <a:pathLst>
              <a:path h="1948814">
                <a:moveTo>
                  <a:pt x="0" y="194849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176335" y="1844738"/>
            <a:ext cx="428625" cy="342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3495"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0.3</a:t>
            </a:r>
            <a:endParaRPr sz="900">
              <a:latin typeface="Courier New"/>
              <a:cs typeface="Courier New"/>
            </a:endParaRPr>
          </a:p>
          <a:p>
            <a:pPr algn="ctr">
              <a:lnSpc>
                <a:spcPct val="100000"/>
              </a:lnSpc>
              <a:spcBef>
                <a:spcPts val="475"/>
              </a:spcBef>
              <a:tabLst>
                <a:tab pos="222250" algn="l"/>
              </a:tabLst>
            </a:pPr>
            <a:r>
              <a:rPr sz="1350" baseline="6172" dirty="0">
                <a:latin typeface="Courier New"/>
                <a:cs typeface="Courier New"/>
              </a:rPr>
              <a:t>2	</a:t>
            </a:r>
            <a:r>
              <a:rPr sz="900" dirty="0">
                <a:latin typeface="Courier New"/>
                <a:cs typeface="Courier New"/>
              </a:rPr>
              <a:t>0.5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223325" y="2196846"/>
            <a:ext cx="244475" cy="16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350" baseline="-9259" dirty="0">
                <a:latin typeface="Courier New"/>
                <a:cs typeface="Courier New"/>
              </a:rPr>
              <a:t>4</a:t>
            </a:r>
            <a:r>
              <a:rPr sz="1350" spc="300" baseline="-9259" dirty="0">
                <a:latin typeface="Courier New"/>
                <a:cs typeface="Courier New"/>
              </a:rPr>
              <a:t> </a:t>
            </a:r>
            <a:r>
              <a:rPr sz="900" dirty="0">
                <a:latin typeface="Courier New"/>
                <a:cs typeface="Courier New"/>
              </a:rPr>
              <a:t>1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009648" y="1196086"/>
            <a:ext cx="285115" cy="245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</a:t>
            </a:r>
            <a:r>
              <a:rPr sz="900" spc="-280" dirty="0">
                <a:latin typeface="Courier New"/>
                <a:cs typeface="Courier New"/>
              </a:rPr>
              <a:t> </a:t>
            </a:r>
            <a:r>
              <a:rPr sz="1350" baseline="-21604" dirty="0">
                <a:latin typeface="Courier New"/>
                <a:cs typeface="Courier New"/>
              </a:rPr>
              <a:t>2</a:t>
            </a:r>
            <a:r>
              <a:rPr sz="1350" spc="-419" baseline="-21604" dirty="0">
                <a:latin typeface="Courier New"/>
                <a:cs typeface="Courier New"/>
              </a:rPr>
              <a:t> </a:t>
            </a:r>
            <a:r>
              <a:rPr sz="1350" baseline="-49382" dirty="0">
                <a:latin typeface="Courier New"/>
                <a:cs typeface="Courier New"/>
              </a:rPr>
              <a:t>4</a:t>
            </a:r>
            <a:endParaRPr sz="1350" baseline="-49382">
              <a:latin typeface="Courier New"/>
              <a:cs typeface="Courier Ne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272538" y="930338"/>
            <a:ext cx="24574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0.3</a:t>
            </a:r>
            <a:endParaRPr sz="900">
              <a:latin typeface="Courier New"/>
              <a:cs typeface="Courier New"/>
            </a:endParaRPr>
          </a:p>
          <a:p>
            <a:pPr marL="39370">
              <a:lnSpc>
                <a:spcPct val="100000"/>
              </a:lnSpc>
              <a:spcBef>
                <a:spcPts val="180"/>
              </a:spcBef>
            </a:pPr>
            <a:r>
              <a:rPr sz="900" dirty="0">
                <a:latin typeface="Courier New"/>
                <a:cs typeface="Courier New"/>
              </a:rPr>
              <a:t>0.5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751202" y="1812988"/>
            <a:ext cx="297180" cy="2819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0.3</a:t>
            </a:r>
            <a:endParaRPr sz="900">
              <a:latin typeface="Courier New"/>
              <a:cs typeface="Courier New"/>
            </a:endParaRPr>
          </a:p>
          <a:p>
            <a:pPr marL="90805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0.5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999680" y="1048448"/>
            <a:ext cx="518159" cy="361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</a:t>
            </a:r>
            <a:endParaRPr sz="900">
              <a:latin typeface="Courier New"/>
              <a:cs typeface="Courier New"/>
            </a:endParaRPr>
          </a:p>
          <a:p>
            <a:pPr marR="20320" algn="r">
              <a:lnSpc>
                <a:spcPct val="100000"/>
              </a:lnSpc>
              <a:spcBef>
                <a:spcPts val="235"/>
              </a:spcBef>
            </a:pPr>
            <a:r>
              <a:rPr sz="900" dirty="0">
                <a:latin typeface="Courier New"/>
                <a:cs typeface="Courier New"/>
              </a:rPr>
              <a:t>10</a:t>
            </a:r>
            <a:r>
              <a:rPr sz="900" spc="-130" dirty="0">
                <a:latin typeface="Courier New"/>
                <a:cs typeface="Courier New"/>
              </a:rPr>
              <a:t> </a:t>
            </a:r>
            <a:r>
              <a:rPr sz="1350" baseline="-9259" dirty="0">
                <a:latin typeface="Courier New"/>
                <a:cs typeface="Courier New"/>
              </a:rPr>
              <a:t>7</a:t>
            </a:r>
            <a:r>
              <a:rPr sz="1350" spc="-165" baseline="-9259" dirty="0">
                <a:latin typeface="Courier New"/>
                <a:cs typeface="Courier New"/>
              </a:rPr>
              <a:t> </a:t>
            </a:r>
            <a:r>
              <a:rPr sz="1350" baseline="-24691" dirty="0">
                <a:latin typeface="Courier New"/>
                <a:cs typeface="Courier New"/>
              </a:rPr>
              <a:t>4</a:t>
            </a:r>
            <a:r>
              <a:rPr sz="1350" spc="-494" baseline="-24691" dirty="0">
                <a:latin typeface="Courier New"/>
                <a:cs typeface="Courier New"/>
              </a:rPr>
              <a:t> </a:t>
            </a:r>
            <a:r>
              <a:rPr sz="1350" baseline="9259" dirty="0">
                <a:latin typeface="Courier New"/>
                <a:cs typeface="Courier New"/>
              </a:rPr>
              <a:t>2</a:t>
            </a:r>
            <a:endParaRPr sz="1350" baseline="9259">
              <a:latin typeface="Courier New"/>
              <a:cs typeface="Courier Ne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585467" y="1231011"/>
            <a:ext cx="205104" cy="212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1350" baseline="-33950" dirty="0">
                <a:latin typeface="Courier New"/>
                <a:cs typeface="Courier New"/>
              </a:rPr>
              <a:t>2</a:t>
            </a:r>
            <a:r>
              <a:rPr sz="1350" spc="-165" baseline="-33950" dirty="0">
                <a:latin typeface="Courier New"/>
                <a:cs typeface="Courier New"/>
              </a:rPr>
              <a:t> </a:t>
            </a:r>
            <a:r>
              <a:rPr sz="900" dirty="0">
                <a:latin typeface="Courier New"/>
                <a:cs typeface="Courier New"/>
              </a:rPr>
              <a:t>4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11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Circular </a:t>
            </a:r>
            <a:r>
              <a:rPr dirty="0"/>
              <a:t>Orbit </a:t>
            </a:r>
            <a:r>
              <a:rPr spc="-60" dirty="0"/>
              <a:t>Rendezvous </a:t>
            </a:r>
            <a:r>
              <a:rPr spc="-15" dirty="0"/>
              <a:t>Cost </a:t>
            </a:r>
            <a:r>
              <a:rPr spc="-25" dirty="0"/>
              <a:t>(2 </a:t>
            </a:r>
            <a:r>
              <a:rPr spc="-40" dirty="0"/>
              <a:t>of</a:t>
            </a:r>
            <a:r>
              <a:rPr spc="185" dirty="0"/>
              <a:t> </a:t>
            </a:r>
            <a:r>
              <a:rPr spc="-25" dirty="0"/>
              <a:t>2)</a:t>
            </a:r>
          </a:p>
        </p:txBody>
      </p:sp>
      <p:sp>
        <p:nvSpPr>
          <p:cNvPr id="6" name="object 6"/>
          <p:cNvSpPr/>
          <p:nvPr/>
        </p:nvSpPr>
        <p:spPr>
          <a:xfrm>
            <a:off x="475485" y="697611"/>
            <a:ext cx="3657600" cy="2411730"/>
          </a:xfrm>
          <a:custGeom>
            <a:avLst/>
            <a:gdLst/>
            <a:ahLst/>
            <a:cxnLst/>
            <a:rect l="l" t="t" r="r" b="b"/>
            <a:pathLst>
              <a:path w="3657600" h="2411730">
                <a:moveTo>
                  <a:pt x="0" y="2411730"/>
                </a:moveTo>
                <a:lnTo>
                  <a:pt x="3657600" y="2411730"/>
                </a:lnTo>
                <a:lnTo>
                  <a:pt x="3657600" y="0"/>
                </a:lnTo>
                <a:lnTo>
                  <a:pt x="0" y="0"/>
                </a:lnTo>
                <a:lnTo>
                  <a:pt x="0" y="241173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1100" y="878586"/>
            <a:ext cx="2834640" cy="1965325"/>
          </a:xfrm>
          <a:custGeom>
            <a:avLst/>
            <a:gdLst/>
            <a:ahLst/>
            <a:cxnLst/>
            <a:rect l="l" t="t" r="r" b="b"/>
            <a:pathLst>
              <a:path w="2834640" h="1965325">
                <a:moveTo>
                  <a:pt x="0" y="1965325"/>
                </a:moveTo>
                <a:lnTo>
                  <a:pt x="2834640" y="1965325"/>
                </a:lnTo>
                <a:lnTo>
                  <a:pt x="2834640" y="0"/>
                </a:lnTo>
                <a:lnTo>
                  <a:pt x="0" y="0"/>
                </a:lnTo>
                <a:lnTo>
                  <a:pt x="0" y="19653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1100" y="878586"/>
            <a:ext cx="2834640" cy="1965325"/>
          </a:xfrm>
          <a:custGeom>
            <a:avLst/>
            <a:gdLst/>
            <a:ahLst/>
            <a:cxnLst/>
            <a:rect l="l" t="t" r="r" b="b"/>
            <a:pathLst>
              <a:path w="2834640" h="1965325">
                <a:moveTo>
                  <a:pt x="0" y="1965325"/>
                </a:moveTo>
                <a:lnTo>
                  <a:pt x="0" y="0"/>
                </a:lnTo>
                <a:lnTo>
                  <a:pt x="2834642" y="0"/>
                </a:lnTo>
                <a:lnTo>
                  <a:pt x="2834642" y="1965325"/>
                </a:lnTo>
                <a:lnTo>
                  <a:pt x="0" y="1965325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1100" y="878586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51100" y="2843911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85742" y="878586"/>
            <a:ext cx="0" cy="1965325"/>
          </a:xfrm>
          <a:custGeom>
            <a:avLst/>
            <a:gdLst/>
            <a:ahLst/>
            <a:cxnLst/>
            <a:rect l="l" t="t" r="r" b="b"/>
            <a:pathLst>
              <a:path h="1965325">
                <a:moveTo>
                  <a:pt x="0" y="196532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51100" y="878586"/>
            <a:ext cx="0" cy="1965325"/>
          </a:xfrm>
          <a:custGeom>
            <a:avLst/>
            <a:gdLst/>
            <a:ahLst/>
            <a:cxnLst/>
            <a:rect l="l" t="t" r="r" b="b"/>
            <a:pathLst>
              <a:path h="1965325">
                <a:moveTo>
                  <a:pt x="0" y="196532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51100" y="2843911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1100" y="878586"/>
            <a:ext cx="0" cy="1965325"/>
          </a:xfrm>
          <a:custGeom>
            <a:avLst/>
            <a:gdLst/>
            <a:ahLst/>
            <a:cxnLst/>
            <a:rect l="l" t="t" r="r" b="b"/>
            <a:pathLst>
              <a:path h="1965325">
                <a:moveTo>
                  <a:pt x="0" y="196532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51100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51100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916810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423543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423543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1389252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895983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895983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1861692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2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368423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368423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40863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840863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806573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4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313303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13303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3279013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5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785742" y="281533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785742" y="878586"/>
            <a:ext cx="0" cy="28575"/>
          </a:xfrm>
          <a:custGeom>
            <a:avLst/>
            <a:gdLst/>
            <a:ahLst/>
            <a:cxnLst/>
            <a:rect l="l" t="t" r="r" b="b"/>
            <a:pathLst>
              <a:path h="28575">
                <a:moveTo>
                  <a:pt x="0" y="0"/>
                </a:moveTo>
                <a:lnTo>
                  <a:pt x="0" y="2825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3751453" y="283216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6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951100" y="2843911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757167" y="2843911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871407" y="2766123"/>
            <a:ext cx="68580" cy="1447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0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951100" y="256292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757167" y="256292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51100" y="228225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57167" y="228225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1100" y="200158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757167" y="2001583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51100" y="1720595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757167" y="1720595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51100" y="1439926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757167" y="1439926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02827" y="1362138"/>
            <a:ext cx="137160" cy="12680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10</a:t>
            </a:r>
            <a:endParaRPr sz="9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95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8</a:t>
            </a:r>
            <a:endParaRPr sz="9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6</a:t>
            </a:r>
            <a:endParaRPr sz="9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95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4</a:t>
            </a:r>
            <a:endParaRPr sz="9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950">
              <a:latin typeface="Times New Roman"/>
              <a:cs typeface="Times New Roman"/>
            </a:endParaRPr>
          </a:p>
          <a:p>
            <a:pPr marL="67945" algn="ctr"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2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951100" y="1159255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757167" y="1159255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51100" y="878586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0" y="0"/>
                </a:moveTo>
                <a:lnTo>
                  <a:pt x="2825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757167" y="878586"/>
            <a:ext cx="28575" cy="0"/>
          </a:xfrm>
          <a:custGeom>
            <a:avLst/>
            <a:gdLst/>
            <a:ahLst/>
            <a:cxnLst/>
            <a:rect l="l" t="t" r="r" b="b"/>
            <a:pathLst>
              <a:path w="28575">
                <a:moveTo>
                  <a:pt x="28575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802827" y="800798"/>
            <a:ext cx="137160" cy="425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14</a:t>
            </a:r>
            <a:endParaRPr sz="90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900" dirty="0">
                <a:latin typeface="Courier New"/>
                <a:cs typeface="Courier New"/>
              </a:rPr>
              <a:t>12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951100" y="878586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951100" y="2843911"/>
            <a:ext cx="2834640" cy="0"/>
          </a:xfrm>
          <a:custGeom>
            <a:avLst/>
            <a:gdLst/>
            <a:ahLst/>
            <a:cxnLst/>
            <a:rect l="l" t="t" r="r" b="b"/>
            <a:pathLst>
              <a:path w="2834640">
                <a:moveTo>
                  <a:pt x="0" y="0"/>
                </a:moveTo>
                <a:lnTo>
                  <a:pt x="283464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785742" y="878586"/>
            <a:ext cx="0" cy="1965325"/>
          </a:xfrm>
          <a:custGeom>
            <a:avLst/>
            <a:gdLst/>
            <a:ahLst/>
            <a:cxnLst/>
            <a:rect l="l" t="t" r="r" b="b"/>
            <a:pathLst>
              <a:path h="1965325">
                <a:moveTo>
                  <a:pt x="0" y="196532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51100" y="878586"/>
            <a:ext cx="0" cy="1965325"/>
          </a:xfrm>
          <a:custGeom>
            <a:avLst/>
            <a:gdLst/>
            <a:ahLst/>
            <a:cxnLst/>
            <a:rect l="l" t="t" r="r" b="b"/>
            <a:pathLst>
              <a:path h="1965325">
                <a:moveTo>
                  <a:pt x="0" y="196532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43670" y="2110803"/>
            <a:ext cx="1342390" cy="716280"/>
          </a:xfrm>
          <a:custGeom>
            <a:avLst/>
            <a:gdLst/>
            <a:ahLst/>
            <a:cxnLst/>
            <a:rect l="l" t="t" r="r" b="b"/>
            <a:pathLst>
              <a:path w="1342389" h="716280">
                <a:moveTo>
                  <a:pt x="0" y="554672"/>
                </a:moveTo>
                <a:lnTo>
                  <a:pt x="4445" y="521335"/>
                </a:lnTo>
                <a:lnTo>
                  <a:pt x="8890" y="247332"/>
                </a:lnTo>
                <a:lnTo>
                  <a:pt x="13335" y="229235"/>
                </a:lnTo>
                <a:lnTo>
                  <a:pt x="17780" y="210502"/>
                </a:lnTo>
                <a:lnTo>
                  <a:pt x="22542" y="191135"/>
                </a:lnTo>
                <a:lnTo>
                  <a:pt x="26987" y="171132"/>
                </a:lnTo>
                <a:lnTo>
                  <a:pt x="35877" y="128905"/>
                </a:lnTo>
                <a:lnTo>
                  <a:pt x="44767" y="83820"/>
                </a:lnTo>
                <a:lnTo>
                  <a:pt x="53657" y="35877"/>
                </a:lnTo>
                <a:lnTo>
                  <a:pt x="58420" y="10477"/>
                </a:lnTo>
                <a:lnTo>
                  <a:pt x="62865" y="0"/>
                </a:lnTo>
                <a:lnTo>
                  <a:pt x="67310" y="26035"/>
                </a:lnTo>
                <a:lnTo>
                  <a:pt x="71755" y="51117"/>
                </a:lnTo>
                <a:lnTo>
                  <a:pt x="76200" y="75247"/>
                </a:lnTo>
                <a:lnTo>
                  <a:pt x="80645" y="98742"/>
                </a:lnTo>
                <a:lnTo>
                  <a:pt x="85090" y="121602"/>
                </a:lnTo>
                <a:lnTo>
                  <a:pt x="89852" y="143510"/>
                </a:lnTo>
                <a:lnTo>
                  <a:pt x="94297" y="164465"/>
                </a:lnTo>
                <a:lnTo>
                  <a:pt x="103187" y="204470"/>
                </a:lnTo>
                <a:lnTo>
                  <a:pt x="112077" y="241617"/>
                </a:lnTo>
                <a:lnTo>
                  <a:pt x="116522" y="259080"/>
                </a:lnTo>
                <a:lnTo>
                  <a:pt x="121285" y="513397"/>
                </a:lnTo>
                <a:lnTo>
                  <a:pt x="130175" y="573087"/>
                </a:lnTo>
                <a:lnTo>
                  <a:pt x="143510" y="614045"/>
                </a:lnTo>
                <a:lnTo>
                  <a:pt x="166052" y="648970"/>
                </a:lnTo>
                <a:lnTo>
                  <a:pt x="197485" y="675005"/>
                </a:lnTo>
                <a:lnTo>
                  <a:pt x="201930" y="677545"/>
                </a:lnTo>
                <a:lnTo>
                  <a:pt x="206375" y="680085"/>
                </a:lnTo>
                <a:lnTo>
                  <a:pt x="210820" y="682307"/>
                </a:lnTo>
                <a:lnTo>
                  <a:pt x="215265" y="684530"/>
                </a:lnTo>
                <a:lnTo>
                  <a:pt x="220027" y="686435"/>
                </a:lnTo>
                <a:lnTo>
                  <a:pt x="224472" y="688657"/>
                </a:lnTo>
                <a:lnTo>
                  <a:pt x="228917" y="690245"/>
                </a:lnTo>
                <a:lnTo>
                  <a:pt x="233362" y="692150"/>
                </a:lnTo>
                <a:lnTo>
                  <a:pt x="237807" y="693737"/>
                </a:lnTo>
                <a:lnTo>
                  <a:pt x="242252" y="695007"/>
                </a:lnTo>
                <a:lnTo>
                  <a:pt x="246697" y="696595"/>
                </a:lnTo>
                <a:lnTo>
                  <a:pt x="251142" y="697865"/>
                </a:lnTo>
                <a:lnTo>
                  <a:pt x="255905" y="699135"/>
                </a:lnTo>
                <a:lnTo>
                  <a:pt x="260350" y="700087"/>
                </a:lnTo>
                <a:lnTo>
                  <a:pt x="264795" y="701357"/>
                </a:lnTo>
                <a:lnTo>
                  <a:pt x="269240" y="702310"/>
                </a:lnTo>
                <a:lnTo>
                  <a:pt x="273685" y="703262"/>
                </a:lnTo>
                <a:lnTo>
                  <a:pt x="278130" y="703897"/>
                </a:lnTo>
                <a:lnTo>
                  <a:pt x="282575" y="704532"/>
                </a:lnTo>
                <a:lnTo>
                  <a:pt x="287337" y="705485"/>
                </a:lnTo>
                <a:lnTo>
                  <a:pt x="291782" y="705802"/>
                </a:lnTo>
                <a:lnTo>
                  <a:pt x="296227" y="706437"/>
                </a:lnTo>
                <a:lnTo>
                  <a:pt x="300672" y="706755"/>
                </a:lnTo>
                <a:lnTo>
                  <a:pt x="305117" y="707072"/>
                </a:lnTo>
                <a:lnTo>
                  <a:pt x="309562" y="707390"/>
                </a:lnTo>
                <a:lnTo>
                  <a:pt x="323215" y="707390"/>
                </a:lnTo>
                <a:lnTo>
                  <a:pt x="327660" y="707072"/>
                </a:lnTo>
                <a:lnTo>
                  <a:pt x="332105" y="706755"/>
                </a:lnTo>
                <a:lnTo>
                  <a:pt x="336550" y="706437"/>
                </a:lnTo>
                <a:lnTo>
                  <a:pt x="340995" y="706120"/>
                </a:lnTo>
                <a:lnTo>
                  <a:pt x="345440" y="705485"/>
                </a:lnTo>
                <a:lnTo>
                  <a:pt x="349885" y="704850"/>
                </a:lnTo>
                <a:lnTo>
                  <a:pt x="354647" y="704215"/>
                </a:lnTo>
                <a:lnTo>
                  <a:pt x="359092" y="703262"/>
                </a:lnTo>
                <a:lnTo>
                  <a:pt x="363537" y="702310"/>
                </a:lnTo>
                <a:lnTo>
                  <a:pt x="367982" y="701357"/>
                </a:lnTo>
                <a:lnTo>
                  <a:pt x="372427" y="700405"/>
                </a:lnTo>
                <a:lnTo>
                  <a:pt x="376872" y="699135"/>
                </a:lnTo>
                <a:lnTo>
                  <a:pt x="381317" y="697865"/>
                </a:lnTo>
                <a:lnTo>
                  <a:pt x="386080" y="696277"/>
                </a:lnTo>
                <a:lnTo>
                  <a:pt x="390525" y="695007"/>
                </a:lnTo>
                <a:lnTo>
                  <a:pt x="394970" y="693102"/>
                </a:lnTo>
                <a:lnTo>
                  <a:pt x="399415" y="691515"/>
                </a:lnTo>
                <a:lnTo>
                  <a:pt x="403860" y="689610"/>
                </a:lnTo>
                <a:lnTo>
                  <a:pt x="408305" y="687387"/>
                </a:lnTo>
                <a:lnTo>
                  <a:pt x="412750" y="685482"/>
                </a:lnTo>
                <a:lnTo>
                  <a:pt x="417195" y="682942"/>
                </a:lnTo>
                <a:lnTo>
                  <a:pt x="421957" y="680402"/>
                </a:lnTo>
                <a:lnTo>
                  <a:pt x="426402" y="677545"/>
                </a:lnTo>
                <a:lnTo>
                  <a:pt x="430847" y="674370"/>
                </a:lnTo>
                <a:lnTo>
                  <a:pt x="435292" y="671195"/>
                </a:lnTo>
                <a:lnTo>
                  <a:pt x="462280" y="640715"/>
                </a:lnTo>
                <a:lnTo>
                  <a:pt x="480060" y="595947"/>
                </a:lnTo>
                <a:lnTo>
                  <a:pt x="489267" y="538162"/>
                </a:lnTo>
                <a:lnTo>
                  <a:pt x="493712" y="307022"/>
                </a:lnTo>
                <a:lnTo>
                  <a:pt x="498157" y="289560"/>
                </a:lnTo>
                <a:lnTo>
                  <a:pt x="502602" y="270827"/>
                </a:lnTo>
                <a:lnTo>
                  <a:pt x="507047" y="251460"/>
                </a:lnTo>
                <a:lnTo>
                  <a:pt x="511492" y="231140"/>
                </a:lnTo>
                <a:lnTo>
                  <a:pt x="515937" y="210185"/>
                </a:lnTo>
                <a:lnTo>
                  <a:pt x="520700" y="188277"/>
                </a:lnTo>
                <a:lnTo>
                  <a:pt x="525145" y="165417"/>
                </a:lnTo>
                <a:lnTo>
                  <a:pt x="529590" y="141605"/>
                </a:lnTo>
                <a:lnTo>
                  <a:pt x="534035" y="116840"/>
                </a:lnTo>
                <a:lnTo>
                  <a:pt x="538480" y="91122"/>
                </a:lnTo>
                <a:lnTo>
                  <a:pt x="542925" y="112077"/>
                </a:lnTo>
                <a:lnTo>
                  <a:pt x="547370" y="137160"/>
                </a:lnTo>
                <a:lnTo>
                  <a:pt x="552132" y="161290"/>
                </a:lnTo>
                <a:lnTo>
                  <a:pt x="556577" y="184467"/>
                </a:lnTo>
                <a:lnTo>
                  <a:pt x="565467" y="227965"/>
                </a:lnTo>
                <a:lnTo>
                  <a:pt x="574357" y="267970"/>
                </a:lnTo>
                <a:lnTo>
                  <a:pt x="583565" y="304800"/>
                </a:lnTo>
                <a:lnTo>
                  <a:pt x="588010" y="321945"/>
                </a:lnTo>
                <a:lnTo>
                  <a:pt x="592455" y="554355"/>
                </a:lnTo>
                <a:lnTo>
                  <a:pt x="601345" y="601980"/>
                </a:lnTo>
                <a:lnTo>
                  <a:pt x="619442" y="643572"/>
                </a:lnTo>
                <a:lnTo>
                  <a:pt x="641667" y="668655"/>
                </a:lnTo>
                <a:lnTo>
                  <a:pt x="646112" y="672465"/>
                </a:lnTo>
                <a:lnTo>
                  <a:pt x="650875" y="675640"/>
                </a:lnTo>
                <a:lnTo>
                  <a:pt x="655320" y="678497"/>
                </a:lnTo>
                <a:lnTo>
                  <a:pt x="659765" y="681355"/>
                </a:lnTo>
                <a:lnTo>
                  <a:pt x="664210" y="683895"/>
                </a:lnTo>
                <a:lnTo>
                  <a:pt x="668655" y="686117"/>
                </a:lnTo>
                <a:lnTo>
                  <a:pt x="673100" y="688340"/>
                </a:lnTo>
                <a:lnTo>
                  <a:pt x="677545" y="690245"/>
                </a:lnTo>
                <a:lnTo>
                  <a:pt x="682307" y="692150"/>
                </a:lnTo>
                <a:lnTo>
                  <a:pt x="686752" y="694055"/>
                </a:lnTo>
                <a:lnTo>
                  <a:pt x="691197" y="695642"/>
                </a:lnTo>
                <a:lnTo>
                  <a:pt x="695642" y="697230"/>
                </a:lnTo>
                <a:lnTo>
                  <a:pt x="700087" y="698817"/>
                </a:lnTo>
                <a:lnTo>
                  <a:pt x="704532" y="700087"/>
                </a:lnTo>
                <a:lnTo>
                  <a:pt x="708977" y="701357"/>
                </a:lnTo>
                <a:lnTo>
                  <a:pt x="713422" y="702627"/>
                </a:lnTo>
                <a:lnTo>
                  <a:pt x="718185" y="703580"/>
                </a:lnTo>
                <a:lnTo>
                  <a:pt x="722630" y="704850"/>
                </a:lnTo>
                <a:lnTo>
                  <a:pt x="727075" y="705802"/>
                </a:lnTo>
                <a:lnTo>
                  <a:pt x="731520" y="706755"/>
                </a:lnTo>
                <a:lnTo>
                  <a:pt x="735965" y="707707"/>
                </a:lnTo>
                <a:lnTo>
                  <a:pt x="740410" y="708342"/>
                </a:lnTo>
                <a:lnTo>
                  <a:pt x="744855" y="708977"/>
                </a:lnTo>
                <a:lnTo>
                  <a:pt x="749617" y="709612"/>
                </a:lnTo>
                <a:lnTo>
                  <a:pt x="754062" y="710247"/>
                </a:lnTo>
                <a:lnTo>
                  <a:pt x="758507" y="710882"/>
                </a:lnTo>
                <a:lnTo>
                  <a:pt x="762952" y="711517"/>
                </a:lnTo>
                <a:lnTo>
                  <a:pt x="767397" y="711835"/>
                </a:lnTo>
                <a:lnTo>
                  <a:pt x="771842" y="712152"/>
                </a:lnTo>
                <a:lnTo>
                  <a:pt x="776287" y="712470"/>
                </a:lnTo>
                <a:lnTo>
                  <a:pt x="781050" y="712470"/>
                </a:lnTo>
                <a:lnTo>
                  <a:pt x="785495" y="712787"/>
                </a:lnTo>
                <a:lnTo>
                  <a:pt x="794385" y="712787"/>
                </a:lnTo>
                <a:lnTo>
                  <a:pt x="798830" y="712470"/>
                </a:lnTo>
                <a:lnTo>
                  <a:pt x="803275" y="712470"/>
                </a:lnTo>
                <a:lnTo>
                  <a:pt x="807720" y="712152"/>
                </a:lnTo>
                <a:lnTo>
                  <a:pt x="812165" y="711835"/>
                </a:lnTo>
                <a:lnTo>
                  <a:pt x="816927" y="711200"/>
                </a:lnTo>
                <a:lnTo>
                  <a:pt x="821372" y="710882"/>
                </a:lnTo>
                <a:lnTo>
                  <a:pt x="825817" y="710247"/>
                </a:lnTo>
                <a:lnTo>
                  <a:pt x="830262" y="709612"/>
                </a:lnTo>
                <a:lnTo>
                  <a:pt x="834707" y="708977"/>
                </a:lnTo>
                <a:lnTo>
                  <a:pt x="839152" y="708342"/>
                </a:lnTo>
                <a:lnTo>
                  <a:pt x="843597" y="707390"/>
                </a:lnTo>
                <a:lnTo>
                  <a:pt x="848360" y="706437"/>
                </a:lnTo>
                <a:lnTo>
                  <a:pt x="852805" y="705485"/>
                </a:lnTo>
                <a:lnTo>
                  <a:pt x="857250" y="704532"/>
                </a:lnTo>
                <a:lnTo>
                  <a:pt x="861695" y="703262"/>
                </a:lnTo>
                <a:lnTo>
                  <a:pt x="866140" y="701992"/>
                </a:lnTo>
                <a:lnTo>
                  <a:pt x="870585" y="700722"/>
                </a:lnTo>
                <a:lnTo>
                  <a:pt x="875030" y="699135"/>
                </a:lnTo>
                <a:lnTo>
                  <a:pt x="879475" y="697865"/>
                </a:lnTo>
                <a:lnTo>
                  <a:pt x="884237" y="695960"/>
                </a:lnTo>
                <a:lnTo>
                  <a:pt x="888682" y="694372"/>
                </a:lnTo>
                <a:lnTo>
                  <a:pt x="893127" y="692467"/>
                </a:lnTo>
                <a:lnTo>
                  <a:pt x="897572" y="690245"/>
                </a:lnTo>
                <a:lnTo>
                  <a:pt x="902017" y="688022"/>
                </a:lnTo>
                <a:lnTo>
                  <a:pt x="906462" y="685482"/>
                </a:lnTo>
                <a:lnTo>
                  <a:pt x="910907" y="682942"/>
                </a:lnTo>
                <a:lnTo>
                  <a:pt x="915670" y="680085"/>
                </a:lnTo>
                <a:lnTo>
                  <a:pt x="920115" y="676592"/>
                </a:lnTo>
                <a:lnTo>
                  <a:pt x="924560" y="673100"/>
                </a:lnTo>
                <a:lnTo>
                  <a:pt x="929005" y="668972"/>
                </a:lnTo>
                <a:lnTo>
                  <a:pt x="951547" y="636905"/>
                </a:lnTo>
                <a:lnTo>
                  <a:pt x="964882" y="591185"/>
                </a:lnTo>
                <a:lnTo>
                  <a:pt x="973772" y="349567"/>
                </a:lnTo>
                <a:lnTo>
                  <a:pt x="978217" y="332105"/>
                </a:lnTo>
                <a:lnTo>
                  <a:pt x="987425" y="294005"/>
                </a:lnTo>
                <a:lnTo>
                  <a:pt x="996315" y="252095"/>
                </a:lnTo>
                <a:lnTo>
                  <a:pt x="1005205" y="206057"/>
                </a:lnTo>
                <a:lnTo>
                  <a:pt x="1009650" y="181610"/>
                </a:lnTo>
                <a:lnTo>
                  <a:pt x="1014412" y="155892"/>
                </a:lnTo>
                <a:lnTo>
                  <a:pt x="1018857" y="179387"/>
                </a:lnTo>
                <a:lnTo>
                  <a:pt x="1023302" y="204152"/>
                </a:lnTo>
                <a:lnTo>
                  <a:pt x="1027747" y="227965"/>
                </a:lnTo>
                <a:lnTo>
                  <a:pt x="1032192" y="250507"/>
                </a:lnTo>
                <a:lnTo>
                  <a:pt x="1036637" y="272097"/>
                </a:lnTo>
                <a:lnTo>
                  <a:pt x="1041082" y="292735"/>
                </a:lnTo>
                <a:lnTo>
                  <a:pt x="1045845" y="312420"/>
                </a:lnTo>
                <a:lnTo>
                  <a:pt x="1050290" y="331152"/>
                </a:lnTo>
                <a:lnTo>
                  <a:pt x="1054735" y="348615"/>
                </a:lnTo>
                <a:lnTo>
                  <a:pt x="1059180" y="365442"/>
                </a:lnTo>
                <a:lnTo>
                  <a:pt x="1063625" y="581025"/>
                </a:lnTo>
                <a:lnTo>
                  <a:pt x="1072515" y="621347"/>
                </a:lnTo>
                <a:lnTo>
                  <a:pt x="1090612" y="656907"/>
                </a:lnTo>
                <a:lnTo>
                  <a:pt x="1122045" y="684530"/>
                </a:lnTo>
                <a:lnTo>
                  <a:pt x="1126490" y="687070"/>
                </a:lnTo>
                <a:lnTo>
                  <a:pt x="1130935" y="689610"/>
                </a:lnTo>
                <a:lnTo>
                  <a:pt x="1135380" y="691515"/>
                </a:lnTo>
                <a:lnTo>
                  <a:pt x="1139825" y="693737"/>
                </a:lnTo>
                <a:lnTo>
                  <a:pt x="1144587" y="695325"/>
                </a:lnTo>
                <a:lnTo>
                  <a:pt x="1149032" y="697230"/>
                </a:lnTo>
                <a:lnTo>
                  <a:pt x="1153477" y="698817"/>
                </a:lnTo>
                <a:lnTo>
                  <a:pt x="1157922" y="700405"/>
                </a:lnTo>
                <a:lnTo>
                  <a:pt x="1162367" y="701675"/>
                </a:lnTo>
                <a:lnTo>
                  <a:pt x="1166812" y="702945"/>
                </a:lnTo>
                <a:lnTo>
                  <a:pt x="1171257" y="704215"/>
                </a:lnTo>
                <a:lnTo>
                  <a:pt x="1175702" y="705485"/>
                </a:lnTo>
                <a:lnTo>
                  <a:pt x="1180465" y="706437"/>
                </a:lnTo>
                <a:lnTo>
                  <a:pt x="1184910" y="707390"/>
                </a:lnTo>
                <a:lnTo>
                  <a:pt x="1189355" y="708342"/>
                </a:lnTo>
                <a:lnTo>
                  <a:pt x="1193800" y="709295"/>
                </a:lnTo>
                <a:lnTo>
                  <a:pt x="1198245" y="710247"/>
                </a:lnTo>
                <a:lnTo>
                  <a:pt x="1202690" y="710882"/>
                </a:lnTo>
                <a:lnTo>
                  <a:pt x="1207135" y="711835"/>
                </a:lnTo>
                <a:lnTo>
                  <a:pt x="1211897" y="712470"/>
                </a:lnTo>
                <a:lnTo>
                  <a:pt x="1216342" y="713105"/>
                </a:lnTo>
                <a:lnTo>
                  <a:pt x="1220787" y="713740"/>
                </a:lnTo>
                <a:lnTo>
                  <a:pt x="1225232" y="714057"/>
                </a:lnTo>
                <a:lnTo>
                  <a:pt x="1229677" y="714692"/>
                </a:lnTo>
                <a:lnTo>
                  <a:pt x="1234122" y="715010"/>
                </a:lnTo>
                <a:lnTo>
                  <a:pt x="1238567" y="715327"/>
                </a:lnTo>
                <a:lnTo>
                  <a:pt x="1243330" y="715645"/>
                </a:lnTo>
                <a:lnTo>
                  <a:pt x="1247775" y="715962"/>
                </a:lnTo>
                <a:lnTo>
                  <a:pt x="1256665" y="715962"/>
                </a:lnTo>
                <a:lnTo>
                  <a:pt x="1261110" y="716280"/>
                </a:lnTo>
                <a:lnTo>
                  <a:pt x="1265555" y="716280"/>
                </a:lnTo>
                <a:lnTo>
                  <a:pt x="1270000" y="715962"/>
                </a:lnTo>
                <a:lnTo>
                  <a:pt x="1274445" y="715962"/>
                </a:lnTo>
                <a:lnTo>
                  <a:pt x="1279207" y="715645"/>
                </a:lnTo>
                <a:lnTo>
                  <a:pt x="1283652" y="715327"/>
                </a:lnTo>
                <a:lnTo>
                  <a:pt x="1288097" y="715010"/>
                </a:lnTo>
                <a:lnTo>
                  <a:pt x="1292542" y="714692"/>
                </a:lnTo>
                <a:lnTo>
                  <a:pt x="1296987" y="714375"/>
                </a:lnTo>
                <a:lnTo>
                  <a:pt x="1301432" y="713740"/>
                </a:lnTo>
                <a:lnTo>
                  <a:pt x="1305877" y="713422"/>
                </a:lnTo>
                <a:lnTo>
                  <a:pt x="1310640" y="712787"/>
                </a:lnTo>
                <a:lnTo>
                  <a:pt x="1315085" y="712152"/>
                </a:lnTo>
                <a:lnTo>
                  <a:pt x="1319530" y="711200"/>
                </a:lnTo>
                <a:lnTo>
                  <a:pt x="1323975" y="710565"/>
                </a:lnTo>
                <a:lnTo>
                  <a:pt x="1328420" y="709612"/>
                </a:lnTo>
                <a:lnTo>
                  <a:pt x="1332865" y="708660"/>
                </a:lnTo>
                <a:lnTo>
                  <a:pt x="1337310" y="707707"/>
                </a:lnTo>
                <a:lnTo>
                  <a:pt x="1342072" y="706755"/>
                </a:lnTo>
              </a:path>
            </a:pathLst>
          </a:custGeom>
          <a:ln w="762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101595" y="1041146"/>
            <a:ext cx="1342390" cy="1768475"/>
          </a:xfrm>
          <a:custGeom>
            <a:avLst/>
            <a:gdLst/>
            <a:ahLst/>
            <a:cxnLst/>
            <a:rect l="l" t="t" r="r" b="b"/>
            <a:pathLst>
              <a:path w="1342389" h="1768475">
                <a:moveTo>
                  <a:pt x="0" y="1083627"/>
                </a:moveTo>
                <a:lnTo>
                  <a:pt x="8890" y="1144905"/>
                </a:lnTo>
                <a:lnTo>
                  <a:pt x="18097" y="1199515"/>
                </a:lnTo>
                <a:lnTo>
                  <a:pt x="26987" y="1248727"/>
                </a:lnTo>
                <a:lnTo>
                  <a:pt x="35877" y="1293177"/>
                </a:lnTo>
                <a:lnTo>
                  <a:pt x="45085" y="1333182"/>
                </a:lnTo>
                <a:lnTo>
                  <a:pt x="49530" y="1351915"/>
                </a:lnTo>
                <a:lnTo>
                  <a:pt x="62865" y="1402715"/>
                </a:lnTo>
                <a:lnTo>
                  <a:pt x="76200" y="1447165"/>
                </a:lnTo>
                <a:lnTo>
                  <a:pt x="85407" y="1473517"/>
                </a:lnTo>
                <a:lnTo>
                  <a:pt x="89852" y="1486217"/>
                </a:lnTo>
                <a:lnTo>
                  <a:pt x="107632" y="1530985"/>
                </a:lnTo>
                <a:lnTo>
                  <a:pt x="112395" y="1541145"/>
                </a:lnTo>
                <a:lnTo>
                  <a:pt x="116840" y="1550670"/>
                </a:lnTo>
                <a:lnTo>
                  <a:pt x="134620" y="1585912"/>
                </a:lnTo>
                <a:lnTo>
                  <a:pt x="143827" y="1601152"/>
                </a:lnTo>
                <a:lnTo>
                  <a:pt x="148272" y="1608455"/>
                </a:lnTo>
                <a:lnTo>
                  <a:pt x="170500" y="1640205"/>
                </a:lnTo>
                <a:lnTo>
                  <a:pt x="179707" y="1650682"/>
                </a:lnTo>
                <a:lnTo>
                  <a:pt x="184152" y="1655445"/>
                </a:lnTo>
                <a:lnTo>
                  <a:pt x="211140" y="1677035"/>
                </a:lnTo>
                <a:lnTo>
                  <a:pt x="215585" y="1679575"/>
                </a:lnTo>
                <a:lnTo>
                  <a:pt x="237810" y="1684972"/>
                </a:lnTo>
                <a:lnTo>
                  <a:pt x="242572" y="1684655"/>
                </a:lnTo>
                <a:lnTo>
                  <a:pt x="278450" y="1663700"/>
                </a:lnTo>
                <a:lnTo>
                  <a:pt x="300675" y="1629727"/>
                </a:lnTo>
                <a:lnTo>
                  <a:pt x="318772" y="1582420"/>
                </a:lnTo>
                <a:lnTo>
                  <a:pt x="327662" y="1545272"/>
                </a:lnTo>
                <a:lnTo>
                  <a:pt x="336552" y="0"/>
                </a:lnTo>
                <a:lnTo>
                  <a:pt x="341315" y="32385"/>
                </a:lnTo>
                <a:lnTo>
                  <a:pt x="345760" y="64452"/>
                </a:lnTo>
                <a:lnTo>
                  <a:pt x="350205" y="96202"/>
                </a:lnTo>
                <a:lnTo>
                  <a:pt x="354650" y="127635"/>
                </a:lnTo>
                <a:lnTo>
                  <a:pt x="359095" y="159067"/>
                </a:lnTo>
                <a:lnTo>
                  <a:pt x="363540" y="189865"/>
                </a:lnTo>
                <a:lnTo>
                  <a:pt x="367985" y="220662"/>
                </a:lnTo>
                <a:lnTo>
                  <a:pt x="372430" y="251142"/>
                </a:lnTo>
                <a:lnTo>
                  <a:pt x="377192" y="281305"/>
                </a:lnTo>
                <a:lnTo>
                  <a:pt x="381637" y="311150"/>
                </a:lnTo>
                <a:lnTo>
                  <a:pt x="386082" y="340360"/>
                </a:lnTo>
                <a:lnTo>
                  <a:pt x="394972" y="398462"/>
                </a:lnTo>
                <a:lnTo>
                  <a:pt x="403862" y="454977"/>
                </a:lnTo>
                <a:lnTo>
                  <a:pt x="408625" y="482917"/>
                </a:lnTo>
                <a:lnTo>
                  <a:pt x="413070" y="510222"/>
                </a:lnTo>
                <a:lnTo>
                  <a:pt x="421960" y="564197"/>
                </a:lnTo>
                <a:lnTo>
                  <a:pt x="430850" y="616585"/>
                </a:lnTo>
                <a:lnTo>
                  <a:pt x="440057" y="667385"/>
                </a:lnTo>
                <a:lnTo>
                  <a:pt x="444502" y="692467"/>
                </a:lnTo>
                <a:lnTo>
                  <a:pt x="453392" y="741045"/>
                </a:lnTo>
                <a:lnTo>
                  <a:pt x="462282" y="788352"/>
                </a:lnTo>
                <a:lnTo>
                  <a:pt x="471172" y="834072"/>
                </a:lnTo>
                <a:lnTo>
                  <a:pt x="475935" y="856615"/>
                </a:lnTo>
                <a:lnTo>
                  <a:pt x="480380" y="878522"/>
                </a:lnTo>
                <a:lnTo>
                  <a:pt x="489270" y="921385"/>
                </a:lnTo>
                <a:lnTo>
                  <a:pt x="498160" y="962977"/>
                </a:lnTo>
                <a:lnTo>
                  <a:pt x="507367" y="1003300"/>
                </a:lnTo>
                <a:lnTo>
                  <a:pt x="511812" y="1022667"/>
                </a:lnTo>
                <a:lnTo>
                  <a:pt x="516257" y="1042035"/>
                </a:lnTo>
                <a:lnTo>
                  <a:pt x="520702" y="1060767"/>
                </a:lnTo>
                <a:lnTo>
                  <a:pt x="525147" y="1079500"/>
                </a:lnTo>
                <a:lnTo>
                  <a:pt x="529592" y="1511935"/>
                </a:lnTo>
                <a:lnTo>
                  <a:pt x="538482" y="1560830"/>
                </a:lnTo>
                <a:lnTo>
                  <a:pt x="552135" y="1607502"/>
                </a:lnTo>
                <a:lnTo>
                  <a:pt x="569915" y="1647507"/>
                </a:lnTo>
                <a:lnTo>
                  <a:pt x="592457" y="1681480"/>
                </a:lnTo>
                <a:lnTo>
                  <a:pt x="606110" y="1696720"/>
                </a:lnTo>
                <a:lnTo>
                  <a:pt x="610555" y="1701165"/>
                </a:lnTo>
                <a:lnTo>
                  <a:pt x="615000" y="1705292"/>
                </a:lnTo>
                <a:lnTo>
                  <a:pt x="619445" y="1709102"/>
                </a:lnTo>
                <a:lnTo>
                  <a:pt x="623890" y="1712912"/>
                </a:lnTo>
                <a:lnTo>
                  <a:pt x="628335" y="1716405"/>
                </a:lnTo>
                <a:lnTo>
                  <a:pt x="632780" y="1719580"/>
                </a:lnTo>
                <a:lnTo>
                  <a:pt x="637225" y="1722755"/>
                </a:lnTo>
                <a:lnTo>
                  <a:pt x="641987" y="1725930"/>
                </a:lnTo>
                <a:lnTo>
                  <a:pt x="646432" y="1728470"/>
                </a:lnTo>
                <a:lnTo>
                  <a:pt x="650877" y="1731010"/>
                </a:lnTo>
                <a:lnTo>
                  <a:pt x="655322" y="1733550"/>
                </a:lnTo>
                <a:lnTo>
                  <a:pt x="659767" y="1735772"/>
                </a:lnTo>
                <a:lnTo>
                  <a:pt x="664212" y="1737995"/>
                </a:lnTo>
                <a:lnTo>
                  <a:pt x="668657" y="1739900"/>
                </a:lnTo>
                <a:lnTo>
                  <a:pt x="673420" y="1741487"/>
                </a:lnTo>
                <a:lnTo>
                  <a:pt x="677865" y="1743075"/>
                </a:lnTo>
                <a:lnTo>
                  <a:pt x="682310" y="1744662"/>
                </a:lnTo>
                <a:lnTo>
                  <a:pt x="686755" y="1745615"/>
                </a:lnTo>
                <a:lnTo>
                  <a:pt x="691200" y="1746885"/>
                </a:lnTo>
                <a:lnTo>
                  <a:pt x="695645" y="1747520"/>
                </a:lnTo>
                <a:lnTo>
                  <a:pt x="700090" y="1748155"/>
                </a:lnTo>
                <a:lnTo>
                  <a:pt x="704852" y="1748790"/>
                </a:lnTo>
                <a:lnTo>
                  <a:pt x="709297" y="1749107"/>
                </a:lnTo>
                <a:lnTo>
                  <a:pt x="718187" y="1749107"/>
                </a:lnTo>
                <a:lnTo>
                  <a:pt x="722632" y="1748790"/>
                </a:lnTo>
                <a:lnTo>
                  <a:pt x="727077" y="1748155"/>
                </a:lnTo>
                <a:lnTo>
                  <a:pt x="731522" y="1747520"/>
                </a:lnTo>
                <a:lnTo>
                  <a:pt x="754065" y="1740535"/>
                </a:lnTo>
                <a:lnTo>
                  <a:pt x="758510" y="1738630"/>
                </a:lnTo>
                <a:lnTo>
                  <a:pt x="794387" y="1713547"/>
                </a:lnTo>
                <a:lnTo>
                  <a:pt x="798832" y="1708785"/>
                </a:lnTo>
                <a:lnTo>
                  <a:pt x="803595" y="1703705"/>
                </a:lnTo>
                <a:lnTo>
                  <a:pt x="825820" y="1669097"/>
                </a:lnTo>
                <a:lnTo>
                  <a:pt x="843917" y="1617662"/>
                </a:lnTo>
                <a:lnTo>
                  <a:pt x="852807" y="1566862"/>
                </a:lnTo>
                <a:lnTo>
                  <a:pt x="857252" y="1214437"/>
                </a:lnTo>
                <a:lnTo>
                  <a:pt x="861697" y="1195705"/>
                </a:lnTo>
                <a:lnTo>
                  <a:pt x="866142" y="1176655"/>
                </a:lnTo>
                <a:lnTo>
                  <a:pt x="870905" y="1156970"/>
                </a:lnTo>
                <a:lnTo>
                  <a:pt x="875350" y="1136650"/>
                </a:lnTo>
                <a:lnTo>
                  <a:pt x="884240" y="1094740"/>
                </a:lnTo>
                <a:lnTo>
                  <a:pt x="893130" y="1050607"/>
                </a:lnTo>
                <a:lnTo>
                  <a:pt x="897575" y="1027747"/>
                </a:lnTo>
                <a:lnTo>
                  <a:pt x="902337" y="1004570"/>
                </a:lnTo>
                <a:lnTo>
                  <a:pt x="906782" y="980440"/>
                </a:lnTo>
                <a:lnTo>
                  <a:pt x="911227" y="955992"/>
                </a:lnTo>
                <a:lnTo>
                  <a:pt x="915672" y="931227"/>
                </a:lnTo>
                <a:lnTo>
                  <a:pt x="920117" y="905510"/>
                </a:lnTo>
                <a:lnTo>
                  <a:pt x="924562" y="923607"/>
                </a:lnTo>
                <a:lnTo>
                  <a:pt x="929007" y="949325"/>
                </a:lnTo>
                <a:lnTo>
                  <a:pt x="933452" y="974725"/>
                </a:lnTo>
                <a:lnTo>
                  <a:pt x="938215" y="999172"/>
                </a:lnTo>
                <a:lnTo>
                  <a:pt x="942660" y="1023302"/>
                </a:lnTo>
                <a:lnTo>
                  <a:pt x="951550" y="1069340"/>
                </a:lnTo>
                <a:lnTo>
                  <a:pt x="960440" y="1112837"/>
                </a:lnTo>
                <a:lnTo>
                  <a:pt x="969647" y="1154112"/>
                </a:lnTo>
                <a:lnTo>
                  <a:pt x="974092" y="1174115"/>
                </a:lnTo>
                <a:lnTo>
                  <a:pt x="978537" y="1193165"/>
                </a:lnTo>
                <a:lnTo>
                  <a:pt x="982982" y="1211897"/>
                </a:lnTo>
                <a:lnTo>
                  <a:pt x="987427" y="1229995"/>
                </a:lnTo>
                <a:lnTo>
                  <a:pt x="991872" y="1247775"/>
                </a:lnTo>
                <a:lnTo>
                  <a:pt x="996317" y="1565592"/>
                </a:lnTo>
                <a:lnTo>
                  <a:pt x="1005525" y="1617027"/>
                </a:lnTo>
                <a:lnTo>
                  <a:pt x="1018860" y="1658937"/>
                </a:lnTo>
                <a:lnTo>
                  <a:pt x="1041402" y="1697990"/>
                </a:lnTo>
                <a:lnTo>
                  <a:pt x="1059182" y="1717675"/>
                </a:lnTo>
                <a:lnTo>
                  <a:pt x="1063627" y="1721802"/>
                </a:lnTo>
                <a:lnTo>
                  <a:pt x="1068390" y="1725612"/>
                </a:lnTo>
                <a:lnTo>
                  <a:pt x="1072835" y="1729105"/>
                </a:lnTo>
                <a:lnTo>
                  <a:pt x="1077280" y="1732280"/>
                </a:lnTo>
                <a:lnTo>
                  <a:pt x="1081725" y="1735455"/>
                </a:lnTo>
                <a:lnTo>
                  <a:pt x="1086170" y="1738312"/>
                </a:lnTo>
                <a:lnTo>
                  <a:pt x="1090615" y="1740852"/>
                </a:lnTo>
                <a:lnTo>
                  <a:pt x="1095060" y="1743392"/>
                </a:lnTo>
                <a:lnTo>
                  <a:pt x="1099505" y="1745615"/>
                </a:lnTo>
                <a:lnTo>
                  <a:pt x="1104267" y="1747837"/>
                </a:lnTo>
                <a:lnTo>
                  <a:pt x="1108712" y="1750060"/>
                </a:lnTo>
                <a:lnTo>
                  <a:pt x="1113157" y="1751965"/>
                </a:lnTo>
                <a:lnTo>
                  <a:pt x="1117602" y="1753870"/>
                </a:lnTo>
                <a:lnTo>
                  <a:pt x="1122047" y="1755775"/>
                </a:lnTo>
                <a:lnTo>
                  <a:pt x="1126492" y="1757362"/>
                </a:lnTo>
                <a:lnTo>
                  <a:pt x="1130937" y="1758632"/>
                </a:lnTo>
                <a:lnTo>
                  <a:pt x="1135700" y="1760220"/>
                </a:lnTo>
                <a:lnTo>
                  <a:pt x="1140145" y="1761490"/>
                </a:lnTo>
                <a:lnTo>
                  <a:pt x="1144590" y="1762760"/>
                </a:lnTo>
                <a:lnTo>
                  <a:pt x="1149035" y="1763712"/>
                </a:lnTo>
                <a:lnTo>
                  <a:pt x="1153480" y="1764665"/>
                </a:lnTo>
                <a:lnTo>
                  <a:pt x="1157925" y="1765617"/>
                </a:lnTo>
                <a:lnTo>
                  <a:pt x="1162370" y="1766252"/>
                </a:lnTo>
                <a:lnTo>
                  <a:pt x="1167132" y="1766887"/>
                </a:lnTo>
                <a:lnTo>
                  <a:pt x="1171577" y="1767205"/>
                </a:lnTo>
                <a:lnTo>
                  <a:pt x="1176022" y="1767522"/>
                </a:lnTo>
                <a:lnTo>
                  <a:pt x="1180467" y="1767840"/>
                </a:lnTo>
                <a:lnTo>
                  <a:pt x="1184912" y="1768157"/>
                </a:lnTo>
                <a:lnTo>
                  <a:pt x="1189357" y="1767840"/>
                </a:lnTo>
                <a:lnTo>
                  <a:pt x="1193802" y="1767840"/>
                </a:lnTo>
                <a:lnTo>
                  <a:pt x="1198247" y="1767522"/>
                </a:lnTo>
                <a:lnTo>
                  <a:pt x="1203010" y="1767205"/>
                </a:lnTo>
                <a:lnTo>
                  <a:pt x="1207455" y="1766570"/>
                </a:lnTo>
                <a:lnTo>
                  <a:pt x="1211900" y="1765935"/>
                </a:lnTo>
                <a:lnTo>
                  <a:pt x="1216345" y="1765300"/>
                </a:lnTo>
                <a:lnTo>
                  <a:pt x="1220790" y="1764347"/>
                </a:lnTo>
                <a:lnTo>
                  <a:pt x="1225235" y="1763077"/>
                </a:lnTo>
                <a:lnTo>
                  <a:pt x="1229680" y="1762125"/>
                </a:lnTo>
                <a:lnTo>
                  <a:pt x="1234442" y="1760537"/>
                </a:lnTo>
                <a:lnTo>
                  <a:pt x="1238887" y="1759267"/>
                </a:lnTo>
                <a:lnTo>
                  <a:pt x="1243332" y="1757680"/>
                </a:lnTo>
                <a:lnTo>
                  <a:pt x="1247777" y="1756092"/>
                </a:lnTo>
                <a:lnTo>
                  <a:pt x="1252222" y="1754187"/>
                </a:lnTo>
                <a:lnTo>
                  <a:pt x="1256667" y="1751965"/>
                </a:lnTo>
                <a:lnTo>
                  <a:pt x="1261112" y="1749742"/>
                </a:lnTo>
                <a:lnTo>
                  <a:pt x="1265875" y="1747520"/>
                </a:lnTo>
                <a:lnTo>
                  <a:pt x="1270320" y="1744980"/>
                </a:lnTo>
                <a:lnTo>
                  <a:pt x="1274765" y="1742122"/>
                </a:lnTo>
                <a:lnTo>
                  <a:pt x="1279210" y="1739265"/>
                </a:lnTo>
                <a:lnTo>
                  <a:pt x="1283655" y="1735772"/>
                </a:lnTo>
                <a:lnTo>
                  <a:pt x="1288100" y="1732280"/>
                </a:lnTo>
                <a:lnTo>
                  <a:pt x="1292545" y="1728470"/>
                </a:lnTo>
                <a:lnTo>
                  <a:pt x="1319532" y="1694180"/>
                </a:lnTo>
                <a:lnTo>
                  <a:pt x="1337630" y="1645920"/>
                </a:lnTo>
                <a:lnTo>
                  <a:pt x="1342075" y="1624330"/>
                </a:lnTo>
              </a:path>
            </a:pathLst>
          </a:custGeom>
          <a:ln w="762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92705" y="2055876"/>
            <a:ext cx="8890" cy="69215"/>
          </a:xfrm>
          <a:custGeom>
            <a:avLst/>
            <a:gdLst/>
            <a:ahLst/>
            <a:cxnLst/>
            <a:rect l="l" t="t" r="r" b="b"/>
            <a:pathLst>
              <a:path w="8890" h="69214">
                <a:moveTo>
                  <a:pt x="0" y="0"/>
                </a:moveTo>
                <a:lnTo>
                  <a:pt x="4445" y="35560"/>
                </a:lnTo>
                <a:lnTo>
                  <a:pt x="8890" y="68897"/>
                </a:lnTo>
              </a:path>
            </a:pathLst>
          </a:custGeom>
          <a:ln w="762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43670" y="2809303"/>
            <a:ext cx="1342390" cy="17780"/>
          </a:xfrm>
          <a:custGeom>
            <a:avLst/>
            <a:gdLst/>
            <a:ahLst/>
            <a:cxnLst/>
            <a:rect l="l" t="t" r="r" b="b"/>
            <a:pathLst>
              <a:path w="1342389" h="17780">
                <a:moveTo>
                  <a:pt x="0" y="0"/>
                </a:moveTo>
                <a:lnTo>
                  <a:pt x="255905" y="0"/>
                </a:lnTo>
                <a:lnTo>
                  <a:pt x="260350" y="1587"/>
                </a:lnTo>
                <a:lnTo>
                  <a:pt x="264795" y="2857"/>
                </a:lnTo>
                <a:lnTo>
                  <a:pt x="269240" y="3810"/>
                </a:lnTo>
                <a:lnTo>
                  <a:pt x="273685" y="4762"/>
                </a:lnTo>
                <a:lnTo>
                  <a:pt x="278130" y="5397"/>
                </a:lnTo>
                <a:lnTo>
                  <a:pt x="282575" y="6032"/>
                </a:lnTo>
                <a:lnTo>
                  <a:pt x="287337" y="6985"/>
                </a:lnTo>
                <a:lnTo>
                  <a:pt x="291782" y="7302"/>
                </a:lnTo>
                <a:lnTo>
                  <a:pt x="296227" y="7937"/>
                </a:lnTo>
                <a:lnTo>
                  <a:pt x="300672" y="8255"/>
                </a:lnTo>
                <a:lnTo>
                  <a:pt x="305117" y="8572"/>
                </a:lnTo>
                <a:lnTo>
                  <a:pt x="309562" y="8890"/>
                </a:lnTo>
                <a:lnTo>
                  <a:pt x="735965" y="8890"/>
                </a:lnTo>
                <a:lnTo>
                  <a:pt x="740410" y="9842"/>
                </a:lnTo>
                <a:lnTo>
                  <a:pt x="744855" y="10477"/>
                </a:lnTo>
                <a:lnTo>
                  <a:pt x="749617" y="11112"/>
                </a:lnTo>
                <a:lnTo>
                  <a:pt x="754062" y="11747"/>
                </a:lnTo>
                <a:lnTo>
                  <a:pt x="758507" y="12382"/>
                </a:lnTo>
                <a:lnTo>
                  <a:pt x="762952" y="13017"/>
                </a:lnTo>
                <a:lnTo>
                  <a:pt x="767397" y="13335"/>
                </a:lnTo>
                <a:lnTo>
                  <a:pt x="771842" y="13652"/>
                </a:lnTo>
                <a:lnTo>
                  <a:pt x="776287" y="13970"/>
                </a:lnTo>
                <a:lnTo>
                  <a:pt x="781050" y="13970"/>
                </a:lnTo>
                <a:lnTo>
                  <a:pt x="785495" y="14287"/>
                </a:lnTo>
                <a:lnTo>
                  <a:pt x="1216342" y="14287"/>
                </a:lnTo>
                <a:lnTo>
                  <a:pt x="1220787" y="15240"/>
                </a:lnTo>
                <a:lnTo>
                  <a:pt x="1225232" y="15557"/>
                </a:lnTo>
                <a:lnTo>
                  <a:pt x="1229677" y="16192"/>
                </a:lnTo>
                <a:lnTo>
                  <a:pt x="1234122" y="16510"/>
                </a:lnTo>
                <a:lnTo>
                  <a:pt x="1238567" y="16827"/>
                </a:lnTo>
                <a:lnTo>
                  <a:pt x="1243330" y="17145"/>
                </a:lnTo>
                <a:lnTo>
                  <a:pt x="1247775" y="17462"/>
                </a:lnTo>
                <a:lnTo>
                  <a:pt x="1256665" y="17462"/>
                </a:lnTo>
                <a:lnTo>
                  <a:pt x="1261110" y="17780"/>
                </a:lnTo>
                <a:lnTo>
                  <a:pt x="1342072" y="17780"/>
                </a:lnTo>
              </a:path>
            </a:pathLst>
          </a:custGeom>
          <a:ln w="76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01595" y="2124773"/>
            <a:ext cx="1342390" cy="684530"/>
          </a:xfrm>
          <a:custGeom>
            <a:avLst/>
            <a:gdLst/>
            <a:ahLst/>
            <a:cxnLst/>
            <a:rect l="l" t="t" r="r" b="b"/>
            <a:pathLst>
              <a:path w="1342389" h="684530">
                <a:moveTo>
                  <a:pt x="0" y="0"/>
                </a:moveTo>
                <a:lnTo>
                  <a:pt x="8890" y="61277"/>
                </a:lnTo>
                <a:lnTo>
                  <a:pt x="18097" y="115887"/>
                </a:lnTo>
                <a:lnTo>
                  <a:pt x="26987" y="165100"/>
                </a:lnTo>
                <a:lnTo>
                  <a:pt x="35877" y="209550"/>
                </a:lnTo>
                <a:lnTo>
                  <a:pt x="45085" y="249555"/>
                </a:lnTo>
                <a:lnTo>
                  <a:pt x="49530" y="268287"/>
                </a:lnTo>
                <a:lnTo>
                  <a:pt x="62865" y="319087"/>
                </a:lnTo>
                <a:lnTo>
                  <a:pt x="76200" y="363537"/>
                </a:lnTo>
                <a:lnTo>
                  <a:pt x="85407" y="389890"/>
                </a:lnTo>
                <a:lnTo>
                  <a:pt x="89852" y="402590"/>
                </a:lnTo>
                <a:lnTo>
                  <a:pt x="107632" y="447357"/>
                </a:lnTo>
                <a:lnTo>
                  <a:pt x="112395" y="457517"/>
                </a:lnTo>
                <a:lnTo>
                  <a:pt x="116840" y="467042"/>
                </a:lnTo>
                <a:lnTo>
                  <a:pt x="134620" y="502285"/>
                </a:lnTo>
                <a:lnTo>
                  <a:pt x="143827" y="517525"/>
                </a:lnTo>
                <a:lnTo>
                  <a:pt x="148272" y="524827"/>
                </a:lnTo>
                <a:lnTo>
                  <a:pt x="170500" y="556577"/>
                </a:lnTo>
                <a:lnTo>
                  <a:pt x="179707" y="567055"/>
                </a:lnTo>
                <a:lnTo>
                  <a:pt x="184152" y="571817"/>
                </a:lnTo>
                <a:lnTo>
                  <a:pt x="211140" y="593407"/>
                </a:lnTo>
                <a:lnTo>
                  <a:pt x="215585" y="595947"/>
                </a:lnTo>
                <a:lnTo>
                  <a:pt x="237810" y="601345"/>
                </a:lnTo>
                <a:lnTo>
                  <a:pt x="596902" y="601345"/>
                </a:lnTo>
                <a:lnTo>
                  <a:pt x="601347" y="608330"/>
                </a:lnTo>
                <a:lnTo>
                  <a:pt x="606110" y="613092"/>
                </a:lnTo>
                <a:lnTo>
                  <a:pt x="610555" y="617537"/>
                </a:lnTo>
                <a:lnTo>
                  <a:pt x="615000" y="621665"/>
                </a:lnTo>
                <a:lnTo>
                  <a:pt x="619445" y="625475"/>
                </a:lnTo>
                <a:lnTo>
                  <a:pt x="623890" y="629285"/>
                </a:lnTo>
                <a:lnTo>
                  <a:pt x="628335" y="632777"/>
                </a:lnTo>
                <a:lnTo>
                  <a:pt x="632780" y="635952"/>
                </a:lnTo>
                <a:lnTo>
                  <a:pt x="637225" y="639127"/>
                </a:lnTo>
                <a:lnTo>
                  <a:pt x="641987" y="642302"/>
                </a:lnTo>
                <a:lnTo>
                  <a:pt x="646432" y="644842"/>
                </a:lnTo>
                <a:lnTo>
                  <a:pt x="650877" y="647382"/>
                </a:lnTo>
                <a:lnTo>
                  <a:pt x="655322" y="649922"/>
                </a:lnTo>
                <a:lnTo>
                  <a:pt x="659767" y="652145"/>
                </a:lnTo>
                <a:lnTo>
                  <a:pt x="664212" y="654367"/>
                </a:lnTo>
                <a:lnTo>
                  <a:pt x="668657" y="656272"/>
                </a:lnTo>
                <a:lnTo>
                  <a:pt x="673420" y="657860"/>
                </a:lnTo>
                <a:lnTo>
                  <a:pt x="677865" y="659447"/>
                </a:lnTo>
                <a:lnTo>
                  <a:pt x="682310" y="661035"/>
                </a:lnTo>
                <a:lnTo>
                  <a:pt x="686755" y="661987"/>
                </a:lnTo>
                <a:lnTo>
                  <a:pt x="691200" y="663257"/>
                </a:lnTo>
                <a:lnTo>
                  <a:pt x="695645" y="663892"/>
                </a:lnTo>
                <a:lnTo>
                  <a:pt x="700090" y="664527"/>
                </a:lnTo>
                <a:lnTo>
                  <a:pt x="704852" y="665162"/>
                </a:lnTo>
                <a:lnTo>
                  <a:pt x="709297" y="665480"/>
                </a:lnTo>
                <a:lnTo>
                  <a:pt x="1108712" y="665480"/>
                </a:lnTo>
                <a:lnTo>
                  <a:pt x="1113157" y="668337"/>
                </a:lnTo>
                <a:lnTo>
                  <a:pt x="1117602" y="670242"/>
                </a:lnTo>
                <a:lnTo>
                  <a:pt x="1122047" y="672147"/>
                </a:lnTo>
                <a:lnTo>
                  <a:pt x="1126492" y="673735"/>
                </a:lnTo>
                <a:lnTo>
                  <a:pt x="1130937" y="675005"/>
                </a:lnTo>
                <a:lnTo>
                  <a:pt x="1135700" y="676592"/>
                </a:lnTo>
                <a:lnTo>
                  <a:pt x="1140145" y="677862"/>
                </a:lnTo>
                <a:lnTo>
                  <a:pt x="1144590" y="679132"/>
                </a:lnTo>
                <a:lnTo>
                  <a:pt x="1149035" y="680085"/>
                </a:lnTo>
                <a:lnTo>
                  <a:pt x="1153480" y="681037"/>
                </a:lnTo>
                <a:lnTo>
                  <a:pt x="1157925" y="681990"/>
                </a:lnTo>
                <a:lnTo>
                  <a:pt x="1162370" y="682625"/>
                </a:lnTo>
                <a:lnTo>
                  <a:pt x="1167132" y="683260"/>
                </a:lnTo>
                <a:lnTo>
                  <a:pt x="1171577" y="683577"/>
                </a:lnTo>
                <a:lnTo>
                  <a:pt x="1176022" y="683895"/>
                </a:lnTo>
                <a:lnTo>
                  <a:pt x="1180467" y="684212"/>
                </a:lnTo>
                <a:lnTo>
                  <a:pt x="1184912" y="684530"/>
                </a:lnTo>
                <a:lnTo>
                  <a:pt x="1342075" y="684530"/>
                </a:lnTo>
              </a:path>
            </a:pathLst>
          </a:custGeom>
          <a:ln w="76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92705" y="2055876"/>
            <a:ext cx="8890" cy="69215"/>
          </a:xfrm>
          <a:custGeom>
            <a:avLst/>
            <a:gdLst/>
            <a:ahLst/>
            <a:cxnLst/>
            <a:rect l="l" t="t" r="r" b="b"/>
            <a:pathLst>
              <a:path w="8890" h="69214">
                <a:moveTo>
                  <a:pt x="0" y="0"/>
                </a:moveTo>
                <a:lnTo>
                  <a:pt x="4445" y="35560"/>
                </a:lnTo>
                <a:lnTo>
                  <a:pt x="8890" y="68897"/>
                </a:lnTo>
              </a:path>
            </a:pathLst>
          </a:custGeom>
          <a:ln w="76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2059495" y="2832163"/>
            <a:ext cx="61722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869"/>
              </a:lnSpc>
            </a:pPr>
            <a:r>
              <a:rPr sz="900" dirty="0">
                <a:latin typeface="Courier New"/>
                <a:cs typeface="Courier New"/>
              </a:rPr>
              <a:t>3</a:t>
            </a:r>
            <a:endParaRPr sz="900">
              <a:latin typeface="Courier New"/>
              <a:cs typeface="Courier New"/>
            </a:endParaRPr>
          </a:p>
          <a:p>
            <a:pPr algn="ctr">
              <a:lnSpc>
                <a:spcPts val="869"/>
              </a:lnSpc>
            </a:pPr>
            <a:r>
              <a:rPr sz="900" dirty="0">
                <a:latin typeface="Courier New"/>
                <a:cs typeface="Courier New"/>
              </a:rPr>
              <a:t>Time</a:t>
            </a:r>
            <a:r>
              <a:rPr sz="900" spc="-105" dirty="0">
                <a:latin typeface="Courier New"/>
                <a:cs typeface="Courier New"/>
              </a:rPr>
              <a:t> </a:t>
            </a:r>
            <a:r>
              <a:rPr sz="900" dirty="0">
                <a:latin typeface="Courier New"/>
                <a:cs typeface="Courier New"/>
              </a:rPr>
              <a:t>(TU)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45528" y="1573911"/>
            <a:ext cx="149860" cy="5753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019"/>
              </a:lnSpc>
            </a:pPr>
            <a:r>
              <a:rPr sz="900" dirty="0">
                <a:latin typeface="Symbol"/>
                <a:cs typeface="Symbol"/>
              </a:rPr>
              <a:t></a:t>
            </a:r>
            <a:r>
              <a:rPr sz="900" dirty="0">
                <a:latin typeface="Times New Roman"/>
                <a:cs typeface="Times New Roman"/>
              </a:rPr>
              <a:t> </a:t>
            </a:r>
            <a:r>
              <a:rPr sz="900" spc="85" dirty="0">
                <a:latin typeface="Times New Roman"/>
                <a:cs typeface="Times New Roman"/>
              </a:rPr>
              <a:t> </a:t>
            </a:r>
            <a:r>
              <a:rPr sz="900" dirty="0">
                <a:latin typeface="Courier New"/>
                <a:cs typeface="Courier New"/>
              </a:rPr>
              <a:t>V (TU)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2851975" y="897636"/>
            <a:ext cx="915035" cy="237490"/>
          </a:xfrm>
          <a:custGeom>
            <a:avLst/>
            <a:gdLst/>
            <a:ahLst/>
            <a:cxnLst/>
            <a:rect l="l" t="t" r="r" b="b"/>
            <a:pathLst>
              <a:path w="915035" h="237490">
                <a:moveTo>
                  <a:pt x="0" y="237490"/>
                </a:moveTo>
                <a:lnTo>
                  <a:pt x="915035" y="237490"/>
                </a:lnTo>
                <a:lnTo>
                  <a:pt x="915035" y="0"/>
                </a:lnTo>
                <a:lnTo>
                  <a:pt x="0" y="0"/>
                </a:lnTo>
                <a:lnTo>
                  <a:pt x="0" y="2374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1975" y="897636"/>
            <a:ext cx="915035" cy="237490"/>
          </a:xfrm>
          <a:custGeom>
            <a:avLst/>
            <a:gdLst/>
            <a:ahLst/>
            <a:cxnLst/>
            <a:rect l="l" t="t" r="r" b="b"/>
            <a:pathLst>
              <a:path w="915035" h="237490">
                <a:moveTo>
                  <a:pt x="0" y="237490"/>
                </a:moveTo>
                <a:lnTo>
                  <a:pt x="0" y="0"/>
                </a:lnTo>
                <a:lnTo>
                  <a:pt x="915035" y="0"/>
                </a:lnTo>
                <a:lnTo>
                  <a:pt x="915035" y="237490"/>
                </a:lnTo>
                <a:lnTo>
                  <a:pt x="0" y="23749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51975" y="897636"/>
            <a:ext cx="915035" cy="0"/>
          </a:xfrm>
          <a:custGeom>
            <a:avLst/>
            <a:gdLst/>
            <a:ahLst/>
            <a:cxnLst/>
            <a:rect l="l" t="t" r="r" b="b"/>
            <a:pathLst>
              <a:path w="915035">
                <a:moveTo>
                  <a:pt x="0" y="0"/>
                </a:moveTo>
                <a:lnTo>
                  <a:pt x="9150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51975" y="1135126"/>
            <a:ext cx="915035" cy="0"/>
          </a:xfrm>
          <a:custGeom>
            <a:avLst/>
            <a:gdLst/>
            <a:ahLst/>
            <a:cxnLst/>
            <a:rect l="l" t="t" r="r" b="b"/>
            <a:pathLst>
              <a:path w="915035">
                <a:moveTo>
                  <a:pt x="0" y="0"/>
                </a:moveTo>
                <a:lnTo>
                  <a:pt x="9150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767010" y="897636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237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51975" y="897636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237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851975" y="1135126"/>
            <a:ext cx="915035" cy="0"/>
          </a:xfrm>
          <a:custGeom>
            <a:avLst/>
            <a:gdLst/>
            <a:ahLst/>
            <a:cxnLst/>
            <a:rect l="l" t="t" r="r" b="b"/>
            <a:pathLst>
              <a:path w="915035">
                <a:moveTo>
                  <a:pt x="0" y="0"/>
                </a:moveTo>
                <a:lnTo>
                  <a:pt x="9150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851975" y="897636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237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851975" y="897636"/>
            <a:ext cx="915035" cy="0"/>
          </a:xfrm>
          <a:custGeom>
            <a:avLst/>
            <a:gdLst/>
            <a:ahLst/>
            <a:cxnLst/>
            <a:rect l="l" t="t" r="r" b="b"/>
            <a:pathLst>
              <a:path w="915035">
                <a:moveTo>
                  <a:pt x="0" y="0"/>
                </a:moveTo>
                <a:lnTo>
                  <a:pt x="9150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851975" y="1135126"/>
            <a:ext cx="915035" cy="0"/>
          </a:xfrm>
          <a:custGeom>
            <a:avLst/>
            <a:gdLst/>
            <a:ahLst/>
            <a:cxnLst/>
            <a:rect l="l" t="t" r="r" b="b"/>
            <a:pathLst>
              <a:path w="915035">
                <a:moveTo>
                  <a:pt x="0" y="0"/>
                </a:moveTo>
                <a:lnTo>
                  <a:pt x="91503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767010" y="897636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237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851975" y="897636"/>
            <a:ext cx="0" cy="237490"/>
          </a:xfrm>
          <a:custGeom>
            <a:avLst/>
            <a:gdLst/>
            <a:ahLst/>
            <a:cxnLst/>
            <a:rect l="l" t="t" r="r" b="b"/>
            <a:pathLst>
              <a:path h="237490">
                <a:moveTo>
                  <a:pt x="0" y="23749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79598" y="959548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747" y="0"/>
                </a:lnTo>
              </a:path>
            </a:pathLst>
          </a:custGeom>
          <a:ln w="762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2879598" y="905256"/>
            <a:ext cx="907415" cy="23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2400" indent="-153035">
              <a:lnSpc>
                <a:spcPts val="900"/>
              </a:lnSpc>
            </a:pPr>
            <a:r>
              <a:rPr sz="900" dirty="0">
                <a:latin typeface="Courier New"/>
                <a:cs typeface="Courier New"/>
              </a:rPr>
              <a:t> </a:t>
            </a:r>
            <a:r>
              <a:rPr sz="900" spc="120" dirty="0">
                <a:latin typeface="Courier New"/>
                <a:cs typeface="Courier New"/>
              </a:rPr>
              <a:t> </a:t>
            </a:r>
            <a:r>
              <a:rPr sz="900" dirty="0">
                <a:latin typeface="Courier New"/>
                <a:cs typeface="Courier New"/>
              </a:rPr>
              <a:t>No</a:t>
            </a:r>
            <a:r>
              <a:rPr sz="900" spc="-100" dirty="0">
                <a:latin typeface="Courier New"/>
                <a:cs typeface="Courier New"/>
              </a:rPr>
              <a:t> </a:t>
            </a:r>
            <a:r>
              <a:rPr sz="900" dirty="0">
                <a:latin typeface="Courier New"/>
                <a:cs typeface="Courier New"/>
              </a:rPr>
              <a:t>coasting  Coasting</a:t>
            </a:r>
            <a:endParaRPr sz="900">
              <a:latin typeface="Courier New"/>
              <a:cs typeface="Courier New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2879598" y="1072896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>
                <a:moveTo>
                  <a:pt x="0" y="0"/>
                </a:moveTo>
                <a:lnTo>
                  <a:pt x="138747" y="0"/>
                </a:lnTo>
              </a:path>
            </a:pathLst>
          </a:custGeom>
          <a:ln w="7620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12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5" dirty="0"/>
              <a:t>Low-Thrust</a:t>
            </a:r>
            <a:r>
              <a:rPr spc="-50" dirty="0"/>
              <a:t> </a:t>
            </a:r>
            <a:r>
              <a:rPr spc="-60" dirty="0"/>
              <a:t>Rendezvous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759834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185030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24334" y="691261"/>
            <a:ext cx="2174240" cy="612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60" dirty="0">
                <a:latin typeface="Tahoma"/>
                <a:cs typeface="Tahoma"/>
              </a:rPr>
              <a:t>Lower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50" dirty="0">
                <a:latin typeface="Tahoma"/>
                <a:cs typeface="Tahoma"/>
              </a:rPr>
              <a:t>propulsive </a:t>
            </a:r>
            <a:r>
              <a:rPr sz="1100" spc="-35" dirty="0">
                <a:latin typeface="Tahoma"/>
                <a:cs typeface="Tahoma"/>
              </a:rPr>
              <a:t>cost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20" dirty="0">
                <a:latin typeface="Tahoma"/>
                <a:cs typeface="Tahoma"/>
              </a:rPr>
              <a:t> </a:t>
            </a:r>
            <a:r>
              <a:rPr sz="1100" spc="-50" dirty="0">
                <a:latin typeface="Tahoma"/>
                <a:cs typeface="Tahoma"/>
              </a:rPr>
              <a:t>missions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100" spc="-45" dirty="0">
                <a:latin typeface="Tahoma"/>
                <a:cs typeface="Tahoma"/>
              </a:rPr>
              <a:t>Enhance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25" dirty="0">
                <a:latin typeface="Tahoma"/>
                <a:cs typeface="Tahoma"/>
              </a:rPr>
              <a:t>flexibility </a:t>
            </a:r>
            <a:r>
              <a:rPr sz="1100" spc="-40" dirty="0">
                <a:latin typeface="Tahoma"/>
                <a:cs typeface="Tahoma"/>
              </a:rPr>
              <a:t>of</a:t>
            </a:r>
            <a:r>
              <a:rPr sz="1100" spc="175" dirty="0">
                <a:latin typeface="Tahoma"/>
                <a:cs typeface="Tahoma"/>
              </a:rPr>
              <a:t> </a:t>
            </a:r>
            <a:r>
              <a:rPr sz="1100" spc="-50" dirty="0">
                <a:latin typeface="Tahoma"/>
                <a:cs typeface="Tahoma"/>
              </a:rPr>
              <a:t>missions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4085" y="1601454"/>
            <a:ext cx="3200400" cy="13507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13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Presentation</a:t>
            </a:r>
            <a:r>
              <a:rPr spc="-25" dirty="0"/>
              <a:t> </a:t>
            </a:r>
            <a:r>
              <a:rPr spc="-50" dirty="0"/>
              <a:t>Overview</a:t>
            </a:r>
          </a:p>
        </p:txBody>
      </p:sp>
      <p:sp>
        <p:nvSpPr>
          <p:cNvPr id="6" name="object 6"/>
          <p:cNvSpPr/>
          <p:nvPr/>
        </p:nvSpPr>
        <p:spPr>
          <a:xfrm>
            <a:off x="304537" y="951363"/>
            <a:ext cx="169921" cy="167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537" y="1353699"/>
            <a:ext cx="168940" cy="1678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606" y="936625"/>
            <a:ext cx="21443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0" dirty="0">
                <a:solidFill>
                  <a:srgbClr val="CCCCCC"/>
                </a:solidFill>
                <a:latin typeface="Tahoma"/>
                <a:cs typeface="Tahoma"/>
              </a:rPr>
              <a:t>Motivation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Clr>
                <a:srgbClr val="FAFAFA"/>
              </a:buClr>
              <a:buFont typeface="Arial"/>
              <a:buAutoNum type="arabicPlain"/>
            </a:pPr>
            <a:endParaRPr sz="160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5" dirty="0">
                <a:solidFill>
                  <a:srgbClr val="CCCCCC"/>
                </a:solidFill>
                <a:latin typeface="Tahoma"/>
                <a:cs typeface="Tahoma"/>
              </a:rPr>
              <a:t>Optimal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Transfer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for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</a:t>
            </a:r>
            <a:r>
              <a:rPr sz="1100" spc="15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537" y="1756035"/>
            <a:ext cx="167698" cy="167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9606" y="1771865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E5E5E5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25" y="1742821"/>
            <a:ext cx="25444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latin typeface="Tahoma"/>
                <a:cs typeface="Tahoma"/>
              </a:rPr>
              <a:t>Maneuvers </a:t>
            </a:r>
            <a:r>
              <a:rPr sz="1100" spc="-65" dirty="0">
                <a:latin typeface="Tahoma"/>
                <a:cs typeface="Tahoma"/>
              </a:rPr>
              <a:t>by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-35" dirty="0">
                <a:latin typeface="Tahoma"/>
                <a:cs typeface="Tahoma"/>
              </a:rPr>
              <a:t>Single Servicing</a:t>
            </a:r>
            <a:r>
              <a:rPr sz="1100" spc="26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537" y="2159895"/>
            <a:ext cx="166202" cy="167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606" y="2145158"/>
            <a:ext cx="157861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baseline="3472" dirty="0">
                <a:solidFill>
                  <a:srgbClr val="FAFAFA"/>
                </a:solidFill>
                <a:latin typeface="Arial"/>
                <a:cs typeface="Arial"/>
              </a:rPr>
              <a:t>4    </a:t>
            </a:r>
            <a:r>
              <a:rPr sz="1100" spc="-40" dirty="0">
                <a:solidFill>
                  <a:srgbClr val="CCCCCC"/>
                </a:solidFill>
                <a:latin typeface="Tahoma"/>
                <a:cs typeface="Tahoma"/>
              </a:rPr>
              <a:t>Peer-to-Peer</a:t>
            </a:r>
            <a:r>
              <a:rPr sz="1100" spc="1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537" y="2562228"/>
            <a:ext cx="162684" cy="1678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606" y="2578069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25" y="2549018"/>
            <a:ext cx="120332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Concluding</a:t>
            </a:r>
            <a:r>
              <a:rPr sz="1100" spc="-30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Remarks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14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0" dirty="0"/>
              <a:t>Problem</a:t>
            </a:r>
            <a:r>
              <a:rPr spc="-55" dirty="0"/>
              <a:t> </a:t>
            </a:r>
            <a:r>
              <a:rPr spc="-35" dirty="0"/>
              <a:t>Statement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683634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281042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363" y="1878450"/>
            <a:ext cx="7500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33831" y="1910105"/>
            <a:ext cx="3031236" cy="60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7363" y="2648073"/>
            <a:ext cx="72871" cy="7362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624330" y="615061"/>
            <a:ext cx="3423285" cy="2545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latin typeface="Tahoma"/>
                <a:cs typeface="Tahoma"/>
              </a:rPr>
              <a:t>Service vehicle </a:t>
            </a:r>
            <a:r>
              <a:rPr sz="1100" spc="-75" dirty="0">
                <a:latin typeface="Tahoma"/>
                <a:cs typeface="Tahoma"/>
              </a:rPr>
              <a:t>needs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20" dirty="0">
                <a:latin typeface="Tahoma"/>
                <a:cs typeface="Tahoma"/>
              </a:rPr>
              <a:t>visit </a:t>
            </a:r>
            <a:r>
              <a:rPr sz="1100" i="1" spc="-50" dirty="0">
                <a:solidFill>
                  <a:srgbClr val="0000FF"/>
                </a:solidFill>
                <a:latin typeface="Trebuchet MS"/>
                <a:cs typeface="Trebuchet MS"/>
              </a:rPr>
              <a:t>m </a:t>
            </a:r>
            <a:r>
              <a:rPr sz="1100" spc="-30" dirty="0">
                <a:latin typeface="Tahoma"/>
                <a:cs typeface="Tahoma"/>
              </a:rPr>
              <a:t>out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i="1" spc="-40" dirty="0">
                <a:solidFill>
                  <a:srgbClr val="0000FF"/>
                </a:solidFill>
                <a:latin typeface="Trebuchet MS"/>
                <a:cs typeface="Trebuchet MS"/>
              </a:rPr>
              <a:t>n </a:t>
            </a:r>
            <a:r>
              <a:rPr sz="1100" spc="-40" dirty="0">
                <a:latin typeface="Tahoma"/>
                <a:cs typeface="Tahoma"/>
              </a:rPr>
              <a:t>candidate  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45" dirty="0">
                <a:latin typeface="Tahoma"/>
                <a:cs typeface="Tahoma"/>
              </a:rPr>
              <a:t>targets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i="1" spc="-20" dirty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sz="1200" spc="-30" baseline="-10416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-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i="1" spc="-15" dirty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sz="1200" spc="-22" baseline="-10416" dirty="0">
                <a:solidFill>
                  <a:srgbClr val="0000FF"/>
                </a:solidFill>
                <a:latin typeface="Tahoma"/>
                <a:cs typeface="Tahoma"/>
              </a:rPr>
              <a:t>2</a:t>
            </a:r>
            <a:r>
              <a:rPr sz="1100" spc="-15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6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i="1" spc="-20" dirty="0">
                <a:solidFill>
                  <a:srgbClr val="0000FF"/>
                </a:solidFill>
                <a:latin typeface="Trebuchet MS"/>
                <a:cs typeface="Trebuchet MS"/>
              </a:rPr>
              <a:t>s</a:t>
            </a:r>
            <a:r>
              <a:rPr sz="1200" i="1" spc="-30" baseline="-10416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endParaRPr sz="1200" baseline="-10416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60" dirty="0">
                <a:latin typeface="Tahoma"/>
                <a:cs typeface="Tahoma"/>
              </a:rPr>
              <a:t>Sequence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120" dirty="0">
                <a:solidFill>
                  <a:srgbClr val="0000FF"/>
                </a:solidFill>
                <a:latin typeface="Lucida Sans Unicode"/>
                <a:cs typeface="Lucida Sans Unicode"/>
              </a:rPr>
              <a:t>σ</a:t>
            </a:r>
            <a:r>
              <a:rPr sz="1100" spc="-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90" dirty="0">
                <a:solidFill>
                  <a:srgbClr val="0000FF"/>
                </a:solidFill>
                <a:latin typeface="Tahoma"/>
                <a:cs typeface="Tahoma"/>
              </a:rPr>
              <a:t>:</a:t>
            </a:r>
            <a:r>
              <a:rPr sz="1100" spc="-5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100" spc="395" dirty="0">
                <a:solidFill>
                  <a:srgbClr val="0000FF"/>
                </a:solidFill>
                <a:latin typeface="Lucida Sans Unicode"/>
                <a:cs typeface="Lucida Sans Unicode"/>
              </a:rPr>
              <a:t>J</a:t>
            </a:r>
            <a:r>
              <a:rPr sz="1100" spc="15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155" dirty="0">
                <a:solidFill>
                  <a:srgbClr val="0000FF"/>
                </a:solidFill>
                <a:latin typeface="Lucida Sans Unicode"/>
                <a:cs typeface="Lucida Sans Unicode"/>
              </a:rPr>
              <a:t>›→</a:t>
            </a:r>
            <a:r>
              <a:rPr sz="1100" spc="-5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165" dirty="0">
                <a:solidFill>
                  <a:srgbClr val="0000FF"/>
                </a:solidFill>
                <a:latin typeface="Lucida Sans Unicode"/>
                <a:cs typeface="Lucida Sans Unicode"/>
              </a:rPr>
              <a:t>I</a:t>
            </a:r>
            <a:r>
              <a:rPr sz="1100" spc="165" dirty="0">
                <a:latin typeface="Tahoma"/>
                <a:cs typeface="Tahoma"/>
              </a:rPr>
              <a:t>,</a:t>
            </a:r>
            <a:r>
              <a:rPr sz="1100" spc="5" dirty="0">
                <a:latin typeface="Tahoma"/>
                <a:cs typeface="Tahoma"/>
              </a:rPr>
              <a:t> </a:t>
            </a:r>
            <a:r>
              <a:rPr sz="1100" spc="-70" dirty="0">
                <a:latin typeface="Tahoma"/>
                <a:cs typeface="Tahoma"/>
              </a:rPr>
              <a:t>where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395" dirty="0">
                <a:solidFill>
                  <a:srgbClr val="0000FF"/>
                </a:solidFill>
                <a:latin typeface="Lucida Sans Unicode"/>
                <a:cs typeface="Lucida Sans Unicode"/>
              </a:rPr>
              <a:t>J</a:t>
            </a:r>
            <a:r>
              <a:rPr sz="1100" spc="15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45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r>
              <a:rPr sz="1100" spc="-4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2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4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i="1" spc="80" dirty="0">
                <a:solidFill>
                  <a:srgbClr val="0000FF"/>
                </a:solidFill>
                <a:latin typeface="Trebuchet MS"/>
                <a:cs typeface="Trebuchet MS"/>
              </a:rPr>
              <a:t>m</a:t>
            </a:r>
            <a:r>
              <a:rPr sz="1100" spc="80" dirty="0">
                <a:solidFill>
                  <a:srgbClr val="0000FF"/>
                </a:solidFill>
                <a:latin typeface="Lucida Sans Unicode"/>
                <a:cs typeface="Lucida Sans Unicode"/>
              </a:rPr>
              <a:t>}</a:t>
            </a:r>
            <a:r>
              <a:rPr sz="1100" spc="1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latin typeface="Tahoma"/>
                <a:cs typeface="Tahoma"/>
              </a:rPr>
              <a:t>and</a:t>
            </a:r>
            <a:endParaRPr sz="11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100" spc="275" dirty="0">
                <a:solidFill>
                  <a:srgbClr val="0000FF"/>
                </a:solidFill>
                <a:latin typeface="Lucida Sans Unicode"/>
                <a:cs typeface="Lucida Sans Unicode"/>
              </a:rPr>
              <a:t>I</a:t>
            </a:r>
            <a:r>
              <a:rPr sz="1100" spc="2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45" dirty="0">
                <a:solidFill>
                  <a:srgbClr val="0000FF"/>
                </a:solidFill>
                <a:latin typeface="Tahoma"/>
                <a:cs typeface="Tahoma"/>
              </a:rPr>
              <a:t>=</a:t>
            </a:r>
            <a:r>
              <a:rPr sz="1100" spc="-65" dirty="0">
                <a:solidFill>
                  <a:srgbClr val="0000FF"/>
                </a:solidFill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2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.</a:t>
            </a:r>
            <a:r>
              <a:rPr sz="1100" spc="-13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5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i="1" spc="85" dirty="0">
                <a:solidFill>
                  <a:srgbClr val="0000FF"/>
                </a:solidFill>
                <a:latin typeface="Trebuchet MS"/>
                <a:cs typeface="Trebuchet MS"/>
              </a:rPr>
              <a:t>n</a:t>
            </a:r>
            <a:r>
              <a:rPr sz="1100" spc="85" dirty="0">
                <a:solidFill>
                  <a:srgbClr val="0000FF"/>
                </a:solidFill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  <a:spcBef>
                <a:spcPts val="725"/>
              </a:spcBef>
            </a:pPr>
            <a:r>
              <a:rPr sz="1100" spc="-15" dirty="0">
                <a:latin typeface="Tahoma"/>
                <a:cs typeface="Tahoma"/>
              </a:rPr>
              <a:t>Time at </a:t>
            </a:r>
            <a:r>
              <a:rPr sz="1100" spc="-40" dirty="0">
                <a:latin typeface="Tahoma"/>
                <a:cs typeface="Tahoma"/>
              </a:rPr>
              <a:t>which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50" dirty="0">
                <a:latin typeface="Tahoma"/>
                <a:cs typeface="Tahoma"/>
              </a:rPr>
              <a:t>take </a:t>
            </a:r>
            <a:r>
              <a:rPr sz="1100" spc="-55" dirty="0">
                <a:latin typeface="Tahoma"/>
                <a:cs typeface="Tahoma"/>
              </a:rPr>
              <a:t>place: </a:t>
            </a:r>
            <a:r>
              <a:rPr sz="1100" spc="-50" dirty="0">
                <a:latin typeface="Lucida Sans Unicode"/>
                <a:cs typeface="Lucida Sans Unicode"/>
              </a:rPr>
              <a:t>τ</a:t>
            </a:r>
            <a:r>
              <a:rPr sz="1200" i="1" spc="-75" baseline="-10416" dirty="0">
                <a:latin typeface="Arial"/>
                <a:cs typeface="Arial"/>
              </a:rPr>
              <a:t>i </a:t>
            </a:r>
            <a:r>
              <a:rPr sz="1100" spc="-35" dirty="0">
                <a:latin typeface="Tahoma"/>
                <a:cs typeface="Tahoma"/>
              </a:rPr>
              <a:t>, </a:t>
            </a:r>
            <a:r>
              <a:rPr sz="1100" spc="-70" dirty="0">
                <a:latin typeface="Tahoma"/>
                <a:cs typeface="Tahoma"/>
              </a:rPr>
              <a:t>where </a:t>
            </a:r>
            <a:r>
              <a:rPr sz="1100" i="1" spc="-80" dirty="0">
                <a:latin typeface="Trebuchet MS"/>
                <a:cs typeface="Trebuchet MS"/>
              </a:rPr>
              <a:t>i </a:t>
            </a:r>
            <a:r>
              <a:rPr sz="1100" spc="-150" dirty="0">
                <a:latin typeface="Lucida Sans Unicode"/>
                <a:cs typeface="Lucida Sans Unicode"/>
              </a:rPr>
              <a:t>∈ </a:t>
            </a:r>
            <a:r>
              <a:rPr sz="1100" spc="395" dirty="0">
                <a:latin typeface="Lucida Sans Unicode"/>
                <a:cs typeface="Lucida Sans Unicode"/>
              </a:rPr>
              <a:t>J </a:t>
            </a:r>
            <a:r>
              <a:rPr sz="1100" spc="-35" dirty="0">
                <a:latin typeface="Tahoma"/>
                <a:cs typeface="Tahoma"/>
              </a:rPr>
              <a:t>, </a:t>
            </a:r>
            <a:r>
              <a:rPr sz="1100" spc="-15" dirty="0">
                <a:latin typeface="Tahoma"/>
                <a:cs typeface="Tahoma"/>
              </a:rPr>
              <a:t>Time  </a:t>
            </a:r>
            <a:r>
              <a:rPr sz="1100" spc="-35" dirty="0">
                <a:latin typeface="Tahoma"/>
                <a:cs typeface="Tahoma"/>
              </a:rPr>
              <a:t>duration </a:t>
            </a:r>
            <a:r>
              <a:rPr sz="1100" spc="-40" dirty="0">
                <a:latin typeface="Tahoma"/>
                <a:cs typeface="Tahoma"/>
              </a:rPr>
              <a:t>of the </a:t>
            </a:r>
            <a:r>
              <a:rPr sz="1100" spc="-65" dirty="0">
                <a:latin typeface="Tahoma"/>
                <a:cs typeface="Tahoma"/>
              </a:rPr>
              <a:t>maneuvers: </a:t>
            </a:r>
            <a:r>
              <a:rPr sz="1100" i="1" spc="-70" dirty="0">
                <a:solidFill>
                  <a:srgbClr val="0000FF"/>
                </a:solidFill>
                <a:latin typeface="Trebuchet MS"/>
                <a:cs typeface="Trebuchet MS"/>
              </a:rPr>
              <a:t>t </a:t>
            </a:r>
            <a:r>
              <a:rPr sz="1100" spc="-45" dirty="0">
                <a:solidFill>
                  <a:srgbClr val="0000FF"/>
                </a:solidFill>
                <a:latin typeface="Tahoma"/>
                <a:cs typeface="Tahoma"/>
              </a:rPr>
              <a:t>(</a:t>
            </a:r>
            <a:r>
              <a:rPr sz="1100" spc="-45" dirty="0">
                <a:solidFill>
                  <a:srgbClr val="0000FF"/>
                </a:solidFill>
                <a:latin typeface="Lucida Sans Unicode"/>
                <a:cs typeface="Lucida Sans Unicode"/>
              </a:rPr>
              <a:t>σ</a:t>
            </a:r>
            <a:r>
              <a:rPr sz="1100" spc="-45" dirty="0">
                <a:solidFill>
                  <a:srgbClr val="0000FF"/>
                </a:solidFill>
                <a:latin typeface="Tahoma"/>
                <a:cs typeface="Tahoma"/>
              </a:rPr>
              <a:t>(</a:t>
            </a:r>
            <a:r>
              <a:rPr sz="1100" i="1" spc="-45" dirty="0">
                <a:solidFill>
                  <a:srgbClr val="0000FF"/>
                </a:solidFill>
                <a:latin typeface="Trebuchet MS"/>
                <a:cs typeface="Trebuchet MS"/>
              </a:rPr>
              <a:t>i </a:t>
            </a:r>
            <a:r>
              <a:rPr sz="1100" spc="-25" dirty="0">
                <a:solidFill>
                  <a:srgbClr val="0000FF"/>
                </a:solidFill>
                <a:latin typeface="Tahoma"/>
                <a:cs typeface="Tahoma"/>
              </a:rPr>
              <a:t>)</a:t>
            </a:r>
            <a:r>
              <a:rPr sz="1100" spc="-25" dirty="0">
                <a:solidFill>
                  <a:srgbClr val="0000FF"/>
                </a:solidFill>
                <a:latin typeface="Lucida Sans Unicode"/>
                <a:cs typeface="Lucida Sans Unicode"/>
              </a:rPr>
              <a:t>, </a:t>
            </a:r>
            <a:r>
              <a:rPr sz="1100" spc="-70" dirty="0">
                <a:solidFill>
                  <a:srgbClr val="0000FF"/>
                </a:solidFill>
                <a:latin typeface="Lucida Sans Unicode"/>
                <a:cs typeface="Lucida Sans Unicode"/>
              </a:rPr>
              <a:t>σ</a:t>
            </a:r>
            <a:r>
              <a:rPr sz="1100" spc="-70" dirty="0">
                <a:solidFill>
                  <a:srgbClr val="0000FF"/>
                </a:solidFill>
                <a:latin typeface="Tahoma"/>
                <a:cs typeface="Tahoma"/>
              </a:rPr>
              <a:t>(</a:t>
            </a:r>
            <a:r>
              <a:rPr sz="1100" i="1" spc="-70" dirty="0">
                <a:solidFill>
                  <a:srgbClr val="0000FF"/>
                </a:solidFill>
                <a:latin typeface="Trebuchet MS"/>
                <a:cs typeface="Trebuchet MS"/>
              </a:rPr>
              <a:t>j </a:t>
            </a:r>
            <a:r>
              <a:rPr sz="1100" spc="-15" dirty="0">
                <a:solidFill>
                  <a:srgbClr val="0000FF"/>
                </a:solidFill>
                <a:latin typeface="Tahoma"/>
                <a:cs typeface="Tahoma"/>
              </a:rPr>
              <a:t>))</a:t>
            </a:r>
            <a:r>
              <a:rPr sz="1100" spc="-15" dirty="0">
                <a:latin typeface="Tahoma"/>
                <a:cs typeface="Tahoma"/>
              </a:rPr>
              <a:t>, </a:t>
            </a:r>
            <a:r>
              <a:rPr sz="1100" spc="-70" dirty="0">
                <a:latin typeface="Tahoma"/>
                <a:cs typeface="Tahoma"/>
              </a:rPr>
              <a:t>where </a:t>
            </a:r>
            <a:r>
              <a:rPr sz="1100" i="1" spc="-80" dirty="0">
                <a:solidFill>
                  <a:srgbClr val="0000FF"/>
                </a:solidFill>
                <a:latin typeface="Trebuchet MS"/>
                <a:cs typeface="Trebuchet MS"/>
              </a:rPr>
              <a:t>i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, </a:t>
            </a:r>
            <a:r>
              <a:rPr sz="1100" i="1" spc="-114" dirty="0">
                <a:solidFill>
                  <a:srgbClr val="0000FF"/>
                </a:solidFill>
                <a:latin typeface="Trebuchet MS"/>
                <a:cs typeface="Trebuchet MS"/>
              </a:rPr>
              <a:t>j </a:t>
            </a:r>
            <a:r>
              <a:rPr sz="1100" spc="-150" dirty="0">
                <a:solidFill>
                  <a:srgbClr val="0000FF"/>
                </a:solidFill>
                <a:latin typeface="Lucida Sans Unicode"/>
                <a:cs typeface="Lucida Sans Unicode"/>
              </a:rPr>
              <a:t>∈ </a:t>
            </a:r>
            <a:r>
              <a:rPr sz="1100" spc="395" dirty="0">
                <a:solidFill>
                  <a:srgbClr val="0000FF"/>
                </a:solidFill>
                <a:latin typeface="Lucida Sans Unicode"/>
                <a:cs typeface="Lucida Sans Unicode"/>
              </a:rPr>
              <a:t>J </a:t>
            </a:r>
            <a:r>
              <a:rPr sz="1100" spc="-35" dirty="0">
                <a:latin typeface="Tahoma"/>
                <a:cs typeface="Tahoma"/>
              </a:rPr>
              <a:t>,  </a:t>
            </a:r>
            <a:r>
              <a:rPr sz="1100" spc="-25" dirty="0">
                <a:latin typeface="Tahoma"/>
                <a:cs typeface="Tahoma"/>
              </a:rPr>
              <a:t>Maximum </a:t>
            </a:r>
            <a:r>
              <a:rPr sz="1100" spc="-45" dirty="0">
                <a:latin typeface="Tahoma"/>
                <a:cs typeface="Tahoma"/>
              </a:rPr>
              <a:t>mission </a:t>
            </a:r>
            <a:r>
              <a:rPr sz="1100" spc="-35" dirty="0">
                <a:latin typeface="Tahoma"/>
                <a:cs typeface="Tahoma"/>
              </a:rPr>
              <a:t>time</a:t>
            </a:r>
            <a:r>
              <a:rPr sz="1100" spc="60" dirty="0">
                <a:latin typeface="Tahoma"/>
                <a:cs typeface="Tahoma"/>
              </a:rPr>
              <a:t> </a:t>
            </a:r>
            <a:r>
              <a:rPr sz="1100" i="1" spc="100" dirty="0">
                <a:solidFill>
                  <a:srgbClr val="0000FF"/>
                </a:solidFill>
                <a:latin typeface="Trebuchet MS"/>
                <a:cs typeface="Trebuchet MS"/>
              </a:rPr>
              <a:t>T</a:t>
            </a:r>
            <a:endParaRPr sz="11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100" spc="-35" dirty="0">
                <a:latin typeface="Tahoma"/>
                <a:cs typeface="Tahoma"/>
              </a:rPr>
              <a:t>Objective is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35" dirty="0">
                <a:latin typeface="Tahoma"/>
                <a:cs typeface="Tahoma"/>
              </a:rPr>
              <a:t>minimize cost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25" dirty="0">
                <a:latin typeface="Tahoma"/>
                <a:cs typeface="Tahoma"/>
              </a:rPr>
              <a:t> </a:t>
            </a:r>
            <a:r>
              <a:rPr sz="1100" spc="-70" dirty="0">
                <a:latin typeface="Tahoma"/>
                <a:cs typeface="Tahoma"/>
              </a:rPr>
              <a:t>sequence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3"/>
              </a:spcBef>
            </a:pPr>
            <a:endParaRPr sz="900">
              <a:latin typeface="Times New Roman"/>
              <a:cs typeface="Times New Roman"/>
            </a:endParaRPr>
          </a:p>
          <a:p>
            <a:pPr marL="212725" algn="ctr">
              <a:lnSpc>
                <a:spcPts val="1200"/>
              </a:lnSpc>
            </a:pPr>
            <a:r>
              <a:rPr sz="1100" spc="-35" dirty="0">
                <a:latin typeface="Tahoma"/>
                <a:cs typeface="Tahoma"/>
              </a:rPr>
              <a:t>min</a:t>
            </a:r>
            <a:r>
              <a:rPr sz="1100" spc="-254" dirty="0">
                <a:latin typeface="Tahoma"/>
                <a:cs typeface="Tahoma"/>
              </a:rPr>
              <a:t> </a:t>
            </a:r>
            <a:r>
              <a:rPr sz="1100" spc="20" dirty="0">
                <a:latin typeface="Lucida Sans Unicode"/>
                <a:cs typeface="Lucida Sans Unicode"/>
              </a:rPr>
              <a:t>C</a:t>
            </a:r>
            <a:r>
              <a:rPr sz="1100" spc="20" dirty="0">
                <a:latin typeface="Tahoma"/>
                <a:cs typeface="Tahoma"/>
              </a:rPr>
              <a:t>(</a:t>
            </a:r>
            <a:r>
              <a:rPr sz="1100" spc="20" dirty="0">
                <a:latin typeface="Lucida Sans Unicode"/>
                <a:cs typeface="Lucida Sans Unicode"/>
              </a:rPr>
              <a:t>σ</a:t>
            </a:r>
            <a:r>
              <a:rPr sz="1100" spc="20" dirty="0">
                <a:latin typeface="Tahoma"/>
                <a:cs typeface="Tahoma"/>
              </a:rPr>
              <a:t>(</a:t>
            </a:r>
            <a:r>
              <a:rPr sz="1100" spc="20" dirty="0">
                <a:latin typeface="Lucida Sans Unicode"/>
                <a:cs typeface="Lucida Sans Unicode"/>
              </a:rPr>
              <a:t>I</a:t>
            </a:r>
            <a:r>
              <a:rPr sz="1100" spc="20" dirty="0">
                <a:latin typeface="Tahoma"/>
                <a:cs typeface="Tahoma"/>
              </a:rPr>
              <a:t>))</a:t>
            </a:r>
            <a:endParaRPr sz="1100">
              <a:latin typeface="Tahoma"/>
              <a:cs typeface="Tahoma"/>
            </a:endParaRPr>
          </a:p>
          <a:p>
            <a:pPr marR="267970" algn="ctr">
              <a:lnSpc>
                <a:spcPts val="840"/>
              </a:lnSpc>
            </a:pPr>
            <a:r>
              <a:rPr sz="800" spc="85" dirty="0">
                <a:latin typeface="Arial"/>
                <a:cs typeface="Arial"/>
              </a:rPr>
              <a:t>σ</a:t>
            </a:r>
            <a:r>
              <a:rPr sz="800" spc="85" dirty="0">
                <a:latin typeface="Tahoma"/>
                <a:cs typeface="Tahoma"/>
              </a:rPr>
              <a:t>(</a:t>
            </a:r>
            <a:r>
              <a:rPr sz="800" spc="85" dirty="0">
                <a:latin typeface="Arial"/>
                <a:cs typeface="Arial"/>
              </a:rPr>
              <a:t>I</a:t>
            </a:r>
            <a:r>
              <a:rPr sz="800" spc="85" dirty="0">
                <a:latin typeface="Tahoma"/>
                <a:cs typeface="Tahoma"/>
              </a:rPr>
              <a:t>)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15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Basic </a:t>
            </a:r>
            <a:r>
              <a:rPr spc="-50" dirty="0"/>
              <a:t>Feasible</a:t>
            </a:r>
            <a:r>
              <a:rPr spc="-10" dirty="0"/>
              <a:t> </a:t>
            </a:r>
            <a:r>
              <a:rPr spc="-25" dirty="0"/>
              <a:t>Solution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583050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4334" y="509950"/>
            <a:ext cx="3104515" cy="344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100" spc="-30" dirty="0">
                <a:latin typeface="Tahoma"/>
                <a:cs typeface="Tahoma"/>
              </a:rPr>
              <a:t>Set </a:t>
            </a:r>
            <a:r>
              <a:rPr sz="1100" spc="-35" dirty="0">
                <a:latin typeface="Tahoma"/>
                <a:cs typeface="Tahoma"/>
              </a:rPr>
              <a:t>time duration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55" dirty="0">
                <a:latin typeface="Tahoma"/>
                <a:cs typeface="Tahoma"/>
              </a:rPr>
              <a:t>be </a:t>
            </a:r>
            <a:r>
              <a:rPr sz="1100" spc="-50" dirty="0">
                <a:latin typeface="Tahoma"/>
                <a:cs typeface="Tahoma"/>
              </a:rPr>
              <a:t>equal </a:t>
            </a:r>
            <a:r>
              <a:rPr sz="1100" spc="-15" dirty="0">
                <a:latin typeface="Tahoma"/>
                <a:cs typeface="Tahoma"/>
              </a:rPr>
              <a:t>at </a:t>
            </a:r>
            <a:r>
              <a:rPr sz="1100" spc="-40" dirty="0">
                <a:latin typeface="Tahoma"/>
                <a:cs typeface="Tahoma"/>
              </a:rPr>
              <a:t>the  </a:t>
            </a:r>
            <a:r>
              <a:rPr sz="1100" spc="-45" dirty="0">
                <a:latin typeface="Tahoma"/>
                <a:cs typeface="Tahoma"/>
              </a:rPr>
              <a:t>beginning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79654" y="1002157"/>
            <a:ext cx="111633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i="1" spc="-70" dirty="0">
                <a:latin typeface="Trebuchet MS"/>
                <a:cs typeface="Trebuchet MS"/>
              </a:rPr>
              <a:t>t</a:t>
            </a:r>
            <a:r>
              <a:rPr sz="1100" i="1" spc="-254" dirty="0">
                <a:latin typeface="Trebuchet MS"/>
                <a:cs typeface="Trebuchet MS"/>
              </a:rPr>
              <a:t> </a:t>
            </a:r>
            <a:r>
              <a:rPr sz="1100" spc="-45" dirty="0">
                <a:latin typeface="Tahoma"/>
                <a:cs typeface="Tahoma"/>
              </a:rPr>
              <a:t>(</a:t>
            </a:r>
            <a:r>
              <a:rPr sz="1100" spc="-45" dirty="0">
                <a:latin typeface="Lucida Sans Unicode"/>
                <a:cs typeface="Lucida Sans Unicode"/>
              </a:rPr>
              <a:t>σ</a:t>
            </a:r>
            <a:r>
              <a:rPr sz="1100" spc="-45" dirty="0">
                <a:latin typeface="Tahoma"/>
                <a:cs typeface="Tahoma"/>
              </a:rPr>
              <a:t>(</a:t>
            </a:r>
            <a:r>
              <a:rPr sz="1100" i="1" spc="-45" dirty="0">
                <a:latin typeface="Trebuchet MS"/>
                <a:cs typeface="Trebuchet MS"/>
              </a:rPr>
              <a:t>i</a:t>
            </a:r>
            <a:r>
              <a:rPr sz="1100" i="1" spc="-229" dirty="0">
                <a:latin typeface="Trebuchet MS"/>
                <a:cs typeface="Trebuchet MS"/>
              </a:rPr>
              <a:t> </a:t>
            </a:r>
            <a:r>
              <a:rPr sz="1100" spc="-25" dirty="0">
                <a:latin typeface="Tahoma"/>
                <a:cs typeface="Tahoma"/>
              </a:rPr>
              <a:t>)</a:t>
            </a:r>
            <a:r>
              <a:rPr sz="1100" spc="-25" dirty="0">
                <a:latin typeface="Lucida Sans Unicode"/>
                <a:cs typeface="Lucida Sans Unicode"/>
              </a:rPr>
              <a:t>,</a:t>
            </a:r>
            <a:r>
              <a:rPr sz="1100" spc="-185" dirty="0">
                <a:latin typeface="Lucida Sans Unicode"/>
                <a:cs typeface="Lucida Sans Unicode"/>
              </a:rPr>
              <a:t> </a:t>
            </a:r>
            <a:r>
              <a:rPr sz="1100" spc="-55" dirty="0">
                <a:latin typeface="Lucida Sans Unicode"/>
                <a:cs typeface="Lucida Sans Unicode"/>
              </a:rPr>
              <a:t>σ</a:t>
            </a:r>
            <a:r>
              <a:rPr sz="1100" spc="-55" dirty="0">
                <a:latin typeface="Tahoma"/>
                <a:cs typeface="Tahoma"/>
              </a:rPr>
              <a:t>(</a:t>
            </a:r>
            <a:r>
              <a:rPr sz="1100" i="1" spc="-55" dirty="0">
                <a:latin typeface="Trebuchet MS"/>
                <a:cs typeface="Trebuchet MS"/>
              </a:rPr>
              <a:t>i</a:t>
            </a:r>
            <a:r>
              <a:rPr sz="1100" i="1" spc="10" dirty="0">
                <a:latin typeface="Trebuchet MS"/>
                <a:cs typeface="Trebuchet MS"/>
              </a:rPr>
              <a:t> </a:t>
            </a:r>
            <a:r>
              <a:rPr sz="1100" spc="45" dirty="0">
                <a:latin typeface="Tahoma"/>
                <a:cs typeface="Tahoma"/>
              </a:rPr>
              <a:t>+</a:t>
            </a:r>
            <a:r>
              <a:rPr sz="1100" spc="-114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1))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=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36723" y="1103909"/>
            <a:ext cx="352044" cy="6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424176" y="907666"/>
            <a:ext cx="377190" cy="3765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1430" algn="ctr">
              <a:lnSpc>
                <a:spcPct val="100000"/>
              </a:lnSpc>
            </a:pPr>
            <a:r>
              <a:rPr sz="1100" i="1" spc="100" dirty="0">
                <a:latin typeface="Trebuchet MS"/>
                <a:cs typeface="Trebuchet MS"/>
              </a:rPr>
              <a:t>T</a:t>
            </a:r>
            <a:endParaRPr sz="11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65"/>
              </a:spcBef>
            </a:pPr>
            <a:r>
              <a:rPr sz="1100" i="1" spc="-50" dirty="0">
                <a:latin typeface="Trebuchet MS"/>
                <a:cs typeface="Trebuchet MS"/>
              </a:rPr>
              <a:t>m </a:t>
            </a:r>
            <a:r>
              <a:rPr sz="1100" spc="45" dirty="0">
                <a:latin typeface="Tahoma"/>
                <a:cs typeface="Tahoma"/>
              </a:rPr>
              <a:t>+</a:t>
            </a:r>
            <a:r>
              <a:rPr sz="1100" spc="-215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1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9935" y="1002159"/>
            <a:ext cx="80518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0" dirty="0">
                <a:latin typeface="Lucida Sans Unicode"/>
                <a:cs typeface="Lucida Sans Unicode"/>
              </a:rPr>
              <a:t>, 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15" dirty="0">
                <a:latin typeface="Tahoma"/>
                <a:cs typeface="Tahoma"/>
              </a:rPr>
              <a:t>all </a:t>
            </a:r>
            <a:r>
              <a:rPr sz="1100" i="1" spc="-80" dirty="0">
                <a:latin typeface="Trebuchet MS"/>
                <a:cs typeface="Trebuchet MS"/>
              </a:rPr>
              <a:t>i  </a:t>
            </a:r>
            <a:r>
              <a:rPr sz="1100" spc="-150" dirty="0">
                <a:latin typeface="Lucida Sans Unicode"/>
                <a:cs typeface="Lucida Sans Unicode"/>
              </a:rPr>
              <a:t>∈</a:t>
            </a:r>
            <a:r>
              <a:rPr sz="1100" spc="-165" dirty="0">
                <a:latin typeface="Lucida Sans Unicode"/>
                <a:cs typeface="Lucida Sans Unicode"/>
              </a:rPr>
              <a:t> </a:t>
            </a:r>
            <a:r>
              <a:rPr sz="1100" spc="275" dirty="0">
                <a:latin typeface="Lucida Sans Unicode"/>
                <a:cs typeface="Lucida Sans Unicode"/>
              </a:rPr>
              <a:t>I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97363" y="1378578"/>
            <a:ext cx="7500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772003" y="2068601"/>
            <a:ext cx="73151" cy="6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84651" y="2068601"/>
            <a:ext cx="73151" cy="6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7363" y="2238121"/>
            <a:ext cx="73350" cy="736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97363" y="2923921"/>
            <a:ext cx="72871" cy="736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24331" y="1305478"/>
            <a:ext cx="3630929" cy="1909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5725" algn="just">
              <a:lnSpc>
                <a:spcPct val="102699"/>
              </a:lnSpc>
            </a:pPr>
            <a:r>
              <a:rPr sz="1100" spc="-20" dirty="0">
                <a:latin typeface="Tahoma"/>
                <a:cs typeface="Tahoma"/>
              </a:rPr>
              <a:t>Cost </a:t>
            </a:r>
            <a:r>
              <a:rPr sz="1100" spc="-35" dirty="0">
                <a:latin typeface="Tahoma"/>
                <a:cs typeface="Tahoma"/>
              </a:rPr>
              <a:t>is </a:t>
            </a:r>
            <a:r>
              <a:rPr sz="1100" spc="-45" dirty="0">
                <a:latin typeface="Tahoma"/>
                <a:cs typeface="Tahoma"/>
              </a:rPr>
              <a:t>uniquely </a:t>
            </a:r>
            <a:r>
              <a:rPr sz="1100" spc="-55" dirty="0">
                <a:latin typeface="Tahoma"/>
                <a:cs typeface="Tahoma"/>
              </a:rPr>
              <a:t>defined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60" dirty="0">
                <a:latin typeface="Tahoma"/>
                <a:cs typeface="Tahoma"/>
              </a:rPr>
              <a:t>each </a:t>
            </a:r>
            <a:r>
              <a:rPr sz="1100" spc="-40" dirty="0">
                <a:latin typeface="Tahoma"/>
                <a:cs typeface="Tahoma"/>
              </a:rPr>
              <a:t>transfer </a:t>
            </a:r>
            <a:r>
              <a:rPr sz="1100" spc="-45" dirty="0">
                <a:solidFill>
                  <a:srgbClr val="0000FF"/>
                </a:solidFill>
                <a:latin typeface="Tahoma"/>
                <a:cs typeface="Tahoma"/>
              </a:rPr>
              <a:t>(</a:t>
            </a:r>
            <a:r>
              <a:rPr sz="1100" i="1" spc="-45" dirty="0">
                <a:solidFill>
                  <a:srgbClr val="0000FF"/>
                </a:solidFill>
                <a:latin typeface="Trebuchet MS"/>
                <a:cs typeface="Trebuchet MS"/>
              </a:rPr>
              <a:t>i </a:t>
            </a:r>
            <a:r>
              <a:rPr sz="1100" spc="-50" dirty="0">
                <a:solidFill>
                  <a:srgbClr val="0000FF"/>
                </a:solidFill>
                <a:latin typeface="Lucida Sans Unicode"/>
                <a:cs typeface="Lucida Sans Unicode"/>
              </a:rPr>
              <a:t>, </a:t>
            </a:r>
            <a:r>
              <a:rPr sz="1100" i="1" spc="-114" dirty="0">
                <a:solidFill>
                  <a:srgbClr val="0000FF"/>
                </a:solidFill>
                <a:latin typeface="Trebuchet MS"/>
                <a:cs typeface="Trebuchet MS"/>
              </a:rPr>
              <a:t>j </a:t>
            </a:r>
            <a:r>
              <a:rPr sz="1100" spc="-15" dirty="0">
                <a:solidFill>
                  <a:srgbClr val="0000FF"/>
                </a:solidFill>
                <a:latin typeface="Tahoma"/>
                <a:cs typeface="Tahoma"/>
              </a:rPr>
              <a:t>)</a:t>
            </a:r>
            <a:r>
              <a:rPr sz="1100" spc="-15" dirty="0">
                <a:latin typeface="Tahoma"/>
                <a:cs typeface="Tahoma"/>
              </a:rPr>
              <a:t>, </a:t>
            </a:r>
            <a:r>
              <a:rPr sz="1100" spc="-40" dirty="0">
                <a:latin typeface="Tahoma"/>
                <a:cs typeface="Tahoma"/>
              </a:rPr>
              <a:t>only </a:t>
            </a:r>
            <a:r>
              <a:rPr sz="1100" spc="-55" dirty="0">
                <a:latin typeface="Tahoma"/>
                <a:cs typeface="Tahoma"/>
              </a:rPr>
              <a:t>a subset 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60" dirty="0">
                <a:latin typeface="Tahoma"/>
                <a:cs typeface="Tahoma"/>
              </a:rPr>
              <a:t>these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70" dirty="0">
                <a:latin typeface="Tahoma"/>
                <a:cs typeface="Tahoma"/>
              </a:rPr>
              <a:t>are </a:t>
            </a:r>
            <a:r>
              <a:rPr sz="1100" spc="-55" dirty="0">
                <a:latin typeface="Tahoma"/>
                <a:cs typeface="Tahoma"/>
              </a:rPr>
              <a:t>considered </a:t>
            </a:r>
            <a:r>
              <a:rPr sz="1100" spc="-65" dirty="0">
                <a:latin typeface="Tahoma"/>
                <a:cs typeface="Tahoma"/>
              </a:rPr>
              <a:t>based </a:t>
            </a:r>
            <a:r>
              <a:rPr sz="1100" spc="-60" dirty="0">
                <a:latin typeface="Tahoma"/>
                <a:cs typeface="Tahoma"/>
              </a:rPr>
              <a:t>on </a:t>
            </a:r>
            <a:r>
              <a:rPr sz="1100" spc="-75" dirty="0">
                <a:latin typeface="Tahoma"/>
                <a:cs typeface="Tahoma"/>
              </a:rPr>
              <a:t>some </a:t>
            </a:r>
            <a:r>
              <a:rPr sz="1100" spc="-55" dirty="0">
                <a:latin typeface="Tahoma"/>
                <a:cs typeface="Tahoma"/>
              </a:rPr>
              <a:t>user-defined  </a:t>
            </a:r>
            <a:r>
              <a:rPr sz="1100" spc="-50" dirty="0">
                <a:latin typeface="Tahoma"/>
                <a:cs typeface="Tahoma"/>
              </a:rPr>
              <a:t>value</a:t>
            </a:r>
            <a:r>
              <a:rPr sz="1100" spc="-75" dirty="0">
                <a:latin typeface="Tahoma"/>
                <a:cs typeface="Tahoma"/>
              </a:rPr>
              <a:t> </a:t>
            </a:r>
            <a:r>
              <a:rPr sz="1100" spc="-145" dirty="0">
                <a:solidFill>
                  <a:srgbClr val="0000FF"/>
                </a:solidFill>
                <a:latin typeface="Lucida Sans Unicode"/>
                <a:cs typeface="Lucida Sans Unicode"/>
              </a:rPr>
              <a:t>η</a:t>
            </a:r>
            <a:endParaRPr sz="1100">
              <a:latin typeface="Lucida Sans Unicode"/>
              <a:cs typeface="Lucida Sans Unicode"/>
            </a:endParaRPr>
          </a:p>
          <a:p>
            <a:pPr marL="3810" algn="ctr">
              <a:lnSpc>
                <a:spcPct val="100000"/>
              </a:lnSpc>
              <a:spcBef>
                <a:spcPts val="705"/>
              </a:spcBef>
            </a:pPr>
            <a:r>
              <a:rPr sz="1100" spc="-20" dirty="0">
                <a:latin typeface="Lucida Sans Unicode"/>
                <a:cs typeface="Lucida Sans Unicode"/>
              </a:rPr>
              <a:t>E</a:t>
            </a:r>
            <a:r>
              <a:rPr sz="1200" spc="-30" baseline="-10416" dirty="0">
                <a:latin typeface="Tahoma"/>
                <a:cs typeface="Tahoma"/>
              </a:rPr>
              <a:t>0</a:t>
            </a:r>
            <a:r>
              <a:rPr sz="1200" spc="150" baseline="-10416" dirty="0">
                <a:latin typeface="Tahoma"/>
                <a:cs typeface="Tahoma"/>
              </a:rPr>
              <a:t> </a:t>
            </a:r>
            <a:r>
              <a:rPr sz="1100" spc="45" dirty="0">
                <a:latin typeface="Tahoma"/>
                <a:cs typeface="Tahoma"/>
              </a:rPr>
              <a:t>=</a:t>
            </a:r>
            <a:r>
              <a:rPr sz="1100" spc="-45" dirty="0">
                <a:latin typeface="Tahoma"/>
                <a:cs typeface="Tahoma"/>
              </a:rPr>
              <a:t> </a:t>
            </a:r>
            <a:r>
              <a:rPr sz="1100" spc="25" dirty="0">
                <a:latin typeface="Lucida Sans Unicode"/>
                <a:cs typeface="Lucida Sans Unicode"/>
              </a:rPr>
              <a:t>E\{</a:t>
            </a:r>
            <a:r>
              <a:rPr sz="1100" spc="25" dirty="0">
                <a:latin typeface="Tahoma"/>
                <a:cs typeface="Tahoma"/>
              </a:rPr>
              <a:t>(</a:t>
            </a:r>
            <a:r>
              <a:rPr sz="1100" i="1" spc="25" dirty="0">
                <a:latin typeface="Trebuchet MS"/>
                <a:cs typeface="Trebuchet MS"/>
              </a:rPr>
              <a:t>i</a:t>
            </a:r>
            <a:r>
              <a:rPr sz="1100" i="1" spc="-225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Lucida Sans Unicode"/>
                <a:cs typeface="Lucida Sans Unicode"/>
              </a:rPr>
              <a:t>,</a:t>
            </a:r>
            <a:r>
              <a:rPr sz="1100" spc="-180" dirty="0">
                <a:latin typeface="Lucida Sans Unicode"/>
                <a:cs typeface="Lucida Sans Unicode"/>
              </a:rPr>
              <a:t> </a:t>
            </a:r>
            <a:r>
              <a:rPr sz="1100" i="1" spc="-114" dirty="0">
                <a:latin typeface="Trebuchet MS"/>
                <a:cs typeface="Trebuchet MS"/>
              </a:rPr>
              <a:t>j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spc="-90" dirty="0">
                <a:latin typeface="Tahoma"/>
                <a:cs typeface="Tahoma"/>
              </a:rPr>
              <a:t>:</a:t>
            </a:r>
            <a:r>
              <a:rPr sz="1100" spc="-40" dirty="0">
                <a:latin typeface="Tahoma"/>
                <a:cs typeface="Tahoma"/>
              </a:rPr>
              <a:t> </a:t>
            </a:r>
            <a:r>
              <a:rPr sz="1100" i="1" spc="-25" dirty="0">
                <a:latin typeface="Trebuchet MS"/>
                <a:cs typeface="Trebuchet MS"/>
              </a:rPr>
              <a:t>c</a:t>
            </a:r>
            <a:r>
              <a:rPr sz="1100" i="1" spc="-65" dirty="0">
                <a:latin typeface="Trebuchet MS"/>
                <a:cs typeface="Trebuchet MS"/>
              </a:rPr>
              <a:t> </a:t>
            </a:r>
            <a:r>
              <a:rPr sz="1100" spc="-45" dirty="0">
                <a:latin typeface="Tahoma"/>
                <a:cs typeface="Tahoma"/>
              </a:rPr>
              <a:t>(</a:t>
            </a:r>
            <a:r>
              <a:rPr sz="1100" i="1" spc="-45" dirty="0">
                <a:latin typeface="Trebuchet MS"/>
                <a:cs typeface="Trebuchet MS"/>
              </a:rPr>
              <a:t>i</a:t>
            </a:r>
            <a:r>
              <a:rPr sz="1100" i="1" spc="-225" dirty="0">
                <a:latin typeface="Trebuchet MS"/>
                <a:cs typeface="Trebuchet MS"/>
              </a:rPr>
              <a:t> </a:t>
            </a:r>
            <a:r>
              <a:rPr sz="1100" spc="-50" dirty="0">
                <a:latin typeface="Lucida Sans Unicode"/>
                <a:cs typeface="Lucida Sans Unicode"/>
              </a:rPr>
              <a:t>,</a:t>
            </a:r>
            <a:r>
              <a:rPr sz="1100" spc="-180" dirty="0">
                <a:latin typeface="Lucida Sans Unicode"/>
                <a:cs typeface="Lucida Sans Unicode"/>
              </a:rPr>
              <a:t> </a:t>
            </a:r>
            <a:r>
              <a:rPr sz="1100" i="1" spc="-114" dirty="0">
                <a:latin typeface="Trebuchet MS"/>
                <a:cs typeface="Trebuchet MS"/>
              </a:rPr>
              <a:t>j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30" dirty="0">
                <a:latin typeface="Tahoma"/>
                <a:cs typeface="Tahoma"/>
              </a:rPr>
              <a:t> </a:t>
            </a:r>
            <a:r>
              <a:rPr sz="1100" spc="-30" dirty="0">
                <a:latin typeface="Lucida Sans Unicode"/>
                <a:cs typeface="Lucida Sans Unicode"/>
              </a:rPr>
              <a:t>&gt;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i="1" spc="-25" dirty="0">
                <a:latin typeface="Trebuchet MS"/>
                <a:cs typeface="Trebuchet MS"/>
              </a:rPr>
              <a:t>c</a:t>
            </a:r>
            <a:r>
              <a:rPr sz="1100" i="1" spc="5" dirty="0">
                <a:latin typeface="Trebuchet MS"/>
                <a:cs typeface="Trebuchet MS"/>
              </a:rPr>
              <a:t> </a:t>
            </a:r>
            <a:r>
              <a:rPr sz="1100" spc="45" dirty="0">
                <a:latin typeface="Tahoma"/>
                <a:cs typeface="Tahoma"/>
              </a:rPr>
              <a:t>+</a:t>
            </a:r>
            <a:r>
              <a:rPr sz="1100" spc="-105" dirty="0">
                <a:latin typeface="Tahoma"/>
                <a:cs typeface="Tahoma"/>
              </a:rPr>
              <a:t> </a:t>
            </a:r>
            <a:r>
              <a:rPr sz="1100" spc="-150" dirty="0">
                <a:latin typeface="Lucida Sans Unicode"/>
                <a:cs typeface="Lucida Sans Unicode"/>
              </a:rPr>
              <a:t>η</a:t>
            </a:r>
            <a:r>
              <a:rPr sz="1100" spc="-150" dirty="0">
                <a:latin typeface="Tahoma"/>
                <a:cs typeface="Tahoma"/>
              </a:rPr>
              <a:t>(</a:t>
            </a:r>
            <a:r>
              <a:rPr sz="1100" i="1" spc="-150" dirty="0">
                <a:latin typeface="Trebuchet MS"/>
                <a:cs typeface="Trebuchet MS"/>
              </a:rPr>
              <a:t>c</a:t>
            </a:r>
            <a:r>
              <a:rPr sz="1100" spc="-150" dirty="0">
                <a:latin typeface="Tahoma"/>
                <a:cs typeface="Tahoma"/>
              </a:rPr>
              <a:t>¯</a:t>
            </a:r>
            <a:r>
              <a:rPr sz="1100" spc="-165" dirty="0">
                <a:latin typeface="Tahoma"/>
                <a:cs typeface="Tahoma"/>
              </a:rPr>
              <a:t> </a:t>
            </a:r>
            <a:r>
              <a:rPr sz="1100" spc="-30" dirty="0">
                <a:latin typeface="Lucida Sans Unicode"/>
                <a:cs typeface="Lucida Sans Unicode"/>
              </a:rPr>
              <a:t>−</a:t>
            </a:r>
            <a:r>
              <a:rPr sz="1100" spc="-110" dirty="0">
                <a:latin typeface="Lucida Sans Unicode"/>
                <a:cs typeface="Lucida Sans Unicode"/>
              </a:rPr>
              <a:t> </a:t>
            </a:r>
            <a:r>
              <a:rPr sz="1100" i="1" spc="-25" dirty="0">
                <a:latin typeface="Trebuchet MS"/>
                <a:cs typeface="Trebuchet MS"/>
              </a:rPr>
              <a:t>c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spc="90" dirty="0">
                <a:latin typeface="Tahoma"/>
                <a:cs typeface="Tahoma"/>
              </a:rPr>
              <a:t>)</a:t>
            </a:r>
            <a:r>
              <a:rPr sz="1100" spc="90" dirty="0"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  <a:p>
            <a:pPr marL="12700" marR="235585">
              <a:lnSpc>
                <a:spcPct val="102699"/>
              </a:lnSpc>
              <a:spcBef>
                <a:spcPts val="670"/>
              </a:spcBef>
            </a:pPr>
            <a:r>
              <a:rPr sz="1100" spc="-20" dirty="0">
                <a:latin typeface="Tahoma"/>
                <a:cs typeface="Tahoma"/>
              </a:rPr>
              <a:t>The </a:t>
            </a:r>
            <a:r>
              <a:rPr sz="1100" spc="-60" dirty="0">
                <a:latin typeface="Tahoma"/>
                <a:cs typeface="Tahoma"/>
              </a:rPr>
              <a:t>elements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100" dirty="0">
                <a:solidFill>
                  <a:srgbClr val="0000FF"/>
                </a:solidFill>
                <a:latin typeface="Lucida Sans Unicode"/>
                <a:cs typeface="Lucida Sans Unicode"/>
              </a:rPr>
              <a:t>σ</a:t>
            </a:r>
            <a:r>
              <a:rPr sz="1100" spc="100" dirty="0">
                <a:solidFill>
                  <a:srgbClr val="0000FF"/>
                </a:solidFill>
                <a:latin typeface="Tahoma"/>
                <a:cs typeface="Tahoma"/>
              </a:rPr>
              <a:t>(</a:t>
            </a:r>
            <a:r>
              <a:rPr sz="1100" spc="100" dirty="0">
                <a:solidFill>
                  <a:srgbClr val="0000FF"/>
                </a:solidFill>
                <a:latin typeface="Lucida Sans Unicode"/>
                <a:cs typeface="Lucida Sans Unicode"/>
              </a:rPr>
              <a:t>J </a:t>
            </a:r>
            <a:r>
              <a:rPr sz="1100" dirty="0">
                <a:solidFill>
                  <a:srgbClr val="0000FF"/>
                </a:solidFill>
                <a:latin typeface="Tahoma"/>
                <a:cs typeface="Tahoma"/>
              </a:rPr>
              <a:t>) </a:t>
            </a:r>
            <a:r>
              <a:rPr sz="1100" spc="-70" dirty="0">
                <a:latin typeface="Tahoma"/>
                <a:cs typeface="Tahoma"/>
              </a:rPr>
              <a:t>are </a:t>
            </a:r>
            <a:r>
              <a:rPr sz="1100" spc="-45" dirty="0">
                <a:latin typeface="Tahoma"/>
                <a:cs typeface="Tahoma"/>
              </a:rPr>
              <a:t>picked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i="1" spc="-50" dirty="0">
                <a:solidFill>
                  <a:srgbClr val="0000FF"/>
                </a:solidFill>
                <a:latin typeface="Trebuchet MS"/>
                <a:cs typeface="Trebuchet MS"/>
              </a:rPr>
              <a:t>m </a:t>
            </a:r>
            <a:r>
              <a:rPr sz="1100" spc="-30" dirty="0">
                <a:latin typeface="Tahoma"/>
                <a:cs typeface="Tahoma"/>
              </a:rPr>
              <a:t>iterations, </a:t>
            </a:r>
            <a:r>
              <a:rPr sz="1100" spc="-25" dirty="0">
                <a:latin typeface="Tahoma"/>
                <a:cs typeface="Tahoma"/>
              </a:rPr>
              <a:t>with </a:t>
            </a:r>
            <a:r>
              <a:rPr sz="1100" spc="-40" dirty="0">
                <a:latin typeface="Tahoma"/>
                <a:cs typeface="Tahoma"/>
              </a:rPr>
              <a:t>the  </a:t>
            </a:r>
            <a:r>
              <a:rPr sz="1100" spc="-55" dirty="0">
                <a:latin typeface="Tahoma"/>
                <a:cs typeface="Tahoma"/>
              </a:rPr>
              <a:t>element </a:t>
            </a:r>
            <a:r>
              <a:rPr sz="1100" i="1" spc="-25" dirty="0">
                <a:solidFill>
                  <a:srgbClr val="0000FF"/>
                </a:solidFill>
                <a:latin typeface="Trebuchet MS"/>
                <a:cs typeface="Trebuchet MS"/>
              </a:rPr>
              <a:t>k </a:t>
            </a:r>
            <a:r>
              <a:rPr sz="1100" spc="-45" dirty="0">
                <a:latin typeface="Tahoma"/>
                <a:cs typeface="Tahoma"/>
              </a:rPr>
              <a:t>being picked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i="1" spc="-25" dirty="0">
                <a:solidFill>
                  <a:srgbClr val="0000FF"/>
                </a:solidFill>
                <a:latin typeface="Trebuchet MS"/>
                <a:cs typeface="Trebuchet MS"/>
              </a:rPr>
              <a:t>k </a:t>
            </a:r>
            <a:r>
              <a:rPr sz="1200" spc="30" baseline="27777" dirty="0">
                <a:solidFill>
                  <a:srgbClr val="0000FF"/>
                </a:solidFill>
                <a:latin typeface="Georgia"/>
                <a:cs typeface="Georgia"/>
              </a:rPr>
              <a:t>th </a:t>
            </a:r>
            <a:r>
              <a:rPr sz="1200" spc="307" baseline="27777" dirty="0">
                <a:solidFill>
                  <a:srgbClr val="0000FF"/>
                </a:solidFill>
                <a:latin typeface="Georgia"/>
                <a:cs typeface="Georgia"/>
              </a:rPr>
              <a:t> </a:t>
            </a:r>
            <a:r>
              <a:rPr sz="1100" spc="-25" dirty="0">
                <a:latin typeface="Tahoma"/>
                <a:cs typeface="Tahoma"/>
              </a:rPr>
              <a:t>iteration</a:t>
            </a:r>
            <a:endParaRPr sz="11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705"/>
              </a:spcBef>
            </a:pPr>
            <a:r>
              <a:rPr sz="1100" spc="-15" dirty="0">
                <a:latin typeface="Tahoma"/>
                <a:cs typeface="Tahoma"/>
              </a:rPr>
              <a:t>(</a:t>
            </a:r>
            <a:r>
              <a:rPr sz="1100" i="1" spc="-15" dirty="0">
                <a:latin typeface="Trebuchet MS"/>
                <a:cs typeface="Trebuchet MS"/>
              </a:rPr>
              <a:t>k</a:t>
            </a:r>
            <a:r>
              <a:rPr sz="1100" i="1" spc="-10" dirty="0">
                <a:latin typeface="Trebuchet MS"/>
                <a:cs typeface="Trebuchet MS"/>
              </a:rPr>
              <a:t> </a:t>
            </a:r>
            <a:r>
              <a:rPr sz="1100" spc="-30" dirty="0">
                <a:latin typeface="Lucida Sans Unicode"/>
                <a:cs typeface="Lucida Sans Unicode"/>
              </a:rPr>
              <a:t>−</a:t>
            </a:r>
            <a:r>
              <a:rPr sz="1100" spc="-120" dirty="0">
                <a:latin typeface="Lucida Sans Unicode"/>
                <a:cs typeface="Lucida Sans Unicode"/>
              </a:rPr>
              <a:t> </a:t>
            </a:r>
            <a:r>
              <a:rPr sz="1100" spc="-60" dirty="0">
                <a:latin typeface="Tahoma"/>
                <a:cs typeface="Tahoma"/>
              </a:rPr>
              <a:t>1</a:t>
            </a:r>
            <a:r>
              <a:rPr sz="1100" spc="-60" dirty="0">
                <a:latin typeface="Lucida Sans Unicode"/>
                <a:cs typeface="Lucida Sans Unicode"/>
              </a:rPr>
              <a:t>,</a:t>
            </a:r>
            <a:r>
              <a:rPr sz="1100" spc="-185" dirty="0">
                <a:latin typeface="Lucida Sans Unicode"/>
                <a:cs typeface="Lucida Sans Unicode"/>
              </a:rPr>
              <a:t> </a:t>
            </a:r>
            <a:r>
              <a:rPr sz="1100" i="1" spc="-25" dirty="0">
                <a:latin typeface="Trebuchet MS"/>
                <a:cs typeface="Trebuchet MS"/>
              </a:rPr>
              <a:t>k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dirty="0">
                <a:latin typeface="Tahoma"/>
                <a:cs typeface="Tahoma"/>
              </a:rPr>
              <a:t>)</a:t>
            </a:r>
            <a:r>
              <a:rPr sz="1100" spc="-55" dirty="0">
                <a:latin typeface="Tahoma"/>
                <a:cs typeface="Tahoma"/>
              </a:rPr>
              <a:t> </a:t>
            </a:r>
            <a:r>
              <a:rPr sz="1100" spc="-150" dirty="0">
                <a:latin typeface="Lucida Sans Unicode"/>
                <a:cs typeface="Lucida Sans Unicode"/>
              </a:rPr>
              <a:t>∈</a:t>
            </a:r>
            <a:r>
              <a:rPr sz="1100" spc="-65" dirty="0">
                <a:latin typeface="Lucida Sans Unicode"/>
                <a:cs typeface="Lucida Sans Unicode"/>
              </a:rPr>
              <a:t> </a:t>
            </a:r>
            <a:r>
              <a:rPr sz="1100" spc="55" dirty="0">
                <a:latin typeface="Lucida Sans Unicode"/>
                <a:cs typeface="Lucida Sans Unicode"/>
              </a:rPr>
              <a:t>E</a:t>
            </a:r>
            <a:r>
              <a:rPr sz="1200" i="1" spc="82" baseline="-13888" dirty="0">
                <a:latin typeface="Arial"/>
                <a:cs typeface="Arial"/>
              </a:rPr>
              <a:t>k</a:t>
            </a:r>
            <a:r>
              <a:rPr sz="1200" spc="82" baseline="-13888" dirty="0">
                <a:latin typeface="Arial"/>
                <a:cs typeface="Arial"/>
              </a:rPr>
              <a:t>−</a:t>
            </a:r>
            <a:r>
              <a:rPr sz="1200" spc="82" baseline="-13888" dirty="0">
                <a:latin typeface="Tahoma"/>
                <a:cs typeface="Tahoma"/>
              </a:rPr>
              <a:t>1</a:t>
            </a:r>
            <a:endParaRPr sz="1200" baseline="-13888">
              <a:latin typeface="Tahoma"/>
              <a:cs typeface="Tahoma"/>
            </a:endParaRPr>
          </a:p>
          <a:p>
            <a:pPr marL="12700" marR="5080">
              <a:lnSpc>
                <a:spcPct val="102699"/>
              </a:lnSpc>
              <a:spcBef>
                <a:spcPts val="660"/>
              </a:spcBef>
            </a:pPr>
            <a:r>
              <a:rPr sz="1100" spc="-35" dirty="0">
                <a:latin typeface="Tahoma"/>
                <a:cs typeface="Tahoma"/>
              </a:rPr>
              <a:t>Selection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-40" dirty="0">
                <a:latin typeface="Tahoma"/>
                <a:cs typeface="Tahoma"/>
              </a:rPr>
              <a:t>target </a:t>
            </a:r>
            <a:r>
              <a:rPr sz="1100" spc="-15" dirty="0">
                <a:latin typeface="Tahoma"/>
                <a:cs typeface="Tahoma"/>
              </a:rPr>
              <a:t>will </a:t>
            </a:r>
            <a:r>
              <a:rPr sz="1100" spc="-70" dirty="0">
                <a:latin typeface="Tahoma"/>
                <a:cs typeface="Tahoma"/>
              </a:rPr>
              <a:t>make </a:t>
            </a:r>
            <a:r>
              <a:rPr sz="1100" spc="-40" dirty="0">
                <a:latin typeface="Tahoma"/>
                <a:cs typeface="Tahoma"/>
              </a:rPr>
              <a:t>irrelevant </a:t>
            </a:r>
            <a:r>
              <a:rPr sz="1100" spc="-60" dirty="0">
                <a:latin typeface="Tahoma"/>
                <a:cs typeface="Tahoma"/>
              </a:rPr>
              <a:t>several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15" dirty="0">
                <a:latin typeface="Tahoma"/>
                <a:cs typeface="Tahoma"/>
              </a:rPr>
              <a:t>that  </a:t>
            </a:r>
            <a:r>
              <a:rPr sz="1100" spc="-70" dirty="0">
                <a:latin typeface="Tahoma"/>
                <a:cs typeface="Tahoma"/>
              </a:rPr>
              <a:t>are </a:t>
            </a:r>
            <a:r>
              <a:rPr sz="1100" spc="-50" dirty="0">
                <a:latin typeface="Tahoma"/>
                <a:cs typeface="Tahoma"/>
              </a:rPr>
              <a:t>dropped </a:t>
            </a:r>
            <a:r>
              <a:rPr sz="1100" spc="-45" dirty="0">
                <a:latin typeface="Tahoma"/>
                <a:cs typeface="Tahoma"/>
              </a:rPr>
              <a:t>from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50" dirty="0">
                <a:latin typeface="Tahoma"/>
                <a:cs typeface="Tahoma"/>
              </a:rPr>
              <a:t>set </a:t>
            </a:r>
            <a:r>
              <a:rPr sz="1100" spc="-45" dirty="0">
                <a:latin typeface="Tahoma"/>
                <a:cs typeface="Tahoma"/>
              </a:rPr>
              <a:t>being </a:t>
            </a:r>
            <a:r>
              <a:rPr sz="1100" spc="50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considered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16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Local </a:t>
            </a:r>
            <a:r>
              <a:rPr spc="-55" dirty="0"/>
              <a:t>Search </a:t>
            </a:r>
            <a:r>
              <a:rPr spc="-25" dirty="0"/>
              <a:t>(1 </a:t>
            </a:r>
            <a:r>
              <a:rPr spc="-40" dirty="0"/>
              <a:t>of</a:t>
            </a:r>
            <a:r>
              <a:rPr spc="120" dirty="0"/>
              <a:t> </a:t>
            </a:r>
            <a:r>
              <a:rPr spc="-25" dirty="0"/>
              <a:t>2)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907662"/>
            <a:ext cx="75002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581270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363" y="2427093"/>
            <a:ext cx="72871" cy="736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545">
              <a:lnSpc>
                <a:spcPct val="100000"/>
              </a:lnSpc>
            </a:pPr>
            <a:r>
              <a:rPr spc="-45" dirty="0"/>
              <a:t>Difference </a:t>
            </a:r>
            <a:r>
              <a:rPr spc="-70" dirty="0"/>
              <a:t>between </a:t>
            </a:r>
            <a:r>
              <a:rPr spc="-60" dirty="0"/>
              <a:t>two</a:t>
            </a:r>
            <a:r>
              <a:rPr spc="204" dirty="0"/>
              <a:t> </a:t>
            </a:r>
            <a:r>
              <a:rPr spc="-75" dirty="0"/>
              <a:t>sequences:</a:t>
            </a:r>
          </a:p>
          <a:p>
            <a:pPr marL="156845">
              <a:lnSpc>
                <a:spcPct val="100000"/>
              </a:lnSpc>
              <a:spcBef>
                <a:spcPts val="47"/>
              </a:spcBef>
            </a:pPr>
            <a:endParaRPr sz="950">
              <a:latin typeface="Times New Roman"/>
              <a:cs typeface="Times New Roman"/>
            </a:endParaRPr>
          </a:p>
          <a:p>
            <a:pPr marL="274955" algn="ctr">
              <a:lnSpc>
                <a:spcPct val="100000"/>
              </a:lnSpc>
            </a:pPr>
            <a:r>
              <a:rPr spc="-165" dirty="0">
                <a:latin typeface="Lucida Sans Unicode"/>
                <a:cs typeface="Lucida Sans Unicode"/>
              </a:rPr>
              <a:t>δ</a:t>
            </a:r>
            <a:r>
              <a:rPr spc="-135" dirty="0">
                <a:latin typeface="Lucida Sans Unicode"/>
                <a:cs typeface="Lucida Sans Unicode"/>
              </a:rPr>
              <a:t> </a:t>
            </a:r>
            <a:r>
              <a:rPr spc="-35" dirty="0"/>
              <a:t>(</a:t>
            </a:r>
            <a:r>
              <a:rPr spc="-35" dirty="0">
                <a:latin typeface="Lucida Sans Unicode"/>
                <a:cs typeface="Lucida Sans Unicode"/>
              </a:rPr>
              <a:t>σ</a:t>
            </a:r>
            <a:r>
              <a:rPr sz="1200" spc="-52" baseline="-10416" dirty="0">
                <a:latin typeface="Tahoma"/>
                <a:cs typeface="Tahoma"/>
              </a:rPr>
              <a:t>1</a:t>
            </a:r>
            <a:r>
              <a:rPr sz="1100" spc="-35" dirty="0">
                <a:latin typeface="Lucida Sans Unicode"/>
                <a:cs typeface="Lucida Sans Unicode"/>
              </a:rPr>
              <a:t>,</a:t>
            </a:r>
            <a:r>
              <a:rPr sz="1100" spc="-180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σ</a:t>
            </a:r>
            <a:r>
              <a:rPr sz="1200" spc="-37" baseline="-10416" dirty="0">
                <a:latin typeface="Tahoma"/>
                <a:cs typeface="Tahoma"/>
              </a:rPr>
              <a:t>2</a:t>
            </a:r>
            <a:r>
              <a:rPr sz="1100" spc="-25" dirty="0"/>
              <a:t>)</a:t>
            </a:r>
            <a:r>
              <a:rPr sz="1100" spc="-45" dirty="0"/>
              <a:t> </a:t>
            </a:r>
            <a:r>
              <a:rPr sz="1100" spc="45" dirty="0"/>
              <a:t>=</a:t>
            </a:r>
            <a:r>
              <a:rPr sz="1100" spc="-50" dirty="0"/>
              <a:t> </a:t>
            </a:r>
            <a:r>
              <a:rPr sz="1100" spc="75" dirty="0">
                <a:latin typeface="Lucida Sans Unicode"/>
                <a:cs typeface="Lucida Sans Unicode"/>
              </a:rPr>
              <a:t>{</a:t>
            </a:r>
            <a:r>
              <a:rPr sz="1100" i="1" spc="75" dirty="0">
                <a:latin typeface="Trebuchet MS"/>
                <a:cs typeface="Trebuchet MS"/>
              </a:rPr>
              <a:t>k</a:t>
            </a:r>
            <a:r>
              <a:rPr sz="1100" i="1" spc="50" dirty="0">
                <a:latin typeface="Trebuchet MS"/>
                <a:cs typeface="Trebuchet MS"/>
              </a:rPr>
              <a:t> </a:t>
            </a:r>
            <a:r>
              <a:rPr sz="1100" spc="-90" dirty="0"/>
              <a:t>:</a:t>
            </a:r>
            <a:r>
              <a:rPr sz="1100" spc="-45" dirty="0"/>
              <a:t> </a:t>
            </a:r>
            <a:r>
              <a:rPr sz="1100" spc="-30" dirty="0">
                <a:latin typeface="Lucida Sans Unicode"/>
                <a:cs typeface="Lucida Sans Unicode"/>
              </a:rPr>
              <a:t>σ</a:t>
            </a:r>
            <a:r>
              <a:rPr sz="1200" spc="-44" baseline="-10416" dirty="0">
                <a:latin typeface="Tahoma"/>
                <a:cs typeface="Tahoma"/>
              </a:rPr>
              <a:t>1</a:t>
            </a:r>
            <a:r>
              <a:rPr sz="1100" spc="-30" dirty="0"/>
              <a:t>(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dirty="0"/>
              <a:t>)</a:t>
            </a:r>
            <a:r>
              <a:rPr sz="1100" spc="-45" dirty="0"/>
              <a:t> </a:t>
            </a:r>
            <a:r>
              <a:rPr sz="1100" spc="-190" dirty="0">
                <a:latin typeface="Lucida Sans Unicode"/>
                <a:cs typeface="Lucida Sans Unicode"/>
              </a:rPr>
              <a:t>ƒ</a:t>
            </a:r>
            <a:r>
              <a:rPr sz="1100" spc="-190" dirty="0"/>
              <a:t>=</a:t>
            </a:r>
            <a:r>
              <a:rPr sz="1100" spc="-50" dirty="0"/>
              <a:t> </a:t>
            </a:r>
            <a:r>
              <a:rPr sz="1100" spc="-30" dirty="0">
                <a:latin typeface="Lucida Sans Unicode"/>
                <a:cs typeface="Lucida Sans Unicode"/>
              </a:rPr>
              <a:t>σ</a:t>
            </a:r>
            <a:r>
              <a:rPr sz="1200" spc="-44" baseline="-10416" dirty="0">
                <a:latin typeface="Tahoma"/>
                <a:cs typeface="Tahoma"/>
              </a:rPr>
              <a:t>2</a:t>
            </a:r>
            <a:r>
              <a:rPr sz="1100" spc="-30" dirty="0"/>
              <a:t>(</a:t>
            </a:r>
            <a:r>
              <a:rPr sz="1100" i="1" spc="-30" dirty="0">
                <a:latin typeface="Trebuchet MS"/>
                <a:cs typeface="Trebuchet MS"/>
              </a:rPr>
              <a:t>k</a:t>
            </a:r>
            <a:r>
              <a:rPr sz="1100" i="1" spc="-245" dirty="0">
                <a:latin typeface="Trebuchet MS"/>
                <a:cs typeface="Trebuchet MS"/>
              </a:rPr>
              <a:t> </a:t>
            </a:r>
            <a:r>
              <a:rPr sz="1100" spc="90" dirty="0"/>
              <a:t>)</a:t>
            </a:r>
            <a:r>
              <a:rPr sz="1100" spc="90" dirty="0"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  <a:p>
            <a:pPr marL="156845"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69545" marR="52069">
              <a:lnSpc>
                <a:spcPct val="102699"/>
              </a:lnSpc>
            </a:pPr>
            <a:r>
              <a:rPr spc="-30" dirty="0"/>
              <a:t>Distance </a:t>
            </a:r>
            <a:r>
              <a:rPr spc="-70" dirty="0"/>
              <a:t>between </a:t>
            </a:r>
            <a:r>
              <a:rPr spc="-60" dirty="0"/>
              <a:t>two </a:t>
            </a:r>
            <a:r>
              <a:rPr spc="-70" dirty="0"/>
              <a:t>sequences </a:t>
            </a:r>
            <a:r>
              <a:rPr spc="-35" dirty="0"/>
              <a:t>is simply </a:t>
            </a:r>
            <a:r>
              <a:rPr spc="-40" dirty="0"/>
              <a:t>the </a:t>
            </a:r>
            <a:r>
              <a:rPr spc="-30" dirty="0"/>
              <a:t>cardinality </a:t>
            </a:r>
            <a:r>
              <a:rPr spc="-40" dirty="0"/>
              <a:t>of  the </a:t>
            </a:r>
            <a:r>
              <a:rPr spc="-50" dirty="0"/>
              <a:t>difference </a:t>
            </a:r>
            <a:r>
              <a:rPr spc="-70" dirty="0"/>
              <a:t>between</a:t>
            </a:r>
            <a:r>
              <a:rPr spc="80" dirty="0"/>
              <a:t> </a:t>
            </a:r>
            <a:r>
              <a:rPr spc="-55" dirty="0"/>
              <a:t>them:</a:t>
            </a:r>
          </a:p>
          <a:p>
            <a:pPr marL="156845">
              <a:lnSpc>
                <a:spcPct val="100000"/>
              </a:lnSpc>
              <a:spcBef>
                <a:spcPts val="35"/>
              </a:spcBef>
            </a:pPr>
            <a:endParaRPr sz="950">
              <a:latin typeface="Times New Roman"/>
              <a:cs typeface="Times New Roman"/>
            </a:endParaRPr>
          </a:p>
          <a:p>
            <a:pPr marL="276225" algn="ctr">
              <a:lnSpc>
                <a:spcPct val="100000"/>
              </a:lnSpc>
            </a:pPr>
            <a:r>
              <a:rPr i="1" spc="-50" dirty="0">
                <a:latin typeface="Trebuchet MS"/>
                <a:cs typeface="Trebuchet MS"/>
              </a:rPr>
              <a:t>d</a:t>
            </a:r>
            <a:r>
              <a:rPr i="1" spc="-70" dirty="0">
                <a:latin typeface="Trebuchet MS"/>
                <a:cs typeface="Trebuchet MS"/>
              </a:rPr>
              <a:t> </a:t>
            </a:r>
            <a:r>
              <a:rPr spc="-35" dirty="0"/>
              <a:t>(</a:t>
            </a:r>
            <a:r>
              <a:rPr spc="-35" dirty="0">
                <a:latin typeface="Lucida Sans Unicode"/>
                <a:cs typeface="Lucida Sans Unicode"/>
              </a:rPr>
              <a:t>σ</a:t>
            </a:r>
            <a:r>
              <a:rPr sz="1200" spc="-52" baseline="-10416" dirty="0">
                <a:latin typeface="Tahoma"/>
                <a:cs typeface="Tahoma"/>
              </a:rPr>
              <a:t>1</a:t>
            </a:r>
            <a:r>
              <a:rPr sz="1100" spc="-35" dirty="0">
                <a:latin typeface="Lucida Sans Unicode"/>
                <a:cs typeface="Lucida Sans Unicode"/>
              </a:rPr>
              <a:t>,</a:t>
            </a:r>
            <a:r>
              <a:rPr sz="1100" spc="-185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σ</a:t>
            </a:r>
            <a:r>
              <a:rPr sz="1200" spc="-37" baseline="-10416" dirty="0">
                <a:latin typeface="Tahoma"/>
                <a:cs typeface="Tahoma"/>
              </a:rPr>
              <a:t>2</a:t>
            </a:r>
            <a:r>
              <a:rPr sz="1100" spc="-25" dirty="0"/>
              <a:t>)</a:t>
            </a:r>
            <a:r>
              <a:rPr sz="1100" spc="-65" dirty="0"/>
              <a:t> </a:t>
            </a:r>
            <a:r>
              <a:rPr sz="1100" spc="45" dirty="0"/>
              <a:t>=</a:t>
            </a:r>
            <a:r>
              <a:rPr sz="1100" spc="-60" dirty="0"/>
              <a:t> </a:t>
            </a:r>
            <a:r>
              <a:rPr sz="1100" spc="-140" dirty="0">
                <a:latin typeface="Lucida Sans Unicode"/>
                <a:cs typeface="Lucida Sans Unicode"/>
              </a:rPr>
              <a:t>|δ</a:t>
            </a:r>
            <a:r>
              <a:rPr sz="1100" spc="-130" dirty="0">
                <a:latin typeface="Lucida Sans Unicode"/>
                <a:cs typeface="Lucida Sans Unicode"/>
              </a:rPr>
              <a:t> </a:t>
            </a:r>
            <a:r>
              <a:rPr sz="1100" spc="-35" dirty="0"/>
              <a:t>(</a:t>
            </a:r>
            <a:r>
              <a:rPr sz="1100" spc="-35" dirty="0">
                <a:latin typeface="Lucida Sans Unicode"/>
                <a:cs typeface="Lucida Sans Unicode"/>
              </a:rPr>
              <a:t>σ</a:t>
            </a:r>
            <a:r>
              <a:rPr sz="1200" spc="-52" baseline="-10416" dirty="0">
                <a:latin typeface="Tahoma"/>
                <a:cs typeface="Tahoma"/>
              </a:rPr>
              <a:t>1</a:t>
            </a:r>
            <a:r>
              <a:rPr sz="1100" spc="-35" dirty="0">
                <a:latin typeface="Lucida Sans Unicode"/>
                <a:cs typeface="Lucida Sans Unicode"/>
              </a:rPr>
              <a:t>,</a:t>
            </a:r>
            <a:r>
              <a:rPr sz="1100" spc="-185" dirty="0">
                <a:latin typeface="Lucida Sans Unicode"/>
                <a:cs typeface="Lucida Sans Unicode"/>
              </a:rPr>
              <a:t> </a:t>
            </a:r>
            <a:r>
              <a:rPr sz="1100" spc="-25" dirty="0">
                <a:latin typeface="Lucida Sans Unicode"/>
                <a:cs typeface="Lucida Sans Unicode"/>
              </a:rPr>
              <a:t>σ</a:t>
            </a:r>
            <a:r>
              <a:rPr sz="1200" spc="-37" baseline="-10416" dirty="0">
                <a:latin typeface="Tahoma"/>
                <a:cs typeface="Tahoma"/>
              </a:rPr>
              <a:t>2</a:t>
            </a:r>
            <a:r>
              <a:rPr sz="1100" spc="-25" dirty="0"/>
              <a:t>)</a:t>
            </a:r>
            <a:r>
              <a:rPr sz="1100" spc="-165" dirty="0"/>
              <a:t> </a:t>
            </a:r>
            <a:r>
              <a:rPr sz="1100" spc="-110" dirty="0">
                <a:latin typeface="Lucida Sans Unicode"/>
                <a:cs typeface="Lucida Sans Unicode"/>
              </a:rPr>
              <a:t>|</a:t>
            </a:r>
            <a:endParaRPr sz="1100">
              <a:latin typeface="Lucida Sans Unicode"/>
              <a:cs typeface="Lucida Sans Unicode"/>
            </a:endParaRPr>
          </a:p>
          <a:p>
            <a:pPr marL="156845"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69545" marR="5080">
              <a:lnSpc>
                <a:spcPct val="102699"/>
              </a:lnSpc>
            </a:pPr>
            <a:r>
              <a:rPr spc="-40" dirty="0"/>
              <a:t>Neighborhood of the </a:t>
            </a:r>
            <a:r>
              <a:rPr spc="-70" dirty="0"/>
              <a:t>sequence </a:t>
            </a:r>
            <a:r>
              <a:rPr spc="-35" dirty="0"/>
              <a:t>is </a:t>
            </a:r>
            <a:r>
              <a:rPr spc="-55" dirty="0"/>
              <a:t>given </a:t>
            </a:r>
            <a:r>
              <a:rPr spc="-65" dirty="0"/>
              <a:t>by </a:t>
            </a:r>
            <a:r>
              <a:rPr spc="-15" dirty="0"/>
              <a:t>all </a:t>
            </a:r>
            <a:r>
              <a:rPr spc="-70" dirty="0"/>
              <a:t>sequences </a:t>
            </a:r>
            <a:r>
              <a:rPr spc="-15" dirty="0"/>
              <a:t>that  </a:t>
            </a:r>
            <a:r>
              <a:rPr spc="-65" dirty="0"/>
              <a:t>have </a:t>
            </a:r>
            <a:r>
              <a:rPr spc="-40" dirty="0"/>
              <a:t>distance </a:t>
            </a:r>
            <a:r>
              <a:rPr spc="-60" dirty="0"/>
              <a:t>less </a:t>
            </a:r>
            <a:r>
              <a:rPr spc="-35" dirty="0"/>
              <a:t>than </a:t>
            </a:r>
            <a:r>
              <a:rPr spc="-65" dirty="0"/>
              <a:t>or </a:t>
            </a:r>
            <a:r>
              <a:rPr spc="-50" dirty="0"/>
              <a:t>equal </a:t>
            </a:r>
            <a:r>
              <a:rPr spc="-15" dirty="0"/>
              <a:t>to </a:t>
            </a:r>
            <a:r>
              <a:rPr spc="75" dirty="0"/>
              <a:t> </a:t>
            </a:r>
            <a:r>
              <a:rPr spc="-20" dirty="0"/>
              <a:t>k</a:t>
            </a:r>
          </a:p>
        </p:txBody>
      </p:sp>
      <p:sp>
        <p:nvSpPr>
          <p:cNvPr id="10" name="object 10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17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0" dirty="0"/>
              <a:t>Local </a:t>
            </a:r>
            <a:r>
              <a:rPr spc="-55" dirty="0"/>
              <a:t>Search </a:t>
            </a:r>
            <a:r>
              <a:rPr spc="-25" dirty="0"/>
              <a:t>(2 </a:t>
            </a:r>
            <a:r>
              <a:rPr spc="-40" dirty="0"/>
              <a:t>of</a:t>
            </a:r>
            <a:r>
              <a:rPr spc="120" dirty="0"/>
              <a:t> </a:t>
            </a:r>
            <a:r>
              <a:rPr spc="-25" dirty="0"/>
              <a:t>2)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749166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45634" y="2184006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264" y="0"/>
                </a:moveTo>
                <a:lnTo>
                  <a:pt x="0" y="22265"/>
                </a:lnTo>
                <a:lnTo>
                  <a:pt x="452" y="26753"/>
                </a:lnTo>
                <a:lnTo>
                  <a:pt x="22264" y="44535"/>
                </a:lnTo>
                <a:lnTo>
                  <a:pt x="26752" y="44082"/>
                </a:lnTo>
                <a:lnTo>
                  <a:pt x="44538" y="22265"/>
                </a:lnTo>
                <a:lnTo>
                  <a:pt x="44086" y="17779"/>
                </a:lnTo>
                <a:lnTo>
                  <a:pt x="2226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5727" y="277179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263" y="0"/>
                </a:moveTo>
                <a:lnTo>
                  <a:pt x="0" y="22269"/>
                </a:lnTo>
                <a:lnTo>
                  <a:pt x="452" y="26757"/>
                </a:lnTo>
                <a:lnTo>
                  <a:pt x="22263" y="44538"/>
                </a:lnTo>
                <a:lnTo>
                  <a:pt x="26749" y="44086"/>
                </a:lnTo>
                <a:lnTo>
                  <a:pt x="44538" y="22269"/>
                </a:lnTo>
                <a:lnTo>
                  <a:pt x="44085" y="17782"/>
                </a:lnTo>
                <a:lnTo>
                  <a:pt x="22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98168" y="1496822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4">
                <a:moveTo>
                  <a:pt x="22263" y="0"/>
                </a:moveTo>
                <a:lnTo>
                  <a:pt x="0" y="22263"/>
                </a:lnTo>
                <a:lnTo>
                  <a:pt x="452" y="26753"/>
                </a:lnTo>
                <a:lnTo>
                  <a:pt x="22263" y="44538"/>
                </a:lnTo>
                <a:lnTo>
                  <a:pt x="26757" y="44086"/>
                </a:lnTo>
                <a:lnTo>
                  <a:pt x="44538" y="22263"/>
                </a:lnTo>
                <a:lnTo>
                  <a:pt x="44087" y="17776"/>
                </a:lnTo>
                <a:lnTo>
                  <a:pt x="22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47760" y="237023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75" y="0"/>
                </a:moveTo>
                <a:lnTo>
                  <a:pt x="0" y="22269"/>
                </a:lnTo>
                <a:lnTo>
                  <a:pt x="452" y="26757"/>
                </a:lnTo>
                <a:lnTo>
                  <a:pt x="22275" y="44540"/>
                </a:lnTo>
                <a:lnTo>
                  <a:pt x="26765" y="44087"/>
                </a:lnTo>
                <a:lnTo>
                  <a:pt x="44538" y="22269"/>
                </a:lnTo>
                <a:lnTo>
                  <a:pt x="44087" y="17778"/>
                </a:lnTo>
                <a:lnTo>
                  <a:pt x="22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60359" y="176787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75" y="0"/>
                </a:moveTo>
                <a:lnTo>
                  <a:pt x="0" y="22275"/>
                </a:lnTo>
                <a:lnTo>
                  <a:pt x="452" y="26762"/>
                </a:lnTo>
                <a:lnTo>
                  <a:pt x="22275" y="44538"/>
                </a:lnTo>
                <a:lnTo>
                  <a:pt x="26765" y="44086"/>
                </a:lnTo>
                <a:lnTo>
                  <a:pt x="44538" y="22275"/>
                </a:lnTo>
                <a:lnTo>
                  <a:pt x="44087" y="17785"/>
                </a:lnTo>
                <a:lnTo>
                  <a:pt x="22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79110" y="1552549"/>
            <a:ext cx="321310" cy="605790"/>
          </a:xfrm>
          <a:custGeom>
            <a:avLst/>
            <a:gdLst/>
            <a:ahLst/>
            <a:cxnLst/>
            <a:rect l="l" t="t" r="r" b="b"/>
            <a:pathLst>
              <a:path w="321309" h="605789">
                <a:moveTo>
                  <a:pt x="0" y="605701"/>
                </a:moveTo>
                <a:lnTo>
                  <a:pt x="32125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76718" y="1552549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9244" y="20701"/>
                </a:moveTo>
                <a:lnTo>
                  <a:pt x="12661" y="20701"/>
                </a:lnTo>
                <a:lnTo>
                  <a:pt x="16548" y="33375"/>
                </a:lnTo>
                <a:lnTo>
                  <a:pt x="19244" y="20701"/>
                </a:lnTo>
                <a:close/>
              </a:path>
              <a:path w="24130" h="33655">
                <a:moveTo>
                  <a:pt x="23647" y="0"/>
                </a:moveTo>
                <a:lnTo>
                  <a:pt x="0" y="24587"/>
                </a:lnTo>
                <a:lnTo>
                  <a:pt x="12661" y="20701"/>
                </a:lnTo>
                <a:lnTo>
                  <a:pt x="19244" y="20701"/>
                </a:lnTo>
                <a:lnTo>
                  <a:pt x="236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76718" y="1552549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2674" y="20701"/>
                </a:moveTo>
                <a:lnTo>
                  <a:pt x="16560" y="33375"/>
                </a:lnTo>
                <a:lnTo>
                  <a:pt x="23647" y="0"/>
                </a:lnTo>
                <a:lnTo>
                  <a:pt x="0" y="24587"/>
                </a:lnTo>
                <a:lnTo>
                  <a:pt x="12674" y="2070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98866" y="2427296"/>
            <a:ext cx="445134" cy="348615"/>
          </a:xfrm>
          <a:custGeom>
            <a:avLst/>
            <a:gdLst/>
            <a:ahLst/>
            <a:cxnLst/>
            <a:rect l="l" t="t" r="r" b="b"/>
            <a:pathLst>
              <a:path w="445135" h="348614">
                <a:moveTo>
                  <a:pt x="445058" y="0"/>
                </a:moveTo>
                <a:lnTo>
                  <a:pt x="0" y="34802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98866" y="2747742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20053" y="0"/>
                </a:moveTo>
                <a:lnTo>
                  <a:pt x="0" y="27588"/>
                </a:lnTo>
                <a:lnTo>
                  <a:pt x="31610" y="14763"/>
                </a:lnTo>
                <a:lnTo>
                  <a:pt x="18453" y="13152"/>
                </a:lnTo>
                <a:lnTo>
                  <a:pt x="200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98866" y="2747742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18453" y="13152"/>
                </a:moveTo>
                <a:lnTo>
                  <a:pt x="20053" y="0"/>
                </a:lnTo>
                <a:lnTo>
                  <a:pt x="0" y="27588"/>
                </a:lnTo>
                <a:lnTo>
                  <a:pt x="31610" y="14768"/>
                </a:lnTo>
                <a:lnTo>
                  <a:pt x="18453" y="1315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61376" y="1823605"/>
            <a:ext cx="304800" cy="880110"/>
          </a:xfrm>
          <a:custGeom>
            <a:avLst/>
            <a:gdLst/>
            <a:ahLst/>
            <a:cxnLst/>
            <a:rect l="l" t="t" r="r" b="b"/>
            <a:pathLst>
              <a:path w="304800" h="880110">
                <a:moveTo>
                  <a:pt x="304520" y="0"/>
                </a:moveTo>
                <a:lnTo>
                  <a:pt x="0" y="880108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561376" y="2669653"/>
            <a:ext cx="19685" cy="34290"/>
          </a:xfrm>
          <a:custGeom>
            <a:avLst/>
            <a:gdLst/>
            <a:ahLst/>
            <a:cxnLst/>
            <a:rect l="l" t="t" r="r" b="b"/>
            <a:pathLst>
              <a:path w="19684" h="34289">
                <a:moveTo>
                  <a:pt x="1879" y="0"/>
                </a:moveTo>
                <a:lnTo>
                  <a:pt x="0" y="34066"/>
                </a:lnTo>
                <a:lnTo>
                  <a:pt x="15524" y="11921"/>
                </a:lnTo>
                <a:lnTo>
                  <a:pt x="7658" y="11921"/>
                </a:lnTo>
                <a:lnTo>
                  <a:pt x="1879" y="0"/>
                </a:lnTo>
                <a:close/>
              </a:path>
              <a:path w="19684" h="34289">
                <a:moveTo>
                  <a:pt x="19583" y="6131"/>
                </a:moveTo>
                <a:lnTo>
                  <a:pt x="7658" y="11921"/>
                </a:lnTo>
                <a:lnTo>
                  <a:pt x="15524" y="11921"/>
                </a:lnTo>
                <a:lnTo>
                  <a:pt x="19583" y="61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61376" y="2669658"/>
            <a:ext cx="19685" cy="34290"/>
          </a:xfrm>
          <a:custGeom>
            <a:avLst/>
            <a:gdLst/>
            <a:ahLst/>
            <a:cxnLst/>
            <a:rect l="l" t="t" r="r" b="b"/>
            <a:pathLst>
              <a:path w="19684" h="34289">
                <a:moveTo>
                  <a:pt x="7658" y="11916"/>
                </a:moveTo>
                <a:lnTo>
                  <a:pt x="1879" y="0"/>
                </a:lnTo>
                <a:lnTo>
                  <a:pt x="0" y="34061"/>
                </a:lnTo>
                <a:lnTo>
                  <a:pt x="19583" y="6126"/>
                </a:lnTo>
                <a:lnTo>
                  <a:pt x="7658" y="1191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57261" y="1552549"/>
            <a:ext cx="646430" cy="803275"/>
          </a:xfrm>
          <a:custGeom>
            <a:avLst/>
            <a:gdLst/>
            <a:ahLst/>
            <a:cxnLst/>
            <a:rect l="l" t="t" r="r" b="b"/>
            <a:pathLst>
              <a:path w="646430" h="803275">
                <a:moveTo>
                  <a:pt x="0" y="0"/>
                </a:moveTo>
                <a:lnTo>
                  <a:pt x="645845" y="80313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975256" y="2324267"/>
            <a:ext cx="27940" cy="31750"/>
          </a:xfrm>
          <a:custGeom>
            <a:avLst/>
            <a:gdLst/>
            <a:ahLst/>
            <a:cxnLst/>
            <a:rect l="l" t="t" r="r" b="b"/>
            <a:pathLst>
              <a:path w="27939" h="31750">
                <a:moveTo>
                  <a:pt x="0" y="11737"/>
                </a:moveTo>
                <a:lnTo>
                  <a:pt x="27851" y="31417"/>
                </a:lnTo>
                <a:lnTo>
                  <a:pt x="20148" y="13166"/>
                </a:lnTo>
                <a:lnTo>
                  <a:pt x="13169" y="13166"/>
                </a:lnTo>
                <a:lnTo>
                  <a:pt x="0" y="11737"/>
                </a:lnTo>
                <a:close/>
              </a:path>
              <a:path w="27939" h="31750">
                <a:moveTo>
                  <a:pt x="14592" y="0"/>
                </a:moveTo>
                <a:lnTo>
                  <a:pt x="13169" y="13166"/>
                </a:lnTo>
                <a:lnTo>
                  <a:pt x="20148" y="13166"/>
                </a:lnTo>
                <a:lnTo>
                  <a:pt x="1459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975256" y="2324267"/>
            <a:ext cx="27940" cy="31750"/>
          </a:xfrm>
          <a:custGeom>
            <a:avLst/>
            <a:gdLst/>
            <a:ahLst/>
            <a:cxnLst/>
            <a:rect l="l" t="t" r="r" b="b"/>
            <a:pathLst>
              <a:path w="27939" h="31750">
                <a:moveTo>
                  <a:pt x="13169" y="13161"/>
                </a:moveTo>
                <a:lnTo>
                  <a:pt x="0" y="11732"/>
                </a:lnTo>
                <a:lnTo>
                  <a:pt x="27851" y="31422"/>
                </a:lnTo>
                <a:lnTo>
                  <a:pt x="14592" y="0"/>
                </a:lnTo>
                <a:lnTo>
                  <a:pt x="13169" y="1316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63954" y="1485633"/>
            <a:ext cx="502284" cy="241300"/>
          </a:xfrm>
          <a:custGeom>
            <a:avLst/>
            <a:gdLst/>
            <a:ahLst/>
            <a:cxnLst/>
            <a:rect l="l" t="t" r="r" b="b"/>
            <a:pathLst>
              <a:path w="502285" h="241300">
                <a:moveTo>
                  <a:pt x="0" y="0"/>
                </a:moveTo>
                <a:lnTo>
                  <a:pt x="501942" y="24094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832279" y="1703933"/>
            <a:ext cx="33655" cy="22860"/>
          </a:xfrm>
          <a:custGeom>
            <a:avLst/>
            <a:gdLst/>
            <a:ahLst/>
            <a:cxnLst/>
            <a:rect l="l" t="t" r="r" b="b"/>
            <a:pathLst>
              <a:path w="33655" h="22860">
                <a:moveTo>
                  <a:pt x="8115" y="0"/>
                </a:moveTo>
                <a:lnTo>
                  <a:pt x="12509" y="12509"/>
                </a:lnTo>
                <a:lnTo>
                  <a:pt x="0" y="16891"/>
                </a:lnTo>
                <a:lnTo>
                  <a:pt x="33616" y="22631"/>
                </a:lnTo>
                <a:lnTo>
                  <a:pt x="811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32279" y="1703933"/>
            <a:ext cx="33655" cy="22860"/>
          </a:xfrm>
          <a:custGeom>
            <a:avLst/>
            <a:gdLst/>
            <a:ahLst/>
            <a:cxnLst/>
            <a:rect l="l" t="t" r="r" b="b"/>
            <a:pathLst>
              <a:path w="33655" h="22860">
                <a:moveTo>
                  <a:pt x="12509" y="12496"/>
                </a:moveTo>
                <a:lnTo>
                  <a:pt x="0" y="16891"/>
                </a:lnTo>
                <a:lnTo>
                  <a:pt x="33616" y="22631"/>
                </a:lnTo>
                <a:lnTo>
                  <a:pt x="8115" y="0"/>
                </a:lnTo>
                <a:lnTo>
                  <a:pt x="12509" y="12496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25861" y="2203206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0</a:t>
            </a:r>
            <a:endParaRPr sz="4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83873" y="2758781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29333" y="1681246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2</a:t>
            </a:r>
            <a:endParaRPr sz="4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75920" y="680593"/>
            <a:ext cx="2032000" cy="8394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0985">
              <a:lnSpc>
                <a:spcPct val="100000"/>
              </a:lnSpc>
            </a:pPr>
            <a:r>
              <a:rPr sz="1100" spc="-50" dirty="0">
                <a:latin typeface="Tahoma"/>
                <a:cs typeface="Tahoma"/>
              </a:rPr>
              <a:t>We consider </a:t>
            </a:r>
            <a:r>
              <a:rPr sz="1100" i="1" spc="-25" dirty="0">
                <a:solidFill>
                  <a:srgbClr val="0000FF"/>
                </a:solidFill>
                <a:latin typeface="Trebuchet MS"/>
                <a:cs typeface="Trebuchet MS"/>
              </a:rPr>
              <a:t>k </a:t>
            </a:r>
            <a:r>
              <a:rPr sz="1100" spc="-30" dirty="0">
                <a:solidFill>
                  <a:srgbClr val="0000FF"/>
                </a:solidFill>
                <a:latin typeface="Lucida Sans Unicode"/>
                <a:cs typeface="Lucida Sans Unicode"/>
              </a:rPr>
              <a:t>≤</a:t>
            </a:r>
            <a:r>
              <a:rPr sz="1100" spc="12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55" dirty="0">
                <a:solidFill>
                  <a:srgbClr val="0000FF"/>
                </a:solidFill>
                <a:latin typeface="Tahoma"/>
                <a:cs typeface="Tahoma"/>
              </a:rPr>
              <a:t>2</a:t>
            </a:r>
            <a:endParaRPr sz="1100">
              <a:latin typeface="Tahoma"/>
              <a:cs typeface="Tahoma"/>
            </a:endParaRPr>
          </a:p>
          <a:p>
            <a:pPr marL="17145">
              <a:lnSpc>
                <a:spcPct val="100000"/>
              </a:lnSpc>
              <a:spcBef>
                <a:spcPts val="540"/>
              </a:spcBef>
            </a:pPr>
            <a:r>
              <a:rPr sz="1100" spc="-20" dirty="0">
                <a:latin typeface="Tahoma"/>
                <a:cs typeface="Tahoma"/>
              </a:rPr>
              <a:t>(a)</a:t>
            </a:r>
            <a:r>
              <a:rPr sz="1100" spc="195" dirty="0"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3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4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6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60" dirty="0">
                <a:solidFill>
                  <a:srgbClr val="0000FF"/>
                </a:solidFill>
                <a:latin typeface="Lucida Sans Unicode"/>
                <a:cs typeface="Lucida Sans Unicode"/>
              </a:rPr>
              <a:t>} </a:t>
            </a:r>
            <a:r>
              <a:rPr sz="1100" spc="-50" dirty="0">
                <a:latin typeface="Tahoma"/>
                <a:cs typeface="Tahoma"/>
              </a:rPr>
              <a:t>and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3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2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6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60" dirty="0">
                <a:solidFill>
                  <a:srgbClr val="0000FF"/>
                </a:solidFill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1100" spc="-20" dirty="0">
                <a:latin typeface="Tahoma"/>
                <a:cs typeface="Tahoma"/>
              </a:rPr>
              <a:t>(b)</a:t>
            </a:r>
            <a:r>
              <a:rPr sz="1100" spc="200" dirty="0"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3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4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6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60" dirty="0">
                <a:solidFill>
                  <a:srgbClr val="0000FF"/>
                </a:solidFill>
                <a:latin typeface="Lucida Sans Unicode"/>
                <a:cs typeface="Lucida Sans Unicode"/>
              </a:rPr>
              <a:t>} </a:t>
            </a:r>
            <a:r>
              <a:rPr sz="1100" spc="-50" dirty="0">
                <a:latin typeface="Tahoma"/>
                <a:cs typeface="Tahoma"/>
              </a:rPr>
              <a:t>and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{</a:t>
            </a:r>
            <a:r>
              <a:rPr sz="1100" spc="2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2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3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1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-60" dirty="0">
                <a:solidFill>
                  <a:srgbClr val="0000FF"/>
                </a:solidFill>
                <a:latin typeface="Tahoma"/>
                <a:cs typeface="Tahoma"/>
              </a:rPr>
              <a:t>4</a:t>
            </a:r>
            <a:r>
              <a:rPr sz="1100" spc="-60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18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60" dirty="0">
                <a:solidFill>
                  <a:srgbClr val="0000FF"/>
                </a:solidFill>
                <a:latin typeface="Tahoma"/>
                <a:cs typeface="Tahoma"/>
              </a:rPr>
              <a:t>0</a:t>
            </a:r>
            <a:r>
              <a:rPr sz="1100" spc="60" dirty="0">
                <a:solidFill>
                  <a:srgbClr val="0000FF"/>
                </a:solidFill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  <a:p>
            <a:pPr marR="256540" algn="ctr">
              <a:lnSpc>
                <a:spcPct val="100000"/>
              </a:lnSpc>
              <a:spcBef>
                <a:spcPts val="635"/>
              </a:spcBef>
            </a:pPr>
            <a:r>
              <a:rPr sz="700" spc="10" dirty="0">
                <a:latin typeface="Arial"/>
                <a:cs typeface="Arial"/>
              </a:rPr>
              <a:t>S</a:t>
            </a:r>
            <a:r>
              <a:rPr sz="450" spc="10" dirty="0">
                <a:latin typeface="Arial"/>
                <a:cs typeface="Arial"/>
              </a:rPr>
              <a:t>3</a:t>
            </a:r>
            <a:endParaRPr sz="4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113385" y="2353870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4</a:t>
            </a:r>
            <a:endParaRPr sz="45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012577" y="2258644"/>
            <a:ext cx="492125" cy="472440"/>
          </a:xfrm>
          <a:custGeom>
            <a:avLst/>
            <a:gdLst/>
            <a:ahLst/>
            <a:cxnLst/>
            <a:rect l="l" t="t" r="r" b="b"/>
            <a:pathLst>
              <a:path w="492125" h="472439">
                <a:moveTo>
                  <a:pt x="491915" y="47183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012577" y="2258649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0" y="0"/>
                </a:moveTo>
                <a:lnTo>
                  <a:pt x="17179" y="29462"/>
                </a:lnTo>
                <a:lnTo>
                  <a:pt x="16906" y="16207"/>
                </a:lnTo>
                <a:lnTo>
                  <a:pt x="30152" y="1592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12577" y="2258649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16906" y="16207"/>
                </a:moveTo>
                <a:lnTo>
                  <a:pt x="30152" y="15929"/>
                </a:lnTo>
                <a:lnTo>
                  <a:pt x="0" y="0"/>
                </a:lnTo>
                <a:lnTo>
                  <a:pt x="17179" y="29462"/>
                </a:lnTo>
                <a:lnTo>
                  <a:pt x="16906" y="1620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69412" y="2180653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63" y="0"/>
                </a:moveTo>
                <a:lnTo>
                  <a:pt x="0" y="22269"/>
                </a:lnTo>
                <a:lnTo>
                  <a:pt x="452" y="26760"/>
                </a:lnTo>
                <a:lnTo>
                  <a:pt x="22263" y="44538"/>
                </a:lnTo>
                <a:lnTo>
                  <a:pt x="26753" y="44086"/>
                </a:lnTo>
                <a:lnTo>
                  <a:pt x="44538" y="22269"/>
                </a:lnTo>
                <a:lnTo>
                  <a:pt x="44086" y="17781"/>
                </a:lnTo>
                <a:lnTo>
                  <a:pt x="22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349510" y="2768455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75" y="0"/>
                </a:moveTo>
                <a:lnTo>
                  <a:pt x="0" y="22269"/>
                </a:lnTo>
                <a:lnTo>
                  <a:pt x="452" y="26757"/>
                </a:lnTo>
                <a:lnTo>
                  <a:pt x="22275" y="44538"/>
                </a:lnTo>
                <a:lnTo>
                  <a:pt x="26762" y="44086"/>
                </a:lnTo>
                <a:lnTo>
                  <a:pt x="44538" y="22269"/>
                </a:lnTo>
                <a:lnTo>
                  <a:pt x="44086" y="17778"/>
                </a:lnTo>
                <a:lnTo>
                  <a:pt x="22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121952" y="1493481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4">
                <a:moveTo>
                  <a:pt x="22275" y="0"/>
                </a:moveTo>
                <a:lnTo>
                  <a:pt x="0" y="22263"/>
                </a:lnTo>
                <a:lnTo>
                  <a:pt x="452" y="26749"/>
                </a:lnTo>
                <a:lnTo>
                  <a:pt x="22275" y="44538"/>
                </a:lnTo>
                <a:lnTo>
                  <a:pt x="26762" y="44085"/>
                </a:lnTo>
                <a:lnTo>
                  <a:pt x="44538" y="22263"/>
                </a:lnTo>
                <a:lnTo>
                  <a:pt x="44086" y="17776"/>
                </a:lnTo>
                <a:lnTo>
                  <a:pt x="22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71544" y="2366887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75" y="0"/>
                </a:moveTo>
                <a:lnTo>
                  <a:pt x="0" y="22264"/>
                </a:lnTo>
                <a:lnTo>
                  <a:pt x="451" y="26752"/>
                </a:lnTo>
                <a:lnTo>
                  <a:pt x="22275" y="44538"/>
                </a:lnTo>
                <a:lnTo>
                  <a:pt x="26762" y="44086"/>
                </a:lnTo>
                <a:lnTo>
                  <a:pt x="44538" y="22264"/>
                </a:lnTo>
                <a:lnTo>
                  <a:pt x="44086" y="17778"/>
                </a:lnTo>
                <a:lnTo>
                  <a:pt x="222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4155" y="1764538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5" h="45085">
                <a:moveTo>
                  <a:pt x="22263" y="0"/>
                </a:moveTo>
                <a:lnTo>
                  <a:pt x="0" y="22263"/>
                </a:lnTo>
                <a:lnTo>
                  <a:pt x="451" y="26749"/>
                </a:lnTo>
                <a:lnTo>
                  <a:pt x="22263" y="44538"/>
                </a:lnTo>
                <a:lnTo>
                  <a:pt x="26749" y="44085"/>
                </a:lnTo>
                <a:lnTo>
                  <a:pt x="44538" y="22263"/>
                </a:lnTo>
                <a:lnTo>
                  <a:pt x="44085" y="17776"/>
                </a:lnTo>
                <a:lnTo>
                  <a:pt x="2226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821635" y="1558582"/>
            <a:ext cx="321310" cy="605790"/>
          </a:xfrm>
          <a:custGeom>
            <a:avLst/>
            <a:gdLst/>
            <a:ahLst/>
            <a:cxnLst/>
            <a:rect l="l" t="t" r="r" b="b"/>
            <a:pathLst>
              <a:path w="321310" h="605789">
                <a:moveTo>
                  <a:pt x="0" y="605688"/>
                </a:moveTo>
                <a:lnTo>
                  <a:pt x="32124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119247" y="1558582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9240" y="20688"/>
                </a:moveTo>
                <a:lnTo>
                  <a:pt x="12661" y="20688"/>
                </a:lnTo>
                <a:lnTo>
                  <a:pt x="16548" y="33362"/>
                </a:lnTo>
                <a:lnTo>
                  <a:pt x="19240" y="20688"/>
                </a:lnTo>
                <a:close/>
              </a:path>
              <a:path w="24130" h="33655">
                <a:moveTo>
                  <a:pt x="23634" y="0"/>
                </a:moveTo>
                <a:lnTo>
                  <a:pt x="0" y="24587"/>
                </a:lnTo>
                <a:lnTo>
                  <a:pt x="12661" y="20688"/>
                </a:lnTo>
                <a:lnTo>
                  <a:pt x="19240" y="20688"/>
                </a:lnTo>
                <a:lnTo>
                  <a:pt x="236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119247" y="1558582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2661" y="20688"/>
                </a:moveTo>
                <a:lnTo>
                  <a:pt x="16548" y="33362"/>
                </a:lnTo>
                <a:lnTo>
                  <a:pt x="23634" y="0"/>
                </a:lnTo>
                <a:lnTo>
                  <a:pt x="0" y="24587"/>
                </a:lnTo>
                <a:lnTo>
                  <a:pt x="12661" y="206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411931" y="2419269"/>
            <a:ext cx="431800" cy="334645"/>
          </a:xfrm>
          <a:custGeom>
            <a:avLst/>
            <a:gdLst/>
            <a:ahLst/>
            <a:cxnLst/>
            <a:rect l="l" t="t" r="r" b="b"/>
            <a:pathLst>
              <a:path w="431800" h="334644">
                <a:moveTo>
                  <a:pt x="0" y="334634"/>
                </a:moveTo>
                <a:lnTo>
                  <a:pt x="431685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811955" y="2419269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31661" y="0"/>
                </a:moveTo>
                <a:lnTo>
                  <a:pt x="0" y="12684"/>
                </a:lnTo>
                <a:lnTo>
                  <a:pt x="13144" y="14356"/>
                </a:lnTo>
                <a:lnTo>
                  <a:pt x="11480" y="27498"/>
                </a:lnTo>
                <a:lnTo>
                  <a:pt x="3166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11955" y="2419269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13157" y="14351"/>
                </a:moveTo>
                <a:lnTo>
                  <a:pt x="11480" y="27498"/>
                </a:lnTo>
                <a:lnTo>
                  <a:pt x="31661" y="0"/>
                </a:lnTo>
                <a:lnTo>
                  <a:pt x="0" y="12684"/>
                </a:lnTo>
                <a:lnTo>
                  <a:pt x="13157" y="14351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32009" y="2442695"/>
            <a:ext cx="445134" cy="348615"/>
          </a:xfrm>
          <a:custGeom>
            <a:avLst/>
            <a:gdLst/>
            <a:ahLst/>
            <a:cxnLst/>
            <a:rect l="l" t="t" r="r" b="b"/>
            <a:pathLst>
              <a:path w="445135" h="348614">
                <a:moveTo>
                  <a:pt x="445071" y="0"/>
                </a:moveTo>
                <a:lnTo>
                  <a:pt x="0" y="34802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432009" y="2763136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20066" y="0"/>
                </a:moveTo>
                <a:lnTo>
                  <a:pt x="0" y="27588"/>
                </a:lnTo>
                <a:lnTo>
                  <a:pt x="31610" y="14768"/>
                </a:lnTo>
                <a:lnTo>
                  <a:pt x="18453" y="13152"/>
                </a:lnTo>
                <a:lnTo>
                  <a:pt x="2006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32009" y="2763136"/>
            <a:ext cx="31750" cy="27940"/>
          </a:xfrm>
          <a:custGeom>
            <a:avLst/>
            <a:gdLst/>
            <a:ahLst/>
            <a:cxnLst/>
            <a:rect l="l" t="t" r="r" b="b"/>
            <a:pathLst>
              <a:path w="31750" h="27939">
                <a:moveTo>
                  <a:pt x="18453" y="13152"/>
                </a:moveTo>
                <a:lnTo>
                  <a:pt x="20066" y="0"/>
                </a:lnTo>
                <a:lnTo>
                  <a:pt x="0" y="27588"/>
                </a:lnTo>
                <a:lnTo>
                  <a:pt x="31610" y="14763"/>
                </a:lnTo>
                <a:lnTo>
                  <a:pt x="18453" y="1315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164293" y="1555902"/>
            <a:ext cx="204470" cy="1137920"/>
          </a:xfrm>
          <a:custGeom>
            <a:avLst/>
            <a:gdLst/>
            <a:ahLst/>
            <a:cxnLst/>
            <a:rect l="l" t="t" r="r" b="b"/>
            <a:pathLst>
              <a:path w="204470" h="1137920">
                <a:moveTo>
                  <a:pt x="0" y="0"/>
                </a:moveTo>
                <a:lnTo>
                  <a:pt x="204139" y="113777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353409" y="2659735"/>
            <a:ext cx="19050" cy="34290"/>
          </a:xfrm>
          <a:custGeom>
            <a:avLst/>
            <a:gdLst/>
            <a:ahLst/>
            <a:cxnLst/>
            <a:rect l="l" t="t" r="r" b="b"/>
            <a:pathLst>
              <a:path w="19050" h="34289">
                <a:moveTo>
                  <a:pt x="0" y="3319"/>
                </a:moveTo>
                <a:lnTo>
                  <a:pt x="15024" y="33938"/>
                </a:lnTo>
                <a:lnTo>
                  <a:pt x="17353" y="10880"/>
                </a:lnTo>
                <a:lnTo>
                  <a:pt x="10883" y="10880"/>
                </a:lnTo>
                <a:lnTo>
                  <a:pt x="0" y="3319"/>
                </a:lnTo>
                <a:close/>
              </a:path>
              <a:path w="19050" h="34289">
                <a:moveTo>
                  <a:pt x="18453" y="0"/>
                </a:moveTo>
                <a:lnTo>
                  <a:pt x="10883" y="10880"/>
                </a:lnTo>
                <a:lnTo>
                  <a:pt x="17353" y="10880"/>
                </a:lnTo>
                <a:lnTo>
                  <a:pt x="1845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353409" y="2659735"/>
            <a:ext cx="19050" cy="34290"/>
          </a:xfrm>
          <a:custGeom>
            <a:avLst/>
            <a:gdLst/>
            <a:ahLst/>
            <a:cxnLst/>
            <a:rect l="l" t="t" r="r" b="b"/>
            <a:pathLst>
              <a:path w="19050" h="34289">
                <a:moveTo>
                  <a:pt x="10883" y="10880"/>
                </a:moveTo>
                <a:lnTo>
                  <a:pt x="0" y="3319"/>
                </a:lnTo>
                <a:lnTo>
                  <a:pt x="15024" y="33938"/>
                </a:lnTo>
                <a:lnTo>
                  <a:pt x="18453" y="0"/>
                </a:lnTo>
                <a:lnTo>
                  <a:pt x="10883" y="10880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95091" y="1530464"/>
            <a:ext cx="646430" cy="803275"/>
          </a:xfrm>
          <a:custGeom>
            <a:avLst/>
            <a:gdLst/>
            <a:ahLst/>
            <a:cxnLst/>
            <a:rect l="l" t="t" r="r" b="b"/>
            <a:pathLst>
              <a:path w="646429" h="803275">
                <a:moveTo>
                  <a:pt x="0" y="0"/>
                </a:moveTo>
                <a:lnTo>
                  <a:pt x="645845" y="80313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3813086" y="2302181"/>
            <a:ext cx="27940" cy="31750"/>
          </a:xfrm>
          <a:custGeom>
            <a:avLst/>
            <a:gdLst/>
            <a:ahLst/>
            <a:cxnLst/>
            <a:rect l="l" t="t" r="r" b="b"/>
            <a:pathLst>
              <a:path w="27939" h="31750">
                <a:moveTo>
                  <a:pt x="0" y="11733"/>
                </a:moveTo>
                <a:lnTo>
                  <a:pt x="27851" y="31418"/>
                </a:lnTo>
                <a:lnTo>
                  <a:pt x="20154" y="13162"/>
                </a:lnTo>
                <a:lnTo>
                  <a:pt x="13182" y="13162"/>
                </a:lnTo>
                <a:lnTo>
                  <a:pt x="0" y="11733"/>
                </a:lnTo>
                <a:close/>
              </a:path>
              <a:path w="27939" h="31750">
                <a:moveTo>
                  <a:pt x="14605" y="0"/>
                </a:moveTo>
                <a:lnTo>
                  <a:pt x="13182" y="13162"/>
                </a:lnTo>
                <a:lnTo>
                  <a:pt x="20154" y="13162"/>
                </a:lnTo>
                <a:lnTo>
                  <a:pt x="1460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813086" y="2302181"/>
            <a:ext cx="27940" cy="31750"/>
          </a:xfrm>
          <a:custGeom>
            <a:avLst/>
            <a:gdLst/>
            <a:ahLst/>
            <a:cxnLst/>
            <a:rect l="l" t="t" r="r" b="b"/>
            <a:pathLst>
              <a:path w="27939" h="31750">
                <a:moveTo>
                  <a:pt x="13169" y="13162"/>
                </a:moveTo>
                <a:lnTo>
                  <a:pt x="0" y="11733"/>
                </a:lnTo>
                <a:lnTo>
                  <a:pt x="27851" y="31418"/>
                </a:lnTo>
                <a:lnTo>
                  <a:pt x="14605" y="0"/>
                </a:lnTo>
                <a:lnTo>
                  <a:pt x="13169" y="1316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2649639" y="2199862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0</a:t>
            </a:r>
            <a:endParaRPr sz="4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207650" y="2755432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1</a:t>
            </a:r>
            <a:endParaRPr sz="45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753110" y="1677897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2</a:t>
            </a:r>
            <a:endParaRPr sz="4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3023600" y="1396800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3</a:t>
            </a:r>
            <a:endParaRPr sz="45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3937162" y="2350521"/>
            <a:ext cx="1193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25" dirty="0">
                <a:latin typeface="Arial"/>
                <a:cs typeface="Arial"/>
              </a:rPr>
              <a:t>S</a:t>
            </a:r>
            <a:r>
              <a:rPr sz="450" spc="-5" dirty="0">
                <a:latin typeface="Arial"/>
                <a:cs typeface="Arial"/>
              </a:rPr>
              <a:t>4</a:t>
            </a:r>
            <a:endParaRPr sz="450">
              <a:latin typeface="Arial"/>
              <a:cs typeface="Arial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2859773" y="2205106"/>
            <a:ext cx="970915" cy="164465"/>
          </a:xfrm>
          <a:custGeom>
            <a:avLst/>
            <a:gdLst/>
            <a:ahLst/>
            <a:cxnLst/>
            <a:rect l="l" t="t" r="r" b="b"/>
            <a:pathLst>
              <a:path w="970914" h="164464">
                <a:moveTo>
                  <a:pt x="970457" y="16397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859773" y="2201335"/>
            <a:ext cx="34290" cy="19050"/>
          </a:xfrm>
          <a:custGeom>
            <a:avLst/>
            <a:gdLst/>
            <a:ahLst/>
            <a:cxnLst/>
            <a:rect l="l" t="t" r="r" b="b"/>
            <a:pathLst>
              <a:path w="34289" h="19050">
                <a:moveTo>
                  <a:pt x="33909" y="0"/>
                </a:moveTo>
                <a:lnTo>
                  <a:pt x="0" y="3775"/>
                </a:lnTo>
                <a:lnTo>
                  <a:pt x="30784" y="18469"/>
                </a:lnTo>
                <a:lnTo>
                  <a:pt x="23101" y="7674"/>
                </a:lnTo>
                <a:lnTo>
                  <a:pt x="3390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859773" y="2201335"/>
            <a:ext cx="34290" cy="19050"/>
          </a:xfrm>
          <a:custGeom>
            <a:avLst/>
            <a:gdLst/>
            <a:ahLst/>
            <a:cxnLst/>
            <a:rect l="l" t="t" r="r" b="b"/>
            <a:pathLst>
              <a:path w="34289" h="19050">
                <a:moveTo>
                  <a:pt x="23101" y="7674"/>
                </a:moveTo>
                <a:lnTo>
                  <a:pt x="33909" y="0"/>
                </a:lnTo>
                <a:lnTo>
                  <a:pt x="0" y="3770"/>
                </a:lnTo>
                <a:lnTo>
                  <a:pt x="30784" y="18469"/>
                </a:lnTo>
                <a:lnTo>
                  <a:pt x="23101" y="767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836354" y="2255295"/>
            <a:ext cx="492125" cy="472440"/>
          </a:xfrm>
          <a:custGeom>
            <a:avLst/>
            <a:gdLst/>
            <a:ahLst/>
            <a:cxnLst/>
            <a:rect l="l" t="t" r="r" b="b"/>
            <a:pathLst>
              <a:path w="492125" h="472439">
                <a:moveTo>
                  <a:pt x="491921" y="47184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36354" y="2255295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0" y="0"/>
                </a:moveTo>
                <a:lnTo>
                  <a:pt x="17183" y="29469"/>
                </a:lnTo>
                <a:lnTo>
                  <a:pt x="16903" y="16217"/>
                </a:lnTo>
                <a:lnTo>
                  <a:pt x="30149" y="1594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36354" y="2255295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16903" y="16217"/>
                </a:moveTo>
                <a:lnTo>
                  <a:pt x="30149" y="15944"/>
                </a:lnTo>
                <a:lnTo>
                  <a:pt x="0" y="0"/>
                </a:lnTo>
                <a:lnTo>
                  <a:pt x="17183" y="29464"/>
                </a:lnTo>
                <a:lnTo>
                  <a:pt x="16903" y="16217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997927" y="1587690"/>
            <a:ext cx="321310" cy="605790"/>
          </a:xfrm>
          <a:custGeom>
            <a:avLst/>
            <a:gdLst/>
            <a:ahLst/>
            <a:cxnLst/>
            <a:rect l="l" t="t" r="r" b="b"/>
            <a:pathLst>
              <a:path w="321309" h="605789">
                <a:moveTo>
                  <a:pt x="0" y="605702"/>
                </a:moveTo>
                <a:lnTo>
                  <a:pt x="321233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295527" y="1587690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9248" y="20688"/>
                </a:moveTo>
                <a:lnTo>
                  <a:pt x="12674" y="20688"/>
                </a:lnTo>
                <a:lnTo>
                  <a:pt x="16560" y="33362"/>
                </a:lnTo>
                <a:lnTo>
                  <a:pt x="19248" y="20688"/>
                </a:lnTo>
                <a:close/>
              </a:path>
              <a:path w="24130" h="33655">
                <a:moveTo>
                  <a:pt x="23634" y="0"/>
                </a:moveTo>
                <a:lnTo>
                  <a:pt x="0" y="24587"/>
                </a:lnTo>
                <a:lnTo>
                  <a:pt x="12674" y="20688"/>
                </a:lnTo>
                <a:lnTo>
                  <a:pt x="19248" y="20688"/>
                </a:lnTo>
                <a:lnTo>
                  <a:pt x="2363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295527" y="1587690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2674" y="20688"/>
                </a:moveTo>
                <a:lnTo>
                  <a:pt x="16560" y="33362"/>
                </a:lnTo>
                <a:lnTo>
                  <a:pt x="23634" y="0"/>
                </a:lnTo>
                <a:lnTo>
                  <a:pt x="0" y="24587"/>
                </a:lnTo>
                <a:lnTo>
                  <a:pt x="12674" y="206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12978" y="2216819"/>
            <a:ext cx="492125" cy="472440"/>
          </a:xfrm>
          <a:custGeom>
            <a:avLst/>
            <a:gdLst/>
            <a:ahLst/>
            <a:cxnLst/>
            <a:rect l="l" t="t" r="r" b="b"/>
            <a:pathLst>
              <a:path w="492125" h="472439">
                <a:moveTo>
                  <a:pt x="491920" y="471834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12978" y="2216819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0" y="0"/>
                </a:moveTo>
                <a:lnTo>
                  <a:pt x="17179" y="29462"/>
                </a:lnTo>
                <a:lnTo>
                  <a:pt x="16902" y="16206"/>
                </a:lnTo>
                <a:lnTo>
                  <a:pt x="30152" y="1593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012978" y="2216823"/>
            <a:ext cx="30480" cy="29845"/>
          </a:xfrm>
          <a:custGeom>
            <a:avLst/>
            <a:gdLst/>
            <a:ahLst/>
            <a:cxnLst/>
            <a:rect l="l" t="t" r="r" b="b"/>
            <a:pathLst>
              <a:path w="30480" h="29844">
                <a:moveTo>
                  <a:pt x="16907" y="16202"/>
                </a:moveTo>
                <a:lnTo>
                  <a:pt x="30147" y="15929"/>
                </a:lnTo>
                <a:lnTo>
                  <a:pt x="0" y="0"/>
                </a:lnTo>
                <a:lnTo>
                  <a:pt x="17179" y="29458"/>
                </a:lnTo>
                <a:lnTo>
                  <a:pt x="16907" y="16202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782214" y="1536827"/>
            <a:ext cx="321310" cy="605790"/>
          </a:xfrm>
          <a:custGeom>
            <a:avLst/>
            <a:gdLst/>
            <a:ahLst/>
            <a:cxnLst/>
            <a:rect l="l" t="t" r="r" b="b"/>
            <a:pathLst>
              <a:path w="321310" h="605789">
                <a:moveTo>
                  <a:pt x="0" y="605688"/>
                </a:moveTo>
                <a:lnTo>
                  <a:pt x="321246" y="0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79813" y="1536827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9253" y="20688"/>
                </a:moveTo>
                <a:lnTo>
                  <a:pt x="12674" y="20688"/>
                </a:lnTo>
                <a:lnTo>
                  <a:pt x="16560" y="33362"/>
                </a:lnTo>
                <a:lnTo>
                  <a:pt x="19253" y="20688"/>
                </a:lnTo>
                <a:close/>
              </a:path>
              <a:path w="24130" h="33655">
                <a:moveTo>
                  <a:pt x="23647" y="0"/>
                </a:moveTo>
                <a:lnTo>
                  <a:pt x="0" y="24587"/>
                </a:lnTo>
                <a:lnTo>
                  <a:pt x="12674" y="20688"/>
                </a:lnTo>
                <a:lnTo>
                  <a:pt x="19253" y="20688"/>
                </a:lnTo>
                <a:lnTo>
                  <a:pt x="2364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79813" y="1536827"/>
            <a:ext cx="24130" cy="33655"/>
          </a:xfrm>
          <a:custGeom>
            <a:avLst/>
            <a:gdLst/>
            <a:ahLst/>
            <a:cxnLst/>
            <a:rect l="l" t="t" r="r" b="b"/>
            <a:pathLst>
              <a:path w="24130" h="33655">
                <a:moveTo>
                  <a:pt x="12687" y="20688"/>
                </a:moveTo>
                <a:lnTo>
                  <a:pt x="16560" y="33362"/>
                </a:lnTo>
                <a:lnTo>
                  <a:pt x="23647" y="0"/>
                </a:lnTo>
                <a:lnTo>
                  <a:pt x="0" y="24587"/>
                </a:lnTo>
                <a:lnTo>
                  <a:pt x="12687" y="20688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1447025" y="3013034"/>
            <a:ext cx="140335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latin typeface="Arial"/>
                <a:cs typeface="Arial"/>
              </a:rPr>
              <a:t>(a)</a:t>
            </a:r>
            <a:endParaRPr sz="7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3238017" y="2987088"/>
            <a:ext cx="140335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5" dirty="0">
                <a:latin typeface="Arial"/>
                <a:cs typeface="Arial"/>
              </a:rPr>
              <a:t>(b)</a:t>
            </a:r>
            <a:endParaRPr sz="7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18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Numerical</a:t>
            </a:r>
            <a:r>
              <a:rPr spc="-45" dirty="0"/>
              <a:t> </a:t>
            </a:r>
            <a:r>
              <a:rPr spc="-40" dirty="0"/>
              <a:t>Example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811650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24334" y="743077"/>
            <a:ext cx="270827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0" dirty="0">
                <a:latin typeface="Tahoma"/>
                <a:cs typeface="Tahoma"/>
              </a:rPr>
              <a:t>Visiting </a:t>
            </a:r>
            <a:r>
              <a:rPr sz="1100" spc="-55" dirty="0">
                <a:solidFill>
                  <a:srgbClr val="0000FF"/>
                </a:solidFill>
                <a:latin typeface="Tahoma"/>
                <a:cs typeface="Tahoma"/>
              </a:rPr>
              <a:t>5 </a:t>
            </a:r>
            <a:r>
              <a:rPr sz="1100" spc="-35" dirty="0">
                <a:latin typeface="Tahoma"/>
                <a:cs typeface="Tahoma"/>
              </a:rPr>
              <a:t>satellites </a:t>
            </a:r>
            <a:r>
              <a:rPr sz="1100" spc="-30" dirty="0">
                <a:latin typeface="Tahoma"/>
                <a:cs typeface="Tahoma"/>
              </a:rPr>
              <a:t>out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55" dirty="0">
                <a:solidFill>
                  <a:srgbClr val="0000FF"/>
                </a:solidFill>
                <a:latin typeface="Tahoma"/>
                <a:cs typeface="Tahoma"/>
              </a:rPr>
              <a:t>8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-30" dirty="0">
                <a:latin typeface="Tahoma"/>
                <a:cs typeface="Tahoma"/>
              </a:rPr>
              <a:t>circular </a:t>
            </a:r>
            <a:r>
              <a:rPr sz="1100" spc="125" dirty="0">
                <a:latin typeface="Tahoma"/>
                <a:cs typeface="Tahoma"/>
              </a:rPr>
              <a:t> </a:t>
            </a:r>
            <a:r>
              <a:rPr sz="1100" spc="-30" dirty="0">
                <a:latin typeface="Tahoma"/>
                <a:cs typeface="Tahoma"/>
              </a:rPr>
              <a:t>orbit.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9511" y="1321841"/>
            <a:ext cx="3983736" cy="320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9511" y="1696745"/>
            <a:ext cx="3983736" cy="60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413635" y="1306679"/>
          <a:ext cx="3877310" cy="1486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353"/>
                <a:gridCol w="2234044"/>
                <a:gridCol w="717809"/>
                <a:gridCol w="757973"/>
              </a:tblGrid>
              <a:tr h="391856">
                <a:tc>
                  <a:txBody>
                    <a:bodyPr/>
                    <a:lstStyle/>
                    <a:p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882015" marR="701675" indent="-167640">
                        <a:lnSpc>
                          <a:spcPct val="102699"/>
                        </a:lnSpc>
                        <a:spcBef>
                          <a:spcPts val="180"/>
                        </a:spcBef>
                      </a:pPr>
                      <a:r>
                        <a:rPr sz="1100" spc="-1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Basic </a:t>
                      </a:r>
                      <a:r>
                        <a:rPr sz="1100" spc="-4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Feasible  </a:t>
                      </a:r>
                      <a:r>
                        <a:rPr sz="1100" spc="-2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Solution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78740" marR="67945" indent="150495">
                        <a:lnSpc>
                          <a:spcPct val="102699"/>
                        </a:lnSpc>
                        <a:spcBef>
                          <a:spcPts val="180"/>
                        </a:spcBef>
                      </a:pPr>
                      <a:r>
                        <a:rPr sz="1100" spc="-2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Cost  </a:t>
                      </a:r>
                      <a:r>
                        <a:rPr sz="1100" spc="-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(</a:t>
                      </a: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D</a:t>
                      </a:r>
                      <a:r>
                        <a:rPr sz="1100" spc="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U</a:t>
                      </a:r>
                      <a:r>
                        <a:rPr sz="1100" spc="-1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/</a:t>
                      </a: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T</a:t>
                      </a:r>
                      <a:r>
                        <a:rPr sz="1100" spc="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U</a:t>
                      </a: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)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L="75565" marR="14604" indent="115570">
                        <a:lnSpc>
                          <a:spcPct val="102699"/>
                        </a:lnSpc>
                        <a:spcBef>
                          <a:spcPts val="180"/>
                        </a:spcBef>
                      </a:pPr>
                      <a:r>
                        <a:rPr sz="1100" spc="-5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Targets  </a:t>
                      </a:r>
                      <a:r>
                        <a:rPr sz="1100" spc="-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Not</a:t>
                      </a:r>
                      <a:r>
                        <a:rPr sz="1100" spc="-5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Visited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180499">
                <a:tc>
                  <a:txBody>
                    <a:bodyPr/>
                    <a:lstStyle/>
                    <a:p>
                      <a:pPr marR="44450" algn="ctr">
                        <a:lnSpc>
                          <a:spcPts val="1200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-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200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7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8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0.6730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200"/>
                        </a:lnSpc>
                      </a:pPr>
                      <a:r>
                        <a:rPr sz="1100" i="1" spc="-20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1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6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172213">
                <a:tc>
                  <a:txBody>
                    <a:bodyPr/>
                    <a:lstStyle/>
                    <a:p>
                      <a:pPr marR="45720" algn="ctr">
                        <a:lnSpc>
                          <a:spcPts val="1135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1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135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7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0.6166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135"/>
                        </a:lnSpc>
                      </a:pPr>
                      <a:r>
                        <a:rPr sz="1100" i="1" spc="-20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marR="45720" algn="ctr">
                        <a:lnSpc>
                          <a:spcPts val="1135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135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7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0.5820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135"/>
                        </a:lnSpc>
                      </a:pPr>
                      <a:r>
                        <a:rPr sz="1100" i="1" spc="-20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171449">
                <a:tc>
                  <a:txBody>
                    <a:bodyPr/>
                    <a:lstStyle/>
                    <a:p>
                      <a:pPr marR="45720" algn="ctr">
                        <a:lnSpc>
                          <a:spcPts val="1130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130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7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4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0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0.0036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130"/>
                        </a:lnSpc>
                      </a:pPr>
                      <a:r>
                        <a:rPr sz="1100" i="1" spc="-20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6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172210">
                <a:tc>
                  <a:txBody>
                    <a:bodyPr/>
                    <a:lstStyle/>
                    <a:p>
                      <a:pPr marR="45720" algn="ctr">
                        <a:lnSpc>
                          <a:spcPts val="1135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135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6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0.0025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135"/>
                        </a:lnSpc>
                      </a:pPr>
                      <a:r>
                        <a:rPr sz="1100" i="1" spc="-20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FF0000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7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  <a:tr h="226404">
                <a:tc>
                  <a:txBody>
                    <a:bodyPr/>
                    <a:lstStyle/>
                    <a:p>
                      <a:pPr marR="45720" algn="ctr">
                        <a:lnSpc>
                          <a:spcPts val="1135"/>
                        </a:lnSpc>
                      </a:pPr>
                      <a:r>
                        <a:rPr sz="110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71120" algn="r">
                        <a:lnSpc>
                          <a:spcPts val="1135"/>
                        </a:lnSpc>
                      </a:pP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5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1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6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4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2 </a:t>
                      </a:r>
                      <a:r>
                        <a:rPr sz="1100" spc="5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→</a:t>
                      </a:r>
                      <a:r>
                        <a:rPr sz="1100" spc="15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135"/>
                        </a:lnSpc>
                      </a:pPr>
                      <a:r>
                        <a:rPr sz="1100" spc="-60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0.0025</a:t>
                      </a:r>
                      <a:endParaRPr sz="1100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marR="120650" algn="r">
                        <a:lnSpc>
                          <a:spcPts val="1135"/>
                        </a:lnSpc>
                      </a:pPr>
                      <a:r>
                        <a:rPr sz="1100" i="1" spc="-20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0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3</a:t>
                      </a:r>
                      <a:r>
                        <a:rPr sz="1100" spc="-2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1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22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7</a:t>
                      </a:r>
                      <a:r>
                        <a:rPr sz="1100" spc="-15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,</a:t>
                      </a:r>
                      <a:r>
                        <a:rPr sz="1100" spc="-210" dirty="0">
                          <a:solidFill>
                            <a:srgbClr val="0000FF"/>
                          </a:solidFill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100" i="1" spc="-25" dirty="0">
                          <a:solidFill>
                            <a:srgbClr val="0000FF"/>
                          </a:solidFill>
                          <a:latin typeface="Trebuchet MS"/>
                          <a:cs typeface="Trebuchet MS"/>
                        </a:rPr>
                        <a:t>s</a:t>
                      </a:r>
                      <a:r>
                        <a:rPr sz="1200" spc="-37" baseline="-10416" dirty="0">
                          <a:solidFill>
                            <a:srgbClr val="0000FF"/>
                          </a:solidFill>
                          <a:latin typeface="Tahoma"/>
                          <a:cs typeface="Tahoma"/>
                        </a:rPr>
                        <a:t>8</a:t>
                      </a:r>
                      <a:endParaRPr sz="1200" baseline="-10416">
                        <a:latin typeface="Tahoma"/>
                        <a:cs typeface="Tahoma"/>
                      </a:endParaRPr>
                    </a:p>
                  </a:txBody>
                  <a:tcPr marL="0" marR="0" marT="0" marB="0"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359511" y="2733065"/>
            <a:ext cx="3983736" cy="320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19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15" dirty="0"/>
              <a:t>Optimal </a:t>
            </a:r>
            <a:r>
              <a:rPr spc="-50" dirty="0"/>
              <a:t>Transfer </a:t>
            </a:r>
            <a:r>
              <a:rPr spc="-5" dirty="0"/>
              <a:t>Time</a:t>
            </a:r>
            <a:r>
              <a:rPr spc="70" dirty="0"/>
              <a:t> </a:t>
            </a:r>
            <a:r>
              <a:rPr spc="-20" dirty="0"/>
              <a:t>Allotments</a:t>
            </a:r>
          </a:p>
        </p:txBody>
      </p:sp>
      <p:sp>
        <p:nvSpPr>
          <p:cNvPr id="6" name="object 6"/>
          <p:cNvSpPr/>
          <p:nvPr/>
        </p:nvSpPr>
        <p:spPr>
          <a:xfrm>
            <a:off x="1161285" y="641883"/>
            <a:ext cx="2286000" cy="1507490"/>
          </a:xfrm>
          <a:custGeom>
            <a:avLst/>
            <a:gdLst/>
            <a:ahLst/>
            <a:cxnLst/>
            <a:rect l="l" t="t" r="r" b="b"/>
            <a:pathLst>
              <a:path w="2286000" h="1507489">
                <a:moveTo>
                  <a:pt x="0" y="1507337"/>
                </a:moveTo>
                <a:lnTo>
                  <a:pt x="2286000" y="1507337"/>
                </a:lnTo>
                <a:lnTo>
                  <a:pt x="2286000" y="0"/>
                </a:lnTo>
                <a:lnTo>
                  <a:pt x="0" y="0"/>
                </a:lnTo>
                <a:lnTo>
                  <a:pt x="0" y="15073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58544" y="754992"/>
            <a:ext cx="1771650" cy="1228725"/>
          </a:xfrm>
          <a:custGeom>
            <a:avLst/>
            <a:gdLst/>
            <a:ahLst/>
            <a:cxnLst/>
            <a:rect l="l" t="t" r="r" b="b"/>
            <a:pathLst>
              <a:path w="1771650" h="1228725">
                <a:moveTo>
                  <a:pt x="0" y="1228328"/>
                </a:moveTo>
                <a:lnTo>
                  <a:pt x="1771650" y="1228328"/>
                </a:lnTo>
                <a:lnTo>
                  <a:pt x="1771650" y="0"/>
                </a:lnTo>
                <a:lnTo>
                  <a:pt x="0" y="0"/>
                </a:lnTo>
                <a:lnTo>
                  <a:pt x="0" y="12283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58544" y="755002"/>
            <a:ext cx="1771650" cy="1228725"/>
          </a:xfrm>
          <a:custGeom>
            <a:avLst/>
            <a:gdLst/>
            <a:ahLst/>
            <a:cxnLst/>
            <a:rect l="l" t="t" r="r" b="b"/>
            <a:pathLst>
              <a:path w="1771650" h="1228725">
                <a:moveTo>
                  <a:pt x="0" y="1228318"/>
                </a:moveTo>
                <a:lnTo>
                  <a:pt x="0" y="0"/>
                </a:lnTo>
                <a:lnTo>
                  <a:pt x="1771650" y="0"/>
                </a:lnTo>
                <a:lnTo>
                  <a:pt x="1771650" y="1228318"/>
                </a:lnTo>
                <a:lnTo>
                  <a:pt x="0" y="1228318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58544" y="755002"/>
            <a:ext cx="1771650" cy="0"/>
          </a:xfrm>
          <a:custGeom>
            <a:avLst/>
            <a:gdLst/>
            <a:ahLst/>
            <a:cxnLst/>
            <a:rect l="l" t="t" r="r" b="b"/>
            <a:pathLst>
              <a:path w="1771650">
                <a:moveTo>
                  <a:pt x="0" y="0"/>
                </a:moveTo>
                <a:lnTo>
                  <a:pt x="177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58544" y="1983320"/>
            <a:ext cx="1771650" cy="0"/>
          </a:xfrm>
          <a:custGeom>
            <a:avLst/>
            <a:gdLst/>
            <a:ahLst/>
            <a:cxnLst/>
            <a:rect l="l" t="t" r="r" b="b"/>
            <a:pathLst>
              <a:path w="1771650">
                <a:moveTo>
                  <a:pt x="0" y="0"/>
                </a:moveTo>
                <a:lnTo>
                  <a:pt x="177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230194" y="755002"/>
            <a:ext cx="0" cy="1228725"/>
          </a:xfrm>
          <a:custGeom>
            <a:avLst/>
            <a:gdLst/>
            <a:ahLst/>
            <a:cxnLst/>
            <a:rect l="l" t="t" r="r" b="b"/>
            <a:pathLst>
              <a:path h="1228725">
                <a:moveTo>
                  <a:pt x="0" y="122831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58544" y="755002"/>
            <a:ext cx="0" cy="1228725"/>
          </a:xfrm>
          <a:custGeom>
            <a:avLst/>
            <a:gdLst/>
            <a:ahLst/>
            <a:cxnLst/>
            <a:rect l="l" t="t" r="r" b="b"/>
            <a:pathLst>
              <a:path h="1228725">
                <a:moveTo>
                  <a:pt x="0" y="122831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58544" y="1983320"/>
            <a:ext cx="1771650" cy="0"/>
          </a:xfrm>
          <a:custGeom>
            <a:avLst/>
            <a:gdLst/>
            <a:ahLst/>
            <a:cxnLst/>
            <a:rect l="l" t="t" r="r" b="b"/>
            <a:pathLst>
              <a:path w="1771650">
                <a:moveTo>
                  <a:pt x="0" y="0"/>
                </a:moveTo>
                <a:lnTo>
                  <a:pt x="177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58544" y="755002"/>
            <a:ext cx="0" cy="1228725"/>
          </a:xfrm>
          <a:custGeom>
            <a:avLst/>
            <a:gdLst/>
            <a:ahLst/>
            <a:cxnLst/>
            <a:rect l="l" t="t" r="r" b="b"/>
            <a:pathLst>
              <a:path h="1228725">
                <a:moveTo>
                  <a:pt x="0" y="122831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58544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458544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753819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753819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37119" y="1977567"/>
            <a:ext cx="338455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294640" algn="l"/>
              </a:tabLst>
            </a:pPr>
            <a:r>
              <a:rPr sz="550" spc="5" dirty="0">
                <a:latin typeface="Courier New"/>
                <a:cs typeface="Courier New"/>
              </a:rPr>
              <a:t>0	1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49094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049094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344369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2344369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639644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639644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34919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34919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230194" y="1965464"/>
            <a:ext cx="0" cy="18415"/>
          </a:xfrm>
          <a:custGeom>
            <a:avLst/>
            <a:gdLst/>
            <a:ahLst/>
            <a:cxnLst/>
            <a:rect l="l" t="t" r="r" b="b"/>
            <a:pathLst>
              <a:path h="18414">
                <a:moveTo>
                  <a:pt x="0" y="1785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230194" y="755002"/>
            <a:ext cx="0" cy="17780"/>
          </a:xfrm>
          <a:custGeom>
            <a:avLst/>
            <a:gdLst/>
            <a:ahLst/>
            <a:cxnLst/>
            <a:rect l="l" t="t" r="r" b="b"/>
            <a:pathLst>
              <a:path h="17779">
                <a:moveTo>
                  <a:pt x="0" y="0"/>
                </a:moveTo>
                <a:lnTo>
                  <a:pt x="0" y="1765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58544" y="1983320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12338" y="1983320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408734" y="1936292"/>
            <a:ext cx="4318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0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458544" y="1778533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212338" y="1778533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1408734" y="1731505"/>
            <a:ext cx="4318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1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458544" y="1573745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212338" y="1573745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458544" y="1369161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212338" y="1369161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458544" y="1164374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212338" y="1164374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458544" y="959586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212338" y="959586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1408734" y="912558"/>
            <a:ext cx="43180" cy="702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5</a:t>
            </a:r>
            <a:endParaRPr sz="5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r>
              <a:rPr sz="550" spc="5" dirty="0">
                <a:latin typeface="Courier New"/>
                <a:cs typeface="Courier New"/>
              </a:rPr>
              <a:t>4</a:t>
            </a:r>
            <a:endParaRPr sz="5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r>
              <a:rPr sz="550" spc="5" dirty="0">
                <a:latin typeface="Courier New"/>
                <a:cs typeface="Courier New"/>
              </a:rPr>
              <a:t>3</a:t>
            </a:r>
            <a:endParaRPr sz="550">
              <a:latin typeface="Courier New"/>
              <a:cs typeface="Courier New"/>
            </a:endParaRPr>
          </a:p>
          <a:p>
            <a:pPr>
              <a:lnSpc>
                <a:spcPct val="100000"/>
              </a:lnSpc>
            </a:pPr>
            <a:endParaRPr sz="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r>
              <a:rPr sz="550" spc="5" dirty="0">
                <a:latin typeface="Courier New"/>
                <a:cs typeface="Courier New"/>
              </a:rPr>
              <a:t>2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458544" y="755002"/>
            <a:ext cx="17780" cy="0"/>
          </a:xfrm>
          <a:custGeom>
            <a:avLst/>
            <a:gdLst/>
            <a:ahLst/>
            <a:cxnLst/>
            <a:rect l="l" t="t" r="r" b="b"/>
            <a:pathLst>
              <a:path w="17780">
                <a:moveTo>
                  <a:pt x="0" y="0"/>
                </a:moveTo>
                <a:lnTo>
                  <a:pt x="1766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12338" y="755002"/>
            <a:ext cx="18415" cy="0"/>
          </a:xfrm>
          <a:custGeom>
            <a:avLst/>
            <a:gdLst/>
            <a:ahLst/>
            <a:cxnLst/>
            <a:rect l="l" t="t" r="r" b="b"/>
            <a:pathLst>
              <a:path w="18414">
                <a:moveTo>
                  <a:pt x="17856" y="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458544" y="755002"/>
            <a:ext cx="1771650" cy="0"/>
          </a:xfrm>
          <a:custGeom>
            <a:avLst/>
            <a:gdLst/>
            <a:ahLst/>
            <a:cxnLst/>
            <a:rect l="l" t="t" r="r" b="b"/>
            <a:pathLst>
              <a:path w="1771650">
                <a:moveTo>
                  <a:pt x="0" y="0"/>
                </a:moveTo>
                <a:lnTo>
                  <a:pt x="177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458544" y="1983320"/>
            <a:ext cx="1771650" cy="0"/>
          </a:xfrm>
          <a:custGeom>
            <a:avLst/>
            <a:gdLst/>
            <a:ahLst/>
            <a:cxnLst/>
            <a:rect l="l" t="t" r="r" b="b"/>
            <a:pathLst>
              <a:path w="1771650">
                <a:moveTo>
                  <a:pt x="0" y="0"/>
                </a:moveTo>
                <a:lnTo>
                  <a:pt x="177165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30194" y="755002"/>
            <a:ext cx="0" cy="1228725"/>
          </a:xfrm>
          <a:custGeom>
            <a:avLst/>
            <a:gdLst/>
            <a:ahLst/>
            <a:cxnLst/>
            <a:rect l="l" t="t" r="r" b="b"/>
            <a:pathLst>
              <a:path h="1228725">
                <a:moveTo>
                  <a:pt x="0" y="122831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58544" y="755002"/>
            <a:ext cx="0" cy="1228725"/>
          </a:xfrm>
          <a:custGeom>
            <a:avLst/>
            <a:gdLst/>
            <a:ahLst/>
            <a:cxnLst/>
            <a:rect l="l" t="t" r="r" b="b"/>
            <a:pathLst>
              <a:path h="1228725">
                <a:moveTo>
                  <a:pt x="0" y="122831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391397" y="1932724"/>
            <a:ext cx="838835" cy="26034"/>
          </a:xfrm>
          <a:custGeom>
            <a:avLst/>
            <a:gdLst/>
            <a:ahLst/>
            <a:cxnLst/>
            <a:rect l="l" t="t" r="r" b="b"/>
            <a:pathLst>
              <a:path w="838835" h="26035">
                <a:moveTo>
                  <a:pt x="0" y="0"/>
                </a:moveTo>
                <a:lnTo>
                  <a:pt x="159943" y="0"/>
                </a:lnTo>
                <a:lnTo>
                  <a:pt x="162725" y="2781"/>
                </a:lnTo>
                <a:lnTo>
                  <a:pt x="165493" y="4368"/>
                </a:lnTo>
                <a:lnTo>
                  <a:pt x="168275" y="5753"/>
                </a:lnTo>
                <a:lnTo>
                  <a:pt x="171056" y="6946"/>
                </a:lnTo>
                <a:lnTo>
                  <a:pt x="173837" y="8140"/>
                </a:lnTo>
                <a:lnTo>
                  <a:pt x="193484" y="13093"/>
                </a:lnTo>
                <a:lnTo>
                  <a:pt x="196253" y="13093"/>
                </a:lnTo>
                <a:lnTo>
                  <a:pt x="199034" y="13296"/>
                </a:lnTo>
                <a:lnTo>
                  <a:pt x="459981" y="13296"/>
                </a:lnTo>
                <a:lnTo>
                  <a:pt x="462762" y="14681"/>
                </a:lnTo>
                <a:lnTo>
                  <a:pt x="465531" y="15671"/>
                </a:lnTo>
                <a:lnTo>
                  <a:pt x="468515" y="16675"/>
                </a:lnTo>
                <a:lnTo>
                  <a:pt x="471297" y="17665"/>
                </a:lnTo>
                <a:lnTo>
                  <a:pt x="474065" y="18262"/>
                </a:lnTo>
                <a:lnTo>
                  <a:pt x="476846" y="19050"/>
                </a:lnTo>
                <a:lnTo>
                  <a:pt x="479628" y="19646"/>
                </a:lnTo>
                <a:lnTo>
                  <a:pt x="482409" y="20040"/>
                </a:lnTo>
                <a:lnTo>
                  <a:pt x="485178" y="20434"/>
                </a:lnTo>
                <a:lnTo>
                  <a:pt x="488162" y="20637"/>
                </a:lnTo>
                <a:lnTo>
                  <a:pt x="490931" y="20840"/>
                </a:lnTo>
                <a:lnTo>
                  <a:pt x="760222" y="20840"/>
                </a:lnTo>
                <a:lnTo>
                  <a:pt x="762990" y="22225"/>
                </a:lnTo>
                <a:lnTo>
                  <a:pt x="765771" y="23025"/>
                </a:lnTo>
                <a:lnTo>
                  <a:pt x="768553" y="23609"/>
                </a:lnTo>
                <a:lnTo>
                  <a:pt x="771334" y="24206"/>
                </a:lnTo>
                <a:lnTo>
                  <a:pt x="774103" y="24803"/>
                </a:lnTo>
                <a:lnTo>
                  <a:pt x="777087" y="25196"/>
                </a:lnTo>
                <a:lnTo>
                  <a:pt x="779856" y="25603"/>
                </a:lnTo>
                <a:lnTo>
                  <a:pt x="782637" y="25793"/>
                </a:lnTo>
                <a:lnTo>
                  <a:pt x="785418" y="25996"/>
                </a:lnTo>
                <a:lnTo>
                  <a:pt x="838796" y="25996"/>
                </a:lnTo>
              </a:path>
            </a:pathLst>
          </a:custGeom>
          <a:ln w="476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552600" y="934783"/>
            <a:ext cx="838835" cy="998219"/>
          </a:xfrm>
          <a:custGeom>
            <a:avLst/>
            <a:gdLst/>
            <a:ahLst/>
            <a:cxnLst/>
            <a:rect l="l" t="t" r="r" b="b"/>
            <a:pathLst>
              <a:path w="838835" h="998219">
                <a:moveTo>
                  <a:pt x="0" y="0"/>
                </a:moveTo>
                <a:lnTo>
                  <a:pt x="2781" y="46037"/>
                </a:lnTo>
                <a:lnTo>
                  <a:pt x="5562" y="89293"/>
                </a:lnTo>
                <a:lnTo>
                  <a:pt x="8534" y="130378"/>
                </a:lnTo>
                <a:lnTo>
                  <a:pt x="11315" y="169062"/>
                </a:lnTo>
                <a:lnTo>
                  <a:pt x="16865" y="240703"/>
                </a:lnTo>
                <a:lnTo>
                  <a:pt x="22428" y="305396"/>
                </a:lnTo>
                <a:lnTo>
                  <a:pt x="28181" y="363931"/>
                </a:lnTo>
                <a:lnTo>
                  <a:pt x="30962" y="390918"/>
                </a:lnTo>
                <a:lnTo>
                  <a:pt x="36512" y="441718"/>
                </a:lnTo>
                <a:lnTo>
                  <a:pt x="42075" y="487756"/>
                </a:lnTo>
                <a:lnTo>
                  <a:pt x="47625" y="530021"/>
                </a:lnTo>
                <a:lnTo>
                  <a:pt x="50609" y="549871"/>
                </a:lnTo>
                <a:lnTo>
                  <a:pt x="53378" y="568718"/>
                </a:lnTo>
                <a:lnTo>
                  <a:pt x="61722" y="620915"/>
                </a:lnTo>
                <a:lnTo>
                  <a:pt x="70256" y="666953"/>
                </a:lnTo>
                <a:lnTo>
                  <a:pt x="73025" y="681240"/>
                </a:lnTo>
                <a:lnTo>
                  <a:pt x="81368" y="720331"/>
                </a:lnTo>
                <a:lnTo>
                  <a:pt x="89890" y="754849"/>
                </a:lnTo>
                <a:lnTo>
                  <a:pt x="92671" y="765378"/>
                </a:lnTo>
                <a:lnTo>
                  <a:pt x="103784" y="803275"/>
                </a:lnTo>
                <a:lnTo>
                  <a:pt x="117881" y="840384"/>
                </a:lnTo>
                <a:lnTo>
                  <a:pt x="140296" y="874115"/>
                </a:lnTo>
                <a:lnTo>
                  <a:pt x="148628" y="876896"/>
                </a:lnTo>
                <a:lnTo>
                  <a:pt x="373062" y="876896"/>
                </a:lnTo>
                <a:lnTo>
                  <a:pt x="375843" y="886815"/>
                </a:lnTo>
                <a:lnTo>
                  <a:pt x="378815" y="893762"/>
                </a:lnTo>
                <a:lnTo>
                  <a:pt x="381596" y="900315"/>
                </a:lnTo>
                <a:lnTo>
                  <a:pt x="384378" y="906462"/>
                </a:lnTo>
                <a:lnTo>
                  <a:pt x="404025" y="940396"/>
                </a:lnTo>
                <a:lnTo>
                  <a:pt x="423672" y="961631"/>
                </a:lnTo>
                <a:lnTo>
                  <a:pt x="426440" y="963815"/>
                </a:lnTo>
                <a:lnTo>
                  <a:pt x="446087" y="970559"/>
                </a:lnTo>
                <a:lnTo>
                  <a:pt x="692950" y="970559"/>
                </a:lnTo>
                <a:lnTo>
                  <a:pt x="695731" y="974725"/>
                </a:lnTo>
                <a:lnTo>
                  <a:pt x="698500" y="977506"/>
                </a:lnTo>
                <a:lnTo>
                  <a:pt x="701281" y="979881"/>
                </a:lnTo>
                <a:lnTo>
                  <a:pt x="704062" y="982268"/>
                </a:lnTo>
                <a:lnTo>
                  <a:pt x="706843" y="984453"/>
                </a:lnTo>
                <a:lnTo>
                  <a:pt x="709815" y="986624"/>
                </a:lnTo>
                <a:lnTo>
                  <a:pt x="712597" y="988415"/>
                </a:lnTo>
                <a:lnTo>
                  <a:pt x="715365" y="990206"/>
                </a:lnTo>
                <a:lnTo>
                  <a:pt x="732243" y="996950"/>
                </a:lnTo>
                <a:lnTo>
                  <a:pt x="735012" y="997546"/>
                </a:lnTo>
                <a:lnTo>
                  <a:pt x="737793" y="997737"/>
                </a:lnTo>
                <a:lnTo>
                  <a:pt x="740575" y="997940"/>
                </a:lnTo>
                <a:lnTo>
                  <a:pt x="838796" y="997940"/>
                </a:lnTo>
              </a:path>
            </a:pathLst>
          </a:custGeom>
          <a:ln w="476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547050" y="834377"/>
            <a:ext cx="5715" cy="100965"/>
          </a:xfrm>
          <a:custGeom>
            <a:avLst/>
            <a:gdLst/>
            <a:ahLst/>
            <a:cxnLst/>
            <a:rect l="l" t="t" r="r" b="b"/>
            <a:pathLst>
              <a:path w="5715" h="100965">
                <a:moveTo>
                  <a:pt x="0" y="0"/>
                </a:moveTo>
                <a:lnTo>
                  <a:pt x="2781" y="51790"/>
                </a:lnTo>
                <a:lnTo>
                  <a:pt x="5549" y="100406"/>
                </a:lnTo>
              </a:path>
            </a:pathLst>
          </a:custGeom>
          <a:ln w="4762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027669" y="1977567"/>
            <a:ext cx="633730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535"/>
              </a:lnSpc>
              <a:tabLst>
                <a:tab pos="294640" algn="l"/>
                <a:tab pos="589915" algn="l"/>
              </a:tabLst>
            </a:pPr>
            <a:r>
              <a:rPr sz="550" spc="5" dirty="0">
                <a:latin typeface="Courier New"/>
                <a:cs typeface="Courier New"/>
              </a:rPr>
              <a:t>2	3	4</a:t>
            </a:r>
            <a:endParaRPr sz="550">
              <a:latin typeface="Courier New"/>
              <a:cs typeface="Courier New"/>
            </a:endParaRPr>
          </a:p>
          <a:p>
            <a:pPr algn="ctr">
              <a:lnSpc>
                <a:spcPts val="535"/>
              </a:lnSpc>
            </a:pPr>
            <a:r>
              <a:rPr sz="550" spc="5" dirty="0">
                <a:latin typeface="Courier New"/>
                <a:cs typeface="Courier New"/>
              </a:rPr>
              <a:t>Time</a:t>
            </a:r>
            <a:r>
              <a:rPr sz="550" spc="-80" dirty="0">
                <a:latin typeface="Courier New"/>
                <a:cs typeface="Courier New"/>
              </a:rPr>
              <a:t> </a:t>
            </a:r>
            <a:r>
              <a:rPr sz="550" spc="5" dirty="0">
                <a:latin typeface="Courier New"/>
                <a:cs typeface="Courier New"/>
              </a:rPr>
              <a:t>(TU)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05659" y="1184821"/>
            <a:ext cx="103505" cy="369570"/>
          </a:xfrm>
          <a:prstGeom prst="rect">
            <a:avLst/>
          </a:prstGeom>
        </p:spPr>
        <p:txBody>
          <a:bodyPr vert="vert270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550" dirty="0">
                <a:latin typeface="Symbol"/>
                <a:cs typeface="Symbol"/>
              </a:rPr>
              <a:t></a:t>
            </a:r>
            <a:r>
              <a:rPr sz="550" dirty="0">
                <a:latin typeface="Times New Roman"/>
                <a:cs typeface="Times New Roman"/>
              </a:rPr>
              <a:t> </a:t>
            </a:r>
            <a:r>
              <a:rPr sz="550" spc="60" dirty="0">
                <a:latin typeface="Times New Roman"/>
                <a:cs typeface="Times New Roman"/>
              </a:rPr>
              <a:t> </a:t>
            </a:r>
            <a:r>
              <a:rPr sz="550" dirty="0">
                <a:latin typeface="Courier New"/>
                <a:cs typeface="Courier New"/>
              </a:rPr>
              <a:t>V</a:t>
            </a:r>
            <a:r>
              <a:rPr sz="550" spc="5" dirty="0">
                <a:latin typeface="Courier New"/>
                <a:cs typeface="Courier New"/>
              </a:rPr>
              <a:t> </a:t>
            </a:r>
            <a:r>
              <a:rPr sz="550" dirty="0">
                <a:latin typeface="Courier New"/>
                <a:cs typeface="Courier New"/>
              </a:rPr>
              <a:t>(TU)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543481" y="836358"/>
            <a:ext cx="0" cy="1145540"/>
          </a:xfrm>
          <a:custGeom>
            <a:avLst/>
            <a:gdLst/>
            <a:ahLst/>
            <a:cxnLst/>
            <a:rect l="l" t="t" r="r" b="b"/>
            <a:pathLst>
              <a:path h="1145539">
                <a:moveTo>
                  <a:pt x="0" y="0"/>
                </a:moveTo>
                <a:lnTo>
                  <a:pt x="0" y="114498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689925" y="1811680"/>
            <a:ext cx="1270" cy="173355"/>
          </a:xfrm>
          <a:custGeom>
            <a:avLst/>
            <a:gdLst/>
            <a:ahLst/>
            <a:cxnLst/>
            <a:rect l="l" t="t" r="r" b="b"/>
            <a:pathLst>
              <a:path w="1269" h="173355">
                <a:moveTo>
                  <a:pt x="0" y="0"/>
                </a:moveTo>
                <a:lnTo>
                  <a:pt x="990" y="17283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19516" y="1809495"/>
            <a:ext cx="1270" cy="173355"/>
          </a:xfrm>
          <a:custGeom>
            <a:avLst/>
            <a:gdLst/>
            <a:ahLst/>
            <a:cxnLst/>
            <a:rect l="l" t="t" r="r" b="b"/>
            <a:pathLst>
              <a:path w="1269" h="173355">
                <a:moveTo>
                  <a:pt x="0" y="0"/>
                </a:moveTo>
                <a:lnTo>
                  <a:pt x="990" y="173037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991944" y="1904542"/>
            <a:ext cx="1905" cy="81915"/>
          </a:xfrm>
          <a:custGeom>
            <a:avLst/>
            <a:gdLst/>
            <a:ahLst/>
            <a:cxnLst/>
            <a:rect l="l" t="t" r="r" b="b"/>
            <a:pathLst>
              <a:path w="1905" h="81914">
                <a:moveTo>
                  <a:pt x="1587" y="0"/>
                </a:moveTo>
                <a:lnTo>
                  <a:pt x="0" y="8155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44953" y="1905939"/>
            <a:ext cx="1905" cy="81915"/>
          </a:xfrm>
          <a:custGeom>
            <a:avLst/>
            <a:gdLst/>
            <a:ahLst/>
            <a:cxnLst/>
            <a:rect l="l" t="t" r="r" b="b"/>
            <a:pathLst>
              <a:path w="1905" h="81914">
                <a:moveTo>
                  <a:pt x="1384" y="0"/>
                </a:moveTo>
                <a:lnTo>
                  <a:pt x="0" y="8174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86431" y="1931339"/>
            <a:ext cx="1905" cy="53340"/>
          </a:xfrm>
          <a:custGeom>
            <a:avLst/>
            <a:gdLst/>
            <a:ahLst/>
            <a:cxnLst/>
            <a:rect l="l" t="t" r="r" b="b"/>
            <a:pathLst>
              <a:path w="1905" h="53339">
                <a:moveTo>
                  <a:pt x="0" y="0"/>
                </a:moveTo>
                <a:lnTo>
                  <a:pt x="1384" y="5278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548166" y="1927364"/>
            <a:ext cx="1905" cy="53340"/>
          </a:xfrm>
          <a:custGeom>
            <a:avLst/>
            <a:gdLst/>
            <a:ahLst/>
            <a:cxnLst/>
            <a:rect l="l" t="t" r="r" b="b"/>
            <a:pathLst>
              <a:path w="1905" h="53339">
                <a:moveTo>
                  <a:pt x="0" y="0"/>
                </a:moveTo>
                <a:lnTo>
                  <a:pt x="1384" y="5298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581109" y="1942045"/>
            <a:ext cx="635" cy="40640"/>
          </a:xfrm>
          <a:custGeom>
            <a:avLst/>
            <a:gdLst/>
            <a:ahLst/>
            <a:cxnLst/>
            <a:rect l="l" t="t" r="r" b="b"/>
            <a:pathLst>
              <a:path w="635" h="40639">
                <a:moveTo>
                  <a:pt x="0" y="0"/>
                </a:moveTo>
                <a:lnTo>
                  <a:pt x="596" y="40093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51772" y="1947011"/>
            <a:ext cx="1270" cy="40640"/>
          </a:xfrm>
          <a:custGeom>
            <a:avLst/>
            <a:gdLst/>
            <a:ahLst/>
            <a:cxnLst/>
            <a:rect l="l" t="t" r="r" b="b"/>
            <a:pathLst>
              <a:path w="1269" h="40639">
                <a:moveTo>
                  <a:pt x="0" y="0"/>
                </a:moveTo>
                <a:lnTo>
                  <a:pt x="800" y="40284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75788" y="1950986"/>
            <a:ext cx="0" cy="31115"/>
          </a:xfrm>
          <a:custGeom>
            <a:avLst/>
            <a:gdLst/>
            <a:ahLst/>
            <a:cxnLst/>
            <a:rect l="l" t="t" r="r" b="b"/>
            <a:pathLst>
              <a:path h="31114">
                <a:moveTo>
                  <a:pt x="0" y="0"/>
                </a:moveTo>
                <a:lnTo>
                  <a:pt x="0" y="30949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50031" y="1954161"/>
            <a:ext cx="0" cy="31750"/>
          </a:xfrm>
          <a:custGeom>
            <a:avLst/>
            <a:gdLst/>
            <a:ahLst/>
            <a:cxnLst/>
            <a:rect l="l" t="t" r="r" b="b"/>
            <a:pathLst>
              <a:path h="31750">
                <a:moveTo>
                  <a:pt x="0" y="0"/>
                </a:moveTo>
                <a:lnTo>
                  <a:pt x="0" y="31153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168675" y="1955749"/>
            <a:ext cx="635" cy="27940"/>
          </a:xfrm>
          <a:custGeom>
            <a:avLst/>
            <a:gdLst/>
            <a:ahLst/>
            <a:cxnLst/>
            <a:rect l="l" t="t" r="r" b="b"/>
            <a:pathLst>
              <a:path w="635" h="27939">
                <a:moveTo>
                  <a:pt x="203" y="0"/>
                </a:moveTo>
                <a:lnTo>
                  <a:pt x="0" y="27381"/>
                </a:lnTo>
              </a:path>
            </a:pathLst>
          </a:custGeom>
          <a:ln w="31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2507688" y="1844614"/>
            <a:ext cx="68580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450" spc="-5" dirty="0">
                <a:latin typeface="Courier New"/>
                <a:cs typeface="Courier New"/>
              </a:rPr>
              <a:t>i</a:t>
            </a:r>
            <a:r>
              <a:rPr sz="450" dirty="0">
                <a:latin typeface="Courier New"/>
                <a:cs typeface="Courier New"/>
              </a:rPr>
              <a:t>3</a:t>
            </a:r>
            <a:endParaRPr sz="450">
              <a:latin typeface="Courier New"/>
              <a:cs typeface="Courier New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1408734" y="707974"/>
            <a:ext cx="159385" cy="111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6</a:t>
            </a:r>
            <a:r>
              <a:rPr sz="550" spc="150" dirty="0">
                <a:latin typeface="Courier New"/>
                <a:cs typeface="Courier New"/>
              </a:rPr>
              <a:t> </a:t>
            </a:r>
            <a:r>
              <a:rPr sz="825" spc="7" baseline="-20202" dirty="0">
                <a:latin typeface="Courier New"/>
                <a:cs typeface="Courier New"/>
              </a:rPr>
              <a:t>A</a:t>
            </a:r>
            <a:endParaRPr sz="825" baseline="-20202">
              <a:latin typeface="Courier New"/>
              <a:cs typeface="Courier New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67888" y="779004"/>
            <a:ext cx="68580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450" spc="-5" dirty="0">
                <a:latin typeface="Courier New"/>
                <a:cs typeface="Courier New"/>
              </a:rPr>
              <a:t>i</a:t>
            </a:r>
            <a:r>
              <a:rPr sz="450" dirty="0">
                <a:latin typeface="Courier New"/>
                <a:cs typeface="Courier New"/>
              </a:rPr>
              <a:t>0</a:t>
            </a:r>
            <a:endParaRPr sz="450">
              <a:latin typeface="Courier New"/>
              <a:cs typeface="Courier New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920303" y="1904542"/>
            <a:ext cx="319405" cy="3175"/>
          </a:xfrm>
          <a:custGeom>
            <a:avLst/>
            <a:gdLst/>
            <a:ahLst/>
            <a:cxnLst/>
            <a:rect l="l" t="t" r="r" b="b"/>
            <a:pathLst>
              <a:path w="319405" h="3175">
                <a:moveTo>
                  <a:pt x="0" y="0"/>
                </a:moveTo>
                <a:lnTo>
                  <a:pt x="318897" y="3175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245347" y="1931136"/>
            <a:ext cx="304165" cy="3175"/>
          </a:xfrm>
          <a:custGeom>
            <a:avLst/>
            <a:gdLst/>
            <a:ahLst/>
            <a:cxnLst/>
            <a:rect l="l" t="t" r="r" b="b"/>
            <a:pathLst>
              <a:path w="304164" h="3175">
                <a:moveTo>
                  <a:pt x="0" y="0"/>
                </a:moveTo>
                <a:lnTo>
                  <a:pt x="303809" y="3175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547175" y="1947405"/>
            <a:ext cx="307340" cy="1270"/>
          </a:xfrm>
          <a:custGeom>
            <a:avLst/>
            <a:gdLst/>
            <a:ahLst/>
            <a:cxnLst/>
            <a:rect l="l" t="t" r="r" b="b"/>
            <a:pathLst>
              <a:path w="307339" h="1269">
                <a:moveTo>
                  <a:pt x="0" y="0"/>
                </a:moveTo>
                <a:lnTo>
                  <a:pt x="306781" y="99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852572" y="1955342"/>
            <a:ext cx="300990" cy="1270"/>
          </a:xfrm>
          <a:custGeom>
            <a:avLst/>
            <a:gdLst/>
            <a:ahLst/>
            <a:cxnLst/>
            <a:rect l="l" t="t" r="r" b="b"/>
            <a:pathLst>
              <a:path w="300989" h="1269">
                <a:moveTo>
                  <a:pt x="0" y="990"/>
                </a:moveTo>
                <a:lnTo>
                  <a:pt x="300634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147250" y="1961692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725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543481" y="1809889"/>
            <a:ext cx="377190" cy="0"/>
          </a:xfrm>
          <a:custGeom>
            <a:avLst/>
            <a:gdLst/>
            <a:ahLst/>
            <a:cxnLst/>
            <a:rect l="l" t="t" r="r" b="b"/>
            <a:pathLst>
              <a:path w="377189">
                <a:moveTo>
                  <a:pt x="0" y="0"/>
                </a:moveTo>
                <a:lnTo>
                  <a:pt x="376821" y="0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920303" y="1813064"/>
            <a:ext cx="0" cy="97155"/>
          </a:xfrm>
          <a:custGeom>
            <a:avLst/>
            <a:gdLst/>
            <a:ahLst/>
            <a:cxnLst/>
            <a:rect l="l" t="t" r="r" b="b"/>
            <a:pathLst>
              <a:path h="97155">
                <a:moveTo>
                  <a:pt x="0" y="0"/>
                </a:moveTo>
                <a:lnTo>
                  <a:pt x="0" y="96837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245347" y="1907527"/>
            <a:ext cx="1270" cy="24130"/>
          </a:xfrm>
          <a:custGeom>
            <a:avLst/>
            <a:gdLst/>
            <a:ahLst/>
            <a:cxnLst/>
            <a:rect l="l" t="t" r="r" b="b"/>
            <a:pathLst>
              <a:path w="1269" h="24130">
                <a:moveTo>
                  <a:pt x="990" y="0"/>
                </a:moveTo>
                <a:lnTo>
                  <a:pt x="0" y="23812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548166" y="1928761"/>
            <a:ext cx="1270" cy="24130"/>
          </a:xfrm>
          <a:custGeom>
            <a:avLst/>
            <a:gdLst/>
            <a:ahLst/>
            <a:cxnLst/>
            <a:rect l="l" t="t" r="r" b="b"/>
            <a:pathLst>
              <a:path w="1269" h="24130">
                <a:moveTo>
                  <a:pt x="990" y="0"/>
                </a:moveTo>
                <a:lnTo>
                  <a:pt x="0" y="23609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54350" y="1944827"/>
            <a:ext cx="635" cy="15240"/>
          </a:xfrm>
          <a:custGeom>
            <a:avLst/>
            <a:gdLst/>
            <a:ahLst/>
            <a:cxnLst/>
            <a:rect l="l" t="t" r="r" b="b"/>
            <a:pathLst>
              <a:path w="635" h="15239">
                <a:moveTo>
                  <a:pt x="203" y="0"/>
                </a:moveTo>
                <a:lnTo>
                  <a:pt x="0" y="15087"/>
                </a:lnTo>
              </a:path>
            </a:pathLst>
          </a:custGeom>
          <a:ln w="476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684362" y="1678330"/>
            <a:ext cx="19558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B </a:t>
            </a:r>
            <a:r>
              <a:rPr sz="550" spc="100" dirty="0">
                <a:latin typeface="Courier New"/>
                <a:cs typeface="Courier New"/>
              </a:rPr>
              <a:t> </a:t>
            </a:r>
            <a:r>
              <a:rPr sz="825" spc="7" baseline="5050" dirty="0">
                <a:latin typeface="Courier New"/>
                <a:cs typeface="Courier New"/>
              </a:rPr>
              <a:t>A</a:t>
            </a:r>
            <a:endParaRPr sz="825" baseline="5050">
              <a:latin typeface="Courier New"/>
              <a:cs typeface="Courier New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727225" y="1726749"/>
            <a:ext cx="220979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450" spc="-5" dirty="0">
                <a:latin typeface="Courier New"/>
                <a:cs typeface="Courier New"/>
              </a:rPr>
              <a:t>i1 </a:t>
            </a:r>
            <a:r>
              <a:rPr sz="450" spc="30" dirty="0">
                <a:latin typeface="Courier New"/>
                <a:cs typeface="Courier New"/>
              </a:rPr>
              <a:t> </a:t>
            </a:r>
            <a:r>
              <a:rPr sz="675" spc="-7" baseline="6172" dirty="0">
                <a:latin typeface="Courier New"/>
                <a:cs typeface="Courier New"/>
              </a:rPr>
              <a:t>i1</a:t>
            </a:r>
            <a:endParaRPr sz="675" baseline="6172">
              <a:latin typeface="Courier New"/>
              <a:cs typeface="Courier New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026469" y="1826563"/>
            <a:ext cx="34290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450" dirty="0">
                <a:latin typeface="Courier New"/>
                <a:cs typeface="Courier New"/>
              </a:rPr>
              <a:t>i</a:t>
            </a:r>
            <a:endParaRPr sz="450">
              <a:latin typeface="Courier New"/>
              <a:cs typeface="Courier New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1983606" y="1778144"/>
            <a:ext cx="227965" cy="12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B </a:t>
            </a:r>
            <a:r>
              <a:rPr sz="675" baseline="-37037" dirty="0">
                <a:latin typeface="Courier New"/>
                <a:cs typeface="Courier New"/>
              </a:rPr>
              <a:t>2</a:t>
            </a:r>
            <a:r>
              <a:rPr sz="675" spc="209" baseline="-37037" dirty="0">
                <a:latin typeface="Courier New"/>
                <a:cs typeface="Courier New"/>
              </a:rPr>
              <a:t> </a:t>
            </a:r>
            <a:r>
              <a:rPr sz="825" spc="7" baseline="5050" dirty="0">
                <a:latin typeface="Courier New"/>
                <a:cs typeface="Courier New"/>
              </a:rPr>
              <a:t>A</a:t>
            </a:r>
            <a:endParaRPr sz="825" baseline="5050">
              <a:latin typeface="Courier New"/>
              <a:cs typeface="Courier New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2211222" y="1819221"/>
            <a:ext cx="11176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675" spc="-7" baseline="12345" dirty="0">
                <a:latin typeface="Courier New"/>
                <a:cs typeface="Courier New"/>
              </a:rPr>
              <a:t>i</a:t>
            </a:r>
            <a:r>
              <a:rPr sz="675" baseline="12345" dirty="0">
                <a:latin typeface="Courier New"/>
                <a:cs typeface="Courier New"/>
              </a:rPr>
              <a:t>2</a:t>
            </a:r>
            <a:r>
              <a:rPr sz="550" spc="5" dirty="0">
                <a:latin typeface="Courier New"/>
                <a:cs typeface="Courier New"/>
              </a:rPr>
              <a:t>B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464826" y="1796195"/>
            <a:ext cx="153035" cy="110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550" spc="5" dirty="0">
                <a:latin typeface="Courier New"/>
                <a:cs typeface="Courier New"/>
              </a:rPr>
              <a:t>A</a:t>
            </a:r>
            <a:r>
              <a:rPr sz="550" spc="100" dirty="0">
                <a:latin typeface="Courier New"/>
                <a:cs typeface="Courier New"/>
              </a:rPr>
              <a:t> </a:t>
            </a:r>
            <a:r>
              <a:rPr sz="825" spc="7" baseline="-15151" dirty="0">
                <a:latin typeface="Courier New"/>
                <a:cs typeface="Courier New"/>
              </a:rPr>
              <a:t>B</a:t>
            </a:r>
            <a:endParaRPr sz="825" baseline="-15151">
              <a:latin typeface="Courier New"/>
              <a:cs typeface="Courier New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322935" y="1867639"/>
            <a:ext cx="363220" cy="7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tabLst>
                <a:tab pos="294005" algn="l"/>
              </a:tabLst>
            </a:pPr>
            <a:r>
              <a:rPr sz="450" spc="-5" dirty="0">
                <a:latin typeface="Courier New"/>
                <a:cs typeface="Courier New"/>
              </a:rPr>
              <a:t>i</a:t>
            </a:r>
            <a:r>
              <a:rPr sz="450" dirty="0">
                <a:latin typeface="Courier New"/>
                <a:cs typeface="Courier New"/>
              </a:rPr>
              <a:t>3	</a:t>
            </a:r>
            <a:r>
              <a:rPr sz="450" spc="-5" dirty="0">
                <a:latin typeface="Courier New"/>
                <a:cs typeface="Courier New"/>
              </a:rPr>
              <a:t>i</a:t>
            </a:r>
            <a:r>
              <a:rPr sz="450" dirty="0">
                <a:latin typeface="Courier New"/>
                <a:cs typeface="Courier New"/>
              </a:rPr>
              <a:t>4</a:t>
            </a:r>
            <a:endParaRPr sz="450">
              <a:latin typeface="Courier New"/>
              <a:cs typeface="Courier New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2752361" y="1824578"/>
            <a:ext cx="438784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825" spc="7" baseline="15151" dirty="0">
                <a:latin typeface="Courier New"/>
                <a:cs typeface="Courier New"/>
              </a:rPr>
              <a:t>A  </a:t>
            </a:r>
            <a:r>
              <a:rPr sz="550" spc="5" dirty="0">
                <a:latin typeface="Courier New"/>
                <a:cs typeface="Courier New"/>
              </a:rPr>
              <a:t>B </a:t>
            </a:r>
            <a:r>
              <a:rPr sz="550" spc="340" dirty="0">
                <a:latin typeface="Courier New"/>
                <a:cs typeface="Courier New"/>
              </a:rPr>
              <a:t> </a:t>
            </a:r>
            <a:r>
              <a:rPr sz="825" spc="7" baseline="10101" dirty="0">
                <a:latin typeface="Courier New"/>
                <a:cs typeface="Courier New"/>
              </a:rPr>
              <a:t>A</a:t>
            </a:r>
            <a:r>
              <a:rPr sz="825" spc="-7" baseline="10101" dirty="0">
                <a:latin typeface="Courier New"/>
                <a:cs typeface="Courier New"/>
              </a:rPr>
              <a:t> </a:t>
            </a:r>
            <a:r>
              <a:rPr sz="550" spc="5" dirty="0">
                <a:latin typeface="Courier New"/>
                <a:cs typeface="Courier New"/>
              </a:rPr>
              <a:t>B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2795224" y="1872997"/>
            <a:ext cx="464184" cy="193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675" spc="-7" baseline="18518" dirty="0">
                <a:latin typeface="Courier New"/>
                <a:cs typeface="Courier New"/>
              </a:rPr>
              <a:t>i4 </a:t>
            </a:r>
            <a:r>
              <a:rPr sz="450" spc="-5" dirty="0">
                <a:latin typeface="Courier New"/>
                <a:cs typeface="Courier New"/>
              </a:rPr>
              <a:t>i5   </a:t>
            </a:r>
            <a:r>
              <a:rPr sz="675" spc="-7" baseline="12345" dirty="0">
                <a:latin typeface="Courier New"/>
                <a:cs typeface="Courier New"/>
              </a:rPr>
              <a:t>i5</a:t>
            </a:r>
            <a:r>
              <a:rPr sz="675" spc="112" baseline="12345" dirty="0">
                <a:latin typeface="Courier New"/>
                <a:cs typeface="Courier New"/>
              </a:rPr>
              <a:t> </a:t>
            </a:r>
            <a:r>
              <a:rPr sz="450" spc="-5" dirty="0">
                <a:latin typeface="Courier New"/>
                <a:cs typeface="Courier New"/>
              </a:rPr>
              <a:t>i6</a:t>
            </a:r>
            <a:endParaRPr sz="450">
              <a:latin typeface="Courier New"/>
              <a:cs typeface="Courier New"/>
            </a:endParaRPr>
          </a:p>
          <a:p>
            <a:pPr marL="110489" algn="ctr">
              <a:lnSpc>
                <a:spcPct val="100000"/>
              </a:lnSpc>
              <a:spcBef>
                <a:spcPts val="280"/>
              </a:spcBef>
              <a:tabLst>
                <a:tab pos="405765" algn="l"/>
              </a:tabLst>
            </a:pPr>
            <a:r>
              <a:rPr sz="550" spc="5" dirty="0">
                <a:latin typeface="Courier New"/>
                <a:cs typeface="Courier New"/>
              </a:rPr>
              <a:t>5	6</a:t>
            </a:r>
            <a:endParaRPr sz="550">
              <a:latin typeface="Courier New"/>
              <a:cs typeface="Courier New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497363" y="2424046"/>
            <a:ext cx="72871" cy="736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7363" y="2958970"/>
            <a:ext cx="72871" cy="736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624334" y="2350940"/>
            <a:ext cx="3445510" cy="899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0960">
              <a:lnSpc>
                <a:spcPct val="102699"/>
              </a:lnSpc>
            </a:pPr>
            <a:r>
              <a:rPr sz="1100" spc="-20" dirty="0">
                <a:latin typeface="Tahoma"/>
                <a:cs typeface="Tahoma"/>
              </a:rPr>
              <a:t>Binary </a:t>
            </a:r>
            <a:r>
              <a:rPr sz="1100" spc="-65" dirty="0">
                <a:latin typeface="Tahoma"/>
                <a:cs typeface="Tahoma"/>
              </a:rPr>
              <a:t>Integer </a:t>
            </a:r>
            <a:r>
              <a:rPr sz="1100" spc="-35" dirty="0">
                <a:latin typeface="Tahoma"/>
                <a:cs typeface="Tahoma"/>
              </a:rPr>
              <a:t>Programming </a:t>
            </a:r>
            <a:r>
              <a:rPr sz="1100" spc="-30" dirty="0">
                <a:latin typeface="Tahoma"/>
                <a:cs typeface="Tahoma"/>
              </a:rPr>
              <a:t>Problem </a:t>
            </a:r>
            <a:r>
              <a:rPr sz="1100" spc="-45" dirty="0">
                <a:latin typeface="Tahoma"/>
                <a:cs typeface="Tahoma"/>
              </a:rPr>
              <a:t>(Shen </a:t>
            </a:r>
            <a:r>
              <a:rPr sz="1100" spc="-50" dirty="0">
                <a:latin typeface="Tahoma"/>
                <a:cs typeface="Tahoma"/>
              </a:rPr>
              <a:t>and </a:t>
            </a:r>
            <a:r>
              <a:rPr sz="1100" spc="-25" dirty="0">
                <a:latin typeface="Tahoma"/>
                <a:cs typeface="Tahoma"/>
              </a:rPr>
              <a:t>Tsiotras,  </a:t>
            </a:r>
            <a:r>
              <a:rPr sz="1100" spc="-55" dirty="0">
                <a:latin typeface="Tahoma"/>
                <a:cs typeface="Tahoma"/>
              </a:rPr>
              <a:t>2003)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</a:pPr>
            <a:r>
              <a:rPr sz="1100" spc="-45" dirty="0">
                <a:latin typeface="Tahoma"/>
                <a:cs typeface="Tahoma"/>
              </a:rPr>
              <a:t>Iterative algorithm: </a:t>
            </a:r>
            <a:r>
              <a:rPr sz="1100" spc="-40" dirty="0">
                <a:latin typeface="Tahoma"/>
                <a:cs typeface="Tahoma"/>
              </a:rPr>
              <a:t>avoid the </a:t>
            </a:r>
            <a:r>
              <a:rPr sz="1100" spc="-35" dirty="0">
                <a:latin typeface="Tahoma"/>
                <a:cs typeface="Tahoma"/>
              </a:rPr>
              <a:t>solution </a:t>
            </a:r>
            <a:r>
              <a:rPr sz="1100" spc="-40" dirty="0">
                <a:latin typeface="Tahoma"/>
                <a:cs typeface="Tahoma"/>
              </a:rPr>
              <a:t>of the </a:t>
            </a:r>
            <a:r>
              <a:rPr sz="1100" spc="-45" dirty="0">
                <a:latin typeface="Tahoma"/>
                <a:cs typeface="Tahoma"/>
              </a:rPr>
              <a:t>binary integer  </a:t>
            </a:r>
            <a:r>
              <a:rPr sz="1100" spc="-50" dirty="0">
                <a:latin typeface="Tahoma"/>
                <a:cs typeface="Tahoma"/>
              </a:rPr>
              <a:t>programming </a:t>
            </a:r>
            <a:r>
              <a:rPr sz="1100" spc="-55" dirty="0">
                <a:latin typeface="Tahoma"/>
                <a:cs typeface="Tahoma"/>
              </a:rPr>
              <a:t>problem </a:t>
            </a:r>
            <a:r>
              <a:rPr sz="1100" spc="10" dirty="0">
                <a:latin typeface="Tahoma"/>
                <a:cs typeface="Tahoma"/>
              </a:rPr>
              <a:t>(ASC,</a:t>
            </a:r>
            <a:r>
              <a:rPr sz="1100" spc="140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2015)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20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Presentation</a:t>
            </a:r>
            <a:r>
              <a:rPr spc="-25" dirty="0"/>
              <a:t> </a:t>
            </a:r>
            <a:r>
              <a:rPr spc="-50" dirty="0"/>
              <a:t>Overview</a:t>
            </a:r>
          </a:p>
        </p:txBody>
      </p:sp>
      <p:sp>
        <p:nvSpPr>
          <p:cNvPr id="6" name="object 6"/>
          <p:cNvSpPr/>
          <p:nvPr/>
        </p:nvSpPr>
        <p:spPr>
          <a:xfrm>
            <a:off x="304537" y="951363"/>
            <a:ext cx="169921" cy="167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537" y="1353699"/>
            <a:ext cx="168940" cy="1678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606" y="936625"/>
            <a:ext cx="21443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0" dirty="0">
                <a:solidFill>
                  <a:srgbClr val="CCCCCC"/>
                </a:solidFill>
                <a:latin typeface="Tahoma"/>
                <a:cs typeface="Tahoma"/>
              </a:rPr>
              <a:t>Motivation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Clr>
                <a:srgbClr val="FAFAFA"/>
              </a:buClr>
              <a:buFont typeface="Arial"/>
              <a:buAutoNum type="arabicPlain"/>
            </a:pPr>
            <a:endParaRPr sz="160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5" dirty="0">
                <a:solidFill>
                  <a:srgbClr val="CCCCCC"/>
                </a:solidFill>
                <a:latin typeface="Tahoma"/>
                <a:cs typeface="Tahoma"/>
              </a:rPr>
              <a:t>Optimal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Transfer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for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</a:t>
            </a:r>
            <a:r>
              <a:rPr sz="1100" spc="15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537" y="1756035"/>
            <a:ext cx="167698" cy="167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9606" y="1771865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25" y="1742821"/>
            <a:ext cx="25444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 </a:t>
            </a:r>
            <a:r>
              <a:rPr sz="1100" spc="-65" dirty="0">
                <a:solidFill>
                  <a:srgbClr val="CCCCCC"/>
                </a:solidFill>
                <a:latin typeface="Tahoma"/>
                <a:cs typeface="Tahoma"/>
              </a:rPr>
              <a:t>by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Single Servicing</a:t>
            </a:r>
            <a:r>
              <a:rPr sz="1100" spc="26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537" y="2159895"/>
            <a:ext cx="166202" cy="167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606" y="2145158"/>
            <a:ext cx="157861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baseline="3472" dirty="0">
                <a:solidFill>
                  <a:srgbClr val="E5E5E5"/>
                </a:solidFill>
                <a:latin typeface="Arial"/>
                <a:cs typeface="Arial"/>
              </a:rPr>
              <a:t>4    </a:t>
            </a:r>
            <a:r>
              <a:rPr sz="1100" spc="-40" dirty="0">
                <a:latin typeface="Tahoma"/>
                <a:cs typeface="Tahoma"/>
              </a:rPr>
              <a:t>Peer-to-Peer</a:t>
            </a:r>
            <a:r>
              <a:rPr sz="1100" spc="15" dirty="0">
                <a:latin typeface="Tahoma"/>
                <a:cs typeface="Tahoma"/>
              </a:rPr>
              <a:t> </a:t>
            </a:r>
            <a:r>
              <a:rPr sz="1100" spc="-45" dirty="0"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537" y="2562228"/>
            <a:ext cx="162684" cy="1678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606" y="2578069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25" y="2549018"/>
            <a:ext cx="120332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Concluding</a:t>
            </a:r>
            <a:r>
              <a:rPr sz="1100" spc="-30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Remarks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21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0" dirty="0"/>
              <a:t>Problem</a:t>
            </a:r>
            <a:r>
              <a:rPr spc="-55" dirty="0"/>
              <a:t> </a:t>
            </a:r>
            <a:r>
              <a:rPr spc="-35" dirty="0"/>
              <a:t>Statement</a:t>
            </a:r>
          </a:p>
        </p:txBody>
      </p:sp>
      <p:sp>
        <p:nvSpPr>
          <p:cNvPr id="6" name="object 6"/>
          <p:cNvSpPr/>
          <p:nvPr/>
        </p:nvSpPr>
        <p:spPr>
          <a:xfrm>
            <a:off x="304800" y="974001"/>
            <a:ext cx="1435874" cy="14602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06707" y="901566"/>
            <a:ext cx="7287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106707" y="1111878"/>
            <a:ext cx="7287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06707" y="1322190"/>
            <a:ext cx="72872" cy="736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06707" y="1532502"/>
            <a:ext cx="72872" cy="7363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06707" y="1951602"/>
            <a:ext cx="72872" cy="736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7363" y="2681603"/>
            <a:ext cx="72871" cy="736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7363" y="2891913"/>
            <a:ext cx="72871" cy="7362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46963" y="622680"/>
            <a:ext cx="3952240" cy="2560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74015" algn="ctr">
              <a:lnSpc>
                <a:spcPct val="100000"/>
              </a:lnSpc>
            </a:pPr>
            <a:r>
              <a:rPr sz="1100" spc="-40" dirty="0">
                <a:latin typeface="Tahoma"/>
                <a:cs typeface="Tahoma"/>
              </a:rPr>
              <a:t>Given</a:t>
            </a:r>
            <a:endParaRPr sz="1100">
              <a:latin typeface="Tahoma"/>
              <a:cs typeface="Tahoma"/>
            </a:endParaRPr>
          </a:p>
          <a:p>
            <a:pPr marL="1900555" marR="717550">
              <a:lnSpc>
                <a:spcPct val="125499"/>
              </a:lnSpc>
            </a:pPr>
            <a:r>
              <a:rPr sz="1100" spc="-35" dirty="0">
                <a:latin typeface="Tahoma"/>
                <a:cs typeface="Tahoma"/>
              </a:rPr>
              <a:t>Fuel-deficient satellites  </a:t>
            </a:r>
            <a:r>
              <a:rPr sz="1100" spc="-45" dirty="0">
                <a:latin typeface="Tahoma"/>
                <a:cs typeface="Tahoma"/>
              </a:rPr>
              <a:t>Service </a:t>
            </a:r>
            <a:r>
              <a:rPr sz="1100" spc="-40" dirty="0">
                <a:latin typeface="Tahoma"/>
                <a:cs typeface="Tahoma"/>
              </a:rPr>
              <a:t>spacecraft  </a:t>
            </a:r>
            <a:r>
              <a:rPr sz="1100" spc="-20" dirty="0">
                <a:latin typeface="Tahoma"/>
                <a:cs typeface="Tahoma"/>
              </a:rPr>
              <a:t>Satellite</a:t>
            </a:r>
            <a:r>
              <a:rPr sz="1100" spc="-8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characteristics</a:t>
            </a:r>
            <a:endParaRPr sz="1100">
              <a:latin typeface="Tahoma"/>
              <a:cs typeface="Tahoma"/>
            </a:endParaRPr>
          </a:p>
          <a:p>
            <a:pPr marL="1623060" marR="495300" indent="276860">
              <a:lnSpc>
                <a:spcPct val="124500"/>
              </a:lnSpc>
              <a:spcBef>
                <a:spcPts val="10"/>
              </a:spcBef>
            </a:pPr>
            <a:r>
              <a:rPr sz="1100" spc="-25" dirty="0">
                <a:latin typeface="Tahoma"/>
                <a:cs typeface="Tahoma"/>
              </a:rPr>
              <a:t>Maximum </a:t>
            </a:r>
            <a:r>
              <a:rPr sz="1100" spc="-35" dirty="0">
                <a:latin typeface="Tahoma"/>
                <a:cs typeface="Tahoma"/>
              </a:rPr>
              <a:t>time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45" dirty="0">
                <a:latin typeface="Tahoma"/>
                <a:cs typeface="Tahoma"/>
              </a:rPr>
              <a:t>mission  </a:t>
            </a:r>
            <a:r>
              <a:rPr sz="1100" spc="-20" dirty="0">
                <a:latin typeface="Tahoma"/>
                <a:cs typeface="Tahoma"/>
              </a:rPr>
              <a:t>Allow</a:t>
            </a:r>
            <a:endParaRPr sz="1100">
              <a:latin typeface="Tahoma"/>
              <a:cs typeface="Tahoma"/>
            </a:endParaRPr>
          </a:p>
          <a:p>
            <a:pPr marL="1900555" marR="5080">
              <a:lnSpc>
                <a:spcPct val="102699"/>
              </a:lnSpc>
              <a:spcBef>
                <a:spcPts val="300"/>
              </a:spcBef>
            </a:pPr>
            <a:r>
              <a:rPr sz="1100" spc="-10" dirty="0">
                <a:latin typeface="Tahoma"/>
                <a:cs typeface="Tahoma"/>
              </a:rPr>
              <a:t>Orbital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-45" dirty="0">
                <a:latin typeface="Tahoma"/>
                <a:cs typeface="Tahoma"/>
              </a:rPr>
              <a:t>delivery </a:t>
            </a:r>
            <a:r>
              <a:rPr sz="1100" spc="-40" dirty="0">
                <a:latin typeface="Tahoma"/>
                <a:cs typeface="Tahoma"/>
              </a:rPr>
              <a:t>of fuel 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40" dirty="0">
                <a:latin typeface="Tahoma"/>
                <a:cs typeface="Tahoma"/>
              </a:rPr>
              <a:t>fuel-deficient</a:t>
            </a:r>
            <a:r>
              <a:rPr sz="1100" spc="40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satellites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30" dirty="0">
                <a:latin typeface="Tahoma"/>
                <a:cs typeface="Tahoma"/>
              </a:rPr>
              <a:t>Goal</a:t>
            </a:r>
            <a:endParaRPr sz="1100">
              <a:latin typeface="Tahoma"/>
              <a:cs typeface="Tahoma"/>
            </a:endParaRPr>
          </a:p>
          <a:p>
            <a:pPr marL="289560">
              <a:lnSpc>
                <a:spcPct val="100000"/>
              </a:lnSpc>
              <a:spcBef>
                <a:spcPts val="335"/>
              </a:spcBef>
            </a:pPr>
            <a:r>
              <a:rPr sz="1100" spc="-15" dirty="0">
                <a:latin typeface="Tahoma"/>
                <a:cs typeface="Tahoma"/>
              </a:rPr>
              <a:t>Minimum </a:t>
            </a:r>
            <a:r>
              <a:rPr sz="1100" spc="-40" dirty="0">
                <a:latin typeface="Tahoma"/>
                <a:cs typeface="Tahoma"/>
              </a:rPr>
              <a:t>fuel </a:t>
            </a:r>
            <a:r>
              <a:rPr sz="1100" spc="-45" dirty="0">
                <a:latin typeface="Tahoma"/>
                <a:cs typeface="Tahoma"/>
              </a:rPr>
              <a:t>expenditure </a:t>
            </a:r>
            <a:r>
              <a:rPr sz="1100" spc="-40" dirty="0">
                <a:latin typeface="Tahoma"/>
                <a:cs typeface="Tahoma"/>
              </a:rPr>
              <a:t>during the overall </a:t>
            </a:r>
            <a:r>
              <a:rPr sz="1100" spc="-45" dirty="0">
                <a:latin typeface="Tahoma"/>
                <a:cs typeface="Tahoma"/>
              </a:rPr>
              <a:t>refueling </a:t>
            </a:r>
            <a:r>
              <a:rPr sz="1100" spc="10" dirty="0">
                <a:latin typeface="Tahoma"/>
                <a:cs typeface="Tahoma"/>
              </a:rPr>
              <a:t> </a:t>
            </a:r>
            <a:r>
              <a:rPr sz="1100" spc="-45" dirty="0">
                <a:latin typeface="Tahoma"/>
                <a:cs typeface="Tahoma"/>
              </a:rPr>
              <a:t>mission</a:t>
            </a:r>
            <a:endParaRPr sz="1100">
              <a:latin typeface="Tahoma"/>
              <a:cs typeface="Tahoma"/>
            </a:endParaRPr>
          </a:p>
          <a:p>
            <a:pPr marL="289560" marR="285750">
              <a:lnSpc>
                <a:spcPct val="102699"/>
              </a:lnSpc>
              <a:spcBef>
                <a:spcPts val="300"/>
              </a:spcBef>
            </a:pPr>
            <a:r>
              <a:rPr sz="1100" spc="25" dirty="0">
                <a:latin typeface="Tahoma"/>
                <a:cs typeface="Tahoma"/>
              </a:rPr>
              <a:t>All </a:t>
            </a:r>
            <a:r>
              <a:rPr sz="1100" spc="-35" dirty="0">
                <a:latin typeface="Tahoma"/>
                <a:cs typeface="Tahoma"/>
              </a:rPr>
              <a:t>satellites </a:t>
            </a:r>
            <a:r>
              <a:rPr sz="1100" spc="-40" dirty="0">
                <a:latin typeface="Tahoma"/>
                <a:cs typeface="Tahoma"/>
              </a:rPr>
              <a:t>must </a:t>
            </a:r>
            <a:r>
              <a:rPr sz="1100" spc="-55" dirty="0">
                <a:latin typeface="Tahoma"/>
                <a:cs typeface="Tahoma"/>
              </a:rPr>
              <a:t>be </a:t>
            </a:r>
            <a:r>
              <a:rPr sz="1100" spc="-40" dirty="0">
                <a:latin typeface="Tahoma"/>
                <a:cs typeface="Tahoma"/>
              </a:rPr>
              <a:t>fuel-sufficient </a:t>
            </a:r>
            <a:r>
              <a:rPr sz="1100" spc="-15" dirty="0">
                <a:latin typeface="Tahoma"/>
                <a:cs typeface="Tahoma"/>
              </a:rPr>
              <a:t>at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65" dirty="0">
                <a:latin typeface="Tahoma"/>
                <a:cs typeface="Tahoma"/>
              </a:rPr>
              <a:t>end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45" dirty="0">
                <a:latin typeface="Tahoma"/>
                <a:cs typeface="Tahoma"/>
              </a:rPr>
              <a:t>refueling  mission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22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5" dirty="0"/>
              <a:t>P2P </a:t>
            </a:r>
            <a:r>
              <a:rPr spc="-45" dirty="0"/>
              <a:t>Maneuver </a:t>
            </a:r>
            <a:r>
              <a:rPr spc="-65" dirty="0"/>
              <a:t>and </a:t>
            </a:r>
            <a:r>
              <a:rPr spc="-30" dirty="0"/>
              <a:t>Constellation</a:t>
            </a:r>
            <a:r>
              <a:rPr spc="145" dirty="0"/>
              <a:t> </a:t>
            </a:r>
            <a:r>
              <a:rPr spc="-45" dirty="0"/>
              <a:t>Graph</a:t>
            </a:r>
          </a:p>
        </p:txBody>
      </p:sp>
      <p:sp>
        <p:nvSpPr>
          <p:cNvPr id="6" name="object 6"/>
          <p:cNvSpPr/>
          <p:nvPr/>
        </p:nvSpPr>
        <p:spPr>
          <a:xfrm>
            <a:off x="384047" y="551776"/>
            <a:ext cx="1004176" cy="2143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92100" y="2748709"/>
            <a:ext cx="1184275" cy="536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2699"/>
              </a:lnSpc>
            </a:pPr>
            <a:r>
              <a:rPr sz="1100" spc="15" dirty="0">
                <a:latin typeface="Arial"/>
                <a:cs typeface="Arial"/>
              </a:rPr>
              <a:t>Satellite </a:t>
            </a:r>
            <a:r>
              <a:rPr sz="1100" spc="-20" dirty="0">
                <a:latin typeface="Arial"/>
                <a:cs typeface="Arial"/>
              </a:rPr>
              <a:t>roles  </a:t>
            </a:r>
            <a:r>
              <a:rPr sz="1100" spc="50" dirty="0">
                <a:latin typeface="Arial"/>
                <a:cs typeface="Arial"/>
              </a:rPr>
              <a:t>(active/ </a:t>
            </a:r>
            <a:r>
              <a:rPr sz="1100" spc="-25" dirty="0">
                <a:latin typeface="Arial"/>
                <a:cs typeface="Arial"/>
              </a:rPr>
              <a:t>passive)  </a:t>
            </a:r>
            <a:r>
              <a:rPr sz="1100" spc="40" dirty="0">
                <a:latin typeface="Arial"/>
                <a:cs typeface="Arial"/>
              </a:rPr>
              <a:t>not </a:t>
            </a:r>
            <a:r>
              <a:rPr sz="1100" spc="-5" dirty="0">
                <a:latin typeface="Arial"/>
                <a:cs typeface="Arial"/>
              </a:rPr>
              <a:t>known</a:t>
            </a:r>
            <a:r>
              <a:rPr sz="1100" spc="85" dirty="0">
                <a:latin typeface="Arial"/>
                <a:cs typeface="Arial"/>
              </a:rPr>
              <a:t> </a:t>
            </a:r>
            <a:r>
              <a:rPr sz="1100" spc="10" dirty="0">
                <a:latin typeface="Arial"/>
                <a:cs typeface="Arial"/>
              </a:rPr>
              <a:t>apriori!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775460" y="622795"/>
            <a:ext cx="2697505" cy="13324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775307" y="2198141"/>
            <a:ext cx="1559052" cy="60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3159" y="2320413"/>
            <a:ext cx="72872" cy="736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913159" y="2702941"/>
            <a:ext cx="72872" cy="736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762760" y="2041525"/>
            <a:ext cx="2457450" cy="952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0" dirty="0">
                <a:solidFill>
                  <a:srgbClr val="0000FF"/>
                </a:solidFill>
                <a:latin typeface="Arial"/>
                <a:cs typeface="Arial"/>
              </a:rPr>
              <a:t>Feasible </a:t>
            </a:r>
            <a:r>
              <a:rPr sz="1100" spc="15" dirty="0">
                <a:solidFill>
                  <a:srgbClr val="0000FF"/>
                </a:solidFill>
                <a:latin typeface="Arial"/>
                <a:cs typeface="Arial"/>
              </a:rPr>
              <a:t>P2P</a:t>
            </a:r>
            <a:r>
              <a:rPr sz="1100" spc="1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100" spc="-10" dirty="0">
                <a:solidFill>
                  <a:srgbClr val="0000FF"/>
                </a:solidFill>
                <a:latin typeface="Arial"/>
                <a:cs typeface="Arial"/>
              </a:rPr>
              <a:t>Maneuvers</a:t>
            </a:r>
            <a:endParaRPr sz="1100">
              <a:latin typeface="Arial"/>
              <a:cs typeface="Arial"/>
            </a:endParaRPr>
          </a:p>
          <a:p>
            <a:pPr marL="289560" marR="63500">
              <a:lnSpc>
                <a:spcPct val="102699"/>
              </a:lnSpc>
              <a:spcBef>
                <a:spcPts val="300"/>
              </a:spcBef>
            </a:pPr>
            <a:r>
              <a:rPr sz="1100" spc="-15" dirty="0">
                <a:latin typeface="Tahoma"/>
                <a:cs typeface="Tahoma"/>
              </a:rPr>
              <a:t>Active </a:t>
            </a:r>
            <a:r>
              <a:rPr sz="1100" spc="-35" dirty="0">
                <a:latin typeface="Tahoma"/>
                <a:cs typeface="Tahoma"/>
              </a:rPr>
              <a:t>satellites </a:t>
            </a:r>
            <a:r>
              <a:rPr sz="1100" spc="-65" dirty="0">
                <a:latin typeface="Tahoma"/>
                <a:cs typeface="Tahoma"/>
              </a:rPr>
              <a:t>have enough </a:t>
            </a:r>
            <a:r>
              <a:rPr sz="1100" spc="-40" dirty="0">
                <a:latin typeface="Tahoma"/>
                <a:cs typeface="Tahoma"/>
              </a:rPr>
              <a:t>fuel </a:t>
            </a:r>
            <a:r>
              <a:rPr sz="1100" spc="-15" dirty="0">
                <a:latin typeface="Tahoma"/>
                <a:cs typeface="Tahoma"/>
              </a:rPr>
              <a:t>to  </a:t>
            </a:r>
            <a:r>
              <a:rPr sz="1100" spc="-45" dirty="0">
                <a:latin typeface="Tahoma"/>
                <a:cs typeface="Tahoma"/>
              </a:rPr>
              <a:t>complete </a:t>
            </a:r>
            <a:r>
              <a:rPr sz="1100" spc="-30" dirty="0">
                <a:latin typeface="Tahoma"/>
                <a:cs typeface="Tahoma"/>
              </a:rPr>
              <a:t>their </a:t>
            </a:r>
            <a:r>
              <a:rPr sz="1100" spc="-60" dirty="0">
                <a:latin typeface="Tahoma"/>
                <a:cs typeface="Tahoma"/>
              </a:rPr>
              <a:t>forward</a:t>
            </a:r>
            <a:r>
              <a:rPr sz="1100" spc="105" dirty="0">
                <a:latin typeface="Tahoma"/>
                <a:cs typeface="Tahoma"/>
              </a:rPr>
              <a:t> </a:t>
            </a:r>
            <a:r>
              <a:rPr sz="1100" spc="-25" dirty="0">
                <a:latin typeface="Tahoma"/>
                <a:cs typeface="Tahoma"/>
              </a:rPr>
              <a:t>trips</a:t>
            </a:r>
            <a:endParaRPr sz="1100">
              <a:latin typeface="Tahoma"/>
              <a:cs typeface="Tahoma"/>
            </a:endParaRPr>
          </a:p>
          <a:p>
            <a:pPr marL="289560" marR="5080">
              <a:lnSpc>
                <a:spcPct val="102699"/>
              </a:lnSpc>
              <a:spcBef>
                <a:spcPts val="300"/>
              </a:spcBef>
            </a:pPr>
            <a:r>
              <a:rPr sz="1100" spc="-5" dirty="0">
                <a:latin typeface="Tahoma"/>
                <a:cs typeface="Tahoma"/>
              </a:rPr>
              <a:t>Both </a:t>
            </a:r>
            <a:r>
              <a:rPr sz="1100" spc="-35" dirty="0">
                <a:latin typeface="Tahoma"/>
                <a:cs typeface="Tahoma"/>
              </a:rPr>
              <a:t>satellites </a:t>
            </a:r>
            <a:r>
              <a:rPr sz="1100" spc="-40" dirty="0">
                <a:latin typeface="Tahoma"/>
                <a:cs typeface="Tahoma"/>
              </a:rPr>
              <a:t>must </a:t>
            </a:r>
            <a:r>
              <a:rPr sz="1100" spc="-55" dirty="0">
                <a:latin typeface="Tahoma"/>
                <a:cs typeface="Tahoma"/>
              </a:rPr>
              <a:t>be </a:t>
            </a:r>
            <a:r>
              <a:rPr sz="1100" spc="-40" dirty="0">
                <a:latin typeface="Tahoma"/>
                <a:cs typeface="Tahoma"/>
              </a:rPr>
              <a:t>fuel-sufficient  </a:t>
            </a:r>
            <a:r>
              <a:rPr sz="1100" spc="-15" dirty="0">
                <a:latin typeface="Tahoma"/>
                <a:cs typeface="Tahoma"/>
              </a:rPr>
              <a:t>at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65" dirty="0">
                <a:latin typeface="Tahoma"/>
                <a:cs typeface="Tahoma"/>
              </a:rPr>
              <a:t>end </a:t>
            </a:r>
            <a:r>
              <a:rPr sz="1100" spc="-40" dirty="0">
                <a:latin typeface="Tahoma"/>
                <a:cs typeface="Tahoma"/>
              </a:rPr>
              <a:t>of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35" dirty="0">
                <a:latin typeface="Tahoma"/>
                <a:cs typeface="Tahoma"/>
              </a:rPr>
              <a:t>P2P</a:t>
            </a:r>
            <a:r>
              <a:rPr sz="1100" spc="285" dirty="0">
                <a:latin typeface="Tahoma"/>
                <a:cs typeface="Tahoma"/>
              </a:rPr>
              <a:t> </a:t>
            </a:r>
            <a:r>
              <a:rPr sz="1100" spc="-65" dirty="0">
                <a:latin typeface="Tahoma"/>
                <a:cs typeface="Tahoma"/>
              </a:rPr>
              <a:t>maneuver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23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20" dirty="0"/>
              <a:t>NP-hard </a:t>
            </a:r>
            <a:r>
              <a:rPr spc="55" dirty="0"/>
              <a:t>P2P</a:t>
            </a:r>
            <a:r>
              <a:rPr spc="25" dirty="0"/>
              <a:t> </a:t>
            </a:r>
            <a:r>
              <a:rPr spc="-30" dirty="0"/>
              <a:t>Problem</a:t>
            </a:r>
          </a:p>
        </p:txBody>
      </p:sp>
      <p:sp>
        <p:nvSpPr>
          <p:cNvPr id="6" name="object 6"/>
          <p:cNvSpPr/>
          <p:nvPr/>
        </p:nvSpPr>
        <p:spPr>
          <a:xfrm>
            <a:off x="324614" y="567083"/>
            <a:ext cx="1294241" cy="23328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87525" y="3038726"/>
            <a:ext cx="1369695" cy="171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-35" dirty="0">
                <a:solidFill>
                  <a:srgbClr val="3232B2"/>
                </a:solidFill>
                <a:latin typeface="Tahoma"/>
                <a:cs typeface="Tahoma"/>
              </a:rPr>
              <a:t>Figure: </a:t>
            </a:r>
            <a:r>
              <a:rPr sz="1000" spc="25" dirty="0">
                <a:latin typeface="Tahoma"/>
                <a:cs typeface="Tahoma"/>
              </a:rPr>
              <a:t>E-P2P</a:t>
            </a:r>
            <a:r>
              <a:rPr sz="1000" spc="-15" dirty="0">
                <a:latin typeface="Tahoma"/>
                <a:cs typeface="Tahoma"/>
              </a:rPr>
              <a:t> </a:t>
            </a:r>
            <a:r>
              <a:rPr sz="1000" spc="-35" dirty="0">
                <a:latin typeface="Tahoma"/>
                <a:cs typeface="Tahoma"/>
              </a:rPr>
              <a:t>Maneuver.</a:t>
            </a:r>
            <a:endParaRPr sz="1000">
              <a:latin typeface="Tahom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6305" y="582246"/>
            <a:ext cx="2385695" cy="534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2299"/>
              </a:lnSpc>
            </a:pPr>
            <a:r>
              <a:rPr sz="1100" spc="5" dirty="0">
                <a:latin typeface="Arial"/>
                <a:cs typeface="Arial"/>
              </a:rPr>
              <a:t>Assumption: </a:t>
            </a:r>
            <a:r>
              <a:rPr sz="1100" spc="40" dirty="0">
                <a:latin typeface="Arial"/>
                <a:cs typeface="Arial"/>
              </a:rPr>
              <a:t>All </a:t>
            </a:r>
            <a:r>
              <a:rPr sz="1100" dirty="0">
                <a:latin typeface="Arial"/>
                <a:cs typeface="Arial"/>
              </a:rPr>
              <a:t>satellites </a:t>
            </a:r>
            <a:r>
              <a:rPr sz="1100" spc="-30" dirty="0">
                <a:latin typeface="Arial"/>
                <a:cs typeface="Arial"/>
              </a:rPr>
              <a:t>are </a:t>
            </a:r>
            <a:r>
              <a:rPr sz="1100" dirty="0">
                <a:latin typeface="Arial"/>
                <a:cs typeface="Arial"/>
              </a:rPr>
              <a:t>similar,  </a:t>
            </a:r>
            <a:r>
              <a:rPr sz="1100" spc="10" dirty="0">
                <a:latin typeface="Arial"/>
                <a:cs typeface="Arial"/>
              </a:rPr>
              <a:t>perform </a:t>
            </a:r>
            <a:r>
              <a:rPr sz="1100" spc="-5" dirty="0">
                <a:latin typeface="Arial"/>
                <a:cs typeface="Arial"/>
              </a:rPr>
              <a:t>similar </a:t>
            </a:r>
            <a:r>
              <a:rPr sz="1100" spc="10" dirty="0">
                <a:latin typeface="Arial"/>
                <a:cs typeface="Arial"/>
              </a:rPr>
              <a:t>functions </a:t>
            </a:r>
            <a:r>
              <a:rPr sz="1100" spc="-15" dirty="0">
                <a:latin typeface="Arial"/>
                <a:cs typeface="Arial"/>
              </a:rPr>
              <a:t>and </a:t>
            </a:r>
            <a:r>
              <a:rPr sz="1100" spc="-25" dirty="0">
                <a:latin typeface="Arial"/>
                <a:cs typeface="Arial"/>
              </a:rPr>
              <a:t>can  </a:t>
            </a:r>
            <a:r>
              <a:rPr sz="1100" dirty="0">
                <a:latin typeface="Arial"/>
                <a:cs typeface="Arial"/>
              </a:rPr>
              <a:t>interchange </a:t>
            </a:r>
            <a:r>
              <a:rPr sz="1100" spc="25" dirty="0">
                <a:latin typeface="Arial"/>
                <a:cs typeface="Arial"/>
              </a:rPr>
              <a:t>their </a:t>
            </a:r>
            <a:r>
              <a:rPr sz="1100" spc="20" dirty="0">
                <a:latin typeface="Arial"/>
                <a:cs typeface="Arial"/>
              </a:rPr>
              <a:t>orbital</a:t>
            </a:r>
            <a:r>
              <a:rPr sz="1100" spc="240" dirty="0">
                <a:latin typeface="Arial"/>
                <a:cs typeface="Arial"/>
              </a:rPr>
              <a:t> </a:t>
            </a:r>
            <a:r>
              <a:rPr sz="1100" dirty="0">
                <a:latin typeface="Arial"/>
                <a:cs typeface="Arial"/>
              </a:rPr>
              <a:t>positions.</a:t>
            </a:r>
            <a:endParaRPr sz="1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080799" y="1613274"/>
            <a:ext cx="7287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80799" y="2038470"/>
            <a:ext cx="7287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209292" y="1544701"/>
            <a:ext cx="1633855" cy="612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50" dirty="0">
                <a:latin typeface="Tahoma"/>
                <a:cs typeface="Tahoma"/>
              </a:rPr>
              <a:t>3-index </a:t>
            </a:r>
            <a:r>
              <a:rPr sz="1100" spc="-55" dirty="0">
                <a:latin typeface="Tahoma"/>
                <a:cs typeface="Tahoma"/>
              </a:rPr>
              <a:t>assignment</a:t>
            </a:r>
            <a:r>
              <a:rPr sz="1100" spc="75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problem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1100" spc="-30" dirty="0">
                <a:latin typeface="Tahoma"/>
                <a:cs typeface="Tahoma"/>
              </a:rPr>
              <a:t>Good-quality </a:t>
            </a:r>
            <a:r>
              <a:rPr sz="1100" spc="-40" dirty="0">
                <a:latin typeface="Tahoma"/>
                <a:cs typeface="Tahoma"/>
              </a:rPr>
              <a:t>solutions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31923" y="2518538"/>
            <a:ext cx="2366010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ts val="700"/>
              </a:lnSpc>
            </a:pPr>
            <a:r>
              <a:rPr sz="600" i="1" spc="25" dirty="0">
                <a:solidFill>
                  <a:srgbClr val="0000FF"/>
                </a:solidFill>
                <a:latin typeface="Arial"/>
                <a:cs typeface="Arial"/>
              </a:rPr>
              <a:t>*Dutta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Tsiotras, </a:t>
            </a:r>
            <a:r>
              <a:rPr sz="600" i="1" spc="35" dirty="0">
                <a:solidFill>
                  <a:srgbClr val="0000FF"/>
                </a:solidFill>
                <a:latin typeface="Arial"/>
                <a:cs typeface="Arial"/>
              </a:rPr>
              <a:t>“An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Egalitarian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Peer-to-Peer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Satellite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Refueling 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Strategy,”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Journal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Spacecraft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Rockets,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Vol. </a:t>
            </a:r>
            <a:r>
              <a:rPr sz="600" i="1" spc="-25" dirty="0">
                <a:solidFill>
                  <a:srgbClr val="0000FF"/>
                </a:solidFill>
                <a:latin typeface="Arial"/>
                <a:cs typeface="Arial"/>
              </a:rPr>
              <a:t>45 </a:t>
            </a:r>
            <a:r>
              <a:rPr sz="600" i="1" spc="20" dirty="0">
                <a:solidFill>
                  <a:srgbClr val="0000FF"/>
                </a:solidFill>
                <a:latin typeface="Arial"/>
                <a:cs typeface="Arial"/>
              </a:rPr>
              <a:t>(3),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2008,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pp. 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608-618.</a:t>
            </a:r>
            <a:endParaRPr sz="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1923" y="2885821"/>
            <a:ext cx="241744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*Coene,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Spieksma, </a:t>
            </a:r>
            <a:r>
              <a:rPr sz="600" i="1" spc="15" dirty="0">
                <a:solidFill>
                  <a:srgbClr val="0000FF"/>
                </a:solidFill>
                <a:latin typeface="Arial"/>
                <a:cs typeface="Arial"/>
              </a:rPr>
              <a:t>Dutta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Tsiotras, </a:t>
            </a:r>
            <a:r>
              <a:rPr sz="600" i="1" spc="30" dirty="0">
                <a:solidFill>
                  <a:srgbClr val="0000FF"/>
                </a:solidFill>
                <a:latin typeface="Arial"/>
                <a:cs typeface="Arial"/>
              </a:rPr>
              <a:t>“On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the Computational  Complexity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P2P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Refueling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Strategies,”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INFOR: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Information </a:t>
            </a:r>
            <a:r>
              <a:rPr sz="600" i="1" spc="-25" dirty="0">
                <a:solidFill>
                  <a:srgbClr val="0000FF"/>
                </a:solidFill>
                <a:latin typeface="Arial"/>
                <a:cs typeface="Arial"/>
              </a:rPr>
              <a:t>Systems 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Operational </a:t>
            </a:r>
            <a:r>
              <a:rPr sz="600" i="1" spc="-30" dirty="0">
                <a:solidFill>
                  <a:srgbClr val="0000FF"/>
                </a:solidFill>
                <a:latin typeface="Arial"/>
                <a:cs typeface="Arial"/>
              </a:rPr>
              <a:t>Research,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Vol. 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50,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No. 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2,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2012, 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pp. </a:t>
            </a:r>
            <a:r>
              <a:rPr sz="600" i="1" spc="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88-94.</a:t>
            </a:r>
            <a:endParaRPr sz="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24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5" dirty="0"/>
              <a:t>P2P </a:t>
            </a:r>
            <a:r>
              <a:rPr spc="-10" dirty="0"/>
              <a:t>Local</a:t>
            </a:r>
            <a:r>
              <a:rPr spc="-70" dirty="0"/>
              <a:t> </a:t>
            </a:r>
            <a:r>
              <a:rPr spc="-55" dirty="0"/>
              <a:t>Search</a:t>
            </a:r>
          </a:p>
        </p:txBody>
      </p:sp>
      <p:sp>
        <p:nvSpPr>
          <p:cNvPr id="6" name="object 6"/>
          <p:cNvSpPr/>
          <p:nvPr/>
        </p:nvSpPr>
        <p:spPr>
          <a:xfrm>
            <a:off x="475689" y="600805"/>
            <a:ext cx="3656178" cy="26996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25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5" dirty="0"/>
              <a:t>General </a:t>
            </a:r>
            <a:r>
              <a:rPr spc="55" dirty="0"/>
              <a:t>P2P</a:t>
            </a:r>
            <a:r>
              <a:rPr spc="50" dirty="0"/>
              <a:t> </a:t>
            </a:r>
            <a:r>
              <a:rPr spc="-35" dirty="0"/>
              <a:t>Strategy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79554" y="785749"/>
            <a:ext cx="107569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10" dirty="0">
                <a:latin typeface="Arial"/>
                <a:cs typeface="Arial"/>
              </a:rPr>
              <a:t>C-P2P </a:t>
            </a:r>
            <a:r>
              <a:rPr sz="1100" spc="290" dirty="0">
                <a:latin typeface="Arial"/>
                <a:cs typeface="Arial"/>
              </a:rPr>
              <a:t>+</a:t>
            </a:r>
            <a:r>
              <a:rPr sz="1100" spc="95" dirty="0">
                <a:latin typeface="Arial"/>
                <a:cs typeface="Arial"/>
              </a:rPr>
              <a:t> </a:t>
            </a:r>
            <a:r>
              <a:rPr sz="1100" spc="5" dirty="0">
                <a:latin typeface="Arial"/>
                <a:cs typeface="Arial"/>
              </a:rPr>
              <a:t>E-P2P</a:t>
            </a:r>
            <a:endParaRPr sz="1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0762" y="1110363"/>
            <a:ext cx="1571625" cy="371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18110" algn="ctr">
              <a:lnSpc>
                <a:spcPct val="100000"/>
              </a:lnSpc>
            </a:pPr>
            <a:r>
              <a:rPr sz="1100" dirty="0">
                <a:latin typeface="Arial"/>
                <a:cs typeface="Arial"/>
              </a:rPr>
              <a:t>Theorem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30"/>
              </a:spcBef>
            </a:pPr>
            <a:r>
              <a:rPr sz="1100" spc="-25" dirty="0">
                <a:solidFill>
                  <a:srgbClr val="0000FF"/>
                </a:solidFill>
                <a:latin typeface="Lucida Sans Unicode"/>
                <a:cs typeface="Lucida Sans Unicode"/>
              </a:rPr>
              <a:t>C</a:t>
            </a:r>
            <a:r>
              <a:rPr sz="1200" spc="-37" baseline="-10416" dirty="0">
                <a:solidFill>
                  <a:srgbClr val="0000FF"/>
                </a:solidFill>
                <a:latin typeface="Georgia"/>
                <a:cs typeface="Georgia"/>
              </a:rPr>
              <a:t>LB  </a:t>
            </a:r>
            <a:r>
              <a:rPr sz="1100" spc="-30" dirty="0">
                <a:solidFill>
                  <a:srgbClr val="0000FF"/>
                </a:solidFill>
                <a:latin typeface="Lucida Sans Unicode"/>
                <a:cs typeface="Lucida Sans Unicode"/>
              </a:rPr>
              <a:t>≤ </a:t>
            </a:r>
            <a:r>
              <a:rPr sz="1100" spc="-15" dirty="0">
                <a:solidFill>
                  <a:srgbClr val="0000FF"/>
                </a:solidFill>
                <a:latin typeface="Lucida Sans Unicode"/>
                <a:cs typeface="Lucida Sans Unicode"/>
              </a:rPr>
              <a:t>C</a:t>
            </a:r>
            <a:r>
              <a:rPr sz="1200" spc="-22" baseline="-10416" dirty="0">
                <a:solidFill>
                  <a:srgbClr val="0000FF"/>
                </a:solidFill>
                <a:latin typeface="Georgia"/>
                <a:cs typeface="Georgia"/>
              </a:rPr>
              <a:t>CE  </a:t>
            </a:r>
            <a:r>
              <a:rPr sz="1100" spc="-30" dirty="0">
                <a:solidFill>
                  <a:srgbClr val="0000FF"/>
                </a:solidFill>
                <a:latin typeface="Lucida Sans Unicode"/>
                <a:cs typeface="Lucida Sans Unicode"/>
              </a:rPr>
              <a:t>≤ </a:t>
            </a:r>
            <a:r>
              <a:rPr sz="1100" spc="-5" dirty="0">
                <a:solidFill>
                  <a:srgbClr val="0000FF"/>
                </a:solidFill>
                <a:latin typeface="Tahoma"/>
                <a:cs typeface="Tahoma"/>
              </a:rPr>
              <a:t>min</a:t>
            </a:r>
            <a:r>
              <a:rPr sz="1100" spc="-5" dirty="0">
                <a:solidFill>
                  <a:srgbClr val="0000FF"/>
                </a:solidFill>
                <a:latin typeface="Lucida Sans Unicode"/>
                <a:cs typeface="Lucida Sans Unicode"/>
              </a:rPr>
              <a:t>{C</a:t>
            </a:r>
            <a:r>
              <a:rPr sz="1200" spc="-7" baseline="-10416" dirty="0">
                <a:solidFill>
                  <a:srgbClr val="0000FF"/>
                </a:solidFill>
                <a:latin typeface="Georgia"/>
                <a:cs typeface="Georgia"/>
              </a:rPr>
              <a:t>C</a:t>
            </a:r>
            <a:r>
              <a:rPr sz="1100" spc="-5" dirty="0">
                <a:solidFill>
                  <a:srgbClr val="0000FF"/>
                </a:solidFill>
                <a:latin typeface="Lucida Sans Unicode"/>
                <a:cs typeface="Lucida Sans Unicode"/>
              </a:rPr>
              <a:t>,</a:t>
            </a:r>
            <a:r>
              <a:rPr sz="1100" spc="-260" dirty="0">
                <a:solidFill>
                  <a:srgbClr val="0000FF"/>
                </a:solidFill>
                <a:latin typeface="Lucida Sans Unicode"/>
                <a:cs typeface="Lucida Sans Unicode"/>
              </a:rPr>
              <a:t> </a:t>
            </a:r>
            <a:r>
              <a:rPr sz="1100" spc="35" dirty="0">
                <a:solidFill>
                  <a:srgbClr val="0000FF"/>
                </a:solidFill>
                <a:latin typeface="Lucida Sans Unicode"/>
                <a:cs typeface="Lucida Sans Unicode"/>
              </a:rPr>
              <a:t>C</a:t>
            </a:r>
            <a:r>
              <a:rPr sz="1200" spc="52" baseline="-10416" dirty="0">
                <a:solidFill>
                  <a:srgbClr val="0000FF"/>
                </a:solidFill>
                <a:latin typeface="Georgia"/>
                <a:cs typeface="Georgia"/>
              </a:rPr>
              <a:t>E</a:t>
            </a:r>
            <a:r>
              <a:rPr sz="1100" spc="35" dirty="0">
                <a:solidFill>
                  <a:srgbClr val="0000FF"/>
                </a:solidFill>
                <a:latin typeface="Lucida Sans Unicode"/>
                <a:cs typeface="Lucida Sans Unicode"/>
              </a:rPr>
              <a:t>}</a:t>
            </a:r>
            <a:endParaRPr sz="11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115" y="1286789"/>
            <a:ext cx="1633728" cy="225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21839" y="499236"/>
            <a:ext cx="173736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15" dirty="0">
                <a:solidFill>
                  <a:srgbClr val="0000FF"/>
                </a:solidFill>
                <a:latin typeface="Arial"/>
                <a:cs typeface="Arial"/>
              </a:rPr>
              <a:t>Lower </a:t>
            </a:r>
            <a:r>
              <a:rPr sz="1100" spc="10" dirty="0">
                <a:solidFill>
                  <a:srgbClr val="0000FF"/>
                </a:solidFill>
                <a:latin typeface="Arial"/>
                <a:cs typeface="Arial"/>
              </a:rPr>
              <a:t>Bound</a:t>
            </a:r>
            <a:r>
              <a:rPr sz="1100" spc="1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100" spc="20" dirty="0">
                <a:solidFill>
                  <a:srgbClr val="0000FF"/>
                </a:solidFill>
                <a:latin typeface="Arial"/>
                <a:cs typeface="Arial"/>
              </a:rPr>
              <a:t>Computation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034387" y="683285"/>
            <a:ext cx="1709928" cy="60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2239" y="778122"/>
            <a:ext cx="7287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172239" y="988434"/>
            <a:ext cx="72872" cy="7363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299207" y="666800"/>
            <a:ext cx="1626235" cy="44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25499"/>
              </a:lnSpc>
            </a:pPr>
            <a:r>
              <a:rPr sz="1100" spc="-15" dirty="0">
                <a:latin typeface="Tahoma"/>
                <a:cs typeface="Tahoma"/>
              </a:rPr>
              <a:t>Bipartite </a:t>
            </a:r>
            <a:r>
              <a:rPr sz="1100" spc="-35" dirty="0">
                <a:latin typeface="Tahoma"/>
                <a:cs typeface="Tahoma"/>
              </a:rPr>
              <a:t>matching  </a:t>
            </a:r>
            <a:r>
              <a:rPr sz="1100" spc="-40" dirty="0">
                <a:latin typeface="Tahoma"/>
                <a:cs typeface="Tahoma"/>
              </a:rPr>
              <a:t>Solvable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spc="-35" dirty="0">
                <a:latin typeface="Tahoma"/>
                <a:cs typeface="Tahoma"/>
              </a:rPr>
              <a:t>polynomial</a:t>
            </a:r>
            <a:r>
              <a:rPr sz="1100" spc="9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time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3860" y="1587881"/>
            <a:ext cx="1031963" cy="10794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109216" y="1588039"/>
            <a:ext cx="894228" cy="10401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97466" y="1600645"/>
            <a:ext cx="899339" cy="106324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32662" y="2738501"/>
            <a:ext cx="4122420" cy="43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633855" algn="l"/>
              </a:tabLst>
            </a:pPr>
            <a:r>
              <a:rPr sz="1000" spc="-35" dirty="0">
                <a:solidFill>
                  <a:srgbClr val="3232B2"/>
                </a:solidFill>
                <a:latin typeface="Tahoma"/>
                <a:cs typeface="Tahoma"/>
              </a:rPr>
              <a:t>Figure: </a:t>
            </a:r>
            <a:r>
              <a:rPr sz="1000" spc="65" dirty="0">
                <a:solidFill>
                  <a:srgbClr val="3232B2"/>
                </a:solidFill>
                <a:latin typeface="Tahoma"/>
                <a:cs typeface="Tahoma"/>
              </a:rPr>
              <a:t> </a:t>
            </a:r>
            <a:r>
              <a:rPr sz="1000" spc="25" dirty="0">
                <a:latin typeface="Tahoma"/>
                <a:cs typeface="Tahoma"/>
              </a:rPr>
              <a:t>C-P2P</a:t>
            </a:r>
            <a:r>
              <a:rPr sz="1000" spc="320" dirty="0">
                <a:latin typeface="Tahoma"/>
                <a:cs typeface="Tahoma"/>
              </a:rPr>
              <a:t> </a:t>
            </a:r>
            <a:r>
              <a:rPr sz="1000" spc="-35" dirty="0">
                <a:latin typeface="Tahoma"/>
                <a:cs typeface="Tahoma"/>
              </a:rPr>
              <a:t>Maneuver.	</a:t>
            </a:r>
            <a:r>
              <a:rPr sz="1000" spc="-35" dirty="0">
                <a:solidFill>
                  <a:srgbClr val="3232B2"/>
                </a:solidFill>
                <a:latin typeface="Tahoma"/>
                <a:cs typeface="Tahoma"/>
              </a:rPr>
              <a:t>Figure: </a:t>
            </a:r>
            <a:r>
              <a:rPr sz="1000" spc="-20" dirty="0">
                <a:latin typeface="Tahoma"/>
                <a:cs typeface="Tahoma"/>
              </a:rPr>
              <a:t>Global </a:t>
            </a:r>
            <a:r>
              <a:rPr sz="1000" spc="-5" dirty="0">
                <a:latin typeface="Tahoma"/>
                <a:cs typeface="Tahoma"/>
              </a:rPr>
              <a:t>Minima </a:t>
            </a:r>
            <a:r>
              <a:rPr sz="1000" spc="-10" dirty="0">
                <a:latin typeface="Tahoma"/>
                <a:cs typeface="Tahoma"/>
              </a:rPr>
              <a:t>(Cost </a:t>
            </a:r>
            <a:r>
              <a:rPr sz="1000" spc="45" dirty="0">
                <a:latin typeface="Tahoma"/>
                <a:cs typeface="Tahoma"/>
              </a:rPr>
              <a:t>= </a:t>
            </a:r>
            <a:r>
              <a:rPr sz="1000" spc="-45" dirty="0">
                <a:latin typeface="Tahoma"/>
                <a:cs typeface="Tahoma"/>
              </a:rPr>
              <a:t>Lower</a:t>
            </a:r>
            <a:r>
              <a:rPr sz="1000" spc="35" dirty="0">
                <a:latin typeface="Tahoma"/>
                <a:cs typeface="Tahoma"/>
              </a:rPr>
              <a:t> </a:t>
            </a:r>
            <a:r>
              <a:rPr sz="1000" spc="-20" dirty="0">
                <a:latin typeface="Tahoma"/>
                <a:cs typeface="Tahoma"/>
              </a:rPr>
              <a:t>Bound).</a:t>
            </a:r>
            <a:endParaRPr sz="1000">
              <a:latin typeface="Tahoma"/>
              <a:cs typeface="Tahoma"/>
            </a:endParaRPr>
          </a:p>
          <a:p>
            <a:pPr marL="126364" marR="120650">
              <a:lnSpc>
                <a:spcPts val="700"/>
              </a:lnSpc>
              <a:spcBef>
                <a:spcPts val="725"/>
              </a:spcBef>
            </a:pPr>
            <a:r>
              <a:rPr sz="600" i="1" spc="25" dirty="0">
                <a:solidFill>
                  <a:srgbClr val="0000FF"/>
                </a:solidFill>
                <a:latin typeface="Arial"/>
                <a:cs typeface="Arial"/>
              </a:rPr>
              <a:t>*Dutta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Tsiotras, </a:t>
            </a:r>
            <a:r>
              <a:rPr sz="600" i="1" spc="65" dirty="0">
                <a:solidFill>
                  <a:srgbClr val="0000FF"/>
                </a:solidFill>
                <a:latin typeface="Arial"/>
                <a:cs typeface="Arial"/>
              </a:rPr>
              <a:t>“A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Network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Flow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Formulation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Cooperative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Peer-to-Peer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Refueling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Strategies,”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Journal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Guidance,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Control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Dynamics,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Vol. 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33(5),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2010, 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pp. </a:t>
            </a:r>
            <a:r>
              <a:rPr sz="600" i="1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1539-1549.</a:t>
            </a:r>
            <a:endParaRPr sz="6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26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latin typeface="Arial"/>
                <a:cs typeface="Arial"/>
              </a:rPr>
              <a:t>P2P  </a:t>
            </a:r>
            <a:r>
              <a:rPr sz="600" spc="20" dirty="0">
                <a:latin typeface="Arial"/>
                <a:cs typeface="Arial"/>
              </a:rPr>
              <a:t> </a:t>
            </a:r>
            <a:r>
              <a:rPr sz="600" spc="-10" dirty="0">
                <a:solidFill>
                  <a:srgbClr val="96926A"/>
                </a:solidFill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45" dirty="0"/>
              <a:t>Comparison </a:t>
            </a:r>
            <a:r>
              <a:rPr spc="-40" dirty="0"/>
              <a:t>of </a:t>
            </a:r>
            <a:r>
              <a:rPr spc="-50" dirty="0"/>
              <a:t>(Impulsive) </a:t>
            </a:r>
            <a:r>
              <a:rPr spc="55" dirty="0"/>
              <a:t>P2P</a:t>
            </a:r>
            <a:r>
              <a:rPr spc="155" dirty="0"/>
              <a:t> </a:t>
            </a:r>
            <a:r>
              <a:rPr spc="-40" dirty="0"/>
              <a:t>Strategies</a:t>
            </a:r>
          </a:p>
        </p:txBody>
      </p:sp>
      <p:sp>
        <p:nvSpPr>
          <p:cNvPr id="6" name="object 6"/>
          <p:cNvSpPr/>
          <p:nvPr/>
        </p:nvSpPr>
        <p:spPr>
          <a:xfrm>
            <a:off x="390143" y="636371"/>
            <a:ext cx="3823144" cy="23326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46962" y="3079366"/>
            <a:ext cx="3790315" cy="191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700"/>
              </a:lnSpc>
            </a:pPr>
            <a:r>
              <a:rPr sz="600" i="1" spc="20" dirty="0">
                <a:solidFill>
                  <a:srgbClr val="0000FF"/>
                </a:solidFill>
                <a:latin typeface="Arial"/>
                <a:cs typeface="Arial"/>
              </a:rPr>
              <a:t>*Dutta, </a:t>
            </a:r>
            <a:r>
              <a:rPr sz="600" i="1" spc="15" dirty="0">
                <a:solidFill>
                  <a:srgbClr val="0000FF"/>
                </a:solidFill>
                <a:latin typeface="Arial"/>
                <a:cs typeface="Arial"/>
              </a:rPr>
              <a:t>“Optimal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Cooperative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Non-Cooperative Peer-to-Peer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Maneuvers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for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Refueling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Satellites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Circular  Constellations,”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Ph.D. </a:t>
            </a:r>
            <a:r>
              <a:rPr sz="600" i="1" spc="-5" dirty="0">
                <a:solidFill>
                  <a:srgbClr val="0000FF"/>
                </a:solidFill>
                <a:latin typeface="Arial"/>
                <a:cs typeface="Arial"/>
              </a:rPr>
              <a:t>Dissertation,  </a:t>
            </a:r>
            <a:r>
              <a:rPr sz="600" i="1" spc="-25" dirty="0">
                <a:solidFill>
                  <a:srgbClr val="0000FF"/>
                </a:solidFill>
                <a:latin typeface="Arial"/>
                <a:cs typeface="Arial"/>
              </a:rPr>
              <a:t>Georgia 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Institute </a:t>
            </a:r>
            <a:r>
              <a:rPr sz="600" i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Technology,  </a:t>
            </a:r>
            <a:r>
              <a:rPr sz="600" i="1" spc="5" dirty="0">
                <a:solidFill>
                  <a:srgbClr val="0000FF"/>
                </a:solidFill>
                <a:latin typeface="Arial"/>
                <a:cs typeface="Arial"/>
              </a:rPr>
              <a:t>Atlanta </a:t>
            </a:r>
            <a:r>
              <a:rPr sz="600" i="1" spc="-15" dirty="0">
                <a:solidFill>
                  <a:srgbClr val="0000FF"/>
                </a:solidFill>
                <a:latin typeface="Arial"/>
                <a:cs typeface="Arial"/>
              </a:rPr>
              <a:t>GA </a:t>
            </a:r>
            <a:r>
              <a:rPr sz="600" i="1" spc="-10" dirty="0">
                <a:solidFill>
                  <a:srgbClr val="0000FF"/>
                </a:solidFill>
                <a:latin typeface="Arial"/>
                <a:cs typeface="Arial"/>
              </a:rPr>
              <a:t>USA, </a:t>
            </a:r>
            <a:r>
              <a:rPr sz="600" i="1" spc="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600" i="1" spc="-20" dirty="0">
                <a:solidFill>
                  <a:srgbClr val="0000FF"/>
                </a:solidFill>
                <a:latin typeface="Arial"/>
                <a:cs typeface="Arial"/>
              </a:rPr>
              <a:t>2009.</a:t>
            </a:r>
            <a:endParaRPr sz="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27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Presentation</a:t>
            </a:r>
            <a:r>
              <a:rPr spc="-25" dirty="0"/>
              <a:t> </a:t>
            </a:r>
            <a:r>
              <a:rPr spc="-50" dirty="0"/>
              <a:t>Overview</a:t>
            </a:r>
          </a:p>
        </p:txBody>
      </p:sp>
      <p:sp>
        <p:nvSpPr>
          <p:cNvPr id="6" name="object 6"/>
          <p:cNvSpPr/>
          <p:nvPr/>
        </p:nvSpPr>
        <p:spPr>
          <a:xfrm>
            <a:off x="304537" y="951363"/>
            <a:ext cx="169921" cy="1678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4537" y="1353699"/>
            <a:ext cx="168940" cy="1678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49606" y="936625"/>
            <a:ext cx="2144395" cy="589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0" dirty="0">
                <a:solidFill>
                  <a:srgbClr val="CCCCCC"/>
                </a:solidFill>
                <a:latin typeface="Tahoma"/>
                <a:cs typeface="Tahoma"/>
              </a:rPr>
              <a:t>Motivation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"/>
              </a:spcBef>
              <a:buClr>
                <a:srgbClr val="FAFAFA"/>
              </a:buClr>
              <a:buFont typeface="Arial"/>
              <a:buAutoNum type="arabicPlain"/>
            </a:pPr>
            <a:endParaRPr sz="1600">
              <a:latin typeface="Times New Roman"/>
              <a:cs typeface="Times New Roman"/>
            </a:endParaRPr>
          </a:p>
          <a:p>
            <a:pPr marL="179070" indent="-166370">
              <a:lnSpc>
                <a:spcPct val="100000"/>
              </a:lnSpc>
              <a:buClr>
                <a:srgbClr val="FAFAFA"/>
              </a:buClr>
              <a:buSzPct val="72727"/>
              <a:buFont typeface="Arial"/>
              <a:buAutoNum type="arabicPlain"/>
              <a:tabLst>
                <a:tab pos="179705" algn="l"/>
              </a:tabLst>
            </a:pPr>
            <a:r>
              <a:rPr sz="1100" spc="-15" dirty="0">
                <a:solidFill>
                  <a:srgbClr val="CCCCCC"/>
                </a:solidFill>
                <a:latin typeface="Tahoma"/>
                <a:cs typeface="Tahoma"/>
              </a:rPr>
              <a:t>Optimal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Transfer </a:t>
            </a:r>
            <a:r>
              <a:rPr sz="1100" spc="-50" dirty="0">
                <a:solidFill>
                  <a:srgbClr val="CCCCCC"/>
                </a:solidFill>
                <a:latin typeface="Tahoma"/>
                <a:cs typeface="Tahoma"/>
              </a:rPr>
              <a:t>for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</a:t>
            </a:r>
            <a:r>
              <a:rPr sz="1100" spc="15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4537" y="1756035"/>
            <a:ext cx="167698" cy="1678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9606" y="1771865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FAFAFA"/>
                </a:solidFill>
                <a:latin typeface="Arial"/>
                <a:cs typeface="Arial"/>
              </a:rPr>
              <a:t>3</a:t>
            </a:r>
            <a:endParaRPr sz="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6125" y="1742821"/>
            <a:ext cx="254444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 </a:t>
            </a:r>
            <a:r>
              <a:rPr sz="1100" spc="-65" dirty="0">
                <a:solidFill>
                  <a:srgbClr val="CCCCCC"/>
                </a:solidFill>
                <a:latin typeface="Tahoma"/>
                <a:cs typeface="Tahoma"/>
              </a:rPr>
              <a:t>by </a:t>
            </a:r>
            <a:r>
              <a:rPr sz="1100" spc="-55" dirty="0">
                <a:solidFill>
                  <a:srgbClr val="CCCCCC"/>
                </a:solidFill>
                <a:latin typeface="Tahoma"/>
                <a:cs typeface="Tahoma"/>
              </a:rPr>
              <a:t>a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Single Servicing</a:t>
            </a:r>
            <a:r>
              <a:rPr sz="1100" spc="26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35" dirty="0">
                <a:solidFill>
                  <a:srgbClr val="CCCCCC"/>
                </a:solidFill>
                <a:latin typeface="Tahoma"/>
                <a:cs typeface="Tahoma"/>
              </a:rPr>
              <a:t>Spacecraft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04537" y="2159895"/>
            <a:ext cx="166202" cy="1678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9606" y="2145158"/>
            <a:ext cx="1578610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15" baseline="3472" dirty="0">
                <a:solidFill>
                  <a:srgbClr val="FAFAFA"/>
                </a:solidFill>
                <a:latin typeface="Arial"/>
                <a:cs typeface="Arial"/>
              </a:rPr>
              <a:t>4    </a:t>
            </a:r>
            <a:r>
              <a:rPr sz="1100" spc="-40" dirty="0">
                <a:solidFill>
                  <a:srgbClr val="CCCCCC"/>
                </a:solidFill>
                <a:latin typeface="Tahoma"/>
                <a:cs typeface="Tahoma"/>
              </a:rPr>
              <a:t>Peer-to-Peer</a:t>
            </a:r>
            <a:r>
              <a:rPr sz="1100" spc="15" dirty="0">
                <a:solidFill>
                  <a:srgbClr val="CCCCCC"/>
                </a:solidFill>
                <a:latin typeface="Tahoma"/>
                <a:cs typeface="Tahoma"/>
              </a:rPr>
              <a:t> </a:t>
            </a:r>
            <a:r>
              <a:rPr sz="1100" spc="-45" dirty="0">
                <a:solidFill>
                  <a:srgbClr val="CCCCCC"/>
                </a:solidFill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04537" y="2562228"/>
            <a:ext cx="162684" cy="1678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49606" y="2578069"/>
            <a:ext cx="81280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10" dirty="0">
                <a:solidFill>
                  <a:srgbClr val="E5E5E5"/>
                </a:solidFill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6125" y="2549018"/>
            <a:ext cx="1203325" cy="187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00" spc="-35" dirty="0">
                <a:latin typeface="Tahoma"/>
                <a:cs typeface="Tahoma"/>
              </a:rPr>
              <a:t>Concluding</a:t>
            </a:r>
            <a:r>
              <a:rPr sz="1100" spc="-30" dirty="0">
                <a:latin typeface="Tahoma"/>
                <a:cs typeface="Tahoma"/>
              </a:rPr>
              <a:t> </a:t>
            </a:r>
            <a:r>
              <a:rPr sz="1100" spc="-50" dirty="0">
                <a:latin typeface="Tahoma"/>
                <a:cs typeface="Tahoma"/>
              </a:rPr>
              <a:t>Remarks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28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7359" y="11048"/>
            <a:ext cx="173990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Motivation   </a:t>
            </a:r>
            <a:r>
              <a:rPr sz="600" spc="-5" dirty="0">
                <a:solidFill>
                  <a:srgbClr val="96926A"/>
                </a:solidFill>
                <a:latin typeface="Arial"/>
                <a:cs typeface="Arial"/>
              </a:rPr>
              <a:t>Maneuvers   </a:t>
            </a:r>
            <a:r>
              <a:rPr sz="600" spc="-20" dirty="0">
                <a:solidFill>
                  <a:srgbClr val="96926A"/>
                </a:solidFill>
                <a:latin typeface="Arial"/>
                <a:cs typeface="Arial"/>
              </a:rPr>
              <a:t>SSV   </a:t>
            </a:r>
            <a:r>
              <a:rPr sz="600" spc="5" dirty="0">
                <a:solidFill>
                  <a:srgbClr val="96926A"/>
                </a:solidFill>
                <a:latin typeface="Arial"/>
                <a:cs typeface="Arial"/>
              </a:rPr>
              <a:t>P2P  </a:t>
            </a:r>
            <a:r>
              <a:rPr sz="600" spc="20" dirty="0">
                <a:solidFill>
                  <a:srgbClr val="96926A"/>
                </a:solidFill>
                <a:latin typeface="Arial"/>
                <a:cs typeface="Arial"/>
              </a:rPr>
              <a:t> </a:t>
            </a:r>
            <a:r>
              <a:rPr sz="600" spc="-10" dirty="0">
                <a:latin typeface="Arial"/>
                <a:cs typeface="Arial"/>
              </a:rPr>
              <a:t>Conclusions</a:t>
            </a:r>
            <a:endParaRPr sz="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-152" y="533"/>
            <a:ext cx="4608093" cy="126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2" y="125501"/>
            <a:ext cx="4608576" cy="3505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35" dirty="0"/>
              <a:t>Concluding</a:t>
            </a:r>
            <a:r>
              <a:rPr spc="-50" dirty="0"/>
              <a:t> </a:t>
            </a:r>
            <a:r>
              <a:rPr spc="-55" dirty="0"/>
              <a:t>Remarks</a:t>
            </a:r>
          </a:p>
        </p:txBody>
      </p:sp>
      <p:sp>
        <p:nvSpPr>
          <p:cNvPr id="6" name="object 6"/>
          <p:cNvSpPr/>
          <p:nvPr/>
        </p:nvSpPr>
        <p:spPr>
          <a:xfrm>
            <a:off x="497363" y="654678"/>
            <a:ext cx="76030" cy="7363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97363" y="1188078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7363" y="1550790"/>
            <a:ext cx="75002" cy="736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7363" y="1911978"/>
            <a:ext cx="75002" cy="7363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7363" y="2446906"/>
            <a:ext cx="72871" cy="736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7363" y="2980306"/>
            <a:ext cx="72871" cy="736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24334" y="581578"/>
            <a:ext cx="3636010" cy="26898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782955">
              <a:lnSpc>
                <a:spcPct val="102699"/>
              </a:lnSpc>
            </a:pPr>
            <a:r>
              <a:rPr sz="1100" spc="30" dirty="0">
                <a:latin typeface="Tahoma"/>
                <a:cs typeface="Tahoma"/>
              </a:rPr>
              <a:t>GRASP </a:t>
            </a:r>
            <a:r>
              <a:rPr sz="1100" spc="-30" dirty="0">
                <a:latin typeface="Tahoma"/>
                <a:cs typeface="Tahoma"/>
              </a:rPr>
              <a:t>Methodology </a:t>
            </a:r>
            <a:r>
              <a:rPr sz="1100" spc="-35" dirty="0">
                <a:latin typeface="Tahoma"/>
                <a:cs typeface="Tahoma"/>
              </a:rPr>
              <a:t>is </a:t>
            </a:r>
            <a:r>
              <a:rPr sz="1100" spc="-50" dirty="0">
                <a:latin typeface="Tahoma"/>
                <a:cs typeface="Tahoma"/>
              </a:rPr>
              <a:t>useful for </a:t>
            </a:r>
            <a:r>
              <a:rPr sz="1100" spc="-25" dirty="0">
                <a:latin typeface="Tahoma"/>
                <a:cs typeface="Tahoma"/>
              </a:rPr>
              <a:t>both </a:t>
            </a:r>
            <a:r>
              <a:rPr sz="1100" spc="-50" dirty="0">
                <a:latin typeface="Tahoma"/>
                <a:cs typeface="Tahoma"/>
              </a:rPr>
              <a:t>types </a:t>
            </a:r>
            <a:r>
              <a:rPr sz="1100" spc="-40" dirty="0">
                <a:latin typeface="Tahoma"/>
                <a:cs typeface="Tahoma"/>
              </a:rPr>
              <a:t>of  </a:t>
            </a:r>
            <a:r>
              <a:rPr sz="1100" spc="-45" dirty="0">
                <a:latin typeface="Tahoma"/>
                <a:cs typeface="Tahoma"/>
              </a:rPr>
              <a:t>multi-rendezvous </a:t>
            </a:r>
            <a:r>
              <a:rPr sz="1100" spc="-65" dirty="0">
                <a:latin typeface="Tahoma"/>
                <a:cs typeface="Tahoma"/>
              </a:rPr>
              <a:t>maneuver </a:t>
            </a:r>
            <a:r>
              <a:rPr sz="1100" spc="-40" dirty="0">
                <a:latin typeface="Tahoma"/>
                <a:cs typeface="Tahoma"/>
              </a:rPr>
              <a:t>planning</a:t>
            </a:r>
            <a:r>
              <a:rPr sz="1100" spc="190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problem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9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30" dirty="0">
                <a:latin typeface="Tahoma"/>
                <a:cs typeface="Tahoma"/>
              </a:rPr>
              <a:t>Good-quality </a:t>
            </a:r>
            <a:r>
              <a:rPr sz="1100" spc="-40" dirty="0">
                <a:latin typeface="Tahoma"/>
                <a:cs typeface="Tahoma"/>
              </a:rPr>
              <a:t>solutions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35" dirty="0">
                <a:latin typeface="Tahoma"/>
                <a:cs typeface="Tahoma"/>
              </a:rPr>
              <a:t>P2P </a:t>
            </a:r>
            <a:r>
              <a:rPr sz="1100" spc="-45" dirty="0">
                <a:latin typeface="Tahoma"/>
                <a:cs typeface="Tahoma"/>
              </a:rPr>
              <a:t>servicing</a:t>
            </a:r>
            <a:r>
              <a:rPr sz="1100" spc="229" dirty="0">
                <a:latin typeface="Tahoma"/>
                <a:cs typeface="Tahoma"/>
              </a:rPr>
              <a:t> </a:t>
            </a:r>
            <a:r>
              <a:rPr sz="1100" spc="-55" dirty="0">
                <a:latin typeface="Tahoma"/>
                <a:cs typeface="Tahoma"/>
              </a:rPr>
              <a:t>problem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100" spc="-30" dirty="0">
                <a:latin typeface="Tahoma"/>
                <a:cs typeface="Tahoma"/>
              </a:rPr>
              <a:t>Preliminary </a:t>
            </a:r>
            <a:r>
              <a:rPr sz="1100" spc="-60" dirty="0">
                <a:latin typeface="Tahoma"/>
                <a:cs typeface="Tahoma"/>
              </a:rPr>
              <a:t>framework developed </a:t>
            </a:r>
            <a:r>
              <a:rPr sz="1100" spc="-50" dirty="0">
                <a:latin typeface="Tahoma"/>
                <a:cs typeface="Tahoma"/>
              </a:rPr>
              <a:t>for </a:t>
            </a:r>
            <a:r>
              <a:rPr sz="1100" spc="20" dirty="0">
                <a:latin typeface="Tahoma"/>
                <a:cs typeface="Tahoma"/>
              </a:rPr>
              <a:t>SSV</a:t>
            </a:r>
            <a:r>
              <a:rPr sz="1100" spc="365" dirty="0">
                <a:latin typeface="Tahoma"/>
                <a:cs typeface="Tahoma"/>
              </a:rPr>
              <a:t> </a:t>
            </a:r>
            <a:r>
              <a:rPr sz="1100" spc="-65" dirty="0">
                <a:latin typeface="Tahoma"/>
                <a:cs typeface="Tahoma"/>
              </a:rPr>
              <a:t>case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 marR="24765">
              <a:lnSpc>
                <a:spcPct val="102699"/>
              </a:lnSpc>
            </a:pPr>
            <a:r>
              <a:rPr sz="1100" spc="-40" dirty="0">
                <a:latin typeface="Tahoma"/>
                <a:cs typeface="Tahoma"/>
              </a:rPr>
              <a:t>Straightforward </a:t>
            </a:r>
            <a:r>
              <a:rPr sz="1100" spc="-15" dirty="0">
                <a:latin typeface="Tahoma"/>
                <a:cs typeface="Tahoma"/>
              </a:rPr>
              <a:t>to </a:t>
            </a:r>
            <a:r>
              <a:rPr sz="1100" spc="-45" dirty="0">
                <a:latin typeface="Tahoma"/>
                <a:cs typeface="Tahoma"/>
              </a:rPr>
              <a:t>incorporate </a:t>
            </a:r>
            <a:r>
              <a:rPr sz="1100" spc="-35" dirty="0">
                <a:latin typeface="Tahoma"/>
                <a:cs typeface="Tahoma"/>
              </a:rPr>
              <a:t>operational constraints like  </a:t>
            </a:r>
            <a:r>
              <a:rPr sz="1100" spc="-50" dirty="0">
                <a:latin typeface="Tahoma"/>
                <a:cs typeface="Tahoma"/>
              </a:rPr>
              <a:t>mandatory </a:t>
            </a:r>
            <a:r>
              <a:rPr sz="1100" spc="-40" dirty="0">
                <a:latin typeface="Tahoma"/>
                <a:cs typeface="Tahoma"/>
              </a:rPr>
              <a:t>target </a:t>
            </a:r>
            <a:r>
              <a:rPr sz="1100" spc="-25" dirty="0">
                <a:latin typeface="Tahoma"/>
                <a:cs typeface="Tahoma"/>
              </a:rPr>
              <a:t>visits </a:t>
            </a:r>
            <a:r>
              <a:rPr sz="1100" spc="-50" dirty="0">
                <a:latin typeface="Tahoma"/>
                <a:cs typeface="Tahoma"/>
              </a:rPr>
              <a:t>and imposed </a:t>
            </a:r>
            <a:r>
              <a:rPr sz="1100" spc="-55" dirty="0">
                <a:latin typeface="Tahoma"/>
                <a:cs typeface="Tahoma"/>
              </a:rPr>
              <a:t>roles </a:t>
            </a:r>
            <a:r>
              <a:rPr sz="1100" spc="-60" dirty="0">
                <a:latin typeface="Tahoma"/>
                <a:cs typeface="Tahoma"/>
              </a:rPr>
              <a:t>on </a:t>
            </a:r>
            <a:r>
              <a:rPr sz="1100" spc="145" dirty="0">
                <a:latin typeface="Tahoma"/>
                <a:cs typeface="Tahoma"/>
              </a:rPr>
              <a:t> </a:t>
            </a:r>
            <a:r>
              <a:rPr sz="1100" spc="-35" dirty="0">
                <a:latin typeface="Tahoma"/>
                <a:cs typeface="Tahoma"/>
              </a:rPr>
              <a:t>satellites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24765">
              <a:lnSpc>
                <a:spcPct val="101800"/>
              </a:lnSpc>
            </a:pPr>
            <a:r>
              <a:rPr sz="1100" spc="30" dirty="0">
                <a:latin typeface="Tahoma"/>
                <a:cs typeface="Tahoma"/>
              </a:rPr>
              <a:t>GRASP </a:t>
            </a:r>
            <a:r>
              <a:rPr sz="1100" spc="-45" dirty="0">
                <a:latin typeface="Tahoma"/>
                <a:cs typeface="Tahoma"/>
              </a:rPr>
              <a:t>methodology can incorporate </a:t>
            </a:r>
            <a:r>
              <a:rPr sz="1100" spc="-40" dirty="0">
                <a:latin typeface="Tahoma"/>
                <a:cs typeface="Tahoma"/>
              </a:rPr>
              <a:t>low-thrust </a:t>
            </a:r>
            <a:r>
              <a:rPr sz="1100" spc="-45" dirty="0">
                <a:latin typeface="Tahoma"/>
                <a:cs typeface="Tahoma"/>
              </a:rPr>
              <a:t>transfers </a:t>
            </a:r>
            <a:r>
              <a:rPr sz="1100" spc="-50" dirty="0">
                <a:latin typeface="Tahoma"/>
                <a:cs typeface="Tahoma"/>
              </a:rPr>
              <a:t>and  </a:t>
            </a:r>
            <a:r>
              <a:rPr sz="1100" spc="-40" dirty="0">
                <a:latin typeface="Tahoma"/>
                <a:cs typeface="Tahoma"/>
              </a:rPr>
              <a:t>cooperative </a:t>
            </a:r>
            <a:r>
              <a:rPr sz="1100" spc="-60" dirty="0">
                <a:latin typeface="Tahoma"/>
                <a:cs typeface="Tahoma"/>
              </a:rPr>
              <a:t>rendezvous</a:t>
            </a:r>
            <a:r>
              <a:rPr sz="1100" spc="90" dirty="0">
                <a:latin typeface="Tahoma"/>
                <a:cs typeface="Tahoma"/>
              </a:rPr>
              <a:t> </a:t>
            </a:r>
            <a:r>
              <a:rPr sz="1100" spc="-65" dirty="0">
                <a:latin typeface="Tahoma"/>
                <a:cs typeface="Tahoma"/>
              </a:rPr>
              <a:t>maneuvers</a:t>
            </a:r>
            <a:endParaRPr sz="11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 marR="5080">
              <a:lnSpc>
                <a:spcPct val="102699"/>
              </a:lnSpc>
            </a:pPr>
            <a:r>
              <a:rPr sz="1100" spc="-35" dirty="0">
                <a:latin typeface="Tahoma"/>
                <a:cs typeface="Tahoma"/>
              </a:rPr>
              <a:t>Future </a:t>
            </a:r>
            <a:r>
              <a:rPr sz="1100" spc="-65" dirty="0">
                <a:latin typeface="Tahoma"/>
                <a:cs typeface="Tahoma"/>
              </a:rPr>
              <a:t>research </a:t>
            </a:r>
            <a:r>
              <a:rPr sz="1100" spc="-55" dirty="0">
                <a:latin typeface="Tahoma"/>
                <a:cs typeface="Tahoma"/>
              </a:rPr>
              <a:t>focussed </a:t>
            </a:r>
            <a:r>
              <a:rPr sz="1100" spc="-60" dirty="0">
                <a:latin typeface="Tahoma"/>
                <a:cs typeface="Tahoma"/>
              </a:rPr>
              <a:t>on </a:t>
            </a:r>
            <a:r>
              <a:rPr sz="1100" spc="-50" dirty="0">
                <a:latin typeface="Tahoma"/>
                <a:cs typeface="Tahoma"/>
              </a:rPr>
              <a:t>extending </a:t>
            </a:r>
            <a:r>
              <a:rPr sz="1100" spc="-40" dirty="0">
                <a:latin typeface="Tahoma"/>
                <a:cs typeface="Tahoma"/>
              </a:rPr>
              <a:t>the </a:t>
            </a:r>
            <a:r>
              <a:rPr sz="1100" spc="-45" dirty="0">
                <a:latin typeface="Tahoma"/>
                <a:cs typeface="Tahoma"/>
              </a:rPr>
              <a:t>studies </a:t>
            </a:r>
            <a:r>
              <a:rPr sz="1100" spc="-25" dirty="0">
                <a:latin typeface="Tahoma"/>
                <a:cs typeface="Tahoma"/>
              </a:rPr>
              <a:t>in </a:t>
            </a:r>
            <a:r>
              <a:rPr sz="1100" spc="-55" dirty="0">
                <a:latin typeface="Tahoma"/>
                <a:cs typeface="Tahoma"/>
              </a:rPr>
              <a:t>a </a:t>
            </a:r>
            <a:r>
              <a:rPr sz="1100" spc="-50" dirty="0">
                <a:latin typeface="Tahoma"/>
                <a:cs typeface="Tahoma"/>
              </a:rPr>
              <a:t>number  </a:t>
            </a:r>
            <a:r>
              <a:rPr sz="1100" spc="-40" dirty="0">
                <a:latin typeface="Tahoma"/>
                <a:cs typeface="Tahoma"/>
              </a:rPr>
              <a:t>of</a:t>
            </a:r>
            <a:r>
              <a:rPr sz="1100" spc="-70" dirty="0">
                <a:latin typeface="Tahoma"/>
                <a:cs typeface="Tahoma"/>
              </a:rPr>
              <a:t> </a:t>
            </a:r>
            <a:r>
              <a:rPr sz="1100" spc="-80" dirty="0">
                <a:latin typeface="Tahoma"/>
                <a:cs typeface="Tahoma"/>
              </a:rPr>
              <a:t>ways</a:t>
            </a:r>
            <a:endParaRPr sz="11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-152" y="3342665"/>
            <a:ext cx="4608576" cy="1143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670"/>
              </a:lnSpc>
            </a:pPr>
            <a:fld id="{81D60167-4931-47E6-BA6A-407CBD079E47}" type="slidenum">
              <a:rPr spc="-5" dirty="0"/>
              <a:t>29</a:t>
            </a:fld>
            <a:r>
              <a:rPr spc="-5" dirty="0"/>
              <a:t> </a:t>
            </a:r>
            <a:r>
              <a:rPr spc="160" dirty="0"/>
              <a:t>/</a:t>
            </a:r>
            <a:r>
              <a:rPr spc="15" dirty="0"/>
              <a:t> </a:t>
            </a:r>
            <a:r>
              <a:rPr spc="-10" dirty="0"/>
              <a:t>29</a:t>
            </a:r>
          </a:p>
        </p:txBody>
      </p:sp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1655</Words>
  <Application>Microsoft Office PowerPoint</Application>
  <PresentationFormat>Custom</PresentationFormat>
  <Paragraphs>370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Algorithms for Optimal Scheduling of  Multiple Spacecraft Maneuvers</vt:lpstr>
      <vt:lpstr>WSU Astronautics Research Laboratory (2014 –)</vt:lpstr>
      <vt:lpstr>Presentation Overview</vt:lpstr>
      <vt:lpstr>Active Debris Removal</vt:lpstr>
      <vt:lpstr>Servicing of Satellite Constellations</vt:lpstr>
      <vt:lpstr>Mixed Servicing Strategy</vt:lpstr>
      <vt:lpstr>Challenges</vt:lpstr>
      <vt:lpstr>Greedy Random Adaptive Search Procedure</vt:lpstr>
      <vt:lpstr>Presentation Overview</vt:lpstr>
      <vt:lpstr>Two-Impulse Transfer</vt:lpstr>
      <vt:lpstr>Circular Orbit Rendezvous Cost (1 of 2)</vt:lpstr>
      <vt:lpstr>Circular Orbit Rendezvous Cost (2 of 2)</vt:lpstr>
      <vt:lpstr>Low-Thrust Rendezvous</vt:lpstr>
      <vt:lpstr>Presentation Overview</vt:lpstr>
      <vt:lpstr>Problem Statement</vt:lpstr>
      <vt:lpstr>Basic Feasible Solution</vt:lpstr>
      <vt:lpstr>Local Search (1 of 2)</vt:lpstr>
      <vt:lpstr>Local Search (2 of 2)</vt:lpstr>
      <vt:lpstr>Numerical Example</vt:lpstr>
      <vt:lpstr>Optimal Transfer Time Allotments</vt:lpstr>
      <vt:lpstr>Presentation Overview</vt:lpstr>
      <vt:lpstr>Problem Statement</vt:lpstr>
      <vt:lpstr>P2P Maneuver and Constellation Graph</vt:lpstr>
      <vt:lpstr>NP-hard P2P Problem</vt:lpstr>
      <vt:lpstr>P2P Local Search</vt:lpstr>
      <vt:lpstr>General P2P Strategy</vt:lpstr>
      <vt:lpstr>Comparison of (Impulsive) P2P Strategies</vt:lpstr>
      <vt:lpstr>Presentation Overview</vt:lpstr>
      <vt:lpstr>Concluding Remarks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Algorithms for Optimal Scheduling of Multiple Spacecraft Maneuvers</dc:title>
  <dc:creator>Atri Dutta</dc:creator>
  <cp:lastModifiedBy>Geetha Vengaladasu</cp:lastModifiedBy>
  <cp:revision>1</cp:revision>
  <dcterms:created xsi:type="dcterms:W3CDTF">2015-09-23T11:09:04Z</dcterms:created>
  <dcterms:modified xsi:type="dcterms:W3CDTF">2015-09-23T10:09:44Z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2015-08-19T00:00:00Z</vt:filetime>
  </property>
  <property fmtid="{D5CDD505-2E9C-101B-9397-08002B2CF9AE}" pid="3" name="Creator">
    <vt:lpwstr>LaTeX with Beamer class version 3.36</vt:lpwstr>
  </property>
  <property fmtid="{D5CDD505-2E9C-101B-9397-08002B2CF9AE}" pid="4" name="LastSaved">
    <vt:filetime>2015-09-23T00:00:00Z</vt:filetime>
  </property>
</Properties>
</file>