
<file path=[Content_Types].xml><?xml version="1.0" encoding="utf-8"?>
<Types xmlns="http://schemas.openxmlformats.org/package/2006/content-types">
  <Override PartName="/ppt/slides/slide1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s/slide22.xml" ContentType="application/vnd.openxmlformats-officedocument.presentationml.slide+xml"/>
  <Override PartName="/ppt/theme/theme2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Default Extension="jpeg" ContentType="image/jpeg"/>
  <Override PartName="/ppt/slideLayouts/slideLayout3.xml" ContentType="application/vnd.openxmlformats-officedocument.presentationml.slideLayout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23.xml" ContentType="application/vnd.openxmlformats-officedocument.presentationml.slide+xml"/>
  <Override PartName="/ppt/slideLayouts/slideLayout5.xml" ContentType="application/vnd.openxmlformats-officedocument.presentationml.slideLayout+xml"/>
  <Default Extension="png" ContentType="image/png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15.xml" ContentType="application/vnd.openxmlformats-officedocument.presentationml.slide+xml"/>
  <Override PartName="/ppt/viewProps.xml" ContentType="application/vnd.openxmlformats-officedocument.presentationml.viewProps+xml"/>
  <Default Extension="bin" ContentType="application/vnd.openxmlformats-officedocument.presentationml.printerSettings"/>
  <Override PartName="/ppt/slides/slide25.xml" ContentType="application/vnd.openxmlformats-officedocument.presentationml.slide+xml"/>
  <Default Extension="rels" ContentType="application/vnd.openxmlformats-package.relationships+xml"/>
  <Override PartName="/ppt/slides/slide9.xml" ContentType="application/vnd.openxmlformats-officedocument.presentationml.slide+xml"/>
  <Override PartName="/ppt/slides/slide24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6.xml" ContentType="application/vnd.openxmlformats-officedocument.presentationml.slide+xml"/>
  <Override PartName="/ppt/slides/slide16.xml" ContentType="application/vnd.openxmlformats-officedocument.presentationml.slide+xml"/>
  <Override PartName="/ppt/slides/slide19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6858000" type="screen4x3"/>
  <p:notesSz cx="6858000" cy="9144000"/>
  <p:defaultTextStyle>
    <a:lvl1pPr>
      <a:defRPr sz="2400">
        <a:latin typeface="Arial"/>
        <a:ea typeface="Arial"/>
        <a:cs typeface="Arial"/>
        <a:sym typeface="Arial"/>
      </a:defRPr>
    </a:lvl1pPr>
    <a:lvl2pPr indent="457200">
      <a:defRPr sz="2400">
        <a:latin typeface="Arial"/>
        <a:ea typeface="Arial"/>
        <a:cs typeface="Arial"/>
        <a:sym typeface="Arial"/>
      </a:defRPr>
    </a:lvl2pPr>
    <a:lvl3pPr indent="914400">
      <a:defRPr sz="2400">
        <a:latin typeface="Arial"/>
        <a:ea typeface="Arial"/>
        <a:cs typeface="Arial"/>
        <a:sym typeface="Arial"/>
      </a:defRPr>
    </a:lvl3pPr>
    <a:lvl4pPr indent="1371600">
      <a:defRPr sz="2400">
        <a:latin typeface="Arial"/>
        <a:ea typeface="Arial"/>
        <a:cs typeface="Arial"/>
        <a:sym typeface="Arial"/>
      </a:defRPr>
    </a:lvl4pPr>
    <a:lvl5pPr indent="1828800">
      <a:defRPr sz="2400">
        <a:latin typeface="Arial"/>
        <a:ea typeface="Arial"/>
        <a:cs typeface="Arial"/>
        <a:sym typeface="Arial"/>
      </a:defRPr>
    </a:lvl5pPr>
    <a:lvl6pPr>
      <a:defRPr sz="2400">
        <a:latin typeface="Arial"/>
        <a:ea typeface="Arial"/>
        <a:cs typeface="Arial"/>
        <a:sym typeface="Arial"/>
      </a:defRPr>
    </a:lvl6pPr>
    <a:lvl7pPr>
      <a:defRPr sz="2400">
        <a:latin typeface="Arial"/>
        <a:ea typeface="Arial"/>
        <a:cs typeface="Arial"/>
        <a:sym typeface="Arial"/>
      </a:defRPr>
    </a:lvl7pPr>
    <a:lvl8pPr>
      <a:defRPr sz="2400">
        <a:latin typeface="Arial"/>
        <a:ea typeface="Arial"/>
        <a:cs typeface="Arial"/>
        <a:sym typeface="Arial"/>
      </a:defRPr>
    </a:lvl8pPr>
    <a:lvl9pPr>
      <a:defRPr sz="2400"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showPr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n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E7F3F4"/>
          </a:solidFill>
        </a:fill>
      </a:tcStyle>
    </a:wholeTbl>
    <a:band2H>
      <a:tcTxStyle/>
      <a:tcStyle>
        <a:tcBdr/>
        <a:fill>
          <a:solidFill>
            <a:srgbClr val="F3F9FA"/>
          </a:solidFill>
        </a:fill>
      </a:tcStyle>
    </a:band2H>
    <a:firstCol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BBE0E3"/>
          </a:solidFill>
        </a:fill>
      </a:tcStyle>
    </a:firstCol>
    <a:lastRow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BBE0E3"/>
          </a:solidFill>
        </a:fill>
      </a:tcStyle>
    </a:lastRow>
    <a:firstRow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BBE0E3"/>
          </a:solidFill>
        </a:fill>
      </a:tcStyle>
    </a:firstRow>
  </a:tblStyle>
  <a:tblStyle styleId="{C7B018BB-80A7-4F77-B60F-C8B233D01FF8}" styleName="">
    <a:tblBg/>
    <a:wholeTbl>
      <a:tcTxStyle b="on" i="on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FFFFF"/>
          </a:solidFill>
        </a:fill>
      </a:tcStyle>
    </a:firstCol>
    <a:lastRow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FFFFF"/>
          </a:solidFill>
        </a:fill>
      </a:tcStyle>
    </a:firstRow>
  </a:tblStyle>
  <a:tblStyle styleId="{EEE7283C-3CF3-47DC-8721-378D4A62B228}" styleName="">
    <a:tblBg/>
    <a:wholeTbl>
      <a:tcTxStyle b="on" i="on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CCCDA"/>
          </a:solidFill>
        </a:fill>
      </a:tcStyle>
    </a:wholeTbl>
    <a:band2H>
      <a:tcTxStyle/>
      <a:tcStyle>
        <a:tcBdr/>
        <a:fill>
          <a:solidFill>
            <a:srgbClr val="E7E7ED"/>
          </a:solidFill>
        </a:fill>
      </a:tcStyle>
    </a:band2H>
    <a:firstCol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2E2E8B"/>
          </a:solidFill>
        </a:fill>
      </a:tcStyle>
    </a:firstCol>
    <a:lastRow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2E2E8B"/>
          </a:solidFill>
        </a:fill>
      </a:tcStyle>
    </a:lastRow>
    <a:firstRow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2E2E8B"/>
          </a:solidFill>
        </a:fill>
      </a:tcStyle>
    </a:firstRow>
  </a:tblStyle>
  <a:tblStyle styleId="{CF821DB8-F4EB-4A41-A1BA-3FCAFE7338EE}" styleName="">
    <a:tblBg/>
    <a:wholeTbl>
      <a:tcTxStyle b="on" i="on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BBE0E3"/>
          </a:solidFill>
        </a:fill>
      </a:tcStyle>
    </a:firstCol>
    <a:lastRow>
      <a:tcTxStyle b="on" i="on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BBE0E3"/>
          </a:solidFill>
        </a:fill>
      </a:tcStyle>
    </a:firstRow>
  </a:tblStyle>
  <a:tblStyle styleId="{33BA23B1-9221-436E-865A-0063620EA4FD}" styleName="">
    <a:tblBg/>
    <a:wholeTbl>
      <a:tcTxStyle b="on" i="on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Col>
    <a:lastRow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lastRow>
    <a:firstRow>
      <a:tcTxStyle b="on" i="on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Row>
  </a:tblStyle>
  <a:tblStyle styleId="{2708684C-4D16-4618-839F-0558EEFCDFE6}" styleName="">
    <a:tblBg/>
    <a:wholeTbl>
      <a:tcTxStyle b="on" i="on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n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lastRow>
    <a:firstRow>
      <a:tcTxStyle b="on" i="on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 varScale="1">
        <p:scale>
          <a:sx n="90" d="100"/>
          <a:sy n="90" d="100"/>
        </p:scale>
        <p:origin x="-87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1" Type="http://schemas.openxmlformats.org/officeDocument/2006/relationships/theme" Target="theme/theme1.xml"/><Relationship Id="rId7" Type="http://schemas.openxmlformats.org/officeDocument/2006/relationships/slide" Target="slides/slide6.xml"/><Relationship Id="rId1" Type="http://schemas.openxmlformats.org/officeDocument/2006/relationships/slideMaster" Target="slideMasters/slideMaster1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32" Type="http://schemas.openxmlformats.org/officeDocument/2006/relationships/tableStyles" Target="tableStyle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7" Type="http://schemas.openxmlformats.org/officeDocument/2006/relationships/notesMaster" Target="notesMasters/notesMaster1.xml"/><Relationship Id="rId14" Type="http://schemas.openxmlformats.org/officeDocument/2006/relationships/slide" Target="slides/slide13.xml"/><Relationship Id="rId23" Type="http://schemas.openxmlformats.org/officeDocument/2006/relationships/slide" Target="slides/slide22.xml"/><Relationship Id="rId4" Type="http://schemas.openxmlformats.org/officeDocument/2006/relationships/slide" Target="slides/slide3.xml"/><Relationship Id="rId28" Type="http://schemas.openxmlformats.org/officeDocument/2006/relationships/printerSettings" Target="printerSettings/printerSettings1.bin"/><Relationship Id="rId26" Type="http://schemas.openxmlformats.org/officeDocument/2006/relationships/slide" Target="slides/slide25.xml"/><Relationship Id="rId30" Type="http://schemas.openxmlformats.org/officeDocument/2006/relationships/viewProps" Target="viewProps.xml"/><Relationship Id="rId11" Type="http://schemas.openxmlformats.org/officeDocument/2006/relationships/slide" Target="slides/slide10.xml"/><Relationship Id="rId29" Type="http://schemas.openxmlformats.org/officeDocument/2006/relationships/presProps" Target="presProps.xml"/><Relationship Id="rId6" Type="http://schemas.openxmlformats.org/officeDocument/2006/relationships/slide" Target="slides/slide5.xml"/><Relationship Id="rId16" Type="http://schemas.openxmlformats.org/officeDocument/2006/relationships/slide" Target="slides/slide1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2" Type="http://schemas.openxmlformats.org/officeDocument/2006/relationships/slide" Target="slides/slide21.xml"/><Relationship Id="rId21" Type="http://schemas.openxmlformats.org/officeDocument/2006/relationships/slide" Target="slides/slide20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22" name="Shape 2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4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1"/>
          <p:cNvGrpSpPr/>
          <p:nvPr/>
        </p:nvGrpSpPr>
        <p:grpSpPr>
          <a:xfrm>
            <a:off x="-1" y="77787"/>
            <a:ext cx="9144002" cy="6780213"/>
            <a:chOff x="0" y="0"/>
            <a:chExt cx="9144000" cy="6780212"/>
          </a:xfrm>
        </p:grpSpPr>
        <p:pic>
          <p:nvPicPr>
            <p:cNvPr id="4" name="University of Cambbridge.png" descr="University of Cambbridge"/>
            <p:cNvPicPr/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6516687" y="6224587"/>
              <a:ext cx="2627313" cy="55562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5" name="Shape 5"/>
            <p:cNvSpPr/>
            <p:nvPr/>
          </p:nvSpPr>
          <p:spPr>
            <a:xfrm>
              <a:off x="0" y="6375400"/>
              <a:ext cx="6443663" cy="215900"/>
            </a:xfrm>
            <a:prstGeom prst="rect">
              <a:avLst/>
            </a:prstGeom>
            <a:gradFill flip="none" rotWithShape="1">
              <a:gsLst>
                <a:gs pos="0">
                  <a:srgbClr val="333399"/>
                </a:gs>
                <a:gs pos="100000">
                  <a:srgbClr val="BBE0E3"/>
                </a:gs>
              </a:gsLst>
              <a:lin ang="162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1800"/>
              </a:pPr>
              <a:endParaRPr/>
            </a:p>
          </p:txBody>
        </p:sp>
        <p:pic>
          <p:nvPicPr>
            <p:cNvPr id="6" name="ccmm3_final_version_small.png" descr="ccmm3_final_version_small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142875" y="0"/>
              <a:ext cx="407988" cy="61436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9" name="Group 9"/>
            <p:cNvGrpSpPr/>
            <p:nvPr/>
          </p:nvGrpSpPr>
          <p:grpSpPr>
            <a:xfrm>
              <a:off x="0" y="614362"/>
              <a:ext cx="1168401" cy="404104"/>
              <a:chOff x="0" y="0"/>
              <a:chExt cx="1168400" cy="404103"/>
            </a:xfrm>
          </p:grpSpPr>
          <p:sp>
            <p:nvSpPr>
              <p:cNvPr id="7" name="Shape 7"/>
              <p:cNvSpPr/>
              <p:nvPr/>
            </p:nvSpPr>
            <p:spPr>
              <a:xfrm>
                <a:off x="11028" y="7863"/>
                <a:ext cx="1157373" cy="39624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:mv="urn:schemas-microsoft-com:mac:vml" xmlns:mc="http://schemas.openxmlformats.org/markup-compatibility/2006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>
                <a:lvl1pPr>
                  <a:spcBef>
                    <a:spcPts val="1200"/>
                  </a:spcBef>
                  <a:defRPr sz="2000" b="1">
                    <a:solidFill>
                      <a:srgbClr val="444F54"/>
                    </a:solidFill>
                    <a:latin typeface="Tahoma"/>
                    <a:ea typeface="Tahoma"/>
                    <a:cs typeface="Tahoma"/>
                    <a:sym typeface="Tahoma"/>
                  </a:defRPr>
                </a:lvl1pPr>
              </a:lstStyle>
              <a:p>
                <a:pPr lvl="0">
                  <a:defRPr sz="1800" b="0">
                    <a:solidFill>
                      <a:srgbClr val="000000"/>
                    </a:solidFill>
                  </a:defRPr>
                </a:pPr>
                <a:r>
                  <a:rPr sz="2000" b="1">
                    <a:solidFill>
                      <a:srgbClr val="444F54"/>
                    </a:solidFill>
                  </a:rPr>
                  <a:t>CCMM</a:t>
                </a:r>
              </a:p>
            </p:txBody>
          </p:sp>
          <p:sp>
            <p:nvSpPr>
              <p:cNvPr id="8" name="Shape 8"/>
              <p:cNvSpPr/>
              <p:nvPr/>
            </p:nvSpPr>
            <p:spPr>
              <a:xfrm>
                <a:off x="0" y="0"/>
                <a:ext cx="1014309" cy="39624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:mv="urn:schemas-microsoft-com:mac:vml" xmlns:mc="http://schemas.openxmlformats.org/markup-compatibility/2006" val="1"/>
                </a:ext>
              </a:extLst>
            </p:spPr>
            <p:txBody>
              <a:bodyPr wrap="square" lIns="45719" tIns="45719" rIns="45719" bIns="45719" numCol="1" anchor="t">
                <a:spAutoFit/>
              </a:bodyPr>
              <a:lstStyle>
                <a:lvl1pPr>
                  <a:spcBef>
                    <a:spcPts val="1200"/>
                  </a:spcBef>
                  <a:defRPr sz="2000" b="1">
                    <a:solidFill>
                      <a:srgbClr val="B7E1E4"/>
                    </a:solidFill>
                    <a:latin typeface="Tahoma"/>
                    <a:ea typeface="Tahoma"/>
                    <a:cs typeface="Tahoma"/>
                    <a:sym typeface="Tahoma"/>
                  </a:defRPr>
                </a:lvl1pPr>
              </a:lstStyle>
              <a:p>
                <a:pPr lvl="0">
                  <a:defRPr sz="1800" b="0">
                    <a:solidFill>
                      <a:srgbClr val="000000"/>
                    </a:solidFill>
                  </a:defRPr>
                </a:pPr>
                <a:r>
                  <a:rPr sz="2000" b="1">
                    <a:solidFill>
                      <a:srgbClr val="B7E1E4"/>
                    </a:solidFill>
                  </a:rPr>
                  <a:t>CCMM</a:t>
                </a:r>
              </a:p>
            </p:txBody>
          </p:sp>
        </p:grpSp>
        <p:sp>
          <p:nvSpPr>
            <p:cNvPr id="10" name="Shape 10"/>
            <p:cNvSpPr/>
            <p:nvPr/>
          </p:nvSpPr>
          <p:spPr>
            <a:xfrm>
              <a:off x="-1" y="1047750"/>
              <a:ext cx="9144002" cy="215900"/>
            </a:xfrm>
            <a:prstGeom prst="rect">
              <a:avLst/>
            </a:prstGeom>
            <a:gradFill flip="none" rotWithShape="1">
              <a:gsLst>
                <a:gs pos="0">
                  <a:srgbClr val="333399"/>
                </a:gs>
                <a:gs pos="100000">
                  <a:srgbClr val="BBE0E3"/>
                </a:gs>
              </a:gsLst>
              <a:lin ang="162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defRPr sz="1800"/>
              </a:pPr>
              <a:endParaRPr/>
            </a:p>
          </p:txBody>
        </p:sp>
      </p:grp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0325" y="317500"/>
            <a:ext cx="8553450" cy="3111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4" name="biocon.png" descr="biocon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594600" y="168275"/>
            <a:ext cx="1549400" cy="6096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5" name="image.pn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58750" y="5267325"/>
            <a:ext cx="7656513" cy="21272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x">
  <p:cSld name="Default 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42863" y="-749300"/>
            <a:ext cx="9242426" cy="212725"/>
          </a:xfrm>
          <a:prstGeom prst="rect">
            <a:avLst/>
          </a:prstGeom>
          <a:ln w="12700">
            <a:miter lim="400000"/>
          </a:ln>
        </p:spPr>
      </p:pic>
      <p:pic>
        <p:nvPicPr>
          <p:cNvPr id="19" name="biocon.png" descr="biocon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740650" y="0"/>
            <a:ext cx="1403350" cy="552450"/>
          </a:xfrm>
          <a:prstGeom prst="rect">
            <a:avLst/>
          </a:prstGeom>
          <a:ln w="12700">
            <a:miter lim="400000"/>
          </a:ln>
        </p:spPr>
      </p:pic>
      <p:pic>
        <p:nvPicPr>
          <p:cNvPr id="20" name="image.pn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80987" y="5583237"/>
            <a:ext cx="7656513" cy="21431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5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ransition spd="med"/>
  <p:txStyles>
    <p:titleStyle>
      <a:lvl1pPr algn="ctr">
        <a:defRPr sz="4400">
          <a:latin typeface="Arial"/>
          <a:ea typeface="Arial"/>
          <a:cs typeface="Arial"/>
          <a:sym typeface="Arial"/>
        </a:defRPr>
      </a:lvl1pPr>
      <a:lvl2pPr algn="ctr">
        <a:defRPr sz="4400">
          <a:latin typeface="Arial"/>
          <a:ea typeface="Arial"/>
          <a:cs typeface="Arial"/>
          <a:sym typeface="Arial"/>
        </a:defRPr>
      </a:lvl2pPr>
      <a:lvl3pPr algn="ctr">
        <a:defRPr sz="4400">
          <a:latin typeface="Arial"/>
          <a:ea typeface="Arial"/>
          <a:cs typeface="Arial"/>
          <a:sym typeface="Arial"/>
        </a:defRPr>
      </a:lvl3pPr>
      <a:lvl4pPr algn="ctr">
        <a:defRPr sz="4400">
          <a:latin typeface="Arial"/>
          <a:ea typeface="Arial"/>
          <a:cs typeface="Arial"/>
          <a:sym typeface="Arial"/>
        </a:defRPr>
      </a:lvl4pPr>
      <a:lvl5pPr algn="ctr">
        <a:defRPr sz="4400">
          <a:latin typeface="Arial"/>
          <a:ea typeface="Arial"/>
          <a:cs typeface="Arial"/>
          <a:sym typeface="Arial"/>
        </a:defRPr>
      </a:lvl5pPr>
      <a:lvl6pPr indent="457200" algn="ctr">
        <a:defRPr sz="4400">
          <a:latin typeface="Arial"/>
          <a:ea typeface="Arial"/>
          <a:cs typeface="Arial"/>
          <a:sym typeface="Arial"/>
        </a:defRPr>
      </a:lvl6pPr>
      <a:lvl7pPr indent="914400" algn="ctr">
        <a:defRPr sz="4400">
          <a:latin typeface="Arial"/>
          <a:ea typeface="Arial"/>
          <a:cs typeface="Arial"/>
          <a:sym typeface="Arial"/>
        </a:defRPr>
      </a:lvl7pPr>
      <a:lvl8pPr indent="1371600" algn="ctr">
        <a:defRPr sz="4400">
          <a:latin typeface="Arial"/>
          <a:ea typeface="Arial"/>
          <a:cs typeface="Arial"/>
          <a:sym typeface="Arial"/>
        </a:defRPr>
      </a:lvl8pPr>
      <a:lvl9pPr indent="1828800" algn="ctr">
        <a:defRPr sz="4400">
          <a:latin typeface="Arial"/>
          <a:ea typeface="Arial"/>
          <a:cs typeface="Arial"/>
          <a:sym typeface="Arial"/>
        </a:defRPr>
      </a:lvl9pPr>
    </p:titleStyle>
    <p:bodyStyle>
      <a:lvl1pPr marL="342900" indent="-342900">
        <a:spcBef>
          <a:spcPts val="700"/>
        </a:spcBef>
        <a:buSzPct val="100000"/>
        <a:buChar char="»"/>
        <a:defRPr sz="3200">
          <a:latin typeface="Arial"/>
          <a:ea typeface="Arial"/>
          <a:cs typeface="Arial"/>
          <a:sym typeface="Arial"/>
        </a:defRPr>
      </a:lvl1pPr>
      <a:lvl2pPr marL="783771" indent="-326571">
        <a:spcBef>
          <a:spcPts val="700"/>
        </a:spcBef>
        <a:buSzPct val="100000"/>
        <a:buChar char="–"/>
        <a:defRPr sz="3200">
          <a:latin typeface="Arial"/>
          <a:ea typeface="Arial"/>
          <a:cs typeface="Arial"/>
          <a:sym typeface="Arial"/>
        </a:defRPr>
      </a:lvl2pPr>
      <a:lvl3pPr marL="1219200" indent="-304800">
        <a:spcBef>
          <a:spcPts val="700"/>
        </a:spcBef>
        <a:buSzPct val="100000"/>
        <a:buChar char="•"/>
        <a:defRPr sz="3200">
          <a:latin typeface="Arial"/>
          <a:ea typeface="Arial"/>
          <a:cs typeface="Arial"/>
          <a:sym typeface="Arial"/>
        </a:defRPr>
      </a:lvl3pPr>
      <a:lvl4pPr marL="1737360" indent="-365760">
        <a:spcBef>
          <a:spcPts val="700"/>
        </a:spcBef>
        <a:buSzPct val="100000"/>
        <a:buChar char="–"/>
        <a:defRPr sz="3200">
          <a:latin typeface="Arial"/>
          <a:ea typeface="Arial"/>
          <a:cs typeface="Arial"/>
          <a:sym typeface="Arial"/>
        </a:defRPr>
      </a:lvl4pPr>
      <a:lvl5pPr marL="2235200" indent="-406400">
        <a:spcBef>
          <a:spcPts val="700"/>
        </a:spcBef>
        <a:buSzPct val="100000"/>
        <a:buChar char="»"/>
        <a:defRPr sz="3200">
          <a:latin typeface="Arial"/>
          <a:ea typeface="Arial"/>
          <a:cs typeface="Arial"/>
          <a:sym typeface="Arial"/>
        </a:defRPr>
      </a:lvl5pPr>
      <a:lvl6pPr marL="2692400" indent="-406400">
        <a:spcBef>
          <a:spcPts val="700"/>
        </a:spcBef>
        <a:buSzPct val="100000"/>
        <a:buChar char="•"/>
        <a:defRPr sz="3200">
          <a:latin typeface="Arial"/>
          <a:ea typeface="Arial"/>
          <a:cs typeface="Arial"/>
          <a:sym typeface="Arial"/>
        </a:defRPr>
      </a:lvl6pPr>
      <a:lvl7pPr marL="3149600" indent="-406400">
        <a:spcBef>
          <a:spcPts val="700"/>
        </a:spcBef>
        <a:buSzPct val="100000"/>
        <a:buChar char="•"/>
        <a:defRPr sz="3200">
          <a:latin typeface="Arial"/>
          <a:ea typeface="Arial"/>
          <a:cs typeface="Arial"/>
          <a:sym typeface="Arial"/>
        </a:defRPr>
      </a:lvl7pPr>
      <a:lvl8pPr marL="3606800" indent="-406400">
        <a:spcBef>
          <a:spcPts val="700"/>
        </a:spcBef>
        <a:buSzPct val="100000"/>
        <a:buChar char="•"/>
        <a:defRPr sz="3200">
          <a:latin typeface="Arial"/>
          <a:ea typeface="Arial"/>
          <a:cs typeface="Arial"/>
          <a:sym typeface="Arial"/>
        </a:defRPr>
      </a:lvl8pPr>
      <a:lvl9pPr marL="4064000" indent="-406400">
        <a:spcBef>
          <a:spcPts val="700"/>
        </a:spcBef>
        <a:buSzPct val="100000"/>
        <a:buChar char="•"/>
        <a:defRPr sz="3200">
          <a:latin typeface="Arial"/>
          <a:ea typeface="Arial"/>
          <a:cs typeface="Arial"/>
          <a:sym typeface="Arial"/>
        </a:defRPr>
      </a:lvl9pPr>
    </p:bodyStyle>
    <p:otherStyle>
      <a:lvl1pPr algn="r">
        <a:defRPr sz="1200">
          <a:solidFill>
            <a:schemeClr val="tx1"/>
          </a:solidFill>
          <a:latin typeface="+mn-lt"/>
          <a:ea typeface="+mn-ea"/>
          <a:cs typeface="+mn-cs"/>
          <a:sym typeface="Arial"/>
        </a:defRPr>
      </a:lvl1pPr>
      <a:lvl2pPr indent="457200" algn="r">
        <a:defRPr sz="1200">
          <a:solidFill>
            <a:schemeClr val="tx1"/>
          </a:solidFill>
          <a:latin typeface="+mn-lt"/>
          <a:ea typeface="+mn-ea"/>
          <a:cs typeface="+mn-cs"/>
          <a:sym typeface="Arial"/>
        </a:defRPr>
      </a:lvl2pPr>
      <a:lvl3pPr indent="914400" algn="r">
        <a:defRPr sz="1200">
          <a:solidFill>
            <a:schemeClr val="tx1"/>
          </a:solidFill>
          <a:latin typeface="+mn-lt"/>
          <a:ea typeface="+mn-ea"/>
          <a:cs typeface="+mn-cs"/>
          <a:sym typeface="Arial"/>
        </a:defRPr>
      </a:lvl3pPr>
      <a:lvl4pPr indent="1371600" algn="r">
        <a:defRPr sz="1200">
          <a:solidFill>
            <a:schemeClr val="tx1"/>
          </a:solidFill>
          <a:latin typeface="+mn-lt"/>
          <a:ea typeface="+mn-ea"/>
          <a:cs typeface="+mn-cs"/>
          <a:sym typeface="Arial"/>
        </a:defRPr>
      </a:lvl4pPr>
      <a:lvl5pPr indent="1828800" algn="r">
        <a:defRPr sz="1200">
          <a:solidFill>
            <a:schemeClr val="tx1"/>
          </a:solidFill>
          <a:latin typeface="+mn-lt"/>
          <a:ea typeface="+mn-ea"/>
          <a:cs typeface="+mn-cs"/>
          <a:sym typeface="Arial"/>
        </a:defRPr>
      </a:lvl5pPr>
      <a:lvl6pPr algn="r">
        <a:defRPr sz="1200">
          <a:solidFill>
            <a:schemeClr val="tx1"/>
          </a:solidFill>
          <a:latin typeface="+mn-lt"/>
          <a:ea typeface="+mn-ea"/>
          <a:cs typeface="+mn-cs"/>
          <a:sym typeface="Arial"/>
        </a:defRPr>
      </a:lvl6pPr>
      <a:lvl7pPr algn="r">
        <a:defRPr sz="1200">
          <a:solidFill>
            <a:schemeClr val="tx1"/>
          </a:solidFill>
          <a:latin typeface="+mn-lt"/>
          <a:ea typeface="+mn-ea"/>
          <a:cs typeface="+mn-cs"/>
          <a:sym typeface="Arial"/>
        </a:defRPr>
      </a:lvl7pPr>
      <a:lvl8pPr algn="r">
        <a:defRPr sz="1200">
          <a:solidFill>
            <a:schemeClr val="tx1"/>
          </a:solidFill>
          <a:latin typeface="+mn-lt"/>
          <a:ea typeface="+mn-ea"/>
          <a:cs typeface="+mn-cs"/>
          <a:sym typeface="Arial"/>
        </a:defRPr>
      </a:lvl8pPr>
      <a:lvl9pPr algn="r">
        <a:defRPr sz="1200">
          <a:solidFill>
            <a:schemeClr val="tx1"/>
          </a:solidFill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png"/><Relationship Id="rId3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3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3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3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3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3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image" Target="../media/image23.pn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2.png"/><Relationship Id="rId3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image" Target="../media/image14.pn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4.png"/><Relationship Id="rId3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3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3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3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3" Type="http://schemas.openxmlformats.org/officeDocument/2006/relationships/image" Target="../media/image32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>
            <a:spLocks noGrp="1"/>
          </p:cNvSpPr>
          <p:nvPr>
            <p:ph type="title" idx="4294967295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lIns="0" tIns="0" rIns="0" bIns="0">
            <a:normAutofit/>
          </a:bodyPr>
          <a:lstStyle/>
          <a:p>
            <a:pPr lvl="0">
              <a:defRPr sz="1800"/>
            </a:pPr>
            <a:r>
              <a:rPr sz="3600">
                <a:latin typeface="Times New Roman"/>
                <a:ea typeface="Times New Roman"/>
                <a:cs typeface="Times New Roman"/>
                <a:sym typeface="Times New Roman"/>
              </a:rPr>
              <a:t>Consequences of Calcination:</a:t>
            </a:r>
            <a:br>
              <a:rPr sz="3600"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sz="3600">
                <a:latin typeface="Times New Roman"/>
                <a:ea typeface="Times New Roman"/>
                <a:cs typeface="Times New Roman"/>
                <a:sym typeface="Times New Roman"/>
              </a:rPr>
              <a:t>A characterisation of composites</a:t>
            </a:r>
          </a:p>
        </p:txBody>
      </p:sp>
      <p:sp>
        <p:nvSpPr>
          <p:cNvPr id="25" name="Shape 25"/>
          <p:cNvSpPr>
            <a:spLocks noGrp="1"/>
          </p:cNvSpPr>
          <p:nvPr>
            <p:ph type="body" idx="4294967295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lIns="0" tIns="0" rIns="0" bIns="0">
            <a:normAutofit/>
          </a:bodyPr>
          <a:lstStyle>
            <a:lvl1pPr marL="0" indent="0" algn="ctr">
              <a:buSzTx/>
              <a:buNone/>
              <a:defRPr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 lvl="0">
              <a:defRPr sz="1800"/>
            </a:pPr>
            <a:r>
              <a:rPr sz="3200"/>
              <a:t>Ashutosh Naik</a:t>
            </a:r>
          </a:p>
        </p:txBody>
      </p:sp>
      <p:pic>
        <p:nvPicPr>
          <p:cNvPr id="26" name="biocon.png" descr="biocon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594600" y="115887"/>
            <a:ext cx="1549400" cy="611188"/>
          </a:xfrm>
          <a:prstGeom prst="rect">
            <a:avLst/>
          </a:prstGeom>
          <a:ln w="12700">
            <a:miter lim="400000"/>
          </a:ln>
        </p:spPr>
      </p:pic>
      <p:pic>
        <p:nvPicPr>
          <p:cNvPr id="27" name="imag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42863" y="5224462"/>
            <a:ext cx="7656513" cy="212726"/>
          </a:xfrm>
          <a:prstGeom prst="rect">
            <a:avLst/>
          </a:prstGeom>
          <a:ln w="12700">
            <a:miter lim="400000"/>
          </a:ln>
        </p:spPr>
      </p:pic>
      <p:pic>
        <p:nvPicPr>
          <p:cNvPr id="28" name="image.pn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-42863" y="146050"/>
            <a:ext cx="7656513" cy="21431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>
            <a:spLocks noGrp="1"/>
          </p:cNvSpPr>
          <p:nvPr>
            <p:ph type="title" idx="4294967295"/>
          </p:nvPr>
        </p:nvSpPr>
        <p:spPr>
          <a:xfrm>
            <a:off x="468312" y="404812"/>
            <a:ext cx="8229601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lIns="0" tIns="0" rIns="0" bIns="0">
            <a:normAutofit/>
          </a:bodyPr>
          <a:lstStyle>
            <a:lvl1pPr>
              <a:defRPr sz="40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 lvl="0">
              <a:defRPr sz="1800"/>
            </a:pPr>
            <a:r>
              <a:rPr sz="4000"/>
              <a:t>Focus Points</a:t>
            </a:r>
          </a:p>
        </p:txBody>
      </p:sp>
      <p:sp>
        <p:nvSpPr>
          <p:cNvPr id="31" name="Shape 31"/>
          <p:cNvSpPr>
            <a:spLocks noGrp="1"/>
          </p:cNvSpPr>
          <p:nvPr>
            <p:ph type="body" idx="4294967295"/>
          </p:nvPr>
        </p:nvSpPr>
        <p:spPr>
          <a:xfrm>
            <a:off x="468312" y="1773237"/>
            <a:ext cx="8229601" cy="4525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lIns="0" tIns="0" rIns="0" bIns="0">
            <a:normAutofit/>
          </a:bodyPr>
          <a:lstStyle/>
          <a:p>
            <a:pPr marL="257175" lvl="0" indent="-257175">
              <a:spcBef>
                <a:spcPts val="500"/>
              </a:spcBef>
              <a:buFont typeface="Times New Roman"/>
              <a:buChar char="•"/>
              <a:defRPr sz="1800"/>
            </a:pPr>
            <a:r>
              <a:rPr sz="2400">
                <a:latin typeface="Times New Roman"/>
                <a:ea typeface="Times New Roman"/>
                <a:cs typeface="Times New Roman"/>
                <a:sym typeface="Times New Roman"/>
              </a:rPr>
              <a:t>Introduction</a:t>
            </a:r>
          </a:p>
          <a:p>
            <a:pPr marL="257175" lvl="0" indent="-257175">
              <a:spcBef>
                <a:spcPts val="500"/>
              </a:spcBef>
              <a:buFont typeface="Times New Roman"/>
              <a:buChar char="•"/>
              <a:defRPr sz="1800"/>
            </a:pPr>
            <a:r>
              <a:rPr sz="2400">
                <a:latin typeface="Times New Roman"/>
                <a:ea typeface="Times New Roman"/>
                <a:cs typeface="Times New Roman"/>
                <a:sym typeface="Times New Roman"/>
              </a:rPr>
              <a:t>Aims</a:t>
            </a:r>
          </a:p>
          <a:p>
            <a:pPr marL="257175" lvl="0" indent="-257175">
              <a:spcBef>
                <a:spcPts val="500"/>
              </a:spcBef>
              <a:buFont typeface="Times New Roman"/>
              <a:buChar char="•"/>
              <a:defRPr sz="1800"/>
            </a:pPr>
            <a:r>
              <a:rPr sz="2400">
                <a:latin typeface="Times New Roman"/>
                <a:ea typeface="Times New Roman"/>
                <a:cs typeface="Times New Roman"/>
                <a:sym typeface="Times New Roman"/>
              </a:rPr>
              <a:t>Materials and Methods</a:t>
            </a:r>
          </a:p>
          <a:p>
            <a:pPr marL="257175" lvl="0" indent="-257175">
              <a:spcBef>
                <a:spcPts val="500"/>
              </a:spcBef>
              <a:buFont typeface="Times New Roman"/>
              <a:buChar char="•"/>
              <a:defRPr sz="1800"/>
            </a:pPr>
            <a:r>
              <a:rPr sz="2400">
                <a:latin typeface="Times New Roman"/>
                <a:ea typeface="Times New Roman"/>
                <a:cs typeface="Times New Roman"/>
                <a:sym typeface="Times New Roman"/>
              </a:rPr>
              <a:t>Results </a:t>
            </a:r>
          </a:p>
          <a:p>
            <a:pPr marL="257175" lvl="0" indent="-257175">
              <a:spcBef>
                <a:spcPts val="500"/>
              </a:spcBef>
              <a:buFont typeface="Times New Roman"/>
              <a:buChar char="•"/>
              <a:defRPr sz="1800"/>
            </a:pPr>
            <a:r>
              <a:rPr sz="2400">
                <a:latin typeface="Times New Roman"/>
                <a:ea typeface="Times New Roman"/>
                <a:cs typeface="Times New Roman"/>
                <a:sym typeface="Times New Roman"/>
              </a:rPr>
              <a:t>Conclusion</a:t>
            </a:r>
          </a:p>
        </p:txBody>
      </p:sp>
      <p:pic>
        <p:nvPicPr>
          <p:cNvPr id="32" name="imag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30163" y="169862"/>
            <a:ext cx="7656513" cy="21272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/>
          </p:cNvSpPr>
          <p:nvPr>
            <p:ph type="title" idx="4294967295"/>
          </p:nvPr>
        </p:nvSpPr>
        <p:spPr>
          <a:xfrm>
            <a:off x="468312" y="404812"/>
            <a:ext cx="8229601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lIns="0" tIns="0" rIns="0" bIns="0">
            <a:normAutofit/>
          </a:bodyPr>
          <a:lstStyle>
            <a:lvl1pPr>
              <a:defRPr sz="40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 lvl="0">
              <a:defRPr sz="1800"/>
            </a:pPr>
            <a:r>
              <a:rPr sz="4000"/>
              <a:t>Introduction</a:t>
            </a:r>
          </a:p>
        </p:txBody>
      </p:sp>
      <p:sp>
        <p:nvSpPr>
          <p:cNvPr id="35" name="Shape 35"/>
          <p:cNvSpPr>
            <a:spLocks noGrp="1"/>
          </p:cNvSpPr>
          <p:nvPr>
            <p:ph type="body" idx="4294967295"/>
          </p:nvPr>
        </p:nvSpPr>
        <p:spPr>
          <a:xfrm>
            <a:off x="0" y="1412875"/>
            <a:ext cx="6481763" cy="609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lIns="0" tIns="0" rIns="0" bIns="0">
            <a:normAutofit/>
          </a:bodyPr>
          <a:lstStyle>
            <a:lvl1pPr marL="293914" indent="-293914">
              <a:spcBef>
                <a:spcPts val="500"/>
              </a:spcBef>
              <a:buFont typeface="Times New Roman"/>
              <a:buChar char="•"/>
              <a:defRPr sz="24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 lvl="0">
              <a:defRPr sz="1800"/>
            </a:pPr>
            <a:r>
              <a:rPr sz="2400"/>
              <a:t>Bone is a composite at the nanoscale.</a:t>
            </a:r>
          </a:p>
        </p:txBody>
      </p:sp>
      <p:sp>
        <p:nvSpPr>
          <p:cNvPr id="36" name="Shape 36"/>
          <p:cNvSpPr/>
          <p:nvPr/>
        </p:nvSpPr>
        <p:spPr>
          <a:xfrm>
            <a:off x="684212" y="6451600"/>
            <a:ext cx="6913563" cy="3654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600"/>
              </a:spcBef>
              <a:defRPr sz="10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 lvl="0">
              <a:defRPr sz="1800"/>
            </a:pPr>
            <a:r>
              <a:rPr sz="1000"/>
              <a:t>*Jae Young Rho, Liisa Kuhn Spearing, Peter Zioupos- Mechanical properties and the hierarchical structure of bone. Medical Engineering and Physics. 20 1998, 92-102.</a:t>
            </a:r>
          </a:p>
        </p:txBody>
      </p:sp>
      <p:pic>
        <p:nvPicPr>
          <p:cNvPr id="37" name="Bone as composite.jpg" descr="Bone as composite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60366" y="1844675"/>
            <a:ext cx="6369193" cy="3455988"/>
          </a:xfrm>
          <a:prstGeom prst="rect">
            <a:avLst/>
          </a:prstGeom>
          <a:ln w="12700">
            <a:miter lim="400000"/>
          </a:ln>
        </p:spPr>
      </p:pic>
      <p:pic>
        <p:nvPicPr>
          <p:cNvPr id="38" name="imag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42863" y="73025"/>
            <a:ext cx="7656513" cy="21272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>
            <a:spLocks noGrp="1"/>
          </p:cNvSpPr>
          <p:nvPr>
            <p:ph type="title" idx="4294967295"/>
          </p:nvPr>
        </p:nvSpPr>
        <p:spPr>
          <a:xfrm>
            <a:off x="468312" y="404812"/>
            <a:ext cx="8229601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lIns="0" tIns="0" rIns="0" bIns="0">
            <a:normAutofit/>
          </a:bodyPr>
          <a:lstStyle>
            <a:lvl1pPr>
              <a:defRPr sz="40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 lvl="0">
              <a:defRPr sz="1800"/>
            </a:pPr>
            <a:r>
              <a:rPr sz="4000"/>
              <a:t>Introduction</a:t>
            </a:r>
          </a:p>
        </p:txBody>
      </p:sp>
      <p:sp>
        <p:nvSpPr>
          <p:cNvPr id="41" name="Shape 41"/>
          <p:cNvSpPr>
            <a:spLocks noGrp="1"/>
          </p:cNvSpPr>
          <p:nvPr>
            <p:ph type="body" idx="4294967295"/>
          </p:nvPr>
        </p:nvSpPr>
        <p:spPr>
          <a:xfrm>
            <a:off x="468312" y="1773237"/>
            <a:ext cx="8229601" cy="4525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lIns="0" tIns="0" rIns="0" bIns="0">
            <a:normAutofit/>
          </a:bodyPr>
          <a:lstStyle/>
          <a:p>
            <a:pPr lvl="0">
              <a:buChar char="•"/>
              <a:defRPr sz="1800"/>
            </a:pPr>
            <a:r>
              <a:rPr sz="3200"/>
              <a:t> </a:t>
            </a:r>
            <a:r>
              <a:rPr sz="2400">
                <a:latin typeface="Times New Roman"/>
                <a:ea typeface="Times New Roman"/>
                <a:cs typeface="Times New Roman"/>
                <a:sym typeface="Times New Roman"/>
              </a:rPr>
              <a:t>HA (Ca</a:t>
            </a:r>
            <a:r>
              <a:rPr sz="2400" baseline="-25000">
                <a:latin typeface="Times New Roman"/>
                <a:ea typeface="Times New Roman"/>
                <a:cs typeface="Times New Roman"/>
                <a:sym typeface="Times New Roman"/>
              </a:rPr>
              <a:t>10</a:t>
            </a:r>
            <a:r>
              <a:rPr sz="2400">
                <a:latin typeface="Times New Roman"/>
                <a:ea typeface="Times New Roman"/>
                <a:cs typeface="Times New Roman"/>
                <a:sym typeface="Times New Roman"/>
              </a:rPr>
              <a:t> (PO</a:t>
            </a:r>
            <a:r>
              <a:rPr sz="2400" baseline="-25000">
                <a:latin typeface="Times New Roman"/>
                <a:ea typeface="Times New Roman"/>
                <a:cs typeface="Times New Roman"/>
                <a:sym typeface="Times New Roman"/>
              </a:rPr>
              <a:t>4</a:t>
            </a:r>
            <a:r>
              <a:rPr sz="2400">
                <a:latin typeface="Times New Roman"/>
                <a:ea typeface="Times New Roman"/>
                <a:cs typeface="Times New Roman"/>
                <a:sym typeface="Times New Roman"/>
              </a:rPr>
              <a:t>)</a:t>
            </a:r>
            <a:r>
              <a:rPr sz="2400" baseline="-25000">
                <a:latin typeface="Times New Roman"/>
                <a:ea typeface="Times New Roman"/>
                <a:cs typeface="Times New Roman"/>
                <a:sym typeface="Times New Roman"/>
              </a:rPr>
              <a:t>6</a:t>
            </a:r>
            <a:r>
              <a:rPr sz="2400">
                <a:latin typeface="Times New Roman"/>
                <a:ea typeface="Times New Roman"/>
                <a:cs typeface="Times New Roman"/>
                <a:sym typeface="Times New Roman"/>
              </a:rPr>
              <a:t>(OH)</a:t>
            </a:r>
            <a:r>
              <a:rPr sz="2400" baseline="-25000">
                <a:latin typeface="Times New Roman"/>
                <a:ea typeface="Times New Roman"/>
                <a:cs typeface="Times New Roman"/>
                <a:sym typeface="Times New Roman"/>
              </a:rPr>
              <a:t> 2</a:t>
            </a:r>
            <a:r>
              <a:rPr sz="2400">
                <a:latin typeface="Times New Roman"/>
                <a:ea typeface="Times New Roman"/>
                <a:cs typeface="Times New Roman"/>
                <a:sym typeface="Times New Roman"/>
              </a:rPr>
              <a:t>) is used as a filler in polymer based composites. </a:t>
            </a:r>
          </a:p>
          <a:p>
            <a:pPr marL="257175" lvl="0" indent="-257175">
              <a:spcBef>
                <a:spcPts val="500"/>
              </a:spcBef>
              <a:buFont typeface="Times New Roman"/>
              <a:buChar char="•"/>
              <a:defRPr sz="1800"/>
            </a:pPr>
            <a:r>
              <a:rPr sz="2400">
                <a:latin typeface="Times New Roman"/>
                <a:ea typeface="Times New Roman"/>
                <a:cs typeface="Times New Roman"/>
                <a:sym typeface="Times New Roman"/>
              </a:rPr>
              <a:t>One of the ways of altering the properties of the filler is calcination.</a:t>
            </a:r>
          </a:p>
          <a:p>
            <a:pPr marL="257175" lvl="0" indent="-257175">
              <a:spcBef>
                <a:spcPts val="500"/>
              </a:spcBef>
              <a:buFont typeface="Times New Roman"/>
              <a:buChar char="•"/>
              <a:defRPr sz="1800"/>
            </a:pPr>
            <a:r>
              <a:rPr sz="2400">
                <a:latin typeface="Times New Roman"/>
                <a:ea typeface="Times New Roman"/>
                <a:cs typeface="Times New Roman"/>
                <a:sym typeface="Times New Roman"/>
              </a:rPr>
              <a:t>The atmosphere in which the calcination is carried out may also influence the properties of the filler and hence that of the composite. </a:t>
            </a:r>
          </a:p>
        </p:txBody>
      </p:sp>
      <p:pic>
        <p:nvPicPr>
          <p:cNvPr id="42" name="imag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7463" y="169862"/>
            <a:ext cx="7656513" cy="21272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>
            <a:spLocks noGrp="1"/>
          </p:cNvSpPr>
          <p:nvPr>
            <p:ph type="title" idx="4294967295"/>
          </p:nvPr>
        </p:nvSpPr>
        <p:spPr>
          <a:xfrm>
            <a:off x="428625" y="214312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lIns="0" tIns="0" rIns="0" bIns="0">
            <a:normAutofit/>
          </a:bodyPr>
          <a:lstStyle>
            <a:lvl1pPr>
              <a:defRPr sz="40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 lvl="0">
              <a:defRPr sz="1800"/>
            </a:pPr>
            <a:r>
              <a:rPr sz="4000"/>
              <a:t>Aims</a:t>
            </a:r>
          </a:p>
        </p:txBody>
      </p:sp>
      <p:sp>
        <p:nvSpPr>
          <p:cNvPr id="45" name="Shape 45"/>
          <p:cNvSpPr>
            <a:spLocks noGrp="1"/>
          </p:cNvSpPr>
          <p:nvPr>
            <p:ph type="body" idx="4294967295"/>
          </p:nvPr>
        </p:nvSpPr>
        <p:spPr>
          <a:xfrm>
            <a:off x="468312" y="1773237"/>
            <a:ext cx="8229601" cy="4525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lIns="0" tIns="0" rIns="0" bIns="0">
            <a:normAutofit/>
          </a:bodyPr>
          <a:lstStyle/>
          <a:p>
            <a:pPr marL="257175" lvl="0" indent="-257175">
              <a:lnSpc>
                <a:spcPct val="200000"/>
              </a:lnSpc>
              <a:spcBef>
                <a:spcPts val="500"/>
              </a:spcBef>
              <a:buFont typeface="Times New Roman"/>
              <a:buChar char="•"/>
              <a:defRPr sz="1800"/>
            </a:pPr>
            <a:r>
              <a:rPr sz="2400">
                <a:latin typeface="Times New Roman"/>
                <a:ea typeface="Times New Roman"/>
                <a:cs typeface="Times New Roman"/>
                <a:sym typeface="Times New Roman"/>
              </a:rPr>
              <a:t>Calcination of Hydroxyapatite (HA): Presence of surface OH groups.</a:t>
            </a:r>
          </a:p>
          <a:p>
            <a:pPr marL="257175" lvl="0" indent="-257175">
              <a:lnSpc>
                <a:spcPct val="200000"/>
              </a:lnSpc>
              <a:spcBef>
                <a:spcPts val="500"/>
              </a:spcBef>
              <a:buFont typeface="Times New Roman"/>
              <a:buChar char="•"/>
              <a:defRPr sz="1800"/>
            </a:pPr>
            <a:r>
              <a:rPr sz="2400">
                <a:latin typeface="Times New Roman"/>
                <a:ea typeface="Times New Roman"/>
                <a:cs typeface="Times New Roman"/>
                <a:sym typeface="Times New Roman"/>
              </a:rPr>
              <a:t>Consequences: Effect on degradation and mechanical properties.</a:t>
            </a:r>
          </a:p>
        </p:txBody>
      </p:sp>
      <p:pic>
        <p:nvPicPr>
          <p:cNvPr id="46" name="imag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637" y="131762"/>
            <a:ext cx="7656513" cy="21272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>
            <a:spLocks noGrp="1"/>
          </p:cNvSpPr>
          <p:nvPr>
            <p:ph type="title" idx="4294967295"/>
          </p:nvPr>
        </p:nvSpPr>
        <p:spPr>
          <a:xfrm>
            <a:off x="468312" y="404812"/>
            <a:ext cx="8229601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lIns="0" tIns="0" rIns="0" bIns="0">
            <a:normAutofit/>
          </a:bodyPr>
          <a:lstStyle>
            <a:lvl1pPr>
              <a:defRPr sz="40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 lvl="0">
              <a:defRPr sz="1800"/>
            </a:pPr>
            <a:r>
              <a:rPr sz="4000"/>
              <a:t>Materials and Methods</a:t>
            </a:r>
          </a:p>
        </p:txBody>
      </p:sp>
      <p:sp>
        <p:nvSpPr>
          <p:cNvPr id="49" name="Shape 49"/>
          <p:cNvSpPr>
            <a:spLocks noGrp="1"/>
          </p:cNvSpPr>
          <p:nvPr>
            <p:ph type="body" idx="4294967295"/>
          </p:nvPr>
        </p:nvSpPr>
        <p:spPr>
          <a:xfrm>
            <a:off x="468312" y="1773237"/>
            <a:ext cx="8229601" cy="4525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lIns="0" tIns="0" rIns="0" bIns="0">
            <a:normAutofit/>
          </a:bodyPr>
          <a:lstStyle/>
          <a:p>
            <a:pPr marL="257175" lvl="0" indent="-257175">
              <a:spcBef>
                <a:spcPts val="500"/>
              </a:spcBef>
              <a:buFont typeface="Times New Roman"/>
              <a:buChar char="•"/>
              <a:defRPr sz="1800"/>
            </a:pPr>
            <a:r>
              <a:rPr sz="2400">
                <a:latin typeface="Times New Roman"/>
                <a:ea typeface="Times New Roman"/>
                <a:cs typeface="Times New Roman"/>
                <a:sym typeface="Times New Roman"/>
              </a:rPr>
              <a:t>HA synthesis</a:t>
            </a:r>
          </a:p>
          <a:p>
            <a:pPr marL="257175" lvl="0" indent="-257175">
              <a:spcBef>
                <a:spcPts val="500"/>
              </a:spcBef>
              <a:buFont typeface="Times New Roman"/>
              <a:buChar char="•"/>
              <a:defRPr sz="1800"/>
            </a:pPr>
            <a:r>
              <a:rPr sz="2400">
                <a:latin typeface="Times New Roman"/>
                <a:ea typeface="Times New Roman"/>
                <a:cs typeface="Times New Roman"/>
                <a:sym typeface="Times New Roman"/>
              </a:rPr>
              <a:t>Composite production</a:t>
            </a:r>
          </a:p>
          <a:p>
            <a:pPr marL="257175" lvl="0" indent="-257175">
              <a:spcBef>
                <a:spcPts val="500"/>
              </a:spcBef>
              <a:buFont typeface="Times New Roman"/>
              <a:buChar char="•"/>
              <a:defRPr sz="1800"/>
            </a:pPr>
            <a:r>
              <a:rPr sz="2400">
                <a:latin typeface="Times New Roman"/>
                <a:ea typeface="Times New Roman"/>
                <a:cs typeface="Times New Roman"/>
                <a:sym typeface="Times New Roman"/>
              </a:rPr>
              <a:t>Degradation study</a:t>
            </a:r>
          </a:p>
          <a:p>
            <a:pPr marL="257175" lvl="0" indent="-257175">
              <a:spcBef>
                <a:spcPts val="500"/>
              </a:spcBef>
              <a:buFont typeface="Times New Roman"/>
              <a:buChar char="•"/>
              <a:defRPr sz="1800"/>
            </a:pPr>
            <a:r>
              <a:rPr sz="2400">
                <a:latin typeface="Times New Roman"/>
                <a:ea typeface="Times New Roman"/>
                <a:cs typeface="Times New Roman"/>
                <a:sym typeface="Times New Roman"/>
              </a:rPr>
              <a:t>Mechanical properties</a:t>
            </a:r>
          </a:p>
        </p:txBody>
      </p:sp>
      <p:pic>
        <p:nvPicPr>
          <p:cNvPr id="50" name="imag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6037" y="169862"/>
            <a:ext cx="7656513" cy="21272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>
            <a:spLocks noGrp="1"/>
          </p:cNvSpPr>
          <p:nvPr>
            <p:ph type="title" idx="4294967295"/>
          </p:nvPr>
        </p:nvSpPr>
        <p:spPr>
          <a:xfrm>
            <a:off x="468312" y="404812"/>
            <a:ext cx="8229601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lIns="0" tIns="0" rIns="0" bIns="0">
            <a:normAutofit/>
          </a:bodyPr>
          <a:lstStyle>
            <a:lvl1pPr>
              <a:defRPr sz="40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 lvl="0">
              <a:defRPr sz="1800"/>
            </a:pPr>
            <a:r>
              <a:rPr sz="4000"/>
              <a:t>HA Synthesis</a:t>
            </a:r>
          </a:p>
        </p:txBody>
      </p:sp>
      <p:sp>
        <p:nvSpPr>
          <p:cNvPr id="53" name="Shape 53"/>
          <p:cNvSpPr>
            <a:spLocks noGrp="1"/>
          </p:cNvSpPr>
          <p:nvPr>
            <p:ph type="body" idx="4294967295"/>
          </p:nvPr>
        </p:nvSpPr>
        <p:spPr>
          <a:xfrm>
            <a:off x="468312" y="1628775"/>
            <a:ext cx="8229601" cy="4525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lIns="0" tIns="0" rIns="0" bIns="0">
            <a:normAutofit/>
          </a:bodyPr>
          <a:lstStyle/>
          <a:p>
            <a:pPr marL="257175" lvl="0" indent="-257175">
              <a:spcBef>
                <a:spcPts val="500"/>
              </a:spcBef>
              <a:buFont typeface="Times New Roman"/>
              <a:buChar char="•"/>
              <a:defRPr sz="1800"/>
            </a:pPr>
            <a:r>
              <a:rPr sz="2400">
                <a:latin typeface="Times New Roman"/>
                <a:ea typeface="Times New Roman"/>
                <a:cs typeface="Times New Roman"/>
                <a:sym typeface="Times New Roman"/>
              </a:rPr>
              <a:t>Synthesis of HA: HA was synthesized using an aqueous precipitation  method based on the following formula</a:t>
            </a:r>
          </a:p>
          <a:p>
            <a:pPr lvl="0">
              <a:buSzTx/>
              <a:buNone/>
              <a:defRPr sz="1800"/>
            </a:pP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0">
              <a:spcBef>
                <a:spcPts val="500"/>
              </a:spcBef>
              <a:buSzTx/>
              <a:buNone/>
              <a:defRPr sz="1800"/>
            </a:pPr>
            <a:r>
              <a:rPr sz="2400">
                <a:latin typeface="Times New Roman"/>
                <a:ea typeface="Times New Roman"/>
                <a:cs typeface="Times New Roman"/>
                <a:sym typeface="Times New Roman"/>
              </a:rPr>
              <a:t>10Ca (OH)</a:t>
            </a:r>
            <a:r>
              <a:rPr sz="2400" baseline="-25000">
                <a:latin typeface="Times New Roman"/>
                <a:ea typeface="Times New Roman"/>
                <a:cs typeface="Times New Roman"/>
                <a:sym typeface="Times New Roman"/>
              </a:rPr>
              <a:t>2</a:t>
            </a:r>
            <a:r>
              <a:rPr sz="2400">
                <a:latin typeface="Times New Roman"/>
                <a:ea typeface="Times New Roman"/>
                <a:cs typeface="Times New Roman"/>
                <a:sym typeface="Times New Roman"/>
              </a:rPr>
              <a:t>+ 6 H</a:t>
            </a:r>
            <a:r>
              <a:rPr sz="2400" baseline="-25000">
                <a:latin typeface="Times New Roman"/>
                <a:ea typeface="Times New Roman"/>
                <a:cs typeface="Times New Roman"/>
                <a:sym typeface="Times New Roman"/>
              </a:rPr>
              <a:t>3</a:t>
            </a:r>
            <a:r>
              <a:rPr sz="2400">
                <a:latin typeface="Times New Roman"/>
                <a:ea typeface="Times New Roman"/>
                <a:cs typeface="Times New Roman"/>
                <a:sym typeface="Times New Roman"/>
              </a:rPr>
              <a:t>PO</a:t>
            </a:r>
            <a:r>
              <a:rPr sz="2400" baseline="-25000">
                <a:latin typeface="Times New Roman"/>
                <a:ea typeface="Times New Roman"/>
                <a:cs typeface="Times New Roman"/>
                <a:sym typeface="Times New Roman"/>
              </a:rPr>
              <a:t>4                        </a:t>
            </a:r>
            <a:r>
              <a:rPr sz="2400">
                <a:latin typeface="Times New Roman"/>
                <a:ea typeface="Times New Roman"/>
                <a:cs typeface="Times New Roman"/>
                <a:sym typeface="Times New Roman"/>
              </a:rPr>
              <a:t>Ca</a:t>
            </a:r>
            <a:r>
              <a:rPr sz="2400" baseline="-25000">
                <a:latin typeface="Times New Roman"/>
                <a:ea typeface="Times New Roman"/>
                <a:cs typeface="Times New Roman"/>
                <a:sym typeface="Times New Roman"/>
              </a:rPr>
              <a:t>10</a:t>
            </a:r>
            <a:r>
              <a:rPr sz="2400">
                <a:latin typeface="Times New Roman"/>
                <a:ea typeface="Times New Roman"/>
                <a:cs typeface="Times New Roman"/>
                <a:sym typeface="Times New Roman"/>
              </a:rPr>
              <a:t> (PO</a:t>
            </a:r>
            <a:r>
              <a:rPr sz="2400" baseline="-25000">
                <a:latin typeface="Times New Roman"/>
                <a:ea typeface="Times New Roman"/>
                <a:cs typeface="Times New Roman"/>
                <a:sym typeface="Times New Roman"/>
              </a:rPr>
              <a:t>4</a:t>
            </a:r>
            <a:r>
              <a:rPr sz="2400">
                <a:latin typeface="Times New Roman"/>
                <a:ea typeface="Times New Roman"/>
                <a:cs typeface="Times New Roman"/>
                <a:sym typeface="Times New Roman"/>
              </a:rPr>
              <a:t>)</a:t>
            </a:r>
            <a:r>
              <a:rPr sz="2400" baseline="-25000">
                <a:latin typeface="Times New Roman"/>
                <a:ea typeface="Times New Roman"/>
                <a:cs typeface="Times New Roman"/>
                <a:sym typeface="Times New Roman"/>
              </a:rPr>
              <a:t>6</a:t>
            </a:r>
            <a:r>
              <a:rPr sz="2400">
                <a:latin typeface="Times New Roman"/>
                <a:ea typeface="Times New Roman"/>
                <a:cs typeface="Times New Roman"/>
                <a:sym typeface="Times New Roman"/>
              </a:rPr>
              <a:t> (OH)</a:t>
            </a:r>
            <a:r>
              <a:rPr sz="2400" baseline="-25000">
                <a:latin typeface="Times New Roman"/>
                <a:ea typeface="Times New Roman"/>
                <a:cs typeface="Times New Roman"/>
                <a:sym typeface="Times New Roman"/>
              </a:rPr>
              <a:t>2</a:t>
            </a:r>
            <a:r>
              <a:rPr sz="2400">
                <a:latin typeface="Times New Roman"/>
                <a:ea typeface="Times New Roman"/>
                <a:cs typeface="Times New Roman"/>
                <a:sym typeface="Times New Roman"/>
              </a:rPr>
              <a:t> + 18H</a:t>
            </a:r>
            <a:r>
              <a:rPr sz="2400" baseline="-25000">
                <a:latin typeface="Times New Roman"/>
                <a:ea typeface="Times New Roman"/>
                <a:cs typeface="Times New Roman"/>
                <a:sym typeface="Times New Roman"/>
              </a:rPr>
              <a:t>2</a:t>
            </a:r>
            <a:r>
              <a:rPr sz="2400">
                <a:latin typeface="Times New Roman"/>
                <a:ea typeface="Times New Roman"/>
                <a:cs typeface="Times New Roman"/>
                <a:sym typeface="Times New Roman"/>
              </a:rPr>
              <a:t>O</a:t>
            </a:r>
          </a:p>
          <a:p>
            <a:pPr lvl="0">
              <a:buSzTx/>
              <a:buNone/>
              <a:defRPr sz="1800"/>
            </a:pP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57175" lvl="0" indent="-257175">
              <a:spcBef>
                <a:spcPts val="500"/>
              </a:spcBef>
              <a:buFont typeface="Times New Roman"/>
              <a:buChar char="•"/>
              <a:defRPr sz="1800"/>
            </a:pPr>
            <a:r>
              <a:rPr sz="2400">
                <a:latin typeface="Times New Roman"/>
                <a:ea typeface="Times New Roman"/>
                <a:cs typeface="Times New Roman"/>
                <a:sym typeface="Times New Roman"/>
              </a:rPr>
              <a:t>The HA synthesised was then calcined in an atmosphere of air (calcined in air) as well as an atmosphere of humidified argon (calcined in wet) or left untreated (uncalcined HA).</a:t>
            </a:r>
          </a:p>
          <a:p>
            <a:pPr marL="257175" lvl="0" indent="-257175">
              <a:spcBef>
                <a:spcPts val="500"/>
              </a:spcBef>
              <a:buFont typeface="Times New Roman"/>
              <a:buChar char="•"/>
              <a:defRPr sz="1800"/>
            </a:pPr>
            <a:r>
              <a:rPr sz="2400">
                <a:latin typeface="Times New Roman"/>
                <a:ea typeface="Times New Roman"/>
                <a:cs typeface="Times New Roman"/>
                <a:sym typeface="Times New Roman"/>
              </a:rPr>
              <a:t>The three powders were used as fillers in composites produced. </a:t>
            </a:r>
          </a:p>
        </p:txBody>
      </p:sp>
      <p:sp>
        <p:nvSpPr>
          <p:cNvPr id="54" name="Shape 54"/>
          <p:cNvSpPr/>
          <p:nvPr/>
        </p:nvSpPr>
        <p:spPr>
          <a:xfrm>
            <a:off x="3563937" y="3284537"/>
            <a:ext cx="857251" cy="1588"/>
          </a:xfrm>
          <a:prstGeom prst="line">
            <a:avLst/>
          </a:prstGeom>
          <a:ln>
            <a:solidFill/>
            <a:round/>
            <a:tailEnd type="triangle"/>
          </a:ln>
        </p:spPr>
        <p:txBody>
          <a:bodyPr lIns="0" tIns="0" rIns="0" bIns="0"/>
          <a:lstStyle/>
          <a:p>
            <a:pPr lvl="0" defTabSz="457200"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pic>
        <p:nvPicPr>
          <p:cNvPr id="55" name="imag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3337" y="169862"/>
            <a:ext cx="7656513" cy="21272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imag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92275" y="1052512"/>
            <a:ext cx="4824413" cy="3816351"/>
          </a:xfrm>
          <a:prstGeom prst="rect">
            <a:avLst/>
          </a:prstGeom>
          <a:ln w="12700">
            <a:miter lim="400000"/>
          </a:ln>
        </p:spPr>
      </p:pic>
      <p:sp>
        <p:nvSpPr>
          <p:cNvPr id="58" name="Shape 58"/>
          <p:cNvSpPr/>
          <p:nvPr/>
        </p:nvSpPr>
        <p:spPr>
          <a:xfrm>
            <a:off x="1476375" y="4797425"/>
            <a:ext cx="5400675" cy="3484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lIns="45719" rIns="45719">
            <a:spAutoFit/>
          </a:bodyPr>
          <a:lstStyle>
            <a:lvl1pPr>
              <a:defRPr sz="18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 lvl="0"/>
            <a:r>
              <a:t>Fig: Temperature profile for calcining of HA powders </a:t>
            </a:r>
          </a:p>
        </p:txBody>
      </p:sp>
      <p:sp>
        <p:nvSpPr>
          <p:cNvPr id="59" name="Shape 59"/>
          <p:cNvSpPr/>
          <p:nvPr/>
        </p:nvSpPr>
        <p:spPr>
          <a:xfrm>
            <a:off x="468312" y="333374"/>
            <a:ext cx="8229601" cy="666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lIns="45719" rIns="45719">
            <a:spAutoFit/>
          </a:bodyPr>
          <a:lstStyle>
            <a:lvl1pPr algn="ctr">
              <a:defRPr sz="40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 lvl="0">
              <a:defRPr sz="1800"/>
            </a:pPr>
            <a:r>
              <a:rPr sz="4000"/>
              <a:t>Temperature profile for Calcination </a:t>
            </a:r>
          </a:p>
        </p:txBody>
      </p:sp>
      <p:pic>
        <p:nvPicPr>
          <p:cNvPr id="60" name="imag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42863" y="73025"/>
            <a:ext cx="7656513" cy="21272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>
            <a:spLocks noGrp="1"/>
          </p:cNvSpPr>
          <p:nvPr>
            <p:ph type="title" idx="4294967295"/>
          </p:nvPr>
        </p:nvSpPr>
        <p:spPr>
          <a:xfrm>
            <a:off x="468312" y="188912"/>
            <a:ext cx="8229601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lIns="0" tIns="0" rIns="0" bIns="0">
            <a:normAutofit/>
          </a:bodyPr>
          <a:lstStyle>
            <a:lvl1pPr>
              <a:defRPr sz="40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 lvl="0">
              <a:defRPr sz="1800"/>
            </a:pPr>
            <a:r>
              <a:rPr sz="4000"/>
              <a:t>Composite production</a:t>
            </a:r>
          </a:p>
        </p:txBody>
      </p:sp>
      <p:sp>
        <p:nvSpPr>
          <p:cNvPr id="63" name="Shape 63"/>
          <p:cNvSpPr>
            <a:spLocks noGrp="1"/>
          </p:cNvSpPr>
          <p:nvPr>
            <p:ph type="body" idx="4294967295"/>
          </p:nvPr>
        </p:nvSpPr>
        <p:spPr>
          <a:xfrm>
            <a:off x="539750" y="1052512"/>
            <a:ext cx="8229600" cy="49974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lIns="0" tIns="0" rIns="0" bIns="0">
            <a:normAutofit/>
          </a:bodyPr>
          <a:lstStyle/>
          <a:p>
            <a:pPr marL="257175" lvl="0" indent="-257175">
              <a:spcBef>
                <a:spcPts val="500"/>
              </a:spcBef>
              <a:buFont typeface="Times New Roman"/>
              <a:buChar char="•"/>
              <a:defRPr sz="1800"/>
            </a:pPr>
            <a:r>
              <a:rPr sz="2400">
                <a:latin typeface="Times New Roman"/>
                <a:ea typeface="Times New Roman"/>
                <a:cs typeface="Times New Roman"/>
                <a:sym typeface="Times New Roman"/>
              </a:rPr>
              <a:t>PLGA (50:50) (Lakeshore Biomaterials) was used as the polymer and composites containing 30-wt% HA were produced.</a:t>
            </a:r>
          </a:p>
          <a:p>
            <a:pPr marL="257175" lvl="0" indent="-257175">
              <a:spcBef>
                <a:spcPts val="500"/>
              </a:spcBef>
              <a:buFont typeface="Times New Roman"/>
              <a:buChar char="•"/>
              <a:defRPr sz="1800"/>
            </a:pPr>
            <a:r>
              <a:rPr sz="2400">
                <a:latin typeface="Times New Roman"/>
                <a:ea typeface="Times New Roman"/>
                <a:cs typeface="Times New Roman"/>
                <a:sym typeface="Times New Roman"/>
              </a:rPr>
              <a:t>The composites were produced using two steps; </a:t>
            </a:r>
          </a:p>
          <a:p>
            <a:pPr lvl="0">
              <a:spcBef>
                <a:spcPts val="500"/>
              </a:spcBef>
              <a:buSzTx/>
              <a:buNone/>
              <a:defRPr sz="1800"/>
            </a:pPr>
            <a:r>
              <a:rPr sz="2400">
                <a:latin typeface="Times New Roman"/>
                <a:ea typeface="Times New Roman"/>
                <a:cs typeface="Times New Roman"/>
                <a:sym typeface="Times New Roman"/>
              </a:rPr>
              <a:t>	-Solvent casting using acetone followed by </a:t>
            </a:r>
          </a:p>
          <a:p>
            <a:pPr marL="0" lvl="1" indent="457200">
              <a:spcBef>
                <a:spcPts val="500"/>
              </a:spcBef>
              <a:buSzTx/>
              <a:buNone/>
              <a:defRPr sz="1800"/>
            </a:pPr>
            <a:r>
              <a:rPr sz="2400">
                <a:latin typeface="Times New Roman"/>
                <a:ea typeface="Times New Roman"/>
                <a:cs typeface="Times New Roman"/>
                <a:sym typeface="Times New Roman"/>
              </a:rPr>
              <a:t>	-Injection moulding (12cm</a:t>
            </a:r>
            <a:r>
              <a:rPr sz="2400" baseline="30000">
                <a:latin typeface="Times New Roman"/>
                <a:ea typeface="Times New Roman"/>
                <a:cs typeface="Times New Roman"/>
                <a:sym typeface="Times New Roman"/>
              </a:rPr>
              <a:t>3</a:t>
            </a:r>
            <a:r>
              <a:rPr sz="2400">
                <a:latin typeface="Times New Roman"/>
                <a:ea typeface="Times New Roman"/>
                <a:cs typeface="Times New Roman"/>
                <a:sym typeface="Times New Roman"/>
              </a:rPr>
              <a:t>, DSM Xplore).</a:t>
            </a:r>
          </a:p>
        </p:txBody>
      </p:sp>
      <p:graphicFrame>
        <p:nvGraphicFramePr>
          <p:cNvPr id="64" name="Table 64"/>
          <p:cNvGraphicFramePr/>
          <p:nvPr/>
        </p:nvGraphicFramePr>
        <p:xfrm>
          <a:off x="982662" y="3390900"/>
          <a:ext cx="7343774" cy="2334233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3671887"/>
                <a:gridCol w="3671887"/>
              </a:tblGrid>
              <a:tr h="365125">
                <a:tc>
                  <a:txBody>
                    <a:bodyPr/>
                    <a:lstStyle/>
                    <a:p>
                      <a:pPr lvl="0" algn="l">
                        <a:defRPr sz="1800" b="0" i="0"/>
                      </a:pPr>
                      <a:r>
                        <a:t>Conditions</a:t>
                      </a:r>
                    </a:p>
                  </a:txBody>
                  <a:tcPr marL="45677" marR="45677" marT="45677" marB="45677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l">
                        <a:defRPr sz="1800" b="0" i="0"/>
                      </a:pPr>
                      <a:r>
                        <a:t>Values</a:t>
                      </a:r>
                    </a:p>
                  </a:txBody>
                  <a:tcPr marL="45677" marR="45677" marT="45677" marB="45677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366712">
                <a:tc>
                  <a:txBody>
                    <a:bodyPr/>
                    <a:lstStyle/>
                    <a:p>
                      <a:pPr lvl="0" algn="l">
                        <a:defRPr sz="1800" b="0" i="0"/>
                      </a:pPr>
                      <a:r>
                        <a:t>Mould temperature</a:t>
                      </a:r>
                    </a:p>
                  </a:txBody>
                  <a:tcPr marL="45677" marR="45677" marT="45677" marB="45677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l">
                        <a:defRPr sz="1800" b="0" i="0"/>
                      </a:pPr>
                      <a:r>
                        <a:t>35°C </a:t>
                      </a:r>
                    </a:p>
                  </a:txBody>
                  <a:tcPr marL="45677" marR="45677" marT="45677" marB="45677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lvl="0" algn="l">
                        <a:defRPr sz="1800" b="0" i="0"/>
                      </a:pPr>
                      <a:r>
                        <a:t>Melt temperature</a:t>
                      </a:r>
                    </a:p>
                  </a:txBody>
                  <a:tcPr marL="45677" marR="45677" marT="45677" marB="45677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l">
                        <a:defRPr sz="1800" b="0" i="0"/>
                      </a:pPr>
                      <a:r>
                        <a:t>140°C </a:t>
                      </a:r>
                    </a:p>
                  </a:txBody>
                  <a:tcPr marL="45677" marR="45677" marT="45677" marB="45677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lvl="0" algn="l">
                        <a:defRPr sz="1800" b="0" i="0"/>
                      </a:pPr>
                      <a:r>
                        <a:t>Injection pressure</a:t>
                      </a:r>
                    </a:p>
                  </a:txBody>
                  <a:tcPr marL="45677" marR="45677" marT="45677" marB="45677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l">
                        <a:defRPr sz="1800" b="0" i="0"/>
                      </a:pPr>
                      <a:r>
                        <a:t>5.0 bar</a:t>
                      </a:r>
                    </a:p>
                  </a:txBody>
                  <a:tcPr marL="45677" marR="45677" marT="45677" marB="45677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504825">
                <a:tc>
                  <a:txBody>
                    <a:bodyPr/>
                    <a:lstStyle/>
                    <a:p>
                      <a:pPr lvl="0" algn="l">
                        <a:defRPr sz="1800" b="0" i="0"/>
                      </a:pPr>
                      <a:r>
                        <a:t>Filling and holding pressure</a:t>
                      </a:r>
                    </a:p>
                  </a:txBody>
                  <a:tcPr marL="45677" marR="45677" marT="45677" marB="45677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l">
                        <a:defRPr sz="1800" b="0" i="0"/>
                      </a:pPr>
                      <a:r>
                        <a:t>2.0 bar each</a:t>
                      </a:r>
                    </a:p>
                  </a:txBody>
                  <a:tcPr marL="45677" marR="45677" marT="45677" marB="45677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lvl="0" algn="l">
                        <a:defRPr sz="1800" b="0" i="0"/>
                      </a:pPr>
                      <a:r>
                        <a:t>Holding time</a:t>
                      </a:r>
                    </a:p>
                  </a:txBody>
                  <a:tcPr marL="45677" marR="45677" marT="45677" marB="45677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l">
                        <a:defRPr sz="1800" b="0" i="0"/>
                      </a:pPr>
                      <a:r>
                        <a:t>3-6 seconds</a:t>
                      </a:r>
                    </a:p>
                  </a:txBody>
                  <a:tcPr marL="45677" marR="45677" marT="45677" marB="45677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65" name="imag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80987" y="57150"/>
            <a:ext cx="7656513" cy="21272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>
            <a:spLocks noGrp="1"/>
          </p:cNvSpPr>
          <p:nvPr>
            <p:ph type="title" idx="4294967295"/>
          </p:nvPr>
        </p:nvSpPr>
        <p:spPr>
          <a:xfrm>
            <a:off x="468312" y="404812"/>
            <a:ext cx="8229601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lIns="0" tIns="0" rIns="0" bIns="0">
            <a:normAutofit/>
          </a:bodyPr>
          <a:lstStyle>
            <a:lvl1pPr>
              <a:defRPr sz="40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 lvl="0">
              <a:defRPr sz="1800"/>
            </a:pPr>
            <a:r>
              <a:rPr sz="4000"/>
              <a:t>Degradation study</a:t>
            </a:r>
          </a:p>
        </p:txBody>
      </p:sp>
      <p:sp>
        <p:nvSpPr>
          <p:cNvPr id="68" name="Shape 68"/>
          <p:cNvSpPr>
            <a:spLocks noGrp="1"/>
          </p:cNvSpPr>
          <p:nvPr>
            <p:ph type="body" idx="4294967295"/>
          </p:nvPr>
        </p:nvSpPr>
        <p:spPr>
          <a:xfrm>
            <a:off x="468312" y="1773237"/>
            <a:ext cx="8229601" cy="4525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lIns="0" tIns="0" rIns="0" bIns="0">
            <a:normAutofit/>
          </a:bodyPr>
          <a:lstStyle/>
          <a:p>
            <a:pPr marL="257175" lvl="0" indent="-257175">
              <a:spcBef>
                <a:spcPts val="500"/>
              </a:spcBef>
              <a:buFont typeface="Times New Roman"/>
              <a:buChar char="•"/>
              <a:defRPr sz="1800"/>
            </a:pPr>
            <a:r>
              <a:rPr sz="2400">
                <a:latin typeface="Times New Roman"/>
                <a:ea typeface="Times New Roman"/>
                <a:cs typeface="Times New Roman"/>
                <a:sym typeface="Times New Roman"/>
              </a:rPr>
              <a:t>Cylindrical shaped specimens produced using the method described were cut into discs of 2mm x 2mm using the Struers Accutom5(cutting speed  0.015-0.050m/s). The samples were then immersed in PBS in the ratio of 6mg/ml.</a:t>
            </a:r>
          </a:p>
          <a:p>
            <a:pPr lvl="0">
              <a:spcBef>
                <a:spcPts val="500"/>
              </a:spcBef>
              <a:buSzTx/>
              <a:buNone/>
              <a:defRPr sz="1800"/>
            </a:pPr>
            <a:r>
              <a:rPr sz="240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</a:p>
          <a:p>
            <a:pPr marL="257175" lvl="0" indent="-257175">
              <a:spcBef>
                <a:spcPts val="500"/>
              </a:spcBef>
              <a:buFont typeface="Times New Roman"/>
              <a:buChar char="•"/>
              <a:defRPr sz="1800"/>
            </a:pPr>
            <a:r>
              <a:rPr sz="2400">
                <a:latin typeface="Times New Roman"/>
                <a:ea typeface="Times New Roman"/>
                <a:cs typeface="Times New Roman"/>
                <a:sym typeface="Times New Roman"/>
              </a:rPr>
              <a:t>Total number of time points =24</a:t>
            </a:r>
          </a:p>
          <a:p>
            <a:pPr marL="257175" lvl="0" indent="-257175">
              <a:spcBef>
                <a:spcPts val="500"/>
              </a:spcBef>
              <a:buFont typeface="Times New Roman"/>
              <a:buChar char="•"/>
              <a:defRPr sz="1800"/>
            </a:pPr>
            <a:r>
              <a:rPr sz="2400">
                <a:latin typeface="Times New Roman"/>
                <a:ea typeface="Times New Roman"/>
                <a:cs typeface="Times New Roman"/>
                <a:sym typeface="Times New Roman"/>
              </a:rPr>
              <a:t>Number of repeats = 3</a:t>
            </a:r>
          </a:p>
          <a:p>
            <a:pPr marL="257175" lvl="0" indent="-257175">
              <a:spcBef>
                <a:spcPts val="500"/>
              </a:spcBef>
              <a:buFont typeface="Times New Roman"/>
              <a:buChar char="•"/>
              <a:defRPr sz="1800"/>
            </a:pPr>
            <a:r>
              <a:rPr sz="2400">
                <a:latin typeface="Times New Roman"/>
                <a:ea typeface="Times New Roman"/>
                <a:cs typeface="Times New Roman"/>
                <a:sym typeface="Times New Roman"/>
              </a:rPr>
              <a:t>Total number of samples =216</a:t>
            </a:r>
          </a:p>
        </p:txBody>
      </p:sp>
      <p:pic>
        <p:nvPicPr>
          <p:cNvPr id="69" name="imag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7463" y="169862"/>
            <a:ext cx="7656513" cy="21272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>
            <a:spLocks noGrp="1"/>
          </p:cNvSpPr>
          <p:nvPr>
            <p:ph type="title" idx="4294967295"/>
          </p:nvPr>
        </p:nvSpPr>
        <p:spPr>
          <a:xfrm>
            <a:off x="468312" y="379412"/>
            <a:ext cx="8229601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lIns="0" tIns="0" rIns="0" bIns="0">
            <a:normAutofit/>
          </a:bodyPr>
          <a:lstStyle>
            <a:lvl1pPr>
              <a:defRPr sz="40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 lvl="0">
              <a:defRPr sz="1800"/>
            </a:pPr>
            <a:r>
              <a:rPr sz="4000"/>
              <a:t>Mechanical properties</a:t>
            </a:r>
          </a:p>
        </p:txBody>
      </p:sp>
      <p:sp>
        <p:nvSpPr>
          <p:cNvPr id="72" name="Shape 72"/>
          <p:cNvSpPr>
            <a:spLocks noGrp="1"/>
          </p:cNvSpPr>
          <p:nvPr>
            <p:ph type="body" idx="4294967295"/>
          </p:nvPr>
        </p:nvSpPr>
        <p:spPr>
          <a:xfrm>
            <a:off x="468312" y="1773237"/>
            <a:ext cx="8229601" cy="4525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lIns="0" tIns="0" rIns="0" bIns="0">
            <a:normAutofit/>
          </a:bodyPr>
          <a:lstStyle/>
          <a:p>
            <a:pPr marL="257175" lvl="0" indent="-257175">
              <a:spcBef>
                <a:spcPts val="500"/>
              </a:spcBef>
              <a:buFont typeface="Times New Roman"/>
              <a:buChar char="•"/>
              <a:defRPr sz="1800"/>
            </a:pPr>
            <a:r>
              <a:rPr sz="2400" b="1">
                <a:latin typeface="Times New Roman"/>
                <a:ea typeface="Times New Roman"/>
                <a:cs typeface="Times New Roman"/>
                <a:sym typeface="Times New Roman"/>
              </a:rPr>
              <a:t>Elastic mechanical properties</a:t>
            </a:r>
            <a:r>
              <a:rPr sz="2400">
                <a:latin typeface="Times New Roman"/>
                <a:ea typeface="Times New Roman"/>
                <a:cs typeface="Times New Roman"/>
                <a:sym typeface="Times New Roman"/>
              </a:rPr>
              <a:t>: DMTA (DMA Q800, TA Instruments, USA) was used. Dumbbell shaped specimens were used. Three repeats were carried out for each sample.   </a:t>
            </a:r>
          </a:p>
        </p:txBody>
      </p:sp>
      <p:graphicFrame>
        <p:nvGraphicFramePr>
          <p:cNvPr id="73" name="Table 73"/>
          <p:cNvGraphicFramePr/>
          <p:nvPr/>
        </p:nvGraphicFramePr>
        <p:xfrm>
          <a:off x="1258887" y="2852737"/>
          <a:ext cx="6096000" cy="2600325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3048000"/>
                <a:gridCol w="3048000"/>
              </a:tblGrid>
              <a:tr h="371475">
                <a:tc>
                  <a:txBody>
                    <a:bodyPr/>
                    <a:lstStyle/>
                    <a:p>
                      <a:pPr lvl="0" algn="l">
                        <a:defRPr sz="1800" b="0" i="0"/>
                      </a:pPr>
                      <a:r>
                        <a:t>Conditions</a:t>
                      </a:r>
                    </a:p>
                  </a:txBody>
                  <a:tcPr marL="45677" marR="45677" marT="45677" marB="45677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l">
                        <a:defRPr sz="1800" b="0" i="0"/>
                      </a:pPr>
                      <a:r>
                        <a:t>Values</a:t>
                      </a:r>
                    </a:p>
                  </a:txBody>
                  <a:tcPr marL="45677" marR="45677" marT="45677" marB="45677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lvl="0" algn="l">
                        <a:defRPr sz="1800" b="0" i="0"/>
                      </a:pPr>
                      <a:r>
                        <a:t>Sample length</a:t>
                      </a:r>
                    </a:p>
                  </a:txBody>
                  <a:tcPr marL="45677" marR="45677" marT="45677" marB="45677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l">
                        <a:defRPr sz="1800" b="0" i="0"/>
                      </a:pPr>
                      <a:r>
                        <a:t>35mm</a:t>
                      </a:r>
                    </a:p>
                  </a:txBody>
                  <a:tcPr marL="45677" marR="45677" marT="45677" marB="45677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lvl="0" algn="l">
                        <a:defRPr sz="1800" b="0" i="0"/>
                      </a:pPr>
                      <a:r>
                        <a:t>Sample width</a:t>
                      </a:r>
                    </a:p>
                  </a:txBody>
                  <a:tcPr marL="45677" marR="45677" marT="45677" marB="45677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l">
                        <a:defRPr sz="1800" b="0" i="0"/>
                      </a:pPr>
                      <a:r>
                        <a:t>4.1 mm</a:t>
                      </a:r>
                    </a:p>
                  </a:txBody>
                  <a:tcPr marL="45677" marR="45677" marT="45677" marB="45677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lvl="0" algn="l">
                        <a:defRPr sz="1800" b="0" i="0"/>
                      </a:pPr>
                      <a:r>
                        <a:t>Sample thickness</a:t>
                      </a:r>
                    </a:p>
                  </a:txBody>
                  <a:tcPr marL="45677" marR="45677" marT="45677" marB="45677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l">
                        <a:defRPr sz="1800" b="0" i="0"/>
                      </a:pPr>
                      <a:r>
                        <a:t>2.1 mm</a:t>
                      </a:r>
                    </a:p>
                  </a:txBody>
                  <a:tcPr marL="45677" marR="45677" marT="45677" marB="45677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lvl="0" algn="l">
                        <a:defRPr sz="1800" b="0" i="0"/>
                      </a:pPr>
                      <a:r>
                        <a:t>Frequency</a:t>
                      </a:r>
                    </a:p>
                  </a:txBody>
                  <a:tcPr marL="45677" marR="45677" marT="45677" marB="45677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l">
                        <a:defRPr sz="1800" b="0" i="0"/>
                      </a:pPr>
                      <a:r>
                        <a:t>1, 10, 20,50 Hz</a:t>
                      </a:r>
                    </a:p>
                  </a:txBody>
                  <a:tcPr marL="45677" marR="45677" marT="45677" marB="45677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lvl="0" algn="l">
                        <a:defRPr sz="1800" b="0" i="0"/>
                      </a:pPr>
                      <a:r>
                        <a:t>Temperature</a:t>
                      </a:r>
                    </a:p>
                  </a:txBody>
                  <a:tcPr marL="45677" marR="45677" marT="45677" marB="45677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l">
                        <a:defRPr sz="1800" b="0" i="0"/>
                      </a:pPr>
                      <a:r>
                        <a:t>-10°C to 120°C </a:t>
                      </a:r>
                    </a:p>
                  </a:txBody>
                  <a:tcPr marL="45677" marR="45677" marT="45677" marB="45677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lvl="0" algn="l">
                        <a:defRPr sz="1800" b="0" i="0"/>
                      </a:pPr>
                      <a:r>
                        <a:t>Heating rate</a:t>
                      </a:r>
                    </a:p>
                  </a:txBody>
                  <a:tcPr marL="45677" marR="45677" marT="45677" marB="45677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0" algn="l">
                        <a:defRPr sz="1800" b="0" i="0"/>
                      </a:pPr>
                      <a:r>
                        <a:t>3°C/min </a:t>
                      </a:r>
                    </a:p>
                  </a:txBody>
                  <a:tcPr marL="45677" marR="45677" marT="45677" marB="45677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12700">
                      <a:miter lim="400000"/>
                    </a:lnT>
                    <a:lnB w="12700">
                      <a:miter lim="400000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74" name="imag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4150" y="169862"/>
            <a:ext cx="7658100" cy="21272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>
            <a:spLocks noGrp="1"/>
          </p:cNvSpPr>
          <p:nvPr>
            <p:ph type="title" idx="4294967295"/>
          </p:nvPr>
        </p:nvSpPr>
        <p:spPr>
          <a:xfrm>
            <a:off x="468312" y="354012"/>
            <a:ext cx="8229601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lIns="0" tIns="0" rIns="0" bIns="0">
            <a:normAutofit/>
          </a:bodyPr>
          <a:lstStyle>
            <a:lvl1pPr>
              <a:defRPr sz="40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 lvl="0">
              <a:defRPr sz="1800"/>
            </a:pPr>
            <a:r>
              <a:rPr sz="4000"/>
              <a:t>Mechanical properties</a:t>
            </a:r>
          </a:p>
        </p:txBody>
      </p:sp>
      <p:sp>
        <p:nvSpPr>
          <p:cNvPr id="77" name="Shape 77"/>
          <p:cNvSpPr>
            <a:spLocks noGrp="1"/>
          </p:cNvSpPr>
          <p:nvPr>
            <p:ph type="body" idx="4294967295"/>
          </p:nvPr>
        </p:nvSpPr>
        <p:spPr>
          <a:xfrm>
            <a:off x="468312" y="1773237"/>
            <a:ext cx="8229601" cy="4525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lIns="0" tIns="0" rIns="0" bIns="0">
            <a:normAutofit/>
          </a:bodyPr>
          <a:lstStyle/>
          <a:p>
            <a:pPr marL="0" lvl="0" indent="0">
              <a:spcBef>
                <a:spcPts val="500"/>
              </a:spcBef>
              <a:buSzTx/>
              <a:buNone/>
              <a:defRPr sz="1800"/>
            </a:pPr>
            <a:r>
              <a:rPr sz="2400" b="1">
                <a:latin typeface="Times New Roman"/>
                <a:ea typeface="Times New Roman"/>
                <a:cs typeface="Times New Roman"/>
                <a:sym typeface="Times New Roman"/>
              </a:rPr>
              <a:t>Plastic mechanical properties:</a:t>
            </a:r>
            <a:r>
              <a:rPr sz="240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</a:p>
          <a:p>
            <a:pPr marL="0" lvl="0" indent="0">
              <a:buFont typeface="Times New Roman"/>
              <a:buChar char="•"/>
              <a:defRPr sz="1800"/>
            </a:pPr>
            <a:r>
              <a:rPr sz="2400">
                <a:latin typeface="Times New Roman"/>
                <a:ea typeface="Times New Roman"/>
                <a:cs typeface="Times New Roman"/>
                <a:sym typeface="Times New Roman"/>
              </a:rPr>
              <a:t>The Hounsfield (5 kN) machine was used</a:t>
            </a:r>
            <a:r>
              <a:rPr sz="3200"/>
              <a:t>.</a:t>
            </a:r>
          </a:p>
          <a:p>
            <a:pPr marL="0" lvl="0" indent="0">
              <a:spcBef>
                <a:spcPts val="500"/>
              </a:spcBef>
              <a:buFont typeface="Times New Roman"/>
              <a:buChar char="•"/>
              <a:defRPr sz="1800"/>
            </a:pPr>
            <a:r>
              <a:rPr sz="2400">
                <a:latin typeface="Times New Roman"/>
                <a:ea typeface="Times New Roman"/>
                <a:cs typeface="Times New Roman"/>
                <a:sym typeface="Times New Roman"/>
              </a:rPr>
              <a:t>Cylindrical shaped specimens were used. </a:t>
            </a:r>
          </a:p>
          <a:p>
            <a:pPr marL="0" lvl="0" indent="0">
              <a:spcBef>
                <a:spcPts val="500"/>
              </a:spcBef>
              <a:buFont typeface="Times New Roman"/>
              <a:buChar char="•"/>
              <a:defRPr sz="1800"/>
            </a:pPr>
            <a:r>
              <a:rPr sz="2400">
                <a:latin typeface="Times New Roman"/>
                <a:ea typeface="Times New Roman"/>
                <a:cs typeface="Times New Roman"/>
                <a:sym typeface="Times New Roman"/>
              </a:rPr>
              <a:t>The dimensions of the samples were 12mm x 6mm.</a:t>
            </a:r>
          </a:p>
          <a:p>
            <a:pPr marL="0" lvl="0" indent="0">
              <a:spcBef>
                <a:spcPts val="500"/>
              </a:spcBef>
              <a:buFont typeface="Times New Roman"/>
              <a:buChar char="•"/>
              <a:defRPr sz="1800"/>
            </a:pPr>
            <a:r>
              <a:rPr sz="2400">
                <a:latin typeface="Times New Roman"/>
                <a:ea typeface="Times New Roman"/>
                <a:cs typeface="Times New Roman"/>
                <a:sym typeface="Times New Roman"/>
              </a:rPr>
              <a:t>Three repeats were carried out for each sample.</a:t>
            </a:r>
          </a:p>
        </p:txBody>
      </p:sp>
      <p:pic>
        <p:nvPicPr>
          <p:cNvPr id="78" name="imag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7463" y="169862"/>
            <a:ext cx="7656513" cy="21272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>
            <a:spLocks noGrp="1"/>
          </p:cNvSpPr>
          <p:nvPr>
            <p:ph type="title" idx="4294967295"/>
          </p:nvPr>
        </p:nvSpPr>
        <p:spPr>
          <a:xfrm>
            <a:off x="468312" y="303212"/>
            <a:ext cx="8229601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lIns="0" tIns="0" rIns="0" bIns="0">
            <a:normAutofit/>
          </a:bodyPr>
          <a:lstStyle>
            <a:lvl1pPr>
              <a:defRPr sz="40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 lvl="0">
              <a:defRPr sz="1800"/>
            </a:pPr>
            <a:r>
              <a:rPr sz="4000"/>
              <a:t>Results</a:t>
            </a:r>
          </a:p>
        </p:txBody>
      </p:sp>
      <p:sp>
        <p:nvSpPr>
          <p:cNvPr id="81" name="Shape 81"/>
          <p:cNvSpPr>
            <a:spLocks noGrp="1"/>
          </p:cNvSpPr>
          <p:nvPr>
            <p:ph type="body" idx="4294967295"/>
          </p:nvPr>
        </p:nvSpPr>
        <p:spPr>
          <a:xfrm>
            <a:off x="468312" y="1773237"/>
            <a:ext cx="8229601" cy="4525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lIns="0" tIns="0" rIns="0" bIns="0">
            <a:normAutofit/>
          </a:bodyPr>
          <a:lstStyle/>
          <a:p>
            <a:pPr marL="257175" lvl="0" indent="-257175">
              <a:spcBef>
                <a:spcPts val="500"/>
              </a:spcBef>
              <a:buFont typeface="Times New Roman"/>
              <a:buChar char="•"/>
              <a:defRPr sz="1800"/>
            </a:pPr>
            <a:r>
              <a:rPr sz="2400">
                <a:latin typeface="Times New Roman"/>
                <a:ea typeface="Times New Roman"/>
                <a:cs typeface="Times New Roman"/>
                <a:sym typeface="Times New Roman"/>
              </a:rPr>
              <a:t>XRD spectrum of HA.</a:t>
            </a:r>
          </a:p>
          <a:p>
            <a:pPr marL="257175" lvl="0" indent="-257175">
              <a:spcBef>
                <a:spcPts val="500"/>
              </a:spcBef>
              <a:buFont typeface="Times New Roman"/>
              <a:buChar char="•"/>
              <a:defRPr sz="1800"/>
            </a:pPr>
            <a:r>
              <a:rPr sz="2400">
                <a:latin typeface="Times New Roman"/>
                <a:ea typeface="Times New Roman"/>
                <a:cs typeface="Times New Roman"/>
                <a:sym typeface="Times New Roman"/>
              </a:rPr>
              <a:t>Effect of calcination- Degradation study.</a:t>
            </a:r>
          </a:p>
          <a:p>
            <a:pPr marL="257175" lvl="0" indent="-257175">
              <a:spcBef>
                <a:spcPts val="500"/>
              </a:spcBef>
              <a:buFont typeface="Times New Roman"/>
              <a:buChar char="•"/>
              <a:defRPr sz="1800"/>
            </a:pPr>
            <a:r>
              <a:rPr sz="2400">
                <a:latin typeface="Times New Roman"/>
                <a:ea typeface="Times New Roman"/>
                <a:cs typeface="Times New Roman"/>
                <a:sym typeface="Times New Roman"/>
              </a:rPr>
              <a:t>Degradation Schematic.</a:t>
            </a:r>
          </a:p>
          <a:p>
            <a:pPr marL="257175" lvl="0" indent="-257175">
              <a:spcBef>
                <a:spcPts val="500"/>
              </a:spcBef>
              <a:buFont typeface="Times New Roman"/>
              <a:buChar char="•"/>
              <a:defRPr sz="1800"/>
            </a:pPr>
            <a:r>
              <a:rPr sz="2400">
                <a:latin typeface="Times New Roman"/>
                <a:ea typeface="Times New Roman"/>
                <a:cs typeface="Times New Roman"/>
                <a:sym typeface="Times New Roman"/>
              </a:rPr>
              <a:t>Effect of calcination- Mechanical properties.</a:t>
            </a:r>
          </a:p>
        </p:txBody>
      </p:sp>
      <p:pic>
        <p:nvPicPr>
          <p:cNvPr id="82" name="imag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5312" y="169862"/>
            <a:ext cx="7656513" cy="21272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>
            <a:spLocks noGrp="1"/>
          </p:cNvSpPr>
          <p:nvPr>
            <p:ph type="title" idx="4294967295"/>
          </p:nvPr>
        </p:nvSpPr>
        <p:spPr>
          <a:xfrm>
            <a:off x="468312" y="333374"/>
            <a:ext cx="8229601" cy="11430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lIns="0" tIns="0" rIns="0" bIns="0">
            <a:normAutofit/>
          </a:bodyPr>
          <a:lstStyle>
            <a:lvl1pPr defTabSz="832104">
              <a:defRPr sz="364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 lvl="0">
              <a:defRPr sz="1800"/>
            </a:pPr>
            <a:r>
              <a:rPr sz="3640"/>
              <a:t>X-Ray Diffraction spectra for Synthesised HA</a:t>
            </a:r>
          </a:p>
        </p:txBody>
      </p:sp>
      <p:sp>
        <p:nvSpPr>
          <p:cNvPr id="85" name="Shape 85"/>
          <p:cNvSpPr>
            <a:spLocks noGrp="1"/>
          </p:cNvSpPr>
          <p:nvPr>
            <p:ph type="body" idx="4294967295"/>
          </p:nvPr>
        </p:nvSpPr>
        <p:spPr>
          <a:xfrm>
            <a:off x="468312" y="1773237"/>
            <a:ext cx="8229601" cy="4525963"/>
          </a:xfrm>
          <a:prstGeom prst="rect">
            <a:avLst/>
          </a:prstGeom>
          <a:ln w="12700">
            <a:miter lim="400000"/>
          </a:ln>
        </p:spPr>
        <p:txBody>
          <a:bodyPr lIns="0" tIns="0" rIns="0" bIns="0">
            <a:normAutofit/>
          </a:bodyPr>
          <a:lstStyle/>
          <a:p>
            <a:pPr lvl="0">
              <a:buChar char="•"/>
            </a:pPr>
            <a:endParaRPr/>
          </a:p>
        </p:txBody>
      </p:sp>
      <p:pic>
        <p:nvPicPr>
          <p:cNvPr id="86" name="imag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1628775"/>
            <a:ext cx="9144000" cy="4581525"/>
          </a:xfrm>
          <a:prstGeom prst="rect">
            <a:avLst/>
          </a:prstGeom>
          <a:ln w="12700">
            <a:miter lim="400000"/>
          </a:ln>
        </p:spPr>
      </p:pic>
      <p:sp>
        <p:nvSpPr>
          <p:cNvPr id="87" name="Shape 87"/>
          <p:cNvSpPr/>
          <p:nvPr/>
        </p:nvSpPr>
        <p:spPr>
          <a:xfrm flipV="1">
            <a:off x="4500562" y="2924174"/>
            <a:ext cx="1" cy="2592389"/>
          </a:xfrm>
          <a:prstGeom prst="line">
            <a:avLst/>
          </a:prstGeom>
          <a:ln w="47625">
            <a:solidFill>
              <a:srgbClr val="FF0000"/>
            </a:solidFill>
            <a:round/>
          </a:ln>
          <a:effectLst>
            <a:outerShdw blurRad="38100" dist="20000" dir="5400000" rotWithShape="0">
              <a:srgbClr val="808080">
                <a:alpha val="37998"/>
              </a:srgbClr>
            </a:outerShdw>
          </a:effectLst>
        </p:spPr>
        <p:txBody>
          <a:bodyPr lIns="0" tIns="0" rIns="0" bIns="0"/>
          <a:lstStyle/>
          <a:p>
            <a:pPr lvl="0" defTabSz="457200"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88" name="Shape 88"/>
          <p:cNvSpPr/>
          <p:nvPr/>
        </p:nvSpPr>
        <p:spPr>
          <a:xfrm flipV="1">
            <a:off x="4643437" y="3076574"/>
            <a:ext cx="9526" cy="2439989"/>
          </a:xfrm>
          <a:prstGeom prst="line">
            <a:avLst/>
          </a:prstGeom>
          <a:ln w="47625">
            <a:solidFill>
              <a:srgbClr val="FF0000"/>
            </a:solidFill>
            <a:round/>
          </a:ln>
          <a:effectLst>
            <a:outerShdw blurRad="38100" dist="20000" dir="5400000" rotWithShape="0">
              <a:srgbClr val="808080">
                <a:alpha val="37998"/>
              </a:srgbClr>
            </a:outerShdw>
          </a:effectLst>
        </p:spPr>
        <p:txBody>
          <a:bodyPr lIns="0" tIns="0" rIns="0" bIns="0"/>
          <a:lstStyle/>
          <a:p>
            <a:pPr lvl="0" defTabSz="457200"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89" name="Shape 89"/>
          <p:cNvSpPr/>
          <p:nvPr/>
        </p:nvSpPr>
        <p:spPr>
          <a:xfrm flipV="1">
            <a:off x="4932362" y="3213100"/>
            <a:ext cx="1" cy="2303463"/>
          </a:xfrm>
          <a:prstGeom prst="line">
            <a:avLst/>
          </a:prstGeom>
          <a:ln w="47625">
            <a:solidFill>
              <a:srgbClr val="FF0000"/>
            </a:solidFill>
            <a:round/>
          </a:ln>
          <a:effectLst>
            <a:outerShdw blurRad="38100" dist="20000" dir="5400000" rotWithShape="0">
              <a:srgbClr val="808080">
                <a:alpha val="37998"/>
              </a:srgbClr>
            </a:outerShdw>
          </a:effectLst>
        </p:spPr>
        <p:txBody>
          <a:bodyPr lIns="0" tIns="0" rIns="0" bIns="0"/>
          <a:lstStyle/>
          <a:p>
            <a:pPr lvl="0" defTabSz="457200"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90" name="Shape 90"/>
          <p:cNvSpPr/>
          <p:nvPr/>
        </p:nvSpPr>
        <p:spPr>
          <a:xfrm flipV="1">
            <a:off x="3924300" y="3141662"/>
            <a:ext cx="0" cy="2447926"/>
          </a:xfrm>
          <a:prstGeom prst="line">
            <a:avLst/>
          </a:prstGeom>
          <a:ln w="47625">
            <a:solidFill>
              <a:srgbClr val="FF0000"/>
            </a:solidFill>
            <a:round/>
          </a:ln>
          <a:effectLst>
            <a:outerShdw blurRad="38100" dist="20000" dir="5400000" rotWithShape="0">
              <a:srgbClr val="808080">
                <a:alpha val="37998"/>
              </a:srgbClr>
            </a:outerShdw>
          </a:effectLst>
        </p:spPr>
        <p:txBody>
          <a:bodyPr lIns="0" tIns="0" rIns="0" bIns="0"/>
          <a:lstStyle/>
          <a:p>
            <a:pPr lvl="0" defTabSz="457200"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91" name="Shape 91"/>
          <p:cNvSpPr/>
          <p:nvPr/>
        </p:nvSpPr>
        <p:spPr>
          <a:xfrm flipH="1" flipV="1">
            <a:off x="3276599" y="3068637"/>
            <a:ext cx="71439" cy="2447926"/>
          </a:xfrm>
          <a:prstGeom prst="line">
            <a:avLst/>
          </a:prstGeom>
          <a:ln w="47625">
            <a:solidFill>
              <a:srgbClr val="FF0000"/>
            </a:solidFill>
            <a:round/>
          </a:ln>
          <a:effectLst>
            <a:outerShdw blurRad="38100" dist="20000" dir="5400000" rotWithShape="0">
              <a:srgbClr val="808080">
                <a:alpha val="37998"/>
              </a:srgbClr>
            </a:outerShdw>
          </a:effectLst>
        </p:spPr>
        <p:txBody>
          <a:bodyPr lIns="0" tIns="0" rIns="0" bIns="0"/>
          <a:lstStyle/>
          <a:p>
            <a:pPr lvl="0" defTabSz="457200"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92" name="Shape 92"/>
          <p:cNvSpPr/>
          <p:nvPr/>
        </p:nvSpPr>
        <p:spPr>
          <a:xfrm flipV="1">
            <a:off x="323849" y="3213100"/>
            <a:ext cx="1" cy="2303463"/>
          </a:xfrm>
          <a:prstGeom prst="line">
            <a:avLst/>
          </a:prstGeom>
          <a:ln w="47625">
            <a:solidFill>
              <a:srgbClr val="FF0000"/>
            </a:solidFill>
            <a:round/>
          </a:ln>
          <a:effectLst>
            <a:outerShdw blurRad="38100" dist="20000" dir="5400000" rotWithShape="0">
              <a:srgbClr val="808080">
                <a:alpha val="37998"/>
              </a:srgbClr>
            </a:outerShdw>
          </a:effectLst>
        </p:spPr>
        <p:txBody>
          <a:bodyPr lIns="0" tIns="0" rIns="0" bIns="0"/>
          <a:lstStyle/>
          <a:p>
            <a:pPr lvl="0" defTabSz="457200"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sp>
        <p:nvSpPr>
          <p:cNvPr id="93" name="Shape 93"/>
          <p:cNvSpPr/>
          <p:nvPr/>
        </p:nvSpPr>
        <p:spPr>
          <a:xfrm flipV="1">
            <a:off x="5148262" y="3213100"/>
            <a:ext cx="1" cy="2303463"/>
          </a:xfrm>
          <a:prstGeom prst="line">
            <a:avLst/>
          </a:prstGeom>
          <a:ln w="47625">
            <a:solidFill>
              <a:srgbClr val="FF0000"/>
            </a:solidFill>
            <a:round/>
          </a:ln>
          <a:effectLst>
            <a:outerShdw blurRad="38100" dist="20000" dir="5400000" rotWithShape="0">
              <a:srgbClr val="808080">
                <a:alpha val="37998"/>
              </a:srgbClr>
            </a:outerShdw>
          </a:effectLst>
        </p:spPr>
        <p:txBody>
          <a:bodyPr lIns="0" tIns="0" rIns="0" bIns="0"/>
          <a:lstStyle/>
          <a:p>
            <a:pPr lvl="0" defTabSz="457200">
              <a:defRPr sz="1200">
                <a:latin typeface="+mn-lt"/>
                <a:ea typeface="+mn-ea"/>
                <a:cs typeface="+mn-cs"/>
                <a:sym typeface="Helvetica"/>
              </a:defRPr>
            </a:pPr>
            <a:endParaRPr/>
          </a:p>
        </p:txBody>
      </p:sp>
      <p:pic>
        <p:nvPicPr>
          <p:cNvPr id="94" name="imag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42863" y="169862"/>
            <a:ext cx="7656513" cy="21272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/>
        </p:nvSpPr>
        <p:spPr>
          <a:xfrm>
            <a:off x="179387" y="333375"/>
            <a:ext cx="9288463" cy="666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lIns="45719" rIns="45719">
            <a:spAutoFit/>
          </a:bodyPr>
          <a:lstStyle>
            <a:lvl1pPr>
              <a:defRPr sz="40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 lvl="0">
              <a:defRPr sz="1800"/>
            </a:pPr>
            <a:r>
              <a:rPr sz="4000"/>
              <a:t>    Effect of calcination-Degradation study</a:t>
            </a:r>
          </a:p>
        </p:txBody>
      </p:sp>
      <p:pic>
        <p:nvPicPr>
          <p:cNvPr id="97" name="imag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16012" y="1420812"/>
            <a:ext cx="6489701" cy="3957638"/>
          </a:xfrm>
          <a:prstGeom prst="rect">
            <a:avLst/>
          </a:prstGeom>
          <a:ln w="12700">
            <a:miter lim="400000"/>
          </a:ln>
        </p:spPr>
      </p:pic>
      <p:pic>
        <p:nvPicPr>
          <p:cNvPr id="98" name="imag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30163" y="169862"/>
            <a:ext cx="7656513" cy="21272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/>
          <p:nvPr/>
        </p:nvSpPr>
        <p:spPr>
          <a:xfrm>
            <a:off x="0" y="404812"/>
            <a:ext cx="9288463" cy="666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lIns="45719" rIns="45719">
            <a:spAutoFit/>
          </a:bodyPr>
          <a:lstStyle>
            <a:lvl1pPr>
              <a:defRPr sz="40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 lvl="0">
              <a:defRPr sz="1800"/>
            </a:pPr>
            <a:r>
              <a:rPr sz="4000"/>
              <a:t>    Effect of calcination-Degradation study </a:t>
            </a:r>
          </a:p>
        </p:txBody>
      </p:sp>
      <p:pic>
        <p:nvPicPr>
          <p:cNvPr id="101" name="imag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39750" y="1125537"/>
            <a:ext cx="7375525" cy="4498976"/>
          </a:xfrm>
          <a:prstGeom prst="rect">
            <a:avLst/>
          </a:prstGeom>
          <a:ln w="12700">
            <a:miter lim="400000"/>
          </a:ln>
        </p:spPr>
      </p:pic>
      <p:pic>
        <p:nvPicPr>
          <p:cNvPr id="102" name="imag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42863" y="138122"/>
            <a:ext cx="7656513" cy="21272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/>
          <p:nvPr/>
        </p:nvSpPr>
        <p:spPr>
          <a:xfrm>
            <a:off x="107950" y="476250"/>
            <a:ext cx="9288463" cy="6667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lIns="45719" rIns="45719">
            <a:spAutoFit/>
          </a:bodyPr>
          <a:lstStyle>
            <a:lvl1pPr>
              <a:defRPr sz="40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 lvl="0">
              <a:defRPr sz="1800"/>
            </a:pPr>
            <a:r>
              <a:rPr sz="4000"/>
              <a:t>    Effect of calcination-Degradation study </a:t>
            </a:r>
          </a:p>
        </p:txBody>
      </p:sp>
      <p:pic>
        <p:nvPicPr>
          <p:cNvPr id="105" name="imag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23850" y="1125537"/>
            <a:ext cx="7524750" cy="4810126"/>
          </a:xfrm>
          <a:prstGeom prst="rect">
            <a:avLst/>
          </a:prstGeom>
          <a:ln w="12700">
            <a:miter lim="400000"/>
          </a:ln>
        </p:spPr>
      </p:pic>
      <p:pic>
        <p:nvPicPr>
          <p:cNvPr id="106" name="imag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42863" y="169862"/>
            <a:ext cx="7656513" cy="212726"/>
          </a:xfrm>
          <a:prstGeom prst="rect">
            <a:avLst/>
          </a:prstGeom>
          <a:ln w="12700">
            <a:miter lim="400000"/>
          </a:ln>
        </p:spPr>
      </p:pic>
      <p:pic>
        <p:nvPicPr>
          <p:cNvPr id="107" name="image.pn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80987" y="6278562"/>
            <a:ext cx="7656513" cy="21431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imag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9387" y="1199443"/>
            <a:ext cx="4237391" cy="4245682"/>
          </a:xfrm>
          <a:prstGeom prst="rect">
            <a:avLst/>
          </a:prstGeom>
          <a:ln w="12700">
            <a:miter lim="400000"/>
          </a:ln>
        </p:spPr>
      </p:pic>
      <p:pic>
        <p:nvPicPr>
          <p:cNvPr id="110" name="imag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826000" y="1199443"/>
            <a:ext cx="4175125" cy="4245681"/>
          </a:xfrm>
          <a:prstGeom prst="rect">
            <a:avLst/>
          </a:prstGeom>
          <a:ln w="12700">
            <a:miter lim="400000"/>
          </a:ln>
        </p:spPr>
      </p:pic>
      <p:sp>
        <p:nvSpPr>
          <p:cNvPr id="111" name="Shape 111"/>
          <p:cNvSpPr>
            <a:spLocks noGrp="1"/>
          </p:cNvSpPr>
          <p:nvPr>
            <p:ph type="title" idx="4294967295"/>
          </p:nvPr>
        </p:nvSpPr>
        <p:spPr>
          <a:xfrm>
            <a:off x="-973138" y="404812"/>
            <a:ext cx="8229601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lIns="0" tIns="0" rIns="0" bIns="0">
            <a:normAutofit/>
          </a:bodyPr>
          <a:lstStyle>
            <a:lvl1pPr>
              <a:defRPr sz="40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 lvl="0">
              <a:defRPr sz="1800"/>
            </a:pPr>
            <a:r>
              <a:rPr sz="4000"/>
              <a:t>Degradation schematic</a:t>
            </a:r>
          </a:p>
        </p:txBody>
      </p:sp>
      <p:pic>
        <p:nvPicPr>
          <p:cNvPr id="112" name="image.pn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-42863" y="73025"/>
            <a:ext cx="7656513" cy="21272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" grpId="1" animBg="1" advAuto="0"/>
      <p:bldP spid="110" grpId="2" animBg="1" advAuto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imag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050" y="1052512"/>
            <a:ext cx="8153400" cy="4365626"/>
          </a:xfrm>
          <a:prstGeom prst="rect">
            <a:avLst/>
          </a:prstGeom>
          <a:ln w="12700">
            <a:miter lim="400000"/>
          </a:ln>
        </p:spPr>
      </p:pic>
      <p:sp>
        <p:nvSpPr>
          <p:cNvPr id="115" name="Shape 115"/>
          <p:cNvSpPr>
            <a:spLocks noGrp="1"/>
          </p:cNvSpPr>
          <p:nvPr>
            <p:ph type="title" idx="4294967295"/>
          </p:nvPr>
        </p:nvSpPr>
        <p:spPr>
          <a:xfrm>
            <a:off x="468312" y="404812"/>
            <a:ext cx="8229601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lIns="0" tIns="0" rIns="0" bIns="0">
            <a:normAutofit/>
          </a:bodyPr>
          <a:lstStyle>
            <a:lvl1pPr>
              <a:defRPr sz="40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 lvl="0">
              <a:defRPr sz="1800"/>
            </a:pPr>
            <a:r>
              <a:rPr sz="4000"/>
              <a:t>Degradation schematic</a:t>
            </a:r>
          </a:p>
        </p:txBody>
      </p:sp>
      <p:pic>
        <p:nvPicPr>
          <p:cNvPr id="116" name="imag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42863" y="103187"/>
            <a:ext cx="7656513" cy="21431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/>
          <p:nvPr/>
        </p:nvSpPr>
        <p:spPr>
          <a:xfrm>
            <a:off x="1619250" y="260350"/>
            <a:ext cx="6850063" cy="1263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lIns="45719" rIns="45719">
            <a:spAutoFit/>
          </a:bodyPr>
          <a:lstStyle/>
          <a:p>
            <a:pPr lvl="0">
              <a:defRPr sz="1800"/>
            </a:pPr>
            <a:r>
              <a:rPr sz="4000">
                <a:latin typeface="Times New Roman"/>
                <a:ea typeface="Times New Roman"/>
                <a:cs typeface="Times New Roman"/>
                <a:sym typeface="Times New Roman"/>
              </a:rPr>
              <a:t>    Effect of calcination-  </a:t>
            </a:r>
          </a:p>
          <a:p>
            <a:pPr lvl="0">
              <a:defRPr sz="1800"/>
            </a:pPr>
            <a:r>
              <a:rPr sz="4000">
                <a:latin typeface="Times New Roman"/>
                <a:ea typeface="Times New Roman"/>
                <a:cs typeface="Times New Roman"/>
                <a:sym typeface="Times New Roman"/>
              </a:rPr>
              <a:t>Elastic mechanical properties</a:t>
            </a:r>
          </a:p>
        </p:txBody>
      </p:sp>
      <p:pic>
        <p:nvPicPr>
          <p:cNvPr id="119" name="imag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42987" y="1484312"/>
            <a:ext cx="6324601" cy="3968751"/>
          </a:xfrm>
          <a:prstGeom prst="rect">
            <a:avLst/>
          </a:prstGeom>
          <a:ln w="12700">
            <a:miter lim="400000"/>
          </a:ln>
        </p:spPr>
      </p:pic>
      <p:pic>
        <p:nvPicPr>
          <p:cNvPr id="120" name="imag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42863" y="30162"/>
            <a:ext cx="7656513" cy="21431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>
            <a:spLocks noGrp="1"/>
          </p:cNvSpPr>
          <p:nvPr>
            <p:ph type="title" idx="4294967295"/>
          </p:nvPr>
        </p:nvSpPr>
        <p:spPr>
          <a:xfrm>
            <a:off x="468312" y="404812"/>
            <a:ext cx="8229601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lIns="0" tIns="0" rIns="0" bIns="0">
            <a:normAutofit/>
          </a:bodyPr>
          <a:lstStyle/>
          <a:p>
            <a:pPr lvl="0" defTabSz="548640">
              <a:defRPr sz="1800"/>
            </a:pPr>
            <a:r>
              <a:rPr sz="2400">
                <a:latin typeface="Times New Roman"/>
                <a:ea typeface="Times New Roman"/>
                <a:cs typeface="Times New Roman"/>
                <a:sym typeface="Times New Roman"/>
              </a:rPr>
              <a:t>Effect of calcination-  </a:t>
            </a:r>
            <a:br>
              <a:rPr sz="2400"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sz="2400">
                <a:latin typeface="Times New Roman"/>
                <a:ea typeface="Times New Roman"/>
                <a:cs typeface="Times New Roman"/>
                <a:sym typeface="Times New Roman"/>
              </a:rPr>
              <a:t>Elastic mechanical properties</a:t>
            </a:r>
            <a:br>
              <a:rPr sz="2400"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23" name="imag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71550" y="1738312"/>
            <a:ext cx="5832475" cy="3662363"/>
          </a:xfrm>
          <a:prstGeom prst="rect">
            <a:avLst/>
          </a:prstGeom>
          <a:ln w="12700">
            <a:miter lim="400000"/>
          </a:ln>
        </p:spPr>
      </p:pic>
      <p:pic>
        <p:nvPicPr>
          <p:cNvPr id="124" name="imag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42863" y="30162"/>
            <a:ext cx="7656513" cy="21431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>
            <a:spLocks noGrp="1"/>
          </p:cNvSpPr>
          <p:nvPr>
            <p:ph type="title" idx="4294967295"/>
          </p:nvPr>
        </p:nvSpPr>
        <p:spPr>
          <a:xfrm>
            <a:off x="1587" y="333375"/>
            <a:ext cx="8458201" cy="14398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lIns="0" tIns="0" rIns="0" bIns="0">
            <a:normAutofit/>
          </a:bodyPr>
          <a:lstStyle/>
          <a:p>
            <a:pPr lvl="0" defTabSz="704087">
              <a:defRPr sz="1800"/>
            </a:pPr>
            <a:r>
              <a:rPr sz="3080">
                <a:latin typeface="Times New Roman"/>
                <a:ea typeface="Times New Roman"/>
                <a:cs typeface="Times New Roman"/>
                <a:sym typeface="Times New Roman"/>
              </a:rPr>
              <a:t>Effect of calcination-  </a:t>
            </a:r>
            <a:br>
              <a:rPr sz="3080"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sz="3080">
                <a:latin typeface="Times New Roman"/>
                <a:ea typeface="Times New Roman"/>
                <a:cs typeface="Times New Roman"/>
                <a:sym typeface="Times New Roman"/>
              </a:rPr>
              <a:t>Plastic mechanical properties</a:t>
            </a:r>
            <a:br>
              <a:rPr sz="3080"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308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27" name="imag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55650" y="1700212"/>
            <a:ext cx="6624638" cy="3906838"/>
          </a:xfrm>
          <a:prstGeom prst="rect">
            <a:avLst/>
          </a:prstGeom>
          <a:ln w="12700">
            <a:miter lim="400000"/>
          </a:ln>
        </p:spPr>
      </p:pic>
      <p:pic>
        <p:nvPicPr>
          <p:cNvPr id="128" name="imag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-42863" y="176212"/>
            <a:ext cx="7656513" cy="21431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/>
          </p:cNvSpPr>
          <p:nvPr>
            <p:ph type="title" idx="4294967295"/>
          </p:nvPr>
        </p:nvSpPr>
        <p:spPr>
          <a:xfrm>
            <a:off x="323850" y="476249"/>
            <a:ext cx="8229600" cy="11430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lIns="0" tIns="0" rIns="0" bIns="0">
            <a:normAutofit/>
          </a:bodyPr>
          <a:lstStyle>
            <a:lvl1pPr>
              <a:defRPr sz="40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 lvl="0">
              <a:defRPr sz="1800"/>
            </a:pPr>
            <a:r>
              <a:rPr sz="4000"/>
              <a:t>Conclusions</a:t>
            </a:r>
          </a:p>
        </p:txBody>
      </p:sp>
      <p:sp>
        <p:nvSpPr>
          <p:cNvPr id="131" name="Shape 131"/>
          <p:cNvSpPr>
            <a:spLocks noGrp="1"/>
          </p:cNvSpPr>
          <p:nvPr>
            <p:ph type="body" idx="4294967295"/>
          </p:nvPr>
        </p:nvSpPr>
        <p:spPr>
          <a:xfrm>
            <a:off x="107950" y="1341437"/>
            <a:ext cx="8661400" cy="4525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lIns="0" tIns="0" rIns="0" bIns="0">
            <a:normAutofit/>
          </a:bodyPr>
          <a:lstStyle/>
          <a:p>
            <a:pPr marL="257175" lvl="0" indent="-257175">
              <a:spcBef>
                <a:spcPts val="500"/>
              </a:spcBef>
              <a:buFont typeface="Times New Roman"/>
              <a:buChar char="•"/>
              <a:defRPr sz="1800"/>
            </a:pPr>
            <a:r>
              <a:rPr sz="2400">
                <a:latin typeface="Times New Roman"/>
                <a:ea typeface="Times New Roman"/>
                <a:cs typeface="Times New Roman"/>
                <a:sym typeface="Times New Roman"/>
              </a:rPr>
              <a:t>Calcination in different atmospheres improves the buffering effect of filler thus leading to a better degradation profile of the composite.</a:t>
            </a:r>
          </a:p>
          <a:p>
            <a:pPr lvl="0">
              <a:buSzTx/>
              <a:buNone/>
              <a:defRPr sz="1800"/>
            </a:pP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57175" lvl="0" indent="-257175">
              <a:spcBef>
                <a:spcPts val="500"/>
              </a:spcBef>
              <a:buFont typeface="Times New Roman"/>
              <a:buChar char="•"/>
              <a:defRPr sz="1800"/>
            </a:pPr>
            <a:r>
              <a:rPr sz="2400">
                <a:latin typeface="Times New Roman"/>
                <a:ea typeface="Times New Roman"/>
                <a:cs typeface="Times New Roman"/>
                <a:sym typeface="Times New Roman"/>
              </a:rPr>
              <a:t>The values of dynamic storage modulus (E’) obtained under elastic loading conditions 5.8(±0.5)GPa,6.3(±0.5)GPa  for HA calcined in an argon atmosphere and HA calcined in air were much higher compared to 3.1(±0.3) GPa for uncalcined HA.</a:t>
            </a:r>
          </a:p>
        </p:txBody>
      </p:sp>
      <p:pic>
        <p:nvPicPr>
          <p:cNvPr id="132" name="imag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8737" y="296068"/>
            <a:ext cx="7656513" cy="21272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>
            <a:spLocks noGrp="1"/>
          </p:cNvSpPr>
          <p:nvPr>
            <p:ph type="title" idx="4294967295"/>
          </p:nvPr>
        </p:nvSpPr>
        <p:spPr>
          <a:xfrm>
            <a:off x="468312" y="404812"/>
            <a:ext cx="8229601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lIns="0" tIns="0" rIns="0" bIns="0">
            <a:normAutofit/>
          </a:bodyPr>
          <a:lstStyle/>
          <a:p>
            <a:pPr lvl="0">
              <a:defRPr sz="1800"/>
            </a:pPr>
            <a:r>
              <a:rPr sz="4400"/>
              <a:t>Conclusions</a:t>
            </a:r>
          </a:p>
        </p:txBody>
      </p:sp>
      <p:sp>
        <p:nvSpPr>
          <p:cNvPr id="135" name="Shape 135"/>
          <p:cNvSpPr>
            <a:spLocks noGrp="1"/>
          </p:cNvSpPr>
          <p:nvPr>
            <p:ph type="body" idx="4294967295"/>
          </p:nvPr>
        </p:nvSpPr>
        <p:spPr>
          <a:xfrm>
            <a:off x="468312" y="1412875"/>
            <a:ext cx="8229601" cy="4525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lIns="0" tIns="0" rIns="0" bIns="0">
            <a:normAutofit/>
          </a:bodyPr>
          <a:lstStyle/>
          <a:p>
            <a:pPr marL="0" lvl="0" indent="0">
              <a:buSzTx/>
              <a:buNone/>
              <a:defRPr sz="1800"/>
            </a:pPr>
            <a:endParaRPr sz="3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>
              <a:spcBef>
                <a:spcPts val="500"/>
              </a:spcBef>
              <a:buFont typeface="Times New Roman"/>
              <a:buChar char="•"/>
              <a:defRPr sz="1800"/>
            </a:pPr>
            <a:r>
              <a:rPr sz="2400">
                <a:latin typeface="Times New Roman"/>
                <a:ea typeface="Times New Roman"/>
                <a:cs typeface="Times New Roman"/>
                <a:sym typeface="Times New Roman"/>
              </a:rPr>
              <a:t>The competing effects of particle-mediated water absorption and buffering have been demonstrated.</a:t>
            </a:r>
          </a:p>
          <a:p>
            <a:pPr marL="0" lvl="0" indent="0">
              <a:buSzTx/>
              <a:buNone/>
              <a:defRPr sz="1800"/>
            </a:pP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>
              <a:spcBef>
                <a:spcPts val="500"/>
              </a:spcBef>
              <a:buFont typeface="Times New Roman"/>
              <a:buChar char="•"/>
              <a:defRPr sz="1800"/>
            </a:pPr>
            <a:r>
              <a:rPr sz="2400">
                <a:latin typeface="Times New Roman"/>
                <a:ea typeface="Times New Roman"/>
                <a:cs typeface="Times New Roman"/>
                <a:sym typeface="Times New Roman"/>
              </a:rPr>
              <a:t>Further studies need to be conducted to understand  the effect of  calcination temperature on the properties of a composite.</a:t>
            </a:r>
          </a:p>
        </p:txBody>
      </p:sp>
      <p:pic>
        <p:nvPicPr>
          <p:cNvPr id="136" name="image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42863" y="169862"/>
            <a:ext cx="7656513" cy="21272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>
            <a:spLocks noGrp="1"/>
          </p:cNvSpPr>
          <p:nvPr>
            <p:ph type="title" idx="4294967295"/>
          </p:nvPr>
        </p:nvSpPr>
        <p:spPr>
          <a:xfrm>
            <a:off x="971550" y="4292600"/>
            <a:ext cx="6840538" cy="865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a="http://schemas.openxmlformats.org/drawingml/2006/main" xmlns:r="http://schemas.openxmlformats.org/officeDocument/2006/relationships" xmlns:p="http://schemas.openxmlformats.org/presentationml/2006/main" xmlns:ma14="http://schemas.microsoft.com/office/mac/drawingml/2011/main" xmlns:mv="urn:schemas-microsoft-com:mac:vml" xmlns:mc="http://schemas.openxmlformats.org/markup-compatibility/2006" val="1"/>
            </a:ext>
          </a:extLst>
        </p:spPr>
        <p:txBody>
          <a:bodyPr lIns="0" tIns="0" rIns="0" bIns="0">
            <a:normAutofit/>
          </a:bodyPr>
          <a:lstStyle>
            <a:lvl1pPr>
              <a:defRPr i="1"/>
            </a:lvl1pPr>
          </a:lstStyle>
          <a:p>
            <a:pPr lvl="0">
              <a:defRPr sz="1800" i="0"/>
            </a:pPr>
            <a:r>
              <a:rPr sz="4400" i="1"/>
              <a:t>Questions</a:t>
            </a:r>
          </a:p>
        </p:txBody>
      </p:sp>
      <p:pic>
        <p:nvPicPr>
          <p:cNvPr id="139" name="index.jpg" descr="index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987675" y="1628775"/>
            <a:ext cx="2376488" cy="2413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8F8F8F"/>
      </a:accent3>
      <a:accent4>
        <a:srgbClr val="707070"/>
      </a:accent4>
      <a:accent5>
        <a:srgbClr val="D8ECED"/>
      </a:accent5>
      <a:accent6>
        <a:srgbClr val="2E2E8B"/>
      </a:accent6>
      <a:hlink>
        <a:srgbClr val="0000FF"/>
      </a:hlink>
      <a:folHlink>
        <a:srgbClr val="FF00FF"/>
      </a:folHlink>
    </a:clrScheme>
    <a:fontScheme name="Default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BBE0E3"/>
          </a:solidFill>
          <a:prstDash val="solid"/>
          <a:bevel/>
        </a:ln>
        <a:effectLst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BBE0E3"/>
          </a:solidFill>
          <a:prstDash val="solid"/>
          <a:bevel/>
        </a:ln>
        <a:effectLst>
          <a:outerShdw blurRad="38100" dist="20000"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8F8F8F"/>
      </a:accent3>
      <a:accent4>
        <a:srgbClr val="707070"/>
      </a:accent4>
      <a:accent5>
        <a:srgbClr val="D8ECED"/>
      </a:accent5>
      <a:accent6>
        <a:srgbClr val="2E2E8B"/>
      </a:accent6>
      <a:hlink>
        <a:srgbClr val="0000FF"/>
      </a:hlink>
      <a:folHlink>
        <a:srgbClr val="FF00FF"/>
      </a:folHlink>
    </a:clrScheme>
    <a:fontScheme name="Default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BBE0E3"/>
          </a:solidFill>
          <a:prstDash val="solid"/>
          <a:bevel/>
        </a:ln>
        <a:effectLst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BBE0E3"/>
          </a:solidFill>
          <a:prstDash val="solid"/>
          <a:bevel/>
        </a:ln>
        <a:effectLst>
          <a:outerShdw blurRad="38100" dist="20000" dir="5400000" rotWithShape="0">
            <a:srgbClr val="000000">
              <a:alpha val="38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714</Words>
  <Application>Microsoft Macintosh PowerPoint</Application>
  <PresentationFormat>On-screen Show (4:3)</PresentationFormat>
  <Paragraphs>102</Paragraphs>
  <Slides>25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Default</vt:lpstr>
      <vt:lpstr>Consequences of Calcination: A characterisation of composites</vt:lpstr>
      <vt:lpstr>Focus Points</vt:lpstr>
      <vt:lpstr>Introduction</vt:lpstr>
      <vt:lpstr>Introduction</vt:lpstr>
      <vt:lpstr>Aims</vt:lpstr>
      <vt:lpstr>Materials and Methods</vt:lpstr>
      <vt:lpstr>HA Synthesis</vt:lpstr>
      <vt:lpstr>Slide 8</vt:lpstr>
      <vt:lpstr>Composite production</vt:lpstr>
      <vt:lpstr>Degradation study</vt:lpstr>
      <vt:lpstr>Mechanical properties</vt:lpstr>
      <vt:lpstr>Mechanical properties</vt:lpstr>
      <vt:lpstr>Results</vt:lpstr>
      <vt:lpstr>X-Ray Diffraction spectra for Synthesised HA</vt:lpstr>
      <vt:lpstr>Slide 15</vt:lpstr>
      <vt:lpstr>Slide 16</vt:lpstr>
      <vt:lpstr>Slide 17</vt:lpstr>
      <vt:lpstr>Degradation schematic</vt:lpstr>
      <vt:lpstr>Degradation schematic</vt:lpstr>
      <vt:lpstr>Slide 20</vt:lpstr>
      <vt:lpstr>Effect of calcination-   Elastic mechanical properties </vt:lpstr>
      <vt:lpstr>Effect of calcination-   Plastic mechanical properties </vt:lpstr>
      <vt:lpstr>Conclusions</vt:lpstr>
      <vt:lpstr>Conclusions</vt:lpstr>
      <vt:lpstr>Questions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Consequences of Calcination: A characterisation of composites</dc:title>
  <cp:lastModifiedBy>Swati Naik</cp:lastModifiedBy>
  <cp:revision>2</cp:revision>
  <dcterms:created xsi:type="dcterms:W3CDTF">2015-09-08T21:52:46Z</dcterms:created>
  <dcterms:modified xsi:type="dcterms:W3CDTF">2015-09-08T22:08:27Z</dcterms:modified>
</cp:coreProperties>
</file>