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206" r:id="rId1"/>
  </p:sldMasterIdLst>
  <p:notesMasterIdLst>
    <p:notesMasterId r:id="rId34"/>
  </p:notesMasterIdLst>
  <p:sldIdLst>
    <p:sldId id="304" r:id="rId2"/>
    <p:sldId id="256" r:id="rId3"/>
    <p:sldId id="257" r:id="rId4"/>
    <p:sldId id="258" r:id="rId5"/>
    <p:sldId id="290" r:id="rId6"/>
    <p:sldId id="260" r:id="rId7"/>
    <p:sldId id="261" r:id="rId8"/>
    <p:sldId id="262" r:id="rId9"/>
    <p:sldId id="292" r:id="rId10"/>
    <p:sldId id="293" r:id="rId11"/>
    <p:sldId id="294" r:id="rId12"/>
    <p:sldId id="295" r:id="rId13"/>
    <p:sldId id="296" r:id="rId14"/>
    <p:sldId id="297" r:id="rId15"/>
    <p:sldId id="287" r:id="rId16"/>
    <p:sldId id="288" r:id="rId17"/>
    <p:sldId id="289" r:id="rId18"/>
    <p:sldId id="263" r:id="rId19"/>
    <p:sldId id="264" r:id="rId20"/>
    <p:sldId id="265" r:id="rId21"/>
    <p:sldId id="291" r:id="rId22"/>
    <p:sldId id="266" r:id="rId23"/>
    <p:sldId id="267" r:id="rId24"/>
    <p:sldId id="268" r:id="rId25"/>
    <p:sldId id="269" r:id="rId26"/>
    <p:sldId id="270" r:id="rId27"/>
    <p:sldId id="271" r:id="rId28"/>
    <p:sldId id="272" r:id="rId29"/>
    <p:sldId id="273" r:id="rId30"/>
    <p:sldId id="274" r:id="rId31"/>
    <p:sldId id="301" r:id="rId32"/>
    <p:sldId id="300"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2314"/>
    <p:restoredTop sz="50000"/>
  </p:normalViewPr>
  <p:slideViewPr>
    <p:cSldViewPr snapToGrid="0" snapToObjects="1">
      <p:cViewPr varScale="1">
        <p:scale>
          <a:sx n="42" d="100"/>
          <a:sy n="42" d="100"/>
        </p:scale>
        <p:origin x="1848" y="18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presProps" Target="presProps.xml"/><Relationship Id="rId36" Type="http://schemas.openxmlformats.org/officeDocument/2006/relationships/viewProps" Target="view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heme" Target="theme/theme1.xml"/><Relationship Id="rId3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802014-D95F-0D46-95E4-C20ACB03DBFC}" type="datetimeFigureOut">
              <a:rPr lang="en-US" smtClean="0"/>
              <a:t>8/29/17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90C811-5072-AA46-A6A0-75F7415D565D}" type="slidenum">
              <a:rPr lang="en-US" smtClean="0"/>
              <a:t>‹#›</a:t>
            </a:fld>
            <a:endParaRPr lang="en-US"/>
          </a:p>
        </p:txBody>
      </p:sp>
    </p:spTree>
    <p:extLst>
      <p:ext uri="{BB962C8B-B14F-4D97-AF65-F5344CB8AC3E}">
        <p14:creationId xmlns:p14="http://schemas.microsoft.com/office/powerpoint/2010/main" val="4543333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smtClean="0"/>
              <a:t>-Good morning. I am</a:t>
            </a:r>
            <a:r>
              <a:rPr lang="en-US" i="1" baseline="0" dirty="0" smtClean="0"/>
              <a:t> very pleased to be here in the beautiful city of Prague and am very thankful to the organizing committee for giving me this opportunity to review TS and its comorbidities.</a:t>
            </a:r>
            <a:endParaRPr lang="en-US" i="1" dirty="0"/>
          </a:p>
        </p:txBody>
      </p:sp>
      <p:sp>
        <p:nvSpPr>
          <p:cNvPr id="4" name="Slide Number Placeholder 3"/>
          <p:cNvSpPr>
            <a:spLocks noGrp="1"/>
          </p:cNvSpPr>
          <p:nvPr>
            <p:ph type="sldNum" sz="quarter" idx="10"/>
          </p:nvPr>
        </p:nvSpPr>
        <p:spPr/>
        <p:txBody>
          <a:bodyPr/>
          <a:lstStyle/>
          <a:p>
            <a:fld id="{2090C811-5072-AA46-A6A0-75F7415D565D}" type="slidenum">
              <a:rPr lang="en-US" smtClean="0"/>
              <a:t>2</a:t>
            </a:fld>
            <a:endParaRPr lang="en-US"/>
          </a:p>
        </p:txBody>
      </p:sp>
    </p:spTree>
    <p:extLst>
      <p:ext uri="{BB962C8B-B14F-4D97-AF65-F5344CB8AC3E}">
        <p14:creationId xmlns:p14="http://schemas.microsoft.com/office/powerpoint/2010/main" val="23229071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smtClean="0"/>
              <a:t>I have no disclosures to declare.</a:t>
            </a:r>
            <a:endParaRPr lang="en-US" i="1" dirty="0"/>
          </a:p>
        </p:txBody>
      </p:sp>
      <p:sp>
        <p:nvSpPr>
          <p:cNvPr id="4" name="Slide Number Placeholder 3"/>
          <p:cNvSpPr>
            <a:spLocks noGrp="1"/>
          </p:cNvSpPr>
          <p:nvPr>
            <p:ph type="sldNum" sz="quarter" idx="10"/>
          </p:nvPr>
        </p:nvSpPr>
        <p:spPr/>
        <p:txBody>
          <a:bodyPr/>
          <a:lstStyle/>
          <a:p>
            <a:fld id="{2090C811-5072-AA46-A6A0-75F7415D565D}" type="slidenum">
              <a:rPr lang="en-US" smtClean="0"/>
              <a:t>3</a:t>
            </a:fld>
            <a:endParaRPr lang="en-US"/>
          </a:p>
        </p:txBody>
      </p:sp>
    </p:spTree>
    <p:extLst>
      <p:ext uri="{BB962C8B-B14F-4D97-AF65-F5344CB8AC3E}">
        <p14:creationId xmlns:p14="http://schemas.microsoft.com/office/powerpoint/2010/main" val="9244113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smtClean="0"/>
              <a:t>Upon completion</a:t>
            </a:r>
            <a:r>
              <a:rPr lang="mr-IN" i="1" dirty="0" smtClean="0"/>
              <a:t>…</a:t>
            </a:r>
            <a:r>
              <a:rPr lang="en-US" i="1" dirty="0" smtClean="0"/>
              <a:t>..</a:t>
            </a:r>
            <a:endParaRPr lang="en-US" i="1" dirty="0"/>
          </a:p>
        </p:txBody>
      </p:sp>
      <p:sp>
        <p:nvSpPr>
          <p:cNvPr id="4" name="Slide Number Placeholder 3"/>
          <p:cNvSpPr>
            <a:spLocks noGrp="1"/>
          </p:cNvSpPr>
          <p:nvPr>
            <p:ph type="sldNum" sz="quarter" idx="10"/>
          </p:nvPr>
        </p:nvSpPr>
        <p:spPr/>
        <p:txBody>
          <a:bodyPr/>
          <a:lstStyle/>
          <a:p>
            <a:fld id="{2090C811-5072-AA46-A6A0-75F7415D565D}" type="slidenum">
              <a:rPr lang="en-US" smtClean="0"/>
              <a:t>4</a:t>
            </a:fld>
            <a:endParaRPr lang="en-US"/>
          </a:p>
        </p:txBody>
      </p:sp>
    </p:spTree>
    <p:extLst>
      <p:ext uri="{BB962C8B-B14F-4D97-AF65-F5344CB8AC3E}">
        <p14:creationId xmlns:p14="http://schemas.microsoft.com/office/powerpoint/2010/main" val="35640993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smtClean="0"/>
              <a:t>TS</a:t>
            </a:r>
            <a:r>
              <a:rPr lang="en-US" i="1" baseline="0" dirty="0" smtClean="0"/>
              <a:t> is a </a:t>
            </a:r>
            <a:r>
              <a:rPr lang="en-US" i="1" baseline="0" dirty="0" err="1" smtClean="0"/>
              <a:t>neuropsych</a:t>
            </a:r>
            <a:r>
              <a:rPr lang="mr-IN" i="1" baseline="0" dirty="0" smtClean="0"/>
              <a:t>…</a:t>
            </a:r>
            <a:endParaRPr lang="en-US" i="1" dirty="0"/>
          </a:p>
        </p:txBody>
      </p:sp>
      <p:sp>
        <p:nvSpPr>
          <p:cNvPr id="4" name="Slide Number Placeholder 3"/>
          <p:cNvSpPr>
            <a:spLocks noGrp="1"/>
          </p:cNvSpPr>
          <p:nvPr>
            <p:ph type="sldNum" sz="quarter" idx="10"/>
          </p:nvPr>
        </p:nvSpPr>
        <p:spPr/>
        <p:txBody>
          <a:bodyPr/>
          <a:lstStyle/>
          <a:p>
            <a:fld id="{2090C811-5072-AA46-A6A0-75F7415D565D}" type="slidenum">
              <a:rPr lang="en-US" smtClean="0"/>
              <a:t>5</a:t>
            </a:fld>
            <a:endParaRPr lang="en-US"/>
          </a:p>
        </p:txBody>
      </p:sp>
    </p:spTree>
    <p:extLst>
      <p:ext uri="{BB962C8B-B14F-4D97-AF65-F5344CB8AC3E}">
        <p14:creationId xmlns:p14="http://schemas.microsoft.com/office/powerpoint/2010/main" val="14098228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smtClean="0"/>
              <a:t>What are tics?</a:t>
            </a:r>
            <a:endParaRPr lang="en-US" i="1" dirty="0"/>
          </a:p>
        </p:txBody>
      </p:sp>
      <p:sp>
        <p:nvSpPr>
          <p:cNvPr id="4" name="Slide Number Placeholder 3"/>
          <p:cNvSpPr>
            <a:spLocks noGrp="1"/>
          </p:cNvSpPr>
          <p:nvPr>
            <p:ph type="sldNum" sz="quarter" idx="10"/>
          </p:nvPr>
        </p:nvSpPr>
        <p:spPr/>
        <p:txBody>
          <a:bodyPr/>
          <a:lstStyle/>
          <a:p>
            <a:fld id="{2090C811-5072-AA46-A6A0-75F7415D565D}" type="slidenum">
              <a:rPr lang="en-US" smtClean="0"/>
              <a:t>6</a:t>
            </a:fld>
            <a:endParaRPr lang="en-US"/>
          </a:p>
        </p:txBody>
      </p:sp>
    </p:spTree>
    <p:extLst>
      <p:ext uri="{BB962C8B-B14F-4D97-AF65-F5344CB8AC3E}">
        <p14:creationId xmlns:p14="http://schemas.microsoft.com/office/powerpoint/2010/main" val="21890507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smtClean="0"/>
              <a:t>Tics are fairly prevalent as my next slide indicates</a:t>
            </a:r>
            <a:r>
              <a:rPr lang="mr-IN" i="1" dirty="0" smtClean="0"/>
              <a:t>…</a:t>
            </a:r>
            <a:r>
              <a:rPr lang="en-US" i="1" dirty="0" smtClean="0"/>
              <a:t>..</a:t>
            </a:r>
            <a:endParaRPr lang="en-US" i="1" dirty="0"/>
          </a:p>
        </p:txBody>
      </p:sp>
      <p:sp>
        <p:nvSpPr>
          <p:cNvPr id="4" name="Slide Number Placeholder 3"/>
          <p:cNvSpPr>
            <a:spLocks noGrp="1"/>
          </p:cNvSpPr>
          <p:nvPr>
            <p:ph type="sldNum" sz="quarter" idx="10"/>
          </p:nvPr>
        </p:nvSpPr>
        <p:spPr/>
        <p:txBody>
          <a:bodyPr/>
          <a:lstStyle/>
          <a:p>
            <a:fld id="{2090C811-5072-AA46-A6A0-75F7415D565D}" type="slidenum">
              <a:rPr lang="en-US" smtClean="0"/>
              <a:t>7</a:t>
            </a:fld>
            <a:endParaRPr lang="en-US"/>
          </a:p>
        </p:txBody>
      </p:sp>
    </p:spTree>
    <p:extLst>
      <p:ext uri="{BB962C8B-B14F-4D97-AF65-F5344CB8AC3E}">
        <p14:creationId xmlns:p14="http://schemas.microsoft.com/office/powerpoint/2010/main" val="32477410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smtClean="0"/>
              <a:t>Why do we get tics? The pathophysiology</a:t>
            </a:r>
            <a:r>
              <a:rPr lang="en-US" i="1" baseline="0" dirty="0" smtClean="0"/>
              <a:t> is rather complex however I  have attempted to simplify this.</a:t>
            </a:r>
            <a:endParaRPr lang="en-US" i="1" dirty="0"/>
          </a:p>
        </p:txBody>
      </p:sp>
      <p:sp>
        <p:nvSpPr>
          <p:cNvPr id="4" name="Slide Number Placeholder 3"/>
          <p:cNvSpPr>
            <a:spLocks noGrp="1"/>
          </p:cNvSpPr>
          <p:nvPr>
            <p:ph type="sldNum" sz="quarter" idx="10"/>
          </p:nvPr>
        </p:nvSpPr>
        <p:spPr/>
        <p:txBody>
          <a:bodyPr/>
          <a:lstStyle/>
          <a:p>
            <a:fld id="{2090C811-5072-AA46-A6A0-75F7415D565D}" type="slidenum">
              <a:rPr lang="en-US" smtClean="0"/>
              <a:t>8</a:t>
            </a:fld>
            <a:endParaRPr lang="en-US"/>
          </a:p>
        </p:txBody>
      </p:sp>
    </p:spTree>
    <p:extLst>
      <p:ext uri="{BB962C8B-B14F-4D97-AF65-F5344CB8AC3E}">
        <p14:creationId xmlns:p14="http://schemas.microsoft.com/office/powerpoint/2010/main" val="21188011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10"/>
          </p:nvPr>
        </p:nvSpPr>
        <p:spPr/>
        <p:txBody>
          <a:bodyPr/>
          <a:lstStyle/>
          <a:p>
            <a:fld id="{2090C811-5072-AA46-A6A0-75F7415D565D}" type="slidenum">
              <a:rPr lang="en-US" smtClean="0"/>
              <a:t>9</a:t>
            </a:fld>
            <a:endParaRPr lang="en-US"/>
          </a:p>
        </p:txBody>
      </p:sp>
    </p:spTree>
    <p:extLst>
      <p:ext uri="{BB962C8B-B14F-4D97-AF65-F5344CB8AC3E}">
        <p14:creationId xmlns:p14="http://schemas.microsoft.com/office/powerpoint/2010/main" val="12275816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smtClean="0"/>
              <a:t>CBIT is</a:t>
            </a:r>
            <a:r>
              <a:rPr lang="mr-IN" i="1" dirty="0" smtClean="0"/>
              <a:t>…</a:t>
            </a:r>
            <a:r>
              <a:rPr lang="en-US" i="1" dirty="0" smtClean="0"/>
              <a:t>..</a:t>
            </a:r>
            <a:endParaRPr lang="en-US" i="1" dirty="0"/>
          </a:p>
        </p:txBody>
      </p:sp>
      <p:sp>
        <p:nvSpPr>
          <p:cNvPr id="4" name="Slide Number Placeholder 3"/>
          <p:cNvSpPr>
            <a:spLocks noGrp="1"/>
          </p:cNvSpPr>
          <p:nvPr>
            <p:ph type="sldNum" sz="quarter" idx="10"/>
          </p:nvPr>
        </p:nvSpPr>
        <p:spPr/>
        <p:txBody>
          <a:bodyPr/>
          <a:lstStyle/>
          <a:p>
            <a:fld id="{2090C811-5072-AA46-A6A0-75F7415D565D}" type="slidenum">
              <a:rPr lang="en-US" smtClean="0"/>
              <a:t>10</a:t>
            </a:fld>
            <a:endParaRPr lang="en-US"/>
          </a:p>
        </p:txBody>
      </p:sp>
    </p:spTree>
    <p:extLst>
      <p:ext uri="{BB962C8B-B14F-4D97-AF65-F5344CB8AC3E}">
        <p14:creationId xmlns:p14="http://schemas.microsoft.com/office/powerpoint/2010/main" val="8674681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i="1" dirty="0" smtClean="0"/>
              <a:t>We know that pharmacotherapy play an</a:t>
            </a:r>
            <a:r>
              <a:rPr lang="en-US" i="1" baseline="0" dirty="0" smtClean="0"/>
              <a:t> important role and may go hand in hand with CBIT. These drugs include</a:t>
            </a:r>
            <a:r>
              <a:rPr lang="mr-IN" i="1" baseline="0" dirty="0" smtClean="0"/>
              <a:t>…</a:t>
            </a:r>
            <a:r>
              <a:rPr lang="en-US" i="1" baseline="0" dirty="0" smtClean="0"/>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decision to start a medication should be a careful analysis of risks and benefits.</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most common side effects from alpha-agonists are sedation, dizziness, irritability and headaches.  Hypotension is usually not a problem for patients.  </a:t>
            </a:r>
            <a:r>
              <a:rPr lang="en-US" dirty="0" err="1" smtClean="0"/>
              <a:t>Guanfacine</a:t>
            </a:r>
            <a:r>
              <a:rPr lang="en-US" dirty="0" smtClean="0"/>
              <a:t> tends to be less sedating than clonidine.  Clonidine has a patch which is helpful for patients who cannot swallow pills. There is a long acting form of </a:t>
            </a:r>
            <a:r>
              <a:rPr lang="en-US" dirty="0" err="1" smtClean="0"/>
              <a:t>guanfacine</a:t>
            </a:r>
            <a:r>
              <a:rPr lang="en-US" dirty="0" smtClean="0"/>
              <a:t>.</a:t>
            </a:r>
          </a:p>
        </p:txBody>
      </p:sp>
      <p:sp>
        <p:nvSpPr>
          <p:cNvPr id="4" name="Slide Number Placeholder 3"/>
          <p:cNvSpPr>
            <a:spLocks noGrp="1"/>
          </p:cNvSpPr>
          <p:nvPr>
            <p:ph type="sldNum" sz="quarter" idx="10"/>
          </p:nvPr>
        </p:nvSpPr>
        <p:spPr/>
        <p:txBody>
          <a:bodyPr/>
          <a:lstStyle/>
          <a:p>
            <a:fld id="{2090C811-5072-AA46-A6A0-75F7415D565D}" type="slidenum">
              <a:rPr lang="en-US" smtClean="0"/>
              <a:t>11</a:t>
            </a:fld>
            <a:endParaRPr lang="en-US"/>
          </a:p>
        </p:txBody>
      </p:sp>
    </p:spTree>
    <p:extLst>
      <p:ext uri="{BB962C8B-B14F-4D97-AF65-F5344CB8AC3E}">
        <p14:creationId xmlns:p14="http://schemas.microsoft.com/office/powerpoint/2010/main" val="14399726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The most frequent side effects of all antipsychotics are sedation, weight gain, depression and tardive dyskinesia.   Tardive dyskinesia is very rare in this patient population.  It is theorized that this may be because the inherent state of their dopamine receptors is possibly protective.  </a:t>
            </a:r>
            <a:r>
              <a:rPr lang="en-US" dirty="0" err="1" smtClean="0"/>
              <a:t>Pimozide</a:t>
            </a:r>
            <a:r>
              <a:rPr lang="en-US" dirty="0" smtClean="0"/>
              <a:t> has been associated with prolongation of the the Q-T segment so close monitoring of EKG is required for patients on </a:t>
            </a:r>
            <a:r>
              <a:rPr lang="en-US" dirty="0" err="1" smtClean="0"/>
              <a:t>pimozide</a:t>
            </a:r>
            <a:r>
              <a:rPr lang="en-US" dirty="0" smtClean="0"/>
              <a:t>. </a:t>
            </a:r>
            <a:endParaRPr lang="en-US" dirty="0"/>
          </a:p>
        </p:txBody>
      </p:sp>
      <p:sp>
        <p:nvSpPr>
          <p:cNvPr id="4" name="Slide Number Placeholder 3"/>
          <p:cNvSpPr>
            <a:spLocks noGrp="1"/>
          </p:cNvSpPr>
          <p:nvPr>
            <p:ph type="sldNum" sz="quarter" idx="10"/>
          </p:nvPr>
        </p:nvSpPr>
        <p:spPr/>
        <p:txBody>
          <a:bodyPr/>
          <a:lstStyle/>
          <a:p>
            <a:fld id="{2090C811-5072-AA46-A6A0-75F7415D565D}" type="slidenum">
              <a:rPr lang="en-US" smtClean="0"/>
              <a:t>12</a:t>
            </a:fld>
            <a:endParaRPr lang="en-US"/>
          </a:p>
        </p:txBody>
      </p:sp>
    </p:spTree>
    <p:extLst>
      <p:ext uri="{BB962C8B-B14F-4D97-AF65-F5344CB8AC3E}">
        <p14:creationId xmlns:p14="http://schemas.microsoft.com/office/powerpoint/2010/main" val="3053859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-Side effects of </a:t>
            </a:r>
            <a:r>
              <a:rPr lang="en-US" dirty="0" err="1" smtClean="0"/>
              <a:t>Tetrabenazine</a:t>
            </a:r>
            <a:r>
              <a:rPr lang="en-US" dirty="0" smtClean="0"/>
              <a:t> include sedation, insomnia, restlessness and depression but not tardive dyskinesia.  The absence of tardive dyskinesia as a side effect makes </a:t>
            </a:r>
            <a:r>
              <a:rPr lang="en-US" dirty="0" err="1" smtClean="0"/>
              <a:t>tetrabenazine</a:t>
            </a:r>
            <a:r>
              <a:rPr lang="en-US" dirty="0" smtClean="0"/>
              <a:t> an attractive option for treatment.  No studies have compared </a:t>
            </a:r>
            <a:r>
              <a:rPr lang="en-US" dirty="0" err="1" smtClean="0"/>
              <a:t>Tetrabenazine</a:t>
            </a:r>
            <a:r>
              <a:rPr lang="en-US" dirty="0" smtClean="0"/>
              <a:t> to any of the other drug options. Randomized, larger studies with long term follow up are necessary to evaluate </a:t>
            </a:r>
            <a:r>
              <a:rPr lang="en-US" dirty="0" err="1" smtClean="0"/>
              <a:t>tetrabenazine</a:t>
            </a:r>
            <a:r>
              <a:rPr lang="en-US" dirty="0" smtClean="0"/>
              <a:t>.</a:t>
            </a:r>
          </a:p>
          <a:p>
            <a:r>
              <a:rPr lang="en-US" dirty="0" smtClean="0"/>
              <a:t>- Side effects from Topamax include appetite suppression and cognitive side effects. </a:t>
            </a:r>
            <a:endParaRPr lang="en-US" dirty="0"/>
          </a:p>
        </p:txBody>
      </p:sp>
      <p:sp>
        <p:nvSpPr>
          <p:cNvPr id="4" name="Slide Number Placeholder 3"/>
          <p:cNvSpPr>
            <a:spLocks noGrp="1"/>
          </p:cNvSpPr>
          <p:nvPr>
            <p:ph type="sldNum" sz="quarter" idx="10"/>
          </p:nvPr>
        </p:nvSpPr>
        <p:spPr/>
        <p:txBody>
          <a:bodyPr/>
          <a:lstStyle/>
          <a:p>
            <a:fld id="{2090C811-5072-AA46-A6A0-75F7415D565D}" type="slidenum">
              <a:rPr lang="en-US" smtClean="0"/>
              <a:t>13</a:t>
            </a:fld>
            <a:endParaRPr lang="en-US"/>
          </a:p>
        </p:txBody>
      </p:sp>
    </p:spTree>
    <p:extLst>
      <p:ext uri="{BB962C8B-B14F-4D97-AF65-F5344CB8AC3E}">
        <p14:creationId xmlns:p14="http://schemas.microsoft.com/office/powerpoint/2010/main" val="8278735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smtClean="0"/>
              <a:t>For non pharmacological options , </a:t>
            </a:r>
            <a:r>
              <a:rPr lang="en-US" i="1" dirty="0" err="1" smtClean="0"/>
              <a:t>botox</a:t>
            </a:r>
            <a:r>
              <a:rPr lang="en-US" i="1" baseline="0" dirty="0" smtClean="0"/>
              <a:t> appears to have some effectiveness in small clinical trials.</a:t>
            </a:r>
            <a:endParaRPr lang="en-US" i="1" dirty="0"/>
          </a:p>
        </p:txBody>
      </p:sp>
      <p:sp>
        <p:nvSpPr>
          <p:cNvPr id="4" name="Slide Number Placeholder 3"/>
          <p:cNvSpPr>
            <a:spLocks noGrp="1"/>
          </p:cNvSpPr>
          <p:nvPr>
            <p:ph type="sldNum" sz="quarter" idx="10"/>
          </p:nvPr>
        </p:nvSpPr>
        <p:spPr/>
        <p:txBody>
          <a:bodyPr/>
          <a:lstStyle/>
          <a:p>
            <a:fld id="{2090C811-5072-AA46-A6A0-75F7415D565D}" type="slidenum">
              <a:rPr lang="en-US" smtClean="0"/>
              <a:t>14</a:t>
            </a:fld>
            <a:endParaRPr lang="en-US"/>
          </a:p>
        </p:txBody>
      </p:sp>
    </p:spTree>
    <p:extLst>
      <p:ext uri="{BB962C8B-B14F-4D97-AF65-F5344CB8AC3E}">
        <p14:creationId xmlns:p14="http://schemas.microsoft.com/office/powerpoint/2010/main" val="11075862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smtClean="0">
                <a:solidFill>
                  <a:srgbClr val="3366FF"/>
                </a:solidFill>
              </a:rPr>
              <a:t>I’d now like to briefly</a:t>
            </a:r>
            <a:r>
              <a:rPr lang="en-US" sz="1200" i="1" baseline="0" dirty="0" smtClean="0">
                <a:solidFill>
                  <a:srgbClr val="3366FF"/>
                </a:solidFill>
              </a:rPr>
              <a:t> discuss our experience with TS at Penn state.</a:t>
            </a:r>
            <a:endParaRPr lang="en-US" sz="1200" i="1" dirty="0">
              <a:solidFill>
                <a:srgbClr val="3366FF"/>
              </a:solidFill>
            </a:endParaRPr>
          </a:p>
        </p:txBody>
      </p:sp>
      <p:sp>
        <p:nvSpPr>
          <p:cNvPr id="4" name="Slide Number Placeholder 3"/>
          <p:cNvSpPr>
            <a:spLocks noGrp="1"/>
          </p:cNvSpPr>
          <p:nvPr>
            <p:ph type="sldNum" sz="quarter" idx="10"/>
          </p:nvPr>
        </p:nvSpPr>
        <p:spPr/>
        <p:txBody>
          <a:bodyPr/>
          <a:lstStyle/>
          <a:p>
            <a:fld id="{2090C811-5072-AA46-A6A0-75F7415D565D}" type="slidenum">
              <a:rPr lang="en-US" smtClean="0"/>
              <a:t>15</a:t>
            </a:fld>
            <a:endParaRPr lang="en-US"/>
          </a:p>
        </p:txBody>
      </p:sp>
    </p:spTree>
    <p:extLst>
      <p:ext uri="{BB962C8B-B14F-4D97-AF65-F5344CB8AC3E}">
        <p14:creationId xmlns:p14="http://schemas.microsoft.com/office/powerpoint/2010/main" val="31528269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90C811-5072-AA46-A6A0-75F7415D565D}" type="slidenum">
              <a:rPr lang="en-US" smtClean="0"/>
              <a:t>16</a:t>
            </a:fld>
            <a:endParaRPr lang="en-US"/>
          </a:p>
        </p:txBody>
      </p:sp>
    </p:spTree>
    <p:extLst>
      <p:ext uri="{BB962C8B-B14F-4D97-AF65-F5344CB8AC3E}">
        <p14:creationId xmlns:p14="http://schemas.microsoft.com/office/powerpoint/2010/main" val="1786115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smtClean="0"/>
              <a:t>- Our experience</a:t>
            </a:r>
            <a:r>
              <a:rPr lang="en-US" i="1" baseline="0" dirty="0" smtClean="0"/>
              <a:t> at Penn State prompted us to review comorbidities associated with TS and we are thankful to have had the opportunity to publish our review in the auspicious journal Current Dev. Disorders Rep. So for the next few minutes I will focus on the review article.</a:t>
            </a:r>
          </a:p>
        </p:txBody>
      </p:sp>
      <p:sp>
        <p:nvSpPr>
          <p:cNvPr id="4" name="Slide Number Placeholder 3"/>
          <p:cNvSpPr>
            <a:spLocks noGrp="1"/>
          </p:cNvSpPr>
          <p:nvPr>
            <p:ph type="sldNum" sz="quarter" idx="10"/>
          </p:nvPr>
        </p:nvSpPr>
        <p:spPr/>
        <p:txBody>
          <a:bodyPr/>
          <a:lstStyle/>
          <a:p>
            <a:fld id="{2090C811-5072-AA46-A6A0-75F7415D565D}" type="slidenum">
              <a:rPr lang="en-US" smtClean="0"/>
              <a:t>17</a:t>
            </a:fld>
            <a:endParaRPr lang="en-US"/>
          </a:p>
        </p:txBody>
      </p:sp>
    </p:spTree>
    <p:extLst>
      <p:ext uri="{BB962C8B-B14F-4D97-AF65-F5344CB8AC3E}">
        <p14:creationId xmlns:p14="http://schemas.microsoft.com/office/powerpoint/2010/main" val="16547414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smtClean="0"/>
              <a:t>So</a:t>
            </a:r>
            <a:r>
              <a:rPr lang="mr-IN" i="1" dirty="0" smtClean="0"/>
              <a:t>…</a:t>
            </a:r>
            <a:r>
              <a:rPr lang="en-US" i="1" dirty="0" smtClean="0"/>
              <a:t>.</a:t>
            </a:r>
            <a:endParaRPr lang="en-US" i="1" dirty="0"/>
          </a:p>
        </p:txBody>
      </p:sp>
      <p:sp>
        <p:nvSpPr>
          <p:cNvPr id="4" name="Slide Number Placeholder 3"/>
          <p:cNvSpPr>
            <a:spLocks noGrp="1"/>
          </p:cNvSpPr>
          <p:nvPr>
            <p:ph type="sldNum" sz="quarter" idx="10"/>
          </p:nvPr>
        </p:nvSpPr>
        <p:spPr/>
        <p:txBody>
          <a:bodyPr/>
          <a:lstStyle/>
          <a:p>
            <a:fld id="{2090C811-5072-AA46-A6A0-75F7415D565D}" type="slidenum">
              <a:rPr lang="en-US" smtClean="0"/>
              <a:t>18</a:t>
            </a:fld>
            <a:endParaRPr lang="en-US"/>
          </a:p>
        </p:txBody>
      </p:sp>
    </p:spTree>
    <p:extLst>
      <p:ext uri="{BB962C8B-B14F-4D97-AF65-F5344CB8AC3E}">
        <p14:creationId xmlns:p14="http://schemas.microsoft.com/office/powerpoint/2010/main" val="27854019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smtClean="0"/>
              <a:t>- One of the most common comorbidity includes ADHD</a:t>
            </a:r>
            <a:r>
              <a:rPr lang="mr-IN" i="1" dirty="0" smtClean="0"/>
              <a:t>…</a:t>
            </a:r>
            <a:endParaRPr lang="en-US" i="1" dirty="0"/>
          </a:p>
        </p:txBody>
      </p:sp>
      <p:sp>
        <p:nvSpPr>
          <p:cNvPr id="4" name="Slide Number Placeholder 3"/>
          <p:cNvSpPr>
            <a:spLocks noGrp="1"/>
          </p:cNvSpPr>
          <p:nvPr>
            <p:ph type="sldNum" sz="quarter" idx="10"/>
          </p:nvPr>
        </p:nvSpPr>
        <p:spPr/>
        <p:txBody>
          <a:bodyPr/>
          <a:lstStyle/>
          <a:p>
            <a:fld id="{2090C811-5072-AA46-A6A0-75F7415D565D}" type="slidenum">
              <a:rPr lang="en-US" smtClean="0"/>
              <a:t>19</a:t>
            </a:fld>
            <a:endParaRPr lang="en-US"/>
          </a:p>
        </p:txBody>
      </p:sp>
    </p:spTree>
    <p:extLst>
      <p:ext uri="{BB962C8B-B14F-4D97-AF65-F5344CB8AC3E}">
        <p14:creationId xmlns:p14="http://schemas.microsoft.com/office/powerpoint/2010/main" val="21038630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smtClean="0"/>
              <a:t>The treatment</a:t>
            </a:r>
            <a:r>
              <a:rPr lang="mr-IN" i="1" dirty="0" smtClean="0"/>
              <a:t>…</a:t>
            </a:r>
            <a:r>
              <a:rPr lang="en-US" i="1" dirty="0" smtClean="0"/>
              <a:t>..</a:t>
            </a:r>
            <a:endParaRPr lang="en-US" i="1" dirty="0"/>
          </a:p>
        </p:txBody>
      </p:sp>
      <p:sp>
        <p:nvSpPr>
          <p:cNvPr id="4" name="Slide Number Placeholder 3"/>
          <p:cNvSpPr>
            <a:spLocks noGrp="1"/>
          </p:cNvSpPr>
          <p:nvPr>
            <p:ph type="sldNum" sz="quarter" idx="10"/>
          </p:nvPr>
        </p:nvSpPr>
        <p:spPr/>
        <p:txBody>
          <a:bodyPr/>
          <a:lstStyle/>
          <a:p>
            <a:fld id="{2090C811-5072-AA46-A6A0-75F7415D565D}" type="slidenum">
              <a:rPr lang="en-US" smtClean="0"/>
              <a:t>20</a:t>
            </a:fld>
            <a:endParaRPr lang="en-US"/>
          </a:p>
        </p:txBody>
      </p:sp>
    </p:spTree>
    <p:extLst>
      <p:ext uri="{BB962C8B-B14F-4D97-AF65-F5344CB8AC3E}">
        <p14:creationId xmlns:p14="http://schemas.microsoft.com/office/powerpoint/2010/main" val="8669314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 the past, there has been concern regarding the effect of stimulant on the exacerbation of tics. However, recent studies have not supported that and in fact shown beneficial effect of stimulants in TS patients with comorbid ADHD symptoms.</a:t>
            </a:r>
          </a:p>
          <a:p>
            <a:endParaRPr lang="en-US" dirty="0" smtClean="0"/>
          </a:p>
          <a:p>
            <a:r>
              <a:rPr lang="en-US" i="1" dirty="0" smtClean="0"/>
              <a:t>Of all the options,</a:t>
            </a:r>
            <a:r>
              <a:rPr lang="en-US" i="1" baseline="0" dirty="0" smtClean="0"/>
              <a:t> </a:t>
            </a:r>
            <a:r>
              <a:rPr lang="en-US" i="1" dirty="0" smtClean="0"/>
              <a:t>Clonidine</a:t>
            </a:r>
            <a:r>
              <a:rPr lang="mr-IN" i="1" dirty="0" smtClean="0"/>
              <a:t>…</a:t>
            </a:r>
            <a:r>
              <a:rPr lang="en-US" i="1" dirty="0" smtClean="0"/>
              <a:t>.</a:t>
            </a:r>
            <a:endParaRPr lang="en-US" i="1" dirty="0"/>
          </a:p>
        </p:txBody>
      </p:sp>
      <p:sp>
        <p:nvSpPr>
          <p:cNvPr id="4" name="Slide Number Placeholder 3"/>
          <p:cNvSpPr>
            <a:spLocks noGrp="1"/>
          </p:cNvSpPr>
          <p:nvPr>
            <p:ph type="sldNum" sz="quarter" idx="10"/>
          </p:nvPr>
        </p:nvSpPr>
        <p:spPr/>
        <p:txBody>
          <a:bodyPr/>
          <a:lstStyle/>
          <a:p>
            <a:fld id="{2090C811-5072-AA46-A6A0-75F7415D565D}" type="slidenum">
              <a:rPr lang="en-US" smtClean="0"/>
              <a:t>21</a:t>
            </a:fld>
            <a:endParaRPr lang="en-US"/>
          </a:p>
        </p:txBody>
      </p:sp>
    </p:spTree>
    <p:extLst>
      <p:ext uri="{BB962C8B-B14F-4D97-AF65-F5344CB8AC3E}">
        <p14:creationId xmlns:p14="http://schemas.microsoft.com/office/powerpoint/2010/main" val="16925340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smtClean="0"/>
              <a:t>The next comorbidity which is fairly debilitating</a:t>
            </a:r>
            <a:r>
              <a:rPr lang="en-US" i="1" baseline="0" dirty="0" smtClean="0"/>
              <a:t> </a:t>
            </a:r>
            <a:r>
              <a:rPr lang="en-US" i="1" dirty="0" smtClean="0"/>
              <a:t> is </a:t>
            </a:r>
            <a:r>
              <a:rPr lang="mr-IN" i="1" dirty="0" smtClean="0"/>
              <a:t>…</a:t>
            </a:r>
            <a:r>
              <a:rPr lang="en-US" i="1" dirty="0" smtClean="0"/>
              <a:t>.</a:t>
            </a:r>
            <a:endParaRPr lang="en-US" i="1" dirty="0"/>
          </a:p>
        </p:txBody>
      </p:sp>
      <p:sp>
        <p:nvSpPr>
          <p:cNvPr id="4" name="Slide Number Placeholder 3"/>
          <p:cNvSpPr>
            <a:spLocks noGrp="1"/>
          </p:cNvSpPr>
          <p:nvPr>
            <p:ph type="sldNum" sz="quarter" idx="10"/>
          </p:nvPr>
        </p:nvSpPr>
        <p:spPr/>
        <p:txBody>
          <a:bodyPr/>
          <a:lstStyle/>
          <a:p>
            <a:fld id="{2090C811-5072-AA46-A6A0-75F7415D565D}" type="slidenum">
              <a:rPr lang="en-US" smtClean="0"/>
              <a:t>22</a:t>
            </a:fld>
            <a:endParaRPr lang="en-US"/>
          </a:p>
        </p:txBody>
      </p:sp>
    </p:spTree>
    <p:extLst>
      <p:ext uri="{BB962C8B-B14F-4D97-AF65-F5344CB8AC3E}">
        <p14:creationId xmlns:p14="http://schemas.microsoft.com/office/powerpoint/2010/main" val="6706987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smtClean="0"/>
              <a:t>Treatment for OCD</a:t>
            </a:r>
            <a:endParaRPr lang="en-US" i="1" dirty="0"/>
          </a:p>
        </p:txBody>
      </p:sp>
      <p:sp>
        <p:nvSpPr>
          <p:cNvPr id="4" name="Slide Number Placeholder 3"/>
          <p:cNvSpPr>
            <a:spLocks noGrp="1"/>
          </p:cNvSpPr>
          <p:nvPr>
            <p:ph type="sldNum" sz="quarter" idx="10"/>
          </p:nvPr>
        </p:nvSpPr>
        <p:spPr/>
        <p:txBody>
          <a:bodyPr/>
          <a:lstStyle/>
          <a:p>
            <a:fld id="{2090C811-5072-AA46-A6A0-75F7415D565D}" type="slidenum">
              <a:rPr lang="en-US" smtClean="0"/>
              <a:t>23</a:t>
            </a:fld>
            <a:endParaRPr lang="en-US"/>
          </a:p>
        </p:txBody>
      </p:sp>
    </p:spTree>
    <p:extLst>
      <p:ext uri="{BB962C8B-B14F-4D97-AF65-F5344CB8AC3E}">
        <p14:creationId xmlns:p14="http://schemas.microsoft.com/office/powerpoint/2010/main" val="5518360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smtClean="0"/>
              <a:t>Another comorbidity is </a:t>
            </a:r>
            <a:endParaRPr lang="en-US" i="1" dirty="0"/>
          </a:p>
        </p:txBody>
      </p:sp>
      <p:sp>
        <p:nvSpPr>
          <p:cNvPr id="4" name="Slide Number Placeholder 3"/>
          <p:cNvSpPr>
            <a:spLocks noGrp="1"/>
          </p:cNvSpPr>
          <p:nvPr>
            <p:ph type="sldNum" sz="quarter" idx="10"/>
          </p:nvPr>
        </p:nvSpPr>
        <p:spPr/>
        <p:txBody>
          <a:bodyPr/>
          <a:lstStyle/>
          <a:p>
            <a:fld id="{2090C811-5072-AA46-A6A0-75F7415D565D}" type="slidenum">
              <a:rPr lang="en-US" smtClean="0"/>
              <a:t>24</a:t>
            </a:fld>
            <a:endParaRPr lang="en-US"/>
          </a:p>
        </p:txBody>
      </p:sp>
    </p:spTree>
    <p:extLst>
      <p:ext uri="{BB962C8B-B14F-4D97-AF65-F5344CB8AC3E}">
        <p14:creationId xmlns:p14="http://schemas.microsoft.com/office/powerpoint/2010/main" val="38978676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smtClean="0"/>
              <a:t>These patients also present with depression</a:t>
            </a:r>
            <a:r>
              <a:rPr lang="mr-IN" i="1" dirty="0" smtClean="0"/>
              <a:t>…</a:t>
            </a:r>
            <a:r>
              <a:rPr lang="en-US" i="1" dirty="0" smtClean="0"/>
              <a:t>..</a:t>
            </a:r>
            <a:endParaRPr lang="en-US" i="1" dirty="0"/>
          </a:p>
        </p:txBody>
      </p:sp>
      <p:sp>
        <p:nvSpPr>
          <p:cNvPr id="4" name="Slide Number Placeholder 3"/>
          <p:cNvSpPr>
            <a:spLocks noGrp="1"/>
          </p:cNvSpPr>
          <p:nvPr>
            <p:ph type="sldNum" sz="quarter" idx="10"/>
          </p:nvPr>
        </p:nvSpPr>
        <p:spPr/>
        <p:txBody>
          <a:bodyPr/>
          <a:lstStyle/>
          <a:p>
            <a:fld id="{2090C811-5072-AA46-A6A0-75F7415D565D}" type="slidenum">
              <a:rPr lang="en-US" smtClean="0"/>
              <a:t>25</a:t>
            </a:fld>
            <a:endParaRPr lang="en-US"/>
          </a:p>
        </p:txBody>
      </p:sp>
    </p:spTree>
    <p:extLst>
      <p:ext uri="{BB962C8B-B14F-4D97-AF65-F5344CB8AC3E}">
        <p14:creationId xmlns:p14="http://schemas.microsoft.com/office/powerpoint/2010/main" val="40899394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smtClean="0"/>
              <a:t>Also importantly are sleep issues such as </a:t>
            </a:r>
            <a:r>
              <a:rPr lang="mr-IN" i="1" dirty="0" smtClean="0"/>
              <a:t>……</a:t>
            </a:r>
            <a:r>
              <a:rPr lang="en-US" i="1" dirty="0" smtClean="0"/>
              <a:t>.</a:t>
            </a:r>
            <a:endParaRPr lang="en-US" i="1" dirty="0"/>
          </a:p>
        </p:txBody>
      </p:sp>
      <p:sp>
        <p:nvSpPr>
          <p:cNvPr id="4" name="Slide Number Placeholder 3"/>
          <p:cNvSpPr>
            <a:spLocks noGrp="1"/>
          </p:cNvSpPr>
          <p:nvPr>
            <p:ph type="sldNum" sz="quarter" idx="10"/>
          </p:nvPr>
        </p:nvSpPr>
        <p:spPr/>
        <p:txBody>
          <a:bodyPr/>
          <a:lstStyle/>
          <a:p>
            <a:fld id="{2090C811-5072-AA46-A6A0-75F7415D565D}" type="slidenum">
              <a:rPr lang="en-US" smtClean="0"/>
              <a:t>26</a:t>
            </a:fld>
            <a:endParaRPr lang="en-US"/>
          </a:p>
        </p:txBody>
      </p:sp>
    </p:spTree>
    <p:extLst>
      <p:ext uri="{BB962C8B-B14F-4D97-AF65-F5344CB8AC3E}">
        <p14:creationId xmlns:p14="http://schemas.microsoft.com/office/powerpoint/2010/main" val="20450597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smtClean="0"/>
              <a:t>Another commonly encountered complaint in our put patient clinic includes</a:t>
            </a:r>
            <a:endParaRPr lang="en-US" i="1" dirty="0"/>
          </a:p>
        </p:txBody>
      </p:sp>
      <p:sp>
        <p:nvSpPr>
          <p:cNvPr id="4" name="Slide Number Placeholder 3"/>
          <p:cNvSpPr>
            <a:spLocks noGrp="1"/>
          </p:cNvSpPr>
          <p:nvPr>
            <p:ph type="sldNum" sz="quarter" idx="10"/>
          </p:nvPr>
        </p:nvSpPr>
        <p:spPr/>
        <p:txBody>
          <a:bodyPr/>
          <a:lstStyle/>
          <a:p>
            <a:fld id="{2090C811-5072-AA46-A6A0-75F7415D565D}" type="slidenum">
              <a:rPr lang="en-US" smtClean="0"/>
              <a:t>27</a:t>
            </a:fld>
            <a:endParaRPr lang="en-US"/>
          </a:p>
        </p:txBody>
      </p:sp>
    </p:spTree>
    <p:extLst>
      <p:ext uri="{BB962C8B-B14F-4D97-AF65-F5344CB8AC3E}">
        <p14:creationId xmlns:p14="http://schemas.microsoft.com/office/powerpoint/2010/main" val="39985758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t>
            </a:r>
            <a:r>
              <a:rPr lang="en-US" i="1" dirty="0" smtClean="0"/>
              <a:t>e most important impact on social</a:t>
            </a:r>
            <a:r>
              <a:rPr lang="en-US" i="1" baseline="0" dirty="0" smtClean="0"/>
              <a:t> functioning especially in children include</a:t>
            </a:r>
            <a:r>
              <a:rPr lang="mr-IN" i="1" baseline="0" dirty="0" smtClean="0"/>
              <a:t>……</a:t>
            </a:r>
            <a:endParaRPr lang="en-US" i="1" dirty="0"/>
          </a:p>
        </p:txBody>
      </p:sp>
      <p:sp>
        <p:nvSpPr>
          <p:cNvPr id="4" name="Slide Number Placeholder 3"/>
          <p:cNvSpPr>
            <a:spLocks noGrp="1"/>
          </p:cNvSpPr>
          <p:nvPr>
            <p:ph type="sldNum" sz="quarter" idx="10"/>
          </p:nvPr>
        </p:nvSpPr>
        <p:spPr/>
        <p:txBody>
          <a:bodyPr/>
          <a:lstStyle/>
          <a:p>
            <a:fld id="{2090C811-5072-AA46-A6A0-75F7415D565D}" type="slidenum">
              <a:rPr lang="en-US" smtClean="0"/>
              <a:t>28</a:t>
            </a:fld>
            <a:endParaRPr lang="en-US"/>
          </a:p>
        </p:txBody>
      </p:sp>
    </p:spTree>
    <p:extLst>
      <p:ext uri="{BB962C8B-B14F-4D97-AF65-F5344CB8AC3E}">
        <p14:creationId xmlns:p14="http://schemas.microsoft.com/office/powerpoint/2010/main" val="35037419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smtClean="0"/>
              <a:t>Other unusual manifestations include</a:t>
            </a:r>
            <a:r>
              <a:rPr lang="mr-IN" i="1" dirty="0" smtClean="0"/>
              <a:t>…</a:t>
            </a:r>
            <a:r>
              <a:rPr lang="en-US" i="1" dirty="0" smtClean="0"/>
              <a:t>.</a:t>
            </a:r>
            <a:endParaRPr lang="en-US" i="1" dirty="0"/>
          </a:p>
        </p:txBody>
      </p:sp>
      <p:sp>
        <p:nvSpPr>
          <p:cNvPr id="4" name="Slide Number Placeholder 3"/>
          <p:cNvSpPr>
            <a:spLocks noGrp="1"/>
          </p:cNvSpPr>
          <p:nvPr>
            <p:ph type="sldNum" sz="quarter" idx="10"/>
          </p:nvPr>
        </p:nvSpPr>
        <p:spPr/>
        <p:txBody>
          <a:bodyPr/>
          <a:lstStyle/>
          <a:p>
            <a:fld id="{2090C811-5072-AA46-A6A0-75F7415D565D}" type="slidenum">
              <a:rPr lang="en-US" smtClean="0"/>
              <a:t>29</a:t>
            </a:fld>
            <a:endParaRPr lang="en-US"/>
          </a:p>
        </p:txBody>
      </p:sp>
    </p:spTree>
    <p:extLst>
      <p:ext uri="{BB962C8B-B14F-4D97-AF65-F5344CB8AC3E}">
        <p14:creationId xmlns:p14="http://schemas.microsoft.com/office/powerpoint/2010/main" val="27797308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smtClean="0"/>
              <a:t>In the outpatient setting a complete h and p is important</a:t>
            </a:r>
            <a:r>
              <a:rPr lang="mr-IN" i="1" dirty="0" smtClean="0"/>
              <a:t>…</a:t>
            </a:r>
            <a:r>
              <a:rPr lang="en-US" i="1" dirty="0" smtClean="0"/>
              <a:t>..</a:t>
            </a:r>
            <a:endParaRPr lang="en-US" i="1" dirty="0"/>
          </a:p>
        </p:txBody>
      </p:sp>
      <p:sp>
        <p:nvSpPr>
          <p:cNvPr id="4" name="Slide Number Placeholder 3"/>
          <p:cNvSpPr>
            <a:spLocks noGrp="1"/>
          </p:cNvSpPr>
          <p:nvPr>
            <p:ph type="sldNum" sz="quarter" idx="10"/>
          </p:nvPr>
        </p:nvSpPr>
        <p:spPr/>
        <p:txBody>
          <a:bodyPr/>
          <a:lstStyle/>
          <a:p>
            <a:fld id="{2090C811-5072-AA46-A6A0-75F7415D565D}" type="slidenum">
              <a:rPr lang="en-US" smtClean="0"/>
              <a:t>30</a:t>
            </a:fld>
            <a:endParaRPr lang="en-US"/>
          </a:p>
        </p:txBody>
      </p:sp>
    </p:spTree>
    <p:extLst>
      <p:ext uri="{BB962C8B-B14F-4D97-AF65-F5344CB8AC3E}">
        <p14:creationId xmlns:p14="http://schemas.microsoft.com/office/powerpoint/2010/main" val="10526652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10"/>
          </p:nvPr>
        </p:nvSpPr>
        <p:spPr/>
        <p:txBody>
          <a:bodyPr/>
          <a:lstStyle/>
          <a:p>
            <a:fld id="{2090C811-5072-AA46-A6A0-75F7415D565D}" type="slidenum">
              <a:rPr lang="en-US" smtClean="0"/>
              <a:t>32</a:t>
            </a:fld>
            <a:endParaRPr lang="en-US"/>
          </a:p>
        </p:txBody>
      </p:sp>
    </p:spTree>
    <p:extLst>
      <p:ext uri="{BB962C8B-B14F-4D97-AF65-F5344CB8AC3E}">
        <p14:creationId xmlns:p14="http://schemas.microsoft.com/office/powerpoint/2010/main" val="23550863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8/29/17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0306710"/>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48A87A34-81AB-432B-8DAE-1953F412C126}" type="datetimeFigureOut">
              <a:rPr lang="en-US" smtClean="0"/>
              <a:t>8/29/17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868940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8/29/17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072772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8/29/17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51836836"/>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8/29/17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60596963"/>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48A87A34-81AB-432B-8DAE-1953F412C126}" type="datetimeFigureOut">
              <a:rPr lang="en-US" smtClean="0"/>
              <a:t>8/29/17</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25750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8A87A34-81AB-432B-8DAE-1953F412C126}" type="datetimeFigureOut">
              <a:rPr lang="en-US" smtClean="0"/>
              <a:t>8/29/17</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55387090"/>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48A87A34-81AB-432B-8DAE-1953F412C126}" type="datetimeFigureOut">
              <a:rPr lang="en-US" smtClean="0"/>
              <a:t>8/29/17</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22963858"/>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8/29/17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513781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8/29/17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9887149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8/29/17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1306985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8/29/17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2503726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8/29/17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5663696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8A87A34-81AB-432B-8DAE-1953F412C126}" type="datetimeFigureOut">
              <a:rPr lang="en-US" smtClean="0"/>
              <a:pPr/>
              <a:t>8/29/17</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836896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8A87A34-81AB-432B-8DAE-1953F412C126}" type="datetimeFigureOut">
              <a:rPr lang="en-US" smtClean="0"/>
              <a:pPr/>
              <a:t>8/29/17</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5673047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8/29/17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606130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8/29/17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55722604"/>
      </p:ext>
    </p:extLst>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image" Target="../media/image3.png"/><Relationship Id="rId21" Type="http://schemas.openxmlformats.org/officeDocument/2006/relationships/image" Target="../media/image4.png"/><Relationship Id="rId22" Type="http://schemas.openxmlformats.org/officeDocument/2006/relationships/image" Target="../media/image5.png"/><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9"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8A87A34-81AB-432B-8DAE-1953F412C126}" type="datetimeFigureOut">
              <a:rPr lang="en-US" smtClean="0"/>
              <a:pPr/>
              <a:t>8/29/17</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030449291"/>
      </p:ext>
    </p:extLst>
  </p:cSld>
  <p:clrMap bg1="dk1" tx1="lt1" bg2="dk2" tx2="lt2" accent1="accent1" accent2="accent2" accent3="accent3" accent4="accent4" accent5="accent5" accent6="accent6" hlink="hlink" folHlink="folHlink"/>
  <p:sldLayoutIdLst>
    <p:sldLayoutId id="2147484207" r:id="rId1"/>
    <p:sldLayoutId id="2147484208" r:id="rId2"/>
    <p:sldLayoutId id="2147484209" r:id="rId3"/>
    <p:sldLayoutId id="2147484210" r:id="rId4"/>
    <p:sldLayoutId id="2147484211" r:id="rId5"/>
    <p:sldLayoutId id="2147484212" r:id="rId6"/>
    <p:sldLayoutId id="2147484213" r:id="rId7"/>
    <p:sldLayoutId id="2147484214" r:id="rId8"/>
    <p:sldLayoutId id="2147484215" r:id="rId9"/>
    <p:sldLayoutId id="2147484216" r:id="rId10"/>
    <p:sldLayoutId id="2147484217" r:id="rId11"/>
    <p:sldLayoutId id="2147484218" r:id="rId12"/>
    <p:sldLayoutId id="2147484219" r:id="rId13"/>
    <p:sldLayoutId id="2147484220" r:id="rId14"/>
    <p:sldLayoutId id="2147484221" r:id="rId15"/>
    <p:sldLayoutId id="2147484222" r:id="rId16"/>
    <p:sldLayoutId id="2147484223"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0.xml"/><Relationship Id="rId3" Type="http://schemas.openxmlformats.org/officeDocument/2006/relationships/image" Target="../media/image9.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7a6d29b891ec41dee3cf7ea3e4b78e87--tourettes-syndrome-love-cover.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1000" y="0"/>
            <a:ext cx="8870805" cy="6858000"/>
          </a:xfrm>
          <a:prstGeom prst="rect">
            <a:avLst/>
          </a:prstGeom>
        </p:spPr>
      </p:pic>
    </p:spTree>
    <p:extLst>
      <p:ext uri="{BB962C8B-B14F-4D97-AF65-F5344CB8AC3E}">
        <p14:creationId xmlns:p14="http://schemas.microsoft.com/office/powerpoint/2010/main" val="25829751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6130" y="1497678"/>
            <a:ext cx="11631313" cy="1484062"/>
          </a:xfrm>
        </p:spPr>
        <p:txBody>
          <a:bodyPr>
            <a:normAutofit fontScale="90000"/>
          </a:bodyPr>
          <a:lstStyle/>
          <a:p>
            <a:r>
              <a:rPr lang="en-US" sz="4800" dirty="0"/>
              <a:t>T</a:t>
            </a:r>
            <a:r>
              <a:rPr lang="en-US" sz="4800" dirty="0" smtClean="0"/>
              <a:t>ourette Syndrome and Comorbid Neuropsychiatric Conditions </a:t>
            </a:r>
            <a:endParaRPr lang="en-US" sz="4800" dirty="0"/>
          </a:p>
        </p:txBody>
      </p:sp>
      <p:sp>
        <p:nvSpPr>
          <p:cNvPr id="3" name="Subtitle 2"/>
          <p:cNvSpPr>
            <a:spLocks noGrp="1"/>
          </p:cNvSpPr>
          <p:nvPr>
            <p:ph type="subTitle" idx="1"/>
          </p:nvPr>
        </p:nvSpPr>
        <p:spPr>
          <a:xfrm>
            <a:off x="4814395" y="4587903"/>
            <a:ext cx="7192075" cy="2091193"/>
          </a:xfrm>
        </p:spPr>
        <p:txBody>
          <a:bodyPr>
            <a:normAutofit/>
          </a:bodyPr>
          <a:lstStyle/>
          <a:p>
            <a:r>
              <a:rPr lang="en-US" sz="2400" dirty="0" err="1" smtClean="0"/>
              <a:t>Ashutosh</a:t>
            </a:r>
            <a:r>
              <a:rPr lang="en-US" sz="2400" dirty="0" smtClean="0"/>
              <a:t> Kumar, MBBS, MD</a:t>
            </a:r>
          </a:p>
          <a:p>
            <a:r>
              <a:rPr lang="en-US" sz="2400" dirty="0" smtClean="0"/>
              <a:t>Assistant Professor </a:t>
            </a:r>
          </a:p>
          <a:p>
            <a:r>
              <a:rPr lang="en-US" sz="2400" dirty="0" smtClean="0"/>
              <a:t>Department of pediatrics and neurology</a:t>
            </a:r>
          </a:p>
          <a:p>
            <a:r>
              <a:rPr lang="en-US" sz="2400" dirty="0" smtClean="0"/>
              <a:t>Penn state </a:t>
            </a:r>
            <a:r>
              <a:rPr lang="en-US" sz="2400" dirty="0" err="1" smtClean="0"/>
              <a:t>milton</a:t>
            </a:r>
            <a:r>
              <a:rPr lang="en-US" sz="2400" dirty="0" smtClean="0"/>
              <a:t> </a:t>
            </a:r>
            <a:r>
              <a:rPr lang="en-US" sz="2400" dirty="0" err="1" smtClean="0"/>
              <a:t>hershey</a:t>
            </a:r>
            <a:r>
              <a:rPr lang="en-US" sz="2400" dirty="0" smtClean="0"/>
              <a:t> medical center</a:t>
            </a:r>
            <a:endParaRPr lang="en-US" sz="2400" dirty="0"/>
          </a:p>
        </p:txBody>
      </p:sp>
    </p:spTree>
    <p:extLst>
      <p:ext uri="{BB962C8B-B14F-4D97-AF65-F5344CB8AC3E}">
        <p14:creationId xmlns:p14="http://schemas.microsoft.com/office/powerpoint/2010/main" val="21373903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Disclosures</a:t>
            </a:r>
            <a:endParaRPr lang="en-US" dirty="0"/>
          </a:p>
        </p:txBody>
      </p:sp>
      <p:sp>
        <p:nvSpPr>
          <p:cNvPr id="3" name="Content Placeholder 2"/>
          <p:cNvSpPr>
            <a:spLocks noGrp="1"/>
          </p:cNvSpPr>
          <p:nvPr>
            <p:ph idx="1"/>
          </p:nvPr>
        </p:nvSpPr>
        <p:spPr>
          <a:xfrm>
            <a:off x="913774" y="2416969"/>
            <a:ext cx="10364452" cy="4111200"/>
          </a:xfrm>
        </p:spPr>
        <p:txBody>
          <a:bodyPr/>
          <a:lstStyle/>
          <a:p>
            <a:r>
              <a:rPr lang="en-US" dirty="0" smtClean="0"/>
              <a:t>None for this presentation</a:t>
            </a:r>
            <a:endParaRPr lang="en-US" dirty="0"/>
          </a:p>
        </p:txBody>
      </p:sp>
    </p:spTree>
    <p:extLst>
      <p:ext uri="{BB962C8B-B14F-4D97-AF65-F5344CB8AC3E}">
        <p14:creationId xmlns:p14="http://schemas.microsoft.com/office/powerpoint/2010/main" val="1648266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878" y="618518"/>
            <a:ext cx="10162348" cy="1070798"/>
          </a:xfrm>
        </p:spPr>
        <p:txBody>
          <a:bodyPr/>
          <a:lstStyle/>
          <a:p>
            <a:r>
              <a:rPr lang="en-US" dirty="0"/>
              <a:t>O</a:t>
            </a:r>
            <a:r>
              <a:rPr lang="en-US" dirty="0" smtClean="0"/>
              <a:t>bjectives</a:t>
            </a:r>
            <a:endParaRPr lang="en-US" dirty="0"/>
          </a:p>
        </p:txBody>
      </p:sp>
      <p:sp>
        <p:nvSpPr>
          <p:cNvPr id="3" name="Content Placeholder 2"/>
          <p:cNvSpPr>
            <a:spLocks noGrp="1"/>
          </p:cNvSpPr>
          <p:nvPr>
            <p:ph idx="1"/>
          </p:nvPr>
        </p:nvSpPr>
        <p:spPr>
          <a:xfrm>
            <a:off x="945396" y="1689316"/>
            <a:ext cx="10332830" cy="4401518"/>
          </a:xfrm>
        </p:spPr>
        <p:txBody>
          <a:bodyPr/>
          <a:lstStyle/>
          <a:p>
            <a:r>
              <a:rPr lang="en-US" dirty="0"/>
              <a:t>Upon completion of the session, participants will be able to</a:t>
            </a:r>
            <a:r>
              <a:rPr lang="en-US" dirty="0" smtClean="0"/>
              <a:t>:</a:t>
            </a:r>
          </a:p>
          <a:p>
            <a:pPr marL="0" indent="0">
              <a:buNone/>
            </a:pPr>
            <a:endParaRPr lang="en-US" dirty="0"/>
          </a:p>
          <a:p>
            <a:pPr lvl="1"/>
            <a:r>
              <a:rPr lang="en-US" dirty="0"/>
              <a:t>List the criteria for Tourette Syndrome.</a:t>
            </a:r>
          </a:p>
          <a:p>
            <a:pPr lvl="1"/>
            <a:r>
              <a:rPr lang="en-US" dirty="0"/>
              <a:t>Describe the natural history of </a:t>
            </a:r>
            <a:r>
              <a:rPr lang="en-US" dirty="0" smtClean="0"/>
              <a:t>TS.</a:t>
            </a:r>
            <a:endParaRPr lang="en-US" dirty="0"/>
          </a:p>
          <a:p>
            <a:pPr lvl="1"/>
            <a:r>
              <a:rPr lang="en-US" dirty="0" smtClean="0"/>
              <a:t>Describe </a:t>
            </a:r>
            <a:r>
              <a:rPr lang="en-US" dirty="0"/>
              <a:t>the associated co-morbidities in patients with </a:t>
            </a:r>
            <a:r>
              <a:rPr lang="en-US" dirty="0" smtClean="0"/>
              <a:t>TS.</a:t>
            </a:r>
            <a:endParaRPr lang="en-US" dirty="0"/>
          </a:p>
          <a:p>
            <a:pPr lvl="1"/>
            <a:r>
              <a:rPr lang="en-US" dirty="0"/>
              <a:t>Describe appropriate treatment goals and strategies for </a:t>
            </a:r>
            <a:r>
              <a:rPr lang="en-US" dirty="0" smtClean="0"/>
              <a:t>TS </a:t>
            </a:r>
            <a:r>
              <a:rPr lang="en-US" dirty="0"/>
              <a:t>and associated co-morbidities. </a:t>
            </a:r>
          </a:p>
          <a:p>
            <a:pPr marL="0" indent="0">
              <a:buNone/>
            </a:pPr>
            <a:endParaRPr lang="en-US" dirty="0"/>
          </a:p>
        </p:txBody>
      </p:sp>
    </p:spTree>
    <p:extLst>
      <p:ext uri="{BB962C8B-B14F-4D97-AF65-F5344CB8AC3E}">
        <p14:creationId xmlns:p14="http://schemas.microsoft.com/office/powerpoint/2010/main" val="13475842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a:xfrm>
            <a:off x="477079" y="1431235"/>
            <a:ext cx="11177366" cy="5052692"/>
          </a:xfrm>
        </p:spPr>
        <p:txBody>
          <a:bodyPr>
            <a:normAutofit/>
          </a:bodyPr>
          <a:lstStyle/>
          <a:p>
            <a:pPr marL="0" indent="0">
              <a:buNone/>
            </a:pPr>
            <a:endParaRPr lang="en-US" dirty="0"/>
          </a:p>
          <a:p>
            <a:pPr>
              <a:buFont typeface="Wingdings" charset="2"/>
              <a:buChar char="Ø"/>
            </a:pPr>
            <a:r>
              <a:rPr lang="en-US" dirty="0" smtClean="0"/>
              <a:t>Gilles </a:t>
            </a:r>
            <a:r>
              <a:rPr lang="en-US" dirty="0"/>
              <a:t>de la Tourette syndrome (TS) is a neuropsychiatric </a:t>
            </a:r>
            <a:r>
              <a:rPr lang="en-US" dirty="0" smtClean="0"/>
              <a:t>condition </a:t>
            </a:r>
            <a:r>
              <a:rPr lang="en-US" dirty="0"/>
              <a:t>characterized by both motor and phonic tics with the onset in childhood or adolescence. </a:t>
            </a:r>
            <a:endParaRPr lang="en-US" dirty="0" smtClean="0"/>
          </a:p>
          <a:p>
            <a:pPr marL="0" indent="0">
              <a:buNone/>
            </a:pPr>
            <a:endParaRPr lang="en-US" dirty="0" smtClean="0"/>
          </a:p>
          <a:p>
            <a:pPr>
              <a:buFont typeface="Wingdings" charset="2"/>
              <a:buChar char="Ø"/>
            </a:pPr>
            <a:r>
              <a:rPr lang="en-US" dirty="0" smtClean="0"/>
              <a:t>First </a:t>
            </a:r>
            <a:r>
              <a:rPr lang="en-US" dirty="0"/>
              <a:t>described by French physician Georges Gilles de la Tourette in </a:t>
            </a:r>
            <a:r>
              <a:rPr lang="en-US" dirty="0" smtClean="0"/>
              <a:t>1885.</a:t>
            </a:r>
          </a:p>
          <a:p>
            <a:pPr marL="0" indent="0">
              <a:buNone/>
            </a:pPr>
            <a:endParaRPr lang="en-US" dirty="0" smtClean="0"/>
          </a:p>
          <a:p>
            <a:pPr>
              <a:buFont typeface="Wingdings" charset="2"/>
              <a:buChar char="Ø"/>
            </a:pPr>
            <a:r>
              <a:rPr lang="en-US" dirty="0"/>
              <a:t>(</a:t>
            </a:r>
            <a:r>
              <a:rPr lang="en-US" dirty="0" smtClean="0"/>
              <a:t>DSM-V): TS </a:t>
            </a:r>
            <a:r>
              <a:rPr lang="en-US" dirty="0"/>
              <a:t>is diagnosed clinically </a:t>
            </a:r>
            <a:r>
              <a:rPr lang="en-US" dirty="0" smtClean="0"/>
              <a:t>by:</a:t>
            </a:r>
          </a:p>
          <a:p>
            <a:pPr lvl="1">
              <a:buFont typeface="Wingdings" charset="2"/>
              <a:buChar char="Ø"/>
            </a:pPr>
            <a:r>
              <a:rPr lang="en-US" dirty="0" smtClean="0"/>
              <a:t>presence </a:t>
            </a:r>
            <a:r>
              <a:rPr lang="en-US" dirty="0"/>
              <a:t>of multiple motor and one or more phonic </a:t>
            </a:r>
            <a:r>
              <a:rPr lang="en-US" dirty="0" smtClean="0"/>
              <a:t>tics</a:t>
            </a:r>
          </a:p>
          <a:p>
            <a:pPr lvl="1">
              <a:buFont typeface="Wingdings" charset="2"/>
              <a:buChar char="Ø"/>
            </a:pPr>
            <a:r>
              <a:rPr lang="en-US" dirty="0" smtClean="0"/>
              <a:t>lasting </a:t>
            </a:r>
            <a:r>
              <a:rPr lang="en-US" dirty="0"/>
              <a:t>at least 1 year with the onset prior to age </a:t>
            </a:r>
            <a:r>
              <a:rPr lang="en-US" dirty="0" smtClean="0"/>
              <a:t>18. </a:t>
            </a:r>
          </a:p>
          <a:p>
            <a:pPr marL="0" indent="0">
              <a:buNone/>
            </a:pPr>
            <a:endParaRPr lang="en-US" dirty="0" smtClean="0"/>
          </a:p>
          <a:p>
            <a:pPr>
              <a:buFont typeface="Wingdings" charset="2"/>
              <a:buChar char="Ø"/>
            </a:pPr>
            <a:r>
              <a:rPr lang="en-US" dirty="0" smtClean="0"/>
              <a:t>TS </a:t>
            </a:r>
            <a:r>
              <a:rPr lang="en-US" dirty="0"/>
              <a:t>is commonly diagnosed between 2 and 15 years of age with the mean age of onset is 5–7 </a:t>
            </a:r>
            <a:r>
              <a:rPr lang="en-US" dirty="0" smtClean="0"/>
              <a:t>years.</a:t>
            </a:r>
            <a:endParaRPr lang="en-US" dirty="0"/>
          </a:p>
          <a:p>
            <a:pPr>
              <a:buFont typeface="Wingdings" charset="2"/>
              <a:buChar char="Ø"/>
            </a:pPr>
            <a:endParaRPr lang="en-US" dirty="0"/>
          </a:p>
        </p:txBody>
      </p:sp>
    </p:spTree>
    <p:extLst>
      <p:ext uri="{BB962C8B-B14F-4D97-AF65-F5344CB8AC3E}">
        <p14:creationId xmlns:p14="http://schemas.microsoft.com/office/powerpoint/2010/main" val="17373863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Tics</a:t>
            </a:r>
            <a:endParaRPr lang="en-US" dirty="0"/>
          </a:p>
        </p:txBody>
      </p:sp>
      <p:sp>
        <p:nvSpPr>
          <p:cNvPr id="3" name="Content Placeholder 2"/>
          <p:cNvSpPr>
            <a:spLocks noGrp="1"/>
          </p:cNvSpPr>
          <p:nvPr>
            <p:ph idx="1"/>
          </p:nvPr>
        </p:nvSpPr>
        <p:spPr>
          <a:xfrm>
            <a:off x="764771" y="1496291"/>
            <a:ext cx="11082672" cy="5103292"/>
          </a:xfrm>
        </p:spPr>
        <p:txBody>
          <a:bodyPr>
            <a:normAutofit/>
          </a:bodyPr>
          <a:lstStyle/>
          <a:p>
            <a:r>
              <a:rPr lang="en-US" dirty="0"/>
              <a:t>B</a:t>
            </a:r>
            <a:r>
              <a:rPr lang="en-US" dirty="0" smtClean="0"/>
              <a:t>rief stereotypic </a:t>
            </a:r>
            <a:r>
              <a:rPr lang="en-US" dirty="0"/>
              <a:t>paroxysmal motor activity or vocalization which is often preceded by a premonitory urge or </a:t>
            </a:r>
            <a:r>
              <a:rPr lang="en-US" dirty="0" smtClean="0"/>
              <a:t>sensation. </a:t>
            </a:r>
          </a:p>
          <a:p>
            <a:pPr marL="0" indent="0">
              <a:buNone/>
            </a:pPr>
            <a:endParaRPr lang="en-US" dirty="0"/>
          </a:p>
          <a:p>
            <a:r>
              <a:rPr lang="en-US" dirty="0" smtClean="0"/>
              <a:t>Premonitory urges </a:t>
            </a:r>
            <a:r>
              <a:rPr lang="en-US" dirty="0"/>
              <a:t>are a cardinal feature of tics</a:t>
            </a:r>
            <a:r>
              <a:rPr lang="en-US" dirty="0" smtClean="0"/>
              <a:t>; </a:t>
            </a:r>
            <a:r>
              <a:rPr lang="en-US" dirty="0"/>
              <a:t>often difficult to elicit this history in younger children. </a:t>
            </a:r>
            <a:endParaRPr lang="en-US" dirty="0" smtClean="0"/>
          </a:p>
          <a:p>
            <a:pPr marL="0" indent="0">
              <a:buNone/>
            </a:pPr>
            <a:endParaRPr lang="en-US" dirty="0" smtClean="0"/>
          </a:p>
          <a:p>
            <a:r>
              <a:rPr lang="en-US" dirty="0"/>
              <a:t>V</a:t>
            </a:r>
            <a:r>
              <a:rPr lang="en-US" dirty="0" smtClean="0"/>
              <a:t>ariable</a:t>
            </a:r>
            <a:r>
              <a:rPr lang="en-US" dirty="0"/>
              <a:t>, with typically a waxing and waning course; however, severity typically peaks during early teenage years. </a:t>
            </a:r>
            <a:endParaRPr lang="en-US" dirty="0" smtClean="0"/>
          </a:p>
          <a:p>
            <a:pPr marL="0" indent="0">
              <a:buNone/>
            </a:pPr>
            <a:endParaRPr lang="en-US" dirty="0" smtClean="0"/>
          </a:p>
          <a:p>
            <a:r>
              <a:rPr lang="en-US" dirty="0" smtClean="0"/>
              <a:t>Tics </a:t>
            </a:r>
            <a:r>
              <a:rPr lang="en-US" dirty="0"/>
              <a:t>typically start as simple tics and become more complex over the time. </a:t>
            </a:r>
            <a:endParaRPr lang="en-US" dirty="0" smtClean="0"/>
          </a:p>
          <a:p>
            <a:r>
              <a:rPr lang="en-US" dirty="0" smtClean="0"/>
              <a:t>Motor </a:t>
            </a:r>
            <a:r>
              <a:rPr lang="en-US" dirty="0"/>
              <a:t>tics typically predate vocal tics. </a:t>
            </a:r>
            <a:endParaRPr lang="en-US" dirty="0" smtClean="0"/>
          </a:p>
          <a:p>
            <a:r>
              <a:rPr lang="en-US" dirty="0" smtClean="0"/>
              <a:t>Tend </a:t>
            </a:r>
            <a:r>
              <a:rPr lang="en-US" dirty="0"/>
              <a:t>to abate in most patients by late teenage or adult years. </a:t>
            </a:r>
          </a:p>
          <a:p>
            <a:endParaRPr lang="en-US" dirty="0"/>
          </a:p>
        </p:txBody>
      </p:sp>
    </p:spTree>
    <p:extLst>
      <p:ext uri="{BB962C8B-B14F-4D97-AF65-F5344CB8AC3E}">
        <p14:creationId xmlns:p14="http://schemas.microsoft.com/office/powerpoint/2010/main" val="19790157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Epidemiology of TS</a:t>
            </a:r>
            <a:endParaRPr lang="en-US" dirty="0"/>
          </a:p>
        </p:txBody>
      </p:sp>
      <p:sp>
        <p:nvSpPr>
          <p:cNvPr id="3" name="Content Placeholder 2"/>
          <p:cNvSpPr>
            <a:spLocks noGrp="1"/>
          </p:cNvSpPr>
          <p:nvPr>
            <p:ph idx="1"/>
          </p:nvPr>
        </p:nvSpPr>
        <p:spPr>
          <a:xfrm>
            <a:off x="646111" y="1712422"/>
            <a:ext cx="10982671" cy="4827526"/>
          </a:xfrm>
        </p:spPr>
        <p:txBody>
          <a:bodyPr/>
          <a:lstStyle/>
          <a:p>
            <a:r>
              <a:rPr lang="en-US" dirty="0"/>
              <a:t>V</a:t>
            </a:r>
            <a:r>
              <a:rPr lang="en-US" dirty="0" smtClean="0"/>
              <a:t>ariable epidemiology depending </a:t>
            </a:r>
            <a:r>
              <a:rPr lang="en-US" dirty="0"/>
              <a:t>on the </a:t>
            </a:r>
            <a:r>
              <a:rPr lang="en-US" dirty="0" smtClean="0"/>
              <a:t>population </a:t>
            </a:r>
            <a:r>
              <a:rPr lang="en-US" dirty="0"/>
              <a:t>studied. </a:t>
            </a:r>
            <a:endParaRPr lang="en-US" dirty="0" smtClean="0"/>
          </a:p>
          <a:p>
            <a:r>
              <a:rPr lang="en-US" dirty="0" smtClean="0"/>
              <a:t>In </a:t>
            </a:r>
            <a:r>
              <a:rPr lang="en-US" dirty="0"/>
              <a:t>one study, the prevalence of </a:t>
            </a:r>
            <a:r>
              <a:rPr lang="en-US" dirty="0" smtClean="0"/>
              <a:t>TS, </a:t>
            </a:r>
            <a:r>
              <a:rPr lang="en-US" dirty="0"/>
              <a:t>reported to be 0.52 % </a:t>
            </a:r>
            <a:r>
              <a:rPr lang="en-US" dirty="0" smtClean="0"/>
              <a:t>.</a:t>
            </a:r>
          </a:p>
          <a:p>
            <a:r>
              <a:rPr lang="en-US" dirty="0"/>
              <a:t>M</a:t>
            </a:r>
            <a:r>
              <a:rPr lang="en-US" dirty="0" smtClean="0"/>
              <a:t>ore </a:t>
            </a:r>
            <a:r>
              <a:rPr lang="en-US" dirty="0"/>
              <a:t>commonly affects males than females (ratio of approximately 4:1</a:t>
            </a:r>
            <a:r>
              <a:rPr lang="en-US" dirty="0" smtClean="0"/>
              <a:t>).</a:t>
            </a:r>
          </a:p>
          <a:p>
            <a:r>
              <a:rPr lang="en-US" dirty="0" smtClean="0"/>
              <a:t>The </a:t>
            </a:r>
            <a:r>
              <a:rPr lang="en-US" dirty="0"/>
              <a:t>prevalence of </a:t>
            </a:r>
            <a:r>
              <a:rPr lang="en-US" dirty="0" smtClean="0"/>
              <a:t>comorbidities: 85.7 </a:t>
            </a:r>
            <a:r>
              <a:rPr lang="en-US" dirty="0"/>
              <a:t>%. </a:t>
            </a:r>
            <a:endParaRPr lang="en-US" dirty="0" smtClean="0"/>
          </a:p>
          <a:p>
            <a:r>
              <a:rPr lang="en-US" dirty="0" smtClean="0"/>
              <a:t>Over </a:t>
            </a:r>
            <a:r>
              <a:rPr lang="en-US" dirty="0"/>
              <a:t>70 % of patients had attention deficit hyperactivity disorder or obsessive compulsive </a:t>
            </a:r>
            <a:r>
              <a:rPr lang="en-US" dirty="0" smtClean="0"/>
              <a:t>disorder</a:t>
            </a:r>
            <a:r>
              <a:rPr lang="en-US" dirty="0"/>
              <a:t>, and in around 30 % of the patients, mood, anxiety, and disruptive behavior were </a:t>
            </a:r>
            <a:r>
              <a:rPr lang="en-US" dirty="0" smtClean="0"/>
              <a:t>reported. </a:t>
            </a:r>
          </a:p>
          <a:p>
            <a:r>
              <a:rPr lang="en-US" dirty="0" smtClean="0"/>
              <a:t>There </a:t>
            </a:r>
            <a:r>
              <a:rPr lang="en-US" dirty="0"/>
              <a:t>are rare but </a:t>
            </a:r>
            <a:r>
              <a:rPr lang="en-US" dirty="0" smtClean="0"/>
              <a:t>serious </a:t>
            </a:r>
            <a:r>
              <a:rPr lang="en-US" dirty="0"/>
              <a:t>cases of associated cervical myelopathy, stroke, and </a:t>
            </a:r>
            <a:r>
              <a:rPr lang="en-US" dirty="0" smtClean="0"/>
              <a:t>dissection </a:t>
            </a:r>
            <a:r>
              <a:rPr lang="en-US" dirty="0"/>
              <a:t>secondary to violent motor </a:t>
            </a:r>
            <a:r>
              <a:rPr lang="en-US" dirty="0" smtClean="0"/>
              <a:t>tics. </a:t>
            </a:r>
          </a:p>
          <a:p>
            <a:r>
              <a:rPr lang="en-US" dirty="0"/>
              <a:t>R</a:t>
            </a:r>
            <a:r>
              <a:rPr lang="en-US" dirty="0" smtClean="0"/>
              <a:t>eports </a:t>
            </a:r>
            <a:r>
              <a:rPr lang="en-US" dirty="0"/>
              <a:t>of increased prevalence of migraine in patients with </a:t>
            </a:r>
            <a:r>
              <a:rPr lang="en-US" dirty="0" smtClean="0"/>
              <a:t>TS.</a:t>
            </a:r>
            <a:endParaRPr lang="en-US" dirty="0"/>
          </a:p>
        </p:txBody>
      </p:sp>
    </p:spTree>
    <p:extLst>
      <p:ext uri="{BB962C8B-B14F-4D97-AF65-F5344CB8AC3E}">
        <p14:creationId xmlns:p14="http://schemas.microsoft.com/office/powerpoint/2010/main" val="4765642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Pathophysiology</a:t>
            </a:r>
            <a:endParaRPr lang="en-US" dirty="0"/>
          </a:p>
        </p:txBody>
      </p:sp>
      <p:sp>
        <p:nvSpPr>
          <p:cNvPr id="3" name="Content Placeholder 2"/>
          <p:cNvSpPr>
            <a:spLocks noGrp="1"/>
          </p:cNvSpPr>
          <p:nvPr>
            <p:ph idx="1"/>
          </p:nvPr>
        </p:nvSpPr>
        <p:spPr>
          <a:xfrm>
            <a:off x="646111" y="1470991"/>
            <a:ext cx="10624863" cy="5148470"/>
          </a:xfrm>
        </p:spPr>
        <p:txBody>
          <a:bodyPr>
            <a:normAutofit/>
          </a:bodyPr>
          <a:lstStyle/>
          <a:p>
            <a:r>
              <a:rPr lang="en-US" dirty="0"/>
              <a:t>The exact </a:t>
            </a:r>
            <a:r>
              <a:rPr lang="en-US" dirty="0" smtClean="0"/>
              <a:t>pathophysiology </a:t>
            </a:r>
            <a:r>
              <a:rPr lang="en-US" dirty="0"/>
              <a:t>is </a:t>
            </a:r>
            <a:r>
              <a:rPr lang="en-US" dirty="0" smtClean="0"/>
              <a:t>unclear.</a:t>
            </a:r>
          </a:p>
          <a:p>
            <a:r>
              <a:rPr lang="en-US" dirty="0" smtClean="0"/>
              <a:t>It </a:t>
            </a:r>
            <a:r>
              <a:rPr lang="en-US" dirty="0"/>
              <a:t>is considered to be a complex disorder, thought to be the effect of environment (infection, autoimmunity as well as perinatal problems) in </a:t>
            </a:r>
            <a:r>
              <a:rPr lang="en-US" dirty="0" smtClean="0"/>
              <a:t>a genetically </a:t>
            </a:r>
            <a:r>
              <a:rPr lang="en-US" dirty="0"/>
              <a:t>predisposed individual. </a:t>
            </a:r>
            <a:endParaRPr lang="en-US" dirty="0" smtClean="0"/>
          </a:p>
          <a:p>
            <a:r>
              <a:rPr lang="en-US" dirty="0" smtClean="0"/>
              <a:t>Various studies </a:t>
            </a:r>
            <a:r>
              <a:rPr lang="en-US" dirty="0"/>
              <a:t>suggested that TS is due to dysfunction in the </a:t>
            </a:r>
            <a:r>
              <a:rPr lang="en-US" dirty="0" err="1"/>
              <a:t>cortico-striato</a:t>
            </a:r>
            <a:r>
              <a:rPr lang="en-US" dirty="0"/>
              <a:t>- </a:t>
            </a:r>
            <a:r>
              <a:rPr lang="en-US" dirty="0" err="1"/>
              <a:t>thalamo</a:t>
            </a:r>
            <a:r>
              <a:rPr lang="en-US" dirty="0"/>
              <a:t>-cortical </a:t>
            </a:r>
            <a:r>
              <a:rPr lang="en-US" dirty="0" smtClean="0"/>
              <a:t>circuit. </a:t>
            </a:r>
          </a:p>
          <a:p>
            <a:r>
              <a:rPr lang="en-US" dirty="0" smtClean="0"/>
              <a:t>The </a:t>
            </a:r>
            <a:r>
              <a:rPr lang="en-US" dirty="0"/>
              <a:t>cause of the </a:t>
            </a:r>
            <a:r>
              <a:rPr lang="en-US" dirty="0" smtClean="0"/>
              <a:t>dysfunction </a:t>
            </a:r>
            <a:r>
              <a:rPr lang="en-US" dirty="0"/>
              <a:t>in the </a:t>
            </a:r>
            <a:r>
              <a:rPr lang="en-US" dirty="0" err="1"/>
              <a:t>cortico</a:t>
            </a:r>
            <a:r>
              <a:rPr lang="en-US" dirty="0"/>
              <a:t>-basal ganglia structures is not clearly defined; </a:t>
            </a:r>
            <a:r>
              <a:rPr lang="en-US" dirty="0" smtClean="0"/>
              <a:t>abnormalities </a:t>
            </a:r>
            <a:r>
              <a:rPr lang="en-US" dirty="0"/>
              <a:t>of </a:t>
            </a:r>
            <a:r>
              <a:rPr lang="en-US" dirty="0" smtClean="0"/>
              <a:t>the GABA </a:t>
            </a:r>
            <a:r>
              <a:rPr lang="en-US" dirty="0"/>
              <a:t>pathway are postulated to cause the disinhibition seen in TS </a:t>
            </a:r>
            <a:r>
              <a:rPr lang="en-US" dirty="0" smtClean="0"/>
              <a:t>patients. </a:t>
            </a:r>
          </a:p>
          <a:p>
            <a:r>
              <a:rPr lang="en-US" dirty="0" smtClean="0"/>
              <a:t>To simplify</a:t>
            </a:r>
            <a:r>
              <a:rPr lang="en-US" dirty="0"/>
              <a:t>, the basal ganglia (caudate, striatum, and </a:t>
            </a:r>
            <a:r>
              <a:rPr lang="en-US" dirty="0" err="1"/>
              <a:t>globus</a:t>
            </a:r>
            <a:r>
              <a:rPr lang="en-US" dirty="0"/>
              <a:t> </a:t>
            </a:r>
            <a:r>
              <a:rPr lang="en-US" dirty="0" err="1"/>
              <a:t>pallidus</a:t>
            </a:r>
            <a:r>
              <a:rPr lang="en-US" dirty="0"/>
              <a:t>) is involved in the control of voluntary </a:t>
            </a:r>
            <a:r>
              <a:rPr lang="en-US" dirty="0" smtClean="0"/>
              <a:t>movements </a:t>
            </a:r>
            <a:r>
              <a:rPr lang="en-US" dirty="0"/>
              <a:t>and abnormalities affecting these areas result in a variety of movement disorders including TS. </a:t>
            </a:r>
          </a:p>
          <a:p>
            <a:pPr marL="0" indent="0">
              <a:buNone/>
            </a:pPr>
            <a:endParaRPr lang="en-US" dirty="0"/>
          </a:p>
          <a:p>
            <a:endParaRPr lang="en-US" dirty="0"/>
          </a:p>
        </p:txBody>
      </p:sp>
    </p:spTree>
    <p:extLst>
      <p:ext uri="{BB962C8B-B14F-4D97-AF65-F5344CB8AC3E}">
        <p14:creationId xmlns:p14="http://schemas.microsoft.com/office/powerpoint/2010/main" val="2025503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Treatment of Tics</a:t>
            </a:r>
            <a:endParaRPr lang="en-US" dirty="0"/>
          </a:p>
        </p:txBody>
      </p:sp>
      <p:sp>
        <p:nvSpPr>
          <p:cNvPr id="3" name="Content Placeholder 2"/>
          <p:cNvSpPr>
            <a:spLocks noGrp="1"/>
          </p:cNvSpPr>
          <p:nvPr>
            <p:ph idx="1"/>
          </p:nvPr>
        </p:nvSpPr>
        <p:spPr>
          <a:xfrm>
            <a:off x="646112" y="2052918"/>
            <a:ext cx="11082062" cy="4447273"/>
          </a:xfrm>
        </p:spPr>
        <p:txBody>
          <a:bodyPr/>
          <a:lstStyle/>
          <a:p>
            <a:r>
              <a:rPr lang="en-US" dirty="0"/>
              <a:t>Tics </a:t>
            </a:r>
            <a:r>
              <a:rPr lang="en-US" dirty="0" smtClean="0"/>
              <a:t>are </a:t>
            </a:r>
            <a:r>
              <a:rPr lang="en-US" dirty="0"/>
              <a:t>often mild and do not impair function.  </a:t>
            </a:r>
            <a:endParaRPr lang="en-US" dirty="0" smtClean="0"/>
          </a:p>
          <a:p>
            <a:pPr marL="0" indent="0">
              <a:buNone/>
            </a:pPr>
            <a:endParaRPr lang="en-US" dirty="0" smtClean="0"/>
          </a:p>
          <a:p>
            <a:r>
              <a:rPr lang="en-US" dirty="0" smtClean="0"/>
              <a:t>Most </a:t>
            </a:r>
            <a:r>
              <a:rPr lang="en-US" dirty="0"/>
              <a:t>of these children can be managed with education and support at home and in school.  </a:t>
            </a:r>
            <a:endParaRPr lang="en-US" dirty="0" smtClean="0"/>
          </a:p>
          <a:p>
            <a:pPr marL="0" indent="0">
              <a:buNone/>
            </a:pPr>
            <a:endParaRPr lang="en-US" dirty="0" smtClean="0"/>
          </a:p>
          <a:p>
            <a:r>
              <a:rPr lang="en-US" dirty="0" smtClean="0"/>
              <a:t>If </a:t>
            </a:r>
            <a:r>
              <a:rPr lang="en-US" dirty="0"/>
              <a:t>tics reach the level of impairing function, treatment can involve CBIT (comprehensive behavioral intervention for tics) or </a:t>
            </a:r>
            <a:r>
              <a:rPr lang="en-US" dirty="0" smtClean="0"/>
              <a:t>pharmacologic </a:t>
            </a:r>
            <a:r>
              <a:rPr lang="en-US" dirty="0"/>
              <a:t>interventions.   </a:t>
            </a:r>
          </a:p>
          <a:p>
            <a:endParaRPr lang="en-US" dirty="0"/>
          </a:p>
        </p:txBody>
      </p:sp>
    </p:spTree>
    <p:extLst>
      <p:ext uri="{BB962C8B-B14F-4D97-AF65-F5344CB8AC3E}">
        <p14:creationId xmlns:p14="http://schemas.microsoft.com/office/powerpoint/2010/main" val="12967939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Treatment of tics: CBIT</a:t>
            </a:r>
            <a:endParaRPr lang="en-US" dirty="0"/>
          </a:p>
        </p:txBody>
      </p:sp>
      <p:sp>
        <p:nvSpPr>
          <p:cNvPr id="3" name="Content Placeholder 2"/>
          <p:cNvSpPr>
            <a:spLocks noGrp="1"/>
          </p:cNvSpPr>
          <p:nvPr>
            <p:ph idx="1"/>
          </p:nvPr>
        </p:nvSpPr>
        <p:spPr>
          <a:xfrm>
            <a:off x="646111" y="1669774"/>
            <a:ext cx="11082063" cy="4790661"/>
          </a:xfrm>
        </p:spPr>
        <p:txBody>
          <a:bodyPr/>
          <a:lstStyle/>
          <a:p>
            <a:r>
              <a:rPr lang="en-US" dirty="0" smtClean="0"/>
              <a:t>CBIT </a:t>
            </a:r>
            <a:r>
              <a:rPr lang="en-US" dirty="0"/>
              <a:t>is a cognitive behavioral treatment where a trained clinician can teach the patient to recognize the premonitory urge and then use habit reversal methods to “block” tics.  </a:t>
            </a:r>
            <a:endParaRPr lang="en-US" dirty="0" smtClean="0"/>
          </a:p>
          <a:p>
            <a:pPr marL="0" indent="0">
              <a:buNone/>
            </a:pPr>
            <a:endParaRPr lang="en-US" dirty="0" smtClean="0"/>
          </a:p>
          <a:p>
            <a:r>
              <a:rPr lang="en-US" dirty="0" smtClean="0"/>
              <a:t>CBIT </a:t>
            </a:r>
            <a:r>
              <a:rPr lang="en-US" dirty="0"/>
              <a:t>was shown to be efficacious in reducing tics in over 50% of patients in a controlled, prospective study.  </a:t>
            </a:r>
            <a:endParaRPr lang="en-US" dirty="0" smtClean="0"/>
          </a:p>
          <a:p>
            <a:pPr marL="0" indent="0">
              <a:buNone/>
            </a:pPr>
            <a:endParaRPr lang="en-US" dirty="0" smtClean="0"/>
          </a:p>
          <a:p>
            <a:r>
              <a:rPr lang="en-US" dirty="0" smtClean="0"/>
              <a:t>Due </a:t>
            </a:r>
            <a:r>
              <a:rPr lang="en-US" dirty="0"/>
              <a:t>to low side effects and good outcomes, this should be first line of treatment for all patients who are cognitively capable to participate. </a:t>
            </a:r>
            <a:endParaRPr lang="en-US" dirty="0" smtClean="0"/>
          </a:p>
          <a:p>
            <a:pPr marL="0" indent="0">
              <a:buNone/>
            </a:pPr>
            <a:endParaRPr lang="en-US" dirty="0" smtClean="0"/>
          </a:p>
          <a:p>
            <a:r>
              <a:rPr lang="en-US" dirty="0" smtClean="0"/>
              <a:t>Unfortunately</a:t>
            </a:r>
            <a:r>
              <a:rPr lang="en-US" dirty="0"/>
              <a:t>, due to lack of trained clinicians and the time investment needed by families, CBIT is often not feasible.  </a:t>
            </a:r>
          </a:p>
        </p:txBody>
      </p:sp>
    </p:spTree>
    <p:extLst>
      <p:ext uri="{BB962C8B-B14F-4D97-AF65-F5344CB8AC3E}">
        <p14:creationId xmlns:p14="http://schemas.microsoft.com/office/powerpoint/2010/main" val="18025724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694922" cy="1376082"/>
          </a:xfrm>
        </p:spPr>
        <p:txBody>
          <a:bodyPr/>
          <a:lstStyle/>
          <a:p>
            <a:r>
              <a:rPr lang="en-US" dirty="0" smtClean="0"/>
              <a:t>Treatment of </a:t>
            </a:r>
            <a:r>
              <a:rPr lang="en-US" smtClean="0"/>
              <a:t>Tics: Pharmacotherapy</a:t>
            </a:r>
            <a:endParaRPr lang="en-US" dirty="0"/>
          </a:p>
        </p:txBody>
      </p:sp>
      <p:sp>
        <p:nvSpPr>
          <p:cNvPr id="3" name="Content Placeholder 2"/>
          <p:cNvSpPr>
            <a:spLocks noGrp="1"/>
          </p:cNvSpPr>
          <p:nvPr>
            <p:ph idx="1"/>
          </p:nvPr>
        </p:nvSpPr>
        <p:spPr>
          <a:xfrm>
            <a:off x="646111" y="1679171"/>
            <a:ext cx="11121819" cy="4920412"/>
          </a:xfrm>
        </p:spPr>
        <p:txBody>
          <a:bodyPr>
            <a:normAutofit lnSpcReduction="10000"/>
          </a:bodyPr>
          <a:lstStyle/>
          <a:p>
            <a:r>
              <a:rPr lang="en-US" dirty="0" smtClean="0"/>
              <a:t>Three </a:t>
            </a:r>
            <a:r>
              <a:rPr lang="en-US" dirty="0"/>
              <a:t>classes of oral medication used in the treatment of tics; alpha agonists, antipsychotics and newer tic medications.  </a:t>
            </a:r>
            <a:endParaRPr lang="en-US" dirty="0" smtClean="0"/>
          </a:p>
          <a:p>
            <a:r>
              <a:rPr lang="en-US" dirty="0" smtClean="0"/>
              <a:t>None </a:t>
            </a:r>
            <a:r>
              <a:rPr lang="en-US" dirty="0"/>
              <a:t>of these medications can completely eliminate tics and  </a:t>
            </a:r>
            <a:r>
              <a:rPr lang="en-US" dirty="0" smtClean="0"/>
              <a:t>all </a:t>
            </a:r>
            <a:r>
              <a:rPr lang="en-US" dirty="0"/>
              <a:t>have side effects. </a:t>
            </a:r>
            <a:endParaRPr lang="en-US" dirty="0" smtClean="0"/>
          </a:p>
          <a:p>
            <a:pPr marL="0" indent="0">
              <a:buNone/>
            </a:pPr>
            <a:endParaRPr lang="en-US" dirty="0" smtClean="0"/>
          </a:p>
          <a:p>
            <a:r>
              <a:rPr lang="en-US" dirty="0" smtClean="0"/>
              <a:t>The </a:t>
            </a:r>
            <a:r>
              <a:rPr lang="en-US" dirty="0"/>
              <a:t>first </a:t>
            </a:r>
            <a:r>
              <a:rPr lang="en-US" dirty="0" smtClean="0"/>
              <a:t>line: usually </a:t>
            </a:r>
            <a:r>
              <a:rPr lang="en-US" dirty="0"/>
              <a:t>one of the alpha-agonists.   </a:t>
            </a:r>
            <a:endParaRPr lang="en-US" dirty="0" smtClean="0"/>
          </a:p>
          <a:p>
            <a:r>
              <a:rPr lang="en-US" dirty="0" smtClean="0"/>
              <a:t>Several </a:t>
            </a:r>
            <a:r>
              <a:rPr lang="en-US" dirty="0"/>
              <a:t>studies have demonstrated the efficacy of </a:t>
            </a:r>
            <a:r>
              <a:rPr lang="en-US" dirty="0" err="1"/>
              <a:t>guanfacine</a:t>
            </a:r>
            <a:r>
              <a:rPr lang="en-US" dirty="0"/>
              <a:t> and clonidine in decreasing tic </a:t>
            </a:r>
            <a:r>
              <a:rPr lang="en-US" dirty="0" smtClean="0"/>
              <a:t>severity.</a:t>
            </a:r>
          </a:p>
          <a:p>
            <a:pPr marL="0" indent="0">
              <a:buNone/>
            </a:pPr>
            <a:endParaRPr lang="en-US" dirty="0" smtClean="0"/>
          </a:p>
          <a:p>
            <a:r>
              <a:rPr lang="en-US" dirty="0" smtClean="0"/>
              <a:t>No </a:t>
            </a:r>
            <a:r>
              <a:rPr lang="en-US" dirty="0"/>
              <a:t>studies have looked at alpha-agonists efficacy vs. antipsychotics but it is generally accepted that the alpha-agonist efficacy is less as is the side effect profile. </a:t>
            </a:r>
            <a:endParaRPr lang="en-US" dirty="0" smtClean="0"/>
          </a:p>
          <a:p>
            <a:pPr marL="0" indent="0">
              <a:buNone/>
            </a:pPr>
            <a:endParaRPr lang="en-US" dirty="0" smtClean="0"/>
          </a:p>
          <a:p>
            <a:r>
              <a:rPr lang="en-US" dirty="0" smtClean="0"/>
              <a:t>Both </a:t>
            </a:r>
            <a:r>
              <a:rPr lang="en-US" dirty="0"/>
              <a:t>clonidine and </a:t>
            </a:r>
            <a:r>
              <a:rPr lang="en-US" dirty="0" err="1"/>
              <a:t>guanfacine</a:t>
            </a:r>
            <a:r>
              <a:rPr lang="en-US" dirty="0"/>
              <a:t> are useful for relieving symptoms of ADHD so can be helpful in children with TS who have ADHD as comorbidity.  </a:t>
            </a:r>
          </a:p>
          <a:p>
            <a:endParaRPr lang="en-US" dirty="0"/>
          </a:p>
        </p:txBody>
      </p:sp>
    </p:spTree>
    <p:extLst>
      <p:ext uri="{BB962C8B-B14F-4D97-AF65-F5344CB8AC3E}">
        <p14:creationId xmlns:p14="http://schemas.microsoft.com/office/powerpoint/2010/main" val="17992336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Pharmacotherapy cont.</a:t>
            </a:r>
            <a:endParaRPr lang="en-US" dirty="0"/>
          </a:p>
        </p:txBody>
      </p:sp>
      <p:sp>
        <p:nvSpPr>
          <p:cNvPr id="3" name="Content Placeholder 2"/>
          <p:cNvSpPr>
            <a:spLocks noGrp="1"/>
          </p:cNvSpPr>
          <p:nvPr>
            <p:ph idx="1"/>
          </p:nvPr>
        </p:nvSpPr>
        <p:spPr>
          <a:xfrm>
            <a:off x="646111" y="1391479"/>
            <a:ext cx="11161575" cy="5108712"/>
          </a:xfrm>
        </p:spPr>
        <p:txBody>
          <a:bodyPr>
            <a:normAutofit/>
          </a:bodyPr>
          <a:lstStyle/>
          <a:p>
            <a:r>
              <a:rPr lang="en-US" dirty="0"/>
              <a:t>The only FDA-approved </a:t>
            </a:r>
            <a:r>
              <a:rPr lang="en-US" dirty="0" smtClean="0"/>
              <a:t>anti-psychotic medications </a:t>
            </a:r>
            <a:r>
              <a:rPr lang="en-US" dirty="0"/>
              <a:t>for TS are </a:t>
            </a:r>
            <a:r>
              <a:rPr lang="en-US" dirty="0" smtClean="0"/>
              <a:t>haloperidol </a:t>
            </a:r>
            <a:r>
              <a:rPr lang="en-US" dirty="0"/>
              <a:t>and </a:t>
            </a:r>
            <a:r>
              <a:rPr lang="en-US" dirty="0" err="1" smtClean="0"/>
              <a:t>pimozide</a:t>
            </a:r>
            <a:r>
              <a:rPr lang="en-US" dirty="0" smtClean="0"/>
              <a:t>, </a:t>
            </a:r>
            <a:r>
              <a:rPr lang="en-US" dirty="0"/>
              <a:t>both block dopamine receptors.  </a:t>
            </a:r>
            <a:endParaRPr lang="en-US" dirty="0" smtClean="0"/>
          </a:p>
          <a:p>
            <a:pPr marL="0" indent="0">
              <a:buNone/>
            </a:pPr>
            <a:r>
              <a:rPr lang="en-US" dirty="0" smtClean="0"/>
              <a:t> </a:t>
            </a:r>
          </a:p>
          <a:p>
            <a:r>
              <a:rPr lang="en-US" dirty="0" smtClean="0"/>
              <a:t>Controlled </a:t>
            </a:r>
            <a:r>
              <a:rPr lang="en-US" dirty="0"/>
              <a:t>clinical trials support their efficacy.  </a:t>
            </a:r>
            <a:endParaRPr lang="en-US" dirty="0" smtClean="0"/>
          </a:p>
          <a:p>
            <a:pPr marL="0" indent="0">
              <a:buNone/>
            </a:pPr>
            <a:r>
              <a:rPr lang="en-US" dirty="0" smtClean="0"/>
              <a:t>  </a:t>
            </a:r>
          </a:p>
          <a:p>
            <a:r>
              <a:rPr lang="en-US" dirty="0" err="1" smtClean="0"/>
              <a:t>Risperidone</a:t>
            </a:r>
            <a:r>
              <a:rPr lang="en-US" dirty="0"/>
              <a:t>, a newer atypical antipsychotic agent has been shown to lower tic severity in a randomized controlled trial also. </a:t>
            </a:r>
            <a:endParaRPr lang="en-US" dirty="0" smtClean="0"/>
          </a:p>
          <a:p>
            <a:pPr marL="0" indent="0">
              <a:buNone/>
            </a:pPr>
            <a:endParaRPr lang="en-US" dirty="0" smtClean="0"/>
          </a:p>
          <a:p>
            <a:r>
              <a:rPr lang="en-US" dirty="0" smtClean="0"/>
              <a:t>Due to </a:t>
            </a:r>
            <a:r>
              <a:rPr lang="en-US" dirty="0"/>
              <a:t>extensive and more severe side effects, antipsychotics are not routinely used as a first line </a:t>
            </a:r>
            <a:r>
              <a:rPr lang="en-US" dirty="0" smtClean="0"/>
              <a:t>drug </a:t>
            </a:r>
            <a:r>
              <a:rPr lang="en-US" dirty="0"/>
              <a:t>but can be very useful for patients with severe </a:t>
            </a:r>
            <a:r>
              <a:rPr lang="en-US" dirty="0" smtClean="0"/>
              <a:t>tics</a:t>
            </a:r>
            <a:endParaRPr lang="en-US" dirty="0"/>
          </a:p>
        </p:txBody>
      </p:sp>
    </p:spTree>
    <p:extLst>
      <p:ext uri="{BB962C8B-B14F-4D97-AF65-F5344CB8AC3E}">
        <p14:creationId xmlns:p14="http://schemas.microsoft.com/office/powerpoint/2010/main" val="18716153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Pharmacotherapy cont.</a:t>
            </a:r>
          </a:p>
        </p:txBody>
      </p:sp>
      <p:sp>
        <p:nvSpPr>
          <p:cNvPr id="3" name="Content Placeholder 2"/>
          <p:cNvSpPr>
            <a:spLocks noGrp="1"/>
          </p:cNvSpPr>
          <p:nvPr>
            <p:ph idx="1"/>
          </p:nvPr>
        </p:nvSpPr>
        <p:spPr>
          <a:xfrm>
            <a:off x="646111" y="1451114"/>
            <a:ext cx="11082063" cy="5049078"/>
          </a:xfrm>
        </p:spPr>
        <p:txBody>
          <a:bodyPr>
            <a:normAutofit/>
          </a:bodyPr>
          <a:lstStyle/>
          <a:p>
            <a:endParaRPr lang="en-US" dirty="0" smtClean="0"/>
          </a:p>
          <a:p>
            <a:r>
              <a:rPr lang="en-US" dirty="0" smtClean="0"/>
              <a:t>Two </a:t>
            </a:r>
            <a:r>
              <a:rPr lang="en-US" dirty="0"/>
              <a:t>of the newer drugs being used for tic treatment are </a:t>
            </a:r>
            <a:r>
              <a:rPr lang="en-US" dirty="0" err="1"/>
              <a:t>tetrabenazine</a:t>
            </a:r>
            <a:r>
              <a:rPr lang="en-US" dirty="0"/>
              <a:t> and </a:t>
            </a:r>
            <a:r>
              <a:rPr lang="en-US" dirty="0" err="1"/>
              <a:t>topiramate</a:t>
            </a:r>
            <a:r>
              <a:rPr lang="en-US" dirty="0"/>
              <a:t>. </a:t>
            </a:r>
            <a:endParaRPr lang="en-US" dirty="0" smtClean="0"/>
          </a:p>
          <a:p>
            <a:pPr marL="0" indent="0">
              <a:buNone/>
            </a:pPr>
            <a:endParaRPr lang="en-US" dirty="0" smtClean="0"/>
          </a:p>
          <a:p>
            <a:pPr marL="0" indent="0">
              <a:buNone/>
            </a:pPr>
            <a:r>
              <a:rPr lang="en-US" dirty="0" smtClean="0"/>
              <a:t> </a:t>
            </a:r>
          </a:p>
          <a:p>
            <a:r>
              <a:rPr lang="en-US" dirty="0" err="1" smtClean="0"/>
              <a:t>Tetrabenazine</a:t>
            </a:r>
            <a:r>
              <a:rPr lang="en-US" dirty="0" smtClean="0"/>
              <a:t> </a:t>
            </a:r>
            <a:r>
              <a:rPr lang="en-US" dirty="0"/>
              <a:t>is a dopamine </a:t>
            </a:r>
            <a:r>
              <a:rPr lang="en-US" dirty="0" err="1"/>
              <a:t>depletor</a:t>
            </a:r>
            <a:r>
              <a:rPr lang="en-US" dirty="0"/>
              <a:t> and has been shown in a case study to decrease tic severity</a:t>
            </a:r>
            <a:r>
              <a:rPr lang="en-US" dirty="0" smtClean="0"/>
              <a:t>.</a:t>
            </a:r>
          </a:p>
          <a:p>
            <a:pPr marL="0" indent="0">
              <a:buNone/>
            </a:pPr>
            <a:endParaRPr lang="en-US" dirty="0" smtClean="0"/>
          </a:p>
          <a:p>
            <a:pPr marL="0" indent="0">
              <a:buNone/>
            </a:pPr>
            <a:endParaRPr lang="en-US" dirty="0" smtClean="0"/>
          </a:p>
          <a:p>
            <a:r>
              <a:rPr lang="en-US" dirty="0" err="1" smtClean="0"/>
              <a:t>Topiramate</a:t>
            </a:r>
            <a:r>
              <a:rPr lang="en-US" dirty="0" smtClean="0"/>
              <a:t> </a:t>
            </a:r>
            <a:r>
              <a:rPr lang="en-US" dirty="0"/>
              <a:t>was shown to be effective in reducing tics in a small clinical </a:t>
            </a:r>
            <a:r>
              <a:rPr lang="en-US" dirty="0" smtClean="0"/>
              <a:t>study. </a:t>
            </a:r>
            <a:endParaRPr lang="en-US" dirty="0"/>
          </a:p>
        </p:txBody>
      </p:sp>
    </p:spTree>
    <p:extLst>
      <p:ext uri="{BB962C8B-B14F-4D97-AF65-F5344CB8AC3E}">
        <p14:creationId xmlns:p14="http://schemas.microsoft.com/office/powerpoint/2010/main" val="192070613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Botulinum toxin injection: </a:t>
            </a:r>
            <a:r>
              <a:rPr lang="en-US" dirty="0" smtClean="0"/>
              <a:t>Other Treatment options</a:t>
            </a:r>
            <a:endParaRPr lang="en-US" dirty="0"/>
          </a:p>
        </p:txBody>
      </p:sp>
      <p:sp>
        <p:nvSpPr>
          <p:cNvPr id="3" name="Content Placeholder 2"/>
          <p:cNvSpPr>
            <a:spLocks noGrp="1"/>
          </p:cNvSpPr>
          <p:nvPr>
            <p:ph idx="1"/>
          </p:nvPr>
        </p:nvSpPr>
        <p:spPr>
          <a:xfrm>
            <a:off x="646112" y="2052918"/>
            <a:ext cx="11082062" cy="4467152"/>
          </a:xfrm>
        </p:spPr>
        <p:txBody>
          <a:bodyPr/>
          <a:lstStyle/>
          <a:p>
            <a:r>
              <a:rPr lang="en-US" dirty="0" smtClean="0"/>
              <a:t>Local </a:t>
            </a:r>
            <a:r>
              <a:rPr lang="en-US" dirty="0"/>
              <a:t>intramuscular injections of botulinum relieve some focal motor and vocal tics temporarily (for 3-6 months) as seen in a small randomized controlled clinical </a:t>
            </a:r>
            <a:r>
              <a:rPr lang="en-US" dirty="0" smtClean="0"/>
              <a:t>trial.  </a:t>
            </a:r>
          </a:p>
          <a:p>
            <a:pPr marL="0" indent="0">
              <a:buNone/>
            </a:pPr>
            <a:endParaRPr lang="en-US" dirty="0" smtClean="0"/>
          </a:p>
          <a:p>
            <a:r>
              <a:rPr lang="en-US" dirty="0" smtClean="0"/>
              <a:t>Botox </a:t>
            </a:r>
            <a:r>
              <a:rPr lang="en-US" dirty="0"/>
              <a:t>injections have been used for eye blinking and shoulder tics.  </a:t>
            </a:r>
            <a:endParaRPr lang="en-US" dirty="0" smtClean="0"/>
          </a:p>
          <a:p>
            <a:pPr marL="0" indent="0">
              <a:buNone/>
            </a:pPr>
            <a:endParaRPr lang="en-US" dirty="0" smtClean="0"/>
          </a:p>
          <a:p>
            <a:r>
              <a:rPr lang="en-US" dirty="0" smtClean="0"/>
              <a:t>These </a:t>
            </a:r>
            <a:r>
              <a:rPr lang="en-US" dirty="0"/>
              <a:t>injections seem to be effective in reducing tics as well as premonitory urge and pain.  </a:t>
            </a:r>
          </a:p>
          <a:p>
            <a:endParaRPr lang="en-US" dirty="0"/>
          </a:p>
        </p:txBody>
      </p:sp>
    </p:spTree>
    <p:extLst>
      <p:ext uri="{BB962C8B-B14F-4D97-AF65-F5344CB8AC3E}">
        <p14:creationId xmlns:p14="http://schemas.microsoft.com/office/powerpoint/2010/main" val="8472951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Penn State Experience of Tourette Syndrome</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46112" y="2618440"/>
            <a:ext cx="10925203" cy="3832631"/>
          </a:xfrm>
        </p:spPr>
      </p:pic>
    </p:spTree>
    <p:extLst>
      <p:ext uri="{BB962C8B-B14F-4D97-AF65-F5344CB8AC3E}">
        <p14:creationId xmlns:p14="http://schemas.microsoft.com/office/powerpoint/2010/main" val="15891477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TS: Penn State experience</a:t>
            </a:r>
            <a:endParaRPr lang="en-US" dirty="0"/>
          </a:p>
        </p:txBody>
      </p:sp>
      <p:sp>
        <p:nvSpPr>
          <p:cNvPr id="3" name="Content Placeholder 2"/>
          <p:cNvSpPr>
            <a:spLocks noGrp="1"/>
          </p:cNvSpPr>
          <p:nvPr>
            <p:ph idx="1"/>
          </p:nvPr>
        </p:nvSpPr>
        <p:spPr>
          <a:xfrm>
            <a:off x="646111" y="1853248"/>
            <a:ext cx="11091460" cy="4713807"/>
          </a:xfrm>
        </p:spPr>
        <p:txBody>
          <a:bodyPr>
            <a:normAutofit/>
          </a:bodyPr>
          <a:lstStyle/>
          <a:p>
            <a:r>
              <a:rPr lang="en-US" dirty="0"/>
              <a:t>A retrospective </a:t>
            </a:r>
            <a:r>
              <a:rPr lang="en-US" dirty="0" smtClean="0"/>
              <a:t>analysis </a:t>
            </a:r>
            <a:r>
              <a:rPr lang="en-US" dirty="0"/>
              <a:t>of a 35-year single-center experience with pediatric tics and Tourette </a:t>
            </a:r>
            <a:r>
              <a:rPr lang="en-US" dirty="0" smtClean="0"/>
              <a:t>syndrome. </a:t>
            </a:r>
          </a:p>
          <a:p>
            <a:r>
              <a:rPr lang="en-US" dirty="0" smtClean="0"/>
              <a:t>482 </a:t>
            </a:r>
            <a:r>
              <a:rPr lang="en-US" dirty="0"/>
              <a:t>charts from 1972 to 2007 were reviewed. </a:t>
            </a:r>
            <a:endParaRPr lang="en-US" dirty="0" smtClean="0"/>
          </a:p>
          <a:p>
            <a:r>
              <a:rPr lang="en-US" dirty="0" smtClean="0"/>
              <a:t>Follow-up </a:t>
            </a:r>
            <a:r>
              <a:rPr lang="en-US" dirty="0"/>
              <a:t>surveys were mailed to last known address and 83 patients responded (17%). </a:t>
            </a:r>
            <a:endParaRPr lang="en-US" dirty="0" smtClean="0"/>
          </a:p>
          <a:p>
            <a:r>
              <a:rPr lang="en-US" dirty="0" smtClean="0"/>
              <a:t>Males </a:t>
            </a:r>
            <a:r>
              <a:rPr lang="en-US" dirty="0"/>
              <a:t>constituted 84%. </a:t>
            </a:r>
            <a:endParaRPr lang="en-US" dirty="0" smtClean="0"/>
          </a:p>
          <a:p>
            <a:r>
              <a:rPr lang="en-US" dirty="0" smtClean="0"/>
              <a:t>Mean </a:t>
            </a:r>
            <a:r>
              <a:rPr lang="en-US" dirty="0"/>
              <a:t>tic onset was 6.6 years. </a:t>
            </a:r>
            <a:endParaRPr lang="en-US" dirty="0" smtClean="0"/>
          </a:p>
          <a:p>
            <a:r>
              <a:rPr lang="en-US" dirty="0" smtClean="0"/>
              <a:t>At </a:t>
            </a:r>
            <a:r>
              <a:rPr lang="en-US" dirty="0"/>
              <a:t>first visit, 83% had multiple motor tics and &gt;50% had comorbidities. </a:t>
            </a:r>
            <a:endParaRPr lang="en-US" dirty="0" smtClean="0"/>
          </a:p>
          <a:p>
            <a:r>
              <a:rPr lang="en-US" dirty="0" smtClean="0"/>
              <a:t>Of </a:t>
            </a:r>
            <a:r>
              <a:rPr lang="en-US" dirty="0"/>
              <a:t>those indicating a poor outcome, mean educational level was lower and attention deficit/hyperactivity disorder and learning disabilities were significantly </a:t>
            </a:r>
            <a:r>
              <a:rPr lang="en-US" dirty="0" smtClean="0"/>
              <a:t>higher. </a:t>
            </a:r>
            <a:endParaRPr lang="en-US" dirty="0"/>
          </a:p>
          <a:p>
            <a:endParaRPr lang="en-US" dirty="0"/>
          </a:p>
        </p:txBody>
      </p:sp>
    </p:spTree>
    <p:extLst>
      <p:ext uri="{BB962C8B-B14F-4D97-AF65-F5344CB8AC3E}">
        <p14:creationId xmlns:p14="http://schemas.microsoft.com/office/powerpoint/2010/main" val="27805881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endParaRPr lang="en-US" dirty="0"/>
          </a:p>
        </p:txBody>
      </p:sp>
      <p:sp>
        <p:nvSpPr>
          <p:cNvPr id="5" name="Subtitle 4"/>
          <p:cNvSpPr>
            <a:spLocks noGrp="1"/>
          </p:cNvSpPr>
          <p:nvPr>
            <p:ph type="subTitle" idx="1"/>
          </p:nvPr>
        </p:nvSpPr>
        <p:spPr/>
        <p:txBody>
          <a:bodyPr/>
          <a:lstStyle/>
          <a:p>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6932" y="1786182"/>
            <a:ext cx="11577820" cy="2991197"/>
          </a:xfrm>
          <a:prstGeom prst="rect">
            <a:avLst/>
          </a:prstGeom>
        </p:spPr>
      </p:pic>
    </p:spTree>
    <p:extLst>
      <p:ext uri="{BB962C8B-B14F-4D97-AF65-F5344CB8AC3E}">
        <p14:creationId xmlns:p14="http://schemas.microsoft.com/office/powerpoint/2010/main" val="208458319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Neuropsychiatric Comorbidities</a:t>
            </a:r>
            <a:endParaRPr lang="en-US" dirty="0"/>
          </a:p>
        </p:txBody>
      </p:sp>
      <p:sp>
        <p:nvSpPr>
          <p:cNvPr id="3" name="Content Placeholder 2"/>
          <p:cNvSpPr>
            <a:spLocks noGrp="1"/>
          </p:cNvSpPr>
          <p:nvPr>
            <p:ph idx="1"/>
          </p:nvPr>
        </p:nvSpPr>
        <p:spPr>
          <a:xfrm>
            <a:off x="646112" y="1853248"/>
            <a:ext cx="9403742" cy="4395151"/>
          </a:xfrm>
        </p:spPr>
        <p:txBody>
          <a:bodyPr/>
          <a:lstStyle/>
          <a:p>
            <a:r>
              <a:rPr lang="en-US" dirty="0"/>
              <a:t>C</a:t>
            </a:r>
            <a:r>
              <a:rPr lang="en-US" dirty="0" smtClean="0"/>
              <a:t>omorbid </a:t>
            </a:r>
            <a:r>
              <a:rPr lang="en-US" dirty="0"/>
              <a:t>conditions are often the main source of impairment in the TS </a:t>
            </a:r>
            <a:r>
              <a:rPr lang="en-US" dirty="0" smtClean="0"/>
              <a:t>patients.</a:t>
            </a:r>
          </a:p>
          <a:p>
            <a:pPr marL="0" indent="0">
              <a:buNone/>
            </a:pPr>
            <a:endParaRPr lang="en-US" dirty="0"/>
          </a:p>
          <a:p>
            <a:r>
              <a:rPr lang="en-US" dirty="0" smtClean="0"/>
              <a:t>They compromise </a:t>
            </a:r>
            <a:r>
              <a:rPr lang="en-US" dirty="0"/>
              <a:t>overall well-being much more than the tic </a:t>
            </a:r>
            <a:r>
              <a:rPr lang="en-US" dirty="0" smtClean="0"/>
              <a:t>severity</a:t>
            </a:r>
            <a:r>
              <a:rPr lang="en-US" dirty="0"/>
              <a:t>. </a:t>
            </a:r>
            <a:endParaRPr lang="en-US" dirty="0" smtClean="0"/>
          </a:p>
          <a:p>
            <a:pPr marL="0" indent="0">
              <a:buNone/>
            </a:pPr>
            <a:endParaRPr lang="en-US" dirty="0" smtClean="0"/>
          </a:p>
          <a:p>
            <a:r>
              <a:rPr lang="en-US" dirty="0" smtClean="0"/>
              <a:t>Because </a:t>
            </a:r>
            <a:r>
              <a:rPr lang="en-US" dirty="0"/>
              <a:t>of </a:t>
            </a:r>
            <a:r>
              <a:rPr lang="en-US" dirty="0" smtClean="0"/>
              <a:t>the high </a:t>
            </a:r>
            <a:r>
              <a:rPr lang="en-US" dirty="0"/>
              <a:t>rate of comorbidity, any patient </a:t>
            </a:r>
            <a:r>
              <a:rPr lang="en-US" dirty="0" smtClean="0"/>
              <a:t>presenting </a:t>
            </a:r>
            <a:r>
              <a:rPr lang="en-US" dirty="0"/>
              <a:t>with tics should have a thorough </a:t>
            </a:r>
            <a:r>
              <a:rPr lang="en-US" dirty="0" smtClean="0"/>
              <a:t>evaluation </a:t>
            </a:r>
            <a:r>
              <a:rPr lang="en-US" dirty="0"/>
              <a:t>for associated comorbidities. </a:t>
            </a:r>
          </a:p>
          <a:p>
            <a:endParaRPr lang="en-US" dirty="0"/>
          </a:p>
        </p:txBody>
      </p:sp>
    </p:spTree>
    <p:extLst>
      <p:ext uri="{BB962C8B-B14F-4D97-AF65-F5344CB8AC3E}">
        <p14:creationId xmlns:p14="http://schemas.microsoft.com/office/powerpoint/2010/main" val="17794512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ADHD</a:t>
            </a:r>
            <a:endParaRPr lang="en-US" dirty="0"/>
          </a:p>
        </p:txBody>
      </p:sp>
      <p:sp>
        <p:nvSpPr>
          <p:cNvPr id="3" name="Content Placeholder 2"/>
          <p:cNvSpPr>
            <a:spLocks noGrp="1"/>
          </p:cNvSpPr>
          <p:nvPr>
            <p:ph idx="1"/>
          </p:nvPr>
        </p:nvSpPr>
        <p:spPr>
          <a:xfrm>
            <a:off x="646111" y="1645920"/>
            <a:ext cx="10744132" cy="4774758"/>
          </a:xfrm>
        </p:spPr>
        <p:txBody>
          <a:bodyPr>
            <a:normAutofit/>
          </a:bodyPr>
          <a:lstStyle/>
          <a:p>
            <a:r>
              <a:rPr lang="en-US" dirty="0"/>
              <a:t>Most common comorbidity in the TS patients, ranging between 60 and 80 </a:t>
            </a:r>
            <a:r>
              <a:rPr lang="en-US" dirty="0" smtClean="0"/>
              <a:t>%.</a:t>
            </a:r>
          </a:p>
          <a:p>
            <a:r>
              <a:rPr lang="en-US" dirty="0" smtClean="0"/>
              <a:t>Characterize </a:t>
            </a:r>
            <a:r>
              <a:rPr lang="en-US" dirty="0"/>
              <a:t>by symptoms of inattention and </a:t>
            </a:r>
            <a:r>
              <a:rPr lang="en-US" dirty="0" smtClean="0"/>
              <a:t>hyperactivity/impulsivity.</a:t>
            </a:r>
          </a:p>
          <a:p>
            <a:r>
              <a:rPr lang="en-US" dirty="0" smtClean="0"/>
              <a:t>ADHD </a:t>
            </a:r>
            <a:r>
              <a:rPr lang="en-US" dirty="0"/>
              <a:t>symptoms precede the onset of tics by 2–3 years and begin around the age of 3–5 years. </a:t>
            </a:r>
            <a:endParaRPr lang="en-US" dirty="0" smtClean="0"/>
          </a:p>
          <a:p>
            <a:r>
              <a:rPr lang="en-US" dirty="0" smtClean="0"/>
              <a:t>The </a:t>
            </a:r>
            <a:r>
              <a:rPr lang="en-US" dirty="0"/>
              <a:t>hyperactive subtype is predominant in the younger </a:t>
            </a:r>
            <a:r>
              <a:rPr lang="en-US" dirty="0" smtClean="0"/>
              <a:t>patients.</a:t>
            </a:r>
          </a:p>
          <a:p>
            <a:r>
              <a:rPr lang="en-US" dirty="0"/>
              <a:t>I</a:t>
            </a:r>
            <a:r>
              <a:rPr lang="en-US" dirty="0" smtClean="0"/>
              <a:t>nattentive </a:t>
            </a:r>
            <a:r>
              <a:rPr lang="en-US" dirty="0"/>
              <a:t>type is more common in adult patients, who also have higher risk of substance </a:t>
            </a:r>
            <a:r>
              <a:rPr lang="en-US" dirty="0" smtClean="0"/>
              <a:t>abuse </a:t>
            </a:r>
            <a:r>
              <a:rPr lang="en-US" dirty="0"/>
              <a:t>and aggressive </a:t>
            </a:r>
            <a:r>
              <a:rPr lang="en-US" dirty="0" smtClean="0"/>
              <a:t>behavior. </a:t>
            </a:r>
          </a:p>
          <a:p>
            <a:r>
              <a:rPr lang="en-US" dirty="0" smtClean="0"/>
              <a:t>The pathogenesis </a:t>
            </a:r>
            <a:r>
              <a:rPr lang="en-US" dirty="0"/>
              <a:t>of ADHD in TS patients is complex and includes environmental, genetic, and neurobiological </a:t>
            </a:r>
            <a:r>
              <a:rPr lang="en-US" dirty="0" smtClean="0"/>
              <a:t>factors.</a:t>
            </a:r>
          </a:p>
          <a:p>
            <a:r>
              <a:rPr lang="en-US" dirty="0"/>
              <a:t>Abnormal level of neurotransmitters (dopamine and </a:t>
            </a:r>
            <a:r>
              <a:rPr lang="en-US" dirty="0" smtClean="0"/>
              <a:t>glutamate</a:t>
            </a:r>
            <a:r>
              <a:rPr lang="en-US" dirty="0"/>
              <a:t>) along with loss of normal </a:t>
            </a:r>
            <a:r>
              <a:rPr lang="en-US" dirty="0" err="1"/>
              <a:t>globus</a:t>
            </a:r>
            <a:r>
              <a:rPr lang="en-US" dirty="0"/>
              <a:t> </a:t>
            </a:r>
            <a:r>
              <a:rPr lang="en-US" dirty="0" err="1"/>
              <a:t>pallidus</a:t>
            </a:r>
            <a:r>
              <a:rPr lang="en-US" dirty="0"/>
              <a:t> symmetry is reported in </a:t>
            </a:r>
            <a:r>
              <a:rPr lang="en-US" dirty="0" smtClean="0"/>
              <a:t>both. </a:t>
            </a:r>
            <a:endParaRPr lang="en-US" dirty="0"/>
          </a:p>
          <a:p>
            <a:endParaRPr lang="en-US" dirty="0"/>
          </a:p>
        </p:txBody>
      </p:sp>
    </p:spTree>
    <p:extLst>
      <p:ext uri="{BB962C8B-B14F-4D97-AF65-F5344CB8AC3E}">
        <p14:creationId xmlns:p14="http://schemas.microsoft.com/office/powerpoint/2010/main" val="110709618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ADHD cont..</a:t>
            </a:r>
            <a:endParaRPr lang="en-US" dirty="0"/>
          </a:p>
        </p:txBody>
      </p:sp>
      <p:sp>
        <p:nvSpPr>
          <p:cNvPr id="3" name="Content Placeholder 2"/>
          <p:cNvSpPr>
            <a:spLocks noGrp="1"/>
          </p:cNvSpPr>
          <p:nvPr>
            <p:ph idx="1"/>
          </p:nvPr>
        </p:nvSpPr>
        <p:spPr>
          <a:xfrm>
            <a:off x="646111" y="1379914"/>
            <a:ext cx="9403743" cy="5220392"/>
          </a:xfrm>
        </p:spPr>
        <p:txBody>
          <a:bodyPr>
            <a:normAutofit/>
          </a:bodyPr>
          <a:lstStyle/>
          <a:p>
            <a:r>
              <a:rPr lang="en-US" dirty="0"/>
              <a:t>The treatment </a:t>
            </a:r>
            <a:r>
              <a:rPr lang="en-US" dirty="0" smtClean="0"/>
              <a:t>is </a:t>
            </a:r>
            <a:r>
              <a:rPr lang="en-US" dirty="0"/>
              <a:t>multimodal </a:t>
            </a:r>
            <a:r>
              <a:rPr lang="en-US" dirty="0" smtClean="0"/>
              <a:t>: Combination </a:t>
            </a:r>
            <a:r>
              <a:rPr lang="en-US" dirty="0"/>
              <a:t>of </a:t>
            </a:r>
            <a:r>
              <a:rPr lang="en-US" dirty="0" err="1"/>
              <a:t>psychoeducation</a:t>
            </a:r>
            <a:r>
              <a:rPr lang="en-US" dirty="0"/>
              <a:t> to the patient and family, </a:t>
            </a:r>
            <a:r>
              <a:rPr lang="en-US" dirty="0" smtClean="0"/>
              <a:t>cognitive </a:t>
            </a:r>
            <a:r>
              <a:rPr lang="en-US" dirty="0"/>
              <a:t>behavioral therapy, and pharmacological </a:t>
            </a:r>
            <a:r>
              <a:rPr lang="en-US" dirty="0" smtClean="0"/>
              <a:t>interventions</a:t>
            </a:r>
            <a:r>
              <a:rPr lang="en-US" dirty="0"/>
              <a:t>. </a:t>
            </a:r>
            <a:endParaRPr lang="en-US" dirty="0" smtClean="0"/>
          </a:p>
          <a:p>
            <a:pPr marL="0" indent="0">
              <a:buNone/>
            </a:pPr>
            <a:endParaRPr lang="en-US" dirty="0" smtClean="0"/>
          </a:p>
          <a:p>
            <a:r>
              <a:rPr lang="en-US" dirty="0" smtClean="0"/>
              <a:t>Three </a:t>
            </a:r>
            <a:r>
              <a:rPr lang="en-US" dirty="0"/>
              <a:t>classes of medications are commonly used for the treatment of ADHD in TS </a:t>
            </a:r>
            <a:r>
              <a:rPr lang="en-US" dirty="0" smtClean="0"/>
              <a:t>patients.</a:t>
            </a:r>
          </a:p>
          <a:p>
            <a:pPr lvl="1"/>
            <a:r>
              <a:rPr lang="en-US" dirty="0" smtClean="0"/>
              <a:t>stimulants </a:t>
            </a:r>
            <a:r>
              <a:rPr lang="en-US" dirty="0"/>
              <a:t>(methylphenidate, </a:t>
            </a:r>
            <a:r>
              <a:rPr lang="en-US" dirty="0" err="1" smtClean="0"/>
              <a:t>dextroamphetamine</a:t>
            </a:r>
            <a:r>
              <a:rPr lang="en-US" dirty="0" smtClean="0"/>
              <a:t>)</a:t>
            </a:r>
          </a:p>
          <a:p>
            <a:pPr lvl="1"/>
            <a:r>
              <a:rPr lang="en-US" dirty="0" smtClean="0"/>
              <a:t>alpha- </a:t>
            </a:r>
            <a:r>
              <a:rPr lang="en-US" dirty="0"/>
              <a:t>agonists (clonidine, </a:t>
            </a:r>
            <a:r>
              <a:rPr lang="en-US" dirty="0" err="1"/>
              <a:t>guanfacine</a:t>
            </a:r>
            <a:r>
              <a:rPr lang="en-US" dirty="0"/>
              <a:t>), </a:t>
            </a:r>
            <a:endParaRPr lang="en-US" dirty="0" smtClean="0"/>
          </a:p>
          <a:p>
            <a:pPr lvl="1"/>
            <a:r>
              <a:rPr lang="en-US" dirty="0" smtClean="0"/>
              <a:t>and </a:t>
            </a:r>
            <a:r>
              <a:rPr lang="en-US" dirty="0"/>
              <a:t>norepinephrine </a:t>
            </a:r>
            <a:r>
              <a:rPr lang="en-US" dirty="0" smtClean="0"/>
              <a:t>reuptake </a:t>
            </a:r>
            <a:r>
              <a:rPr lang="en-US" dirty="0"/>
              <a:t>inhibitors (</a:t>
            </a:r>
            <a:r>
              <a:rPr lang="en-US" dirty="0" err="1"/>
              <a:t>atomoxetine</a:t>
            </a:r>
            <a:r>
              <a:rPr lang="en-US" dirty="0" smtClean="0"/>
              <a:t>).</a:t>
            </a:r>
          </a:p>
        </p:txBody>
      </p:sp>
    </p:spTree>
    <p:extLst>
      <p:ext uri="{BB962C8B-B14F-4D97-AF65-F5344CB8AC3E}">
        <p14:creationId xmlns:p14="http://schemas.microsoft.com/office/powerpoint/2010/main" val="69298171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ADHD cont.</a:t>
            </a:r>
            <a:endParaRPr lang="en-US" dirty="0"/>
          </a:p>
        </p:txBody>
      </p:sp>
      <p:sp>
        <p:nvSpPr>
          <p:cNvPr id="3" name="Content Placeholder 2"/>
          <p:cNvSpPr>
            <a:spLocks noGrp="1"/>
          </p:cNvSpPr>
          <p:nvPr>
            <p:ph idx="1"/>
          </p:nvPr>
        </p:nvSpPr>
        <p:spPr>
          <a:xfrm>
            <a:off x="646111" y="1630018"/>
            <a:ext cx="11082063" cy="5009322"/>
          </a:xfrm>
        </p:spPr>
        <p:txBody>
          <a:bodyPr>
            <a:normAutofit/>
          </a:bodyPr>
          <a:lstStyle/>
          <a:p>
            <a:r>
              <a:rPr lang="en-US" dirty="0" smtClean="0"/>
              <a:t>Alpha-2 </a:t>
            </a:r>
            <a:r>
              <a:rPr lang="en-US" dirty="0"/>
              <a:t>agonist (clonidine, </a:t>
            </a:r>
            <a:r>
              <a:rPr lang="en-US" dirty="0" err="1"/>
              <a:t>guanfacine</a:t>
            </a:r>
            <a:r>
              <a:rPr lang="en-US" dirty="0"/>
              <a:t>) are considered to be the first line treatment given proven efficacy for both tics and ADHD symptoms. </a:t>
            </a:r>
          </a:p>
          <a:p>
            <a:r>
              <a:rPr lang="en-US" dirty="0"/>
              <a:t>Stimulants </a:t>
            </a:r>
            <a:r>
              <a:rPr lang="en-US" dirty="0" smtClean="0"/>
              <a:t>are </a:t>
            </a:r>
            <a:r>
              <a:rPr lang="en-US" dirty="0"/>
              <a:t>the second line of treatment, especially useful in children requiring immediate relief of ADHD symptoms, while it has a very little evidence to support for the treatment of the tics</a:t>
            </a:r>
            <a:r>
              <a:rPr lang="en-US" dirty="0" smtClean="0"/>
              <a:t>.</a:t>
            </a:r>
          </a:p>
          <a:p>
            <a:r>
              <a:rPr lang="en-US" dirty="0"/>
              <a:t>In the past, there has been concern regarding the effect of stimulant on the exacerbation of tics. However, recent studies </a:t>
            </a:r>
            <a:r>
              <a:rPr lang="en-US" dirty="0" smtClean="0"/>
              <a:t>have not supported this.</a:t>
            </a:r>
          </a:p>
          <a:p>
            <a:r>
              <a:rPr lang="en-US" dirty="0" smtClean="0"/>
              <a:t>More </a:t>
            </a:r>
            <a:r>
              <a:rPr lang="en-US" dirty="0"/>
              <a:t>recently, the partial dopamine agonist (</a:t>
            </a:r>
            <a:r>
              <a:rPr lang="en-US" dirty="0" err="1"/>
              <a:t>aripiprazole</a:t>
            </a:r>
            <a:r>
              <a:rPr lang="en-US" dirty="0"/>
              <a:t>) has been recommended for the </a:t>
            </a:r>
            <a:r>
              <a:rPr lang="en-US" dirty="0" smtClean="0"/>
              <a:t>treatment, </a:t>
            </a:r>
            <a:r>
              <a:rPr lang="en-US" dirty="0"/>
              <a:t>if TS with mild ADHD symptoms.</a:t>
            </a:r>
          </a:p>
          <a:p>
            <a:r>
              <a:rPr lang="en-US" dirty="0"/>
              <a:t>A non-invasive modality known as repetitive transcranial magnetic stimulation (</a:t>
            </a:r>
            <a:r>
              <a:rPr lang="en-US" dirty="0" err="1"/>
              <a:t>rTMS</a:t>
            </a:r>
            <a:r>
              <a:rPr lang="en-US" dirty="0"/>
              <a:t>), in which changing magnetic fields stimulate targeted areas of the brain, shown to alter cortical activity, has been tried for the treatment of ADHD and TS, with conflicting results.</a:t>
            </a:r>
          </a:p>
          <a:p>
            <a:endParaRPr lang="en-US" dirty="0"/>
          </a:p>
          <a:p>
            <a:endParaRPr lang="en-US" dirty="0"/>
          </a:p>
        </p:txBody>
      </p:sp>
    </p:spTree>
    <p:extLst>
      <p:ext uri="{BB962C8B-B14F-4D97-AF65-F5344CB8AC3E}">
        <p14:creationId xmlns:p14="http://schemas.microsoft.com/office/powerpoint/2010/main" val="49317379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Obsessive compulsive disorder (OCD)</a:t>
            </a:r>
          </a:p>
        </p:txBody>
      </p:sp>
      <p:sp>
        <p:nvSpPr>
          <p:cNvPr id="3" name="Content Placeholder 2"/>
          <p:cNvSpPr>
            <a:spLocks noGrp="1"/>
          </p:cNvSpPr>
          <p:nvPr>
            <p:ph idx="1"/>
          </p:nvPr>
        </p:nvSpPr>
        <p:spPr>
          <a:xfrm>
            <a:off x="646111" y="2052918"/>
            <a:ext cx="11054821" cy="4584949"/>
          </a:xfrm>
        </p:spPr>
        <p:txBody>
          <a:bodyPr>
            <a:normAutofit fontScale="92500"/>
          </a:bodyPr>
          <a:lstStyle/>
          <a:p>
            <a:r>
              <a:rPr lang="en-US"/>
              <a:t>D</a:t>
            </a:r>
            <a:r>
              <a:rPr lang="en-US" smtClean="0"/>
              <a:t>efined </a:t>
            </a:r>
            <a:r>
              <a:rPr lang="en-US" dirty="0"/>
              <a:t>by the presence of obsessions (</a:t>
            </a:r>
            <a:r>
              <a:rPr lang="en-US" dirty="0" smtClean="0"/>
              <a:t>intrusive </a:t>
            </a:r>
            <a:r>
              <a:rPr lang="en-US" dirty="0"/>
              <a:t>thoughts) and compulsions (repetitive behavior) leading to adaptive malfunctioning and emotional </a:t>
            </a:r>
            <a:r>
              <a:rPr lang="en-US" dirty="0" smtClean="0"/>
              <a:t>maladjustment. </a:t>
            </a:r>
          </a:p>
          <a:p>
            <a:r>
              <a:rPr lang="en-US" dirty="0" smtClean="0"/>
              <a:t>The prevalence  </a:t>
            </a:r>
            <a:r>
              <a:rPr lang="en-US" dirty="0"/>
              <a:t>ranges from 11 to 80 % of patients with </a:t>
            </a:r>
            <a:r>
              <a:rPr lang="en-US" dirty="0" smtClean="0"/>
              <a:t>TS. </a:t>
            </a:r>
          </a:p>
          <a:p>
            <a:r>
              <a:rPr lang="en-US" dirty="0" smtClean="0"/>
              <a:t>The </a:t>
            </a:r>
            <a:r>
              <a:rPr lang="en-US" dirty="0"/>
              <a:t>exact etiology of OCD in TS </a:t>
            </a:r>
            <a:r>
              <a:rPr lang="en-US" dirty="0" smtClean="0"/>
              <a:t>patients </a:t>
            </a:r>
            <a:r>
              <a:rPr lang="en-US" dirty="0"/>
              <a:t>is unclear; however, studies have suggested an </a:t>
            </a:r>
            <a:r>
              <a:rPr lang="en-US" dirty="0" smtClean="0"/>
              <a:t>involvement </a:t>
            </a:r>
            <a:r>
              <a:rPr lang="en-US" dirty="0"/>
              <a:t>of the basal ganglia circuit, especially disruption of the indirect pathway resulting in repetitive behaviors and </a:t>
            </a:r>
            <a:r>
              <a:rPr lang="en-US" dirty="0" smtClean="0"/>
              <a:t>thoughts. </a:t>
            </a:r>
          </a:p>
          <a:p>
            <a:r>
              <a:rPr lang="en-US" dirty="0" smtClean="0"/>
              <a:t>Compulsive </a:t>
            </a:r>
            <a:r>
              <a:rPr lang="en-US" dirty="0"/>
              <a:t>symptoms </a:t>
            </a:r>
            <a:r>
              <a:rPr lang="en-US" dirty="0" smtClean="0"/>
              <a:t>are </a:t>
            </a:r>
            <a:r>
              <a:rPr lang="en-US" dirty="0"/>
              <a:t>more common than obsessions if OCD is the presenting symptom in TS </a:t>
            </a:r>
            <a:r>
              <a:rPr lang="en-US" dirty="0" smtClean="0"/>
              <a:t>patients. </a:t>
            </a:r>
          </a:p>
          <a:p>
            <a:r>
              <a:rPr lang="en-US" dirty="0" smtClean="0"/>
              <a:t>The </a:t>
            </a:r>
            <a:r>
              <a:rPr lang="en-US" dirty="0"/>
              <a:t>presentation of OCD symptoms in TS patients can be different than the </a:t>
            </a:r>
            <a:r>
              <a:rPr lang="en-US" dirty="0" smtClean="0"/>
              <a:t> </a:t>
            </a:r>
            <a:r>
              <a:rPr lang="en-US" dirty="0"/>
              <a:t>primary OCD. </a:t>
            </a:r>
          </a:p>
          <a:p>
            <a:pPr lvl="1"/>
            <a:r>
              <a:rPr lang="en-US" dirty="0" smtClean="0"/>
              <a:t>TS </a:t>
            </a:r>
            <a:r>
              <a:rPr lang="en-US" dirty="0"/>
              <a:t>patients are </a:t>
            </a:r>
            <a:r>
              <a:rPr lang="en-US" dirty="0" smtClean="0"/>
              <a:t>reported </a:t>
            </a:r>
            <a:r>
              <a:rPr lang="en-US" dirty="0"/>
              <a:t>to have greater rates of symmetric obsession, obsessional counting (</a:t>
            </a:r>
            <a:r>
              <a:rPr lang="en-US" dirty="0" err="1"/>
              <a:t>arithmomania</a:t>
            </a:r>
            <a:r>
              <a:rPr lang="en-US" dirty="0"/>
              <a:t>), and </a:t>
            </a:r>
            <a:r>
              <a:rPr lang="en-US" dirty="0" smtClean="0"/>
              <a:t>“just right” </a:t>
            </a:r>
            <a:r>
              <a:rPr lang="en-US" dirty="0"/>
              <a:t>perception, </a:t>
            </a:r>
            <a:endParaRPr lang="en-US" dirty="0" smtClean="0"/>
          </a:p>
          <a:p>
            <a:pPr lvl="1"/>
            <a:r>
              <a:rPr lang="en-US" dirty="0" smtClean="0"/>
              <a:t>whereas </a:t>
            </a:r>
            <a:r>
              <a:rPr lang="en-US" dirty="0"/>
              <a:t>primary OCD patients reports higher prevalence of cleaning rituals, compulsive washing, and fears of </a:t>
            </a:r>
            <a:r>
              <a:rPr lang="en-US" dirty="0" smtClean="0"/>
              <a:t>contaminations. </a:t>
            </a:r>
            <a:endParaRPr lang="en-US" dirty="0"/>
          </a:p>
          <a:p>
            <a:endParaRPr lang="en-US" dirty="0"/>
          </a:p>
          <a:p>
            <a:endParaRPr lang="en-US" dirty="0"/>
          </a:p>
        </p:txBody>
      </p:sp>
    </p:spTree>
    <p:extLst>
      <p:ext uri="{BB962C8B-B14F-4D97-AF65-F5344CB8AC3E}">
        <p14:creationId xmlns:p14="http://schemas.microsoft.com/office/powerpoint/2010/main" val="154141754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OCD cont.</a:t>
            </a:r>
            <a:endParaRPr lang="en-US" dirty="0"/>
          </a:p>
        </p:txBody>
      </p:sp>
      <p:sp>
        <p:nvSpPr>
          <p:cNvPr id="3" name="Content Placeholder 2"/>
          <p:cNvSpPr>
            <a:spLocks noGrp="1"/>
          </p:cNvSpPr>
          <p:nvPr>
            <p:ph idx="1"/>
          </p:nvPr>
        </p:nvSpPr>
        <p:spPr>
          <a:xfrm>
            <a:off x="646111" y="1470992"/>
            <a:ext cx="10883280" cy="5068956"/>
          </a:xfrm>
        </p:spPr>
        <p:txBody>
          <a:bodyPr/>
          <a:lstStyle/>
          <a:p>
            <a:r>
              <a:rPr lang="en-US" dirty="0"/>
              <a:t>Treatment of OCD in TS patients is multimodal </a:t>
            </a:r>
            <a:endParaRPr lang="en-US" dirty="0" smtClean="0"/>
          </a:p>
          <a:p>
            <a:pPr lvl="1"/>
            <a:r>
              <a:rPr lang="en-US" dirty="0" smtClean="0"/>
              <a:t>Cognitive </a:t>
            </a:r>
            <a:r>
              <a:rPr lang="en-US" dirty="0"/>
              <a:t>behavioral therapy </a:t>
            </a:r>
            <a:endParaRPr lang="en-US" dirty="0" smtClean="0"/>
          </a:p>
          <a:p>
            <a:pPr lvl="1"/>
            <a:r>
              <a:rPr lang="en-US" dirty="0"/>
              <a:t>P</a:t>
            </a:r>
            <a:r>
              <a:rPr lang="en-US" dirty="0" smtClean="0"/>
              <a:t>harmacotherapy</a:t>
            </a:r>
            <a:r>
              <a:rPr lang="en-US" dirty="0"/>
              <a:t>. </a:t>
            </a:r>
            <a:endParaRPr lang="en-US" dirty="0" smtClean="0"/>
          </a:p>
          <a:p>
            <a:pPr marL="457200" lvl="1" indent="0">
              <a:buNone/>
            </a:pPr>
            <a:endParaRPr lang="en-US" dirty="0" smtClean="0"/>
          </a:p>
          <a:p>
            <a:r>
              <a:rPr lang="en-US" dirty="0" smtClean="0"/>
              <a:t>Recommended pharmacotherapy  </a:t>
            </a:r>
            <a:r>
              <a:rPr lang="en-US" dirty="0"/>
              <a:t>include atypical antipsychotics (</a:t>
            </a:r>
            <a:r>
              <a:rPr lang="en-US" dirty="0" err="1"/>
              <a:t>risperidone</a:t>
            </a:r>
            <a:r>
              <a:rPr lang="en-US" dirty="0"/>
              <a:t>) combined with a selective serotonin reuptake inhibitor (SSRI</a:t>
            </a:r>
            <a:r>
              <a:rPr lang="en-US" dirty="0" smtClean="0"/>
              <a:t>). </a:t>
            </a:r>
          </a:p>
          <a:p>
            <a:pPr marL="0" indent="0">
              <a:buNone/>
            </a:pPr>
            <a:endParaRPr lang="en-US" dirty="0" smtClean="0"/>
          </a:p>
          <a:p>
            <a:r>
              <a:rPr lang="en-US" dirty="0" smtClean="0"/>
              <a:t>Thalamic </a:t>
            </a:r>
            <a:r>
              <a:rPr lang="en-US" dirty="0"/>
              <a:t>deep brain stimulation has been suggested in </a:t>
            </a:r>
            <a:r>
              <a:rPr lang="en-US" dirty="0" smtClean="0"/>
              <a:t>selected </a:t>
            </a:r>
            <a:r>
              <a:rPr lang="en-US" dirty="0"/>
              <a:t>cases of refractory TS with comorbid OCD; however, existing data is inconclusive, and the procedure remains </a:t>
            </a:r>
            <a:r>
              <a:rPr lang="en-US" dirty="0" smtClean="0"/>
              <a:t>experimental. </a:t>
            </a:r>
            <a:endParaRPr lang="en-US" dirty="0"/>
          </a:p>
          <a:p>
            <a:endParaRPr lang="en-US" dirty="0"/>
          </a:p>
        </p:txBody>
      </p:sp>
    </p:spTree>
    <p:extLst>
      <p:ext uri="{BB962C8B-B14F-4D97-AF65-F5344CB8AC3E}">
        <p14:creationId xmlns:p14="http://schemas.microsoft.com/office/powerpoint/2010/main" val="133785614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Rage Attacks</a:t>
            </a:r>
            <a:endParaRPr lang="en-US" dirty="0"/>
          </a:p>
        </p:txBody>
      </p:sp>
      <p:sp>
        <p:nvSpPr>
          <p:cNvPr id="3" name="Content Placeholder 2"/>
          <p:cNvSpPr>
            <a:spLocks noGrp="1"/>
          </p:cNvSpPr>
          <p:nvPr>
            <p:ph idx="1"/>
          </p:nvPr>
        </p:nvSpPr>
        <p:spPr>
          <a:xfrm>
            <a:off x="646112" y="2052918"/>
            <a:ext cx="9403742" cy="4464260"/>
          </a:xfrm>
        </p:spPr>
        <p:txBody>
          <a:bodyPr/>
          <a:lstStyle/>
          <a:p>
            <a:r>
              <a:rPr lang="en-US" dirty="0" smtClean="0"/>
              <a:t>25-75% of </a:t>
            </a:r>
            <a:r>
              <a:rPr lang="en-US" dirty="0"/>
              <a:t>TS </a:t>
            </a:r>
            <a:r>
              <a:rPr lang="en-US" dirty="0" smtClean="0"/>
              <a:t>patients </a:t>
            </a:r>
            <a:r>
              <a:rPr lang="en-US" dirty="0"/>
              <a:t>have episodic behavioral outburst and anger </a:t>
            </a:r>
            <a:r>
              <a:rPr lang="en-US" dirty="0" smtClean="0"/>
              <a:t>issues. </a:t>
            </a:r>
          </a:p>
          <a:p>
            <a:pPr marL="0" indent="0">
              <a:buNone/>
            </a:pPr>
            <a:endParaRPr lang="en-US" dirty="0" smtClean="0"/>
          </a:p>
          <a:p>
            <a:r>
              <a:rPr lang="en-US" dirty="0"/>
              <a:t>S</a:t>
            </a:r>
            <a:r>
              <a:rPr lang="en-US" dirty="0" smtClean="0"/>
              <a:t>ignificantly </a:t>
            </a:r>
            <a:r>
              <a:rPr lang="en-US" dirty="0"/>
              <a:t>increased prevalence of impulse control disorder (especially intermittent explosive disorder) in adult TS patients. </a:t>
            </a:r>
            <a:endParaRPr lang="en-US" dirty="0" smtClean="0"/>
          </a:p>
          <a:p>
            <a:pPr marL="0" indent="0">
              <a:buNone/>
            </a:pPr>
            <a:endParaRPr lang="en-US" dirty="0" smtClean="0"/>
          </a:p>
          <a:p>
            <a:r>
              <a:rPr lang="en-US" dirty="0" smtClean="0"/>
              <a:t>Atypical </a:t>
            </a:r>
            <a:r>
              <a:rPr lang="en-US" dirty="0"/>
              <a:t>antipsychotic (</a:t>
            </a:r>
            <a:r>
              <a:rPr lang="en-US" dirty="0" err="1"/>
              <a:t>risperidone</a:t>
            </a:r>
            <a:r>
              <a:rPr lang="en-US" dirty="0"/>
              <a:t>) have been reported to be effective in reducing the intensity and frequency of the rage </a:t>
            </a:r>
            <a:r>
              <a:rPr lang="en-US" dirty="0" smtClean="0"/>
              <a:t>attacks. </a:t>
            </a:r>
            <a:endParaRPr lang="en-US" dirty="0"/>
          </a:p>
          <a:p>
            <a:endParaRPr lang="en-US" dirty="0"/>
          </a:p>
        </p:txBody>
      </p:sp>
    </p:spTree>
    <p:extLst>
      <p:ext uri="{BB962C8B-B14F-4D97-AF65-F5344CB8AC3E}">
        <p14:creationId xmlns:p14="http://schemas.microsoft.com/office/powerpoint/2010/main" val="50518518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Depression</a:t>
            </a:r>
            <a:endParaRPr lang="en-US" dirty="0"/>
          </a:p>
        </p:txBody>
      </p:sp>
      <p:sp>
        <p:nvSpPr>
          <p:cNvPr id="3" name="Content Placeholder 2"/>
          <p:cNvSpPr>
            <a:spLocks noGrp="1"/>
          </p:cNvSpPr>
          <p:nvPr>
            <p:ph idx="1"/>
          </p:nvPr>
        </p:nvSpPr>
        <p:spPr>
          <a:xfrm>
            <a:off x="646111" y="1610139"/>
            <a:ext cx="11062185" cy="5049077"/>
          </a:xfrm>
        </p:spPr>
        <p:txBody>
          <a:bodyPr/>
          <a:lstStyle/>
          <a:p>
            <a:r>
              <a:rPr lang="en-US" dirty="0" smtClean="0"/>
              <a:t>13-76% </a:t>
            </a:r>
            <a:r>
              <a:rPr lang="en-US" dirty="0"/>
              <a:t>of patients with TS reported to have depressive </a:t>
            </a:r>
            <a:r>
              <a:rPr lang="en-US" dirty="0" smtClean="0"/>
              <a:t>symptoms. </a:t>
            </a:r>
          </a:p>
          <a:p>
            <a:pPr marL="0" indent="0">
              <a:buNone/>
            </a:pPr>
            <a:endParaRPr lang="en-US" dirty="0" smtClean="0"/>
          </a:p>
          <a:p>
            <a:r>
              <a:rPr lang="en-US" dirty="0" smtClean="0"/>
              <a:t>The mechanism </a:t>
            </a:r>
            <a:r>
              <a:rPr lang="en-US" dirty="0"/>
              <a:t>of development of depression is multifactorial </a:t>
            </a:r>
            <a:r>
              <a:rPr lang="en-US" dirty="0" smtClean="0"/>
              <a:t>including:</a:t>
            </a:r>
          </a:p>
          <a:p>
            <a:pPr lvl="1"/>
            <a:r>
              <a:rPr lang="en-US" dirty="0" smtClean="0"/>
              <a:t>A psychological </a:t>
            </a:r>
            <a:r>
              <a:rPr lang="en-US" dirty="0"/>
              <a:t>reaction to potentially disabling condition and associated social stigma (many children experience bullying, teasing, and receive derogatory nicknames) </a:t>
            </a:r>
            <a:endParaRPr lang="en-US" dirty="0" smtClean="0"/>
          </a:p>
          <a:p>
            <a:pPr lvl="1"/>
            <a:r>
              <a:rPr lang="en-US" dirty="0"/>
              <a:t>M</a:t>
            </a:r>
            <a:r>
              <a:rPr lang="en-US" dirty="0" smtClean="0"/>
              <a:t>ultiple neurotransmitter abnormalities</a:t>
            </a:r>
          </a:p>
          <a:p>
            <a:pPr lvl="1"/>
            <a:r>
              <a:rPr lang="en-US" dirty="0" smtClean="0"/>
              <a:t>And potential </a:t>
            </a:r>
            <a:r>
              <a:rPr lang="en-US" dirty="0"/>
              <a:t>side effect of </a:t>
            </a:r>
            <a:r>
              <a:rPr lang="en-US" dirty="0" smtClean="0"/>
              <a:t>medications </a:t>
            </a:r>
            <a:r>
              <a:rPr lang="en-US" dirty="0"/>
              <a:t>commonly used to treat tics (especially neuroleptics). </a:t>
            </a:r>
            <a:endParaRPr lang="en-US" dirty="0" smtClean="0"/>
          </a:p>
          <a:p>
            <a:pPr marL="0" indent="0">
              <a:buNone/>
            </a:pPr>
            <a:endParaRPr lang="en-US" dirty="0" smtClean="0"/>
          </a:p>
          <a:p>
            <a:r>
              <a:rPr lang="en-US" dirty="0" smtClean="0"/>
              <a:t>Selective </a:t>
            </a:r>
            <a:r>
              <a:rPr lang="en-US" dirty="0"/>
              <a:t>serotonin reuptake inhibitors and tricyclic </a:t>
            </a:r>
            <a:r>
              <a:rPr lang="en-US" dirty="0" smtClean="0"/>
              <a:t>antidepressants </a:t>
            </a:r>
            <a:r>
              <a:rPr lang="en-US" dirty="0"/>
              <a:t>have been reported to be effective in the treatment of depression in TS </a:t>
            </a:r>
            <a:r>
              <a:rPr lang="en-US" dirty="0" smtClean="0"/>
              <a:t>patients.</a:t>
            </a:r>
            <a:endParaRPr lang="en-US" dirty="0"/>
          </a:p>
          <a:p>
            <a:endParaRPr lang="en-US" dirty="0"/>
          </a:p>
        </p:txBody>
      </p:sp>
    </p:spTree>
    <p:extLst>
      <p:ext uri="{BB962C8B-B14F-4D97-AF65-F5344CB8AC3E}">
        <p14:creationId xmlns:p14="http://schemas.microsoft.com/office/powerpoint/2010/main" val="169348502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Sleep Issues</a:t>
            </a:r>
          </a:p>
        </p:txBody>
      </p:sp>
      <p:sp>
        <p:nvSpPr>
          <p:cNvPr id="3" name="Content Placeholder 2"/>
          <p:cNvSpPr>
            <a:spLocks noGrp="1"/>
          </p:cNvSpPr>
          <p:nvPr>
            <p:ph idx="1"/>
          </p:nvPr>
        </p:nvSpPr>
        <p:spPr>
          <a:xfrm>
            <a:off x="646112" y="2052918"/>
            <a:ext cx="9403742" cy="4547387"/>
          </a:xfrm>
        </p:spPr>
        <p:txBody>
          <a:bodyPr/>
          <a:lstStyle/>
          <a:p>
            <a:r>
              <a:rPr lang="en-US" dirty="0" smtClean="0"/>
              <a:t>12-62 % </a:t>
            </a:r>
            <a:r>
              <a:rPr lang="en-US" dirty="0"/>
              <a:t>of patients with </a:t>
            </a:r>
            <a:r>
              <a:rPr lang="en-US" dirty="0" smtClean="0"/>
              <a:t>TS </a:t>
            </a:r>
            <a:r>
              <a:rPr lang="en-US" dirty="0"/>
              <a:t>have various sleep problems including REM (nightmares), NREM sleep disorders (night terrors, somnambulism), trouble initiating sleep, and </a:t>
            </a:r>
            <a:r>
              <a:rPr lang="en-US" dirty="0" smtClean="0"/>
              <a:t>restlessness. </a:t>
            </a:r>
          </a:p>
          <a:p>
            <a:pPr marL="0" indent="0">
              <a:buNone/>
            </a:pPr>
            <a:endParaRPr lang="en-US" dirty="0" smtClean="0"/>
          </a:p>
          <a:p>
            <a:pPr marL="0" indent="0">
              <a:buNone/>
            </a:pPr>
            <a:endParaRPr lang="en-US" dirty="0" smtClean="0"/>
          </a:p>
          <a:p>
            <a:r>
              <a:rPr lang="en-US" dirty="0" smtClean="0"/>
              <a:t>Clonidine </a:t>
            </a:r>
            <a:r>
              <a:rPr lang="en-US" dirty="0"/>
              <a:t>and melatonin have been reported to be </a:t>
            </a:r>
            <a:r>
              <a:rPr lang="en-US" dirty="0" smtClean="0"/>
              <a:t>effective </a:t>
            </a:r>
            <a:r>
              <a:rPr lang="en-US" dirty="0"/>
              <a:t>in these </a:t>
            </a:r>
            <a:r>
              <a:rPr lang="en-US" dirty="0" smtClean="0"/>
              <a:t>patients.</a:t>
            </a:r>
            <a:endParaRPr lang="en-US" dirty="0"/>
          </a:p>
          <a:p>
            <a:endParaRPr lang="en-US" dirty="0"/>
          </a:p>
        </p:txBody>
      </p:sp>
    </p:spTree>
    <p:extLst>
      <p:ext uri="{BB962C8B-B14F-4D97-AF65-F5344CB8AC3E}">
        <p14:creationId xmlns:p14="http://schemas.microsoft.com/office/powerpoint/2010/main" val="32186934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Migraine</a:t>
            </a:r>
            <a:endParaRPr lang="en-US" dirty="0"/>
          </a:p>
        </p:txBody>
      </p:sp>
      <p:sp>
        <p:nvSpPr>
          <p:cNvPr id="3" name="Content Placeholder 2"/>
          <p:cNvSpPr>
            <a:spLocks noGrp="1"/>
          </p:cNvSpPr>
          <p:nvPr>
            <p:ph idx="1"/>
          </p:nvPr>
        </p:nvSpPr>
        <p:spPr>
          <a:xfrm>
            <a:off x="646112" y="2052918"/>
            <a:ext cx="9403742" cy="4530762"/>
          </a:xfrm>
        </p:spPr>
        <p:txBody>
          <a:bodyPr/>
          <a:lstStyle/>
          <a:p>
            <a:r>
              <a:rPr lang="en-US" dirty="0" err="1" smtClean="0"/>
              <a:t>Kwak</a:t>
            </a:r>
            <a:r>
              <a:rPr lang="en-US" dirty="0" smtClean="0"/>
              <a:t> </a:t>
            </a:r>
            <a:r>
              <a:rPr lang="en-US" dirty="0"/>
              <a:t>et </a:t>
            </a:r>
            <a:r>
              <a:rPr lang="en-US" dirty="0" smtClean="0"/>
              <a:t>al.: 25 </a:t>
            </a:r>
            <a:r>
              <a:rPr lang="en-US" dirty="0"/>
              <a:t>% of TS patients satisfied the diagnostic criteria of migraine compared to 10– 13 % of general adult population with p value of &lt;.001 and concluded that migraine is an another comorbidity in TS </a:t>
            </a:r>
            <a:r>
              <a:rPr lang="en-US" dirty="0" smtClean="0"/>
              <a:t>patients. </a:t>
            </a:r>
          </a:p>
          <a:p>
            <a:pPr marL="0" indent="0">
              <a:buNone/>
            </a:pPr>
            <a:endParaRPr lang="en-US" dirty="0" smtClean="0"/>
          </a:p>
          <a:p>
            <a:r>
              <a:rPr lang="en-US" dirty="0"/>
              <a:t>S</a:t>
            </a:r>
            <a:r>
              <a:rPr lang="en-US" dirty="0" smtClean="0"/>
              <a:t>imilar </a:t>
            </a:r>
            <a:r>
              <a:rPr lang="en-US" dirty="0"/>
              <a:t>observation made by </a:t>
            </a:r>
            <a:r>
              <a:rPr lang="en-US" dirty="0" err="1"/>
              <a:t>Barabas</a:t>
            </a:r>
            <a:r>
              <a:rPr lang="en-US" dirty="0"/>
              <a:t> et </a:t>
            </a:r>
            <a:r>
              <a:rPr lang="en-US" dirty="0" smtClean="0"/>
              <a:t>al. : 27 </a:t>
            </a:r>
            <a:r>
              <a:rPr lang="en-US" dirty="0"/>
              <a:t>% of patients with TS met the diagnostic criteria for migraine </a:t>
            </a:r>
            <a:r>
              <a:rPr lang="en-US" dirty="0" smtClean="0"/>
              <a:t>headache.</a:t>
            </a:r>
          </a:p>
          <a:p>
            <a:pPr marL="0" indent="0">
              <a:buNone/>
            </a:pPr>
            <a:endParaRPr lang="en-US" dirty="0" smtClean="0"/>
          </a:p>
          <a:p>
            <a:r>
              <a:rPr lang="en-US" dirty="0"/>
              <a:t>M</a:t>
            </a:r>
            <a:r>
              <a:rPr lang="en-US" dirty="0" smtClean="0"/>
              <a:t>echanism </a:t>
            </a:r>
            <a:r>
              <a:rPr lang="en-US" dirty="0"/>
              <a:t>is unclear; however, a defect in the serotonin </a:t>
            </a:r>
            <a:r>
              <a:rPr lang="en-US" dirty="0" smtClean="0"/>
              <a:t>metabolism </a:t>
            </a:r>
            <a:r>
              <a:rPr lang="en-US" dirty="0"/>
              <a:t>has been postulated </a:t>
            </a:r>
          </a:p>
          <a:p>
            <a:endParaRPr lang="en-US" dirty="0"/>
          </a:p>
          <a:p>
            <a:endParaRPr lang="en-US" dirty="0"/>
          </a:p>
        </p:txBody>
      </p:sp>
    </p:spTree>
    <p:extLst>
      <p:ext uri="{BB962C8B-B14F-4D97-AF65-F5344CB8AC3E}">
        <p14:creationId xmlns:p14="http://schemas.microsoft.com/office/powerpoint/2010/main" val="38675387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Disabilities</a:t>
            </a:r>
          </a:p>
        </p:txBody>
      </p:sp>
      <p:sp>
        <p:nvSpPr>
          <p:cNvPr id="3" name="Content Placeholder 2"/>
          <p:cNvSpPr>
            <a:spLocks noGrp="1"/>
          </p:cNvSpPr>
          <p:nvPr>
            <p:ph idx="1"/>
          </p:nvPr>
        </p:nvSpPr>
        <p:spPr>
          <a:xfrm>
            <a:off x="646111" y="1530627"/>
            <a:ext cx="11201332" cy="5049078"/>
          </a:xfrm>
        </p:spPr>
        <p:txBody>
          <a:bodyPr>
            <a:normAutofit/>
          </a:bodyPr>
          <a:lstStyle/>
          <a:p>
            <a:r>
              <a:rPr lang="en-US" dirty="0" smtClean="0"/>
              <a:t>In </a:t>
            </a:r>
            <a:r>
              <a:rPr lang="en-US" dirty="0"/>
              <a:t>a large study (n = 5450), 23 % of patients with TS had associated learning </a:t>
            </a:r>
            <a:r>
              <a:rPr lang="en-US" dirty="0" smtClean="0"/>
              <a:t>disabilities, </a:t>
            </a:r>
            <a:r>
              <a:rPr lang="en-US" dirty="0"/>
              <a:t>whereas older studies with small patient population have </a:t>
            </a:r>
            <a:r>
              <a:rPr lang="en-US" dirty="0" smtClean="0"/>
              <a:t>reported </a:t>
            </a:r>
            <a:r>
              <a:rPr lang="en-US" dirty="0"/>
              <a:t>even higher prevalence (50 %) of learning disabilities (LD</a:t>
            </a:r>
            <a:r>
              <a:rPr lang="en-US" dirty="0" smtClean="0"/>
              <a:t>).</a:t>
            </a:r>
          </a:p>
          <a:p>
            <a:pPr marL="0" indent="0">
              <a:buNone/>
            </a:pPr>
            <a:endParaRPr lang="en-US" dirty="0" smtClean="0"/>
          </a:p>
          <a:p>
            <a:r>
              <a:rPr lang="en-US" dirty="0" smtClean="0"/>
              <a:t>Learning </a:t>
            </a:r>
            <a:r>
              <a:rPr lang="en-US" dirty="0"/>
              <a:t>disability was more common in males than females (p &lt; .001</a:t>
            </a:r>
            <a:r>
              <a:rPr lang="en-US" dirty="0" smtClean="0"/>
              <a:t>).</a:t>
            </a:r>
          </a:p>
          <a:p>
            <a:pPr marL="0" indent="0">
              <a:buNone/>
            </a:pPr>
            <a:endParaRPr lang="en-US" dirty="0" smtClean="0"/>
          </a:p>
          <a:p>
            <a:r>
              <a:rPr lang="en-US" dirty="0" smtClean="0"/>
              <a:t>Learning </a:t>
            </a:r>
            <a:r>
              <a:rPr lang="en-US" dirty="0"/>
              <a:t>disabilities in math and spelling are the most frequent. The patients also have increased rate of reading disorder. </a:t>
            </a:r>
            <a:endParaRPr lang="en-US" dirty="0" smtClean="0"/>
          </a:p>
          <a:p>
            <a:pPr marL="0" indent="0">
              <a:buNone/>
            </a:pPr>
            <a:endParaRPr lang="en-US" dirty="0" smtClean="0"/>
          </a:p>
          <a:p>
            <a:r>
              <a:rPr lang="en-US" dirty="0" smtClean="0"/>
              <a:t>In </a:t>
            </a:r>
            <a:r>
              <a:rPr lang="en-US" dirty="0"/>
              <a:t>most patients, LD is present by the time TS is diagnosed, and therefore, patients need to be evaluated by neuropsychological testing so that they can receive appropriate educational accommodations. </a:t>
            </a:r>
          </a:p>
          <a:p>
            <a:endParaRPr lang="en-US" dirty="0"/>
          </a:p>
        </p:txBody>
      </p:sp>
    </p:spTree>
    <p:extLst>
      <p:ext uri="{BB962C8B-B14F-4D97-AF65-F5344CB8AC3E}">
        <p14:creationId xmlns:p14="http://schemas.microsoft.com/office/powerpoint/2010/main" val="91978552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10426080" cy="1058030"/>
          </a:xfrm>
        </p:spPr>
        <p:txBody>
          <a:bodyPr/>
          <a:lstStyle/>
          <a:p>
            <a:r>
              <a:rPr lang="en-US" smtClean="0"/>
              <a:t>Other Rare </a:t>
            </a:r>
            <a:r>
              <a:rPr lang="en-US" dirty="0"/>
              <a:t>Neurological Complications</a:t>
            </a:r>
          </a:p>
        </p:txBody>
      </p:sp>
      <p:sp>
        <p:nvSpPr>
          <p:cNvPr id="3" name="Content Placeholder 2"/>
          <p:cNvSpPr>
            <a:spLocks noGrp="1"/>
          </p:cNvSpPr>
          <p:nvPr>
            <p:ph idx="1"/>
          </p:nvPr>
        </p:nvSpPr>
        <p:spPr>
          <a:xfrm>
            <a:off x="646111" y="1510748"/>
            <a:ext cx="11101941" cy="5029200"/>
          </a:xfrm>
        </p:spPr>
        <p:txBody>
          <a:bodyPr>
            <a:normAutofit/>
          </a:bodyPr>
          <a:lstStyle/>
          <a:p>
            <a:r>
              <a:rPr lang="en-US" dirty="0" smtClean="0"/>
              <a:t>TS </a:t>
            </a:r>
            <a:r>
              <a:rPr lang="en-US" dirty="0"/>
              <a:t>can rarely be </a:t>
            </a:r>
            <a:r>
              <a:rPr lang="en-US" dirty="0" smtClean="0"/>
              <a:t>associated </a:t>
            </a:r>
            <a:r>
              <a:rPr lang="en-US" dirty="0"/>
              <a:t>with more severe </a:t>
            </a:r>
            <a:r>
              <a:rPr lang="en-US" dirty="0" smtClean="0"/>
              <a:t>complications: </a:t>
            </a:r>
          </a:p>
          <a:p>
            <a:pPr lvl="1"/>
            <a:r>
              <a:rPr lang="en-US" dirty="0" smtClean="0"/>
              <a:t>cervical </a:t>
            </a:r>
            <a:r>
              <a:rPr lang="en-US" dirty="0"/>
              <a:t>myelopathy, </a:t>
            </a:r>
            <a:endParaRPr lang="en-US" dirty="0" smtClean="0"/>
          </a:p>
          <a:p>
            <a:pPr lvl="1"/>
            <a:r>
              <a:rPr lang="en-US" dirty="0" smtClean="0"/>
              <a:t>cervical </a:t>
            </a:r>
            <a:r>
              <a:rPr lang="en-US" dirty="0"/>
              <a:t>disk herniation, </a:t>
            </a:r>
            <a:endParaRPr lang="en-US" dirty="0" smtClean="0"/>
          </a:p>
          <a:p>
            <a:pPr lvl="1"/>
            <a:r>
              <a:rPr lang="en-US" dirty="0" smtClean="0"/>
              <a:t>compressive neuropathy</a:t>
            </a:r>
            <a:r>
              <a:rPr lang="en-US" dirty="0"/>
              <a:t>, </a:t>
            </a:r>
            <a:endParaRPr lang="en-US" dirty="0" smtClean="0"/>
          </a:p>
          <a:p>
            <a:pPr lvl="1"/>
            <a:r>
              <a:rPr lang="en-US" dirty="0" smtClean="0"/>
              <a:t>stroke</a:t>
            </a:r>
            <a:r>
              <a:rPr lang="en-US" dirty="0"/>
              <a:t>, and arterial </a:t>
            </a:r>
            <a:r>
              <a:rPr lang="en-US" dirty="0" smtClean="0"/>
              <a:t>dissection. </a:t>
            </a:r>
          </a:p>
          <a:p>
            <a:r>
              <a:rPr lang="en-US" dirty="0" smtClean="0"/>
              <a:t>Patterson </a:t>
            </a:r>
            <a:r>
              <a:rPr lang="en-US" dirty="0"/>
              <a:t>et al. recently published four cases of cervical myelopathy and </a:t>
            </a:r>
            <a:r>
              <a:rPr lang="en-US" dirty="0" smtClean="0"/>
              <a:t>arterial </a:t>
            </a:r>
            <a:r>
              <a:rPr lang="en-US" dirty="0"/>
              <a:t>dissection, leading to spinal cord injury and stroke </a:t>
            </a:r>
            <a:r>
              <a:rPr lang="en-US" dirty="0" smtClean="0"/>
              <a:t>secondary </a:t>
            </a:r>
            <a:r>
              <a:rPr lang="en-US" dirty="0"/>
              <a:t>to violent motor tics involving the neck in patients with </a:t>
            </a:r>
            <a:r>
              <a:rPr lang="en-US" dirty="0" smtClean="0"/>
              <a:t>TS.</a:t>
            </a:r>
          </a:p>
          <a:p>
            <a:r>
              <a:rPr lang="en-US" dirty="0" smtClean="0"/>
              <a:t>They </a:t>
            </a:r>
            <a:r>
              <a:rPr lang="en-US" dirty="0"/>
              <a:t>suggested aggressive treatment of violent tics to prevent these dreaded complications and recommended using cervical collar for stabilization and prevention of initial injury and to halt progression of existing </a:t>
            </a:r>
            <a:r>
              <a:rPr lang="en-US" dirty="0" smtClean="0"/>
              <a:t>injury. </a:t>
            </a:r>
          </a:p>
          <a:p>
            <a:r>
              <a:rPr lang="en-US" dirty="0" err="1" smtClean="0"/>
              <a:t>Termine</a:t>
            </a:r>
            <a:r>
              <a:rPr lang="en-US" dirty="0" smtClean="0"/>
              <a:t> </a:t>
            </a:r>
            <a:r>
              <a:rPr lang="en-US" dirty="0"/>
              <a:t>et al. suggested treatment with botulinum toxin to prevent these severe </a:t>
            </a:r>
            <a:r>
              <a:rPr lang="en-US" dirty="0" smtClean="0"/>
              <a:t>complications. </a:t>
            </a:r>
          </a:p>
          <a:p>
            <a:endParaRPr lang="en-US" dirty="0"/>
          </a:p>
        </p:txBody>
      </p:sp>
    </p:spTree>
    <p:extLst>
      <p:ext uri="{BB962C8B-B14F-4D97-AF65-F5344CB8AC3E}">
        <p14:creationId xmlns:p14="http://schemas.microsoft.com/office/powerpoint/2010/main" val="30966712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 to the Patient with a Tic Disorder </a:t>
            </a:r>
            <a:br>
              <a:rPr lang="en-US" dirty="0"/>
            </a:br>
            <a:endParaRPr lang="en-US" dirty="0"/>
          </a:p>
        </p:txBody>
      </p:sp>
      <p:sp>
        <p:nvSpPr>
          <p:cNvPr id="3" name="Content Placeholder 2"/>
          <p:cNvSpPr>
            <a:spLocks noGrp="1"/>
          </p:cNvSpPr>
          <p:nvPr>
            <p:ph idx="1"/>
          </p:nvPr>
        </p:nvSpPr>
        <p:spPr>
          <a:xfrm>
            <a:off x="646112" y="2052918"/>
            <a:ext cx="11260966" cy="4546665"/>
          </a:xfrm>
        </p:spPr>
        <p:txBody>
          <a:bodyPr>
            <a:normAutofit/>
          </a:bodyPr>
          <a:lstStyle/>
          <a:p>
            <a:r>
              <a:rPr lang="en-US" dirty="0" smtClean="0"/>
              <a:t>Patients </a:t>
            </a:r>
            <a:r>
              <a:rPr lang="en-US" dirty="0"/>
              <a:t>are often focused on the </a:t>
            </a:r>
            <a:r>
              <a:rPr lang="en-US" dirty="0" smtClean="0"/>
              <a:t>involuntary </a:t>
            </a:r>
            <a:r>
              <a:rPr lang="en-US" dirty="0"/>
              <a:t>movements or noises that bring them to medical attention. </a:t>
            </a:r>
            <a:endParaRPr lang="en-US" dirty="0" smtClean="0"/>
          </a:p>
          <a:p>
            <a:r>
              <a:rPr lang="en-US" dirty="0" smtClean="0"/>
              <a:t>The </a:t>
            </a:r>
            <a:r>
              <a:rPr lang="en-US" dirty="0"/>
              <a:t>diagnosis of a tic </a:t>
            </a:r>
            <a:r>
              <a:rPr lang="en-US" dirty="0" smtClean="0"/>
              <a:t>disorder/TS </a:t>
            </a:r>
            <a:r>
              <a:rPr lang="en-US" dirty="0"/>
              <a:t>is often made without much </a:t>
            </a:r>
            <a:r>
              <a:rPr lang="en-US" dirty="0" smtClean="0"/>
              <a:t>difficulty.</a:t>
            </a:r>
          </a:p>
          <a:p>
            <a:r>
              <a:rPr lang="en-US" dirty="0" smtClean="0"/>
              <a:t>However</a:t>
            </a:r>
            <a:r>
              <a:rPr lang="en-US" dirty="0"/>
              <a:t>, a thorough knowledge of the comorbidities often associated is essential in the evaluation and longitudinal care of these </a:t>
            </a:r>
            <a:r>
              <a:rPr lang="en-US" dirty="0" smtClean="0"/>
              <a:t>patients.</a:t>
            </a:r>
          </a:p>
          <a:p>
            <a:r>
              <a:rPr lang="en-US" dirty="0" smtClean="0"/>
              <a:t>Patients </a:t>
            </a:r>
            <a:r>
              <a:rPr lang="en-US" dirty="0"/>
              <a:t>and families may be unaware or minimize neuropsychiatric comorbidities, and specific inquiry and investigation are often quite rewarding and guides </a:t>
            </a:r>
            <a:r>
              <a:rPr lang="en-US" dirty="0" smtClean="0"/>
              <a:t>treatment</a:t>
            </a:r>
            <a:r>
              <a:rPr lang="en-US" dirty="0"/>
              <a:t>. </a:t>
            </a:r>
            <a:endParaRPr lang="en-US" dirty="0" smtClean="0"/>
          </a:p>
          <a:p>
            <a:r>
              <a:rPr lang="en-US" dirty="0" smtClean="0"/>
              <a:t>The </a:t>
            </a:r>
            <a:r>
              <a:rPr lang="en-US" dirty="0"/>
              <a:t>conditions which are causing the most distress and alteration in life quality are given priority in the treatment </a:t>
            </a:r>
            <a:r>
              <a:rPr lang="en-US" dirty="0" smtClean="0"/>
              <a:t>plan</a:t>
            </a:r>
            <a:r>
              <a:rPr lang="en-US" dirty="0"/>
              <a:t>, and very often, these are not the motor tics which may have brought the patient initially to medical attention. </a:t>
            </a:r>
          </a:p>
          <a:p>
            <a:endParaRPr lang="en-US" dirty="0"/>
          </a:p>
        </p:txBody>
      </p:sp>
    </p:spTree>
    <p:extLst>
      <p:ext uri="{BB962C8B-B14F-4D97-AF65-F5344CB8AC3E}">
        <p14:creationId xmlns:p14="http://schemas.microsoft.com/office/powerpoint/2010/main" val="39806801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Acknowledgements</a:t>
            </a:r>
            <a:endParaRPr lang="en-US" dirty="0"/>
          </a:p>
        </p:txBody>
      </p:sp>
      <p:sp>
        <p:nvSpPr>
          <p:cNvPr id="3" name="Content Placeholder 2"/>
          <p:cNvSpPr>
            <a:spLocks noGrp="1"/>
          </p:cNvSpPr>
          <p:nvPr>
            <p:ph idx="1"/>
          </p:nvPr>
        </p:nvSpPr>
        <p:spPr>
          <a:xfrm>
            <a:off x="646112" y="1625600"/>
            <a:ext cx="10987088" cy="4927600"/>
          </a:xfrm>
        </p:spPr>
        <p:txBody>
          <a:bodyPr/>
          <a:lstStyle/>
          <a:p>
            <a:r>
              <a:rPr lang="en-US" dirty="0"/>
              <a:t>Thanks to the Tourette’s Syndrome clinical research group at Penn State Hershey Medical </a:t>
            </a:r>
            <a:r>
              <a:rPr lang="en-US" dirty="0" smtClean="0"/>
              <a:t>Center especially to my mentors Dr. Debra Byler and Dr. William </a:t>
            </a:r>
            <a:r>
              <a:rPr lang="en-US" dirty="0" err="1" smtClean="0"/>
              <a:t>Trescher</a:t>
            </a:r>
            <a:r>
              <a:rPr lang="en-US" dirty="0" smtClean="0"/>
              <a:t>.</a:t>
            </a:r>
          </a:p>
          <a:p>
            <a:pPr marL="0" indent="0">
              <a:buNone/>
            </a:pPr>
            <a:endParaRPr lang="en-US" dirty="0"/>
          </a:p>
          <a:p>
            <a:r>
              <a:rPr lang="en-US" dirty="0" smtClean="0"/>
              <a:t>The Tourette </a:t>
            </a:r>
            <a:r>
              <a:rPr lang="en-US" dirty="0"/>
              <a:t>Syndrome </a:t>
            </a:r>
            <a:r>
              <a:rPr lang="en-US" dirty="0" smtClean="0"/>
              <a:t>Registry.</a:t>
            </a:r>
          </a:p>
          <a:p>
            <a:pPr marL="0" indent="0">
              <a:buNone/>
            </a:pPr>
            <a:endParaRPr lang="en-US" dirty="0" smtClean="0"/>
          </a:p>
          <a:p>
            <a:r>
              <a:rPr lang="en-US" dirty="0" smtClean="0"/>
              <a:t>The organizing committee for giving me this opportunity.</a:t>
            </a:r>
          </a:p>
          <a:p>
            <a:pPr marL="0" indent="0">
              <a:buNone/>
            </a:pPr>
            <a:endParaRPr lang="en-US" dirty="0" smtClean="0"/>
          </a:p>
          <a:p>
            <a:r>
              <a:rPr lang="en-US" dirty="0" smtClean="0"/>
              <a:t>My lovely </a:t>
            </a:r>
            <a:r>
              <a:rPr lang="en-US" dirty="0"/>
              <a:t>wife for tolerating my “leaving every thing to her</a:t>
            </a:r>
            <a:r>
              <a:rPr lang="en-US" dirty="0" smtClean="0"/>
              <a:t>” and </a:t>
            </a:r>
            <a:r>
              <a:rPr lang="en-US" dirty="0"/>
              <a:t>baby boy </a:t>
            </a:r>
            <a:r>
              <a:rPr lang="en-US" dirty="0" smtClean="0"/>
              <a:t>“</a:t>
            </a:r>
            <a:r>
              <a:rPr lang="en-US" dirty="0" err="1" smtClean="0"/>
              <a:t>Krish</a:t>
            </a:r>
            <a:r>
              <a:rPr lang="en-US" dirty="0" smtClean="0"/>
              <a:t>”. This is his first ever </a:t>
            </a:r>
            <a:r>
              <a:rPr lang="en-US" dirty="0"/>
              <a:t>international </a:t>
            </a:r>
            <a:r>
              <a:rPr lang="en-US" dirty="0" smtClean="0"/>
              <a:t>journey.</a:t>
            </a:r>
          </a:p>
          <a:p>
            <a:pPr marL="0" indent="0">
              <a:buNone/>
            </a:pPr>
            <a:endParaRPr lang="en-US" dirty="0"/>
          </a:p>
          <a:p>
            <a:r>
              <a:rPr lang="en-US" dirty="0"/>
              <a:t>M</a:t>
            </a:r>
            <a:r>
              <a:rPr lang="en-US" dirty="0" smtClean="0"/>
              <a:t>y </a:t>
            </a:r>
            <a:r>
              <a:rPr lang="en-US" dirty="0"/>
              <a:t>parents </a:t>
            </a:r>
            <a:r>
              <a:rPr lang="en-US" dirty="0" smtClean="0"/>
              <a:t>for all their support and most importantly God </a:t>
            </a:r>
            <a:r>
              <a:rPr lang="en-US" dirty="0" smtClean="0"/>
              <a:t>Almighty.</a:t>
            </a:r>
            <a:endParaRPr lang="en-US" dirty="0"/>
          </a:p>
          <a:p>
            <a:endParaRPr lang="en-US" dirty="0"/>
          </a:p>
        </p:txBody>
      </p:sp>
    </p:spTree>
    <p:extLst>
      <p:ext uri="{BB962C8B-B14F-4D97-AF65-F5344CB8AC3E}">
        <p14:creationId xmlns:p14="http://schemas.microsoft.com/office/powerpoint/2010/main" val="16284568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solidFill>
                  <a:schemeClr val="accent1"/>
                </a:solidFill>
              </a:rPr>
              <a:t>Thank you for your attention</a:t>
            </a:r>
            <a:endParaRPr lang="en-US" sz="3600" dirty="0">
              <a:solidFill>
                <a:schemeClr val="accent1"/>
              </a:solidFill>
            </a:endParaRPr>
          </a:p>
        </p:txBody>
      </p:sp>
      <p:pic>
        <p:nvPicPr>
          <p:cNvPr id="5" name="Content Placeholder 4" descr="Kand K.jpg"/>
          <p:cNvPicPr>
            <a:picLocks noGrp="1" noChangeAspect="1"/>
          </p:cNvPicPr>
          <p:nvPr>
            <p:ph idx="1"/>
          </p:nvPr>
        </p:nvPicPr>
        <p:blipFill>
          <a:blip r:embed="rId3">
            <a:extLst>
              <a:ext uri="{28A0092B-C50C-407E-A947-70E740481C1C}">
                <a14:useLocalDpi xmlns:a14="http://schemas.microsoft.com/office/drawing/2010/main" val="0"/>
              </a:ext>
            </a:extLst>
          </a:blip>
          <a:srcRect t="6004" b="6004"/>
          <a:stretch>
            <a:fillRect/>
          </a:stretch>
        </p:blipFill>
        <p:spPr>
          <a:xfrm>
            <a:off x="5512750" y="1447800"/>
            <a:ext cx="5195997" cy="4572000"/>
          </a:xfrm>
        </p:spPr>
      </p:pic>
      <p:sp>
        <p:nvSpPr>
          <p:cNvPr id="4" name="Text Placeholder 3"/>
          <p:cNvSpPr>
            <a:spLocks noGrp="1"/>
          </p:cNvSpPr>
          <p:nvPr>
            <p:ph type="body" sz="half" idx="2"/>
          </p:nvPr>
        </p:nvSpPr>
        <p:spPr/>
        <p:txBody>
          <a:bodyPr/>
          <a:lstStyle/>
          <a:p>
            <a:endParaRPr lang="en-US" dirty="0" smtClean="0"/>
          </a:p>
          <a:p>
            <a:endParaRPr lang="en-US" dirty="0"/>
          </a:p>
          <a:p>
            <a:r>
              <a:rPr lang="en-US" sz="3600" dirty="0" smtClean="0">
                <a:solidFill>
                  <a:srgbClr val="FFFF00"/>
                </a:solidFill>
              </a:rPr>
              <a:t>Questions?</a:t>
            </a:r>
            <a:endParaRPr lang="en-US" sz="3600" dirty="0">
              <a:solidFill>
                <a:srgbClr val="FFFF00"/>
              </a:solidFill>
            </a:endParaRPr>
          </a:p>
        </p:txBody>
      </p:sp>
    </p:spTree>
    <p:extLst>
      <p:ext uri="{BB962C8B-B14F-4D97-AF65-F5344CB8AC3E}">
        <p14:creationId xmlns:p14="http://schemas.microsoft.com/office/powerpoint/2010/main" val="250114230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5940</TotalTime>
  <Words>2976</Words>
  <Application>Microsoft Macintosh PowerPoint</Application>
  <PresentationFormat>Widescreen</PresentationFormat>
  <Paragraphs>275</Paragraphs>
  <Slides>32</Slides>
  <Notes>30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32</vt:i4>
      </vt:variant>
    </vt:vector>
  </HeadingPairs>
  <TitlesOfParts>
    <vt:vector size="39" baseType="lpstr">
      <vt:lpstr>Calibri</vt:lpstr>
      <vt:lpstr>Century Gothic</vt:lpstr>
      <vt:lpstr>Mangal</vt:lpstr>
      <vt:lpstr>Wingdings</vt:lpstr>
      <vt:lpstr>Wingdings 3</vt:lpstr>
      <vt:lpstr>Arial</vt:lpstr>
      <vt:lpstr>Ion</vt:lpstr>
      <vt:lpstr>PowerPoint Presentation</vt:lpstr>
      <vt:lpstr>Tourette Syndrome and Comorbid Neuropsychiatric Conditions </vt:lpstr>
      <vt:lpstr>Disclosures</vt:lpstr>
      <vt:lpstr>Objectives</vt:lpstr>
      <vt:lpstr>Introduction</vt:lpstr>
      <vt:lpstr>Tics</vt:lpstr>
      <vt:lpstr>Epidemiology of TS</vt:lpstr>
      <vt:lpstr>Pathophysiology</vt:lpstr>
      <vt:lpstr>Treatment of Tics</vt:lpstr>
      <vt:lpstr>Treatment of tics: CBIT</vt:lpstr>
      <vt:lpstr>Treatment of Tics: Pharmacotherapy</vt:lpstr>
      <vt:lpstr>Pharmacotherapy cont.</vt:lpstr>
      <vt:lpstr>Pharmacotherapy cont.</vt:lpstr>
      <vt:lpstr>Botulinum toxin injection: Other Treatment options</vt:lpstr>
      <vt:lpstr>Penn State Experience of Tourette Syndrome</vt:lpstr>
      <vt:lpstr>TS: Penn State experience</vt:lpstr>
      <vt:lpstr>PowerPoint Presentation</vt:lpstr>
      <vt:lpstr>Neuropsychiatric Comorbidities</vt:lpstr>
      <vt:lpstr>ADHD</vt:lpstr>
      <vt:lpstr>ADHD cont..</vt:lpstr>
      <vt:lpstr>ADHD cont.</vt:lpstr>
      <vt:lpstr>Obsessive compulsive disorder (OCD)</vt:lpstr>
      <vt:lpstr>OCD cont.</vt:lpstr>
      <vt:lpstr>Rage Attacks</vt:lpstr>
      <vt:lpstr>Depression</vt:lpstr>
      <vt:lpstr>Sleep Issues</vt:lpstr>
      <vt:lpstr>Migraine</vt:lpstr>
      <vt:lpstr>Learning Disabilities</vt:lpstr>
      <vt:lpstr>Other Rare Neurological Complications</vt:lpstr>
      <vt:lpstr>Approach to the Patient with a Tic Disorder  </vt:lpstr>
      <vt:lpstr>Acknowledgements</vt:lpstr>
      <vt:lpstr>Thank you for your attention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Tourette</dc:title>
  <dc:creator>Ashutosh Kumar</dc:creator>
  <cp:lastModifiedBy>Ashutosh Kumar</cp:lastModifiedBy>
  <cp:revision>49</cp:revision>
  <dcterms:created xsi:type="dcterms:W3CDTF">2017-08-11T00:03:32Z</dcterms:created>
  <dcterms:modified xsi:type="dcterms:W3CDTF">2017-08-29T13:27:55Z</dcterms:modified>
</cp:coreProperties>
</file>