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96" r:id="rId3"/>
  </p:sldMasterIdLst>
  <p:notesMasterIdLst>
    <p:notesMasterId r:id="rId57"/>
  </p:notesMasterIdLst>
  <p:handoutMasterIdLst>
    <p:handoutMasterId r:id="rId58"/>
  </p:handoutMasterIdLst>
  <p:sldIdLst>
    <p:sldId id="274" r:id="rId4"/>
    <p:sldId id="400" r:id="rId5"/>
    <p:sldId id="402" r:id="rId6"/>
    <p:sldId id="373" r:id="rId7"/>
    <p:sldId id="375" r:id="rId8"/>
    <p:sldId id="398" r:id="rId9"/>
    <p:sldId id="376" r:id="rId10"/>
    <p:sldId id="396" r:id="rId11"/>
    <p:sldId id="377" r:id="rId12"/>
    <p:sldId id="403" r:id="rId13"/>
    <p:sldId id="404" r:id="rId14"/>
    <p:sldId id="405" r:id="rId15"/>
    <p:sldId id="406" r:id="rId16"/>
    <p:sldId id="408" r:id="rId17"/>
    <p:sldId id="409" r:id="rId18"/>
    <p:sldId id="407" r:id="rId19"/>
    <p:sldId id="410" r:id="rId20"/>
    <p:sldId id="401" r:id="rId21"/>
    <p:sldId id="413" r:id="rId22"/>
    <p:sldId id="455" r:id="rId23"/>
    <p:sldId id="454" r:id="rId24"/>
    <p:sldId id="456" r:id="rId25"/>
    <p:sldId id="414" r:id="rId26"/>
    <p:sldId id="453" r:id="rId27"/>
    <p:sldId id="415" r:id="rId28"/>
    <p:sldId id="457" r:id="rId29"/>
    <p:sldId id="416" r:id="rId30"/>
    <p:sldId id="458" r:id="rId31"/>
    <p:sldId id="412" r:id="rId32"/>
    <p:sldId id="417" r:id="rId33"/>
    <p:sldId id="418" r:id="rId34"/>
    <p:sldId id="399" r:id="rId35"/>
    <p:sldId id="395" r:id="rId36"/>
    <p:sldId id="444" r:id="rId37"/>
    <p:sldId id="445" r:id="rId38"/>
    <p:sldId id="446" r:id="rId39"/>
    <p:sldId id="447" r:id="rId40"/>
    <p:sldId id="448" r:id="rId41"/>
    <p:sldId id="449" r:id="rId42"/>
    <p:sldId id="450" r:id="rId43"/>
    <p:sldId id="452" r:id="rId44"/>
    <p:sldId id="397" r:id="rId45"/>
    <p:sldId id="464" r:id="rId46"/>
    <p:sldId id="459" r:id="rId47"/>
    <p:sldId id="431" r:id="rId48"/>
    <p:sldId id="432" r:id="rId49"/>
    <p:sldId id="439" r:id="rId50"/>
    <p:sldId id="440" r:id="rId51"/>
    <p:sldId id="441" r:id="rId52"/>
    <p:sldId id="442" r:id="rId53"/>
    <p:sldId id="443" r:id="rId54"/>
    <p:sldId id="465" r:id="rId55"/>
    <p:sldId id="270" r:id="rId56"/>
  </p:sldIdLst>
  <p:sldSz cx="9144000" cy="6858000" type="screen4x3"/>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53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CEB79D14-D438-47CA-AFB0-14E678AE3F69}" type="datetimeFigureOut">
              <a:rPr lang="en-AU" smtClean="0"/>
              <a:t>8/12/2016</a:t>
            </a:fld>
            <a:endParaRPr lang="en-AU"/>
          </a:p>
        </p:txBody>
      </p:sp>
      <p:sp>
        <p:nvSpPr>
          <p:cNvPr id="4" name="Footer Placeholder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3F8B85D5-590F-45BB-921B-5F4228D4DDB5}" type="slidenum">
              <a:rPr lang="en-AU" smtClean="0"/>
              <a:t>‹#›</a:t>
            </a:fld>
            <a:endParaRPr lang="en-AU"/>
          </a:p>
        </p:txBody>
      </p:sp>
    </p:spTree>
    <p:extLst>
      <p:ext uri="{BB962C8B-B14F-4D97-AF65-F5344CB8AC3E}">
        <p14:creationId xmlns:p14="http://schemas.microsoft.com/office/powerpoint/2010/main" val="1122254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17ABE2DB-F084-49EA-A5EF-281CA884E37A}" type="datetimeFigureOut">
              <a:rPr lang="en-AU" smtClean="0"/>
              <a:t>8/12/2016</a:t>
            </a:fld>
            <a:endParaRPr lang="en-AU"/>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96CD554C-8425-4F45-B9A5-F2C1C65E797E}" type="slidenum">
              <a:rPr lang="en-AU" smtClean="0"/>
              <a:t>‹#›</a:t>
            </a:fld>
            <a:endParaRPr lang="en-AU"/>
          </a:p>
        </p:txBody>
      </p:sp>
    </p:spTree>
    <p:extLst>
      <p:ext uri="{BB962C8B-B14F-4D97-AF65-F5344CB8AC3E}">
        <p14:creationId xmlns:p14="http://schemas.microsoft.com/office/powerpoint/2010/main" val="2534331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 don’t want this to be a didactic lecture</a:t>
            </a:r>
            <a:r>
              <a:rPr lang="en-AU" baseline="0" dirty="0" smtClean="0"/>
              <a:t> and would endeavour to make it as interactive as possible.</a:t>
            </a:r>
            <a:endParaRPr lang="en-AU" dirty="0"/>
          </a:p>
        </p:txBody>
      </p:sp>
      <p:sp>
        <p:nvSpPr>
          <p:cNvPr id="4" name="Slide Number Placeholder 3"/>
          <p:cNvSpPr>
            <a:spLocks noGrp="1"/>
          </p:cNvSpPr>
          <p:nvPr>
            <p:ph type="sldNum" sz="quarter" idx="10"/>
          </p:nvPr>
        </p:nvSpPr>
        <p:spPr/>
        <p:txBody>
          <a:bodyPr/>
          <a:lstStyle/>
          <a:p>
            <a:fld id="{96CD554C-8425-4F45-B9A5-F2C1C65E797E}" type="slidenum">
              <a:rPr lang="en-AU" smtClean="0"/>
              <a:t>2</a:t>
            </a:fld>
            <a:endParaRPr lang="en-AU"/>
          </a:p>
        </p:txBody>
      </p:sp>
    </p:spTree>
    <p:extLst>
      <p:ext uri="{BB962C8B-B14F-4D97-AF65-F5344CB8AC3E}">
        <p14:creationId xmlns:p14="http://schemas.microsoft.com/office/powerpoint/2010/main" val="1222226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F1AB88-6DD5-461F-A6AC-9898383B37E3}" type="slidenum">
              <a:rPr lang="en-US"/>
              <a:pPr/>
              <a:t>45</a:t>
            </a:fld>
            <a:endParaRPr lang="en-US"/>
          </a:p>
        </p:txBody>
      </p:sp>
      <p:sp>
        <p:nvSpPr>
          <p:cNvPr id="841730" name="Rectangle 2"/>
          <p:cNvSpPr>
            <a:spLocks noGrp="1" noRot="1" noChangeAspect="1" noChangeArrowheads="1" noTextEdit="1"/>
          </p:cNvSpPr>
          <p:nvPr>
            <p:ph type="sldImg"/>
          </p:nvPr>
        </p:nvSpPr>
        <p:spPr>
          <a:ln/>
        </p:spPr>
      </p:sp>
      <p:sp>
        <p:nvSpPr>
          <p:cNvPr id="841731" name="Rectangle 3"/>
          <p:cNvSpPr>
            <a:spLocks noGrp="1" noChangeArrowheads="1"/>
          </p:cNvSpPr>
          <p:nvPr>
            <p:ph type="body" idx="1"/>
          </p:nvPr>
        </p:nvSpPr>
        <p:spPr/>
        <p:txBody>
          <a:bodyPr/>
          <a:lstStyle/>
          <a:p>
            <a:endParaRPr lang="en-AU"/>
          </a:p>
        </p:txBody>
      </p:sp>
    </p:spTree>
    <p:extLst>
      <p:ext uri="{BB962C8B-B14F-4D97-AF65-F5344CB8AC3E}">
        <p14:creationId xmlns:p14="http://schemas.microsoft.com/office/powerpoint/2010/main" val="3246139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E40F44-5875-4FB3-9559-5675BC7DFF05}" type="slidenum">
              <a:rPr lang="en-US"/>
              <a:pPr/>
              <a:t>46</a:t>
            </a:fld>
            <a:endParaRPr lang="en-US"/>
          </a:p>
        </p:txBody>
      </p:sp>
      <p:sp>
        <p:nvSpPr>
          <p:cNvPr id="1658882" name="Rectangle 2"/>
          <p:cNvSpPr>
            <a:spLocks noGrp="1" noRot="1" noChangeAspect="1" noChangeArrowheads="1" noTextEdit="1"/>
          </p:cNvSpPr>
          <p:nvPr>
            <p:ph type="sldImg"/>
          </p:nvPr>
        </p:nvSpPr>
        <p:spPr>
          <a:ln/>
        </p:spPr>
      </p:sp>
      <p:sp>
        <p:nvSpPr>
          <p:cNvPr id="1658883" name="Rectangle 3"/>
          <p:cNvSpPr>
            <a:spLocks noGrp="1" noChangeArrowheads="1"/>
          </p:cNvSpPr>
          <p:nvPr>
            <p:ph type="body" idx="1"/>
          </p:nvPr>
        </p:nvSpPr>
        <p:spPr/>
        <p:txBody>
          <a:bodyPr/>
          <a:lstStyle/>
          <a:p>
            <a:endParaRPr lang="en-AU"/>
          </a:p>
        </p:txBody>
      </p:sp>
    </p:spTree>
    <p:extLst>
      <p:ext uri="{BB962C8B-B14F-4D97-AF65-F5344CB8AC3E}">
        <p14:creationId xmlns:p14="http://schemas.microsoft.com/office/powerpoint/2010/main" val="4150686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9EE4DE-E871-4178-BA8F-8C941BF00D79}" type="slidenum">
              <a:rPr lang="en-US"/>
              <a:pPr/>
              <a:t>47</a:t>
            </a:fld>
            <a:endParaRPr lang="en-US"/>
          </a:p>
        </p:txBody>
      </p:sp>
      <p:sp>
        <p:nvSpPr>
          <p:cNvPr id="1606658" name="Rectangle 2"/>
          <p:cNvSpPr>
            <a:spLocks noGrp="1" noRot="1" noChangeAspect="1" noChangeArrowheads="1" noTextEdit="1"/>
          </p:cNvSpPr>
          <p:nvPr>
            <p:ph type="sldImg"/>
          </p:nvPr>
        </p:nvSpPr>
        <p:spPr>
          <a:ln/>
        </p:spPr>
      </p:sp>
      <p:sp>
        <p:nvSpPr>
          <p:cNvPr id="1606659" name="Rectangle 3"/>
          <p:cNvSpPr>
            <a:spLocks noGrp="1" noChangeArrowheads="1"/>
          </p:cNvSpPr>
          <p:nvPr>
            <p:ph type="body" idx="1"/>
          </p:nvPr>
        </p:nvSpPr>
        <p:spPr/>
        <p:txBody>
          <a:bodyPr/>
          <a:lstStyle/>
          <a:p>
            <a:endParaRPr lang="en-AU"/>
          </a:p>
        </p:txBody>
      </p:sp>
    </p:spTree>
    <p:extLst>
      <p:ext uri="{BB962C8B-B14F-4D97-AF65-F5344CB8AC3E}">
        <p14:creationId xmlns:p14="http://schemas.microsoft.com/office/powerpoint/2010/main" val="4266938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3C3919-8E14-4C7A-96B3-52241CAA4209}" type="slidenum">
              <a:rPr lang="en-US"/>
              <a:pPr/>
              <a:t>48</a:t>
            </a:fld>
            <a:endParaRPr lang="en-US"/>
          </a:p>
        </p:txBody>
      </p:sp>
      <p:sp>
        <p:nvSpPr>
          <p:cNvPr id="1607682" name="Rectangle 2"/>
          <p:cNvSpPr>
            <a:spLocks noGrp="1" noRot="1" noChangeAspect="1" noChangeArrowheads="1" noTextEdit="1"/>
          </p:cNvSpPr>
          <p:nvPr>
            <p:ph type="sldImg"/>
          </p:nvPr>
        </p:nvSpPr>
        <p:spPr>
          <a:ln/>
        </p:spPr>
      </p:sp>
      <p:sp>
        <p:nvSpPr>
          <p:cNvPr id="1607683" name="Rectangle 3"/>
          <p:cNvSpPr>
            <a:spLocks noGrp="1" noChangeArrowheads="1"/>
          </p:cNvSpPr>
          <p:nvPr>
            <p:ph type="body" idx="1"/>
          </p:nvPr>
        </p:nvSpPr>
        <p:spPr/>
        <p:txBody>
          <a:bodyPr/>
          <a:lstStyle/>
          <a:p>
            <a:endParaRPr lang="en-AU"/>
          </a:p>
        </p:txBody>
      </p:sp>
    </p:spTree>
    <p:extLst>
      <p:ext uri="{BB962C8B-B14F-4D97-AF65-F5344CB8AC3E}">
        <p14:creationId xmlns:p14="http://schemas.microsoft.com/office/powerpoint/2010/main" val="565312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4DE9A2-A644-4CE5-88F4-F66F52F831BD}" type="slidenum">
              <a:rPr lang="en-US"/>
              <a:pPr/>
              <a:t>49</a:t>
            </a:fld>
            <a:endParaRPr lang="en-US"/>
          </a:p>
        </p:txBody>
      </p:sp>
      <p:sp>
        <p:nvSpPr>
          <p:cNvPr id="1608706" name="Rectangle 2"/>
          <p:cNvSpPr>
            <a:spLocks noGrp="1" noRot="1" noChangeAspect="1" noChangeArrowheads="1" noTextEdit="1"/>
          </p:cNvSpPr>
          <p:nvPr>
            <p:ph type="sldImg"/>
          </p:nvPr>
        </p:nvSpPr>
        <p:spPr>
          <a:ln/>
        </p:spPr>
      </p:sp>
      <p:sp>
        <p:nvSpPr>
          <p:cNvPr id="1608707" name="Rectangle 3"/>
          <p:cNvSpPr>
            <a:spLocks noGrp="1" noChangeArrowheads="1"/>
          </p:cNvSpPr>
          <p:nvPr>
            <p:ph type="body" idx="1"/>
          </p:nvPr>
        </p:nvSpPr>
        <p:spPr/>
        <p:txBody>
          <a:bodyPr/>
          <a:lstStyle/>
          <a:p>
            <a:endParaRPr lang="en-AU"/>
          </a:p>
        </p:txBody>
      </p:sp>
    </p:spTree>
    <p:extLst>
      <p:ext uri="{BB962C8B-B14F-4D97-AF65-F5344CB8AC3E}">
        <p14:creationId xmlns:p14="http://schemas.microsoft.com/office/powerpoint/2010/main" val="2054842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F6580E-6347-4C38-9A66-5A533EE96AFD}" type="slidenum">
              <a:rPr lang="en-US"/>
              <a:pPr/>
              <a:t>50</a:t>
            </a:fld>
            <a:endParaRPr lang="en-US"/>
          </a:p>
        </p:txBody>
      </p:sp>
      <p:sp>
        <p:nvSpPr>
          <p:cNvPr id="1673218" name="Rectangle 2"/>
          <p:cNvSpPr>
            <a:spLocks noGrp="1" noRot="1" noChangeAspect="1" noChangeArrowheads="1" noTextEdit="1"/>
          </p:cNvSpPr>
          <p:nvPr>
            <p:ph type="sldImg"/>
          </p:nvPr>
        </p:nvSpPr>
        <p:spPr>
          <a:ln/>
        </p:spPr>
      </p:sp>
      <p:sp>
        <p:nvSpPr>
          <p:cNvPr id="1673219" name="Rectangle 3"/>
          <p:cNvSpPr>
            <a:spLocks noGrp="1" noChangeArrowheads="1"/>
          </p:cNvSpPr>
          <p:nvPr>
            <p:ph type="body" idx="1"/>
          </p:nvPr>
        </p:nvSpPr>
        <p:spPr/>
        <p:txBody>
          <a:bodyPr/>
          <a:lstStyle/>
          <a:p>
            <a:endParaRPr lang="en-AU"/>
          </a:p>
        </p:txBody>
      </p:sp>
    </p:spTree>
    <p:extLst>
      <p:ext uri="{BB962C8B-B14F-4D97-AF65-F5344CB8AC3E}">
        <p14:creationId xmlns:p14="http://schemas.microsoft.com/office/powerpoint/2010/main" val="26963735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D1ACF6-0AC7-4866-BF87-4D466C9B3DED}" type="slidenum">
              <a:rPr lang="en-US"/>
              <a:pPr/>
              <a:t>51</a:t>
            </a:fld>
            <a:endParaRPr lang="en-US"/>
          </a:p>
        </p:txBody>
      </p:sp>
      <p:sp>
        <p:nvSpPr>
          <p:cNvPr id="1674242" name="Rectangle 2"/>
          <p:cNvSpPr>
            <a:spLocks noGrp="1" noRot="1" noChangeAspect="1" noChangeArrowheads="1" noTextEdit="1"/>
          </p:cNvSpPr>
          <p:nvPr>
            <p:ph type="sldImg"/>
          </p:nvPr>
        </p:nvSpPr>
        <p:spPr>
          <a:ln/>
        </p:spPr>
      </p:sp>
      <p:sp>
        <p:nvSpPr>
          <p:cNvPr id="1674243" name="Rectangle 3"/>
          <p:cNvSpPr>
            <a:spLocks noGrp="1" noChangeArrowheads="1"/>
          </p:cNvSpPr>
          <p:nvPr>
            <p:ph type="body" idx="1"/>
          </p:nvPr>
        </p:nvSpPr>
        <p:spPr/>
        <p:txBody>
          <a:bodyPr/>
          <a:lstStyle/>
          <a:p>
            <a:endParaRPr lang="en-AU"/>
          </a:p>
        </p:txBody>
      </p:sp>
    </p:spTree>
    <p:extLst>
      <p:ext uri="{BB962C8B-B14F-4D97-AF65-F5344CB8AC3E}">
        <p14:creationId xmlns:p14="http://schemas.microsoft.com/office/powerpoint/2010/main" val="1644467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PP title slide v2B"/>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6" descr="Mercy Health logo rev.ai"/>
          <p:cNvPicPr>
            <a:picLocks noChangeAspect="1"/>
          </p:cNvPicPr>
          <p:nvPr/>
        </p:nvPicPr>
        <p:blipFill>
          <a:blip r:embed="rId3">
            <a:extLst>
              <a:ext uri="{28A0092B-C50C-407E-A947-70E740481C1C}">
                <a14:useLocalDpi xmlns:a14="http://schemas.microsoft.com/office/drawing/2010/main" val="0"/>
              </a:ext>
            </a:extLst>
          </a:blip>
          <a:srcRect l="16251" b="37366"/>
          <a:stretch>
            <a:fillRect/>
          </a:stretch>
        </p:blipFill>
        <p:spPr bwMode="auto">
          <a:xfrm>
            <a:off x="0" y="2073275"/>
            <a:ext cx="3141663"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itle Placeholder 1"/>
          <p:cNvSpPr>
            <a:spLocks noGrp="1"/>
          </p:cNvSpPr>
          <p:nvPr>
            <p:ph type="ctrTitle"/>
          </p:nvPr>
        </p:nvSpPr>
        <p:spPr>
          <a:xfrm>
            <a:off x="1981200" y="2416175"/>
            <a:ext cx="6629400" cy="701675"/>
          </a:xfrm>
        </p:spPr>
        <p:txBody>
          <a:bodyPr/>
          <a:lstStyle>
            <a:lvl1pPr>
              <a:defRPr sz="4000">
                <a:solidFill>
                  <a:schemeClr val="bg1"/>
                </a:solidFill>
              </a:defRPr>
            </a:lvl1pPr>
          </a:lstStyle>
          <a:p>
            <a:pPr lvl="0"/>
            <a:r>
              <a:rPr lang="en-US" altLang="en-US" noProof="0" smtClean="0"/>
              <a:t>Click to edit Master title style</a:t>
            </a:r>
          </a:p>
        </p:txBody>
      </p:sp>
      <p:sp>
        <p:nvSpPr>
          <p:cNvPr id="12293" name="Text Placeholder 2"/>
          <p:cNvSpPr>
            <a:spLocks noGrp="1"/>
          </p:cNvSpPr>
          <p:nvPr>
            <p:ph type="subTitle" idx="1"/>
          </p:nvPr>
        </p:nvSpPr>
        <p:spPr>
          <a:xfrm>
            <a:off x="1981200" y="3057525"/>
            <a:ext cx="5334000" cy="1209675"/>
          </a:xfrm>
        </p:spPr>
        <p:txBody>
          <a:bodyPr/>
          <a:lstStyle>
            <a:lvl1pPr>
              <a:defRPr sz="2800">
                <a:solidFill>
                  <a:schemeClr val="bg1"/>
                </a:solidFill>
              </a:defRPr>
            </a:lvl1pPr>
          </a:lstStyle>
          <a:p>
            <a:pPr lvl="0"/>
            <a:r>
              <a:rPr lang="en-US" altLang="en-US" noProof="0" smtClean="0"/>
              <a:t>Click to edit Master subtitle style</a:t>
            </a:r>
          </a:p>
        </p:txBody>
      </p:sp>
    </p:spTree>
    <p:extLst>
      <p:ext uri="{BB962C8B-B14F-4D97-AF65-F5344CB8AC3E}">
        <p14:creationId xmlns:p14="http://schemas.microsoft.com/office/powerpoint/2010/main" val="1588422015"/>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3328113618"/>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07403899"/>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828800"/>
            <a:ext cx="39243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762500" y="1828800"/>
            <a:ext cx="39243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3449863041"/>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4154595037"/>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300130606"/>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5528752"/>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58750938"/>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44651517"/>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3554138574"/>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914400"/>
            <a:ext cx="2000250" cy="53340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85800" y="914400"/>
            <a:ext cx="58483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3165410775"/>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PP title slide v2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6" descr="Mercy Health logo rev.ai"/>
          <p:cNvPicPr>
            <a:picLocks noChangeAspect="1"/>
          </p:cNvPicPr>
          <p:nvPr/>
        </p:nvPicPr>
        <p:blipFill>
          <a:blip r:embed="rId3">
            <a:extLst>
              <a:ext uri="{28A0092B-C50C-407E-A947-70E740481C1C}">
                <a14:useLocalDpi xmlns:a14="http://schemas.microsoft.com/office/drawing/2010/main" val="0"/>
              </a:ext>
            </a:extLst>
          </a:blip>
          <a:srcRect l="16251" b="37366"/>
          <a:stretch>
            <a:fillRect/>
          </a:stretch>
        </p:blipFill>
        <p:spPr bwMode="auto">
          <a:xfrm>
            <a:off x="0" y="2073275"/>
            <a:ext cx="3141663"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itle Placeholder 1"/>
          <p:cNvSpPr>
            <a:spLocks noGrp="1"/>
          </p:cNvSpPr>
          <p:nvPr>
            <p:ph type="ctrTitle"/>
          </p:nvPr>
        </p:nvSpPr>
        <p:spPr>
          <a:xfrm>
            <a:off x="1981200" y="2416175"/>
            <a:ext cx="6629400" cy="701675"/>
          </a:xfrm>
        </p:spPr>
        <p:txBody>
          <a:bodyPr/>
          <a:lstStyle>
            <a:lvl1pPr>
              <a:defRPr sz="4000">
                <a:solidFill>
                  <a:schemeClr val="bg1"/>
                </a:solidFill>
              </a:defRPr>
            </a:lvl1pPr>
          </a:lstStyle>
          <a:p>
            <a:pPr lvl="0"/>
            <a:r>
              <a:rPr lang="en-US" altLang="en-US" noProof="0" smtClean="0"/>
              <a:t>Click to edit Master title style</a:t>
            </a:r>
          </a:p>
        </p:txBody>
      </p:sp>
      <p:sp>
        <p:nvSpPr>
          <p:cNvPr id="12293" name="Text Placeholder 2"/>
          <p:cNvSpPr>
            <a:spLocks noGrp="1"/>
          </p:cNvSpPr>
          <p:nvPr>
            <p:ph type="subTitle" idx="1"/>
          </p:nvPr>
        </p:nvSpPr>
        <p:spPr>
          <a:xfrm>
            <a:off x="1981200" y="3057525"/>
            <a:ext cx="5334000" cy="1209675"/>
          </a:xfrm>
        </p:spPr>
        <p:txBody>
          <a:bodyPr/>
          <a:lstStyle>
            <a:lvl1pPr>
              <a:defRPr sz="2800">
                <a:solidFill>
                  <a:schemeClr val="bg1"/>
                </a:solidFill>
              </a:defRPr>
            </a:lvl1pPr>
          </a:lstStyle>
          <a:p>
            <a:pPr lvl="0"/>
            <a:r>
              <a:rPr lang="en-US" altLang="en-US" noProof="0" smtClean="0"/>
              <a:t>Click to edit Master subtitle style</a:t>
            </a:r>
          </a:p>
        </p:txBody>
      </p:sp>
    </p:spTree>
    <p:extLst>
      <p:ext uri="{BB962C8B-B14F-4D97-AF65-F5344CB8AC3E}">
        <p14:creationId xmlns:p14="http://schemas.microsoft.com/office/powerpoint/2010/main" val="3874109169"/>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2677094087"/>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363534455"/>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685800" y="1828800"/>
            <a:ext cx="39243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762500" y="1828800"/>
            <a:ext cx="39243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3189157116"/>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1979584691"/>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1750485114"/>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9155921"/>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393960165"/>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48186806"/>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3522169457"/>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914400"/>
            <a:ext cx="2000250" cy="5334000"/>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685800" y="914400"/>
            <a:ext cx="58483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769683951"/>
      </p:ext>
    </p:extLst>
  </p:cSld>
  <p:clrMapOvr>
    <a:masterClrMapping/>
  </p:clrMapOvr>
  <p:transition>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74700"/>
            <a:ext cx="7708900" cy="684784"/>
          </a:xfrm>
          <a:prstGeom prst="rect">
            <a:avLst/>
          </a:prstGeom>
        </p:spPr>
        <p:txBody>
          <a:bodyPr/>
          <a:lstStyle/>
          <a:p>
            <a:r>
              <a:rPr lang="en-AU" dirty="0" smtClean="0"/>
              <a:t>Click to edit Master title style</a:t>
            </a:r>
            <a:endParaRPr lang="en-US" dirty="0"/>
          </a:p>
        </p:txBody>
      </p:sp>
      <p:sp>
        <p:nvSpPr>
          <p:cNvPr id="3" name="Content Placeholder 2"/>
          <p:cNvSpPr>
            <a:spLocks noGrp="1"/>
          </p:cNvSpPr>
          <p:nvPr>
            <p:ph idx="1"/>
          </p:nvPr>
        </p:nvSpPr>
        <p:spPr>
          <a:xfrm>
            <a:off x="457200" y="1790700"/>
            <a:ext cx="8229600" cy="4335463"/>
          </a:xfrm>
          <a:prstGeom prst="rect">
            <a:avLst/>
          </a:prstGeom>
        </p:spPr>
        <p:txBody>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13" name="Footer Placeholder 4"/>
          <p:cNvSpPr>
            <a:spLocks noGrp="1"/>
          </p:cNvSpPr>
          <p:nvPr>
            <p:ph type="ftr" sz="quarter" idx="3"/>
          </p:nvPr>
        </p:nvSpPr>
        <p:spPr>
          <a:xfrm>
            <a:off x="3289300" y="6356350"/>
            <a:ext cx="2895600" cy="365125"/>
          </a:xfrm>
          <a:prstGeom prst="rect">
            <a:avLst/>
          </a:prstGeom>
        </p:spPr>
        <p:txBody>
          <a:bodyPr vert="horz" lIns="91440" tIns="45720" rIns="91440" bIns="45720" rtlCol="0" anchor="ctr"/>
          <a:lstStyle>
            <a:lvl1pPr algn="l">
              <a:defRPr sz="1200">
                <a:solidFill>
                  <a:schemeClr val="tx1">
                    <a:tint val="75000"/>
                  </a:schemeClr>
                </a:solidFill>
                <a:latin typeface="Arial"/>
              </a:defRPr>
            </a:lvl1pPr>
          </a:lstStyle>
          <a:p>
            <a:endParaRPr lang="en-US" dirty="0">
              <a:solidFill>
                <a:prstClr val="black">
                  <a:tint val="75000"/>
                </a:prstClr>
              </a:solidFill>
            </a:endParaRPr>
          </a:p>
        </p:txBody>
      </p:sp>
      <p:sp>
        <p:nvSpPr>
          <p:cNvPr id="14" name="Date Placeholder 3"/>
          <p:cNvSpPr>
            <a:spLocks noGrp="1"/>
          </p:cNvSpPr>
          <p:nvPr>
            <p:ph type="dt" sz="half" idx="2"/>
          </p:nvPr>
        </p:nvSpPr>
        <p:spPr>
          <a:xfrm>
            <a:off x="2298700" y="6350000"/>
            <a:ext cx="876300" cy="365125"/>
          </a:xfrm>
          <a:prstGeom prst="rect">
            <a:avLst/>
          </a:prstGeom>
        </p:spPr>
        <p:txBody>
          <a:bodyPr vert="horz" lIns="91440" tIns="45720" rIns="91440" bIns="45720" rtlCol="0" anchor="ctr"/>
          <a:lstStyle>
            <a:lvl1pPr algn="l">
              <a:defRPr sz="1200">
                <a:solidFill>
                  <a:srgbClr val="21A18D"/>
                </a:solidFill>
                <a:latin typeface="Arial"/>
              </a:defRPr>
            </a:lvl1pPr>
          </a:lstStyle>
          <a:p>
            <a:fld id="{6C4362B2-D18A-FE4B-9A64-DD0F68D2BE01}" type="datetimeFigureOut">
              <a:rPr lang="en-US" smtClean="0"/>
              <a:pPr/>
              <a:t>12/8/2016</a:t>
            </a:fld>
            <a:endParaRPr lang="en-US" dirty="0"/>
          </a:p>
        </p:txBody>
      </p:sp>
      <p:sp>
        <p:nvSpPr>
          <p:cNvPr id="15" name="Slide Number Placeholder 5"/>
          <p:cNvSpPr>
            <a:spLocks noGrp="1"/>
          </p:cNvSpPr>
          <p:nvPr>
            <p:ph type="sldNum" sz="quarter" idx="4"/>
          </p:nvPr>
        </p:nvSpPr>
        <p:spPr>
          <a:xfrm>
            <a:off x="330200" y="6350000"/>
            <a:ext cx="1917700" cy="365125"/>
          </a:xfrm>
          <a:prstGeom prst="rect">
            <a:avLst/>
          </a:prstGeom>
        </p:spPr>
        <p:txBody>
          <a:bodyPr vert="horz" lIns="91440" tIns="45720" rIns="91440" bIns="45720" rtlCol="0" anchor="ctr"/>
          <a:lstStyle>
            <a:lvl1pPr algn="l">
              <a:defRPr sz="1200">
                <a:solidFill>
                  <a:srgbClr val="21A18D"/>
                </a:solidFill>
                <a:latin typeface="Arial"/>
              </a:defRPr>
            </a:lvl1pPr>
          </a:lstStyle>
          <a:p>
            <a:fld id="{252E1C8E-DF64-484F-AF85-6951F0430851}" type="slidenum">
              <a:rPr lang="en-US" smtClean="0"/>
              <a:pPr/>
              <a:t>‹#›</a:t>
            </a:fld>
            <a:r>
              <a:rPr lang="en-US" dirty="0" smtClean="0"/>
              <a:t>   Safewards Victoria</a:t>
            </a:r>
            <a:endParaRPr lang="en-US" dirty="0"/>
          </a:p>
        </p:txBody>
      </p:sp>
    </p:spTree>
    <p:extLst>
      <p:ext uri="{BB962C8B-B14F-4D97-AF65-F5344CB8AC3E}">
        <p14:creationId xmlns:p14="http://schemas.microsoft.com/office/powerpoint/2010/main" val="970987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D502F6-430B-F348-AE16-EF6EFB154292}" type="datetimeFigureOut">
              <a:rPr lang="en-US" smtClean="0"/>
              <a:pPr/>
              <a:t>12/8/2016</a:t>
            </a:fld>
            <a:endParaRPr lang="en-US"/>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C762A7C-22EF-5B46-B9BB-C675EC5F4132}" type="slidenum">
              <a:rPr lang="en-US" smtClean="0"/>
              <a:pPr/>
              <a:t>‹#›</a:t>
            </a:fld>
            <a:endParaRPr lang="en-US"/>
          </a:p>
        </p:txBody>
      </p:sp>
    </p:spTree>
    <p:extLst>
      <p:ext uri="{BB962C8B-B14F-4D97-AF65-F5344CB8AC3E}">
        <p14:creationId xmlns:p14="http://schemas.microsoft.com/office/powerpoint/2010/main" val="13803058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AU" smtClean="0"/>
              <a:t>Click to edit Master title style</a:t>
            </a:r>
            <a:endParaRPr lang="en-US"/>
          </a:p>
        </p:txBody>
      </p:sp>
      <p:sp>
        <p:nvSpPr>
          <p:cNvPr id="3" name="Date Placeholder 2"/>
          <p:cNvSpPr>
            <a:spLocks noGrp="1"/>
          </p:cNvSpPr>
          <p:nvPr>
            <p:ph type="dt" sz="half" idx="10"/>
          </p:nvPr>
        </p:nvSpPr>
        <p:spPr/>
        <p:txBody>
          <a:bodyPr/>
          <a:lstStyle/>
          <a:p>
            <a:fld id="{5CD502F6-430B-F348-AE16-EF6EFB154292}" type="datetimeFigureOut">
              <a:rPr lang="en-US" smtClean="0"/>
              <a:pPr/>
              <a:t>12/8/2016</a:t>
            </a:fld>
            <a:endParaRPr lang="en-US"/>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762A7C-22EF-5B46-B9BB-C675EC5F4132}" type="slidenum">
              <a:rPr lang="en-US" smtClean="0"/>
              <a:pPr/>
              <a:t>‹#›</a:t>
            </a:fld>
            <a:endParaRPr lang="en-US"/>
          </a:p>
        </p:txBody>
      </p:sp>
    </p:spTree>
    <p:extLst>
      <p:ext uri="{BB962C8B-B14F-4D97-AF65-F5344CB8AC3E}">
        <p14:creationId xmlns:p14="http://schemas.microsoft.com/office/powerpoint/2010/main" val="660937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5.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P content slide v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Content Placeholder 22" descr="MH_Full colour logo.ai"/>
          <p:cNvPicPr>
            <a:picLocks noChangeAspect="1"/>
          </p:cNvPicPr>
          <p:nvPr/>
        </p:nvPicPr>
        <p:blipFill>
          <a:blip r:embed="rId14">
            <a:extLst>
              <a:ext uri="{28A0092B-C50C-407E-A947-70E740481C1C}">
                <a14:useLocalDpi xmlns:a14="http://schemas.microsoft.com/office/drawing/2010/main" val="0"/>
              </a:ext>
            </a:extLst>
          </a:blip>
          <a:srcRect t="13773" r="22842"/>
          <a:stretch>
            <a:fillRect/>
          </a:stretch>
        </p:blipFill>
        <p:spPr bwMode="auto">
          <a:xfrm>
            <a:off x="6248400" y="0"/>
            <a:ext cx="2895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itle Placeholder 1"/>
          <p:cNvSpPr>
            <a:spLocks noGrp="1"/>
          </p:cNvSpPr>
          <p:nvPr>
            <p:ph type="title"/>
          </p:nvPr>
        </p:nvSpPr>
        <p:spPr bwMode="auto">
          <a:xfrm>
            <a:off x="685800" y="914400"/>
            <a:ext cx="8001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9" name="Text Placeholder 2"/>
          <p:cNvSpPr>
            <a:spLocks noGrp="1"/>
          </p:cNvSpPr>
          <p:nvPr>
            <p:ph type="body" idx="1"/>
          </p:nvPr>
        </p:nvSpPr>
        <p:spPr bwMode="auto">
          <a:xfrm>
            <a:off x="685800" y="1828800"/>
            <a:ext cx="8001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0" name="Line 6"/>
          <p:cNvSpPr>
            <a:spLocks noChangeShapeType="1"/>
          </p:cNvSpPr>
          <p:nvPr/>
        </p:nvSpPr>
        <p:spPr bwMode="auto">
          <a:xfrm>
            <a:off x="685800" y="1555750"/>
            <a:ext cx="800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a:solidFill>
                <a:srgbClr val="000000"/>
              </a:solidFill>
            </a:endParaRPr>
          </a:p>
        </p:txBody>
      </p:sp>
    </p:spTree>
    <p:extLst>
      <p:ext uri="{BB962C8B-B14F-4D97-AF65-F5344CB8AC3E}">
        <p14:creationId xmlns:p14="http://schemas.microsoft.com/office/powerpoint/2010/main" val="36159666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r"/>
  </p:transition>
  <p:timing>
    <p:tnLst>
      <p:par>
        <p:cTn id="1" dur="indefinite" restart="never" nodeType="tmRoot"/>
      </p:par>
    </p:tnLst>
  </p:timing>
  <p:txStyles>
    <p:titleStyle>
      <a:lvl1pPr algn="l" defTabSz="457200" rtl="0" eaLnBrk="1" fontAlgn="base" hangingPunct="1">
        <a:spcBef>
          <a:spcPct val="0"/>
        </a:spcBef>
        <a:spcAft>
          <a:spcPct val="0"/>
        </a:spcAft>
        <a:defRPr sz="3600">
          <a:solidFill>
            <a:schemeClr val="tx1"/>
          </a:solidFill>
          <a:latin typeface="+mj-lt"/>
          <a:ea typeface="+mj-ea"/>
          <a:cs typeface="+mj-cs"/>
        </a:defRPr>
      </a:lvl1pPr>
      <a:lvl2pPr algn="l" defTabSz="457200" rtl="0" eaLnBrk="1" fontAlgn="base" hangingPunct="1">
        <a:spcBef>
          <a:spcPct val="0"/>
        </a:spcBef>
        <a:spcAft>
          <a:spcPct val="0"/>
        </a:spcAft>
        <a:defRPr sz="3600">
          <a:solidFill>
            <a:schemeClr val="tx1"/>
          </a:solidFill>
          <a:latin typeface="Arial" charset="0"/>
          <a:ea typeface="ヒラギノ角ゴ Pro W3" pitchFamily="96" charset="-128"/>
        </a:defRPr>
      </a:lvl2pPr>
      <a:lvl3pPr algn="l" defTabSz="457200" rtl="0" eaLnBrk="1" fontAlgn="base" hangingPunct="1">
        <a:spcBef>
          <a:spcPct val="0"/>
        </a:spcBef>
        <a:spcAft>
          <a:spcPct val="0"/>
        </a:spcAft>
        <a:defRPr sz="3600">
          <a:solidFill>
            <a:schemeClr val="tx1"/>
          </a:solidFill>
          <a:latin typeface="Arial" charset="0"/>
          <a:ea typeface="ヒラギノ角ゴ Pro W3" pitchFamily="96" charset="-128"/>
        </a:defRPr>
      </a:lvl3pPr>
      <a:lvl4pPr algn="l" defTabSz="457200" rtl="0" eaLnBrk="1" fontAlgn="base" hangingPunct="1">
        <a:spcBef>
          <a:spcPct val="0"/>
        </a:spcBef>
        <a:spcAft>
          <a:spcPct val="0"/>
        </a:spcAft>
        <a:defRPr sz="3600">
          <a:solidFill>
            <a:schemeClr val="tx1"/>
          </a:solidFill>
          <a:latin typeface="Arial" charset="0"/>
          <a:ea typeface="ヒラギノ角ゴ Pro W3" pitchFamily="96" charset="-128"/>
        </a:defRPr>
      </a:lvl4pPr>
      <a:lvl5pPr algn="l" defTabSz="457200" rtl="0" eaLnBrk="1" fontAlgn="base" hangingPunct="1">
        <a:spcBef>
          <a:spcPct val="0"/>
        </a:spcBef>
        <a:spcAft>
          <a:spcPct val="0"/>
        </a:spcAft>
        <a:defRPr sz="3600">
          <a:solidFill>
            <a:schemeClr val="tx1"/>
          </a:solidFill>
          <a:latin typeface="Arial" charset="0"/>
          <a:ea typeface="ヒラギノ角ゴ Pro W3" pitchFamily="96" charset="-128"/>
        </a:defRPr>
      </a:lvl5pPr>
      <a:lvl6pPr marL="457200" algn="l" defTabSz="457200" rtl="0" eaLnBrk="1" fontAlgn="base" hangingPunct="1">
        <a:spcBef>
          <a:spcPct val="0"/>
        </a:spcBef>
        <a:spcAft>
          <a:spcPct val="0"/>
        </a:spcAft>
        <a:defRPr sz="3600">
          <a:solidFill>
            <a:schemeClr val="tx1"/>
          </a:solidFill>
          <a:latin typeface="Arial" charset="0"/>
          <a:ea typeface="ヒラギノ角ゴ Pro W3" pitchFamily="96" charset="-128"/>
        </a:defRPr>
      </a:lvl6pPr>
      <a:lvl7pPr marL="914400" algn="l" defTabSz="457200" rtl="0" eaLnBrk="1" fontAlgn="base" hangingPunct="1">
        <a:spcBef>
          <a:spcPct val="0"/>
        </a:spcBef>
        <a:spcAft>
          <a:spcPct val="0"/>
        </a:spcAft>
        <a:defRPr sz="3600">
          <a:solidFill>
            <a:schemeClr val="tx1"/>
          </a:solidFill>
          <a:latin typeface="Arial" charset="0"/>
          <a:ea typeface="ヒラギノ角ゴ Pro W3" pitchFamily="96" charset="-128"/>
        </a:defRPr>
      </a:lvl7pPr>
      <a:lvl8pPr marL="1371600" algn="l" defTabSz="457200" rtl="0" eaLnBrk="1" fontAlgn="base" hangingPunct="1">
        <a:spcBef>
          <a:spcPct val="0"/>
        </a:spcBef>
        <a:spcAft>
          <a:spcPct val="0"/>
        </a:spcAft>
        <a:defRPr sz="3600">
          <a:solidFill>
            <a:schemeClr val="tx1"/>
          </a:solidFill>
          <a:latin typeface="Arial" charset="0"/>
          <a:ea typeface="ヒラギノ角ゴ Pro W3" pitchFamily="96" charset="-128"/>
        </a:defRPr>
      </a:lvl8pPr>
      <a:lvl9pPr marL="1828800" algn="l" defTabSz="457200" rtl="0" eaLnBrk="1" fontAlgn="base" hangingPunct="1">
        <a:spcBef>
          <a:spcPct val="0"/>
        </a:spcBef>
        <a:spcAft>
          <a:spcPct val="0"/>
        </a:spcAft>
        <a:defRPr sz="3600">
          <a:solidFill>
            <a:schemeClr val="tx1"/>
          </a:solidFill>
          <a:latin typeface="Arial" charset="0"/>
          <a:ea typeface="ヒラギノ角ゴ Pro W3" pitchFamily="96" charset="-128"/>
        </a:defRPr>
      </a:lvl9pPr>
    </p:titleStyle>
    <p:bodyStyle>
      <a:lvl1pPr algn="l" defTabSz="457200" rtl="0" eaLnBrk="1" fontAlgn="base" hangingPunct="1">
        <a:spcBef>
          <a:spcPct val="20000"/>
        </a:spcBef>
        <a:spcAft>
          <a:spcPct val="0"/>
        </a:spcAft>
        <a:buFont typeface="Arial" charset="0"/>
        <a:defRPr>
          <a:solidFill>
            <a:schemeClr val="tx1"/>
          </a:solidFill>
          <a:latin typeface="+mn-lt"/>
          <a:ea typeface="+mn-ea"/>
          <a:cs typeface="+mn-cs"/>
        </a:defRPr>
      </a:lvl1pPr>
      <a:lvl2pPr marL="574675" indent="-190500" algn="l" defTabSz="457200" rtl="0" eaLnBrk="1" fontAlgn="base" hangingPunct="1">
        <a:spcBef>
          <a:spcPct val="20000"/>
        </a:spcBef>
        <a:spcAft>
          <a:spcPct val="0"/>
        </a:spcAft>
        <a:buFont typeface="Arial" charset="0"/>
        <a:buChar char="•"/>
        <a:defRPr sz="1600">
          <a:solidFill>
            <a:schemeClr val="tx1"/>
          </a:solidFill>
          <a:latin typeface="+mn-lt"/>
          <a:ea typeface="+mn-ea"/>
        </a:defRPr>
      </a:lvl2pPr>
      <a:lvl3pPr marL="955675" indent="-190500" algn="l" defTabSz="457200" rtl="0" eaLnBrk="1" fontAlgn="base" hangingPunct="1">
        <a:spcBef>
          <a:spcPct val="20000"/>
        </a:spcBef>
        <a:spcAft>
          <a:spcPct val="0"/>
        </a:spcAft>
        <a:buFont typeface="Arial" charset="0"/>
        <a:buChar char="•"/>
        <a:defRPr sz="1200">
          <a:solidFill>
            <a:schemeClr val="tx1"/>
          </a:solidFill>
          <a:latin typeface="+mn-lt"/>
          <a:ea typeface="+mn-ea"/>
        </a:defRPr>
      </a:lvl3pPr>
      <a:lvl4pPr marL="1338263" indent="-192088" algn="l" defTabSz="457200" rtl="0" eaLnBrk="1" fontAlgn="base" hangingPunct="1">
        <a:spcBef>
          <a:spcPct val="20000"/>
        </a:spcBef>
        <a:spcAft>
          <a:spcPct val="0"/>
        </a:spcAft>
        <a:buFont typeface="Arial" charset="0"/>
        <a:buChar char="–"/>
        <a:defRPr sz="1000">
          <a:solidFill>
            <a:schemeClr val="tx1"/>
          </a:solidFill>
          <a:latin typeface="+mn-lt"/>
          <a:ea typeface="+mn-ea"/>
        </a:defRPr>
      </a:lvl4pPr>
      <a:lvl5pPr marL="1714500" indent="-185738" algn="l" defTabSz="457200" rtl="0" eaLnBrk="1" fontAlgn="base" hangingPunct="1">
        <a:spcBef>
          <a:spcPct val="20000"/>
        </a:spcBef>
        <a:spcAft>
          <a:spcPct val="0"/>
        </a:spcAft>
        <a:buFont typeface="Arial" charset="0"/>
        <a:buChar char="»"/>
        <a:defRPr sz="1000">
          <a:solidFill>
            <a:schemeClr val="tx1"/>
          </a:solidFill>
          <a:latin typeface="+mn-lt"/>
          <a:ea typeface="+mn-ea"/>
        </a:defRPr>
      </a:lvl5pPr>
      <a:lvl6pPr marL="2171700" indent="-185738" algn="l" defTabSz="457200" rtl="0" eaLnBrk="1" fontAlgn="base" hangingPunct="1">
        <a:spcBef>
          <a:spcPct val="20000"/>
        </a:spcBef>
        <a:spcAft>
          <a:spcPct val="0"/>
        </a:spcAft>
        <a:buFont typeface="Arial" charset="0"/>
        <a:buChar char="»"/>
        <a:defRPr sz="1000">
          <a:solidFill>
            <a:schemeClr val="tx1"/>
          </a:solidFill>
          <a:latin typeface="+mn-lt"/>
          <a:ea typeface="+mn-ea"/>
        </a:defRPr>
      </a:lvl6pPr>
      <a:lvl7pPr marL="2628900" indent="-185738" algn="l" defTabSz="457200" rtl="0" eaLnBrk="1" fontAlgn="base" hangingPunct="1">
        <a:spcBef>
          <a:spcPct val="20000"/>
        </a:spcBef>
        <a:spcAft>
          <a:spcPct val="0"/>
        </a:spcAft>
        <a:buFont typeface="Arial" charset="0"/>
        <a:buChar char="»"/>
        <a:defRPr sz="1000">
          <a:solidFill>
            <a:schemeClr val="tx1"/>
          </a:solidFill>
          <a:latin typeface="+mn-lt"/>
          <a:ea typeface="+mn-ea"/>
        </a:defRPr>
      </a:lvl7pPr>
      <a:lvl8pPr marL="3086100" indent="-185738" algn="l" defTabSz="457200" rtl="0" eaLnBrk="1" fontAlgn="base" hangingPunct="1">
        <a:spcBef>
          <a:spcPct val="20000"/>
        </a:spcBef>
        <a:spcAft>
          <a:spcPct val="0"/>
        </a:spcAft>
        <a:buFont typeface="Arial" charset="0"/>
        <a:buChar char="»"/>
        <a:defRPr sz="1000">
          <a:solidFill>
            <a:schemeClr val="tx1"/>
          </a:solidFill>
          <a:latin typeface="+mn-lt"/>
          <a:ea typeface="+mn-ea"/>
        </a:defRPr>
      </a:lvl8pPr>
      <a:lvl9pPr marL="3543300" indent="-185738" algn="l" defTabSz="457200" rtl="0" eaLnBrk="1" fontAlgn="base" hangingPunct="1">
        <a:spcBef>
          <a:spcPct val="20000"/>
        </a:spcBef>
        <a:spcAft>
          <a:spcPct val="0"/>
        </a:spcAft>
        <a:buFont typeface="Arial" charset="0"/>
        <a:buChar char="»"/>
        <a:defRPr sz="1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P content slide v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Content Placeholder 22" descr="MH_Full colour logo.ai"/>
          <p:cNvPicPr>
            <a:picLocks noChangeAspect="1"/>
          </p:cNvPicPr>
          <p:nvPr/>
        </p:nvPicPr>
        <p:blipFill>
          <a:blip r:embed="rId14">
            <a:extLst>
              <a:ext uri="{28A0092B-C50C-407E-A947-70E740481C1C}">
                <a14:useLocalDpi xmlns:a14="http://schemas.microsoft.com/office/drawing/2010/main" val="0"/>
              </a:ext>
            </a:extLst>
          </a:blip>
          <a:srcRect t="13773" r="22842"/>
          <a:stretch>
            <a:fillRect/>
          </a:stretch>
        </p:blipFill>
        <p:spPr bwMode="auto">
          <a:xfrm>
            <a:off x="6248400" y="0"/>
            <a:ext cx="2895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itle Placeholder 1"/>
          <p:cNvSpPr>
            <a:spLocks noGrp="1"/>
          </p:cNvSpPr>
          <p:nvPr>
            <p:ph type="title"/>
          </p:nvPr>
        </p:nvSpPr>
        <p:spPr bwMode="auto">
          <a:xfrm>
            <a:off x="685800" y="914400"/>
            <a:ext cx="8001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ltLang="en-US" smtClean="0"/>
              <a:t>Click to edit Master title style</a:t>
            </a:r>
            <a:endParaRPr lang="en-US" altLang="en-US" smtClean="0"/>
          </a:p>
        </p:txBody>
      </p:sp>
      <p:sp>
        <p:nvSpPr>
          <p:cNvPr id="1029" name="Text Placeholder 2"/>
          <p:cNvSpPr>
            <a:spLocks noGrp="1"/>
          </p:cNvSpPr>
          <p:nvPr>
            <p:ph type="body" idx="1"/>
          </p:nvPr>
        </p:nvSpPr>
        <p:spPr bwMode="auto">
          <a:xfrm>
            <a:off x="685800" y="1828800"/>
            <a:ext cx="8001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
        <p:nvSpPr>
          <p:cNvPr id="1030" name="Line 6"/>
          <p:cNvSpPr>
            <a:spLocks noChangeShapeType="1"/>
          </p:cNvSpPr>
          <p:nvPr/>
        </p:nvSpPr>
        <p:spPr bwMode="auto">
          <a:xfrm>
            <a:off x="685800" y="1555750"/>
            <a:ext cx="800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AU" smtClean="0">
              <a:solidFill>
                <a:srgbClr val="000000"/>
              </a:solidFill>
            </a:endParaRPr>
          </a:p>
        </p:txBody>
      </p:sp>
    </p:spTree>
    <p:extLst>
      <p:ext uri="{BB962C8B-B14F-4D97-AF65-F5344CB8AC3E}">
        <p14:creationId xmlns:p14="http://schemas.microsoft.com/office/powerpoint/2010/main" val="39831401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dir="r"/>
  </p:transition>
  <p:timing>
    <p:tnLst>
      <p:par>
        <p:cTn id="1" dur="indefinite" restart="never" nodeType="tmRoot"/>
      </p:par>
    </p:tnLst>
  </p:timing>
  <p:txStyles>
    <p:titleStyle>
      <a:lvl1pPr algn="l" defTabSz="457200" rtl="0" eaLnBrk="0" fontAlgn="base" hangingPunct="0">
        <a:spcBef>
          <a:spcPct val="0"/>
        </a:spcBef>
        <a:spcAft>
          <a:spcPct val="0"/>
        </a:spcAft>
        <a:defRPr sz="3600">
          <a:solidFill>
            <a:schemeClr val="tx1"/>
          </a:solidFill>
          <a:latin typeface="+mj-lt"/>
          <a:ea typeface="+mj-ea"/>
          <a:cs typeface="ヒラギノ角ゴ Pro W3" charset="0"/>
        </a:defRPr>
      </a:lvl1pPr>
      <a:lvl2pPr algn="l" defTabSz="457200" rtl="0" eaLnBrk="0" fontAlgn="base" hangingPunct="0">
        <a:spcBef>
          <a:spcPct val="0"/>
        </a:spcBef>
        <a:spcAft>
          <a:spcPct val="0"/>
        </a:spcAft>
        <a:defRPr sz="3600">
          <a:solidFill>
            <a:schemeClr val="tx1"/>
          </a:solidFill>
          <a:latin typeface="Arial" charset="0"/>
          <a:ea typeface="ヒラギノ角ゴ Pro W3" pitchFamily="96" charset="-128"/>
          <a:cs typeface="ヒラギノ角ゴ Pro W3" charset="0"/>
        </a:defRPr>
      </a:lvl2pPr>
      <a:lvl3pPr algn="l" defTabSz="457200" rtl="0" eaLnBrk="0" fontAlgn="base" hangingPunct="0">
        <a:spcBef>
          <a:spcPct val="0"/>
        </a:spcBef>
        <a:spcAft>
          <a:spcPct val="0"/>
        </a:spcAft>
        <a:defRPr sz="3600">
          <a:solidFill>
            <a:schemeClr val="tx1"/>
          </a:solidFill>
          <a:latin typeface="Arial" charset="0"/>
          <a:ea typeface="ヒラギノ角ゴ Pro W3" pitchFamily="96" charset="-128"/>
          <a:cs typeface="ヒラギノ角ゴ Pro W3" charset="0"/>
        </a:defRPr>
      </a:lvl3pPr>
      <a:lvl4pPr algn="l" defTabSz="457200" rtl="0" eaLnBrk="0" fontAlgn="base" hangingPunct="0">
        <a:spcBef>
          <a:spcPct val="0"/>
        </a:spcBef>
        <a:spcAft>
          <a:spcPct val="0"/>
        </a:spcAft>
        <a:defRPr sz="3600">
          <a:solidFill>
            <a:schemeClr val="tx1"/>
          </a:solidFill>
          <a:latin typeface="Arial" charset="0"/>
          <a:ea typeface="ヒラギノ角ゴ Pro W3" pitchFamily="96" charset="-128"/>
          <a:cs typeface="ヒラギノ角ゴ Pro W3" charset="0"/>
        </a:defRPr>
      </a:lvl4pPr>
      <a:lvl5pPr algn="l" defTabSz="457200" rtl="0" eaLnBrk="0" fontAlgn="base" hangingPunct="0">
        <a:spcBef>
          <a:spcPct val="0"/>
        </a:spcBef>
        <a:spcAft>
          <a:spcPct val="0"/>
        </a:spcAft>
        <a:defRPr sz="3600">
          <a:solidFill>
            <a:schemeClr val="tx1"/>
          </a:solidFill>
          <a:latin typeface="Arial" charset="0"/>
          <a:ea typeface="ヒラギノ角ゴ Pro W3" pitchFamily="96" charset="-128"/>
          <a:cs typeface="ヒラギノ角ゴ Pro W3" charset="0"/>
        </a:defRPr>
      </a:lvl5pPr>
      <a:lvl6pPr marL="457200" algn="l" defTabSz="457200" rtl="0" eaLnBrk="0" fontAlgn="base" hangingPunct="0">
        <a:spcBef>
          <a:spcPct val="0"/>
        </a:spcBef>
        <a:spcAft>
          <a:spcPct val="0"/>
        </a:spcAft>
        <a:defRPr sz="3600">
          <a:solidFill>
            <a:schemeClr val="tx1"/>
          </a:solidFill>
          <a:latin typeface="Arial" charset="0"/>
          <a:ea typeface="ヒラギノ角ゴ Pro W3" pitchFamily="96" charset="-128"/>
        </a:defRPr>
      </a:lvl6pPr>
      <a:lvl7pPr marL="914400" algn="l" defTabSz="457200" rtl="0" eaLnBrk="0" fontAlgn="base" hangingPunct="0">
        <a:spcBef>
          <a:spcPct val="0"/>
        </a:spcBef>
        <a:spcAft>
          <a:spcPct val="0"/>
        </a:spcAft>
        <a:defRPr sz="3600">
          <a:solidFill>
            <a:schemeClr val="tx1"/>
          </a:solidFill>
          <a:latin typeface="Arial" charset="0"/>
          <a:ea typeface="ヒラギノ角ゴ Pro W3" pitchFamily="96" charset="-128"/>
        </a:defRPr>
      </a:lvl7pPr>
      <a:lvl8pPr marL="1371600" algn="l" defTabSz="457200" rtl="0" eaLnBrk="0" fontAlgn="base" hangingPunct="0">
        <a:spcBef>
          <a:spcPct val="0"/>
        </a:spcBef>
        <a:spcAft>
          <a:spcPct val="0"/>
        </a:spcAft>
        <a:defRPr sz="3600">
          <a:solidFill>
            <a:schemeClr val="tx1"/>
          </a:solidFill>
          <a:latin typeface="Arial" charset="0"/>
          <a:ea typeface="ヒラギノ角ゴ Pro W3" pitchFamily="96" charset="-128"/>
        </a:defRPr>
      </a:lvl8pPr>
      <a:lvl9pPr marL="1828800" algn="l" defTabSz="457200" rtl="0" eaLnBrk="0" fontAlgn="base" hangingPunct="0">
        <a:spcBef>
          <a:spcPct val="0"/>
        </a:spcBef>
        <a:spcAft>
          <a:spcPct val="0"/>
        </a:spcAft>
        <a:defRPr sz="3600">
          <a:solidFill>
            <a:schemeClr val="tx1"/>
          </a:solidFill>
          <a:latin typeface="Arial" charset="0"/>
          <a:ea typeface="ヒラギノ角ゴ Pro W3" pitchFamily="96" charset="-128"/>
        </a:defRPr>
      </a:lvl9pPr>
    </p:titleStyle>
    <p:bodyStyle>
      <a:lvl1pPr marL="342900" indent="-342900" algn="l" defTabSz="457200" rtl="0" eaLnBrk="0" fontAlgn="base" hangingPunct="0">
        <a:spcBef>
          <a:spcPct val="20000"/>
        </a:spcBef>
        <a:spcAft>
          <a:spcPct val="0"/>
        </a:spcAft>
        <a:buFont typeface="Arial" pitchFamily="34" charset="0"/>
        <a:defRPr>
          <a:solidFill>
            <a:schemeClr val="tx1"/>
          </a:solidFill>
          <a:latin typeface="+mn-lt"/>
          <a:ea typeface="+mn-ea"/>
          <a:cs typeface="ヒラギノ角ゴ Pro W3" charset="0"/>
        </a:defRPr>
      </a:lvl1pPr>
      <a:lvl2pPr marL="574675" indent="-190500" algn="l" defTabSz="457200" rtl="0" eaLnBrk="0" fontAlgn="base" hangingPunct="0">
        <a:spcBef>
          <a:spcPct val="20000"/>
        </a:spcBef>
        <a:spcAft>
          <a:spcPct val="0"/>
        </a:spcAft>
        <a:buFont typeface="Arial" pitchFamily="34" charset="0"/>
        <a:buChar char="•"/>
        <a:defRPr sz="1600">
          <a:solidFill>
            <a:schemeClr val="tx1"/>
          </a:solidFill>
          <a:latin typeface="+mn-lt"/>
          <a:ea typeface="+mn-ea"/>
          <a:cs typeface="ヒラギノ角ゴ Pro W3" charset="0"/>
        </a:defRPr>
      </a:lvl2pPr>
      <a:lvl3pPr marL="955675" indent="-190500" algn="l" defTabSz="457200" rtl="0" eaLnBrk="0" fontAlgn="base" hangingPunct="0">
        <a:spcBef>
          <a:spcPct val="20000"/>
        </a:spcBef>
        <a:spcAft>
          <a:spcPct val="0"/>
        </a:spcAft>
        <a:buFont typeface="Arial" pitchFamily="34" charset="0"/>
        <a:buChar char="•"/>
        <a:defRPr sz="1200">
          <a:solidFill>
            <a:schemeClr val="tx1"/>
          </a:solidFill>
          <a:latin typeface="+mn-lt"/>
          <a:ea typeface="+mn-ea"/>
          <a:cs typeface="ヒラギノ角ゴ Pro W3" charset="0"/>
        </a:defRPr>
      </a:lvl3pPr>
      <a:lvl4pPr marL="1338263" indent="-192088" algn="l" defTabSz="457200" rtl="0" eaLnBrk="0" fontAlgn="base" hangingPunct="0">
        <a:spcBef>
          <a:spcPct val="20000"/>
        </a:spcBef>
        <a:spcAft>
          <a:spcPct val="0"/>
        </a:spcAft>
        <a:buFont typeface="Arial" pitchFamily="34" charset="0"/>
        <a:buChar char="–"/>
        <a:defRPr sz="1000">
          <a:solidFill>
            <a:schemeClr val="tx1"/>
          </a:solidFill>
          <a:latin typeface="+mn-lt"/>
          <a:ea typeface="+mn-ea"/>
          <a:cs typeface="ヒラギノ角ゴ Pro W3" charset="0"/>
        </a:defRPr>
      </a:lvl4pPr>
      <a:lvl5pPr marL="1714500" indent="-185738" algn="l" defTabSz="457200" rtl="0" eaLnBrk="0" fontAlgn="base" hangingPunct="0">
        <a:spcBef>
          <a:spcPct val="20000"/>
        </a:spcBef>
        <a:spcAft>
          <a:spcPct val="0"/>
        </a:spcAft>
        <a:buFont typeface="Arial" pitchFamily="34" charset="0"/>
        <a:buChar char="»"/>
        <a:defRPr sz="1000">
          <a:solidFill>
            <a:schemeClr val="tx1"/>
          </a:solidFill>
          <a:latin typeface="+mn-lt"/>
          <a:ea typeface="+mn-ea"/>
          <a:cs typeface="ヒラギノ角ゴ Pro W3" charset="0"/>
        </a:defRPr>
      </a:lvl5pPr>
      <a:lvl6pPr marL="2171700" indent="-185738" algn="l" defTabSz="457200" rtl="0" eaLnBrk="0" fontAlgn="base" hangingPunct="0">
        <a:spcBef>
          <a:spcPct val="20000"/>
        </a:spcBef>
        <a:spcAft>
          <a:spcPct val="0"/>
        </a:spcAft>
        <a:buFont typeface="Arial" charset="0"/>
        <a:buChar char="»"/>
        <a:defRPr sz="1000">
          <a:solidFill>
            <a:schemeClr val="tx1"/>
          </a:solidFill>
          <a:latin typeface="+mn-lt"/>
          <a:ea typeface="+mn-ea"/>
        </a:defRPr>
      </a:lvl6pPr>
      <a:lvl7pPr marL="2628900" indent="-185738" algn="l" defTabSz="457200" rtl="0" eaLnBrk="0" fontAlgn="base" hangingPunct="0">
        <a:spcBef>
          <a:spcPct val="20000"/>
        </a:spcBef>
        <a:spcAft>
          <a:spcPct val="0"/>
        </a:spcAft>
        <a:buFont typeface="Arial" charset="0"/>
        <a:buChar char="»"/>
        <a:defRPr sz="1000">
          <a:solidFill>
            <a:schemeClr val="tx1"/>
          </a:solidFill>
          <a:latin typeface="+mn-lt"/>
          <a:ea typeface="+mn-ea"/>
        </a:defRPr>
      </a:lvl7pPr>
      <a:lvl8pPr marL="3086100" indent="-185738" algn="l" defTabSz="457200" rtl="0" eaLnBrk="0" fontAlgn="base" hangingPunct="0">
        <a:spcBef>
          <a:spcPct val="20000"/>
        </a:spcBef>
        <a:spcAft>
          <a:spcPct val="0"/>
        </a:spcAft>
        <a:buFont typeface="Arial" charset="0"/>
        <a:buChar char="»"/>
        <a:defRPr sz="1000">
          <a:solidFill>
            <a:schemeClr val="tx1"/>
          </a:solidFill>
          <a:latin typeface="+mn-lt"/>
          <a:ea typeface="+mn-ea"/>
        </a:defRPr>
      </a:lvl8pPr>
      <a:lvl9pPr marL="3543300" indent="-185738" algn="l" defTabSz="457200" rtl="0" eaLnBrk="0" fontAlgn="base" hangingPunct="0">
        <a:spcBef>
          <a:spcPct val="20000"/>
        </a:spcBef>
        <a:spcAft>
          <a:spcPct val="0"/>
        </a:spcAft>
        <a:buFont typeface="Arial" charset="0"/>
        <a:buChar char="»"/>
        <a:defRPr sz="1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Safewards PP Banner FINAL v2.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416"/>
            <a:ext cx="9144000" cy="1572768"/>
          </a:xfrm>
          <a:prstGeom prst="rect">
            <a:avLst/>
          </a:prstGeom>
        </p:spPr>
      </p:pic>
      <p:pic>
        <p:nvPicPr>
          <p:cNvPr id="6" name="Picture 5" descr="Safewards PP Banner FINAL v2.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26416"/>
            <a:ext cx="9144000" cy="1572768"/>
          </a:xfrm>
          <a:prstGeom prst="rect">
            <a:avLst/>
          </a:prstGeom>
        </p:spPr>
      </p:pic>
      <p:sp>
        <p:nvSpPr>
          <p:cNvPr id="13" name="Footer Placeholder 4"/>
          <p:cNvSpPr>
            <a:spLocks noGrp="1"/>
          </p:cNvSpPr>
          <p:nvPr>
            <p:ph type="ftr" sz="quarter" idx="3"/>
          </p:nvPr>
        </p:nvSpPr>
        <p:spPr>
          <a:xfrm>
            <a:off x="3289300" y="6356350"/>
            <a:ext cx="2895600" cy="365125"/>
          </a:xfrm>
          <a:prstGeom prst="rect">
            <a:avLst/>
          </a:prstGeom>
        </p:spPr>
        <p:txBody>
          <a:bodyPr vert="horz" lIns="91440" tIns="45720" rIns="91440" bIns="45720" rtlCol="0" anchor="ctr"/>
          <a:lstStyle>
            <a:lvl1pPr algn="l">
              <a:defRPr sz="1200">
                <a:solidFill>
                  <a:schemeClr val="tx1">
                    <a:tint val="75000"/>
                  </a:schemeClr>
                </a:solidFill>
                <a:latin typeface="Arial"/>
              </a:defRPr>
            </a:lvl1pPr>
          </a:lstStyle>
          <a:p>
            <a:pPr defTabSz="457200"/>
            <a:endParaRPr lang="en-US" dirty="0">
              <a:solidFill>
                <a:prstClr val="black">
                  <a:tint val="75000"/>
                </a:prstClr>
              </a:solidFill>
            </a:endParaRPr>
          </a:p>
        </p:txBody>
      </p:sp>
      <p:sp>
        <p:nvSpPr>
          <p:cNvPr id="14" name="Date Placeholder 3"/>
          <p:cNvSpPr>
            <a:spLocks noGrp="1"/>
          </p:cNvSpPr>
          <p:nvPr>
            <p:ph type="dt" sz="half" idx="2"/>
          </p:nvPr>
        </p:nvSpPr>
        <p:spPr>
          <a:xfrm>
            <a:off x="2298700" y="6350000"/>
            <a:ext cx="876300" cy="365125"/>
          </a:xfrm>
          <a:prstGeom prst="rect">
            <a:avLst/>
          </a:prstGeom>
        </p:spPr>
        <p:txBody>
          <a:bodyPr vert="horz" lIns="91440" tIns="45720" rIns="91440" bIns="45720" rtlCol="0" anchor="ctr"/>
          <a:lstStyle>
            <a:lvl1pPr algn="l">
              <a:defRPr sz="1200">
                <a:solidFill>
                  <a:srgbClr val="21A18D"/>
                </a:solidFill>
                <a:latin typeface="Arial"/>
              </a:defRPr>
            </a:lvl1pPr>
          </a:lstStyle>
          <a:p>
            <a:pPr defTabSz="457200"/>
            <a:fld id="{6C4362B2-D18A-FE4B-9A64-DD0F68D2BE01}" type="datetimeFigureOut">
              <a:rPr lang="en-US" smtClean="0"/>
              <a:pPr defTabSz="457200"/>
              <a:t>12/8/2016</a:t>
            </a:fld>
            <a:endParaRPr lang="en-US" dirty="0"/>
          </a:p>
        </p:txBody>
      </p:sp>
      <p:sp>
        <p:nvSpPr>
          <p:cNvPr id="15" name="Slide Number Placeholder 5"/>
          <p:cNvSpPr>
            <a:spLocks noGrp="1"/>
          </p:cNvSpPr>
          <p:nvPr>
            <p:ph type="sldNum" sz="quarter" idx="4"/>
          </p:nvPr>
        </p:nvSpPr>
        <p:spPr>
          <a:xfrm>
            <a:off x="330200" y="6350000"/>
            <a:ext cx="1917700" cy="365125"/>
          </a:xfrm>
          <a:prstGeom prst="rect">
            <a:avLst/>
          </a:prstGeom>
        </p:spPr>
        <p:txBody>
          <a:bodyPr vert="horz" lIns="91440" tIns="45720" rIns="91440" bIns="45720" rtlCol="0" anchor="ctr"/>
          <a:lstStyle>
            <a:lvl1pPr algn="l">
              <a:defRPr sz="1200">
                <a:solidFill>
                  <a:srgbClr val="21A18D"/>
                </a:solidFill>
                <a:latin typeface="Arial"/>
              </a:defRPr>
            </a:lvl1pPr>
          </a:lstStyle>
          <a:p>
            <a:pPr defTabSz="457200"/>
            <a:fld id="{252E1C8E-DF64-484F-AF85-6951F0430851}" type="slidenum">
              <a:rPr lang="en-US" smtClean="0"/>
              <a:pPr defTabSz="457200"/>
              <a:t>‹#›</a:t>
            </a:fld>
            <a:r>
              <a:rPr lang="en-US" dirty="0" smtClean="0"/>
              <a:t>   Safewards Victoria</a:t>
            </a:r>
            <a:endParaRPr lang="en-US" dirty="0"/>
          </a:p>
        </p:txBody>
      </p:sp>
    </p:spTree>
    <p:extLst>
      <p:ext uri="{BB962C8B-B14F-4D97-AF65-F5344CB8AC3E}">
        <p14:creationId xmlns:p14="http://schemas.microsoft.com/office/powerpoint/2010/main" val="151562325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0" r:id="rId3"/>
  </p:sldLayoutIdLst>
  <p:txStyles>
    <p:titleStyle>
      <a:lvl1pPr algn="l" defTabSz="457200" rtl="0" eaLnBrk="1" latinLnBrk="0" hangingPunct="1">
        <a:spcBef>
          <a:spcPct val="0"/>
        </a:spcBef>
        <a:buNone/>
        <a:defRPr sz="3200" kern="1200">
          <a:solidFill>
            <a:srgbClr val="21A18D"/>
          </a:solidFill>
          <a:latin typeface="Arial"/>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Arial"/>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Arial"/>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Arial"/>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Arial"/>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a:t/>
            </a:r>
            <a:br>
              <a:rPr lang="en-AU" dirty="0"/>
            </a:br>
            <a:r>
              <a:rPr lang="en-AU" b="1" dirty="0"/>
              <a:t>  </a:t>
            </a:r>
            <a:r>
              <a:rPr lang="en-AU" sz="1800" b="1" dirty="0"/>
              <a:t>Role and involvement of General Practitioners in a Public Community Mental Health Clinic in Metropolitan Melbourne</a:t>
            </a:r>
            <a:r>
              <a:rPr lang="en-AU" dirty="0"/>
              <a:t/>
            </a:r>
            <a:br>
              <a:rPr lang="en-AU" dirty="0"/>
            </a:br>
            <a:r>
              <a:rPr lang="en-AU" sz="1600" u="sng" dirty="0"/>
              <a:t>Dr Ashish Mordia</a:t>
            </a:r>
            <a:r>
              <a:rPr lang="en-AU" sz="1600" dirty="0"/>
              <a:t> *(MBBS, MD, FRANZCP)</a:t>
            </a:r>
            <a:br>
              <a:rPr lang="en-AU" sz="1600" dirty="0"/>
            </a:br>
            <a:r>
              <a:rPr lang="en-AU" sz="1600" dirty="0"/>
              <a:t> </a:t>
            </a:r>
            <a:br>
              <a:rPr lang="en-AU" sz="1600" dirty="0"/>
            </a:br>
            <a:r>
              <a:rPr lang="en-AU" sz="1600" dirty="0"/>
              <a:t>*Consultant Psychiatrist, Mercy Mental Health, 117-129, Warringa Crescent, Hoppers Crossing Vic 3029 Australia</a:t>
            </a:r>
          </a:p>
        </p:txBody>
      </p:sp>
      <p:sp>
        <p:nvSpPr>
          <p:cNvPr id="3" name="Subtitle 2"/>
          <p:cNvSpPr>
            <a:spLocks noGrp="1"/>
          </p:cNvSpPr>
          <p:nvPr>
            <p:ph type="subTitle" idx="1"/>
          </p:nvPr>
        </p:nvSpPr>
        <p:spPr>
          <a:xfrm>
            <a:off x="1979712" y="3356992"/>
            <a:ext cx="5334000" cy="1209675"/>
          </a:xfrm>
        </p:spPr>
        <p:txBody>
          <a:bodyPr/>
          <a:lstStyle/>
          <a:p>
            <a:r>
              <a:rPr lang="en-AU" dirty="0" smtClean="0"/>
              <a:t> </a:t>
            </a:r>
            <a:endParaRPr lang="en-AU" dirty="0"/>
          </a:p>
        </p:txBody>
      </p:sp>
    </p:spTree>
    <p:extLst>
      <p:ext uri="{BB962C8B-B14F-4D97-AF65-F5344CB8AC3E}">
        <p14:creationId xmlns:p14="http://schemas.microsoft.com/office/powerpoint/2010/main" val="76055175"/>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r>
              <a:rPr lang="en-AU" dirty="0" smtClean="0"/>
              <a:t>						</a:t>
            </a:r>
          </a:p>
          <a:p>
            <a:endParaRPr lang="en-AU" dirty="0"/>
          </a:p>
          <a:p>
            <a:r>
              <a:rPr lang="en-AU" dirty="0" smtClean="0"/>
              <a:t>Objectives of today’s presentation/workshop</a:t>
            </a:r>
          </a:p>
          <a:p>
            <a:endParaRPr lang="en-AU" dirty="0"/>
          </a:p>
          <a:p>
            <a:endParaRPr lang="en-AU" dirty="0" smtClean="0"/>
          </a:p>
          <a:p>
            <a:r>
              <a:rPr lang="en-AU" dirty="0"/>
              <a:t>	</a:t>
            </a:r>
            <a:r>
              <a:rPr lang="en-AU" dirty="0" smtClean="0"/>
              <a:t>- to provide an understanding of how public mental health services are structured in Australia</a:t>
            </a:r>
          </a:p>
          <a:p>
            <a:r>
              <a:rPr lang="en-AU" dirty="0" smtClean="0"/>
              <a:t>	-Role of General practitioners in delivering mental health care to patients</a:t>
            </a:r>
          </a:p>
          <a:p>
            <a:r>
              <a:rPr lang="en-AU" dirty="0"/>
              <a:t>	</a:t>
            </a:r>
            <a:r>
              <a:rPr lang="en-AU" dirty="0" smtClean="0"/>
              <a:t>-Triaging and assessment of common mental illnesses</a:t>
            </a:r>
          </a:p>
          <a:p>
            <a:endParaRPr lang="en-AU" dirty="0"/>
          </a:p>
          <a:p>
            <a:endParaRPr lang="en-AU" dirty="0"/>
          </a:p>
        </p:txBody>
      </p:sp>
    </p:spTree>
    <p:extLst>
      <p:ext uri="{BB962C8B-B14F-4D97-AF65-F5344CB8AC3E}">
        <p14:creationId xmlns:p14="http://schemas.microsoft.com/office/powerpoint/2010/main" val="424553617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r>
              <a:rPr lang="en-AU" dirty="0" smtClean="0"/>
              <a:t>						</a:t>
            </a:r>
          </a:p>
          <a:p>
            <a:endParaRPr lang="en-AU" dirty="0" smtClean="0"/>
          </a:p>
          <a:p>
            <a:endParaRPr lang="en-AU" dirty="0"/>
          </a:p>
          <a:p>
            <a:endParaRPr lang="en-AU" dirty="0" smtClean="0"/>
          </a:p>
          <a:p>
            <a:endParaRPr lang="en-AU" dirty="0"/>
          </a:p>
          <a:p>
            <a:r>
              <a:rPr lang="en-AU" dirty="0" smtClean="0"/>
              <a:t>-The </a:t>
            </a:r>
            <a:r>
              <a:rPr lang="en-AU" dirty="0"/>
              <a:t>first part of the presentation describes a prototypical adult area mental health service in Australia.</a:t>
            </a:r>
          </a:p>
        </p:txBody>
      </p:sp>
    </p:spTree>
    <p:extLst>
      <p:ext uri="{BB962C8B-B14F-4D97-AF65-F5344CB8AC3E}">
        <p14:creationId xmlns:p14="http://schemas.microsoft.com/office/powerpoint/2010/main" val="3102335522"/>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a:buFontTx/>
              <a:buChar char="-"/>
            </a:pPr>
            <a:endParaRPr lang="en-AU" dirty="0"/>
          </a:p>
          <a:p>
            <a:pPr>
              <a:buFontTx/>
              <a:buChar char="-"/>
            </a:pPr>
            <a:endParaRPr lang="en-AU" dirty="0" smtClean="0"/>
          </a:p>
          <a:p>
            <a:pPr marL="0" indent="0"/>
            <a:endParaRPr lang="en-AU" dirty="0" smtClean="0"/>
          </a:p>
          <a:p>
            <a:pPr>
              <a:buFontTx/>
              <a:buChar char="-"/>
            </a:pPr>
            <a:r>
              <a:rPr lang="en-AU" dirty="0" smtClean="0"/>
              <a:t>Second </a:t>
            </a:r>
            <a:r>
              <a:rPr lang="en-AU" dirty="0"/>
              <a:t>part deals with relationship and importance of primary care </a:t>
            </a:r>
            <a:r>
              <a:rPr lang="en-AU" dirty="0" smtClean="0"/>
              <a:t>sector </a:t>
            </a:r>
            <a:r>
              <a:rPr lang="en-AU" dirty="0"/>
              <a:t>represented by General Practitioners (GPs). </a:t>
            </a:r>
            <a:r>
              <a:rPr lang="en-AU" dirty="0" smtClean="0"/>
              <a:t>This part </a:t>
            </a:r>
            <a:r>
              <a:rPr lang="en-AU" dirty="0"/>
              <a:t>attempts to </a:t>
            </a:r>
            <a:r>
              <a:rPr lang="en-AU" dirty="0" smtClean="0"/>
              <a:t>describe </a:t>
            </a:r>
            <a:r>
              <a:rPr lang="en-AU" dirty="0"/>
              <a:t>different domains of collaboration between GPs and </a:t>
            </a:r>
            <a:r>
              <a:rPr lang="en-AU" dirty="0" smtClean="0"/>
              <a:t>Area Mental Health Services (AMHS) </a:t>
            </a:r>
            <a:r>
              <a:rPr lang="en-AU" dirty="0"/>
              <a:t/>
            </a:r>
            <a:br>
              <a:rPr lang="en-AU" dirty="0"/>
            </a:br>
            <a:endParaRPr lang="en-AU" dirty="0"/>
          </a:p>
        </p:txBody>
      </p:sp>
    </p:spTree>
    <p:extLst>
      <p:ext uri="{BB962C8B-B14F-4D97-AF65-F5344CB8AC3E}">
        <p14:creationId xmlns:p14="http://schemas.microsoft.com/office/powerpoint/2010/main" val="1293389889"/>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endParaRPr lang="en-AU" dirty="0" smtClean="0"/>
          </a:p>
          <a:p>
            <a:endParaRPr lang="en-AU" dirty="0"/>
          </a:p>
          <a:p>
            <a:endParaRPr lang="en-AU" dirty="0" smtClean="0"/>
          </a:p>
          <a:p>
            <a:endParaRPr lang="en-AU" dirty="0"/>
          </a:p>
          <a:p>
            <a:endParaRPr lang="en-AU" dirty="0" smtClean="0"/>
          </a:p>
          <a:p>
            <a:r>
              <a:rPr lang="en-AU" dirty="0" smtClean="0"/>
              <a:t>-The </a:t>
            </a:r>
            <a:r>
              <a:rPr lang="en-AU" dirty="0"/>
              <a:t>last part of the presentation is to assist General Practitioners for initial assessment and triaging of common mental health conditions including </a:t>
            </a:r>
            <a:r>
              <a:rPr lang="en-AU" dirty="0" smtClean="0"/>
              <a:t>common investigations/laboratory </a:t>
            </a:r>
            <a:r>
              <a:rPr lang="en-AU" dirty="0"/>
              <a:t>tests to exclude organic/general medical conditions with psychiatric manifestations.</a:t>
            </a:r>
          </a:p>
          <a:p>
            <a:endParaRPr lang="en-AU" dirty="0"/>
          </a:p>
        </p:txBody>
      </p:sp>
    </p:spTree>
    <p:extLst>
      <p:ext uri="{BB962C8B-B14F-4D97-AF65-F5344CB8AC3E}">
        <p14:creationId xmlns:p14="http://schemas.microsoft.com/office/powerpoint/2010/main" val="709980371"/>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r>
              <a:rPr lang="en-AU" dirty="0" smtClean="0"/>
              <a:t>							</a:t>
            </a:r>
          </a:p>
          <a:p>
            <a:endParaRPr lang="en-AU" dirty="0"/>
          </a:p>
          <a:p>
            <a:endParaRPr lang="en-AU" dirty="0" smtClean="0"/>
          </a:p>
          <a:p>
            <a:r>
              <a:rPr lang="en-AU" dirty="0" smtClean="0"/>
              <a:t>-In Australia</a:t>
            </a:r>
          </a:p>
          <a:p>
            <a:endParaRPr lang="en-AU" dirty="0"/>
          </a:p>
          <a:p>
            <a:r>
              <a:rPr lang="en-AU" dirty="0" smtClean="0"/>
              <a:t>-Public and private sector services and NGOs</a:t>
            </a:r>
          </a:p>
          <a:p>
            <a:r>
              <a:rPr lang="en-AU" dirty="0" smtClean="0"/>
              <a:t>-Slight differences in how MHS are structured in various states</a:t>
            </a:r>
          </a:p>
          <a:p>
            <a:r>
              <a:rPr lang="en-AU" dirty="0" smtClean="0"/>
              <a:t>-State Specific Mental Health Acts but with similar conceptual basis</a:t>
            </a:r>
          </a:p>
          <a:p>
            <a:endParaRPr lang="en-AU" dirty="0"/>
          </a:p>
          <a:p>
            <a:endParaRPr lang="en-AU" dirty="0" smtClean="0"/>
          </a:p>
          <a:p>
            <a:r>
              <a:rPr lang="en-AU" dirty="0" smtClean="0"/>
              <a:t>Now I will focus on the mental health care delivery systems as it exists in the state of Victoria.</a:t>
            </a:r>
          </a:p>
          <a:p>
            <a:endParaRPr lang="en-AU" dirty="0"/>
          </a:p>
        </p:txBody>
      </p:sp>
    </p:spTree>
    <p:extLst>
      <p:ext uri="{BB962C8B-B14F-4D97-AF65-F5344CB8AC3E}">
        <p14:creationId xmlns:p14="http://schemas.microsoft.com/office/powerpoint/2010/main" val="3428728823"/>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Mental health Services in Victoria</a:t>
            </a:r>
            <a:endParaRPr lang="en-AU" dirty="0"/>
          </a:p>
        </p:txBody>
      </p:sp>
      <p:sp>
        <p:nvSpPr>
          <p:cNvPr id="3" name="Content Placeholder 2"/>
          <p:cNvSpPr>
            <a:spLocks noGrp="1"/>
          </p:cNvSpPr>
          <p:nvPr>
            <p:ph idx="1"/>
          </p:nvPr>
        </p:nvSpPr>
        <p:spPr/>
        <p:txBody>
          <a:bodyPr/>
          <a:lstStyle/>
          <a:p>
            <a:endParaRPr lang="en-US" dirty="0"/>
          </a:p>
          <a:p>
            <a:r>
              <a:rPr lang="en-AU" dirty="0" smtClean="0"/>
              <a:t>-Area Based Clinical services </a:t>
            </a:r>
            <a:endParaRPr lang="en-AU" dirty="0"/>
          </a:p>
          <a:p>
            <a:r>
              <a:rPr lang="en-AU" dirty="0" smtClean="0"/>
              <a:t>Three main program areas deliver clinical mental health services</a:t>
            </a:r>
          </a:p>
          <a:p>
            <a:r>
              <a:rPr lang="en-AU" dirty="0" smtClean="0"/>
              <a:t>-Child and Adolescent (0-18 years)</a:t>
            </a:r>
          </a:p>
          <a:p>
            <a:r>
              <a:rPr lang="en-AU" dirty="0" smtClean="0"/>
              <a:t>-Adult (18-64 years)</a:t>
            </a:r>
          </a:p>
          <a:p>
            <a:r>
              <a:rPr lang="en-AU" dirty="0" smtClean="0"/>
              <a:t>-Aged persons (65 years or older)</a:t>
            </a:r>
          </a:p>
          <a:p>
            <a:endParaRPr lang="en-AU" dirty="0" smtClean="0"/>
          </a:p>
          <a:p>
            <a:r>
              <a:rPr lang="en-AU" dirty="0" smtClean="0"/>
              <a:t>Continuum of Services from acute inpatient to community based subacute, Chronic and residential rehabilitation options</a:t>
            </a:r>
          </a:p>
          <a:p>
            <a:endParaRPr lang="en-AU" dirty="0" smtClean="0"/>
          </a:p>
          <a:p>
            <a:r>
              <a:rPr lang="en-AU" dirty="0"/>
              <a:t>-Specialist </a:t>
            </a:r>
            <a:r>
              <a:rPr lang="en-AU" dirty="0" smtClean="0"/>
              <a:t>State-wide services like Mother and Baby Services, Spectrum Personality Disorder program, Eating disorder services, Forensic MHS, Victorian transcultural Psychiatry Unit </a:t>
            </a:r>
            <a:r>
              <a:rPr lang="en-AU" dirty="0" err="1" smtClean="0"/>
              <a:t>etc</a:t>
            </a:r>
            <a:endParaRPr lang="en-AU" dirty="0"/>
          </a:p>
        </p:txBody>
      </p:sp>
    </p:spTree>
    <p:extLst>
      <p:ext uri="{BB962C8B-B14F-4D97-AF65-F5344CB8AC3E}">
        <p14:creationId xmlns:p14="http://schemas.microsoft.com/office/powerpoint/2010/main" val="3680396261"/>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General Practice and Mental Health</a:t>
            </a:r>
          </a:p>
        </p:txBody>
      </p:sp>
      <p:sp>
        <p:nvSpPr>
          <p:cNvPr id="3" name="Content Placeholder 2"/>
          <p:cNvSpPr>
            <a:spLocks noGrp="1"/>
          </p:cNvSpPr>
          <p:nvPr>
            <p:ph idx="1"/>
          </p:nvPr>
        </p:nvSpPr>
        <p:spPr/>
        <p:txBody>
          <a:bodyPr/>
          <a:lstStyle/>
          <a:p>
            <a:endParaRPr lang="en-AU" dirty="0" smtClean="0"/>
          </a:p>
          <a:p>
            <a:endParaRPr lang="en-AU" dirty="0"/>
          </a:p>
          <a:p>
            <a:endParaRPr lang="en-AU" dirty="0" smtClean="0"/>
          </a:p>
          <a:p>
            <a:r>
              <a:rPr lang="en-AU" dirty="0"/>
              <a:t>	</a:t>
            </a:r>
            <a:r>
              <a:rPr lang="en-AU" sz="2400" dirty="0" smtClean="0"/>
              <a:t>Now a Typical Adult Area Mental Health Service</a:t>
            </a:r>
          </a:p>
          <a:p>
            <a:r>
              <a:rPr lang="en-AU" sz="2400" dirty="0"/>
              <a:t>	</a:t>
            </a:r>
            <a:r>
              <a:rPr lang="en-AU" sz="2400" dirty="0" smtClean="0"/>
              <a:t>					 in Metropolitan Melbourne</a:t>
            </a:r>
            <a:endParaRPr lang="en-AU" sz="2400" dirty="0"/>
          </a:p>
        </p:txBody>
      </p:sp>
    </p:spTree>
    <p:extLst>
      <p:ext uri="{BB962C8B-B14F-4D97-AF65-F5344CB8AC3E}">
        <p14:creationId xmlns:p14="http://schemas.microsoft.com/office/powerpoint/2010/main" val="2418270438"/>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Mercy Mental health</a:t>
            </a:r>
            <a:endParaRPr lang="en-AU" dirty="0"/>
          </a:p>
        </p:txBody>
      </p:sp>
      <p:sp>
        <p:nvSpPr>
          <p:cNvPr id="3" name="Content Placeholder 2"/>
          <p:cNvSpPr>
            <a:spLocks noGrp="1"/>
          </p:cNvSpPr>
          <p:nvPr>
            <p:ph idx="1"/>
          </p:nvPr>
        </p:nvSpPr>
        <p:spPr/>
        <p:txBody>
          <a:bodyPr/>
          <a:lstStyle/>
          <a:p>
            <a:r>
              <a:rPr lang="en-AU" dirty="0" smtClean="0"/>
              <a:t>Mercy Mental Health is an adult area MHS subserving three municipal councils in the south western suburbs of Metropolitan Melbourne</a:t>
            </a:r>
          </a:p>
          <a:p>
            <a:r>
              <a:rPr lang="en-AU" dirty="0" smtClean="0"/>
              <a:t>-Two acute inpatient psychiatric units Clare Moore Building (27 beds) and Ursula Frayne Centre (16 beds)</a:t>
            </a:r>
          </a:p>
          <a:p>
            <a:r>
              <a:rPr lang="en-AU" dirty="0" smtClean="0"/>
              <a:t>-Crisis assessment and treatment team (CATT)</a:t>
            </a:r>
          </a:p>
          <a:p>
            <a:r>
              <a:rPr lang="en-AU" dirty="0" smtClean="0"/>
              <a:t>-Three Community mental health integrated teams (outpatient CMHC)</a:t>
            </a:r>
          </a:p>
          <a:p>
            <a:r>
              <a:rPr lang="en-AU" dirty="0" smtClean="0"/>
              <a:t>-Prevention and Recovery Care (PARC) a 10 bedded facility</a:t>
            </a:r>
          </a:p>
          <a:p>
            <a:r>
              <a:rPr lang="en-AU" dirty="0" smtClean="0"/>
              <a:t>-Community Care Unit CCU-20 bedded residential rehabilitation facility</a:t>
            </a:r>
          </a:p>
          <a:p>
            <a:r>
              <a:rPr lang="en-AU" dirty="0" smtClean="0"/>
              <a:t>-Homeless service</a:t>
            </a:r>
          </a:p>
          <a:p>
            <a:r>
              <a:rPr lang="en-AU" dirty="0" smtClean="0"/>
              <a:t>-Post discharge Follow-up service</a:t>
            </a:r>
          </a:p>
          <a:p>
            <a:r>
              <a:rPr lang="en-AU" dirty="0" smtClean="0"/>
              <a:t>-Consultation Liaison services (for three hospitals in our catchment area</a:t>
            </a:r>
          </a:p>
          <a:p>
            <a:r>
              <a:rPr lang="en-AU" dirty="0" smtClean="0"/>
              <a:t>-Secure extended care unit (AMHRU beds)</a:t>
            </a:r>
            <a:endParaRPr lang="en-AU" dirty="0"/>
          </a:p>
        </p:txBody>
      </p:sp>
    </p:spTree>
    <p:extLst>
      <p:ext uri="{BB962C8B-B14F-4D97-AF65-F5344CB8AC3E}">
        <p14:creationId xmlns:p14="http://schemas.microsoft.com/office/powerpoint/2010/main" val="294233028"/>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Mercy Mental health</a:t>
            </a:r>
            <a:endParaRPr lang="en-AU" dirty="0"/>
          </a:p>
        </p:txBody>
      </p:sp>
      <p:sp>
        <p:nvSpPr>
          <p:cNvPr id="3" name="Content Placeholder 2"/>
          <p:cNvSpPr>
            <a:spLocks noGrp="1"/>
          </p:cNvSpPr>
          <p:nvPr>
            <p:ph idx="1"/>
          </p:nvPr>
        </p:nvSpPr>
        <p:spPr/>
        <p:txBody>
          <a:bodyPr/>
          <a:lstStyle/>
          <a:p>
            <a:r>
              <a:rPr lang="en-AU" dirty="0" smtClean="0"/>
              <a:t>Mercy Mental Health is an adult area MHS subserving three municipal councils in the south western suburbs of Metropolitan Melbourne</a:t>
            </a:r>
          </a:p>
          <a:p>
            <a:r>
              <a:rPr lang="en-AU" b="1" dirty="0" smtClean="0"/>
              <a:t>-Two acute inpatient psychiatric units Clare Moore Building (27 beds) and Ursula Frayne Centre (16 beds)</a:t>
            </a:r>
          </a:p>
          <a:p>
            <a:r>
              <a:rPr lang="en-AU" dirty="0" smtClean="0"/>
              <a:t>-Crisis assessment and treatment team (CATT)</a:t>
            </a:r>
          </a:p>
          <a:p>
            <a:r>
              <a:rPr lang="en-AU" dirty="0" smtClean="0"/>
              <a:t>-Three Community mental health integrated teams (outpatient CMHC)</a:t>
            </a:r>
          </a:p>
          <a:p>
            <a:r>
              <a:rPr lang="en-AU" dirty="0" smtClean="0"/>
              <a:t>-Prevention and Recovery Care (PARC) a 10 bedded facility</a:t>
            </a:r>
          </a:p>
          <a:p>
            <a:r>
              <a:rPr lang="en-AU" dirty="0" smtClean="0"/>
              <a:t>-Community Care Unit CCU-20 bedded residential rehabilitation facility</a:t>
            </a:r>
          </a:p>
          <a:p>
            <a:r>
              <a:rPr lang="en-AU" dirty="0" smtClean="0"/>
              <a:t>-Homeless service</a:t>
            </a:r>
          </a:p>
          <a:p>
            <a:r>
              <a:rPr lang="en-AU" dirty="0" smtClean="0"/>
              <a:t>-Post discharge Follow-up service</a:t>
            </a:r>
          </a:p>
          <a:p>
            <a:r>
              <a:rPr lang="en-AU" dirty="0" smtClean="0"/>
              <a:t>-Consultation Liaison services (for three hospitals in our catchment area</a:t>
            </a:r>
          </a:p>
          <a:p>
            <a:r>
              <a:rPr lang="en-AU" dirty="0" smtClean="0"/>
              <a:t>-Secure extended care unit (AMHRU beds)</a:t>
            </a:r>
            <a:endParaRPr lang="en-AU" dirty="0"/>
          </a:p>
        </p:txBody>
      </p:sp>
    </p:spTree>
    <p:extLst>
      <p:ext uri="{BB962C8B-B14F-4D97-AF65-F5344CB8AC3E}">
        <p14:creationId xmlns:p14="http://schemas.microsoft.com/office/powerpoint/2010/main" val="1809969745"/>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Mercy Mental health</a:t>
            </a:r>
            <a:endParaRPr lang="en-AU" dirty="0"/>
          </a:p>
        </p:txBody>
      </p:sp>
      <p:sp>
        <p:nvSpPr>
          <p:cNvPr id="3" name="Content Placeholder 2"/>
          <p:cNvSpPr>
            <a:spLocks noGrp="1"/>
          </p:cNvSpPr>
          <p:nvPr>
            <p:ph idx="1"/>
          </p:nvPr>
        </p:nvSpPr>
        <p:spPr/>
        <p:txBody>
          <a:bodyPr/>
          <a:lstStyle/>
          <a:p>
            <a:r>
              <a:rPr lang="en-AU" dirty="0" smtClean="0"/>
              <a:t>Mercy Mental Health is an adult area MHS subserving three municipal councils in the south western suburbs of Metropolitan Melbourne</a:t>
            </a:r>
          </a:p>
          <a:p>
            <a:r>
              <a:rPr lang="en-AU" dirty="0" smtClean="0"/>
              <a:t>-Two acute inpatient psychiatric units Clare Moore Building (27 beds) and Ursula Frayne Centre (16 beds)</a:t>
            </a:r>
          </a:p>
          <a:p>
            <a:r>
              <a:rPr lang="en-AU" b="1" dirty="0" smtClean="0"/>
              <a:t>-Crisis assessment and treatment team (CATT)</a:t>
            </a:r>
          </a:p>
          <a:p>
            <a:r>
              <a:rPr lang="en-AU" dirty="0" smtClean="0"/>
              <a:t>-Three Community mental health integrated teams (outpatient CMHC)</a:t>
            </a:r>
          </a:p>
          <a:p>
            <a:r>
              <a:rPr lang="en-AU" dirty="0" smtClean="0"/>
              <a:t>-Prevention and Recovery Care (PARC) a 10 bedded facility</a:t>
            </a:r>
          </a:p>
          <a:p>
            <a:r>
              <a:rPr lang="en-AU" dirty="0" smtClean="0"/>
              <a:t>-Community Care Unit CCU-20 bedded residential rehabilitation facility</a:t>
            </a:r>
          </a:p>
          <a:p>
            <a:r>
              <a:rPr lang="en-AU" dirty="0" smtClean="0"/>
              <a:t>-Homeless service</a:t>
            </a:r>
          </a:p>
          <a:p>
            <a:r>
              <a:rPr lang="en-AU" dirty="0" smtClean="0"/>
              <a:t>-Post discharge Follow-up service</a:t>
            </a:r>
          </a:p>
          <a:p>
            <a:r>
              <a:rPr lang="en-AU" dirty="0" smtClean="0"/>
              <a:t>-Consultation Liaison services (for three hospitals in our catchment area</a:t>
            </a:r>
          </a:p>
          <a:p>
            <a:r>
              <a:rPr lang="en-AU" dirty="0" smtClean="0"/>
              <a:t>-Secure extended care unit (AMHRU beds)</a:t>
            </a:r>
            <a:endParaRPr lang="en-AU" dirty="0"/>
          </a:p>
        </p:txBody>
      </p:sp>
    </p:spTree>
    <p:extLst>
      <p:ext uri="{BB962C8B-B14F-4D97-AF65-F5344CB8AC3E}">
        <p14:creationId xmlns:p14="http://schemas.microsoft.com/office/powerpoint/2010/main" val="1176714006"/>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Mercy Mental health</a:t>
            </a:r>
            <a:endParaRPr lang="en-AU" dirty="0"/>
          </a:p>
        </p:txBody>
      </p:sp>
      <p:sp>
        <p:nvSpPr>
          <p:cNvPr id="3" name="Content Placeholder 2"/>
          <p:cNvSpPr>
            <a:spLocks noGrp="1"/>
          </p:cNvSpPr>
          <p:nvPr>
            <p:ph idx="1"/>
          </p:nvPr>
        </p:nvSpPr>
        <p:spPr/>
        <p:txBody>
          <a:bodyPr/>
          <a:lstStyle/>
          <a:p>
            <a:r>
              <a:rPr lang="en-AU" dirty="0" smtClean="0"/>
              <a:t>Mercy Mental Health is an adult area MHS subserving three municipal councils in the south western suburbs of Metropolitan Melbourne</a:t>
            </a:r>
          </a:p>
          <a:p>
            <a:r>
              <a:rPr lang="en-AU" dirty="0" smtClean="0"/>
              <a:t>-Two acute inpatient psychiatric units Clare Moore Building (27 beds) and Ursula Frayne Centre (16 beds)</a:t>
            </a:r>
          </a:p>
          <a:p>
            <a:r>
              <a:rPr lang="en-AU" dirty="0" smtClean="0"/>
              <a:t>-Crisis assessment and treatment team (CATT)</a:t>
            </a:r>
          </a:p>
          <a:p>
            <a:r>
              <a:rPr lang="en-AU" dirty="0" smtClean="0"/>
              <a:t>-</a:t>
            </a:r>
            <a:r>
              <a:rPr lang="en-AU" b="1" dirty="0" smtClean="0"/>
              <a:t>Three Community mental health integrated teams (outpatient CMHC)</a:t>
            </a:r>
          </a:p>
          <a:p>
            <a:r>
              <a:rPr lang="en-AU" dirty="0" smtClean="0"/>
              <a:t>-Prevention and Recovery Care (PARC) a 10 bedded facility</a:t>
            </a:r>
          </a:p>
          <a:p>
            <a:r>
              <a:rPr lang="en-AU" dirty="0" smtClean="0"/>
              <a:t>-Community Care Unit CCU-20 bedded residential rehabilitation facility</a:t>
            </a:r>
          </a:p>
          <a:p>
            <a:r>
              <a:rPr lang="en-AU" dirty="0" smtClean="0"/>
              <a:t>-Homeless service</a:t>
            </a:r>
          </a:p>
          <a:p>
            <a:r>
              <a:rPr lang="en-AU" dirty="0" smtClean="0"/>
              <a:t>-Post discharge Follow-up service</a:t>
            </a:r>
          </a:p>
          <a:p>
            <a:r>
              <a:rPr lang="en-AU" dirty="0" smtClean="0"/>
              <a:t>-Consultation Liaison services (for three hospitals in our catchment area</a:t>
            </a:r>
          </a:p>
          <a:p>
            <a:r>
              <a:rPr lang="en-AU" dirty="0" smtClean="0"/>
              <a:t>-Secure extended care unit (AMHRU beds)</a:t>
            </a:r>
            <a:endParaRPr lang="en-AU" dirty="0"/>
          </a:p>
        </p:txBody>
      </p:sp>
    </p:spTree>
    <p:extLst>
      <p:ext uri="{BB962C8B-B14F-4D97-AF65-F5344CB8AC3E}">
        <p14:creationId xmlns:p14="http://schemas.microsoft.com/office/powerpoint/2010/main" val="1853923679"/>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Mercy Mental health</a:t>
            </a:r>
            <a:endParaRPr lang="en-AU" dirty="0"/>
          </a:p>
        </p:txBody>
      </p:sp>
      <p:sp>
        <p:nvSpPr>
          <p:cNvPr id="3" name="Content Placeholder 2"/>
          <p:cNvSpPr>
            <a:spLocks noGrp="1"/>
          </p:cNvSpPr>
          <p:nvPr>
            <p:ph idx="1"/>
          </p:nvPr>
        </p:nvSpPr>
        <p:spPr/>
        <p:txBody>
          <a:bodyPr/>
          <a:lstStyle/>
          <a:p>
            <a:r>
              <a:rPr lang="en-AU" dirty="0" smtClean="0"/>
              <a:t>Mercy Mental Health is an adult area MHS subserving three municipal councils in the south western suburbs of Metropolitan Melbourne</a:t>
            </a:r>
          </a:p>
          <a:p>
            <a:r>
              <a:rPr lang="en-AU" dirty="0" smtClean="0"/>
              <a:t>-Two acute inpatient psychiatric units Clare Moore Building (27 beds) and Ursula Frayne Centre (16 beds)</a:t>
            </a:r>
          </a:p>
          <a:p>
            <a:r>
              <a:rPr lang="en-AU" dirty="0" smtClean="0"/>
              <a:t>-Crisis assessment and treatment team (CATT)</a:t>
            </a:r>
          </a:p>
          <a:p>
            <a:r>
              <a:rPr lang="en-AU" dirty="0" smtClean="0"/>
              <a:t>-Three Community mental health integrated teams (outpatient CMHC)</a:t>
            </a:r>
          </a:p>
          <a:p>
            <a:r>
              <a:rPr lang="en-AU" dirty="0" smtClean="0"/>
              <a:t>-</a:t>
            </a:r>
            <a:r>
              <a:rPr lang="en-AU" b="1" dirty="0" smtClean="0"/>
              <a:t>Prevention and Recovery Care (PARC) a 10 bedded facility</a:t>
            </a:r>
          </a:p>
          <a:p>
            <a:r>
              <a:rPr lang="en-AU" b="1" dirty="0" smtClean="0"/>
              <a:t>-Community Care Unit CCU-20 bedded residential rehabilitation facility</a:t>
            </a:r>
          </a:p>
          <a:p>
            <a:r>
              <a:rPr lang="en-AU" dirty="0" smtClean="0"/>
              <a:t>-Homeless service</a:t>
            </a:r>
          </a:p>
          <a:p>
            <a:r>
              <a:rPr lang="en-AU" dirty="0" smtClean="0"/>
              <a:t>-Post discharge Follow-up service</a:t>
            </a:r>
          </a:p>
          <a:p>
            <a:r>
              <a:rPr lang="en-AU" dirty="0" smtClean="0"/>
              <a:t>-Consultation Liaison services (for three hospitals in our catchment area</a:t>
            </a:r>
          </a:p>
          <a:p>
            <a:r>
              <a:rPr lang="en-AU" dirty="0" smtClean="0"/>
              <a:t>-Secure extended care unit (AMHRU beds)</a:t>
            </a:r>
            <a:endParaRPr lang="en-AU" dirty="0"/>
          </a:p>
        </p:txBody>
      </p:sp>
    </p:spTree>
    <p:extLst>
      <p:ext uri="{BB962C8B-B14F-4D97-AF65-F5344CB8AC3E}">
        <p14:creationId xmlns:p14="http://schemas.microsoft.com/office/powerpoint/2010/main" val="693961009"/>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Mercy Mental health</a:t>
            </a:r>
            <a:endParaRPr lang="en-AU" dirty="0"/>
          </a:p>
        </p:txBody>
      </p:sp>
      <p:sp>
        <p:nvSpPr>
          <p:cNvPr id="3" name="Content Placeholder 2"/>
          <p:cNvSpPr>
            <a:spLocks noGrp="1"/>
          </p:cNvSpPr>
          <p:nvPr>
            <p:ph idx="1"/>
          </p:nvPr>
        </p:nvSpPr>
        <p:spPr/>
        <p:txBody>
          <a:bodyPr/>
          <a:lstStyle/>
          <a:p>
            <a:r>
              <a:rPr lang="en-AU" dirty="0" smtClean="0"/>
              <a:t>Mercy Mental Health is an adult area MHS subserving three municipal councils in the south western suburbs of Metropolitan Melbourne</a:t>
            </a:r>
          </a:p>
          <a:p>
            <a:r>
              <a:rPr lang="en-AU" dirty="0" smtClean="0"/>
              <a:t>-Two acute inpatient psychiatric units Clare Moore Building (27 beds) and Ursula Frayne Centre (16 beds)</a:t>
            </a:r>
          </a:p>
          <a:p>
            <a:r>
              <a:rPr lang="en-AU" dirty="0" smtClean="0"/>
              <a:t>-Crisis assessment and treatment team (CATT)</a:t>
            </a:r>
          </a:p>
          <a:p>
            <a:r>
              <a:rPr lang="en-AU" dirty="0" smtClean="0"/>
              <a:t>-Three Community mental health integrated teams (outpatient CMHC)</a:t>
            </a:r>
          </a:p>
          <a:p>
            <a:r>
              <a:rPr lang="en-AU" dirty="0" smtClean="0"/>
              <a:t>-Prevention and Recovery Care (PARC) a 10 bedded facility</a:t>
            </a:r>
          </a:p>
          <a:p>
            <a:r>
              <a:rPr lang="en-AU" dirty="0" smtClean="0"/>
              <a:t>-Community Care Unit CCU-20 bedded residential rehabilitation facility</a:t>
            </a:r>
          </a:p>
          <a:p>
            <a:r>
              <a:rPr lang="en-AU" dirty="0" smtClean="0"/>
              <a:t>-</a:t>
            </a:r>
            <a:r>
              <a:rPr lang="en-AU" b="1" dirty="0" smtClean="0"/>
              <a:t>Homeless service</a:t>
            </a:r>
          </a:p>
          <a:p>
            <a:r>
              <a:rPr lang="en-AU" b="1" dirty="0" smtClean="0"/>
              <a:t>-Post discharge Follow-up service</a:t>
            </a:r>
          </a:p>
          <a:p>
            <a:r>
              <a:rPr lang="en-AU" dirty="0" smtClean="0"/>
              <a:t>-Consultation Liaison services (for three hospitals in our catchment area</a:t>
            </a:r>
          </a:p>
          <a:p>
            <a:r>
              <a:rPr lang="en-AU" dirty="0" smtClean="0"/>
              <a:t>-Secure extended care unit (AMHRU beds)</a:t>
            </a:r>
            <a:endParaRPr lang="en-AU" dirty="0"/>
          </a:p>
        </p:txBody>
      </p:sp>
    </p:spTree>
    <p:extLst>
      <p:ext uri="{BB962C8B-B14F-4D97-AF65-F5344CB8AC3E}">
        <p14:creationId xmlns:p14="http://schemas.microsoft.com/office/powerpoint/2010/main" val="145766721"/>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Mercy Mental health</a:t>
            </a:r>
            <a:endParaRPr lang="en-AU" dirty="0"/>
          </a:p>
        </p:txBody>
      </p:sp>
      <p:sp>
        <p:nvSpPr>
          <p:cNvPr id="3" name="Content Placeholder 2"/>
          <p:cNvSpPr>
            <a:spLocks noGrp="1"/>
          </p:cNvSpPr>
          <p:nvPr>
            <p:ph idx="1"/>
          </p:nvPr>
        </p:nvSpPr>
        <p:spPr/>
        <p:txBody>
          <a:bodyPr/>
          <a:lstStyle/>
          <a:p>
            <a:r>
              <a:rPr lang="en-AU" dirty="0" smtClean="0"/>
              <a:t>Mercy Mental Health is an adult area MHS subserving three municipal councils in the south western suburbs of Metropolitan Melbourne</a:t>
            </a:r>
          </a:p>
          <a:p>
            <a:r>
              <a:rPr lang="en-AU" dirty="0" smtClean="0"/>
              <a:t>-Two acute inpatient psychiatric units Clare Moore Building (27 beds) and Ursula Frayne Centre (16 beds)</a:t>
            </a:r>
          </a:p>
          <a:p>
            <a:r>
              <a:rPr lang="en-AU" dirty="0" smtClean="0"/>
              <a:t>-Crisis assessment and treatment team (CATT)</a:t>
            </a:r>
          </a:p>
          <a:p>
            <a:r>
              <a:rPr lang="en-AU" dirty="0" smtClean="0"/>
              <a:t>-Three Community mental health integrated teams (outpatient CMHC)</a:t>
            </a:r>
          </a:p>
          <a:p>
            <a:r>
              <a:rPr lang="en-AU" dirty="0" smtClean="0"/>
              <a:t>-Prevention and Recovery Care (PARC) a 10 bedded facility</a:t>
            </a:r>
          </a:p>
          <a:p>
            <a:r>
              <a:rPr lang="en-AU" dirty="0" smtClean="0"/>
              <a:t>-Community Care Unit CCU-20 bedded residential rehabilitation facility</a:t>
            </a:r>
          </a:p>
          <a:p>
            <a:r>
              <a:rPr lang="en-AU" dirty="0" smtClean="0"/>
              <a:t>-Homeless service</a:t>
            </a:r>
          </a:p>
          <a:p>
            <a:r>
              <a:rPr lang="en-AU" dirty="0" smtClean="0"/>
              <a:t>-Post discharge Follow-up service</a:t>
            </a:r>
          </a:p>
          <a:p>
            <a:r>
              <a:rPr lang="en-AU" dirty="0" smtClean="0"/>
              <a:t>-</a:t>
            </a:r>
            <a:r>
              <a:rPr lang="en-AU" b="1" dirty="0" smtClean="0"/>
              <a:t>Consultation Liaison services (for three hospitals in our catchment area</a:t>
            </a:r>
          </a:p>
          <a:p>
            <a:r>
              <a:rPr lang="en-AU" dirty="0" smtClean="0"/>
              <a:t>-Secure extended care unit (AMHRU beds)</a:t>
            </a:r>
            <a:endParaRPr lang="en-AU" dirty="0"/>
          </a:p>
        </p:txBody>
      </p:sp>
    </p:spTree>
    <p:extLst>
      <p:ext uri="{BB962C8B-B14F-4D97-AF65-F5344CB8AC3E}">
        <p14:creationId xmlns:p14="http://schemas.microsoft.com/office/powerpoint/2010/main" val="584752303"/>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Mercy Mental health</a:t>
            </a:r>
            <a:endParaRPr lang="en-AU" dirty="0"/>
          </a:p>
        </p:txBody>
      </p:sp>
      <p:sp>
        <p:nvSpPr>
          <p:cNvPr id="3" name="Content Placeholder 2"/>
          <p:cNvSpPr>
            <a:spLocks noGrp="1"/>
          </p:cNvSpPr>
          <p:nvPr>
            <p:ph idx="1"/>
          </p:nvPr>
        </p:nvSpPr>
        <p:spPr/>
        <p:txBody>
          <a:bodyPr/>
          <a:lstStyle/>
          <a:p>
            <a:r>
              <a:rPr lang="en-AU" dirty="0" smtClean="0"/>
              <a:t>Mercy Mental Health is an adult area MHS subserving three municipal councils in the south western suburbs of Metropolitan Melbourne</a:t>
            </a:r>
          </a:p>
          <a:p>
            <a:r>
              <a:rPr lang="en-AU" dirty="0" smtClean="0"/>
              <a:t>-Two acute inpatient psychiatric units Clare Moore Building (27 beds) and Ursula Frayne Centre (16 beds)</a:t>
            </a:r>
          </a:p>
          <a:p>
            <a:r>
              <a:rPr lang="en-AU" dirty="0" smtClean="0"/>
              <a:t>-Crisis assessment and treatment team (CATT)</a:t>
            </a:r>
          </a:p>
          <a:p>
            <a:r>
              <a:rPr lang="en-AU" dirty="0" smtClean="0"/>
              <a:t>-Three Community mental health integrated teams (outpatient CMHC)</a:t>
            </a:r>
          </a:p>
          <a:p>
            <a:r>
              <a:rPr lang="en-AU" dirty="0" smtClean="0"/>
              <a:t>-Prevention and Recovery Care (PARC) a 10 bedded facility</a:t>
            </a:r>
          </a:p>
          <a:p>
            <a:r>
              <a:rPr lang="en-AU" dirty="0" smtClean="0"/>
              <a:t>-Community Care Unit CCU-20 bedded residential rehabilitation facility</a:t>
            </a:r>
          </a:p>
          <a:p>
            <a:r>
              <a:rPr lang="en-AU" dirty="0" smtClean="0"/>
              <a:t>-Homeless clinician</a:t>
            </a:r>
          </a:p>
          <a:p>
            <a:r>
              <a:rPr lang="en-AU" dirty="0" smtClean="0"/>
              <a:t>-Post discharge Follow-up service</a:t>
            </a:r>
          </a:p>
          <a:p>
            <a:r>
              <a:rPr lang="en-AU" dirty="0" smtClean="0"/>
              <a:t>-Consultation Liaison services (for three hospitals in our catchment area</a:t>
            </a:r>
          </a:p>
          <a:p>
            <a:r>
              <a:rPr lang="en-AU" dirty="0" smtClean="0"/>
              <a:t>-</a:t>
            </a:r>
            <a:r>
              <a:rPr lang="en-AU" b="1" dirty="0" smtClean="0"/>
              <a:t>Secure extended care unit (AMHRU beds)</a:t>
            </a:r>
            <a:endParaRPr lang="en-AU" b="1" dirty="0"/>
          </a:p>
        </p:txBody>
      </p:sp>
    </p:spTree>
    <p:extLst>
      <p:ext uri="{BB962C8B-B14F-4D97-AF65-F5344CB8AC3E}">
        <p14:creationId xmlns:p14="http://schemas.microsoft.com/office/powerpoint/2010/main" val="3892163806"/>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sz="2800" dirty="0" smtClean="0"/>
              <a:t>General Practice and Mental Health</a:t>
            </a:r>
            <a:endParaRPr lang="en-AU" sz="2800" dirty="0"/>
          </a:p>
        </p:txBody>
      </p:sp>
      <p:sp>
        <p:nvSpPr>
          <p:cNvPr id="3" name="Subtitle 2"/>
          <p:cNvSpPr>
            <a:spLocks noGrp="1"/>
          </p:cNvSpPr>
          <p:nvPr>
            <p:ph type="subTitle" idx="1"/>
          </p:nvPr>
        </p:nvSpPr>
        <p:spPr/>
        <p:txBody>
          <a:bodyPr/>
          <a:lstStyle/>
          <a:p>
            <a:r>
              <a:rPr lang="en-AU" sz="2400" dirty="0" smtClean="0"/>
              <a:t>Moving on to the second part of today’s presentation……</a:t>
            </a:r>
            <a:endParaRPr lang="en-AU" sz="2400" dirty="0"/>
          </a:p>
        </p:txBody>
      </p:sp>
    </p:spTree>
    <p:extLst>
      <p:ext uri="{BB962C8B-B14F-4D97-AF65-F5344CB8AC3E}">
        <p14:creationId xmlns:p14="http://schemas.microsoft.com/office/powerpoint/2010/main" val="3659136737"/>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a:buFontTx/>
              <a:buChar char="-"/>
            </a:pPr>
            <a:r>
              <a:rPr lang="en-AU" dirty="0" smtClean="0"/>
              <a:t>Second </a:t>
            </a:r>
            <a:r>
              <a:rPr lang="en-AU" dirty="0"/>
              <a:t>part deals with relationship and importance of primary care sectors represented by General Practitioners (GPs). </a:t>
            </a:r>
            <a:r>
              <a:rPr lang="en-AU" dirty="0" smtClean="0"/>
              <a:t>This part </a:t>
            </a:r>
            <a:r>
              <a:rPr lang="en-AU" dirty="0"/>
              <a:t>attempts to </a:t>
            </a:r>
            <a:r>
              <a:rPr lang="en-AU" dirty="0" smtClean="0"/>
              <a:t>describe </a:t>
            </a:r>
            <a:r>
              <a:rPr lang="en-AU" dirty="0"/>
              <a:t>different domains of collaboration between GPs and </a:t>
            </a:r>
            <a:r>
              <a:rPr lang="en-AU" dirty="0" smtClean="0"/>
              <a:t>Area Mental Health Services (AMHS): </a:t>
            </a:r>
          </a:p>
          <a:p>
            <a:pPr>
              <a:buFontTx/>
              <a:buChar char="-"/>
            </a:pPr>
            <a:r>
              <a:rPr lang="en-AU" dirty="0"/>
              <a:t>Primary Care Psychiatry Consultations</a:t>
            </a:r>
            <a:br>
              <a:rPr lang="en-AU" dirty="0"/>
            </a:br>
            <a:r>
              <a:rPr lang="en-AU" dirty="0"/>
              <a:t>-Clozapine Shared Care program</a:t>
            </a:r>
            <a:br>
              <a:rPr lang="en-AU" dirty="0"/>
            </a:br>
            <a:r>
              <a:rPr lang="en-AU" dirty="0"/>
              <a:t>-24/7 Crisis Response Service for GPs, Patients and Carers</a:t>
            </a:r>
            <a:br>
              <a:rPr lang="en-AU" dirty="0"/>
            </a:br>
            <a:r>
              <a:rPr lang="en-AU" dirty="0"/>
              <a:t>-Phone Consultations to GPs for urgent Psychotropic Medication issues</a:t>
            </a:r>
            <a:br>
              <a:rPr lang="en-AU" dirty="0"/>
            </a:br>
            <a:r>
              <a:rPr lang="en-AU" dirty="0"/>
              <a:t>-Continuing Medical Education programs to GPs to upskill them in handling common mental illnesses and their treatments (both high prevalence and low prevalence disorders)</a:t>
            </a:r>
            <a:br>
              <a:rPr lang="en-AU" dirty="0"/>
            </a:br>
            <a:r>
              <a:rPr lang="en-AU" dirty="0"/>
              <a:t>-Close liaison with GPs for physical comorbidities (like Diabetes, Thyroid related conditions, cardiac issues).</a:t>
            </a:r>
            <a:br>
              <a:rPr lang="en-AU" dirty="0"/>
            </a:br>
            <a:endParaRPr lang="en-AU" dirty="0"/>
          </a:p>
        </p:txBody>
      </p:sp>
    </p:spTree>
    <p:extLst>
      <p:ext uri="{BB962C8B-B14F-4D97-AF65-F5344CB8AC3E}">
        <p14:creationId xmlns:p14="http://schemas.microsoft.com/office/powerpoint/2010/main" val="2182246763"/>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a:buFontTx/>
              <a:buChar char="-"/>
            </a:pPr>
            <a:r>
              <a:rPr lang="en-AU" b="1" dirty="0" smtClean="0"/>
              <a:t>Primary Care Psychiatry Consultations</a:t>
            </a:r>
            <a:r>
              <a:rPr lang="en-AU" dirty="0" smtClean="0"/>
              <a:t/>
            </a:r>
            <a:br>
              <a:rPr lang="en-AU" dirty="0" smtClean="0"/>
            </a:br>
            <a:r>
              <a:rPr lang="en-AU" dirty="0" smtClean="0"/>
              <a:t>-Clozapine Shared Care program</a:t>
            </a:r>
            <a:br>
              <a:rPr lang="en-AU" dirty="0" smtClean="0"/>
            </a:br>
            <a:r>
              <a:rPr lang="en-AU" dirty="0" smtClean="0"/>
              <a:t>-24/7 Crisis Response Service for GPs, Patients and Carers</a:t>
            </a:r>
            <a:br>
              <a:rPr lang="en-AU" dirty="0" smtClean="0"/>
            </a:br>
            <a:r>
              <a:rPr lang="en-AU" dirty="0" smtClean="0"/>
              <a:t>-Phone Consultations to GPs for urgent Psychotropic Medication issues</a:t>
            </a:r>
            <a:br>
              <a:rPr lang="en-AU" dirty="0" smtClean="0"/>
            </a:br>
            <a:r>
              <a:rPr lang="en-AU" dirty="0" smtClean="0"/>
              <a:t>-Continuing Medical Education programs to GPs to upskill them in handling common mental illnesses and their treatments (both high prevalence and low prevalence disorders)</a:t>
            </a:r>
            <a:br>
              <a:rPr lang="en-AU" dirty="0" smtClean="0"/>
            </a:br>
            <a:r>
              <a:rPr lang="en-AU" dirty="0" smtClean="0"/>
              <a:t>-Close liaison with GPs for physical comorbidities (like Diabetes, Thyroid related conditions, cardiac issues).</a:t>
            </a:r>
            <a:br>
              <a:rPr lang="en-AU" dirty="0" smtClean="0"/>
            </a:br>
            <a:endParaRPr lang="en-AU" dirty="0"/>
          </a:p>
        </p:txBody>
      </p:sp>
    </p:spTree>
    <p:extLst>
      <p:ext uri="{BB962C8B-B14F-4D97-AF65-F5344CB8AC3E}">
        <p14:creationId xmlns:p14="http://schemas.microsoft.com/office/powerpoint/2010/main" val="2910593140"/>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a:buFontTx/>
              <a:buChar char="-"/>
            </a:pPr>
            <a:endParaRPr lang="en-AU" b="1" dirty="0" smtClean="0"/>
          </a:p>
          <a:p>
            <a:pPr>
              <a:buFontTx/>
              <a:buChar char="-"/>
            </a:pPr>
            <a:endParaRPr lang="en-AU" b="1" dirty="0"/>
          </a:p>
          <a:p>
            <a:pPr>
              <a:buFontTx/>
              <a:buChar char="-"/>
            </a:pPr>
            <a:endParaRPr lang="en-AU" b="1" dirty="0" smtClean="0"/>
          </a:p>
          <a:p>
            <a:pPr marL="0" indent="0"/>
            <a:r>
              <a:rPr lang="en-AU" b="1" dirty="0" smtClean="0"/>
              <a:t>Primary Care Psychiatry Consultations</a:t>
            </a:r>
          </a:p>
          <a:p>
            <a:pPr marL="0" indent="0"/>
            <a:endParaRPr lang="en-AU" b="1" dirty="0"/>
          </a:p>
          <a:p>
            <a:pPr marL="0" indent="0"/>
            <a:r>
              <a:rPr lang="en-AU" b="1" dirty="0" smtClean="0"/>
              <a:t>(modification of an earlier program which used to called CLIPP –</a:t>
            </a:r>
            <a:r>
              <a:rPr lang="en-AU" b="1" dirty="0"/>
              <a:t>C</a:t>
            </a:r>
            <a:r>
              <a:rPr lang="en-AU" b="1" dirty="0" smtClean="0"/>
              <a:t>onsultation Liaison in Primary care Psychiatry)</a:t>
            </a:r>
            <a:r>
              <a:rPr lang="en-AU" dirty="0" smtClean="0"/>
              <a:t/>
            </a:r>
            <a:br>
              <a:rPr lang="en-AU" dirty="0" smtClean="0"/>
            </a:br>
            <a:r>
              <a:rPr lang="en-AU" dirty="0" smtClean="0"/>
              <a:t/>
            </a:r>
            <a:br>
              <a:rPr lang="en-AU" dirty="0" smtClean="0"/>
            </a:br>
            <a:endParaRPr lang="en-AU" dirty="0"/>
          </a:p>
        </p:txBody>
      </p:sp>
    </p:spTree>
    <p:extLst>
      <p:ext uri="{BB962C8B-B14F-4D97-AF65-F5344CB8AC3E}">
        <p14:creationId xmlns:p14="http://schemas.microsoft.com/office/powerpoint/2010/main" val="1789088228"/>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r>
              <a:rPr lang="en-AU" dirty="0" smtClean="0"/>
              <a:t>Primary </a:t>
            </a:r>
            <a:r>
              <a:rPr lang="en-AU" dirty="0"/>
              <a:t>Care Psychiatry Consultations</a:t>
            </a:r>
            <a:br>
              <a:rPr lang="en-AU" dirty="0"/>
            </a:br>
            <a:r>
              <a:rPr lang="en-AU" dirty="0"/>
              <a:t>-</a:t>
            </a:r>
            <a:r>
              <a:rPr lang="en-AU" b="1" dirty="0"/>
              <a:t>Clozapine Shared Care program</a:t>
            </a:r>
            <a:r>
              <a:rPr lang="en-AU" dirty="0"/>
              <a:t/>
            </a:r>
            <a:br>
              <a:rPr lang="en-AU" dirty="0"/>
            </a:br>
            <a:r>
              <a:rPr lang="en-AU" dirty="0"/>
              <a:t>-24/7 Crisis Response Service for GPs, Patients and Carers</a:t>
            </a:r>
            <a:br>
              <a:rPr lang="en-AU" dirty="0"/>
            </a:br>
            <a:r>
              <a:rPr lang="en-AU" dirty="0"/>
              <a:t>-Phone Consultations to GPs for urgent Psychotropic Medication issues</a:t>
            </a:r>
            <a:br>
              <a:rPr lang="en-AU" dirty="0"/>
            </a:br>
            <a:r>
              <a:rPr lang="en-AU" dirty="0"/>
              <a:t>-Continuing Medical Education programs to GPs to upskill them in handling common mental illnesses and their treatments (both high prevalence and low prevalence disorders)</a:t>
            </a:r>
            <a:br>
              <a:rPr lang="en-AU" dirty="0"/>
            </a:br>
            <a:r>
              <a:rPr lang="en-AU" dirty="0"/>
              <a:t>-Close liaison with GPs for physical comorbidities (like Diabetes, Thyroid related conditions, cardiac issues).</a:t>
            </a:r>
            <a:br>
              <a:rPr lang="en-AU" dirty="0"/>
            </a:br>
            <a:endParaRPr lang="en-AU" dirty="0"/>
          </a:p>
        </p:txBody>
      </p:sp>
    </p:spTree>
    <p:extLst>
      <p:ext uri="{BB962C8B-B14F-4D97-AF65-F5344CB8AC3E}">
        <p14:creationId xmlns:p14="http://schemas.microsoft.com/office/powerpoint/2010/main" val="2480390366"/>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marL="0" indent="0"/>
            <a:endParaRPr lang="en-AU" dirty="0"/>
          </a:p>
          <a:p>
            <a:pPr marL="0" indent="0"/>
            <a:endParaRPr lang="en-AU" dirty="0" smtClean="0"/>
          </a:p>
          <a:p>
            <a:pPr marL="0" indent="0"/>
            <a:endParaRPr lang="en-AU" dirty="0"/>
          </a:p>
          <a:p>
            <a:pPr marL="0" indent="0"/>
            <a:endParaRPr lang="en-AU" dirty="0" smtClean="0"/>
          </a:p>
          <a:p>
            <a:pPr marL="0" indent="0"/>
            <a:r>
              <a:rPr lang="en-AU" dirty="0"/>
              <a:t/>
            </a:r>
            <a:br>
              <a:rPr lang="en-AU" dirty="0"/>
            </a:br>
            <a:r>
              <a:rPr lang="en-AU" dirty="0"/>
              <a:t>-</a:t>
            </a:r>
            <a:r>
              <a:rPr lang="en-AU" b="1" dirty="0"/>
              <a:t>Clozapine </a:t>
            </a:r>
            <a:r>
              <a:rPr lang="en-AU" b="1" dirty="0" smtClean="0"/>
              <a:t> GP Shared </a:t>
            </a:r>
            <a:r>
              <a:rPr lang="en-AU" b="1" dirty="0"/>
              <a:t>Care program</a:t>
            </a:r>
            <a:r>
              <a:rPr lang="en-AU" dirty="0"/>
              <a:t/>
            </a:r>
            <a:br>
              <a:rPr lang="en-AU" dirty="0"/>
            </a:br>
            <a:r>
              <a:rPr lang="en-AU" dirty="0"/>
              <a:t/>
            </a:r>
            <a:br>
              <a:rPr lang="en-AU" dirty="0"/>
            </a:br>
            <a:endParaRPr lang="en-AU" dirty="0"/>
          </a:p>
        </p:txBody>
      </p:sp>
    </p:spTree>
    <p:extLst>
      <p:ext uri="{BB962C8B-B14F-4D97-AF65-F5344CB8AC3E}">
        <p14:creationId xmlns:p14="http://schemas.microsoft.com/office/powerpoint/2010/main" val="3295024772"/>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r>
              <a:rPr lang="en-US" altLang="en-US" b="1" dirty="0"/>
              <a:t>Clozapine is </a:t>
            </a:r>
            <a:r>
              <a:rPr lang="en-US" altLang="en-US" dirty="0"/>
              <a:t>an atypical antipsychotic agent which is </a:t>
            </a:r>
            <a:r>
              <a:rPr lang="en-US" altLang="en-US" dirty="0" smtClean="0"/>
              <a:t>the drug of choice for </a:t>
            </a:r>
            <a:r>
              <a:rPr lang="en-US" altLang="en-US" dirty="0"/>
              <a:t>treatment-resistant </a:t>
            </a:r>
            <a:r>
              <a:rPr lang="en-US" altLang="en-US" dirty="0" smtClean="0"/>
              <a:t>Schizophrenia </a:t>
            </a:r>
            <a:r>
              <a:rPr lang="en-US" altLang="en-US" dirty="0"/>
              <a:t>or </a:t>
            </a:r>
            <a:r>
              <a:rPr lang="en-US" altLang="en-US" dirty="0" smtClean="0"/>
              <a:t>Schizoaffective </a:t>
            </a:r>
            <a:r>
              <a:rPr lang="en-US" altLang="en-US" dirty="0"/>
              <a:t>disorder.</a:t>
            </a:r>
          </a:p>
          <a:p>
            <a:r>
              <a:rPr lang="en-US" altLang="en-US" dirty="0"/>
              <a:t>Clozapine: improves social functioning and quality of </a:t>
            </a:r>
            <a:r>
              <a:rPr lang="en-US" altLang="en-US" dirty="0" smtClean="0"/>
              <a:t>life</a:t>
            </a:r>
          </a:p>
          <a:p>
            <a:r>
              <a:rPr lang="en-US" altLang="en-US" dirty="0" smtClean="0"/>
              <a:t> </a:t>
            </a:r>
            <a:r>
              <a:rPr lang="en-US" altLang="en-US" dirty="0"/>
              <a:t>lessens the need for </a:t>
            </a:r>
            <a:r>
              <a:rPr lang="en-US" altLang="en-US" dirty="0" smtClean="0"/>
              <a:t>hospitalization;</a:t>
            </a:r>
          </a:p>
          <a:p>
            <a:r>
              <a:rPr lang="en-US" altLang="en-US" dirty="0" smtClean="0"/>
              <a:t> </a:t>
            </a:r>
            <a:r>
              <a:rPr lang="en-US" altLang="en-US" dirty="0"/>
              <a:t>reduces violent </a:t>
            </a:r>
            <a:r>
              <a:rPr lang="en-US" altLang="en-US" dirty="0" err="1"/>
              <a:t>behaviour</a:t>
            </a:r>
            <a:r>
              <a:rPr lang="en-US" altLang="en-US" dirty="0"/>
              <a:t>; </a:t>
            </a:r>
            <a:endParaRPr lang="en-US" altLang="en-US" dirty="0" smtClean="0"/>
          </a:p>
          <a:p>
            <a:r>
              <a:rPr lang="en-US" altLang="en-US" dirty="0" smtClean="0"/>
              <a:t>reduces </a:t>
            </a:r>
            <a:r>
              <a:rPr lang="en-US" altLang="en-US" dirty="0"/>
              <a:t>abuse of alcohol and illegal drugs; </a:t>
            </a:r>
            <a:r>
              <a:rPr lang="en-US" altLang="en-US" dirty="0" smtClean="0"/>
              <a:t>and</a:t>
            </a:r>
          </a:p>
          <a:p>
            <a:r>
              <a:rPr lang="en-US" altLang="en-US" dirty="0" smtClean="0"/>
              <a:t>reduces </a:t>
            </a:r>
            <a:r>
              <a:rPr lang="en-US" altLang="en-US" dirty="0"/>
              <a:t>suicidality by 80-85% in the treatment-resistant group of clients. </a:t>
            </a:r>
          </a:p>
          <a:p>
            <a:pPr>
              <a:buFontTx/>
              <a:buChar char="-"/>
            </a:pPr>
            <a:r>
              <a:rPr lang="en-AU" dirty="0"/>
              <a:t/>
            </a:r>
            <a:br>
              <a:rPr lang="en-AU" dirty="0"/>
            </a:br>
            <a:endParaRPr lang="en-AU" dirty="0"/>
          </a:p>
        </p:txBody>
      </p:sp>
    </p:spTree>
    <p:extLst>
      <p:ext uri="{BB962C8B-B14F-4D97-AF65-F5344CB8AC3E}">
        <p14:creationId xmlns:p14="http://schemas.microsoft.com/office/powerpoint/2010/main" val="2881132744"/>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r>
              <a:rPr lang="en-US" altLang="en-US" b="1" dirty="0" smtClean="0"/>
              <a:t>CLOZAPINE continued</a:t>
            </a:r>
          </a:p>
          <a:p>
            <a:endParaRPr lang="en-US" altLang="en-US" b="1" dirty="0"/>
          </a:p>
          <a:p>
            <a:r>
              <a:rPr lang="en-US" altLang="en-US" b="1" dirty="0" smtClean="0"/>
              <a:t>Hematological side effects</a:t>
            </a:r>
            <a:r>
              <a:rPr lang="en-US" altLang="en-US" dirty="0" smtClean="0"/>
              <a:t>: Agranulocytosis- </a:t>
            </a:r>
            <a:r>
              <a:rPr lang="en-US" altLang="en-US" dirty="0"/>
              <a:t>severe decrease in white cells, which, without monitoring and treatment, can be fatal. </a:t>
            </a:r>
          </a:p>
          <a:p>
            <a:r>
              <a:rPr lang="en-US" altLang="en-US" dirty="0"/>
              <a:t>Neutropenia - decrease in Neutrophils</a:t>
            </a:r>
          </a:p>
          <a:p>
            <a:endParaRPr lang="en-US" altLang="en-US" dirty="0"/>
          </a:p>
          <a:p>
            <a:r>
              <a:rPr lang="en-US" altLang="en-US" b="1" dirty="0"/>
              <a:t>Cardiac </a:t>
            </a:r>
            <a:r>
              <a:rPr lang="en-US" altLang="en-US" b="1" dirty="0" smtClean="0"/>
              <a:t>side effects</a:t>
            </a:r>
            <a:r>
              <a:rPr lang="en-US" altLang="en-US" dirty="0" smtClean="0"/>
              <a:t>: Myocarditis </a:t>
            </a:r>
            <a:r>
              <a:rPr lang="en-US" altLang="en-US" dirty="0"/>
              <a:t>and </a:t>
            </a:r>
            <a:r>
              <a:rPr lang="en-US" altLang="en-US" dirty="0" smtClean="0"/>
              <a:t>Cardiomyopathy. </a:t>
            </a:r>
            <a:endParaRPr lang="en-US" altLang="en-US" dirty="0"/>
          </a:p>
          <a:p>
            <a:pPr marL="0" indent="0"/>
            <a:r>
              <a:rPr lang="en-AU" dirty="0" smtClean="0"/>
              <a:t>Epileptogenic potential at higher doses</a:t>
            </a:r>
          </a:p>
          <a:p>
            <a:pPr marL="0" indent="0"/>
            <a:r>
              <a:rPr lang="en-AU" b="1" dirty="0" smtClean="0"/>
              <a:t>Metabolic side effects:</a:t>
            </a:r>
          </a:p>
          <a:p>
            <a:pPr marL="0" indent="0"/>
            <a:r>
              <a:rPr lang="en-AU" b="1" dirty="0" smtClean="0"/>
              <a:t>Common</a:t>
            </a:r>
            <a:r>
              <a:rPr lang="en-AU" dirty="0" smtClean="0"/>
              <a:t> but non life threatening side effects: sedation, weight gain, </a:t>
            </a:r>
            <a:r>
              <a:rPr lang="en-AU" dirty="0" err="1" smtClean="0"/>
              <a:t>hypersalivation</a:t>
            </a:r>
            <a:r>
              <a:rPr lang="en-AU" dirty="0" smtClean="0"/>
              <a:t>, constipation, urinary incontinence </a:t>
            </a:r>
            <a:r>
              <a:rPr lang="en-AU" dirty="0" err="1" smtClean="0"/>
              <a:t>etc</a:t>
            </a:r>
            <a:r>
              <a:rPr lang="en-AU" dirty="0"/>
              <a:t/>
            </a:r>
            <a:br>
              <a:rPr lang="en-AU" dirty="0"/>
            </a:br>
            <a:endParaRPr lang="en-AU" dirty="0"/>
          </a:p>
        </p:txBody>
      </p:sp>
    </p:spTree>
    <p:extLst>
      <p:ext uri="{BB962C8B-B14F-4D97-AF65-F5344CB8AC3E}">
        <p14:creationId xmlns:p14="http://schemas.microsoft.com/office/powerpoint/2010/main" val="2922544850"/>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marL="0" indent="0"/>
            <a:r>
              <a:rPr lang="en-AU" dirty="0" smtClean="0"/>
              <a:t>	-Primary </a:t>
            </a:r>
            <a:r>
              <a:rPr lang="en-AU" dirty="0"/>
              <a:t>Care Psychiatry Consultations</a:t>
            </a:r>
            <a:br>
              <a:rPr lang="en-AU" dirty="0"/>
            </a:br>
            <a:r>
              <a:rPr lang="en-AU" dirty="0" smtClean="0"/>
              <a:t>	-</a:t>
            </a:r>
            <a:r>
              <a:rPr lang="en-AU" dirty="0"/>
              <a:t>Clozapine Shared Care program</a:t>
            </a:r>
            <a:r>
              <a:rPr lang="en-AU" b="1" dirty="0"/>
              <a:t/>
            </a:r>
            <a:br>
              <a:rPr lang="en-AU" b="1" dirty="0"/>
            </a:br>
            <a:r>
              <a:rPr lang="en-AU" b="1" dirty="0" smtClean="0"/>
              <a:t>	-</a:t>
            </a:r>
            <a:r>
              <a:rPr lang="en-AU" b="1" dirty="0"/>
              <a:t>24/7 Crisis Response Service for GPs, Patients and Carers</a:t>
            </a:r>
            <a:r>
              <a:rPr lang="en-AU" dirty="0"/>
              <a:t/>
            </a:r>
            <a:br>
              <a:rPr lang="en-AU" dirty="0"/>
            </a:br>
            <a:r>
              <a:rPr lang="en-AU" dirty="0" smtClean="0"/>
              <a:t>	-</a:t>
            </a:r>
            <a:r>
              <a:rPr lang="en-AU" dirty="0"/>
              <a:t>Phone Consultations to GPs for urgent Psychotropic Medication issues</a:t>
            </a:r>
            <a:br>
              <a:rPr lang="en-AU" dirty="0"/>
            </a:br>
            <a:r>
              <a:rPr lang="en-AU" dirty="0" smtClean="0"/>
              <a:t>	-</a:t>
            </a:r>
            <a:r>
              <a:rPr lang="en-AU" dirty="0"/>
              <a:t>Continuing Medical Education programs to GPs to upskill them in </a:t>
            </a:r>
            <a:r>
              <a:rPr lang="en-AU" dirty="0" smtClean="0"/>
              <a:t>	handling </a:t>
            </a:r>
            <a:r>
              <a:rPr lang="en-AU" dirty="0"/>
              <a:t>common mental illnesses and their treatments (both high </a:t>
            </a:r>
            <a:r>
              <a:rPr lang="en-AU" dirty="0" smtClean="0"/>
              <a:t>	prevalence </a:t>
            </a:r>
            <a:r>
              <a:rPr lang="en-AU" dirty="0"/>
              <a:t>and low prevalence disorders)</a:t>
            </a:r>
            <a:br>
              <a:rPr lang="en-AU" dirty="0"/>
            </a:br>
            <a:r>
              <a:rPr lang="en-AU" dirty="0" smtClean="0"/>
              <a:t>	-</a:t>
            </a:r>
            <a:r>
              <a:rPr lang="en-AU" dirty="0"/>
              <a:t>Close liaison with GPs for physical comorbidities (like Diabetes, Thyroid </a:t>
            </a:r>
            <a:r>
              <a:rPr lang="en-AU" dirty="0" smtClean="0"/>
              <a:t>	related </a:t>
            </a:r>
            <a:r>
              <a:rPr lang="en-AU" dirty="0"/>
              <a:t>conditions, cardiac issues).</a:t>
            </a:r>
            <a:br>
              <a:rPr lang="en-AU" dirty="0"/>
            </a:br>
            <a:endParaRPr lang="en-AU" dirty="0"/>
          </a:p>
        </p:txBody>
      </p:sp>
    </p:spTree>
    <p:extLst>
      <p:ext uri="{BB962C8B-B14F-4D97-AF65-F5344CB8AC3E}">
        <p14:creationId xmlns:p14="http://schemas.microsoft.com/office/powerpoint/2010/main" val="3724258590"/>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marL="0" indent="0"/>
            <a:endParaRPr lang="en-AU" b="1" dirty="0" smtClean="0"/>
          </a:p>
          <a:p>
            <a:pPr marL="0" indent="0"/>
            <a:endParaRPr lang="en-AU" b="1" dirty="0"/>
          </a:p>
          <a:p>
            <a:pPr marL="0" indent="0"/>
            <a:endParaRPr lang="en-AU" b="1" dirty="0" smtClean="0"/>
          </a:p>
          <a:p>
            <a:pPr marL="0" indent="0"/>
            <a:endParaRPr lang="en-AU" b="1" dirty="0"/>
          </a:p>
          <a:p>
            <a:pPr marL="0" indent="0"/>
            <a:endParaRPr lang="en-AU" b="1" dirty="0" smtClean="0"/>
          </a:p>
          <a:p>
            <a:pPr marL="0" indent="0"/>
            <a:r>
              <a:rPr lang="en-AU" b="1" dirty="0"/>
              <a:t/>
            </a:r>
            <a:br>
              <a:rPr lang="en-AU" b="1" dirty="0"/>
            </a:br>
            <a:r>
              <a:rPr lang="en-AU" b="1" dirty="0" smtClean="0"/>
              <a:t>	-</a:t>
            </a:r>
            <a:r>
              <a:rPr lang="en-AU" b="1" dirty="0"/>
              <a:t>24/7 Crisis Response Service for GPs, Patients and Carers</a:t>
            </a:r>
            <a:r>
              <a:rPr lang="en-AU" dirty="0"/>
              <a:t/>
            </a:r>
            <a:br>
              <a:rPr lang="en-AU" dirty="0"/>
            </a:br>
            <a:r>
              <a:rPr lang="en-AU" dirty="0" smtClean="0"/>
              <a:t>	</a:t>
            </a:r>
            <a:r>
              <a:rPr lang="en-AU" dirty="0"/>
              <a:t/>
            </a:r>
            <a:br>
              <a:rPr lang="en-AU" dirty="0"/>
            </a:br>
            <a:endParaRPr lang="en-AU" dirty="0"/>
          </a:p>
        </p:txBody>
      </p:sp>
    </p:spTree>
    <p:extLst>
      <p:ext uri="{BB962C8B-B14F-4D97-AF65-F5344CB8AC3E}">
        <p14:creationId xmlns:p14="http://schemas.microsoft.com/office/powerpoint/2010/main" val="4019044164"/>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a:buFontTx/>
              <a:buChar char="-"/>
            </a:pPr>
            <a:endParaRPr lang="en-AU" dirty="0"/>
          </a:p>
          <a:p>
            <a:pPr>
              <a:buFontTx/>
              <a:buChar char="-"/>
            </a:pPr>
            <a:endParaRPr lang="en-AU" dirty="0" smtClean="0"/>
          </a:p>
          <a:p>
            <a:pPr marL="0" indent="0"/>
            <a:r>
              <a:rPr lang="en-AU" dirty="0" smtClean="0"/>
              <a:t>	-Primary </a:t>
            </a:r>
            <a:r>
              <a:rPr lang="en-AU" dirty="0"/>
              <a:t>Care Psychiatry Consultations</a:t>
            </a:r>
            <a:br>
              <a:rPr lang="en-AU" dirty="0"/>
            </a:br>
            <a:r>
              <a:rPr lang="en-AU" dirty="0" smtClean="0"/>
              <a:t>	-</a:t>
            </a:r>
            <a:r>
              <a:rPr lang="en-AU" dirty="0"/>
              <a:t>Clozapine Shared Care program</a:t>
            </a:r>
            <a:br>
              <a:rPr lang="en-AU" dirty="0"/>
            </a:br>
            <a:r>
              <a:rPr lang="en-AU" dirty="0" smtClean="0"/>
              <a:t>	-</a:t>
            </a:r>
            <a:r>
              <a:rPr lang="en-AU" dirty="0"/>
              <a:t>24/7 Crisis Response Service for GPs, Patients and Carers</a:t>
            </a:r>
            <a:br>
              <a:rPr lang="en-AU" dirty="0"/>
            </a:br>
            <a:r>
              <a:rPr lang="en-AU" dirty="0" smtClean="0"/>
              <a:t>	</a:t>
            </a:r>
            <a:r>
              <a:rPr lang="en-AU" b="1" dirty="0" smtClean="0"/>
              <a:t>-</a:t>
            </a:r>
            <a:r>
              <a:rPr lang="en-AU" b="1" dirty="0"/>
              <a:t>Phone Consultations to GPs for urgent Psychotropic Medication </a:t>
            </a:r>
            <a:r>
              <a:rPr lang="en-AU" b="1" dirty="0" smtClean="0"/>
              <a:t>	issues</a:t>
            </a:r>
            <a:r>
              <a:rPr lang="en-AU" dirty="0"/>
              <a:t/>
            </a:r>
            <a:br>
              <a:rPr lang="en-AU" dirty="0"/>
            </a:br>
            <a:r>
              <a:rPr lang="en-AU" dirty="0" smtClean="0"/>
              <a:t>	-</a:t>
            </a:r>
            <a:r>
              <a:rPr lang="en-AU" dirty="0"/>
              <a:t>Continuing Medical Education programs to GPs to upskill them in </a:t>
            </a:r>
            <a:r>
              <a:rPr lang="en-AU" dirty="0" smtClean="0"/>
              <a:t>	handling </a:t>
            </a:r>
            <a:r>
              <a:rPr lang="en-AU" dirty="0"/>
              <a:t>common mental illnesses and their treatments (both high </a:t>
            </a:r>
            <a:r>
              <a:rPr lang="en-AU" dirty="0" smtClean="0"/>
              <a:t>	prevalence </a:t>
            </a:r>
            <a:r>
              <a:rPr lang="en-AU" dirty="0"/>
              <a:t>and low prevalence disorders)</a:t>
            </a:r>
            <a:br>
              <a:rPr lang="en-AU" dirty="0"/>
            </a:br>
            <a:r>
              <a:rPr lang="en-AU" dirty="0" smtClean="0"/>
              <a:t>	-</a:t>
            </a:r>
            <a:r>
              <a:rPr lang="en-AU" dirty="0"/>
              <a:t>Close liaison with GPs for physical comorbidities (like Diabetes, Thyroid </a:t>
            </a:r>
            <a:r>
              <a:rPr lang="en-AU" dirty="0" smtClean="0"/>
              <a:t>	related </a:t>
            </a:r>
            <a:r>
              <a:rPr lang="en-AU" dirty="0"/>
              <a:t>conditions, cardiac issues).</a:t>
            </a:r>
            <a:br>
              <a:rPr lang="en-AU" dirty="0"/>
            </a:br>
            <a:endParaRPr lang="en-AU" dirty="0"/>
          </a:p>
        </p:txBody>
      </p:sp>
    </p:spTree>
    <p:extLst>
      <p:ext uri="{BB962C8B-B14F-4D97-AF65-F5344CB8AC3E}">
        <p14:creationId xmlns:p14="http://schemas.microsoft.com/office/powerpoint/2010/main" val="1283391200"/>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marL="0" indent="0"/>
            <a:endParaRPr lang="en-AU" dirty="0"/>
          </a:p>
          <a:p>
            <a:pPr marL="0" indent="0"/>
            <a:endParaRPr lang="en-AU" dirty="0"/>
          </a:p>
          <a:p>
            <a:pPr marL="0" indent="0"/>
            <a:endParaRPr lang="en-AU" dirty="0"/>
          </a:p>
          <a:p>
            <a:pPr marL="0" indent="0"/>
            <a:r>
              <a:rPr lang="en-AU" dirty="0"/>
              <a:t/>
            </a:r>
            <a:br>
              <a:rPr lang="en-AU" dirty="0"/>
            </a:br>
            <a:r>
              <a:rPr lang="en-AU" dirty="0" smtClean="0"/>
              <a:t>	</a:t>
            </a:r>
            <a:r>
              <a:rPr lang="en-AU" b="1" dirty="0" smtClean="0"/>
              <a:t>-</a:t>
            </a:r>
            <a:r>
              <a:rPr lang="en-AU" b="1" dirty="0"/>
              <a:t>Phone Consultations to GPs for urgent Psychotropic Medication </a:t>
            </a:r>
            <a:r>
              <a:rPr lang="en-AU" b="1" dirty="0" smtClean="0"/>
              <a:t>	issues</a:t>
            </a:r>
            <a:r>
              <a:rPr lang="en-AU" dirty="0"/>
              <a:t/>
            </a:r>
            <a:br>
              <a:rPr lang="en-AU" dirty="0"/>
            </a:br>
            <a:r>
              <a:rPr lang="en-AU" dirty="0" smtClean="0"/>
              <a:t>	</a:t>
            </a:r>
            <a:r>
              <a:rPr lang="en-AU" dirty="0"/>
              <a:t/>
            </a:r>
            <a:br>
              <a:rPr lang="en-AU" dirty="0"/>
            </a:br>
            <a:endParaRPr lang="en-AU" dirty="0"/>
          </a:p>
        </p:txBody>
      </p:sp>
    </p:spTree>
    <p:extLst>
      <p:ext uri="{BB962C8B-B14F-4D97-AF65-F5344CB8AC3E}">
        <p14:creationId xmlns:p14="http://schemas.microsoft.com/office/powerpoint/2010/main" val="2553483951"/>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a:buFontTx/>
              <a:buChar char="-"/>
            </a:pPr>
            <a:endParaRPr lang="en-AU" dirty="0"/>
          </a:p>
          <a:p>
            <a:pPr>
              <a:buFontTx/>
              <a:buChar char="-"/>
            </a:pPr>
            <a:endParaRPr lang="en-AU" dirty="0" smtClean="0"/>
          </a:p>
          <a:p>
            <a:pPr marL="0" indent="0"/>
            <a:r>
              <a:rPr lang="en-AU" dirty="0" smtClean="0"/>
              <a:t>	-Primary </a:t>
            </a:r>
            <a:r>
              <a:rPr lang="en-AU" dirty="0"/>
              <a:t>Care Psychiatry Consultations</a:t>
            </a:r>
            <a:br>
              <a:rPr lang="en-AU" dirty="0"/>
            </a:br>
            <a:r>
              <a:rPr lang="en-AU" dirty="0" smtClean="0"/>
              <a:t>	-</a:t>
            </a:r>
            <a:r>
              <a:rPr lang="en-AU" dirty="0"/>
              <a:t>Clozapine Shared Care program</a:t>
            </a:r>
            <a:br>
              <a:rPr lang="en-AU" dirty="0"/>
            </a:br>
            <a:r>
              <a:rPr lang="en-AU" dirty="0" smtClean="0"/>
              <a:t>	-</a:t>
            </a:r>
            <a:r>
              <a:rPr lang="en-AU" dirty="0"/>
              <a:t>24/7 Crisis Response Service for GPs, Patients and Carers</a:t>
            </a:r>
            <a:br>
              <a:rPr lang="en-AU" dirty="0"/>
            </a:br>
            <a:r>
              <a:rPr lang="en-AU" dirty="0" smtClean="0"/>
              <a:t>	-</a:t>
            </a:r>
            <a:r>
              <a:rPr lang="en-AU" dirty="0"/>
              <a:t>Phone Consultations to GPs for urgent Psychotropic Medication issues</a:t>
            </a:r>
            <a:br>
              <a:rPr lang="en-AU" dirty="0"/>
            </a:br>
            <a:r>
              <a:rPr lang="en-AU" dirty="0" smtClean="0"/>
              <a:t>	</a:t>
            </a:r>
            <a:r>
              <a:rPr lang="en-AU" b="1" dirty="0" smtClean="0"/>
              <a:t>-</a:t>
            </a:r>
            <a:r>
              <a:rPr lang="en-AU" b="1" dirty="0"/>
              <a:t>Continuing Medical Education programs to GPs to upskill them in </a:t>
            </a:r>
            <a:r>
              <a:rPr lang="en-AU" b="1" dirty="0" smtClean="0"/>
              <a:t>	handling </a:t>
            </a:r>
            <a:r>
              <a:rPr lang="en-AU" b="1" dirty="0"/>
              <a:t>common mental illnesses and their treatments (both high </a:t>
            </a:r>
            <a:r>
              <a:rPr lang="en-AU" b="1" dirty="0" smtClean="0"/>
              <a:t>	prevalence </a:t>
            </a:r>
            <a:r>
              <a:rPr lang="en-AU" b="1" dirty="0"/>
              <a:t>and low prevalence disorders)</a:t>
            </a:r>
            <a:r>
              <a:rPr lang="en-AU" dirty="0"/>
              <a:t/>
            </a:r>
            <a:br>
              <a:rPr lang="en-AU" dirty="0"/>
            </a:br>
            <a:r>
              <a:rPr lang="en-AU" dirty="0" smtClean="0"/>
              <a:t>	-</a:t>
            </a:r>
            <a:r>
              <a:rPr lang="en-AU" dirty="0"/>
              <a:t>Close liaison with GPs for physical comorbidities (like Diabetes, Thyroid </a:t>
            </a:r>
            <a:r>
              <a:rPr lang="en-AU" dirty="0" smtClean="0"/>
              <a:t>	related </a:t>
            </a:r>
            <a:r>
              <a:rPr lang="en-AU" dirty="0"/>
              <a:t>conditions, cardiac issues).</a:t>
            </a:r>
            <a:br>
              <a:rPr lang="en-AU" dirty="0"/>
            </a:br>
            <a:endParaRPr lang="en-AU" dirty="0"/>
          </a:p>
        </p:txBody>
      </p:sp>
    </p:spTree>
    <p:extLst>
      <p:ext uri="{BB962C8B-B14F-4D97-AF65-F5344CB8AC3E}">
        <p14:creationId xmlns:p14="http://schemas.microsoft.com/office/powerpoint/2010/main" val="3746099137"/>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a:buFontTx/>
              <a:buChar char="-"/>
            </a:pPr>
            <a:endParaRPr lang="en-AU" dirty="0"/>
          </a:p>
          <a:p>
            <a:pPr>
              <a:buFontTx/>
              <a:buChar char="-"/>
            </a:pPr>
            <a:endParaRPr lang="en-AU" dirty="0" smtClean="0"/>
          </a:p>
          <a:p>
            <a:pPr marL="0" indent="0"/>
            <a:r>
              <a:rPr lang="en-AU" dirty="0" smtClean="0"/>
              <a:t>	-Primary </a:t>
            </a:r>
            <a:r>
              <a:rPr lang="en-AU" dirty="0"/>
              <a:t>Care Psychiatry Consultations</a:t>
            </a:r>
            <a:br>
              <a:rPr lang="en-AU" dirty="0"/>
            </a:br>
            <a:r>
              <a:rPr lang="en-AU" dirty="0" smtClean="0"/>
              <a:t>	-</a:t>
            </a:r>
            <a:r>
              <a:rPr lang="en-AU" dirty="0"/>
              <a:t>Clozapine Shared Care program</a:t>
            </a:r>
            <a:br>
              <a:rPr lang="en-AU" dirty="0"/>
            </a:br>
            <a:r>
              <a:rPr lang="en-AU" dirty="0" smtClean="0"/>
              <a:t>	-</a:t>
            </a:r>
            <a:r>
              <a:rPr lang="en-AU" dirty="0"/>
              <a:t>24/7 Crisis Response Service for GPs, Patients and Carers</a:t>
            </a:r>
            <a:br>
              <a:rPr lang="en-AU" dirty="0"/>
            </a:br>
            <a:r>
              <a:rPr lang="en-AU" dirty="0" smtClean="0"/>
              <a:t>	-</a:t>
            </a:r>
            <a:r>
              <a:rPr lang="en-AU" dirty="0"/>
              <a:t>Phone Consultations to GPs for urgent Psychotropic Medication issues</a:t>
            </a:r>
            <a:br>
              <a:rPr lang="en-AU" dirty="0"/>
            </a:br>
            <a:r>
              <a:rPr lang="en-AU" dirty="0" smtClean="0"/>
              <a:t>	-</a:t>
            </a:r>
            <a:r>
              <a:rPr lang="en-AU" dirty="0"/>
              <a:t>Continuing Medical Education programs to GPs to upskill them in </a:t>
            </a:r>
            <a:r>
              <a:rPr lang="en-AU" dirty="0" smtClean="0"/>
              <a:t>	handling </a:t>
            </a:r>
            <a:r>
              <a:rPr lang="en-AU" dirty="0"/>
              <a:t>common mental illnesses and their treatments (both high </a:t>
            </a:r>
            <a:r>
              <a:rPr lang="en-AU" dirty="0" smtClean="0"/>
              <a:t>	prevalence </a:t>
            </a:r>
            <a:r>
              <a:rPr lang="en-AU" dirty="0"/>
              <a:t>and low prevalence disorders)</a:t>
            </a:r>
            <a:br>
              <a:rPr lang="en-AU" dirty="0"/>
            </a:br>
            <a:r>
              <a:rPr lang="en-AU" dirty="0" smtClean="0"/>
              <a:t>	</a:t>
            </a:r>
            <a:r>
              <a:rPr lang="en-AU" b="1" dirty="0" smtClean="0"/>
              <a:t>-</a:t>
            </a:r>
            <a:r>
              <a:rPr lang="en-AU" b="1" dirty="0"/>
              <a:t>Close liaison with GPs for physical comorbidities (like Diabetes, </a:t>
            </a:r>
            <a:r>
              <a:rPr lang="en-AU" b="1" dirty="0" smtClean="0"/>
              <a:t>	Thyroid </a:t>
            </a:r>
            <a:r>
              <a:rPr lang="en-AU" b="1" dirty="0"/>
              <a:t>related conditions, cardiac issues).</a:t>
            </a:r>
            <a:r>
              <a:rPr lang="en-AU" dirty="0"/>
              <a:t/>
            </a:r>
            <a:br>
              <a:rPr lang="en-AU" dirty="0"/>
            </a:br>
            <a:endParaRPr lang="en-AU" dirty="0"/>
          </a:p>
        </p:txBody>
      </p:sp>
    </p:spTree>
    <p:extLst>
      <p:ext uri="{BB962C8B-B14F-4D97-AF65-F5344CB8AC3E}">
        <p14:creationId xmlns:p14="http://schemas.microsoft.com/office/powerpoint/2010/main" val="3312257248"/>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sz="2800" dirty="0" smtClean="0"/>
              <a:t>General Practice and Mental Health</a:t>
            </a:r>
            <a:endParaRPr lang="en-AU" sz="2800" dirty="0"/>
          </a:p>
        </p:txBody>
      </p:sp>
      <p:sp>
        <p:nvSpPr>
          <p:cNvPr id="3" name="Subtitle 2"/>
          <p:cNvSpPr>
            <a:spLocks noGrp="1"/>
          </p:cNvSpPr>
          <p:nvPr>
            <p:ph type="subTitle" idx="1"/>
          </p:nvPr>
        </p:nvSpPr>
        <p:spPr/>
        <p:txBody>
          <a:bodyPr/>
          <a:lstStyle/>
          <a:p>
            <a:r>
              <a:rPr lang="en-AU" sz="2400" dirty="0" smtClean="0"/>
              <a:t>Now the third part of the presentation……</a:t>
            </a:r>
            <a:endParaRPr lang="en-AU" sz="2400" dirty="0"/>
          </a:p>
        </p:txBody>
      </p:sp>
    </p:spTree>
    <p:extLst>
      <p:ext uri="{BB962C8B-B14F-4D97-AF65-F5344CB8AC3E}">
        <p14:creationId xmlns:p14="http://schemas.microsoft.com/office/powerpoint/2010/main" val="2515883638"/>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r>
              <a:rPr lang="en-AU" dirty="0" smtClean="0"/>
              <a:t>This part </a:t>
            </a:r>
            <a:r>
              <a:rPr lang="en-AU" dirty="0"/>
              <a:t>of the presentation is to </a:t>
            </a:r>
            <a:r>
              <a:rPr lang="en-AU" dirty="0" smtClean="0"/>
              <a:t>provide </a:t>
            </a:r>
            <a:r>
              <a:rPr lang="en-AU" dirty="0"/>
              <a:t>General </a:t>
            </a:r>
            <a:r>
              <a:rPr lang="en-AU" dirty="0" smtClean="0"/>
              <a:t>Practitioners with an overview </a:t>
            </a:r>
            <a:r>
              <a:rPr lang="en-AU" dirty="0"/>
              <a:t>for initial assessment and triaging of common mental health conditions including </a:t>
            </a:r>
            <a:r>
              <a:rPr lang="en-AU" dirty="0" smtClean="0"/>
              <a:t>common laboratory </a:t>
            </a:r>
            <a:r>
              <a:rPr lang="en-AU" dirty="0"/>
              <a:t>tests to exclude organic/general medical conditions with psychiatric manifestations.</a:t>
            </a:r>
          </a:p>
          <a:p>
            <a:endParaRPr lang="en-AU" dirty="0"/>
          </a:p>
        </p:txBody>
      </p:sp>
    </p:spTree>
    <p:extLst>
      <p:ext uri="{BB962C8B-B14F-4D97-AF65-F5344CB8AC3E}">
        <p14:creationId xmlns:p14="http://schemas.microsoft.com/office/powerpoint/2010/main" val="1240057487"/>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General Practice and Mental Health</a:t>
            </a:r>
          </a:p>
        </p:txBody>
      </p:sp>
    </p:spTree>
    <p:extLst>
      <p:ext uri="{BB962C8B-B14F-4D97-AF65-F5344CB8AC3E}">
        <p14:creationId xmlns:p14="http://schemas.microsoft.com/office/powerpoint/2010/main" val="4289043788"/>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r>
              <a:rPr lang="en-AU" altLang="en-US" dirty="0">
                <a:latin typeface="Arial" panose="020B0604020202020204" pitchFamily="34" charset="0"/>
              </a:rPr>
              <a:t>Identifying Data</a:t>
            </a:r>
          </a:p>
          <a:p>
            <a:r>
              <a:rPr lang="en-AU" altLang="en-US" dirty="0">
                <a:latin typeface="Arial" panose="020B0604020202020204" pitchFamily="34" charset="0"/>
              </a:rPr>
              <a:t>Reasons for &amp;Source of referral</a:t>
            </a:r>
          </a:p>
          <a:p>
            <a:r>
              <a:rPr lang="en-AU" altLang="en-US" dirty="0">
                <a:latin typeface="Arial" panose="020B0604020202020204" pitchFamily="34" charset="0"/>
              </a:rPr>
              <a:t>History of Presenting Illness</a:t>
            </a:r>
          </a:p>
          <a:p>
            <a:r>
              <a:rPr lang="en-AU" altLang="en-US" dirty="0">
                <a:latin typeface="Arial" panose="020B0604020202020204" pitchFamily="34" charset="0"/>
              </a:rPr>
              <a:t>Current Medication</a:t>
            </a:r>
          </a:p>
          <a:p>
            <a:r>
              <a:rPr lang="en-AU" altLang="en-US" dirty="0">
                <a:latin typeface="Arial" panose="020B0604020202020204" pitchFamily="34" charset="0"/>
              </a:rPr>
              <a:t>Past Psych. History</a:t>
            </a:r>
          </a:p>
          <a:p>
            <a:r>
              <a:rPr lang="en-AU" altLang="en-US" dirty="0">
                <a:latin typeface="Arial" panose="020B0604020202020204" pitchFamily="34" charset="0"/>
              </a:rPr>
              <a:t>Past med./surg. History</a:t>
            </a:r>
          </a:p>
          <a:p>
            <a:r>
              <a:rPr lang="en-AU" altLang="en-US" dirty="0">
                <a:latin typeface="Arial" panose="020B0604020202020204" pitchFamily="34" charset="0"/>
              </a:rPr>
              <a:t>Substance abuse</a:t>
            </a:r>
          </a:p>
          <a:p>
            <a:r>
              <a:rPr lang="en-AU" altLang="en-US" dirty="0">
                <a:latin typeface="Arial" panose="020B0604020202020204" pitchFamily="34" charset="0"/>
              </a:rPr>
              <a:t>Forensic History</a:t>
            </a:r>
          </a:p>
          <a:p>
            <a:endParaRPr lang="en-AU" dirty="0"/>
          </a:p>
        </p:txBody>
      </p:sp>
    </p:spTree>
    <p:extLst>
      <p:ext uri="{BB962C8B-B14F-4D97-AF65-F5344CB8AC3E}">
        <p14:creationId xmlns:p14="http://schemas.microsoft.com/office/powerpoint/2010/main" val="2920803867"/>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Initial Assessment- history taking</a:t>
            </a:r>
            <a:endParaRPr lang="en-AU" dirty="0"/>
          </a:p>
        </p:txBody>
      </p:sp>
      <p:sp>
        <p:nvSpPr>
          <p:cNvPr id="3" name="Content Placeholder 2"/>
          <p:cNvSpPr>
            <a:spLocks noGrp="1"/>
          </p:cNvSpPr>
          <p:nvPr>
            <p:ph idx="1"/>
          </p:nvPr>
        </p:nvSpPr>
        <p:spPr/>
        <p:txBody>
          <a:bodyPr/>
          <a:lstStyle/>
          <a:p>
            <a:endParaRPr lang="en-AU" altLang="en-US" dirty="0">
              <a:latin typeface="Arial" panose="020B0604020202020204" pitchFamily="34" charset="0"/>
            </a:endParaRPr>
          </a:p>
          <a:p>
            <a:r>
              <a:rPr lang="en-AU" altLang="en-US" dirty="0">
                <a:latin typeface="Arial" panose="020B0604020202020204" pitchFamily="34" charset="0"/>
              </a:rPr>
              <a:t>Collateral</a:t>
            </a:r>
          </a:p>
          <a:p>
            <a:r>
              <a:rPr lang="en-AU" altLang="en-US" dirty="0">
                <a:latin typeface="Arial" panose="020B0604020202020204" pitchFamily="34" charset="0"/>
              </a:rPr>
              <a:t>Family History</a:t>
            </a:r>
          </a:p>
          <a:p>
            <a:r>
              <a:rPr lang="en-AU" altLang="en-US" dirty="0">
                <a:latin typeface="Arial" panose="020B0604020202020204" pitchFamily="34" charset="0"/>
              </a:rPr>
              <a:t>Personal History</a:t>
            </a:r>
          </a:p>
          <a:p>
            <a:r>
              <a:rPr lang="en-AU" altLang="en-US" dirty="0">
                <a:latin typeface="Arial" panose="020B0604020202020204" pitchFamily="34" charset="0"/>
              </a:rPr>
              <a:t>Education</a:t>
            </a:r>
          </a:p>
          <a:p>
            <a:r>
              <a:rPr lang="en-AU" altLang="en-US" dirty="0">
                <a:latin typeface="Arial" panose="020B0604020202020204" pitchFamily="34" charset="0"/>
              </a:rPr>
              <a:t>Psychosexual History</a:t>
            </a:r>
          </a:p>
          <a:p>
            <a:r>
              <a:rPr lang="en-AU" altLang="en-US" dirty="0">
                <a:latin typeface="Arial" panose="020B0604020202020204" pitchFamily="34" charset="0"/>
              </a:rPr>
              <a:t>Pre morbid Functioning</a:t>
            </a:r>
          </a:p>
          <a:p>
            <a:endParaRPr lang="en-AU" dirty="0"/>
          </a:p>
        </p:txBody>
      </p:sp>
    </p:spTree>
    <p:extLst>
      <p:ext uri="{BB962C8B-B14F-4D97-AF65-F5344CB8AC3E}">
        <p14:creationId xmlns:p14="http://schemas.microsoft.com/office/powerpoint/2010/main" val="2549747949"/>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Initial Assessment- history taking</a:t>
            </a:r>
          </a:p>
        </p:txBody>
      </p:sp>
      <p:sp>
        <p:nvSpPr>
          <p:cNvPr id="3" name="Content Placeholder 2"/>
          <p:cNvSpPr>
            <a:spLocks noGrp="1"/>
          </p:cNvSpPr>
          <p:nvPr>
            <p:ph idx="1"/>
          </p:nvPr>
        </p:nvSpPr>
        <p:spPr/>
        <p:txBody>
          <a:bodyPr/>
          <a:lstStyle/>
          <a:p>
            <a:r>
              <a:rPr lang="en-AU" altLang="en-US" dirty="0" smtClean="0"/>
              <a:t>Identifying data:</a:t>
            </a:r>
          </a:p>
          <a:p>
            <a:endParaRPr lang="en-AU" altLang="en-US" dirty="0"/>
          </a:p>
          <a:p>
            <a:r>
              <a:rPr lang="en-AU" altLang="en-US" dirty="0" smtClean="0"/>
              <a:t>Who</a:t>
            </a:r>
            <a:endParaRPr lang="en-AU" altLang="en-US" dirty="0"/>
          </a:p>
          <a:p>
            <a:r>
              <a:rPr lang="en-AU" altLang="en-US" dirty="0"/>
              <a:t>Where</a:t>
            </a:r>
          </a:p>
          <a:p>
            <a:r>
              <a:rPr lang="en-AU" altLang="en-US" dirty="0"/>
              <a:t>Marital status</a:t>
            </a:r>
          </a:p>
          <a:p>
            <a:r>
              <a:rPr lang="en-AU" altLang="en-US" dirty="0"/>
              <a:t>Children</a:t>
            </a:r>
          </a:p>
          <a:p>
            <a:r>
              <a:rPr lang="en-AU" altLang="en-US" dirty="0"/>
              <a:t>Income /</a:t>
            </a:r>
            <a:r>
              <a:rPr lang="en-AU" altLang="en-US" dirty="0" smtClean="0"/>
              <a:t>Employment</a:t>
            </a:r>
          </a:p>
          <a:p>
            <a:endParaRPr lang="en-AU" altLang="en-US" dirty="0" smtClean="0"/>
          </a:p>
          <a:p>
            <a:r>
              <a:rPr lang="en-AU" altLang="en-US" dirty="0" smtClean="0"/>
              <a:t>Reason and source of referral:</a:t>
            </a:r>
          </a:p>
          <a:p>
            <a:endParaRPr lang="en-AU" altLang="en-US" dirty="0"/>
          </a:p>
          <a:p>
            <a:r>
              <a:rPr lang="en-AU" altLang="en-US" dirty="0"/>
              <a:t>Who</a:t>
            </a:r>
          </a:p>
          <a:p>
            <a:r>
              <a:rPr lang="en-AU" altLang="en-US" dirty="0"/>
              <a:t>Where</a:t>
            </a:r>
          </a:p>
          <a:p>
            <a:r>
              <a:rPr lang="en-AU" altLang="en-US" dirty="0"/>
              <a:t>Reasons</a:t>
            </a:r>
          </a:p>
          <a:p>
            <a:endParaRPr lang="en-AU" altLang="en-US" dirty="0"/>
          </a:p>
          <a:p>
            <a:endParaRPr lang="en-AU" dirty="0"/>
          </a:p>
        </p:txBody>
      </p:sp>
    </p:spTree>
    <p:extLst>
      <p:ext uri="{BB962C8B-B14F-4D97-AF65-F5344CB8AC3E}">
        <p14:creationId xmlns:p14="http://schemas.microsoft.com/office/powerpoint/2010/main" val="131298304"/>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Initial Assessment- history taking</a:t>
            </a:r>
          </a:p>
        </p:txBody>
      </p:sp>
      <p:sp>
        <p:nvSpPr>
          <p:cNvPr id="3" name="Content Placeholder 2"/>
          <p:cNvSpPr>
            <a:spLocks noGrp="1"/>
          </p:cNvSpPr>
          <p:nvPr>
            <p:ph idx="1"/>
          </p:nvPr>
        </p:nvSpPr>
        <p:spPr/>
        <p:txBody>
          <a:bodyPr/>
          <a:lstStyle/>
          <a:p>
            <a:r>
              <a:rPr lang="en-GB" altLang="en-US" dirty="0" smtClean="0"/>
              <a:t>History of presenting illness</a:t>
            </a:r>
          </a:p>
          <a:p>
            <a:endParaRPr lang="en-GB" altLang="en-US" dirty="0"/>
          </a:p>
          <a:p>
            <a:r>
              <a:rPr lang="en-GB" altLang="en-US" dirty="0" smtClean="0"/>
              <a:t>Onset</a:t>
            </a:r>
            <a:endParaRPr lang="en-GB" altLang="en-US" dirty="0"/>
          </a:p>
          <a:p>
            <a:r>
              <a:rPr lang="en-GB" altLang="en-US" dirty="0"/>
              <a:t>Duration</a:t>
            </a:r>
          </a:p>
          <a:p>
            <a:r>
              <a:rPr lang="en-GB" altLang="en-US" dirty="0"/>
              <a:t>Precipitants</a:t>
            </a:r>
          </a:p>
          <a:p>
            <a:r>
              <a:rPr lang="en-GB" altLang="en-US" dirty="0"/>
              <a:t>Aggravating factors</a:t>
            </a:r>
          </a:p>
          <a:p>
            <a:r>
              <a:rPr lang="en-GB" altLang="en-US" dirty="0"/>
              <a:t>Relieving factors</a:t>
            </a:r>
          </a:p>
          <a:p>
            <a:r>
              <a:rPr lang="en-GB" altLang="en-US" dirty="0"/>
              <a:t>Associated </a:t>
            </a:r>
            <a:r>
              <a:rPr lang="en-GB" altLang="en-US" dirty="0" smtClean="0"/>
              <a:t>factors</a:t>
            </a:r>
            <a:endParaRPr lang="en-AU" dirty="0" smtClean="0"/>
          </a:p>
          <a:p>
            <a:r>
              <a:rPr lang="en-AU" dirty="0" smtClean="0"/>
              <a:t>Current medications</a:t>
            </a:r>
            <a:endParaRPr lang="en-AU" dirty="0"/>
          </a:p>
          <a:p>
            <a:r>
              <a:rPr lang="en-AU" dirty="0" smtClean="0"/>
              <a:t>Past Psychiatric History</a:t>
            </a:r>
          </a:p>
          <a:p>
            <a:r>
              <a:rPr lang="en-AU" dirty="0" smtClean="0"/>
              <a:t>Medical/surgical History</a:t>
            </a:r>
          </a:p>
          <a:p>
            <a:r>
              <a:rPr lang="en-AU" dirty="0" smtClean="0"/>
              <a:t>Substance abuse</a:t>
            </a:r>
          </a:p>
          <a:p>
            <a:endParaRPr lang="en-AU" dirty="0" smtClean="0"/>
          </a:p>
          <a:p>
            <a:endParaRPr lang="en-AU" dirty="0"/>
          </a:p>
        </p:txBody>
      </p:sp>
    </p:spTree>
    <p:extLst>
      <p:ext uri="{BB962C8B-B14F-4D97-AF65-F5344CB8AC3E}">
        <p14:creationId xmlns:p14="http://schemas.microsoft.com/office/powerpoint/2010/main" val="3557779362"/>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Initial Assessment- history taking</a:t>
            </a:r>
          </a:p>
        </p:txBody>
      </p:sp>
      <p:sp>
        <p:nvSpPr>
          <p:cNvPr id="3" name="Content Placeholder 2"/>
          <p:cNvSpPr>
            <a:spLocks noGrp="1"/>
          </p:cNvSpPr>
          <p:nvPr>
            <p:ph idx="1"/>
          </p:nvPr>
        </p:nvSpPr>
        <p:spPr/>
        <p:txBody>
          <a:bodyPr/>
          <a:lstStyle/>
          <a:p>
            <a:r>
              <a:rPr lang="en-AU" altLang="en-US" dirty="0" smtClean="0"/>
              <a:t>Forensic history</a:t>
            </a:r>
          </a:p>
          <a:p>
            <a:r>
              <a:rPr lang="en-AU" altLang="en-US" dirty="0" smtClean="0"/>
              <a:t>History of violence and its context</a:t>
            </a:r>
          </a:p>
          <a:p>
            <a:endParaRPr lang="en-AU" altLang="en-US" dirty="0"/>
          </a:p>
          <a:p>
            <a:r>
              <a:rPr lang="en-AU" altLang="en-US" dirty="0" smtClean="0"/>
              <a:t>Family history</a:t>
            </a:r>
          </a:p>
          <a:p>
            <a:r>
              <a:rPr lang="en-AU" altLang="en-US" dirty="0"/>
              <a:t>Parents</a:t>
            </a:r>
          </a:p>
          <a:p>
            <a:r>
              <a:rPr lang="en-AU" altLang="en-US" dirty="0"/>
              <a:t>Siblings</a:t>
            </a:r>
          </a:p>
          <a:p>
            <a:r>
              <a:rPr lang="en-AU" altLang="en-US" dirty="0"/>
              <a:t>Children</a:t>
            </a:r>
          </a:p>
          <a:p>
            <a:r>
              <a:rPr lang="en-AU" altLang="en-US" dirty="0"/>
              <a:t>Other</a:t>
            </a:r>
          </a:p>
          <a:p>
            <a:r>
              <a:rPr lang="en-AU" altLang="en-US" dirty="0"/>
              <a:t>Domestic setting</a:t>
            </a:r>
          </a:p>
          <a:p>
            <a:endParaRPr lang="en-AU" altLang="en-US" dirty="0"/>
          </a:p>
          <a:p>
            <a:endParaRPr lang="en-AU" altLang="en-US" dirty="0"/>
          </a:p>
          <a:p>
            <a:endParaRPr lang="en-AU" dirty="0" smtClean="0"/>
          </a:p>
          <a:p>
            <a:endParaRPr lang="en-AU" dirty="0"/>
          </a:p>
        </p:txBody>
      </p:sp>
    </p:spTree>
    <p:extLst>
      <p:ext uri="{BB962C8B-B14F-4D97-AF65-F5344CB8AC3E}">
        <p14:creationId xmlns:p14="http://schemas.microsoft.com/office/powerpoint/2010/main" val="4001965797"/>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Initial Assessment- history taking</a:t>
            </a:r>
          </a:p>
        </p:txBody>
      </p:sp>
      <p:sp>
        <p:nvSpPr>
          <p:cNvPr id="3" name="Content Placeholder 2"/>
          <p:cNvSpPr>
            <a:spLocks noGrp="1"/>
          </p:cNvSpPr>
          <p:nvPr>
            <p:ph idx="1"/>
          </p:nvPr>
        </p:nvSpPr>
        <p:spPr/>
        <p:txBody>
          <a:bodyPr/>
          <a:lstStyle/>
          <a:p>
            <a:r>
              <a:rPr lang="en-AU" altLang="en-US" dirty="0"/>
              <a:t>Personal History</a:t>
            </a:r>
          </a:p>
          <a:p>
            <a:endParaRPr lang="en-AU" altLang="en-US" dirty="0"/>
          </a:p>
          <a:p>
            <a:r>
              <a:rPr lang="en-AU" altLang="en-US" dirty="0"/>
              <a:t>Mode of Delivery</a:t>
            </a:r>
          </a:p>
          <a:p>
            <a:r>
              <a:rPr lang="en-AU" altLang="en-US" dirty="0"/>
              <a:t>Perinatal Difficulties</a:t>
            </a:r>
          </a:p>
          <a:p>
            <a:r>
              <a:rPr lang="en-AU" altLang="en-US" dirty="0"/>
              <a:t>Developmental Milestones</a:t>
            </a:r>
          </a:p>
          <a:p>
            <a:r>
              <a:rPr lang="en-AU" altLang="en-US" dirty="0"/>
              <a:t>Anxiety Symptoms of Childhood</a:t>
            </a:r>
          </a:p>
          <a:p>
            <a:r>
              <a:rPr lang="en-AU" altLang="en-US" dirty="0" smtClean="0"/>
              <a:t>Other</a:t>
            </a:r>
            <a:endParaRPr lang="en-AU" altLang="en-US" dirty="0"/>
          </a:p>
          <a:p>
            <a:r>
              <a:rPr lang="en-AU" altLang="en-US" dirty="0"/>
              <a:t>Collateral information:</a:t>
            </a:r>
          </a:p>
          <a:p>
            <a:r>
              <a:rPr lang="en-GB" altLang="en-US" dirty="0" smtClean="0"/>
              <a:t>Psychosexual history: </a:t>
            </a:r>
          </a:p>
          <a:p>
            <a:r>
              <a:rPr lang="en-GB" altLang="en-US" dirty="0" smtClean="0"/>
              <a:t>Libido </a:t>
            </a:r>
            <a:r>
              <a:rPr lang="en-GB" altLang="en-US" dirty="0"/>
              <a:t>;current/prior</a:t>
            </a:r>
          </a:p>
          <a:p>
            <a:r>
              <a:rPr lang="en-GB" altLang="en-US" dirty="0"/>
              <a:t>Fantasy life</a:t>
            </a:r>
          </a:p>
          <a:p>
            <a:r>
              <a:rPr lang="en-GB" altLang="en-US" dirty="0"/>
              <a:t>Medication effects</a:t>
            </a:r>
          </a:p>
          <a:p>
            <a:r>
              <a:rPr lang="en-GB" altLang="en-US" dirty="0"/>
              <a:t>Other effects</a:t>
            </a:r>
          </a:p>
          <a:p>
            <a:endParaRPr lang="en-AU" dirty="0" smtClean="0"/>
          </a:p>
          <a:p>
            <a:endParaRPr lang="en-AU" dirty="0"/>
          </a:p>
        </p:txBody>
      </p:sp>
    </p:spTree>
    <p:extLst>
      <p:ext uri="{BB962C8B-B14F-4D97-AF65-F5344CB8AC3E}">
        <p14:creationId xmlns:p14="http://schemas.microsoft.com/office/powerpoint/2010/main" val="3550190077"/>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Initial Assessment- history taking</a:t>
            </a:r>
          </a:p>
        </p:txBody>
      </p:sp>
      <p:sp>
        <p:nvSpPr>
          <p:cNvPr id="3" name="Content Placeholder 2"/>
          <p:cNvSpPr>
            <a:spLocks noGrp="1"/>
          </p:cNvSpPr>
          <p:nvPr>
            <p:ph idx="1"/>
          </p:nvPr>
        </p:nvSpPr>
        <p:spPr/>
        <p:txBody>
          <a:bodyPr/>
          <a:lstStyle/>
          <a:p>
            <a:r>
              <a:rPr lang="en-AU" altLang="en-US" dirty="0" smtClean="0"/>
              <a:t>Level of education obtained</a:t>
            </a:r>
            <a:endParaRPr lang="en-AU" altLang="en-US" dirty="0"/>
          </a:p>
          <a:p>
            <a:r>
              <a:rPr lang="en-AU" altLang="en-US" dirty="0"/>
              <a:t>Behavioural Problems</a:t>
            </a:r>
          </a:p>
          <a:p>
            <a:r>
              <a:rPr lang="en-AU" altLang="en-US" dirty="0"/>
              <a:t>interpersonal Relationships</a:t>
            </a:r>
          </a:p>
          <a:p>
            <a:r>
              <a:rPr lang="en-AU" altLang="en-US" dirty="0"/>
              <a:t>Tertiary Education</a:t>
            </a:r>
          </a:p>
          <a:p>
            <a:endParaRPr lang="en-AU" dirty="0" smtClean="0"/>
          </a:p>
          <a:p>
            <a:r>
              <a:rPr lang="en-AU" altLang="en-US" dirty="0"/>
              <a:t>Pre-morbid functioning</a:t>
            </a:r>
          </a:p>
          <a:p>
            <a:endParaRPr lang="en-AU" altLang="en-US" dirty="0"/>
          </a:p>
          <a:p>
            <a:r>
              <a:rPr lang="en-AU" altLang="en-US" dirty="0"/>
              <a:t>Mood</a:t>
            </a:r>
          </a:p>
          <a:p>
            <a:r>
              <a:rPr lang="en-AU" altLang="en-US" dirty="0"/>
              <a:t>Interpersonal relationships</a:t>
            </a:r>
          </a:p>
          <a:p>
            <a:r>
              <a:rPr lang="en-AU" altLang="en-US" dirty="0"/>
              <a:t>Personality</a:t>
            </a:r>
          </a:p>
          <a:p>
            <a:endParaRPr lang="en-AU" dirty="0" smtClean="0"/>
          </a:p>
          <a:p>
            <a:endParaRPr lang="en-AU" dirty="0"/>
          </a:p>
        </p:txBody>
      </p:sp>
    </p:spTree>
    <p:extLst>
      <p:ext uri="{BB962C8B-B14F-4D97-AF65-F5344CB8AC3E}">
        <p14:creationId xmlns:p14="http://schemas.microsoft.com/office/powerpoint/2010/main" val="3018390570"/>
      </p:ext>
    </p:extLst>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Mental State examination</a:t>
            </a:r>
            <a:br>
              <a:rPr lang="en-AU" dirty="0"/>
            </a:br>
            <a:endParaRPr lang="en-AU" dirty="0"/>
          </a:p>
        </p:txBody>
      </p:sp>
      <p:sp>
        <p:nvSpPr>
          <p:cNvPr id="3" name="Content Placeholder 2"/>
          <p:cNvSpPr>
            <a:spLocks noGrp="1"/>
          </p:cNvSpPr>
          <p:nvPr>
            <p:ph idx="1"/>
          </p:nvPr>
        </p:nvSpPr>
        <p:spPr/>
        <p:txBody>
          <a:bodyPr/>
          <a:lstStyle/>
          <a:p>
            <a:r>
              <a:rPr lang="en-AU" altLang="en-US" dirty="0" smtClean="0"/>
              <a:t>Appearance/Behaviour/Speech</a:t>
            </a:r>
            <a:endParaRPr lang="en-AU" altLang="en-US" dirty="0"/>
          </a:p>
          <a:p>
            <a:r>
              <a:rPr lang="en-AU" altLang="en-US" dirty="0"/>
              <a:t>Affect/Mood</a:t>
            </a:r>
          </a:p>
          <a:p>
            <a:r>
              <a:rPr lang="en-AU" altLang="en-US" dirty="0"/>
              <a:t>Thought</a:t>
            </a:r>
          </a:p>
          <a:p>
            <a:r>
              <a:rPr lang="en-AU" altLang="en-US" dirty="0"/>
              <a:t>Perception</a:t>
            </a:r>
          </a:p>
          <a:p>
            <a:r>
              <a:rPr lang="en-AU" altLang="en-US" dirty="0"/>
              <a:t>Cognition</a:t>
            </a:r>
          </a:p>
          <a:p>
            <a:r>
              <a:rPr lang="en-AU" altLang="en-US" dirty="0"/>
              <a:t>Abstracting ability</a:t>
            </a:r>
          </a:p>
          <a:p>
            <a:r>
              <a:rPr lang="en-AU" altLang="en-US" dirty="0"/>
              <a:t>Intelligence</a:t>
            </a:r>
          </a:p>
          <a:p>
            <a:r>
              <a:rPr lang="en-AU" altLang="en-US" dirty="0"/>
              <a:t>Insight &amp; Judgement</a:t>
            </a:r>
          </a:p>
          <a:p>
            <a:endParaRPr lang="en-AU" dirty="0"/>
          </a:p>
        </p:txBody>
      </p:sp>
    </p:spTree>
    <p:extLst>
      <p:ext uri="{BB962C8B-B14F-4D97-AF65-F5344CB8AC3E}">
        <p14:creationId xmlns:p14="http://schemas.microsoft.com/office/powerpoint/2010/main" val="1233470394"/>
      </p:ext>
    </p:extLst>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pPr>
              <a:buFontTx/>
              <a:buChar char="-"/>
            </a:pPr>
            <a:endParaRPr lang="en-AU" dirty="0" smtClean="0"/>
          </a:p>
          <a:p>
            <a:pPr marL="0" indent="0"/>
            <a:r>
              <a:rPr lang="en-AU" dirty="0" smtClean="0"/>
              <a:t> </a:t>
            </a:r>
            <a:r>
              <a:rPr lang="en-AU" dirty="0"/>
              <a:t/>
            </a:r>
            <a:br>
              <a:rPr lang="en-AU" dirty="0"/>
            </a:br>
            <a:endParaRPr lang="en-AU" dirty="0"/>
          </a:p>
        </p:txBody>
      </p:sp>
    </p:spTree>
    <p:extLst>
      <p:ext uri="{BB962C8B-B14F-4D97-AF65-F5344CB8AC3E}">
        <p14:creationId xmlns:p14="http://schemas.microsoft.com/office/powerpoint/2010/main" val="1540791373"/>
      </p:ext>
    </p:extLst>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American Psychiatric Publishing </a:t>
            </a: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Textbook </a:t>
            </a:r>
            <a:r>
              <a:rPr lang="en-US" dirty="0"/>
              <a:t>of Psychiatry,</a:t>
            </a:r>
            <a:r>
              <a:rPr lang="en-US" dirty="0">
                <a:latin typeface="Times" pitchFamily="18" charset="0"/>
              </a:rPr>
              <a:t> </a:t>
            </a:r>
            <a:r>
              <a:rPr lang="en-US" dirty="0"/>
              <a:t>Fifth Edition. Edited by Hales RE, Yudofsky SC, </a:t>
            </a:r>
            <a:br>
              <a:rPr lang="en-US" dirty="0"/>
            </a:br>
            <a:r>
              <a:rPr lang="en-US" dirty="0" err="1"/>
              <a:t>Gabbard</a:t>
            </a:r>
            <a:r>
              <a:rPr lang="en-US" dirty="0"/>
              <a:t> GO. © 2008 American Psychiatric Publishing, Inc. All rights reserved. www.appi.org</a:t>
            </a:r>
            <a:br>
              <a:rPr lang="en-US" dirty="0"/>
            </a:br>
            <a:endParaRPr lang="en-AU" dirty="0"/>
          </a:p>
        </p:txBody>
      </p:sp>
    </p:spTree>
    <p:extLst>
      <p:ext uri="{BB962C8B-B14F-4D97-AF65-F5344CB8AC3E}">
        <p14:creationId xmlns:p14="http://schemas.microsoft.com/office/powerpoint/2010/main" val="1810021282"/>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Investigations/laboratory tests</a:t>
            </a:r>
            <a:endParaRPr lang="en-AU" dirty="0"/>
          </a:p>
        </p:txBody>
      </p:sp>
      <p:sp>
        <p:nvSpPr>
          <p:cNvPr id="3" name="Content Placeholder 2"/>
          <p:cNvSpPr>
            <a:spLocks noGrp="1"/>
          </p:cNvSpPr>
          <p:nvPr>
            <p:ph idx="1"/>
          </p:nvPr>
        </p:nvSpPr>
        <p:spPr/>
        <p:txBody>
          <a:bodyPr/>
          <a:lstStyle/>
          <a:p>
            <a:pPr>
              <a:spcBef>
                <a:spcPts val="600"/>
              </a:spcBef>
            </a:pPr>
            <a:endParaRPr lang="en-US" b="1" dirty="0" smtClean="0">
              <a:solidFill>
                <a:srgbClr val="152884"/>
              </a:solidFill>
            </a:endParaRPr>
          </a:p>
          <a:p>
            <a:pPr>
              <a:spcBef>
                <a:spcPts val="600"/>
              </a:spcBef>
            </a:pPr>
            <a:r>
              <a:rPr lang="en-US" b="1" dirty="0" smtClean="0">
                <a:solidFill>
                  <a:srgbClr val="152884"/>
                </a:solidFill>
              </a:rPr>
              <a:t>LABORATORY </a:t>
            </a:r>
            <a:r>
              <a:rPr lang="en-US" b="1" dirty="0">
                <a:solidFill>
                  <a:srgbClr val="152884"/>
                </a:solidFill>
              </a:rPr>
              <a:t>APPROACH TO SPECIFIC CLINICAL </a:t>
            </a:r>
            <a:br>
              <a:rPr lang="en-US" b="1" dirty="0">
                <a:solidFill>
                  <a:srgbClr val="152884"/>
                </a:solidFill>
              </a:rPr>
            </a:br>
            <a:r>
              <a:rPr lang="en-US" b="1" dirty="0">
                <a:solidFill>
                  <a:srgbClr val="152884"/>
                </a:solidFill>
              </a:rPr>
              <a:t>     SITUATIONS IN PSYCHIATRY</a:t>
            </a:r>
            <a:endParaRPr lang="en-US" b="1" dirty="0">
              <a:solidFill>
                <a:srgbClr val="3366FF"/>
              </a:solidFill>
            </a:endParaRPr>
          </a:p>
          <a:p>
            <a:pPr marL="114300" lvl="1"/>
            <a:r>
              <a:rPr lang="en-US" sz="1800" b="1" dirty="0"/>
              <a:t>New-Onset Psychosis</a:t>
            </a:r>
          </a:p>
          <a:p>
            <a:pPr marL="114300" lvl="1"/>
            <a:r>
              <a:rPr lang="en-US" sz="1800" b="1" dirty="0"/>
              <a:t>Mood Disturbance: Depressive or Manic Symptoms</a:t>
            </a:r>
          </a:p>
          <a:p>
            <a:pPr marL="114300" lvl="1"/>
            <a:r>
              <a:rPr lang="en-US" sz="1800" b="1" dirty="0"/>
              <a:t>Anxiety</a:t>
            </a:r>
          </a:p>
          <a:p>
            <a:pPr marL="114300" lvl="1"/>
            <a:r>
              <a:rPr lang="en-US" sz="1800" b="1" dirty="0"/>
              <a:t>Altered Mental Status</a:t>
            </a:r>
          </a:p>
          <a:p>
            <a:pPr marL="114300" lvl="1"/>
            <a:r>
              <a:rPr lang="en-US" sz="1800" b="1" dirty="0"/>
              <a:t>Cognitive Decline</a:t>
            </a:r>
          </a:p>
          <a:p>
            <a:pPr marL="228600" lvl="2"/>
            <a:r>
              <a:rPr lang="en-US" sz="1800" dirty="0"/>
              <a:t>Dementias</a:t>
            </a:r>
          </a:p>
          <a:p>
            <a:pPr marL="228600" lvl="2"/>
            <a:r>
              <a:rPr lang="en-US" sz="1800" dirty="0"/>
              <a:t>Mild Cognitive Impairment</a:t>
            </a:r>
          </a:p>
          <a:p>
            <a:pPr marL="114300" lvl="1"/>
            <a:r>
              <a:rPr lang="en-US" sz="1800" b="1" dirty="0"/>
              <a:t>Substance Abuse</a:t>
            </a:r>
          </a:p>
          <a:p>
            <a:pPr>
              <a:spcBef>
                <a:spcPts val="600"/>
              </a:spcBef>
            </a:pPr>
            <a:endParaRPr lang="en-US" sz="1100" b="1" dirty="0">
              <a:solidFill>
                <a:srgbClr val="3366FF"/>
              </a:solidFill>
            </a:endParaRPr>
          </a:p>
          <a:p>
            <a:endParaRPr lang="en-AU" dirty="0"/>
          </a:p>
        </p:txBody>
      </p:sp>
    </p:spTree>
    <p:extLst>
      <p:ext uri="{BB962C8B-B14F-4D97-AF65-F5344CB8AC3E}">
        <p14:creationId xmlns:p14="http://schemas.microsoft.com/office/powerpoint/2010/main" val="3724498742"/>
      </p:ext>
    </p:extLst>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5257800" y="2667000"/>
            <a:ext cx="3200400" cy="9906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1400" b="1">
                <a:solidFill>
                  <a:schemeClr val="tx1"/>
                </a:solidFill>
              </a:rPr>
              <a:t>TABLE 2–1. Selected medical conditions with psychiatric manifestations</a:t>
            </a:r>
            <a:endParaRPr lang="en-US">
              <a:solidFill>
                <a:schemeClr val="tx1"/>
              </a:solidFill>
              <a:latin typeface="Times New Roman" charset="0"/>
            </a:endParaRPr>
          </a:p>
        </p:txBody>
      </p:sp>
      <p:sp>
        <p:nvSpPr>
          <p:cNvPr id="7" name="Footer Placeholder 3"/>
          <p:cNvSpPr>
            <a:spLocks noGrp="1"/>
          </p:cNvSpPr>
          <p:nvPr>
            <p:ph type="ftr" sz="quarter" idx="4294967295"/>
          </p:nvPr>
        </p:nvSpPr>
        <p:spPr>
          <a:xfrm>
            <a:off x="3028950" y="6356351"/>
            <a:ext cx="3086100" cy="365125"/>
          </a:xfrm>
          <a:prstGeom prst="rect">
            <a:avLst/>
          </a:prstGeom>
        </p:spPr>
        <p:txBody>
          <a:bodyPr/>
          <a:lstStyle/>
          <a:p>
            <a:r>
              <a:rPr lang="en-US" i="0" dirty="0" smtClean="0"/>
              <a:t>www.appi.org</a:t>
            </a:r>
            <a:endParaRPr lang="en-US" i="0" dirty="0"/>
          </a:p>
        </p:txBody>
      </p:sp>
      <p:sp>
        <p:nvSpPr>
          <p:cNvPr id="8" name="Slide Number Placeholder 4"/>
          <p:cNvSpPr>
            <a:spLocks noGrp="1"/>
          </p:cNvSpPr>
          <p:nvPr>
            <p:ph type="sldNum" sz="quarter" idx="4294967295"/>
          </p:nvPr>
        </p:nvSpPr>
        <p:spPr>
          <a:xfrm>
            <a:off x="6457950" y="6356351"/>
            <a:ext cx="2057400" cy="365125"/>
          </a:xfrm>
          <a:prstGeom prst="rect">
            <a:avLst/>
          </a:prstGeom>
        </p:spPr>
        <p:txBody>
          <a:bodyPr/>
          <a:lstStyle/>
          <a:p>
            <a:fld id="{9E7224D7-F7B0-4D13-B32C-E165FBD0C392}" type="slidenum">
              <a:rPr lang="en-US"/>
              <a:pPr/>
              <a:t>45</a:t>
            </a:fld>
            <a:endParaRPr lang="en-US">
              <a:solidFill>
                <a:schemeClr val="tx1"/>
              </a:solidFill>
            </a:endParaRPr>
          </a:p>
        </p:txBody>
      </p:sp>
      <p:sp>
        <p:nvSpPr>
          <p:cNvPr id="64515" name="Text Box 3"/>
          <p:cNvSpPr txBox="1">
            <a:spLocks noChangeArrowheads="1"/>
          </p:cNvSpPr>
          <p:nvPr/>
        </p:nvSpPr>
        <p:spPr bwMode="auto">
          <a:xfrm>
            <a:off x="5257800" y="381000"/>
            <a:ext cx="3124200" cy="2100263"/>
          </a:xfrm>
          <a:prstGeom prst="rect">
            <a:avLst/>
          </a:prstGeom>
          <a:noFill/>
          <a:ln w="9525">
            <a:noFill/>
            <a:miter lim="800000"/>
            <a:headEnd/>
            <a:tailEnd/>
          </a:ln>
        </p:spPr>
        <p:txBody>
          <a:bodyPr>
            <a:spAutoFit/>
          </a:bodyPr>
          <a:lstStyle/>
          <a:p>
            <a:pPr algn="l"/>
            <a:r>
              <a:rPr lang="en-US" sz="1200" b="1">
                <a:solidFill>
                  <a:srgbClr val="152884"/>
                </a:solidFill>
              </a:rPr>
              <a:t>Table 2–1 lists some of the many medical and neurological illnesses that may present with prominent neuropsychiatric symptoms. Clinical laboratory assessment and diagnostic testing can help determine which of the many potential causes is responsible for a patient’s symptoms. Because a number of these etiologies may have potentially curative remediations, accurate diagnosis is critical.</a:t>
            </a:r>
          </a:p>
        </p:txBody>
      </p:sp>
      <p:pic>
        <p:nvPicPr>
          <p:cNvPr id="64520" name="Picture 8" descr="02"/>
          <p:cNvPicPr>
            <a:picLocks noChangeAspect="1" noChangeArrowheads="1"/>
          </p:cNvPicPr>
          <p:nvPr/>
        </p:nvPicPr>
        <p:blipFill>
          <a:blip r:embed="rId3"/>
          <a:srcRect/>
          <a:stretch>
            <a:fillRect/>
          </a:stretch>
        </p:blipFill>
        <p:spPr bwMode="auto">
          <a:xfrm>
            <a:off x="755576" y="381000"/>
            <a:ext cx="4164013" cy="5487988"/>
          </a:xfrm>
          <a:prstGeom prst="rect">
            <a:avLst/>
          </a:prstGeom>
          <a:noFill/>
        </p:spPr>
      </p:pic>
      <p:sp>
        <p:nvSpPr>
          <p:cNvPr id="64521" name="Text Box 9"/>
          <p:cNvSpPr txBox="1">
            <a:spLocks noChangeArrowheads="1"/>
          </p:cNvSpPr>
          <p:nvPr/>
        </p:nvSpPr>
        <p:spPr bwMode="auto">
          <a:xfrm>
            <a:off x="5257800" y="4953000"/>
            <a:ext cx="3048000" cy="336550"/>
          </a:xfrm>
          <a:prstGeom prst="rect">
            <a:avLst/>
          </a:prstGeom>
          <a:noFill/>
          <a:ln w="9525">
            <a:noFill/>
            <a:miter lim="800000"/>
            <a:headEnd/>
            <a:tailEnd/>
          </a:ln>
          <a:effectLst/>
        </p:spPr>
        <p:txBody>
          <a:bodyPr>
            <a:spAutoFit/>
          </a:bodyPr>
          <a:lstStyle/>
          <a:p>
            <a:pPr algn="l"/>
            <a:r>
              <a:rPr lang="en-US" sz="800" i="1">
                <a:solidFill>
                  <a:srgbClr val="000000"/>
                </a:solidFill>
              </a:rPr>
              <a:t>Source.</a:t>
            </a:r>
            <a:r>
              <a:rPr lang="en-US" sz="800">
                <a:solidFill>
                  <a:srgbClr val="000000"/>
                </a:solidFill>
              </a:rPr>
              <a:t> Adapted from Ringholz 2001; Sadock and Sadock 2007; Wallach 2000.</a:t>
            </a:r>
            <a:endParaRPr lang="en-US" sz="800"/>
          </a:p>
        </p:txBody>
      </p:sp>
      <p:sp>
        <p:nvSpPr>
          <p:cNvPr id="64523" name="Text Box 11"/>
          <p:cNvSpPr txBox="1">
            <a:spLocks noChangeArrowheads="1"/>
          </p:cNvSpPr>
          <p:nvPr/>
        </p:nvSpPr>
        <p:spPr bwMode="auto">
          <a:xfrm>
            <a:off x="7391400" y="5715000"/>
            <a:ext cx="1219200" cy="290513"/>
          </a:xfrm>
          <a:prstGeom prst="rect">
            <a:avLst/>
          </a:prstGeom>
          <a:noFill/>
          <a:ln w="9525">
            <a:noFill/>
            <a:miter lim="800000"/>
            <a:headEnd/>
            <a:tailEnd/>
          </a:ln>
        </p:spPr>
        <p:txBody>
          <a:bodyPr>
            <a:spAutoFit/>
          </a:bodyPr>
          <a:lstStyle/>
          <a:p>
            <a:r>
              <a:rPr lang="en-US" sz="1300" b="1">
                <a:latin typeface="Times" pitchFamily="18" charset="0"/>
              </a:rPr>
              <a:t>(continued)</a:t>
            </a:r>
          </a:p>
        </p:txBody>
      </p:sp>
    </p:spTree>
    <p:extLst>
      <p:ext uri="{BB962C8B-B14F-4D97-AF65-F5344CB8AC3E}">
        <p14:creationId xmlns:p14="http://schemas.microsoft.com/office/powerpoint/2010/main" val="1723825766"/>
      </p:ext>
    </p:extLst>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3826" name="Rectangle 2"/>
          <p:cNvSpPr>
            <a:spLocks noGrp="1" noChangeArrowheads="1"/>
          </p:cNvSpPr>
          <p:nvPr>
            <p:ph type="title"/>
          </p:nvPr>
        </p:nvSpPr>
        <p:spPr bwMode="auto">
          <a:xfrm>
            <a:off x="1066800" y="457200"/>
            <a:ext cx="6324600" cy="4572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1400" b="1">
                <a:solidFill>
                  <a:schemeClr val="tx1"/>
                </a:solidFill>
              </a:rPr>
              <a:t>TABLE 2–1. (continued)</a:t>
            </a:r>
          </a:p>
        </p:txBody>
      </p:sp>
      <p:sp>
        <p:nvSpPr>
          <p:cNvPr id="5" name="Footer Placeholder 3"/>
          <p:cNvSpPr>
            <a:spLocks noGrp="1"/>
          </p:cNvSpPr>
          <p:nvPr>
            <p:ph type="ftr" sz="quarter" idx="4294967295"/>
          </p:nvPr>
        </p:nvSpPr>
        <p:spPr>
          <a:xfrm>
            <a:off x="3028950" y="6356351"/>
            <a:ext cx="3086100" cy="365125"/>
          </a:xfrm>
          <a:prstGeom prst="rect">
            <a:avLst/>
          </a:prstGeom>
        </p:spPr>
        <p:txBody>
          <a:bodyPr/>
          <a:lstStyle/>
          <a:p>
            <a:r>
              <a:rPr lang="en-US" i="0" dirty="0" smtClean="0"/>
              <a:t>www.appi.org</a:t>
            </a:r>
            <a:endParaRPr lang="en-US" i="0" dirty="0"/>
          </a:p>
        </p:txBody>
      </p:sp>
      <p:sp>
        <p:nvSpPr>
          <p:cNvPr id="6" name="Slide Number Placeholder 4"/>
          <p:cNvSpPr>
            <a:spLocks noGrp="1"/>
          </p:cNvSpPr>
          <p:nvPr>
            <p:ph type="sldNum" sz="quarter" idx="4294967295"/>
          </p:nvPr>
        </p:nvSpPr>
        <p:spPr>
          <a:xfrm>
            <a:off x="6457950" y="6356351"/>
            <a:ext cx="2057400" cy="365125"/>
          </a:xfrm>
          <a:prstGeom prst="rect">
            <a:avLst/>
          </a:prstGeom>
        </p:spPr>
        <p:txBody>
          <a:bodyPr/>
          <a:lstStyle/>
          <a:p>
            <a:fld id="{6762AB56-D52A-485A-90B7-5DE053990DC7}" type="slidenum">
              <a:rPr lang="en-US"/>
              <a:pPr/>
              <a:t>46</a:t>
            </a:fld>
            <a:endParaRPr lang="en-US">
              <a:solidFill>
                <a:schemeClr val="tx1"/>
              </a:solidFill>
            </a:endParaRPr>
          </a:p>
        </p:txBody>
      </p:sp>
      <p:pic>
        <p:nvPicPr>
          <p:cNvPr id="1613833" name="Picture 9" descr="02"/>
          <p:cNvPicPr>
            <a:picLocks noChangeAspect="1" noChangeArrowheads="1"/>
          </p:cNvPicPr>
          <p:nvPr/>
        </p:nvPicPr>
        <p:blipFill>
          <a:blip r:embed="rId3"/>
          <a:srcRect/>
          <a:stretch>
            <a:fillRect/>
          </a:stretch>
        </p:blipFill>
        <p:spPr bwMode="auto">
          <a:xfrm>
            <a:off x="1077913" y="992188"/>
            <a:ext cx="3479800" cy="4876800"/>
          </a:xfrm>
          <a:prstGeom prst="rect">
            <a:avLst/>
          </a:prstGeom>
          <a:noFill/>
        </p:spPr>
      </p:pic>
      <p:pic>
        <p:nvPicPr>
          <p:cNvPr id="1613834" name="Picture 10" descr="02"/>
          <p:cNvPicPr>
            <a:picLocks noChangeAspect="1" noChangeArrowheads="1"/>
          </p:cNvPicPr>
          <p:nvPr/>
        </p:nvPicPr>
        <p:blipFill>
          <a:blip r:embed="rId4"/>
          <a:srcRect/>
          <a:stretch>
            <a:fillRect/>
          </a:stretch>
        </p:blipFill>
        <p:spPr bwMode="auto">
          <a:xfrm>
            <a:off x="4724400" y="990600"/>
            <a:ext cx="3648075" cy="4878388"/>
          </a:xfrm>
          <a:prstGeom prst="rect">
            <a:avLst/>
          </a:prstGeom>
          <a:noFill/>
        </p:spPr>
      </p:pic>
    </p:spTree>
    <p:extLst>
      <p:ext uri="{BB962C8B-B14F-4D97-AF65-F5344CB8AC3E}">
        <p14:creationId xmlns:p14="http://schemas.microsoft.com/office/powerpoint/2010/main" val="543765795"/>
      </p:ext>
    </p:extLst>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8466" name="Rectangle 2"/>
          <p:cNvSpPr>
            <a:spLocks noGrp="1" noChangeArrowheads="1"/>
          </p:cNvSpPr>
          <p:nvPr>
            <p:ph type="title"/>
          </p:nvPr>
        </p:nvSpPr>
        <p:spPr bwMode="auto">
          <a:xfrm>
            <a:off x="4419600" y="1828800"/>
            <a:ext cx="3886200" cy="8382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1400" b="1">
                <a:solidFill>
                  <a:schemeClr val="tx1"/>
                </a:solidFill>
              </a:rPr>
              <a:t>TABLE 2–3. Recommended diagnostic workup for a patient with new-onset psychosis</a:t>
            </a:r>
            <a:endParaRPr lang="en-US">
              <a:solidFill>
                <a:schemeClr val="tx1"/>
              </a:solidFill>
              <a:latin typeface="Times New Roman" charset="0"/>
            </a:endParaRPr>
          </a:p>
        </p:txBody>
      </p:sp>
      <p:sp>
        <p:nvSpPr>
          <p:cNvPr id="5" name="Footer Placeholder 3"/>
          <p:cNvSpPr>
            <a:spLocks noGrp="1"/>
          </p:cNvSpPr>
          <p:nvPr>
            <p:ph type="ftr" sz="quarter" idx="4294967295"/>
          </p:nvPr>
        </p:nvSpPr>
        <p:spPr>
          <a:xfrm>
            <a:off x="3028950" y="6356351"/>
            <a:ext cx="3086100" cy="365125"/>
          </a:xfrm>
          <a:prstGeom prst="rect">
            <a:avLst/>
          </a:prstGeom>
        </p:spPr>
        <p:txBody>
          <a:bodyPr/>
          <a:lstStyle/>
          <a:p>
            <a:r>
              <a:rPr lang="en-US" i="0" dirty="0" smtClean="0"/>
              <a:t>www.appi.org</a:t>
            </a:r>
            <a:endParaRPr lang="en-US" i="0" dirty="0"/>
          </a:p>
        </p:txBody>
      </p:sp>
      <p:sp>
        <p:nvSpPr>
          <p:cNvPr id="6" name="Slide Number Placeholder 4"/>
          <p:cNvSpPr>
            <a:spLocks noGrp="1"/>
          </p:cNvSpPr>
          <p:nvPr>
            <p:ph type="sldNum" sz="quarter" idx="4294967295"/>
          </p:nvPr>
        </p:nvSpPr>
        <p:spPr>
          <a:xfrm>
            <a:off x="6457950" y="6356351"/>
            <a:ext cx="2057400" cy="365125"/>
          </a:xfrm>
          <a:prstGeom prst="rect">
            <a:avLst/>
          </a:prstGeom>
        </p:spPr>
        <p:txBody>
          <a:bodyPr/>
          <a:lstStyle/>
          <a:p>
            <a:r>
              <a:rPr lang="en-US" dirty="0" smtClean="0">
                <a:solidFill>
                  <a:schemeClr val="tx1"/>
                </a:solidFill>
              </a:rPr>
              <a:t>46</a:t>
            </a:r>
            <a:endParaRPr lang="en-US" dirty="0">
              <a:solidFill>
                <a:schemeClr val="tx1"/>
              </a:solidFill>
            </a:endParaRPr>
          </a:p>
        </p:txBody>
      </p:sp>
      <p:sp>
        <p:nvSpPr>
          <p:cNvPr id="1598468" name="Text Box 4"/>
          <p:cNvSpPr txBox="1">
            <a:spLocks noChangeArrowheads="1"/>
          </p:cNvSpPr>
          <p:nvPr/>
        </p:nvSpPr>
        <p:spPr bwMode="auto">
          <a:xfrm>
            <a:off x="4419600" y="381000"/>
            <a:ext cx="3962400" cy="1187450"/>
          </a:xfrm>
          <a:prstGeom prst="rect">
            <a:avLst/>
          </a:prstGeom>
          <a:noFill/>
          <a:ln w="9525">
            <a:noFill/>
            <a:miter lim="800000"/>
            <a:headEnd/>
            <a:tailEnd/>
          </a:ln>
        </p:spPr>
        <p:txBody>
          <a:bodyPr>
            <a:spAutoFit/>
          </a:bodyPr>
          <a:lstStyle/>
          <a:p>
            <a:pPr algn="l"/>
            <a:r>
              <a:rPr lang="en-US" sz="1200" b="1">
                <a:solidFill>
                  <a:srgbClr val="152884"/>
                </a:solidFill>
              </a:rPr>
              <a:t>A careful evaluation is important for a patient with a first episode of psychosis in order to rule out the many possible medical and neurological causes of psychosis. Table 2–3 summarizes some of the recommended tests in the diagnostic approach to a patient with new-onset psychosis.</a:t>
            </a:r>
          </a:p>
        </p:txBody>
      </p:sp>
      <p:pic>
        <p:nvPicPr>
          <p:cNvPr id="1598472" name="Picture 8" descr="02"/>
          <p:cNvPicPr>
            <a:picLocks noChangeAspect="1" noChangeArrowheads="1"/>
          </p:cNvPicPr>
          <p:nvPr/>
        </p:nvPicPr>
        <p:blipFill>
          <a:blip r:embed="rId3"/>
          <a:srcRect/>
          <a:stretch>
            <a:fillRect/>
          </a:stretch>
        </p:blipFill>
        <p:spPr bwMode="auto">
          <a:xfrm>
            <a:off x="762000" y="381000"/>
            <a:ext cx="3541713" cy="5487988"/>
          </a:xfrm>
          <a:prstGeom prst="rect">
            <a:avLst/>
          </a:prstGeom>
          <a:noFill/>
        </p:spPr>
      </p:pic>
    </p:spTree>
    <p:extLst>
      <p:ext uri="{BB962C8B-B14F-4D97-AF65-F5344CB8AC3E}">
        <p14:creationId xmlns:p14="http://schemas.microsoft.com/office/powerpoint/2010/main" val="549862616"/>
      </p:ext>
    </p:extLst>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9490" name="Rectangle 2"/>
          <p:cNvSpPr>
            <a:spLocks noGrp="1" noChangeArrowheads="1"/>
          </p:cNvSpPr>
          <p:nvPr>
            <p:ph type="title"/>
          </p:nvPr>
        </p:nvSpPr>
        <p:spPr bwMode="auto">
          <a:xfrm>
            <a:off x="5334000" y="1524000"/>
            <a:ext cx="3429000" cy="9906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1300" b="1">
                <a:solidFill>
                  <a:schemeClr val="tx1"/>
                </a:solidFill>
              </a:rPr>
              <a:t>TABLE 2–4. Recommended diagnostic workup for a patient with new-onset depressive or manic symptoms</a:t>
            </a:r>
            <a:endParaRPr lang="en-US" sz="1300">
              <a:solidFill>
                <a:schemeClr val="tx1"/>
              </a:solidFill>
              <a:latin typeface="Times New Roman" charset="0"/>
            </a:endParaRPr>
          </a:p>
        </p:txBody>
      </p:sp>
      <p:sp>
        <p:nvSpPr>
          <p:cNvPr id="5" name="Footer Placeholder 3"/>
          <p:cNvSpPr>
            <a:spLocks noGrp="1"/>
          </p:cNvSpPr>
          <p:nvPr>
            <p:ph type="ftr" sz="quarter" idx="4294967295"/>
          </p:nvPr>
        </p:nvSpPr>
        <p:spPr>
          <a:xfrm>
            <a:off x="3028950" y="6356351"/>
            <a:ext cx="3086100" cy="365125"/>
          </a:xfrm>
          <a:prstGeom prst="rect">
            <a:avLst/>
          </a:prstGeom>
        </p:spPr>
        <p:txBody>
          <a:bodyPr/>
          <a:lstStyle/>
          <a:p>
            <a:r>
              <a:rPr lang="en-US" i="0" dirty="0" smtClean="0"/>
              <a:t>www.appi.org</a:t>
            </a:r>
            <a:endParaRPr lang="en-US" i="0" dirty="0"/>
          </a:p>
        </p:txBody>
      </p:sp>
      <p:sp>
        <p:nvSpPr>
          <p:cNvPr id="6" name="Slide Number Placeholder 4"/>
          <p:cNvSpPr>
            <a:spLocks noGrp="1"/>
          </p:cNvSpPr>
          <p:nvPr>
            <p:ph type="sldNum" sz="quarter" idx="4294967295"/>
          </p:nvPr>
        </p:nvSpPr>
        <p:spPr>
          <a:xfrm>
            <a:off x="6457950" y="6356351"/>
            <a:ext cx="2057400" cy="365125"/>
          </a:xfrm>
          <a:prstGeom prst="rect">
            <a:avLst/>
          </a:prstGeom>
        </p:spPr>
        <p:txBody>
          <a:bodyPr/>
          <a:lstStyle/>
          <a:p>
            <a:fld id="{2B6AF72D-C097-4A6B-BF7F-8712A7FF7FAF}" type="slidenum">
              <a:rPr lang="en-US"/>
              <a:pPr/>
              <a:t>48</a:t>
            </a:fld>
            <a:endParaRPr lang="en-US">
              <a:solidFill>
                <a:schemeClr val="tx1"/>
              </a:solidFill>
            </a:endParaRPr>
          </a:p>
        </p:txBody>
      </p:sp>
      <p:sp>
        <p:nvSpPr>
          <p:cNvPr id="1599492" name="Text Box 4"/>
          <p:cNvSpPr txBox="1">
            <a:spLocks noChangeArrowheads="1"/>
          </p:cNvSpPr>
          <p:nvPr/>
        </p:nvSpPr>
        <p:spPr bwMode="auto">
          <a:xfrm>
            <a:off x="900113" y="381000"/>
            <a:ext cx="7481887" cy="822325"/>
          </a:xfrm>
          <a:prstGeom prst="rect">
            <a:avLst/>
          </a:prstGeom>
          <a:noFill/>
          <a:ln w="9525">
            <a:noFill/>
            <a:miter lim="800000"/>
            <a:headEnd/>
            <a:tailEnd/>
          </a:ln>
        </p:spPr>
        <p:txBody>
          <a:bodyPr>
            <a:spAutoFit/>
          </a:bodyPr>
          <a:lstStyle/>
          <a:p>
            <a:pPr algn="l"/>
            <a:r>
              <a:rPr lang="en-US" sz="1200" b="1">
                <a:solidFill>
                  <a:srgbClr val="152884"/>
                </a:solidFill>
              </a:rPr>
              <a:t>Neuroimaging and electroencephalography are often helpful as well in understanding the etiology of a patient’s mood symptoms. Multiple neurological and medical disorders have mood manifestations that may often be the presenting complaint. The diagnostic approach to a patient with new-onset depressive or manic symptoms is summarized in Table 2–4.</a:t>
            </a:r>
          </a:p>
        </p:txBody>
      </p:sp>
      <p:pic>
        <p:nvPicPr>
          <p:cNvPr id="1599495" name="Picture 7" descr="02"/>
          <p:cNvPicPr>
            <a:picLocks noChangeAspect="1" noChangeArrowheads="1"/>
          </p:cNvPicPr>
          <p:nvPr/>
        </p:nvPicPr>
        <p:blipFill>
          <a:blip r:embed="rId3"/>
          <a:srcRect/>
          <a:stretch>
            <a:fillRect/>
          </a:stretch>
        </p:blipFill>
        <p:spPr bwMode="auto">
          <a:xfrm>
            <a:off x="838200" y="1371600"/>
            <a:ext cx="4340225" cy="4572000"/>
          </a:xfrm>
          <a:prstGeom prst="rect">
            <a:avLst/>
          </a:prstGeom>
          <a:noFill/>
        </p:spPr>
      </p:pic>
    </p:spTree>
    <p:extLst>
      <p:ext uri="{BB962C8B-B14F-4D97-AF65-F5344CB8AC3E}">
        <p14:creationId xmlns:p14="http://schemas.microsoft.com/office/powerpoint/2010/main" val="1138003247"/>
      </p:ext>
    </p:extLst>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0514" name="Rectangle 2"/>
          <p:cNvSpPr>
            <a:spLocks noGrp="1" noChangeArrowheads="1"/>
          </p:cNvSpPr>
          <p:nvPr>
            <p:ph type="title"/>
          </p:nvPr>
        </p:nvSpPr>
        <p:spPr bwMode="auto">
          <a:xfrm>
            <a:off x="5410200" y="1828800"/>
            <a:ext cx="3276600" cy="16002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1400" b="1">
                <a:solidFill>
                  <a:schemeClr val="tx1"/>
                </a:solidFill>
              </a:rPr>
              <a:t>TABLE 2–5. </a:t>
            </a:r>
            <a:r>
              <a:rPr lang="en-US" sz="1400" b="1"/>
              <a:t>Recommended diagnostic workup for a patient with new-onset anxiety symptoms</a:t>
            </a:r>
            <a:endParaRPr lang="en-US">
              <a:latin typeface="Times New Roman" charset="0"/>
            </a:endParaRPr>
          </a:p>
        </p:txBody>
      </p:sp>
      <p:sp>
        <p:nvSpPr>
          <p:cNvPr id="5" name="Footer Placeholder 3"/>
          <p:cNvSpPr>
            <a:spLocks noGrp="1"/>
          </p:cNvSpPr>
          <p:nvPr>
            <p:ph type="ftr" sz="quarter" idx="4294967295"/>
          </p:nvPr>
        </p:nvSpPr>
        <p:spPr>
          <a:xfrm>
            <a:off x="3028950" y="6356351"/>
            <a:ext cx="3086100" cy="365125"/>
          </a:xfrm>
          <a:prstGeom prst="rect">
            <a:avLst/>
          </a:prstGeom>
        </p:spPr>
        <p:txBody>
          <a:bodyPr/>
          <a:lstStyle/>
          <a:p>
            <a:r>
              <a:rPr lang="en-US" i="0" dirty="0" smtClean="0"/>
              <a:t>www.appi.org</a:t>
            </a:r>
            <a:endParaRPr lang="en-US" i="0" dirty="0"/>
          </a:p>
        </p:txBody>
      </p:sp>
      <p:sp>
        <p:nvSpPr>
          <p:cNvPr id="6" name="Slide Number Placeholder 4"/>
          <p:cNvSpPr>
            <a:spLocks noGrp="1"/>
          </p:cNvSpPr>
          <p:nvPr>
            <p:ph type="sldNum" sz="quarter" idx="4294967295"/>
          </p:nvPr>
        </p:nvSpPr>
        <p:spPr>
          <a:xfrm>
            <a:off x="6457950" y="6356351"/>
            <a:ext cx="2057400" cy="365125"/>
          </a:xfrm>
          <a:prstGeom prst="rect">
            <a:avLst/>
          </a:prstGeom>
        </p:spPr>
        <p:txBody>
          <a:bodyPr/>
          <a:lstStyle/>
          <a:p>
            <a:fld id="{6E5E56BD-D16A-4DC2-B2C4-AB1094B7EB6D}" type="slidenum">
              <a:rPr lang="en-US"/>
              <a:pPr/>
              <a:t>49</a:t>
            </a:fld>
            <a:endParaRPr lang="en-US">
              <a:solidFill>
                <a:schemeClr val="tx1"/>
              </a:solidFill>
            </a:endParaRPr>
          </a:p>
        </p:txBody>
      </p:sp>
      <p:sp>
        <p:nvSpPr>
          <p:cNvPr id="1600516" name="Text Box 4"/>
          <p:cNvSpPr txBox="1">
            <a:spLocks noChangeArrowheads="1"/>
          </p:cNvSpPr>
          <p:nvPr/>
        </p:nvSpPr>
        <p:spPr bwMode="auto">
          <a:xfrm>
            <a:off x="900113" y="381000"/>
            <a:ext cx="7481887" cy="1004888"/>
          </a:xfrm>
          <a:prstGeom prst="rect">
            <a:avLst/>
          </a:prstGeom>
          <a:noFill/>
          <a:ln w="9525">
            <a:noFill/>
            <a:miter lim="800000"/>
            <a:headEnd/>
            <a:tailEnd/>
          </a:ln>
        </p:spPr>
        <p:txBody>
          <a:bodyPr>
            <a:spAutoFit/>
          </a:bodyPr>
          <a:lstStyle/>
          <a:p>
            <a:pPr algn="l"/>
            <a:r>
              <a:rPr lang="en-US" sz="1200" b="1">
                <a:solidFill>
                  <a:srgbClr val="152884"/>
                </a:solidFill>
              </a:rPr>
              <a:t>Many different medical diseases can manifest anxiety, including angina and myocardial infarction, mitral valve prolapse, substance intoxication and withdrawal, and metabolic and endocrine disorders such as thyroid abnormalities, pheochromocytoma, and hypoglycemia. Neurological disorders, such as many forms of dementia, can also present with anxiety. The diagnostic approach to a patient with new-onset anxiety is summarized in Table 2–5.</a:t>
            </a:r>
          </a:p>
        </p:txBody>
      </p:sp>
      <p:pic>
        <p:nvPicPr>
          <p:cNvPr id="1600520" name="Picture 8" descr="2-5New"/>
          <p:cNvPicPr>
            <a:picLocks noChangeAspect="1" noChangeArrowheads="1"/>
          </p:cNvPicPr>
          <p:nvPr/>
        </p:nvPicPr>
        <p:blipFill>
          <a:blip r:embed="rId3"/>
          <a:srcRect/>
          <a:stretch>
            <a:fillRect/>
          </a:stretch>
        </p:blipFill>
        <p:spPr bwMode="auto">
          <a:xfrm>
            <a:off x="914400" y="1524000"/>
            <a:ext cx="4475163" cy="4572000"/>
          </a:xfrm>
          <a:prstGeom prst="rect">
            <a:avLst/>
          </a:prstGeom>
          <a:noFill/>
        </p:spPr>
      </p:pic>
    </p:spTree>
    <p:extLst>
      <p:ext uri="{BB962C8B-B14F-4D97-AF65-F5344CB8AC3E}">
        <p14:creationId xmlns:p14="http://schemas.microsoft.com/office/powerpoint/2010/main" val="4009490382"/>
      </p:ext>
    </p:extLst>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7138" name="Rectangle 2"/>
          <p:cNvSpPr>
            <a:spLocks noGrp="1" noChangeArrowheads="1"/>
          </p:cNvSpPr>
          <p:nvPr>
            <p:ph type="title"/>
          </p:nvPr>
        </p:nvSpPr>
        <p:spPr bwMode="auto">
          <a:xfrm>
            <a:off x="4572000" y="2286000"/>
            <a:ext cx="3352800" cy="18288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1400" b="1">
                <a:solidFill>
                  <a:schemeClr val="tx1"/>
                </a:solidFill>
              </a:rPr>
              <a:t>TABLE 2–6. Recommended diagnostic workup for a patient with altered mental status</a:t>
            </a:r>
            <a:endParaRPr lang="en-US">
              <a:latin typeface="Times New Roman" charset="0"/>
            </a:endParaRPr>
          </a:p>
        </p:txBody>
      </p:sp>
      <p:sp>
        <p:nvSpPr>
          <p:cNvPr id="5" name="Footer Placeholder 3"/>
          <p:cNvSpPr>
            <a:spLocks noGrp="1"/>
          </p:cNvSpPr>
          <p:nvPr>
            <p:ph type="ftr" sz="quarter" idx="4294967295"/>
          </p:nvPr>
        </p:nvSpPr>
        <p:spPr>
          <a:xfrm>
            <a:off x="3028950" y="6356351"/>
            <a:ext cx="3086100" cy="365125"/>
          </a:xfrm>
          <a:prstGeom prst="rect">
            <a:avLst/>
          </a:prstGeom>
        </p:spPr>
        <p:txBody>
          <a:bodyPr/>
          <a:lstStyle/>
          <a:p>
            <a:r>
              <a:rPr lang="en-US" i="0" dirty="0" smtClean="0"/>
              <a:t>www.appi.org</a:t>
            </a:r>
            <a:endParaRPr lang="en-US" i="0" dirty="0"/>
          </a:p>
        </p:txBody>
      </p:sp>
      <p:sp>
        <p:nvSpPr>
          <p:cNvPr id="6" name="Slide Number Placeholder 4"/>
          <p:cNvSpPr>
            <a:spLocks noGrp="1"/>
          </p:cNvSpPr>
          <p:nvPr>
            <p:ph type="sldNum" sz="quarter" idx="4294967295"/>
          </p:nvPr>
        </p:nvSpPr>
        <p:spPr>
          <a:xfrm>
            <a:off x="6457950" y="6356351"/>
            <a:ext cx="2057400" cy="365125"/>
          </a:xfrm>
          <a:prstGeom prst="rect">
            <a:avLst/>
          </a:prstGeom>
        </p:spPr>
        <p:txBody>
          <a:bodyPr/>
          <a:lstStyle/>
          <a:p>
            <a:fld id="{332E3193-0507-43F7-A94B-C3828C072D50}" type="slidenum">
              <a:rPr lang="en-US"/>
              <a:pPr/>
              <a:t>50</a:t>
            </a:fld>
            <a:endParaRPr lang="en-US">
              <a:solidFill>
                <a:schemeClr val="tx1"/>
              </a:solidFill>
            </a:endParaRPr>
          </a:p>
        </p:txBody>
      </p:sp>
      <p:sp>
        <p:nvSpPr>
          <p:cNvPr id="1627140" name="Text Box 4"/>
          <p:cNvSpPr txBox="1">
            <a:spLocks noChangeArrowheads="1"/>
          </p:cNvSpPr>
          <p:nvPr/>
        </p:nvSpPr>
        <p:spPr bwMode="auto">
          <a:xfrm>
            <a:off x="4572000" y="381000"/>
            <a:ext cx="3748088" cy="1552575"/>
          </a:xfrm>
          <a:prstGeom prst="rect">
            <a:avLst/>
          </a:prstGeom>
          <a:noFill/>
          <a:ln w="9525">
            <a:noFill/>
            <a:miter lim="800000"/>
            <a:headEnd/>
            <a:tailEnd/>
          </a:ln>
        </p:spPr>
        <p:txBody>
          <a:bodyPr>
            <a:spAutoFit/>
          </a:bodyPr>
          <a:lstStyle/>
          <a:p>
            <a:pPr algn="l"/>
            <a:r>
              <a:rPr lang="en-US" sz="1200" b="1">
                <a:solidFill>
                  <a:srgbClr val="152884"/>
                </a:solidFill>
              </a:rPr>
              <a:t>Patients with a fluctuating mental status of acute onset most likely will have one or more underlying medical or neurological causes for their impaired consciousness. This often constitutes a medical emergency, and comprehensive laboratory and diagnostic testing are indicated on an emergency basis, as summarized in Table 2–6.</a:t>
            </a:r>
          </a:p>
        </p:txBody>
      </p:sp>
      <p:pic>
        <p:nvPicPr>
          <p:cNvPr id="1627141" name="Picture 5" descr="02"/>
          <p:cNvPicPr>
            <a:picLocks noChangeAspect="1" noChangeArrowheads="1"/>
          </p:cNvPicPr>
          <p:nvPr/>
        </p:nvPicPr>
        <p:blipFill>
          <a:blip r:embed="rId3"/>
          <a:srcRect/>
          <a:stretch>
            <a:fillRect/>
          </a:stretch>
        </p:blipFill>
        <p:spPr bwMode="auto">
          <a:xfrm>
            <a:off x="838200" y="457200"/>
            <a:ext cx="3582988" cy="5562600"/>
          </a:xfrm>
          <a:prstGeom prst="rect">
            <a:avLst/>
          </a:prstGeom>
          <a:noFill/>
        </p:spPr>
      </p:pic>
    </p:spTree>
    <p:extLst>
      <p:ext uri="{BB962C8B-B14F-4D97-AF65-F5344CB8AC3E}">
        <p14:creationId xmlns:p14="http://schemas.microsoft.com/office/powerpoint/2010/main" val="4070584154"/>
      </p:ext>
    </p:extLst>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62" name="Rectangle 2"/>
          <p:cNvSpPr>
            <a:spLocks noGrp="1" noChangeArrowheads="1"/>
          </p:cNvSpPr>
          <p:nvPr>
            <p:ph type="title"/>
          </p:nvPr>
        </p:nvSpPr>
        <p:spPr bwMode="auto">
          <a:xfrm>
            <a:off x="3810000" y="1143000"/>
            <a:ext cx="4648200" cy="2514600"/>
          </a:xfrm>
          <a:noFill/>
          <a:ln>
            <a:miter lim="800000"/>
            <a:headEnd/>
            <a:tailEnd/>
          </a:ln>
        </p:spPr>
        <p:txBody>
          <a:bodyPr vert="horz" wrap="square" lIns="91440" tIns="45720" rIns="91440" bIns="45720" numCol="1" anchor="t" anchorCtr="0" compatLnSpc="1">
            <a:prstTxWarp prst="textNoShape">
              <a:avLst/>
            </a:prstTxWarp>
          </a:bodyPr>
          <a:lstStyle/>
          <a:p>
            <a:pPr algn="l"/>
            <a:r>
              <a:rPr lang="en-US" sz="1400" b="1">
                <a:solidFill>
                  <a:schemeClr val="tx1"/>
                </a:solidFill>
              </a:rPr>
              <a:t>TABLE 2–7. Recommended diagnostic workup for a patient with cognitive decline</a:t>
            </a:r>
            <a:endParaRPr lang="en-US">
              <a:latin typeface="Times New Roman" charset="0"/>
            </a:endParaRPr>
          </a:p>
        </p:txBody>
      </p:sp>
      <p:sp>
        <p:nvSpPr>
          <p:cNvPr id="5" name="Footer Placeholder 3"/>
          <p:cNvSpPr>
            <a:spLocks noGrp="1"/>
          </p:cNvSpPr>
          <p:nvPr>
            <p:ph type="ftr" sz="quarter" idx="4294967295"/>
          </p:nvPr>
        </p:nvSpPr>
        <p:spPr>
          <a:xfrm>
            <a:off x="3028950" y="6356351"/>
            <a:ext cx="3086100" cy="365125"/>
          </a:xfrm>
          <a:prstGeom prst="rect">
            <a:avLst/>
          </a:prstGeom>
        </p:spPr>
        <p:txBody>
          <a:bodyPr/>
          <a:lstStyle/>
          <a:p>
            <a:r>
              <a:rPr lang="en-US" i="0" dirty="0" smtClean="0"/>
              <a:t> </a:t>
            </a:r>
            <a:r>
              <a:rPr lang="en-US" i="0" dirty="0"/>
              <a:t>www.appi.org</a:t>
            </a:r>
          </a:p>
        </p:txBody>
      </p:sp>
      <p:sp>
        <p:nvSpPr>
          <p:cNvPr id="6" name="Slide Number Placeholder 4"/>
          <p:cNvSpPr>
            <a:spLocks noGrp="1"/>
          </p:cNvSpPr>
          <p:nvPr>
            <p:ph type="sldNum" sz="quarter" idx="4294967295"/>
          </p:nvPr>
        </p:nvSpPr>
        <p:spPr>
          <a:xfrm>
            <a:off x="6457950" y="6356351"/>
            <a:ext cx="2057400" cy="365125"/>
          </a:xfrm>
          <a:prstGeom prst="rect">
            <a:avLst/>
          </a:prstGeom>
        </p:spPr>
        <p:txBody>
          <a:bodyPr/>
          <a:lstStyle/>
          <a:p>
            <a:fld id="{7A730106-F350-42D7-92A6-608F984E8E0D}" type="slidenum">
              <a:rPr lang="en-US"/>
              <a:pPr/>
              <a:t>51</a:t>
            </a:fld>
            <a:endParaRPr lang="en-US">
              <a:solidFill>
                <a:schemeClr val="tx1"/>
              </a:solidFill>
            </a:endParaRPr>
          </a:p>
        </p:txBody>
      </p:sp>
      <p:sp>
        <p:nvSpPr>
          <p:cNvPr id="1628164" name="Text Box 4"/>
          <p:cNvSpPr txBox="1">
            <a:spLocks noChangeArrowheads="1"/>
          </p:cNvSpPr>
          <p:nvPr/>
        </p:nvSpPr>
        <p:spPr bwMode="auto">
          <a:xfrm>
            <a:off x="3810000" y="381000"/>
            <a:ext cx="4572000" cy="639763"/>
          </a:xfrm>
          <a:prstGeom prst="rect">
            <a:avLst/>
          </a:prstGeom>
          <a:noFill/>
          <a:ln w="9525">
            <a:noFill/>
            <a:miter lim="800000"/>
            <a:headEnd/>
            <a:tailEnd/>
          </a:ln>
        </p:spPr>
        <p:txBody>
          <a:bodyPr>
            <a:spAutoFit/>
          </a:bodyPr>
          <a:lstStyle/>
          <a:p>
            <a:pPr algn="l"/>
            <a:r>
              <a:rPr lang="en-US" sz="1200" b="1">
                <a:solidFill>
                  <a:srgbClr val="152884"/>
                </a:solidFill>
              </a:rPr>
              <a:t>Table 2–7 lists the laboratory and diagnostic tests that would be included in the workup of a patient with cognitive impairment.</a:t>
            </a:r>
          </a:p>
        </p:txBody>
      </p:sp>
      <p:pic>
        <p:nvPicPr>
          <p:cNvPr id="1628165" name="Picture 5" descr="02"/>
          <p:cNvPicPr>
            <a:picLocks noChangeAspect="1" noChangeArrowheads="1"/>
          </p:cNvPicPr>
          <p:nvPr/>
        </p:nvPicPr>
        <p:blipFill>
          <a:blip r:embed="rId3"/>
          <a:srcRect/>
          <a:stretch>
            <a:fillRect/>
          </a:stretch>
        </p:blipFill>
        <p:spPr bwMode="auto">
          <a:xfrm>
            <a:off x="685800" y="457200"/>
            <a:ext cx="2976563" cy="5715000"/>
          </a:xfrm>
          <a:prstGeom prst="rect">
            <a:avLst/>
          </a:prstGeom>
          <a:noFill/>
        </p:spPr>
      </p:pic>
    </p:spTree>
    <p:extLst>
      <p:ext uri="{BB962C8B-B14F-4D97-AF65-F5344CB8AC3E}">
        <p14:creationId xmlns:p14="http://schemas.microsoft.com/office/powerpoint/2010/main" val="1994145046"/>
      </p:ext>
    </p:extLst>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General Practice and Mental Health</a:t>
            </a:r>
            <a:endParaRPr lang="en-AU" dirty="0"/>
          </a:p>
        </p:txBody>
      </p:sp>
      <p:sp>
        <p:nvSpPr>
          <p:cNvPr id="3" name="Content Placeholder 2"/>
          <p:cNvSpPr>
            <a:spLocks noGrp="1"/>
          </p:cNvSpPr>
          <p:nvPr>
            <p:ph idx="1"/>
          </p:nvPr>
        </p:nvSpPr>
        <p:spPr/>
        <p:txBody>
          <a:bodyPr/>
          <a:lstStyle/>
          <a:p>
            <a:endParaRPr lang="en-AU" dirty="0" smtClean="0"/>
          </a:p>
          <a:p>
            <a:endParaRPr lang="en-AU" dirty="0"/>
          </a:p>
          <a:p>
            <a:endParaRPr lang="en-AU" dirty="0" smtClean="0"/>
          </a:p>
          <a:p>
            <a:r>
              <a:rPr lang="en-AU" dirty="0"/>
              <a:t>	</a:t>
            </a:r>
            <a:r>
              <a:rPr lang="en-AU" dirty="0" smtClean="0"/>
              <a:t>		</a:t>
            </a:r>
            <a:r>
              <a:rPr lang="en-AU" sz="3600" dirty="0" smtClean="0"/>
              <a:t>Questions and Answers</a:t>
            </a:r>
          </a:p>
          <a:p>
            <a:endParaRPr lang="en-AU" sz="3600" dirty="0"/>
          </a:p>
          <a:p>
            <a:endParaRPr lang="en-AU" sz="3600" dirty="0" smtClean="0"/>
          </a:p>
          <a:p>
            <a:r>
              <a:rPr lang="en-AU" sz="2000" dirty="0" smtClean="0"/>
              <a:t>			Feel free to	email me for any queries: 				 				</a:t>
            </a:r>
            <a:r>
              <a:rPr lang="en-AU" sz="2000" u="sng" dirty="0" smtClean="0">
                <a:solidFill>
                  <a:srgbClr val="00B0F0"/>
                </a:solidFill>
              </a:rPr>
              <a:t>ashishmordia@gmail.com</a:t>
            </a:r>
            <a:endParaRPr lang="en-AU" sz="2000" u="sng" dirty="0">
              <a:solidFill>
                <a:srgbClr val="00B0F0"/>
              </a:solidFill>
            </a:endParaRPr>
          </a:p>
        </p:txBody>
      </p:sp>
    </p:spTree>
    <p:extLst>
      <p:ext uri="{BB962C8B-B14F-4D97-AF65-F5344CB8AC3E}">
        <p14:creationId xmlns:p14="http://schemas.microsoft.com/office/powerpoint/2010/main" val="4027798128"/>
      </p:ext>
    </p:extLst>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71800" y="2564904"/>
            <a:ext cx="5334000" cy="1209675"/>
          </a:xfrm>
        </p:spPr>
        <p:txBody>
          <a:bodyPr/>
          <a:lstStyle/>
          <a:p>
            <a:r>
              <a:rPr lang="en-AU" sz="5000" dirty="0" smtClean="0"/>
              <a:t>Thank You </a:t>
            </a:r>
            <a:endParaRPr lang="en-AU" sz="5000" dirty="0"/>
          </a:p>
        </p:txBody>
      </p:sp>
    </p:spTree>
    <p:extLst>
      <p:ext uri="{BB962C8B-B14F-4D97-AF65-F5344CB8AC3E}">
        <p14:creationId xmlns:p14="http://schemas.microsoft.com/office/powerpoint/2010/main" val="2652493123"/>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Mental Health Act Reforms at Mercy CAt day march 2014">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AU" altLang="en-US" sz="1800" b="0" i="0" u="none" strike="noStrike" cap="none" normalizeH="0" baseline="0" smtClean="0">
            <a:ln>
              <a:noFill/>
            </a:ln>
            <a:solidFill>
              <a:schemeClr val="tx1"/>
            </a:solidFill>
            <a:effectLst/>
            <a:latin typeface="Arial" charset="0"/>
            <a:ea typeface="ヒラギノ角ゴ Pro W3"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AU" altLang="en-US" sz="1800" b="0" i="0" u="none" strike="noStrike" cap="none" normalizeH="0" baseline="0" smtClean="0">
            <a:ln>
              <a:noFill/>
            </a:ln>
            <a:solidFill>
              <a:schemeClr val="tx1"/>
            </a:solidFill>
            <a:effectLst/>
            <a:latin typeface="Arial" charset="0"/>
            <a:ea typeface="ヒラギノ角ゴ Pro W3" pitchFamily="96" charset="-128"/>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Theme">
      <a:majorFont>
        <a:latin typeface="Arial"/>
        <a:ea typeface="ヒラギノ角ゴ Pro W3"/>
        <a:cs typeface=""/>
      </a:majorFont>
      <a:minorFont>
        <a:latin typeface="Arial"/>
        <a:ea typeface="ヒラギノ角ゴ Pro W3"/>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AU" altLang="en-US" sz="1800" b="0" i="0" u="none" strike="noStrike" cap="none" normalizeH="0" baseline="0" smtClean="0">
            <a:ln>
              <a:noFill/>
            </a:ln>
            <a:solidFill>
              <a:schemeClr val="tx1"/>
            </a:solidFill>
            <a:effectLst/>
            <a:latin typeface="Arial" charset="0"/>
            <a:ea typeface="ヒラギノ角ゴ Pro W3"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AU" altLang="en-US" sz="1800" b="0" i="0" u="none" strike="noStrike" cap="none" normalizeH="0" baseline="0" smtClean="0">
            <a:ln>
              <a:noFill/>
            </a:ln>
            <a:solidFill>
              <a:schemeClr val="tx1"/>
            </a:solidFill>
            <a:effectLst/>
            <a:latin typeface="Arial" charset="0"/>
            <a:ea typeface="ヒラギノ角ゴ Pro W3" pitchFamily="96" charset="-128"/>
          </a:defRPr>
        </a:defPPr>
      </a:lstStyle>
    </a:lnDef>
  </a:objectDefaults>
  <a:extraClrSchemeLst>
    <a:extraClrScheme>
      <a:clrScheme name="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6068</TotalTime>
  <Words>2089</Words>
  <Application>Microsoft Office PowerPoint</Application>
  <PresentationFormat>On-screen Show (4:3)</PresentationFormat>
  <Paragraphs>379</Paragraphs>
  <Slides>53</Slides>
  <Notes>8</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53</vt:i4>
      </vt:variant>
    </vt:vector>
  </HeadingPairs>
  <TitlesOfParts>
    <vt:vector size="61" baseType="lpstr">
      <vt:lpstr>Arial</vt:lpstr>
      <vt:lpstr>Calibri</vt:lpstr>
      <vt:lpstr>Times</vt:lpstr>
      <vt:lpstr>Times New Roman</vt:lpstr>
      <vt:lpstr>ヒラギノ角ゴ Pro W3</vt:lpstr>
      <vt:lpstr>Mental Health Act Reforms at Mercy CAt day march 2014</vt:lpstr>
      <vt:lpstr>Office Theme</vt:lpstr>
      <vt:lpstr>Default Theme</vt:lpstr>
      <vt:lpstr>   Role and involvement of General Practitioners in a Public Community Mental Health Clinic in Metropolitan Melbourne Dr Ashish Mordia *(MBBS, MD, FRANZCP)   *Consultant Psychiatrist, Mercy Mental Health, 117-129, Warringa Crescent, Hoppers Crossing Vic 3029 Australia</vt:lpstr>
      <vt:lpstr>General Practice and Mental health</vt:lpstr>
      <vt:lpstr>General Practice and Mental health</vt:lpstr>
      <vt:lpstr>General Practice and Mental Health</vt:lpstr>
      <vt:lpstr>General Practice and Mental Health</vt:lpstr>
      <vt:lpstr>General Practice and Mental Health</vt:lpstr>
      <vt:lpstr>Mental health Services in Victoria</vt:lpstr>
      <vt:lpstr>General Practice and Mental Health</vt:lpstr>
      <vt:lpstr>Mercy Mental health</vt:lpstr>
      <vt:lpstr>Mercy Mental health</vt:lpstr>
      <vt:lpstr>Mercy Mental health</vt:lpstr>
      <vt:lpstr>Mercy Mental health</vt:lpstr>
      <vt:lpstr>Mercy Mental health</vt:lpstr>
      <vt:lpstr>Mercy Mental health</vt:lpstr>
      <vt:lpstr>Mercy Mental health</vt:lpstr>
      <vt:lpstr>Mercy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General practice and Mental health</vt:lpstr>
      <vt:lpstr>Initial Assessment- history taking</vt:lpstr>
      <vt:lpstr>Initial Assessment- history taking</vt:lpstr>
      <vt:lpstr>Initial Assessment- history taking</vt:lpstr>
      <vt:lpstr>Initial Assessment- history taking</vt:lpstr>
      <vt:lpstr>Initial Assessment- history taking</vt:lpstr>
      <vt:lpstr>Initial Assessment- history taking</vt:lpstr>
      <vt:lpstr>Mental State examination </vt:lpstr>
      <vt:lpstr>General Practice and Mental Health</vt:lpstr>
      <vt:lpstr>The American Psychiatric Publishing           Textbook of Psychiatry, Fifth Edition. Edited by Hales RE, Yudofsky SC,  Gabbard GO. © 2008 American Psychiatric Publishing, Inc. All rights reserved. www.appi.org </vt:lpstr>
      <vt:lpstr>Investigations/laboratory tests</vt:lpstr>
      <vt:lpstr>TABLE 2–1. Selected medical conditions with psychiatric manifestations</vt:lpstr>
      <vt:lpstr>TABLE 2–1. (continued)</vt:lpstr>
      <vt:lpstr>TABLE 2–3. Recommended diagnostic workup for a patient with new-onset psychosis</vt:lpstr>
      <vt:lpstr>TABLE 2–4. Recommended diagnostic workup for a patient with new-onset depressive or manic symptoms</vt:lpstr>
      <vt:lpstr>TABLE 2–5. Recommended diagnostic workup for a patient with new-onset anxiety symptoms</vt:lpstr>
      <vt:lpstr>TABLE 2–6. Recommended diagnostic workup for a patient with altered mental status</vt:lpstr>
      <vt:lpstr>TABLE 2–7. Recommended diagnostic workup for a patient with cognitive decline</vt:lpstr>
      <vt:lpstr>General Practice and Mental Health</vt:lpstr>
      <vt:lpstr>PowerPoint Presentation</vt:lpstr>
    </vt:vector>
  </TitlesOfParts>
  <Company>Mercy Health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MHA 2014</dc:title>
  <dc:creator>Nicole Perry</dc:creator>
  <cp:lastModifiedBy>Aish Mordia</cp:lastModifiedBy>
  <cp:revision>135</cp:revision>
  <cp:lastPrinted>2015-03-24T01:42:59Z</cp:lastPrinted>
  <dcterms:created xsi:type="dcterms:W3CDTF">2015-02-18T06:05:37Z</dcterms:created>
  <dcterms:modified xsi:type="dcterms:W3CDTF">2016-12-08T03:27:41Z</dcterms:modified>
</cp:coreProperties>
</file>