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0"/>
  </p:notesMasterIdLst>
  <p:sldIdLst>
    <p:sldId id="256" r:id="rId2"/>
    <p:sldId id="257" r:id="rId3"/>
    <p:sldId id="295" r:id="rId4"/>
    <p:sldId id="296" r:id="rId5"/>
    <p:sldId id="297" r:id="rId6"/>
    <p:sldId id="298" r:id="rId7"/>
    <p:sldId id="258" r:id="rId8"/>
    <p:sldId id="303" r:id="rId9"/>
    <p:sldId id="304" r:id="rId10"/>
    <p:sldId id="264" r:id="rId11"/>
    <p:sldId id="299" r:id="rId12"/>
    <p:sldId id="302" r:id="rId13"/>
    <p:sldId id="300" r:id="rId14"/>
    <p:sldId id="301" r:id="rId15"/>
    <p:sldId id="305" r:id="rId16"/>
    <p:sldId id="306" r:id="rId17"/>
    <p:sldId id="272" r:id="rId18"/>
    <p:sldId id="28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FFFF00"/>
    <a:srgbClr val="006600"/>
    <a:srgbClr val="800000"/>
    <a:srgbClr val="FF3399"/>
    <a:srgbClr val="0000FF"/>
    <a:srgbClr val="003300"/>
  </p:clrMru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3631B-DEA2-4365-A3E6-B1AC3D4B4E8D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439DD-3ADD-4D3F-B361-7FF4285360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439DD-3ADD-4D3F-B361-7FF4285360E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2319E-90BE-434E-9B07-7AAC8AEEEE2C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AD2F4-C01C-43C6-BDB6-F182FE8DB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2319E-90BE-434E-9B07-7AAC8AEEEE2C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AD2F4-C01C-43C6-BDB6-F182FE8DB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2319E-90BE-434E-9B07-7AAC8AEEEE2C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AD2F4-C01C-43C6-BDB6-F182FE8DB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2319E-90BE-434E-9B07-7AAC8AEEEE2C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AD2F4-C01C-43C6-BDB6-F182FE8DB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2319E-90BE-434E-9B07-7AAC8AEEEE2C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AD2F4-C01C-43C6-BDB6-F182FE8DB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2319E-90BE-434E-9B07-7AAC8AEEEE2C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AD2F4-C01C-43C6-BDB6-F182FE8DB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2319E-90BE-434E-9B07-7AAC8AEEEE2C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AD2F4-C01C-43C6-BDB6-F182FE8DB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2319E-90BE-434E-9B07-7AAC8AEEEE2C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AD2F4-C01C-43C6-BDB6-F182FE8DB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2319E-90BE-434E-9B07-7AAC8AEEEE2C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AD2F4-C01C-43C6-BDB6-F182FE8DB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2319E-90BE-434E-9B07-7AAC8AEEEE2C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AD2F4-C01C-43C6-BDB6-F182FE8DB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2319E-90BE-434E-9B07-7AAC8AEEEE2C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AD2F4-C01C-43C6-BDB6-F182FE8DB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2319E-90BE-434E-9B07-7AAC8AEEEE2C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AD2F4-C01C-43C6-BDB6-F182FE8DB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990600"/>
            <a:ext cx="8839200" cy="23083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Population and family based association study on TPH1, TPH2 and ITGB3 genes  indicate serotonergic system involvement in autism spectrum disorder</a:t>
            </a:r>
            <a:endParaRPr lang="en-US" sz="36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88627" y="4495800"/>
            <a:ext cx="3207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Estrangelo Edessa" pitchFamily="66" charset="0"/>
                <a:cs typeface="Estrangelo Edessa" pitchFamily="66" charset="0"/>
              </a:rPr>
              <a:t>Asem</a:t>
            </a:r>
            <a:r>
              <a:rPr lang="en-US" sz="2000" dirty="0" smtClean="0">
                <a:latin typeface="Estrangelo Edessa" pitchFamily="66" charset="0"/>
                <a:cs typeface="Estrangelo Edessa" pitchFamily="66" charset="0"/>
              </a:rPr>
              <a:t> </a:t>
            </a:r>
            <a:r>
              <a:rPr lang="en-US" sz="2000" dirty="0" err="1" smtClean="0">
                <a:latin typeface="Estrangelo Edessa" pitchFamily="66" charset="0"/>
                <a:cs typeface="Estrangelo Edessa" pitchFamily="66" charset="0"/>
              </a:rPr>
              <a:t>Surindro</a:t>
            </a:r>
            <a:r>
              <a:rPr lang="en-US" sz="2000" dirty="0" smtClean="0">
                <a:latin typeface="Estrangelo Edessa" pitchFamily="66" charset="0"/>
                <a:cs typeface="Estrangelo Edessa" pitchFamily="66" charset="0"/>
              </a:rPr>
              <a:t> Singh, Ph. D.</a:t>
            </a:r>
          </a:p>
          <a:p>
            <a:r>
              <a:rPr lang="en-US" sz="2000" dirty="0" smtClean="0">
                <a:latin typeface="Estrangelo Edessa" pitchFamily="66" charset="0"/>
                <a:cs typeface="Estrangelo Edessa" pitchFamily="66" charset="0"/>
              </a:rPr>
              <a:t>Email: asemsuren@gmail.com</a:t>
            </a:r>
            <a:endParaRPr lang="en-US" sz="2000" dirty="0">
              <a:latin typeface="Estrangelo Edessa" pitchFamily="66" charset="0"/>
              <a:cs typeface="Estrangelo Edess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838200" y="1100796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sz="2400" dirty="0" smtClean="0"/>
              <a:t> ASD: childhood onset, genetic, </a:t>
            </a:r>
            <a:r>
              <a:rPr lang="en-US" sz="2400" dirty="0" err="1" smtClean="0"/>
              <a:t>neurodevelopmental</a:t>
            </a:r>
            <a:r>
              <a:rPr lang="en-US" sz="2400" dirty="0" smtClean="0"/>
              <a:t> disorder. (autism, </a:t>
            </a:r>
            <a:r>
              <a:rPr lang="en-US" sz="2400" dirty="0" err="1" smtClean="0"/>
              <a:t>asperger’s</a:t>
            </a:r>
            <a:r>
              <a:rPr lang="en-US" sz="2400" dirty="0" smtClean="0"/>
              <a:t> </a:t>
            </a:r>
            <a:r>
              <a:rPr lang="en-US" sz="2400" dirty="0" err="1" smtClean="0"/>
              <a:t>syndrom</a:t>
            </a:r>
            <a:r>
              <a:rPr lang="en-US" sz="2400" dirty="0" smtClean="0"/>
              <a:t>, PDD-NOS)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804204" y="2035124"/>
            <a:ext cx="64347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sz="2400" dirty="0" smtClean="0"/>
              <a:t> Behaviorally defined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Lack of social interaction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Lack of communication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Restricted, repetitive behaviors and interests. </a:t>
            </a:r>
            <a:endParaRPr lang="en-US" sz="2400" dirty="0"/>
          </a:p>
        </p:txBody>
      </p:sp>
      <p:sp>
        <p:nvSpPr>
          <p:cNvPr id="46" name="TextBox 45"/>
          <p:cNvSpPr txBox="1"/>
          <p:nvPr/>
        </p:nvSpPr>
        <p:spPr>
          <a:xfrm>
            <a:off x="3124200" y="304800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Introduction</a:t>
            </a:r>
            <a:endParaRPr lang="en-US" sz="3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6300" y="3886200"/>
            <a:ext cx="38735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657600" y="3581400"/>
            <a:ext cx="1661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Cerebral Cortex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425183" y="4126468"/>
            <a:ext cx="1462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Basal Ganglia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995952" y="5117068"/>
            <a:ext cx="1776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Corpus </a:t>
            </a:r>
            <a:r>
              <a:rPr lang="en-US" b="1" dirty="0" err="1" smtClean="0"/>
              <a:t>Callosum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847472" y="6460532"/>
            <a:ext cx="1278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Cerebellum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305928" y="6502736"/>
            <a:ext cx="1206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Brain stem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28800" y="6107668"/>
            <a:ext cx="1491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Hippocampus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981200" y="3810000"/>
            <a:ext cx="1127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Amygdala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934200" y="5879068"/>
            <a:ext cx="1925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Pic</a:t>
            </a:r>
            <a:r>
              <a:rPr lang="en-US" dirty="0" smtClean="0"/>
              <a:t>: Jacob </a:t>
            </a:r>
            <a:r>
              <a:rPr lang="en-US" dirty="0" err="1" smtClean="0"/>
              <a:t>Bartnett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04800" y="4038600"/>
            <a:ext cx="1295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Figure 1</a:t>
            </a:r>
            <a:r>
              <a:rPr lang="en-US" sz="2000" dirty="0" smtClean="0"/>
              <a:t>. Parts of brain affected by autism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4635" y="457200"/>
            <a:ext cx="62906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2400" dirty="0" smtClean="0"/>
              <a:t> High Prevalence:  1 in 68 children, (CDC, 2014).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80640" y="1524000"/>
            <a:ext cx="7467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2400" dirty="0" smtClean="0"/>
              <a:t> Concordance: </a:t>
            </a:r>
            <a:r>
              <a:rPr lang="en-IN" sz="2400" dirty="0" smtClean="0"/>
              <a:t>3 - 8% (</a:t>
            </a:r>
            <a:r>
              <a:rPr lang="en-US" sz="2400" dirty="0" smtClean="0"/>
              <a:t>dizygotic twins) and </a:t>
            </a:r>
            <a:r>
              <a:rPr lang="en-IN" sz="2400" dirty="0"/>
              <a:t>69 – 95</a:t>
            </a:r>
            <a:r>
              <a:rPr lang="en-IN" sz="2400" dirty="0" smtClean="0"/>
              <a:t>% (monozygotic twins) (Dawson G, 2008).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80639" y="2438400"/>
            <a:ext cx="7710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2400" dirty="0" smtClean="0"/>
              <a:t> Serotonin system abnormality in ASD: Brain and peripheral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80640" y="3048000"/>
            <a:ext cx="7977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2400" dirty="0" smtClean="0"/>
              <a:t> Serotonergic system: TPH1, TPH2, SLC6A4, SLC18A2, ITGB3.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80640" y="3657600"/>
            <a:ext cx="7609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2400" dirty="0" smtClean="0"/>
              <a:t> Serotonin abnormality: Synthesis, degradation, transport.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80640" y="4267200"/>
            <a:ext cx="4908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2400" dirty="0" smtClean="0"/>
              <a:t> Candidate gene association studies.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80640" y="990600"/>
            <a:ext cx="8586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2400" dirty="0" smtClean="0"/>
              <a:t> Prevalence and cure: Urgently needed, </a:t>
            </a:r>
            <a:r>
              <a:rPr lang="en-US" sz="2400" dirty="0" err="1" smtClean="0"/>
              <a:t>pathophysiology</a:t>
            </a:r>
            <a:r>
              <a:rPr lang="en-US" sz="2400" dirty="0" smtClean="0"/>
              <a:t> unclear.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85336" y="4953000"/>
            <a:ext cx="5900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2400" dirty="0" smtClean="0"/>
              <a:t> Present study: TPH1, TPH2 and ITGB3 genes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85949" y="5638800"/>
            <a:ext cx="81195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2400" dirty="0" smtClean="0"/>
              <a:t> Two approaches: genetic association &amp; gene-gene interaction</a:t>
            </a:r>
          </a:p>
          <a:p>
            <a:r>
              <a:rPr lang="en-US" sz="2400" dirty="0" smtClean="0"/>
              <a:t>    analysis.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609600"/>
            <a:ext cx="8686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60908" y="5257800"/>
            <a:ext cx="77027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Figure 2. Diagrammatic representation  of </a:t>
            </a:r>
            <a:r>
              <a:rPr lang="en-US" sz="2400" i="1" dirty="0" smtClean="0"/>
              <a:t>TPH1</a:t>
            </a:r>
            <a:r>
              <a:rPr lang="en-US" sz="2400" dirty="0" smtClean="0"/>
              <a:t> showing the</a:t>
            </a:r>
          </a:p>
          <a:p>
            <a:r>
              <a:rPr lang="en-US" sz="2400" dirty="0" smtClean="0"/>
              <a:t>                 location of the investigated SNPs.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609600"/>
            <a:ext cx="8534399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60908" y="5341203"/>
            <a:ext cx="7702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Figure 3. Diagrammatic representation  of </a:t>
            </a:r>
            <a:r>
              <a:rPr lang="en-US" sz="2400" i="1" dirty="0" smtClean="0"/>
              <a:t>TPH2</a:t>
            </a:r>
            <a:r>
              <a:rPr lang="en-US" sz="2400" dirty="0" smtClean="0"/>
              <a:t> showing the</a:t>
            </a:r>
          </a:p>
          <a:p>
            <a:r>
              <a:rPr lang="en-US" sz="2400" dirty="0" smtClean="0"/>
              <a:t>                 location of the investigated SNPs.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657600" y="4724400"/>
            <a:ext cx="5042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Singh AS et al., </a:t>
            </a:r>
            <a:r>
              <a:rPr lang="en-US" sz="2000" i="1" dirty="0" smtClean="0"/>
              <a:t>PROG NEURO-PSYCHOPH,</a:t>
            </a:r>
            <a:r>
              <a:rPr lang="en-US" sz="2000" dirty="0" smtClean="0"/>
              <a:t> 2014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188803"/>
            <a:ext cx="77814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Figure 4. Diagrammatic representation  of </a:t>
            </a:r>
            <a:r>
              <a:rPr lang="en-US" sz="2400" i="1" dirty="0" smtClean="0"/>
              <a:t>ITGB3</a:t>
            </a:r>
            <a:r>
              <a:rPr lang="en-US" sz="2400" dirty="0" smtClean="0"/>
              <a:t> showing the</a:t>
            </a:r>
          </a:p>
          <a:p>
            <a:r>
              <a:rPr lang="en-US" sz="2400" dirty="0" smtClean="0"/>
              <a:t>                 location of the investigated SNPs. 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95400"/>
            <a:ext cx="7315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657600" y="4476690"/>
            <a:ext cx="5042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Singh AS et al., </a:t>
            </a:r>
            <a:r>
              <a:rPr lang="en-US" sz="2000" i="1" dirty="0" smtClean="0"/>
              <a:t>PROG NEURO-PSYCHOPH,</a:t>
            </a:r>
            <a:r>
              <a:rPr lang="en-US" sz="2000" dirty="0" smtClean="0"/>
              <a:t> 2014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" y="0"/>
            <a:ext cx="28568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Study Designs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839405" y="1915180"/>
            <a:ext cx="27045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Blood collection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363887" y="553328"/>
            <a:ext cx="39421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Recruitment of subjects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021184" y="2638864"/>
            <a:ext cx="25175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WBC separation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105592" y="3362980"/>
            <a:ext cx="25821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DNA extraction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191193" y="481078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Genetic association studies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581592" y="1219200"/>
            <a:ext cx="5581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Approval of human ethics committee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800792" y="4114800"/>
            <a:ext cx="30955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Genotyping analysis</a:t>
            </a:r>
            <a:endParaRPr lang="en-US" sz="2800" dirty="0"/>
          </a:p>
        </p:txBody>
      </p:sp>
      <p:sp>
        <p:nvSpPr>
          <p:cNvPr id="11" name="Right Arrow 10"/>
          <p:cNvSpPr/>
          <p:nvPr/>
        </p:nvSpPr>
        <p:spPr>
          <a:xfrm rot="5400000">
            <a:off x="4019992" y="2444260"/>
            <a:ext cx="381000" cy="2286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5400000">
            <a:off x="4019992" y="1066800"/>
            <a:ext cx="381000" cy="2286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5400000">
            <a:off x="4019992" y="1752600"/>
            <a:ext cx="381000" cy="2286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5400000">
            <a:off x="4019992" y="3200400"/>
            <a:ext cx="381000" cy="2286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5400000">
            <a:off x="4019992" y="4648200"/>
            <a:ext cx="381000" cy="2286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5400000">
            <a:off x="4005924" y="3914336"/>
            <a:ext cx="381000" cy="2286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905000" y="5496580"/>
            <a:ext cx="4666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Gene-gene interaction analysis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2514600" y="6182380"/>
            <a:ext cx="3600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Bioinformatics analysis</a:t>
            </a:r>
            <a:endParaRPr lang="en-US" sz="2800" dirty="0"/>
          </a:p>
        </p:txBody>
      </p:sp>
      <p:sp>
        <p:nvSpPr>
          <p:cNvPr id="26" name="Right Arrow 25"/>
          <p:cNvSpPr/>
          <p:nvPr/>
        </p:nvSpPr>
        <p:spPr>
          <a:xfrm rot="5400000">
            <a:off x="4024532" y="5334000"/>
            <a:ext cx="381000" cy="2286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 rot="5400000">
            <a:off x="4022184" y="6019800"/>
            <a:ext cx="381000" cy="2286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7110" y="39469"/>
            <a:ext cx="30326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Results in brief</a:t>
            </a:r>
            <a:endParaRPr lang="en-US" sz="3600" b="1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21708" y="609600"/>
            <a:ext cx="78078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Table 1.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Genotypic and allelic frequencies of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ITGB3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and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TPH2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Markers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1" y="1094936"/>
          <a:ext cx="7391398" cy="5783580"/>
        </p:xfrm>
        <a:graphic>
          <a:graphicData uri="http://schemas.openxmlformats.org/drawingml/2006/table">
            <a:tbl>
              <a:tblPr/>
              <a:tblGrid>
                <a:gridCol w="990599"/>
                <a:gridCol w="387459"/>
                <a:gridCol w="1378058"/>
                <a:gridCol w="563749"/>
                <a:gridCol w="563749"/>
                <a:gridCol w="626390"/>
                <a:gridCol w="626390"/>
                <a:gridCol w="626390"/>
                <a:gridCol w="814307"/>
                <a:gridCol w="814307"/>
              </a:tblGrid>
              <a:tr h="3055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SNP ID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Study group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Genotypic frequency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Allelic 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frequency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HWE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χ</a:t>
                      </a:r>
                      <a:r>
                        <a:rPr lang="en-IN" sz="1000" b="1" baseline="30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p_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value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797"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ITGB3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4626">
                <a:tc rowSpan="4"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rs15908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CC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CA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AA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Case (n = 139)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0.20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0.58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0.23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0.48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0.52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3.740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0.053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Parent (n = 260)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0.22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0.48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0.31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0.45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0.55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0.413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0.520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504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Control (n = 165)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0.24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0.56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0.52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0.48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2.112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0.146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626">
                <a:tc rowSpan="4"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rs5918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TT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TC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CC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Case (n = 139)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0.76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0.23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0.87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0.13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0.043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0.834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Parent (n = 260)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0.81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0.18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0.90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0.10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0.148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0.700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Control (n = 163)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0.76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0.23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0.87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0.13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0.141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0.707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7423"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 i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TPH2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4626">
                <a:tc rowSpan="4"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rs4570625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GG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GT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TT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G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Case (n = 136)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0.56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0.32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0.13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0.72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0.28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6.892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0.008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Parent (n = 254)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0.48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0.45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0.07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0.71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0.29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2.068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0.150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Control (n = 129)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0.57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0.36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0.07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0.75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0.25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0.299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0.584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626">
                <a:tc rowSpan="4"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rs11179000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AA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AT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TT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Case (n = 136)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0.46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0.38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0.15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0.65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0.35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3.416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0.064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Parent (n = 252)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0.45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0.44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0.67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0.33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0.099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0.752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Control (n = 131)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0.44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0.45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0.66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0.34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0.000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0.998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626">
                <a:tc rowSpan="4"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rs11179001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GG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GA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AA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G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Case (n = 136)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0.68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0.30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0.03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0.82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0.18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0.009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0.923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Parent (n = 252)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0.71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0.25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0.04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0.84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0.16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2.208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0.137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Control (n = 130)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0.68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0.30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0.02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0.83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0.17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0.256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0.612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626">
                <a:tc rowSpan="4"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rs4290270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0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TT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TA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AA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Case (n = 132)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0.33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0.46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0.20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0.56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0.44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0.540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0.462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Parent (n = 245)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0.31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0.48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0.55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0.45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0.201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0.653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Control (n = 125)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0.31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0.48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0.55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0.45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0.140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0.707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4626">
                <a:tc rowSpan="4" grid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rs7305115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0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GG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GA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AA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G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Case (n = 131)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0.33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0.44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0.24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0.55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0.45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2.087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0.148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Parent (n = 243)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0.29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0.54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0.46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0.071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0.788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79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Control (n = 159)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0.25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0.24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0.51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0.49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0.040</a:t>
                      </a:r>
                      <a:endParaRPr lang="en-US" sz="1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0.841</a:t>
                      </a:r>
                      <a:endParaRPr lang="en-US" sz="1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984" marR="469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68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/>
              <a:t>Table 2. Population wise data on the allele frequencies obtained from the </a:t>
            </a:r>
            <a:r>
              <a:rPr lang="en-US" sz="2200" dirty="0" err="1" smtClean="0"/>
              <a:t>HapMap</a:t>
            </a:r>
            <a:r>
              <a:rPr lang="en-US" sz="2200" dirty="0" smtClean="0"/>
              <a:t> </a:t>
            </a:r>
            <a:r>
              <a:rPr lang="en-US" sz="2200" dirty="0" err="1" smtClean="0"/>
              <a:t>dbSNP</a:t>
            </a:r>
            <a:r>
              <a:rPr lang="en-US" sz="2200" dirty="0" smtClean="0"/>
              <a:t> database and  present study population from India</a:t>
            </a:r>
            <a:endParaRPr lang="en-US" sz="2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2205" y="1447795"/>
          <a:ext cx="8991600" cy="4648205"/>
        </p:xfrm>
        <a:graphic>
          <a:graphicData uri="http://schemas.openxmlformats.org/drawingml/2006/table">
            <a:tbl>
              <a:tblPr/>
              <a:tblGrid>
                <a:gridCol w="749302"/>
                <a:gridCol w="622297"/>
                <a:gridCol w="533400"/>
                <a:gridCol w="533400"/>
                <a:gridCol w="601497"/>
                <a:gridCol w="579485"/>
                <a:gridCol w="634966"/>
                <a:gridCol w="634966"/>
                <a:gridCol w="579485"/>
                <a:gridCol w="634966"/>
                <a:gridCol w="637707"/>
                <a:gridCol w="554827"/>
                <a:gridCol w="554827"/>
                <a:gridCol w="554827"/>
                <a:gridCol w="585648"/>
              </a:tblGrid>
              <a:tr h="27342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Population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>
                          <a:latin typeface="Times New Roman"/>
                          <a:ea typeface="Calibri"/>
                          <a:cs typeface="Times New Roman"/>
                        </a:rPr>
                        <a:t>TPH2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>
                          <a:latin typeface="Times New Roman"/>
                          <a:ea typeface="Calibri"/>
                          <a:cs typeface="Times New Roman"/>
                        </a:rPr>
                        <a:t>ITGB3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3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rs4570625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rs11179000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rs11179001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rs7305115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rs4290270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rs15908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rs5918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34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G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G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G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ASW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0.675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0.325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0.868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0.132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0.360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0.640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0.342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0.658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0.123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0.877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CEU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0.792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0.208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0.784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0.216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0.912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0.088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0.357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0.643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0.285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0.715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0.336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0.664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0.137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0.863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CHB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0.482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0.518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0.488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0.512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0.836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0.164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0.478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0.522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0.511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0.489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0.554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0.456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0.007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0.993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CHD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0.445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0.555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0.839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0.161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0.583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0.417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0.628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0.372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0.005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0.995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GIH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0.782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0.218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0.851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0.149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0.460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0.540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0.431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0.569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0.089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0.911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JPT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0.504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0.496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0.456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0.544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0.894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0.106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0.434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0.566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0.411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0.589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0.504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0.496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0.011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0.989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LWK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0.560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0.440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0.873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0.127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0.514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0.486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0.545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0.455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0.145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0.855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MEX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0.675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0.325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0.836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0.164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0.509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0.491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0.379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0.621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0.112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0.888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MKK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0.580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0.420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0.939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0.061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0.478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0.522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0.641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0.359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0.173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0.827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TSI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0.750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0.250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0.911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0.089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0.475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0.525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0.426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0.574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0.162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0.838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4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YRI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0.619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0.381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0.548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0.452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0.894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0.106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0.337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0.663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0.587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0.413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0.493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0.507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0.128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0.872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2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Calibri"/>
                          <a:cs typeface="Times New Roman"/>
                        </a:rPr>
                        <a:t>Study 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from INDIA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0.750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0.250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0.660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0.340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0.830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0.170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0.550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0.450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0.510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0.490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0.520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0.480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Times New Roman"/>
                        </a:rPr>
                        <a:t>0.130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0.870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154" marR="50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Progress in psychopharmacology\For final\New folder\Fig. 2.tif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457200"/>
            <a:ext cx="6172200" cy="5638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52400" y="6320135"/>
            <a:ext cx="34592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Figure 5. Linkage analysis.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Progress in psychopharmacology\For final\New folder\Fig. 3A.tif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304800"/>
            <a:ext cx="6324600" cy="5105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57200" y="5943600"/>
            <a:ext cx="84548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Figure 6. Multifactor dimensionality reduction test for case control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1981200"/>
          <a:ext cx="8305800" cy="3657600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3657600"/>
                <a:gridCol w="762000"/>
                <a:gridCol w="838200"/>
                <a:gridCol w="697302"/>
                <a:gridCol w="861923"/>
                <a:gridCol w="1488775"/>
              </a:tblGrid>
              <a:tr h="4348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</a:rPr>
                        <a:t>Marker combination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HR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LR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</a:rPr>
                        <a:t>M </a:t>
                      </a:r>
                      <a:r>
                        <a:rPr lang="en-US" sz="2000" dirty="0" smtClean="0">
                          <a:latin typeface="+mn-lt"/>
                        </a:rPr>
                        <a:t>(</a:t>
                      </a:r>
                      <a:r>
                        <a:rPr lang="en-US" sz="2000" dirty="0">
                          <a:latin typeface="+mn-lt"/>
                        </a:rPr>
                        <a:t>Fix P)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</a:tr>
              <a:tr h="43481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T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NT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T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NT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</a:tr>
              <a:tr h="43481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</a:rPr>
                        <a:t>rs4537731-rs211106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</a:rPr>
                        <a:t>58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31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67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88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</a:rPr>
                        <a:t>37.1 (0.026)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</a:tr>
              <a:tr h="43481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</a:rPr>
                        <a:t>rs623580-rs10488682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80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51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48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75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+mn-lt"/>
                        </a:rPr>
                        <a:t>25.5 (0.043)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</a:tr>
              <a:tr h="43481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rs623580- rs4570625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54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30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71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93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+mn-lt"/>
                        </a:rPr>
                        <a:t>31.0 (0.024)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</a:tr>
              <a:tr h="43481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rs623580- rs4290270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78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47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50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78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+mn-lt"/>
                        </a:rPr>
                        <a:t>22.4 (0.050)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</a:tr>
              <a:tr h="43481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rs623580-rs1799913- rs4570625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69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35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56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88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+mn-lt"/>
                        </a:rPr>
                        <a:t>52.7 (0.026)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</a:tr>
              <a:tr h="43481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rs623580- rs1799913- rs4290270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69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32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57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+mn-lt"/>
                        </a:rPr>
                        <a:t>90</a:t>
                      </a:r>
                      <a:endParaRPr lang="en-US" sz="2000" b="1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n-lt"/>
                        </a:rPr>
                        <a:t>45.7 (0.041)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4686" marR="54686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5938" y="381000"/>
            <a:ext cx="81858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2400" dirty="0" smtClean="0"/>
              <a:t>Table 3. MDR-</a:t>
            </a:r>
            <a:r>
              <a:rPr lang="en-US" sz="2400" dirty="0" err="1" smtClean="0"/>
              <a:t>phenomics</a:t>
            </a:r>
            <a:r>
              <a:rPr lang="en-US" sz="2400" dirty="0" smtClean="0"/>
              <a:t> analysis for </a:t>
            </a:r>
            <a:r>
              <a:rPr lang="en-US" sz="2400" i="1" dirty="0" smtClean="0"/>
              <a:t>TPH1</a:t>
            </a:r>
            <a:r>
              <a:rPr lang="en-US" sz="2400" dirty="0" smtClean="0"/>
              <a:t> and </a:t>
            </a:r>
            <a:r>
              <a:rPr lang="en-US" sz="2400" i="1" dirty="0" smtClean="0"/>
              <a:t>TPH2</a:t>
            </a:r>
            <a:r>
              <a:rPr lang="en-US" sz="2400" dirty="0" smtClean="0"/>
              <a:t> interaction</a:t>
            </a:r>
          </a:p>
          <a:p>
            <a:pPr algn="just"/>
            <a:r>
              <a:rPr lang="en-US" sz="2400" dirty="0" smtClean="0"/>
              <a:t>               using all trio families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533400"/>
            <a:ext cx="5334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94921" y="5715000"/>
            <a:ext cx="77632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Figure 7. Radial diagram showing genetic interaction pattern </a:t>
            </a:r>
          </a:p>
          <a:p>
            <a:r>
              <a:rPr lang="en-US" sz="2400" dirty="0" smtClean="0"/>
              <a:t>                 between the SNPs of the genes.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47321" y="5715000"/>
            <a:ext cx="7915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Figure 8. </a:t>
            </a:r>
            <a:r>
              <a:rPr lang="en-US" sz="2400" dirty="0" err="1" smtClean="0"/>
              <a:t>Bioinformatic</a:t>
            </a:r>
            <a:r>
              <a:rPr lang="en-US" sz="2400" dirty="0" smtClean="0"/>
              <a:t> analysis for protein-protein interaction</a:t>
            </a:r>
            <a:endParaRPr lang="en-US" sz="2400" dirty="0"/>
          </a:p>
        </p:txBody>
      </p:sp>
      <p:pic>
        <p:nvPicPr>
          <p:cNvPr id="6145" name="Picture 1" descr="G:\Progress in psychopharmacology\Revised PNBP MS\Fig.5.tif"/>
          <p:cNvPicPr>
            <a:picLocks noChangeAspect="1" noChangeArrowheads="1"/>
          </p:cNvPicPr>
          <p:nvPr/>
        </p:nvPicPr>
        <p:blipFill>
          <a:blip r:embed="rId2" cstate="print">
            <a:lum bright="-10000" contrast="-20000"/>
          </a:blip>
          <a:srcRect/>
          <a:stretch>
            <a:fillRect/>
          </a:stretch>
        </p:blipFill>
        <p:spPr bwMode="auto">
          <a:xfrm>
            <a:off x="990600" y="457200"/>
            <a:ext cx="746760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302416" y="1600200"/>
          <a:ext cx="4072890" cy="3581396"/>
        </p:xfrm>
        <a:graphic>
          <a:graphicData uri="http://schemas.openxmlformats.org/drawingml/2006/table">
            <a:tbl>
              <a:tblPr/>
              <a:tblGrid>
                <a:gridCol w="2363985"/>
                <a:gridCol w="1708905"/>
              </a:tblGrid>
              <a:tr h="5116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Interacting Proteins</a:t>
                      </a:r>
                      <a:endParaRPr lang="en-US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Text mining score</a:t>
                      </a: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6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SLC6A4 and </a:t>
                      </a: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TPH1</a:t>
                      </a: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0.956</a:t>
                      </a: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116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TPH2 and </a:t>
                      </a: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SLC6A4</a:t>
                      </a: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0.889</a:t>
                      </a:r>
                      <a:endParaRPr lang="en-US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16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HTR2A and </a:t>
                      </a: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TPH2</a:t>
                      </a: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0.908</a:t>
                      </a: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16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HTR2A and </a:t>
                      </a: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TPH1</a:t>
                      </a: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0.963</a:t>
                      </a: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16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HTR2A and </a:t>
                      </a: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SLC6A4</a:t>
                      </a: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0.926</a:t>
                      </a: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16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ITGB3 and </a:t>
                      </a: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SLC6A4</a:t>
                      </a:r>
                      <a:endParaRPr lang="en-US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0.960</a:t>
                      </a:r>
                      <a:endParaRPr lang="en-US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130314"/>
            <a:ext cx="884780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Table 4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Interacting proteins with the text mining scores resulted by online database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resource Search Tool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“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STRING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3025" y="54114"/>
            <a:ext cx="91379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Table 5. Transcription factor and transcription factor binding site changes due to single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nucleotide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polymorphism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0" y="1066805"/>
          <a:ext cx="6476999" cy="5029195"/>
        </p:xfrm>
        <a:graphic>
          <a:graphicData uri="http://schemas.openxmlformats.org/drawingml/2006/table">
            <a:tbl>
              <a:tblPr/>
              <a:tblGrid>
                <a:gridCol w="1295400"/>
                <a:gridCol w="1143000"/>
                <a:gridCol w="2353095"/>
                <a:gridCol w="842752"/>
                <a:gridCol w="842752"/>
              </a:tblGrid>
              <a:tr h="2958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SNP ID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Alleles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TFB sites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TF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Score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835"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rs4570625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G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TA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G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AATA ←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CdxA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85.7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58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AATTA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 →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CdxA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98.6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8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TA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AATA ←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CdxA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91.4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8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TA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AATA →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CdxA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91.4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835">
                <a:tc rowSpan="9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rs11179000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AC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CGTGT →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USF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94.1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8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AC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CGTGT ←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USF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94.1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8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GTAC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CGTGTTG →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N-Myc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90.8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8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TGTAC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CGTGTTGA ←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USF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88.2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8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TGTAC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CGTGTTGA →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USF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88.2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8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GTAC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CGTGTTG ←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N-Myc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87.6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8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GTAC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CGTGTTG →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c-Myc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86.8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8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GTAC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CGTGTTG ←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MyoD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86.0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8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835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rs11179001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ACTGGAAGC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400" b="1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→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c-Ets-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90.2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8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G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ACTGGAAGC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G</a:t>
                      </a:r>
                      <a:r>
                        <a:rPr lang="en-US" sz="1400" b="1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→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c-Ets-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89.2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8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ACTGGAAGC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G</a:t>
                      </a:r>
                      <a:r>
                        <a:rPr lang="en-US" sz="1400" b="1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</a:rPr>
                        <a:t>→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NRF-2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86.0</a:t>
                      </a:r>
                      <a:endParaRPr lang="en-US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863" marR="598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80176" y="1302603"/>
            <a:ext cx="81671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sz="2400" dirty="0" smtClean="0"/>
              <a:t>  LD variation pattern was observed between the SNPs of case,</a:t>
            </a:r>
          </a:p>
          <a:p>
            <a:r>
              <a:rPr lang="en-US" sz="2400" dirty="0" smtClean="0"/>
              <a:t>     control and parents.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294244" y="2840671"/>
            <a:ext cx="8238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sz="2400" dirty="0" smtClean="0"/>
              <a:t>  Pair-wise </a:t>
            </a:r>
            <a:r>
              <a:rPr lang="en-US" sz="2400" dirty="0" err="1" smtClean="0"/>
              <a:t>haplotype</a:t>
            </a:r>
            <a:r>
              <a:rPr lang="en-US" sz="2400" dirty="0" smtClean="0"/>
              <a:t>  analysis reveal over-transmission of</a:t>
            </a:r>
            <a:r>
              <a:rPr lang="en-US" sz="2400" i="1" dirty="0" smtClean="0"/>
              <a:t>TPH1.</a:t>
            </a:r>
            <a:endParaRPr lang="en-US" sz="2400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294244" y="2217003"/>
            <a:ext cx="8598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sz="2400" dirty="0" smtClean="0"/>
              <a:t>  Pair-wise </a:t>
            </a:r>
            <a:r>
              <a:rPr lang="en-US" sz="2400" dirty="0" err="1" smtClean="0"/>
              <a:t>haplotype</a:t>
            </a:r>
            <a:r>
              <a:rPr lang="en-US" sz="2400" dirty="0" smtClean="0"/>
              <a:t>  analysis showed under-expression  of </a:t>
            </a:r>
            <a:r>
              <a:rPr lang="en-US" sz="2400" i="1" dirty="0" smtClean="0"/>
              <a:t>TPH2.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295815" y="3512403"/>
            <a:ext cx="8409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sz="2400" dirty="0" smtClean="0"/>
              <a:t>  MDR and MDRP showed significant interaction of </a:t>
            </a:r>
            <a:r>
              <a:rPr lang="en-US" sz="2400" i="1" dirty="0" smtClean="0"/>
              <a:t>TPH1</a:t>
            </a:r>
            <a:r>
              <a:rPr lang="en-US" sz="2400" dirty="0" smtClean="0"/>
              <a:t> &amp; </a:t>
            </a:r>
            <a:r>
              <a:rPr lang="en-US" sz="2400" i="1" dirty="0" smtClean="0"/>
              <a:t>TPH2</a:t>
            </a:r>
            <a:endParaRPr lang="en-US" sz="2400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322241" y="4122003"/>
            <a:ext cx="86530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sz="2400" dirty="0" smtClean="0"/>
              <a:t>  Indirect interaction of TPH1,TPH2 and </a:t>
            </a:r>
            <a:r>
              <a:rPr lang="en-US" sz="2400" dirty="0" smtClean="0"/>
              <a:t>ITGB3 was </a:t>
            </a:r>
            <a:r>
              <a:rPr lang="en-US" sz="2400" dirty="0" smtClean="0"/>
              <a:t>shown by </a:t>
            </a:r>
          </a:p>
          <a:p>
            <a:r>
              <a:rPr lang="en-US" sz="2400" dirty="0" smtClean="0"/>
              <a:t>     </a:t>
            </a:r>
            <a:r>
              <a:rPr lang="en-US" sz="2400" dirty="0" err="1" smtClean="0"/>
              <a:t>bioinformatic</a:t>
            </a:r>
            <a:r>
              <a:rPr lang="en-US" sz="2400" dirty="0" smtClean="0"/>
              <a:t> </a:t>
            </a:r>
            <a:r>
              <a:rPr lang="en-US" sz="2400" dirty="0" smtClean="0"/>
              <a:t>analysis; </a:t>
            </a:r>
            <a:r>
              <a:rPr lang="en-US" sz="2400" dirty="0" smtClean="0"/>
              <a:t>and the SNP markers were </a:t>
            </a:r>
            <a:r>
              <a:rPr lang="en-US" sz="2400" dirty="0" smtClean="0"/>
              <a:t>shown to </a:t>
            </a:r>
            <a:r>
              <a:rPr lang="en-US" sz="2400" dirty="0" smtClean="0"/>
              <a:t>have </a:t>
            </a:r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en-US" sz="2400" dirty="0" smtClean="0"/>
              <a:t>    </a:t>
            </a:r>
            <a:r>
              <a:rPr lang="en-US" sz="2400" dirty="0" smtClean="0"/>
              <a:t>functional </a:t>
            </a:r>
            <a:r>
              <a:rPr lang="en-US" sz="2400" dirty="0" smtClean="0"/>
              <a:t>(from low to moderate) role in gene regulation.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969488" y="115669"/>
            <a:ext cx="4458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Summary of the result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8888" y="838200"/>
            <a:ext cx="93052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A50021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+mj-lt"/>
              </a:rPr>
              <a:t> The present study using genetic association and gene-gene </a:t>
            </a:r>
          </a:p>
          <a:p>
            <a:pPr algn="just">
              <a:buClr>
                <a:srgbClr val="A50021"/>
              </a:buClr>
            </a:pPr>
            <a:r>
              <a:rPr lang="en-US" sz="2800" dirty="0" smtClean="0">
                <a:latin typeface="+mj-lt"/>
              </a:rPr>
              <a:t>     interaction analyses of </a:t>
            </a:r>
            <a:r>
              <a:rPr lang="en-US" sz="2800" i="1" dirty="0" smtClean="0">
                <a:latin typeface="+mj-lt"/>
              </a:rPr>
              <a:t>TPH1</a:t>
            </a:r>
            <a:r>
              <a:rPr lang="en-US" sz="2800" dirty="0" smtClean="0">
                <a:latin typeface="+mj-lt"/>
              </a:rPr>
              <a:t>, </a:t>
            </a:r>
            <a:r>
              <a:rPr lang="en-US" sz="2800" i="1" dirty="0" smtClean="0">
                <a:latin typeface="+mj-lt"/>
              </a:rPr>
              <a:t>TPH2</a:t>
            </a:r>
            <a:r>
              <a:rPr lang="en-US" sz="2800" dirty="0" smtClean="0">
                <a:latin typeface="+mj-lt"/>
              </a:rPr>
              <a:t> and </a:t>
            </a:r>
            <a:r>
              <a:rPr lang="en-US" sz="2800" i="1" dirty="0" smtClean="0">
                <a:latin typeface="+mj-lt"/>
              </a:rPr>
              <a:t>ITGB3</a:t>
            </a:r>
            <a:r>
              <a:rPr lang="en-US" sz="2800" dirty="0" smtClean="0">
                <a:latin typeface="+mj-lt"/>
              </a:rPr>
              <a:t> variants </a:t>
            </a:r>
          </a:p>
          <a:p>
            <a:pPr algn="just">
              <a:buClr>
                <a:srgbClr val="A50021"/>
              </a:buClr>
            </a:pPr>
            <a:r>
              <a:rPr lang="en-US" sz="2800" dirty="0" smtClean="0">
                <a:latin typeface="+mj-lt"/>
              </a:rPr>
              <a:t>     support the </a:t>
            </a:r>
            <a:r>
              <a:rPr lang="en-US" sz="2800" dirty="0" err="1" smtClean="0">
                <a:latin typeface="+mj-lt"/>
              </a:rPr>
              <a:t>serotonergic</a:t>
            </a:r>
            <a:r>
              <a:rPr lang="en-US" sz="2800" dirty="0" smtClean="0">
                <a:latin typeface="+mj-lt"/>
              </a:rPr>
              <a:t> abnormality in ASD.</a:t>
            </a:r>
          </a:p>
          <a:p>
            <a:pPr algn="just">
              <a:buClr>
                <a:srgbClr val="A50021"/>
              </a:buClr>
            </a:pPr>
            <a:endParaRPr lang="en-US" sz="2800" dirty="0" smtClean="0">
              <a:latin typeface="+mj-lt"/>
            </a:endParaRPr>
          </a:p>
          <a:p>
            <a:pPr algn="just">
              <a:buClr>
                <a:srgbClr val="A50021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+mj-lt"/>
              </a:rPr>
              <a:t> The three genes are likely involve in the etiology of the</a:t>
            </a:r>
          </a:p>
          <a:p>
            <a:pPr algn="just">
              <a:buClr>
                <a:srgbClr val="A50021"/>
              </a:buClr>
            </a:pPr>
            <a:r>
              <a:rPr lang="en-US" sz="2800" dirty="0" smtClean="0">
                <a:latin typeface="+mj-lt"/>
              </a:rPr>
              <a:t>     disorder.</a:t>
            </a:r>
          </a:p>
          <a:p>
            <a:pPr algn="just">
              <a:buClr>
                <a:srgbClr val="A50021"/>
              </a:buClr>
              <a:buFont typeface="Wingdings" pitchFamily="2" charset="2"/>
              <a:buChar char="Ø"/>
            </a:pPr>
            <a:endParaRPr lang="en-US" sz="2800" dirty="0" smtClean="0">
              <a:latin typeface="+mj-lt"/>
            </a:endParaRPr>
          </a:p>
          <a:p>
            <a:pPr algn="just">
              <a:buClr>
                <a:srgbClr val="A50021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+mj-lt"/>
              </a:rPr>
              <a:t> However further studies using cellular and animal models</a:t>
            </a:r>
          </a:p>
          <a:p>
            <a:pPr algn="just">
              <a:buClr>
                <a:srgbClr val="A50021"/>
              </a:buClr>
            </a:pPr>
            <a:r>
              <a:rPr lang="en-US" sz="2800" dirty="0" smtClean="0">
                <a:latin typeface="+mj-lt"/>
              </a:rPr>
              <a:t>     are required to validate the finding which may provide</a:t>
            </a:r>
          </a:p>
          <a:p>
            <a:pPr algn="just">
              <a:buClr>
                <a:srgbClr val="A50021"/>
              </a:buClr>
            </a:pPr>
            <a:r>
              <a:rPr lang="en-US" sz="2800" dirty="0" smtClean="0">
                <a:latin typeface="+mj-lt"/>
              </a:rPr>
              <a:t>     some important information in the disease </a:t>
            </a:r>
            <a:r>
              <a:rPr lang="en-US" sz="2800" dirty="0" err="1" smtClean="0">
                <a:latin typeface="+mj-lt"/>
              </a:rPr>
              <a:t>pathophysiology</a:t>
            </a:r>
            <a:endParaRPr lang="en-US" sz="2800" dirty="0" smtClean="0">
              <a:latin typeface="+mj-lt"/>
            </a:endParaRPr>
          </a:p>
          <a:p>
            <a:pPr algn="just">
              <a:buClr>
                <a:srgbClr val="A50021"/>
              </a:buClr>
            </a:pPr>
            <a:r>
              <a:rPr lang="en-US" sz="2800" dirty="0" smtClean="0">
                <a:latin typeface="+mj-lt"/>
              </a:rPr>
              <a:t>     and in the future therapeutic development of ASD. </a:t>
            </a:r>
            <a:endParaRPr lang="en-US" sz="28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60364" y="115669"/>
            <a:ext cx="22765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Conclusion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4377</TotalTime>
  <Words>1310</Words>
  <Application>Microsoft Office PowerPoint</Application>
  <PresentationFormat>On-screen Show (4:3)</PresentationFormat>
  <Paragraphs>628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Dell</cp:lastModifiedBy>
  <cp:revision>619</cp:revision>
  <dcterms:created xsi:type="dcterms:W3CDTF">2012-04-09T04:15:52Z</dcterms:created>
  <dcterms:modified xsi:type="dcterms:W3CDTF">2014-10-08T18:13:22Z</dcterms:modified>
</cp:coreProperties>
</file>