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7" r:id="rId2"/>
    <p:sldId id="454" r:id="rId3"/>
    <p:sldId id="452" r:id="rId4"/>
    <p:sldId id="453" r:id="rId5"/>
    <p:sldId id="451" r:id="rId6"/>
    <p:sldId id="259" r:id="rId7"/>
    <p:sldId id="400" r:id="rId8"/>
    <p:sldId id="262" r:id="rId9"/>
    <p:sldId id="260" r:id="rId10"/>
    <p:sldId id="266" r:id="rId11"/>
    <p:sldId id="401" r:id="rId12"/>
    <p:sldId id="406" r:id="rId13"/>
    <p:sldId id="267" r:id="rId14"/>
    <p:sldId id="380" r:id="rId15"/>
    <p:sldId id="281" r:id="rId16"/>
    <p:sldId id="273" r:id="rId17"/>
    <p:sldId id="278" r:id="rId18"/>
    <p:sldId id="402" r:id="rId19"/>
    <p:sldId id="399" r:id="rId20"/>
    <p:sldId id="357" r:id="rId21"/>
    <p:sldId id="287" r:id="rId22"/>
    <p:sldId id="455" r:id="rId23"/>
    <p:sldId id="339" r:id="rId24"/>
    <p:sldId id="390" r:id="rId25"/>
    <p:sldId id="299" r:id="rId26"/>
    <p:sldId id="392" r:id="rId27"/>
    <p:sldId id="394" r:id="rId28"/>
    <p:sldId id="395" r:id="rId29"/>
    <p:sldId id="458" r:id="rId30"/>
    <p:sldId id="459" r:id="rId31"/>
    <p:sldId id="460" r:id="rId32"/>
    <p:sldId id="462" r:id="rId33"/>
    <p:sldId id="461" r:id="rId34"/>
    <p:sldId id="436" r:id="rId35"/>
    <p:sldId id="463" r:id="rId36"/>
    <p:sldId id="464" r:id="rId37"/>
    <p:sldId id="457" r:id="rId38"/>
    <p:sldId id="298" r:id="rId39"/>
    <p:sldId id="412" r:id="rId40"/>
    <p:sldId id="413" r:id="rId41"/>
    <p:sldId id="414" r:id="rId42"/>
    <p:sldId id="446" r:id="rId43"/>
    <p:sldId id="447" r:id="rId44"/>
    <p:sldId id="448" r:id="rId45"/>
    <p:sldId id="449" r:id="rId46"/>
    <p:sldId id="450" r:id="rId47"/>
    <p:sldId id="417" r:id="rId48"/>
    <p:sldId id="418" r:id="rId49"/>
    <p:sldId id="426" r:id="rId50"/>
    <p:sldId id="427" r:id="rId51"/>
    <p:sldId id="428" r:id="rId52"/>
    <p:sldId id="435" r:id="rId53"/>
    <p:sldId id="46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FFFFFF"/>
    <a:srgbClr val="FFD966"/>
    <a:srgbClr val="99FF99"/>
    <a:srgbClr val="FFCCCC"/>
    <a:srgbClr val="F5E3F2"/>
    <a:srgbClr val="EBC7E4"/>
    <a:srgbClr val="E0A8D5"/>
    <a:srgbClr val="FF99FF"/>
    <a:srgbClr val="A86E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114" d="100"/>
          <a:sy n="114" d="100"/>
        </p:scale>
        <p:origin x="462" y="108"/>
      </p:cViewPr>
      <p:guideLst>
        <p:guide orient="horz" pos="2160"/>
        <p:guide pos="3840"/>
      </p:guideLst>
    </p:cSldViewPr>
  </p:slideViewPr>
  <p:notesTextViewPr>
    <p:cViewPr>
      <p:scale>
        <a:sx n="1" d="1"/>
        <a:sy n="1" d="1"/>
      </p:scale>
      <p:origin x="0" y="0"/>
    </p:cViewPr>
  </p:notesTextViewPr>
  <p:sorterViewPr>
    <p:cViewPr>
      <p:scale>
        <a:sx n="100" d="100"/>
        <a:sy n="100" d="100"/>
      </p:scale>
      <p:origin x="0" y="-208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Base line</c:v>
                </c:pt>
              </c:strCache>
            </c:strRef>
          </c:tx>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cat>
            <c:strRef>
              <c:f>Sheet1!$A$2:$A$3</c:f>
              <c:strCache>
                <c:ptCount val="2"/>
                <c:pt idx="0">
                  <c:v>Control (n=14)</c:v>
                </c:pt>
                <c:pt idx="1">
                  <c:v>PUFA (n=42)</c:v>
                </c:pt>
              </c:strCache>
            </c:strRef>
          </c:cat>
          <c:val>
            <c:numRef>
              <c:f>Sheet1!$B$2:$B$3</c:f>
              <c:numCache>
                <c:formatCode>General</c:formatCode>
                <c:ptCount val="2"/>
                <c:pt idx="0">
                  <c:v>58</c:v>
                </c:pt>
                <c:pt idx="1">
                  <c:v>62</c:v>
                </c:pt>
              </c:numCache>
            </c:numRef>
          </c:val>
          <c:extLst>
            <c:ext xmlns:c16="http://schemas.microsoft.com/office/drawing/2014/chart" uri="{C3380CC4-5D6E-409C-BE32-E72D297353CC}">
              <c16:uniqueId val="{00000000-1984-4CD1-AFEF-81EFB2D0067F}"/>
            </c:ext>
          </c:extLst>
        </c:ser>
        <c:ser>
          <c:idx val="1"/>
          <c:order val="1"/>
          <c:tx>
            <c:strRef>
              <c:f>Sheet1!$C$1</c:f>
              <c:strCache>
                <c:ptCount val="1"/>
                <c:pt idx="0">
                  <c:v>Month 12</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cat>
            <c:strRef>
              <c:f>Sheet1!$A$2:$A$3</c:f>
              <c:strCache>
                <c:ptCount val="2"/>
                <c:pt idx="0">
                  <c:v>Control (n=14)</c:v>
                </c:pt>
                <c:pt idx="1">
                  <c:v>PUFA (n=42)</c:v>
                </c:pt>
              </c:strCache>
            </c:strRef>
          </c:cat>
          <c:val>
            <c:numRef>
              <c:f>Sheet1!$C$2:$C$3</c:f>
              <c:numCache>
                <c:formatCode>General</c:formatCode>
                <c:ptCount val="2"/>
                <c:pt idx="0">
                  <c:v>50</c:v>
                </c:pt>
                <c:pt idx="1">
                  <c:v>13</c:v>
                </c:pt>
              </c:numCache>
            </c:numRef>
          </c:val>
          <c:extLst>
            <c:ext xmlns:c16="http://schemas.microsoft.com/office/drawing/2014/chart" uri="{C3380CC4-5D6E-409C-BE32-E72D297353CC}">
              <c16:uniqueId val="{00000001-1984-4CD1-AFEF-81EFB2D0067F}"/>
            </c:ext>
          </c:extLst>
        </c:ser>
        <c:dLbls>
          <c:showLegendKey val="0"/>
          <c:showVal val="0"/>
          <c:showCatName val="0"/>
          <c:showSerName val="0"/>
          <c:showPercent val="0"/>
          <c:showBubbleSize val="0"/>
        </c:dLbls>
        <c:gapWidth val="65"/>
        <c:shape val="box"/>
        <c:axId val="-1903221456"/>
        <c:axId val="-1903244848"/>
        <c:axId val="0"/>
      </c:bar3DChart>
      <c:catAx>
        <c:axId val="-190322145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903244848"/>
        <c:crosses val="autoZero"/>
        <c:auto val="1"/>
        <c:lblAlgn val="ctr"/>
        <c:lblOffset val="100"/>
        <c:noMultiLvlLbl val="0"/>
      </c:catAx>
      <c:valAx>
        <c:axId val="-1903244848"/>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90322145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6170C0-1FF8-4B55-A96A-DB5C2D81D52A}" type="doc">
      <dgm:prSet loTypeId="urn:microsoft.com/office/officeart/2009/3/layout/DescendingProcess" loCatId="process" qsTypeId="urn:microsoft.com/office/officeart/2009/2/quickstyle/3d8" qsCatId="3D" csTypeId="urn:microsoft.com/office/officeart/2005/8/colors/colorful2" csCatId="colorful" phldr="1"/>
      <dgm:spPr/>
      <dgm:t>
        <a:bodyPr/>
        <a:lstStyle/>
        <a:p>
          <a:endParaRPr lang="en-US"/>
        </a:p>
      </dgm:t>
    </dgm:pt>
    <dgm:pt modelId="{D6E1C2E0-D5FB-434C-B220-3F70438D207B}">
      <dgm:prSet phldrT="[Text]"/>
      <dgm:spPr/>
      <dgm:t>
        <a:bodyPr/>
        <a:lstStyle/>
        <a:p>
          <a:endParaRPr lang="en-US" dirty="0"/>
        </a:p>
      </dgm:t>
    </dgm:pt>
    <dgm:pt modelId="{B0C0600E-A03C-4297-AE4C-EF061029A640}" type="parTrans" cxnId="{4F6634D9-ADFC-477B-A3AD-8C8A93336B62}">
      <dgm:prSet/>
      <dgm:spPr/>
      <dgm:t>
        <a:bodyPr/>
        <a:lstStyle/>
        <a:p>
          <a:endParaRPr lang="en-US"/>
        </a:p>
      </dgm:t>
    </dgm:pt>
    <dgm:pt modelId="{BC31F2AE-1941-4EDF-ACC2-8BF0DDBBF07A}" type="sibTrans" cxnId="{4F6634D9-ADFC-477B-A3AD-8C8A93336B62}">
      <dgm:prSet/>
      <dgm:spPr/>
      <dgm:t>
        <a:bodyPr/>
        <a:lstStyle/>
        <a:p>
          <a:endParaRPr lang="en-US"/>
        </a:p>
      </dgm:t>
    </dgm:pt>
    <dgm:pt modelId="{42A46A98-639A-45A7-BC32-4279850DA45E}">
      <dgm:prSet phldrT="[Text]" phldr="1"/>
      <dgm:spPr/>
      <dgm:t>
        <a:bodyPr/>
        <a:lstStyle/>
        <a:p>
          <a:endParaRPr lang="en-US"/>
        </a:p>
      </dgm:t>
    </dgm:pt>
    <dgm:pt modelId="{8E14612D-C465-4F1D-8106-AE6475D36F66}" type="parTrans" cxnId="{FDAD3351-52C1-403A-A994-3EA0B8D88EBB}">
      <dgm:prSet/>
      <dgm:spPr/>
      <dgm:t>
        <a:bodyPr/>
        <a:lstStyle/>
        <a:p>
          <a:endParaRPr lang="en-US"/>
        </a:p>
      </dgm:t>
    </dgm:pt>
    <dgm:pt modelId="{A94E6A83-DD34-46B2-9647-206D242F660D}" type="sibTrans" cxnId="{FDAD3351-52C1-403A-A994-3EA0B8D88EBB}">
      <dgm:prSet/>
      <dgm:spPr/>
      <dgm:t>
        <a:bodyPr/>
        <a:lstStyle/>
        <a:p>
          <a:endParaRPr lang="en-US"/>
        </a:p>
      </dgm:t>
    </dgm:pt>
    <dgm:pt modelId="{73BBB357-BF44-4DB5-AF8A-0F1FDA33FA03}">
      <dgm:prSet phldrT="[Text]" phldr="1"/>
      <dgm:spPr/>
      <dgm:t>
        <a:bodyPr/>
        <a:lstStyle/>
        <a:p>
          <a:endParaRPr lang="en-US"/>
        </a:p>
      </dgm:t>
    </dgm:pt>
    <dgm:pt modelId="{EA588A98-A8FB-4156-AD7C-B4B4A842AEDF}" type="parTrans" cxnId="{8A4A69B2-D71A-4A92-B475-B3E33AA58000}">
      <dgm:prSet/>
      <dgm:spPr/>
      <dgm:t>
        <a:bodyPr/>
        <a:lstStyle/>
        <a:p>
          <a:endParaRPr lang="en-US"/>
        </a:p>
      </dgm:t>
    </dgm:pt>
    <dgm:pt modelId="{E8DF1084-0A78-47F1-9EED-BC3F4512ABFA}" type="sibTrans" cxnId="{8A4A69B2-D71A-4A92-B475-B3E33AA58000}">
      <dgm:prSet/>
      <dgm:spPr/>
      <dgm:t>
        <a:bodyPr/>
        <a:lstStyle/>
        <a:p>
          <a:endParaRPr lang="en-US"/>
        </a:p>
      </dgm:t>
    </dgm:pt>
    <dgm:pt modelId="{10D9D04F-8CE7-4DB6-8A08-9D0A88AE0382}">
      <dgm:prSet phldrT="[Text]" phldr="1"/>
      <dgm:spPr/>
      <dgm:t>
        <a:bodyPr/>
        <a:lstStyle/>
        <a:p>
          <a:endParaRPr lang="en-US"/>
        </a:p>
      </dgm:t>
    </dgm:pt>
    <dgm:pt modelId="{CB3069B4-6E14-42B2-9DD8-EE1882404AE2}" type="parTrans" cxnId="{C7FDFC86-EC44-4DD0-B4A4-7BF4AA1C7F5B}">
      <dgm:prSet/>
      <dgm:spPr/>
      <dgm:t>
        <a:bodyPr/>
        <a:lstStyle/>
        <a:p>
          <a:endParaRPr lang="en-US"/>
        </a:p>
      </dgm:t>
    </dgm:pt>
    <dgm:pt modelId="{4E4A355A-8659-4891-A59D-996C833072FF}" type="sibTrans" cxnId="{C7FDFC86-EC44-4DD0-B4A4-7BF4AA1C7F5B}">
      <dgm:prSet/>
      <dgm:spPr/>
      <dgm:t>
        <a:bodyPr/>
        <a:lstStyle/>
        <a:p>
          <a:endParaRPr lang="en-US"/>
        </a:p>
      </dgm:t>
    </dgm:pt>
    <dgm:pt modelId="{4A6C04D9-3830-4B0C-98EF-69EA2851C936}">
      <dgm:prSet phldrT="[Text]"/>
      <dgm:spPr/>
      <dgm:t>
        <a:bodyPr/>
        <a:lstStyle/>
        <a:p>
          <a:r>
            <a:rPr lang="en-GB" dirty="0"/>
            <a:t>3.1 </a:t>
          </a:r>
          <a:r>
            <a:rPr lang="en-GB" dirty="0" err="1"/>
            <a:t>Kpa</a:t>
          </a:r>
          <a:endParaRPr lang="en-US" dirty="0"/>
        </a:p>
      </dgm:t>
    </dgm:pt>
    <dgm:pt modelId="{D05CE19B-F85E-47AF-86F7-8C6DFF7A6C79}" type="parTrans" cxnId="{DA61E502-A7C3-4262-9C9E-1D369DF382B7}">
      <dgm:prSet/>
      <dgm:spPr/>
      <dgm:t>
        <a:bodyPr/>
        <a:lstStyle/>
        <a:p>
          <a:endParaRPr lang="en-US"/>
        </a:p>
      </dgm:t>
    </dgm:pt>
    <dgm:pt modelId="{7C65CF4B-A2E2-4476-87EA-92BF9CB30676}" type="sibTrans" cxnId="{DA61E502-A7C3-4262-9C9E-1D369DF382B7}">
      <dgm:prSet/>
      <dgm:spPr/>
      <dgm:t>
        <a:bodyPr/>
        <a:lstStyle/>
        <a:p>
          <a:endParaRPr lang="en-US"/>
        </a:p>
      </dgm:t>
    </dgm:pt>
    <dgm:pt modelId="{B802C708-E24D-4672-8FE3-8F7AEE6C8322}" type="pres">
      <dgm:prSet presAssocID="{C56170C0-1FF8-4B55-A96A-DB5C2D81D52A}" presName="Name0" presStyleCnt="0">
        <dgm:presLayoutVars>
          <dgm:chMax val="7"/>
          <dgm:chPref val="5"/>
        </dgm:presLayoutVars>
      </dgm:prSet>
      <dgm:spPr/>
    </dgm:pt>
    <dgm:pt modelId="{B7DE8C0D-627E-468B-A44A-BD61C9B0F2E2}" type="pres">
      <dgm:prSet presAssocID="{C56170C0-1FF8-4B55-A96A-DB5C2D81D52A}" presName="arrowNode" presStyleLbl="node1" presStyleIdx="0" presStyleCnt="1"/>
      <dgm:spPr/>
    </dgm:pt>
    <dgm:pt modelId="{B8F09E99-49D5-4A7F-B09F-73993473BF34}" type="pres">
      <dgm:prSet presAssocID="{D6E1C2E0-D5FB-434C-B220-3F70438D207B}" presName="txNode1" presStyleLbl="revTx" presStyleIdx="0" presStyleCnt="5">
        <dgm:presLayoutVars>
          <dgm:bulletEnabled val="1"/>
        </dgm:presLayoutVars>
      </dgm:prSet>
      <dgm:spPr/>
    </dgm:pt>
    <dgm:pt modelId="{4413FCA3-CACB-4676-BB21-600F6E614F65}" type="pres">
      <dgm:prSet presAssocID="{42A46A98-639A-45A7-BC32-4279850DA45E}" presName="txNode2" presStyleLbl="revTx" presStyleIdx="1" presStyleCnt="5">
        <dgm:presLayoutVars>
          <dgm:bulletEnabled val="1"/>
        </dgm:presLayoutVars>
      </dgm:prSet>
      <dgm:spPr/>
    </dgm:pt>
    <dgm:pt modelId="{003916D1-1F0D-4810-906A-69F01F09FE7A}" type="pres">
      <dgm:prSet presAssocID="{A94E6A83-DD34-46B2-9647-206D242F660D}" presName="dotNode2" presStyleCnt="0"/>
      <dgm:spPr/>
    </dgm:pt>
    <dgm:pt modelId="{162A3456-1318-44BE-AF16-1CDC1162F5DE}" type="pres">
      <dgm:prSet presAssocID="{A94E6A83-DD34-46B2-9647-206D242F660D}" presName="dotRepeatNode" presStyleLbl="fgShp" presStyleIdx="0" presStyleCnt="3"/>
      <dgm:spPr/>
    </dgm:pt>
    <dgm:pt modelId="{452122FE-EA7C-4368-B536-83FFF780B91C}" type="pres">
      <dgm:prSet presAssocID="{73BBB357-BF44-4DB5-AF8A-0F1FDA33FA03}" presName="txNode3" presStyleLbl="revTx" presStyleIdx="2" presStyleCnt="5">
        <dgm:presLayoutVars>
          <dgm:bulletEnabled val="1"/>
        </dgm:presLayoutVars>
      </dgm:prSet>
      <dgm:spPr/>
    </dgm:pt>
    <dgm:pt modelId="{1C8EFE0A-B085-4349-8FAE-116161C642F6}" type="pres">
      <dgm:prSet presAssocID="{E8DF1084-0A78-47F1-9EED-BC3F4512ABFA}" presName="dotNode3" presStyleCnt="0"/>
      <dgm:spPr/>
    </dgm:pt>
    <dgm:pt modelId="{C3B70CB5-7E93-4149-9CC4-B4C5F4EE16C7}" type="pres">
      <dgm:prSet presAssocID="{E8DF1084-0A78-47F1-9EED-BC3F4512ABFA}" presName="dotRepeatNode" presStyleLbl="fgShp" presStyleIdx="1" presStyleCnt="3"/>
      <dgm:spPr/>
    </dgm:pt>
    <dgm:pt modelId="{080D89B8-9F55-4F54-95A0-772DD8ED7F13}" type="pres">
      <dgm:prSet presAssocID="{10D9D04F-8CE7-4DB6-8A08-9D0A88AE0382}" presName="txNode4" presStyleLbl="revTx" presStyleIdx="3" presStyleCnt="5">
        <dgm:presLayoutVars>
          <dgm:bulletEnabled val="1"/>
        </dgm:presLayoutVars>
      </dgm:prSet>
      <dgm:spPr/>
    </dgm:pt>
    <dgm:pt modelId="{E0396977-A786-4193-84BF-73252623A21A}" type="pres">
      <dgm:prSet presAssocID="{4E4A355A-8659-4891-A59D-996C833072FF}" presName="dotNode4" presStyleCnt="0"/>
      <dgm:spPr/>
    </dgm:pt>
    <dgm:pt modelId="{56A40606-E054-4AC8-8505-ECF404A40D21}" type="pres">
      <dgm:prSet presAssocID="{4E4A355A-8659-4891-A59D-996C833072FF}" presName="dotRepeatNode" presStyleLbl="fgShp" presStyleIdx="2" presStyleCnt="3"/>
      <dgm:spPr/>
    </dgm:pt>
    <dgm:pt modelId="{4FBD82A3-FA04-41E4-B807-3E90979DB80A}" type="pres">
      <dgm:prSet presAssocID="{4A6C04D9-3830-4B0C-98EF-69EA2851C936}" presName="txNode5" presStyleLbl="revTx" presStyleIdx="4" presStyleCnt="5">
        <dgm:presLayoutVars>
          <dgm:bulletEnabled val="1"/>
        </dgm:presLayoutVars>
      </dgm:prSet>
      <dgm:spPr/>
    </dgm:pt>
  </dgm:ptLst>
  <dgm:cxnLst>
    <dgm:cxn modelId="{68D2015A-F0F0-442A-A93C-6842847D8B44}" type="presOf" srcId="{D6E1C2E0-D5FB-434C-B220-3F70438D207B}" destId="{B8F09E99-49D5-4A7F-B09F-73993473BF34}" srcOrd="0" destOrd="0" presId="urn:microsoft.com/office/officeart/2009/3/layout/DescendingProcess"/>
    <dgm:cxn modelId="{62D98C51-BC2B-4FCC-BA21-5A31CF222D39}" type="presOf" srcId="{4E4A355A-8659-4891-A59D-996C833072FF}" destId="{56A40606-E054-4AC8-8505-ECF404A40D21}" srcOrd="0" destOrd="0" presId="urn:microsoft.com/office/officeart/2009/3/layout/DescendingProcess"/>
    <dgm:cxn modelId="{4F6634D9-ADFC-477B-A3AD-8C8A93336B62}" srcId="{C56170C0-1FF8-4B55-A96A-DB5C2D81D52A}" destId="{D6E1C2E0-D5FB-434C-B220-3F70438D207B}" srcOrd="0" destOrd="0" parTransId="{B0C0600E-A03C-4297-AE4C-EF061029A640}" sibTransId="{BC31F2AE-1941-4EDF-ACC2-8BF0DDBBF07A}"/>
    <dgm:cxn modelId="{8A4A69B2-D71A-4A92-B475-B3E33AA58000}" srcId="{C56170C0-1FF8-4B55-A96A-DB5C2D81D52A}" destId="{73BBB357-BF44-4DB5-AF8A-0F1FDA33FA03}" srcOrd="2" destOrd="0" parTransId="{EA588A98-A8FB-4156-AD7C-B4B4A842AEDF}" sibTransId="{E8DF1084-0A78-47F1-9EED-BC3F4512ABFA}"/>
    <dgm:cxn modelId="{FDAD3351-52C1-403A-A994-3EA0B8D88EBB}" srcId="{C56170C0-1FF8-4B55-A96A-DB5C2D81D52A}" destId="{42A46A98-639A-45A7-BC32-4279850DA45E}" srcOrd="1" destOrd="0" parTransId="{8E14612D-C465-4F1D-8106-AE6475D36F66}" sibTransId="{A94E6A83-DD34-46B2-9647-206D242F660D}"/>
    <dgm:cxn modelId="{6D2F7BE2-6BDD-4A2C-926F-B4CD3E4AE12E}" type="presOf" srcId="{A94E6A83-DD34-46B2-9647-206D242F660D}" destId="{162A3456-1318-44BE-AF16-1CDC1162F5DE}" srcOrd="0" destOrd="0" presId="urn:microsoft.com/office/officeart/2009/3/layout/DescendingProcess"/>
    <dgm:cxn modelId="{01343AC9-AA1C-457D-9B09-A88DDB6F791C}" type="presOf" srcId="{E8DF1084-0A78-47F1-9EED-BC3F4512ABFA}" destId="{C3B70CB5-7E93-4149-9CC4-B4C5F4EE16C7}" srcOrd="0" destOrd="0" presId="urn:microsoft.com/office/officeart/2009/3/layout/DescendingProcess"/>
    <dgm:cxn modelId="{77F9208B-4004-43A0-B1D1-71E7AC5908DC}" type="presOf" srcId="{C56170C0-1FF8-4B55-A96A-DB5C2D81D52A}" destId="{B802C708-E24D-4672-8FE3-8F7AEE6C8322}" srcOrd="0" destOrd="0" presId="urn:microsoft.com/office/officeart/2009/3/layout/DescendingProcess"/>
    <dgm:cxn modelId="{4E3DCCDB-1F5A-460E-85C5-62B3091227A6}" type="presOf" srcId="{42A46A98-639A-45A7-BC32-4279850DA45E}" destId="{4413FCA3-CACB-4676-BB21-600F6E614F65}" srcOrd="0" destOrd="0" presId="urn:microsoft.com/office/officeart/2009/3/layout/DescendingProcess"/>
    <dgm:cxn modelId="{5E520D8B-410E-4EEB-A7BA-D4649DD386FA}" type="presOf" srcId="{10D9D04F-8CE7-4DB6-8A08-9D0A88AE0382}" destId="{080D89B8-9F55-4F54-95A0-772DD8ED7F13}" srcOrd="0" destOrd="0" presId="urn:microsoft.com/office/officeart/2009/3/layout/DescendingProcess"/>
    <dgm:cxn modelId="{3330C47D-458C-4001-8931-6946A543A35F}" type="presOf" srcId="{73BBB357-BF44-4DB5-AF8A-0F1FDA33FA03}" destId="{452122FE-EA7C-4368-B536-83FFF780B91C}" srcOrd="0" destOrd="0" presId="urn:microsoft.com/office/officeart/2009/3/layout/DescendingProcess"/>
    <dgm:cxn modelId="{DA61E502-A7C3-4262-9C9E-1D369DF382B7}" srcId="{C56170C0-1FF8-4B55-A96A-DB5C2D81D52A}" destId="{4A6C04D9-3830-4B0C-98EF-69EA2851C936}" srcOrd="4" destOrd="0" parTransId="{D05CE19B-F85E-47AF-86F7-8C6DFF7A6C79}" sibTransId="{7C65CF4B-A2E2-4476-87EA-92BF9CB30676}"/>
    <dgm:cxn modelId="{C7FDFC86-EC44-4DD0-B4A4-7BF4AA1C7F5B}" srcId="{C56170C0-1FF8-4B55-A96A-DB5C2D81D52A}" destId="{10D9D04F-8CE7-4DB6-8A08-9D0A88AE0382}" srcOrd="3" destOrd="0" parTransId="{CB3069B4-6E14-42B2-9DD8-EE1882404AE2}" sibTransId="{4E4A355A-8659-4891-A59D-996C833072FF}"/>
    <dgm:cxn modelId="{9CC1E951-970A-4754-B561-0A0BD8779758}" type="presOf" srcId="{4A6C04D9-3830-4B0C-98EF-69EA2851C936}" destId="{4FBD82A3-FA04-41E4-B807-3E90979DB80A}" srcOrd="0" destOrd="0" presId="urn:microsoft.com/office/officeart/2009/3/layout/DescendingProcess"/>
    <dgm:cxn modelId="{5A3D4A74-D6FB-43CD-81C6-0C1186A08DFA}" type="presParOf" srcId="{B802C708-E24D-4672-8FE3-8F7AEE6C8322}" destId="{B7DE8C0D-627E-468B-A44A-BD61C9B0F2E2}" srcOrd="0" destOrd="0" presId="urn:microsoft.com/office/officeart/2009/3/layout/DescendingProcess"/>
    <dgm:cxn modelId="{9C7E34E1-1F35-4DA7-A9A5-1FE62C6A2BFA}" type="presParOf" srcId="{B802C708-E24D-4672-8FE3-8F7AEE6C8322}" destId="{B8F09E99-49D5-4A7F-B09F-73993473BF34}" srcOrd="1" destOrd="0" presId="urn:microsoft.com/office/officeart/2009/3/layout/DescendingProcess"/>
    <dgm:cxn modelId="{F3308B9E-69F8-40B1-85A8-963B643A3BC3}" type="presParOf" srcId="{B802C708-E24D-4672-8FE3-8F7AEE6C8322}" destId="{4413FCA3-CACB-4676-BB21-600F6E614F65}" srcOrd="2" destOrd="0" presId="urn:microsoft.com/office/officeart/2009/3/layout/DescendingProcess"/>
    <dgm:cxn modelId="{9ABAA699-30AC-4D1F-89FB-6BDA66ECBE64}" type="presParOf" srcId="{B802C708-E24D-4672-8FE3-8F7AEE6C8322}" destId="{003916D1-1F0D-4810-906A-69F01F09FE7A}" srcOrd="3" destOrd="0" presId="urn:microsoft.com/office/officeart/2009/3/layout/DescendingProcess"/>
    <dgm:cxn modelId="{B9E56EE9-CBDA-4E6B-9DC9-1FF4D2B54C61}" type="presParOf" srcId="{003916D1-1F0D-4810-906A-69F01F09FE7A}" destId="{162A3456-1318-44BE-AF16-1CDC1162F5DE}" srcOrd="0" destOrd="0" presId="urn:microsoft.com/office/officeart/2009/3/layout/DescendingProcess"/>
    <dgm:cxn modelId="{6FE052CC-B87C-467C-94F2-DEF5C3F0012D}" type="presParOf" srcId="{B802C708-E24D-4672-8FE3-8F7AEE6C8322}" destId="{452122FE-EA7C-4368-B536-83FFF780B91C}" srcOrd="4" destOrd="0" presId="urn:microsoft.com/office/officeart/2009/3/layout/DescendingProcess"/>
    <dgm:cxn modelId="{516B1773-EAC2-46A5-9585-8BA58829DCBC}" type="presParOf" srcId="{B802C708-E24D-4672-8FE3-8F7AEE6C8322}" destId="{1C8EFE0A-B085-4349-8FAE-116161C642F6}" srcOrd="5" destOrd="0" presId="urn:microsoft.com/office/officeart/2009/3/layout/DescendingProcess"/>
    <dgm:cxn modelId="{9858FBFE-8A76-46B8-B88C-30124277B103}" type="presParOf" srcId="{1C8EFE0A-B085-4349-8FAE-116161C642F6}" destId="{C3B70CB5-7E93-4149-9CC4-B4C5F4EE16C7}" srcOrd="0" destOrd="0" presId="urn:microsoft.com/office/officeart/2009/3/layout/DescendingProcess"/>
    <dgm:cxn modelId="{5C6FE779-790E-4E6E-B3EA-726F0A59D0B6}" type="presParOf" srcId="{B802C708-E24D-4672-8FE3-8F7AEE6C8322}" destId="{080D89B8-9F55-4F54-95A0-772DD8ED7F13}" srcOrd="6" destOrd="0" presId="urn:microsoft.com/office/officeart/2009/3/layout/DescendingProcess"/>
    <dgm:cxn modelId="{9F547083-F163-41C0-AC83-2B556BD17CF5}" type="presParOf" srcId="{B802C708-E24D-4672-8FE3-8F7AEE6C8322}" destId="{E0396977-A786-4193-84BF-73252623A21A}" srcOrd="7" destOrd="0" presId="urn:microsoft.com/office/officeart/2009/3/layout/DescendingProcess"/>
    <dgm:cxn modelId="{67CCCCCB-833D-4B23-A94E-28C21907DD27}" type="presParOf" srcId="{E0396977-A786-4193-84BF-73252623A21A}" destId="{56A40606-E054-4AC8-8505-ECF404A40D21}" srcOrd="0" destOrd="0" presId="urn:microsoft.com/office/officeart/2009/3/layout/DescendingProcess"/>
    <dgm:cxn modelId="{D3CB5871-48B8-4775-B99E-FA60FD89C88A}" type="presParOf" srcId="{B802C708-E24D-4672-8FE3-8F7AEE6C8322}" destId="{4FBD82A3-FA04-41E4-B807-3E90979DB80A}" srcOrd="8" destOrd="0" presId="urn:microsoft.com/office/officeart/2009/3/layout/Descending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6170C0-1FF8-4B55-A96A-DB5C2D81D52A}" type="doc">
      <dgm:prSet loTypeId="urn:microsoft.com/office/officeart/2009/3/layout/DescendingProcess" loCatId="process" qsTypeId="urn:microsoft.com/office/officeart/2009/2/quickstyle/3d8" qsCatId="3D" csTypeId="urn:microsoft.com/office/officeart/2005/8/colors/accent1_4" csCatId="accent1" phldr="1"/>
      <dgm:spPr/>
      <dgm:t>
        <a:bodyPr/>
        <a:lstStyle/>
        <a:p>
          <a:endParaRPr lang="en-US"/>
        </a:p>
      </dgm:t>
    </dgm:pt>
    <dgm:pt modelId="{D6E1C2E0-D5FB-434C-B220-3F70438D207B}">
      <dgm:prSet phldrT="[Text]"/>
      <dgm:spPr/>
      <dgm:t>
        <a:bodyPr/>
        <a:lstStyle/>
        <a:p>
          <a:endParaRPr lang="en-US" dirty="0"/>
        </a:p>
      </dgm:t>
    </dgm:pt>
    <dgm:pt modelId="{B0C0600E-A03C-4297-AE4C-EF061029A640}" type="parTrans" cxnId="{4F6634D9-ADFC-477B-A3AD-8C8A93336B62}">
      <dgm:prSet/>
      <dgm:spPr/>
      <dgm:t>
        <a:bodyPr/>
        <a:lstStyle/>
        <a:p>
          <a:endParaRPr lang="en-US"/>
        </a:p>
      </dgm:t>
    </dgm:pt>
    <dgm:pt modelId="{BC31F2AE-1941-4EDF-ACC2-8BF0DDBBF07A}" type="sibTrans" cxnId="{4F6634D9-ADFC-477B-A3AD-8C8A93336B62}">
      <dgm:prSet/>
      <dgm:spPr/>
      <dgm:t>
        <a:bodyPr/>
        <a:lstStyle/>
        <a:p>
          <a:endParaRPr lang="en-US"/>
        </a:p>
      </dgm:t>
    </dgm:pt>
    <dgm:pt modelId="{42A46A98-639A-45A7-BC32-4279850DA45E}">
      <dgm:prSet phldrT="[Text]" phldr="1"/>
      <dgm:spPr/>
      <dgm:t>
        <a:bodyPr/>
        <a:lstStyle/>
        <a:p>
          <a:endParaRPr lang="en-US"/>
        </a:p>
      </dgm:t>
    </dgm:pt>
    <dgm:pt modelId="{8E14612D-C465-4F1D-8106-AE6475D36F66}" type="parTrans" cxnId="{FDAD3351-52C1-403A-A994-3EA0B8D88EBB}">
      <dgm:prSet/>
      <dgm:spPr/>
      <dgm:t>
        <a:bodyPr/>
        <a:lstStyle/>
        <a:p>
          <a:endParaRPr lang="en-US"/>
        </a:p>
      </dgm:t>
    </dgm:pt>
    <dgm:pt modelId="{A94E6A83-DD34-46B2-9647-206D242F660D}" type="sibTrans" cxnId="{FDAD3351-52C1-403A-A994-3EA0B8D88EBB}">
      <dgm:prSet/>
      <dgm:spPr/>
      <dgm:t>
        <a:bodyPr/>
        <a:lstStyle/>
        <a:p>
          <a:endParaRPr lang="en-US"/>
        </a:p>
      </dgm:t>
    </dgm:pt>
    <dgm:pt modelId="{73BBB357-BF44-4DB5-AF8A-0F1FDA33FA03}">
      <dgm:prSet phldrT="[Text]" phldr="1"/>
      <dgm:spPr/>
      <dgm:t>
        <a:bodyPr/>
        <a:lstStyle/>
        <a:p>
          <a:endParaRPr lang="en-US"/>
        </a:p>
      </dgm:t>
    </dgm:pt>
    <dgm:pt modelId="{EA588A98-A8FB-4156-AD7C-B4B4A842AEDF}" type="parTrans" cxnId="{8A4A69B2-D71A-4A92-B475-B3E33AA58000}">
      <dgm:prSet/>
      <dgm:spPr/>
      <dgm:t>
        <a:bodyPr/>
        <a:lstStyle/>
        <a:p>
          <a:endParaRPr lang="en-US"/>
        </a:p>
      </dgm:t>
    </dgm:pt>
    <dgm:pt modelId="{E8DF1084-0A78-47F1-9EED-BC3F4512ABFA}" type="sibTrans" cxnId="{8A4A69B2-D71A-4A92-B475-B3E33AA58000}">
      <dgm:prSet/>
      <dgm:spPr/>
      <dgm:t>
        <a:bodyPr/>
        <a:lstStyle/>
        <a:p>
          <a:endParaRPr lang="en-US"/>
        </a:p>
      </dgm:t>
    </dgm:pt>
    <dgm:pt modelId="{10D9D04F-8CE7-4DB6-8A08-9D0A88AE0382}">
      <dgm:prSet phldrT="[Text]" phldr="1"/>
      <dgm:spPr/>
      <dgm:t>
        <a:bodyPr/>
        <a:lstStyle/>
        <a:p>
          <a:endParaRPr lang="en-US"/>
        </a:p>
      </dgm:t>
    </dgm:pt>
    <dgm:pt modelId="{CB3069B4-6E14-42B2-9DD8-EE1882404AE2}" type="parTrans" cxnId="{C7FDFC86-EC44-4DD0-B4A4-7BF4AA1C7F5B}">
      <dgm:prSet/>
      <dgm:spPr/>
      <dgm:t>
        <a:bodyPr/>
        <a:lstStyle/>
        <a:p>
          <a:endParaRPr lang="en-US"/>
        </a:p>
      </dgm:t>
    </dgm:pt>
    <dgm:pt modelId="{4E4A355A-8659-4891-A59D-996C833072FF}" type="sibTrans" cxnId="{C7FDFC86-EC44-4DD0-B4A4-7BF4AA1C7F5B}">
      <dgm:prSet/>
      <dgm:spPr/>
      <dgm:t>
        <a:bodyPr/>
        <a:lstStyle/>
        <a:p>
          <a:endParaRPr lang="en-US"/>
        </a:p>
      </dgm:t>
    </dgm:pt>
    <dgm:pt modelId="{4A6C04D9-3830-4B0C-98EF-69EA2851C936}">
      <dgm:prSet phldrT="[Text]"/>
      <dgm:spPr/>
      <dgm:t>
        <a:bodyPr/>
        <a:lstStyle/>
        <a:p>
          <a:r>
            <a:rPr lang="en-GB" dirty="0"/>
            <a:t>3.0 </a:t>
          </a:r>
          <a:r>
            <a:rPr lang="en-GB" dirty="0" err="1"/>
            <a:t>Kpa</a:t>
          </a:r>
          <a:endParaRPr lang="en-US" dirty="0"/>
        </a:p>
      </dgm:t>
    </dgm:pt>
    <dgm:pt modelId="{D05CE19B-F85E-47AF-86F7-8C6DFF7A6C79}" type="parTrans" cxnId="{DA61E502-A7C3-4262-9C9E-1D369DF382B7}">
      <dgm:prSet/>
      <dgm:spPr/>
      <dgm:t>
        <a:bodyPr/>
        <a:lstStyle/>
        <a:p>
          <a:endParaRPr lang="en-US"/>
        </a:p>
      </dgm:t>
    </dgm:pt>
    <dgm:pt modelId="{7C65CF4B-A2E2-4476-87EA-92BF9CB30676}" type="sibTrans" cxnId="{DA61E502-A7C3-4262-9C9E-1D369DF382B7}">
      <dgm:prSet/>
      <dgm:spPr/>
      <dgm:t>
        <a:bodyPr/>
        <a:lstStyle/>
        <a:p>
          <a:endParaRPr lang="en-US"/>
        </a:p>
      </dgm:t>
    </dgm:pt>
    <dgm:pt modelId="{B802C708-E24D-4672-8FE3-8F7AEE6C8322}" type="pres">
      <dgm:prSet presAssocID="{C56170C0-1FF8-4B55-A96A-DB5C2D81D52A}" presName="Name0" presStyleCnt="0">
        <dgm:presLayoutVars>
          <dgm:chMax val="7"/>
          <dgm:chPref val="5"/>
        </dgm:presLayoutVars>
      </dgm:prSet>
      <dgm:spPr/>
    </dgm:pt>
    <dgm:pt modelId="{B7DE8C0D-627E-468B-A44A-BD61C9B0F2E2}" type="pres">
      <dgm:prSet presAssocID="{C56170C0-1FF8-4B55-A96A-DB5C2D81D52A}" presName="arrowNode" presStyleLbl="node1" presStyleIdx="0" presStyleCnt="1"/>
      <dgm:spPr/>
    </dgm:pt>
    <dgm:pt modelId="{B8F09E99-49D5-4A7F-B09F-73993473BF34}" type="pres">
      <dgm:prSet presAssocID="{D6E1C2E0-D5FB-434C-B220-3F70438D207B}" presName="txNode1" presStyleLbl="revTx" presStyleIdx="0" presStyleCnt="5">
        <dgm:presLayoutVars>
          <dgm:bulletEnabled val="1"/>
        </dgm:presLayoutVars>
      </dgm:prSet>
      <dgm:spPr/>
    </dgm:pt>
    <dgm:pt modelId="{4413FCA3-CACB-4676-BB21-600F6E614F65}" type="pres">
      <dgm:prSet presAssocID="{42A46A98-639A-45A7-BC32-4279850DA45E}" presName="txNode2" presStyleLbl="revTx" presStyleIdx="1" presStyleCnt="5">
        <dgm:presLayoutVars>
          <dgm:bulletEnabled val="1"/>
        </dgm:presLayoutVars>
      </dgm:prSet>
      <dgm:spPr/>
    </dgm:pt>
    <dgm:pt modelId="{003916D1-1F0D-4810-906A-69F01F09FE7A}" type="pres">
      <dgm:prSet presAssocID="{A94E6A83-DD34-46B2-9647-206D242F660D}" presName="dotNode2" presStyleCnt="0"/>
      <dgm:spPr/>
    </dgm:pt>
    <dgm:pt modelId="{162A3456-1318-44BE-AF16-1CDC1162F5DE}" type="pres">
      <dgm:prSet presAssocID="{A94E6A83-DD34-46B2-9647-206D242F660D}" presName="dotRepeatNode" presStyleLbl="fgShp" presStyleIdx="0" presStyleCnt="3"/>
      <dgm:spPr/>
    </dgm:pt>
    <dgm:pt modelId="{452122FE-EA7C-4368-B536-83FFF780B91C}" type="pres">
      <dgm:prSet presAssocID="{73BBB357-BF44-4DB5-AF8A-0F1FDA33FA03}" presName="txNode3" presStyleLbl="revTx" presStyleIdx="2" presStyleCnt="5">
        <dgm:presLayoutVars>
          <dgm:bulletEnabled val="1"/>
        </dgm:presLayoutVars>
      </dgm:prSet>
      <dgm:spPr/>
    </dgm:pt>
    <dgm:pt modelId="{1C8EFE0A-B085-4349-8FAE-116161C642F6}" type="pres">
      <dgm:prSet presAssocID="{E8DF1084-0A78-47F1-9EED-BC3F4512ABFA}" presName="dotNode3" presStyleCnt="0"/>
      <dgm:spPr/>
    </dgm:pt>
    <dgm:pt modelId="{C3B70CB5-7E93-4149-9CC4-B4C5F4EE16C7}" type="pres">
      <dgm:prSet presAssocID="{E8DF1084-0A78-47F1-9EED-BC3F4512ABFA}" presName="dotRepeatNode" presStyleLbl="fgShp" presStyleIdx="1" presStyleCnt="3"/>
      <dgm:spPr/>
    </dgm:pt>
    <dgm:pt modelId="{080D89B8-9F55-4F54-95A0-772DD8ED7F13}" type="pres">
      <dgm:prSet presAssocID="{10D9D04F-8CE7-4DB6-8A08-9D0A88AE0382}" presName="txNode4" presStyleLbl="revTx" presStyleIdx="3" presStyleCnt="5">
        <dgm:presLayoutVars>
          <dgm:bulletEnabled val="1"/>
        </dgm:presLayoutVars>
      </dgm:prSet>
      <dgm:spPr/>
    </dgm:pt>
    <dgm:pt modelId="{E0396977-A786-4193-84BF-73252623A21A}" type="pres">
      <dgm:prSet presAssocID="{4E4A355A-8659-4891-A59D-996C833072FF}" presName="dotNode4" presStyleCnt="0"/>
      <dgm:spPr/>
    </dgm:pt>
    <dgm:pt modelId="{56A40606-E054-4AC8-8505-ECF404A40D21}" type="pres">
      <dgm:prSet presAssocID="{4E4A355A-8659-4891-A59D-996C833072FF}" presName="dotRepeatNode" presStyleLbl="fgShp" presStyleIdx="2" presStyleCnt="3"/>
      <dgm:spPr/>
    </dgm:pt>
    <dgm:pt modelId="{4FBD82A3-FA04-41E4-B807-3E90979DB80A}" type="pres">
      <dgm:prSet presAssocID="{4A6C04D9-3830-4B0C-98EF-69EA2851C936}" presName="txNode5" presStyleLbl="revTx" presStyleIdx="4" presStyleCnt="5">
        <dgm:presLayoutVars>
          <dgm:bulletEnabled val="1"/>
        </dgm:presLayoutVars>
      </dgm:prSet>
      <dgm:spPr/>
    </dgm:pt>
  </dgm:ptLst>
  <dgm:cxnLst>
    <dgm:cxn modelId="{68D2015A-F0F0-442A-A93C-6842847D8B44}" type="presOf" srcId="{D6E1C2E0-D5FB-434C-B220-3F70438D207B}" destId="{B8F09E99-49D5-4A7F-B09F-73993473BF34}" srcOrd="0" destOrd="0" presId="urn:microsoft.com/office/officeart/2009/3/layout/DescendingProcess"/>
    <dgm:cxn modelId="{62D98C51-BC2B-4FCC-BA21-5A31CF222D39}" type="presOf" srcId="{4E4A355A-8659-4891-A59D-996C833072FF}" destId="{56A40606-E054-4AC8-8505-ECF404A40D21}" srcOrd="0" destOrd="0" presId="urn:microsoft.com/office/officeart/2009/3/layout/DescendingProcess"/>
    <dgm:cxn modelId="{4F6634D9-ADFC-477B-A3AD-8C8A93336B62}" srcId="{C56170C0-1FF8-4B55-A96A-DB5C2D81D52A}" destId="{D6E1C2E0-D5FB-434C-B220-3F70438D207B}" srcOrd="0" destOrd="0" parTransId="{B0C0600E-A03C-4297-AE4C-EF061029A640}" sibTransId="{BC31F2AE-1941-4EDF-ACC2-8BF0DDBBF07A}"/>
    <dgm:cxn modelId="{8A4A69B2-D71A-4A92-B475-B3E33AA58000}" srcId="{C56170C0-1FF8-4B55-A96A-DB5C2D81D52A}" destId="{73BBB357-BF44-4DB5-AF8A-0F1FDA33FA03}" srcOrd="2" destOrd="0" parTransId="{EA588A98-A8FB-4156-AD7C-B4B4A842AEDF}" sibTransId="{E8DF1084-0A78-47F1-9EED-BC3F4512ABFA}"/>
    <dgm:cxn modelId="{FDAD3351-52C1-403A-A994-3EA0B8D88EBB}" srcId="{C56170C0-1FF8-4B55-A96A-DB5C2D81D52A}" destId="{42A46A98-639A-45A7-BC32-4279850DA45E}" srcOrd="1" destOrd="0" parTransId="{8E14612D-C465-4F1D-8106-AE6475D36F66}" sibTransId="{A94E6A83-DD34-46B2-9647-206D242F660D}"/>
    <dgm:cxn modelId="{6D2F7BE2-6BDD-4A2C-926F-B4CD3E4AE12E}" type="presOf" srcId="{A94E6A83-DD34-46B2-9647-206D242F660D}" destId="{162A3456-1318-44BE-AF16-1CDC1162F5DE}" srcOrd="0" destOrd="0" presId="urn:microsoft.com/office/officeart/2009/3/layout/DescendingProcess"/>
    <dgm:cxn modelId="{01343AC9-AA1C-457D-9B09-A88DDB6F791C}" type="presOf" srcId="{E8DF1084-0A78-47F1-9EED-BC3F4512ABFA}" destId="{C3B70CB5-7E93-4149-9CC4-B4C5F4EE16C7}" srcOrd="0" destOrd="0" presId="urn:microsoft.com/office/officeart/2009/3/layout/DescendingProcess"/>
    <dgm:cxn modelId="{77F9208B-4004-43A0-B1D1-71E7AC5908DC}" type="presOf" srcId="{C56170C0-1FF8-4B55-A96A-DB5C2D81D52A}" destId="{B802C708-E24D-4672-8FE3-8F7AEE6C8322}" srcOrd="0" destOrd="0" presId="urn:microsoft.com/office/officeart/2009/3/layout/DescendingProcess"/>
    <dgm:cxn modelId="{4E3DCCDB-1F5A-460E-85C5-62B3091227A6}" type="presOf" srcId="{42A46A98-639A-45A7-BC32-4279850DA45E}" destId="{4413FCA3-CACB-4676-BB21-600F6E614F65}" srcOrd="0" destOrd="0" presId="urn:microsoft.com/office/officeart/2009/3/layout/DescendingProcess"/>
    <dgm:cxn modelId="{5E520D8B-410E-4EEB-A7BA-D4649DD386FA}" type="presOf" srcId="{10D9D04F-8CE7-4DB6-8A08-9D0A88AE0382}" destId="{080D89B8-9F55-4F54-95A0-772DD8ED7F13}" srcOrd="0" destOrd="0" presId="urn:microsoft.com/office/officeart/2009/3/layout/DescendingProcess"/>
    <dgm:cxn modelId="{3330C47D-458C-4001-8931-6946A543A35F}" type="presOf" srcId="{73BBB357-BF44-4DB5-AF8A-0F1FDA33FA03}" destId="{452122FE-EA7C-4368-B536-83FFF780B91C}" srcOrd="0" destOrd="0" presId="urn:microsoft.com/office/officeart/2009/3/layout/DescendingProcess"/>
    <dgm:cxn modelId="{DA61E502-A7C3-4262-9C9E-1D369DF382B7}" srcId="{C56170C0-1FF8-4B55-A96A-DB5C2D81D52A}" destId="{4A6C04D9-3830-4B0C-98EF-69EA2851C936}" srcOrd="4" destOrd="0" parTransId="{D05CE19B-F85E-47AF-86F7-8C6DFF7A6C79}" sibTransId="{7C65CF4B-A2E2-4476-87EA-92BF9CB30676}"/>
    <dgm:cxn modelId="{C7FDFC86-EC44-4DD0-B4A4-7BF4AA1C7F5B}" srcId="{C56170C0-1FF8-4B55-A96A-DB5C2D81D52A}" destId="{10D9D04F-8CE7-4DB6-8A08-9D0A88AE0382}" srcOrd="3" destOrd="0" parTransId="{CB3069B4-6E14-42B2-9DD8-EE1882404AE2}" sibTransId="{4E4A355A-8659-4891-A59D-996C833072FF}"/>
    <dgm:cxn modelId="{9CC1E951-970A-4754-B561-0A0BD8779758}" type="presOf" srcId="{4A6C04D9-3830-4B0C-98EF-69EA2851C936}" destId="{4FBD82A3-FA04-41E4-B807-3E90979DB80A}" srcOrd="0" destOrd="0" presId="urn:microsoft.com/office/officeart/2009/3/layout/DescendingProcess"/>
    <dgm:cxn modelId="{5A3D4A74-D6FB-43CD-81C6-0C1186A08DFA}" type="presParOf" srcId="{B802C708-E24D-4672-8FE3-8F7AEE6C8322}" destId="{B7DE8C0D-627E-468B-A44A-BD61C9B0F2E2}" srcOrd="0" destOrd="0" presId="urn:microsoft.com/office/officeart/2009/3/layout/DescendingProcess"/>
    <dgm:cxn modelId="{9C7E34E1-1F35-4DA7-A9A5-1FE62C6A2BFA}" type="presParOf" srcId="{B802C708-E24D-4672-8FE3-8F7AEE6C8322}" destId="{B8F09E99-49D5-4A7F-B09F-73993473BF34}" srcOrd="1" destOrd="0" presId="urn:microsoft.com/office/officeart/2009/3/layout/DescendingProcess"/>
    <dgm:cxn modelId="{F3308B9E-69F8-40B1-85A8-963B643A3BC3}" type="presParOf" srcId="{B802C708-E24D-4672-8FE3-8F7AEE6C8322}" destId="{4413FCA3-CACB-4676-BB21-600F6E614F65}" srcOrd="2" destOrd="0" presId="urn:microsoft.com/office/officeart/2009/3/layout/DescendingProcess"/>
    <dgm:cxn modelId="{9ABAA699-30AC-4D1F-89FB-6BDA66ECBE64}" type="presParOf" srcId="{B802C708-E24D-4672-8FE3-8F7AEE6C8322}" destId="{003916D1-1F0D-4810-906A-69F01F09FE7A}" srcOrd="3" destOrd="0" presId="urn:microsoft.com/office/officeart/2009/3/layout/DescendingProcess"/>
    <dgm:cxn modelId="{B9E56EE9-CBDA-4E6B-9DC9-1FF4D2B54C61}" type="presParOf" srcId="{003916D1-1F0D-4810-906A-69F01F09FE7A}" destId="{162A3456-1318-44BE-AF16-1CDC1162F5DE}" srcOrd="0" destOrd="0" presId="urn:microsoft.com/office/officeart/2009/3/layout/DescendingProcess"/>
    <dgm:cxn modelId="{6FE052CC-B87C-467C-94F2-DEF5C3F0012D}" type="presParOf" srcId="{B802C708-E24D-4672-8FE3-8F7AEE6C8322}" destId="{452122FE-EA7C-4368-B536-83FFF780B91C}" srcOrd="4" destOrd="0" presId="urn:microsoft.com/office/officeart/2009/3/layout/DescendingProcess"/>
    <dgm:cxn modelId="{516B1773-EAC2-46A5-9585-8BA58829DCBC}" type="presParOf" srcId="{B802C708-E24D-4672-8FE3-8F7AEE6C8322}" destId="{1C8EFE0A-B085-4349-8FAE-116161C642F6}" srcOrd="5" destOrd="0" presId="urn:microsoft.com/office/officeart/2009/3/layout/DescendingProcess"/>
    <dgm:cxn modelId="{9858FBFE-8A76-46B8-B88C-30124277B103}" type="presParOf" srcId="{1C8EFE0A-B085-4349-8FAE-116161C642F6}" destId="{C3B70CB5-7E93-4149-9CC4-B4C5F4EE16C7}" srcOrd="0" destOrd="0" presId="urn:microsoft.com/office/officeart/2009/3/layout/DescendingProcess"/>
    <dgm:cxn modelId="{5C6FE779-790E-4E6E-B3EA-726F0A59D0B6}" type="presParOf" srcId="{B802C708-E24D-4672-8FE3-8F7AEE6C8322}" destId="{080D89B8-9F55-4F54-95A0-772DD8ED7F13}" srcOrd="6" destOrd="0" presId="urn:microsoft.com/office/officeart/2009/3/layout/DescendingProcess"/>
    <dgm:cxn modelId="{9F547083-F163-41C0-AC83-2B556BD17CF5}" type="presParOf" srcId="{B802C708-E24D-4672-8FE3-8F7AEE6C8322}" destId="{E0396977-A786-4193-84BF-73252623A21A}" srcOrd="7" destOrd="0" presId="urn:microsoft.com/office/officeart/2009/3/layout/DescendingProcess"/>
    <dgm:cxn modelId="{67CCCCCB-833D-4B23-A94E-28C21907DD27}" type="presParOf" srcId="{E0396977-A786-4193-84BF-73252623A21A}" destId="{56A40606-E054-4AC8-8505-ECF404A40D21}" srcOrd="0" destOrd="0" presId="urn:microsoft.com/office/officeart/2009/3/layout/DescendingProcess"/>
    <dgm:cxn modelId="{D3CB5871-48B8-4775-B99E-FA60FD89C88A}" type="presParOf" srcId="{B802C708-E24D-4672-8FE3-8F7AEE6C8322}" destId="{4FBD82A3-FA04-41E4-B807-3E90979DB80A}" srcOrd="8" destOrd="0" presId="urn:microsoft.com/office/officeart/2009/3/layout/Descending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6170C0-1FF8-4B55-A96A-DB5C2D81D52A}" type="doc">
      <dgm:prSet loTypeId="urn:microsoft.com/office/officeart/2009/3/layout/DescendingProcess" loCatId="process" qsTypeId="urn:microsoft.com/office/officeart/2009/2/quickstyle/3d8" qsCatId="3D" csTypeId="urn:microsoft.com/office/officeart/2005/8/colors/accent6_4" csCatId="accent6" phldr="1"/>
      <dgm:spPr/>
      <dgm:t>
        <a:bodyPr/>
        <a:lstStyle/>
        <a:p>
          <a:endParaRPr lang="en-US"/>
        </a:p>
      </dgm:t>
    </dgm:pt>
    <dgm:pt modelId="{D6E1C2E0-D5FB-434C-B220-3F70438D207B}">
      <dgm:prSet phldrT="[Text]"/>
      <dgm:spPr/>
      <dgm:t>
        <a:bodyPr/>
        <a:lstStyle/>
        <a:p>
          <a:endParaRPr lang="en-US" dirty="0"/>
        </a:p>
      </dgm:t>
    </dgm:pt>
    <dgm:pt modelId="{B0C0600E-A03C-4297-AE4C-EF061029A640}" type="parTrans" cxnId="{4F6634D9-ADFC-477B-A3AD-8C8A93336B62}">
      <dgm:prSet/>
      <dgm:spPr/>
      <dgm:t>
        <a:bodyPr/>
        <a:lstStyle/>
        <a:p>
          <a:endParaRPr lang="en-US"/>
        </a:p>
      </dgm:t>
    </dgm:pt>
    <dgm:pt modelId="{BC31F2AE-1941-4EDF-ACC2-8BF0DDBBF07A}" type="sibTrans" cxnId="{4F6634D9-ADFC-477B-A3AD-8C8A93336B62}">
      <dgm:prSet/>
      <dgm:spPr/>
      <dgm:t>
        <a:bodyPr/>
        <a:lstStyle/>
        <a:p>
          <a:endParaRPr lang="en-US"/>
        </a:p>
      </dgm:t>
    </dgm:pt>
    <dgm:pt modelId="{42A46A98-639A-45A7-BC32-4279850DA45E}">
      <dgm:prSet phldrT="[Text]" phldr="1"/>
      <dgm:spPr/>
      <dgm:t>
        <a:bodyPr/>
        <a:lstStyle/>
        <a:p>
          <a:endParaRPr lang="en-US"/>
        </a:p>
      </dgm:t>
    </dgm:pt>
    <dgm:pt modelId="{8E14612D-C465-4F1D-8106-AE6475D36F66}" type="parTrans" cxnId="{FDAD3351-52C1-403A-A994-3EA0B8D88EBB}">
      <dgm:prSet/>
      <dgm:spPr/>
      <dgm:t>
        <a:bodyPr/>
        <a:lstStyle/>
        <a:p>
          <a:endParaRPr lang="en-US"/>
        </a:p>
      </dgm:t>
    </dgm:pt>
    <dgm:pt modelId="{A94E6A83-DD34-46B2-9647-206D242F660D}" type="sibTrans" cxnId="{FDAD3351-52C1-403A-A994-3EA0B8D88EBB}">
      <dgm:prSet/>
      <dgm:spPr/>
      <dgm:t>
        <a:bodyPr/>
        <a:lstStyle/>
        <a:p>
          <a:endParaRPr lang="en-US"/>
        </a:p>
      </dgm:t>
    </dgm:pt>
    <dgm:pt modelId="{73BBB357-BF44-4DB5-AF8A-0F1FDA33FA03}">
      <dgm:prSet phldrT="[Text]" phldr="1"/>
      <dgm:spPr/>
      <dgm:t>
        <a:bodyPr/>
        <a:lstStyle/>
        <a:p>
          <a:endParaRPr lang="en-US"/>
        </a:p>
      </dgm:t>
    </dgm:pt>
    <dgm:pt modelId="{EA588A98-A8FB-4156-AD7C-B4B4A842AEDF}" type="parTrans" cxnId="{8A4A69B2-D71A-4A92-B475-B3E33AA58000}">
      <dgm:prSet/>
      <dgm:spPr/>
      <dgm:t>
        <a:bodyPr/>
        <a:lstStyle/>
        <a:p>
          <a:endParaRPr lang="en-US"/>
        </a:p>
      </dgm:t>
    </dgm:pt>
    <dgm:pt modelId="{E8DF1084-0A78-47F1-9EED-BC3F4512ABFA}" type="sibTrans" cxnId="{8A4A69B2-D71A-4A92-B475-B3E33AA58000}">
      <dgm:prSet/>
      <dgm:spPr/>
      <dgm:t>
        <a:bodyPr/>
        <a:lstStyle/>
        <a:p>
          <a:endParaRPr lang="en-US"/>
        </a:p>
      </dgm:t>
    </dgm:pt>
    <dgm:pt modelId="{10D9D04F-8CE7-4DB6-8A08-9D0A88AE0382}">
      <dgm:prSet phldrT="[Text]" phldr="1"/>
      <dgm:spPr/>
      <dgm:t>
        <a:bodyPr/>
        <a:lstStyle/>
        <a:p>
          <a:endParaRPr lang="en-US"/>
        </a:p>
      </dgm:t>
    </dgm:pt>
    <dgm:pt modelId="{CB3069B4-6E14-42B2-9DD8-EE1882404AE2}" type="parTrans" cxnId="{C7FDFC86-EC44-4DD0-B4A4-7BF4AA1C7F5B}">
      <dgm:prSet/>
      <dgm:spPr/>
      <dgm:t>
        <a:bodyPr/>
        <a:lstStyle/>
        <a:p>
          <a:endParaRPr lang="en-US"/>
        </a:p>
      </dgm:t>
    </dgm:pt>
    <dgm:pt modelId="{4E4A355A-8659-4891-A59D-996C833072FF}" type="sibTrans" cxnId="{C7FDFC86-EC44-4DD0-B4A4-7BF4AA1C7F5B}">
      <dgm:prSet/>
      <dgm:spPr/>
      <dgm:t>
        <a:bodyPr/>
        <a:lstStyle/>
        <a:p>
          <a:endParaRPr lang="en-US"/>
        </a:p>
      </dgm:t>
    </dgm:pt>
    <dgm:pt modelId="{4A6C04D9-3830-4B0C-98EF-69EA2851C936}">
      <dgm:prSet phldrT="[Text]"/>
      <dgm:spPr/>
      <dgm:t>
        <a:bodyPr/>
        <a:lstStyle/>
        <a:p>
          <a:r>
            <a:rPr lang="en-GB" dirty="0"/>
            <a:t>3.1 </a:t>
          </a:r>
          <a:r>
            <a:rPr lang="en-GB" dirty="0" err="1"/>
            <a:t>Kpa</a:t>
          </a:r>
          <a:endParaRPr lang="en-US" dirty="0"/>
        </a:p>
      </dgm:t>
    </dgm:pt>
    <dgm:pt modelId="{D05CE19B-F85E-47AF-86F7-8C6DFF7A6C79}" type="parTrans" cxnId="{DA61E502-A7C3-4262-9C9E-1D369DF382B7}">
      <dgm:prSet/>
      <dgm:spPr/>
      <dgm:t>
        <a:bodyPr/>
        <a:lstStyle/>
        <a:p>
          <a:endParaRPr lang="en-US"/>
        </a:p>
      </dgm:t>
    </dgm:pt>
    <dgm:pt modelId="{7C65CF4B-A2E2-4476-87EA-92BF9CB30676}" type="sibTrans" cxnId="{DA61E502-A7C3-4262-9C9E-1D369DF382B7}">
      <dgm:prSet/>
      <dgm:spPr/>
      <dgm:t>
        <a:bodyPr/>
        <a:lstStyle/>
        <a:p>
          <a:endParaRPr lang="en-US"/>
        </a:p>
      </dgm:t>
    </dgm:pt>
    <dgm:pt modelId="{B802C708-E24D-4672-8FE3-8F7AEE6C8322}" type="pres">
      <dgm:prSet presAssocID="{C56170C0-1FF8-4B55-A96A-DB5C2D81D52A}" presName="Name0" presStyleCnt="0">
        <dgm:presLayoutVars>
          <dgm:chMax val="7"/>
          <dgm:chPref val="5"/>
        </dgm:presLayoutVars>
      </dgm:prSet>
      <dgm:spPr/>
    </dgm:pt>
    <dgm:pt modelId="{B7DE8C0D-627E-468B-A44A-BD61C9B0F2E2}" type="pres">
      <dgm:prSet presAssocID="{C56170C0-1FF8-4B55-A96A-DB5C2D81D52A}" presName="arrowNode" presStyleLbl="node1" presStyleIdx="0" presStyleCnt="1" custLinFactX="-7173" custLinFactNeighborX="-100000" custLinFactNeighborY="1835"/>
      <dgm:spPr/>
    </dgm:pt>
    <dgm:pt modelId="{B8F09E99-49D5-4A7F-B09F-73993473BF34}" type="pres">
      <dgm:prSet presAssocID="{D6E1C2E0-D5FB-434C-B220-3F70438D207B}" presName="txNode1" presStyleLbl="revTx" presStyleIdx="0" presStyleCnt="5">
        <dgm:presLayoutVars>
          <dgm:bulletEnabled val="1"/>
        </dgm:presLayoutVars>
      </dgm:prSet>
      <dgm:spPr/>
    </dgm:pt>
    <dgm:pt modelId="{4413FCA3-CACB-4676-BB21-600F6E614F65}" type="pres">
      <dgm:prSet presAssocID="{42A46A98-639A-45A7-BC32-4279850DA45E}" presName="txNode2" presStyleLbl="revTx" presStyleIdx="1" presStyleCnt="5">
        <dgm:presLayoutVars>
          <dgm:bulletEnabled val="1"/>
        </dgm:presLayoutVars>
      </dgm:prSet>
      <dgm:spPr/>
    </dgm:pt>
    <dgm:pt modelId="{003916D1-1F0D-4810-906A-69F01F09FE7A}" type="pres">
      <dgm:prSet presAssocID="{A94E6A83-DD34-46B2-9647-206D242F660D}" presName="dotNode2" presStyleCnt="0"/>
      <dgm:spPr/>
    </dgm:pt>
    <dgm:pt modelId="{162A3456-1318-44BE-AF16-1CDC1162F5DE}" type="pres">
      <dgm:prSet presAssocID="{A94E6A83-DD34-46B2-9647-206D242F660D}" presName="dotRepeatNode" presStyleLbl="fgShp" presStyleIdx="0" presStyleCnt="3"/>
      <dgm:spPr/>
    </dgm:pt>
    <dgm:pt modelId="{452122FE-EA7C-4368-B536-83FFF780B91C}" type="pres">
      <dgm:prSet presAssocID="{73BBB357-BF44-4DB5-AF8A-0F1FDA33FA03}" presName="txNode3" presStyleLbl="revTx" presStyleIdx="2" presStyleCnt="5">
        <dgm:presLayoutVars>
          <dgm:bulletEnabled val="1"/>
        </dgm:presLayoutVars>
      </dgm:prSet>
      <dgm:spPr/>
    </dgm:pt>
    <dgm:pt modelId="{1C8EFE0A-B085-4349-8FAE-116161C642F6}" type="pres">
      <dgm:prSet presAssocID="{E8DF1084-0A78-47F1-9EED-BC3F4512ABFA}" presName="dotNode3" presStyleCnt="0"/>
      <dgm:spPr/>
    </dgm:pt>
    <dgm:pt modelId="{C3B70CB5-7E93-4149-9CC4-B4C5F4EE16C7}" type="pres">
      <dgm:prSet presAssocID="{E8DF1084-0A78-47F1-9EED-BC3F4512ABFA}" presName="dotRepeatNode" presStyleLbl="fgShp" presStyleIdx="1" presStyleCnt="3"/>
      <dgm:spPr/>
    </dgm:pt>
    <dgm:pt modelId="{080D89B8-9F55-4F54-95A0-772DD8ED7F13}" type="pres">
      <dgm:prSet presAssocID="{10D9D04F-8CE7-4DB6-8A08-9D0A88AE0382}" presName="txNode4" presStyleLbl="revTx" presStyleIdx="3" presStyleCnt="5">
        <dgm:presLayoutVars>
          <dgm:bulletEnabled val="1"/>
        </dgm:presLayoutVars>
      </dgm:prSet>
      <dgm:spPr/>
    </dgm:pt>
    <dgm:pt modelId="{E0396977-A786-4193-84BF-73252623A21A}" type="pres">
      <dgm:prSet presAssocID="{4E4A355A-8659-4891-A59D-996C833072FF}" presName="dotNode4" presStyleCnt="0"/>
      <dgm:spPr/>
    </dgm:pt>
    <dgm:pt modelId="{56A40606-E054-4AC8-8505-ECF404A40D21}" type="pres">
      <dgm:prSet presAssocID="{4E4A355A-8659-4891-A59D-996C833072FF}" presName="dotRepeatNode" presStyleLbl="fgShp" presStyleIdx="2" presStyleCnt="3"/>
      <dgm:spPr/>
    </dgm:pt>
    <dgm:pt modelId="{4FBD82A3-FA04-41E4-B807-3E90979DB80A}" type="pres">
      <dgm:prSet presAssocID="{4A6C04D9-3830-4B0C-98EF-69EA2851C936}" presName="txNode5" presStyleLbl="revTx" presStyleIdx="4" presStyleCnt="5">
        <dgm:presLayoutVars>
          <dgm:bulletEnabled val="1"/>
        </dgm:presLayoutVars>
      </dgm:prSet>
      <dgm:spPr/>
    </dgm:pt>
  </dgm:ptLst>
  <dgm:cxnLst>
    <dgm:cxn modelId="{68D2015A-F0F0-442A-A93C-6842847D8B44}" type="presOf" srcId="{D6E1C2E0-D5FB-434C-B220-3F70438D207B}" destId="{B8F09E99-49D5-4A7F-B09F-73993473BF34}" srcOrd="0" destOrd="0" presId="urn:microsoft.com/office/officeart/2009/3/layout/DescendingProcess"/>
    <dgm:cxn modelId="{62D98C51-BC2B-4FCC-BA21-5A31CF222D39}" type="presOf" srcId="{4E4A355A-8659-4891-A59D-996C833072FF}" destId="{56A40606-E054-4AC8-8505-ECF404A40D21}" srcOrd="0" destOrd="0" presId="urn:microsoft.com/office/officeart/2009/3/layout/DescendingProcess"/>
    <dgm:cxn modelId="{4F6634D9-ADFC-477B-A3AD-8C8A93336B62}" srcId="{C56170C0-1FF8-4B55-A96A-DB5C2D81D52A}" destId="{D6E1C2E0-D5FB-434C-B220-3F70438D207B}" srcOrd="0" destOrd="0" parTransId="{B0C0600E-A03C-4297-AE4C-EF061029A640}" sibTransId="{BC31F2AE-1941-4EDF-ACC2-8BF0DDBBF07A}"/>
    <dgm:cxn modelId="{8A4A69B2-D71A-4A92-B475-B3E33AA58000}" srcId="{C56170C0-1FF8-4B55-A96A-DB5C2D81D52A}" destId="{73BBB357-BF44-4DB5-AF8A-0F1FDA33FA03}" srcOrd="2" destOrd="0" parTransId="{EA588A98-A8FB-4156-AD7C-B4B4A842AEDF}" sibTransId="{E8DF1084-0A78-47F1-9EED-BC3F4512ABFA}"/>
    <dgm:cxn modelId="{FDAD3351-52C1-403A-A994-3EA0B8D88EBB}" srcId="{C56170C0-1FF8-4B55-A96A-DB5C2D81D52A}" destId="{42A46A98-639A-45A7-BC32-4279850DA45E}" srcOrd="1" destOrd="0" parTransId="{8E14612D-C465-4F1D-8106-AE6475D36F66}" sibTransId="{A94E6A83-DD34-46B2-9647-206D242F660D}"/>
    <dgm:cxn modelId="{6D2F7BE2-6BDD-4A2C-926F-B4CD3E4AE12E}" type="presOf" srcId="{A94E6A83-DD34-46B2-9647-206D242F660D}" destId="{162A3456-1318-44BE-AF16-1CDC1162F5DE}" srcOrd="0" destOrd="0" presId="urn:microsoft.com/office/officeart/2009/3/layout/DescendingProcess"/>
    <dgm:cxn modelId="{01343AC9-AA1C-457D-9B09-A88DDB6F791C}" type="presOf" srcId="{E8DF1084-0A78-47F1-9EED-BC3F4512ABFA}" destId="{C3B70CB5-7E93-4149-9CC4-B4C5F4EE16C7}" srcOrd="0" destOrd="0" presId="urn:microsoft.com/office/officeart/2009/3/layout/DescendingProcess"/>
    <dgm:cxn modelId="{77F9208B-4004-43A0-B1D1-71E7AC5908DC}" type="presOf" srcId="{C56170C0-1FF8-4B55-A96A-DB5C2D81D52A}" destId="{B802C708-E24D-4672-8FE3-8F7AEE6C8322}" srcOrd="0" destOrd="0" presId="urn:microsoft.com/office/officeart/2009/3/layout/DescendingProcess"/>
    <dgm:cxn modelId="{4E3DCCDB-1F5A-460E-85C5-62B3091227A6}" type="presOf" srcId="{42A46A98-639A-45A7-BC32-4279850DA45E}" destId="{4413FCA3-CACB-4676-BB21-600F6E614F65}" srcOrd="0" destOrd="0" presId="urn:microsoft.com/office/officeart/2009/3/layout/DescendingProcess"/>
    <dgm:cxn modelId="{5E520D8B-410E-4EEB-A7BA-D4649DD386FA}" type="presOf" srcId="{10D9D04F-8CE7-4DB6-8A08-9D0A88AE0382}" destId="{080D89B8-9F55-4F54-95A0-772DD8ED7F13}" srcOrd="0" destOrd="0" presId="urn:microsoft.com/office/officeart/2009/3/layout/DescendingProcess"/>
    <dgm:cxn modelId="{3330C47D-458C-4001-8931-6946A543A35F}" type="presOf" srcId="{73BBB357-BF44-4DB5-AF8A-0F1FDA33FA03}" destId="{452122FE-EA7C-4368-B536-83FFF780B91C}" srcOrd="0" destOrd="0" presId="urn:microsoft.com/office/officeart/2009/3/layout/DescendingProcess"/>
    <dgm:cxn modelId="{DA61E502-A7C3-4262-9C9E-1D369DF382B7}" srcId="{C56170C0-1FF8-4B55-A96A-DB5C2D81D52A}" destId="{4A6C04D9-3830-4B0C-98EF-69EA2851C936}" srcOrd="4" destOrd="0" parTransId="{D05CE19B-F85E-47AF-86F7-8C6DFF7A6C79}" sibTransId="{7C65CF4B-A2E2-4476-87EA-92BF9CB30676}"/>
    <dgm:cxn modelId="{C7FDFC86-EC44-4DD0-B4A4-7BF4AA1C7F5B}" srcId="{C56170C0-1FF8-4B55-A96A-DB5C2D81D52A}" destId="{10D9D04F-8CE7-4DB6-8A08-9D0A88AE0382}" srcOrd="3" destOrd="0" parTransId="{CB3069B4-6E14-42B2-9DD8-EE1882404AE2}" sibTransId="{4E4A355A-8659-4891-A59D-996C833072FF}"/>
    <dgm:cxn modelId="{9CC1E951-970A-4754-B561-0A0BD8779758}" type="presOf" srcId="{4A6C04D9-3830-4B0C-98EF-69EA2851C936}" destId="{4FBD82A3-FA04-41E4-B807-3E90979DB80A}" srcOrd="0" destOrd="0" presId="urn:microsoft.com/office/officeart/2009/3/layout/DescendingProcess"/>
    <dgm:cxn modelId="{5A3D4A74-D6FB-43CD-81C6-0C1186A08DFA}" type="presParOf" srcId="{B802C708-E24D-4672-8FE3-8F7AEE6C8322}" destId="{B7DE8C0D-627E-468B-A44A-BD61C9B0F2E2}" srcOrd="0" destOrd="0" presId="urn:microsoft.com/office/officeart/2009/3/layout/DescendingProcess"/>
    <dgm:cxn modelId="{9C7E34E1-1F35-4DA7-A9A5-1FE62C6A2BFA}" type="presParOf" srcId="{B802C708-E24D-4672-8FE3-8F7AEE6C8322}" destId="{B8F09E99-49D5-4A7F-B09F-73993473BF34}" srcOrd="1" destOrd="0" presId="urn:microsoft.com/office/officeart/2009/3/layout/DescendingProcess"/>
    <dgm:cxn modelId="{F3308B9E-69F8-40B1-85A8-963B643A3BC3}" type="presParOf" srcId="{B802C708-E24D-4672-8FE3-8F7AEE6C8322}" destId="{4413FCA3-CACB-4676-BB21-600F6E614F65}" srcOrd="2" destOrd="0" presId="urn:microsoft.com/office/officeart/2009/3/layout/DescendingProcess"/>
    <dgm:cxn modelId="{9ABAA699-30AC-4D1F-89FB-6BDA66ECBE64}" type="presParOf" srcId="{B802C708-E24D-4672-8FE3-8F7AEE6C8322}" destId="{003916D1-1F0D-4810-906A-69F01F09FE7A}" srcOrd="3" destOrd="0" presId="urn:microsoft.com/office/officeart/2009/3/layout/DescendingProcess"/>
    <dgm:cxn modelId="{B9E56EE9-CBDA-4E6B-9DC9-1FF4D2B54C61}" type="presParOf" srcId="{003916D1-1F0D-4810-906A-69F01F09FE7A}" destId="{162A3456-1318-44BE-AF16-1CDC1162F5DE}" srcOrd="0" destOrd="0" presId="urn:microsoft.com/office/officeart/2009/3/layout/DescendingProcess"/>
    <dgm:cxn modelId="{6FE052CC-B87C-467C-94F2-DEF5C3F0012D}" type="presParOf" srcId="{B802C708-E24D-4672-8FE3-8F7AEE6C8322}" destId="{452122FE-EA7C-4368-B536-83FFF780B91C}" srcOrd="4" destOrd="0" presId="urn:microsoft.com/office/officeart/2009/3/layout/DescendingProcess"/>
    <dgm:cxn modelId="{516B1773-EAC2-46A5-9585-8BA58829DCBC}" type="presParOf" srcId="{B802C708-E24D-4672-8FE3-8F7AEE6C8322}" destId="{1C8EFE0A-B085-4349-8FAE-116161C642F6}" srcOrd="5" destOrd="0" presId="urn:microsoft.com/office/officeart/2009/3/layout/DescendingProcess"/>
    <dgm:cxn modelId="{9858FBFE-8A76-46B8-B88C-30124277B103}" type="presParOf" srcId="{1C8EFE0A-B085-4349-8FAE-116161C642F6}" destId="{C3B70CB5-7E93-4149-9CC4-B4C5F4EE16C7}" srcOrd="0" destOrd="0" presId="urn:microsoft.com/office/officeart/2009/3/layout/DescendingProcess"/>
    <dgm:cxn modelId="{5C6FE779-790E-4E6E-B3EA-726F0A59D0B6}" type="presParOf" srcId="{B802C708-E24D-4672-8FE3-8F7AEE6C8322}" destId="{080D89B8-9F55-4F54-95A0-772DD8ED7F13}" srcOrd="6" destOrd="0" presId="urn:microsoft.com/office/officeart/2009/3/layout/DescendingProcess"/>
    <dgm:cxn modelId="{9F547083-F163-41C0-AC83-2B556BD17CF5}" type="presParOf" srcId="{B802C708-E24D-4672-8FE3-8F7AEE6C8322}" destId="{E0396977-A786-4193-84BF-73252623A21A}" srcOrd="7" destOrd="0" presId="urn:microsoft.com/office/officeart/2009/3/layout/DescendingProcess"/>
    <dgm:cxn modelId="{67CCCCCB-833D-4B23-A94E-28C21907DD27}" type="presParOf" srcId="{E0396977-A786-4193-84BF-73252623A21A}" destId="{56A40606-E054-4AC8-8505-ECF404A40D21}" srcOrd="0" destOrd="0" presId="urn:microsoft.com/office/officeart/2009/3/layout/DescendingProcess"/>
    <dgm:cxn modelId="{D3CB5871-48B8-4775-B99E-FA60FD89C88A}" type="presParOf" srcId="{B802C708-E24D-4672-8FE3-8F7AEE6C8322}" destId="{4FBD82A3-FA04-41E4-B807-3E90979DB80A}" srcOrd="8" destOrd="0" presId="urn:microsoft.com/office/officeart/2009/3/layout/DescendingProces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E8C0D-627E-468B-A44A-BD61C9B0F2E2}">
      <dsp:nvSpPr>
        <dsp:cNvPr id="0" name=""/>
        <dsp:cNvSpPr/>
      </dsp:nvSpPr>
      <dsp:spPr>
        <a:xfrm rot="4396374">
          <a:off x="474486" y="385412"/>
          <a:ext cx="1671981" cy="1165998"/>
        </a:xfrm>
        <a:prstGeom prst="swooshArrow">
          <a:avLst>
            <a:gd name="adj1" fmla="val 16310"/>
            <a:gd name="adj2" fmla="val 31370"/>
          </a:avLst>
        </a:prstGeom>
        <a:solidFill>
          <a:schemeClr val="accent2">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62A3456-1318-44BE-AF16-1CDC1162F5DE}">
      <dsp:nvSpPr>
        <dsp:cNvPr id="0" name=""/>
        <dsp:cNvSpPr/>
      </dsp:nvSpPr>
      <dsp:spPr>
        <a:xfrm>
          <a:off x="1100815" y="537662"/>
          <a:ext cx="42222" cy="42222"/>
        </a:xfrm>
        <a:prstGeom prst="ellipse">
          <a:avLst/>
        </a:prstGeom>
        <a:solidFill>
          <a:schemeClr val="accent2">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3B70CB5-7E93-4149-9CC4-B4C5F4EE16C7}">
      <dsp:nvSpPr>
        <dsp:cNvPr id="0" name=""/>
        <dsp:cNvSpPr/>
      </dsp:nvSpPr>
      <dsp:spPr>
        <a:xfrm>
          <a:off x="1389925" y="770855"/>
          <a:ext cx="42222" cy="42222"/>
        </a:xfrm>
        <a:prstGeom prst="ellipse">
          <a:avLst/>
        </a:prstGeom>
        <a:solidFill>
          <a:schemeClr val="accent2">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6A40606-E054-4AC8-8505-ECF404A40D21}">
      <dsp:nvSpPr>
        <dsp:cNvPr id="0" name=""/>
        <dsp:cNvSpPr/>
      </dsp:nvSpPr>
      <dsp:spPr>
        <a:xfrm>
          <a:off x="1606598" y="1043560"/>
          <a:ext cx="42222" cy="42222"/>
        </a:xfrm>
        <a:prstGeom prst="ellipse">
          <a:avLst/>
        </a:prstGeom>
        <a:solidFill>
          <a:schemeClr val="accent2">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8F09E99-49D5-4A7F-B09F-73993473BF34}">
      <dsp:nvSpPr>
        <dsp:cNvPr id="0" name=""/>
        <dsp:cNvSpPr/>
      </dsp:nvSpPr>
      <dsp:spPr>
        <a:xfrm>
          <a:off x="362401" y="0"/>
          <a:ext cx="78828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b" anchorCtr="0">
          <a:noAutofit/>
        </a:bodyPr>
        <a:lstStyle/>
        <a:p>
          <a:pPr marL="0" lvl="0" indent="0" algn="ctr" defTabSz="800100">
            <a:lnSpc>
              <a:spcPct val="90000"/>
            </a:lnSpc>
            <a:spcBef>
              <a:spcPct val="0"/>
            </a:spcBef>
            <a:spcAft>
              <a:spcPct val="35000"/>
            </a:spcAft>
            <a:buNone/>
          </a:pPr>
          <a:endParaRPr lang="en-US" sz="1800" kern="1200" dirty="0"/>
        </a:p>
      </dsp:txBody>
      <dsp:txXfrm>
        <a:off x="362401" y="0"/>
        <a:ext cx="788287" cy="309891"/>
      </dsp:txXfrm>
    </dsp:sp>
    <dsp:sp modelId="{4413FCA3-CACB-4676-BB21-600F6E614F65}">
      <dsp:nvSpPr>
        <dsp:cNvPr id="0" name=""/>
        <dsp:cNvSpPr/>
      </dsp:nvSpPr>
      <dsp:spPr>
        <a:xfrm>
          <a:off x="1342434" y="403827"/>
          <a:ext cx="115047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342434" y="403827"/>
        <a:ext cx="1150473" cy="309891"/>
      </dsp:txXfrm>
    </dsp:sp>
    <dsp:sp modelId="{452122FE-EA7C-4368-B536-83FFF780B91C}">
      <dsp:nvSpPr>
        <dsp:cNvPr id="0" name=""/>
        <dsp:cNvSpPr/>
      </dsp:nvSpPr>
      <dsp:spPr>
        <a:xfrm>
          <a:off x="362401" y="637021"/>
          <a:ext cx="91611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362401" y="637021"/>
        <a:ext cx="916117" cy="309891"/>
      </dsp:txXfrm>
    </dsp:sp>
    <dsp:sp modelId="{080D89B8-9F55-4F54-95A0-772DD8ED7F13}">
      <dsp:nvSpPr>
        <dsp:cNvPr id="0" name=""/>
        <dsp:cNvSpPr/>
      </dsp:nvSpPr>
      <dsp:spPr>
        <a:xfrm>
          <a:off x="1789841" y="909726"/>
          <a:ext cx="70306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789841" y="909726"/>
        <a:ext cx="703067" cy="309891"/>
      </dsp:txXfrm>
    </dsp:sp>
    <dsp:sp modelId="{4FBD82A3-FA04-41E4-B807-3E90979DB80A}">
      <dsp:nvSpPr>
        <dsp:cNvPr id="0" name=""/>
        <dsp:cNvSpPr/>
      </dsp:nvSpPr>
      <dsp:spPr>
        <a:xfrm>
          <a:off x="1427655" y="1626932"/>
          <a:ext cx="106525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0" lvl="0" indent="0" algn="ctr" defTabSz="800100">
            <a:lnSpc>
              <a:spcPct val="90000"/>
            </a:lnSpc>
            <a:spcBef>
              <a:spcPct val="0"/>
            </a:spcBef>
            <a:spcAft>
              <a:spcPct val="35000"/>
            </a:spcAft>
            <a:buNone/>
          </a:pPr>
          <a:r>
            <a:rPr lang="en-GB" sz="1800" kern="1200" dirty="0"/>
            <a:t>3.1 </a:t>
          </a:r>
          <a:r>
            <a:rPr lang="en-GB" sz="1800" kern="1200" dirty="0" err="1"/>
            <a:t>Kpa</a:t>
          </a:r>
          <a:endParaRPr lang="en-US" sz="1800" kern="1200" dirty="0"/>
        </a:p>
      </dsp:txBody>
      <dsp:txXfrm>
        <a:off x="1427655" y="1626932"/>
        <a:ext cx="1065253" cy="309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E8C0D-627E-468B-A44A-BD61C9B0F2E2}">
      <dsp:nvSpPr>
        <dsp:cNvPr id="0" name=""/>
        <dsp:cNvSpPr/>
      </dsp:nvSpPr>
      <dsp:spPr>
        <a:xfrm rot="4396374">
          <a:off x="474486" y="385412"/>
          <a:ext cx="1671981" cy="1165998"/>
        </a:xfrm>
        <a:prstGeom prst="swooshArrow">
          <a:avLst>
            <a:gd name="adj1" fmla="val 16310"/>
            <a:gd name="adj2" fmla="val 31370"/>
          </a:avLst>
        </a:prstGeom>
        <a:solidFill>
          <a:schemeClr val="accent1">
            <a:shade val="50000"/>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62A3456-1318-44BE-AF16-1CDC1162F5DE}">
      <dsp:nvSpPr>
        <dsp:cNvPr id="0" name=""/>
        <dsp:cNvSpPr/>
      </dsp:nvSpPr>
      <dsp:spPr>
        <a:xfrm>
          <a:off x="1100815" y="537662"/>
          <a:ext cx="42222" cy="42222"/>
        </a:xfrm>
        <a:prstGeom prst="ellipse">
          <a:avLst/>
        </a:prstGeom>
        <a:solidFill>
          <a:schemeClr val="accent1">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3B70CB5-7E93-4149-9CC4-B4C5F4EE16C7}">
      <dsp:nvSpPr>
        <dsp:cNvPr id="0" name=""/>
        <dsp:cNvSpPr/>
      </dsp:nvSpPr>
      <dsp:spPr>
        <a:xfrm>
          <a:off x="1389925" y="770855"/>
          <a:ext cx="42222" cy="42222"/>
        </a:xfrm>
        <a:prstGeom prst="ellipse">
          <a:avLst/>
        </a:prstGeom>
        <a:solidFill>
          <a:schemeClr val="accent1">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6A40606-E054-4AC8-8505-ECF404A40D21}">
      <dsp:nvSpPr>
        <dsp:cNvPr id="0" name=""/>
        <dsp:cNvSpPr/>
      </dsp:nvSpPr>
      <dsp:spPr>
        <a:xfrm>
          <a:off x="1606598" y="1043560"/>
          <a:ext cx="42222" cy="42222"/>
        </a:xfrm>
        <a:prstGeom prst="ellipse">
          <a:avLst/>
        </a:prstGeom>
        <a:solidFill>
          <a:schemeClr val="accent1">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8F09E99-49D5-4A7F-B09F-73993473BF34}">
      <dsp:nvSpPr>
        <dsp:cNvPr id="0" name=""/>
        <dsp:cNvSpPr/>
      </dsp:nvSpPr>
      <dsp:spPr>
        <a:xfrm>
          <a:off x="362401" y="0"/>
          <a:ext cx="78828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b" anchorCtr="0">
          <a:noAutofit/>
        </a:bodyPr>
        <a:lstStyle/>
        <a:p>
          <a:pPr marL="0" lvl="0" indent="0" algn="ctr" defTabSz="800100">
            <a:lnSpc>
              <a:spcPct val="90000"/>
            </a:lnSpc>
            <a:spcBef>
              <a:spcPct val="0"/>
            </a:spcBef>
            <a:spcAft>
              <a:spcPct val="35000"/>
            </a:spcAft>
            <a:buNone/>
          </a:pPr>
          <a:endParaRPr lang="en-US" sz="1800" kern="1200" dirty="0"/>
        </a:p>
      </dsp:txBody>
      <dsp:txXfrm>
        <a:off x="362401" y="0"/>
        <a:ext cx="788287" cy="309891"/>
      </dsp:txXfrm>
    </dsp:sp>
    <dsp:sp modelId="{4413FCA3-CACB-4676-BB21-600F6E614F65}">
      <dsp:nvSpPr>
        <dsp:cNvPr id="0" name=""/>
        <dsp:cNvSpPr/>
      </dsp:nvSpPr>
      <dsp:spPr>
        <a:xfrm>
          <a:off x="1342434" y="403827"/>
          <a:ext cx="115047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342434" y="403827"/>
        <a:ext cx="1150473" cy="309891"/>
      </dsp:txXfrm>
    </dsp:sp>
    <dsp:sp modelId="{452122FE-EA7C-4368-B536-83FFF780B91C}">
      <dsp:nvSpPr>
        <dsp:cNvPr id="0" name=""/>
        <dsp:cNvSpPr/>
      </dsp:nvSpPr>
      <dsp:spPr>
        <a:xfrm>
          <a:off x="362401" y="637021"/>
          <a:ext cx="91611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362401" y="637021"/>
        <a:ext cx="916117" cy="309891"/>
      </dsp:txXfrm>
    </dsp:sp>
    <dsp:sp modelId="{080D89B8-9F55-4F54-95A0-772DD8ED7F13}">
      <dsp:nvSpPr>
        <dsp:cNvPr id="0" name=""/>
        <dsp:cNvSpPr/>
      </dsp:nvSpPr>
      <dsp:spPr>
        <a:xfrm>
          <a:off x="1789841" y="909726"/>
          <a:ext cx="70306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789841" y="909726"/>
        <a:ext cx="703067" cy="309891"/>
      </dsp:txXfrm>
    </dsp:sp>
    <dsp:sp modelId="{4FBD82A3-FA04-41E4-B807-3E90979DB80A}">
      <dsp:nvSpPr>
        <dsp:cNvPr id="0" name=""/>
        <dsp:cNvSpPr/>
      </dsp:nvSpPr>
      <dsp:spPr>
        <a:xfrm>
          <a:off x="1427655" y="1626932"/>
          <a:ext cx="106525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0" lvl="0" indent="0" algn="ctr" defTabSz="800100">
            <a:lnSpc>
              <a:spcPct val="90000"/>
            </a:lnSpc>
            <a:spcBef>
              <a:spcPct val="0"/>
            </a:spcBef>
            <a:spcAft>
              <a:spcPct val="35000"/>
            </a:spcAft>
            <a:buNone/>
          </a:pPr>
          <a:r>
            <a:rPr lang="en-GB" sz="1800" kern="1200" dirty="0"/>
            <a:t>3.0 </a:t>
          </a:r>
          <a:r>
            <a:rPr lang="en-GB" sz="1800" kern="1200" dirty="0" err="1"/>
            <a:t>Kpa</a:t>
          </a:r>
          <a:endParaRPr lang="en-US" sz="1800" kern="1200" dirty="0"/>
        </a:p>
      </dsp:txBody>
      <dsp:txXfrm>
        <a:off x="1427655" y="1626932"/>
        <a:ext cx="1065253" cy="3098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E8C0D-627E-468B-A44A-BD61C9B0F2E2}">
      <dsp:nvSpPr>
        <dsp:cNvPr id="0" name=""/>
        <dsp:cNvSpPr/>
      </dsp:nvSpPr>
      <dsp:spPr>
        <a:xfrm rot="4396374">
          <a:off x="-37050" y="385412"/>
          <a:ext cx="1671981" cy="1165998"/>
        </a:xfrm>
        <a:prstGeom prst="swooshArrow">
          <a:avLst>
            <a:gd name="adj1" fmla="val 16310"/>
            <a:gd name="adj2" fmla="val 31370"/>
          </a:avLst>
        </a:prstGeom>
        <a:solidFill>
          <a:schemeClr val="accent6">
            <a:shade val="50000"/>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62A3456-1318-44BE-AF16-1CDC1162F5DE}">
      <dsp:nvSpPr>
        <dsp:cNvPr id="0" name=""/>
        <dsp:cNvSpPr/>
      </dsp:nvSpPr>
      <dsp:spPr>
        <a:xfrm>
          <a:off x="1100815" y="537662"/>
          <a:ext cx="42222" cy="42222"/>
        </a:xfrm>
        <a:prstGeom prst="ellipse">
          <a:avLst/>
        </a:prstGeom>
        <a:solidFill>
          <a:schemeClr val="accent6">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3B70CB5-7E93-4149-9CC4-B4C5F4EE16C7}">
      <dsp:nvSpPr>
        <dsp:cNvPr id="0" name=""/>
        <dsp:cNvSpPr/>
      </dsp:nvSpPr>
      <dsp:spPr>
        <a:xfrm>
          <a:off x="1389925" y="770855"/>
          <a:ext cx="42222" cy="42222"/>
        </a:xfrm>
        <a:prstGeom prst="ellipse">
          <a:avLst/>
        </a:prstGeom>
        <a:solidFill>
          <a:schemeClr val="accent6">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6A40606-E054-4AC8-8505-ECF404A40D21}">
      <dsp:nvSpPr>
        <dsp:cNvPr id="0" name=""/>
        <dsp:cNvSpPr/>
      </dsp:nvSpPr>
      <dsp:spPr>
        <a:xfrm>
          <a:off x="1606598" y="1043560"/>
          <a:ext cx="42222" cy="42222"/>
        </a:xfrm>
        <a:prstGeom prst="ellipse">
          <a:avLst/>
        </a:prstGeom>
        <a:solidFill>
          <a:schemeClr val="accent6">
            <a:tint val="55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8F09E99-49D5-4A7F-B09F-73993473BF34}">
      <dsp:nvSpPr>
        <dsp:cNvPr id="0" name=""/>
        <dsp:cNvSpPr/>
      </dsp:nvSpPr>
      <dsp:spPr>
        <a:xfrm>
          <a:off x="362401" y="0"/>
          <a:ext cx="78828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b" anchorCtr="0">
          <a:noAutofit/>
        </a:bodyPr>
        <a:lstStyle/>
        <a:p>
          <a:pPr marL="0" lvl="0" indent="0" algn="ctr" defTabSz="800100">
            <a:lnSpc>
              <a:spcPct val="90000"/>
            </a:lnSpc>
            <a:spcBef>
              <a:spcPct val="0"/>
            </a:spcBef>
            <a:spcAft>
              <a:spcPct val="35000"/>
            </a:spcAft>
            <a:buNone/>
          </a:pPr>
          <a:endParaRPr lang="en-US" sz="1800" kern="1200" dirty="0"/>
        </a:p>
      </dsp:txBody>
      <dsp:txXfrm>
        <a:off x="362401" y="0"/>
        <a:ext cx="788287" cy="309891"/>
      </dsp:txXfrm>
    </dsp:sp>
    <dsp:sp modelId="{4413FCA3-CACB-4676-BB21-600F6E614F65}">
      <dsp:nvSpPr>
        <dsp:cNvPr id="0" name=""/>
        <dsp:cNvSpPr/>
      </dsp:nvSpPr>
      <dsp:spPr>
        <a:xfrm>
          <a:off x="1342434" y="403827"/>
          <a:ext cx="115047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342434" y="403827"/>
        <a:ext cx="1150473" cy="309891"/>
      </dsp:txXfrm>
    </dsp:sp>
    <dsp:sp modelId="{452122FE-EA7C-4368-B536-83FFF780B91C}">
      <dsp:nvSpPr>
        <dsp:cNvPr id="0" name=""/>
        <dsp:cNvSpPr/>
      </dsp:nvSpPr>
      <dsp:spPr>
        <a:xfrm>
          <a:off x="362401" y="637021"/>
          <a:ext cx="91611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r" defTabSz="800100">
            <a:lnSpc>
              <a:spcPct val="90000"/>
            </a:lnSpc>
            <a:spcBef>
              <a:spcPct val="0"/>
            </a:spcBef>
            <a:spcAft>
              <a:spcPct val="35000"/>
            </a:spcAft>
            <a:buNone/>
          </a:pPr>
          <a:endParaRPr lang="en-US" sz="1800" kern="1200"/>
        </a:p>
      </dsp:txBody>
      <dsp:txXfrm>
        <a:off x="362401" y="637021"/>
        <a:ext cx="916117" cy="309891"/>
      </dsp:txXfrm>
    </dsp:sp>
    <dsp:sp modelId="{080D89B8-9F55-4F54-95A0-772DD8ED7F13}">
      <dsp:nvSpPr>
        <dsp:cNvPr id="0" name=""/>
        <dsp:cNvSpPr/>
      </dsp:nvSpPr>
      <dsp:spPr>
        <a:xfrm>
          <a:off x="1789841" y="909726"/>
          <a:ext cx="703067"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endParaRPr lang="en-US" sz="1800" kern="1200"/>
        </a:p>
      </dsp:txBody>
      <dsp:txXfrm>
        <a:off x="1789841" y="909726"/>
        <a:ext cx="703067" cy="309891"/>
      </dsp:txXfrm>
    </dsp:sp>
    <dsp:sp modelId="{4FBD82A3-FA04-41E4-B807-3E90979DB80A}">
      <dsp:nvSpPr>
        <dsp:cNvPr id="0" name=""/>
        <dsp:cNvSpPr/>
      </dsp:nvSpPr>
      <dsp:spPr>
        <a:xfrm>
          <a:off x="1427655" y="1626932"/>
          <a:ext cx="1065253" cy="30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0" lvl="0" indent="0" algn="ctr" defTabSz="800100">
            <a:lnSpc>
              <a:spcPct val="90000"/>
            </a:lnSpc>
            <a:spcBef>
              <a:spcPct val="0"/>
            </a:spcBef>
            <a:spcAft>
              <a:spcPct val="35000"/>
            </a:spcAft>
            <a:buNone/>
          </a:pPr>
          <a:r>
            <a:rPr lang="en-GB" sz="1800" kern="1200" dirty="0"/>
            <a:t>3.1 </a:t>
          </a:r>
          <a:r>
            <a:rPr lang="en-GB" sz="1800" kern="1200" dirty="0" err="1"/>
            <a:t>Kpa</a:t>
          </a:r>
          <a:endParaRPr lang="en-US" sz="1800" kern="1200" dirty="0"/>
        </a:p>
      </dsp:txBody>
      <dsp:txXfrm>
        <a:off x="1427655" y="1626932"/>
        <a:ext cx="1065253" cy="309891"/>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0.58617</cdr:x>
      <cdr:y>0.11984</cdr:y>
    </cdr:from>
    <cdr:to>
      <cdr:x>0.67078</cdr:x>
      <cdr:y>0.1749</cdr:y>
    </cdr:to>
    <cdr:sp macro="" textlink="">
      <cdr:nvSpPr>
        <cdr:cNvPr id="3" name="TextBox 2"/>
        <cdr:cNvSpPr txBox="1"/>
      </cdr:nvSpPr>
      <cdr:spPr>
        <a:xfrm xmlns:a="http://schemas.openxmlformats.org/drawingml/2006/main">
          <a:off x="6163962" y="521473"/>
          <a:ext cx="889687" cy="2395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a:t>P&lt;0.001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6B8F9-FD03-4A44-BEDF-D2457B641925}" type="datetimeFigureOut">
              <a:rPr lang="en-US" smtClean="0"/>
              <a:t>10/10/2016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93F90-44AF-4A40-90B5-6866CDC3075C}" type="slidenum">
              <a:rPr lang="en-US" smtClean="0"/>
              <a:t>‹#›</a:t>
            </a:fld>
            <a:endParaRPr lang="en-US"/>
          </a:p>
        </p:txBody>
      </p:sp>
    </p:spTree>
    <p:extLst>
      <p:ext uri="{BB962C8B-B14F-4D97-AF65-F5344CB8AC3E}">
        <p14:creationId xmlns:p14="http://schemas.microsoft.com/office/powerpoint/2010/main" val="182585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a:t>
            </a:fld>
            <a:endParaRPr lang="ar-AE"/>
          </a:p>
        </p:txBody>
      </p:sp>
    </p:spTree>
    <p:extLst>
      <p:ext uri="{BB962C8B-B14F-4D97-AF65-F5344CB8AC3E}">
        <p14:creationId xmlns:p14="http://schemas.microsoft.com/office/powerpoint/2010/main" val="1229309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293F90-44AF-4A40-90B5-6866CDC3075C}" type="slidenum">
              <a:rPr lang="en-US" smtClean="0"/>
              <a:t>2</a:t>
            </a:fld>
            <a:endParaRPr lang="en-US"/>
          </a:p>
        </p:txBody>
      </p:sp>
    </p:spTree>
    <p:extLst>
      <p:ext uri="{BB962C8B-B14F-4D97-AF65-F5344CB8AC3E}">
        <p14:creationId xmlns:p14="http://schemas.microsoft.com/office/powerpoint/2010/main" val="2641909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6</a:t>
            </a:fld>
            <a:endParaRPr lang="ar-AE"/>
          </a:p>
        </p:txBody>
      </p:sp>
    </p:spTree>
    <p:extLst>
      <p:ext uri="{BB962C8B-B14F-4D97-AF65-F5344CB8AC3E}">
        <p14:creationId xmlns:p14="http://schemas.microsoft.com/office/powerpoint/2010/main" val="2090483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9</a:t>
            </a:fld>
            <a:endParaRPr lang="ar-AE"/>
          </a:p>
        </p:txBody>
      </p:sp>
    </p:spTree>
    <p:extLst>
      <p:ext uri="{BB962C8B-B14F-4D97-AF65-F5344CB8AC3E}">
        <p14:creationId xmlns:p14="http://schemas.microsoft.com/office/powerpoint/2010/main" val="1631841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10</a:t>
            </a:fld>
            <a:endParaRPr lang="ar-AE"/>
          </a:p>
        </p:txBody>
      </p:sp>
    </p:spTree>
    <p:extLst>
      <p:ext uri="{BB962C8B-B14F-4D97-AF65-F5344CB8AC3E}">
        <p14:creationId xmlns:p14="http://schemas.microsoft.com/office/powerpoint/2010/main" val="899584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13</a:t>
            </a:fld>
            <a:endParaRPr lang="ar-AE"/>
          </a:p>
        </p:txBody>
      </p:sp>
    </p:spTree>
    <p:extLst>
      <p:ext uri="{BB962C8B-B14F-4D97-AF65-F5344CB8AC3E}">
        <p14:creationId xmlns:p14="http://schemas.microsoft.com/office/powerpoint/2010/main" val="1047746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15</a:t>
            </a:fld>
            <a:endParaRPr lang="ar-AE"/>
          </a:p>
        </p:txBody>
      </p:sp>
    </p:spTree>
    <p:extLst>
      <p:ext uri="{BB962C8B-B14F-4D97-AF65-F5344CB8AC3E}">
        <p14:creationId xmlns:p14="http://schemas.microsoft.com/office/powerpoint/2010/main" val="3020733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16</a:t>
            </a:fld>
            <a:endParaRPr lang="ar-AE"/>
          </a:p>
        </p:txBody>
      </p:sp>
    </p:spTree>
    <p:extLst>
      <p:ext uri="{BB962C8B-B14F-4D97-AF65-F5344CB8AC3E}">
        <p14:creationId xmlns:p14="http://schemas.microsoft.com/office/powerpoint/2010/main" val="1141478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17</a:t>
            </a:fld>
            <a:endParaRPr lang="ar-AE"/>
          </a:p>
        </p:txBody>
      </p:sp>
    </p:spTree>
    <p:extLst>
      <p:ext uri="{BB962C8B-B14F-4D97-AF65-F5344CB8AC3E}">
        <p14:creationId xmlns:p14="http://schemas.microsoft.com/office/powerpoint/2010/main" val="382076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19</a:t>
            </a:fld>
            <a:endParaRPr lang="ar-AE"/>
          </a:p>
        </p:txBody>
      </p:sp>
    </p:spTree>
    <p:extLst>
      <p:ext uri="{BB962C8B-B14F-4D97-AF65-F5344CB8AC3E}">
        <p14:creationId xmlns:p14="http://schemas.microsoft.com/office/powerpoint/2010/main" val="1561855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28529644-27C0-4655-9503-40E917BF2C41}" type="slidenum">
              <a:rPr/>
              <a:pPr/>
              <a:t>20</a:t>
            </a:fld>
            <a:endParaRPr lang="de-DE" dirty="0"/>
          </a:p>
        </p:txBody>
      </p:sp>
      <p:sp>
        <p:nvSpPr>
          <p:cNvPr id="97283" name="Rectangle 7"/>
          <p:cNvSpPr txBox="1">
            <a:spLocks noGrp="1" noChangeArrowheads="1"/>
          </p:cNvSpPr>
          <p:nvPr/>
        </p:nvSpPr>
        <p:spPr bwMode="auto">
          <a:xfrm>
            <a:off x="3780694" y="9433753"/>
            <a:ext cx="2888394" cy="492885"/>
          </a:xfrm>
          <a:prstGeom prst="rect">
            <a:avLst/>
          </a:prstGeom>
          <a:noFill/>
          <a:ln w="9525">
            <a:noFill/>
            <a:miter lim="800000"/>
            <a:headEnd/>
            <a:tailEnd/>
          </a:ln>
        </p:spPr>
        <p:txBody>
          <a:bodyPr lIns="94824" tIns="47416" rIns="94824" bIns="47416" anchor="b"/>
          <a:lstStyle/>
          <a:p>
            <a:pPr algn="r" defTabSz="947738"/>
            <a:fld id="{0C7B8A1B-A169-42ED-96E3-CF5B68CF2C7A}" type="slidenum">
              <a:rPr lang="en-GB" sz="1300"/>
              <a:pPr algn="r" defTabSz="947738"/>
              <a:t>20</a:t>
            </a:fld>
            <a:endParaRPr lang="en-GB" sz="1300" dirty="0"/>
          </a:p>
        </p:txBody>
      </p:sp>
      <p:sp>
        <p:nvSpPr>
          <p:cNvPr id="97284" name="Rectangle 2"/>
          <p:cNvSpPr>
            <a:spLocks noGrp="1" noRot="1" noChangeAspect="1" noChangeArrowheads="1" noTextEdit="1"/>
          </p:cNvSpPr>
          <p:nvPr>
            <p:ph type="sldImg"/>
          </p:nvPr>
        </p:nvSpPr>
        <p:spPr>
          <a:xfrm>
            <a:off x="25400" y="744538"/>
            <a:ext cx="6619875" cy="3724275"/>
          </a:xfrm>
          <a:ln/>
        </p:spPr>
      </p:sp>
      <p:sp>
        <p:nvSpPr>
          <p:cNvPr id="97285" name="Rectangle 3"/>
          <p:cNvSpPr>
            <a:spLocks noGrp="1" noChangeArrowheads="1"/>
          </p:cNvSpPr>
          <p:nvPr>
            <p:ph type="body" idx="1"/>
          </p:nvPr>
        </p:nvSpPr>
        <p:spPr>
          <a:xfrm>
            <a:off x="889212" y="4715153"/>
            <a:ext cx="4890665" cy="4466987"/>
          </a:xfrm>
          <a:noFill/>
          <a:ln/>
        </p:spPr>
        <p:txBody>
          <a:bodyPr lIns="94824" tIns="47416" rIns="94824" bIns="47416"/>
          <a:lstStyle/>
          <a:p>
            <a:pPr eaLnBrk="1" hangingPunct="1"/>
            <a:endParaRPr lang="de-DE" noProof="1">
              <a:cs typeface="Calibri" pitchFamily="34" charset="0"/>
            </a:endParaRPr>
          </a:p>
        </p:txBody>
      </p:sp>
    </p:spTree>
    <p:extLst>
      <p:ext uri="{BB962C8B-B14F-4D97-AF65-F5344CB8AC3E}">
        <p14:creationId xmlns:p14="http://schemas.microsoft.com/office/powerpoint/2010/main" val="2481421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469B37-F0A8-4754-A7C9-B75BFBFB5989}" type="slidenum">
              <a:rPr lang="it-IT" altLang="en-US" smtClean="0"/>
              <a:pPr>
                <a:spcBef>
                  <a:spcPct val="0"/>
                </a:spcBef>
              </a:pPr>
              <a:t>22</a:t>
            </a:fld>
            <a:endParaRPr lang="it-IT" altLang="en-US"/>
          </a:p>
        </p:txBody>
      </p:sp>
      <p:sp>
        <p:nvSpPr>
          <p:cNvPr id="645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9C12AF2-6AEE-42C1-B9E7-E0456A4F5979}" type="slidenum">
              <a:rPr lang="it-IT" altLang="en-US">
                <a:latin typeface="Times New Roman" panose="02020603050405020304" pitchFamily="18" charset="0"/>
              </a:rPr>
              <a:pPr algn="r" eaLnBrk="1" hangingPunct="1">
                <a:spcBef>
                  <a:spcPct val="0"/>
                </a:spcBef>
              </a:pPr>
              <a:t>22</a:t>
            </a:fld>
            <a:endParaRPr lang="it-IT" altLang="en-US">
              <a:latin typeface="Times New Roman" panose="02020603050405020304" pitchFamily="18" charset="0"/>
            </a:endParaRPr>
          </a:p>
        </p:txBody>
      </p:sp>
      <p:sp>
        <p:nvSpPr>
          <p:cNvPr id="64516" name="Rectangle 2"/>
          <p:cNvSpPr>
            <a:spLocks noGrp="1" noRot="1" noChangeAspect="1" noChangeArrowheads="1" noTextEdit="1"/>
          </p:cNvSpPr>
          <p:nvPr>
            <p:ph type="sldImg"/>
          </p:nvPr>
        </p:nvSpPr>
        <p:spPr>
          <a:xfrm>
            <a:off x="384175" y="685800"/>
            <a:ext cx="6092825" cy="3427413"/>
          </a:xfrm>
          <a:ln/>
        </p:spPr>
      </p:sp>
      <p:sp>
        <p:nvSpPr>
          <p:cNvPr id="64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297566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23</a:t>
            </a:fld>
            <a:endParaRPr lang="ar-AE"/>
          </a:p>
        </p:txBody>
      </p:sp>
    </p:spTree>
    <p:extLst>
      <p:ext uri="{BB962C8B-B14F-4D97-AF65-F5344CB8AC3E}">
        <p14:creationId xmlns:p14="http://schemas.microsoft.com/office/powerpoint/2010/main" val="355736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25</a:t>
            </a:fld>
            <a:endParaRPr lang="ar-AE"/>
          </a:p>
        </p:txBody>
      </p:sp>
    </p:spTree>
    <p:extLst>
      <p:ext uri="{BB962C8B-B14F-4D97-AF65-F5344CB8AC3E}">
        <p14:creationId xmlns:p14="http://schemas.microsoft.com/office/powerpoint/2010/main" val="2034356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10"/>
          </p:nvPr>
        </p:nvSpPr>
        <p:spPr/>
        <p:txBody>
          <a:bodyPr/>
          <a:lstStyle/>
          <a:p>
            <a:fld id="{C8743E11-51F4-4463-82C5-78B810438040}" type="slidenum">
              <a:rPr lang="ar-SA" smtClean="0"/>
              <a:pPr/>
              <a:t>38</a:t>
            </a:fld>
            <a:endParaRPr lang="ar-AE"/>
          </a:p>
        </p:txBody>
      </p:sp>
    </p:spTree>
    <p:extLst>
      <p:ext uri="{BB962C8B-B14F-4D97-AF65-F5344CB8AC3E}">
        <p14:creationId xmlns:p14="http://schemas.microsoft.com/office/powerpoint/2010/main" val="2542188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39</a:t>
            </a:fld>
            <a:endParaRPr lang="ar-AE"/>
          </a:p>
        </p:txBody>
      </p:sp>
    </p:spTree>
    <p:extLst>
      <p:ext uri="{BB962C8B-B14F-4D97-AF65-F5344CB8AC3E}">
        <p14:creationId xmlns:p14="http://schemas.microsoft.com/office/powerpoint/2010/main" val="235677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40</a:t>
            </a:fld>
            <a:endParaRPr lang="ar-AE"/>
          </a:p>
        </p:txBody>
      </p:sp>
    </p:spTree>
    <p:extLst>
      <p:ext uri="{BB962C8B-B14F-4D97-AF65-F5344CB8AC3E}">
        <p14:creationId xmlns:p14="http://schemas.microsoft.com/office/powerpoint/2010/main" val="1650291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41</a:t>
            </a:fld>
            <a:endParaRPr lang="ar-AE"/>
          </a:p>
        </p:txBody>
      </p:sp>
    </p:spTree>
    <p:extLst>
      <p:ext uri="{BB962C8B-B14F-4D97-AF65-F5344CB8AC3E}">
        <p14:creationId xmlns:p14="http://schemas.microsoft.com/office/powerpoint/2010/main" val="822386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47</a:t>
            </a:fld>
            <a:endParaRPr lang="ar-AE"/>
          </a:p>
        </p:txBody>
      </p:sp>
    </p:spTree>
    <p:extLst>
      <p:ext uri="{BB962C8B-B14F-4D97-AF65-F5344CB8AC3E}">
        <p14:creationId xmlns:p14="http://schemas.microsoft.com/office/powerpoint/2010/main" val="949192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743E11-51F4-4463-82C5-78B810438040}" type="slidenum">
              <a:rPr lang="ar-SA" smtClean="0"/>
              <a:pPr/>
              <a:t>48</a:t>
            </a:fld>
            <a:endParaRPr lang="ar-AE"/>
          </a:p>
        </p:txBody>
      </p:sp>
    </p:spTree>
    <p:extLst>
      <p:ext uri="{BB962C8B-B14F-4D97-AF65-F5344CB8AC3E}">
        <p14:creationId xmlns:p14="http://schemas.microsoft.com/office/powerpoint/2010/main" val="2224534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Rot="1" noChangeAspect="1" noChangeArrowheads="1" noTextEdit="1"/>
          </p:cNvSpPr>
          <p:nvPr>
            <p:ph type="sldImg"/>
          </p:nvPr>
        </p:nvSpPr>
        <p:spPr>
          <a:ln/>
        </p:spPr>
      </p:sp>
      <p:sp>
        <p:nvSpPr>
          <p:cNvPr id="905219" name="Rectangle 3"/>
          <p:cNvSpPr>
            <a:spLocks noGrp="1" noChangeArrowheads="1"/>
          </p:cNvSpPr>
          <p:nvPr>
            <p:ph type="body" idx="1"/>
          </p:nvPr>
        </p:nvSpPr>
        <p:spPr/>
        <p:txBody>
          <a:bodyPr/>
          <a:lstStyle/>
          <a:p>
            <a:endParaRPr lang="de-DE" noProof="1"/>
          </a:p>
        </p:txBody>
      </p:sp>
    </p:spTree>
    <p:extLst>
      <p:ext uri="{BB962C8B-B14F-4D97-AF65-F5344CB8AC3E}">
        <p14:creationId xmlns:p14="http://schemas.microsoft.com/office/powerpoint/2010/main" val="2039370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Rot="1" noChangeAspect="1" noChangeArrowheads="1" noTextEdit="1"/>
          </p:cNvSpPr>
          <p:nvPr>
            <p:ph type="sldImg"/>
          </p:nvPr>
        </p:nvSpPr>
        <p:spPr>
          <a:ln/>
        </p:spPr>
      </p:sp>
      <p:sp>
        <p:nvSpPr>
          <p:cNvPr id="905219" name="Rectangle 3"/>
          <p:cNvSpPr>
            <a:spLocks noGrp="1" noChangeArrowheads="1"/>
          </p:cNvSpPr>
          <p:nvPr>
            <p:ph type="body" idx="1"/>
          </p:nvPr>
        </p:nvSpPr>
        <p:spPr/>
        <p:txBody>
          <a:bodyPr/>
          <a:lstStyle/>
          <a:p>
            <a:endParaRPr lang="de-DE" noProof="1"/>
          </a:p>
        </p:txBody>
      </p:sp>
    </p:spTree>
    <p:extLst>
      <p:ext uri="{BB962C8B-B14F-4D97-AF65-F5344CB8AC3E}">
        <p14:creationId xmlns:p14="http://schemas.microsoft.com/office/powerpoint/2010/main" val="695752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D18D99-F0EE-4011-B1BC-4D235BCF0CA4}" type="datetime1">
              <a:rPr lang="en-US" smtClean="0"/>
              <a:t>10/10/2016</a:t>
            </a:fld>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
        <p:nvSpPr>
          <p:cNvPr id="6" name="Slide Number Placeholder 5"/>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3979662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72587-DC97-44EB-9953-D006354ACD4B}" type="datetime1">
              <a:rPr lang="en-US" smtClean="0"/>
              <a:t>10/10/2016</a:t>
            </a:fld>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
        <p:nvSpPr>
          <p:cNvPr id="6" name="Slide Number Placeholder 5"/>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1131080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8815E-B3B0-451E-9608-BEB9245362C0}" type="datetime1">
              <a:rPr lang="en-US" smtClean="0"/>
              <a:t>10/10/2016</a:t>
            </a:fld>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
        <p:nvSpPr>
          <p:cNvPr id="6" name="Slide Number Placeholder 5"/>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862295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43C431-D649-49C1-AB2B-DEF43B6A173A}" type="datetime1">
              <a:rPr lang="en-US" smtClean="0"/>
              <a:t>10/10/2016</a:t>
            </a:fld>
            <a:endParaRPr lang="en-US"/>
          </a:p>
        </p:txBody>
      </p:sp>
      <p:sp>
        <p:nvSpPr>
          <p:cNvPr id="6" name="Footer Placeholder 5"/>
          <p:cNvSpPr>
            <a:spLocks noGrp="1"/>
          </p:cNvSpPr>
          <p:nvPr>
            <p:ph type="ftr" sz="quarter" idx="11"/>
          </p:nvPr>
        </p:nvSpPr>
        <p:spPr/>
        <p:txBody>
          <a:bodyPr/>
          <a:lstStyle/>
          <a:p>
            <a:r>
              <a:rPr lang="en-GB"/>
              <a:t>Current therapeutic  approaches in NAFLD, Dajani MD, FRCP</a:t>
            </a:r>
            <a:endParaRPr lang="en-US"/>
          </a:p>
        </p:txBody>
      </p:sp>
      <p:sp>
        <p:nvSpPr>
          <p:cNvPr id="7" name="Slide Number Placeholder 6"/>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145483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413B3C-41EF-4CE4-B4CD-008A843BF03F}" type="datetime1">
              <a:rPr lang="en-US" smtClean="0"/>
              <a:t>10/10/2016</a:t>
            </a:fld>
            <a:endParaRPr lang="en-US"/>
          </a:p>
        </p:txBody>
      </p:sp>
      <p:sp>
        <p:nvSpPr>
          <p:cNvPr id="8" name="Footer Placeholder 7"/>
          <p:cNvSpPr>
            <a:spLocks noGrp="1"/>
          </p:cNvSpPr>
          <p:nvPr>
            <p:ph type="ftr" sz="quarter" idx="11"/>
          </p:nvPr>
        </p:nvSpPr>
        <p:spPr/>
        <p:txBody>
          <a:bodyPr/>
          <a:lstStyle/>
          <a:p>
            <a:r>
              <a:rPr lang="en-GB"/>
              <a:t>Current therapeutic  approaches in NAFLD, Dajani MD, FRCP</a:t>
            </a:r>
            <a:endParaRPr lang="en-US"/>
          </a:p>
        </p:txBody>
      </p:sp>
      <p:sp>
        <p:nvSpPr>
          <p:cNvPr id="9" name="Slide Number Placeholder 8"/>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32900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B19C6D-B474-441A-A790-596F0508EB28}" type="datetime1">
              <a:rPr lang="en-US" smtClean="0"/>
              <a:t>10/10/2016</a:t>
            </a:fld>
            <a:endParaRPr lang="en-US"/>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
        <p:nvSpPr>
          <p:cNvPr id="5" name="Slide Number Placeholder 4"/>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2720798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1C5D7-B8EE-47AA-A3DA-E10ABBEA9F5D}" type="datetime1">
              <a:rPr lang="en-US" smtClean="0"/>
              <a:t>10/10/2016</a:t>
            </a:fld>
            <a:endParaRPr lang="en-US"/>
          </a:p>
        </p:txBody>
      </p:sp>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
        <p:nvSpPr>
          <p:cNvPr id="4" name="Slide Number Placeholder 3"/>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254423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373CB1-BF40-4F89-AACE-C94D98603BAF}" type="datetime1">
              <a:rPr lang="en-US" smtClean="0"/>
              <a:t>10/10/2016</a:t>
            </a:fld>
            <a:endParaRPr lang="en-US"/>
          </a:p>
        </p:txBody>
      </p:sp>
      <p:sp>
        <p:nvSpPr>
          <p:cNvPr id="6" name="Footer Placeholder 5"/>
          <p:cNvSpPr>
            <a:spLocks noGrp="1"/>
          </p:cNvSpPr>
          <p:nvPr>
            <p:ph type="ftr" sz="quarter" idx="11"/>
          </p:nvPr>
        </p:nvSpPr>
        <p:spPr/>
        <p:txBody>
          <a:bodyPr/>
          <a:lstStyle/>
          <a:p>
            <a:r>
              <a:rPr lang="en-GB"/>
              <a:t>Current therapeutic  approaches in NAFLD, Dajani MD, FRCP</a:t>
            </a:r>
            <a:endParaRPr lang="en-US"/>
          </a:p>
        </p:txBody>
      </p:sp>
      <p:sp>
        <p:nvSpPr>
          <p:cNvPr id="7" name="Slide Number Placeholder 6"/>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1247888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4E1E14-52B1-4B2C-82DC-63EB6BA1A21C}" type="datetime1">
              <a:rPr lang="en-US" smtClean="0"/>
              <a:t>10/10/2016</a:t>
            </a:fld>
            <a:endParaRPr lang="en-US"/>
          </a:p>
        </p:txBody>
      </p:sp>
      <p:sp>
        <p:nvSpPr>
          <p:cNvPr id="6" name="Footer Placeholder 5"/>
          <p:cNvSpPr>
            <a:spLocks noGrp="1"/>
          </p:cNvSpPr>
          <p:nvPr>
            <p:ph type="ftr" sz="quarter" idx="11"/>
          </p:nvPr>
        </p:nvSpPr>
        <p:spPr/>
        <p:txBody>
          <a:bodyPr/>
          <a:lstStyle/>
          <a:p>
            <a:r>
              <a:rPr lang="en-GB"/>
              <a:t>Current therapeutic  approaches in NAFLD, Dajani MD, FRCP</a:t>
            </a:r>
            <a:endParaRPr lang="en-US"/>
          </a:p>
        </p:txBody>
      </p:sp>
      <p:sp>
        <p:nvSpPr>
          <p:cNvPr id="7" name="Slide Number Placeholder 6"/>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2626795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A59903-0647-4F34-9948-372DE82B171D}" type="datetime1">
              <a:rPr lang="en-US" smtClean="0"/>
              <a:t>10/10/2016</a:t>
            </a:fld>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
        <p:nvSpPr>
          <p:cNvPr id="6" name="Slide Number Placeholder 5"/>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405008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EDDAB2-3B76-4F4E-AE5C-A401B3A14FB7}" type="datetime1">
              <a:rPr lang="en-US" smtClean="0"/>
              <a:t>10/10/2016</a:t>
            </a:fld>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
        <p:nvSpPr>
          <p:cNvPr id="6" name="Slide Number Placeholder 5"/>
          <p:cNvSpPr>
            <a:spLocks noGrp="1"/>
          </p:cNvSpPr>
          <p:nvPr>
            <p:ph type="sldNum" sz="quarter" idx="12"/>
          </p:nvPr>
        </p:nvSpPr>
        <p:spPr/>
        <p:txBody>
          <a:bodyPr/>
          <a:lstStyle/>
          <a:p>
            <a:fld id="{9DFBDBB5-95F1-4A28-95B5-8F0EBE94C24F}" type="slidenum">
              <a:rPr lang="en-US" smtClean="0"/>
              <a:t>‹#›</a:t>
            </a:fld>
            <a:endParaRPr lang="en-US"/>
          </a:p>
        </p:txBody>
      </p:sp>
    </p:spTree>
    <p:extLst>
      <p:ext uri="{BB962C8B-B14F-4D97-AF65-F5344CB8AC3E}">
        <p14:creationId xmlns:p14="http://schemas.microsoft.com/office/powerpoint/2010/main" val="3795495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bwMode="gray">
          <a:xfrm>
            <a:off x="431800" y="238540"/>
            <a:ext cx="11329456" cy="616455"/>
          </a:xfrm>
        </p:spPr>
        <p:txBody>
          <a:bodyPr anchor="ctr" anchorCtr="0">
            <a:noAutofit/>
          </a:bodyPr>
          <a:lstStyle>
            <a:lvl1pPr>
              <a:lnSpc>
                <a:spcPct val="100000"/>
              </a:lnSpc>
              <a:defRPr/>
            </a:lvl1pPr>
          </a:lstStyle>
          <a:p>
            <a:r>
              <a:rPr lang="de-DE" dirty="0"/>
              <a:t>Titelmasterformat durch Klicken bearbeiten</a:t>
            </a:r>
          </a:p>
        </p:txBody>
      </p:sp>
      <p:sp>
        <p:nvSpPr>
          <p:cNvPr id="9" name="Textplatzhalter 7"/>
          <p:cNvSpPr>
            <a:spLocks noGrp="1"/>
          </p:cNvSpPr>
          <p:nvPr>
            <p:ph type="body" sz="quarter" idx="13"/>
          </p:nvPr>
        </p:nvSpPr>
        <p:spPr bwMode="gray">
          <a:xfrm>
            <a:off x="431800" y="854994"/>
            <a:ext cx="11328400" cy="336244"/>
          </a:xfrm>
        </p:spPr>
        <p:txBody>
          <a:bodyPr lIns="0" tIns="0" rIns="0" bIns="0" anchor="t" anchorCtr="0">
            <a:noAutofit/>
          </a:bodyPr>
          <a:lstStyle>
            <a:lvl1pPr marL="0" indent="0">
              <a:buNone/>
              <a:defRPr sz="2000"/>
            </a:lvl1pPr>
          </a:lstStyle>
          <a:p>
            <a:pPr lvl="0"/>
            <a:r>
              <a:rPr lang="de-DE" dirty="0"/>
              <a:t>Textmasterformate durch Klicken bearbeiten</a:t>
            </a:r>
          </a:p>
        </p:txBody>
      </p:sp>
    </p:spTree>
    <p:extLst>
      <p:ext uri="{BB962C8B-B14F-4D97-AF65-F5344CB8AC3E}">
        <p14:creationId xmlns:p14="http://schemas.microsoft.com/office/powerpoint/2010/main" val="73364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762000"/>
          </a:xfrm>
        </p:spPr>
        <p:txBody>
          <a:bodyPr/>
          <a:lstStyle/>
          <a:p>
            <a:r>
              <a:rPr lang="en-US"/>
              <a:t>Click to edit Master title style</a:t>
            </a:r>
            <a:endParaRPr lang="ar-AE"/>
          </a:p>
        </p:txBody>
      </p:sp>
      <p:sp>
        <p:nvSpPr>
          <p:cNvPr id="3" name="Chart Placeholder 2"/>
          <p:cNvSpPr>
            <a:spLocks noGrp="1"/>
          </p:cNvSpPr>
          <p:nvPr>
            <p:ph type="chart" idx="1"/>
          </p:nvPr>
        </p:nvSpPr>
        <p:spPr>
          <a:xfrm>
            <a:off x="609600" y="990600"/>
            <a:ext cx="10972800" cy="609600"/>
          </a:xfrm>
        </p:spPr>
        <p:txBody>
          <a:bodyPr/>
          <a:lstStyle/>
          <a:p>
            <a:r>
              <a:rPr lang="en-US"/>
              <a:t>Click icon to add chart</a:t>
            </a:r>
            <a:endParaRPr lang="ar-AE"/>
          </a:p>
        </p:txBody>
      </p:sp>
      <p:sp>
        <p:nvSpPr>
          <p:cNvPr id="4" name="Date Placeholder 3"/>
          <p:cNvSpPr>
            <a:spLocks noGrp="1"/>
          </p:cNvSpPr>
          <p:nvPr>
            <p:ph type="dt" sz="half" idx="10"/>
          </p:nvPr>
        </p:nvSpPr>
        <p:spPr>
          <a:xfrm>
            <a:off x="609600" y="6243638"/>
            <a:ext cx="2844800" cy="457200"/>
          </a:xfrm>
        </p:spPr>
        <p:txBody>
          <a:bodyPr/>
          <a:lstStyle>
            <a:lvl1pPr>
              <a:defRPr/>
            </a:lvl1pPr>
          </a:lstStyle>
          <a:p>
            <a:fld id="{789DEAE7-BA37-4540-9C82-60B77DD38D7E}" type="datetime1">
              <a:rPr lang="en-US" altLang="ar-AE" smtClean="0"/>
              <a:t>10/10/2016</a:t>
            </a:fld>
            <a:endParaRPr lang="en-US" altLang="ar-AE"/>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r>
              <a:rPr lang="en-GB" altLang="ar-AE"/>
              <a:t>Current therapeutic  approaches in NAFLD, Dajani MD, FRCP</a:t>
            </a:r>
            <a:endParaRPr lang="en-US" altLang="ar-AE"/>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fld id="{99341D75-3CEC-4579-A99F-1A61A70434CB}" type="slidenum">
              <a:rPr lang="en-US" altLang="ar-AE"/>
              <a:pPr/>
              <a:t>‹#›</a:t>
            </a:fld>
            <a:endParaRPr lang="en-US" altLang="ar-AE"/>
          </a:p>
        </p:txBody>
      </p:sp>
    </p:spTree>
    <p:extLst>
      <p:ext uri="{BB962C8B-B14F-4D97-AF65-F5344CB8AC3E}">
        <p14:creationId xmlns:p14="http://schemas.microsoft.com/office/powerpoint/2010/main" val="1568890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B22641-AFD6-4213-8CCA-43529A01B2FD}" type="datetime1">
              <a:rPr lang="en-US" smtClean="0"/>
              <a:t>10/10/2016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Current therapeutic  approaches in NAFLD, Dajani MD, FRCP</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FBDBB5-95F1-4A28-95B5-8F0EBE94C24F}" type="slidenum">
              <a:rPr lang="en-US" smtClean="0"/>
              <a:t>‹#›</a:t>
            </a:fld>
            <a:endParaRPr lang="en-US"/>
          </a:p>
        </p:txBody>
      </p:sp>
    </p:spTree>
    <p:extLst>
      <p:ext uri="{BB962C8B-B14F-4D97-AF65-F5344CB8AC3E}">
        <p14:creationId xmlns:p14="http://schemas.microsoft.com/office/powerpoint/2010/main" val="4120210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hyperlink" Target="http://www.plosone.org/article/info:doi/10.1371/journal.pone.0112569"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acgmeetings.gi.org/" TargetMode="External"/><Relationship Id="rId2" Type="http://schemas.openxmlformats.org/officeDocument/2006/relationships/hyperlink" Target="http://www.ncbi.nlm.nih.gov/pubmed/2400277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ncbi.nlm.nih.gov/pubmed/25066109"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hyperlink" Target="https://www.ncbi.nlm.nih.gov/pubmed/26874076" TargetMode="External"/><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gilead.com/news/press-releases/2014/9/gilead-announces-data-from-phase-2-study-of-simtuzumab-for-previously-untreated-pancreatic-cancer" TargetMode="External"/><Relationship Id="rId7" Type="http://schemas.openxmlformats.org/officeDocument/2006/relationships/hyperlink" Target="http://onlinelibrary.wiley.com/doi/10.1111/liv.13177/epdf?r3_referer=wol&amp;tracking_action=preview_click&amp;show_checkout=1&amp;purchase_referrer=www.google.com&amp;purchase_site_license=LICENSE_DENIED_NO_CUSTOMER" TargetMode="External"/><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hyperlink" Target="https://www.clinicaltrials.gov/ct2/show/NCT01479465?term=simtuzumab&amp;rank=5" TargetMode="External"/><Relationship Id="rId5" Type="http://schemas.openxmlformats.org/officeDocument/2006/relationships/hyperlink" Target="https://www.clinicaltrials.gov/ct2/show/NCT01369498?term=simtuzumab&amp;rank=4" TargetMode="External"/><Relationship Id="rId4" Type="http://schemas.openxmlformats.org/officeDocument/2006/relationships/hyperlink" Target="http://www.gilead.com/news/press-releases/2016/1/gilead-terminates-phase-2-study-of-simtuzumab-in-patients-with-idiopathic-pulmonary-fibrosi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41.pn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22.xml"/><Relationship Id="rId16" Type="http://schemas.openxmlformats.org/officeDocument/2006/relationships/diagramQuickStyle" Target="../diagrams/quickStyle3.xml"/><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2208214" y="4868863"/>
            <a:ext cx="7407275" cy="1752600"/>
          </a:xfrm>
          <a:prstGeom prst="rect">
            <a:avLst/>
          </a:prstGeom>
          <a:noFill/>
          <a:ln w="9525">
            <a:noFill/>
            <a:miter lim="800000"/>
            <a:headEnd/>
            <a:tailEnd/>
          </a:ln>
        </p:spPr>
        <p:txBody>
          <a:bodyPr tIns="0">
            <a:normAutofit/>
          </a:bodyPr>
          <a:lstStyle>
            <a:lvl1pPr marL="27432" indent="0" algn="l" rtl="1" fontAlgn="base">
              <a:spcBef>
                <a:spcPts val="600"/>
              </a:spcBef>
              <a:spcAft>
                <a:spcPct val="0"/>
              </a:spcAft>
              <a:buClr>
                <a:schemeClr val="accent1"/>
              </a:buClr>
              <a:buSzPct val="80000"/>
              <a:buFont typeface="Wingdings 2" pitchFamily="18" charset="2"/>
              <a:buNone/>
              <a:defRPr sz="2600" kern="1200">
                <a:solidFill>
                  <a:schemeClr val="tx2">
                    <a:shade val="30000"/>
                    <a:satMod val="150000"/>
                  </a:schemeClr>
                </a:solidFill>
                <a:latin typeface="+mn-lt"/>
                <a:ea typeface="Majalla UI"/>
                <a:cs typeface="+mn-cs"/>
              </a:defRPr>
            </a:lvl1pPr>
            <a:lvl2pPr marL="457200" indent="0" algn="ctr" rtl="1" fontAlgn="base">
              <a:spcBef>
                <a:spcPts val="550"/>
              </a:spcBef>
              <a:spcAft>
                <a:spcPct val="0"/>
              </a:spcAft>
              <a:buClr>
                <a:schemeClr val="accent1"/>
              </a:buClr>
              <a:buFont typeface="Verdana" pitchFamily="34" charset="0"/>
              <a:buNone/>
              <a:defRPr sz="2800" kern="1200">
                <a:solidFill>
                  <a:schemeClr val="tx1"/>
                </a:solidFill>
                <a:latin typeface="+mn-lt"/>
                <a:ea typeface="Majalla UI"/>
                <a:cs typeface="+mn-cs"/>
              </a:defRPr>
            </a:lvl2pPr>
            <a:lvl3pPr marL="914400" indent="0" algn="ctr" rtl="1" fontAlgn="base">
              <a:spcBef>
                <a:spcPct val="20000"/>
              </a:spcBef>
              <a:spcAft>
                <a:spcPct val="0"/>
              </a:spcAft>
              <a:buClr>
                <a:schemeClr val="accent2"/>
              </a:buClr>
              <a:buFont typeface="Wingdings 2" pitchFamily="18" charset="2"/>
              <a:buNone/>
              <a:defRPr sz="2400" kern="1200">
                <a:solidFill>
                  <a:schemeClr val="tx1"/>
                </a:solidFill>
                <a:latin typeface="+mn-lt"/>
                <a:ea typeface="Majalla UI"/>
                <a:cs typeface="+mn-cs"/>
              </a:defRPr>
            </a:lvl3pPr>
            <a:lvl4pPr marL="1371600" indent="0" algn="ctr" rtl="1" fontAlgn="base">
              <a:spcBef>
                <a:spcPct val="20000"/>
              </a:spcBef>
              <a:spcAft>
                <a:spcPct val="0"/>
              </a:spcAft>
              <a:buClr>
                <a:srgbClr val="C32D2E"/>
              </a:buClr>
              <a:buFont typeface="Wingdings 2" pitchFamily="18" charset="2"/>
              <a:buNone/>
              <a:defRPr sz="2000" kern="1200">
                <a:solidFill>
                  <a:schemeClr val="tx1"/>
                </a:solidFill>
                <a:latin typeface="+mn-lt"/>
                <a:ea typeface="Majalla UI"/>
                <a:cs typeface="+mn-cs"/>
              </a:defRPr>
            </a:lvl4pPr>
            <a:lvl5pPr marL="1828800" indent="0" algn="ctr" rtl="1" fontAlgn="base">
              <a:spcBef>
                <a:spcPct val="20000"/>
              </a:spcBef>
              <a:spcAft>
                <a:spcPct val="0"/>
              </a:spcAft>
              <a:buClr>
                <a:srgbClr val="84AA33"/>
              </a:buClr>
              <a:buFont typeface="Wingdings 2" pitchFamily="18" charset="2"/>
              <a:buNone/>
              <a:defRPr sz="2000" kern="1200">
                <a:solidFill>
                  <a:schemeClr val="tx1"/>
                </a:solidFill>
                <a:latin typeface="+mn-lt"/>
                <a:ea typeface="Majalla UI"/>
                <a:cs typeface="+mn-cs"/>
              </a:defRPr>
            </a:lvl5pPr>
            <a:lvl6pPr marL="2286000" indent="0" algn="ctr" rtl="1"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1"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1"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1"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ctr" fontAlgn="auto">
              <a:spcAft>
                <a:spcPts val="0"/>
              </a:spcAft>
              <a:defRPr/>
            </a:pPr>
            <a:endParaRPr lang="ar-AE" dirty="0">
              <a:ea typeface="+mn-ea"/>
            </a:endParaRPr>
          </a:p>
        </p:txBody>
      </p:sp>
      <p:sp>
        <p:nvSpPr>
          <p:cNvPr id="8" name="Title 1"/>
          <p:cNvSpPr txBox="1">
            <a:spLocks/>
          </p:cNvSpPr>
          <p:nvPr/>
        </p:nvSpPr>
        <p:spPr>
          <a:xfrm>
            <a:off x="1914526" y="2924176"/>
            <a:ext cx="7993063" cy="1471613"/>
          </a:xfrm>
          <a:prstGeom prst="rect">
            <a:avLst/>
          </a:prstGeom>
        </p:spPr>
        <p:txBody>
          <a:bodyPr anchor="b">
            <a:normAutofit/>
          </a:bodyPr>
          <a:lstStyle>
            <a:lvl1pPr algn="l" rtl="1"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ajalla UI"/>
                <a:cs typeface="+mj-cs"/>
              </a:defRPr>
            </a:lvl1pPr>
            <a:lvl2pPr algn="l" rtl="1" fontAlgn="base">
              <a:spcBef>
                <a:spcPct val="0"/>
              </a:spcBef>
              <a:spcAft>
                <a:spcPct val="0"/>
              </a:spcAft>
              <a:defRPr sz="4300">
                <a:solidFill>
                  <a:srgbClr val="572314"/>
                </a:solidFill>
                <a:latin typeface="Gill Sans MT"/>
                <a:ea typeface="Majalla UI"/>
                <a:cs typeface="Majalla UI"/>
              </a:defRPr>
            </a:lvl2pPr>
            <a:lvl3pPr algn="l" rtl="1" fontAlgn="base">
              <a:spcBef>
                <a:spcPct val="0"/>
              </a:spcBef>
              <a:spcAft>
                <a:spcPct val="0"/>
              </a:spcAft>
              <a:defRPr sz="4300">
                <a:solidFill>
                  <a:srgbClr val="572314"/>
                </a:solidFill>
                <a:latin typeface="Gill Sans MT"/>
                <a:ea typeface="Majalla UI"/>
                <a:cs typeface="Majalla UI"/>
              </a:defRPr>
            </a:lvl3pPr>
            <a:lvl4pPr algn="l" rtl="1" fontAlgn="base">
              <a:spcBef>
                <a:spcPct val="0"/>
              </a:spcBef>
              <a:spcAft>
                <a:spcPct val="0"/>
              </a:spcAft>
              <a:defRPr sz="4300">
                <a:solidFill>
                  <a:srgbClr val="572314"/>
                </a:solidFill>
                <a:latin typeface="Gill Sans MT"/>
                <a:ea typeface="Majalla UI"/>
                <a:cs typeface="Majalla UI"/>
              </a:defRPr>
            </a:lvl4pPr>
            <a:lvl5pPr algn="l" rtl="1" fontAlgn="base">
              <a:spcBef>
                <a:spcPct val="0"/>
              </a:spcBef>
              <a:spcAft>
                <a:spcPct val="0"/>
              </a:spcAft>
              <a:defRPr sz="4300">
                <a:solidFill>
                  <a:srgbClr val="572314"/>
                </a:solidFill>
                <a:latin typeface="Gill Sans MT"/>
                <a:ea typeface="Majalla UI"/>
                <a:cs typeface="Majalla UI"/>
              </a:defRPr>
            </a:lvl5pPr>
            <a:lvl6pPr marL="457200" algn="l" rtl="1" fontAlgn="base">
              <a:spcBef>
                <a:spcPct val="0"/>
              </a:spcBef>
              <a:spcAft>
                <a:spcPct val="0"/>
              </a:spcAft>
              <a:defRPr sz="4300">
                <a:solidFill>
                  <a:srgbClr val="572314"/>
                </a:solidFill>
                <a:latin typeface="Gill Sans MT"/>
                <a:ea typeface="Majalla UI"/>
                <a:cs typeface="Majalla UI"/>
              </a:defRPr>
            </a:lvl6pPr>
            <a:lvl7pPr marL="914400" algn="l" rtl="1" fontAlgn="base">
              <a:spcBef>
                <a:spcPct val="0"/>
              </a:spcBef>
              <a:spcAft>
                <a:spcPct val="0"/>
              </a:spcAft>
              <a:defRPr sz="4300">
                <a:solidFill>
                  <a:srgbClr val="572314"/>
                </a:solidFill>
                <a:latin typeface="Gill Sans MT"/>
                <a:ea typeface="Majalla UI"/>
                <a:cs typeface="Majalla UI"/>
              </a:defRPr>
            </a:lvl7pPr>
            <a:lvl8pPr marL="1371600" algn="l" rtl="1" fontAlgn="base">
              <a:spcBef>
                <a:spcPct val="0"/>
              </a:spcBef>
              <a:spcAft>
                <a:spcPct val="0"/>
              </a:spcAft>
              <a:defRPr sz="4300">
                <a:solidFill>
                  <a:srgbClr val="572314"/>
                </a:solidFill>
                <a:latin typeface="Gill Sans MT"/>
                <a:ea typeface="Majalla UI"/>
                <a:cs typeface="Majalla UI"/>
              </a:defRPr>
            </a:lvl8pPr>
            <a:lvl9pPr marL="1828800" algn="l" rtl="1" fontAlgn="base">
              <a:spcBef>
                <a:spcPct val="0"/>
              </a:spcBef>
              <a:spcAft>
                <a:spcPct val="0"/>
              </a:spcAft>
              <a:defRPr sz="4300">
                <a:solidFill>
                  <a:srgbClr val="572314"/>
                </a:solidFill>
                <a:latin typeface="Gill Sans MT"/>
                <a:ea typeface="Majalla UI"/>
                <a:cs typeface="Majalla UI"/>
              </a:defRPr>
            </a:lvl9pPr>
            <a:extLst/>
          </a:lstStyle>
          <a:p>
            <a:pPr algn="ctr" rtl="0" fontAlgn="auto">
              <a:spcAft>
                <a:spcPts val="0"/>
              </a:spcAft>
              <a:defRPr/>
            </a:pPr>
            <a:endParaRPr lang="ar-AE" sz="4000" dirty="0">
              <a:solidFill>
                <a:schemeClr val="tx2">
                  <a:satMod val="130000"/>
                </a:schemeClr>
              </a:solidFill>
              <a:ea typeface="+mj-ea"/>
            </a:endParaRPr>
          </a:p>
        </p:txBody>
      </p:sp>
      <p:pic>
        <p:nvPicPr>
          <p:cNvPr id="55298" name="Picture 2" descr="D:\Wall papers\O-cities\O-cities46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812"/>
            <a:ext cx="12192000" cy="68331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08668" y="369631"/>
            <a:ext cx="7309208" cy="1938992"/>
          </a:xfrm>
          <a:prstGeom prst="rect">
            <a:avLst/>
          </a:prstGeom>
          <a:noFill/>
        </p:spPr>
        <p:txBody>
          <a:bodyPr wrap="square" lIns="91440" tIns="45720" rIns="91440" bIns="45720">
            <a:spAutoFit/>
          </a:bodyPr>
          <a:lstStyle/>
          <a:p>
            <a:pPr algn="ctr"/>
            <a:r>
              <a:rPr lang="en-US" sz="4000" b="1" dirty="0">
                <a:solidFill>
                  <a:schemeClr val="bg1"/>
                </a:solidFill>
                <a:effectLst>
                  <a:outerShdw blurRad="38100" dist="38100" dir="2700000" algn="tl">
                    <a:srgbClr val="000000">
                      <a:alpha val="43137"/>
                    </a:srgbClr>
                  </a:outerShdw>
                </a:effectLst>
              </a:rPr>
              <a:t>“Current therapeutic and protective approaches in Nonalcoholic fatty liver disease”</a:t>
            </a:r>
            <a:endParaRPr lang="en-US" sz="4000" dirty="0">
              <a:ln w="18415" cmpd="sng">
                <a:solidFill>
                  <a:srgbClr val="FFFFFF"/>
                </a:solidFill>
                <a:prstDash val="solid"/>
              </a:ln>
              <a:solidFill>
                <a:schemeClr val="bg1"/>
              </a:solidFill>
              <a:effectLst>
                <a:outerShdw blurRad="38100" dist="38100" dir="2700000" algn="tl">
                  <a:srgbClr val="000000">
                    <a:alpha val="43137"/>
                  </a:srgbClr>
                </a:outerShdw>
              </a:effectLst>
            </a:endParaRPr>
          </a:p>
        </p:txBody>
      </p:sp>
      <p:sp>
        <p:nvSpPr>
          <p:cNvPr id="9" name="Rectangle 8"/>
          <p:cNvSpPr/>
          <p:nvPr/>
        </p:nvSpPr>
        <p:spPr>
          <a:xfrm>
            <a:off x="2738335" y="3091839"/>
            <a:ext cx="2797754" cy="338554"/>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1600" b="1" dirty="0">
                <a:ln/>
                <a:solidFill>
                  <a:schemeClr val="bg1"/>
                </a:solidFill>
                <a:effectLst>
                  <a:outerShdw blurRad="38100" dist="38100" dir="2700000" algn="tl">
                    <a:srgbClr val="000000">
                      <a:alpha val="43137"/>
                    </a:srgbClr>
                  </a:outerShdw>
                </a:effectLst>
              </a:rPr>
              <a:t>Asad Dajani MD, FAMCG, FRCP</a:t>
            </a:r>
          </a:p>
        </p:txBody>
      </p:sp>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922324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atients.gi.org/files/2012/12/fatty_liver_im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3359" y="1551374"/>
            <a:ext cx="6410325" cy="48196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hopkinsmedicine.org/sebin/v/x/Intrahepatic_Cholangiocarcinom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63876" y="2580911"/>
            <a:ext cx="940321" cy="69374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4.bp.blogspot.com/-BkITdLrX3QM/Un0fOq1fEQI/AAAAAAAAAKk/2dGn5LXfQfs/s1600/asciti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27118" y="3816554"/>
            <a:ext cx="1239416" cy="81310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V="1">
            <a:off x="8817429" y="3163453"/>
            <a:ext cx="696605" cy="2982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3078" idx="1"/>
          </p:cNvCxnSpPr>
          <p:nvPr/>
        </p:nvCxnSpPr>
        <p:spPr>
          <a:xfrm>
            <a:off x="8835471" y="3461657"/>
            <a:ext cx="791647" cy="83247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833360" y="5315154"/>
            <a:ext cx="1002111" cy="436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4"/>
          <p:cNvSpPr/>
          <p:nvPr/>
        </p:nvSpPr>
        <p:spPr>
          <a:xfrm>
            <a:off x="2936240" y="650066"/>
            <a:ext cx="5334000" cy="2519854"/>
          </a:xfrm>
          <a:custGeom>
            <a:avLst/>
            <a:gdLst>
              <a:gd name="connsiteX0" fmla="*/ 0 w 5334000"/>
              <a:gd name="connsiteY0" fmla="*/ 2418254 h 2519854"/>
              <a:gd name="connsiteX1" fmla="*/ 1737360 w 5334000"/>
              <a:gd name="connsiteY1" fmla="*/ 174 h 2519854"/>
              <a:gd name="connsiteX2" fmla="*/ 5334000 w 5334000"/>
              <a:gd name="connsiteY2" fmla="*/ 2519854 h 2519854"/>
            </a:gdLst>
            <a:ahLst/>
            <a:cxnLst>
              <a:cxn ang="0">
                <a:pos x="connsiteX0" y="connsiteY0"/>
              </a:cxn>
              <a:cxn ang="0">
                <a:pos x="connsiteX1" y="connsiteY1"/>
              </a:cxn>
              <a:cxn ang="0">
                <a:pos x="connsiteX2" y="connsiteY2"/>
              </a:cxn>
            </a:cxnLst>
            <a:rect l="l" t="t" r="r" b="b"/>
            <a:pathLst>
              <a:path w="5334000" h="2519854">
                <a:moveTo>
                  <a:pt x="0" y="2418254"/>
                </a:moveTo>
                <a:cubicBezTo>
                  <a:pt x="424180" y="1200747"/>
                  <a:pt x="848360" y="-16759"/>
                  <a:pt x="1737360" y="174"/>
                </a:cubicBezTo>
                <a:cubicBezTo>
                  <a:pt x="2626360" y="17107"/>
                  <a:pt x="4736253" y="2096521"/>
                  <a:pt x="5334000" y="2519854"/>
                </a:cubicBezTo>
              </a:path>
            </a:pathLst>
          </a:custGeom>
          <a:noFill/>
          <a:ln w="38100">
            <a:solidFill>
              <a:srgbClr val="00B05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a:off x="2926080" y="577668"/>
            <a:ext cx="7244080" cy="2480492"/>
          </a:xfrm>
          <a:custGeom>
            <a:avLst/>
            <a:gdLst>
              <a:gd name="connsiteX0" fmla="*/ 0 w 7244080"/>
              <a:gd name="connsiteY0" fmla="*/ 2480492 h 2480492"/>
              <a:gd name="connsiteX1" fmla="*/ 2346960 w 7244080"/>
              <a:gd name="connsiteY1" fmla="*/ 1452 h 2480492"/>
              <a:gd name="connsiteX2" fmla="*/ 7244080 w 7244080"/>
              <a:gd name="connsiteY2" fmla="*/ 2196012 h 2480492"/>
            </a:gdLst>
            <a:ahLst/>
            <a:cxnLst>
              <a:cxn ang="0">
                <a:pos x="connsiteX0" y="connsiteY0"/>
              </a:cxn>
              <a:cxn ang="0">
                <a:pos x="connsiteX1" y="connsiteY1"/>
              </a:cxn>
              <a:cxn ang="0">
                <a:pos x="connsiteX2" y="connsiteY2"/>
              </a:cxn>
            </a:cxnLst>
            <a:rect l="l" t="t" r="r" b="b"/>
            <a:pathLst>
              <a:path w="7244080" h="2480492">
                <a:moveTo>
                  <a:pt x="0" y="2480492"/>
                </a:moveTo>
                <a:cubicBezTo>
                  <a:pt x="569806" y="1264678"/>
                  <a:pt x="1139613" y="48865"/>
                  <a:pt x="2346960" y="1452"/>
                </a:cubicBezTo>
                <a:cubicBezTo>
                  <a:pt x="3554307" y="-45961"/>
                  <a:pt x="5399193" y="1075025"/>
                  <a:pt x="7244080" y="2196012"/>
                </a:cubicBezTo>
              </a:path>
            </a:pathLst>
          </a:custGeom>
          <a:noFill/>
          <a:ln w="38100">
            <a:solidFill>
              <a:srgbClr val="A86ED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6116715" y="4696282"/>
            <a:ext cx="525558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lvl="0"/>
            <a:r>
              <a:rPr lang="en-US" dirty="0"/>
              <a:t>"The risk of progression of steatosis to cirrhosis and liver failure is minimal but not non-</a:t>
            </a:r>
            <a:r>
              <a:rPr lang="en-US" dirty="0" err="1"/>
              <a:t>existant</a:t>
            </a:r>
            <a:r>
              <a:rPr lang="en-US" dirty="0"/>
              <a:t> </a:t>
            </a:r>
            <a:r>
              <a:rPr lang="en-US" sz="1600" baseline="30000" dirty="0"/>
              <a:t>[1]</a:t>
            </a:r>
            <a:r>
              <a:rPr lang="en-US" dirty="0"/>
              <a:t>" </a:t>
            </a:r>
            <a:endParaRPr lang="en-GB" dirty="0"/>
          </a:p>
        </p:txBody>
      </p:sp>
      <p:sp>
        <p:nvSpPr>
          <p:cNvPr id="3" name="TextBox 2"/>
          <p:cNvSpPr txBox="1"/>
          <p:nvPr/>
        </p:nvSpPr>
        <p:spPr>
          <a:xfrm>
            <a:off x="6116715" y="5342613"/>
            <a:ext cx="525558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a:t>HCC in NAFLD occurs often without cirrhosis </a:t>
            </a:r>
            <a:r>
              <a:rPr lang="en-US" sz="1600" baseline="30000" dirty="0"/>
              <a:t>[4]</a:t>
            </a:r>
            <a:r>
              <a:rPr lang="en-US" dirty="0"/>
              <a:t>. </a:t>
            </a:r>
          </a:p>
          <a:p>
            <a:endParaRPr lang="en-GB" dirty="0"/>
          </a:p>
        </p:txBody>
      </p:sp>
      <p:sp>
        <p:nvSpPr>
          <p:cNvPr id="12" name="TextBox 11"/>
          <p:cNvSpPr txBox="1"/>
          <p:nvPr/>
        </p:nvSpPr>
        <p:spPr>
          <a:xfrm>
            <a:off x="1011843" y="6204079"/>
            <a:ext cx="11072553" cy="707886"/>
          </a:xfrm>
          <a:prstGeom prst="rect">
            <a:avLst/>
          </a:prstGeom>
          <a:noFill/>
        </p:spPr>
        <p:txBody>
          <a:bodyPr wrap="square" rtlCol="0">
            <a:spAutoFit/>
          </a:bodyPr>
          <a:lstStyle/>
          <a:p>
            <a:pPr algn="r"/>
            <a:r>
              <a:rPr lang="en-US" sz="1000" i="1" dirty="0"/>
              <a:t>1 </a:t>
            </a:r>
            <a:r>
              <a:rPr lang="en-US" sz="1000" i="1" dirty="0" err="1"/>
              <a:t>Castera</a:t>
            </a:r>
            <a:r>
              <a:rPr lang="en-US" sz="1000" i="1" dirty="0"/>
              <a:t> L et </a:t>
            </a:r>
            <a:r>
              <a:rPr lang="en-US" sz="1000" i="1" dirty="0" err="1"/>
              <a:t>al.Nat</a:t>
            </a:r>
            <a:r>
              <a:rPr lang="en-US" sz="1000" i="1" dirty="0"/>
              <a:t> Rev </a:t>
            </a:r>
            <a:r>
              <a:rPr lang="en-US" sz="1000" i="1" dirty="0" err="1"/>
              <a:t>Gastroenterol</a:t>
            </a:r>
            <a:r>
              <a:rPr lang="en-US" sz="1000" i="1" dirty="0"/>
              <a:t> </a:t>
            </a:r>
            <a:r>
              <a:rPr lang="en-US" sz="1000" i="1" dirty="0" err="1"/>
              <a:t>Hepatol</a:t>
            </a:r>
            <a:r>
              <a:rPr lang="en-US" sz="1000" i="1" dirty="0"/>
              <a:t> 2013; 10:666-675</a:t>
            </a:r>
          </a:p>
          <a:p>
            <a:pPr algn="r"/>
            <a:r>
              <a:rPr lang="en-US" sz="1000" i="1" dirty="0"/>
              <a:t>4 Paradis V. et al. Hepatocellular carcinomas in patients with metabolic syndrome often develop without significant liver fibrosis: a pathological analysis. Hepatology 2009;49:851-859</a:t>
            </a:r>
            <a:endParaRPr lang="en-US" sz="1000" dirty="0"/>
          </a:p>
          <a:p>
            <a:pPr algn="r"/>
            <a:endParaRPr lang="en-US" sz="1000" dirty="0"/>
          </a:p>
          <a:p>
            <a:pPr algn="r"/>
            <a:endParaRPr lang="en-US" sz="1000" dirty="0"/>
          </a:p>
        </p:txBody>
      </p:sp>
      <p:sp>
        <p:nvSpPr>
          <p:cNvPr id="6" name="Footer Placeholder 5"/>
          <p:cNvSpPr>
            <a:spLocks noGrp="1"/>
          </p:cNvSpPr>
          <p:nvPr>
            <p:ph type="ftr" sz="quarter" idx="11"/>
          </p:nvPr>
        </p:nvSpPr>
        <p:spPr>
          <a:xfrm>
            <a:off x="4059315" y="6546840"/>
            <a:ext cx="4114800" cy="365125"/>
          </a:xfrm>
        </p:spPr>
        <p:txBody>
          <a:bodyPr/>
          <a:lstStyle/>
          <a:p>
            <a:r>
              <a:rPr lang="en-GB"/>
              <a:t>Current therapeutic  approaches in NAFLD, Dajani MD, FRCP</a:t>
            </a:r>
            <a:endParaRPr lang="en-US" dirty="0"/>
          </a:p>
        </p:txBody>
      </p:sp>
    </p:spTree>
    <p:extLst>
      <p:ext uri="{BB962C8B-B14F-4D97-AF65-F5344CB8AC3E}">
        <p14:creationId xmlns:p14="http://schemas.microsoft.com/office/powerpoint/2010/main" val="176692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accent1">
                    <a:lumMod val="75000"/>
                  </a:schemeClr>
                </a:solidFill>
                <a:effectLst>
                  <a:outerShdw blurRad="38100" dist="38100" dir="2700000" algn="tl">
                    <a:srgbClr val="000000">
                      <a:alpha val="43137"/>
                    </a:srgbClr>
                  </a:outerShdw>
                </a:effectLst>
              </a:rPr>
              <a:t>NAFLD may pose a CVD risk above and beyond traditional CVD risk factors</a:t>
            </a:r>
          </a:p>
        </p:txBody>
      </p:sp>
      <p:sp>
        <p:nvSpPr>
          <p:cNvPr id="6" name="Text Placeholder 5"/>
          <p:cNvSpPr>
            <a:spLocks noGrp="1"/>
          </p:cNvSpPr>
          <p:nvPr>
            <p:ph type="body" idx="1"/>
          </p:nvPr>
        </p:nvSpPr>
        <p:spPr/>
        <p:txBody>
          <a:bodyPr>
            <a:normAutofit/>
          </a:bodyPr>
          <a:lstStyle/>
          <a:p>
            <a:r>
              <a:rPr lang="en-US" dirty="0"/>
              <a:t>NAFLD increase risk of hypertension in children</a:t>
            </a:r>
          </a:p>
        </p:txBody>
      </p:sp>
      <p:sp>
        <p:nvSpPr>
          <p:cNvPr id="3" name="Content Placeholder 2"/>
          <p:cNvSpPr>
            <a:spLocks noGrp="1"/>
          </p:cNvSpPr>
          <p:nvPr>
            <p:ph sz="half" idx="2"/>
          </p:nvPr>
        </p:nvSpPr>
        <p:spPr/>
        <p:txBody>
          <a:bodyPr>
            <a:normAutofit/>
          </a:bodyPr>
          <a:lstStyle/>
          <a:p>
            <a:r>
              <a:rPr lang="en-US" dirty="0"/>
              <a:t>High BMI was more prevalent among children with high BP compared with children without high BP (</a:t>
            </a:r>
            <a:r>
              <a:rPr lang="en-US" i="1" dirty="0"/>
              <a:t>P&lt;.</a:t>
            </a:r>
            <a:r>
              <a:rPr lang="en-US" dirty="0"/>
              <a:t>0001), as well as more severe </a:t>
            </a:r>
            <a:r>
              <a:rPr lang="en-US" dirty="0" err="1"/>
              <a:t>steatotis</a:t>
            </a:r>
            <a:r>
              <a:rPr lang="en-US" dirty="0"/>
              <a:t> (</a:t>
            </a:r>
            <a:r>
              <a:rPr lang="en-US" i="1" dirty="0"/>
              <a:t>P=.</a:t>
            </a:r>
            <a:r>
              <a:rPr lang="en-US" dirty="0"/>
              <a:t>003).</a:t>
            </a:r>
          </a:p>
          <a:p>
            <a:pPr marL="0" indent="0">
              <a:buNone/>
            </a:pPr>
            <a:endParaRPr lang="en-US" dirty="0"/>
          </a:p>
        </p:txBody>
      </p:sp>
      <p:sp>
        <p:nvSpPr>
          <p:cNvPr id="7" name="Text Placeholder 6"/>
          <p:cNvSpPr>
            <a:spLocks noGrp="1"/>
          </p:cNvSpPr>
          <p:nvPr>
            <p:ph type="body" sz="quarter" idx="3"/>
          </p:nvPr>
        </p:nvSpPr>
        <p:spPr/>
        <p:txBody>
          <a:bodyPr>
            <a:normAutofit fontScale="92500"/>
          </a:bodyPr>
          <a:lstStyle/>
          <a:p>
            <a:r>
              <a:rPr lang="en-US" dirty="0"/>
              <a:t>NAFLD increase the risk of atherosclerosis</a:t>
            </a:r>
          </a:p>
          <a:p>
            <a:r>
              <a:rPr lang="en-US" dirty="0"/>
              <a:t>French study,</a:t>
            </a:r>
            <a:endParaRPr lang="en-GB" dirty="0"/>
          </a:p>
        </p:txBody>
      </p:sp>
      <p:sp>
        <p:nvSpPr>
          <p:cNvPr id="5" name="Content Placeholder 4"/>
          <p:cNvSpPr>
            <a:spLocks noGrp="1"/>
          </p:cNvSpPr>
          <p:nvPr>
            <p:ph sz="quarter" idx="4"/>
          </p:nvPr>
        </p:nvSpPr>
        <p:spPr/>
        <p:txBody>
          <a:bodyPr>
            <a:normAutofit fontScale="92500" lnSpcReduction="20000"/>
          </a:bodyPr>
          <a:lstStyle/>
          <a:p>
            <a:r>
              <a:rPr lang="en-US" dirty="0"/>
              <a:t>N = 5,671 patients with known liver  disease, who drank less than 50 g alcohol per day and had more than two cardiovascular disease (CVD) risk factors without previous CVD events. </a:t>
            </a:r>
          </a:p>
          <a:p>
            <a:r>
              <a:rPr lang="en-US" dirty="0"/>
              <a:t>NAFLD patients had </a:t>
            </a:r>
          </a:p>
          <a:p>
            <a:pPr marL="914400" lvl="1" indent="-457200">
              <a:buFont typeface="+mj-lt"/>
              <a:buAutoNum type="arabicPeriod"/>
            </a:pPr>
            <a:r>
              <a:rPr lang="en-US" dirty="0"/>
              <a:t>greater amounts of carotid plaques than patients without NAFLD </a:t>
            </a:r>
            <a:r>
              <a:rPr lang="en-US" sz="1400" b="1" dirty="0">
                <a:solidFill>
                  <a:schemeClr val="accent1">
                    <a:lumMod val="75000"/>
                  </a:schemeClr>
                </a:solidFill>
                <a:effectLst>
                  <a:outerShdw blurRad="38100" dist="38100" dir="2700000" algn="tl">
                    <a:srgbClr val="000000">
                      <a:alpha val="43137"/>
                    </a:srgbClr>
                  </a:outerShdw>
                </a:effectLst>
              </a:rPr>
              <a:t>(44% vs. 37%) </a:t>
            </a:r>
          </a:p>
          <a:p>
            <a:pPr marL="914400" lvl="1" indent="-457200">
              <a:buFont typeface="+mj-lt"/>
              <a:buAutoNum type="arabicPeriod"/>
            </a:pPr>
            <a:r>
              <a:rPr lang="en-US" dirty="0"/>
              <a:t>Higher C-IMT Carotid intima-media thickness </a:t>
            </a:r>
            <a:r>
              <a:rPr lang="en-US" sz="1300" b="1" dirty="0">
                <a:solidFill>
                  <a:schemeClr val="accent1">
                    <a:lumMod val="75000"/>
                  </a:schemeClr>
                </a:solidFill>
                <a:effectLst>
                  <a:outerShdw blurRad="38100" dist="38100" dir="2700000" algn="tl">
                    <a:srgbClr val="000000">
                      <a:alpha val="43137"/>
                    </a:srgbClr>
                  </a:outerShdw>
                </a:effectLst>
              </a:rPr>
              <a:t>(0.64 ± 0.14 vs. 0.61 ± 0.13; </a:t>
            </a:r>
            <a:r>
              <a:rPr lang="en-US" sz="1300" b="1" i="1" dirty="0">
                <a:solidFill>
                  <a:schemeClr val="accent1">
                    <a:lumMod val="75000"/>
                  </a:schemeClr>
                </a:solidFill>
                <a:effectLst>
                  <a:outerShdw blurRad="38100" dist="38100" dir="2700000" algn="tl">
                    <a:srgbClr val="000000">
                      <a:alpha val="43137"/>
                    </a:srgbClr>
                  </a:outerShdw>
                </a:effectLst>
              </a:rPr>
              <a:t>P&lt;.</a:t>
            </a:r>
            <a:r>
              <a:rPr lang="en-US" sz="1300" b="1" dirty="0">
                <a:solidFill>
                  <a:schemeClr val="accent1">
                    <a:lumMod val="75000"/>
                  </a:schemeClr>
                </a:solidFill>
                <a:effectLst>
                  <a:outerShdw blurRad="38100" dist="38100" dir="2700000" algn="tl">
                    <a:srgbClr val="000000">
                      <a:alpha val="43137"/>
                    </a:srgbClr>
                  </a:outerShdw>
                </a:effectLst>
              </a:rPr>
              <a:t>001)</a:t>
            </a:r>
            <a:r>
              <a:rPr lang="en-US" sz="3500" dirty="0"/>
              <a:t>.</a:t>
            </a:r>
            <a:endParaRPr lang="en-US" dirty="0"/>
          </a:p>
          <a:p>
            <a:endParaRPr lang="en-GB" dirty="0"/>
          </a:p>
        </p:txBody>
      </p:sp>
      <p:sp>
        <p:nvSpPr>
          <p:cNvPr id="4" name="TextBox 3"/>
          <p:cNvSpPr txBox="1"/>
          <p:nvPr/>
        </p:nvSpPr>
        <p:spPr>
          <a:xfrm>
            <a:off x="7317875" y="5938748"/>
            <a:ext cx="4378036" cy="600164"/>
          </a:xfrm>
          <a:prstGeom prst="rect">
            <a:avLst/>
          </a:prstGeom>
          <a:noFill/>
        </p:spPr>
        <p:txBody>
          <a:bodyPr wrap="square" rtlCol="0">
            <a:spAutoFit/>
          </a:bodyPr>
          <a:lstStyle/>
          <a:p>
            <a:pPr algn="r"/>
            <a:r>
              <a:rPr lang="en-US" sz="1100" i="1" dirty="0"/>
              <a:t>Jean-Francois </a:t>
            </a:r>
            <a:r>
              <a:rPr lang="en-US" sz="1100" i="1" dirty="0" err="1"/>
              <a:t>Dufour</a:t>
            </a:r>
            <a:r>
              <a:rPr lang="en-US" sz="1100" i="1" dirty="0"/>
              <a:t>, </a:t>
            </a:r>
            <a:r>
              <a:rPr lang="en-GB" sz="1100" i="1" dirty="0"/>
              <a:t>EASL 2014</a:t>
            </a:r>
          </a:p>
          <a:p>
            <a:pPr algn="r"/>
            <a:r>
              <a:rPr lang="en-US" sz="1100" b="1" dirty="0" err="1">
                <a:hlinkClick r:id="rId2"/>
              </a:rPr>
              <a:t>Schwimmer</a:t>
            </a:r>
            <a:r>
              <a:rPr lang="en-US" sz="1100" b="1" dirty="0">
                <a:hlinkClick r:id="rId2"/>
              </a:rPr>
              <a:t> J. </a:t>
            </a:r>
            <a:r>
              <a:rPr lang="en-US" sz="1100" b="1" i="1" dirty="0" err="1">
                <a:hlinkClick r:id="rId2"/>
              </a:rPr>
              <a:t>PLoS</a:t>
            </a:r>
            <a:r>
              <a:rPr lang="en-US" sz="1100" b="1" i="1" dirty="0">
                <a:hlinkClick r:id="rId2"/>
              </a:rPr>
              <a:t> One</a:t>
            </a:r>
            <a:r>
              <a:rPr lang="en-US" sz="1100" b="1" dirty="0">
                <a:hlinkClick r:id="rId2"/>
              </a:rPr>
              <a:t>. 2014;doi:10.1371/journal.pone.0112569.</a:t>
            </a:r>
            <a:endParaRPr lang="en-US" sz="1100" b="1" dirty="0"/>
          </a:p>
          <a:p>
            <a:pPr algn="r"/>
            <a:endParaRPr lang="en-US" sz="1100" i="1" dirty="0"/>
          </a:p>
        </p:txBody>
      </p:sp>
      <p:sp>
        <p:nvSpPr>
          <p:cNvPr id="8" name="Footer Placeholder 7"/>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21167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accent1">
                    <a:lumMod val="75000"/>
                  </a:schemeClr>
                </a:solidFill>
                <a:effectLst>
                  <a:outerShdw blurRad="38100" dist="38100" dir="2700000" algn="tl">
                    <a:srgbClr val="000000">
                      <a:alpha val="43137"/>
                    </a:srgbClr>
                  </a:outerShdw>
                </a:effectLst>
              </a:rPr>
              <a:t>NAFLD may pose a significant risk with Type II DM</a:t>
            </a:r>
          </a:p>
        </p:txBody>
      </p:sp>
      <p:sp>
        <p:nvSpPr>
          <p:cNvPr id="6" name="Text Placeholder 5"/>
          <p:cNvSpPr>
            <a:spLocks noGrp="1"/>
          </p:cNvSpPr>
          <p:nvPr>
            <p:ph type="body" idx="1"/>
          </p:nvPr>
        </p:nvSpPr>
        <p:spPr/>
        <p:txBody>
          <a:bodyPr>
            <a:normAutofit lnSpcReduction="10000"/>
          </a:bodyPr>
          <a:lstStyle/>
          <a:p>
            <a:r>
              <a:rPr lang="en-US" dirty="0"/>
              <a:t>NAFLD increase risk of diabetes</a:t>
            </a:r>
          </a:p>
          <a:p>
            <a:r>
              <a:rPr lang="en-US" dirty="0"/>
              <a:t>Japan study, </a:t>
            </a:r>
            <a:endParaRPr lang="en-GB" dirty="0"/>
          </a:p>
        </p:txBody>
      </p:sp>
      <p:sp>
        <p:nvSpPr>
          <p:cNvPr id="3" name="Content Placeholder 2"/>
          <p:cNvSpPr>
            <a:spLocks noGrp="1"/>
          </p:cNvSpPr>
          <p:nvPr>
            <p:ph sz="half" idx="2"/>
          </p:nvPr>
        </p:nvSpPr>
        <p:spPr/>
        <p:txBody>
          <a:bodyPr>
            <a:normAutofit fontScale="92500" lnSpcReduction="20000"/>
          </a:bodyPr>
          <a:lstStyle/>
          <a:p>
            <a:r>
              <a:rPr lang="en-US" dirty="0"/>
              <a:t>N= 3,074, NAFLD 728</a:t>
            </a:r>
          </a:p>
          <a:p>
            <a:r>
              <a:rPr lang="en-US" dirty="0"/>
              <a:t>16.1% developed diabetes, compared with 3.1% in the non-NAFLD group. </a:t>
            </a:r>
          </a:p>
          <a:p>
            <a:pPr marL="0" indent="0">
              <a:buNone/>
            </a:pPr>
            <a:r>
              <a:rPr lang="en-US" dirty="0"/>
              <a:t>   </a:t>
            </a:r>
            <a:r>
              <a:rPr lang="en-US" sz="1500" b="1" dirty="0">
                <a:solidFill>
                  <a:schemeClr val="accent1">
                    <a:lumMod val="75000"/>
                  </a:schemeClr>
                </a:solidFill>
                <a:effectLst>
                  <a:outerShdw blurRad="38100" dist="38100" dir="2700000" algn="tl">
                    <a:srgbClr val="000000">
                      <a:alpha val="43137"/>
                    </a:srgbClr>
                  </a:outerShdw>
                </a:effectLst>
              </a:rPr>
              <a:t>NAFLD patients had an odds ratio of 2.82 (95% CI, 1.91-4.15) for   	developing diabetes in multivariate analysis. </a:t>
            </a:r>
          </a:p>
          <a:p>
            <a:r>
              <a:rPr lang="en-US" dirty="0"/>
              <a:t>6.4% of patients with improved NAFLD activity, developed diabetes </a:t>
            </a:r>
            <a:r>
              <a:rPr lang="en-US" sz="1500" b="1" dirty="0">
                <a:solidFill>
                  <a:schemeClr val="accent1">
                    <a:lumMod val="75000"/>
                  </a:schemeClr>
                </a:solidFill>
                <a:effectLst>
                  <a:outerShdw blurRad="38100" dist="38100" dir="2700000" algn="tl">
                    <a:srgbClr val="000000">
                      <a:alpha val="43137"/>
                    </a:srgbClr>
                  </a:outerShdw>
                </a:effectLst>
              </a:rPr>
              <a:t>(OR=0.30; 95% CI, 0.13-0.66) </a:t>
            </a:r>
            <a:r>
              <a:rPr lang="en-US" dirty="0"/>
              <a:t>compared with 17.8% of those who did not improve.</a:t>
            </a:r>
          </a:p>
          <a:p>
            <a:pPr marL="0" indent="0">
              <a:buNone/>
            </a:pPr>
            <a:endParaRPr lang="en-US" dirty="0"/>
          </a:p>
        </p:txBody>
      </p:sp>
      <p:sp>
        <p:nvSpPr>
          <p:cNvPr id="7" name="Text Placeholder 6"/>
          <p:cNvSpPr>
            <a:spLocks noGrp="1"/>
          </p:cNvSpPr>
          <p:nvPr>
            <p:ph type="body" sz="quarter" idx="3"/>
          </p:nvPr>
        </p:nvSpPr>
        <p:spPr/>
        <p:txBody>
          <a:bodyPr>
            <a:normAutofit/>
          </a:bodyPr>
          <a:lstStyle/>
          <a:p>
            <a:r>
              <a:rPr lang="en-US" dirty="0"/>
              <a:t>NAFLD increases the mortality related to type II Diabetes,</a:t>
            </a:r>
            <a:endParaRPr lang="en-GB" dirty="0"/>
          </a:p>
        </p:txBody>
      </p:sp>
      <p:sp>
        <p:nvSpPr>
          <p:cNvPr id="5" name="Content Placeholder 4"/>
          <p:cNvSpPr>
            <a:spLocks noGrp="1"/>
          </p:cNvSpPr>
          <p:nvPr>
            <p:ph sz="quarter" idx="4"/>
          </p:nvPr>
        </p:nvSpPr>
        <p:spPr/>
        <p:txBody>
          <a:bodyPr>
            <a:normAutofit/>
          </a:bodyPr>
          <a:lstStyle/>
          <a:p>
            <a:r>
              <a:rPr lang="en-US" dirty="0"/>
              <a:t>Among patients with type II DM, the presence of NAFLD was significantly associated with an increased risk of death </a:t>
            </a:r>
            <a:r>
              <a:rPr lang="en-US" sz="2000" b="1" dirty="0">
                <a:solidFill>
                  <a:schemeClr val="accent5">
                    <a:lumMod val="75000"/>
                  </a:schemeClr>
                </a:solidFill>
                <a:effectLst>
                  <a:outerShdw blurRad="38100" dist="38100" dir="2700000" algn="tl">
                    <a:srgbClr val="000000">
                      <a:alpha val="43137"/>
                    </a:srgbClr>
                  </a:outerShdw>
                </a:effectLst>
              </a:rPr>
              <a:t>(HR1.7, 95 per cent CI1.04–2.7)</a:t>
            </a:r>
            <a:r>
              <a:rPr lang="en-US" dirty="0"/>
              <a:t>, </a:t>
            </a:r>
          </a:p>
          <a:p>
            <a:r>
              <a:rPr lang="en-US" dirty="0"/>
              <a:t>Liver related death accounts for 20% of patients with NALFD and type II DM.</a:t>
            </a:r>
          </a:p>
          <a:p>
            <a:endParaRPr lang="en-GB" dirty="0"/>
          </a:p>
        </p:txBody>
      </p:sp>
      <p:sp>
        <p:nvSpPr>
          <p:cNvPr id="4" name="TextBox 3"/>
          <p:cNvSpPr txBox="1"/>
          <p:nvPr/>
        </p:nvSpPr>
        <p:spPr>
          <a:xfrm>
            <a:off x="7335515" y="6189663"/>
            <a:ext cx="4378036" cy="769441"/>
          </a:xfrm>
          <a:prstGeom prst="rect">
            <a:avLst/>
          </a:prstGeom>
          <a:noFill/>
        </p:spPr>
        <p:txBody>
          <a:bodyPr wrap="square" rtlCol="0">
            <a:spAutoFit/>
          </a:bodyPr>
          <a:lstStyle/>
          <a:p>
            <a:pPr algn="r"/>
            <a:r>
              <a:rPr lang="en-US" sz="1100" i="1" dirty="0"/>
              <a:t>Jean-Francois </a:t>
            </a:r>
            <a:r>
              <a:rPr lang="en-US" sz="1100" i="1" dirty="0" err="1"/>
              <a:t>Dufour</a:t>
            </a:r>
            <a:r>
              <a:rPr lang="en-US" sz="1100" i="1" dirty="0"/>
              <a:t>, </a:t>
            </a:r>
            <a:r>
              <a:rPr lang="en-GB" sz="1100" i="1" dirty="0"/>
              <a:t>EASL 2014</a:t>
            </a:r>
          </a:p>
          <a:p>
            <a:pPr algn="r"/>
            <a:r>
              <a:rPr lang="en-US" sz="1100" i="1" dirty="0"/>
              <a:t>3 </a:t>
            </a:r>
            <a:r>
              <a:rPr lang="en-US" sz="1100" i="1" dirty="0" err="1"/>
              <a:t>Sattar</a:t>
            </a:r>
            <a:r>
              <a:rPr lang="en-US" sz="1100" i="1" dirty="0"/>
              <a:t> N. et </a:t>
            </a:r>
            <a:r>
              <a:rPr lang="en-US" sz="1100" i="1" dirty="0" err="1"/>
              <a:t>al.BMJ</a:t>
            </a:r>
            <a:r>
              <a:rPr lang="en-US" sz="1100" i="1" dirty="0"/>
              <a:t> 2014;349:g4596. </a:t>
            </a:r>
          </a:p>
          <a:p>
            <a:pPr algn="r"/>
            <a:endParaRPr lang="en-GB" sz="1100" i="1" dirty="0"/>
          </a:p>
          <a:p>
            <a:pPr algn="r"/>
            <a:endParaRPr lang="en-US" sz="1100" i="1" dirty="0"/>
          </a:p>
        </p:txBody>
      </p:sp>
      <p:sp>
        <p:nvSpPr>
          <p:cNvPr id="8" name="Footer Placeholder 7"/>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301109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solidFill>
                  <a:schemeClr val="accent5">
                    <a:lumMod val="75000"/>
                  </a:schemeClr>
                </a:solidFill>
                <a:effectLst>
                  <a:outerShdw blurRad="38100" dist="38100" dir="2700000" algn="tl">
                    <a:srgbClr val="000000">
                      <a:alpha val="43137"/>
                    </a:srgbClr>
                  </a:outerShdw>
                </a:effectLst>
              </a:rPr>
              <a:t>NAFLD may be an added risk factor for </a:t>
            </a:r>
            <a:br>
              <a:rPr lang="en-GB" b="1" dirty="0">
                <a:solidFill>
                  <a:schemeClr val="accent5">
                    <a:lumMod val="75000"/>
                  </a:schemeClr>
                </a:solidFill>
                <a:effectLst>
                  <a:outerShdw blurRad="38100" dist="38100" dir="2700000" algn="tl">
                    <a:srgbClr val="000000">
                      <a:alpha val="43137"/>
                    </a:srgbClr>
                  </a:outerShdw>
                </a:effectLst>
              </a:rPr>
            </a:br>
            <a:r>
              <a:rPr lang="en-GB" b="1" dirty="0">
                <a:solidFill>
                  <a:schemeClr val="accent5">
                    <a:lumMod val="75000"/>
                  </a:schemeClr>
                </a:solidFill>
                <a:effectLst>
                  <a:outerShdw blurRad="38100" dist="38100" dir="2700000" algn="tl">
                    <a:srgbClr val="000000">
                      <a:alpha val="43137"/>
                    </a:srgbClr>
                  </a:outerShdw>
                </a:effectLst>
              </a:rPr>
              <a:t>extra-hepatic diseases </a:t>
            </a:r>
          </a:p>
        </p:txBody>
      </p:sp>
      <p:sp>
        <p:nvSpPr>
          <p:cNvPr id="3" name="Content Placeholder 2"/>
          <p:cNvSpPr>
            <a:spLocks noGrp="1"/>
          </p:cNvSpPr>
          <p:nvPr>
            <p:ph idx="1"/>
          </p:nvPr>
        </p:nvSpPr>
        <p:spPr>
          <a:xfrm>
            <a:off x="838200" y="1652627"/>
            <a:ext cx="10515600" cy="4351338"/>
          </a:xfrm>
        </p:spPr>
        <p:txBody>
          <a:bodyPr>
            <a:normAutofit/>
          </a:bodyPr>
          <a:lstStyle/>
          <a:p>
            <a:r>
              <a:rPr lang="en-GB" dirty="0"/>
              <a:t>A strong association with:</a:t>
            </a:r>
          </a:p>
          <a:p>
            <a:pPr lvl="1"/>
            <a:r>
              <a:rPr lang="en-GB" dirty="0"/>
              <a:t>Chronic kidney disease (CKD), colorectal cancer, </a:t>
            </a:r>
            <a:r>
              <a:rPr lang="en-GB" dirty="0" err="1"/>
              <a:t>endocrinopathies</a:t>
            </a:r>
            <a:r>
              <a:rPr lang="en-GB" dirty="0"/>
              <a:t> (including T2DM and thyroid dysfunction), and osteoporosis.</a:t>
            </a:r>
          </a:p>
          <a:p>
            <a:r>
              <a:rPr lang="en-US" dirty="0"/>
              <a:t>Patients with IBD: </a:t>
            </a:r>
          </a:p>
          <a:p>
            <a:pPr lvl="1"/>
            <a:r>
              <a:rPr lang="en-US" dirty="0"/>
              <a:t>Two fold higher risk for developing NAFLD. </a:t>
            </a:r>
          </a:p>
          <a:p>
            <a:pPr lvl="1"/>
            <a:r>
              <a:rPr lang="en-US" dirty="0"/>
              <a:t>Risk is higher among patients who have traditional risk factors for NAFLD. </a:t>
            </a:r>
          </a:p>
          <a:p>
            <a:pPr lvl="1"/>
            <a:r>
              <a:rPr lang="en-US" dirty="0"/>
              <a:t>Need to be considered among patients with abnormal LFT.</a:t>
            </a:r>
          </a:p>
          <a:p>
            <a:r>
              <a:rPr lang="en-US" dirty="0"/>
              <a:t>NAFLD is associated with poor prognosis in patients with [acute pancreatitis], </a:t>
            </a:r>
          </a:p>
          <a:p>
            <a:pPr lvl="1"/>
            <a:r>
              <a:rPr lang="en-US" dirty="0"/>
              <a:t>ultrasound may be used to predict the severity of [acute pancreatitis].</a:t>
            </a:r>
            <a:endParaRPr lang="en-GB" dirty="0"/>
          </a:p>
        </p:txBody>
      </p:sp>
      <p:sp>
        <p:nvSpPr>
          <p:cNvPr id="4" name="TextBox 3"/>
          <p:cNvSpPr txBox="1"/>
          <p:nvPr/>
        </p:nvSpPr>
        <p:spPr>
          <a:xfrm>
            <a:off x="3638101" y="5769471"/>
            <a:ext cx="8166098" cy="769441"/>
          </a:xfrm>
          <a:prstGeom prst="rect">
            <a:avLst/>
          </a:prstGeom>
          <a:noFill/>
        </p:spPr>
        <p:txBody>
          <a:bodyPr wrap="square" rtlCol="0">
            <a:spAutoFit/>
          </a:bodyPr>
          <a:lstStyle/>
          <a:p>
            <a:pPr algn="r"/>
            <a:r>
              <a:rPr lang="en-GB" sz="1100" i="1" dirty="0"/>
              <a:t>Armstrong et al </a:t>
            </a:r>
            <a:r>
              <a:rPr lang="en-GB" sz="1100" i="1" dirty="0" err="1">
                <a:hlinkClick r:id="rId2" tooltip="Hepatology (Baltimore, Md.)."/>
              </a:rPr>
              <a:t>Hepatology</a:t>
            </a:r>
            <a:r>
              <a:rPr lang="en-GB" sz="1100" i="1" dirty="0">
                <a:hlinkClick r:id="rId2" tooltip="Hepatology (Baltimore, Md.)."/>
              </a:rPr>
              <a:t>.</a:t>
            </a:r>
            <a:r>
              <a:rPr lang="en-GB" sz="1100" i="1" dirty="0"/>
              <a:t> 2014 Mar;59(3):1174-97</a:t>
            </a:r>
          </a:p>
          <a:p>
            <a:pPr algn="r"/>
            <a:r>
              <a:rPr lang="en-US" sz="1100" dirty="0"/>
              <a:t>Jason et al, Presented at: </a:t>
            </a:r>
            <a:r>
              <a:rPr lang="en-US" sz="1100" dirty="0">
                <a:hlinkClick r:id="rId3"/>
              </a:rPr>
              <a:t>Annual ACG Scientific Meeting</a:t>
            </a:r>
            <a:r>
              <a:rPr lang="en-US" sz="1100" dirty="0"/>
              <a:t>, Oct. 17-22, 2014; Philadelphia,</a:t>
            </a:r>
          </a:p>
          <a:p>
            <a:pPr algn="r"/>
            <a:r>
              <a:rPr lang="en-US" sz="1100" dirty="0" err="1"/>
              <a:t>Jasdanwala</a:t>
            </a:r>
            <a:r>
              <a:rPr lang="en-US" sz="1100" dirty="0"/>
              <a:t> S. Abstract P1318. Presented at: </a:t>
            </a:r>
            <a:r>
              <a:rPr lang="en-US" sz="1100" dirty="0">
                <a:hlinkClick r:id="rId3"/>
              </a:rPr>
              <a:t>ACG Annual Scientific Meeting,</a:t>
            </a:r>
            <a:r>
              <a:rPr lang="en-US" sz="1100" dirty="0"/>
              <a:t> Oct. 17-22, 2014; Philadelphia</a:t>
            </a:r>
            <a:endParaRPr lang="en-US" sz="1100" b="1" dirty="0"/>
          </a:p>
          <a:p>
            <a:pPr algn="r"/>
            <a:endParaRPr lang="en-GB" sz="1100" i="1" dirty="0"/>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50811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 of NAFLD … Targets</a:t>
            </a:r>
            <a:endParaRPr lang="ar-AE" dirty="0"/>
          </a:p>
        </p:txBody>
      </p:sp>
      <p:sp>
        <p:nvSpPr>
          <p:cNvPr id="3" name="Rectangle 2"/>
          <p:cNvSpPr/>
          <p:nvPr/>
        </p:nvSpPr>
        <p:spPr>
          <a:xfrm>
            <a:off x="4727848" y="3068960"/>
            <a:ext cx="792088"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79988" y="1838325"/>
            <a:ext cx="3457575" cy="4019550"/>
          </a:xfrm>
          <a:ln>
            <a:noFill/>
          </a:ln>
        </p:spPr>
      </p:pic>
      <p:sp>
        <p:nvSpPr>
          <p:cNvPr id="7" name="TextBox 6"/>
          <p:cNvSpPr txBox="1"/>
          <p:nvPr/>
        </p:nvSpPr>
        <p:spPr>
          <a:xfrm>
            <a:off x="4295800" y="3140968"/>
            <a:ext cx="576064" cy="338554"/>
          </a:xfrm>
          <a:prstGeom prst="rect">
            <a:avLst/>
          </a:prstGeom>
          <a:noFill/>
        </p:spPr>
        <p:txBody>
          <a:bodyPr wrap="square" rtlCol="1">
            <a:spAutoFit/>
          </a:bodyPr>
          <a:lstStyle/>
          <a:p>
            <a:r>
              <a:rPr lang="en-US" sz="1600" b="1" dirty="0"/>
              <a:t>FFA</a:t>
            </a:r>
            <a:endParaRPr lang="ar-AE" sz="1600" b="1" dirty="0"/>
          </a:p>
        </p:txBody>
      </p:sp>
      <p:sp>
        <p:nvSpPr>
          <p:cNvPr id="8" name="Up Arrow 7"/>
          <p:cNvSpPr/>
          <p:nvPr/>
        </p:nvSpPr>
        <p:spPr>
          <a:xfrm>
            <a:off x="4295800" y="3162454"/>
            <a:ext cx="72008" cy="266546"/>
          </a:xfrm>
          <a:prstGeom prst="up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solidFill>
                <a:schemeClr val="accent5">
                  <a:lumMod val="60000"/>
                  <a:lumOff val="40000"/>
                </a:schemeClr>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0200" y="1916833"/>
            <a:ext cx="1645590" cy="2572684"/>
          </a:xfrm>
          <a:prstGeom prst="rect">
            <a:avLst/>
          </a:prstGeom>
        </p:spPr>
      </p:pic>
      <p:sp>
        <p:nvSpPr>
          <p:cNvPr id="10" name="Rectangle 9"/>
          <p:cNvSpPr/>
          <p:nvPr/>
        </p:nvSpPr>
        <p:spPr>
          <a:xfrm>
            <a:off x="4079776" y="4437112"/>
            <a:ext cx="25202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cxnSp>
        <p:nvCxnSpPr>
          <p:cNvPr id="12" name="Straight Connector 11"/>
          <p:cNvCxnSpPr/>
          <p:nvPr/>
        </p:nvCxnSpPr>
        <p:spPr>
          <a:xfrm flipH="1">
            <a:off x="3647728" y="3284984"/>
            <a:ext cx="666852" cy="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006226" y="4489517"/>
            <a:ext cx="1872208" cy="720080"/>
          </a:xfrm>
          <a:prstGeom prst="rect">
            <a:avLst/>
          </a:prstGeom>
          <a:ln/>
        </p:spPr>
        <p:style>
          <a:lnRef idx="1">
            <a:schemeClr val="accent5"/>
          </a:lnRef>
          <a:fillRef idx="2">
            <a:schemeClr val="accent5"/>
          </a:fillRef>
          <a:effectRef idx="1">
            <a:schemeClr val="accent5"/>
          </a:effectRef>
          <a:fontRef idx="minor">
            <a:schemeClr val="dk1"/>
          </a:fontRef>
        </p:style>
        <p:txBody>
          <a:bodyPr rtlCol="1" anchor="ctr"/>
          <a:lstStyle/>
          <a:p>
            <a:pPr marL="171450" indent="-171450">
              <a:buFont typeface="Arial" panose="020B0604020202020204" pitchFamily="34" charset="0"/>
              <a:buChar char="•"/>
            </a:pPr>
            <a:r>
              <a:rPr lang="en-US" sz="1100" dirty="0"/>
              <a:t>Lipid lowering drugs</a:t>
            </a:r>
          </a:p>
          <a:p>
            <a:pPr marL="171450" indent="-171450">
              <a:buFont typeface="Arial" panose="020B0604020202020204" pitchFamily="34" charset="0"/>
              <a:buChar char="•"/>
            </a:pPr>
            <a:r>
              <a:rPr lang="en-US" sz="1100" dirty="0"/>
              <a:t>Antioxidants</a:t>
            </a:r>
          </a:p>
          <a:p>
            <a:pPr marL="171450" indent="-171450">
              <a:buFont typeface="Arial" panose="020B0604020202020204" pitchFamily="34" charset="0"/>
              <a:buChar char="•"/>
            </a:pPr>
            <a:r>
              <a:rPr lang="en-US" sz="1100" dirty="0" err="1"/>
              <a:t>Cytoprotective</a:t>
            </a:r>
            <a:r>
              <a:rPr lang="en-US" sz="1100" dirty="0"/>
              <a:t> agents</a:t>
            </a:r>
            <a:endParaRPr lang="ar-AE" sz="1100" dirty="0"/>
          </a:p>
        </p:txBody>
      </p:sp>
      <p:sp>
        <p:nvSpPr>
          <p:cNvPr id="14" name="Rectangle 13"/>
          <p:cNvSpPr/>
          <p:nvPr/>
        </p:nvSpPr>
        <p:spPr>
          <a:xfrm>
            <a:off x="5375920" y="1453148"/>
            <a:ext cx="1872208" cy="319669"/>
          </a:xfrm>
          <a:prstGeom prst="rect">
            <a:avLst/>
          </a:prstGeom>
          <a:ln/>
        </p:spPr>
        <p:style>
          <a:lnRef idx="1">
            <a:schemeClr val="accent6"/>
          </a:lnRef>
          <a:fillRef idx="2">
            <a:schemeClr val="accent6"/>
          </a:fillRef>
          <a:effectRef idx="1">
            <a:schemeClr val="accent6"/>
          </a:effectRef>
          <a:fontRef idx="minor">
            <a:schemeClr val="dk1"/>
          </a:fontRef>
        </p:style>
        <p:txBody>
          <a:bodyPr rtlCol="1" anchor="ctr"/>
          <a:lstStyle/>
          <a:p>
            <a:pPr marL="171450" indent="-171450">
              <a:buFont typeface="Arial" panose="020B0604020202020204" pitchFamily="34" charset="0"/>
              <a:buChar char="•"/>
            </a:pPr>
            <a:r>
              <a:rPr lang="en-US" sz="1100" dirty="0"/>
              <a:t>Drug modulating the RAS</a:t>
            </a:r>
            <a:endParaRPr lang="ar-AE" sz="1100" dirty="0"/>
          </a:p>
        </p:txBody>
      </p:sp>
      <p:sp>
        <p:nvSpPr>
          <p:cNvPr id="15" name="Rectangle 14"/>
          <p:cNvSpPr/>
          <p:nvPr/>
        </p:nvSpPr>
        <p:spPr>
          <a:xfrm>
            <a:off x="9264352" y="1252941"/>
            <a:ext cx="1080120" cy="720080"/>
          </a:xfrm>
          <a:prstGeom prst="rect">
            <a:avLst/>
          </a:prstGeom>
          <a:ln/>
        </p:spPr>
        <p:style>
          <a:lnRef idx="1">
            <a:schemeClr val="accent2"/>
          </a:lnRef>
          <a:fillRef idx="2">
            <a:schemeClr val="accent2"/>
          </a:fillRef>
          <a:effectRef idx="1">
            <a:schemeClr val="accent2"/>
          </a:effectRef>
          <a:fontRef idx="minor">
            <a:schemeClr val="dk1"/>
          </a:fontRef>
        </p:style>
        <p:txBody>
          <a:bodyPr rtlCol="1" anchor="ctr"/>
          <a:lstStyle/>
          <a:p>
            <a:pPr marL="171450" indent="-171450">
              <a:buFont typeface="Arial" panose="020B0604020202020204" pitchFamily="34" charset="0"/>
              <a:buChar char="•"/>
            </a:pPr>
            <a:r>
              <a:rPr lang="en-US" sz="1100" dirty="0"/>
              <a:t>TZDs</a:t>
            </a:r>
          </a:p>
          <a:p>
            <a:pPr marL="171450" indent="-171450">
              <a:buFont typeface="Arial" panose="020B0604020202020204" pitchFamily="34" charset="0"/>
              <a:buChar char="•"/>
            </a:pPr>
            <a:r>
              <a:rPr lang="en-US" sz="1100" dirty="0"/>
              <a:t>Metformin</a:t>
            </a:r>
          </a:p>
          <a:p>
            <a:pPr marL="171450" indent="-171450">
              <a:buFont typeface="Arial" panose="020B0604020202020204" pitchFamily="34" charset="0"/>
              <a:buChar char="•"/>
            </a:pPr>
            <a:r>
              <a:rPr lang="en-US" sz="1100" dirty="0" err="1"/>
              <a:t>Excercise</a:t>
            </a:r>
            <a:endParaRPr lang="ar-AE" sz="1100" dirty="0"/>
          </a:p>
        </p:txBody>
      </p:sp>
      <p:sp>
        <p:nvSpPr>
          <p:cNvPr id="16" name="TextBox 15"/>
          <p:cNvSpPr txBox="1"/>
          <p:nvPr/>
        </p:nvSpPr>
        <p:spPr>
          <a:xfrm>
            <a:off x="7392144" y="1772817"/>
            <a:ext cx="2160240" cy="307777"/>
          </a:xfrm>
          <a:prstGeom prst="rect">
            <a:avLst/>
          </a:prstGeom>
          <a:noFill/>
        </p:spPr>
        <p:txBody>
          <a:bodyPr wrap="square" rtlCol="1">
            <a:spAutoFit/>
          </a:bodyPr>
          <a:lstStyle/>
          <a:p>
            <a:r>
              <a:rPr lang="en-US" sz="1400" dirty="0"/>
              <a:t>Insulin resistance</a:t>
            </a:r>
            <a:endParaRPr lang="ar-AE" sz="1400" dirty="0"/>
          </a:p>
        </p:txBody>
      </p:sp>
      <p:sp>
        <p:nvSpPr>
          <p:cNvPr id="17" name="Bent-Up Arrow 16"/>
          <p:cNvSpPr/>
          <p:nvPr/>
        </p:nvSpPr>
        <p:spPr>
          <a:xfrm rot="10800000">
            <a:off x="8400256" y="1453148"/>
            <a:ext cx="864096" cy="319669"/>
          </a:xfrm>
          <a:prstGeom prst="bentUp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8" name="TextBox 17"/>
          <p:cNvSpPr txBox="1"/>
          <p:nvPr/>
        </p:nvSpPr>
        <p:spPr>
          <a:xfrm>
            <a:off x="7320136" y="3645025"/>
            <a:ext cx="2160240" cy="307777"/>
          </a:xfrm>
          <a:prstGeom prst="rect">
            <a:avLst/>
          </a:prstGeom>
          <a:noFill/>
        </p:spPr>
        <p:txBody>
          <a:bodyPr wrap="square" rtlCol="1">
            <a:spAutoFit/>
          </a:bodyPr>
          <a:lstStyle/>
          <a:p>
            <a:r>
              <a:rPr lang="en-US" sz="1400" dirty="0"/>
              <a:t>Triglycerides</a:t>
            </a:r>
            <a:endParaRPr lang="ar-AE" sz="1400" dirty="0"/>
          </a:p>
        </p:txBody>
      </p:sp>
      <p:sp>
        <p:nvSpPr>
          <p:cNvPr id="19" name="Rectangle 18"/>
          <p:cNvSpPr/>
          <p:nvPr/>
        </p:nvSpPr>
        <p:spPr>
          <a:xfrm>
            <a:off x="8472264" y="3226136"/>
            <a:ext cx="1008112" cy="418889"/>
          </a:xfrm>
          <a:prstGeom prst="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en-US" sz="1400" dirty="0" err="1"/>
              <a:t>Orlistat</a:t>
            </a:r>
            <a:endParaRPr lang="ar-AE" sz="1400" dirty="0"/>
          </a:p>
        </p:txBody>
      </p:sp>
      <p:sp>
        <p:nvSpPr>
          <p:cNvPr id="20" name="Rectangle 19"/>
          <p:cNvSpPr/>
          <p:nvPr/>
        </p:nvSpPr>
        <p:spPr>
          <a:xfrm>
            <a:off x="8472264" y="4725145"/>
            <a:ext cx="1008112" cy="418889"/>
          </a:xfrm>
          <a:prstGeom prst="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en-US" sz="1400" dirty="0"/>
              <a:t>Pre &amp; Probiotics</a:t>
            </a:r>
            <a:endParaRPr lang="ar-AE" sz="1400" dirty="0"/>
          </a:p>
        </p:txBody>
      </p:sp>
      <p:sp>
        <p:nvSpPr>
          <p:cNvPr id="21" name="Rectangle 20"/>
          <p:cNvSpPr/>
          <p:nvPr/>
        </p:nvSpPr>
        <p:spPr>
          <a:xfrm>
            <a:off x="5447928" y="2924944"/>
            <a:ext cx="576064" cy="554578"/>
          </a:xfrm>
          <a:prstGeom prst="rect">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a:r>
              <a:rPr lang="en-US" sz="700" dirty="0"/>
              <a:t>Oxidative stress</a:t>
            </a:r>
            <a:endParaRPr lang="ar-AE" sz="700" dirty="0"/>
          </a:p>
        </p:txBody>
      </p:sp>
      <p:sp>
        <p:nvSpPr>
          <p:cNvPr id="22" name="Rectangle 21"/>
          <p:cNvSpPr/>
          <p:nvPr/>
        </p:nvSpPr>
        <p:spPr>
          <a:xfrm>
            <a:off x="6023992" y="2924945"/>
            <a:ext cx="648072" cy="277289"/>
          </a:xfrm>
          <a:prstGeom prst="rect">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a:r>
              <a:rPr lang="en-US" sz="600" dirty="0">
                <a:solidFill>
                  <a:schemeClr val="tx1"/>
                </a:solidFill>
              </a:rPr>
              <a:t>ERS</a:t>
            </a:r>
            <a:endParaRPr lang="ar-AE" sz="600" dirty="0">
              <a:solidFill>
                <a:schemeClr val="tx1"/>
              </a:solidFill>
            </a:endParaRPr>
          </a:p>
        </p:txBody>
      </p:sp>
      <p:sp>
        <p:nvSpPr>
          <p:cNvPr id="23" name="Rectangle 22"/>
          <p:cNvSpPr/>
          <p:nvPr/>
        </p:nvSpPr>
        <p:spPr>
          <a:xfrm>
            <a:off x="6023992" y="3202234"/>
            <a:ext cx="634478" cy="277289"/>
          </a:xfrm>
          <a:prstGeom prst="rect">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a:r>
              <a:rPr lang="en-US" sz="600" dirty="0">
                <a:solidFill>
                  <a:schemeClr val="tx1"/>
                </a:solidFill>
              </a:rPr>
              <a:t>Mitochondrial</a:t>
            </a:r>
            <a:endParaRPr lang="ar-AE" sz="600" dirty="0">
              <a:solidFill>
                <a:schemeClr val="tx1"/>
              </a:solidFill>
            </a:endParaRPr>
          </a:p>
        </p:txBody>
      </p:sp>
      <p:sp>
        <p:nvSpPr>
          <p:cNvPr id="4" name="Rounded Rectangle 3"/>
          <p:cNvSpPr/>
          <p:nvPr/>
        </p:nvSpPr>
        <p:spPr>
          <a:xfrm>
            <a:off x="5447928" y="2924944"/>
            <a:ext cx="1210542" cy="55457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36546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ar-AE" dirty="0">
                <a:solidFill>
                  <a:srgbClr val="000000"/>
                </a:solidFill>
                <a:effectLst>
                  <a:outerShdw blurRad="38100" dist="38100" dir="2700000" algn="tl">
                    <a:srgbClr val="C0C0C0"/>
                  </a:outerShdw>
                </a:effectLst>
              </a:rPr>
              <a:t>Current medical treatments are experimental</a:t>
            </a:r>
            <a:endParaRPr lang="ar-AE" dirty="0"/>
          </a:p>
        </p:txBody>
      </p:sp>
      <p:sp>
        <p:nvSpPr>
          <p:cNvPr id="5" name="Text Placeholder 4"/>
          <p:cNvSpPr>
            <a:spLocks noGrp="1"/>
          </p:cNvSpPr>
          <p:nvPr>
            <p:ph type="body" idx="1"/>
          </p:nvPr>
        </p:nvSpPr>
        <p:spPr/>
        <p:txBody>
          <a:bodyPr/>
          <a:lstStyle/>
          <a:p>
            <a:pPr algn="l" rtl="0"/>
            <a:r>
              <a:rPr lang="en-US" dirty="0"/>
              <a:t>The fact</a:t>
            </a:r>
            <a:endParaRPr lang="ar-AE" dirty="0"/>
          </a:p>
        </p:txBody>
      </p:sp>
      <p:sp>
        <p:nvSpPr>
          <p:cNvPr id="6" name="Content Placeholder 5"/>
          <p:cNvSpPr>
            <a:spLocks noGrp="1"/>
          </p:cNvSpPr>
          <p:nvPr>
            <p:ph sz="half" idx="2"/>
          </p:nvPr>
        </p:nvSpPr>
        <p:spPr/>
        <p:txBody>
          <a:bodyPr/>
          <a:lstStyle/>
          <a:p>
            <a:pPr algn="l" rtl="0"/>
            <a:r>
              <a:rPr lang="en-US" altLang="ar-AE" dirty="0">
                <a:solidFill>
                  <a:srgbClr val="000000"/>
                </a:solidFill>
                <a:effectLst>
                  <a:outerShdw blurRad="38100" dist="38100" dir="2700000" algn="tl">
                    <a:srgbClr val="C0C0C0"/>
                  </a:outerShdw>
                </a:effectLst>
              </a:rPr>
              <a:t>No evidence base available yet</a:t>
            </a:r>
          </a:p>
          <a:p>
            <a:pPr algn="l" rtl="0"/>
            <a:r>
              <a:rPr lang="en-US" altLang="ar-AE" dirty="0">
                <a:solidFill>
                  <a:srgbClr val="000000"/>
                </a:solidFill>
                <a:effectLst>
                  <a:outerShdw blurRad="38100" dist="38100" dir="2700000" algn="tl">
                    <a:srgbClr val="C0C0C0"/>
                  </a:outerShdw>
                </a:effectLst>
              </a:rPr>
              <a:t>Follow your own or other Key opinion leader concepts</a:t>
            </a:r>
          </a:p>
          <a:p>
            <a:pPr algn="l" rtl="0"/>
            <a:r>
              <a:rPr lang="en-US" altLang="ar-AE" dirty="0">
                <a:solidFill>
                  <a:srgbClr val="000000"/>
                </a:solidFill>
                <a:effectLst>
                  <a:outerShdw blurRad="38100" dist="38100" dir="2700000" algn="tl">
                    <a:srgbClr val="C0C0C0"/>
                  </a:outerShdw>
                </a:effectLst>
              </a:rPr>
              <a:t>Watch the Caveats of each application</a:t>
            </a:r>
            <a:endParaRPr lang="ar-AE" dirty="0"/>
          </a:p>
        </p:txBody>
      </p:sp>
      <p:sp>
        <p:nvSpPr>
          <p:cNvPr id="7" name="Text Placeholder 6"/>
          <p:cNvSpPr>
            <a:spLocks noGrp="1"/>
          </p:cNvSpPr>
          <p:nvPr>
            <p:ph type="body" sz="quarter" idx="3"/>
          </p:nvPr>
        </p:nvSpPr>
        <p:spPr/>
        <p:txBody>
          <a:bodyPr/>
          <a:lstStyle/>
          <a:p>
            <a:pPr algn="l" rtl="0"/>
            <a:r>
              <a:rPr lang="en-US" dirty="0"/>
              <a:t>The tools</a:t>
            </a:r>
            <a:endParaRPr lang="ar-AE" dirty="0"/>
          </a:p>
        </p:txBody>
      </p:sp>
      <p:pic>
        <p:nvPicPr>
          <p:cNvPr id="600066"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021092" y="2642463"/>
            <a:ext cx="5762787" cy="3363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
        <p:nvSpPr>
          <p:cNvPr id="8" name="Freeform: Shape 7"/>
          <p:cNvSpPr/>
          <p:nvPr/>
        </p:nvSpPr>
        <p:spPr>
          <a:xfrm>
            <a:off x="5896554" y="2397082"/>
            <a:ext cx="4622294" cy="3127456"/>
          </a:xfrm>
          <a:custGeom>
            <a:avLst/>
            <a:gdLst>
              <a:gd name="connsiteX0" fmla="*/ 4452791 w 4622294"/>
              <a:gd name="connsiteY0" fmla="*/ 246365 h 3127456"/>
              <a:gd name="connsiteX1" fmla="*/ 2756995 w 4622294"/>
              <a:gd name="connsiteY1" fmla="*/ 163238 h 3127456"/>
              <a:gd name="connsiteX2" fmla="*/ 1310581 w 4622294"/>
              <a:gd name="connsiteY2" fmla="*/ 2532365 h 3127456"/>
              <a:gd name="connsiteX3" fmla="*/ 38733 w 4622294"/>
              <a:gd name="connsiteY3" fmla="*/ 2548991 h 3127456"/>
              <a:gd name="connsiteX4" fmla="*/ 554122 w 4622294"/>
              <a:gd name="connsiteY4" fmla="*/ 3122569 h 3127456"/>
              <a:gd name="connsiteX5" fmla="*/ 2781933 w 4622294"/>
              <a:gd name="connsiteY5" fmla="*/ 2790060 h 3127456"/>
              <a:gd name="connsiteX6" fmla="*/ 3663082 w 4622294"/>
              <a:gd name="connsiteY6" fmla="*/ 2183231 h 3127456"/>
              <a:gd name="connsiteX7" fmla="*/ 3264071 w 4622294"/>
              <a:gd name="connsiteY7" fmla="*/ 653689 h 3127456"/>
              <a:gd name="connsiteX8" fmla="*/ 4427853 w 4622294"/>
              <a:gd name="connsiteY8" fmla="*/ 570562 h 3127456"/>
              <a:gd name="connsiteX9" fmla="*/ 4452791 w 4622294"/>
              <a:gd name="connsiteY9" fmla="*/ 246365 h 31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22294" h="3127456">
                <a:moveTo>
                  <a:pt x="4452791" y="246365"/>
                </a:moveTo>
                <a:cubicBezTo>
                  <a:pt x="4174315" y="178478"/>
                  <a:pt x="3280697" y="-217762"/>
                  <a:pt x="2756995" y="163238"/>
                </a:cubicBezTo>
                <a:cubicBezTo>
                  <a:pt x="2233293" y="544238"/>
                  <a:pt x="1763625" y="2134740"/>
                  <a:pt x="1310581" y="2532365"/>
                </a:cubicBezTo>
                <a:cubicBezTo>
                  <a:pt x="857537" y="2929990"/>
                  <a:pt x="164809" y="2450624"/>
                  <a:pt x="38733" y="2548991"/>
                </a:cubicBezTo>
                <a:cubicBezTo>
                  <a:pt x="-87343" y="2647358"/>
                  <a:pt x="96922" y="3082391"/>
                  <a:pt x="554122" y="3122569"/>
                </a:cubicBezTo>
                <a:cubicBezTo>
                  <a:pt x="1011322" y="3162747"/>
                  <a:pt x="2263773" y="2946616"/>
                  <a:pt x="2781933" y="2790060"/>
                </a:cubicBezTo>
                <a:cubicBezTo>
                  <a:pt x="3300093" y="2633504"/>
                  <a:pt x="3582726" y="2539293"/>
                  <a:pt x="3663082" y="2183231"/>
                </a:cubicBezTo>
                <a:cubicBezTo>
                  <a:pt x="3743438" y="1827169"/>
                  <a:pt x="3136609" y="922467"/>
                  <a:pt x="3264071" y="653689"/>
                </a:cubicBezTo>
                <a:cubicBezTo>
                  <a:pt x="3391533" y="384911"/>
                  <a:pt x="4229733" y="641220"/>
                  <a:pt x="4427853" y="570562"/>
                </a:cubicBezTo>
                <a:cubicBezTo>
                  <a:pt x="4625973" y="499904"/>
                  <a:pt x="4731267" y="314252"/>
                  <a:pt x="4452791" y="246365"/>
                </a:cubicBezTo>
                <a:close/>
              </a:path>
            </a:pathLst>
          </a:custGeom>
          <a:solidFill>
            <a:srgbClr val="5B9BD5">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769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3932"/>
            <a:ext cx="10515600" cy="1325563"/>
          </a:xfrm>
        </p:spPr>
        <p:txBody>
          <a:bodyPr/>
          <a:lstStyle/>
          <a:p>
            <a:pPr algn="ctr"/>
            <a:r>
              <a:rPr lang="en-US" dirty="0"/>
              <a:t>Life style … The role of physical </a:t>
            </a:r>
            <a:r>
              <a:rPr lang="en-US" dirty="0" err="1"/>
              <a:t>excercise</a:t>
            </a:r>
            <a:endParaRPr lang="ar-AE" dirty="0"/>
          </a:p>
        </p:txBody>
      </p:sp>
      <p:sp>
        <p:nvSpPr>
          <p:cNvPr id="3" name="Content Placeholder 2"/>
          <p:cNvSpPr>
            <a:spLocks noGrp="1"/>
          </p:cNvSpPr>
          <p:nvPr>
            <p:ph idx="1"/>
          </p:nvPr>
        </p:nvSpPr>
        <p:spPr>
          <a:xfrm>
            <a:off x="838200" y="1143982"/>
            <a:ext cx="10515600" cy="4351338"/>
          </a:xfrm>
        </p:spPr>
        <p:txBody>
          <a:bodyPr>
            <a:normAutofit/>
          </a:bodyPr>
          <a:lstStyle/>
          <a:p>
            <a:pPr algn="l" rtl="0"/>
            <a:r>
              <a:rPr lang="en-US" sz="2000" dirty="0"/>
              <a:t>No consensus regarding the intensity, duration, and types of exercise. </a:t>
            </a:r>
          </a:p>
          <a:p>
            <a:pPr algn="l" rtl="0"/>
            <a:r>
              <a:rPr lang="en-US" sz="2000" dirty="0"/>
              <a:t>Moderate-intensity endurance exercise (150–300 </a:t>
            </a:r>
            <a:r>
              <a:rPr lang="en-US" sz="2000" dirty="0" err="1"/>
              <a:t>mins</a:t>
            </a:r>
            <a:r>
              <a:rPr lang="en-US" sz="2000" dirty="0"/>
              <a:t>) each week for 16 weeks, led to mild but significant, reduction in IHTG content independent of weight loss (</a:t>
            </a:r>
            <a:r>
              <a:rPr lang="en-US" sz="2000" i="1" dirty="0"/>
              <a:t>P</a:t>
            </a:r>
            <a:r>
              <a:rPr lang="en-US" sz="2000" dirty="0"/>
              <a:t> &lt; 0.05). Sullivan </a:t>
            </a:r>
            <a:r>
              <a:rPr lang="en-US" sz="2000" i="1" dirty="0"/>
              <a:t>et al.</a:t>
            </a:r>
            <a:r>
              <a:rPr lang="en-US" sz="2000" dirty="0"/>
              <a:t> </a:t>
            </a:r>
            <a:endParaRPr lang="en-US" sz="2000" u="sng" baseline="30000" dirty="0"/>
          </a:p>
          <a:p>
            <a:pPr algn="l" rtl="0"/>
            <a:r>
              <a:rPr lang="en-US" sz="2000" dirty="0"/>
              <a:t>Aerobic exercise versus anaerobic resistance training led to significant reduction in hepatic fat content, improvement in insulin sensitivity, BMI, and adipose tissue in both groups (</a:t>
            </a:r>
            <a:r>
              <a:rPr lang="en-US" sz="2000" i="1" dirty="0"/>
              <a:t>P</a:t>
            </a:r>
            <a:r>
              <a:rPr lang="en-US" sz="2000" dirty="0"/>
              <a:t> &lt; 0.001) after 4 months. </a:t>
            </a:r>
            <a:r>
              <a:rPr lang="en-US" sz="2000" dirty="0" err="1"/>
              <a:t>Bacchi</a:t>
            </a:r>
            <a:r>
              <a:rPr lang="en-US" sz="2000" dirty="0"/>
              <a:t> </a:t>
            </a:r>
            <a:r>
              <a:rPr lang="en-US" sz="2000" i="1" dirty="0"/>
              <a:t>et al.</a:t>
            </a:r>
            <a:r>
              <a:rPr lang="en-US" sz="2000" dirty="0"/>
              <a:t> </a:t>
            </a:r>
          </a:p>
          <a:p>
            <a:pPr algn="l" rtl="0"/>
            <a:r>
              <a:rPr lang="en-US" sz="2000" dirty="0"/>
              <a:t>Patients should initiate an exercise program based on their current activity level. </a:t>
            </a:r>
          </a:p>
        </p:txBody>
      </p:sp>
      <p:pic>
        <p:nvPicPr>
          <p:cNvPr id="4" name="Picture 3"/>
          <p:cNvPicPr>
            <a:picLocks noChangeAspect="1"/>
          </p:cNvPicPr>
          <p:nvPr/>
        </p:nvPicPr>
        <p:blipFill>
          <a:blip r:embed="rId2"/>
          <a:stretch>
            <a:fillRect/>
          </a:stretch>
        </p:blipFill>
        <p:spPr>
          <a:xfrm>
            <a:off x="2727763" y="3531947"/>
            <a:ext cx="6392487" cy="28244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11297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512" y="0"/>
            <a:ext cx="10515600" cy="1325563"/>
          </a:xfrm>
        </p:spPr>
        <p:txBody>
          <a:bodyPr/>
          <a:lstStyle/>
          <a:p>
            <a:pPr algn="ctr"/>
            <a:r>
              <a:rPr lang="en-US" b="1" dirty="0">
                <a:effectLst>
                  <a:outerShdw blurRad="38100" dist="38100" dir="2700000" algn="tl">
                    <a:srgbClr val="000000">
                      <a:alpha val="43137"/>
                    </a:srgbClr>
                  </a:outerShdw>
                </a:effectLst>
              </a:rPr>
              <a:t>Life style … The role of Weight reduction</a:t>
            </a:r>
            <a:endParaRPr lang="ar-AE"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477290" y="997247"/>
            <a:ext cx="9132125" cy="4800600"/>
          </a:xfrm>
        </p:spPr>
        <p:txBody>
          <a:bodyPr>
            <a:noAutofit/>
          </a:bodyPr>
          <a:lstStyle/>
          <a:p>
            <a:pPr algn="l" rtl="0"/>
            <a:r>
              <a:rPr lang="en-US" dirty="0"/>
              <a:t>Weight loss through calorie restriction and/or regular exercise. </a:t>
            </a:r>
          </a:p>
          <a:p>
            <a:pPr algn="l" rtl="0"/>
            <a:r>
              <a:rPr lang="en-US" dirty="0"/>
              <a:t>AASLD guidelines recommend a 3–5% reduction in body weight.</a:t>
            </a:r>
          </a:p>
          <a:p>
            <a:pPr algn="l" rtl="0"/>
            <a:r>
              <a:rPr lang="en-US" dirty="0"/>
              <a:t>Studies suggest &gt;7% </a:t>
            </a:r>
            <a:r>
              <a:rPr lang="en-US" dirty="0">
                <a:solidFill>
                  <a:schemeClr val="accent6">
                    <a:lumMod val="50000"/>
                  </a:schemeClr>
                </a:solidFill>
              </a:rPr>
              <a:t>(up to 10%) </a:t>
            </a:r>
            <a:r>
              <a:rPr lang="en-US" dirty="0"/>
              <a:t>reduction is associated with improvement in hepatic </a:t>
            </a:r>
            <a:r>
              <a:rPr lang="en-US" dirty="0" err="1"/>
              <a:t>steatosis</a:t>
            </a:r>
            <a:r>
              <a:rPr lang="en-US" dirty="0"/>
              <a:t>, </a:t>
            </a:r>
            <a:r>
              <a:rPr lang="en-US" dirty="0" err="1"/>
              <a:t>necroinflammation</a:t>
            </a:r>
            <a:r>
              <a:rPr lang="en-US" dirty="0"/>
              <a:t> and liver histology.</a:t>
            </a:r>
            <a:endParaRPr lang="en-US" sz="1600" dirty="0">
              <a:solidFill>
                <a:schemeClr val="accent6">
                  <a:lumMod val="50000"/>
                </a:schemeClr>
              </a:solidFill>
            </a:endParaRPr>
          </a:p>
          <a:p>
            <a:pPr marL="82550" indent="0">
              <a:buNone/>
            </a:pPr>
            <a:endParaRPr lang="ar-AE" sz="1800" dirty="0">
              <a:solidFill>
                <a:schemeClr val="accent6">
                  <a:lumMod val="50000"/>
                </a:schemeClr>
              </a:solidFill>
            </a:endParaRPr>
          </a:p>
        </p:txBody>
      </p:sp>
      <p:pic>
        <p:nvPicPr>
          <p:cNvPr id="4" name="Picture 3"/>
          <p:cNvPicPr>
            <a:picLocks noChangeAspect="1"/>
          </p:cNvPicPr>
          <p:nvPr/>
        </p:nvPicPr>
        <p:blipFill>
          <a:blip r:embed="rId3"/>
          <a:stretch>
            <a:fillRect/>
          </a:stretch>
        </p:blipFill>
        <p:spPr>
          <a:xfrm>
            <a:off x="1310213" y="3992186"/>
            <a:ext cx="4710547" cy="2649683"/>
          </a:xfrm>
          <a:prstGeom prst="rect">
            <a:avLst/>
          </a:prstGeom>
        </p:spPr>
      </p:pic>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6519" y="4172101"/>
            <a:ext cx="3844637" cy="2311726"/>
          </a:xfrm>
          <a:prstGeom prst="rect">
            <a:avLst/>
          </a:prstGeom>
        </p:spPr>
      </p:pic>
      <p:sp>
        <p:nvSpPr>
          <p:cNvPr id="6" name="Footer Placeholder 5"/>
          <p:cNvSpPr>
            <a:spLocks noGrp="1"/>
          </p:cNvSpPr>
          <p:nvPr>
            <p:ph type="ftr" sz="quarter" idx="11"/>
          </p:nvPr>
        </p:nvSpPr>
        <p:spPr>
          <a:xfrm>
            <a:off x="4046912" y="6483827"/>
            <a:ext cx="4114800" cy="365125"/>
          </a:xfrm>
        </p:spPr>
        <p:txBody>
          <a:bodyPr/>
          <a:lstStyle/>
          <a:p>
            <a:r>
              <a:rPr lang="en-GB" dirty="0"/>
              <a:t>Current therapeutic  approaches in NAFLD, Dajani MD, FRCP</a:t>
            </a:r>
            <a:endParaRPr lang="en-US" dirty="0"/>
          </a:p>
        </p:txBody>
      </p:sp>
    </p:spTree>
    <p:extLst>
      <p:ext uri="{BB962C8B-B14F-4D97-AF65-F5344CB8AC3E}">
        <p14:creationId xmlns:p14="http://schemas.microsoft.com/office/powerpoint/2010/main" val="254756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075" y="0"/>
            <a:ext cx="10515600" cy="1325563"/>
          </a:xfrm>
        </p:spPr>
        <p:txBody>
          <a:bodyPr/>
          <a:lstStyle/>
          <a:p>
            <a:pPr algn="ctr"/>
            <a:r>
              <a:rPr lang="en-US" b="1" dirty="0">
                <a:effectLst>
                  <a:outerShdw blurRad="38100" dist="38100" dir="2700000" algn="tl">
                    <a:srgbClr val="000000">
                      <a:alpha val="43137"/>
                    </a:srgbClr>
                  </a:outerShdw>
                </a:effectLst>
              </a:rPr>
              <a:t>Weight reduction … studies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7763481"/>
              </p:ext>
            </p:extLst>
          </p:nvPr>
        </p:nvGraphicFramePr>
        <p:xfrm>
          <a:off x="2652248" y="1095205"/>
          <a:ext cx="7513031" cy="5090160"/>
        </p:xfrm>
        <a:graphic>
          <a:graphicData uri="http://schemas.openxmlformats.org/drawingml/2006/table">
            <a:tbl>
              <a:tblPr firstRow="1" bandRow="1">
                <a:tableStyleId>{21E4AEA4-8DFA-4A89-87EB-49C32662AFE0}</a:tableStyleId>
              </a:tblPr>
              <a:tblGrid>
                <a:gridCol w="1266999">
                  <a:extLst>
                    <a:ext uri="{9D8B030D-6E8A-4147-A177-3AD203B41FA5}">
                      <a16:colId xmlns:a16="http://schemas.microsoft.com/office/drawing/2014/main" val="20000"/>
                    </a:ext>
                  </a:extLst>
                </a:gridCol>
                <a:gridCol w="577117">
                  <a:extLst>
                    <a:ext uri="{9D8B030D-6E8A-4147-A177-3AD203B41FA5}">
                      <a16:colId xmlns:a16="http://schemas.microsoft.com/office/drawing/2014/main" val="20001"/>
                    </a:ext>
                  </a:extLst>
                </a:gridCol>
                <a:gridCol w="1947762">
                  <a:extLst>
                    <a:ext uri="{9D8B030D-6E8A-4147-A177-3AD203B41FA5}">
                      <a16:colId xmlns:a16="http://schemas.microsoft.com/office/drawing/2014/main" val="20002"/>
                    </a:ext>
                  </a:extLst>
                </a:gridCol>
                <a:gridCol w="1082090">
                  <a:extLst>
                    <a:ext uri="{9D8B030D-6E8A-4147-A177-3AD203B41FA5}">
                      <a16:colId xmlns:a16="http://schemas.microsoft.com/office/drawing/2014/main" val="20003"/>
                    </a:ext>
                  </a:extLst>
                </a:gridCol>
                <a:gridCol w="1356527">
                  <a:extLst>
                    <a:ext uri="{9D8B030D-6E8A-4147-A177-3AD203B41FA5}">
                      <a16:colId xmlns:a16="http://schemas.microsoft.com/office/drawing/2014/main" val="20004"/>
                    </a:ext>
                  </a:extLst>
                </a:gridCol>
                <a:gridCol w="591235">
                  <a:extLst>
                    <a:ext uri="{9D8B030D-6E8A-4147-A177-3AD203B41FA5}">
                      <a16:colId xmlns:a16="http://schemas.microsoft.com/office/drawing/2014/main" val="20005"/>
                    </a:ext>
                  </a:extLst>
                </a:gridCol>
                <a:gridCol w="691301">
                  <a:extLst>
                    <a:ext uri="{9D8B030D-6E8A-4147-A177-3AD203B41FA5}">
                      <a16:colId xmlns:a16="http://schemas.microsoft.com/office/drawing/2014/main" val="20006"/>
                    </a:ext>
                  </a:extLst>
                </a:gridCol>
              </a:tblGrid>
              <a:tr h="534232">
                <a:tc>
                  <a:txBody>
                    <a:bodyPr/>
                    <a:lstStyle/>
                    <a:p>
                      <a:pPr algn="l"/>
                      <a:r>
                        <a:rPr lang="en-US" sz="1600" dirty="0"/>
                        <a:t>Study</a:t>
                      </a:r>
                    </a:p>
                  </a:txBody>
                  <a:tcPr/>
                </a:tc>
                <a:tc>
                  <a:txBody>
                    <a:bodyPr/>
                    <a:lstStyle/>
                    <a:p>
                      <a:pPr algn="ctr"/>
                      <a:r>
                        <a:rPr lang="en-US" sz="1600" dirty="0"/>
                        <a:t>N</a:t>
                      </a:r>
                    </a:p>
                  </a:txBody>
                  <a:tcPr/>
                </a:tc>
                <a:tc>
                  <a:txBody>
                    <a:bodyPr/>
                    <a:lstStyle/>
                    <a:p>
                      <a:pPr algn="ctr"/>
                      <a:r>
                        <a:rPr lang="en-US" sz="1600" dirty="0"/>
                        <a:t>Intervention</a:t>
                      </a:r>
                    </a:p>
                  </a:txBody>
                  <a:tcPr/>
                </a:tc>
                <a:tc>
                  <a:txBody>
                    <a:bodyPr/>
                    <a:lstStyle/>
                    <a:p>
                      <a:pPr algn="ctr"/>
                      <a:r>
                        <a:rPr lang="en-US" sz="1600" dirty="0"/>
                        <a:t>Duration</a:t>
                      </a:r>
                    </a:p>
                    <a:p>
                      <a:pPr algn="ctr"/>
                      <a:r>
                        <a:rPr lang="en-US" sz="1600" dirty="0"/>
                        <a:t>(months)</a:t>
                      </a:r>
                    </a:p>
                  </a:txBody>
                  <a:tcPr/>
                </a:tc>
                <a:tc>
                  <a:txBody>
                    <a:bodyPr/>
                    <a:lstStyle/>
                    <a:p>
                      <a:pPr algn="ctr"/>
                      <a:r>
                        <a:rPr lang="en-US" sz="1600" dirty="0"/>
                        <a:t>Design</a:t>
                      </a:r>
                    </a:p>
                  </a:txBody>
                  <a:tcPr/>
                </a:tc>
                <a:tc>
                  <a:txBody>
                    <a:bodyPr/>
                    <a:lstStyle/>
                    <a:p>
                      <a:pPr algn="ctr"/>
                      <a:r>
                        <a:rPr lang="en-US" sz="1600" dirty="0"/>
                        <a:t>ALT</a:t>
                      </a:r>
                    </a:p>
                  </a:txBody>
                  <a:tcPr/>
                </a:tc>
                <a:tc>
                  <a:txBody>
                    <a:bodyPr/>
                    <a:lstStyle/>
                    <a:p>
                      <a:pPr algn="ctr"/>
                      <a:r>
                        <a:rPr lang="en-US" sz="1600" dirty="0" err="1"/>
                        <a:t>Hx</a:t>
                      </a:r>
                      <a:endParaRPr lang="en-US" sz="1600" dirty="0"/>
                    </a:p>
                  </a:txBody>
                  <a:tcPr/>
                </a:tc>
                <a:extLst>
                  <a:ext uri="{0D108BD9-81ED-4DB2-BD59-A6C34878D82A}">
                    <a16:rowId xmlns:a16="http://schemas.microsoft.com/office/drawing/2014/main" val="10000"/>
                  </a:ext>
                </a:extLst>
              </a:tr>
              <a:tr h="1209051">
                <a:tc>
                  <a:txBody>
                    <a:bodyPr/>
                    <a:lstStyle/>
                    <a:p>
                      <a:pPr algn="l"/>
                      <a:r>
                        <a:rPr lang="en-US" sz="1600" dirty="0"/>
                        <a:t>Hickman</a:t>
                      </a:r>
                    </a:p>
                    <a:p>
                      <a:pPr algn="l"/>
                      <a:r>
                        <a:rPr lang="en-US" sz="1600" dirty="0"/>
                        <a:t>Huang</a:t>
                      </a:r>
                    </a:p>
                    <a:p>
                      <a:pPr algn="l"/>
                      <a:r>
                        <a:rPr lang="en-US" sz="1600" dirty="0"/>
                        <a:t>Palmer</a:t>
                      </a:r>
                    </a:p>
                    <a:p>
                      <a:pPr algn="l"/>
                      <a:r>
                        <a:rPr lang="en-US" sz="1600" dirty="0"/>
                        <a:t>Anderson</a:t>
                      </a:r>
                    </a:p>
                    <a:p>
                      <a:pPr algn="l"/>
                      <a:r>
                        <a:rPr lang="en-US" sz="1600" dirty="0"/>
                        <a:t>Catalano</a:t>
                      </a:r>
                    </a:p>
                  </a:txBody>
                  <a:tcPr/>
                </a:tc>
                <a:tc>
                  <a:txBody>
                    <a:bodyPr/>
                    <a:lstStyle/>
                    <a:p>
                      <a:pPr algn="ctr"/>
                      <a:r>
                        <a:rPr lang="en-US" sz="1600" dirty="0"/>
                        <a:t>13</a:t>
                      </a:r>
                    </a:p>
                    <a:p>
                      <a:pPr algn="ctr"/>
                      <a:r>
                        <a:rPr lang="en-US" sz="1600" dirty="0"/>
                        <a:t>16</a:t>
                      </a:r>
                    </a:p>
                    <a:p>
                      <a:pPr algn="ctr"/>
                      <a:r>
                        <a:rPr lang="en-US" sz="1600" dirty="0"/>
                        <a:t>31</a:t>
                      </a:r>
                    </a:p>
                    <a:p>
                      <a:pPr algn="ctr"/>
                      <a:r>
                        <a:rPr lang="en-US" sz="1600" dirty="0"/>
                        <a:t>49</a:t>
                      </a:r>
                    </a:p>
                    <a:p>
                      <a:pPr algn="ctr"/>
                      <a:r>
                        <a:rPr lang="en-US" sz="1600" dirty="0"/>
                        <a:t>10</a:t>
                      </a:r>
                    </a:p>
                  </a:txBody>
                  <a:tcPr/>
                </a:tc>
                <a:tc>
                  <a:txBody>
                    <a:bodyPr/>
                    <a:lstStyle/>
                    <a:p>
                      <a:pPr algn="ctr"/>
                      <a:r>
                        <a:rPr lang="en-US" sz="1600" dirty="0"/>
                        <a:t>Diet</a:t>
                      </a:r>
                    </a:p>
                    <a:p>
                      <a:pPr algn="ctr"/>
                      <a:r>
                        <a:rPr lang="en-US" sz="1600" dirty="0"/>
                        <a:t>Diet</a:t>
                      </a:r>
                    </a:p>
                    <a:p>
                      <a:pPr algn="ctr"/>
                      <a:r>
                        <a:rPr lang="en-US" sz="1600" dirty="0"/>
                        <a:t>Diet</a:t>
                      </a:r>
                    </a:p>
                    <a:p>
                      <a:pPr algn="ctr"/>
                      <a:r>
                        <a:rPr lang="en-US" sz="1600" dirty="0"/>
                        <a:t>Diet</a:t>
                      </a:r>
                    </a:p>
                    <a:p>
                      <a:pPr algn="ctr"/>
                      <a:r>
                        <a:rPr lang="en-US" sz="1600" dirty="0"/>
                        <a:t>Diet</a:t>
                      </a:r>
                    </a:p>
                  </a:txBody>
                  <a:tcPr/>
                </a:tc>
                <a:tc>
                  <a:txBody>
                    <a:bodyPr/>
                    <a:lstStyle/>
                    <a:p>
                      <a:pPr algn="ctr"/>
                      <a:r>
                        <a:rPr lang="en-US" sz="1600" dirty="0"/>
                        <a:t>15</a:t>
                      </a:r>
                    </a:p>
                    <a:p>
                      <a:pPr algn="ctr"/>
                      <a:r>
                        <a:rPr lang="en-US" sz="1600" dirty="0"/>
                        <a:t>12</a:t>
                      </a:r>
                    </a:p>
                    <a:p>
                      <a:pPr algn="ctr"/>
                      <a:r>
                        <a:rPr lang="en-US" sz="1600" dirty="0"/>
                        <a:t>2-11</a:t>
                      </a:r>
                    </a:p>
                    <a:p>
                      <a:pPr algn="ctr"/>
                      <a:r>
                        <a:rPr lang="en-US" sz="1600" dirty="0"/>
                        <a:t>4-23</a:t>
                      </a:r>
                    </a:p>
                    <a:p>
                      <a:pPr algn="ctr"/>
                      <a:r>
                        <a:rPr lang="en-US" sz="1600" dirty="0"/>
                        <a:t>24</a:t>
                      </a:r>
                    </a:p>
                  </a:txBody>
                  <a:tcPr/>
                </a:tc>
                <a:tc>
                  <a:txBody>
                    <a:bodyPr/>
                    <a:lstStyle/>
                    <a:p>
                      <a:pPr algn="ctr"/>
                      <a:r>
                        <a:rPr lang="en-US" sz="1600" dirty="0"/>
                        <a:t>OL</a:t>
                      </a:r>
                    </a:p>
                    <a:p>
                      <a:pPr algn="ctr"/>
                      <a:r>
                        <a:rPr lang="en-US" sz="1600" dirty="0"/>
                        <a:t>OL</a:t>
                      </a:r>
                    </a:p>
                    <a:p>
                      <a:pPr algn="ctr"/>
                      <a:r>
                        <a:rPr lang="en-US" sz="1600" dirty="0"/>
                        <a:t>Case series</a:t>
                      </a:r>
                    </a:p>
                    <a:p>
                      <a:pPr algn="ctr"/>
                      <a:r>
                        <a:rPr lang="en-US" sz="1600" dirty="0"/>
                        <a:t>OL</a:t>
                      </a:r>
                    </a:p>
                    <a:p>
                      <a:pPr algn="ctr"/>
                      <a:r>
                        <a:rPr lang="en-US" sz="1600" dirty="0"/>
                        <a:t>OL</a:t>
                      </a:r>
                    </a:p>
                  </a:txBody>
                  <a:tcPr/>
                </a:tc>
                <a:tc>
                  <a:txBody>
                    <a:bodyPr/>
                    <a:lstStyle/>
                    <a:p>
                      <a:pPr algn="ctr"/>
                      <a:r>
                        <a:rPr lang="en-US" sz="1600" dirty="0"/>
                        <a:t>+</a:t>
                      </a:r>
                    </a:p>
                    <a:p>
                      <a:pPr algn="ctr"/>
                      <a:r>
                        <a:rPr lang="en-US" sz="1600" dirty="0"/>
                        <a:t>-</a:t>
                      </a:r>
                    </a:p>
                    <a:p>
                      <a:pPr algn="ctr"/>
                      <a:r>
                        <a:rPr lang="en-US" sz="1600" dirty="0"/>
                        <a:t>+</a:t>
                      </a:r>
                    </a:p>
                    <a:p>
                      <a:pPr algn="ctr"/>
                      <a:r>
                        <a:rPr lang="en-US" sz="1600" dirty="0"/>
                        <a:t>+</a:t>
                      </a:r>
                    </a:p>
                    <a:p>
                      <a:pPr algn="ctr"/>
                      <a:r>
                        <a:rPr lang="en-US" sz="1600" dirty="0"/>
                        <a:t>+</a:t>
                      </a:r>
                    </a:p>
                  </a:txBody>
                  <a:tcPr/>
                </a:tc>
                <a:tc>
                  <a:txBody>
                    <a:bodyPr/>
                    <a:lstStyle/>
                    <a:p>
                      <a:pPr algn="ctr"/>
                      <a:r>
                        <a:rPr lang="en-US" sz="1600" dirty="0"/>
                        <a:t>NA</a:t>
                      </a:r>
                    </a:p>
                    <a:p>
                      <a:pPr algn="ctr"/>
                      <a:r>
                        <a:rPr lang="en-US" sz="1600" dirty="0"/>
                        <a:t>+</a:t>
                      </a:r>
                    </a:p>
                    <a:p>
                      <a:pPr algn="ctr"/>
                      <a:r>
                        <a:rPr lang="en-US" sz="1600" dirty="0"/>
                        <a:t>NA</a:t>
                      </a:r>
                    </a:p>
                    <a:p>
                      <a:pPr algn="ctr"/>
                      <a:r>
                        <a:rPr lang="en-US" sz="1600" dirty="0"/>
                        <a:t>+/-</a:t>
                      </a:r>
                    </a:p>
                    <a:p>
                      <a:pPr algn="ctr"/>
                      <a:r>
                        <a:rPr lang="en-US" sz="1600" dirty="0"/>
                        <a:t>+</a:t>
                      </a:r>
                    </a:p>
                  </a:txBody>
                  <a:tcPr/>
                </a:tc>
                <a:extLst>
                  <a:ext uri="{0D108BD9-81ED-4DB2-BD59-A6C34878D82A}">
                    <a16:rowId xmlns:a16="http://schemas.microsoft.com/office/drawing/2014/main" val="10001"/>
                  </a:ext>
                </a:extLst>
              </a:tr>
              <a:tr h="1433991">
                <a:tc>
                  <a:txBody>
                    <a:bodyPr/>
                    <a:lstStyle/>
                    <a:p>
                      <a:pPr algn="l"/>
                      <a:r>
                        <a:rPr lang="en-US" sz="1600" dirty="0" err="1"/>
                        <a:t>Kuglmans</a:t>
                      </a:r>
                      <a:endParaRPr lang="en-US" sz="1600" dirty="0"/>
                    </a:p>
                    <a:p>
                      <a:pPr algn="l"/>
                      <a:r>
                        <a:rPr lang="en-US" sz="1600" dirty="0"/>
                        <a:t>Ueno</a:t>
                      </a:r>
                    </a:p>
                    <a:p>
                      <a:pPr algn="l"/>
                      <a:r>
                        <a:rPr lang="en-US" sz="1600" dirty="0"/>
                        <a:t>Zhu</a:t>
                      </a:r>
                    </a:p>
                    <a:p>
                      <a:pPr algn="l"/>
                      <a:r>
                        <a:rPr lang="en-US" sz="1600" dirty="0" err="1"/>
                        <a:t>Promral</a:t>
                      </a:r>
                      <a:endParaRPr lang="en-US" sz="1600" dirty="0"/>
                    </a:p>
                    <a:p>
                      <a:pPr algn="l"/>
                      <a:r>
                        <a:rPr lang="en-US" sz="1600" dirty="0"/>
                        <a:t>Johnson</a:t>
                      </a:r>
                    </a:p>
                    <a:p>
                      <a:pPr algn="l"/>
                      <a:r>
                        <a:rPr lang="en-US" sz="1600" dirty="0" err="1"/>
                        <a:t>Sreenivas</a:t>
                      </a:r>
                      <a:endParaRPr lang="en-US" sz="1600" dirty="0"/>
                    </a:p>
                  </a:txBody>
                  <a:tcPr/>
                </a:tc>
                <a:tc>
                  <a:txBody>
                    <a:bodyPr/>
                    <a:lstStyle/>
                    <a:p>
                      <a:pPr algn="ctr"/>
                      <a:r>
                        <a:rPr lang="en-US" sz="1600" dirty="0"/>
                        <a:t>8</a:t>
                      </a:r>
                    </a:p>
                    <a:p>
                      <a:pPr algn="ctr"/>
                      <a:r>
                        <a:rPr lang="en-US" sz="1600" dirty="0"/>
                        <a:t>15</a:t>
                      </a:r>
                    </a:p>
                    <a:p>
                      <a:pPr algn="ctr"/>
                      <a:r>
                        <a:rPr lang="en-US" sz="1600" dirty="0"/>
                        <a:t>34</a:t>
                      </a:r>
                    </a:p>
                    <a:p>
                      <a:pPr algn="ctr"/>
                      <a:r>
                        <a:rPr lang="en-US" sz="1600" dirty="0"/>
                        <a:t>20</a:t>
                      </a:r>
                    </a:p>
                    <a:p>
                      <a:pPr algn="ctr"/>
                      <a:r>
                        <a:rPr lang="en-US" sz="1600" dirty="0"/>
                        <a:t>19</a:t>
                      </a:r>
                    </a:p>
                    <a:p>
                      <a:pPr algn="ctr"/>
                      <a:r>
                        <a:rPr lang="en-US" sz="1600" dirty="0"/>
                        <a:t>94</a:t>
                      </a:r>
                    </a:p>
                  </a:txBody>
                  <a:tcPr/>
                </a:tc>
                <a:tc>
                  <a:txBody>
                    <a:bodyPr/>
                    <a:lstStyle/>
                    <a:p>
                      <a:pPr algn="ctr"/>
                      <a:r>
                        <a:rPr lang="en-US" sz="1600" dirty="0"/>
                        <a:t>Diet/Ex</a:t>
                      </a:r>
                    </a:p>
                    <a:p>
                      <a:pPr algn="ctr"/>
                      <a:r>
                        <a:rPr lang="en-US" sz="1600" dirty="0"/>
                        <a:t>Diet/Ex</a:t>
                      </a:r>
                    </a:p>
                    <a:p>
                      <a:pPr algn="ctr"/>
                      <a:r>
                        <a:rPr lang="en-US" sz="1600" dirty="0"/>
                        <a:t>Diet/Ex</a:t>
                      </a:r>
                    </a:p>
                    <a:p>
                      <a:pPr algn="ctr"/>
                      <a:r>
                        <a:rPr lang="en-US" sz="1600" dirty="0"/>
                        <a:t>Diet/Ex</a:t>
                      </a:r>
                    </a:p>
                    <a:p>
                      <a:pPr algn="ctr"/>
                      <a:r>
                        <a:rPr lang="en-US" sz="1600" dirty="0"/>
                        <a:t>Diet/Ex</a:t>
                      </a:r>
                    </a:p>
                    <a:p>
                      <a:pPr algn="ctr"/>
                      <a:r>
                        <a:rPr lang="en-US" sz="1600" dirty="0"/>
                        <a:t>Diet/Ex</a:t>
                      </a:r>
                    </a:p>
                  </a:txBody>
                  <a:tcPr/>
                </a:tc>
                <a:tc>
                  <a:txBody>
                    <a:bodyPr/>
                    <a:lstStyle/>
                    <a:p>
                      <a:pPr algn="ctr"/>
                      <a:r>
                        <a:rPr lang="en-US" sz="1600" dirty="0"/>
                        <a:t>3</a:t>
                      </a:r>
                    </a:p>
                    <a:p>
                      <a:pPr algn="ctr"/>
                      <a:r>
                        <a:rPr lang="en-US" sz="1600" dirty="0"/>
                        <a:t>3</a:t>
                      </a:r>
                    </a:p>
                    <a:p>
                      <a:pPr algn="ctr"/>
                      <a:r>
                        <a:rPr lang="en-US" sz="1600" dirty="0"/>
                        <a:t>12</a:t>
                      </a:r>
                    </a:p>
                    <a:p>
                      <a:pPr algn="ctr"/>
                      <a:r>
                        <a:rPr lang="en-US" sz="1600" dirty="0"/>
                        <a:t>12</a:t>
                      </a:r>
                    </a:p>
                    <a:p>
                      <a:pPr algn="ctr"/>
                      <a:r>
                        <a:rPr lang="en-US" sz="1600" dirty="0"/>
                        <a:t>4</a:t>
                      </a:r>
                    </a:p>
                    <a:p>
                      <a:pPr algn="ctr"/>
                      <a:r>
                        <a:rPr lang="en-US" sz="1600" dirty="0"/>
                        <a:t>3</a:t>
                      </a:r>
                    </a:p>
                  </a:txBody>
                  <a:tcPr/>
                </a:tc>
                <a:tc>
                  <a:txBody>
                    <a:bodyPr/>
                    <a:lstStyle/>
                    <a:p>
                      <a:pPr algn="ctr"/>
                      <a:r>
                        <a:rPr lang="en-US" sz="1600" dirty="0"/>
                        <a:t>OL</a:t>
                      </a:r>
                    </a:p>
                    <a:p>
                      <a:pPr algn="ctr"/>
                      <a:r>
                        <a:rPr lang="en-US" sz="1600" dirty="0"/>
                        <a:t>OL</a:t>
                      </a:r>
                    </a:p>
                    <a:p>
                      <a:pPr algn="ctr"/>
                      <a:r>
                        <a:rPr lang="en-US" sz="1600" dirty="0"/>
                        <a:t>OL</a:t>
                      </a:r>
                    </a:p>
                    <a:p>
                      <a:pPr algn="ctr"/>
                      <a:r>
                        <a:rPr lang="en-US" sz="1600" dirty="0"/>
                        <a:t>RCT</a:t>
                      </a:r>
                    </a:p>
                    <a:p>
                      <a:pPr algn="ctr"/>
                      <a:r>
                        <a:rPr lang="en-US" sz="1600" dirty="0"/>
                        <a:t>CT</a:t>
                      </a:r>
                    </a:p>
                    <a:p>
                      <a:pPr algn="ctr"/>
                      <a:r>
                        <a:rPr lang="en-US" sz="1600" dirty="0"/>
                        <a:t>CT</a:t>
                      </a:r>
                    </a:p>
                  </a:txBody>
                  <a:tcPr/>
                </a:tc>
                <a:tc>
                  <a:txBody>
                    <a:bodyPr/>
                    <a:lstStyle/>
                    <a:p>
                      <a:pPr algn="ctr"/>
                      <a:r>
                        <a:rPr lang="en-US" sz="1600" dirty="0"/>
                        <a:t>+</a:t>
                      </a:r>
                    </a:p>
                    <a:p>
                      <a:pPr algn="ctr"/>
                      <a:r>
                        <a:rPr lang="en-US" sz="1600" dirty="0"/>
                        <a:t>+</a:t>
                      </a:r>
                    </a:p>
                    <a:p>
                      <a:pPr algn="ctr"/>
                      <a:r>
                        <a:rPr lang="en-US" sz="1600" dirty="0"/>
                        <a:t>+</a:t>
                      </a:r>
                    </a:p>
                    <a:p>
                      <a:pPr algn="ctr"/>
                      <a:r>
                        <a:rPr lang="en-US" sz="1600" dirty="0"/>
                        <a:t>+</a:t>
                      </a:r>
                    </a:p>
                    <a:p>
                      <a:pPr algn="ctr"/>
                      <a:r>
                        <a:rPr lang="en-US" sz="1600" dirty="0"/>
                        <a:t>+</a:t>
                      </a:r>
                    </a:p>
                    <a:p>
                      <a:pPr algn="ctr"/>
                      <a:r>
                        <a:rPr lang="en-US" sz="1600" dirty="0"/>
                        <a:t>+</a:t>
                      </a:r>
                    </a:p>
                  </a:txBody>
                  <a:tcPr/>
                </a:tc>
                <a:tc>
                  <a:txBody>
                    <a:bodyPr/>
                    <a:lstStyle/>
                    <a:p>
                      <a:pPr algn="ctr"/>
                      <a:r>
                        <a:rPr lang="en-US" sz="1600" dirty="0"/>
                        <a:t>NA</a:t>
                      </a:r>
                    </a:p>
                    <a:p>
                      <a:pPr algn="ctr"/>
                      <a:r>
                        <a:rPr lang="en-US" sz="1600" dirty="0"/>
                        <a:t>+</a:t>
                      </a:r>
                    </a:p>
                    <a:p>
                      <a:pPr algn="ctr"/>
                      <a:r>
                        <a:rPr lang="en-US" sz="1600" dirty="0"/>
                        <a:t>NA</a:t>
                      </a:r>
                    </a:p>
                    <a:p>
                      <a:pPr algn="ctr"/>
                      <a:r>
                        <a:rPr lang="en-US" sz="1600" dirty="0"/>
                        <a:t>+</a:t>
                      </a:r>
                    </a:p>
                    <a:p>
                      <a:pPr algn="ctr"/>
                      <a:r>
                        <a:rPr lang="en-US" sz="1600" dirty="0"/>
                        <a:t>+</a:t>
                      </a:r>
                    </a:p>
                    <a:p>
                      <a:pPr algn="ctr"/>
                      <a:r>
                        <a:rPr lang="en-US" sz="1600" dirty="0"/>
                        <a:t>NA</a:t>
                      </a:r>
                    </a:p>
                  </a:txBody>
                  <a:tcPr/>
                </a:tc>
                <a:extLst>
                  <a:ext uri="{0D108BD9-81ED-4DB2-BD59-A6C34878D82A}">
                    <a16:rowId xmlns:a16="http://schemas.microsoft.com/office/drawing/2014/main" val="10002"/>
                  </a:ext>
                </a:extLst>
              </a:tr>
              <a:tr h="534232">
                <a:tc>
                  <a:txBody>
                    <a:bodyPr/>
                    <a:lstStyle/>
                    <a:p>
                      <a:pPr algn="l"/>
                      <a:r>
                        <a:rPr lang="en-US" sz="1600" dirty="0"/>
                        <a:t>Harrison</a:t>
                      </a:r>
                    </a:p>
                    <a:p>
                      <a:pPr algn="l"/>
                      <a:r>
                        <a:rPr lang="en-US" sz="1600" dirty="0" err="1"/>
                        <a:t>Subuncu</a:t>
                      </a:r>
                      <a:endParaRPr lang="en-US" sz="1600" dirty="0"/>
                    </a:p>
                  </a:txBody>
                  <a:tcPr/>
                </a:tc>
                <a:tc>
                  <a:txBody>
                    <a:bodyPr/>
                    <a:lstStyle/>
                    <a:p>
                      <a:pPr algn="ctr"/>
                      <a:r>
                        <a:rPr lang="en-US" sz="1600" dirty="0"/>
                        <a:t>10</a:t>
                      </a:r>
                    </a:p>
                    <a:p>
                      <a:pPr algn="ctr"/>
                      <a:r>
                        <a:rPr lang="en-US" sz="1600" dirty="0"/>
                        <a:t>13</a:t>
                      </a:r>
                    </a:p>
                  </a:txBody>
                  <a:tcPr/>
                </a:tc>
                <a:tc>
                  <a:txBody>
                    <a:bodyPr/>
                    <a:lstStyle/>
                    <a:p>
                      <a:pPr algn="ctr"/>
                      <a:r>
                        <a:rPr lang="en-US" sz="1600" dirty="0" err="1"/>
                        <a:t>Orlistat</a:t>
                      </a:r>
                      <a:endParaRPr lang="en-US" sz="1600" dirty="0"/>
                    </a:p>
                    <a:p>
                      <a:pPr algn="ctr"/>
                      <a:r>
                        <a:rPr lang="en-US" sz="1600" dirty="0" err="1"/>
                        <a:t>Orlistat+Sibutramine</a:t>
                      </a:r>
                      <a:endParaRPr lang="en-US" sz="1600" dirty="0"/>
                    </a:p>
                  </a:txBody>
                  <a:tcPr/>
                </a:tc>
                <a:tc>
                  <a:txBody>
                    <a:bodyPr/>
                    <a:lstStyle/>
                    <a:p>
                      <a:pPr algn="ctr"/>
                      <a:endParaRPr lang="en-US" sz="1600" dirty="0"/>
                    </a:p>
                    <a:p>
                      <a:pPr algn="ctr"/>
                      <a:r>
                        <a:rPr lang="en-US" sz="1600" dirty="0"/>
                        <a:t>6</a:t>
                      </a:r>
                    </a:p>
                  </a:txBody>
                  <a:tcPr/>
                </a:tc>
                <a:tc>
                  <a:txBody>
                    <a:bodyPr/>
                    <a:lstStyle/>
                    <a:p>
                      <a:pPr algn="ctr"/>
                      <a:r>
                        <a:rPr lang="en-US" sz="1600" dirty="0"/>
                        <a:t>OL</a:t>
                      </a:r>
                    </a:p>
                    <a:p>
                      <a:pPr algn="ctr"/>
                      <a:r>
                        <a:rPr lang="en-US" sz="1600" dirty="0"/>
                        <a:t>OL</a:t>
                      </a:r>
                    </a:p>
                  </a:txBody>
                  <a:tcPr/>
                </a:tc>
                <a:tc>
                  <a:txBody>
                    <a:bodyPr/>
                    <a:lstStyle/>
                    <a:p>
                      <a:pPr algn="ctr"/>
                      <a:r>
                        <a:rPr lang="en-US" sz="1600" dirty="0"/>
                        <a:t>+</a:t>
                      </a:r>
                    </a:p>
                    <a:p>
                      <a:pPr algn="ctr"/>
                      <a:r>
                        <a:rPr lang="en-US" sz="1600" dirty="0"/>
                        <a:t>+</a:t>
                      </a:r>
                    </a:p>
                  </a:txBody>
                  <a:tcPr/>
                </a:tc>
                <a:tc>
                  <a:txBody>
                    <a:bodyPr/>
                    <a:lstStyle/>
                    <a:p>
                      <a:pPr algn="ctr"/>
                      <a:r>
                        <a:rPr lang="en-US" sz="1600" dirty="0"/>
                        <a:t>+</a:t>
                      </a:r>
                    </a:p>
                    <a:p>
                      <a:pPr algn="ctr"/>
                      <a:r>
                        <a:rPr lang="en-US" sz="1600" dirty="0"/>
                        <a:t>NA</a:t>
                      </a:r>
                    </a:p>
                  </a:txBody>
                  <a:tcPr/>
                </a:tc>
                <a:extLst>
                  <a:ext uri="{0D108BD9-81ED-4DB2-BD59-A6C34878D82A}">
                    <a16:rowId xmlns:a16="http://schemas.microsoft.com/office/drawing/2014/main" val="10003"/>
                  </a:ext>
                </a:extLst>
              </a:tr>
              <a:tr h="984112">
                <a:tc>
                  <a:txBody>
                    <a:bodyPr/>
                    <a:lstStyle/>
                    <a:p>
                      <a:pPr algn="l"/>
                      <a:r>
                        <a:rPr lang="en-US" sz="1600" dirty="0" err="1"/>
                        <a:t>Luyckx</a:t>
                      </a:r>
                      <a:endParaRPr lang="en-US" sz="1600" dirty="0"/>
                    </a:p>
                    <a:p>
                      <a:pPr algn="l"/>
                      <a:r>
                        <a:rPr lang="en-US" sz="1600" dirty="0"/>
                        <a:t>Silverman</a:t>
                      </a:r>
                    </a:p>
                    <a:p>
                      <a:pPr algn="l"/>
                      <a:r>
                        <a:rPr lang="en-US" sz="1600" dirty="0"/>
                        <a:t>Dixon</a:t>
                      </a:r>
                    </a:p>
                    <a:p>
                      <a:pPr algn="l"/>
                      <a:r>
                        <a:rPr lang="en-US" sz="1600" dirty="0" err="1"/>
                        <a:t>Mummadi</a:t>
                      </a:r>
                      <a:endParaRPr lang="en-US" sz="1600" dirty="0"/>
                    </a:p>
                  </a:txBody>
                  <a:tcPr/>
                </a:tc>
                <a:tc>
                  <a:txBody>
                    <a:bodyPr/>
                    <a:lstStyle/>
                    <a:p>
                      <a:pPr algn="ctr"/>
                      <a:r>
                        <a:rPr lang="en-US" sz="1600" dirty="0"/>
                        <a:t>69</a:t>
                      </a:r>
                    </a:p>
                    <a:p>
                      <a:pPr algn="ctr"/>
                      <a:r>
                        <a:rPr lang="en-US" sz="1600" dirty="0"/>
                        <a:t>91</a:t>
                      </a:r>
                    </a:p>
                    <a:p>
                      <a:pPr algn="ctr"/>
                      <a:r>
                        <a:rPr lang="en-US" sz="1600" dirty="0"/>
                        <a:t>96</a:t>
                      </a:r>
                    </a:p>
                    <a:p>
                      <a:pPr algn="ctr"/>
                      <a:r>
                        <a:rPr lang="en-US" sz="1600" dirty="0"/>
                        <a:t>766</a:t>
                      </a:r>
                    </a:p>
                  </a:txBody>
                  <a:tcPr/>
                </a:tc>
                <a:tc>
                  <a:txBody>
                    <a:bodyPr/>
                    <a:lstStyle/>
                    <a:p>
                      <a:pPr algn="ctr"/>
                      <a:r>
                        <a:rPr lang="en-US" sz="1600" dirty="0"/>
                        <a:t>Surgery</a:t>
                      </a:r>
                    </a:p>
                    <a:p>
                      <a:pPr algn="ctr"/>
                      <a:r>
                        <a:rPr lang="en-US" sz="1600" dirty="0"/>
                        <a:t>Surgery</a:t>
                      </a:r>
                    </a:p>
                    <a:p>
                      <a:pPr algn="ctr"/>
                      <a:r>
                        <a:rPr lang="en-US" sz="1600" dirty="0"/>
                        <a:t>Surgery</a:t>
                      </a:r>
                    </a:p>
                    <a:p>
                      <a:pPr algn="ctr"/>
                      <a:r>
                        <a:rPr lang="en-US" sz="1600" dirty="0"/>
                        <a:t>Surgery</a:t>
                      </a:r>
                    </a:p>
                  </a:txBody>
                  <a:tcPr/>
                </a:tc>
                <a:tc>
                  <a:txBody>
                    <a:bodyPr/>
                    <a:lstStyle/>
                    <a:p>
                      <a:pPr algn="ctr"/>
                      <a:r>
                        <a:rPr lang="en-US" sz="1600" dirty="0"/>
                        <a:t>27</a:t>
                      </a:r>
                    </a:p>
                    <a:p>
                      <a:pPr algn="ctr"/>
                      <a:r>
                        <a:rPr lang="en-US" sz="1600" dirty="0"/>
                        <a:t>2-61</a:t>
                      </a:r>
                    </a:p>
                    <a:p>
                      <a:pPr algn="ctr"/>
                      <a:r>
                        <a:rPr lang="en-US" sz="1600" dirty="0"/>
                        <a:t>26</a:t>
                      </a:r>
                    </a:p>
                    <a:p>
                      <a:pPr algn="ctr"/>
                      <a:r>
                        <a:rPr lang="en-US" sz="1600" dirty="0"/>
                        <a:t>12</a:t>
                      </a:r>
                    </a:p>
                  </a:txBody>
                  <a:tcPr/>
                </a:tc>
                <a:tc>
                  <a:txBody>
                    <a:bodyPr/>
                    <a:lstStyle/>
                    <a:p>
                      <a:pPr algn="ctr"/>
                      <a:r>
                        <a:rPr lang="en-US" sz="1600" dirty="0"/>
                        <a:t>Case series</a:t>
                      </a:r>
                    </a:p>
                    <a:p>
                      <a:pPr algn="ctr"/>
                      <a:r>
                        <a:rPr lang="en-US" sz="1600" dirty="0"/>
                        <a:t>Case series</a:t>
                      </a:r>
                    </a:p>
                    <a:p>
                      <a:pPr algn="ctr"/>
                      <a:r>
                        <a:rPr lang="en-US" sz="1600" dirty="0"/>
                        <a:t>Case series</a:t>
                      </a:r>
                    </a:p>
                    <a:p>
                      <a:pPr algn="ctr"/>
                      <a:r>
                        <a:rPr lang="en-US" sz="1600" dirty="0" err="1"/>
                        <a:t>Metaanalysis</a:t>
                      </a:r>
                      <a:endParaRPr lang="en-US" sz="1600" dirty="0"/>
                    </a:p>
                  </a:txBody>
                  <a:tcPr/>
                </a:tc>
                <a:tc>
                  <a:txBody>
                    <a:bodyPr/>
                    <a:lstStyle/>
                    <a:p>
                      <a:pPr algn="ctr"/>
                      <a:r>
                        <a:rPr lang="en-US" sz="1600" dirty="0"/>
                        <a:t>+</a:t>
                      </a:r>
                    </a:p>
                    <a:p>
                      <a:pPr algn="ctr"/>
                      <a:r>
                        <a:rPr lang="en-US" sz="1600" dirty="0"/>
                        <a:t>+</a:t>
                      </a:r>
                    </a:p>
                    <a:p>
                      <a:pPr algn="ctr"/>
                      <a:r>
                        <a:rPr lang="en-US" sz="1600" dirty="0"/>
                        <a:t>+</a:t>
                      </a:r>
                    </a:p>
                    <a:p>
                      <a:pPr algn="ctr"/>
                      <a:r>
                        <a:rPr lang="en-US" sz="1600" dirty="0"/>
                        <a:t>+</a:t>
                      </a:r>
                    </a:p>
                  </a:txBody>
                  <a:tcPr/>
                </a:tc>
                <a:tc>
                  <a:txBody>
                    <a:bodyPr/>
                    <a:lstStyle/>
                    <a:p>
                      <a:pPr algn="ctr"/>
                      <a:r>
                        <a:rPr lang="en-US" sz="1600" dirty="0"/>
                        <a:t>+/-</a:t>
                      </a:r>
                    </a:p>
                    <a:p>
                      <a:pPr algn="ctr"/>
                      <a:r>
                        <a:rPr lang="en-US" sz="1600" dirty="0"/>
                        <a:t>+</a:t>
                      </a:r>
                    </a:p>
                    <a:p>
                      <a:pPr algn="ctr"/>
                      <a:r>
                        <a:rPr lang="en-US" sz="1600" dirty="0"/>
                        <a:t>+</a:t>
                      </a:r>
                    </a:p>
                    <a:p>
                      <a:pPr algn="ctr"/>
                      <a:r>
                        <a:rPr lang="en-US" sz="1600" dirty="0"/>
                        <a:t>+</a:t>
                      </a:r>
                    </a:p>
                  </a:txBody>
                  <a:tcPr/>
                </a:tc>
                <a:extLst>
                  <a:ext uri="{0D108BD9-81ED-4DB2-BD59-A6C34878D82A}">
                    <a16:rowId xmlns:a16="http://schemas.microsoft.com/office/drawing/2014/main" val="10004"/>
                  </a:ext>
                </a:extLst>
              </a:tr>
            </a:tbl>
          </a:graphicData>
        </a:graphic>
      </p:graphicFrame>
      <p:sp>
        <p:nvSpPr>
          <p:cNvPr id="5" name="Rectangle 4"/>
          <p:cNvSpPr/>
          <p:nvPr/>
        </p:nvSpPr>
        <p:spPr>
          <a:xfrm>
            <a:off x="8916723" y="6292691"/>
            <a:ext cx="2108269" cy="246221"/>
          </a:xfrm>
          <a:prstGeom prst="rect">
            <a:avLst/>
          </a:prstGeom>
        </p:spPr>
        <p:txBody>
          <a:bodyPr wrap="none">
            <a:spAutoFit/>
          </a:bodyPr>
          <a:lstStyle/>
          <a:p>
            <a:r>
              <a:rPr lang="en-US" sz="1000" i="1" dirty="0"/>
              <a:t>Thomas C, Day C et al J </a:t>
            </a:r>
            <a:r>
              <a:rPr lang="en-US" sz="1000" i="1" dirty="0" err="1"/>
              <a:t>Hepatol</a:t>
            </a:r>
            <a:r>
              <a:rPr lang="en-US" sz="1000" i="1" dirty="0"/>
              <a:t> 2011</a:t>
            </a:r>
          </a:p>
        </p:txBody>
      </p:sp>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400210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Standard medications</a:t>
            </a:r>
            <a:endParaRPr lang="ar-AE"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a:t>Metformin</a:t>
            </a:r>
          </a:p>
          <a:p>
            <a:r>
              <a:rPr lang="en-US" dirty="0"/>
              <a:t>PPAR-</a:t>
            </a:r>
            <a:r>
              <a:rPr lang="el-GR" dirty="0"/>
              <a:t>γ</a:t>
            </a:r>
            <a:r>
              <a:rPr lang="en-US" dirty="0"/>
              <a:t> agonists (</a:t>
            </a:r>
            <a:r>
              <a:rPr lang="en-US" dirty="0" err="1"/>
              <a:t>Perioxisome</a:t>
            </a:r>
            <a:r>
              <a:rPr lang="en-US" dirty="0"/>
              <a:t> Proliferator Activated receptor)</a:t>
            </a:r>
          </a:p>
          <a:p>
            <a:r>
              <a:rPr lang="en-US" dirty="0"/>
              <a:t>PPAR-</a:t>
            </a:r>
            <a:r>
              <a:rPr lang="el-GR" dirty="0"/>
              <a:t>α</a:t>
            </a:r>
            <a:r>
              <a:rPr lang="en-US" dirty="0"/>
              <a:t> agonists, statins and </a:t>
            </a:r>
            <a:r>
              <a:rPr lang="en-US" dirty="0" err="1"/>
              <a:t>ezetimibe</a:t>
            </a:r>
            <a:endParaRPr lang="en-US" dirty="0"/>
          </a:p>
          <a:p>
            <a:r>
              <a:rPr lang="en-US" dirty="0"/>
              <a:t>Vitamin E</a:t>
            </a:r>
          </a:p>
          <a:p>
            <a:r>
              <a:rPr lang="en-US" dirty="0"/>
              <a:t>DPP-4 Inhibitors (Di Peptidyl Peptidase)</a:t>
            </a:r>
          </a:p>
          <a:p>
            <a:r>
              <a:rPr lang="en-US" dirty="0"/>
              <a:t>GLP-1 agonists (Glucagon Like Peptide)</a:t>
            </a:r>
            <a:endParaRPr lang="ar-AE"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66505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effectLst>
                  <a:outerShdw blurRad="38100" dist="38100" dir="2700000" algn="tl">
                    <a:srgbClr val="000000">
                      <a:alpha val="43137"/>
                    </a:srgbClr>
                  </a:outerShdw>
                </a:effectLst>
              </a:rPr>
              <a:t>Rx of T2DM: Insulin sensitizers</a:t>
            </a:r>
            <a:br>
              <a:rPr lang="en-GB" b="1" dirty="0">
                <a:effectLst>
                  <a:outerShdw blurRad="38100" dist="38100" dir="2700000" algn="tl">
                    <a:srgbClr val="000000">
                      <a:alpha val="43137"/>
                    </a:srgbClr>
                  </a:outerShdw>
                </a:effectLst>
              </a:rPr>
            </a:br>
            <a:r>
              <a:rPr lang="en-GB" b="1" dirty="0">
                <a:solidFill>
                  <a:srgbClr val="FF0000"/>
                </a:solidFill>
                <a:effectLst>
                  <a:outerShdw blurRad="38100" dist="38100" dir="2700000" algn="tl">
                    <a:srgbClr val="000000">
                      <a:alpha val="43137"/>
                    </a:srgbClr>
                  </a:outerShdw>
                </a:effectLst>
              </a:rPr>
              <a:t>Metformin</a:t>
            </a:r>
          </a:p>
        </p:txBody>
      </p:sp>
      <p:pic>
        <p:nvPicPr>
          <p:cNvPr id="5" name="Picture 4"/>
          <p:cNvPicPr>
            <a:picLocks noChangeAspect="1"/>
          </p:cNvPicPr>
          <p:nvPr/>
        </p:nvPicPr>
        <p:blipFill>
          <a:blip r:embed="rId2"/>
          <a:stretch>
            <a:fillRect/>
          </a:stretch>
        </p:blipFill>
        <p:spPr>
          <a:xfrm>
            <a:off x="1305808" y="1690688"/>
            <a:ext cx="9181372" cy="4035902"/>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a:stretch>
            <a:fillRect/>
          </a:stretch>
        </p:blipFill>
        <p:spPr>
          <a:xfrm>
            <a:off x="6589290" y="5919225"/>
            <a:ext cx="5602710" cy="274344"/>
          </a:xfrm>
          <a:prstGeom prst="rect">
            <a:avLst/>
          </a:prstGeo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80838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395" y="274638"/>
            <a:ext cx="10925299" cy="1143000"/>
          </a:xfrm>
        </p:spPr>
        <p:txBody>
          <a:bodyPr>
            <a:noAutofit/>
          </a:bodyPr>
          <a:lstStyle/>
          <a:p>
            <a:r>
              <a:rPr lang="en-GB" b="1" dirty="0">
                <a:effectLst>
                  <a:outerShdw blurRad="38100" dist="38100" dir="2700000" algn="tl">
                    <a:srgbClr val="000000">
                      <a:alpha val="43137"/>
                    </a:srgbClr>
                  </a:outerShdw>
                </a:effectLst>
              </a:rPr>
              <a:t>Rx of T2DM: Insulin sensitizers</a:t>
            </a:r>
            <a:br>
              <a:rPr lang="en-GB" b="1" dirty="0">
                <a:effectLst>
                  <a:outerShdw blurRad="38100" dist="38100" dir="2700000" algn="tl">
                    <a:srgbClr val="000000">
                      <a:alpha val="43137"/>
                    </a:srgbClr>
                  </a:outerShdw>
                </a:effectLst>
              </a:rPr>
            </a:br>
            <a:r>
              <a:rPr lang="en-US" b="1" dirty="0" err="1">
                <a:solidFill>
                  <a:srgbClr val="FF0000"/>
                </a:solidFill>
                <a:effectLst>
                  <a:outerShdw blurRad="38100" dist="38100" dir="2700000" algn="tl">
                    <a:srgbClr val="000000">
                      <a:alpha val="43137"/>
                    </a:srgbClr>
                  </a:outerShdw>
                </a:effectLst>
              </a:rPr>
              <a:t>Thiazolidindiones</a:t>
            </a:r>
            <a:r>
              <a:rPr lang="en-US" dirty="0">
                <a:effectLst>
                  <a:outerShdw blurRad="38100" dist="38100" dir="2700000" algn="tl">
                    <a:srgbClr val="000000">
                      <a:alpha val="43137"/>
                    </a:srgbClr>
                  </a:outerShdw>
                </a:effectLst>
              </a:rPr>
              <a:t> (PPAR-γ agonists)</a:t>
            </a:r>
          </a:p>
        </p:txBody>
      </p:sp>
      <p:pic>
        <p:nvPicPr>
          <p:cNvPr id="4" name="Picture 3"/>
          <p:cNvPicPr>
            <a:picLocks noChangeAspect="1"/>
          </p:cNvPicPr>
          <p:nvPr/>
        </p:nvPicPr>
        <p:blipFill>
          <a:blip r:embed="rId3"/>
          <a:stretch>
            <a:fillRect/>
          </a:stretch>
        </p:blipFill>
        <p:spPr>
          <a:xfrm>
            <a:off x="1891043" y="1519238"/>
            <a:ext cx="8144962" cy="44565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448298" y="6225545"/>
            <a:ext cx="7410203" cy="261610"/>
          </a:xfrm>
          <a:prstGeom prst="rect">
            <a:avLst/>
          </a:prstGeom>
          <a:noFill/>
        </p:spPr>
        <p:txBody>
          <a:bodyPr wrap="square" rtlCol="0">
            <a:spAutoFit/>
          </a:bodyPr>
          <a:lstStyle/>
          <a:p>
            <a:pPr algn="r"/>
            <a:r>
              <a:rPr lang="en-GB" sz="1050" i="1" dirty="0" err="1"/>
              <a:t>Mahady</a:t>
            </a:r>
            <a:r>
              <a:rPr lang="en-GB" sz="1050" i="1" dirty="0"/>
              <a:t> SE, et al J </a:t>
            </a:r>
            <a:r>
              <a:rPr lang="en-GB" sz="1050" i="1" dirty="0" err="1"/>
              <a:t>Hepatol</a:t>
            </a:r>
            <a:r>
              <a:rPr lang="en-GB" sz="1050" i="1" dirty="0"/>
              <a:t>. 2011;55:1383-1390</a:t>
            </a:r>
            <a:endParaRPr lang="en-US" sz="1050" i="1" dirty="0"/>
          </a:p>
        </p:txBody>
      </p:sp>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737235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endParaRPr lang="en-US" altLang="ar-AE" sz="1800" dirty="0"/>
          </a:p>
        </p:txBody>
      </p:sp>
      <p:grpSp>
        <p:nvGrpSpPr>
          <p:cNvPr id="74755" name="Group 3"/>
          <p:cNvGrpSpPr>
            <a:grpSpLocks/>
          </p:cNvGrpSpPr>
          <p:nvPr/>
        </p:nvGrpSpPr>
        <p:grpSpPr bwMode="auto">
          <a:xfrm>
            <a:off x="1750593" y="2209800"/>
            <a:ext cx="8714208" cy="3352800"/>
            <a:chOff x="646" y="1248"/>
            <a:chExt cx="4538" cy="2256"/>
          </a:xfrm>
        </p:grpSpPr>
        <p:grpSp>
          <p:nvGrpSpPr>
            <p:cNvPr id="74756" name="Group 4"/>
            <p:cNvGrpSpPr>
              <a:grpSpLocks/>
            </p:cNvGrpSpPr>
            <p:nvPr/>
          </p:nvGrpSpPr>
          <p:grpSpPr bwMode="auto">
            <a:xfrm>
              <a:off x="1824" y="1248"/>
              <a:ext cx="2014" cy="1821"/>
              <a:chOff x="1872" y="1824"/>
              <a:chExt cx="2014" cy="1821"/>
            </a:xfrm>
          </p:grpSpPr>
          <p:sp>
            <p:nvSpPr>
              <p:cNvPr id="74757" name="AutoShape 5"/>
              <p:cNvSpPr>
                <a:spLocks noChangeArrowheads="1"/>
              </p:cNvSpPr>
              <p:nvPr/>
            </p:nvSpPr>
            <p:spPr bwMode="gray">
              <a:xfrm rot="16200000" flipH="1">
                <a:off x="1820" y="2528"/>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ar-AE"/>
              </a:p>
            </p:txBody>
          </p:sp>
          <p:sp>
            <p:nvSpPr>
              <p:cNvPr id="74758" name="AutoShape 6"/>
              <p:cNvSpPr>
                <a:spLocks noChangeArrowheads="1"/>
              </p:cNvSpPr>
              <p:nvPr/>
            </p:nvSpPr>
            <p:spPr bwMode="gray">
              <a:xfrm rot="5400000" flipH="1">
                <a:off x="3628" y="2494"/>
                <a:ext cx="309"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ar-AE"/>
              </a:p>
            </p:txBody>
          </p:sp>
          <p:sp>
            <p:nvSpPr>
              <p:cNvPr id="74759" name="AutoShape 7"/>
              <p:cNvSpPr>
                <a:spLocks noChangeArrowheads="1"/>
              </p:cNvSpPr>
              <p:nvPr/>
            </p:nvSpPr>
            <p:spPr bwMode="gray">
              <a:xfrm rot="10800000" flipH="1">
                <a:off x="2725" y="3439"/>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ar-AE"/>
              </a:p>
            </p:txBody>
          </p:sp>
          <p:sp>
            <p:nvSpPr>
              <p:cNvPr id="74760" name="Oval 8"/>
              <p:cNvSpPr>
                <a:spLocks noChangeArrowheads="1"/>
              </p:cNvSpPr>
              <p:nvPr/>
            </p:nvSpPr>
            <p:spPr bwMode="gray">
              <a:xfrm>
                <a:off x="2078" y="1824"/>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solidFill>
                  <a:schemeClr val="bg1"/>
                </a:solidFill>
                <a:round/>
                <a:headEnd/>
                <a:tailEnd/>
              </a:ln>
              <a:effectLst/>
              <a:extLs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ar-AE"/>
              </a:p>
            </p:txBody>
          </p:sp>
          <p:sp>
            <p:nvSpPr>
              <p:cNvPr id="74761" name="Oval 9"/>
              <p:cNvSpPr>
                <a:spLocks noChangeArrowheads="1"/>
              </p:cNvSpPr>
              <p:nvPr/>
            </p:nvSpPr>
            <p:spPr bwMode="gray">
              <a:xfrm>
                <a:off x="2170" y="1915"/>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ar-AE"/>
              </a:p>
            </p:txBody>
          </p:sp>
          <p:sp>
            <p:nvSpPr>
              <p:cNvPr id="74762" name="Oval 10"/>
              <p:cNvSpPr>
                <a:spLocks noChangeArrowheads="1"/>
              </p:cNvSpPr>
              <p:nvPr/>
            </p:nvSpPr>
            <p:spPr bwMode="gray">
              <a:xfrm>
                <a:off x="2254" y="2457"/>
                <a:ext cx="135" cy="349"/>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ar-AE"/>
              </a:p>
            </p:txBody>
          </p:sp>
          <p:sp>
            <p:nvSpPr>
              <p:cNvPr id="74763" name="Oval 11"/>
              <p:cNvSpPr>
                <a:spLocks noChangeArrowheads="1"/>
              </p:cNvSpPr>
              <p:nvPr/>
            </p:nvSpPr>
            <p:spPr bwMode="gray">
              <a:xfrm>
                <a:off x="2254" y="2457"/>
                <a:ext cx="135" cy="349"/>
              </a:xfrm>
              <a:prstGeom prst="ellipse">
                <a:avLst/>
              </a:prstGeom>
              <a:gradFill rotWithShape="1">
                <a:gsLst>
                  <a:gs pos="0">
                    <a:srgbClr val="FFCC00">
                      <a:gamma/>
                      <a:shade val="0"/>
                      <a:invGamma/>
                    </a:srgbClr>
                  </a:gs>
                  <a:gs pos="100000">
                    <a:srgbClr val="FFCC00"/>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ar-AE"/>
              </a:p>
            </p:txBody>
          </p:sp>
          <p:sp>
            <p:nvSpPr>
              <p:cNvPr id="74764" name="Oval 12"/>
              <p:cNvSpPr>
                <a:spLocks noChangeArrowheads="1"/>
              </p:cNvSpPr>
              <p:nvPr/>
            </p:nvSpPr>
            <p:spPr bwMode="gray">
              <a:xfrm>
                <a:off x="2337" y="2457"/>
                <a:ext cx="1096" cy="349"/>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ar-AE"/>
              </a:p>
            </p:txBody>
          </p:sp>
          <p:sp>
            <p:nvSpPr>
              <p:cNvPr id="74765" name="Oval 13"/>
              <p:cNvSpPr>
                <a:spLocks noChangeArrowheads="1"/>
              </p:cNvSpPr>
              <p:nvPr/>
            </p:nvSpPr>
            <p:spPr bwMode="gray">
              <a:xfrm>
                <a:off x="2337" y="2457"/>
                <a:ext cx="1096" cy="349"/>
              </a:xfrm>
              <a:prstGeom prst="ellipse">
                <a:avLst/>
              </a:prstGeom>
              <a:gradFill rotWithShape="1">
                <a:gsLst>
                  <a:gs pos="0">
                    <a:srgbClr val="FFCC00"/>
                  </a:gs>
                  <a:gs pos="100000">
                    <a:srgbClr val="FFCC00">
                      <a:gamma/>
                      <a:shade val="48627"/>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ar-AE"/>
              </a:p>
            </p:txBody>
          </p:sp>
        </p:grpSp>
        <p:sp>
          <p:nvSpPr>
            <p:cNvPr id="74769" name="AutoShape 17"/>
            <p:cNvSpPr>
              <a:spLocks noChangeArrowheads="1"/>
            </p:cNvSpPr>
            <p:nvPr/>
          </p:nvSpPr>
          <p:spPr bwMode="gray">
            <a:xfrm>
              <a:off x="3984" y="2256"/>
              <a:ext cx="1200" cy="384"/>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a:p>
          </p:txBody>
        </p:sp>
        <p:sp>
          <p:nvSpPr>
            <p:cNvPr id="74770" name="AutoShape 18"/>
            <p:cNvSpPr>
              <a:spLocks noChangeArrowheads="1"/>
            </p:cNvSpPr>
            <p:nvPr/>
          </p:nvSpPr>
          <p:spPr bwMode="gray">
            <a:xfrm>
              <a:off x="3984" y="1920"/>
              <a:ext cx="1200" cy="384"/>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a:p>
          </p:txBody>
        </p:sp>
        <p:sp>
          <p:nvSpPr>
            <p:cNvPr id="74771" name="AutoShape 19"/>
            <p:cNvSpPr>
              <a:spLocks noChangeArrowheads="1"/>
            </p:cNvSpPr>
            <p:nvPr/>
          </p:nvSpPr>
          <p:spPr bwMode="gray">
            <a:xfrm>
              <a:off x="3984" y="1584"/>
              <a:ext cx="1200" cy="384"/>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a:p>
          </p:txBody>
        </p:sp>
        <p:sp>
          <p:nvSpPr>
            <p:cNvPr id="74772" name="Text Box 20"/>
            <p:cNvSpPr txBox="1">
              <a:spLocks noChangeArrowheads="1"/>
            </p:cNvSpPr>
            <p:nvPr/>
          </p:nvSpPr>
          <p:spPr bwMode="gray">
            <a:xfrm>
              <a:off x="2394" y="1920"/>
              <a:ext cx="892"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sz="2400" b="1" dirty="0">
                  <a:solidFill>
                    <a:schemeClr val="bg1"/>
                  </a:solidFill>
                </a:rPr>
                <a:t>Pros &amp; Cons</a:t>
              </a:r>
            </a:p>
          </p:txBody>
        </p:sp>
        <p:sp>
          <p:nvSpPr>
            <p:cNvPr id="74773" name="AutoShape 21"/>
            <p:cNvSpPr>
              <a:spLocks noChangeArrowheads="1"/>
            </p:cNvSpPr>
            <p:nvPr/>
          </p:nvSpPr>
          <p:spPr bwMode="auto">
            <a:xfrm>
              <a:off x="1617" y="3168"/>
              <a:ext cx="2448" cy="336"/>
            </a:xfrm>
            <a:prstGeom prst="roundRect">
              <a:avLst>
                <a:gd name="adj" fmla="val 50000"/>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US" altLang="ar-AE" b="1" dirty="0" err="1">
                  <a:solidFill>
                    <a:schemeClr val="bg1"/>
                  </a:solidFill>
                  <a:effectLst>
                    <a:outerShdw blurRad="38100" dist="38100" dir="2700000" algn="tl">
                      <a:srgbClr val="000000">
                        <a:alpha val="43137"/>
                      </a:srgbClr>
                    </a:outerShdw>
                  </a:effectLst>
                  <a:latin typeface="Verdana" pitchFamily="34" charset="0"/>
                </a:rPr>
                <a:t>Thiozolidindiones</a:t>
              </a:r>
              <a:endParaRPr lang="en-US" altLang="ar-AE" b="1" dirty="0">
                <a:solidFill>
                  <a:schemeClr val="bg1"/>
                </a:solidFill>
                <a:effectLst>
                  <a:outerShdw blurRad="38100" dist="38100" dir="2700000" algn="tl">
                    <a:srgbClr val="000000">
                      <a:alpha val="43137"/>
                    </a:srgbClr>
                  </a:outerShdw>
                </a:effectLst>
                <a:latin typeface="Verdana" pitchFamily="34" charset="0"/>
              </a:endParaRPr>
            </a:p>
          </p:txBody>
        </p:sp>
        <p:sp>
          <p:nvSpPr>
            <p:cNvPr id="74774" name="Text Box 22"/>
            <p:cNvSpPr txBox="1">
              <a:spLocks noChangeArrowheads="1"/>
            </p:cNvSpPr>
            <p:nvPr/>
          </p:nvSpPr>
          <p:spPr bwMode="gray">
            <a:xfrm>
              <a:off x="721" y="1683"/>
              <a:ext cx="68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a:solidFill>
                    <a:schemeClr val="bg1"/>
                  </a:solidFill>
                </a:rPr>
                <a:t>Weight gain</a:t>
              </a:r>
            </a:p>
          </p:txBody>
        </p:sp>
        <p:sp>
          <p:nvSpPr>
            <p:cNvPr id="74775" name="Text Box 23"/>
            <p:cNvSpPr txBox="1">
              <a:spLocks noChangeArrowheads="1"/>
            </p:cNvSpPr>
            <p:nvPr/>
          </p:nvSpPr>
          <p:spPr bwMode="gray">
            <a:xfrm>
              <a:off x="672" y="2019"/>
              <a:ext cx="782"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err="1">
                  <a:solidFill>
                    <a:schemeClr val="bg1"/>
                  </a:solidFill>
                </a:rPr>
                <a:t>Cardiotoxicity</a:t>
              </a:r>
              <a:endParaRPr lang="en-US" altLang="ar-AE" b="1" dirty="0">
                <a:solidFill>
                  <a:schemeClr val="bg1"/>
                </a:solidFill>
              </a:endParaRPr>
            </a:p>
          </p:txBody>
        </p:sp>
        <p:sp>
          <p:nvSpPr>
            <p:cNvPr id="74776" name="Text Box 24"/>
            <p:cNvSpPr txBox="1">
              <a:spLocks noChangeArrowheads="1"/>
            </p:cNvSpPr>
            <p:nvPr/>
          </p:nvSpPr>
          <p:spPr bwMode="gray">
            <a:xfrm>
              <a:off x="646" y="2355"/>
              <a:ext cx="83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a:solidFill>
                    <a:schemeClr val="bg1"/>
                  </a:solidFill>
                </a:rPr>
                <a:t>Bladder cancer</a:t>
              </a:r>
            </a:p>
          </p:txBody>
        </p:sp>
        <p:sp>
          <p:nvSpPr>
            <p:cNvPr id="74777" name="Text Box 25"/>
            <p:cNvSpPr txBox="1">
              <a:spLocks noChangeArrowheads="1"/>
            </p:cNvSpPr>
            <p:nvPr/>
          </p:nvSpPr>
          <p:spPr bwMode="gray">
            <a:xfrm>
              <a:off x="4122" y="1683"/>
              <a:ext cx="958"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a:solidFill>
                    <a:schemeClr val="bg1"/>
                  </a:solidFill>
                </a:rPr>
                <a:t>Insulin sensitivity</a:t>
              </a:r>
            </a:p>
          </p:txBody>
        </p:sp>
        <p:sp>
          <p:nvSpPr>
            <p:cNvPr id="74778" name="Text Box 26"/>
            <p:cNvSpPr txBox="1">
              <a:spLocks noChangeArrowheads="1"/>
            </p:cNvSpPr>
            <p:nvPr/>
          </p:nvSpPr>
          <p:spPr bwMode="gray">
            <a:xfrm>
              <a:off x="4214" y="2019"/>
              <a:ext cx="77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a:solidFill>
                    <a:schemeClr val="bg1"/>
                  </a:solidFill>
                </a:rPr>
                <a:t>ALT reduction</a:t>
              </a:r>
            </a:p>
          </p:txBody>
        </p:sp>
        <p:sp>
          <p:nvSpPr>
            <p:cNvPr id="74779" name="Text Box 27"/>
            <p:cNvSpPr txBox="1">
              <a:spLocks noChangeArrowheads="1"/>
            </p:cNvSpPr>
            <p:nvPr/>
          </p:nvSpPr>
          <p:spPr bwMode="gray">
            <a:xfrm>
              <a:off x="4110" y="2355"/>
              <a:ext cx="983"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ar-AE" b="1" dirty="0">
                  <a:solidFill>
                    <a:schemeClr val="bg1"/>
                  </a:solidFill>
                </a:rPr>
                <a:t>Improve </a:t>
              </a:r>
              <a:r>
                <a:rPr lang="en-US" altLang="ar-AE" b="1" dirty="0" err="1">
                  <a:solidFill>
                    <a:schemeClr val="bg1"/>
                  </a:solidFill>
                </a:rPr>
                <a:t>Steatosis</a:t>
              </a:r>
              <a:endParaRPr lang="en-US" altLang="ar-AE" b="1" dirty="0">
                <a:solidFill>
                  <a:schemeClr val="bg1"/>
                </a:solidFill>
              </a:endParaRPr>
            </a:p>
          </p:txBody>
        </p:sp>
      </p:grpSp>
      <p:sp>
        <p:nvSpPr>
          <p:cNvPr id="30" name="AutoShape 17"/>
          <p:cNvSpPr>
            <a:spLocks noChangeArrowheads="1"/>
          </p:cNvSpPr>
          <p:nvPr/>
        </p:nvSpPr>
        <p:spPr bwMode="gray">
          <a:xfrm>
            <a:off x="8160470" y="4208655"/>
            <a:ext cx="2304330" cy="570689"/>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bg1"/>
                </a:solidFill>
              </a:rPr>
              <a:t>Reduce inflammation</a:t>
            </a:r>
            <a:endParaRPr lang="ar-AE" b="1" dirty="0">
              <a:solidFill>
                <a:schemeClr val="bg1"/>
              </a:solidFill>
            </a:endParaRPr>
          </a:p>
        </p:txBody>
      </p:sp>
      <p:sp>
        <p:nvSpPr>
          <p:cNvPr id="31" name="AutoShape 14"/>
          <p:cNvSpPr>
            <a:spLocks noChangeArrowheads="1"/>
          </p:cNvSpPr>
          <p:nvPr/>
        </p:nvSpPr>
        <p:spPr bwMode="gray">
          <a:xfrm>
            <a:off x="1536918" y="4216714"/>
            <a:ext cx="2212157"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bg1"/>
                </a:solidFill>
              </a:rPr>
              <a:t>Prostate &amp; bladder Ca</a:t>
            </a:r>
            <a:endParaRPr lang="ar-AE" b="1" dirty="0">
              <a:solidFill>
                <a:schemeClr val="bg1"/>
              </a:solidFill>
            </a:endParaRPr>
          </a:p>
        </p:txBody>
      </p:sp>
      <p:sp>
        <p:nvSpPr>
          <p:cNvPr id="32" name="AutoShape 14"/>
          <p:cNvSpPr>
            <a:spLocks noChangeArrowheads="1"/>
          </p:cNvSpPr>
          <p:nvPr/>
        </p:nvSpPr>
        <p:spPr bwMode="gray">
          <a:xfrm>
            <a:off x="1524000" y="3707860"/>
            <a:ext cx="2212157"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bg1"/>
                </a:solidFill>
              </a:rPr>
              <a:t>Fracture risk</a:t>
            </a:r>
            <a:endParaRPr lang="ar-AE" b="1" dirty="0">
              <a:solidFill>
                <a:schemeClr val="bg1"/>
              </a:solidFill>
            </a:endParaRPr>
          </a:p>
        </p:txBody>
      </p:sp>
      <p:sp>
        <p:nvSpPr>
          <p:cNvPr id="38" name="AutoShape 15"/>
          <p:cNvSpPr>
            <a:spLocks noChangeArrowheads="1"/>
          </p:cNvSpPr>
          <p:nvPr/>
        </p:nvSpPr>
        <p:spPr bwMode="gray">
          <a:xfrm>
            <a:off x="1524000" y="3208506"/>
            <a:ext cx="2212157"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dirty="0" err="1">
                <a:solidFill>
                  <a:schemeClr val="bg1"/>
                </a:solidFill>
              </a:rPr>
              <a:t>Cardiotoxicity</a:t>
            </a:r>
            <a:endParaRPr lang="ar-AE" b="1" dirty="0">
              <a:solidFill>
                <a:schemeClr val="bg1"/>
              </a:solidFill>
            </a:endParaRPr>
          </a:p>
        </p:txBody>
      </p:sp>
      <p:sp>
        <p:nvSpPr>
          <p:cNvPr id="39" name="AutoShape 16"/>
          <p:cNvSpPr>
            <a:spLocks noChangeArrowheads="1"/>
          </p:cNvSpPr>
          <p:nvPr/>
        </p:nvSpPr>
        <p:spPr bwMode="gray">
          <a:xfrm>
            <a:off x="1524000" y="2709153"/>
            <a:ext cx="2212157"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b="1" dirty="0">
                <a:solidFill>
                  <a:schemeClr val="bg1"/>
                </a:solidFill>
              </a:rPr>
              <a:t>Weight gain</a:t>
            </a:r>
            <a:endParaRPr lang="ar-AE" b="1" dirty="0">
              <a:solidFill>
                <a:schemeClr val="bg1"/>
              </a:solidFill>
            </a:endParaRPr>
          </a:p>
        </p:txBody>
      </p:sp>
      <p:sp>
        <p:nvSpPr>
          <p:cNvPr id="40" name="AutoShape 16"/>
          <p:cNvSpPr>
            <a:spLocks noChangeArrowheads="1"/>
          </p:cNvSpPr>
          <p:nvPr/>
        </p:nvSpPr>
        <p:spPr bwMode="gray">
          <a:xfrm>
            <a:off x="1894613" y="2209800"/>
            <a:ext cx="1463249"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bg1"/>
                </a:solidFill>
              </a:rPr>
              <a:t>Cost</a:t>
            </a:r>
            <a:endParaRPr lang="ar-AE" b="1" dirty="0">
              <a:solidFill>
                <a:schemeClr val="bg1"/>
              </a:solidFill>
            </a:endParaRPr>
          </a:p>
        </p:txBody>
      </p:sp>
      <p:sp>
        <p:nvSpPr>
          <p:cNvPr id="41" name="AutoShape 16"/>
          <p:cNvSpPr>
            <a:spLocks noChangeArrowheads="1"/>
          </p:cNvSpPr>
          <p:nvPr/>
        </p:nvSpPr>
        <p:spPr bwMode="gray">
          <a:xfrm>
            <a:off x="1894613" y="1706929"/>
            <a:ext cx="1463249" cy="570689"/>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dirty="0">
                <a:solidFill>
                  <a:schemeClr val="bg1"/>
                </a:solidFill>
              </a:rPr>
              <a:t>Relapse</a:t>
            </a:r>
            <a:endParaRPr lang="ar-AE" b="1" dirty="0">
              <a:solidFill>
                <a:schemeClr val="bg1"/>
              </a:solidFill>
            </a:endParaRPr>
          </a:p>
        </p:txBody>
      </p:sp>
      <p:pic>
        <p:nvPicPr>
          <p:cNvPr id="2" name="Picture 1"/>
          <p:cNvPicPr>
            <a:picLocks noChangeAspect="1"/>
          </p:cNvPicPr>
          <p:nvPr/>
        </p:nvPicPr>
        <p:blipFill>
          <a:blip r:embed="rId2"/>
          <a:stretch>
            <a:fillRect/>
          </a:stretch>
        </p:blipFill>
        <p:spPr>
          <a:xfrm>
            <a:off x="3047574" y="1714260"/>
            <a:ext cx="6096851" cy="3429479"/>
          </a:xfrm>
          <a:prstGeom prst="rect">
            <a:avLst/>
          </a:prstGeo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9784527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021" y="0"/>
            <a:ext cx="10284031" cy="1143000"/>
          </a:xfrm>
        </p:spPr>
        <p:txBody>
          <a:bodyPr>
            <a:noAutofit/>
          </a:bodyPr>
          <a:lstStyle/>
          <a:p>
            <a:r>
              <a:rPr lang="en-GB" sz="3600" b="1" dirty="0">
                <a:effectLst>
                  <a:outerShdw blurRad="38100" dist="38100" dir="2700000" algn="tl">
                    <a:srgbClr val="000000">
                      <a:alpha val="43137"/>
                    </a:srgbClr>
                  </a:outerShdw>
                </a:effectLst>
              </a:rPr>
              <a:t>Rx of T2DM: </a:t>
            </a:r>
            <a:r>
              <a:rPr lang="en-GB" sz="3600" b="1" dirty="0" err="1">
                <a:effectLst>
                  <a:outerShdw blurRad="38100" dist="38100" dir="2700000" algn="tl">
                    <a:srgbClr val="000000">
                      <a:alpha val="43137"/>
                    </a:srgbClr>
                  </a:outerShdw>
                </a:effectLst>
              </a:rPr>
              <a:t>Glucagonmimetics</a:t>
            </a:r>
            <a:r>
              <a:rPr lang="en-GB" sz="3600" b="1" dirty="0">
                <a:effectLst>
                  <a:outerShdw blurRad="38100" dist="38100" dir="2700000" algn="tl">
                    <a:srgbClr val="000000">
                      <a:alpha val="43137"/>
                    </a:srgbClr>
                  </a:outerShdw>
                </a:effectLst>
              </a:rPr>
              <a:t> </a:t>
            </a:r>
            <a:br>
              <a:rPr lang="en-GB" sz="3600" b="1" dirty="0">
                <a:effectLst>
                  <a:outerShdw blurRad="38100" dist="38100" dir="2700000" algn="tl">
                    <a:srgbClr val="000000">
                      <a:alpha val="43137"/>
                    </a:srgbClr>
                  </a:outerShdw>
                </a:effectLst>
              </a:rPr>
            </a:br>
            <a:r>
              <a:rPr lang="en-US" sz="2800" b="1" dirty="0">
                <a:solidFill>
                  <a:srgbClr val="FF0000"/>
                </a:solidFill>
                <a:effectLst>
                  <a:outerShdw blurRad="38100" dist="38100" dir="2700000" algn="tl">
                    <a:srgbClr val="000000">
                      <a:alpha val="43137"/>
                    </a:srgbClr>
                  </a:outerShdw>
                </a:effectLst>
              </a:rPr>
              <a:t>DPP IV inhibitors &amp; GLP 1 agonists</a:t>
            </a:r>
            <a:endParaRPr lang="ar-AE" sz="2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999860" y="1415807"/>
            <a:ext cx="9044192" cy="4800600"/>
          </a:xfrm>
        </p:spPr>
        <p:txBody>
          <a:bodyPr/>
          <a:lstStyle/>
          <a:p>
            <a:pPr algn="l" rtl="0"/>
            <a:r>
              <a:rPr lang="en-US" dirty="0"/>
              <a:t>DPP IV inhibitors (</a:t>
            </a:r>
            <a:r>
              <a:rPr lang="en-US" dirty="0" err="1"/>
              <a:t>sitagliptan</a:t>
            </a:r>
            <a:r>
              <a:rPr lang="en-US" dirty="0"/>
              <a:t>, </a:t>
            </a:r>
            <a:r>
              <a:rPr lang="en-US" dirty="0" err="1"/>
              <a:t>vidagliptin</a:t>
            </a:r>
            <a:r>
              <a:rPr lang="en-US" dirty="0"/>
              <a:t>, </a:t>
            </a:r>
            <a:r>
              <a:rPr lang="en-US" dirty="0" err="1"/>
              <a:t>saxigliptin</a:t>
            </a:r>
            <a:r>
              <a:rPr lang="en-US" dirty="0"/>
              <a:t>)</a:t>
            </a:r>
          </a:p>
          <a:p>
            <a:pPr algn="l" rtl="0"/>
            <a:r>
              <a:rPr lang="en-US" dirty="0"/>
              <a:t>GLP-1 agonists (</a:t>
            </a:r>
            <a:r>
              <a:rPr lang="en-US" dirty="0" err="1"/>
              <a:t>Exanitide</a:t>
            </a:r>
            <a:r>
              <a:rPr lang="en-US" dirty="0"/>
              <a:t>, </a:t>
            </a:r>
            <a:r>
              <a:rPr lang="en-US" b="1" dirty="0" err="1">
                <a:solidFill>
                  <a:srgbClr val="00B0F0"/>
                </a:solidFill>
                <a:effectLst>
                  <a:outerShdw blurRad="38100" dist="38100" dir="2700000" algn="tl">
                    <a:srgbClr val="000000">
                      <a:alpha val="43137"/>
                    </a:srgbClr>
                  </a:outerShdw>
                </a:effectLst>
              </a:rPr>
              <a:t>Liraglutide</a:t>
            </a:r>
            <a:r>
              <a:rPr lang="en-US" dirty="0"/>
              <a:t> and Exenidin-4) </a:t>
            </a:r>
          </a:p>
          <a:p>
            <a:pPr lvl="1" algn="l" rtl="0"/>
            <a:r>
              <a:rPr lang="en-US" dirty="0"/>
              <a:t>GLP-1 Analogs Reduce Hepatocyte Steatosis </a:t>
            </a:r>
          </a:p>
          <a:p>
            <a:pPr lvl="1" algn="l" rtl="0"/>
            <a:r>
              <a:rPr lang="en-US" dirty="0"/>
              <a:t>Improve survival of hepatocyte by: </a:t>
            </a:r>
          </a:p>
          <a:p>
            <a:pPr lvl="2" algn="l" rtl="0"/>
            <a:r>
              <a:rPr lang="en-US" dirty="0"/>
              <a:t>Enhancing the Unfolded Protein Response (UPR) </a:t>
            </a:r>
          </a:p>
          <a:p>
            <a:pPr lvl="2" algn="l" rtl="0"/>
            <a:r>
              <a:rPr lang="en-US" dirty="0"/>
              <a:t>Promoting </a:t>
            </a:r>
            <a:r>
              <a:rPr lang="en-US" dirty="0" err="1"/>
              <a:t>Macroautophagy</a:t>
            </a:r>
            <a:endParaRPr lang="en-US" dirty="0"/>
          </a:p>
          <a:p>
            <a:pPr algn="l" rtl="0"/>
            <a:endParaRPr lang="ar-AE" dirty="0"/>
          </a:p>
        </p:txBody>
      </p:sp>
      <p:sp>
        <p:nvSpPr>
          <p:cNvPr id="4" name="Rectangle 3"/>
          <p:cNvSpPr/>
          <p:nvPr/>
        </p:nvSpPr>
        <p:spPr>
          <a:xfrm>
            <a:off x="3579276" y="6235797"/>
            <a:ext cx="7668344" cy="246221"/>
          </a:xfrm>
          <a:prstGeom prst="rect">
            <a:avLst/>
          </a:prstGeom>
        </p:spPr>
        <p:txBody>
          <a:bodyPr wrap="square">
            <a:spAutoFit/>
          </a:bodyPr>
          <a:lstStyle/>
          <a:p>
            <a:pPr algn="r"/>
            <a:r>
              <a:rPr lang="en-US" sz="1000" dirty="0"/>
              <a:t>Sharma S, et al. PubMed </a:t>
            </a:r>
            <a:r>
              <a:rPr lang="en-US" sz="1000" dirty="0" err="1"/>
              <a:t>PLoS</a:t>
            </a:r>
            <a:r>
              <a:rPr lang="en-US" sz="1000" dirty="0"/>
              <a:t> One. 2011;6(9):e25269. </a:t>
            </a:r>
            <a:r>
              <a:rPr lang="en-US" sz="1000" dirty="0" err="1"/>
              <a:t>Epub</a:t>
            </a:r>
            <a:r>
              <a:rPr lang="en-US" sz="1000" dirty="0"/>
              <a:t> 2011 Sep 21</a:t>
            </a:r>
            <a:endParaRPr lang="ar-AE" sz="1000" dirty="0"/>
          </a:p>
        </p:txBody>
      </p:sp>
      <p:graphicFrame>
        <p:nvGraphicFramePr>
          <p:cNvPr id="5" name="Content Placeholder 3"/>
          <p:cNvGraphicFramePr>
            <a:graphicFrameLocks/>
          </p:cNvGraphicFramePr>
          <p:nvPr>
            <p:extLst>
              <p:ext uri="{D42A27DB-BD31-4B8C-83A1-F6EECF244321}">
                <p14:modId xmlns:p14="http://schemas.microsoft.com/office/powerpoint/2010/main" val="3447193314"/>
              </p:ext>
            </p:extLst>
          </p:nvPr>
        </p:nvGraphicFramePr>
        <p:xfrm>
          <a:off x="1069967" y="1028481"/>
          <a:ext cx="9490075" cy="5147040"/>
        </p:xfrm>
        <a:graphic>
          <a:graphicData uri="http://schemas.openxmlformats.org/drawingml/2006/table">
            <a:tbl>
              <a:tblPr rtl="1" firstRow="1" bandRow="1">
                <a:tableStyleId>{0660B408-B3CF-4A94-85FC-2B1E0A45F4A2}</a:tableStyleId>
              </a:tblPr>
              <a:tblGrid>
                <a:gridCol w="3163358">
                  <a:extLst>
                    <a:ext uri="{9D8B030D-6E8A-4147-A177-3AD203B41FA5}">
                      <a16:colId xmlns:a16="http://schemas.microsoft.com/office/drawing/2014/main" val="20000"/>
                    </a:ext>
                  </a:extLst>
                </a:gridCol>
                <a:gridCol w="3772104">
                  <a:extLst>
                    <a:ext uri="{9D8B030D-6E8A-4147-A177-3AD203B41FA5}">
                      <a16:colId xmlns:a16="http://schemas.microsoft.com/office/drawing/2014/main" val="20001"/>
                    </a:ext>
                  </a:extLst>
                </a:gridCol>
                <a:gridCol w="2554613">
                  <a:extLst>
                    <a:ext uri="{9D8B030D-6E8A-4147-A177-3AD203B41FA5}">
                      <a16:colId xmlns:a16="http://schemas.microsoft.com/office/drawing/2014/main" val="20002"/>
                    </a:ext>
                  </a:extLst>
                </a:gridCol>
              </a:tblGrid>
              <a:tr h="299823">
                <a:tc>
                  <a:txBody>
                    <a:bodyPr/>
                    <a:lstStyle/>
                    <a:p>
                      <a:pPr algn="l" rtl="0"/>
                      <a:r>
                        <a:rPr lang="en-US" sz="1600" dirty="0"/>
                        <a:t>Reference</a:t>
                      </a:r>
                      <a:endParaRPr lang="ar-AE" sz="1600" dirty="0"/>
                    </a:p>
                  </a:txBody>
                  <a:tcPr/>
                </a:tc>
                <a:tc>
                  <a:txBody>
                    <a:bodyPr/>
                    <a:lstStyle/>
                    <a:p>
                      <a:pPr algn="l" rtl="0"/>
                      <a:r>
                        <a:rPr lang="en-US" sz="1600" dirty="0"/>
                        <a:t>Result</a:t>
                      </a:r>
                      <a:endParaRPr lang="ar-AE" sz="1600" dirty="0"/>
                    </a:p>
                  </a:txBody>
                  <a:tcPr/>
                </a:tc>
                <a:tc>
                  <a:txBody>
                    <a:bodyPr/>
                    <a:lstStyle/>
                    <a:p>
                      <a:pPr algn="l" rtl="0"/>
                      <a:r>
                        <a:rPr lang="en-US" sz="1600" dirty="0"/>
                        <a:t>Method</a:t>
                      </a:r>
                      <a:endParaRPr lang="ar-AE" sz="1600" dirty="0"/>
                    </a:p>
                  </a:txBody>
                  <a:tcPr/>
                </a:tc>
                <a:extLst>
                  <a:ext uri="{0D108BD9-81ED-4DB2-BD59-A6C34878D82A}">
                    <a16:rowId xmlns:a16="http://schemas.microsoft.com/office/drawing/2014/main" val="10000"/>
                  </a:ext>
                </a:extLst>
              </a:tr>
              <a:tr h="475253">
                <a:tc>
                  <a:txBody>
                    <a:bodyPr/>
                    <a:lstStyle/>
                    <a:p>
                      <a:pPr algn="l" rtl="0"/>
                      <a:r>
                        <a:rPr lang="en-US" sz="1200" dirty="0" err="1"/>
                        <a:t>Tushuizen</a:t>
                      </a:r>
                      <a:r>
                        <a:rPr lang="en-US" sz="1200" dirty="0"/>
                        <a:t> et al. Liver international 2006, 26; 1015-1017</a:t>
                      </a:r>
                      <a:endParaRPr lang="ar-AE" sz="1200" dirty="0"/>
                    </a:p>
                  </a:txBody>
                  <a:tcPr/>
                </a:tc>
                <a:tc>
                  <a:txBody>
                    <a:bodyPr/>
                    <a:lstStyle/>
                    <a:p>
                      <a:pPr algn="l" rtl="0"/>
                      <a:r>
                        <a:rPr lang="en-US" sz="1600" dirty="0"/>
                        <a:t>Decreased hepatic fat accumulation</a:t>
                      </a:r>
                      <a:endParaRPr lang="ar-AE" sz="1600" dirty="0"/>
                    </a:p>
                  </a:txBody>
                  <a:tcPr/>
                </a:tc>
                <a:tc>
                  <a:txBody>
                    <a:bodyPr/>
                    <a:lstStyle/>
                    <a:p>
                      <a:pPr algn="l" rtl="0"/>
                      <a:r>
                        <a:rPr lang="en-US" sz="1600" dirty="0"/>
                        <a:t>Case report</a:t>
                      </a:r>
                      <a:endParaRPr lang="ar-AE" sz="1600" dirty="0"/>
                    </a:p>
                  </a:txBody>
                  <a:tcPr/>
                </a:tc>
                <a:extLst>
                  <a:ext uri="{0D108BD9-81ED-4DB2-BD59-A6C34878D82A}">
                    <a16:rowId xmlns:a16="http://schemas.microsoft.com/office/drawing/2014/main" val="10001"/>
                  </a:ext>
                </a:extLst>
              </a:tr>
              <a:tr h="517876">
                <a:tc>
                  <a:txBody>
                    <a:bodyPr/>
                    <a:lstStyle/>
                    <a:p>
                      <a:pPr algn="l" rtl="0"/>
                      <a:r>
                        <a:rPr lang="en-US" sz="1200" dirty="0" err="1"/>
                        <a:t>Xiakun</a:t>
                      </a:r>
                      <a:r>
                        <a:rPr lang="en-US" sz="1200" dirty="0"/>
                        <a:t> Ding et al. </a:t>
                      </a:r>
                      <a:r>
                        <a:rPr lang="en-US" sz="1200" dirty="0" err="1"/>
                        <a:t>Hepatology</a:t>
                      </a:r>
                      <a:r>
                        <a:rPr lang="en-US" sz="1200" dirty="0"/>
                        <a:t> 2006, 43; 173-181</a:t>
                      </a:r>
                      <a:endParaRPr lang="ar-AE" sz="1200" dirty="0"/>
                    </a:p>
                  </a:txBody>
                  <a:tcPr/>
                </a:tc>
                <a:tc>
                  <a:txBody>
                    <a:bodyPr/>
                    <a:lstStyle/>
                    <a:p>
                      <a:pPr algn="l" rtl="0"/>
                      <a:r>
                        <a:rPr lang="en-US" sz="1600" dirty="0"/>
                        <a:t>reduce steatosis in </a:t>
                      </a:r>
                      <a:r>
                        <a:rPr lang="en-US" sz="1600" dirty="0" err="1"/>
                        <a:t>ob</a:t>
                      </a:r>
                      <a:r>
                        <a:rPr lang="en-US" sz="1600" dirty="0"/>
                        <a:t>/</a:t>
                      </a:r>
                      <a:r>
                        <a:rPr lang="en-US" sz="1600" dirty="0" err="1"/>
                        <a:t>ob</a:t>
                      </a:r>
                      <a:r>
                        <a:rPr lang="en-US" sz="1600" dirty="0"/>
                        <a:t> mice by reducing insulin resistance</a:t>
                      </a:r>
                      <a:endParaRPr lang="ar-AE" sz="1600" dirty="0"/>
                    </a:p>
                  </a:txBody>
                  <a:tcPr/>
                </a:tc>
                <a:tc>
                  <a:txBody>
                    <a:bodyPr/>
                    <a:lstStyle/>
                    <a:p>
                      <a:pPr algn="l" rtl="0"/>
                      <a:r>
                        <a:rPr lang="en-US" sz="1600" dirty="0"/>
                        <a:t>Animal study</a:t>
                      </a:r>
                      <a:endParaRPr lang="ar-AE" sz="1600" dirty="0"/>
                    </a:p>
                  </a:txBody>
                  <a:tcPr/>
                </a:tc>
                <a:extLst>
                  <a:ext uri="{0D108BD9-81ED-4DB2-BD59-A6C34878D82A}">
                    <a16:rowId xmlns:a16="http://schemas.microsoft.com/office/drawing/2014/main" val="10002"/>
                  </a:ext>
                </a:extLst>
              </a:tr>
              <a:tr h="8008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Sharma S, et al. PubMed </a:t>
                      </a:r>
                      <a:r>
                        <a:rPr lang="en-US" sz="1200" dirty="0" err="1"/>
                        <a:t>PLoS</a:t>
                      </a:r>
                      <a:r>
                        <a:rPr lang="en-US" sz="1200" dirty="0"/>
                        <a:t> One. 2011;6(9):e25269. </a:t>
                      </a:r>
                      <a:r>
                        <a:rPr lang="en-US" sz="1200" dirty="0" err="1"/>
                        <a:t>Epub</a:t>
                      </a:r>
                      <a:r>
                        <a:rPr lang="en-US" sz="1200" dirty="0"/>
                        <a:t> 2011 Sep 21</a:t>
                      </a:r>
                      <a:endParaRPr lang="ar-AE"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600" kern="1200" dirty="0">
                          <a:effectLst/>
                        </a:rPr>
                        <a:t>Steatosis was significantly resolved after exendin-4.</a:t>
                      </a:r>
                      <a:endParaRPr kumimoji="0" lang="en-US" sz="1600" kern="1200" dirty="0">
                        <a:solidFill>
                          <a:schemeClr val="dk1"/>
                        </a:solidFill>
                        <a:effectLst/>
                        <a:latin typeface="+mn-lt"/>
                        <a:ea typeface="+mn-ea"/>
                        <a:cs typeface="+mn-cs"/>
                      </a:endParaRPr>
                    </a:p>
                  </a:txBody>
                  <a:tcPr/>
                </a:tc>
                <a:tc>
                  <a:txBody>
                    <a:bodyPr/>
                    <a:lstStyle/>
                    <a:p>
                      <a:pPr algn="l" rtl="0"/>
                      <a:r>
                        <a:rPr lang="en-US" sz="1600" dirty="0"/>
                        <a:t>Experimental study on cell line culture</a:t>
                      </a:r>
                      <a:endParaRPr lang="ar-AE" sz="1600" dirty="0"/>
                    </a:p>
                  </a:txBody>
                  <a:tcPr/>
                </a:tc>
                <a:extLst>
                  <a:ext uri="{0D108BD9-81ED-4DB2-BD59-A6C34878D82A}">
                    <a16:rowId xmlns:a16="http://schemas.microsoft.com/office/drawing/2014/main" val="10003"/>
                  </a:ext>
                </a:extLst>
              </a:tr>
              <a:tr h="517876">
                <a:tc>
                  <a:txBody>
                    <a:bodyPr/>
                    <a:lstStyle/>
                    <a:p>
                      <a:r>
                        <a:rPr lang="en-US" sz="1200" b="1" dirty="0" err="1"/>
                        <a:t>Gianluca</a:t>
                      </a:r>
                      <a:r>
                        <a:rPr lang="en-US" sz="1200" b="1" dirty="0"/>
                        <a:t> S et</a:t>
                      </a:r>
                      <a:r>
                        <a:rPr lang="en-US" sz="1200" b="1" baseline="0" dirty="0"/>
                        <a:t> al. </a:t>
                      </a:r>
                      <a:r>
                        <a:rPr lang="en-US" sz="1200" b="1" dirty="0"/>
                        <a:t>Liver International, 2011, 31:9; 1285-97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activating genes involved in fatty acid β-oxidation and insulin sensitivity</a:t>
                      </a:r>
                      <a:endParaRPr kumimoji="0" lang="en-US" sz="1600" kern="1200" dirty="0">
                        <a:solidFill>
                          <a:schemeClr val="dk1"/>
                        </a:solidFill>
                        <a:effectLst/>
                        <a:latin typeface="+mn-lt"/>
                        <a:ea typeface="+mn-ea"/>
                        <a:cs typeface="+mn-cs"/>
                      </a:endParaRPr>
                    </a:p>
                  </a:txBody>
                  <a:tcPr/>
                </a:tc>
                <a:tc>
                  <a:txBody>
                    <a:bodyPr/>
                    <a:lstStyle/>
                    <a:p>
                      <a:pPr algn="l" rtl="0"/>
                      <a:r>
                        <a:rPr lang="en-US" sz="1600" dirty="0"/>
                        <a:t>expression of GLP-1r in human liver biopsies</a:t>
                      </a:r>
                      <a:endParaRPr lang="ar-AE" sz="1600" dirty="0"/>
                    </a:p>
                  </a:txBody>
                  <a:tcPr/>
                </a:tc>
                <a:extLst>
                  <a:ext uri="{0D108BD9-81ED-4DB2-BD59-A6C34878D82A}">
                    <a16:rowId xmlns:a16="http://schemas.microsoft.com/office/drawing/2014/main" val="10004"/>
                  </a:ext>
                </a:extLst>
              </a:tr>
              <a:tr h="11720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Cuthbertson DJ, et al. </a:t>
                      </a:r>
                      <a:r>
                        <a:rPr lang="en-US" sz="1200" dirty="0" err="1"/>
                        <a:t>PLoS</a:t>
                      </a:r>
                      <a:r>
                        <a:rPr lang="en-US" sz="1200" dirty="0"/>
                        <a:t> ONE 2013, 7(12): e50117. </a:t>
                      </a:r>
                      <a:r>
                        <a:rPr lang="en-US" sz="1200" dirty="0" err="1"/>
                        <a:t>doi</a:t>
                      </a:r>
                      <a:r>
                        <a:rPr lang="en-US" sz="1200" dirty="0"/>
                        <a:t>: 10.1371/journal.pone.0050117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reduction in intrahepatic lipid (IHL) and changes in </a:t>
                      </a:r>
                      <a:r>
                        <a:rPr lang="en-US" sz="1600" dirty="0" err="1"/>
                        <a:t>glycaemic</a:t>
                      </a:r>
                      <a:r>
                        <a:rPr lang="en-US" sz="1600" dirty="0"/>
                        <a:t> control and body composition (body weight, VAT and SAT) in patients with type 2 diabetes and hepatic </a:t>
                      </a:r>
                      <a:r>
                        <a:rPr lang="en-US" sz="1600" dirty="0" err="1"/>
                        <a:t>steatosis</a:t>
                      </a:r>
                      <a:r>
                        <a:rPr lang="en-US" sz="1600" dirty="0"/>
                        <a:t> receiving GLP-1 receptor agonists</a:t>
                      </a:r>
                      <a:endParaRPr kumimoji="0" lang="en-US" sz="1600" b="0" kern="1200" dirty="0">
                        <a:solidFill>
                          <a:schemeClr val="dk1"/>
                        </a:solidFill>
                        <a:effectLst/>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t>Improved Glycaemia Correlates with Liver Fat Reduction in Obese, T2DM treated with(GLP-1) Receptor Agonists</a:t>
                      </a:r>
                      <a:endParaRPr lang="ar-AE" sz="1600" b="0" dirty="0"/>
                    </a:p>
                  </a:txBody>
                  <a:tcPr/>
                </a:tc>
                <a:extLst>
                  <a:ext uri="{0D108BD9-81ED-4DB2-BD59-A6C34878D82A}">
                    <a16:rowId xmlns:a16="http://schemas.microsoft.com/office/drawing/2014/main" val="10005"/>
                  </a:ext>
                </a:extLst>
              </a:tr>
              <a:tr h="9539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Liu</a:t>
                      </a:r>
                      <a:r>
                        <a:rPr lang="en-GB" sz="1200" baseline="0" dirty="0"/>
                        <a:t> J et al. </a:t>
                      </a:r>
                      <a:r>
                        <a:rPr lang="pt-BR" sz="1200" dirty="0">
                          <a:hlinkClick r:id="rId3" tooltip="Diabetes/metabolism research and reviews."/>
                        </a:rPr>
                        <a:t>Diabetes Metab Res Rev.</a:t>
                      </a:r>
                      <a:r>
                        <a:rPr lang="pt-BR" sz="1200" dirty="0"/>
                        <a:t> 2014 Jul 27. doi: 10.1002/dmrr.2580.</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GLP-1 reverses the progression of NAFLD through an </a:t>
                      </a:r>
                      <a:r>
                        <a:rPr lang="en-US" sz="1600" dirty="0" err="1"/>
                        <a:t>incretin</a:t>
                      </a:r>
                      <a:r>
                        <a:rPr lang="en-US" sz="1600" dirty="0"/>
                        <a:t> effect and a direct effect on lipid metabolism of hepatocytes and inflammation in liver.</a:t>
                      </a:r>
                      <a:endParaRPr kumimoji="0" lang="en-US" sz="1600" b="0" kern="1200" dirty="0">
                        <a:solidFill>
                          <a:schemeClr val="dk1"/>
                        </a:solidFill>
                        <a:effectLst/>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t>effects on the progression of non-alcoholic fatty liver disease.</a:t>
                      </a:r>
                      <a:endParaRPr lang="ar-AE" sz="1600" b="0" dirty="0"/>
                    </a:p>
                  </a:txBody>
                  <a:tcPr/>
                </a:tc>
                <a:extLst>
                  <a:ext uri="{0D108BD9-81ED-4DB2-BD59-A6C34878D82A}">
                    <a16:rowId xmlns:a16="http://schemas.microsoft.com/office/drawing/2014/main" val="10006"/>
                  </a:ext>
                </a:extLst>
              </a:tr>
            </a:tbl>
          </a:graphicData>
        </a:graphic>
      </p:graphicFrame>
      <p:sp>
        <p:nvSpPr>
          <p:cNvPr id="6" name="Footer Placeholder 5"/>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11945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0"/>
            <a:r>
              <a:rPr lang="en-US" sz="4000" b="1" dirty="0">
                <a:effectLst>
                  <a:outerShdw blurRad="38100" dist="38100" dir="2700000" algn="tl">
                    <a:srgbClr val="000000">
                      <a:alpha val="43137"/>
                    </a:srgbClr>
                  </a:outerShdw>
                </a:effectLst>
              </a:rPr>
              <a:t>Treatment of </a:t>
            </a:r>
            <a:r>
              <a:rPr lang="en-US" sz="4000" b="1" dirty="0" err="1">
                <a:effectLst>
                  <a:outerShdw blurRad="38100" dist="38100" dir="2700000" algn="tl">
                    <a:srgbClr val="000000">
                      <a:alpha val="43137"/>
                    </a:srgbClr>
                  </a:outerShdw>
                </a:effectLst>
              </a:rPr>
              <a:t>hyperlipidaemia</a:t>
            </a:r>
            <a:r>
              <a:rPr lang="en-US" sz="4000" b="1" dirty="0">
                <a:effectLst>
                  <a:outerShdw blurRad="38100" dist="38100" dir="2700000" algn="tl">
                    <a:srgbClr val="000000">
                      <a:alpha val="43137"/>
                    </a:srgbClr>
                  </a:outerShdw>
                </a:effectLst>
              </a:rPr>
              <a:t>: </a:t>
            </a:r>
            <a:br>
              <a:rPr lang="en-US" sz="4000" dirty="0"/>
            </a:br>
            <a:r>
              <a:rPr lang="en-US" sz="2800" dirty="0"/>
              <a:t>(</a:t>
            </a:r>
            <a:r>
              <a:rPr lang="en-US" sz="2800" b="1" dirty="0">
                <a:solidFill>
                  <a:srgbClr val="FF0000"/>
                </a:solidFill>
              </a:rPr>
              <a:t>Fibrates, Gemfibrozil, statins and ezetimibe</a:t>
            </a:r>
            <a:r>
              <a:rPr lang="en-US" sz="2800" dirty="0"/>
              <a:t>)</a:t>
            </a:r>
            <a:endParaRPr lang="ar-AE" sz="2800" dirty="0"/>
          </a:p>
        </p:txBody>
      </p:sp>
      <p:sp>
        <p:nvSpPr>
          <p:cNvPr id="3" name="Content Placeholder 2"/>
          <p:cNvSpPr>
            <a:spLocks noGrp="1"/>
          </p:cNvSpPr>
          <p:nvPr>
            <p:ph sz="half" idx="1"/>
          </p:nvPr>
        </p:nvSpPr>
        <p:spPr/>
        <p:txBody>
          <a:bodyPr>
            <a:normAutofit lnSpcReduction="10000"/>
          </a:bodyPr>
          <a:lstStyle/>
          <a:p>
            <a:pPr algn="l" rtl="0"/>
            <a:r>
              <a:rPr lang="en-US" u="sng" dirty="0"/>
              <a:t>Fibrates</a:t>
            </a:r>
            <a:r>
              <a:rPr lang="en-US" dirty="0"/>
              <a:t> (PPAR-</a:t>
            </a:r>
            <a:r>
              <a:rPr lang="el-GR" dirty="0">
                <a:latin typeface="Times New Roman"/>
                <a:cs typeface="Times New Roman"/>
              </a:rPr>
              <a:t>α</a:t>
            </a:r>
            <a:r>
              <a:rPr lang="en-US" dirty="0"/>
              <a:t> agonists) additional benefits in T2D</a:t>
            </a:r>
          </a:p>
          <a:p>
            <a:pPr lvl="1" algn="l" rtl="0"/>
            <a:r>
              <a:rPr lang="en-US" dirty="0"/>
              <a:t>Animal studies: </a:t>
            </a:r>
          </a:p>
          <a:p>
            <a:pPr lvl="2" algn="l" rtl="0"/>
            <a:r>
              <a:rPr lang="en-US" dirty="0"/>
              <a:t>anti-inflammatory,  </a:t>
            </a:r>
          </a:p>
          <a:p>
            <a:pPr lvl="2" algn="l" rtl="0"/>
            <a:r>
              <a:rPr lang="en-US" dirty="0" err="1"/>
              <a:t>antifibrotic</a:t>
            </a:r>
            <a:r>
              <a:rPr lang="en-US" dirty="0"/>
              <a:t> effects </a:t>
            </a:r>
          </a:p>
          <a:p>
            <a:pPr lvl="1" algn="l" rtl="0"/>
            <a:r>
              <a:rPr lang="en-US" dirty="0"/>
              <a:t>Combat </a:t>
            </a:r>
            <a:r>
              <a:rPr lang="en-US" dirty="0" err="1"/>
              <a:t>tamoxifen</a:t>
            </a:r>
            <a:r>
              <a:rPr lang="en-US" dirty="0"/>
              <a:t>-induced steatosis</a:t>
            </a:r>
          </a:p>
          <a:p>
            <a:pPr algn="l" rtl="0"/>
            <a:r>
              <a:rPr lang="en-US" u="sng" dirty="0" err="1"/>
              <a:t>Gemfibrozil</a:t>
            </a:r>
            <a:r>
              <a:rPr lang="en-US" dirty="0"/>
              <a:t> has resulted in biochemical improvement, but histologic data are lacking.</a:t>
            </a:r>
          </a:p>
          <a:p>
            <a:pPr algn="l" rtl="0"/>
            <a:r>
              <a:rPr lang="en-US" u="sng" dirty="0"/>
              <a:t>Statins</a:t>
            </a:r>
            <a:r>
              <a:rPr lang="en-US" dirty="0"/>
              <a:t>.</a:t>
            </a:r>
            <a:endParaRPr lang="ar-AE" dirty="0"/>
          </a:p>
        </p:txBody>
      </p:sp>
      <p:pic>
        <p:nvPicPr>
          <p:cNvPr id="5" name="Content Placeholder 4"/>
          <p:cNvPicPr>
            <a:picLocks noGrp="1" noChangeAspect="1"/>
          </p:cNvPicPr>
          <p:nvPr>
            <p:ph sz="half" idx="2"/>
          </p:nvPr>
        </p:nvPicPr>
        <p:blipFill>
          <a:blip r:embed="rId3"/>
          <a:stretch>
            <a:fillRect/>
          </a:stretch>
        </p:blipFill>
        <p:spPr>
          <a:xfrm>
            <a:off x="5738219" y="1967345"/>
            <a:ext cx="6206709" cy="3491274"/>
          </a:xfrm>
          <a:prstGeom prst="rect">
            <a:avLst/>
          </a:prstGeom>
        </p:spPr>
      </p:pic>
      <p:pic>
        <p:nvPicPr>
          <p:cNvPr id="6" name="Picture 5"/>
          <p:cNvPicPr>
            <a:picLocks noChangeAspect="1"/>
          </p:cNvPicPr>
          <p:nvPr/>
        </p:nvPicPr>
        <p:blipFill>
          <a:blip r:embed="rId4"/>
          <a:stretch>
            <a:fillRect/>
          </a:stretch>
        </p:blipFill>
        <p:spPr>
          <a:xfrm>
            <a:off x="2334442" y="1708999"/>
            <a:ext cx="7523116" cy="4584589"/>
          </a:xfrm>
          <a:prstGeom prst="rect">
            <a:avLst/>
          </a:prstGeom>
        </p:spPr>
      </p:pic>
      <p:pic>
        <p:nvPicPr>
          <p:cNvPr id="7" name="Picture 6"/>
          <p:cNvPicPr>
            <a:picLocks noChangeAspect="1"/>
          </p:cNvPicPr>
          <p:nvPr/>
        </p:nvPicPr>
        <p:blipFill>
          <a:blip r:embed="rId5"/>
          <a:stretch>
            <a:fillRect/>
          </a:stretch>
        </p:blipFill>
        <p:spPr>
          <a:xfrm>
            <a:off x="2334442" y="1708998"/>
            <a:ext cx="7523116" cy="4478977"/>
          </a:xfrm>
          <a:prstGeom prst="rect">
            <a:avLst/>
          </a:prstGeom>
        </p:spPr>
      </p:pic>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949116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Autofit/>
          </a:bodyPr>
          <a:lstStyle/>
          <a:p>
            <a:pPr algn="ctr"/>
            <a:r>
              <a:rPr lang="en-US" sz="4000" b="1" dirty="0">
                <a:effectLst>
                  <a:outerShdw blurRad="38100" dist="38100" dir="2700000" algn="tl">
                    <a:srgbClr val="000000">
                      <a:alpha val="43137"/>
                    </a:srgbClr>
                  </a:outerShdw>
                </a:effectLst>
              </a:rPr>
              <a:t>Targeting oxidative stress &amp; ER stress : </a:t>
            </a:r>
            <a:r>
              <a:rPr lang="en-US" sz="4000" b="1" dirty="0">
                <a:solidFill>
                  <a:srgbClr val="FF0000"/>
                </a:solidFill>
                <a:effectLst>
                  <a:outerShdw blurRad="38100" dist="38100" dir="2700000" algn="tl">
                    <a:srgbClr val="000000">
                      <a:alpha val="43137"/>
                    </a:srgbClr>
                  </a:outerShdw>
                </a:effectLst>
              </a:rPr>
              <a:t>Vitamin 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0760833"/>
              </p:ext>
            </p:extLst>
          </p:nvPr>
        </p:nvGraphicFramePr>
        <p:xfrm>
          <a:off x="2256312" y="1003264"/>
          <a:ext cx="7908332" cy="4764262"/>
        </p:xfrm>
        <a:graphic>
          <a:graphicData uri="http://schemas.openxmlformats.org/drawingml/2006/table">
            <a:tbl>
              <a:tblPr firstRow="1" bandRow="1">
                <a:tableStyleId>{21E4AEA4-8DFA-4A89-87EB-49C32662AFE0}</a:tableStyleId>
              </a:tblPr>
              <a:tblGrid>
                <a:gridCol w="1496273">
                  <a:extLst>
                    <a:ext uri="{9D8B030D-6E8A-4147-A177-3AD203B41FA5}">
                      <a16:colId xmlns:a16="http://schemas.microsoft.com/office/drawing/2014/main" val="20000"/>
                    </a:ext>
                  </a:extLst>
                </a:gridCol>
                <a:gridCol w="556851">
                  <a:extLst>
                    <a:ext uri="{9D8B030D-6E8A-4147-A177-3AD203B41FA5}">
                      <a16:colId xmlns:a16="http://schemas.microsoft.com/office/drawing/2014/main" val="20001"/>
                    </a:ext>
                  </a:extLst>
                </a:gridCol>
                <a:gridCol w="2084846">
                  <a:extLst>
                    <a:ext uri="{9D8B030D-6E8A-4147-A177-3AD203B41FA5}">
                      <a16:colId xmlns:a16="http://schemas.microsoft.com/office/drawing/2014/main" val="20002"/>
                    </a:ext>
                  </a:extLst>
                </a:gridCol>
                <a:gridCol w="1140625">
                  <a:extLst>
                    <a:ext uri="{9D8B030D-6E8A-4147-A177-3AD203B41FA5}">
                      <a16:colId xmlns:a16="http://schemas.microsoft.com/office/drawing/2014/main" val="20003"/>
                    </a:ext>
                  </a:extLst>
                </a:gridCol>
                <a:gridCol w="956821">
                  <a:extLst>
                    <a:ext uri="{9D8B030D-6E8A-4147-A177-3AD203B41FA5}">
                      <a16:colId xmlns:a16="http://schemas.microsoft.com/office/drawing/2014/main" val="20004"/>
                    </a:ext>
                  </a:extLst>
                </a:gridCol>
                <a:gridCol w="836458">
                  <a:extLst>
                    <a:ext uri="{9D8B030D-6E8A-4147-A177-3AD203B41FA5}">
                      <a16:colId xmlns:a16="http://schemas.microsoft.com/office/drawing/2014/main" val="20005"/>
                    </a:ext>
                  </a:extLst>
                </a:gridCol>
                <a:gridCol w="836458">
                  <a:extLst>
                    <a:ext uri="{9D8B030D-6E8A-4147-A177-3AD203B41FA5}">
                      <a16:colId xmlns:a16="http://schemas.microsoft.com/office/drawing/2014/main" val="20006"/>
                    </a:ext>
                  </a:extLst>
                </a:gridCol>
              </a:tblGrid>
              <a:tr h="397930">
                <a:tc>
                  <a:txBody>
                    <a:bodyPr/>
                    <a:lstStyle/>
                    <a:p>
                      <a:pPr algn="l" rtl="0"/>
                      <a:r>
                        <a:rPr lang="en-US" sz="1600" dirty="0"/>
                        <a:t>Study</a:t>
                      </a:r>
                    </a:p>
                  </a:txBody>
                  <a:tcPr/>
                </a:tc>
                <a:tc>
                  <a:txBody>
                    <a:bodyPr/>
                    <a:lstStyle/>
                    <a:p>
                      <a:pPr algn="ctr" rtl="0"/>
                      <a:r>
                        <a:rPr lang="en-US" sz="1600" dirty="0"/>
                        <a:t>n</a:t>
                      </a:r>
                    </a:p>
                  </a:txBody>
                  <a:tcPr/>
                </a:tc>
                <a:tc>
                  <a:txBody>
                    <a:bodyPr/>
                    <a:lstStyle/>
                    <a:p>
                      <a:pPr algn="ctr" rtl="0"/>
                      <a:r>
                        <a:rPr lang="en-US" sz="1600" dirty="0"/>
                        <a:t>Intervention</a:t>
                      </a:r>
                    </a:p>
                  </a:txBody>
                  <a:tcPr/>
                </a:tc>
                <a:tc>
                  <a:txBody>
                    <a:bodyPr/>
                    <a:lstStyle/>
                    <a:p>
                      <a:pPr algn="ctr" rtl="0"/>
                      <a:r>
                        <a:rPr lang="en-US" sz="1600" dirty="0"/>
                        <a:t>Duration</a:t>
                      </a:r>
                    </a:p>
                  </a:txBody>
                  <a:tcPr/>
                </a:tc>
                <a:tc>
                  <a:txBody>
                    <a:bodyPr/>
                    <a:lstStyle/>
                    <a:p>
                      <a:pPr algn="ctr" rtl="0"/>
                      <a:r>
                        <a:rPr lang="en-US" sz="1600" dirty="0"/>
                        <a:t>Design</a:t>
                      </a:r>
                    </a:p>
                  </a:txBody>
                  <a:tcPr/>
                </a:tc>
                <a:tc>
                  <a:txBody>
                    <a:bodyPr/>
                    <a:lstStyle/>
                    <a:p>
                      <a:pPr algn="ctr" rtl="0"/>
                      <a:r>
                        <a:rPr lang="en-US" sz="1600" dirty="0"/>
                        <a:t>ALT</a:t>
                      </a:r>
                    </a:p>
                  </a:txBody>
                  <a:tcPr/>
                </a:tc>
                <a:tc>
                  <a:txBody>
                    <a:bodyPr/>
                    <a:lstStyle/>
                    <a:p>
                      <a:pPr algn="ctr" rtl="0"/>
                      <a:r>
                        <a:rPr lang="en-US" sz="1600" dirty="0" err="1"/>
                        <a:t>Hx</a:t>
                      </a:r>
                      <a:endParaRPr lang="en-US" sz="1600" dirty="0"/>
                    </a:p>
                  </a:txBody>
                  <a:tcPr/>
                </a:tc>
                <a:extLst>
                  <a:ext uri="{0D108BD9-81ED-4DB2-BD59-A6C34878D82A}">
                    <a16:rowId xmlns:a16="http://schemas.microsoft.com/office/drawing/2014/main" val="10000"/>
                  </a:ext>
                </a:extLst>
              </a:tr>
              <a:tr h="1929690">
                <a:tc>
                  <a:txBody>
                    <a:bodyPr/>
                    <a:lstStyle/>
                    <a:p>
                      <a:pPr algn="l" rtl="0"/>
                      <a:r>
                        <a:rPr lang="en-US" sz="1600" dirty="0" err="1"/>
                        <a:t>Lavine</a:t>
                      </a:r>
                      <a:endParaRPr lang="en-US" sz="1600" dirty="0"/>
                    </a:p>
                    <a:p>
                      <a:pPr algn="l" rtl="0"/>
                      <a:r>
                        <a:rPr lang="en-US" sz="1600" dirty="0" err="1"/>
                        <a:t>Kawanaka</a:t>
                      </a:r>
                      <a:endParaRPr lang="en-US" sz="1600" dirty="0"/>
                    </a:p>
                    <a:p>
                      <a:pPr algn="l" rtl="0"/>
                      <a:r>
                        <a:rPr lang="en-US" sz="1600" dirty="0" err="1"/>
                        <a:t>Sanyal</a:t>
                      </a:r>
                      <a:endParaRPr lang="en-US" sz="1600" dirty="0"/>
                    </a:p>
                    <a:p>
                      <a:pPr algn="l" rtl="0"/>
                      <a:r>
                        <a:rPr lang="en-US" sz="1600" dirty="0"/>
                        <a:t>Hasegawa</a:t>
                      </a:r>
                    </a:p>
                    <a:p>
                      <a:pPr algn="l" rtl="0"/>
                      <a:r>
                        <a:rPr lang="en-US" sz="1600" dirty="0" err="1"/>
                        <a:t>Vajro</a:t>
                      </a:r>
                      <a:endParaRPr lang="en-US" sz="1600" dirty="0"/>
                    </a:p>
                    <a:p>
                      <a:pPr algn="l" rtl="0"/>
                      <a:r>
                        <a:rPr lang="en-US" sz="1600" dirty="0" err="1"/>
                        <a:t>Bugianesi</a:t>
                      </a:r>
                      <a:endParaRPr lang="en-US" sz="1600" dirty="0"/>
                    </a:p>
                    <a:p>
                      <a:pPr algn="l" rtl="0"/>
                      <a:r>
                        <a:rPr lang="en-US" sz="1600" dirty="0" err="1"/>
                        <a:t>Yakaryilmaz</a:t>
                      </a:r>
                      <a:endParaRPr lang="en-US" sz="1600" dirty="0"/>
                    </a:p>
                  </a:txBody>
                  <a:tcPr/>
                </a:tc>
                <a:tc>
                  <a:txBody>
                    <a:bodyPr/>
                    <a:lstStyle/>
                    <a:p>
                      <a:pPr algn="ctr" rtl="0"/>
                      <a:r>
                        <a:rPr lang="en-US" sz="1600" dirty="0"/>
                        <a:t>11</a:t>
                      </a:r>
                    </a:p>
                    <a:p>
                      <a:pPr algn="ctr" rtl="0"/>
                      <a:r>
                        <a:rPr lang="en-US" sz="1600" dirty="0"/>
                        <a:t>10</a:t>
                      </a:r>
                    </a:p>
                    <a:p>
                      <a:pPr algn="ctr" rtl="0"/>
                      <a:r>
                        <a:rPr lang="en-US" sz="1600" dirty="0"/>
                        <a:t>10</a:t>
                      </a:r>
                    </a:p>
                    <a:p>
                      <a:pPr algn="ctr" rtl="0"/>
                      <a:r>
                        <a:rPr lang="en-US" sz="1600" dirty="0"/>
                        <a:t>12</a:t>
                      </a:r>
                    </a:p>
                    <a:p>
                      <a:pPr algn="ctr" rtl="0"/>
                      <a:r>
                        <a:rPr lang="en-US" sz="1600" dirty="0"/>
                        <a:t>14</a:t>
                      </a:r>
                    </a:p>
                    <a:p>
                      <a:pPr algn="ctr" rtl="0"/>
                      <a:r>
                        <a:rPr lang="en-US" sz="1600" dirty="0"/>
                        <a:t>25</a:t>
                      </a:r>
                    </a:p>
                  </a:txBody>
                  <a:tcPr/>
                </a:tc>
                <a:tc>
                  <a:txBody>
                    <a:bodyPr/>
                    <a:lstStyle/>
                    <a:p>
                      <a:pPr algn="ctr" rtl="0"/>
                      <a:r>
                        <a:rPr lang="en-US" sz="1600" dirty="0"/>
                        <a:t>Vitamin E</a:t>
                      </a:r>
                    </a:p>
                    <a:p>
                      <a:pPr algn="ctr" rtl="0"/>
                      <a:r>
                        <a:rPr lang="en-US" sz="1600" dirty="0"/>
                        <a:t>Vitamin E</a:t>
                      </a:r>
                    </a:p>
                    <a:p>
                      <a:pPr algn="ctr" rtl="0"/>
                      <a:r>
                        <a:rPr lang="en-US" sz="1600" dirty="0"/>
                        <a:t>Vitamin E</a:t>
                      </a:r>
                    </a:p>
                    <a:p>
                      <a:pPr algn="ctr" rtl="0"/>
                      <a:r>
                        <a:rPr lang="en-US" sz="1600" dirty="0"/>
                        <a:t>Vitamin E</a:t>
                      </a:r>
                    </a:p>
                    <a:p>
                      <a:pPr algn="ctr" rtl="0"/>
                      <a:r>
                        <a:rPr lang="en-US" sz="1600" dirty="0"/>
                        <a:t>Vitamin E</a:t>
                      </a:r>
                    </a:p>
                    <a:p>
                      <a:pPr algn="ctr" rtl="0"/>
                      <a:r>
                        <a:rPr lang="en-US" sz="1600" dirty="0"/>
                        <a:t>Vitamin E</a:t>
                      </a:r>
                    </a:p>
                    <a:p>
                      <a:pPr algn="ctr" rtl="0"/>
                      <a:r>
                        <a:rPr lang="en-US" sz="1600" dirty="0"/>
                        <a:t>Vitamin E</a:t>
                      </a:r>
                    </a:p>
                  </a:txBody>
                  <a:tcPr/>
                </a:tc>
                <a:tc>
                  <a:txBody>
                    <a:bodyPr/>
                    <a:lstStyle/>
                    <a:p>
                      <a:pPr algn="ctr" rtl="0"/>
                      <a:r>
                        <a:rPr lang="en-US" sz="1600" dirty="0"/>
                        <a:t>10</a:t>
                      </a:r>
                    </a:p>
                    <a:p>
                      <a:pPr algn="ctr" rtl="0"/>
                      <a:r>
                        <a:rPr lang="en-US" sz="1600" dirty="0"/>
                        <a:t>6</a:t>
                      </a:r>
                    </a:p>
                    <a:p>
                      <a:pPr algn="ctr" rtl="0"/>
                      <a:r>
                        <a:rPr lang="en-US" sz="1600" dirty="0"/>
                        <a:t>6</a:t>
                      </a:r>
                    </a:p>
                    <a:p>
                      <a:pPr algn="ctr" rtl="0"/>
                      <a:r>
                        <a:rPr lang="en-US" sz="1600" dirty="0"/>
                        <a:t>12</a:t>
                      </a:r>
                    </a:p>
                    <a:p>
                      <a:pPr algn="ctr" rtl="0"/>
                      <a:r>
                        <a:rPr lang="en-US" sz="1600" dirty="0"/>
                        <a:t>5</a:t>
                      </a:r>
                    </a:p>
                    <a:p>
                      <a:pPr algn="ctr" rtl="0"/>
                      <a:r>
                        <a:rPr lang="en-US" sz="1600" dirty="0"/>
                        <a:t>6</a:t>
                      </a:r>
                    </a:p>
                  </a:txBody>
                  <a:tcPr/>
                </a:tc>
                <a:tc>
                  <a:txBody>
                    <a:bodyPr/>
                    <a:lstStyle/>
                    <a:p>
                      <a:pPr algn="ctr" rtl="0"/>
                      <a:r>
                        <a:rPr lang="en-US" sz="1600" dirty="0"/>
                        <a:t>OL</a:t>
                      </a:r>
                    </a:p>
                    <a:p>
                      <a:pPr algn="ctr" rtl="0"/>
                      <a:r>
                        <a:rPr lang="en-US" sz="1600" dirty="0"/>
                        <a:t>OL</a:t>
                      </a:r>
                    </a:p>
                    <a:p>
                      <a:pPr algn="ctr" rtl="0"/>
                      <a:r>
                        <a:rPr lang="en-US" sz="1600" dirty="0"/>
                        <a:t>RCT</a:t>
                      </a:r>
                    </a:p>
                    <a:p>
                      <a:pPr algn="ctr" rtl="0"/>
                      <a:r>
                        <a:rPr lang="en-US" sz="1600" dirty="0"/>
                        <a:t>OL</a:t>
                      </a:r>
                    </a:p>
                    <a:p>
                      <a:pPr algn="ctr" rtl="0"/>
                      <a:r>
                        <a:rPr lang="en-US" sz="1600" dirty="0"/>
                        <a:t>RCT</a:t>
                      </a:r>
                    </a:p>
                    <a:p>
                      <a:pPr algn="ctr" rtl="0"/>
                      <a:r>
                        <a:rPr lang="en-US" sz="1600" dirty="0"/>
                        <a:t>RCT</a:t>
                      </a:r>
                    </a:p>
                    <a:p>
                      <a:pPr algn="ctr" rtl="0"/>
                      <a:r>
                        <a:rPr lang="en-US" sz="1600" dirty="0"/>
                        <a:t>OL</a:t>
                      </a:r>
                    </a:p>
                  </a:txBody>
                  <a:tcPr/>
                </a:tc>
                <a:tc>
                  <a:txBody>
                    <a:bodyPr/>
                    <a:lstStyle/>
                    <a:p>
                      <a:pPr algn="ctr" rtl="0"/>
                      <a:r>
                        <a:rPr lang="en-US" sz="1600" dirty="0"/>
                        <a:t>+</a:t>
                      </a:r>
                    </a:p>
                    <a:p>
                      <a:pPr algn="ctr" rtl="0"/>
                      <a:r>
                        <a:rPr lang="en-US" sz="1600" dirty="0"/>
                        <a:t>+</a:t>
                      </a:r>
                    </a:p>
                    <a:p>
                      <a:pPr algn="ctr" rtl="0"/>
                      <a:r>
                        <a:rPr lang="en-US" sz="1600" dirty="0"/>
                        <a:t>+</a:t>
                      </a:r>
                    </a:p>
                    <a:p>
                      <a:pPr algn="ctr" rtl="0"/>
                      <a:r>
                        <a:rPr lang="en-US" sz="1600" dirty="0"/>
                        <a:t>+</a:t>
                      </a:r>
                    </a:p>
                    <a:p>
                      <a:pPr algn="ctr" rtl="0"/>
                      <a:r>
                        <a:rPr lang="en-US" sz="1600" dirty="0"/>
                        <a:t>-</a:t>
                      </a:r>
                    </a:p>
                    <a:p>
                      <a:pPr algn="ctr" rtl="0"/>
                      <a:r>
                        <a:rPr lang="en-US" sz="1600" dirty="0"/>
                        <a:t>-</a:t>
                      </a:r>
                    </a:p>
                    <a:p>
                      <a:pPr algn="ctr" rtl="0"/>
                      <a:r>
                        <a:rPr lang="en-US" sz="1600" dirty="0"/>
                        <a:t>+</a:t>
                      </a:r>
                    </a:p>
                  </a:txBody>
                  <a:tcPr/>
                </a:tc>
                <a:tc>
                  <a:txBody>
                    <a:bodyPr/>
                    <a:lstStyle/>
                    <a:p>
                      <a:pPr algn="ctr" rtl="0"/>
                      <a:r>
                        <a:rPr lang="en-US" sz="1600" dirty="0"/>
                        <a:t>N/A</a:t>
                      </a:r>
                    </a:p>
                    <a:p>
                      <a:pPr algn="ctr" rtl="0"/>
                      <a:r>
                        <a:rPr lang="en-US" sz="1600" dirty="0"/>
                        <a:t>N/A</a:t>
                      </a:r>
                    </a:p>
                    <a:p>
                      <a:pPr algn="ctr" rtl="0"/>
                      <a:r>
                        <a:rPr lang="en-US" sz="1600" dirty="0"/>
                        <a:t>N/A</a:t>
                      </a:r>
                    </a:p>
                    <a:p>
                      <a:pPr algn="ctr" rtl="0"/>
                      <a:r>
                        <a:rPr lang="en-US" sz="1600" dirty="0"/>
                        <a:t>+</a:t>
                      </a:r>
                    </a:p>
                    <a:p>
                      <a:pPr algn="ctr" rtl="0"/>
                      <a:r>
                        <a:rPr lang="en-US" sz="1600" dirty="0"/>
                        <a:t>N/A</a:t>
                      </a:r>
                    </a:p>
                    <a:p>
                      <a:pPr algn="ctr" rtl="0"/>
                      <a:r>
                        <a:rPr lang="en-US" sz="1600" dirty="0"/>
                        <a:t>N/A</a:t>
                      </a:r>
                    </a:p>
                    <a:p>
                      <a:pPr algn="ctr" rtl="0"/>
                      <a:r>
                        <a:rPr lang="en-US" sz="1600" dirty="0"/>
                        <a:t>N/A</a:t>
                      </a:r>
                    </a:p>
                  </a:txBody>
                  <a:tcPr/>
                </a:tc>
                <a:extLst>
                  <a:ext uri="{0D108BD9-81ED-4DB2-BD59-A6C34878D82A}">
                    <a16:rowId xmlns:a16="http://schemas.microsoft.com/office/drawing/2014/main" val="10001"/>
                  </a:ext>
                </a:extLst>
              </a:tr>
              <a:tr h="621426">
                <a:tc>
                  <a:txBody>
                    <a:bodyPr/>
                    <a:lstStyle/>
                    <a:p>
                      <a:pPr algn="l" rtl="0"/>
                      <a:r>
                        <a:rPr lang="en-US" sz="1600" dirty="0" err="1"/>
                        <a:t>Kugelmas</a:t>
                      </a:r>
                      <a:endParaRPr lang="en-US" sz="1600" dirty="0"/>
                    </a:p>
                    <a:p>
                      <a:pPr algn="l" rtl="0"/>
                      <a:r>
                        <a:rPr lang="en-US" sz="1600" dirty="0"/>
                        <a:t>Harrison</a:t>
                      </a:r>
                    </a:p>
                  </a:txBody>
                  <a:tcPr/>
                </a:tc>
                <a:tc>
                  <a:txBody>
                    <a:bodyPr/>
                    <a:lstStyle/>
                    <a:p>
                      <a:pPr algn="ctr" rtl="0"/>
                      <a:r>
                        <a:rPr lang="en-US" sz="1600" dirty="0"/>
                        <a:t>8</a:t>
                      </a:r>
                    </a:p>
                  </a:txBody>
                  <a:tcPr/>
                </a:tc>
                <a:tc>
                  <a:txBody>
                    <a:bodyPr/>
                    <a:lstStyle/>
                    <a:p>
                      <a:pPr algn="ctr" rtl="0"/>
                      <a:r>
                        <a:rPr lang="en-US" sz="1600" dirty="0"/>
                        <a:t>Vitamin E / Ex</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Vitamin E / Ex</a:t>
                      </a:r>
                    </a:p>
                  </a:txBody>
                  <a:tcPr/>
                </a:tc>
                <a:tc>
                  <a:txBody>
                    <a:bodyPr/>
                    <a:lstStyle/>
                    <a:p>
                      <a:pPr algn="ctr" rtl="0"/>
                      <a:r>
                        <a:rPr lang="en-US" sz="1600" dirty="0"/>
                        <a:t>3</a:t>
                      </a:r>
                    </a:p>
                  </a:txBody>
                  <a:tcPr/>
                </a:tc>
                <a:tc>
                  <a:txBody>
                    <a:bodyPr/>
                    <a:lstStyle/>
                    <a:p>
                      <a:pPr algn="ctr" rtl="0"/>
                      <a:r>
                        <a:rPr lang="en-US" sz="1600" dirty="0"/>
                        <a:t>OL</a:t>
                      </a:r>
                    </a:p>
                    <a:p>
                      <a:pPr algn="ctr" rtl="0"/>
                      <a:r>
                        <a:rPr lang="en-US" sz="1600" dirty="0"/>
                        <a:t>comp</a:t>
                      </a:r>
                    </a:p>
                  </a:txBody>
                  <a:tcPr/>
                </a:tc>
                <a:tc>
                  <a:txBody>
                    <a:bodyPr/>
                    <a:lstStyle/>
                    <a:p>
                      <a:pPr algn="ctr" rtl="0"/>
                      <a:r>
                        <a:rPr lang="en-US" sz="1600" dirty="0"/>
                        <a:t>+</a:t>
                      </a:r>
                    </a:p>
                    <a:p>
                      <a:pPr algn="ctr" rtl="0"/>
                      <a:r>
                        <a:rPr lang="en-US" sz="1600" dirty="0"/>
                        <a:t>-</a:t>
                      </a:r>
                    </a:p>
                  </a:txBody>
                  <a:tcPr/>
                </a:tc>
                <a:tc>
                  <a:txBody>
                    <a:bodyPr/>
                    <a:lstStyle/>
                    <a:p>
                      <a:pPr algn="ctr" rtl="0"/>
                      <a:r>
                        <a:rPr lang="en-US" sz="1600" dirty="0"/>
                        <a:t>N/A</a:t>
                      </a:r>
                    </a:p>
                    <a:p>
                      <a:pPr algn="ctr" rtl="0"/>
                      <a:r>
                        <a:rPr lang="en-US" sz="1600" dirty="0"/>
                        <a:t>-</a:t>
                      </a:r>
                    </a:p>
                  </a:txBody>
                  <a:tcPr/>
                </a:tc>
                <a:extLst>
                  <a:ext uri="{0D108BD9-81ED-4DB2-BD59-A6C34878D82A}">
                    <a16:rowId xmlns:a16="http://schemas.microsoft.com/office/drawing/2014/main" val="10002"/>
                  </a:ext>
                </a:extLst>
              </a:tr>
              <a:tr h="621426">
                <a:tc>
                  <a:txBody>
                    <a:bodyPr/>
                    <a:lstStyle/>
                    <a:p>
                      <a:pPr algn="l" rtl="0"/>
                      <a:r>
                        <a:rPr lang="en-US" sz="1600" dirty="0"/>
                        <a:t>Harrison</a:t>
                      </a:r>
                    </a:p>
                    <a:p>
                      <a:pPr algn="l" rtl="0"/>
                      <a:r>
                        <a:rPr lang="en-US" sz="1600" dirty="0" err="1"/>
                        <a:t>Ersoz</a:t>
                      </a:r>
                      <a:endParaRPr lang="en-US" sz="1600" dirty="0"/>
                    </a:p>
                  </a:txBody>
                  <a:tcPr/>
                </a:tc>
                <a:tc>
                  <a:txBody>
                    <a:bodyPr/>
                    <a:lstStyle/>
                    <a:p>
                      <a:pPr algn="ctr" rtl="0"/>
                      <a:r>
                        <a:rPr lang="en-US" sz="1600" dirty="0"/>
                        <a:t>23</a:t>
                      </a:r>
                    </a:p>
                    <a:p>
                      <a:pPr algn="ctr" rtl="0"/>
                      <a:r>
                        <a:rPr lang="en-US" sz="1600" dirty="0"/>
                        <a:t>28</a:t>
                      </a:r>
                    </a:p>
                  </a:txBody>
                  <a:tcPr/>
                </a:tc>
                <a:tc>
                  <a:txBody>
                    <a:bodyPr/>
                    <a:lstStyle/>
                    <a:p>
                      <a:pPr algn="ctr" rtl="0"/>
                      <a:r>
                        <a:rPr lang="en-US" sz="1600" dirty="0"/>
                        <a:t>Vitamin E + C</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Vitamin E + C</a:t>
                      </a:r>
                    </a:p>
                  </a:txBody>
                  <a:tcPr/>
                </a:tc>
                <a:tc>
                  <a:txBody>
                    <a:bodyPr/>
                    <a:lstStyle/>
                    <a:p>
                      <a:pPr algn="ctr" rtl="0"/>
                      <a:r>
                        <a:rPr lang="en-US" sz="1600" dirty="0"/>
                        <a:t>6</a:t>
                      </a:r>
                    </a:p>
                    <a:p>
                      <a:pPr algn="ctr" rtl="0"/>
                      <a:r>
                        <a:rPr lang="en-US" sz="1600" dirty="0"/>
                        <a:t>6</a:t>
                      </a:r>
                    </a:p>
                  </a:txBody>
                  <a:tcPr/>
                </a:tc>
                <a:tc>
                  <a:txBody>
                    <a:bodyPr/>
                    <a:lstStyle/>
                    <a:p>
                      <a:pPr algn="ctr" rtl="0"/>
                      <a:r>
                        <a:rPr lang="en-US" sz="1600" dirty="0"/>
                        <a:t>RCT</a:t>
                      </a:r>
                    </a:p>
                    <a:p>
                      <a:pPr algn="ctr" rtl="0"/>
                      <a:r>
                        <a:rPr lang="en-US" sz="1600" dirty="0"/>
                        <a:t>RCT</a:t>
                      </a:r>
                    </a:p>
                  </a:txBody>
                  <a:tcPr/>
                </a:tc>
                <a:tc>
                  <a:txBody>
                    <a:bodyPr/>
                    <a:lstStyle/>
                    <a:p>
                      <a:pPr algn="ctr" rtl="0"/>
                      <a:r>
                        <a:rPr lang="en-US" sz="1600" dirty="0"/>
                        <a:t>-</a:t>
                      </a:r>
                    </a:p>
                    <a:p>
                      <a:pPr algn="ctr" rtl="0"/>
                      <a:r>
                        <a:rPr lang="en-US" sz="1600" dirty="0"/>
                        <a:t>+</a:t>
                      </a:r>
                    </a:p>
                  </a:txBody>
                  <a:tcPr/>
                </a:tc>
                <a:tc>
                  <a:txBody>
                    <a:bodyPr/>
                    <a:lstStyle/>
                    <a:p>
                      <a:pPr algn="ctr" rtl="0"/>
                      <a:r>
                        <a:rPr lang="en-US" sz="1600" dirty="0"/>
                        <a:t>N/A</a:t>
                      </a:r>
                    </a:p>
                    <a:p>
                      <a:pPr algn="ctr" rtl="0"/>
                      <a:r>
                        <a:rPr lang="en-US" sz="1600" dirty="0"/>
                        <a:t>N/A</a:t>
                      </a:r>
                    </a:p>
                  </a:txBody>
                  <a:tcPr/>
                </a:tc>
                <a:extLst>
                  <a:ext uri="{0D108BD9-81ED-4DB2-BD59-A6C34878D82A}">
                    <a16:rowId xmlns:a16="http://schemas.microsoft.com/office/drawing/2014/main" val="10003"/>
                  </a:ext>
                </a:extLst>
              </a:tr>
              <a:tr h="397930">
                <a:tc>
                  <a:txBody>
                    <a:bodyPr/>
                    <a:lstStyle/>
                    <a:p>
                      <a:pPr algn="l" rtl="0"/>
                      <a:r>
                        <a:rPr lang="en-US" sz="1600" dirty="0"/>
                        <a:t>Federico</a:t>
                      </a:r>
                    </a:p>
                  </a:txBody>
                  <a:tcPr/>
                </a:tc>
                <a:tc>
                  <a:txBody>
                    <a:bodyPr/>
                    <a:lstStyle/>
                    <a:p>
                      <a:pPr algn="ctr" rtl="0"/>
                      <a:endParaRPr lang="en-US" sz="1600" dirty="0"/>
                    </a:p>
                  </a:txBody>
                  <a:tcPr/>
                </a:tc>
                <a:tc>
                  <a:txBody>
                    <a:bodyPr/>
                    <a:lstStyle/>
                    <a:p>
                      <a:pPr algn="ctr" rtl="0"/>
                      <a:r>
                        <a:rPr lang="en-US" sz="1600" dirty="0" err="1"/>
                        <a:t>Vit</a:t>
                      </a:r>
                      <a:r>
                        <a:rPr lang="en-US" sz="1600" dirty="0"/>
                        <a:t> E + </a:t>
                      </a:r>
                      <a:r>
                        <a:rPr lang="en-US" sz="1600" dirty="0" err="1"/>
                        <a:t>Sybilin</a:t>
                      </a:r>
                      <a:r>
                        <a:rPr lang="en-US" sz="1600" dirty="0"/>
                        <a:t> + EPL</a:t>
                      </a:r>
                    </a:p>
                  </a:txBody>
                  <a:tcPr/>
                </a:tc>
                <a:tc>
                  <a:txBody>
                    <a:bodyPr/>
                    <a:lstStyle/>
                    <a:p>
                      <a:pPr algn="ctr" rtl="0"/>
                      <a:r>
                        <a:rPr lang="en-US" sz="1600" dirty="0"/>
                        <a:t>6</a:t>
                      </a:r>
                    </a:p>
                  </a:txBody>
                  <a:tcPr/>
                </a:tc>
                <a:tc>
                  <a:txBody>
                    <a:bodyPr/>
                    <a:lstStyle/>
                    <a:p>
                      <a:pPr algn="ctr" rtl="0"/>
                      <a:r>
                        <a:rPr lang="en-US" sz="1600" dirty="0"/>
                        <a:t>RCT</a:t>
                      </a:r>
                    </a:p>
                  </a:txBody>
                  <a:tcPr/>
                </a:tc>
                <a:tc>
                  <a:txBody>
                    <a:bodyPr/>
                    <a:lstStyle/>
                    <a:p>
                      <a:pPr algn="ctr" rtl="0"/>
                      <a:r>
                        <a:rPr lang="en-US" sz="1600" dirty="0"/>
                        <a:t>+</a:t>
                      </a:r>
                    </a:p>
                  </a:txBody>
                  <a:tcPr/>
                </a:tc>
                <a:tc>
                  <a:txBody>
                    <a:bodyPr/>
                    <a:lstStyle/>
                    <a:p>
                      <a:pPr algn="ctr" rtl="0"/>
                      <a:r>
                        <a:rPr lang="en-US" sz="1600" dirty="0"/>
                        <a:t>+</a:t>
                      </a:r>
                    </a:p>
                  </a:txBody>
                  <a:tcPr/>
                </a:tc>
                <a:extLst>
                  <a:ext uri="{0D108BD9-81ED-4DB2-BD59-A6C34878D82A}">
                    <a16:rowId xmlns:a16="http://schemas.microsoft.com/office/drawing/2014/main" val="10004"/>
                  </a:ext>
                </a:extLst>
              </a:tr>
              <a:tr h="397930">
                <a:tc>
                  <a:txBody>
                    <a:bodyPr/>
                    <a:lstStyle/>
                    <a:p>
                      <a:pPr algn="l" rtl="0"/>
                      <a:r>
                        <a:rPr lang="en-US" sz="1600" dirty="0" err="1"/>
                        <a:t>Sanyal</a:t>
                      </a:r>
                      <a:r>
                        <a:rPr lang="en-US" sz="1600" dirty="0"/>
                        <a:t> (</a:t>
                      </a:r>
                      <a:r>
                        <a:rPr lang="en-US" sz="1600" dirty="0" err="1"/>
                        <a:t>Piven</a:t>
                      </a:r>
                      <a:r>
                        <a:rPr lang="en-US" sz="1600" dirty="0"/>
                        <a:t>)</a:t>
                      </a:r>
                    </a:p>
                  </a:txBody>
                  <a:tcPr/>
                </a:tc>
                <a:tc>
                  <a:txBody>
                    <a:bodyPr/>
                    <a:lstStyle/>
                    <a:p>
                      <a:pPr algn="ctr" rtl="0"/>
                      <a:r>
                        <a:rPr lang="en-US" sz="1600" dirty="0"/>
                        <a:t>84</a:t>
                      </a:r>
                    </a:p>
                  </a:txBody>
                  <a:tcPr/>
                </a:tc>
                <a:tc>
                  <a:txBody>
                    <a:bodyPr/>
                    <a:lstStyle/>
                    <a:p>
                      <a:pPr algn="ctr" rtl="0"/>
                      <a:r>
                        <a:rPr lang="en-US" sz="1600" dirty="0" err="1"/>
                        <a:t>Vit</a:t>
                      </a:r>
                      <a:r>
                        <a:rPr lang="en-US" sz="1600" dirty="0"/>
                        <a:t> E + Pioglitazone</a:t>
                      </a:r>
                    </a:p>
                  </a:txBody>
                  <a:tcPr/>
                </a:tc>
                <a:tc>
                  <a:txBody>
                    <a:bodyPr/>
                    <a:lstStyle/>
                    <a:p>
                      <a:pPr algn="ctr" rtl="0"/>
                      <a:r>
                        <a:rPr lang="en-US" sz="1600" dirty="0"/>
                        <a:t>24</a:t>
                      </a:r>
                    </a:p>
                  </a:txBody>
                  <a:tcPr/>
                </a:tc>
                <a:tc>
                  <a:txBody>
                    <a:bodyPr/>
                    <a:lstStyle/>
                    <a:p>
                      <a:pPr algn="ctr" rtl="0"/>
                      <a:r>
                        <a:rPr lang="en-US" sz="1600" dirty="0"/>
                        <a:t>RCT</a:t>
                      </a:r>
                    </a:p>
                  </a:txBody>
                  <a:tcPr/>
                </a:tc>
                <a:tc>
                  <a:txBody>
                    <a:bodyPr/>
                    <a:lstStyle/>
                    <a:p>
                      <a:pPr algn="ctr" rtl="0"/>
                      <a:r>
                        <a:rPr lang="en-US" sz="1600" dirty="0"/>
                        <a:t>+</a:t>
                      </a:r>
                    </a:p>
                  </a:txBody>
                  <a:tcPr/>
                </a:tc>
                <a:tc>
                  <a:txBody>
                    <a:bodyPr/>
                    <a:lstStyle/>
                    <a:p>
                      <a:pPr algn="ctr" rtl="0"/>
                      <a:r>
                        <a:rPr lang="en-US" sz="1600" dirty="0"/>
                        <a:t>+</a:t>
                      </a:r>
                    </a:p>
                  </a:txBody>
                  <a:tcPr/>
                </a:tc>
                <a:extLst>
                  <a:ext uri="{0D108BD9-81ED-4DB2-BD59-A6C34878D82A}">
                    <a16:rowId xmlns:a16="http://schemas.microsoft.com/office/drawing/2014/main" val="10005"/>
                  </a:ext>
                </a:extLst>
              </a:tr>
              <a:tr h="397930">
                <a:tc>
                  <a:txBody>
                    <a:bodyPr/>
                    <a:lstStyle/>
                    <a:p>
                      <a:pPr algn="l" rtl="0"/>
                      <a:r>
                        <a:rPr lang="en-US" sz="1600" dirty="0"/>
                        <a:t>Miller***</a:t>
                      </a:r>
                    </a:p>
                  </a:txBody>
                  <a:tcPr/>
                </a:tc>
                <a:tc>
                  <a:txBody>
                    <a:bodyPr/>
                    <a:lstStyle/>
                    <a:p>
                      <a:pPr algn="ctr" rtl="0"/>
                      <a:endParaRPr lang="en-US" sz="1600" dirty="0"/>
                    </a:p>
                  </a:txBody>
                  <a:tcPr/>
                </a:tc>
                <a:tc>
                  <a:txBody>
                    <a:bodyPr/>
                    <a:lstStyle/>
                    <a:p>
                      <a:pPr algn="ctr" rtl="0"/>
                      <a:r>
                        <a:rPr lang="en-US" sz="1600" dirty="0"/>
                        <a:t>Vitamin E</a:t>
                      </a:r>
                    </a:p>
                  </a:txBody>
                  <a:tcPr/>
                </a:tc>
                <a:tc>
                  <a:txBody>
                    <a:bodyPr/>
                    <a:lstStyle/>
                    <a:p>
                      <a:pPr algn="ctr" rtl="0"/>
                      <a:endParaRPr lang="en-US" sz="1600" dirty="0"/>
                    </a:p>
                  </a:txBody>
                  <a:tcPr/>
                </a:tc>
                <a:tc>
                  <a:txBody>
                    <a:bodyPr/>
                    <a:lstStyle/>
                    <a:p>
                      <a:pPr algn="ctr" rtl="0"/>
                      <a:r>
                        <a:rPr lang="en-US" sz="1600" dirty="0"/>
                        <a:t>Meta</a:t>
                      </a:r>
                    </a:p>
                  </a:txBody>
                  <a:tcPr/>
                </a:tc>
                <a:tc>
                  <a:txBody>
                    <a:bodyPr/>
                    <a:lstStyle/>
                    <a:p>
                      <a:pPr algn="ctr" rtl="0"/>
                      <a:r>
                        <a:rPr lang="en-US" sz="1600" dirty="0"/>
                        <a:t>-</a:t>
                      </a:r>
                    </a:p>
                  </a:txBody>
                  <a:tcPr/>
                </a:tc>
                <a:tc>
                  <a:txBody>
                    <a:bodyPr/>
                    <a:lstStyle/>
                    <a:p>
                      <a:pPr algn="ctr" rtl="0"/>
                      <a:r>
                        <a:rPr lang="en-US" sz="1600" dirty="0"/>
                        <a:t>-</a:t>
                      </a:r>
                    </a:p>
                  </a:txBody>
                  <a:tcPr/>
                </a:tc>
                <a:extLst>
                  <a:ext uri="{0D108BD9-81ED-4DB2-BD59-A6C34878D82A}">
                    <a16:rowId xmlns:a16="http://schemas.microsoft.com/office/drawing/2014/main" val="10006"/>
                  </a:ext>
                </a:extLst>
              </a:tr>
            </a:tbl>
          </a:graphicData>
        </a:graphic>
      </p:graphicFrame>
      <p:sp>
        <p:nvSpPr>
          <p:cNvPr id="3" name="TextBox 2"/>
          <p:cNvSpPr txBox="1"/>
          <p:nvPr/>
        </p:nvSpPr>
        <p:spPr>
          <a:xfrm>
            <a:off x="2596768" y="5815027"/>
            <a:ext cx="5760640" cy="523220"/>
          </a:xfrm>
          <a:prstGeom prst="rect">
            <a:avLst/>
          </a:prstGeom>
          <a:noFill/>
        </p:spPr>
        <p:txBody>
          <a:bodyPr wrap="square" rtlCol="0">
            <a:spAutoFit/>
          </a:bodyPr>
          <a:lstStyle/>
          <a:p>
            <a:r>
              <a:rPr lang="en-US" sz="1400" dirty="0"/>
              <a:t>*** High dose vitamin E increase all cause mortality</a:t>
            </a:r>
          </a:p>
          <a:p>
            <a:r>
              <a:rPr lang="en-US" sz="1400" dirty="0"/>
              <a:t>Increased risk of prostatic cancer and </a:t>
            </a:r>
            <a:r>
              <a:rPr lang="en-US" sz="1400" dirty="0" err="1"/>
              <a:t>haemorrhagic</a:t>
            </a:r>
            <a:r>
              <a:rPr lang="en-US" sz="1400" dirty="0"/>
              <a:t> stroke</a:t>
            </a:r>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6344941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Investigational medicines</a:t>
            </a:r>
            <a:endParaRPr lang="ar-AE"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err="1"/>
              <a:t>Pentoxifylline</a:t>
            </a:r>
            <a:endParaRPr lang="en-US" dirty="0"/>
          </a:p>
          <a:p>
            <a:r>
              <a:rPr lang="en-US" dirty="0"/>
              <a:t>ARBs (Angiotensin Receptor Blockers)</a:t>
            </a:r>
          </a:p>
          <a:p>
            <a:r>
              <a:rPr lang="en-US" dirty="0"/>
              <a:t>SAM (S-</a:t>
            </a:r>
            <a:r>
              <a:rPr lang="en-US" dirty="0" err="1"/>
              <a:t>Adenosyl</a:t>
            </a:r>
            <a:r>
              <a:rPr lang="en-US" dirty="0"/>
              <a:t> Methionine)</a:t>
            </a:r>
          </a:p>
          <a:p>
            <a:pPr marL="228600" lvl="1">
              <a:spcBef>
                <a:spcPts val="1000"/>
              </a:spcBef>
            </a:pPr>
            <a:r>
              <a:rPr lang="en-GB" sz="2800" dirty="0"/>
              <a:t>Ethyl-</a:t>
            </a:r>
            <a:r>
              <a:rPr lang="en-GB" sz="2800" dirty="0" err="1"/>
              <a:t>eicosapentaenoic</a:t>
            </a:r>
            <a:r>
              <a:rPr lang="en-GB" sz="2800" dirty="0"/>
              <a:t> Acid EPA-E</a:t>
            </a:r>
          </a:p>
          <a:p>
            <a:pPr marL="228600" lvl="1">
              <a:spcBef>
                <a:spcPts val="1000"/>
              </a:spcBef>
            </a:pPr>
            <a:r>
              <a:rPr lang="en-GB" sz="2800" dirty="0"/>
              <a:t>Probiotics</a:t>
            </a:r>
            <a:endParaRPr lang="en-US" sz="2800" dirty="0"/>
          </a:p>
          <a:p>
            <a:endParaRPr lang="ar-AE"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708138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6466" y="357772"/>
            <a:ext cx="9034730" cy="1143000"/>
          </a:xfrm>
        </p:spPr>
        <p:txBody>
          <a:bodyPr>
            <a:noAutofit/>
          </a:bodyPr>
          <a:lstStyle/>
          <a:p>
            <a:pPr rtl="0"/>
            <a:r>
              <a:rPr lang="en-US" sz="4800" b="1" dirty="0">
                <a:effectLst>
                  <a:outerShdw blurRad="38100" dist="38100" dir="2700000" algn="tl">
                    <a:srgbClr val="000000">
                      <a:alpha val="43137"/>
                    </a:srgbClr>
                  </a:outerShdw>
                </a:effectLst>
              </a:rPr>
              <a:t>Possible </a:t>
            </a:r>
            <a:r>
              <a:rPr lang="en-US" sz="4800" b="1" dirty="0" err="1">
                <a:effectLst>
                  <a:outerShdw blurRad="38100" dist="38100" dir="2700000" algn="tl">
                    <a:srgbClr val="000000">
                      <a:alpha val="43137"/>
                    </a:srgbClr>
                  </a:outerShdw>
                </a:effectLst>
              </a:rPr>
              <a:t>antifibrotic</a:t>
            </a:r>
            <a:r>
              <a:rPr lang="en-US" sz="4800" b="1" dirty="0">
                <a:effectLst>
                  <a:outerShdw blurRad="38100" dist="38100" dir="2700000" algn="tl">
                    <a:srgbClr val="000000">
                      <a:alpha val="43137"/>
                    </a:srgbClr>
                  </a:outerShdw>
                </a:effectLst>
              </a:rPr>
              <a:t> for liver fibrosis:</a:t>
            </a:r>
            <a:br>
              <a:rPr lang="en-US" sz="4000" b="1" dirty="0">
                <a:effectLst>
                  <a:outerShdw blurRad="38100" dist="38100" dir="2700000" algn="tl">
                    <a:srgbClr val="000000">
                      <a:alpha val="43137"/>
                    </a:srgbClr>
                  </a:outerShdw>
                </a:effectLst>
              </a:rPr>
            </a:br>
            <a:r>
              <a:rPr lang="en-US" sz="4000" b="1" dirty="0" err="1">
                <a:solidFill>
                  <a:srgbClr val="FF0000"/>
                </a:solidFill>
                <a:effectLst>
                  <a:outerShdw blurRad="38100" dist="38100" dir="2700000" algn="tl">
                    <a:srgbClr val="000000">
                      <a:alpha val="43137"/>
                    </a:srgbClr>
                  </a:outerShdw>
                </a:effectLst>
              </a:rPr>
              <a:t>Pentoxyfylline</a:t>
            </a:r>
            <a:endParaRPr lang="ar-AE" sz="4000" b="1" dirty="0">
              <a:solidFill>
                <a:srgbClr val="FF0000"/>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299408" y="2194560"/>
            <a:ext cx="4104457" cy="4663440"/>
          </a:xfrm>
        </p:spPr>
        <p:txBody>
          <a:bodyPr>
            <a:normAutofit/>
          </a:bodyPr>
          <a:lstStyle/>
          <a:p>
            <a:r>
              <a:rPr lang="en-US" sz="2000" dirty="0"/>
              <a:t>Phosphodiesterase PDE 4 inhibitor</a:t>
            </a:r>
          </a:p>
          <a:p>
            <a:pPr algn="l" rtl="0"/>
            <a:r>
              <a:rPr lang="en-US" sz="2000" dirty="0"/>
              <a:t>Antioxidant </a:t>
            </a:r>
            <a:r>
              <a:rPr lang="en-US" sz="2000" dirty="0" err="1"/>
              <a:t>antifibrotic</a:t>
            </a:r>
            <a:endParaRPr lang="en-US" sz="2000" dirty="0"/>
          </a:p>
          <a:p>
            <a:pPr algn="l" rtl="0"/>
            <a:r>
              <a:rPr lang="en-US" sz="2000" dirty="0"/>
              <a:t>Inhibit TNF </a:t>
            </a:r>
            <a:r>
              <a:rPr lang="el-GR" sz="2000" dirty="0">
                <a:latin typeface="Times New Roman"/>
                <a:cs typeface="Times New Roman"/>
              </a:rPr>
              <a:t>α</a:t>
            </a:r>
            <a:endParaRPr lang="en-US" sz="2000" dirty="0"/>
          </a:p>
          <a:p>
            <a:pPr algn="l" rtl="0"/>
            <a:r>
              <a:rPr lang="en-US" sz="2000" dirty="0"/>
              <a:t>May improve microcirculation</a:t>
            </a:r>
          </a:p>
          <a:p>
            <a:pPr algn="l" rtl="0"/>
            <a:r>
              <a:rPr lang="en-US" sz="2000" dirty="0"/>
              <a:t>5 open studies and 4 RCTs (n=55)</a:t>
            </a:r>
          </a:p>
          <a:p>
            <a:pPr algn="l" rtl="0"/>
            <a:r>
              <a:rPr lang="en-US" sz="2000" dirty="0"/>
              <a:t>Safe</a:t>
            </a:r>
          </a:p>
          <a:p>
            <a:pPr algn="l" rtl="0"/>
            <a:endParaRPr lang="ar-AE" sz="2000" dirty="0"/>
          </a:p>
        </p:txBody>
      </p:sp>
      <p:pic>
        <p:nvPicPr>
          <p:cNvPr id="6" name="Picture 5"/>
          <p:cNvPicPr>
            <a:picLocks noChangeAspect="1"/>
          </p:cNvPicPr>
          <p:nvPr/>
        </p:nvPicPr>
        <p:blipFill>
          <a:blip r:embed="rId3"/>
          <a:stretch>
            <a:fillRect/>
          </a:stretch>
        </p:blipFill>
        <p:spPr>
          <a:xfrm>
            <a:off x="526473" y="1535937"/>
            <a:ext cx="7754784" cy="4517528"/>
          </a:xfrm>
          <a:prstGeom prst="rect">
            <a:avLst/>
          </a:prstGeom>
        </p:spPr>
      </p:pic>
      <p:pic>
        <p:nvPicPr>
          <p:cNvPr id="7" name="Picture 6"/>
          <p:cNvPicPr>
            <a:picLocks noChangeAspect="1"/>
          </p:cNvPicPr>
          <p:nvPr/>
        </p:nvPicPr>
        <p:blipFill>
          <a:blip r:embed="rId4"/>
          <a:stretch>
            <a:fillRect/>
          </a:stretch>
        </p:blipFill>
        <p:spPr>
          <a:xfrm>
            <a:off x="6056146" y="1606268"/>
            <a:ext cx="5285690" cy="4901609"/>
          </a:xfrm>
          <a:prstGeom prst="rect">
            <a:avLst/>
          </a:prstGeom>
        </p:spPr>
      </p:pic>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128366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_h1"/>
          <p:cNvSpPr>
            <a:spLocks noGrp="1" noChangeArrowheads="1"/>
          </p:cNvSpPr>
          <p:nvPr>
            <p:ph type="title"/>
          </p:nvPr>
        </p:nvSpPr>
        <p:spPr bwMode="gray">
          <a:xfrm>
            <a:off x="486031" y="403295"/>
            <a:ext cx="11335265" cy="616455"/>
          </a:xfrm>
        </p:spPr>
        <p:txBody>
          <a:bodyPr/>
          <a:lstStyle/>
          <a:p>
            <a:r>
              <a:rPr lang="en-US" b="1" dirty="0">
                <a:effectLst>
                  <a:outerShdw blurRad="38100" dist="38100" dir="2700000" algn="tl">
                    <a:srgbClr val="000000">
                      <a:alpha val="43137"/>
                    </a:srgbClr>
                  </a:outerShdw>
                </a:effectLst>
              </a:rPr>
              <a:t>Treatment of hypertension: Inhibition of RAS (</a:t>
            </a:r>
            <a:r>
              <a:rPr lang="en-US" b="1" dirty="0">
                <a:solidFill>
                  <a:srgbClr val="FF0000"/>
                </a:solidFill>
                <a:effectLst>
                  <a:outerShdw blurRad="38100" dist="38100" dir="2700000" algn="tl">
                    <a:srgbClr val="000000">
                      <a:alpha val="43137"/>
                    </a:srgbClr>
                  </a:outerShdw>
                </a:effectLst>
              </a:rPr>
              <a:t>ARBs</a:t>
            </a:r>
            <a:r>
              <a:rPr lang="en-US" b="1" dirty="0">
                <a:effectLst>
                  <a:outerShdw blurRad="38100" dist="38100" dir="2700000" algn="tl">
                    <a:srgbClr val="000000">
                      <a:alpha val="43137"/>
                    </a:srgbClr>
                  </a:outerShdw>
                </a:effectLst>
              </a:rPr>
              <a:t>)</a:t>
            </a:r>
            <a:endParaRPr lang="en-US" b="1" noProof="1">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3"/>
          <a:stretch>
            <a:fillRect/>
          </a:stretch>
        </p:blipFill>
        <p:spPr>
          <a:xfrm>
            <a:off x="1297778" y="1383583"/>
            <a:ext cx="9711770" cy="4773582"/>
          </a:xfrm>
          <a:prstGeom prst="rect">
            <a:avLst/>
          </a:prstGeom>
        </p:spPr>
      </p:pic>
    </p:spTree>
    <p:extLst>
      <p:ext uri="{BB962C8B-B14F-4D97-AF65-F5344CB8AC3E}">
        <p14:creationId xmlns:p14="http://schemas.microsoft.com/office/powerpoint/2010/main" val="44603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GB" b="1" dirty="0">
                <a:effectLst>
                  <a:outerShdw blurRad="38100" dist="38100" dir="2700000" algn="tl">
                    <a:srgbClr val="000000">
                      <a:alpha val="43137"/>
                    </a:srgbClr>
                  </a:outerShdw>
                </a:effectLst>
              </a:rPr>
              <a:t>Effect of n3 PUFA on NASH</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6967239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5848865" y="6194854"/>
            <a:ext cx="5890054" cy="261610"/>
          </a:xfrm>
          <a:prstGeom prst="rect">
            <a:avLst/>
          </a:prstGeom>
          <a:noFill/>
        </p:spPr>
        <p:txBody>
          <a:bodyPr wrap="square" rtlCol="0">
            <a:spAutoFit/>
          </a:bodyPr>
          <a:lstStyle/>
          <a:p>
            <a:pPr algn="r"/>
            <a:r>
              <a:rPr lang="en-GB" sz="1100" i="1" dirty="0" err="1"/>
              <a:t>Capanni</a:t>
            </a:r>
            <a:r>
              <a:rPr lang="en-GB" sz="1100" i="1" dirty="0"/>
              <a:t> M, et al Alimentary </a:t>
            </a:r>
            <a:r>
              <a:rPr lang="en-GB" sz="1100" i="1" dirty="0" err="1"/>
              <a:t>Pharmacol</a:t>
            </a:r>
            <a:r>
              <a:rPr lang="en-GB" sz="1100" i="1" dirty="0"/>
              <a:t> </a:t>
            </a:r>
            <a:r>
              <a:rPr lang="en-GB" sz="1100" i="1" dirty="0" err="1"/>
              <a:t>Ther</a:t>
            </a:r>
            <a:r>
              <a:rPr lang="en-GB" sz="1100" i="1" dirty="0"/>
              <a:t>. 2006:23;1143-1151</a:t>
            </a:r>
          </a:p>
        </p:txBody>
      </p:sp>
      <p:sp>
        <p:nvSpPr>
          <p:cNvPr id="12" name="TextBox 11"/>
          <p:cNvSpPr txBox="1"/>
          <p:nvPr/>
        </p:nvSpPr>
        <p:spPr>
          <a:xfrm rot="16200000">
            <a:off x="-313038" y="3688377"/>
            <a:ext cx="3435179" cy="307777"/>
          </a:xfrm>
          <a:prstGeom prst="rect">
            <a:avLst/>
          </a:prstGeom>
          <a:noFill/>
        </p:spPr>
        <p:txBody>
          <a:bodyPr wrap="square" rtlCol="0">
            <a:spAutoFit/>
          </a:bodyPr>
          <a:lstStyle/>
          <a:p>
            <a:r>
              <a:rPr lang="en-GB" sz="1400" dirty="0"/>
              <a:t>Patients with ALT Above ULN (%)</a:t>
            </a:r>
          </a:p>
        </p:txBody>
      </p:sp>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433659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464" y="115888"/>
            <a:ext cx="8891587" cy="626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ccia a destra 11"/>
          <p:cNvSpPr/>
          <p:nvPr/>
        </p:nvSpPr>
        <p:spPr>
          <a:xfrm rot="19599288">
            <a:off x="6334125" y="3644901"/>
            <a:ext cx="431800" cy="57626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chemeClr val="tx1"/>
              </a:solidFill>
            </a:endParaRPr>
          </a:p>
        </p:txBody>
      </p:sp>
      <p:sp>
        <p:nvSpPr>
          <p:cNvPr id="14" name="Freccia a destra 13"/>
          <p:cNvSpPr/>
          <p:nvPr/>
        </p:nvSpPr>
        <p:spPr>
          <a:xfrm rot="1442570">
            <a:off x="4899025" y="5292726"/>
            <a:ext cx="433388" cy="57626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chemeClr val="tx1"/>
              </a:solidFill>
            </a:endParaRPr>
          </a:p>
        </p:txBody>
      </p:sp>
      <p:sp>
        <p:nvSpPr>
          <p:cNvPr id="10" name="Oval 6"/>
          <p:cNvSpPr>
            <a:spLocks noChangeArrowheads="1"/>
          </p:cNvSpPr>
          <p:nvPr/>
        </p:nvSpPr>
        <p:spPr bwMode="auto">
          <a:xfrm>
            <a:off x="4440238" y="4437064"/>
            <a:ext cx="1511300" cy="72072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latin typeface="Times New Roman" panose="02020603050405020304" pitchFamily="18" charset="0"/>
            </a:endParaRPr>
          </a:p>
        </p:txBody>
      </p:sp>
      <p:sp>
        <p:nvSpPr>
          <p:cNvPr id="16" name="Oval 6"/>
          <p:cNvSpPr>
            <a:spLocks noChangeArrowheads="1"/>
          </p:cNvSpPr>
          <p:nvPr/>
        </p:nvSpPr>
        <p:spPr bwMode="auto">
          <a:xfrm>
            <a:off x="3216276" y="2420939"/>
            <a:ext cx="1223963" cy="180022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latin typeface="Times New Roman" panose="02020603050405020304" pitchFamily="18" charset="0"/>
            </a:endParaRPr>
          </a:p>
        </p:txBody>
      </p:sp>
      <p:sp>
        <p:nvSpPr>
          <p:cNvPr id="17" name="Freccia a destra 16"/>
          <p:cNvSpPr/>
          <p:nvPr/>
        </p:nvSpPr>
        <p:spPr>
          <a:xfrm rot="3213100">
            <a:off x="4080669" y="4236244"/>
            <a:ext cx="431800" cy="5762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chemeClr val="tx1"/>
              </a:solidFill>
            </a:endParaRPr>
          </a:p>
        </p:txBody>
      </p:sp>
      <p:sp>
        <p:nvSpPr>
          <p:cNvPr id="18" name="Freccia a destra 17"/>
          <p:cNvSpPr/>
          <p:nvPr/>
        </p:nvSpPr>
        <p:spPr>
          <a:xfrm>
            <a:off x="6167439" y="4508501"/>
            <a:ext cx="433387" cy="57626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chemeClr val="tx1"/>
              </a:solidFill>
            </a:endParaRPr>
          </a:p>
        </p:txBody>
      </p:sp>
      <p:sp>
        <p:nvSpPr>
          <p:cNvPr id="19" name="Freccia a destra 18"/>
          <p:cNvSpPr/>
          <p:nvPr/>
        </p:nvSpPr>
        <p:spPr>
          <a:xfrm rot="19599288">
            <a:off x="8709025" y="3797301"/>
            <a:ext cx="431800" cy="57626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solidFill>
                <a:schemeClr val="tx1"/>
              </a:solidFill>
            </a:endParaRPr>
          </a:p>
        </p:txBody>
      </p:sp>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
        <p:nvSpPr>
          <p:cNvPr id="13" name="Text Box 3"/>
          <p:cNvSpPr txBox="1">
            <a:spLocks noChangeArrowheads="1"/>
          </p:cNvSpPr>
          <p:nvPr/>
        </p:nvSpPr>
        <p:spPr bwMode="auto">
          <a:xfrm>
            <a:off x="7016751" y="6046787"/>
            <a:ext cx="4679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it-IT" altLang="en-US" sz="1100" b="1" i="1" dirty="0">
                <a:latin typeface="Times New Roman" panose="02020603050405020304" pitchFamily="18" charset="0"/>
              </a:rPr>
              <a:t>Diamant M et al., Ob Rev 2010</a:t>
            </a:r>
          </a:p>
        </p:txBody>
      </p:sp>
    </p:spTree>
    <p:extLst>
      <p:ext uri="{BB962C8B-B14F-4D97-AF65-F5344CB8AC3E}">
        <p14:creationId xmlns:p14="http://schemas.microsoft.com/office/powerpoint/2010/main" val="154094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0"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Bacterial translocation is associated with </a:t>
            </a:r>
            <a:endParaRPr lang="ar-AE" sz="3600" dirty="0"/>
          </a:p>
        </p:txBody>
      </p:sp>
      <p:sp>
        <p:nvSpPr>
          <p:cNvPr id="3" name="Content Placeholder 2"/>
          <p:cNvSpPr>
            <a:spLocks noGrp="1"/>
          </p:cNvSpPr>
          <p:nvPr>
            <p:ph idx="1"/>
          </p:nvPr>
        </p:nvSpPr>
        <p:spPr>
          <a:xfrm>
            <a:off x="2050681" y="1424552"/>
            <a:ext cx="7818834" cy="4800600"/>
          </a:xfrm>
        </p:spPr>
        <p:txBody>
          <a:bodyPr>
            <a:normAutofit/>
          </a:bodyPr>
          <a:lstStyle/>
          <a:p>
            <a:pPr algn="l" rtl="0"/>
            <a:r>
              <a:rPr lang="en-US" dirty="0"/>
              <a:t>Fat accumulation in the liver</a:t>
            </a:r>
          </a:p>
          <a:p>
            <a:pPr algn="l" rtl="0"/>
            <a:r>
              <a:rPr lang="en-US" dirty="0"/>
              <a:t>Mitochondrial dysfunction</a:t>
            </a:r>
          </a:p>
          <a:p>
            <a:pPr lvl="1">
              <a:buFont typeface="Arial" pitchFamily="34" charset="0"/>
              <a:buChar char="−"/>
            </a:pPr>
            <a:r>
              <a:rPr lang="en-US" dirty="0"/>
              <a:t>increased ROS production in </a:t>
            </a:r>
            <a:r>
              <a:rPr lang="en-US" dirty="0" err="1"/>
              <a:t>Kupffer</a:t>
            </a:r>
            <a:r>
              <a:rPr lang="en-US" dirty="0"/>
              <a:t> cells and hepatocytes. </a:t>
            </a:r>
          </a:p>
          <a:p>
            <a:pPr lvl="1">
              <a:buFont typeface="Arial" pitchFamily="34" charset="0"/>
              <a:buChar char="−"/>
            </a:pPr>
            <a:r>
              <a:rPr lang="en-US" dirty="0" err="1"/>
              <a:t>Upregulate</a:t>
            </a:r>
            <a:r>
              <a:rPr lang="en-US" dirty="0"/>
              <a:t> nitric oxide synthase (NOS) through the activation of both endothelial NOS and inducible NOS</a:t>
            </a:r>
          </a:p>
          <a:p>
            <a:pPr lvl="1">
              <a:buFont typeface="Arial" pitchFamily="34" charset="0"/>
              <a:buChar char="−"/>
            </a:pPr>
            <a:r>
              <a:rPr lang="en-US" dirty="0"/>
              <a:t>LPS activates </a:t>
            </a:r>
            <a:r>
              <a:rPr lang="en-US" dirty="0" err="1"/>
              <a:t>Kupffer</a:t>
            </a:r>
            <a:r>
              <a:rPr lang="en-US" dirty="0"/>
              <a:t> cells to produce pro-inflammatory cytokines</a:t>
            </a:r>
          </a:p>
          <a:p>
            <a:pPr algn="l" rtl="0"/>
            <a:r>
              <a:rPr lang="en-US" dirty="0"/>
              <a:t>The development of nonalcoholic </a:t>
            </a:r>
            <a:r>
              <a:rPr lang="en-US" dirty="0" err="1"/>
              <a:t>steatohepatitis</a:t>
            </a:r>
            <a:r>
              <a:rPr lang="en-US" dirty="0"/>
              <a:t> and contributes to other relevant chronic liver disease</a:t>
            </a:r>
          </a:p>
          <a:p>
            <a:pPr algn="l" rtl="0"/>
            <a:endParaRPr lang="ar-AE" dirty="0"/>
          </a:p>
        </p:txBody>
      </p:sp>
      <p:sp>
        <p:nvSpPr>
          <p:cNvPr id="4" name="Rectangle 3"/>
          <p:cNvSpPr/>
          <p:nvPr/>
        </p:nvSpPr>
        <p:spPr>
          <a:xfrm>
            <a:off x="1922253" y="6019591"/>
            <a:ext cx="8610600" cy="369332"/>
          </a:xfrm>
          <a:prstGeom prst="rect">
            <a:avLst/>
          </a:prstGeom>
        </p:spPr>
        <p:txBody>
          <a:bodyPr wrap="square">
            <a:spAutoFit/>
          </a:bodyPr>
          <a:lstStyle/>
          <a:p>
            <a:pPr algn="r"/>
            <a:r>
              <a:rPr lang="en-US" sz="900" dirty="0" err="1"/>
              <a:t>Begriche</a:t>
            </a:r>
            <a:r>
              <a:rPr lang="en-US" sz="900" dirty="0"/>
              <a:t> K, </a:t>
            </a:r>
            <a:r>
              <a:rPr lang="en-US" sz="900" dirty="0" err="1"/>
              <a:t>Igoudjil</a:t>
            </a:r>
            <a:r>
              <a:rPr lang="en-US" sz="900" dirty="0"/>
              <a:t> A, et al. Mitochondrion. 2006;6:1–28. </a:t>
            </a:r>
          </a:p>
          <a:p>
            <a:pPr algn="r"/>
            <a:r>
              <a:rPr lang="en-US" sz="900" dirty="0"/>
              <a:t>Sato N. J </a:t>
            </a:r>
            <a:r>
              <a:rPr lang="en-US" sz="900" dirty="0" err="1"/>
              <a:t>Gastroenterol</a:t>
            </a:r>
            <a:r>
              <a:rPr lang="en-US" sz="900" dirty="0"/>
              <a:t> </a:t>
            </a:r>
            <a:r>
              <a:rPr lang="en-US" sz="900" dirty="0" err="1"/>
              <a:t>Hepatol</a:t>
            </a:r>
            <a:r>
              <a:rPr lang="en-US" sz="900" dirty="0"/>
              <a:t>. 2007;22 </a:t>
            </a:r>
            <a:r>
              <a:rPr lang="en-US" sz="900" dirty="0" err="1"/>
              <a:t>Suppl</a:t>
            </a:r>
            <a:r>
              <a:rPr lang="en-US" sz="900" dirty="0"/>
              <a:t> 1:S1–S6. </a:t>
            </a:r>
          </a:p>
        </p:txBody>
      </p:sp>
      <p:pic>
        <p:nvPicPr>
          <p:cNvPr id="6" name="Picture 5"/>
          <p:cNvPicPr>
            <a:picLocks noChangeAspect="1"/>
          </p:cNvPicPr>
          <p:nvPr/>
        </p:nvPicPr>
        <p:blipFill>
          <a:blip r:embed="rId3"/>
          <a:stretch>
            <a:fillRect/>
          </a:stretch>
        </p:blipFill>
        <p:spPr>
          <a:xfrm>
            <a:off x="942108" y="852549"/>
            <a:ext cx="9526089" cy="5633192"/>
          </a:xfrm>
          <a:prstGeom prst="rect">
            <a:avLst/>
          </a:prstGeom>
        </p:spPr>
      </p:pic>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15949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DRUGS IN DEVELOPMENT</a:t>
            </a:r>
            <a:endParaRPr lang="en-US" dirty="0"/>
          </a:p>
        </p:txBody>
      </p:sp>
      <p:sp>
        <p:nvSpPr>
          <p:cNvPr id="3" name="Content Placeholder 2"/>
          <p:cNvSpPr>
            <a:spLocks noGrp="1"/>
          </p:cNvSpPr>
          <p:nvPr>
            <p:ph idx="1"/>
          </p:nvPr>
        </p:nvSpPr>
        <p:spPr/>
        <p:txBody>
          <a:bodyPr/>
          <a:lstStyle/>
          <a:p>
            <a:r>
              <a:rPr lang="en-GB" dirty="0"/>
              <a:t>Phase III</a:t>
            </a:r>
          </a:p>
          <a:p>
            <a:pPr lvl="1"/>
            <a:r>
              <a:rPr lang="en-GB" dirty="0"/>
              <a:t>None</a:t>
            </a:r>
          </a:p>
          <a:p>
            <a:r>
              <a:rPr lang="en-GB" dirty="0"/>
              <a:t>Phase </a:t>
            </a:r>
            <a:r>
              <a:rPr lang="en-GB" dirty="0" err="1"/>
              <a:t>IIb</a:t>
            </a:r>
            <a:endParaRPr lang="en-GB" dirty="0"/>
          </a:p>
          <a:p>
            <a:pPr lvl="1"/>
            <a:r>
              <a:rPr lang="en-GB" dirty="0" err="1"/>
              <a:t>Obeticholic</a:t>
            </a:r>
            <a:r>
              <a:rPr lang="en-GB" dirty="0"/>
              <a:t> Acid OCA (intercept)</a:t>
            </a:r>
          </a:p>
          <a:p>
            <a:pPr lvl="1"/>
            <a:r>
              <a:rPr lang="en-GB" dirty="0"/>
              <a:t>GFT-505 (</a:t>
            </a:r>
            <a:r>
              <a:rPr lang="en-GB" dirty="0" err="1"/>
              <a:t>Genfit</a:t>
            </a:r>
            <a:r>
              <a:rPr lang="en-GB" dirty="0"/>
              <a:t>)</a:t>
            </a:r>
          </a:p>
          <a:p>
            <a:pPr lvl="1"/>
            <a:r>
              <a:rPr lang="en-GB" dirty="0"/>
              <a:t>Anti-</a:t>
            </a:r>
            <a:r>
              <a:rPr lang="en-GB" dirty="0" err="1"/>
              <a:t>Lysyl</a:t>
            </a:r>
            <a:r>
              <a:rPr lang="en-GB" dirty="0"/>
              <a:t> oxidase MCA (Gilead)</a:t>
            </a:r>
          </a:p>
          <a:p>
            <a:pPr lvl="1"/>
            <a:r>
              <a:rPr lang="en-GB" dirty="0" err="1"/>
              <a:t>Metreleptin</a:t>
            </a:r>
            <a:r>
              <a:rPr lang="en-GB" dirty="0"/>
              <a:t> (University of Michigan)</a:t>
            </a:r>
          </a:p>
          <a:p>
            <a:pPr lvl="1"/>
            <a:r>
              <a:rPr lang="en-US" dirty="0" err="1"/>
              <a:t>Roflumilast</a:t>
            </a:r>
            <a:r>
              <a:rPr lang="en-US" dirty="0"/>
              <a:t> with Pioglitazone (Takeda)</a:t>
            </a:r>
            <a:endParaRPr lang="en-GB" dirty="0"/>
          </a:p>
          <a:p>
            <a:pPr lvl="1"/>
            <a:endParaRPr lang="en-US"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4027242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9656" y="404664"/>
            <a:ext cx="7499350" cy="1143000"/>
          </a:xfrm>
        </p:spPr>
        <p:txBody>
          <a:bodyPr>
            <a:noAutofit/>
          </a:bodyPr>
          <a:lstStyle/>
          <a:p>
            <a:pPr algn="ctr" rtl="0"/>
            <a:r>
              <a:rPr lang="en-US" sz="3200" dirty="0"/>
              <a:t>Investigational medicines:</a:t>
            </a:r>
            <a:br>
              <a:rPr lang="en-US" sz="3200" dirty="0"/>
            </a:br>
            <a:r>
              <a:rPr lang="en-US" sz="3200" dirty="0"/>
              <a:t>The </a:t>
            </a:r>
            <a:r>
              <a:rPr lang="en-US" sz="3200" dirty="0" err="1"/>
              <a:t>Farnesoid</a:t>
            </a:r>
            <a:r>
              <a:rPr lang="en-US" sz="3200" dirty="0"/>
              <a:t> X Receptor (FXR) Ligand (</a:t>
            </a:r>
            <a:r>
              <a:rPr lang="en-US" sz="3200" b="1" dirty="0" err="1">
                <a:solidFill>
                  <a:srgbClr val="FF0000"/>
                </a:solidFill>
              </a:rPr>
              <a:t>obeticholic</a:t>
            </a:r>
            <a:r>
              <a:rPr lang="en-US" sz="3200" b="1" dirty="0">
                <a:solidFill>
                  <a:srgbClr val="FF0000"/>
                </a:solidFill>
              </a:rPr>
              <a:t> acid</a:t>
            </a:r>
            <a:r>
              <a:rPr lang="en-US" sz="3200" dirty="0"/>
              <a:t>)</a:t>
            </a:r>
            <a:endParaRPr lang="ar-AE" sz="3200" dirty="0"/>
          </a:p>
        </p:txBody>
      </p:sp>
      <p:graphicFrame>
        <p:nvGraphicFramePr>
          <p:cNvPr id="4" name="Content Placeholder 3"/>
          <p:cNvGraphicFramePr>
            <a:graphicFrameLocks noGrp="1"/>
          </p:cNvGraphicFramePr>
          <p:nvPr>
            <p:ph idx="1"/>
            <p:extLst/>
          </p:nvPr>
        </p:nvGraphicFramePr>
        <p:xfrm>
          <a:off x="2639618" y="1835839"/>
          <a:ext cx="7920879" cy="4067709"/>
        </p:xfrm>
        <a:graphic>
          <a:graphicData uri="http://schemas.openxmlformats.org/drawingml/2006/table">
            <a:tbl>
              <a:tblPr>
                <a:tableStyleId>{FABFCF23-3B69-468F-B69F-88F6DE6A72F2}</a:tableStyleId>
              </a:tblPr>
              <a:tblGrid>
                <a:gridCol w="1368151">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2376264">
                  <a:extLst>
                    <a:ext uri="{9D8B030D-6E8A-4147-A177-3AD203B41FA5}">
                      <a16:colId xmlns:a16="http://schemas.microsoft.com/office/drawing/2014/main" val="20003"/>
                    </a:ext>
                  </a:extLst>
                </a:gridCol>
              </a:tblGrid>
              <a:tr h="600075">
                <a:tc>
                  <a:txBody>
                    <a:bodyPr/>
                    <a:lstStyle/>
                    <a:p>
                      <a:pPr algn="l" rtl="0"/>
                      <a:r>
                        <a:rPr lang="en-US" sz="1700" dirty="0">
                          <a:solidFill>
                            <a:schemeClr val="bg1"/>
                          </a:solidFill>
                        </a:rPr>
                        <a:t>Compound</a:t>
                      </a:r>
                    </a:p>
                  </a:txBody>
                  <a:tcPr marL="85725" marR="85725" marT="42862" marB="42862" anchor="ctr">
                    <a:solidFill>
                      <a:srgbClr val="FEB80A"/>
                    </a:solidFill>
                  </a:tcPr>
                </a:tc>
                <a:tc>
                  <a:txBody>
                    <a:bodyPr/>
                    <a:lstStyle/>
                    <a:p>
                      <a:pPr algn="l" rtl="0"/>
                      <a:r>
                        <a:rPr lang="en-US" sz="1700">
                          <a:solidFill>
                            <a:schemeClr val="bg1"/>
                          </a:solidFill>
                        </a:rPr>
                        <a:t>Primary indication</a:t>
                      </a:r>
                    </a:p>
                  </a:txBody>
                  <a:tcPr marL="85725" marR="85725" marT="42862" marB="42862" anchor="ctr">
                    <a:solidFill>
                      <a:srgbClr val="FEB80A"/>
                    </a:solidFill>
                  </a:tcPr>
                </a:tc>
                <a:tc>
                  <a:txBody>
                    <a:bodyPr/>
                    <a:lstStyle/>
                    <a:p>
                      <a:pPr algn="l" rtl="0"/>
                      <a:r>
                        <a:rPr lang="en-US" sz="1700">
                          <a:solidFill>
                            <a:schemeClr val="bg1"/>
                          </a:solidFill>
                        </a:rPr>
                        <a:t>Status</a:t>
                      </a:r>
                    </a:p>
                  </a:txBody>
                  <a:tcPr marL="85725" marR="85725" marT="42862" marB="42862" anchor="ctr">
                    <a:solidFill>
                      <a:srgbClr val="FEB80A"/>
                    </a:solidFill>
                  </a:tcPr>
                </a:tc>
                <a:tc>
                  <a:txBody>
                    <a:bodyPr/>
                    <a:lstStyle/>
                    <a:p>
                      <a:pPr algn="l" rtl="0"/>
                      <a:r>
                        <a:rPr lang="en-US" sz="1700" dirty="0">
                          <a:solidFill>
                            <a:schemeClr val="bg1"/>
                          </a:solidFill>
                        </a:rPr>
                        <a:t>Reported impact on metabolism</a:t>
                      </a:r>
                    </a:p>
                  </a:txBody>
                  <a:tcPr marL="85725" marR="85725" marT="42862" marB="42862" anchor="ctr">
                    <a:solidFill>
                      <a:srgbClr val="FEB80A"/>
                    </a:solidFill>
                  </a:tcPr>
                </a:tc>
                <a:extLst>
                  <a:ext uri="{0D108BD9-81ED-4DB2-BD59-A6C34878D82A}">
                    <a16:rowId xmlns:a16="http://schemas.microsoft.com/office/drawing/2014/main" val="10000"/>
                  </a:ext>
                </a:extLst>
              </a:tr>
              <a:tr h="889450">
                <a:tc>
                  <a:txBody>
                    <a:bodyPr/>
                    <a:lstStyle/>
                    <a:p>
                      <a:pPr algn="l"/>
                      <a:r>
                        <a:rPr lang="en-US" sz="1600" dirty="0"/>
                        <a:t>CDCA</a:t>
                      </a:r>
                    </a:p>
                  </a:txBody>
                  <a:tcPr marL="85725" marR="85725" marT="42862" marB="42862" anchor="ctr">
                    <a:solidFill>
                      <a:schemeClr val="accent2">
                        <a:lumMod val="20000"/>
                        <a:lumOff val="80000"/>
                      </a:schemeClr>
                    </a:solidFill>
                  </a:tcPr>
                </a:tc>
                <a:tc>
                  <a:txBody>
                    <a:bodyPr/>
                    <a:lstStyle/>
                    <a:p>
                      <a:pPr algn="l"/>
                      <a:r>
                        <a:rPr lang="en-US" sz="1600" dirty="0" err="1"/>
                        <a:t>Cholelithiasis</a:t>
                      </a:r>
                      <a:r>
                        <a:rPr lang="en-US" sz="1600" dirty="0"/>
                        <a:t>, </a:t>
                      </a:r>
                      <a:r>
                        <a:rPr lang="en-US" sz="1600" dirty="0" err="1"/>
                        <a:t>cerebrotendinous</a:t>
                      </a:r>
                      <a:r>
                        <a:rPr lang="en-US" sz="1600" dirty="0"/>
                        <a:t>, and </a:t>
                      </a:r>
                      <a:r>
                        <a:rPr lang="en-US" sz="1600" dirty="0" err="1"/>
                        <a:t>xanthomatosis</a:t>
                      </a:r>
                      <a:endParaRPr lang="en-US" sz="1600" dirty="0"/>
                    </a:p>
                  </a:txBody>
                  <a:tcPr marL="85725" marR="85725" marT="42862" marB="42862" anchor="ctr">
                    <a:solidFill>
                      <a:schemeClr val="accent2">
                        <a:lumMod val="20000"/>
                        <a:lumOff val="80000"/>
                      </a:schemeClr>
                    </a:solidFill>
                  </a:tcPr>
                </a:tc>
                <a:tc>
                  <a:txBody>
                    <a:bodyPr/>
                    <a:lstStyle/>
                    <a:p>
                      <a:pPr algn="l"/>
                      <a:r>
                        <a:rPr lang="en-US" sz="1600"/>
                        <a:t>Not marketed in United States or European Nation</a:t>
                      </a:r>
                    </a:p>
                  </a:txBody>
                  <a:tcPr marL="85725" marR="85725" marT="42862" marB="42862" anchor="ctr">
                    <a:solidFill>
                      <a:schemeClr val="accent2">
                        <a:lumMod val="20000"/>
                        <a:lumOff val="80000"/>
                      </a:schemeClr>
                    </a:solidFill>
                  </a:tcPr>
                </a:tc>
                <a:tc>
                  <a:txBody>
                    <a:bodyPr/>
                    <a:lstStyle/>
                    <a:p>
                      <a:pPr algn="l"/>
                      <a:r>
                        <a:rPr lang="en-US" sz="1600" dirty="0"/>
                        <a:t>Reduces serum TG levels (in rodents and humans)</a:t>
                      </a:r>
                    </a:p>
                  </a:txBody>
                  <a:tcPr marL="85725" marR="85725" marT="42862" marB="42862" anchor="ctr">
                    <a:solidFill>
                      <a:schemeClr val="accent2">
                        <a:lumMod val="20000"/>
                        <a:lumOff val="80000"/>
                      </a:schemeClr>
                    </a:solidFill>
                  </a:tcPr>
                </a:tc>
                <a:extLst>
                  <a:ext uri="{0D108BD9-81ED-4DB2-BD59-A6C34878D82A}">
                    <a16:rowId xmlns:a16="http://schemas.microsoft.com/office/drawing/2014/main" val="10001"/>
                  </a:ext>
                </a:extLst>
              </a:tr>
              <a:tr h="1080120">
                <a:tc>
                  <a:txBody>
                    <a:bodyPr/>
                    <a:lstStyle/>
                    <a:p>
                      <a:pPr algn="l"/>
                      <a:r>
                        <a:rPr lang="en-US" sz="1600" dirty="0"/>
                        <a:t>GW4064</a:t>
                      </a:r>
                    </a:p>
                  </a:txBody>
                  <a:tcPr marL="85725" marR="85725" marT="42862" marB="42862" anchor="ctr">
                    <a:solidFill>
                      <a:schemeClr val="accent2">
                        <a:lumMod val="20000"/>
                        <a:lumOff val="80000"/>
                      </a:schemeClr>
                    </a:solidFill>
                  </a:tcPr>
                </a:tc>
                <a:tc>
                  <a:txBody>
                    <a:bodyPr/>
                    <a:lstStyle/>
                    <a:p>
                      <a:pPr algn="l"/>
                      <a:r>
                        <a:rPr lang="en-US" sz="1600" dirty="0" err="1"/>
                        <a:t>Cholelithiasis</a:t>
                      </a:r>
                      <a:endParaRPr lang="en-US" sz="1600" dirty="0"/>
                    </a:p>
                  </a:txBody>
                  <a:tcPr marL="85725" marR="85725" marT="42862" marB="42862" anchor="ctr">
                    <a:solidFill>
                      <a:schemeClr val="accent2">
                        <a:lumMod val="20000"/>
                        <a:lumOff val="80000"/>
                      </a:schemeClr>
                    </a:solidFill>
                  </a:tcPr>
                </a:tc>
                <a:tc>
                  <a:txBody>
                    <a:bodyPr/>
                    <a:lstStyle/>
                    <a:p>
                      <a:pPr algn="l"/>
                      <a:r>
                        <a:rPr lang="en-US" sz="1600" dirty="0"/>
                        <a:t>Preclinical</a:t>
                      </a:r>
                    </a:p>
                  </a:txBody>
                  <a:tcPr marL="85725" marR="85725" marT="42862" marB="42862" anchor="ctr">
                    <a:solidFill>
                      <a:schemeClr val="accent2">
                        <a:lumMod val="20000"/>
                        <a:lumOff val="80000"/>
                      </a:schemeClr>
                    </a:solidFill>
                  </a:tcPr>
                </a:tc>
                <a:tc>
                  <a:txBody>
                    <a:bodyPr/>
                    <a:lstStyle/>
                    <a:p>
                      <a:pPr algn="l"/>
                      <a:r>
                        <a:rPr lang="en-US" sz="1600" dirty="0"/>
                        <a:t>Improves insulin sensitivity, reduces serum TG levels (in rodents)</a:t>
                      </a:r>
                    </a:p>
                  </a:txBody>
                  <a:tcPr marL="85725" marR="85725" marT="42862" marB="42862" anchor="ctr">
                    <a:solidFill>
                      <a:schemeClr val="accent2">
                        <a:lumMod val="20000"/>
                        <a:lumOff val="80000"/>
                      </a:schemeClr>
                    </a:solidFill>
                  </a:tcPr>
                </a:tc>
                <a:extLst>
                  <a:ext uri="{0D108BD9-81ED-4DB2-BD59-A6C34878D82A}">
                    <a16:rowId xmlns:a16="http://schemas.microsoft.com/office/drawing/2014/main" val="10002"/>
                  </a:ext>
                </a:extLst>
              </a:tr>
              <a:tr h="894180">
                <a:tc>
                  <a:txBody>
                    <a:bodyPr/>
                    <a:lstStyle/>
                    <a:p>
                      <a:pPr algn="l"/>
                      <a:r>
                        <a:rPr lang="en-US" sz="1600" dirty="0"/>
                        <a:t>INT-747 (6</a:t>
                      </a:r>
                      <a:r>
                        <a:rPr lang="el-GR" sz="1600" dirty="0"/>
                        <a:t>α-</a:t>
                      </a:r>
                      <a:r>
                        <a:rPr lang="en-US" sz="1600" dirty="0"/>
                        <a:t>ethyl-CDCA)</a:t>
                      </a:r>
                    </a:p>
                  </a:txBody>
                  <a:tcPr marL="85725" marR="85725" marT="42862" marB="42862" anchor="ctr">
                    <a:solidFill>
                      <a:schemeClr val="accent2">
                        <a:lumMod val="20000"/>
                        <a:lumOff val="80000"/>
                      </a:schemeClr>
                    </a:solidFill>
                  </a:tcPr>
                </a:tc>
                <a:tc>
                  <a:txBody>
                    <a:bodyPr/>
                    <a:lstStyle/>
                    <a:p>
                      <a:pPr algn="l"/>
                      <a:r>
                        <a:rPr lang="en-US" sz="1600" dirty="0"/>
                        <a:t>Primary biliary cirrhosis, non-alcoholic fatty liver disease</a:t>
                      </a:r>
                    </a:p>
                  </a:txBody>
                  <a:tcPr marL="85725" marR="85725" marT="42862" marB="42862" anchor="ctr">
                    <a:solidFill>
                      <a:schemeClr val="accent2">
                        <a:lumMod val="20000"/>
                        <a:lumOff val="80000"/>
                      </a:schemeClr>
                    </a:solidFill>
                  </a:tcPr>
                </a:tc>
                <a:tc>
                  <a:txBody>
                    <a:bodyPr/>
                    <a:lstStyle/>
                    <a:p>
                      <a:pPr algn="l"/>
                      <a:r>
                        <a:rPr lang="en-US" sz="1600" dirty="0"/>
                        <a:t>Phase II</a:t>
                      </a:r>
                    </a:p>
                  </a:txBody>
                  <a:tcPr marL="85725" marR="85725" marT="42862" marB="42862" anchor="ctr">
                    <a:solidFill>
                      <a:schemeClr val="accent2">
                        <a:lumMod val="20000"/>
                        <a:lumOff val="80000"/>
                      </a:schemeClr>
                    </a:solidFill>
                  </a:tcPr>
                </a:tc>
                <a:tc>
                  <a:txBody>
                    <a:bodyPr/>
                    <a:lstStyle/>
                    <a:p>
                      <a:pPr algn="l"/>
                      <a:r>
                        <a:rPr lang="en-US" sz="1600" dirty="0"/>
                        <a:t>Improves insulin sensitivity, reduces serum TG levels</a:t>
                      </a:r>
                    </a:p>
                  </a:txBody>
                  <a:tcPr marL="85725" marR="85725" marT="42862" marB="42862" anchor="ctr">
                    <a:solidFill>
                      <a:schemeClr val="accent2">
                        <a:lumMod val="20000"/>
                        <a:lumOff val="80000"/>
                      </a:schemeClr>
                    </a:solidFill>
                  </a:tcPr>
                </a:tc>
                <a:extLst>
                  <a:ext uri="{0D108BD9-81ED-4DB2-BD59-A6C34878D82A}">
                    <a16:rowId xmlns:a16="http://schemas.microsoft.com/office/drawing/2014/main" val="10003"/>
                  </a:ext>
                </a:extLst>
              </a:tr>
              <a:tr h="600075">
                <a:tc>
                  <a:txBody>
                    <a:bodyPr/>
                    <a:lstStyle/>
                    <a:p>
                      <a:pPr algn="l"/>
                      <a:r>
                        <a:rPr lang="en-US" sz="1600" dirty="0" err="1"/>
                        <a:t>Fexaramine</a:t>
                      </a:r>
                      <a:endParaRPr lang="en-US" sz="1600" dirty="0"/>
                    </a:p>
                  </a:txBody>
                  <a:tcPr marL="85725" marR="85725" marT="42862" marB="42862" anchor="ctr">
                    <a:solidFill>
                      <a:schemeClr val="accent2">
                        <a:lumMod val="20000"/>
                        <a:lumOff val="80000"/>
                      </a:schemeClr>
                    </a:solidFill>
                  </a:tcPr>
                </a:tc>
                <a:tc>
                  <a:txBody>
                    <a:bodyPr/>
                    <a:lstStyle/>
                    <a:p>
                      <a:pPr algn="l"/>
                      <a:r>
                        <a:rPr lang="en-US" sz="1600" dirty="0"/>
                        <a:t>Hypercholesterolemia</a:t>
                      </a:r>
                    </a:p>
                  </a:txBody>
                  <a:tcPr marL="85725" marR="85725" marT="42862" marB="42862" anchor="ctr">
                    <a:solidFill>
                      <a:schemeClr val="accent2">
                        <a:lumMod val="20000"/>
                        <a:lumOff val="80000"/>
                      </a:schemeClr>
                    </a:solidFill>
                  </a:tcPr>
                </a:tc>
                <a:tc>
                  <a:txBody>
                    <a:bodyPr/>
                    <a:lstStyle/>
                    <a:p>
                      <a:pPr algn="l"/>
                      <a:r>
                        <a:rPr lang="en-US" sz="1600" dirty="0"/>
                        <a:t>Preclinical</a:t>
                      </a:r>
                    </a:p>
                  </a:txBody>
                  <a:tcPr marL="85725" marR="85725" marT="42862" marB="42862" anchor="ctr">
                    <a:solidFill>
                      <a:schemeClr val="accent2">
                        <a:lumMod val="20000"/>
                        <a:lumOff val="80000"/>
                      </a:schemeClr>
                    </a:solidFill>
                  </a:tcPr>
                </a:tc>
                <a:tc>
                  <a:txBody>
                    <a:bodyPr/>
                    <a:lstStyle/>
                    <a:p>
                      <a:pPr algn="l"/>
                      <a:r>
                        <a:rPr lang="en-US" sz="1600" dirty="0"/>
                        <a:t>Reduces serum cholesterol</a:t>
                      </a:r>
                    </a:p>
                  </a:txBody>
                  <a:tcPr marL="85725" marR="85725" marT="42862" marB="42862" anchor="ctr">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4136477" y="6096731"/>
            <a:ext cx="7740352" cy="577081"/>
          </a:xfrm>
          <a:prstGeom prst="rect">
            <a:avLst/>
          </a:prstGeom>
        </p:spPr>
        <p:txBody>
          <a:bodyPr wrap="square">
            <a:spAutoFit/>
          </a:bodyPr>
          <a:lstStyle/>
          <a:p>
            <a:pPr algn="r"/>
            <a:r>
              <a:rPr lang="en-US" sz="1050" i="1" dirty="0" err="1"/>
              <a:t>Hanf</a:t>
            </a:r>
            <a:r>
              <a:rPr lang="en-US" sz="1050" i="1" dirty="0"/>
              <a:t> R, et al American Diabetes Association, 70th Scientific Session, 2010</a:t>
            </a:r>
          </a:p>
          <a:p>
            <a:pPr algn="r"/>
            <a:r>
              <a:rPr lang="en-US" sz="1050" i="1" dirty="0" err="1"/>
              <a:t>Modalier</a:t>
            </a:r>
            <a:r>
              <a:rPr lang="en-US" sz="1050" i="1" dirty="0"/>
              <a:t> S et al, Gastroenterology 2013 Sep;145(3):574-82</a:t>
            </a:r>
            <a:endParaRPr lang="en-US" sz="1050" b="1" i="1" dirty="0"/>
          </a:p>
          <a:p>
            <a:pPr algn="r"/>
            <a:endParaRPr lang="en-US" sz="1050" i="1" dirty="0"/>
          </a:p>
        </p:txBody>
      </p:sp>
      <p:graphicFrame>
        <p:nvGraphicFramePr>
          <p:cNvPr id="8" name="Table 7"/>
          <p:cNvGraphicFramePr>
            <a:graphicFrameLocks noGrp="1"/>
          </p:cNvGraphicFramePr>
          <p:nvPr>
            <p:extLst/>
          </p:nvPr>
        </p:nvGraphicFramePr>
        <p:xfrm>
          <a:off x="2615889" y="4365104"/>
          <a:ext cx="7920877" cy="1097280"/>
        </p:xfrm>
        <a:graphic>
          <a:graphicData uri="http://schemas.openxmlformats.org/drawingml/2006/table">
            <a:tbl>
              <a:tblPr rtl="1" firstRow="1" bandRow="1">
                <a:tableStyleId>{74C1A8A3-306A-4EB7-A6B1-4F7E0EB9C5D6}</a:tableStyleId>
              </a:tblPr>
              <a:tblGrid>
                <a:gridCol w="2640292">
                  <a:extLst>
                    <a:ext uri="{9D8B030D-6E8A-4147-A177-3AD203B41FA5}">
                      <a16:colId xmlns:a16="http://schemas.microsoft.com/office/drawing/2014/main" val="20000"/>
                    </a:ext>
                  </a:extLst>
                </a:gridCol>
                <a:gridCol w="4047094">
                  <a:extLst>
                    <a:ext uri="{9D8B030D-6E8A-4147-A177-3AD203B41FA5}">
                      <a16:colId xmlns:a16="http://schemas.microsoft.com/office/drawing/2014/main" val="20001"/>
                    </a:ext>
                  </a:extLst>
                </a:gridCol>
                <a:gridCol w="1233491">
                  <a:extLst>
                    <a:ext uri="{9D8B030D-6E8A-4147-A177-3AD203B41FA5}">
                      <a16:colId xmlns:a16="http://schemas.microsoft.com/office/drawing/2014/main" val="20002"/>
                    </a:ext>
                  </a:extLst>
                </a:gridCol>
              </a:tblGrid>
              <a:tr h="936104">
                <a:tc>
                  <a:txBody>
                    <a:bodyPr/>
                    <a:lstStyle/>
                    <a:p>
                      <a:pPr algn="l" rtl="0"/>
                      <a:r>
                        <a:rPr lang="en-US" sz="1100" dirty="0"/>
                        <a:t>Study ID: NASH-FLINT (IND); Source: National Institute of Diabetes and Digestive and Kidney Diseases (NIDDK)</a:t>
                      </a:r>
                      <a:endParaRPr lang="ar-AE" sz="1100" dirty="0"/>
                    </a:p>
                  </a:txBody>
                  <a:tcPr/>
                </a:tc>
                <a:tc>
                  <a:txBody>
                    <a:bodyPr/>
                    <a:lstStyle/>
                    <a:p>
                      <a:pPr algn="l" rtl="0"/>
                      <a:r>
                        <a:rPr lang="en-US" sz="1100" dirty="0" err="1"/>
                        <a:t>Obeticholic</a:t>
                      </a:r>
                      <a:r>
                        <a:rPr lang="en-US" sz="1100" dirty="0"/>
                        <a:t> acid (OCA) for 72 weeks</a:t>
                      </a:r>
                      <a:br>
                        <a:rPr lang="en-US" sz="1100" dirty="0"/>
                      </a:br>
                      <a:r>
                        <a:rPr lang="en-US" sz="1100" dirty="0"/>
                        <a:t>subjects with biopsy evidence of (NASH)</a:t>
                      </a:r>
                    </a:p>
                    <a:p>
                      <a:pPr algn="l" rtl="0"/>
                      <a:r>
                        <a:rPr lang="en-US" sz="1100" dirty="0"/>
                        <a:t>Aim : improvement in their liver disease as measured by changes in the nonalcoholic fatty liver</a:t>
                      </a:r>
                      <a:br>
                        <a:rPr lang="en-US" sz="1100" dirty="0"/>
                      </a:br>
                      <a:r>
                        <a:rPr lang="en-US" sz="1100" dirty="0"/>
                        <a:t>disease (NAFLD) activity score (NAS). </a:t>
                      </a:r>
                    </a:p>
                    <a:p>
                      <a:pPr algn="l" rtl="0"/>
                      <a:endParaRPr lang="ar-AE" sz="1100" dirty="0"/>
                    </a:p>
                  </a:txBody>
                  <a:tcPr/>
                </a:tc>
                <a:tc>
                  <a:txBody>
                    <a:bodyPr/>
                    <a:lstStyle/>
                    <a:p>
                      <a:pPr algn="l" rtl="0"/>
                      <a:r>
                        <a:rPr lang="en-US" sz="1100" dirty="0"/>
                        <a:t>Clinical  Trial</a:t>
                      </a:r>
                    </a:p>
                    <a:p>
                      <a:pPr algn="l" rtl="0"/>
                      <a:r>
                        <a:rPr lang="en-US" sz="1100" dirty="0"/>
                        <a:t>FLINT</a:t>
                      </a:r>
                      <a:endParaRPr lang="ar-AE" sz="1100" dirty="0"/>
                    </a:p>
                  </a:txBody>
                  <a:tcPr/>
                </a:tc>
                <a:extLst>
                  <a:ext uri="{0D108BD9-81ED-4DB2-BD59-A6C34878D82A}">
                    <a16:rowId xmlns:a16="http://schemas.microsoft.com/office/drawing/2014/main" val="10000"/>
                  </a:ext>
                </a:extLst>
              </a:tr>
            </a:tbl>
          </a:graphicData>
        </a:graphic>
      </p:graphicFrame>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938513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Results</a:t>
            </a:r>
            <a:endParaRPr lang="ar-AE" dirty="0"/>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1734" y="1534332"/>
            <a:ext cx="3099761" cy="2319081"/>
          </a:xfrm>
          <a:prstGeom prst="rect">
            <a:avLst/>
          </a:prstGeom>
        </p:spPr>
      </p:pic>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5996" y="1534331"/>
            <a:ext cx="3099761" cy="2319081"/>
          </a:xfrm>
          <a:prstGeom prst="rect">
            <a:avLst/>
          </a:prstGeom>
        </p:spPr>
      </p:pic>
      <p:pic>
        <p:nvPicPr>
          <p:cNvPr id="11"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0498" y="3837914"/>
            <a:ext cx="3099760" cy="2319080"/>
          </a:xfrm>
          <a:prstGeom prst="rect">
            <a:avLst/>
          </a:prstGeom>
        </p:spPr>
      </p:pic>
      <p:pic>
        <p:nvPicPr>
          <p:cNvPr id="12"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6236" y="3837914"/>
            <a:ext cx="3099760" cy="231908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5498" y="1159390"/>
            <a:ext cx="6471001" cy="5216526"/>
          </a:xfrm>
          <a:prstGeom prst="rect">
            <a:avLst/>
          </a:prstGeom>
        </p:spPr>
      </p:pic>
      <p:sp>
        <p:nvSpPr>
          <p:cNvPr id="4" name="Rounded Rectangle 3"/>
          <p:cNvSpPr/>
          <p:nvPr/>
        </p:nvSpPr>
        <p:spPr>
          <a:xfrm>
            <a:off x="2614114" y="2530814"/>
            <a:ext cx="6472767" cy="1819936"/>
          </a:xfrm>
          <a:prstGeom prst="roundRect">
            <a:avLst/>
          </a:prstGeom>
          <a:solidFill>
            <a:schemeClr val="accent5">
              <a:lumMod val="75000"/>
            </a:schemeClr>
          </a:solidFill>
          <a:ln>
            <a:noFill/>
          </a:ln>
          <a:effectLst>
            <a:outerShdw blurRad="266700" dist="63500" dir="10200000" sx="101000" sy="101000" algn="tr" rotWithShape="0">
              <a:schemeClr val="accent5">
                <a:lumMod val="75000"/>
                <a:alpha val="62000"/>
              </a:scheme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The good news</a:t>
            </a:r>
          </a:p>
          <a:p>
            <a:pPr marL="285750" indent="-285750">
              <a:buFont typeface="Arial" panose="020B0604020202020204" pitchFamily="34" charset="0"/>
              <a:buChar char="•"/>
            </a:pPr>
            <a:r>
              <a:rPr lang="en-US" b="1" dirty="0"/>
              <a:t>45% in the OCA </a:t>
            </a:r>
            <a:r>
              <a:rPr lang="en-US" b="1" dirty="0" err="1"/>
              <a:t>arma</a:t>
            </a:r>
            <a:r>
              <a:rPr lang="en-US" b="1" dirty="0"/>
              <a:t> had an improvement in disease (i.e.&gt;2 point decrease in NAS with no worsening of fibrosis) compared to 21% in the placebo arm.</a:t>
            </a:r>
          </a:p>
          <a:p>
            <a:pPr marL="285750" indent="-285750">
              <a:buFont typeface="Arial" panose="020B0604020202020204" pitchFamily="34" charset="0"/>
              <a:buChar char="•"/>
            </a:pPr>
            <a:r>
              <a:rPr lang="en-US" b="1" dirty="0"/>
              <a:t>Fibrosis was improved in 35% of the </a:t>
            </a:r>
            <a:r>
              <a:rPr lang="en-US" b="1" dirty="0" err="1"/>
              <a:t>OCAarm</a:t>
            </a:r>
            <a:r>
              <a:rPr lang="en-US" b="1" dirty="0"/>
              <a:t> and 19% of the placebo</a:t>
            </a:r>
            <a:endParaRPr lang="en-GB" b="1" dirty="0"/>
          </a:p>
        </p:txBody>
      </p:sp>
      <p:sp>
        <p:nvSpPr>
          <p:cNvPr id="10" name="Rounded Rectangle 9"/>
          <p:cNvSpPr/>
          <p:nvPr/>
        </p:nvSpPr>
        <p:spPr>
          <a:xfrm>
            <a:off x="2614113" y="2154477"/>
            <a:ext cx="6472767" cy="2493200"/>
          </a:xfrm>
          <a:prstGeom prst="roundRect">
            <a:avLst/>
          </a:prstGeom>
          <a:solidFill>
            <a:schemeClr val="accent5">
              <a:lumMod val="75000"/>
            </a:schemeClr>
          </a:solidFill>
          <a:ln>
            <a:noFill/>
          </a:ln>
          <a:effectLst>
            <a:outerShdw blurRad="266700" dist="63500" dir="10200000" sx="101000" sy="101000" algn="tr" rotWithShape="0">
              <a:schemeClr val="accent5">
                <a:lumMod val="75000"/>
                <a:alpha val="62000"/>
              </a:scheme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The bad news</a:t>
            </a:r>
          </a:p>
          <a:p>
            <a:pPr marL="285750" indent="-285750">
              <a:buFont typeface="Arial" panose="020B0604020202020204" pitchFamily="34" charset="0"/>
              <a:buChar char="•"/>
            </a:pPr>
            <a:r>
              <a:rPr lang="en-US" b="1" dirty="0"/>
              <a:t>There was no significant difference in the resolution of NASH between OCA and placebo groups.</a:t>
            </a:r>
          </a:p>
          <a:p>
            <a:pPr marL="285750" indent="-285750">
              <a:buFont typeface="Arial" panose="020B0604020202020204" pitchFamily="34" charset="0"/>
              <a:buChar char="•"/>
            </a:pPr>
            <a:r>
              <a:rPr lang="en-US" b="1" dirty="0"/>
              <a:t>There were clear signs that the OCA arm suffered an increase in LDL</a:t>
            </a:r>
          </a:p>
          <a:p>
            <a:pPr marL="285750" indent="-285750">
              <a:buFont typeface="Arial" panose="020B0604020202020204" pitchFamily="34" charset="0"/>
              <a:buChar char="•"/>
            </a:pPr>
            <a:r>
              <a:rPr lang="en-US" b="1" dirty="0"/>
              <a:t>About one in four in the OCA arm suffered from </a:t>
            </a:r>
            <a:r>
              <a:rPr lang="en-US" b="1" dirty="0" err="1"/>
              <a:t>pruritis</a:t>
            </a:r>
            <a:r>
              <a:rPr lang="en-US" b="1" dirty="0"/>
              <a:t> including 3 cases which were deemed severe or life threatening</a:t>
            </a:r>
            <a:endParaRPr lang="en-GB" b="1" dirty="0"/>
          </a:p>
        </p:txBody>
      </p:sp>
      <p:sp>
        <p:nvSpPr>
          <p:cNvPr id="13" name="Rounded Rectangle 12"/>
          <p:cNvSpPr/>
          <p:nvPr/>
        </p:nvSpPr>
        <p:spPr>
          <a:xfrm>
            <a:off x="2604494" y="2145585"/>
            <a:ext cx="6472767" cy="2493200"/>
          </a:xfrm>
          <a:prstGeom prst="roundRect">
            <a:avLst/>
          </a:prstGeom>
          <a:solidFill>
            <a:schemeClr val="accent5">
              <a:lumMod val="75000"/>
            </a:schemeClr>
          </a:solidFill>
          <a:ln>
            <a:noFill/>
          </a:ln>
          <a:effectLst>
            <a:outerShdw blurRad="266700" dist="63500" dir="10200000" sx="101000" sy="101000" algn="tr" rotWithShape="0">
              <a:schemeClr val="accent5">
                <a:lumMod val="75000"/>
                <a:alpha val="62000"/>
              </a:scheme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According to the FDA/AASLD guidance “the reversal of steatohepatitis with no evidence of progression to advanced fibrosis (stage 3 or 4) may be an acceptable surrogate endpoint suitable both for phase2b and 3 </a:t>
            </a:r>
            <a:r>
              <a:rPr lang="en-US" b="1" dirty="0" err="1"/>
              <a:t>trialsthat</a:t>
            </a:r>
            <a:r>
              <a:rPr lang="en-US" b="1" dirty="0"/>
              <a:t> enroll patients with NASH and evidence of early fibrosis”</a:t>
            </a:r>
            <a:endParaRPr lang="en-GB" b="1" dirty="0"/>
          </a:p>
        </p:txBody>
      </p:sp>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09160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randombar(horizontal)">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9" name="Rectangle 7"/>
          <p:cNvSpPr>
            <a:spLocks noChangeArrowheads="1"/>
          </p:cNvSpPr>
          <p:nvPr/>
        </p:nvSpPr>
        <p:spPr bwMode="auto">
          <a:xfrm>
            <a:off x="0" y="228600"/>
            <a:ext cx="12192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sz="3600">
                <a:solidFill>
                  <a:schemeClr val="tx1"/>
                </a:solidFill>
                <a:effectLst>
                  <a:outerShdw blurRad="38100" dist="38100" dir="2700000" algn="tl">
                    <a:srgbClr val="C0C0C0"/>
                  </a:outerShdw>
                </a:effectLst>
                <a:latin typeface="Arial" pitchFamily="34" charset="0"/>
              </a:defRPr>
            </a:lvl1pPr>
            <a:lvl2pPr>
              <a:defRPr sz="3600">
                <a:solidFill>
                  <a:schemeClr val="tx1"/>
                </a:solidFill>
                <a:effectLst>
                  <a:outerShdw blurRad="38100" dist="38100" dir="2700000" algn="tl">
                    <a:srgbClr val="C0C0C0"/>
                  </a:outerShdw>
                </a:effectLst>
                <a:latin typeface="Arial" pitchFamily="34" charset="0"/>
              </a:defRPr>
            </a:lvl2pPr>
            <a:lvl3pPr>
              <a:defRPr sz="3600">
                <a:solidFill>
                  <a:schemeClr val="tx1"/>
                </a:solidFill>
                <a:effectLst>
                  <a:outerShdw blurRad="38100" dist="38100" dir="2700000" algn="tl">
                    <a:srgbClr val="C0C0C0"/>
                  </a:outerShdw>
                </a:effectLst>
                <a:latin typeface="Arial" pitchFamily="34" charset="0"/>
              </a:defRPr>
            </a:lvl3pPr>
            <a:lvl4pPr>
              <a:defRPr sz="3600">
                <a:solidFill>
                  <a:schemeClr val="tx1"/>
                </a:solidFill>
                <a:effectLst>
                  <a:outerShdw blurRad="38100" dist="38100" dir="2700000" algn="tl">
                    <a:srgbClr val="C0C0C0"/>
                  </a:outerShdw>
                </a:effectLst>
                <a:latin typeface="Arial" pitchFamily="34" charset="0"/>
              </a:defRPr>
            </a:lvl4pPr>
            <a:lvl5pPr>
              <a:defRPr sz="3600">
                <a:solidFill>
                  <a:schemeClr val="tx1"/>
                </a:solidFill>
                <a:effectLst>
                  <a:outerShdw blurRad="38100" dist="38100" dir="2700000" algn="tl">
                    <a:srgbClr val="C0C0C0"/>
                  </a:outerShdw>
                </a:effectLst>
                <a:latin typeface="Arial" pitchFamily="34" charset="0"/>
              </a:defRPr>
            </a:lvl5pPr>
            <a:lvl6pPr marL="457200" algn="ctr" rtl="0" fontAlgn="base">
              <a:spcBef>
                <a:spcPct val="0"/>
              </a:spcBef>
              <a:spcAft>
                <a:spcPct val="0"/>
              </a:spcAft>
              <a:defRPr sz="3600">
                <a:solidFill>
                  <a:schemeClr val="tx1"/>
                </a:solidFill>
                <a:effectLst>
                  <a:outerShdw blurRad="38100" dist="38100" dir="2700000" algn="tl">
                    <a:srgbClr val="C0C0C0"/>
                  </a:outerShdw>
                </a:effectLst>
                <a:latin typeface="Arial" pitchFamily="34" charset="0"/>
              </a:defRPr>
            </a:lvl6pPr>
            <a:lvl7pPr marL="914400" algn="ctr" rtl="0" fontAlgn="base">
              <a:spcBef>
                <a:spcPct val="0"/>
              </a:spcBef>
              <a:spcAft>
                <a:spcPct val="0"/>
              </a:spcAft>
              <a:defRPr sz="3600">
                <a:solidFill>
                  <a:schemeClr val="tx1"/>
                </a:solidFill>
                <a:effectLst>
                  <a:outerShdw blurRad="38100" dist="38100" dir="2700000" algn="tl">
                    <a:srgbClr val="C0C0C0"/>
                  </a:outerShdw>
                </a:effectLst>
                <a:latin typeface="Arial" pitchFamily="34" charset="0"/>
              </a:defRPr>
            </a:lvl7pPr>
            <a:lvl8pPr marL="1371600" algn="ctr" rtl="0" fontAlgn="base">
              <a:spcBef>
                <a:spcPct val="0"/>
              </a:spcBef>
              <a:spcAft>
                <a:spcPct val="0"/>
              </a:spcAft>
              <a:defRPr sz="3600">
                <a:solidFill>
                  <a:schemeClr val="tx1"/>
                </a:solidFill>
                <a:effectLst>
                  <a:outerShdw blurRad="38100" dist="38100" dir="2700000" algn="tl">
                    <a:srgbClr val="C0C0C0"/>
                  </a:outerShdw>
                </a:effectLst>
                <a:latin typeface="Arial" pitchFamily="34" charset="0"/>
              </a:defRPr>
            </a:lvl8pPr>
            <a:lvl9pPr marL="1828800" algn="ctr" rtl="0" fontAlgn="base">
              <a:spcBef>
                <a:spcPct val="0"/>
              </a:spcBef>
              <a:spcAft>
                <a:spcPct val="0"/>
              </a:spcAft>
              <a:defRPr sz="3600">
                <a:solidFill>
                  <a:schemeClr val="tx1"/>
                </a:solidFill>
                <a:effectLst>
                  <a:outerShdw blurRad="38100" dist="38100" dir="2700000" algn="tl">
                    <a:srgbClr val="C0C0C0"/>
                  </a:outerShdw>
                </a:effectLst>
                <a:latin typeface="Arial" pitchFamily="34" charset="0"/>
              </a:defRPr>
            </a:lvl9pPr>
          </a:lstStyle>
          <a:p>
            <a:r>
              <a:rPr lang="en-US" altLang="ar-AE" dirty="0">
                <a:solidFill>
                  <a:srgbClr val="000000"/>
                </a:solidFill>
              </a:rPr>
              <a:t>PPAR </a:t>
            </a:r>
            <a:r>
              <a:rPr lang="el-GR" altLang="ar-AE" dirty="0">
                <a:solidFill>
                  <a:srgbClr val="000000"/>
                </a:solidFill>
              </a:rPr>
              <a:t>α</a:t>
            </a:r>
            <a:r>
              <a:rPr lang="en-US" altLang="ar-AE" dirty="0">
                <a:solidFill>
                  <a:srgbClr val="000000"/>
                </a:solidFill>
              </a:rPr>
              <a:t>/</a:t>
            </a:r>
            <a:r>
              <a:rPr lang="el-GR" altLang="ar-AE" dirty="0">
                <a:solidFill>
                  <a:srgbClr val="000000"/>
                </a:solidFill>
              </a:rPr>
              <a:t>δ</a:t>
            </a:r>
            <a:r>
              <a:rPr lang="en-US" altLang="ar-AE" dirty="0">
                <a:solidFill>
                  <a:srgbClr val="000000"/>
                </a:solidFill>
              </a:rPr>
              <a:t> agonist GFT-505</a:t>
            </a:r>
            <a:endParaRPr lang="en-US" altLang="ar-AE" sz="1600" dirty="0">
              <a:solidFill>
                <a:srgbClr val="000000"/>
              </a:solidFill>
            </a:endParaRPr>
          </a:p>
        </p:txBody>
      </p:sp>
      <p:grpSp>
        <p:nvGrpSpPr>
          <p:cNvPr id="305372" name="Group 220"/>
          <p:cNvGrpSpPr>
            <a:grpSpLocks/>
          </p:cNvGrpSpPr>
          <p:nvPr/>
        </p:nvGrpSpPr>
        <p:grpSpPr bwMode="auto">
          <a:xfrm>
            <a:off x="3048000" y="1893096"/>
            <a:ext cx="7080142" cy="685801"/>
            <a:chOff x="1440" y="1200"/>
            <a:chExt cx="2928" cy="432"/>
          </a:xfrm>
        </p:grpSpPr>
        <p:sp>
          <p:nvSpPr>
            <p:cNvPr id="305210" name="AutoShape 58"/>
            <p:cNvSpPr>
              <a:spLocks noChangeArrowheads="1"/>
            </p:cNvSpPr>
            <p:nvPr/>
          </p:nvSpPr>
          <p:spPr bwMode="auto">
            <a:xfrm>
              <a:off x="1654" y="1229"/>
              <a:ext cx="2714" cy="345"/>
            </a:xfrm>
            <a:prstGeom prst="roundRect">
              <a:avLst>
                <a:gd name="adj" fmla="val 50000"/>
              </a:avLst>
            </a:prstGeom>
            <a:gradFill rotWithShape="1">
              <a:gsLst>
                <a:gs pos="0">
                  <a:srgbClr val="F5EEB7">
                    <a:gamma/>
                    <a:tint val="57647"/>
                    <a:invGamma/>
                  </a:srgbClr>
                </a:gs>
                <a:gs pos="100000">
                  <a:srgbClr val="F5EEB7"/>
                </a:gs>
              </a:gsLst>
              <a:lin ang="0" scaled="1"/>
            </a:gradFill>
            <a:ln w="38100" algn="ctr">
              <a:solidFill>
                <a:srgbClr val="C5A6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212" name="Oval 60"/>
            <p:cNvSpPr>
              <a:spLocks noChangeArrowheads="1"/>
            </p:cNvSpPr>
            <p:nvPr/>
          </p:nvSpPr>
          <p:spPr bwMode="auto">
            <a:xfrm rot="1758052">
              <a:off x="1454" y="1215"/>
              <a:ext cx="514" cy="417"/>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13" name="Oval 61"/>
            <p:cNvSpPr>
              <a:spLocks noChangeArrowheads="1"/>
            </p:cNvSpPr>
            <p:nvPr/>
          </p:nvSpPr>
          <p:spPr bwMode="auto">
            <a:xfrm rot="1758052">
              <a:off x="1440" y="1200"/>
              <a:ext cx="514" cy="417"/>
            </a:xfrm>
            <a:prstGeom prst="ellipse">
              <a:avLst/>
            </a:prstGeom>
            <a:gradFill rotWithShape="1">
              <a:gsLst>
                <a:gs pos="0">
                  <a:srgbClr val="A67A32"/>
                </a:gs>
                <a:gs pos="100000">
                  <a:srgbClr val="A67A32">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14" name="Oval 62"/>
            <p:cNvSpPr>
              <a:spLocks noChangeArrowheads="1"/>
            </p:cNvSpPr>
            <p:nvPr/>
          </p:nvSpPr>
          <p:spPr bwMode="auto">
            <a:xfrm>
              <a:off x="1491" y="1226"/>
              <a:ext cx="231" cy="235"/>
            </a:xfrm>
            <a:prstGeom prst="ellipse">
              <a:avLst/>
            </a:pr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15" name="Text Box 63"/>
            <p:cNvSpPr txBox="1">
              <a:spLocks noChangeArrowheads="1"/>
            </p:cNvSpPr>
            <p:nvPr/>
          </p:nvSpPr>
          <p:spPr bwMode="auto">
            <a:xfrm>
              <a:off x="1920" y="124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a:solidFill>
                    <a:srgbClr val="000000"/>
                  </a:solidFill>
                </a:rPr>
                <a:t>Click to add Title</a:t>
              </a:r>
            </a:p>
          </p:txBody>
        </p:sp>
        <p:sp>
          <p:nvSpPr>
            <p:cNvPr id="305216" name="Text Box 64"/>
            <p:cNvSpPr txBox="1">
              <a:spLocks noChangeArrowheads="1"/>
            </p:cNvSpPr>
            <p:nvPr/>
          </p:nvSpPr>
          <p:spPr bwMode="auto">
            <a:xfrm>
              <a:off x="1560" y="1218"/>
              <a:ext cx="13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ar-AE" sz="2000" b="1">
                  <a:solidFill>
                    <a:srgbClr val="FFFFFF"/>
                  </a:solidFill>
                </a:rPr>
                <a:t>1</a:t>
              </a:r>
            </a:p>
          </p:txBody>
        </p:sp>
        <p:sp>
          <p:nvSpPr>
            <p:cNvPr id="305247" name="AutoShape 95"/>
            <p:cNvSpPr>
              <a:spLocks noChangeArrowheads="1"/>
            </p:cNvSpPr>
            <p:nvPr/>
          </p:nvSpPr>
          <p:spPr bwMode="gray">
            <a:xfrm>
              <a:off x="1654" y="1229"/>
              <a:ext cx="2714" cy="345"/>
            </a:xfrm>
            <a:prstGeom prst="roundRect">
              <a:avLst>
                <a:gd name="adj" fmla="val 50000"/>
              </a:avLst>
            </a:prstGeom>
            <a:gradFill rotWithShape="1">
              <a:gsLst>
                <a:gs pos="0">
                  <a:srgbClr val="B1E6FB">
                    <a:gamma/>
                    <a:tint val="24314"/>
                    <a:invGamma/>
                  </a:srgbClr>
                </a:gs>
                <a:gs pos="100000">
                  <a:srgbClr val="B1E6FB"/>
                </a:gs>
              </a:gsLst>
              <a:lin ang="0" scaled="1"/>
            </a:gradFill>
            <a:ln w="38100" algn="ctr">
              <a:solidFill>
                <a:srgbClr val="4CCAE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249" name="Oval 97"/>
            <p:cNvSpPr>
              <a:spLocks noChangeArrowheads="1"/>
            </p:cNvSpPr>
            <p:nvPr/>
          </p:nvSpPr>
          <p:spPr bwMode="gray">
            <a:xfrm rot="1758052">
              <a:off x="1454" y="1215"/>
              <a:ext cx="514" cy="417"/>
            </a:xfrm>
            <a:prstGeom prst="ellipse">
              <a:avLst/>
            </a:prstGeom>
            <a:solidFill>
              <a:srgbClr val="3A609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50" name="Oval 98"/>
            <p:cNvSpPr>
              <a:spLocks noChangeArrowheads="1"/>
            </p:cNvSpPr>
            <p:nvPr/>
          </p:nvSpPr>
          <p:spPr bwMode="gray">
            <a:xfrm rot="1758052">
              <a:off x="1440" y="1200"/>
              <a:ext cx="514" cy="417"/>
            </a:xfrm>
            <a:prstGeom prst="ellipse">
              <a:avLst/>
            </a:prstGeom>
            <a:gradFill rotWithShape="1">
              <a:gsLst>
                <a:gs pos="0">
                  <a:srgbClr val="4CCAE8"/>
                </a:gs>
                <a:gs pos="100000">
                  <a:srgbClr val="4CCAE8">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52" name="Text Box 100"/>
            <p:cNvSpPr txBox="1">
              <a:spLocks noChangeArrowheads="1"/>
            </p:cNvSpPr>
            <p:nvPr/>
          </p:nvSpPr>
          <p:spPr bwMode="gray">
            <a:xfrm>
              <a:off x="1920" y="124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dirty="0">
                  <a:solidFill>
                    <a:srgbClr val="000000"/>
                  </a:solidFill>
                </a:rPr>
                <a:t>Improve hepatic insulin resistance</a:t>
              </a:r>
            </a:p>
          </p:txBody>
        </p:sp>
        <p:pic>
          <p:nvPicPr>
            <p:cNvPr id="305367" name="Picture 215"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227"/>
              <a:ext cx="239" cy="243"/>
            </a:xfrm>
            <a:prstGeom prst="rect">
              <a:avLst/>
            </a:prstGeom>
            <a:noFill/>
            <a:extLst>
              <a:ext uri="{909E8E84-426E-40DD-AFC4-6F175D3DCCD1}">
                <a14:hiddenFill xmlns:a14="http://schemas.microsoft.com/office/drawing/2010/main">
                  <a:solidFill>
                    <a:srgbClr val="FFFFFF"/>
                  </a:solidFill>
                </a14:hiddenFill>
              </a:ext>
            </a:extLst>
          </p:spPr>
        </p:pic>
        <p:sp>
          <p:nvSpPr>
            <p:cNvPr id="305253" name="Text Box 101"/>
            <p:cNvSpPr txBox="1">
              <a:spLocks noChangeArrowheads="1"/>
            </p:cNvSpPr>
            <p:nvPr/>
          </p:nvSpPr>
          <p:spPr bwMode="gray">
            <a:xfrm>
              <a:off x="1584" y="1218"/>
              <a:ext cx="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ar-AE" sz="2000" b="1" dirty="0">
                <a:solidFill>
                  <a:srgbClr val="FFFFFF"/>
                </a:solidFill>
              </a:endParaRPr>
            </a:p>
          </p:txBody>
        </p:sp>
      </p:grpSp>
      <p:grpSp>
        <p:nvGrpSpPr>
          <p:cNvPr id="305373" name="Group 221"/>
          <p:cNvGrpSpPr>
            <a:grpSpLocks/>
          </p:cNvGrpSpPr>
          <p:nvPr/>
        </p:nvGrpSpPr>
        <p:grpSpPr bwMode="auto">
          <a:xfrm>
            <a:off x="3048000" y="2667000"/>
            <a:ext cx="7080142" cy="685800"/>
            <a:chOff x="1440" y="1680"/>
            <a:chExt cx="2928" cy="432"/>
          </a:xfrm>
        </p:grpSpPr>
        <p:sp>
          <p:nvSpPr>
            <p:cNvPr id="305218" name="AutoShape 66"/>
            <p:cNvSpPr>
              <a:spLocks noChangeArrowheads="1"/>
            </p:cNvSpPr>
            <p:nvPr/>
          </p:nvSpPr>
          <p:spPr bwMode="auto">
            <a:xfrm>
              <a:off x="1654" y="1709"/>
              <a:ext cx="2714" cy="345"/>
            </a:xfrm>
            <a:prstGeom prst="roundRect">
              <a:avLst>
                <a:gd name="adj" fmla="val 50000"/>
              </a:avLst>
            </a:prstGeom>
            <a:gradFill rotWithShape="1">
              <a:gsLst>
                <a:gs pos="0">
                  <a:srgbClr val="F5EEB7">
                    <a:gamma/>
                    <a:tint val="57647"/>
                    <a:invGamma/>
                  </a:srgbClr>
                </a:gs>
                <a:gs pos="100000">
                  <a:srgbClr val="F5EEB7"/>
                </a:gs>
              </a:gsLst>
              <a:lin ang="0" scaled="1"/>
            </a:gradFill>
            <a:ln w="38100" algn="ctr">
              <a:solidFill>
                <a:srgbClr val="74A73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219" name="Oval 67"/>
            <p:cNvSpPr>
              <a:spLocks noChangeArrowheads="1"/>
            </p:cNvSpPr>
            <p:nvPr/>
          </p:nvSpPr>
          <p:spPr bwMode="auto">
            <a:xfrm rot="1758052">
              <a:off x="1454" y="1695"/>
              <a:ext cx="514" cy="417"/>
            </a:xfrm>
            <a:prstGeom prst="ellipse">
              <a:avLst/>
            </a:prstGeom>
            <a:gradFill rotWithShape="1">
              <a:gsLst>
                <a:gs pos="0">
                  <a:srgbClr val="006600"/>
                </a:gs>
                <a:gs pos="100000">
                  <a:srgbClr val="006600">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20" name="Oval 68"/>
            <p:cNvSpPr>
              <a:spLocks noChangeArrowheads="1"/>
            </p:cNvSpPr>
            <p:nvPr/>
          </p:nvSpPr>
          <p:spPr bwMode="auto">
            <a:xfrm rot="1758052">
              <a:off x="1440" y="1680"/>
              <a:ext cx="514" cy="417"/>
            </a:xfrm>
            <a:prstGeom prst="ellipse">
              <a:avLst/>
            </a:prstGeom>
            <a:gradFill rotWithShape="1">
              <a:gsLst>
                <a:gs pos="0">
                  <a:srgbClr val="74A731"/>
                </a:gs>
                <a:gs pos="100000">
                  <a:srgbClr val="74A731">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21" name="Oval 69"/>
            <p:cNvSpPr>
              <a:spLocks noChangeArrowheads="1"/>
            </p:cNvSpPr>
            <p:nvPr/>
          </p:nvSpPr>
          <p:spPr bwMode="auto">
            <a:xfrm>
              <a:off x="1491" y="1706"/>
              <a:ext cx="231" cy="235"/>
            </a:xfrm>
            <a:prstGeom prst="ellipse">
              <a:avLst/>
            </a:pr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22" name="Text Box 70"/>
            <p:cNvSpPr txBox="1">
              <a:spLocks noChangeArrowheads="1"/>
            </p:cNvSpPr>
            <p:nvPr/>
          </p:nvSpPr>
          <p:spPr bwMode="auto">
            <a:xfrm>
              <a:off x="1920" y="172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a:solidFill>
                    <a:srgbClr val="000000"/>
                  </a:solidFill>
                </a:rPr>
                <a:t>Click to add Title</a:t>
              </a:r>
            </a:p>
          </p:txBody>
        </p:sp>
        <p:sp>
          <p:nvSpPr>
            <p:cNvPr id="305223" name="Text Box 71"/>
            <p:cNvSpPr txBox="1">
              <a:spLocks noChangeArrowheads="1"/>
            </p:cNvSpPr>
            <p:nvPr/>
          </p:nvSpPr>
          <p:spPr bwMode="auto">
            <a:xfrm>
              <a:off x="1560" y="1698"/>
              <a:ext cx="13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ar-AE" sz="2000" b="1">
                  <a:solidFill>
                    <a:srgbClr val="FFFFFF"/>
                  </a:solidFill>
                </a:rPr>
                <a:t>2</a:t>
              </a:r>
            </a:p>
          </p:txBody>
        </p:sp>
        <p:sp>
          <p:nvSpPr>
            <p:cNvPr id="305255" name="AutoShape 103"/>
            <p:cNvSpPr>
              <a:spLocks noChangeArrowheads="1"/>
            </p:cNvSpPr>
            <p:nvPr/>
          </p:nvSpPr>
          <p:spPr bwMode="gray">
            <a:xfrm>
              <a:off x="1654" y="1709"/>
              <a:ext cx="2714" cy="345"/>
            </a:xfrm>
            <a:prstGeom prst="roundRect">
              <a:avLst>
                <a:gd name="adj" fmla="val 50000"/>
              </a:avLst>
            </a:prstGeom>
            <a:gradFill rotWithShape="1">
              <a:gsLst>
                <a:gs pos="0">
                  <a:srgbClr val="D5D8FF">
                    <a:gamma/>
                    <a:tint val="0"/>
                    <a:invGamma/>
                  </a:srgbClr>
                </a:gs>
                <a:gs pos="100000">
                  <a:srgbClr val="D5D8FF"/>
                </a:gs>
              </a:gsLst>
              <a:lin ang="0" scaled="1"/>
            </a:gradFill>
            <a:ln w="38100" algn="ctr">
              <a:solidFill>
                <a:srgbClr val="6D85E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256" name="Oval 104"/>
            <p:cNvSpPr>
              <a:spLocks noChangeArrowheads="1"/>
            </p:cNvSpPr>
            <p:nvPr/>
          </p:nvSpPr>
          <p:spPr bwMode="gray">
            <a:xfrm rot="1758052">
              <a:off x="1454" y="1695"/>
              <a:ext cx="514" cy="417"/>
            </a:xfrm>
            <a:prstGeom prst="ellipse">
              <a:avLst/>
            </a:prstGeom>
            <a:solidFill>
              <a:srgbClr val="55497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57" name="Oval 105"/>
            <p:cNvSpPr>
              <a:spLocks noChangeArrowheads="1"/>
            </p:cNvSpPr>
            <p:nvPr/>
          </p:nvSpPr>
          <p:spPr bwMode="gray">
            <a:xfrm rot="1758052">
              <a:off x="1440" y="1680"/>
              <a:ext cx="514" cy="417"/>
            </a:xfrm>
            <a:prstGeom prst="ellipse">
              <a:avLst/>
            </a:prstGeom>
            <a:gradFill rotWithShape="1">
              <a:gsLst>
                <a:gs pos="0">
                  <a:srgbClr val="95A8FB"/>
                </a:gs>
                <a:gs pos="100000">
                  <a:srgbClr val="95A8FB">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259" name="Text Box 107"/>
            <p:cNvSpPr txBox="1">
              <a:spLocks noChangeArrowheads="1"/>
            </p:cNvSpPr>
            <p:nvPr/>
          </p:nvSpPr>
          <p:spPr bwMode="gray">
            <a:xfrm>
              <a:off x="1920" y="172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dirty="0">
                  <a:solidFill>
                    <a:srgbClr val="000000"/>
                  </a:solidFill>
                </a:rPr>
                <a:t>Decrease triglycerides</a:t>
              </a:r>
            </a:p>
          </p:txBody>
        </p:sp>
        <p:pic>
          <p:nvPicPr>
            <p:cNvPr id="305368" name="Picture 216"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704"/>
              <a:ext cx="239" cy="243"/>
            </a:xfrm>
            <a:prstGeom prst="rect">
              <a:avLst/>
            </a:prstGeom>
            <a:noFill/>
            <a:extLst>
              <a:ext uri="{909E8E84-426E-40DD-AFC4-6F175D3DCCD1}">
                <a14:hiddenFill xmlns:a14="http://schemas.microsoft.com/office/drawing/2010/main">
                  <a:solidFill>
                    <a:srgbClr val="FFFFFF"/>
                  </a:solidFill>
                </a14:hiddenFill>
              </a:ext>
            </a:extLst>
          </p:spPr>
        </p:pic>
        <p:sp>
          <p:nvSpPr>
            <p:cNvPr id="305260" name="Text Box 108"/>
            <p:cNvSpPr txBox="1">
              <a:spLocks noChangeArrowheads="1"/>
            </p:cNvSpPr>
            <p:nvPr/>
          </p:nvSpPr>
          <p:spPr bwMode="gray">
            <a:xfrm>
              <a:off x="1584" y="1698"/>
              <a:ext cx="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ar-AE" sz="2000" b="1" dirty="0">
                <a:solidFill>
                  <a:srgbClr val="FFFFFF"/>
                </a:solidFill>
              </a:endParaRPr>
            </a:p>
          </p:txBody>
        </p:sp>
      </p:grpSp>
      <p:grpSp>
        <p:nvGrpSpPr>
          <p:cNvPr id="305374" name="Group 222"/>
          <p:cNvGrpSpPr>
            <a:grpSpLocks/>
          </p:cNvGrpSpPr>
          <p:nvPr/>
        </p:nvGrpSpPr>
        <p:grpSpPr bwMode="auto">
          <a:xfrm>
            <a:off x="3048000" y="3429000"/>
            <a:ext cx="7080142" cy="685800"/>
            <a:chOff x="1440" y="2160"/>
            <a:chExt cx="2928" cy="432"/>
          </a:xfrm>
        </p:grpSpPr>
        <p:sp>
          <p:nvSpPr>
            <p:cNvPr id="305308" name="AutoShape 156"/>
            <p:cNvSpPr>
              <a:spLocks noChangeArrowheads="1"/>
            </p:cNvSpPr>
            <p:nvPr/>
          </p:nvSpPr>
          <p:spPr bwMode="auto">
            <a:xfrm>
              <a:off x="1654" y="2189"/>
              <a:ext cx="2714" cy="345"/>
            </a:xfrm>
            <a:prstGeom prst="roundRect">
              <a:avLst>
                <a:gd name="adj" fmla="val 50000"/>
              </a:avLst>
            </a:prstGeom>
            <a:gradFill rotWithShape="1">
              <a:gsLst>
                <a:gs pos="0">
                  <a:srgbClr val="F5EEB7">
                    <a:gamma/>
                    <a:tint val="57647"/>
                    <a:invGamma/>
                  </a:srgbClr>
                </a:gs>
                <a:gs pos="100000">
                  <a:srgbClr val="F5EEB7"/>
                </a:gs>
              </a:gsLst>
              <a:lin ang="0" scaled="1"/>
            </a:gradFill>
            <a:ln w="38100" algn="ctr">
              <a:solidFill>
                <a:srgbClr val="C5A6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10" name="Oval 158"/>
            <p:cNvSpPr>
              <a:spLocks noChangeArrowheads="1"/>
            </p:cNvSpPr>
            <p:nvPr/>
          </p:nvSpPr>
          <p:spPr bwMode="auto">
            <a:xfrm rot="1758052">
              <a:off x="1454" y="2175"/>
              <a:ext cx="514" cy="417"/>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11" name="Oval 159"/>
            <p:cNvSpPr>
              <a:spLocks noChangeArrowheads="1"/>
            </p:cNvSpPr>
            <p:nvPr/>
          </p:nvSpPr>
          <p:spPr bwMode="auto">
            <a:xfrm rot="1758052">
              <a:off x="1440" y="2160"/>
              <a:ext cx="514" cy="417"/>
            </a:xfrm>
            <a:prstGeom prst="ellipse">
              <a:avLst/>
            </a:prstGeom>
            <a:gradFill rotWithShape="1">
              <a:gsLst>
                <a:gs pos="0">
                  <a:srgbClr val="A67A32"/>
                </a:gs>
                <a:gs pos="100000">
                  <a:srgbClr val="A67A32">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12" name="Oval 160"/>
            <p:cNvSpPr>
              <a:spLocks noChangeArrowheads="1"/>
            </p:cNvSpPr>
            <p:nvPr/>
          </p:nvSpPr>
          <p:spPr bwMode="auto">
            <a:xfrm>
              <a:off x="1491" y="2186"/>
              <a:ext cx="231" cy="235"/>
            </a:xfrm>
            <a:prstGeom prst="ellipse">
              <a:avLst/>
            </a:pr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13" name="Text Box 161"/>
            <p:cNvSpPr txBox="1">
              <a:spLocks noChangeArrowheads="1"/>
            </p:cNvSpPr>
            <p:nvPr/>
          </p:nvSpPr>
          <p:spPr bwMode="auto">
            <a:xfrm>
              <a:off x="1920" y="220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a:solidFill>
                    <a:srgbClr val="000000"/>
                  </a:solidFill>
                </a:rPr>
                <a:t>Click to add Title</a:t>
              </a:r>
            </a:p>
          </p:txBody>
        </p:sp>
        <p:sp>
          <p:nvSpPr>
            <p:cNvPr id="305314" name="Text Box 162"/>
            <p:cNvSpPr txBox="1">
              <a:spLocks noChangeArrowheads="1"/>
            </p:cNvSpPr>
            <p:nvPr/>
          </p:nvSpPr>
          <p:spPr bwMode="auto">
            <a:xfrm>
              <a:off x="1560" y="2178"/>
              <a:ext cx="13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ar-AE" sz="2000" b="1">
                  <a:solidFill>
                    <a:srgbClr val="FFFFFF"/>
                  </a:solidFill>
                </a:rPr>
                <a:t>1</a:t>
              </a:r>
            </a:p>
          </p:txBody>
        </p:sp>
        <p:sp>
          <p:nvSpPr>
            <p:cNvPr id="305323" name="AutoShape 171"/>
            <p:cNvSpPr>
              <a:spLocks noChangeArrowheads="1"/>
            </p:cNvSpPr>
            <p:nvPr/>
          </p:nvSpPr>
          <p:spPr bwMode="gray">
            <a:xfrm>
              <a:off x="1654" y="2189"/>
              <a:ext cx="2714" cy="345"/>
            </a:xfrm>
            <a:prstGeom prst="roundRect">
              <a:avLst>
                <a:gd name="adj" fmla="val 50000"/>
              </a:avLst>
            </a:prstGeom>
            <a:gradFill rotWithShape="1">
              <a:gsLst>
                <a:gs pos="0">
                  <a:srgbClr val="B1E6FB">
                    <a:gamma/>
                    <a:tint val="24314"/>
                    <a:invGamma/>
                  </a:srgbClr>
                </a:gs>
                <a:gs pos="100000">
                  <a:srgbClr val="B1E6FB"/>
                </a:gs>
              </a:gsLst>
              <a:lin ang="0" scaled="1"/>
            </a:gradFill>
            <a:ln w="38100" algn="ctr">
              <a:solidFill>
                <a:srgbClr val="4CCAE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25" name="Oval 173"/>
            <p:cNvSpPr>
              <a:spLocks noChangeArrowheads="1"/>
            </p:cNvSpPr>
            <p:nvPr/>
          </p:nvSpPr>
          <p:spPr bwMode="gray">
            <a:xfrm rot="1758052">
              <a:off x="1454" y="2175"/>
              <a:ext cx="514" cy="417"/>
            </a:xfrm>
            <a:prstGeom prst="ellipse">
              <a:avLst/>
            </a:prstGeom>
            <a:solidFill>
              <a:srgbClr val="3A609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26" name="Oval 174"/>
            <p:cNvSpPr>
              <a:spLocks noChangeArrowheads="1"/>
            </p:cNvSpPr>
            <p:nvPr/>
          </p:nvSpPr>
          <p:spPr bwMode="gray">
            <a:xfrm rot="1758052">
              <a:off x="1440" y="2160"/>
              <a:ext cx="514" cy="417"/>
            </a:xfrm>
            <a:prstGeom prst="ellipse">
              <a:avLst/>
            </a:prstGeom>
            <a:gradFill rotWithShape="1">
              <a:gsLst>
                <a:gs pos="0">
                  <a:srgbClr val="4CCAE8"/>
                </a:gs>
                <a:gs pos="100000">
                  <a:srgbClr val="4CCAE8">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28" name="Text Box 176"/>
            <p:cNvSpPr txBox="1">
              <a:spLocks noChangeArrowheads="1"/>
            </p:cNvSpPr>
            <p:nvPr/>
          </p:nvSpPr>
          <p:spPr bwMode="gray">
            <a:xfrm>
              <a:off x="1920" y="220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dirty="0">
                  <a:solidFill>
                    <a:srgbClr val="000000"/>
                  </a:solidFill>
                </a:rPr>
                <a:t>Decrease LDL cholesterol</a:t>
              </a:r>
            </a:p>
          </p:txBody>
        </p:sp>
        <p:pic>
          <p:nvPicPr>
            <p:cNvPr id="305369" name="Picture 217"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2181"/>
              <a:ext cx="239" cy="243"/>
            </a:xfrm>
            <a:prstGeom prst="rect">
              <a:avLst/>
            </a:prstGeom>
            <a:noFill/>
            <a:extLst>
              <a:ext uri="{909E8E84-426E-40DD-AFC4-6F175D3DCCD1}">
                <a14:hiddenFill xmlns:a14="http://schemas.microsoft.com/office/drawing/2010/main">
                  <a:solidFill>
                    <a:srgbClr val="FFFFFF"/>
                  </a:solidFill>
                </a14:hiddenFill>
              </a:ext>
            </a:extLst>
          </p:spPr>
        </p:pic>
        <p:sp>
          <p:nvSpPr>
            <p:cNvPr id="305329" name="Text Box 177"/>
            <p:cNvSpPr txBox="1">
              <a:spLocks noChangeArrowheads="1"/>
            </p:cNvSpPr>
            <p:nvPr/>
          </p:nvSpPr>
          <p:spPr bwMode="gray">
            <a:xfrm>
              <a:off x="1584" y="2178"/>
              <a:ext cx="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ar-AE" sz="2000" b="1" dirty="0">
                <a:solidFill>
                  <a:srgbClr val="FFFFFF"/>
                </a:solidFill>
              </a:endParaRPr>
            </a:p>
          </p:txBody>
        </p:sp>
      </p:grpSp>
      <p:grpSp>
        <p:nvGrpSpPr>
          <p:cNvPr id="305375" name="Group 223"/>
          <p:cNvGrpSpPr>
            <a:grpSpLocks/>
          </p:cNvGrpSpPr>
          <p:nvPr/>
        </p:nvGrpSpPr>
        <p:grpSpPr bwMode="auto">
          <a:xfrm>
            <a:off x="3048000" y="4191000"/>
            <a:ext cx="7080142" cy="685800"/>
            <a:chOff x="1440" y="2640"/>
            <a:chExt cx="2928" cy="432"/>
          </a:xfrm>
        </p:grpSpPr>
        <p:sp>
          <p:nvSpPr>
            <p:cNvPr id="305316" name="AutoShape 164"/>
            <p:cNvSpPr>
              <a:spLocks noChangeArrowheads="1"/>
            </p:cNvSpPr>
            <p:nvPr/>
          </p:nvSpPr>
          <p:spPr bwMode="auto">
            <a:xfrm>
              <a:off x="1654" y="2669"/>
              <a:ext cx="2714" cy="345"/>
            </a:xfrm>
            <a:prstGeom prst="roundRect">
              <a:avLst>
                <a:gd name="adj" fmla="val 50000"/>
              </a:avLst>
            </a:prstGeom>
            <a:gradFill rotWithShape="1">
              <a:gsLst>
                <a:gs pos="0">
                  <a:srgbClr val="F5EEB7">
                    <a:gamma/>
                    <a:tint val="57647"/>
                    <a:invGamma/>
                  </a:srgbClr>
                </a:gs>
                <a:gs pos="100000">
                  <a:srgbClr val="F5EEB7"/>
                </a:gs>
              </a:gsLst>
              <a:lin ang="0" scaled="1"/>
            </a:gradFill>
            <a:ln w="38100" algn="ctr">
              <a:solidFill>
                <a:srgbClr val="74A73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17" name="Oval 165"/>
            <p:cNvSpPr>
              <a:spLocks noChangeArrowheads="1"/>
            </p:cNvSpPr>
            <p:nvPr/>
          </p:nvSpPr>
          <p:spPr bwMode="auto">
            <a:xfrm rot="1758052">
              <a:off x="1454" y="2655"/>
              <a:ext cx="514" cy="417"/>
            </a:xfrm>
            <a:prstGeom prst="ellipse">
              <a:avLst/>
            </a:prstGeom>
            <a:gradFill rotWithShape="1">
              <a:gsLst>
                <a:gs pos="0">
                  <a:srgbClr val="006600"/>
                </a:gs>
                <a:gs pos="100000">
                  <a:srgbClr val="006600">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18" name="Oval 166"/>
            <p:cNvSpPr>
              <a:spLocks noChangeArrowheads="1"/>
            </p:cNvSpPr>
            <p:nvPr/>
          </p:nvSpPr>
          <p:spPr bwMode="auto">
            <a:xfrm rot="1758052">
              <a:off x="1440" y="2640"/>
              <a:ext cx="514" cy="417"/>
            </a:xfrm>
            <a:prstGeom prst="ellipse">
              <a:avLst/>
            </a:prstGeom>
            <a:gradFill rotWithShape="1">
              <a:gsLst>
                <a:gs pos="0">
                  <a:srgbClr val="74A731"/>
                </a:gs>
                <a:gs pos="100000">
                  <a:srgbClr val="74A731">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19" name="Oval 167"/>
            <p:cNvSpPr>
              <a:spLocks noChangeArrowheads="1"/>
            </p:cNvSpPr>
            <p:nvPr/>
          </p:nvSpPr>
          <p:spPr bwMode="auto">
            <a:xfrm>
              <a:off x="1491" y="2666"/>
              <a:ext cx="231" cy="235"/>
            </a:xfrm>
            <a:prstGeom prst="ellipse">
              <a:avLst/>
            </a:pr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20" name="Text Box 168"/>
            <p:cNvSpPr txBox="1">
              <a:spLocks noChangeArrowheads="1"/>
            </p:cNvSpPr>
            <p:nvPr/>
          </p:nvSpPr>
          <p:spPr bwMode="auto">
            <a:xfrm>
              <a:off x="1920" y="268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a:solidFill>
                    <a:srgbClr val="000000"/>
                  </a:solidFill>
                </a:rPr>
                <a:t>Click to add Title</a:t>
              </a:r>
            </a:p>
          </p:txBody>
        </p:sp>
        <p:sp>
          <p:nvSpPr>
            <p:cNvPr id="305321" name="Text Box 169"/>
            <p:cNvSpPr txBox="1">
              <a:spLocks noChangeArrowheads="1"/>
            </p:cNvSpPr>
            <p:nvPr/>
          </p:nvSpPr>
          <p:spPr bwMode="auto">
            <a:xfrm>
              <a:off x="1560" y="2658"/>
              <a:ext cx="13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ar-AE" sz="2000" b="1">
                  <a:solidFill>
                    <a:srgbClr val="FFFFFF"/>
                  </a:solidFill>
                </a:rPr>
                <a:t>2</a:t>
              </a:r>
            </a:p>
          </p:txBody>
        </p:sp>
        <p:sp>
          <p:nvSpPr>
            <p:cNvPr id="305331" name="AutoShape 179"/>
            <p:cNvSpPr>
              <a:spLocks noChangeArrowheads="1"/>
            </p:cNvSpPr>
            <p:nvPr/>
          </p:nvSpPr>
          <p:spPr bwMode="gray">
            <a:xfrm>
              <a:off x="1654" y="2669"/>
              <a:ext cx="2714" cy="345"/>
            </a:xfrm>
            <a:prstGeom prst="roundRect">
              <a:avLst>
                <a:gd name="adj" fmla="val 50000"/>
              </a:avLst>
            </a:prstGeom>
            <a:gradFill rotWithShape="1">
              <a:gsLst>
                <a:gs pos="0">
                  <a:srgbClr val="D5D8FF">
                    <a:gamma/>
                    <a:tint val="0"/>
                    <a:invGamma/>
                  </a:srgbClr>
                </a:gs>
                <a:gs pos="100000">
                  <a:srgbClr val="D5D8FF"/>
                </a:gs>
              </a:gsLst>
              <a:lin ang="0" scaled="1"/>
            </a:gradFill>
            <a:ln w="38100" algn="ctr">
              <a:solidFill>
                <a:srgbClr val="6D85E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32" name="Oval 180"/>
            <p:cNvSpPr>
              <a:spLocks noChangeArrowheads="1"/>
            </p:cNvSpPr>
            <p:nvPr/>
          </p:nvSpPr>
          <p:spPr bwMode="gray">
            <a:xfrm rot="1758052">
              <a:off x="1454" y="2655"/>
              <a:ext cx="514" cy="417"/>
            </a:xfrm>
            <a:prstGeom prst="ellipse">
              <a:avLst/>
            </a:prstGeom>
            <a:solidFill>
              <a:srgbClr val="55497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33" name="Oval 181"/>
            <p:cNvSpPr>
              <a:spLocks noChangeArrowheads="1"/>
            </p:cNvSpPr>
            <p:nvPr/>
          </p:nvSpPr>
          <p:spPr bwMode="gray">
            <a:xfrm rot="1758052">
              <a:off x="1440" y="2640"/>
              <a:ext cx="514" cy="417"/>
            </a:xfrm>
            <a:prstGeom prst="ellipse">
              <a:avLst/>
            </a:prstGeom>
            <a:gradFill rotWithShape="1">
              <a:gsLst>
                <a:gs pos="0">
                  <a:srgbClr val="95A8FB"/>
                </a:gs>
                <a:gs pos="100000">
                  <a:srgbClr val="95A8FB">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35" name="Text Box 183"/>
            <p:cNvSpPr txBox="1">
              <a:spLocks noChangeArrowheads="1"/>
            </p:cNvSpPr>
            <p:nvPr/>
          </p:nvSpPr>
          <p:spPr bwMode="gray">
            <a:xfrm>
              <a:off x="1920" y="268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dirty="0">
                  <a:solidFill>
                    <a:srgbClr val="000000"/>
                  </a:solidFill>
                </a:rPr>
                <a:t>Decrease Gamma GT and ALT</a:t>
              </a:r>
            </a:p>
          </p:txBody>
        </p:sp>
        <p:pic>
          <p:nvPicPr>
            <p:cNvPr id="305370" name="Picture 218"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2661"/>
              <a:ext cx="239" cy="243"/>
            </a:xfrm>
            <a:prstGeom prst="rect">
              <a:avLst/>
            </a:prstGeom>
            <a:noFill/>
            <a:extLst>
              <a:ext uri="{909E8E84-426E-40DD-AFC4-6F175D3DCCD1}">
                <a14:hiddenFill xmlns:a14="http://schemas.microsoft.com/office/drawing/2010/main">
                  <a:solidFill>
                    <a:srgbClr val="FFFFFF"/>
                  </a:solidFill>
                </a14:hiddenFill>
              </a:ext>
            </a:extLst>
          </p:spPr>
        </p:pic>
        <p:sp>
          <p:nvSpPr>
            <p:cNvPr id="305336" name="Text Box 184"/>
            <p:cNvSpPr txBox="1">
              <a:spLocks noChangeArrowheads="1"/>
            </p:cNvSpPr>
            <p:nvPr/>
          </p:nvSpPr>
          <p:spPr bwMode="gray">
            <a:xfrm>
              <a:off x="1584" y="2658"/>
              <a:ext cx="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ar-AE" sz="2000" b="1" dirty="0">
                <a:solidFill>
                  <a:srgbClr val="FFFFFF"/>
                </a:solidFill>
              </a:endParaRPr>
            </a:p>
          </p:txBody>
        </p:sp>
      </p:grpSp>
      <p:grpSp>
        <p:nvGrpSpPr>
          <p:cNvPr id="305376" name="Group 224"/>
          <p:cNvGrpSpPr>
            <a:grpSpLocks/>
          </p:cNvGrpSpPr>
          <p:nvPr/>
        </p:nvGrpSpPr>
        <p:grpSpPr bwMode="auto">
          <a:xfrm>
            <a:off x="3048000" y="4953000"/>
            <a:ext cx="7080142" cy="685800"/>
            <a:chOff x="1440" y="3120"/>
            <a:chExt cx="2928" cy="432"/>
          </a:xfrm>
        </p:grpSpPr>
        <p:sp>
          <p:nvSpPr>
            <p:cNvPr id="305338" name="AutoShape 186"/>
            <p:cNvSpPr>
              <a:spLocks noChangeArrowheads="1"/>
            </p:cNvSpPr>
            <p:nvPr/>
          </p:nvSpPr>
          <p:spPr bwMode="auto">
            <a:xfrm>
              <a:off x="1654" y="3149"/>
              <a:ext cx="2714" cy="345"/>
            </a:xfrm>
            <a:prstGeom prst="roundRect">
              <a:avLst>
                <a:gd name="adj" fmla="val 50000"/>
              </a:avLst>
            </a:prstGeom>
            <a:gradFill rotWithShape="1">
              <a:gsLst>
                <a:gs pos="0">
                  <a:srgbClr val="F5EEB7">
                    <a:gamma/>
                    <a:tint val="57647"/>
                    <a:invGamma/>
                  </a:srgbClr>
                </a:gs>
                <a:gs pos="100000">
                  <a:srgbClr val="F5EEB7"/>
                </a:gs>
              </a:gsLst>
              <a:lin ang="0" scaled="1"/>
            </a:gradFill>
            <a:ln w="38100" algn="ctr">
              <a:solidFill>
                <a:srgbClr val="C5A66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40" name="Oval 188"/>
            <p:cNvSpPr>
              <a:spLocks noChangeArrowheads="1"/>
            </p:cNvSpPr>
            <p:nvPr/>
          </p:nvSpPr>
          <p:spPr bwMode="auto">
            <a:xfrm rot="1758052">
              <a:off x="1454" y="3135"/>
              <a:ext cx="514" cy="417"/>
            </a:xfrm>
            <a:prstGeom prst="ellipse">
              <a:avLst/>
            </a:pr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41" name="Oval 189"/>
            <p:cNvSpPr>
              <a:spLocks noChangeArrowheads="1"/>
            </p:cNvSpPr>
            <p:nvPr/>
          </p:nvSpPr>
          <p:spPr bwMode="auto">
            <a:xfrm rot="1758052">
              <a:off x="1440" y="3120"/>
              <a:ext cx="514" cy="417"/>
            </a:xfrm>
            <a:prstGeom prst="ellipse">
              <a:avLst/>
            </a:prstGeom>
            <a:gradFill rotWithShape="1">
              <a:gsLst>
                <a:gs pos="0">
                  <a:srgbClr val="A67A32"/>
                </a:gs>
                <a:gs pos="100000">
                  <a:srgbClr val="A67A32">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42" name="Oval 190"/>
            <p:cNvSpPr>
              <a:spLocks noChangeArrowheads="1"/>
            </p:cNvSpPr>
            <p:nvPr/>
          </p:nvSpPr>
          <p:spPr bwMode="auto">
            <a:xfrm>
              <a:off x="1491" y="3146"/>
              <a:ext cx="231" cy="235"/>
            </a:xfrm>
            <a:prstGeom prst="ellipse">
              <a:avLst/>
            </a:pr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43" name="Text Box 191"/>
            <p:cNvSpPr txBox="1">
              <a:spLocks noChangeArrowheads="1"/>
            </p:cNvSpPr>
            <p:nvPr/>
          </p:nvSpPr>
          <p:spPr bwMode="auto">
            <a:xfrm>
              <a:off x="1920" y="3168"/>
              <a:ext cx="216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a:solidFill>
                    <a:srgbClr val="000000"/>
                  </a:solidFill>
                </a:rPr>
                <a:t>Click to add Title</a:t>
              </a:r>
            </a:p>
          </p:txBody>
        </p:sp>
        <p:sp>
          <p:nvSpPr>
            <p:cNvPr id="305344" name="Text Box 192"/>
            <p:cNvSpPr txBox="1">
              <a:spLocks noChangeArrowheads="1"/>
            </p:cNvSpPr>
            <p:nvPr/>
          </p:nvSpPr>
          <p:spPr bwMode="auto">
            <a:xfrm>
              <a:off x="1560" y="3138"/>
              <a:ext cx="149"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ar-AE" sz="2000" b="1">
                  <a:solidFill>
                    <a:srgbClr val="FFFFFF"/>
                  </a:solidFill>
                </a:rPr>
                <a:t>1</a:t>
              </a:r>
            </a:p>
          </p:txBody>
        </p:sp>
        <p:sp>
          <p:nvSpPr>
            <p:cNvPr id="305353" name="AutoShape 201"/>
            <p:cNvSpPr>
              <a:spLocks noChangeArrowheads="1"/>
            </p:cNvSpPr>
            <p:nvPr/>
          </p:nvSpPr>
          <p:spPr bwMode="gray">
            <a:xfrm>
              <a:off x="1654" y="3149"/>
              <a:ext cx="2714" cy="345"/>
            </a:xfrm>
            <a:prstGeom prst="roundRect">
              <a:avLst>
                <a:gd name="adj" fmla="val 50000"/>
              </a:avLst>
            </a:prstGeom>
            <a:gradFill rotWithShape="1">
              <a:gsLst>
                <a:gs pos="0">
                  <a:srgbClr val="B1E6FB">
                    <a:gamma/>
                    <a:tint val="24314"/>
                    <a:invGamma/>
                  </a:srgbClr>
                </a:gs>
                <a:gs pos="100000">
                  <a:srgbClr val="B1E6FB"/>
                </a:gs>
              </a:gsLst>
              <a:lin ang="0" scaled="1"/>
            </a:gradFill>
            <a:ln w="38100" algn="ctr">
              <a:solidFill>
                <a:srgbClr val="4CCAE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ar-AE" sz="1200"/>
            </a:p>
          </p:txBody>
        </p:sp>
        <p:sp>
          <p:nvSpPr>
            <p:cNvPr id="305355" name="Oval 203"/>
            <p:cNvSpPr>
              <a:spLocks noChangeArrowheads="1"/>
            </p:cNvSpPr>
            <p:nvPr/>
          </p:nvSpPr>
          <p:spPr bwMode="gray">
            <a:xfrm rot="1758052">
              <a:off x="1454" y="3135"/>
              <a:ext cx="514" cy="417"/>
            </a:xfrm>
            <a:prstGeom prst="ellipse">
              <a:avLst/>
            </a:prstGeom>
            <a:solidFill>
              <a:srgbClr val="3A609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56" name="Oval 204"/>
            <p:cNvSpPr>
              <a:spLocks noChangeArrowheads="1"/>
            </p:cNvSpPr>
            <p:nvPr/>
          </p:nvSpPr>
          <p:spPr bwMode="gray">
            <a:xfrm rot="1758052">
              <a:off x="1440" y="3120"/>
              <a:ext cx="514" cy="417"/>
            </a:xfrm>
            <a:prstGeom prst="ellipse">
              <a:avLst/>
            </a:prstGeom>
            <a:gradFill rotWithShape="1">
              <a:gsLst>
                <a:gs pos="0">
                  <a:srgbClr val="4CCAE8"/>
                </a:gs>
                <a:gs pos="100000">
                  <a:srgbClr val="4CCAE8">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AE" sz="1200"/>
            </a:p>
          </p:txBody>
        </p:sp>
        <p:sp>
          <p:nvSpPr>
            <p:cNvPr id="305358" name="Text Box 206"/>
            <p:cNvSpPr txBox="1">
              <a:spLocks noChangeArrowheads="1"/>
            </p:cNvSpPr>
            <p:nvPr/>
          </p:nvSpPr>
          <p:spPr bwMode="gray">
            <a:xfrm>
              <a:off x="1920" y="3168"/>
              <a:ext cx="2160"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ar-AE" sz="1600" b="1" dirty="0">
                  <a:solidFill>
                    <a:srgbClr val="000000"/>
                  </a:solidFill>
                </a:rPr>
                <a:t>No induction of PPAR driven genes in skeletal muscles</a:t>
              </a:r>
            </a:p>
          </p:txBody>
        </p:sp>
        <p:pic>
          <p:nvPicPr>
            <p:cNvPr id="305371" name="Picture 219"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3141"/>
              <a:ext cx="239" cy="243"/>
            </a:xfrm>
            <a:prstGeom prst="rect">
              <a:avLst/>
            </a:prstGeom>
            <a:noFill/>
            <a:extLst>
              <a:ext uri="{909E8E84-426E-40DD-AFC4-6F175D3DCCD1}">
                <a14:hiddenFill xmlns:a14="http://schemas.microsoft.com/office/drawing/2010/main">
                  <a:solidFill>
                    <a:srgbClr val="FFFFFF"/>
                  </a:solidFill>
                </a14:hiddenFill>
              </a:ext>
            </a:extLst>
          </p:spPr>
        </p:pic>
        <p:sp>
          <p:nvSpPr>
            <p:cNvPr id="305359" name="Text Box 207"/>
            <p:cNvSpPr txBox="1">
              <a:spLocks noChangeArrowheads="1"/>
            </p:cNvSpPr>
            <p:nvPr/>
          </p:nvSpPr>
          <p:spPr bwMode="gray">
            <a:xfrm>
              <a:off x="1584" y="3138"/>
              <a:ext cx="76"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ar-AE" sz="2000" b="1" dirty="0">
                <a:solidFill>
                  <a:srgbClr val="FFFFFF"/>
                </a:solidFill>
              </a:endParaRPr>
            </a:p>
          </p:txBody>
        </p:sp>
      </p:grpSp>
      <p:sp>
        <p:nvSpPr>
          <p:cNvPr id="68" name="TextBox 67"/>
          <p:cNvSpPr txBox="1"/>
          <p:nvPr/>
        </p:nvSpPr>
        <p:spPr>
          <a:xfrm>
            <a:off x="5811864" y="6199322"/>
            <a:ext cx="6160577" cy="261610"/>
          </a:xfrm>
          <a:prstGeom prst="rect">
            <a:avLst/>
          </a:prstGeom>
          <a:noFill/>
        </p:spPr>
        <p:txBody>
          <a:bodyPr wrap="square" rtlCol="1">
            <a:spAutoFit/>
          </a:bodyPr>
          <a:lstStyle/>
          <a:p>
            <a:pPr algn="r"/>
            <a:r>
              <a:rPr lang="en-US" sz="1050" i="1" dirty="0" err="1"/>
              <a:t>Cariou</a:t>
            </a:r>
            <a:r>
              <a:rPr lang="en-US" sz="1050" i="1" dirty="0"/>
              <a:t> B. et al. Diabetes Care, 2013;36:2923-2930</a:t>
            </a:r>
            <a:endParaRPr lang="ar-AE" sz="1050" i="1" dirty="0"/>
          </a:p>
        </p:txBody>
      </p:sp>
      <p:graphicFrame>
        <p:nvGraphicFramePr>
          <p:cNvPr id="69" name="Table 68"/>
          <p:cNvGraphicFramePr>
            <a:graphicFrameLocks noGrp="1"/>
          </p:cNvGraphicFramePr>
          <p:nvPr>
            <p:extLst>
              <p:ext uri="{D42A27DB-BD31-4B8C-83A1-F6EECF244321}">
                <p14:modId xmlns:p14="http://schemas.microsoft.com/office/powerpoint/2010/main" val="2824806045"/>
              </p:ext>
            </p:extLst>
          </p:nvPr>
        </p:nvGraphicFramePr>
        <p:xfrm>
          <a:off x="2823763" y="1044575"/>
          <a:ext cx="7992888" cy="4826000"/>
        </p:xfrm>
        <a:graphic>
          <a:graphicData uri="http://schemas.openxmlformats.org/drawingml/2006/table">
            <a:tbl>
              <a:tblPr rtl="1" firstRow="1" bandRow="1">
                <a:tableStyleId>{5C22544A-7EE6-4342-B048-85BDC9FD1C3A}</a:tableStyleId>
              </a:tblPr>
              <a:tblGrid>
                <a:gridCol w="3790204">
                  <a:extLst>
                    <a:ext uri="{9D8B030D-6E8A-4147-A177-3AD203B41FA5}">
                      <a16:colId xmlns:a16="http://schemas.microsoft.com/office/drawing/2014/main" val="20000"/>
                    </a:ext>
                  </a:extLst>
                </a:gridCol>
                <a:gridCol w="1376718">
                  <a:extLst>
                    <a:ext uri="{9D8B030D-6E8A-4147-A177-3AD203B41FA5}">
                      <a16:colId xmlns:a16="http://schemas.microsoft.com/office/drawing/2014/main" val="20001"/>
                    </a:ext>
                  </a:extLst>
                </a:gridCol>
                <a:gridCol w="2825966">
                  <a:extLst>
                    <a:ext uri="{9D8B030D-6E8A-4147-A177-3AD203B41FA5}">
                      <a16:colId xmlns:a16="http://schemas.microsoft.com/office/drawing/2014/main" val="20002"/>
                    </a:ext>
                  </a:extLst>
                </a:gridCol>
              </a:tblGrid>
              <a:tr h="370840">
                <a:tc>
                  <a:txBody>
                    <a:bodyPr/>
                    <a:lstStyle/>
                    <a:p>
                      <a:pPr algn="l" rtl="0"/>
                      <a:r>
                        <a:rPr lang="en-US" dirty="0"/>
                        <a:t>Result</a:t>
                      </a:r>
                      <a:endParaRPr lang="ar-AE" dirty="0"/>
                    </a:p>
                  </a:txBody>
                  <a:tcPr/>
                </a:tc>
                <a:tc>
                  <a:txBody>
                    <a:bodyPr/>
                    <a:lstStyle/>
                    <a:p>
                      <a:pPr algn="l"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Reference</a:t>
                      </a:r>
                      <a:endParaRPr lang="ar-AE" dirty="0"/>
                    </a:p>
                  </a:txBody>
                  <a:tcPr/>
                </a:tc>
                <a:extLst>
                  <a:ext uri="{0D108BD9-81ED-4DB2-BD59-A6C34878D82A}">
                    <a16:rowId xmlns:a16="http://schemas.microsoft.com/office/drawing/2014/main" val="10000"/>
                  </a:ext>
                </a:extLst>
              </a:tr>
              <a:tr h="370840">
                <a:tc>
                  <a:txBody>
                    <a:bodyPr/>
                    <a:lstStyle/>
                    <a:p>
                      <a:pPr algn="l" rtl="0"/>
                      <a:r>
                        <a:rPr lang="en-US" sz="1600" dirty="0"/>
                        <a:t>Activate PPAR alpha  Gamma</a:t>
                      </a:r>
                      <a:endParaRPr lang="ar-AE" sz="1600" b="0" dirty="0"/>
                    </a:p>
                  </a:txBody>
                  <a:tcPr/>
                </a:tc>
                <a:tc>
                  <a:txBody>
                    <a:bodyPr/>
                    <a:lstStyle/>
                    <a:p>
                      <a:pPr algn="l" rtl="0"/>
                      <a:r>
                        <a:rPr lang="en-US" sz="1400" dirty="0"/>
                        <a:t>Phase </a:t>
                      </a:r>
                      <a:r>
                        <a:rPr lang="en-US" sz="1400" dirty="0" err="1"/>
                        <a:t>IIa</a:t>
                      </a:r>
                      <a:endParaRPr lang="ar-AE" sz="1400" dirty="0"/>
                    </a:p>
                  </a:txBody>
                  <a:tcPr/>
                </a:tc>
                <a:tc>
                  <a:txBody>
                    <a:bodyPr/>
                    <a:lstStyle/>
                    <a:p>
                      <a:pPr algn="l" rtl="0"/>
                      <a:r>
                        <a:rPr lang="en-US" sz="1400" dirty="0" err="1"/>
                        <a:t>Hanf</a:t>
                      </a:r>
                      <a:r>
                        <a:rPr lang="en-US" sz="1400" dirty="0"/>
                        <a:t> R, et al American Diabetes Association, 70th Scientific Session, 2010</a:t>
                      </a:r>
                      <a:endParaRPr lang="en-US" sz="1400" dirty="0">
                        <a:effectLst/>
                      </a:endParaRPr>
                    </a:p>
                  </a:txBody>
                  <a:tcPr/>
                </a:tc>
                <a:extLst>
                  <a:ext uri="{0D108BD9-81ED-4DB2-BD59-A6C34878D82A}">
                    <a16:rowId xmlns:a16="http://schemas.microsoft.com/office/drawing/2014/main" val="10001"/>
                  </a:ext>
                </a:extLst>
              </a:tr>
              <a:tr h="370840">
                <a:tc>
                  <a:txBody>
                    <a:bodyPr/>
                    <a:lstStyle/>
                    <a:p>
                      <a:pPr marL="285750" indent="-285750" algn="l" rtl="0">
                        <a:buFont typeface="Arial" pitchFamily="34" charset="0"/>
                        <a:buChar char="•"/>
                      </a:pPr>
                      <a:r>
                        <a:rPr lang="en-US" sz="1600" dirty="0"/>
                        <a:t>the treatment of established NAFLD/NASH by the oral administration of GFT505 completely eliminates the pathology. </a:t>
                      </a:r>
                    </a:p>
                    <a:p>
                      <a:pPr marL="285750" indent="-285750" algn="l" rtl="0">
                        <a:buFont typeface="Arial" pitchFamily="34" charset="0"/>
                        <a:buChar char="•"/>
                      </a:pPr>
                      <a:r>
                        <a:rPr lang="en-US" sz="1600" dirty="0"/>
                        <a:t>Similarly, the treatment of established hepatic fibrosis by GFT505 blocks pro-fibrotic mechanisms.</a:t>
                      </a:r>
                      <a:endParaRPr lang="ar-AE" sz="1600" b="0" dirty="0"/>
                    </a:p>
                  </a:txBody>
                  <a:tcPr/>
                </a:tc>
                <a:tc>
                  <a:txBody>
                    <a:bodyPr/>
                    <a:lstStyle/>
                    <a:p>
                      <a:pPr algn="l" rtl="0"/>
                      <a:r>
                        <a:rPr lang="en-US" sz="1400" dirty="0"/>
                        <a:t>Preclinical data</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dirty="0">
                          <a:effectLst/>
                        </a:rPr>
                        <a:t>Reuters , </a:t>
                      </a:r>
                      <a:r>
                        <a:rPr kumimoji="0" lang="en-US" sz="1400" kern="1200" dirty="0" err="1">
                          <a:effectLst/>
                        </a:rPr>
                        <a:t>Genfit</a:t>
                      </a:r>
                      <a:r>
                        <a:rPr kumimoji="0" lang="en-US" sz="1400" kern="1200" baseline="0" dirty="0">
                          <a:effectLst/>
                        </a:rPr>
                        <a:t> </a:t>
                      </a:r>
                      <a:r>
                        <a:rPr kumimoji="0" lang="en-US" sz="1400" kern="1200" baseline="0" dirty="0" err="1">
                          <a:effectLst/>
                        </a:rPr>
                        <a:t>Novemeber</a:t>
                      </a:r>
                      <a:r>
                        <a:rPr kumimoji="0" lang="en-US" sz="1400" kern="1200" baseline="0" dirty="0">
                          <a:effectLst/>
                        </a:rPr>
                        <a:t> 2011</a:t>
                      </a:r>
                      <a:endParaRPr kumimoji="0" lang="en-US" sz="1400" kern="1200" dirty="0">
                        <a:solidFill>
                          <a:schemeClr val="dk1"/>
                        </a:solidFill>
                        <a:effectLst/>
                        <a:latin typeface="+mn-lt"/>
                        <a:ea typeface="+mn-ea"/>
                        <a:cs typeface="+mn-cs"/>
                      </a:endParaRPr>
                    </a:p>
                  </a:txBody>
                  <a:tcPr/>
                </a:tc>
                <a:extLst>
                  <a:ext uri="{0D108BD9-81ED-4DB2-BD59-A6C34878D82A}">
                    <a16:rowId xmlns:a16="http://schemas.microsoft.com/office/drawing/2014/main" val="10002"/>
                  </a:ext>
                </a:extLst>
              </a:tr>
              <a:tr h="370840">
                <a:tc>
                  <a:txBody>
                    <a:bodyPr/>
                    <a:lstStyle/>
                    <a:p>
                      <a:pPr marL="285750" indent="-285750" algn="l" rtl="0">
                        <a:buFont typeface="Arial" pitchFamily="34" charset="0"/>
                        <a:buChar char="•"/>
                      </a:pPr>
                      <a:r>
                        <a:rPr lang="en-US" sz="1600" dirty="0"/>
                        <a:t>Call for international trial</a:t>
                      </a:r>
                      <a:endParaRPr lang="ar-AE" sz="1600" b="0" dirty="0"/>
                    </a:p>
                  </a:txBody>
                  <a:tcPr/>
                </a:tc>
                <a:tc>
                  <a:txBody>
                    <a:bodyPr/>
                    <a:lstStyle/>
                    <a:p>
                      <a:pPr algn="l" rtl="0"/>
                      <a:r>
                        <a:rPr lang="en-US" sz="1400" dirty="0">
                          <a:effectLst/>
                        </a:rPr>
                        <a:t>New Patents </a:t>
                      </a:r>
                      <a:r>
                        <a:rPr lang="ar-AE" sz="1400" dirty="0">
                          <a:effectLst/>
                        </a:rPr>
                        <a:t> </a:t>
                      </a:r>
                      <a:r>
                        <a:rPr lang="en-US" sz="1400" dirty="0">
                          <a:effectLst/>
                        </a:rPr>
                        <a:t>Granted in Major Countries </a:t>
                      </a:r>
                      <a:endParaRPr lang="ar-AE" sz="1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GENFIT Corp.(ALGFT) Release: GFT505: February 23rd, 2012 </a:t>
                      </a:r>
                      <a:endParaRPr kumimoji="0" lang="en-US" sz="1400" b="0" kern="1200" dirty="0">
                        <a:solidFill>
                          <a:schemeClr val="dk1"/>
                        </a:solidFill>
                        <a:effectLst/>
                        <a:latin typeface="+mn-lt"/>
                        <a:ea typeface="+mn-ea"/>
                        <a:cs typeface="+mn-cs"/>
                      </a:endParaRPr>
                    </a:p>
                  </a:txBody>
                  <a:tcPr/>
                </a:tc>
                <a:extLst>
                  <a:ext uri="{0D108BD9-81ED-4DB2-BD59-A6C34878D82A}">
                    <a16:rowId xmlns:a16="http://schemas.microsoft.com/office/drawing/2014/main" val="10003"/>
                  </a:ext>
                </a:extLst>
              </a:tr>
              <a:tr h="370840">
                <a:tc>
                  <a:txBody>
                    <a:bodyPr/>
                    <a:lstStyle/>
                    <a:p>
                      <a:pPr marL="285750" indent="-285750" algn="l" rtl="0">
                        <a:buFont typeface="Arial" pitchFamily="34" charset="0"/>
                        <a:buChar char="•"/>
                      </a:pPr>
                      <a:r>
                        <a:rPr lang="en-US" sz="1600" dirty="0"/>
                        <a:t>Pending</a:t>
                      </a:r>
                      <a:endParaRPr lang="ar-AE" sz="1600" b="0" dirty="0"/>
                    </a:p>
                  </a:txBody>
                  <a:tcPr/>
                </a:tc>
                <a:tc>
                  <a:txBody>
                    <a:bodyPr/>
                    <a:lstStyle/>
                    <a:p>
                      <a:pPr algn="l" rtl="0"/>
                      <a:r>
                        <a:rPr lang="en-US" sz="1400" dirty="0"/>
                        <a:t>Phase II</a:t>
                      </a:r>
                      <a:r>
                        <a:rPr lang="en-US" sz="1400" baseline="0" dirty="0"/>
                        <a:t> </a:t>
                      </a:r>
                      <a:r>
                        <a:rPr lang="en-US" sz="1400" dirty="0"/>
                        <a:t>b</a:t>
                      </a:r>
                      <a:endParaRPr lang="ar-AE" sz="1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dirty="0">
                          <a:effectLst/>
                        </a:rPr>
                        <a:t>December 2012</a:t>
                      </a:r>
                      <a:endParaRPr kumimoji="0" lang="en-US" sz="1400" b="0" kern="1200" dirty="0">
                        <a:solidFill>
                          <a:schemeClr val="dk1"/>
                        </a:solidFill>
                        <a:effectLst/>
                        <a:latin typeface="+mn-lt"/>
                        <a:ea typeface="+mn-ea"/>
                        <a:cs typeface="+mn-cs"/>
                      </a:endParaRPr>
                    </a:p>
                  </a:txBody>
                  <a:tcPr/>
                </a:tc>
                <a:extLst>
                  <a:ext uri="{0D108BD9-81ED-4DB2-BD59-A6C34878D82A}">
                    <a16:rowId xmlns:a16="http://schemas.microsoft.com/office/drawing/2014/main" val="10004"/>
                  </a:ext>
                </a:extLst>
              </a:tr>
              <a:tr h="370840">
                <a:tc>
                  <a:txBody>
                    <a:bodyPr/>
                    <a:lstStyle/>
                    <a:p>
                      <a:pPr algn="l" rtl="0"/>
                      <a:r>
                        <a:rPr lang="en-US" sz="1600" dirty="0"/>
                        <a:t>Paper accepted for publication in </a:t>
                      </a:r>
                      <a:r>
                        <a:rPr lang="en-US" sz="1600" dirty="0" err="1"/>
                        <a:t>Hepatology</a:t>
                      </a:r>
                      <a:r>
                        <a:rPr lang="en-US" sz="1600" dirty="0"/>
                        <a:t> </a:t>
                      </a:r>
                      <a:r>
                        <a:rPr kumimoji="0" lang="en-US" sz="1600" kern="1200" dirty="0" err="1">
                          <a:effectLst/>
                        </a:rPr>
                        <a:t>B.Staels</a:t>
                      </a:r>
                      <a:r>
                        <a:rPr kumimoji="0" lang="en-US" sz="1600" kern="1200" dirty="0">
                          <a:effectLst/>
                        </a:rPr>
                        <a:t> et </a:t>
                      </a:r>
                      <a:r>
                        <a:rPr kumimoji="0" lang="en-US" sz="1600" kern="1200" dirty="0" err="1">
                          <a:effectLst/>
                        </a:rPr>
                        <a:t>al.DOI</a:t>
                      </a:r>
                      <a:r>
                        <a:rPr kumimoji="0" lang="en-US" sz="1600" kern="1200" dirty="0">
                          <a:effectLst/>
                        </a:rPr>
                        <a:t>: 10.1002/hep.26461. </a:t>
                      </a:r>
                      <a:endParaRPr lang="ar-AE" sz="1600" b="0" dirty="0"/>
                    </a:p>
                  </a:txBody>
                  <a:tcPr/>
                </a:tc>
                <a:tc>
                  <a:txBody>
                    <a:bodyPr/>
                    <a:lstStyle/>
                    <a:p>
                      <a:pPr algn="l" rtl="0"/>
                      <a:r>
                        <a:rPr lang="en-US" sz="1400" dirty="0"/>
                        <a:t>Results</a:t>
                      </a:r>
                      <a:endParaRPr lang="ar-AE" sz="1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dirty="0">
                          <a:effectLst/>
                        </a:rPr>
                        <a:t>May 27 2013</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kern="1200" dirty="0">
                          <a:effectLst/>
                        </a:rPr>
                        <a:t>October 29, 2013</a:t>
                      </a:r>
                      <a:endParaRPr kumimoji="0" lang="en-US" sz="1400" b="0" kern="1200" dirty="0">
                        <a:solidFill>
                          <a:schemeClr val="dk1"/>
                        </a:solidFill>
                        <a:effectLst/>
                        <a:latin typeface="+mn-lt"/>
                        <a:ea typeface="+mn-ea"/>
                        <a:cs typeface="+mn-cs"/>
                      </a:endParaRPr>
                    </a:p>
                  </a:txBody>
                  <a:tcPr/>
                </a:tc>
                <a:extLst>
                  <a:ext uri="{0D108BD9-81ED-4DB2-BD59-A6C34878D82A}">
                    <a16:rowId xmlns:a16="http://schemas.microsoft.com/office/drawing/2014/main" val="10005"/>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016794348"/>
              </p:ext>
            </p:extLst>
          </p:nvPr>
        </p:nvGraphicFramePr>
        <p:xfrm>
          <a:off x="2756207" y="1044092"/>
          <a:ext cx="8127999" cy="5125720"/>
        </p:xfrm>
        <a:graphic>
          <a:graphicData uri="http://schemas.openxmlformats.org/drawingml/2006/table">
            <a:tbl>
              <a:tblPr firstRow="1" bandRow="1">
                <a:tableStyleId>{5C22544A-7EE6-4342-B048-85BDC9FD1C3A}</a:tableStyleId>
              </a:tblPr>
              <a:tblGrid>
                <a:gridCol w="2820579">
                  <a:extLst>
                    <a:ext uri="{9D8B030D-6E8A-4147-A177-3AD203B41FA5}">
                      <a16:colId xmlns:a16="http://schemas.microsoft.com/office/drawing/2014/main" val="2615774235"/>
                    </a:ext>
                  </a:extLst>
                </a:gridCol>
                <a:gridCol w="1388225">
                  <a:extLst>
                    <a:ext uri="{9D8B030D-6E8A-4147-A177-3AD203B41FA5}">
                      <a16:colId xmlns:a16="http://schemas.microsoft.com/office/drawing/2014/main" val="2807824701"/>
                    </a:ext>
                  </a:extLst>
                </a:gridCol>
                <a:gridCol w="3919195">
                  <a:extLst>
                    <a:ext uri="{9D8B030D-6E8A-4147-A177-3AD203B41FA5}">
                      <a16:colId xmlns:a16="http://schemas.microsoft.com/office/drawing/2014/main" val="1664046827"/>
                    </a:ext>
                  </a:extLst>
                </a:gridCol>
              </a:tblGrid>
              <a:tr h="370840">
                <a:tc>
                  <a:txBody>
                    <a:bodyPr/>
                    <a:lstStyle/>
                    <a:p>
                      <a:r>
                        <a:rPr lang="en-GB" dirty="0"/>
                        <a:t>Reference</a:t>
                      </a:r>
                    </a:p>
                  </a:txBody>
                  <a:tcPr/>
                </a:tc>
                <a:tc>
                  <a:txBody>
                    <a:bodyPr/>
                    <a:lstStyle/>
                    <a:p>
                      <a:r>
                        <a:rPr lang="en-GB" dirty="0"/>
                        <a:t>Method</a:t>
                      </a:r>
                    </a:p>
                  </a:txBody>
                  <a:tcPr/>
                </a:tc>
                <a:tc>
                  <a:txBody>
                    <a:bodyPr/>
                    <a:lstStyle/>
                    <a:p>
                      <a:r>
                        <a:rPr lang="en-GB" dirty="0"/>
                        <a:t>Result</a:t>
                      </a:r>
                    </a:p>
                  </a:txBody>
                  <a:tcPr/>
                </a:tc>
                <a:extLst>
                  <a:ext uri="{0D108BD9-81ED-4DB2-BD59-A6C34878D82A}">
                    <a16:rowId xmlns:a16="http://schemas.microsoft.com/office/drawing/2014/main" val="3831795151"/>
                  </a:ext>
                </a:extLst>
              </a:tr>
              <a:tr h="370840">
                <a:tc>
                  <a:txBody>
                    <a:bodyPr/>
                    <a:lstStyle/>
                    <a:p>
                      <a:r>
                        <a:rPr lang="en-US" sz="1200" dirty="0"/>
                        <a:t>February 2014, the FDA granted Fast Track designation to </a:t>
                      </a:r>
                      <a:r>
                        <a:rPr lang="en-US" sz="1200" dirty="0" err="1"/>
                        <a:t>elafibranor</a:t>
                      </a:r>
                      <a:r>
                        <a:rPr lang="en-US" sz="1200" dirty="0"/>
                        <a:t> in NASH</a:t>
                      </a:r>
                      <a:endParaRPr lang="en-GB" sz="1200" dirty="0"/>
                    </a:p>
                  </a:txBody>
                  <a:tcPr/>
                </a:tc>
                <a:tc>
                  <a:txBody>
                    <a:bodyPr/>
                    <a:lstStyle/>
                    <a:p>
                      <a:r>
                        <a:rPr lang="en-US" sz="1200" dirty="0"/>
                        <a:t>800 patients and healthy volunteers</a:t>
                      </a:r>
                      <a:endParaRPr lang="en-GB" sz="1200" dirty="0"/>
                    </a:p>
                  </a:txBody>
                  <a:tcPr/>
                </a:tc>
                <a:tc>
                  <a:txBody>
                    <a:bodyPr/>
                    <a:lstStyle/>
                    <a:p>
                      <a:pPr marL="171450" indent="-171450">
                        <a:buFont typeface="Arial" panose="020B0604020202020204" pitchFamily="34" charset="0"/>
                        <a:buChar char="•"/>
                      </a:pPr>
                      <a:r>
                        <a:rPr lang="en-US" sz="1200" dirty="0"/>
                        <a:t>Improvement of markers of liver dysfunction.</a:t>
                      </a:r>
                    </a:p>
                    <a:p>
                      <a:pPr marL="171450" indent="-171450">
                        <a:buFont typeface="Arial" panose="020B0604020202020204" pitchFamily="34" charset="0"/>
                        <a:buChar char="•"/>
                      </a:pPr>
                      <a:r>
                        <a:rPr lang="en-US" sz="1200" dirty="0"/>
                        <a:t>Improvement of insulin sensitivity and glucose homeostasis</a:t>
                      </a:r>
                    </a:p>
                    <a:p>
                      <a:pPr marL="171450" indent="-171450">
                        <a:buFont typeface="Arial" panose="020B0604020202020204" pitchFamily="34" charset="0"/>
                        <a:buChar char="•"/>
                      </a:pPr>
                      <a:r>
                        <a:rPr lang="en-US" sz="1200" dirty="0"/>
                        <a:t>Favorable effects on plasma lipid.</a:t>
                      </a:r>
                    </a:p>
                    <a:p>
                      <a:pPr marL="171450" indent="-171450">
                        <a:buFont typeface="Arial" panose="020B0604020202020204" pitchFamily="34" charset="0"/>
                        <a:buChar char="•"/>
                      </a:pPr>
                      <a:r>
                        <a:rPr lang="en-US" sz="1200" dirty="0"/>
                        <a:t>Anti-inflammatory properties</a:t>
                      </a:r>
                    </a:p>
                    <a:p>
                      <a:pPr marL="171450" indent="-171450">
                        <a:buFont typeface="Arial" panose="020B0604020202020204" pitchFamily="34" charset="0"/>
                        <a:buChar char="•"/>
                      </a:pPr>
                      <a:r>
                        <a:rPr lang="en-US" sz="1200" dirty="0"/>
                        <a:t>Efficacy on histological NASH parameters (steatosis, inflammation, fibrosis) </a:t>
                      </a:r>
                    </a:p>
                    <a:p>
                      <a:pPr marL="171450" indent="-171450">
                        <a:buFont typeface="Arial" panose="020B0604020202020204" pitchFamily="34" charset="0"/>
                        <a:buChar char="•"/>
                      </a:pPr>
                      <a:r>
                        <a:rPr lang="en-US" sz="1200" dirty="0"/>
                        <a:t>No safety concern.</a:t>
                      </a:r>
                      <a:endParaRPr lang="en-GB" sz="1200" dirty="0"/>
                    </a:p>
                  </a:txBody>
                  <a:tcPr/>
                </a:tc>
                <a:extLst>
                  <a:ext uri="{0D108BD9-81ED-4DB2-BD59-A6C34878D82A}">
                    <a16:rowId xmlns:a16="http://schemas.microsoft.com/office/drawing/2014/main" val="77584907"/>
                  </a:ext>
                </a:extLst>
              </a:tr>
              <a:tr h="370840">
                <a:tc>
                  <a:txBody>
                    <a:bodyPr/>
                    <a:lstStyle/>
                    <a:p>
                      <a:r>
                        <a:rPr lang="en-US" sz="1200" dirty="0"/>
                        <a:t>In March 2015, GENFIT (GFT505-2127), </a:t>
                      </a:r>
                      <a:endParaRPr lang="en-GB" sz="1200" dirty="0"/>
                    </a:p>
                  </a:txBody>
                  <a:tcPr/>
                </a:tc>
                <a:tc>
                  <a:txBody>
                    <a:bodyPr/>
                    <a:lstStyle/>
                    <a:p>
                      <a:r>
                        <a:rPr lang="en-US" sz="1200" dirty="0"/>
                        <a:t>phase 2b GOLDEN-5</a:t>
                      </a:r>
                    </a:p>
                    <a:p>
                      <a:r>
                        <a:rPr lang="en-US" sz="1200" dirty="0"/>
                        <a:t>clinical efficacy of </a:t>
                      </a:r>
                      <a:r>
                        <a:rPr lang="en-US" sz="1200" dirty="0" err="1"/>
                        <a:t>elafibranor</a:t>
                      </a:r>
                      <a:r>
                        <a:rPr lang="en-US" sz="1200" dirty="0"/>
                        <a:t> in a 1-year liver biopsy-based Phase 2b trial in NASH </a:t>
                      </a:r>
                      <a:endParaRPr lang="en-GB" sz="1200" dirty="0"/>
                    </a:p>
                  </a:txBody>
                  <a:tcPr/>
                </a:tc>
                <a:tc>
                  <a:txBody>
                    <a:bodyPr/>
                    <a:lstStyle/>
                    <a:p>
                      <a:pPr marL="171450" indent="-171450">
                        <a:buFont typeface="Arial" panose="020B0604020202020204" pitchFamily="34" charset="0"/>
                        <a:buChar char="•"/>
                      </a:pPr>
                      <a:r>
                        <a:rPr lang="en-US" sz="1200" dirty="0" err="1"/>
                        <a:t>Elafibranor</a:t>
                      </a:r>
                      <a:r>
                        <a:rPr lang="en-US" sz="1200" dirty="0"/>
                        <a:t> demonstrated dose-dependent efficacy on the primary endpoint, after controlling for baseline severity and heterogeneity (p=0.027)</a:t>
                      </a:r>
                    </a:p>
                    <a:p>
                      <a:pPr marL="171450" indent="-171450">
                        <a:buFont typeface="Arial" panose="020B0604020202020204" pitchFamily="34" charset="0"/>
                        <a:buChar char="•"/>
                      </a:pPr>
                      <a:r>
                        <a:rPr lang="en-US" sz="1200" dirty="0"/>
                        <a:t>Treatment with </a:t>
                      </a:r>
                      <a:r>
                        <a:rPr lang="en-US" sz="1200" dirty="0" err="1"/>
                        <a:t>elafibranor</a:t>
                      </a:r>
                      <a:r>
                        <a:rPr lang="en-US" sz="1200" dirty="0"/>
                        <a:t> lead to significant cardio-metabolic benefits</a:t>
                      </a:r>
                    </a:p>
                    <a:p>
                      <a:pPr marL="171450" indent="-171450">
                        <a:buFont typeface="Arial" panose="020B0604020202020204" pitchFamily="34" charset="0"/>
                        <a:buChar char="•"/>
                      </a:pPr>
                      <a:r>
                        <a:rPr lang="en-US" sz="1200" dirty="0" err="1"/>
                        <a:t>Elafibranor</a:t>
                      </a:r>
                      <a:r>
                        <a:rPr lang="en-US" sz="1200" dirty="0"/>
                        <a:t> was safe and well tolerated in this 1-year trial</a:t>
                      </a:r>
                    </a:p>
                    <a:p>
                      <a:endParaRPr lang="en-GB" sz="1200" dirty="0"/>
                    </a:p>
                  </a:txBody>
                  <a:tcPr/>
                </a:tc>
                <a:extLst>
                  <a:ext uri="{0D108BD9-81ED-4DB2-BD59-A6C34878D82A}">
                    <a16:rowId xmlns:a16="http://schemas.microsoft.com/office/drawing/2014/main" val="52344566"/>
                  </a:ext>
                </a:extLst>
              </a:tr>
              <a:tr h="370840">
                <a:tc>
                  <a:txBody>
                    <a:bodyPr/>
                    <a:lstStyle/>
                    <a:p>
                      <a:r>
                        <a:rPr lang="en-US" sz="1200" dirty="0"/>
                        <a:t>In November 2015,</a:t>
                      </a:r>
                      <a:endParaRPr lang="en-GB" sz="1200" dirty="0"/>
                    </a:p>
                  </a:txBody>
                  <a:tcPr/>
                </a:tc>
                <a:tc>
                  <a:txBody>
                    <a:bodyPr/>
                    <a:lstStyle/>
                    <a:p>
                      <a:r>
                        <a:rPr lang="en-US" sz="1200" dirty="0"/>
                        <a:t>global Phase 3 trial RESOLVE-IT </a:t>
                      </a:r>
                      <a:endParaRPr lang="en-GB" sz="1200" dirty="0"/>
                    </a:p>
                  </a:txBody>
                  <a:tcPr/>
                </a:tc>
                <a:tc>
                  <a:txBody>
                    <a:bodyPr/>
                    <a:lstStyle/>
                    <a:p>
                      <a:r>
                        <a:rPr lang="en-US" sz="1200" dirty="0"/>
                        <a:t>the to evaluate the benefits of </a:t>
                      </a:r>
                      <a:r>
                        <a:rPr lang="en-US" sz="1200" dirty="0" err="1"/>
                        <a:t>Elafibranor</a:t>
                      </a:r>
                      <a:r>
                        <a:rPr lang="en-US" sz="1200" dirty="0"/>
                        <a:t> treatment on NASH patients.</a:t>
                      </a:r>
                      <a:endParaRPr lang="en-GB" sz="1200" dirty="0"/>
                    </a:p>
                  </a:txBody>
                  <a:tcPr/>
                </a:tc>
                <a:extLst>
                  <a:ext uri="{0D108BD9-81ED-4DB2-BD59-A6C34878D82A}">
                    <a16:rowId xmlns:a16="http://schemas.microsoft.com/office/drawing/2014/main" val="1346824462"/>
                  </a:ext>
                </a:extLst>
              </a:tr>
              <a:tr h="370840">
                <a:tc>
                  <a:txBody>
                    <a:bodyPr/>
                    <a:lstStyle/>
                    <a:p>
                      <a:r>
                        <a:rPr lang="en-GB" sz="1200" dirty="0">
                          <a:hlinkClick r:id="rId3" tooltip="Gastroenterology."/>
                        </a:rPr>
                        <a:t>Gastroenterology.</a:t>
                      </a:r>
                      <a:r>
                        <a:rPr lang="en-GB" sz="1200" dirty="0"/>
                        <a:t> 2016 May;150(5):1147-1159</a:t>
                      </a:r>
                    </a:p>
                  </a:txBody>
                  <a:tcPr/>
                </a:tc>
                <a:tc>
                  <a:txBody>
                    <a:bodyPr/>
                    <a:lstStyle/>
                    <a:p>
                      <a:r>
                        <a:rPr lang="en-GB" sz="1200" dirty="0"/>
                        <a:t>DBPCT</a:t>
                      </a:r>
                    </a:p>
                  </a:txBody>
                  <a:tcPr/>
                </a:tc>
                <a:tc>
                  <a:txBody>
                    <a:bodyPr/>
                    <a:lstStyle/>
                    <a:p>
                      <a:pPr marL="171450" indent="-171450">
                        <a:buFont typeface="Arial" panose="020B0604020202020204" pitchFamily="34" charset="0"/>
                        <a:buChar char="•"/>
                      </a:pPr>
                      <a:r>
                        <a:rPr lang="en-US" sz="1200" dirty="0" err="1"/>
                        <a:t>Elafibranor</a:t>
                      </a:r>
                      <a:r>
                        <a:rPr lang="en-US" sz="1200" dirty="0"/>
                        <a:t> resolved NASH without fibrosis worsening in the ITT analysis and in patients with moderate or severe NASH. </a:t>
                      </a:r>
                    </a:p>
                    <a:p>
                      <a:pPr marL="171450" indent="-171450">
                        <a:buFont typeface="Arial" panose="020B0604020202020204" pitchFamily="34" charset="0"/>
                        <a:buChar char="•"/>
                      </a:pPr>
                      <a:r>
                        <a:rPr lang="en-US" sz="1200" dirty="0"/>
                        <a:t>The predefined end point was not met in the ITT population. </a:t>
                      </a:r>
                    </a:p>
                    <a:p>
                      <a:pPr marL="171450" indent="-171450">
                        <a:buFont typeface="Arial" panose="020B0604020202020204" pitchFamily="34" charset="0"/>
                        <a:buChar char="•"/>
                      </a:pPr>
                      <a:r>
                        <a:rPr lang="en-US" sz="1200" dirty="0" err="1"/>
                        <a:t>Elafibranor</a:t>
                      </a:r>
                      <a:r>
                        <a:rPr lang="en-US" sz="1200" dirty="0"/>
                        <a:t> was well tolerated and improved patients' cardiometabolic risk profile. </a:t>
                      </a:r>
                      <a:endParaRPr lang="en-GB" sz="1200" dirty="0"/>
                    </a:p>
                  </a:txBody>
                  <a:tcPr/>
                </a:tc>
                <a:extLst>
                  <a:ext uri="{0D108BD9-81ED-4DB2-BD59-A6C34878D82A}">
                    <a16:rowId xmlns:a16="http://schemas.microsoft.com/office/drawing/2014/main" val="3981710657"/>
                  </a:ext>
                </a:extLst>
              </a:tr>
            </a:tbl>
          </a:graphicData>
        </a:graphic>
      </p:graphicFrame>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42852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4204"/>
            <a:ext cx="10515600" cy="1325563"/>
          </a:xfrm>
        </p:spPr>
        <p:txBody>
          <a:bodyPr/>
          <a:lstStyle/>
          <a:p>
            <a:r>
              <a:rPr lang="en-US" b="1" dirty="0">
                <a:solidFill>
                  <a:schemeClr val="bg1">
                    <a:lumMod val="50000"/>
                  </a:schemeClr>
                </a:solidFill>
                <a:effectLst>
                  <a:outerShdw blurRad="38100" dist="38100" dir="2700000" algn="tl">
                    <a:srgbClr val="000000">
                      <a:alpha val="43137"/>
                    </a:srgbClr>
                  </a:outerShdw>
                </a:effectLst>
              </a:rPr>
              <a:t>Studies to reverse cirrhosis</a:t>
            </a:r>
            <a:endParaRPr lang="ar-AE" b="1" dirty="0">
              <a:solidFill>
                <a:schemeClr val="bg1">
                  <a:lumMod val="50000"/>
                </a:schemeClr>
              </a:solidFill>
              <a:effectLst>
                <a:outerShdw blurRad="38100" dist="38100" dir="2700000" algn="tl">
                  <a:srgbClr val="000000">
                    <a:alpha val="43137"/>
                  </a:srgbClr>
                </a:outerShdw>
              </a:effectLst>
            </a:endParaRPr>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4881" y="2305844"/>
            <a:ext cx="2247900" cy="3390900"/>
          </a:xfrm>
        </p:spPr>
      </p:pic>
      <p:sp>
        <p:nvSpPr>
          <p:cNvPr id="11" name="TextBox 10"/>
          <p:cNvSpPr txBox="1"/>
          <p:nvPr/>
        </p:nvSpPr>
        <p:spPr>
          <a:xfrm>
            <a:off x="1258047" y="3308889"/>
            <a:ext cx="2688956" cy="1200329"/>
          </a:xfrm>
          <a:prstGeom prst="rect">
            <a:avLst/>
          </a:prstGeom>
          <a:noFill/>
        </p:spPr>
        <p:txBody>
          <a:bodyPr wrap="square" rtlCol="1">
            <a:spAutoFit/>
          </a:bodyPr>
          <a:lstStyle/>
          <a:p>
            <a:r>
              <a:rPr lang="en-US" b="1" dirty="0">
                <a:solidFill>
                  <a:schemeClr val="accent1">
                    <a:lumMod val="75000"/>
                  </a:schemeClr>
                </a:solidFill>
              </a:rPr>
              <a:t>Anti-</a:t>
            </a:r>
            <a:r>
              <a:rPr lang="en-US" b="1" dirty="0" err="1">
                <a:solidFill>
                  <a:schemeClr val="accent1">
                    <a:lumMod val="75000"/>
                  </a:schemeClr>
                </a:solidFill>
              </a:rPr>
              <a:t>Lysyl</a:t>
            </a:r>
            <a:r>
              <a:rPr lang="en-US" b="1" dirty="0">
                <a:solidFill>
                  <a:schemeClr val="accent1">
                    <a:lumMod val="75000"/>
                  </a:schemeClr>
                </a:solidFill>
              </a:rPr>
              <a:t> oxidase MAB</a:t>
            </a:r>
          </a:p>
          <a:p>
            <a:r>
              <a:rPr lang="en-US" b="1" dirty="0" err="1">
                <a:solidFill>
                  <a:schemeClr val="accent1">
                    <a:lumMod val="75000"/>
                  </a:schemeClr>
                </a:solidFill>
              </a:rPr>
              <a:t>Simtuzumab</a:t>
            </a:r>
            <a:endParaRPr lang="en-US" b="1" dirty="0">
              <a:solidFill>
                <a:schemeClr val="accent1">
                  <a:lumMod val="75000"/>
                </a:schemeClr>
              </a:solidFill>
            </a:endParaRPr>
          </a:p>
          <a:p>
            <a:r>
              <a:rPr lang="en-US" b="1" dirty="0">
                <a:solidFill>
                  <a:schemeClr val="accent1">
                    <a:lumMod val="75000"/>
                  </a:schemeClr>
                </a:solidFill>
              </a:rPr>
              <a:t>(GS-6624)</a:t>
            </a:r>
          </a:p>
          <a:p>
            <a:endParaRPr lang="ar-AE" b="1" dirty="0">
              <a:solidFill>
                <a:schemeClr val="accent1">
                  <a:lumMod val="75000"/>
                </a:schemeClr>
              </a:solidFill>
            </a:endParaRPr>
          </a:p>
        </p:txBody>
      </p:sp>
      <p:cxnSp>
        <p:nvCxnSpPr>
          <p:cNvPr id="13" name="Straight Arrow Connector 12"/>
          <p:cNvCxnSpPr/>
          <p:nvPr/>
        </p:nvCxnSpPr>
        <p:spPr>
          <a:xfrm>
            <a:off x="3234641" y="3516802"/>
            <a:ext cx="1100380" cy="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7647572" y="2077878"/>
            <a:ext cx="2428504" cy="3662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Phase 2 trial</a:t>
            </a:r>
          </a:p>
          <a:p>
            <a:pPr algn="ctr"/>
            <a:endParaRPr lang="en-US" sz="1600" b="1" dirty="0"/>
          </a:p>
          <a:p>
            <a:pPr algn="ctr"/>
            <a:r>
              <a:rPr lang="en-US" sz="1600" b="1" dirty="0"/>
              <a:t>Double blind, RCT,</a:t>
            </a:r>
          </a:p>
          <a:p>
            <a:r>
              <a:rPr lang="en-GB" sz="1600" b="1" dirty="0"/>
              <a:t>Treatment of </a:t>
            </a:r>
            <a:r>
              <a:rPr lang="en-US" sz="1600" b="1" dirty="0"/>
              <a:t>advanced liver fibrosis secondary to NASH by (75 &amp; 125 mg vs placebo) </a:t>
            </a:r>
          </a:p>
          <a:p>
            <a:r>
              <a:rPr lang="en-US" sz="1600" b="1" dirty="0"/>
              <a:t>To compare the effects on liver fibrosis in compensated </a:t>
            </a:r>
            <a:r>
              <a:rPr lang="en-US" sz="1600" b="1" dirty="0" err="1"/>
              <a:t>cirrhotics</a:t>
            </a:r>
            <a:r>
              <a:rPr lang="en-US" sz="1600" b="1" dirty="0"/>
              <a:t> after drug administration</a:t>
            </a:r>
          </a:p>
          <a:p>
            <a:r>
              <a:rPr lang="en-US" sz="1600" b="1" dirty="0"/>
              <a:t>Estimated completion date </a:t>
            </a:r>
          </a:p>
          <a:p>
            <a:r>
              <a:rPr lang="en-US" sz="1600" b="1" dirty="0"/>
              <a:t>	10/2015</a:t>
            </a:r>
          </a:p>
          <a:p>
            <a:r>
              <a:rPr lang="en-GB" sz="1600" b="1" dirty="0"/>
              <a:t>	3/2016</a:t>
            </a:r>
            <a:endParaRPr lang="en-US" sz="1600" b="1" dirty="0"/>
          </a:p>
          <a:p>
            <a:endParaRPr lang="en-US" sz="1600" b="1" dirty="0"/>
          </a:p>
          <a:p>
            <a:pPr algn="ctr"/>
            <a:endParaRPr lang="en-US" sz="1600" b="1" dirty="0"/>
          </a:p>
        </p:txBody>
      </p:sp>
      <p:sp>
        <p:nvSpPr>
          <p:cNvPr id="3" name="Rounded Rectangle 2"/>
          <p:cNvSpPr/>
          <p:nvPr/>
        </p:nvSpPr>
        <p:spPr>
          <a:xfrm>
            <a:off x="1272485" y="1048756"/>
            <a:ext cx="9367381" cy="53082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000" b="1" dirty="0"/>
              <a:t>The </a:t>
            </a:r>
            <a:r>
              <a:rPr lang="en-GB" sz="2000" b="1" dirty="0" err="1"/>
              <a:t>simtuzumab</a:t>
            </a:r>
            <a:r>
              <a:rPr lang="en-GB" sz="2000" b="1" dirty="0"/>
              <a:t> </a:t>
            </a:r>
            <a:r>
              <a:rPr lang="en-GB" sz="2000" dirty="0"/>
              <a:t>currently undergoing Phase 2b clinical study and target cirrhosis and advanced fibrosis. The drug should be associated in a bi therapy with a drug treating the NASH metabolic disorder.  </a:t>
            </a:r>
          </a:p>
          <a:p>
            <a:pPr lvl="0"/>
            <a:endParaRPr lang="en-GB"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GB" dirty="0"/>
          </a:p>
          <a:p>
            <a:r>
              <a:rPr lang="en-GB" dirty="0"/>
              <a:t> </a:t>
            </a:r>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589488935"/>
              </p:ext>
            </p:extLst>
          </p:nvPr>
        </p:nvGraphicFramePr>
        <p:xfrm>
          <a:off x="1486168" y="2172738"/>
          <a:ext cx="8907678" cy="3841690"/>
        </p:xfrm>
        <a:graphic>
          <a:graphicData uri="http://schemas.openxmlformats.org/drawingml/2006/table">
            <a:tbl>
              <a:tblPr firstRow="1" bandRow="1">
                <a:tableStyleId>{5C22544A-7EE6-4342-B048-85BDC9FD1C3A}</a:tableStyleId>
              </a:tblPr>
              <a:tblGrid>
                <a:gridCol w="5570700">
                  <a:extLst>
                    <a:ext uri="{9D8B030D-6E8A-4147-A177-3AD203B41FA5}">
                      <a16:colId xmlns:a16="http://schemas.microsoft.com/office/drawing/2014/main" val="20000"/>
                    </a:ext>
                  </a:extLst>
                </a:gridCol>
                <a:gridCol w="3336978">
                  <a:extLst>
                    <a:ext uri="{9D8B030D-6E8A-4147-A177-3AD203B41FA5}">
                      <a16:colId xmlns:a16="http://schemas.microsoft.com/office/drawing/2014/main" val="20001"/>
                    </a:ext>
                  </a:extLst>
                </a:gridCol>
              </a:tblGrid>
              <a:tr h="632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Simtuzumab</a:t>
                      </a:r>
                      <a:r>
                        <a:rPr lang="en-GB" dirty="0"/>
                        <a:t> was tested previously by GILEAD  in  some other diseases:</a:t>
                      </a:r>
                    </a:p>
                  </a:txBody>
                  <a:tcPr/>
                </a:tc>
                <a:tc>
                  <a:txBody>
                    <a:bodyPr/>
                    <a:lstStyle/>
                    <a:p>
                      <a:endParaRPr lang="en-GB" dirty="0"/>
                    </a:p>
                  </a:txBody>
                  <a:tcPr/>
                </a:tc>
                <a:extLst>
                  <a:ext uri="{0D108BD9-81ED-4DB2-BD59-A6C34878D82A}">
                    <a16:rowId xmlns:a16="http://schemas.microsoft.com/office/drawing/2014/main" val="10000"/>
                  </a:ext>
                </a:extLst>
              </a:tr>
              <a:tr h="3663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hlinkClick r:id="rId3"/>
                        </a:rPr>
                        <a:t>Pancreatic Cancer</a:t>
                      </a:r>
                      <a:endParaRPr lang="en-GB" dirty="0"/>
                    </a:p>
                  </a:txBody>
                  <a:tcPr/>
                </a:tc>
                <a:tc>
                  <a:txBody>
                    <a:bodyPr/>
                    <a:lstStyle/>
                    <a:p>
                      <a:r>
                        <a:rPr lang="en-US" dirty="0"/>
                        <a:t>Failure</a:t>
                      </a:r>
                      <a:endParaRPr lang="en-GB" dirty="0"/>
                    </a:p>
                  </a:txBody>
                  <a:tcPr/>
                </a:tc>
                <a:extLst>
                  <a:ext uri="{0D108BD9-81ED-4DB2-BD59-A6C34878D82A}">
                    <a16:rowId xmlns:a16="http://schemas.microsoft.com/office/drawing/2014/main" val="10001"/>
                  </a:ext>
                </a:extLst>
              </a:tr>
              <a:tr h="3663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err="1">
                          <a:hlinkClick r:id="rId4"/>
                        </a:rPr>
                        <a:t>Idiopatic</a:t>
                      </a:r>
                      <a:r>
                        <a:rPr lang="en-GB" u="sng" dirty="0">
                          <a:hlinkClick r:id="rId4"/>
                        </a:rPr>
                        <a:t> Pulmonary Fibros</a:t>
                      </a:r>
                      <a:r>
                        <a:rPr lang="en-GB" u="sng" dirty="0"/>
                        <a:t>is</a:t>
                      </a:r>
                      <a:endParaRPr lang="en-GB" dirty="0"/>
                    </a:p>
                  </a:txBody>
                  <a:tcPr/>
                </a:tc>
                <a:tc>
                  <a:txBody>
                    <a:bodyPr/>
                    <a:lstStyle/>
                    <a:p>
                      <a:r>
                        <a:rPr lang="en-US" dirty="0"/>
                        <a:t>Failure</a:t>
                      </a:r>
                      <a:endParaRPr lang="en-GB" dirty="0"/>
                    </a:p>
                  </a:txBody>
                  <a:tcPr/>
                </a:tc>
                <a:extLst>
                  <a:ext uri="{0D108BD9-81ED-4DB2-BD59-A6C34878D82A}">
                    <a16:rowId xmlns:a16="http://schemas.microsoft.com/office/drawing/2014/main" val="10002"/>
                  </a:ext>
                </a:extLst>
              </a:tr>
              <a:tr h="903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hlinkClick r:id="rId5"/>
                        </a:rPr>
                        <a:t>Primary myelofibrosis (PMF) and Post </a:t>
                      </a:r>
                      <a:r>
                        <a:rPr lang="en-GB" u="sng" dirty="0" err="1">
                          <a:hlinkClick r:id="rId5"/>
                        </a:rPr>
                        <a:t>Polycythemia</a:t>
                      </a:r>
                      <a:r>
                        <a:rPr lang="en-GB" u="sng" dirty="0">
                          <a:hlinkClick r:id="rId5"/>
                        </a:rPr>
                        <a:t> Vera or Post Essential </a:t>
                      </a:r>
                      <a:r>
                        <a:rPr lang="en-GB" u="sng" dirty="0" err="1">
                          <a:hlinkClick r:id="rId5"/>
                        </a:rPr>
                        <a:t>Thrombocythemia</a:t>
                      </a:r>
                      <a:r>
                        <a:rPr lang="en-GB" u="sng" dirty="0">
                          <a:hlinkClick r:id="rId5"/>
                        </a:rPr>
                        <a:t> Myelofibrosis</a:t>
                      </a:r>
                      <a:endParaRPr lang="en-GB" dirty="0"/>
                    </a:p>
                  </a:txBody>
                  <a:tcPr/>
                </a:tc>
                <a:tc>
                  <a:txBody>
                    <a:bodyPr/>
                    <a:lstStyle/>
                    <a:p>
                      <a:r>
                        <a:rPr lang="en-GB" i="1" dirty="0"/>
                        <a:t>Results not published since the end of the study in 2014 - in a black hole</a:t>
                      </a:r>
                      <a:endParaRPr lang="en-GB" dirty="0"/>
                    </a:p>
                  </a:txBody>
                  <a:tcPr/>
                </a:tc>
                <a:extLst>
                  <a:ext uri="{0D108BD9-81ED-4DB2-BD59-A6C34878D82A}">
                    <a16:rowId xmlns:a16="http://schemas.microsoft.com/office/drawing/2014/main" val="10003"/>
                  </a:ext>
                </a:extLst>
              </a:tr>
              <a:tr h="903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err="1">
                          <a:hlinkClick r:id="rId6"/>
                        </a:rPr>
                        <a:t>Simtuzumab</a:t>
                      </a:r>
                      <a:r>
                        <a:rPr lang="en-GB" u="sng" dirty="0">
                          <a:hlinkClick r:id="rId6"/>
                        </a:rPr>
                        <a:t> With FOLFIRI as Second Line Treatment in Colorectal Adenocarcinoma</a:t>
                      </a:r>
                      <a:endParaRPr lang="en-GB" dirty="0"/>
                    </a:p>
                  </a:txBody>
                  <a:tcPr/>
                </a:tc>
                <a:tc>
                  <a:txBody>
                    <a:bodyPr/>
                    <a:lstStyle/>
                    <a:p>
                      <a:r>
                        <a:rPr lang="en-GB" i="1" dirty="0"/>
                        <a:t>Results not published since the end of the study in 2015 - in a black hole</a:t>
                      </a:r>
                      <a:endParaRPr lang="en-GB" dirty="0"/>
                    </a:p>
                  </a:txBody>
                  <a:tcPr/>
                </a:tc>
                <a:extLst>
                  <a:ext uri="{0D108BD9-81ED-4DB2-BD59-A6C34878D82A}">
                    <a16:rowId xmlns:a16="http://schemas.microsoft.com/office/drawing/2014/main" val="10004"/>
                  </a:ext>
                </a:extLst>
              </a:tr>
              <a:tr h="632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err="1">
                          <a:hlinkClick r:id="rId7"/>
                        </a:rPr>
                        <a:t>Simtuzumab</a:t>
                      </a:r>
                      <a:r>
                        <a:rPr lang="en-GB" u="sng" dirty="0">
                          <a:hlinkClick r:id="rId7"/>
                        </a:rPr>
                        <a:t> in HIV and/or Hepatitis C- Infected Subjects With Liver Fibrosis (2a</a:t>
                      </a:r>
                      <a:r>
                        <a:rPr lang="en-GB" u="sng" dirty="0"/>
                        <a:t>)</a:t>
                      </a:r>
                      <a:endParaRPr lang="en-GB" dirty="0"/>
                    </a:p>
                  </a:txBody>
                  <a:tcPr/>
                </a:tc>
                <a:tc>
                  <a:txBody>
                    <a:bodyPr/>
                    <a:lstStyle/>
                    <a:p>
                      <a:r>
                        <a:rPr lang="en-US" dirty="0"/>
                        <a:t>Seem to be a failure</a:t>
                      </a:r>
                      <a:endParaRPr lang="en-GB" dirty="0"/>
                    </a:p>
                  </a:txBody>
                  <a:tcPr/>
                </a:tc>
                <a:extLst>
                  <a:ext uri="{0D108BD9-81ED-4DB2-BD59-A6C34878D82A}">
                    <a16:rowId xmlns:a16="http://schemas.microsoft.com/office/drawing/2014/main" val="10005"/>
                  </a:ext>
                </a:extLst>
              </a:tr>
            </a:tbl>
          </a:graphicData>
        </a:graphic>
      </p:graphicFrame>
      <p:sp>
        <p:nvSpPr>
          <p:cNvPr id="6" name="Footer Placeholder 5"/>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24814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574" y="163245"/>
            <a:ext cx="10515600" cy="1325563"/>
          </a:xfrm>
        </p:spPr>
        <p:txBody>
          <a:bodyPr/>
          <a:lstStyle/>
          <a:p>
            <a:r>
              <a:rPr lang="en-US" b="1" dirty="0">
                <a:solidFill>
                  <a:schemeClr val="bg1">
                    <a:lumMod val="50000"/>
                  </a:schemeClr>
                </a:solidFill>
                <a:effectLst>
                  <a:outerShdw blurRad="38100" dist="38100" dir="2700000" algn="tl">
                    <a:srgbClr val="000000">
                      <a:alpha val="43137"/>
                    </a:srgbClr>
                  </a:outerShdw>
                </a:effectLst>
              </a:rPr>
              <a:t>Cenicriviroc</a:t>
            </a:r>
            <a:endParaRPr lang="en-GB" b="1" dirty="0">
              <a:solidFill>
                <a:schemeClr val="bg1">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303014"/>
            <a:ext cx="7242047" cy="5128889"/>
          </a:xfrm>
        </p:spPr>
      </p:pic>
      <p:sp>
        <p:nvSpPr>
          <p:cNvPr id="5" name="Rounded Rectangle 4"/>
          <p:cNvSpPr/>
          <p:nvPr/>
        </p:nvSpPr>
        <p:spPr>
          <a:xfrm>
            <a:off x="1056904" y="1303013"/>
            <a:ext cx="9773391" cy="50384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CVC is a dual inhibitor of the </a:t>
            </a:r>
            <a:r>
              <a:rPr lang="en-US" sz="2000" b="1" dirty="0"/>
              <a:t>Chemokine receptors </a:t>
            </a:r>
            <a:r>
              <a:rPr lang="en-GB" sz="2000" b="1" dirty="0"/>
              <a:t>CCR2 and CCR5 pathways which play a key role in the cycle of inflammation and fibrosis. CVC has been shown in clinical trials to bind to both CCR2 and CCR5 targets.</a:t>
            </a:r>
          </a:p>
          <a:p>
            <a:pPr algn="ctr"/>
            <a:r>
              <a:rPr lang="en-US" sz="2000" b="1" dirty="0"/>
              <a:t>A global randomized Phase 2 b study </a:t>
            </a:r>
            <a:r>
              <a:rPr lang="en-US" sz="2000" b="1" dirty="0">
                <a:solidFill>
                  <a:schemeClr val="accent5">
                    <a:lumMod val="50000"/>
                  </a:schemeClr>
                </a:solidFill>
                <a:effectLst>
                  <a:outerShdw blurRad="38100" dist="38100" dir="2700000" algn="tl">
                    <a:srgbClr val="000000">
                      <a:alpha val="43137"/>
                    </a:srgbClr>
                  </a:outerShdw>
                </a:effectLst>
              </a:rPr>
              <a:t>CENTAUR</a:t>
            </a:r>
            <a:r>
              <a:rPr lang="en-US" sz="2000" b="1" dirty="0"/>
              <a:t> (NCT02217475) of CVC vs placebo in patients with NASH and liver fibrosis is undergoing now </a:t>
            </a:r>
            <a:r>
              <a:rPr lang="en-GB" sz="2000" b="1" dirty="0"/>
              <a:t>CENTAUR is the first prospective study evaluating an oral agent exclusively enrolling subjects with NASH and liver fibrosis, with increased risk of developing cirrhosis. It will compare shorter </a:t>
            </a:r>
            <a:r>
              <a:rPr lang="en-GB" sz="2000" b="1" i="1" dirty="0"/>
              <a:t>versus</a:t>
            </a:r>
            <a:r>
              <a:rPr lang="en-GB" sz="2000" b="1" dirty="0"/>
              <a:t> longer CVC treatment and assess correlations between decreased inflammation and fibrosis.</a:t>
            </a:r>
          </a:p>
          <a:p>
            <a:pPr algn="ctr"/>
            <a:r>
              <a:rPr lang="en-GB" sz="2000" b="1" dirty="0">
                <a:solidFill>
                  <a:schemeClr val="accent5">
                    <a:lumMod val="50000"/>
                  </a:schemeClr>
                </a:solidFill>
                <a:effectLst>
                  <a:outerShdw blurRad="38100" dist="38100" dir="2700000" algn="tl">
                    <a:srgbClr val="000000">
                      <a:alpha val="43137"/>
                    </a:srgbClr>
                  </a:outerShdw>
                </a:effectLst>
              </a:rPr>
              <a:t>Centaur</a:t>
            </a:r>
            <a:r>
              <a:rPr lang="en-GB" sz="2000" dirty="0"/>
              <a:t> did demonstrate a clinically and statistically significant improvement in fibrosis of at least one stage without worsening of NASH, one of two key secondary endpoints, after only one year of treatment.</a:t>
            </a:r>
            <a:endParaRPr lang="en-GB" sz="2000" b="1" dirty="0"/>
          </a:p>
        </p:txBody>
      </p:sp>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68325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lumMod val="50000"/>
                  </a:schemeClr>
                </a:solidFill>
                <a:effectLst>
                  <a:outerShdw blurRad="38100" dist="38100" dir="2700000" algn="tl">
                    <a:srgbClr val="000000">
                      <a:alpha val="43137"/>
                    </a:srgbClr>
                  </a:outerShdw>
                </a:effectLst>
              </a:rPr>
              <a:t>Aramchol</a:t>
            </a:r>
            <a:endParaRPr lang="en-GB" b="1" dirty="0">
              <a:solidFill>
                <a:schemeClr val="bg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GB" sz="2400" dirty="0" err="1"/>
              <a:t>Aramchol</a:t>
            </a:r>
            <a:r>
              <a:rPr lang="en-GB" sz="2400" dirty="0"/>
              <a:t> partially inhibits the activity of </a:t>
            </a:r>
            <a:r>
              <a:rPr lang="en-GB" sz="2400" dirty="0" err="1"/>
              <a:t>Stearoyl</a:t>
            </a:r>
            <a:r>
              <a:rPr lang="en-GB" sz="2400" dirty="0"/>
              <a:t> Coenzyme A Desaturase 1 (SCD1) in the liver. </a:t>
            </a:r>
          </a:p>
          <a:p>
            <a:r>
              <a:rPr lang="en-GB" sz="2400" dirty="0"/>
              <a:t>The physiologic effects of SCD1 inhibition include a reduced synthesis of fatty acids, which results in a decrease in storage of triglycerides and other esters of fatty acids. </a:t>
            </a:r>
          </a:p>
          <a:p>
            <a:r>
              <a:rPr lang="en-GB" sz="2400" dirty="0"/>
              <a:t>This effect diminishes liver fat (including triglycerides and free fatty acids), and results in an improvement in insulin resistance. </a:t>
            </a:r>
          </a:p>
          <a:p>
            <a:r>
              <a:rPr lang="en-GB" sz="2400" dirty="0"/>
              <a:t>The SCD1 inhibition effect of </a:t>
            </a:r>
            <a:r>
              <a:rPr lang="en-GB" sz="2400" dirty="0" err="1"/>
              <a:t>aramchol</a:t>
            </a:r>
            <a:r>
              <a:rPr lang="en-GB" sz="2400" dirty="0"/>
              <a:t> is partial (between 70% and 83% inhibition). </a:t>
            </a:r>
          </a:p>
          <a:p>
            <a:r>
              <a:rPr lang="en-GB" sz="2400" dirty="0"/>
              <a:t>The partial inhibition of the SCD1 enzyme has been confirmed in human liver </a:t>
            </a:r>
            <a:r>
              <a:rPr lang="en-GB" sz="2400" dirty="0" err="1"/>
              <a:t>microsomes</a:t>
            </a:r>
            <a:r>
              <a:rPr lang="en-GB" sz="2400" dirty="0"/>
              <a:t> and in animal studies.</a:t>
            </a:r>
          </a:p>
          <a:p>
            <a:endParaRPr lang="en-GB" sz="2400"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956163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lumMod val="50000"/>
                  </a:schemeClr>
                </a:solidFill>
                <a:effectLst>
                  <a:outerShdw blurRad="38100" dist="38100" dir="2700000" algn="tl">
                    <a:srgbClr val="000000">
                      <a:alpha val="43137"/>
                    </a:srgbClr>
                  </a:outerShdw>
                </a:effectLst>
              </a:rPr>
              <a:t>Aramchol</a:t>
            </a:r>
            <a:endParaRPr lang="en-GB" b="1" dirty="0">
              <a:solidFill>
                <a:schemeClr val="bg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GB" dirty="0"/>
              <a:t>pre-clinical data demonstrating significant anti-fibrotic activity of </a:t>
            </a:r>
            <a:r>
              <a:rPr lang="en-GB" dirty="0" err="1"/>
              <a:t>Aramchol</a:t>
            </a:r>
            <a:r>
              <a:rPr lang="en-GB" dirty="0"/>
              <a:t> in methionine and choline </a:t>
            </a:r>
          </a:p>
          <a:p>
            <a:r>
              <a:rPr lang="en-GB" dirty="0"/>
              <a:t>U.S. FDA Approval of Fast Track Designation of </a:t>
            </a:r>
            <a:r>
              <a:rPr lang="en-GB" dirty="0" err="1"/>
              <a:t>Aramchol</a:t>
            </a:r>
            <a:r>
              <a:rPr lang="en-GB" dirty="0"/>
              <a:t> for the Treatment of NASH,</a:t>
            </a:r>
          </a:p>
          <a:p>
            <a:r>
              <a:rPr lang="en-US" sz="2400" dirty="0" err="1"/>
              <a:t>Aramchol</a:t>
            </a:r>
            <a:r>
              <a:rPr lang="en-US" sz="2400" dirty="0"/>
              <a:t> was associated with: </a:t>
            </a:r>
          </a:p>
          <a:p>
            <a:pPr lvl="1"/>
            <a:r>
              <a:rPr lang="en-US" sz="2000" dirty="0"/>
              <a:t>lower liver fat content (a mean of 13% less) which is statistically significant compared with an increase in liver fat (a mean of 6% more) in patients who received placebo </a:t>
            </a:r>
          </a:p>
          <a:p>
            <a:pPr lvl="1"/>
            <a:r>
              <a:rPr lang="en-US" sz="2000" dirty="0"/>
              <a:t>improvement in endothelial function, </a:t>
            </a:r>
          </a:p>
          <a:p>
            <a:pPr lvl="1"/>
            <a:r>
              <a:rPr lang="en-US" sz="2000" dirty="0"/>
              <a:t>Improved levels of alanine aminotransferase (ALT) </a:t>
            </a:r>
          </a:p>
          <a:p>
            <a:pPr lvl="1"/>
            <a:r>
              <a:rPr lang="en-US" sz="2000" dirty="0"/>
              <a:t>Improved levels of adiponectin. </a:t>
            </a:r>
          </a:p>
          <a:p>
            <a:endParaRPr lang="en-GB" dirty="0"/>
          </a:p>
          <a:p>
            <a:endParaRPr lang="en-GB"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146081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lumMod val="50000"/>
                  </a:schemeClr>
                </a:solidFill>
                <a:effectLst>
                  <a:outerShdw blurRad="38100" dist="38100" dir="2700000" algn="tl">
                    <a:srgbClr val="000000">
                      <a:alpha val="43137"/>
                    </a:srgbClr>
                  </a:outerShdw>
                </a:effectLst>
              </a:rPr>
              <a:t>Emricasan</a:t>
            </a:r>
            <a:endParaRPr lang="en-GB" b="1" dirty="0">
              <a:solidFill>
                <a:schemeClr val="bg1">
                  <a:lumMod val="50000"/>
                </a:schemeClr>
              </a:solidFill>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9300" y="1348078"/>
            <a:ext cx="7696199" cy="5008875"/>
          </a:xfr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566758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lumMod val="50000"/>
                  </a:schemeClr>
                </a:solidFill>
                <a:effectLst>
                  <a:outerShdw blurRad="38100" dist="38100" dir="2700000" algn="tl">
                    <a:srgbClr val="000000">
                      <a:alpha val="43137"/>
                    </a:srgbClr>
                  </a:outerShdw>
                </a:effectLst>
              </a:rPr>
              <a:t>Emricasan</a:t>
            </a:r>
            <a:endParaRPr lang="en-GB" b="1" dirty="0">
              <a:solidFill>
                <a:schemeClr val="bg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r>
              <a:rPr lang="en-GB" dirty="0" err="1"/>
              <a:t>Emricasan</a:t>
            </a:r>
            <a:r>
              <a:rPr lang="en-GB" dirty="0"/>
              <a:t> efficiently inhibits all human caspases at low </a:t>
            </a:r>
            <a:r>
              <a:rPr lang="en-GB" dirty="0" err="1"/>
              <a:t>nanomolar</a:t>
            </a:r>
            <a:r>
              <a:rPr lang="en-GB" dirty="0"/>
              <a:t> concentrations. </a:t>
            </a:r>
          </a:p>
          <a:p>
            <a:r>
              <a:rPr lang="en-GB" dirty="0"/>
              <a:t>Preclinical studies have demonstrated that </a:t>
            </a:r>
            <a:r>
              <a:rPr lang="en-GB" dirty="0" err="1"/>
              <a:t>emricasan</a:t>
            </a:r>
            <a:r>
              <a:rPr lang="en-GB" dirty="0"/>
              <a:t> is highly selective for the caspase family of enzymes with little to no activity against other enzyme systems. </a:t>
            </a:r>
          </a:p>
          <a:p>
            <a:r>
              <a:rPr lang="en-GB" dirty="0"/>
              <a:t>potently inhibits the apoptosis of cells regardless of the apoptotic stimuli and that it is a potent inhibitor of caspase-mediated pro-inflammatory cytokines. </a:t>
            </a:r>
          </a:p>
          <a:p>
            <a:r>
              <a:rPr lang="en-GB" dirty="0"/>
              <a:t>Clinical data: After the first three and six months of treatment, in patients with cirrhosis and impaired hepatic function, </a:t>
            </a:r>
            <a:r>
              <a:rPr lang="en-GB" dirty="0" err="1"/>
              <a:t>favorable</a:t>
            </a:r>
            <a:r>
              <a:rPr lang="en-GB" dirty="0"/>
              <a:t> overall trends in two clinically relevant measures of liver function and prognosis — MELD and Child Pugh scores was significant</a:t>
            </a:r>
          </a:p>
        </p:txBody>
      </p:sp>
      <p:sp>
        <p:nvSpPr>
          <p:cNvPr id="4" name="TextBox 3"/>
          <p:cNvSpPr txBox="1"/>
          <p:nvPr/>
        </p:nvSpPr>
        <p:spPr>
          <a:xfrm>
            <a:off x="7416800" y="6184900"/>
            <a:ext cx="3454400" cy="369332"/>
          </a:xfrm>
          <a:prstGeom prst="rect">
            <a:avLst/>
          </a:prstGeom>
          <a:noFill/>
        </p:spPr>
        <p:txBody>
          <a:bodyPr wrap="square" rtlCol="0">
            <a:spAutoFit/>
          </a:bodyPr>
          <a:lstStyle/>
          <a:p>
            <a:pPr algn="r"/>
            <a:r>
              <a:rPr lang="en-US" i="1" dirty="0">
                <a:latin typeface="Times New Roman" panose="02020603050405020304" pitchFamily="18" charset="0"/>
                <a:cs typeface="Times New Roman" panose="02020603050405020304" pitchFamily="18" charset="0"/>
              </a:rPr>
              <a:t>Conatus May, 2016</a:t>
            </a:r>
            <a:endParaRPr lang="en-GB" i="1"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02534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lumMod val="50000"/>
                  </a:schemeClr>
                </a:solidFill>
                <a:effectLst>
                  <a:outerShdw blurRad="38100" dist="38100" dir="2700000" algn="tl">
                    <a:srgbClr val="000000">
                      <a:alpha val="43137"/>
                    </a:srgbClr>
                  </a:outerShdw>
                </a:effectLst>
              </a:rPr>
              <a:t>DUR-928</a:t>
            </a:r>
            <a:endParaRPr lang="en-US" dirty="0">
              <a:solidFill>
                <a:schemeClr val="bg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r>
              <a:rPr lang="en-US" dirty="0"/>
              <a:t>an endogenous, small-molecule, new chemical entity (NCE) that modulates the activity of several nuclear receptors that play an important regulatory role in lipid homeostasis, inflammation, and cell survival.  </a:t>
            </a:r>
          </a:p>
          <a:p>
            <a:r>
              <a:rPr lang="en-GB" dirty="0"/>
              <a:t>During 2015, more than 75 healthy volunteers received DUR-928 given either orally or through injection at varying doses in excess of endogenous levels, with no treatment related adverse events reported,</a:t>
            </a:r>
          </a:p>
          <a:p>
            <a:r>
              <a:rPr lang="en-GB" dirty="0"/>
              <a:t>A study will be conducted in three successive cohorts evaluating three single-dose levels of oral DUR-928.  After a PK/safety review at each dose, the study can proceed to a successively higher dose.  Assuming all three cohorts are dosed, the study will comprise approximately 48 subjects, of which approximately 30 will have received DUR-928.  </a:t>
            </a:r>
            <a:endParaRPr lang="en-US"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409782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fr-FR" b="1" dirty="0"/>
              <a:t>GR-MD-02</a:t>
            </a:r>
            <a:r>
              <a:rPr lang="fr-FR" dirty="0"/>
              <a:t> </a:t>
            </a:r>
            <a:r>
              <a:rPr lang="fr-FR" dirty="0" err="1"/>
              <a:t>is</a:t>
            </a:r>
            <a:r>
              <a:rPr lang="fr-FR" dirty="0"/>
              <a:t> a carbohydrate-</a:t>
            </a:r>
            <a:r>
              <a:rPr lang="fr-FR" dirty="0" err="1"/>
              <a:t>based</a:t>
            </a:r>
            <a:r>
              <a:rPr lang="fr-FR" dirty="0"/>
              <a:t> </a:t>
            </a:r>
            <a:r>
              <a:rPr lang="fr-FR" dirty="0" err="1"/>
              <a:t>galectin</a:t>
            </a:r>
            <a:r>
              <a:rPr lang="fr-FR" dirty="0"/>
              <a:t> </a:t>
            </a:r>
            <a:r>
              <a:rPr lang="fr-FR" dirty="0" err="1"/>
              <a:t>inhibitor</a:t>
            </a:r>
            <a:r>
              <a:rPr lang="fr-FR" dirty="0"/>
              <a:t> </a:t>
            </a:r>
            <a:r>
              <a:rPr lang="fr-FR" dirty="0" err="1"/>
              <a:t>that</a:t>
            </a:r>
            <a:r>
              <a:rPr lang="fr-FR" dirty="0"/>
              <a:t> </a:t>
            </a:r>
            <a:r>
              <a:rPr lang="fr-FR" dirty="0" err="1"/>
              <a:t>had</a:t>
            </a:r>
            <a:r>
              <a:rPr lang="fr-FR" dirty="0"/>
              <a:t> </a:t>
            </a:r>
            <a:r>
              <a:rPr lang="fr-FR" dirty="0" err="1"/>
              <a:t>shown</a:t>
            </a:r>
            <a:r>
              <a:rPr lang="fr-FR" dirty="0"/>
              <a:t> in </a:t>
            </a:r>
            <a:r>
              <a:rPr lang="fr-FR" dirty="0" err="1"/>
              <a:t>preclinical</a:t>
            </a:r>
            <a:r>
              <a:rPr lang="fr-FR" dirty="0"/>
              <a:t> data from animal </a:t>
            </a:r>
            <a:r>
              <a:rPr lang="fr-FR" dirty="0" err="1"/>
              <a:t>models</a:t>
            </a:r>
            <a:r>
              <a:rPr lang="fr-FR" dirty="0"/>
              <a:t> of NASH </a:t>
            </a:r>
            <a:r>
              <a:rPr lang="fr-FR" dirty="0" err="1"/>
              <a:t>with</a:t>
            </a:r>
            <a:r>
              <a:rPr lang="fr-FR" dirty="0"/>
              <a:t> </a:t>
            </a:r>
            <a:r>
              <a:rPr lang="fr-FR" dirty="0" err="1"/>
              <a:t>fibrosis</a:t>
            </a:r>
            <a:r>
              <a:rPr lang="fr-FR" dirty="0"/>
              <a:t> to </a:t>
            </a:r>
            <a:r>
              <a:rPr lang="fr-FR" dirty="0" err="1"/>
              <a:t>reduce</a:t>
            </a:r>
            <a:r>
              <a:rPr lang="fr-FR" dirty="0"/>
              <a:t> </a:t>
            </a:r>
            <a:r>
              <a:rPr lang="fr-FR" dirty="0" err="1"/>
              <a:t>hyaluronic</a:t>
            </a:r>
            <a:r>
              <a:rPr lang="fr-FR" dirty="0"/>
              <a:t> </a:t>
            </a:r>
            <a:r>
              <a:rPr lang="fr-FR" dirty="0" err="1"/>
              <a:t>acid</a:t>
            </a:r>
            <a:r>
              <a:rPr lang="fr-FR" dirty="0"/>
              <a:t> in 33% of </a:t>
            </a:r>
            <a:r>
              <a:rPr lang="fr-FR" dirty="0" err="1"/>
              <a:t>treated</a:t>
            </a:r>
            <a:r>
              <a:rPr lang="fr-FR" dirty="0"/>
              <a:t> </a:t>
            </a:r>
            <a:r>
              <a:rPr lang="fr-FR" dirty="0" err="1"/>
              <a:t>animals</a:t>
            </a:r>
            <a:r>
              <a:rPr lang="fr-FR" dirty="0"/>
              <a:t>, as </a:t>
            </a:r>
            <a:r>
              <a:rPr lang="fr-FR" dirty="0" err="1"/>
              <a:t>compared</a:t>
            </a:r>
            <a:r>
              <a:rPr lang="fr-FR" dirty="0"/>
              <a:t> to the </a:t>
            </a:r>
            <a:r>
              <a:rPr lang="fr-FR" dirty="0" err="1"/>
              <a:t>untreated</a:t>
            </a:r>
            <a:r>
              <a:rPr lang="fr-FR" dirty="0"/>
              <a:t> </a:t>
            </a:r>
            <a:r>
              <a:rPr lang="fr-FR" dirty="0" err="1"/>
              <a:t>ones</a:t>
            </a:r>
            <a:r>
              <a:rPr lang="fr-FR" dirty="0"/>
              <a:t>. </a:t>
            </a:r>
            <a:r>
              <a:rPr lang="fr-FR" dirty="0" err="1"/>
              <a:t>FibroTest</a:t>
            </a:r>
            <a:r>
              <a:rPr lang="fr-FR" baseline="30000" dirty="0"/>
              <a:t>®</a:t>
            </a:r>
            <a:r>
              <a:rPr lang="fr-FR" dirty="0"/>
              <a:t>, </a:t>
            </a:r>
            <a:r>
              <a:rPr lang="fr-FR" dirty="0" err="1"/>
              <a:t>was</a:t>
            </a:r>
            <a:r>
              <a:rPr lang="fr-FR" dirty="0"/>
              <a:t> </a:t>
            </a:r>
            <a:r>
              <a:rPr lang="fr-FR" dirty="0" err="1"/>
              <a:t>significantly</a:t>
            </a:r>
            <a:r>
              <a:rPr lang="fr-FR" dirty="0"/>
              <a:t> </a:t>
            </a:r>
            <a:r>
              <a:rPr lang="fr-FR" dirty="0" err="1"/>
              <a:t>reduced</a:t>
            </a:r>
            <a:r>
              <a:rPr lang="fr-FR" dirty="0"/>
              <a:t> by GR-MD-02 </a:t>
            </a:r>
            <a:r>
              <a:rPr lang="fr-FR" dirty="0" err="1"/>
              <a:t>treatment</a:t>
            </a:r>
            <a:r>
              <a:rPr lang="fr-FR" dirty="0"/>
              <a:t>. </a:t>
            </a:r>
            <a:endParaRPr lang="en-US" dirty="0"/>
          </a:p>
          <a:p>
            <a:r>
              <a:rPr lang="en-US" b="1" dirty="0"/>
              <a:t>RG-125 (AZD4076)</a:t>
            </a:r>
            <a:r>
              <a:rPr lang="en-US" dirty="0"/>
              <a:t> an anti-microRNA targeting miR-103/107 function appeared to be unique insulin sensitizer. leads to a sustained reduction in fasting glucose and fasting insulin levels and decrease in liver triglycerides and steatosis. </a:t>
            </a:r>
          </a:p>
          <a:p>
            <a:endParaRPr lang="en-GB"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4153701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11125"/>
            <a:ext cx="10515600" cy="1325563"/>
          </a:xfrm>
        </p:spPr>
        <p:txBody>
          <a:bodyPr>
            <a:normAutofit/>
          </a:bodyPr>
          <a:lstStyle/>
          <a:p>
            <a:pPr algn="ctr"/>
            <a:r>
              <a:rPr lang="en-US" sz="3600" b="1" dirty="0">
                <a:solidFill>
                  <a:schemeClr val="bg1">
                    <a:lumMod val="50000"/>
                  </a:schemeClr>
                </a:solidFill>
                <a:effectLst>
                  <a:outerShdw blurRad="38100" dist="38100" dir="2700000" algn="tl">
                    <a:srgbClr val="000000">
                      <a:alpha val="43137"/>
                    </a:srgbClr>
                  </a:outerShdw>
                </a:effectLst>
              </a:rPr>
              <a:t>The number of companies seeking to develop new treatments for NASH is rapidly growing</a:t>
            </a:r>
            <a:endParaRPr lang="en-GB" sz="3600" b="1" dirty="0">
              <a:solidFill>
                <a:schemeClr val="bg1">
                  <a:lumMod val="50000"/>
                </a:schemeClr>
              </a:solidFill>
              <a:effectLst>
                <a:outerShdw blurRad="38100" dist="38100" dir="2700000" algn="tl">
                  <a:srgbClr val="000000">
                    <a:alpha val="43137"/>
                  </a:srgbClr>
                </a:outerShdw>
              </a:effectLst>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1335370"/>
            <a:ext cx="8216899" cy="4867125"/>
          </a:xfr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977962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chemeClr val="bg1">
                    <a:lumMod val="50000"/>
                  </a:schemeClr>
                </a:solidFill>
                <a:effectLst>
                  <a:outerShdw blurRad="38100" dist="38100" dir="2700000" algn="tl">
                    <a:srgbClr val="000000">
                      <a:alpha val="43137"/>
                    </a:srgbClr>
                  </a:outerShdw>
                </a:effectLst>
              </a:rPr>
              <a:t>And the Number of Companies Seeking to Develop New Treatments for NASH is Rapidly Growing </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0485" y="1825625"/>
            <a:ext cx="6891029" cy="4351338"/>
          </a:xfr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2398415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2567608" y="980728"/>
          <a:ext cx="7992888" cy="1259840"/>
        </p:xfrm>
        <a:graphic>
          <a:graphicData uri="http://schemas.openxmlformats.org/drawingml/2006/table">
            <a:tbl>
              <a:tblPr rtl="1" firstRow="1" bandRow="1">
                <a:tableStyleId>{5C22544A-7EE6-4342-B048-85BDC9FD1C3A}</a:tableStyleId>
              </a:tblPr>
              <a:tblGrid>
                <a:gridCol w="1811204">
                  <a:extLst>
                    <a:ext uri="{9D8B030D-6E8A-4147-A177-3AD203B41FA5}">
                      <a16:colId xmlns:a16="http://schemas.microsoft.com/office/drawing/2014/main" val="20000"/>
                    </a:ext>
                  </a:extLst>
                </a:gridCol>
                <a:gridCol w="2132076">
                  <a:extLst>
                    <a:ext uri="{9D8B030D-6E8A-4147-A177-3AD203B41FA5}">
                      <a16:colId xmlns:a16="http://schemas.microsoft.com/office/drawing/2014/main" val="20001"/>
                    </a:ext>
                  </a:extLst>
                </a:gridCol>
                <a:gridCol w="4049608">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YHK (</a:t>
                      </a:r>
                      <a:r>
                        <a:rPr lang="en-US" dirty="0" err="1"/>
                        <a:t>YojoHenshiKo</a:t>
                      </a:r>
                      <a:r>
                        <a:rPr lang="en-US" dirty="0"/>
                        <a:t>)</a:t>
                      </a:r>
                      <a:endParaRPr lang="ar-AE" dirty="0"/>
                    </a:p>
                  </a:txBody>
                  <a:tcPr/>
                </a:tc>
                <a:extLst>
                  <a:ext uri="{0D108BD9-81ED-4DB2-BD59-A6C34878D82A}">
                    <a16:rowId xmlns:a16="http://schemas.microsoft.com/office/drawing/2014/main" val="10000"/>
                  </a:ext>
                </a:extLst>
              </a:tr>
              <a:tr h="370840">
                <a:tc>
                  <a:txBody>
                    <a:bodyPr/>
                    <a:lstStyle/>
                    <a:p>
                      <a:pPr algn="ctr" rtl="0"/>
                      <a:r>
                        <a:rPr lang="en-US" sz="1400" dirty="0"/>
                        <a:t>Promotes PPAR receptor a and MTP</a:t>
                      </a:r>
                      <a:endParaRPr lang="ar-AE" sz="1400" dirty="0"/>
                    </a:p>
                  </a:txBody>
                  <a:tcPr/>
                </a:tc>
                <a:tc>
                  <a:txBody>
                    <a:bodyPr/>
                    <a:lstStyle/>
                    <a:p>
                      <a:pPr algn="ctr" rtl="0"/>
                      <a:r>
                        <a:rPr lang="en-US" sz="1400" dirty="0"/>
                        <a:t>Animal study on OB-OB mice</a:t>
                      </a:r>
                      <a:endParaRPr lang="ar-AE" sz="1400" dirty="0"/>
                    </a:p>
                  </a:txBody>
                  <a:tcPr/>
                </a:tc>
                <a:tc>
                  <a:txBody>
                    <a:bodyPr/>
                    <a:lstStyle/>
                    <a:p>
                      <a:pPr algn="l" rtl="0"/>
                      <a:r>
                        <a:rPr lang="en-US" sz="1400" dirty="0">
                          <a:effectLst/>
                        </a:rPr>
                        <a:t>Stefano, J., et al. (2008):, </a:t>
                      </a:r>
                      <a:r>
                        <a:rPr lang="en-US" sz="1400" i="1" dirty="0">
                          <a:effectLst/>
                        </a:rPr>
                        <a:t>Med J</a:t>
                      </a:r>
                      <a:r>
                        <a:rPr lang="en-US" sz="1400" dirty="0">
                          <a:effectLst/>
                        </a:rPr>
                        <a:t> 27: 227-234.</a:t>
                      </a:r>
                    </a:p>
                  </a:txBody>
                  <a:tcPr/>
                </a:tc>
                <a:extLst>
                  <a:ext uri="{0D108BD9-81ED-4DB2-BD59-A6C34878D82A}">
                    <a16:rowId xmlns:a16="http://schemas.microsoft.com/office/drawing/2014/main" val="10001"/>
                  </a:ext>
                </a:extLst>
              </a:tr>
              <a:tr h="370840">
                <a:tc>
                  <a:txBody>
                    <a:bodyPr/>
                    <a:lstStyle/>
                    <a:p>
                      <a:pPr algn="ctr" rtl="0"/>
                      <a:r>
                        <a:rPr lang="en-US" sz="1400" dirty="0"/>
                        <a:t>Good</a:t>
                      </a:r>
                      <a:endParaRPr lang="ar-AE" sz="1400" dirty="0"/>
                    </a:p>
                  </a:txBody>
                  <a:tcPr/>
                </a:tc>
                <a:tc>
                  <a:txBody>
                    <a:bodyPr/>
                    <a:lstStyle/>
                    <a:p>
                      <a:pPr algn="ctr" rtl="0"/>
                      <a:r>
                        <a:rPr lang="en-US" sz="1400" dirty="0"/>
                        <a:t>Randomized pilot study</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effectLst/>
                        </a:rPr>
                        <a:t>Chande</a:t>
                      </a:r>
                      <a:r>
                        <a:rPr lang="en-US" sz="1400" dirty="0">
                          <a:effectLst/>
                        </a:rPr>
                        <a:t>, et al. (2006), </a:t>
                      </a:r>
                      <a:r>
                        <a:rPr lang="en-US" sz="1400" i="1" dirty="0">
                          <a:effectLst/>
                        </a:rPr>
                        <a:t>Dig Dis </a:t>
                      </a:r>
                      <a:r>
                        <a:rPr lang="en-US" sz="1400" i="1" dirty="0" err="1">
                          <a:effectLst/>
                        </a:rPr>
                        <a:t>Sci</a:t>
                      </a:r>
                      <a:r>
                        <a:rPr lang="en-US" sz="1400" dirty="0">
                          <a:effectLst/>
                        </a:rPr>
                        <a:t> 51: 1183-1189.</a:t>
                      </a:r>
                      <a:endParaRPr lang="ar-AE" sz="1600" dirty="0"/>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nvPr>
        </p:nvGraphicFramePr>
        <p:xfrm>
          <a:off x="2567608" y="2276872"/>
          <a:ext cx="7992888" cy="889000"/>
        </p:xfrm>
        <a:graphic>
          <a:graphicData uri="http://schemas.openxmlformats.org/drawingml/2006/table">
            <a:tbl>
              <a:tblPr rtl="1" firstRow="1" bandRow="1">
                <a:tableStyleId>{F5AB1C69-6EDB-4FF4-983F-18BD219EF322}</a:tableStyleId>
              </a:tblPr>
              <a:tblGrid>
                <a:gridCol w="1811204">
                  <a:extLst>
                    <a:ext uri="{9D8B030D-6E8A-4147-A177-3AD203B41FA5}">
                      <a16:colId xmlns:a16="http://schemas.microsoft.com/office/drawing/2014/main" val="20000"/>
                    </a:ext>
                  </a:extLst>
                </a:gridCol>
                <a:gridCol w="2144474">
                  <a:extLst>
                    <a:ext uri="{9D8B030D-6E8A-4147-A177-3AD203B41FA5}">
                      <a16:colId xmlns:a16="http://schemas.microsoft.com/office/drawing/2014/main" val="20001"/>
                    </a:ext>
                  </a:extLst>
                </a:gridCol>
                <a:gridCol w="4037210">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Folic acid</a:t>
                      </a:r>
                      <a:endParaRPr lang="ar-AE" dirty="0"/>
                    </a:p>
                  </a:txBody>
                  <a:tcPr/>
                </a:tc>
                <a:extLst>
                  <a:ext uri="{0D108BD9-81ED-4DB2-BD59-A6C34878D82A}">
                    <a16:rowId xmlns:a16="http://schemas.microsoft.com/office/drawing/2014/main" val="10000"/>
                  </a:ext>
                </a:extLst>
              </a:tr>
              <a:tr h="370840">
                <a:tc>
                  <a:txBody>
                    <a:bodyPr/>
                    <a:lstStyle/>
                    <a:p>
                      <a:pPr algn="ctr" rtl="0"/>
                      <a:r>
                        <a:rPr lang="en-US" sz="1400" dirty="0"/>
                        <a:t>Poor</a:t>
                      </a:r>
                      <a:endParaRPr lang="ar-AE" sz="1400" dirty="0"/>
                    </a:p>
                  </a:txBody>
                  <a:tcPr/>
                </a:tc>
                <a:tc>
                  <a:txBody>
                    <a:bodyPr/>
                    <a:lstStyle/>
                    <a:p>
                      <a:pPr algn="ctr" rtl="0"/>
                      <a:r>
                        <a:rPr lang="en-US" sz="1400" dirty="0"/>
                        <a:t>Open label Pilot</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err="1">
                          <a:effectLst/>
                        </a:rPr>
                        <a:t>Charatcharoenwitthaya</a:t>
                      </a:r>
                      <a:r>
                        <a:rPr lang="en-US" sz="1400" dirty="0">
                          <a:effectLst/>
                        </a:rPr>
                        <a:t>, P., et al. (2007), </a:t>
                      </a:r>
                      <a:r>
                        <a:rPr lang="en-US" sz="1400" i="1" dirty="0">
                          <a:effectLst/>
                        </a:rPr>
                        <a:t>Liver </a:t>
                      </a:r>
                      <a:r>
                        <a:rPr lang="en-US" sz="1400" i="1" dirty="0" err="1">
                          <a:effectLst/>
                        </a:rPr>
                        <a:t>Int</a:t>
                      </a:r>
                      <a:r>
                        <a:rPr lang="en-US" sz="1400" dirty="0">
                          <a:effectLst/>
                        </a:rPr>
                        <a:t> 27: 220-226</a:t>
                      </a:r>
                      <a:endParaRPr lang="ar-AE" sz="1600" dirty="0"/>
                    </a:p>
                  </a:txBody>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nvPr>
        </p:nvGraphicFramePr>
        <p:xfrm>
          <a:off x="2567608" y="3176632"/>
          <a:ext cx="7992888" cy="1620520"/>
        </p:xfrm>
        <a:graphic>
          <a:graphicData uri="http://schemas.openxmlformats.org/drawingml/2006/table">
            <a:tbl>
              <a:tblPr rtl="1" firstRow="1" bandRow="1">
                <a:tableStyleId>{21E4AEA4-8DFA-4A89-87EB-49C32662AFE0}</a:tableStyleId>
              </a:tblPr>
              <a:tblGrid>
                <a:gridCol w="1823602">
                  <a:extLst>
                    <a:ext uri="{9D8B030D-6E8A-4147-A177-3AD203B41FA5}">
                      <a16:colId xmlns:a16="http://schemas.microsoft.com/office/drawing/2014/main" val="20000"/>
                    </a:ext>
                  </a:extLst>
                </a:gridCol>
                <a:gridCol w="2132076">
                  <a:extLst>
                    <a:ext uri="{9D8B030D-6E8A-4147-A177-3AD203B41FA5}">
                      <a16:colId xmlns:a16="http://schemas.microsoft.com/office/drawing/2014/main" val="20001"/>
                    </a:ext>
                  </a:extLst>
                </a:gridCol>
                <a:gridCol w="4037210">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err="1"/>
                        <a:t>Resveratol</a:t>
                      </a:r>
                      <a:r>
                        <a:rPr lang="en-US" sz="1800" dirty="0"/>
                        <a:t> (</a:t>
                      </a:r>
                      <a:r>
                        <a:rPr lang="en-US" sz="1800" dirty="0" err="1"/>
                        <a:t>phytoalexin</a:t>
                      </a:r>
                      <a:r>
                        <a:rPr lang="en-US" sz="1800" dirty="0"/>
                        <a:t>)</a:t>
                      </a:r>
                      <a:endParaRPr lang="ar-AE" dirty="0"/>
                    </a:p>
                  </a:txBody>
                  <a:tcPr/>
                </a:tc>
                <a:extLst>
                  <a:ext uri="{0D108BD9-81ED-4DB2-BD59-A6C34878D82A}">
                    <a16:rowId xmlns:a16="http://schemas.microsoft.com/office/drawing/2014/main" val="10000"/>
                  </a:ext>
                </a:extLst>
              </a:tr>
              <a:tr h="370840">
                <a:tc>
                  <a:txBody>
                    <a:bodyPr/>
                    <a:lstStyle/>
                    <a:p>
                      <a:pPr algn="ctr" rtl="0"/>
                      <a:r>
                        <a:rPr lang="en-US" sz="1400" dirty="0"/>
                        <a:t>Activate  AMP-activated PK</a:t>
                      </a:r>
                      <a:endParaRPr lang="ar-AE" sz="1400" dirty="0"/>
                    </a:p>
                  </a:txBody>
                  <a:tcPr/>
                </a:tc>
                <a:tc>
                  <a:txBody>
                    <a:bodyPr/>
                    <a:lstStyle/>
                    <a:p>
                      <a:pPr algn="ctr" rtl="0"/>
                      <a:r>
                        <a:rPr lang="en-US" sz="1400" dirty="0"/>
                        <a:t>In vitro study</a:t>
                      </a:r>
                      <a:endParaRPr lang="ar-AE" sz="1400" dirty="0"/>
                    </a:p>
                  </a:txBody>
                  <a:tcPr/>
                </a:tc>
                <a:tc>
                  <a:txBody>
                    <a:bodyPr/>
                    <a:lstStyle/>
                    <a:p>
                      <a:pPr algn="l" rtl="0"/>
                      <a:r>
                        <a:rPr lang="en-US" sz="1400" dirty="0">
                          <a:effectLst/>
                        </a:rPr>
                        <a:t>Shang, J., et al (2008), </a:t>
                      </a:r>
                      <a:r>
                        <a:rPr lang="en-US" sz="1400" i="1" dirty="0" err="1">
                          <a:effectLst/>
                        </a:rPr>
                        <a:t>Acta</a:t>
                      </a:r>
                      <a:r>
                        <a:rPr lang="en-US" sz="1400" i="1" dirty="0">
                          <a:effectLst/>
                        </a:rPr>
                        <a:t> </a:t>
                      </a:r>
                      <a:r>
                        <a:rPr lang="en-US" sz="1400" i="1" dirty="0" err="1">
                          <a:effectLst/>
                        </a:rPr>
                        <a:t>Pharmacol</a:t>
                      </a:r>
                      <a:r>
                        <a:rPr lang="en-US" sz="1400" i="1" dirty="0">
                          <a:effectLst/>
                        </a:rPr>
                        <a:t> Sin</a:t>
                      </a:r>
                      <a:r>
                        <a:rPr lang="en-US" sz="1400" dirty="0">
                          <a:effectLst/>
                        </a:rPr>
                        <a:t> 29: 698-706.</a:t>
                      </a:r>
                    </a:p>
                  </a:txBody>
                  <a:tcPr/>
                </a:tc>
                <a:extLst>
                  <a:ext uri="{0D108BD9-81ED-4DB2-BD59-A6C34878D82A}">
                    <a16:rowId xmlns:a16="http://schemas.microsoft.com/office/drawing/2014/main" val="10001"/>
                  </a:ext>
                </a:extLst>
              </a:tr>
              <a:tr h="370840">
                <a:tc>
                  <a:txBody>
                    <a:bodyPr/>
                    <a:lstStyle/>
                    <a:p>
                      <a:pPr algn="ctr" rtl="0"/>
                      <a:r>
                        <a:rPr lang="en-US" sz="1400" dirty="0"/>
                        <a:t>Modest wine reduce NAFLD</a:t>
                      </a:r>
                    </a:p>
                    <a:p>
                      <a:pPr algn="ctr" rtl="0"/>
                      <a:r>
                        <a:rPr lang="en-US" sz="1400" dirty="0"/>
                        <a:t>OR 0.51</a:t>
                      </a:r>
                      <a:endParaRPr lang="ar-AE" sz="1400" dirty="0"/>
                    </a:p>
                  </a:txBody>
                  <a:tcPr/>
                </a:tc>
                <a:tc>
                  <a:txBody>
                    <a:bodyPr/>
                    <a:lstStyle/>
                    <a:p>
                      <a:pPr algn="ctr" rtl="0"/>
                      <a:r>
                        <a:rPr lang="en-US" sz="1400" dirty="0"/>
                        <a:t>Observational</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Dunn, W., et al, (2008) , </a:t>
                      </a:r>
                      <a:r>
                        <a:rPr lang="en-US" sz="1400" i="1" dirty="0" err="1">
                          <a:effectLst/>
                        </a:rPr>
                        <a:t>Hepatology</a:t>
                      </a:r>
                      <a:r>
                        <a:rPr lang="en-US" sz="1400" dirty="0">
                          <a:effectLst/>
                        </a:rPr>
                        <a:t> 47: 1947-1954</a:t>
                      </a:r>
                      <a:endParaRPr lang="ar-AE" sz="1600" dirty="0"/>
                    </a:p>
                  </a:txBody>
                  <a:tcPr/>
                </a:tc>
                <a:extLst>
                  <a:ext uri="{0D108BD9-81ED-4DB2-BD59-A6C34878D82A}">
                    <a16:rowId xmlns:a16="http://schemas.microsoft.com/office/drawing/2014/main" val="10002"/>
                  </a:ext>
                </a:extLst>
              </a:tr>
            </a:tbl>
          </a:graphicData>
        </a:graphic>
      </p:graphicFrame>
      <p:sp>
        <p:nvSpPr>
          <p:cNvPr id="7" name="Title 3"/>
          <p:cNvSpPr>
            <a:spLocks noGrp="1"/>
          </p:cNvSpPr>
          <p:nvPr>
            <p:ph type="title"/>
          </p:nvPr>
        </p:nvSpPr>
        <p:spPr>
          <a:xfrm>
            <a:off x="2783632" y="21497"/>
            <a:ext cx="7427168" cy="1143000"/>
          </a:xfrm>
        </p:spPr>
        <p:txBody>
          <a:bodyPr>
            <a:normAutofit/>
          </a:bodyPr>
          <a:lstStyle/>
          <a:p>
            <a:r>
              <a:rPr lang="en-US" sz="3600" dirty="0"/>
              <a:t>Conventional “unproven” therapies</a:t>
            </a:r>
            <a:endParaRPr lang="ar-AE" sz="3600" dirty="0"/>
          </a:p>
        </p:txBody>
      </p:sp>
      <p:graphicFrame>
        <p:nvGraphicFramePr>
          <p:cNvPr id="8" name="Table 7"/>
          <p:cNvGraphicFramePr>
            <a:graphicFrameLocks noGrp="1"/>
          </p:cNvGraphicFramePr>
          <p:nvPr>
            <p:extLst/>
          </p:nvPr>
        </p:nvGraphicFramePr>
        <p:xfrm>
          <a:off x="2567608" y="4725144"/>
          <a:ext cx="7992888" cy="889000"/>
        </p:xfrm>
        <a:graphic>
          <a:graphicData uri="http://schemas.openxmlformats.org/drawingml/2006/table">
            <a:tbl>
              <a:tblPr rtl="1" firstRow="1" bandRow="1">
                <a:tableStyleId>{93296810-A885-4BE3-A3E7-6D5BEEA58F35}</a:tableStyleId>
              </a:tblPr>
              <a:tblGrid>
                <a:gridCol w="1867476">
                  <a:extLst>
                    <a:ext uri="{9D8B030D-6E8A-4147-A177-3AD203B41FA5}">
                      <a16:colId xmlns:a16="http://schemas.microsoft.com/office/drawing/2014/main" val="20000"/>
                    </a:ext>
                  </a:extLst>
                </a:gridCol>
                <a:gridCol w="2116338">
                  <a:extLst>
                    <a:ext uri="{9D8B030D-6E8A-4147-A177-3AD203B41FA5}">
                      <a16:colId xmlns:a16="http://schemas.microsoft.com/office/drawing/2014/main" val="20001"/>
                    </a:ext>
                  </a:extLst>
                </a:gridCol>
                <a:gridCol w="4009074">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Quercetin</a:t>
                      </a:r>
                      <a:r>
                        <a:rPr lang="en-US" b="1" dirty="0"/>
                        <a:t> </a:t>
                      </a:r>
                      <a:r>
                        <a:rPr lang="en-US" sz="1800" dirty="0"/>
                        <a:t>(</a:t>
                      </a:r>
                      <a:r>
                        <a:rPr lang="en-US" sz="1800" dirty="0" err="1"/>
                        <a:t>Flavenoid</a:t>
                      </a:r>
                      <a:r>
                        <a:rPr lang="en-US" sz="1800" dirty="0"/>
                        <a:t>)</a:t>
                      </a:r>
                      <a:endParaRPr lang="ar-AE" dirty="0"/>
                    </a:p>
                  </a:txBody>
                  <a:tcPr/>
                </a:tc>
                <a:extLst>
                  <a:ext uri="{0D108BD9-81ED-4DB2-BD59-A6C34878D82A}">
                    <a16:rowId xmlns:a16="http://schemas.microsoft.com/office/drawing/2014/main" val="10000"/>
                  </a:ext>
                </a:extLst>
              </a:tr>
              <a:tr h="370840">
                <a:tc>
                  <a:txBody>
                    <a:bodyPr/>
                    <a:lstStyle/>
                    <a:p>
                      <a:pPr algn="ctr" rtl="0"/>
                      <a:r>
                        <a:rPr lang="en-US" sz="1400" dirty="0"/>
                        <a:t>beneficial</a:t>
                      </a:r>
                      <a:endParaRPr lang="ar-AE" sz="1400" dirty="0"/>
                    </a:p>
                  </a:txBody>
                  <a:tcPr/>
                </a:tc>
                <a:tc>
                  <a:txBody>
                    <a:bodyPr/>
                    <a:lstStyle/>
                    <a:p>
                      <a:pPr algn="ctr" rtl="0"/>
                      <a:r>
                        <a:rPr lang="en-US" sz="1400" dirty="0"/>
                        <a:t>RCT (animal study)</a:t>
                      </a:r>
                      <a:endParaRPr lang="ar-AE" sz="1400" dirty="0"/>
                    </a:p>
                  </a:txBody>
                  <a:tcPr/>
                </a:tc>
                <a:tc>
                  <a:txBody>
                    <a:bodyPr/>
                    <a:lstStyle/>
                    <a:p>
                      <a:pPr algn="l" rtl="0"/>
                      <a:r>
                        <a:rPr lang="en-US" sz="1400" dirty="0" err="1">
                          <a:effectLst/>
                        </a:rPr>
                        <a:t>Marcolin</a:t>
                      </a:r>
                      <a:r>
                        <a:rPr lang="en-US" sz="1400" dirty="0">
                          <a:effectLst/>
                        </a:rPr>
                        <a:t> et al, </a:t>
                      </a:r>
                      <a:r>
                        <a:rPr lang="nl-NL" sz="1400" i="1" dirty="0"/>
                        <a:t>J. Nutr. October 1, 2012 vol. 142 no. 10 1821-1828</a:t>
                      </a:r>
                      <a:endParaRPr lang="en-US" sz="1400" dirty="0">
                        <a:effectLst/>
                      </a:endParaRPr>
                    </a:p>
                  </a:txBody>
                  <a:tcPr/>
                </a:tc>
                <a:extLst>
                  <a:ext uri="{0D108BD9-81ED-4DB2-BD59-A6C34878D82A}">
                    <a16:rowId xmlns:a16="http://schemas.microsoft.com/office/drawing/2014/main" val="10001"/>
                  </a:ext>
                </a:extLst>
              </a:tr>
            </a:tbl>
          </a:graphicData>
        </a:graphic>
      </p:graphicFrame>
      <p:graphicFrame>
        <p:nvGraphicFramePr>
          <p:cNvPr id="9" name="Table 8"/>
          <p:cNvGraphicFramePr>
            <a:graphicFrameLocks noGrp="1"/>
          </p:cNvGraphicFramePr>
          <p:nvPr>
            <p:extLst/>
          </p:nvPr>
        </p:nvGraphicFramePr>
        <p:xfrm>
          <a:off x="2567608" y="5567640"/>
          <a:ext cx="7992888" cy="741680"/>
        </p:xfrm>
        <a:graphic>
          <a:graphicData uri="http://schemas.openxmlformats.org/drawingml/2006/table">
            <a:tbl>
              <a:tblPr rtl="1" firstRow="1" bandRow="1">
                <a:tableStyleId>{00A15C55-8517-42AA-B614-E9B94910E393}</a:tableStyleId>
              </a:tblPr>
              <a:tblGrid>
                <a:gridCol w="1851738">
                  <a:extLst>
                    <a:ext uri="{9D8B030D-6E8A-4147-A177-3AD203B41FA5}">
                      <a16:colId xmlns:a16="http://schemas.microsoft.com/office/drawing/2014/main" val="20000"/>
                    </a:ext>
                  </a:extLst>
                </a:gridCol>
                <a:gridCol w="2132076">
                  <a:extLst>
                    <a:ext uri="{9D8B030D-6E8A-4147-A177-3AD203B41FA5}">
                      <a16:colId xmlns:a16="http://schemas.microsoft.com/office/drawing/2014/main" val="20001"/>
                    </a:ext>
                  </a:extLst>
                </a:gridCol>
                <a:gridCol w="4009074">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Acarbose</a:t>
                      </a:r>
                      <a:r>
                        <a:rPr lang="en-US" dirty="0"/>
                        <a:t> (</a:t>
                      </a:r>
                      <a:r>
                        <a:rPr lang="en-US" dirty="0" err="1"/>
                        <a:t>alphaglucosidase</a:t>
                      </a:r>
                      <a:r>
                        <a:rPr lang="en-US" dirty="0"/>
                        <a:t>)</a:t>
                      </a:r>
                      <a:endParaRPr lang="ar-AE" dirty="0"/>
                    </a:p>
                  </a:txBody>
                  <a:tcPr/>
                </a:tc>
                <a:extLst>
                  <a:ext uri="{0D108BD9-81ED-4DB2-BD59-A6C34878D82A}">
                    <a16:rowId xmlns:a16="http://schemas.microsoft.com/office/drawing/2014/main" val="10000"/>
                  </a:ext>
                </a:extLst>
              </a:tr>
              <a:tr h="370840">
                <a:tc>
                  <a:txBody>
                    <a:bodyPr/>
                    <a:lstStyle/>
                    <a:p>
                      <a:pPr algn="ctr" rtl="0"/>
                      <a:r>
                        <a:rPr lang="en-US" sz="1400" dirty="0"/>
                        <a:t>Increase </a:t>
                      </a:r>
                      <a:r>
                        <a:rPr lang="en-US" sz="1400" dirty="0" err="1"/>
                        <a:t>adiponectin</a:t>
                      </a:r>
                      <a:endParaRPr lang="ar-AE" sz="1400" dirty="0"/>
                    </a:p>
                  </a:txBody>
                  <a:tcPr/>
                </a:tc>
                <a:tc>
                  <a:txBody>
                    <a:bodyPr/>
                    <a:lstStyle/>
                    <a:p>
                      <a:pPr algn="ctr" rtl="0"/>
                      <a:r>
                        <a:rPr lang="en-US" sz="1400" dirty="0"/>
                        <a:t>Phase II</a:t>
                      </a:r>
                      <a:endParaRPr lang="ar-AE" sz="1400" dirty="0"/>
                    </a:p>
                  </a:txBody>
                  <a:tcPr/>
                </a:tc>
                <a:tc>
                  <a:txBody>
                    <a:bodyPr/>
                    <a:lstStyle/>
                    <a:p>
                      <a:pPr algn="l" rtl="0"/>
                      <a:r>
                        <a:rPr lang="en-US" sz="1400" dirty="0" err="1">
                          <a:effectLst/>
                        </a:rPr>
                        <a:t>Ochiai</a:t>
                      </a:r>
                      <a:r>
                        <a:rPr lang="en-US" sz="1400" dirty="0">
                          <a:effectLst/>
                        </a:rPr>
                        <a:t>, H., et al (2008), </a:t>
                      </a:r>
                      <a:r>
                        <a:rPr lang="en-US" sz="1400" dirty="0" err="1">
                          <a:effectLst/>
                        </a:rPr>
                        <a:t>Endocr</a:t>
                      </a:r>
                      <a:r>
                        <a:rPr lang="en-US" sz="1400" dirty="0">
                          <a:effectLst/>
                        </a:rPr>
                        <a:t> J 55: 549-556.</a:t>
                      </a:r>
                    </a:p>
                  </a:txBody>
                  <a:tcPr/>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61668075"/>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Have we achieved satisfaction?</a:t>
            </a:r>
            <a:endParaRPr lang="ar-AE" dirty="0"/>
          </a:p>
        </p:txBody>
      </p:sp>
      <p:sp>
        <p:nvSpPr>
          <p:cNvPr id="5" name="Content Placeholder 4"/>
          <p:cNvSpPr>
            <a:spLocks noGrp="1"/>
          </p:cNvSpPr>
          <p:nvPr>
            <p:ph idx="1"/>
          </p:nvPr>
        </p:nvSpPr>
        <p:spPr/>
        <p:txBody>
          <a:bodyPr/>
          <a:lstStyle/>
          <a:p>
            <a:pPr algn="l" rtl="0"/>
            <a:r>
              <a:rPr lang="en-US" sz="2400" dirty="0"/>
              <a:t>A decade of clinical trials did not reveal a single intervention that has convincingly improved all important outcomes for all NASH patients. In 2015, no single medication can be recommended for routine use for all patients in clinical practice</a:t>
            </a:r>
          </a:p>
          <a:p>
            <a:pPr algn="l" rtl="0"/>
            <a:r>
              <a:rPr lang="en-US" sz="2400" dirty="0"/>
              <a:t>Although a number of metabolic targets have been used to treat NASH, no convincing impact on fibrosis</a:t>
            </a:r>
          </a:p>
          <a:p>
            <a:pPr algn="l" rtl="0"/>
            <a:r>
              <a:rPr lang="en-US" sz="2400" dirty="0"/>
              <a:t>For very obese patients, weight reduction surgery may improve NASH but RCT is lacking</a:t>
            </a:r>
          </a:p>
          <a:p>
            <a:pPr algn="l" rtl="0"/>
            <a:endParaRPr lang="ar-AE" sz="2400" dirty="0"/>
          </a:p>
        </p:txBody>
      </p:sp>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21780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999656" y="116632"/>
            <a:ext cx="7499350" cy="1143000"/>
          </a:xfrm>
        </p:spPr>
        <p:txBody>
          <a:bodyPr>
            <a:noAutofit/>
          </a:bodyPr>
          <a:lstStyle/>
          <a:p>
            <a:pPr>
              <a:defRPr/>
            </a:pPr>
            <a:r>
              <a:rPr lang="en-US" sz="3200" dirty="0">
                <a:solidFill>
                  <a:schemeClr val="tx2">
                    <a:satMod val="200000"/>
                  </a:schemeClr>
                </a:solidFill>
              </a:rPr>
              <a:t>Then what about protecting the liver?</a:t>
            </a:r>
            <a:br>
              <a:rPr lang="en-US" sz="3200" dirty="0">
                <a:solidFill>
                  <a:schemeClr val="tx2">
                    <a:satMod val="200000"/>
                  </a:schemeClr>
                </a:solidFill>
              </a:rPr>
            </a:br>
            <a:r>
              <a:rPr lang="en-US" sz="3200" b="1" dirty="0">
                <a:solidFill>
                  <a:srgbClr val="FF0000"/>
                </a:solidFill>
              </a:rPr>
              <a:t>Liver protectors  </a:t>
            </a:r>
          </a:p>
        </p:txBody>
      </p:sp>
      <p:sp>
        <p:nvSpPr>
          <p:cNvPr id="37891" name="Content Placeholder 2"/>
          <p:cNvSpPr>
            <a:spLocks noGrp="1"/>
          </p:cNvSpPr>
          <p:nvPr>
            <p:ph idx="1"/>
          </p:nvPr>
        </p:nvSpPr>
        <p:spPr>
          <a:xfrm>
            <a:off x="2927648" y="1268760"/>
            <a:ext cx="7499350" cy="4800600"/>
          </a:xfrm>
        </p:spPr>
        <p:txBody>
          <a:bodyPr>
            <a:normAutofit fontScale="92500" lnSpcReduction="10000"/>
          </a:bodyPr>
          <a:lstStyle/>
          <a:p>
            <a:pPr algn="l" rtl="0" eaLnBrk="1" hangingPunct="1"/>
            <a:r>
              <a:rPr lang="en-US" sz="2400" dirty="0"/>
              <a:t>N-Acetyl Cysteine</a:t>
            </a:r>
          </a:p>
          <a:p>
            <a:pPr algn="l" rtl="0" eaLnBrk="1" hangingPunct="1"/>
            <a:r>
              <a:rPr lang="en-US" sz="2400" dirty="0"/>
              <a:t>R-Alpha </a:t>
            </a:r>
            <a:r>
              <a:rPr lang="en-US" sz="2400" dirty="0" err="1"/>
              <a:t>Lipoeic</a:t>
            </a:r>
            <a:r>
              <a:rPr lang="en-US" sz="2400" dirty="0"/>
              <a:t> Acid (ALA)</a:t>
            </a:r>
          </a:p>
          <a:p>
            <a:pPr algn="l" rtl="0" eaLnBrk="1" hangingPunct="1"/>
            <a:r>
              <a:rPr lang="en-US" sz="2400" dirty="0"/>
              <a:t>Choline </a:t>
            </a:r>
            <a:r>
              <a:rPr lang="en-US" sz="2400" dirty="0" err="1"/>
              <a:t>Bitartrate</a:t>
            </a:r>
            <a:endParaRPr lang="en-US" sz="2400" dirty="0"/>
          </a:p>
          <a:p>
            <a:pPr algn="l" rtl="0" eaLnBrk="1" hangingPunct="1"/>
            <a:r>
              <a:rPr lang="en-US" sz="2400" dirty="0"/>
              <a:t>Artichoke Extract</a:t>
            </a:r>
          </a:p>
          <a:p>
            <a:pPr algn="l" rtl="0" eaLnBrk="1" hangingPunct="1"/>
            <a:r>
              <a:rPr lang="en-US" sz="2400" dirty="0"/>
              <a:t>Dandelion Root: </a:t>
            </a:r>
            <a:r>
              <a:rPr lang="en-US" sz="2400" dirty="0" err="1"/>
              <a:t>taraxacin</a:t>
            </a:r>
            <a:r>
              <a:rPr lang="en-US" sz="2400" dirty="0"/>
              <a:t> and inulin</a:t>
            </a:r>
          </a:p>
          <a:p>
            <a:pPr algn="l" rtl="0" eaLnBrk="1" hangingPunct="1"/>
            <a:r>
              <a:rPr lang="en-US" sz="2400" dirty="0"/>
              <a:t>Turmeric: </a:t>
            </a:r>
            <a:r>
              <a:rPr lang="en-US" sz="2400" dirty="0" err="1"/>
              <a:t>curcumin</a:t>
            </a:r>
            <a:r>
              <a:rPr lang="en-US" sz="2400" dirty="0"/>
              <a:t>, </a:t>
            </a:r>
          </a:p>
          <a:p>
            <a:pPr algn="l" rtl="0" eaLnBrk="1" hangingPunct="1"/>
            <a:r>
              <a:rPr lang="en-US" sz="2400" dirty="0"/>
              <a:t>Milk Thistle Extract (</a:t>
            </a:r>
            <a:r>
              <a:rPr lang="en-US" sz="2400" dirty="0" err="1"/>
              <a:t>Silymarin</a:t>
            </a:r>
            <a:r>
              <a:rPr lang="en-US" sz="2400" dirty="0"/>
              <a:t>)</a:t>
            </a:r>
          </a:p>
          <a:p>
            <a:pPr algn="l" rtl="0" eaLnBrk="1" hangingPunct="1"/>
            <a:r>
              <a:rPr lang="en-US" sz="2400" dirty="0"/>
              <a:t>EPL (</a:t>
            </a:r>
            <a:r>
              <a:rPr lang="en-US" sz="2400" dirty="0" err="1"/>
              <a:t>Essentiale</a:t>
            </a:r>
            <a:r>
              <a:rPr lang="en-US" sz="2400" dirty="0"/>
              <a:t> Forte)</a:t>
            </a:r>
          </a:p>
          <a:p>
            <a:pPr algn="l" rtl="0" eaLnBrk="1" hangingPunct="1"/>
            <a:r>
              <a:rPr lang="en-US" sz="2400" dirty="0" err="1"/>
              <a:t>Ursodeoxycholic</a:t>
            </a:r>
            <a:r>
              <a:rPr lang="en-US" sz="2400" dirty="0"/>
              <a:t> acid</a:t>
            </a:r>
          </a:p>
          <a:p>
            <a:pPr algn="l" rtl="0" eaLnBrk="1" hangingPunct="1"/>
            <a:r>
              <a:rPr lang="en-US" sz="2400" dirty="0"/>
              <a:t>Vitamin E (antioxidant)</a:t>
            </a:r>
          </a:p>
          <a:p>
            <a:pPr algn="l" rtl="0" eaLnBrk="1" hangingPunct="1"/>
            <a:r>
              <a:rPr lang="en-US" sz="2400" dirty="0" err="1"/>
              <a:t>Liv</a:t>
            </a:r>
            <a:r>
              <a:rPr lang="en-US" sz="2400" dirty="0"/>
              <a:t>. 52</a:t>
            </a:r>
          </a:p>
          <a:p>
            <a:pPr algn="l" rtl="0" eaLnBrk="1" hangingPunct="1"/>
            <a:r>
              <a:rPr lang="en-US" sz="2400" dirty="0"/>
              <a:t>Gansu</a:t>
            </a:r>
            <a:endParaRPr lang="en-US" dirty="0"/>
          </a:p>
        </p:txBody>
      </p:sp>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78581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89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89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89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89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89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7648" y="188640"/>
            <a:ext cx="7499350" cy="1143000"/>
          </a:xfrm>
        </p:spPr>
        <p:txBody>
          <a:bodyPr>
            <a:noAutofit/>
          </a:bodyPr>
          <a:lstStyle/>
          <a:p>
            <a:pPr algn="ctr" rtl="0"/>
            <a:r>
              <a:rPr lang="en-US" sz="2800" dirty="0"/>
              <a:t>Targeting oxidative stress &amp; ER stress </a:t>
            </a:r>
            <a:br>
              <a:rPr lang="en-US" sz="2800" dirty="0"/>
            </a:br>
            <a:r>
              <a:rPr lang="en-US" sz="2800" b="1" dirty="0">
                <a:solidFill>
                  <a:srgbClr val="FF0000"/>
                </a:solidFill>
              </a:rPr>
              <a:t>UDCA</a:t>
            </a:r>
            <a:endParaRPr lang="ar-AE" sz="2800" dirty="0"/>
          </a:p>
        </p:txBody>
      </p:sp>
      <p:sp>
        <p:nvSpPr>
          <p:cNvPr id="3" name="Content Placeholder 2"/>
          <p:cNvSpPr>
            <a:spLocks noGrp="1"/>
          </p:cNvSpPr>
          <p:nvPr>
            <p:ph idx="1"/>
          </p:nvPr>
        </p:nvSpPr>
        <p:spPr>
          <a:xfrm>
            <a:off x="2675112" y="1268761"/>
            <a:ext cx="7992888" cy="4958011"/>
          </a:xfrm>
        </p:spPr>
        <p:txBody>
          <a:bodyPr>
            <a:normAutofit/>
          </a:bodyPr>
          <a:lstStyle/>
          <a:p>
            <a:pPr marL="82550" indent="0">
              <a:buNone/>
            </a:pPr>
            <a:endParaRPr lang="en-US" sz="2400" dirty="0"/>
          </a:p>
        </p:txBody>
      </p:sp>
      <p:graphicFrame>
        <p:nvGraphicFramePr>
          <p:cNvPr id="4" name="Table 3"/>
          <p:cNvGraphicFramePr>
            <a:graphicFrameLocks noGrp="1"/>
          </p:cNvGraphicFramePr>
          <p:nvPr>
            <p:extLst/>
          </p:nvPr>
        </p:nvGraphicFramePr>
        <p:xfrm>
          <a:off x="2639616" y="2047344"/>
          <a:ext cx="7848872" cy="3037840"/>
        </p:xfrm>
        <a:graphic>
          <a:graphicData uri="http://schemas.openxmlformats.org/drawingml/2006/table">
            <a:tbl>
              <a:tblPr rtl="1" firstRow="1" bandRow="1">
                <a:tableStyleId>{0660B408-B3CF-4A94-85FC-2B1E0A45F4A2}</a:tableStyleId>
              </a:tblPr>
              <a:tblGrid>
                <a:gridCol w="2110676">
                  <a:extLst>
                    <a:ext uri="{9D8B030D-6E8A-4147-A177-3AD203B41FA5}">
                      <a16:colId xmlns:a16="http://schemas.microsoft.com/office/drawing/2014/main" val="20000"/>
                    </a:ext>
                  </a:extLst>
                </a:gridCol>
                <a:gridCol w="1854062">
                  <a:extLst>
                    <a:ext uri="{9D8B030D-6E8A-4147-A177-3AD203B41FA5}">
                      <a16:colId xmlns:a16="http://schemas.microsoft.com/office/drawing/2014/main" val="20001"/>
                    </a:ext>
                  </a:extLst>
                </a:gridCol>
                <a:gridCol w="3884134">
                  <a:extLst>
                    <a:ext uri="{9D8B030D-6E8A-4147-A177-3AD203B41FA5}">
                      <a16:colId xmlns:a16="http://schemas.microsoft.com/office/drawing/2014/main" val="20002"/>
                    </a:ext>
                  </a:extLst>
                </a:gridCol>
              </a:tblGrid>
              <a:tr h="370840">
                <a:tc>
                  <a:txBody>
                    <a:bodyPr/>
                    <a:lstStyle/>
                    <a:p>
                      <a:pPr algn="ctr" rtl="0"/>
                      <a:r>
                        <a:rPr lang="en-US" dirty="0"/>
                        <a:t>Result</a:t>
                      </a:r>
                      <a:endParaRPr lang="ar-AE" dirty="0"/>
                    </a:p>
                  </a:txBody>
                  <a:tcPr/>
                </a:tc>
                <a:tc>
                  <a:txBody>
                    <a:bodyPr/>
                    <a:lstStyle/>
                    <a:p>
                      <a:pPr algn="ctr" rtl="0"/>
                      <a:r>
                        <a:rPr lang="en-US" dirty="0"/>
                        <a:t>Method</a:t>
                      </a:r>
                      <a:endParaRPr lang="ar-A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t>Reference</a:t>
                      </a:r>
                      <a:endParaRPr lang="ar-AE" dirty="0"/>
                    </a:p>
                  </a:txBody>
                  <a:tcPr/>
                </a:tc>
                <a:extLst>
                  <a:ext uri="{0D108BD9-81ED-4DB2-BD59-A6C34878D82A}">
                    <a16:rowId xmlns:a16="http://schemas.microsoft.com/office/drawing/2014/main" val="10000"/>
                  </a:ext>
                </a:extLst>
              </a:tr>
              <a:tr h="370840">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400" dirty="0"/>
                        <a:t>no histological benefit </a:t>
                      </a:r>
                      <a:endParaRPr lang="ar-AE" sz="1400" dirty="0"/>
                    </a:p>
                  </a:txBody>
                  <a:tcPr/>
                </a:tc>
                <a:tc>
                  <a:txBody>
                    <a:bodyPr/>
                    <a:lstStyle/>
                    <a:p>
                      <a:pPr algn="l" rtl="0"/>
                      <a:r>
                        <a:rPr lang="en-US" sz="1400" dirty="0"/>
                        <a:t>23-28 mg/Kg – 18 </a:t>
                      </a:r>
                      <a:r>
                        <a:rPr lang="en-US" sz="1400" dirty="0" err="1"/>
                        <a:t>mo</a:t>
                      </a:r>
                      <a:endParaRPr lang="ar-AE" sz="1400" dirty="0"/>
                    </a:p>
                  </a:txBody>
                  <a:tcPr/>
                </a:tc>
                <a:tc>
                  <a:txBody>
                    <a:bodyPr/>
                    <a:lstStyle/>
                    <a:p>
                      <a:pPr algn="l" rtl="0"/>
                      <a:r>
                        <a:rPr lang="en-US" sz="1200" dirty="0" err="1"/>
                        <a:t>Leuschner</a:t>
                      </a:r>
                      <a:r>
                        <a:rPr lang="en-US" sz="1200" dirty="0"/>
                        <a:t> U. Steatohepatitis: NASH and ASH (2001)</a:t>
                      </a:r>
                      <a:endParaRPr lang="ar-AE" sz="1200" b="0" dirty="0"/>
                    </a:p>
                  </a:txBody>
                  <a:tcPr/>
                </a:tc>
                <a:extLst>
                  <a:ext uri="{0D108BD9-81ED-4DB2-BD59-A6C34878D82A}">
                    <a16:rowId xmlns:a16="http://schemas.microsoft.com/office/drawing/2014/main" val="10001"/>
                  </a:ext>
                </a:extLst>
              </a:tr>
              <a:tr h="370840">
                <a:tc>
                  <a:txBody>
                    <a:bodyPr/>
                    <a:lstStyle/>
                    <a:p>
                      <a:pPr algn="ctr" rtl="0"/>
                      <a:r>
                        <a:rPr lang="en-US" sz="1400" dirty="0"/>
                        <a:t>Good</a:t>
                      </a:r>
                      <a:endParaRPr lang="ar-AE" sz="1400" dirty="0"/>
                    </a:p>
                  </a:txBody>
                  <a:tcPr/>
                </a:tc>
                <a:tc>
                  <a:txBody>
                    <a:bodyPr/>
                    <a:lstStyle/>
                    <a:p>
                      <a:pPr algn="ctr" rtl="0"/>
                      <a:r>
                        <a:rPr lang="en-US" sz="1400" dirty="0"/>
                        <a:t>Pilot</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Santos, V. et al , (2002)Brazilian J Med Bio Res 36: 723-729</a:t>
                      </a:r>
                      <a:endParaRPr lang="ar-AE" sz="1200" dirty="0"/>
                    </a:p>
                  </a:txBody>
                  <a:tcPr/>
                </a:tc>
                <a:extLst>
                  <a:ext uri="{0D108BD9-81ED-4DB2-BD59-A6C34878D82A}">
                    <a16:rowId xmlns:a16="http://schemas.microsoft.com/office/drawing/2014/main" val="10002"/>
                  </a:ext>
                </a:extLst>
              </a:tr>
              <a:tr h="370840">
                <a:tc>
                  <a:txBody>
                    <a:bodyPr/>
                    <a:lstStyle/>
                    <a:p>
                      <a:pPr algn="ctr" rtl="0"/>
                      <a:r>
                        <a:rPr lang="en-US" sz="1400" dirty="0"/>
                        <a:t>Poor</a:t>
                      </a:r>
                      <a:endParaRPr lang="ar-AE" sz="1400" dirty="0"/>
                    </a:p>
                  </a:txBody>
                  <a:tcPr/>
                </a:tc>
                <a:tc>
                  <a:txBody>
                    <a:bodyPr/>
                    <a:lstStyle/>
                    <a:p>
                      <a:pPr algn="ctr" rtl="0"/>
                      <a:r>
                        <a:rPr lang="en-US" sz="1400" dirty="0"/>
                        <a:t>RPCT</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a:t>Lindor</a:t>
                      </a:r>
                      <a:r>
                        <a:rPr lang="en-US" sz="1100" dirty="0"/>
                        <a:t>, K., et al. (2004) </a:t>
                      </a:r>
                      <a:r>
                        <a:rPr lang="en-US" sz="1100" dirty="0" err="1"/>
                        <a:t>Hepatology</a:t>
                      </a:r>
                      <a:r>
                        <a:rPr lang="en-US" sz="1100" dirty="0"/>
                        <a:t> 39: 770-778</a:t>
                      </a:r>
                      <a:endParaRPr lang="ar-AE" sz="1200" dirty="0"/>
                    </a:p>
                  </a:txBody>
                  <a:tcPr/>
                </a:tc>
                <a:extLst>
                  <a:ext uri="{0D108BD9-81ED-4DB2-BD59-A6C34878D82A}">
                    <a16:rowId xmlns:a16="http://schemas.microsoft.com/office/drawing/2014/main" val="10003"/>
                  </a:ext>
                </a:extLst>
              </a:tr>
              <a:tr h="370840">
                <a:tc>
                  <a:txBody>
                    <a:bodyPr/>
                    <a:lstStyle/>
                    <a:p>
                      <a:pPr algn="ctr" rtl="0"/>
                      <a:r>
                        <a:rPr lang="en-US" sz="1400" dirty="0"/>
                        <a:t>Not recommended</a:t>
                      </a:r>
                      <a:endParaRPr lang="ar-AE" sz="1400" dirty="0"/>
                    </a:p>
                  </a:txBody>
                  <a:tcPr/>
                </a:tc>
                <a:tc>
                  <a:txBody>
                    <a:bodyPr/>
                    <a:lstStyle/>
                    <a:p>
                      <a:pPr algn="ctr" rtl="0"/>
                      <a:r>
                        <a:rPr lang="en-US" sz="1400" dirty="0"/>
                        <a:t>Three groups</a:t>
                      </a:r>
                      <a:r>
                        <a:rPr lang="en-US" sz="1400" baseline="0" dirty="0"/>
                        <a:t> of Medicines</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a:t>Dufour</a:t>
                      </a:r>
                      <a:r>
                        <a:rPr lang="en-US" sz="1100" dirty="0"/>
                        <a:t>, J., et al. (2006), </a:t>
                      </a:r>
                      <a:r>
                        <a:rPr lang="en-US" sz="1100" dirty="0" err="1"/>
                        <a:t>Clin</a:t>
                      </a:r>
                      <a:r>
                        <a:rPr lang="en-US" sz="1100" dirty="0"/>
                        <a:t> </a:t>
                      </a:r>
                      <a:r>
                        <a:rPr lang="en-US" sz="1100" dirty="0" err="1"/>
                        <a:t>Gastroenterol</a:t>
                      </a:r>
                      <a:r>
                        <a:rPr lang="en-US" sz="1100" dirty="0"/>
                        <a:t> </a:t>
                      </a:r>
                      <a:r>
                        <a:rPr lang="en-US" sz="1100" dirty="0" err="1"/>
                        <a:t>Hepatol</a:t>
                      </a:r>
                      <a:r>
                        <a:rPr lang="en-US" sz="1100" dirty="0"/>
                        <a:t> 4: 1537-1543</a:t>
                      </a:r>
                      <a:endParaRPr lang="ar-AE" sz="1100" dirty="0"/>
                    </a:p>
                  </a:txBody>
                  <a:tcPr/>
                </a:tc>
                <a:extLst>
                  <a:ext uri="{0D108BD9-81ED-4DB2-BD59-A6C34878D82A}">
                    <a16:rowId xmlns:a16="http://schemas.microsoft.com/office/drawing/2014/main" val="10004"/>
                  </a:ext>
                </a:extLst>
              </a:tr>
              <a:tr h="370840">
                <a:tc>
                  <a:txBody>
                    <a:bodyPr/>
                    <a:lstStyle/>
                    <a:p>
                      <a:pPr algn="ctr" rtl="0"/>
                      <a:r>
                        <a:rPr lang="en-US" sz="1400" dirty="0"/>
                        <a:t>no benefit effect on ALT </a:t>
                      </a:r>
                      <a:endParaRPr lang="ar-AE" sz="1400" dirty="0"/>
                    </a:p>
                  </a:txBody>
                  <a:tcPr/>
                </a:tc>
                <a:tc>
                  <a:txBody>
                    <a:bodyPr/>
                    <a:lstStyle/>
                    <a:p>
                      <a:pPr algn="ctr" rtl="0"/>
                      <a:r>
                        <a:rPr lang="en-US" sz="1400" dirty="0"/>
                        <a:t>Mayo RCT 13-15 mg/Kg</a:t>
                      </a:r>
                      <a:endParaRPr lang="ar-A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t>Musso</a:t>
                      </a:r>
                      <a:r>
                        <a:rPr lang="en-US" sz="1200" dirty="0"/>
                        <a:t> G, et al. </a:t>
                      </a:r>
                      <a:r>
                        <a:rPr lang="en-US" sz="1200" dirty="0" err="1"/>
                        <a:t>Hepatology</a:t>
                      </a:r>
                      <a:r>
                        <a:rPr lang="en-US" sz="1200" dirty="0"/>
                        <a:t>. 2010;52:79.</a:t>
                      </a:r>
                      <a:endParaRPr lang="ar-AE" sz="1200" dirty="0"/>
                    </a:p>
                  </a:txBody>
                  <a:tcPr/>
                </a:tc>
                <a:extLst>
                  <a:ext uri="{0D108BD9-81ED-4DB2-BD59-A6C34878D82A}">
                    <a16:rowId xmlns:a16="http://schemas.microsoft.com/office/drawing/2014/main" val="10005"/>
                  </a:ext>
                </a:extLst>
              </a:tr>
              <a:tr h="370840">
                <a:tc>
                  <a:txBody>
                    <a:bodyPr/>
                    <a:lstStyle/>
                    <a:p>
                      <a:pPr algn="ctr" rtl="0"/>
                      <a:r>
                        <a:rPr lang="en-US" sz="1400" dirty="0"/>
                        <a:t>25% reduction ALT, some change in histology</a:t>
                      </a:r>
                      <a:endParaRPr lang="ar-AE" sz="1400" dirty="0"/>
                    </a:p>
                  </a:txBody>
                  <a:tcPr/>
                </a:tc>
                <a:tc>
                  <a:txBody>
                    <a:bodyPr/>
                    <a:lstStyle/>
                    <a:p>
                      <a:pPr algn="ctr" rtl="0"/>
                      <a:r>
                        <a:rPr lang="en-US" sz="1400" dirty="0"/>
                        <a:t>28-35 mg/kg</a:t>
                      </a:r>
                      <a:endParaRPr lang="ar-AE" sz="1400" dirty="0"/>
                    </a:p>
                  </a:txBody>
                  <a:tcPr/>
                </a:tc>
                <a:tc>
                  <a:txBody>
                    <a:bodyPr/>
                    <a:lstStyle/>
                    <a:p>
                      <a:pPr algn="l"/>
                      <a:r>
                        <a:rPr lang="en-US" sz="1100" dirty="0" err="1"/>
                        <a:t>Ratziu</a:t>
                      </a:r>
                      <a:r>
                        <a:rPr lang="en-US" sz="1100" dirty="0"/>
                        <a:t> et al, </a:t>
                      </a:r>
                      <a:r>
                        <a:rPr lang="en-US" sz="1100" dirty="0" err="1"/>
                        <a:t>Hepatology</a:t>
                      </a:r>
                      <a:r>
                        <a:rPr lang="en-US" sz="1100" dirty="0"/>
                        <a:t> 2010; 52:6</a:t>
                      </a:r>
                      <a:r>
                        <a:rPr lang="en-US" sz="1100" baseline="0" dirty="0"/>
                        <a:t> </a:t>
                      </a:r>
                      <a:r>
                        <a:rPr lang="en-US" sz="1100" dirty="0"/>
                        <a:t> 4, 2206–2215</a:t>
                      </a:r>
                      <a:endParaRPr lang="ar-AE" sz="1100" dirty="0"/>
                    </a:p>
                  </a:txBody>
                  <a:tcPr/>
                </a:tc>
                <a:extLst>
                  <a:ext uri="{0D108BD9-81ED-4DB2-BD59-A6C34878D82A}">
                    <a16:rowId xmlns:a16="http://schemas.microsoft.com/office/drawing/2014/main" val="10006"/>
                  </a:ext>
                </a:extLst>
              </a:tr>
            </a:tbl>
          </a:graphicData>
        </a:graphic>
      </p:graphicFrame>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7431205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777" t="18749" r="26571" b="12069"/>
          <a:stretch/>
        </p:blipFill>
        <p:spPr bwMode="auto">
          <a:xfrm>
            <a:off x="2911364" y="287272"/>
            <a:ext cx="6842236" cy="623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328773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2983345" y="341739"/>
            <a:ext cx="6317936" cy="858614"/>
          </a:xfrm>
        </p:spPr>
        <p:txBody>
          <a:bodyPr>
            <a:normAutofit/>
          </a:bodyPr>
          <a:lstStyle/>
          <a:p>
            <a:r>
              <a:rPr lang="en-US" sz="2800" dirty="0"/>
              <a:t>SEARCH RESULTS</a:t>
            </a:r>
            <a:endParaRPr lang="ru-RU" sz="2800" dirty="0"/>
          </a:p>
        </p:txBody>
      </p:sp>
      <p:sp>
        <p:nvSpPr>
          <p:cNvPr id="3" name="Содержимое 2"/>
          <p:cNvSpPr>
            <a:spLocks noGrp="1"/>
          </p:cNvSpPr>
          <p:nvPr>
            <p:ph idx="1"/>
          </p:nvPr>
        </p:nvSpPr>
        <p:spPr>
          <a:xfrm>
            <a:off x="1981200" y="1660241"/>
            <a:ext cx="7620000" cy="4685105"/>
          </a:xfrm>
        </p:spPr>
        <p:txBody>
          <a:bodyPr>
            <a:normAutofit/>
          </a:bodyPr>
          <a:lstStyle/>
          <a:p>
            <a:pPr marL="342900" indent="-342900">
              <a:buFont typeface="Arial"/>
              <a:buChar char="•"/>
            </a:pPr>
            <a:r>
              <a:rPr lang="en-US" dirty="0"/>
              <a:t>Identified </a:t>
            </a:r>
            <a:r>
              <a:rPr lang="ru-RU" dirty="0"/>
              <a:t>208 </a:t>
            </a:r>
            <a:r>
              <a:rPr lang="en-US" dirty="0"/>
              <a:t>clinical trials</a:t>
            </a:r>
            <a:endParaRPr lang="ru-RU" dirty="0"/>
          </a:p>
          <a:p>
            <a:pPr marL="342900" indent="-342900">
              <a:buFont typeface="Arial"/>
              <a:buChar char="•"/>
            </a:pPr>
            <a:endParaRPr lang="ru-RU" dirty="0"/>
          </a:p>
          <a:p>
            <a:pPr marL="342900" indent="-342900">
              <a:buFont typeface="Arial"/>
              <a:buChar char="•"/>
            </a:pPr>
            <a:r>
              <a:rPr lang="ru-RU" dirty="0"/>
              <a:t>4 </a:t>
            </a:r>
            <a:r>
              <a:rPr lang="en-US" dirty="0"/>
              <a:t>trials were included (UDCA</a:t>
            </a:r>
            <a:r>
              <a:rPr lang="ru-RU" dirty="0"/>
              <a:t>):</a:t>
            </a:r>
          </a:p>
          <a:p>
            <a:pPr marL="342900" indent="-342900">
              <a:buFont typeface="Arial"/>
              <a:buChar char="•"/>
            </a:pPr>
            <a:r>
              <a:rPr lang="en-US" dirty="0" err="1"/>
              <a:t>Ersoz</a:t>
            </a:r>
            <a:r>
              <a:rPr lang="en-US" dirty="0"/>
              <a:t> 2005</a:t>
            </a:r>
          </a:p>
          <a:p>
            <a:pPr marL="342900" indent="-342900">
              <a:buFont typeface="Arial"/>
              <a:buChar char="•"/>
            </a:pPr>
            <a:r>
              <a:rPr lang="en-US" dirty="0" err="1"/>
              <a:t>Lindor</a:t>
            </a:r>
            <a:r>
              <a:rPr lang="en-US" dirty="0"/>
              <a:t> 2004</a:t>
            </a:r>
          </a:p>
          <a:p>
            <a:pPr marL="342900" indent="-342900">
              <a:buFont typeface="Arial"/>
              <a:buChar char="•"/>
            </a:pPr>
            <a:r>
              <a:rPr lang="en-US" dirty="0"/>
              <a:t>Mendez-Sanchez 2004</a:t>
            </a:r>
          </a:p>
          <a:p>
            <a:pPr marL="342900" indent="-342900">
              <a:buFont typeface="Arial"/>
              <a:buChar char="•"/>
            </a:pPr>
            <a:r>
              <a:rPr lang="en-US" dirty="0"/>
              <a:t>Santos 2003</a:t>
            </a:r>
            <a:endParaRPr lang="ru-RU" dirty="0"/>
          </a:p>
          <a:p>
            <a:pPr marL="0" indent="0">
              <a:buNone/>
            </a:pPr>
            <a:r>
              <a:rPr lang="en-US" b="0" dirty="0"/>
              <a:t>     </a:t>
            </a:r>
            <a:endParaRPr lang="ru-RU" b="0"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000354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27200" y="-147948"/>
            <a:ext cx="8801100" cy="837882"/>
          </a:xfrm>
        </p:spPr>
        <p:txBody>
          <a:bodyPr>
            <a:noAutofit/>
          </a:bodyPr>
          <a:lstStyle/>
          <a:p>
            <a:pPr algn="ctr"/>
            <a:r>
              <a:rPr lang="en-US" sz="1800" dirty="0"/>
              <a:t>ALL-case mortality</a:t>
            </a:r>
            <a:endParaRPr lang="ru-RU" sz="1800" dirty="0"/>
          </a:p>
        </p:txBody>
      </p:sp>
      <p:pic>
        <p:nvPicPr>
          <p:cNvPr id="4098" name="Picture 2"/>
          <p:cNvPicPr>
            <a:picLocks noChangeAspect="1" noChangeArrowheads="1"/>
          </p:cNvPicPr>
          <p:nvPr/>
        </p:nvPicPr>
        <p:blipFill>
          <a:blip r:embed="rId2"/>
          <a:srcRect/>
          <a:stretch>
            <a:fillRect/>
          </a:stretch>
        </p:blipFill>
        <p:spPr bwMode="auto">
          <a:xfrm>
            <a:off x="2115127" y="1043710"/>
            <a:ext cx="8118764" cy="5366326"/>
          </a:xfrm>
          <a:prstGeom prst="rect">
            <a:avLst/>
          </a:prstGeom>
          <a:noFill/>
          <a:ln w="9525">
            <a:noFill/>
            <a:miter lim="800000"/>
            <a:headEnd/>
            <a:tailEnd/>
          </a:ln>
          <a:effectLst/>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596298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27200" y="-25147"/>
            <a:ext cx="8801100" cy="837882"/>
          </a:xfrm>
        </p:spPr>
        <p:txBody>
          <a:bodyPr>
            <a:noAutofit/>
          </a:bodyPr>
          <a:lstStyle/>
          <a:p>
            <a:pPr algn="ctr"/>
            <a:r>
              <a:rPr lang="en-US" sz="1600" dirty="0"/>
              <a:t>BIOCHEMICAL RESPONSE</a:t>
            </a:r>
            <a:br>
              <a:rPr lang="ru-RU" sz="1600" dirty="0"/>
            </a:br>
            <a:endParaRPr lang="ru-RU" sz="1600" dirty="0"/>
          </a:p>
        </p:txBody>
      </p:sp>
      <p:pic>
        <p:nvPicPr>
          <p:cNvPr id="5122" name="Picture 2"/>
          <p:cNvPicPr>
            <a:picLocks noChangeAspect="1" noChangeArrowheads="1"/>
          </p:cNvPicPr>
          <p:nvPr/>
        </p:nvPicPr>
        <p:blipFill>
          <a:blip r:embed="rId2"/>
          <a:srcRect/>
          <a:stretch>
            <a:fillRect/>
          </a:stretch>
        </p:blipFill>
        <p:spPr bwMode="auto">
          <a:xfrm>
            <a:off x="2161310" y="979056"/>
            <a:ext cx="7832435" cy="3140363"/>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161309" y="4119418"/>
            <a:ext cx="7832435" cy="2503055"/>
          </a:xfrm>
          <a:prstGeom prst="rect">
            <a:avLst/>
          </a:prstGeom>
          <a:noFill/>
          <a:ln w="9525">
            <a:noFill/>
            <a:miter lim="800000"/>
            <a:headEnd/>
            <a:tailEnd/>
          </a:ln>
          <a:effectLst/>
        </p:spPr>
      </p:pic>
      <p:sp>
        <p:nvSpPr>
          <p:cNvPr id="3" name="Footer Placeholder 2"/>
          <p:cNvSpPr>
            <a:spLocks noGrp="1"/>
          </p:cNvSpPr>
          <p:nvPr>
            <p:ph type="ftr" sz="quarter" idx="11"/>
          </p:nvPr>
        </p:nvSpPr>
        <p:spPr>
          <a:xfrm>
            <a:off x="4020126" y="6439911"/>
            <a:ext cx="4114800" cy="365125"/>
          </a:xfrm>
        </p:spPr>
        <p:txBody>
          <a:bodyPr/>
          <a:lstStyle/>
          <a:p>
            <a:r>
              <a:rPr lang="en-GB" dirty="0"/>
              <a:t>Current therapeutic  approaches in NAFLD, Dajani MD, FRCP</a:t>
            </a:r>
            <a:endParaRPr lang="en-US" dirty="0"/>
          </a:p>
        </p:txBody>
      </p:sp>
    </p:spTree>
    <p:extLst>
      <p:ext uri="{BB962C8B-B14F-4D97-AF65-F5344CB8AC3E}">
        <p14:creationId xmlns:p14="http://schemas.microsoft.com/office/powerpoint/2010/main" val="2228568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83424" y="363562"/>
            <a:ext cx="8421172" cy="1371600"/>
          </a:xfrm>
        </p:spPr>
        <p:txBody>
          <a:bodyPr>
            <a:normAutofit/>
          </a:bodyPr>
          <a:lstStyle/>
          <a:p>
            <a:pPr algn="ctr"/>
            <a:r>
              <a:rPr lang="en-US" sz="3600" b="1" dirty="0"/>
              <a:t>Discussion</a:t>
            </a:r>
            <a:endParaRPr lang="ru-RU" sz="3600" b="1" dirty="0"/>
          </a:p>
        </p:txBody>
      </p:sp>
      <p:sp>
        <p:nvSpPr>
          <p:cNvPr id="3" name="Содержимое 2"/>
          <p:cNvSpPr>
            <a:spLocks noGrp="1"/>
          </p:cNvSpPr>
          <p:nvPr>
            <p:ph idx="1"/>
          </p:nvPr>
        </p:nvSpPr>
        <p:spPr>
          <a:xfrm>
            <a:off x="1981200" y="1345745"/>
            <a:ext cx="8025621" cy="4831079"/>
          </a:xfrm>
        </p:spPr>
        <p:txBody>
          <a:bodyPr>
            <a:normAutofit fontScale="92500" lnSpcReduction="20000"/>
          </a:bodyPr>
          <a:lstStyle/>
          <a:p>
            <a:pPr marL="457200" indent="-457200">
              <a:buFont typeface="+mj-lt"/>
              <a:buAutoNum type="arabicPeriod"/>
            </a:pPr>
            <a:r>
              <a:rPr lang="en-US" b="0" dirty="0"/>
              <a:t>There was considerable heterogeneity among these trials in respect to inclusion criteria, sample size, duration of treatment, and methods of outcome assessment</a:t>
            </a:r>
          </a:p>
          <a:p>
            <a:pPr marL="457200" indent="-457200">
              <a:buFont typeface="+mj-lt"/>
              <a:buAutoNum type="arabicPeriod"/>
            </a:pPr>
            <a:r>
              <a:rPr lang="en-US" b="0" dirty="0"/>
              <a:t>Meta-analysis was unable to detect any significant beneficial effects on mortality, liver-related mortality, liver-related complications, and fatty infiltration</a:t>
            </a:r>
            <a:endParaRPr lang="ru-RU" sz="1050" dirty="0"/>
          </a:p>
          <a:p>
            <a:pPr marL="457200" indent="-457200">
              <a:buFont typeface="+mj-lt"/>
              <a:buAutoNum type="arabicPeriod"/>
            </a:pPr>
            <a:r>
              <a:rPr lang="en-US" b="0" dirty="0"/>
              <a:t>Biochemical response was evaluated by means of the serum activity of different hepatic enzymes and of total bilirubin. All four trials assessed the effect of UDCA on serum transaminase. ALP activity and serum </a:t>
            </a:r>
            <a:r>
              <a:rPr lang="en-US" b="0" dirty="0" err="1"/>
              <a:t>totalbilirubin</a:t>
            </a:r>
            <a:r>
              <a:rPr lang="en-US" b="0" dirty="0"/>
              <a:t> were measured in two trials UDCA-treated patients seemed to have a tendency to get lower GGT activity compared with control-treated patients</a:t>
            </a:r>
            <a:endParaRPr lang="ru-RU" b="0" dirty="0"/>
          </a:p>
        </p:txBody>
      </p:sp>
      <p:sp>
        <p:nvSpPr>
          <p:cNvPr id="4" name="Rectangle 3"/>
          <p:cNvSpPr/>
          <p:nvPr/>
        </p:nvSpPr>
        <p:spPr>
          <a:xfrm>
            <a:off x="1310640" y="2967335"/>
            <a:ext cx="8893956"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400" b="1" i="1" dirty="0">
                <a:solidFill>
                  <a:schemeClr val="accent2">
                    <a:lumMod val="50000"/>
                  </a:schemeClr>
                </a:solidFill>
              </a:rPr>
              <a:t>UDCA is not recommended for the treatment of NAFLD or NASH. </a:t>
            </a:r>
          </a:p>
          <a:p>
            <a:pPr algn="ctr"/>
            <a:r>
              <a:rPr lang="en-US" sz="2400" b="1" i="1" dirty="0">
                <a:solidFill>
                  <a:schemeClr val="accent2">
                    <a:lumMod val="50000"/>
                  </a:schemeClr>
                </a:solidFill>
              </a:rPr>
              <a:t>(AASLD, EASL, APASL and ACG)</a:t>
            </a:r>
            <a:endParaRPr lang="en-GB" sz="2400" dirty="0"/>
          </a:p>
        </p:txBody>
      </p:sp>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60741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defRPr/>
            </a:pPr>
            <a:r>
              <a:rPr lang="en-US" sz="3600" b="1" dirty="0">
                <a:solidFill>
                  <a:schemeClr val="tx2">
                    <a:satMod val="200000"/>
                  </a:schemeClr>
                </a:solidFill>
                <a:effectLst>
                  <a:outerShdw blurRad="38100" dist="38100" dir="2700000" algn="tl">
                    <a:srgbClr val="000000">
                      <a:alpha val="43137"/>
                    </a:srgbClr>
                  </a:outerShdw>
                </a:effectLst>
              </a:rPr>
              <a:t>Liver protectors  …. </a:t>
            </a:r>
            <a:r>
              <a:rPr lang="en-US" sz="3600" b="1" dirty="0" err="1">
                <a:solidFill>
                  <a:schemeClr val="tx2">
                    <a:satMod val="200000"/>
                  </a:schemeClr>
                </a:solidFill>
                <a:effectLst>
                  <a:outerShdw blurRad="38100" dist="38100" dir="2700000" algn="tl">
                    <a:srgbClr val="000000">
                      <a:alpha val="43137"/>
                    </a:srgbClr>
                  </a:outerShdw>
                </a:effectLst>
              </a:rPr>
              <a:t>Essentiale</a:t>
            </a:r>
            <a:r>
              <a:rPr lang="en-US" sz="3600" b="1" dirty="0">
                <a:solidFill>
                  <a:schemeClr val="tx2">
                    <a:satMod val="200000"/>
                  </a:schemeClr>
                </a:solidFill>
                <a:effectLst>
                  <a:outerShdw blurRad="38100" dist="38100" dir="2700000" algn="tl">
                    <a:srgbClr val="000000">
                      <a:alpha val="43137"/>
                    </a:srgbClr>
                  </a:outerShdw>
                </a:effectLst>
              </a:rPr>
              <a:t> Forte</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35854" y="1514906"/>
            <a:ext cx="10515600" cy="4351338"/>
          </a:xfrm>
        </p:spPr>
        <p:txBody>
          <a:bodyPr>
            <a:normAutofit fontScale="85000" lnSpcReduction="20000"/>
          </a:bodyPr>
          <a:lstStyle/>
          <a:p>
            <a:pPr algn="l" rtl="0">
              <a:defRPr/>
            </a:pPr>
            <a:r>
              <a:rPr lang="en-US" dirty="0"/>
              <a:t>Role </a:t>
            </a:r>
          </a:p>
          <a:p>
            <a:pPr lvl="1"/>
            <a:r>
              <a:rPr lang="en-GB" dirty="0"/>
              <a:t>recovery and maintaining the consistency of the hepatocytes;</a:t>
            </a:r>
          </a:p>
          <a:p>
            <a:pPr lvl="1"/>
            <a:r>
              <a:rPr lang="en-GB" dirty="0"/>
              <a:t>activation of the phospholipid-depending enzymes;</a:t>
            </a:r>
          </a:p>
          <a:p>
            <a:pPr lvl="1"/>
            <a:r>
              <a:rPr lang="en-GB" dirty="0"/>
              <a:t>improvement in the lipids metabolism caused by accelerated synthesis of lipoproteins in the liver;</a:t>
            </a:r>
          </a:p>
          <a:p>
            <a:pPr lvl="1"/>
            <a:r>
              <a:rPr lang="en-GB" dirty="0"/>
              <a:t>activation of synthesis RNA and as a result the normalization of the proteins metabolism;</a:t>
            </a:r>
          </a:p>
          <a:p>
            <a:pPr lvl="1"/>
            <a:r>
              <a:rPr lang="en-GB" dirty="0"/>
              <a:t>increased synthesis of glycogen in the liver;</a:t>
            </a:r>
          </a:p>
          <a:p>
            <a:pPr lvl="1"/>
            <a:r>
              <a:rPr lang="en-GB" dirty="0"/>
              <a:t>improvement in the detoxification function of the liver;</a:t>
            </a:r>
          </a:p>
          <a:p>
            <a:pPr lvl="1"/>
            <a:r>
              <a:rPr lang="en-GB" dirty="0"/>
              <a:t>the conversion of neutral fats and cholesterol into the easily metabolizing forms;</a:t>
            </a:r>
          </a:p>
          <a:p>
            <a:pPr lvl="1"/>
            <a:r>
              <a:rPr lang="en-GB" dirty="0"/>
              <a:t>decreased the fatty infiltration of the hepatocytes.</a:t>
            </a:r>
          </a:p>
          <a:p>
            <a:pPr algn="l" rtl="0">
              <a:defRPr/>
            </a:pPr>
            <a:r>
              <a:rPr lang="en-US" dirty="0"/>
              <a:t>indicated as adjunctive for the treatment of:</a:t>
            </a:r>
          </a:p>
          <a:p>
            <a:pPr marL="968375" lvl="1" indent="-514350">
              <a:buFont typeface="Wingdings" pitchFamily="2" charset="2"/>
              <a:buChar char="Ø"/>
              <a:defRPr/>
            </a:pPr>
            <a:r>
              <a:rPr lang="en-US" dirty="0"/>
              <a:t>Fatty degeneration of the liver, </a:t>
            </a:r>
          </a:p>
          <a:p>
            <a:pPr marL="968375" lvl="1" indent="-514350">
              <a:buFont typeface="Wingdings" pitchFamily="2" charset="2"/>
              <a:buChar char="Ø"/>
              <a:defRPr/>
            </a:pPr>
            <a:r>
              <a:rPr lang="en-US" dirty="0"/>
              <a:t>hepatitis (including toxic hepatitis, liver damage caused by medicines or alcohol abuse), </a:t>
            </a:r>
          </a:p>
          <a:p>
            <a:pPr marL="968375" lvl="1" indent="-514350">
              <a:buFont typeface="Wingdings" pitchFamily="2" charset="2"/>
              <a:buChar char="Ø"/>
              <a:defRPr/>
            </a:pPr>
            <a:r>
              <a:rPr lang="en-US" dirty="0"/>
              <a:t>cirrhosis of the liver, </a:t>
            </a:r>
          </a:p>
          <a:p>
            <a:pPr marL="968375" lvl="1" indent="-514350">
              <a:buFont typeface="Wingdings" pitchFamily="2" charset="2"/>
              <a:buChar char="Ø"/>
              <a:defRPr/>
            </a:pPr>
            <a:r>
              <a:rPr lang="en-US" dirty="0"/>
              <a:t>disturbances in liver function associated with different illnesses.</a:t>
            </a:r>
          </a:p>
          <a:p>
            <a:pPr algn="l" rtl="0">
              <a:defRPr/>
            </a:pPr>
            <a:endParaRPr lang="en-US" dirty="0"/>
          </a:p>
        </p:txBody>
      </p:sp>
      <p:sp>
        <p:nvSpPr>
          <p:cNvPr id="4" name="Footer Placeholder 3"/>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14994078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52750" y="4572000"/>
            <a:ext cx="6000750" cy="1066800"/>
          </a:xfrm>
        </p:spPr>
        <p:txBody>
          <a:bodyPr/>
          <a:lstStyle/>
          <a:p>
            <a:r>
              <a:rPr lang="ar-AE" dirty="0"/>
              <a:t>Asad I. Dajani MD</a:t>
            </a:r>
          </a:p>
          <a:p>
            <a:r>
              <a:rPr lang="ar-AE" sz="1200" dirty="0"/>
              <a:t>Adnan Abu Hammour, Mohammed Abdullah Zakaria, Mohammed Nounou, Mazin Al Jabiri</a:t>
            </a:r>
          </a:p>
        </p:txBody>
      </p:sp>
      <p:sp>
        <p:nvSpPr>
          <p:cNvPr id="4" name="Rectangle 3"/>
          <p:cNvSpPr/>
          <p:nvPr/>
        </p:nvSpPr>
        <p:spPr>
          <a:xfrm>
            <a:off x="2711624" y="2090175"/>
            <a:ext cx="7831838" cy="1323439"/>
          </a:xfrm>
          <a:prstGeom prst="rect">
            <a:avLst/>
          </a:prstGeom>
          <a:noFill/>
        </p:spPr>
        <p:txBody>
          <a:bodyPr wrap="square" lIns="91440" tIns="45720" rIns="91440" bIns="45720">
            <a:spAutoFit/>
          </a:bodyPr>
          <a:lstStyle/>
          <a:p>
            <a:pPr algn="ctr"/>
            <a:r>
              <a:rPr lang="ar-AE"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EPL as a supportive medication</a:t>
            </a:r>
          </a:p>
          <a:p>
            <a:pPr algn="ctr"/>
            <a:r>
              <a:rPr lang="ar-AE"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NAFLD</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2857856957"/>
              </p:ext>
            </p:extLst>
          </p:nvPr>
        </p:nvGraphicFramePr>
        <p:xfrm>
          <a:off x="1053662" y="6268072"/>
          <a:ext cx="10515600" cy="304800"/>
        </p:xfrm>
        <a:graphic>
          <a:graphicData uri="http://schemas.openxmlformats.org/drawingml/2006/table">
            <a:tbl>
              <a:tblPr/>
              <a:tblGrid>
                <a:gridCol w="5257800">
                  <a:extLst>
                    <a:ext uri="{9D8B030D-6E8A-4147-A177-3AD203B41FA5}">
                      <a16:colId xmlns:a16="http://schemas.microsoft.com/office/drawing/2014/main" val="3914278526"/>
                    </a:ext>
                  </a:extLst>
                </a:gridCol>
                <a:gridCol w="5257800">
                  <a:extLst>
                    <a:ext uri="{9D8B030D-6E8A-4147-A177-3AD203B41FA5}">
                      <a16:colId xmlns:a16="http://schemas.microsoft.com/office/drawing/2014/main" val="534753022"/>
                    </a:ext>
                  </a:extLst>
                </a:gridCol>
              </a:tblGrid>
              <a:tr h="0">
                <a:tc>
                  <a:txBody>
                    <a:bodyPr/>
                    <a:lstStyle/>
                    <a:p>
                      <a:pPr algn="r"/>
                      <a:endParaRPr lang="en-US" sz="1000" i="1"/>
                    </a:p>
                  </a:txBody>
                  <a:tcPr marL="0" marR="0" marT="0" marB="0">
                    <a:lnL>
                      <a:noFill/>
                    </a:lnL>
                    <a:lnR>
                      <a:noFill/>
                    </a:lnR>
                    <a:lnT>
                      <a:noFill/>
                    </a:lnT>
                    <a:lnB>
                      <a:noFill/>
                    </a:lnB>
                  </a:tcPr>
                </a:tc>
                <a:tc>
                  <a:txBody>
                    <a:bodyPr/>
                    <a:lstStyle/>
                    <a:p>
                      <a:pPr algn="r"/>
                      <a:r>
                        <a:rPr lang="en-US" sz="1000" i="1" dirty="0"/>
                        <a:t>Dajani A, Abu </a:t>
                      </a:r>
                      <a:r>
                        <a:rPr lang="en-US" sz="1000" i="1" dirty="0" err="1"/>
                        <a:t>Hammour</a:t>
                      </a:r>
                      <a:r>
                        <a:rPr lang="en-US" sz="1000" i="1" dirty="0"/>
                        <a:t> A et al. AJG 2015. 10.1016/j.ajg.2015.09.001</a:t>
                      </a:r>
                    </a:p>
                  </a:txBody>
                  <a:tcPr marL="0" marR="0" marT="0" marB="0">
                    <a:lnL>
                      <a:noFill/>
                    </a:lnL>
                    <a:lnR>
                      <a:noFill/>
                    </a:lnR>
                    <a:lnT>
                      <a:noFill/>
                    </a:lnT>
                    <a:lnB>
                      <a:noFill/>
                    </a:lnB>
                  </a:tcPr>
                </a:tc>
                <a:extLst>
                  <a:ext uri="{0D108BD9-81ED-4DB2-BD59-A6C34878D82A}">
                    <a16:rowId xmlns:a16="http://schemas.microsoft.com/office/drawing/2014/main" val="1578027441"/>
                  </a:ext>
                </a:extLst>
              </a:tr>
              <a:tr h="0">
                <a:tc gridSpan="2">
                  <a:txBody>
                    <a:bodyPr/>
                    <a:lstStyle/>
                    <a:p>
                      <a:pPr algn="r"/>
                      <a:endParaRPr lang="en-US" sz="1000" i="1" dirty="0"/>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97932997"/>
                  </a:ext>
                </a:extLst>
              </a:tr>
            </a:tbl>
          </a:graphicData>
        </a:graphic>
      </p:graphicFrame>
      <p:pic>
        <p:nvPicPr>
          <p:cNvPr id="1025" name="Picture 1" descr="http://authors.elsevier.com/img/empt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6249022"/>
            <a:ext cx="9525" cy="381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4266304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239531"/>
            <a:ext cx="12192000" cy="762000"/>
          </a:xfrm>
        </p:spPr>
        <p:txBody>
          <a:bodyPr/>
          <a:lstStyle/>
          <a:p>
            <a:r>
              <a:rPr lang="en-US" altLang="ar-AE" dirty="0">
                <a:solidFill>
                  <a:srgbClr val="FFFFFF"/>
                </a:solidFill>
                <a:effectLst/>
              </a:rPr>
              <a:t>Chart</a:t>
            </a:r>
            <a:endParaRPr lang="en-US" altLang="ar-AE" sz="3200" dirty="0">
              <a:solidFill>
                <a:srgbClr val="FFFFFF"/>
              </a:solidFill>
            </a:endParaRPr>
          </a:p>
        </p:txBody>
      </p:sp>
      <p:sp>
        <p:nvSpPr>
          <p:cNvPr id="9" name="Title 1"/>
          <p:cNvSpPr txBox="1">
            <a:spLocks/>
          </p:cNvSpPr>
          <p:nvPr/>
        </p:nvSpPr>
        <p:spPr>
          <a:xfrm>
            <a:off x="0" y="591846"/>
            <a:ext cx="12192000" cy="57626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4000" b="1" dirty="0">
                <a:solidFill>
                  <a:srgbClr val="FF0000"/>
                </a:solidFill>
                <a:effectLst>
                  <a:outerShdw blurRad="38100" dist="38100" dir="2700000" algn="tl">
                    <a:srgbClr val="000000">
                      <a:alpha val="43137"/>
                    </a:srgbClr>
                  </a:outerShdw>
                </a:effectLst>
              </a:rPr>
              <a:t>Changes in Transaminase Mean values</a:t>
            </a:r>
          </a:p>
        </p:txBody>
      </p:sp>
      <p:pic>
        <p:nvPicPr>
          <p:cNvPr id="2" name="Picture 1"/>
          <p:cNvPicPr>
            <a:picLocks noChangeAspect="1"/>
          </p:cNvPicPr>
          <p:nvPr/>
        </p:nvPicPr>
        <p:blipFill>
          <a:blip r:embed="rId2"/>
          <a:stretch>
            <a:fillRect/>
          </a:stretch>
        </p:blipFill>
        <p:spPr>
          <a:xfrm>
            <a:off x="1673413" y="1934596"/>
            <a:ext cx="8653000" cy="4434909"/>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20002356"/>
              </p:ext>
            </p:extLst>
          </p:nvPr>
        </p:nvGraphicFramePr>
        <p:xfrm>
          <a:off x="1550276" y="6553200"/>
          <a:ext cx="10515600" cy="304800"/>
        </p:xfrm>
        <a:graphic>
          <a:graphicData uri="http://schemas.openxmlformats.org/drawingml/2006/table">
            <a:tbl>
              <a:tblPr/>
              <a:tblGrid>
                <a:gridCol w="5257800">
                  <a:extLst>
                    <a:ext uri="{9D8B030D-6E8A-4147-A177-3AD203B41FA5}">
                      <a16:colId xmlns:a16="http://schemas.microsoft.com/office/drawing/2014/main" val="3914278526"/>
                    </a:ext>
                  </a:extLst>
                </a:gridCol>
                <a:gridCol w="5257800">
                  <a:extLst>
                    <a:ext uri="{9D8B030D-6E8A-4147-A177-3AD203B41FA5}">
                      <a16:colId xmlns:a16="http://schemas.microsoft.com/office/drawing/2014/main" val="534753022"/>
                    </a:ext>
                  </a:extLst>
                </a:gridCol>
              </a:tblGrid>
              <a:tr h="0">
                <a:tc>
                  <a:txBody>
                    <a:bodyPr/>
                    <a:lstStyle/>
                    <a:p>
                      <a:pPr algn="r"/>
                      <a:endParaRPr lang="en-US" sz="1000" i="1"/>
                    </a:p>
                  </a:txBody>
                  <a:tcPr marL="0" marR="0" marT="0" marB="0">
                    <a:lnL>
                      <a:noFill/>
                    </a:lnL>
                    <a:lnR>
                      <a:noFill/>
                    </a:lnR>
                    <a:lnT>
                      <a:noFill/>
                    </a:lnT>
                    <a:lnB>
                      <a:noFill/>
                    </a:lnB>
                  </a:tcPr>
                </a:tc>
                <a:tc>
                  <a:txBody>
                    <a:bodyPr/>
                    <a:lstStyle/>
                    <a:p>
                      <a:pPr algn="r"/>
                      <a:r>
                        <a:rPr lang="en-US" sz="1000" i="1" dirty="0"/>
                        <a:t>Dajani A, Abu </a:t>
                      </a:r>
                      <a:r>
                        <a:rPr lang="en-US" sz="1000" i="1" dirty="0" err="1"/>
                        <a:t>Hammour</a:t>
                      </a:r>
                      <a:r>
                        <a:rPr lang="en-US" sz="1000" i="1" dirty="0"/>
                        <a:t> A et al. AJG 2015. 10.1016/j.ajg.2015.09.001</a:t>
                      </a:r>
                    </a:p>
                  </a:txBody>
                  <a:tcPr marL="0" marR="0" marT="0" marB="0">
                    <a:lnL>
                      <a:noFill/>
                    </a:lnL>
                    <a:lnR>
                      <a:noFill/>
                    </a:lnR>
                    <a:lnT>
                      <a:noFill/>
                    </a:lnT>
                    <a:lnB>
                      <a:noFill/>
                    </a:lnB>
                  </a:tcPr>
                </a:tc>
                <a:extLst>
                  <a:ext uri="{0D108BD9-81ED-4DB2-BD59-A6C34878D82A}">
                    <a16:rowId xmlns:a16="http://schemas.microsoft.com/office/drawing/2014/main" val="1578027441"/>
                  </a:ext>
                </a:extLst>
              </a:tr>
              <a:tr h="0">
                <a:tc gridSpan="2">
                  <a:txBody>
                    <a:bodyPr/>
                    <a:lstStyle/>
                    <a:p>
                      <a:pPr algn="r"/>
                      <a:endParaRPr lang="en-US" sz="1000" i="1" dirty="0"/>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97932997"/>
                  </a:ext>
                </a:extLst>
              </a:tr>
            </a:tbl>
          </a:graphicData>
        </a:graphic>
      </p:graphicFrame>
      <p:sp>
        <p:nvSpPr>
          <p:cNvPr id="3" name="Footer Placeholder 2"/>
          <p:cNvSpPr>
            <a:spLocks noGrp="1"/>
          </p:cNvSpPr>
          <p:nvPr>
            <p:ph type="ftr" sz="quarter" idx="11"/>
          </p:nvPr>
        </p:nvSpPr>
        <p:spPr/>
        <p:txBody>
          <a:bodyPr/>
          <a:lstStyle/>
          <a:p>
            <a:r>
              <a:rPr lang="en-GB" altLang="ar-AE"/>
              <a:t>Current therapeutic  approaches in NAFLD, Dajani MD, FRCP</a:t>
            </a:r>
            <a:endParaRPr lang="en-US" altLang="ar-AE"/>
          </a:p>
        </p:txBody>
      </p:sp>
    </p:spTree>
    <p:extLst>
      <p:ext uri="{BB962C8B-B14F-4D97-AF65-F5344CB8AC3E}">
        <p14:creationId xmlns:p14="http://schemas.microsoft.com/office/powerpoint/2010/main" val="1216710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5" name="Rectangle 3" descr="© INSCALE GmbH, 26.05.2010&#10;http://www.presentationload.com/"/>
          <p:cNvSpPr>
            <a:spLocks noGrp="1" noChangeArrowheads="1"/>
          </p:cNvSpPr>
          <p:nvPr>
            <p:ph type="title"/>
          </p:nvPr>
        </p:nvSpPr>
        <p:spPr bwMode="gray">
          <a:xfrm>
            <a:off x="409903" y="378372"/>
            <a:ext cx="11545614" cy="616455"/>
          </a:xfrm>
          <a:noFill/>
          <a:ln/>
        </p:spPr>
        <p:txBody>
          <a:bodyPr/>
          <a:lstStyle/>
          <a:p>
            <a:pPr algn="ctr"/>
            <a:r>
              <a:rPr lang="en-US" b="1" dirty="0">
                <a:solidFill>
                  <a:srgbClr val="FF0000"/>
                </a:solidFill>
                <a:effectLst>
                  <a:outerShdw blurRad="38100" dist="38100" dir="2700000" algn="tl">
                    <a:srgbClr val="000000">
                      <a:alpha val="43137"/>
                    </a:srgbClr>
                  </a:outerShdw>
                </a:effectLst>
              </a:rPr>
              <a:t>Ultrasound findings</a:t>
            </a:r>
            <a:endParaRPr lang="en-US" b="0" dirty="0">
              <a:solidFill>
                <a:srgbClr val="FF0000"/>
              </a:solidFill>
            </a:endParaRPr>
          </a:p>
        </p:txBody>
      </p:sp>
      <p:pic>
        <p:nvPicPr>
          <p:cNvPr id="2" name="Picture 1"/>
          <p:cNvPicPr>
            <a:picLocks noChangeAspect="1"/>
          </p:cNvPicPr>
          <p:nvPr/>
        </p:nvPicPr>
        <p:blipFill>
          <a:blip r:embed="rId3"/>
          <a:stretch>
            <a:fillRect/>
          </a:stretch>
        </p:blipFill>
        <p:spPr>
          <a:xfrm>
            <a:off x="2017146" y="759083"/>
            <a:ext cx="8331127" cy="5701912"/>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036636280"/>
              </p:ext>
            </p:extLst>
          </p:nvPr>
        </p:nvGraphicFramePr>
        <p:xfrm>
          <a:off x="1534510" y="6553200"/>
          <a:ext cx="10515600" cy="304800"/>
        </p:xfrm>
        <a:graphic>
          <a:graphicData uri="http://schemas.openxmlformats.org/drawingml/2006/table">
            <a:tbl>
              <a:tblPr/>
              <a:tblGrid>
                <a:gridCol w="5257800">
                  <a:extLst>
                    <a:ext uri="{9D8B030D-6E8A-4147-A177-3AD203B41FA5}">
                      <a16:colId xmlns:a16="http://schemas.microsoft.com/office/drawing/2014/main" val="3914278526"/>
                    </a:ext>
                  </a:extLst>
                </a:gridCol>
                <a:gridCol w="5257800">
                  <a:extLst>
                    <a:ext uri="{9D8B030D-6E8A-4147-A177-3AD203B41FA5}">
                      <a16:colId xmlns:a16="http://schemas.microsoft.com/office/drawing/2014/main" val="534753022"/>
                    </a:ext>
                  </a:extLst>
                </a:gridCol>
              </a:tblGrid>
              <a:tr h="0">
                <a:tc>
                  <a:txBody>
                    <a:bodyPr/>
                    <a:lstStyle/>
                    <a:p>
                      <a:pPr algn="r"/>
                      <a:endParaRPr lang="en-US" sz="1000" i="1" dirty="0"/>
                    </a:p>
                  </a:txBody>
                  <a:tcPr marL="0" marR="0" marT="0" marB="0">
                    <a:lnL>
                      <a:noFill/>
                    </a:lnL>
                    <a:lnR>
                      <a:noFill/>
                    </a:lnR>
                    <a:lnT>
                      <a:noFill/>
                    </a:lnT>
                    <a:lnB>
                      <a:noFill/>
                    </a:lnB>
                  </a:tcPr>
                </a:tc>
                <a:tc>
                  <a:txBody>
                    <a:bodyPr/>
                    <a:lstStyle/>
                    <a:p>
                      <a:pPr algn="r"/>
                      <a:r>
                        <a:rPr lang="en-US" sz="1000" i="1" dirty="0"/>
                        <a:t>Dajani A, Abu </a:t>
                      </a:r>
                      <a:r>
                        <a:rPr lang="en-US" sz="1000" i="1" dirty="0" err="1"/>
                        <a:t>Hammour</a:t>
                      </a:r>
                      <a:r>
                        <a:rPr lang="en-US" sz="1000" i="1" dirty="0"/>
                        <a:t> A et al. AJG 2015. 10.1016/j.ajg.2015.09.001</a:t>
                      </a:r>
                    </a:p>
                  </a:txBody>
                  <a:tcPr marL="0" marR="0" marT="0" marB="0">
                    <a:lnL>
                      <a:noFill/>
                    </a:lnL>
                    <a:lnR>
                      <a:noFill/>
                    </a:lnR>
                    <a:lnT>
                      <a:noFill/>
                    </a:lnT>
                    <a:lnB>
                      <a:noFill/>
                    </a:lnB>
                  </a:tcPr>
                </a:tc>
                <a:extLst>
                  <a:ext uri="{0D108BD9-81ED-4DB2-BD59-A6C34878D82A}">
                    <a16:rowId xmlns:a16="http://schemas.microsoft.com/office/drawing/2014/main" val="1578027441"/>
                  </a:ext>
                </a:extLst>
              </a:tr>
              <a:tr h="0">
                <a:tc gridSpan="2">
                  <a:txBody>
                    <a:bodyPr/>
                    <a:lstStyle/>
                    <a:p>
                      <a:pPr algn="r"/>
                      <a:endParaRPr lang="en-US" sz="1000" i="1" dirty="0"/>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97932997"/>
                  </a:ext>
                </a:extLst>
              </a:tr>
            </a:tbl>
          </a:graphicData>
        </a:graphic>
      </p:graphicFrame>
    </p:spTree>
    <p:extLst>
      <p:ext uri="{BB962C8B-B14F-4D97-AF65-F5344CB8AC3E}">
        <p14:creationId xmlns:p14="http://schemas.microsoft.com/office/powerpoint/2010/main" val="118975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868214" y="1269267"/>
            <a:ext cx="8789278" cy="5357368"/>
          </a:xfrm>
          <a:prstGeom prst="rect">
            <a:avLst/>
          </a:prstGeom>
        </p:spPr>
      </p:pic>
      <p:sp>
        <p:nvSpPr>
          <p:cNvPr id="7" name="Rectangle 6"/>
          <p:cNvSpPr/>
          <p:nvPr/>
        </p:nvSpPr>
        <p:spPr>
          <a:xfrm>
            <a:off x="2036477" y="345937"/>
            <a:ext cx="630602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err="1">
                <a:ln/>
                <a:solidFill>
                  <a:srgbClr val="FF0000"/>
                </a:solidFill>
                <a:effectLst/>
              </a:rPr>
              <a:t>Elastography</a:t>
            </a:r>
            <a:r>
              <a:rPr lang="en-US" sz="5400" b="1" cap="none" spc="0" dirty="0">
                <a:ln/>
                <a:solidFill>
                  <a:srgbClr val="FF0000"/>
                </a:solidFill>
                <a:effectLst/>
              </a:rPr>
              <a:t> findings</a:t>
            </a:r>
          </a:p>
        </p:txBody>
      </p:sp>
      <p:graphicFrame>
        <p:nvGraphicFramePr>
          <p:cNvPr id="8" name="Diagram 7"/>
          <p:cNvGraphicFramePr/>
          <p:nvPr/>
        </p:nvGraphicFramePr>
        <p:xfrm>
          <a:off x="2639816" y="1224185"/>
          <a:ext cx="2855310" cy="1936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Diagram 12"/>
          <p:cNvGraphicFramePr/>
          <p:nvPr/>
        </p:nvGraphicFramePr>
        <p:xfrm>
          <a:off x="7114639" y="1269267"/>
          <a:ext cx="2855310" cy="193682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Diagram 13"/>
          <p:cNvGraphicFramePr/>
          <p:nvPr/>
        </p:nvGraphicFramePr>
        <p:xfrm>
          <a:off x="5548565" y="3938924"/>
          <a:ext cx="2855310" cy="193682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15" name="TextBox 14"/>
          <p:cNvSpPr txBox="1"/>
          <p:nvPr/>
        </p:nvSpPr>
        <p:spPr>
          <a:xfrm>
            <a:off x="1458201" y="1510801"/>
            <a:ext cx="2326512" cy="369332"/>
          </a:xfrm>
          <a:prstGeom prst="rect">
            <a:avLst/>
          </a:prstGeom>
          <a:noFill/>
        </p:spPr>
        <p:txBody>
          <a:bodyPr wrap="square" rtlCol="0">
            <a:spAutoFit/>
          </a:bodyPr>
          <a:lstStyle/>
          <a:p>
            <a:pPr algn="ctr"/>
            <a:r>
              <a:rPr lang="en-GB" b="1" dirty="0">
                <a:solidFill>
                  <a:schemeClr val="accent2">
                    <a:lumMod val="75000"/>
                  </a:schemeClr>
                </a:solidFill>
                <a:effectLst>
                  <a:outerShdw blurRad="38100" dist="38100" dir="2700000" algn="tl">
                    <a:srgbClr val="000000">
                      <a:alpha val="43137"/>
                    </a:srgbClr>
                  </a:outerShdw>
                </a:effectLst>
              </a:rPr>
              <a:t>Lone NAFLD</a:t>
            </a:r>
          </a:p>
        </p:txBody>
      </p:sp>
      <p:sp>
        <p:nvSpPr>
          <p:cNvPr id="16" name="TextBox 15"/>
          <p:cNvSpPr txBox="1"/>
          <p:nvPr/>
        </p:nvSpPr>
        <p:spPr>
          <a:xfrm>
            <a:off x="5812964" y="1510801"/>
            <a:ext cx="2326512" cy="369332"/>
          </a:xfrm>
          <a:prstGeom prst="rect">
            <a:avLst/>
          </a:prstGeom>
          <a:noFill/>
        </p:spPr>
        <p:txBody>
          <a:bodyPr wrap="square" rtlCol="0">
            <a:spAutoFit/>
          </a:bodyPr>
          <a:lstStyle/>
          <a:p>
            <a:pPr algn="ctr"/>
            <a:r>
              <a:rPr lang="en-GB" b="1" dirty="0">
                <a:solidFill>
                  <a:srgbClr val="0070C0"/>
                </a:solidFill>
                <a:effectLst>
                  <a:outerShdw blurRad="38100" dist="38100" dir="2700000" algn="tl">
                    <a:srgbClr val="000000">
                      <a:alpha val="43137"/>
                    </a:srgbClr>
                  </a:outerShdw>
                </a:effectLst>
              </a:rPr>
              <a:t>Diabetic NAFLD</a:t>
            </a:r>
          </a:p>
        </p:txBody>
      </p:sp>
      <p:sp>
        <p:nvSpPr>
          <p:cNvPr id="17" name="TextBox 16"/>
          <p:cNvSpPr txBox="1"/>
          <p:nvPr/>
        </p:nvSpPr>
        <p:spPr>
          <a:xfrm>
            <a:off x="2036477" y="5349594"/>
            <a:ext cx="2847373" cy="369332"/>
          </a:xfrm>
          <a:prstGeom prst="rect">
            <a:avLst/>
          </a:prstGeom>
          <a:noFill/>
        </p:spPr>
        <p:txBody>
          <a:bodyPr wrap="square" rtlCol="0">
            <a:spAutoFit/>
          </a:bodyPr>
          <a:lstStyle/>
          <a:p>
            <a:pPr algn="ctr"/>
            <a:r>
              <a:rPr lang="en-GB" b="1" dirty="0" err="1">
                <a:solidFill>
                  <a:srgbClr val="00B050"/>
                </a:solidFill>
                <a:effectLst>
                  <a:outerShdw blurRad="38100" dist="38100" dir="2700000" algn="tl">
                    <a:srgbClr val="000000">
                      <a:alpha val="43137"/>
                    </a:srgbClr>
                  </a:outerShdw>
                </a:effectLst>
              </a:rPr>
              <a:t>Hyperlipidemic</a:t>
            </a:r>
            <a:r>
              <a:rPr lang="en-GB" b="1" dirty="0">
                <a:solidFill>
                  <a:srgbClr val="00B050"/>
                </a:solidFill>
                <a:effectLst>
                  <a:outerShdw blurRad="38100" dist="38100" dir="2700000" algn="tl">
                    <a:srgbClr val="000000">
                      <a:alpha val="43137"/>
                    </a:srgbClr>
                  </a:outerShdw>
                </a:effectLst>
              </a:rPr>
              <a:t>  NAFLD</a:t>
            </a:r>
          </a:p>
        </p:txBody>
      </p:sp>
      <p:graphicFrame>
        <p:nvGraphicFramePr>
          <p:cNvPr id="10" name="Table 9"/>
          <p:cNvGraphicFramePr>
            <a:graphicFrameLocks noGrp="1"/>
          </p:cNvGraphicFramePr>
          <p:nvPr>
            <p:extLst>
              <p:ext uri="{D42A27DB-BD31-4B8C-83A1-F6EECF244321}">
                <p14:modId xmlns:p14="http://schemas.microsoft.com/office/powerpoint/2010/main" val="3955476279"/>
              </p:ext>
            </p:extLst>
          </p:nvPr>
        </p:nvGraphicFramePr>
        <p:xfrm>
          <a:off x="1458201" y="6474235"/>
          <a:ext cx="10515600" cy="304800"/>
        </p:xfrm>
        <a:graphic>
          <a:graphicData uri="http://schemas.openxmlformats.org/drawingml/2006/table">
            <a:tbl>
              <a:tblPr/>
              <a:tblGrid>
                <a:gridCol w="5257800">
                  <a:extLst>
                    <a:ext uri="{9D8B030D-6E8A-4147-A177-3AD203B41FA5}">
                      <a16:colId xmlns:a16="http://schemas.microsoft.com/office/drawing/2014/main" val="3914278526"/>
                    </a:ext>
                  </a:extLst>
                </a:gridCol>
                <a:gridCol w="5257800">
                  <a:extLst>
                    <a:ext uri="{9D8B030D-6E8A-4147-A177-3AD203B41FA5}">
                      <a16:colId xmlns:a16="http://schemas.microsoft.com/office/drawing/2014/main" val="534753022"/>
                    </a:ext>
                  </a:extLst>
                </a:gridCol>
              </a:tblGrid>
              <a:tr h="0">
                <a:tc>
                  <a:txBody>
                    <a:bodyPr/>
                    <a:lstStyle/>
                    <a:p>
                      <a:pPr algn="r"/>
                      <a:endParaRPr lang="en-US" sz="1000" i="1"/>
                    </a:p>
                  </a:txBody>
                  <a:tcPr marL="0" marR="0" marT="0" marB="0">
                    <a:lnL>
                      <a:noFill/>
                    </a:lnL>
                    <a:lnR>
                      <a:noFill/>
                    </a:lnR>
                    <a:lnT>
                      <a:noFill/>
                    </a:lnT>
                    <a:lnB>
                      <a:noFill/>
                    </a:lnB>
                  </a:tcPr>
                </a:tc>
                <a:tc>
                  <a:txBody>
                    <a:bodyPr/>
                    <a:lstStyle/>
                    <a:p>
                      <a:pPr algn="r"/>
                      <a:r>
                        <a:rPr lang="en-US" sz="1000" i="1" dirty="0"/>
                        <a:t>Dajani A, Abu </a:t>
                      </a:r>
                      <a:r>
                        <a:rPr lang="en-US" sz="1000" i="1" dirty="0" err="1"/>
                        <a:t>Hammour</a:t>
                      </a:r>
                      <a:r>
                        <a:rPr lang="en-US" sz="1000" i="1" dirty="0"/>
                        <a:t> A et al. AJG 2015. 10.1016/j.ajg.2015.09.001</a:t>
                      </a:r>
                    </a:p>
                  </a:txBody>
                  <a:tcPr marL="0" marR="0" marT="0" marB="0">
                    <a:lnL>
                      <a:noFill/>
                    </a:lnL>
                    <a:lnR>
                      <a:noFill/>
                    </a:lnR>
                    <a:lnT>
                      <a:noFill/>
                    </a:lnT>
                    <a:lnB>
                      <a:noFill/>
                    </a:lnB>
                  </a:tcPr>
                </a:tc>
                <a:extLst>
                  <a:ext uri="{0D108BD9-81ED-4DB2-BD59-A6C34878D82A}">
                    <a16:rowId xmlns:a16="http://schemas.microsoft.com/office/drawing/2014/main" val="1578027441"/>
                  </a:ext>
                </a:extLst>
              </a:tr>
              <a:tr h="0">
                <a:tc gridSpan="2">
                  <a:txBody>
                    <a:bodyPr/>
                    <a:lstStyle/>
                    <a:p>
                      <a:pPr algn="r"/>
                      <a:endParaRPr lang="en-US" sz="1000" i="1" dirty="0"/>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97932997"/>
                  </a:ext>
                </a:extLst>
              </a:tr>
            </a:tbl>
          </a:graphicData>
        </a:graphic>
      </p:graphicFrame>
    </p:spTree>
    <p:extLst>
      <p:ext uri="{BB962C8B-B14F-4D97-AF65-F5344CB8AC3E}">
        <p14:creationId xmlns:p14="http://schemas.microsoft.com/office/powerpoint/2010/main" val="384420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13" grpId="0">
        <p:bldAsOne/>
      </p:bldGraphic>
      <p:bldGraphic spid="14"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Treatment plan</a:t>
            </a:r>
            <a:endParaRPr lang="ar-AE" b="1" dirty="0">
              <a:effectLst>
                <a:outerShdw blurRad="38100" dist="38100" dir="2700000" algn="tl">
                  <a:srgbClr val="000000">
                    <a:alpha val="43137"/>
                  </a:srgbClr>
                </a:outerShdw>
              </a:effectLst>
            </a:endParaRPr>
          </a:p>
        </p:txBody>
      </p:sp>
      <p:sp>
        <p:nvSpPr>
          <p:cNvPr id="5" name="TextBox 4"/>
          <p:cNvSpPr txBox="1"/>
          <p:nvPr/>
        </p:nvSpPr>
        <p:spPr>
          <a:xfrm>
            <a:off x="4296600" y="5052385"/>
            <a:ext cx="3715875" cy="338554"/>
          </a:xfrm>
          <a:prstGeom prst="rect">
            <a:avLst/>
          </a:prstGeom>
          <a:noFill/>
        </p:spPr>
        <p:txBody>
          <a:bodyPr wrap="square" rtlCol="1">
            <a:spAutoFit/>
          </a:bodyPr>
          <a:lstStyle/>
          <a:p>
            <a:pPr algn="ctr"/>
            <a:r>
              <a:rPr lang="en-US" sz="1600" b="1" dirty="0">
                <a:solidFill>
                  <a:schemeClr val="accent5">
                    <a:lumMod val="75000"/>
                  </a:schemeClr>
                </a:solidFill>
              </a:rPr>
              <a:t>Comorbid disease Targeted treatment</a:t>
            </a:r>
            <a:endParaRPr lang="ar-AE" sz="1600" b="1" dirty="0">
              <a:solidFill>
                <a:schemeClr val="accent5">
                  <a:lumMod val="75000"/>
                </a:schemeClr>
              </a:solidFill>
            </a:endParaRPr>
          </a:p>
        </p:txBody>
      </p:sp>
      <p:sp>
        <p:nvSpPr>
          <p:cNvPr id="8" name="TextBox 7"/>
          <p:cNvSpPr txBox="1"/>
          <p:nvPr/>
        </p:nvSpPr>
        <p:spPr>
          <a:xfrm>
            <a:off x="7263525" y="2185858"/>
            <a:ext cx="2905932" cy="338554"/>
          </a:xfrm>
          <a:prstGeom prst="rect">
            <a:avLst/>
          </a:prstGeom>
          <a:noFill/>
        </p:spPr>
        <p:txBody>
          <a:bodyPr wrap="square" rtlCol="1">
            <a:spAutoFit/>
          </a:bodyPr>
          <a:lstStyle/>
          <a:p>
            <a:pPr algn="ctr"/>
            <a:r>
              <a:rPr lang="en-US" sz="1600" b="1" dirty="0">
                <a:solidFill>
                  <a:schemeClr val="accent2">
                    <a:lumMod val="75000"/>
                  </a:schemeClr>
                </a:solidFill>
              </a:rPr>
              <a:t>Liver supportive measures</a:t>
            </a:r>
            <a:endParaRPr lang="ar-AE" sz="1600" b="1" dirty="0">
              <a:solidFill>
                <a:schemeClr val="accent2">
                  <a:lumMod val="75000"/>
                </a:schemeClr>
              </a:solidFill>
            </a:endParaRPr>
          </a:p>
        </p:txBody>
      </p:sp>
      <p:sp>
        <p:nvSpPr>
          <p:cNvPr id="9" name="TextBox 8"/>
          <p:cNvSpPr txBox="1"/>
          <p:nvPr/>
        </p:nvSpPr>
        <p:spPr>
          <a:xfrm>
            <a:off x="2022543" y="2185858"/>
            <a:ext cx="2905932" cy="338554"/>
          </a:xfrm>
          <a:prstGeom prst="rect">
            <a:avLst/>
          </a:prstGeom>
          <a:noFill/>
        </p:spPr>
        <p:txBody>
          <a:bodyPr wrap="square" rtlCol="1">
            <a:spAutoFit/>
          </a:bodyPr>
          <a:lstStyle/>
          <a:p>
            <a:pPr algn="ctr"/>
            <a:r>
              <a:rPr lang="en-US" sz="1600" b="1" dirty="0">
                <a:solidFill>
                  <a:schemeClr val="accent6">
                    <a:lumMod val="75000"/>
                  </a:schemeClr>
                </a:solidFill>
              </a:rPr>
              <a:t>Anti-fibrotic therapy</a:t>
            </a:r>
            <a:endParaRPr lang="ar-AE" sz="1600" b="1" dirty="0">
              <a:solidFill>
                <a:schemeClr val="accent6">
                  <a:lumMod val="75000"/>
                </a:schemeClr>
              </a:solidFill>
            </a:endParaRPr>
          </a:p>
        </p:txBody>
      </p:sp>
      <p:sp>
        <p:nvSpPr>
          <p:cNvPr id="10" name="TextBox 9"/>
          <p:cNvSpPr txBox="1"/>
          <p:nvPr/>
        </p:nvSpPr>
        <p:spPr>
          <a:xfrm>
            <a:off x="7986779" y="2561883"/>
            <a:ext cx="1740984" cy="577081"/>
          </a:xfrm>
          <a:prstGeom prst="rect">
            <a:avLst/>
          </a:prstGeom>
          <a:solidFill>
            <a:schemeClr val="accent2">
              <a:lumMod val="75000"/>
            </a:schemeClr>
          </a:solidFill>
        </p:spPr>
        <p:txBody>
          <a:bodyPr wrap="square" rtlCol="1">
            <a:spAutoFit/>
          </a:bodyPr>
          <a:lstStyle/>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EPL</a:t>
            </a:r>
          </a:p>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Tocopherol</a:t>
            </a:r>
          </a:p>
          <a:p>
            <a:pPr marL="285750" indent="-285750">
              <a:buFont typeface="Arial" panose="020B0604020202020204" pitchFamily="34" charset="0"/>
              <a:buChar char="•"/>
            </a:pPr>
            <a:r>
              <a:rPr lang="en-US" sz="1050" dirty="0" err="1">
                <a:solidFill>
                  <a:schemeClr val="bg1"/>
                </a:solidFill>
                <a:effectLst>
                  <a:outerShdw blurRad="38100" dist="38100" dir="2700000" algn="tl">
                    <a:srgbClr val="000000">
                      <a:alpha val="43137"/>
                    </a:srgbClr>
                  </a:outerShdw>
                </a:effectLst>
              </a:rPr>
              <a:t>Sylimarine</a:t>
            </a:r>
            <a:endParaRPr lang="ar-AE" sz="1050" dirty="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5284045" y="5342730"/>
            <a:ext cx="1740984" cy="1061829"/>
          </a:xfrm>
          <a:prstGeom prst="rect">
            <a:avLst/>
          </a:prstGeom>
          <a:solidFill>
            <a:schemeClr val="accent1">
              <a:lumMod val="75000"/>
            </a:schemeClr>
          </a:solidFill>
        </p:spPr>
        <p:txBody>
          <a:bodyPr wrap="square" rtlCol="1">
            <a:spAutoFit/>
          </a:bodyPr>
          <a:lstStyle/>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Standard of care Rx</a:t>
            </a:r>
          </a:p>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PUFA ??</a:t>
            </a:r>
          </a:p>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Probiotics ?</a:t>
            </a:r>
          </a:p>
          <a:p>
            <a:pPr marL="285750"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Where  available</a:t>
            </a:r>
          </a:p>
          <a:p>
            <a:pPr marL="742950" lvl="1" indent="-285750">
              <a:buFont typeface="Arial" panose="020B0604020202020204" pitchFamily="34" charset="0"/>
              <a:buChar char="•"/>
            </a:pPr>
            <a:r>
              <a:rPr lang="en-US" sz="1050" dirty="0" err="1">
                <a:solidFill>
                  <a:schemeClr val="bg1"/>
                </a:solidFill>
                <a:effectLst>
                  <a:outerShdw blurRad="38100" dist="38100" dir="2700000" algn="tl">
                    <a:srgbClr val="000000">
                      <a:alpha val="43137"/>
                    </a:srgbClr>
                  </a:outerShdw>
                </a:effectLst>
              </a:rPr>
              <a:t>elafibranor</a:t>
            </a:r>
            <a:endParaRPr lang="en-US" sz="1050" dirty="0">
              <a:solidFill>
                <a:schemeClr val="bg1"/>
              </a:solidFill>
              <a:effectLst>
                <a:outerShdw blurRad="38100" dist="38100" dir="2700000" algn="tl">
                  <a:srgbClr val="000000">
                    <a:alpha val="43137"/>
                  </a:srgbClr>
                </a:outerShdw>
              </a:effectLst>
            </a:endParaRPr>
          </a:p>
          <a:p>
            <a:pPr marL="742950" lvl="1" indent="-285750">
              <a:buFont typeface="Arial" panose="020B0604020202020204" pitchFamily="34" charset="0"/>
              <a:buChar char="•"/>
            </a:pPr>
            <a:r>
              <a:rPr lang="en-US" sz="1050" dirty="0">
                <a:solidFill>
                  <a:schemeClr val="bg1"/>
                </a:solidFill>
                <a:effectLst>
                  <a:outerShdw blurRad="38100" dist="38100" dir="2700000" algn="tl">
                    <a:srgbClr val="000000">
                      <a:alpha val="43137"/>
                    </a:srgbClr>
                  </a:outerShdw>
                </a:effectLst>
              </a:rPr>
              <a:t>OCA</a:t>
            </a:r>
          </a:p>
        </p:txBody>
      </p:sp>
      <p:sp>
        <p:nvSpPr>
          <p:cNvPr id="12" name="TextBox 11"/>
          <p:cNvSpPr txBox="1"/>
          <p:nvPr/>
        </p:nvSpPr>
        <p:spPr>
          <a:xfrm>
            <a:off x="2464237" y="2557917"/>
            <a:ext cx="2022543" cy="461665"/>
          </a:xfrm>
          <a:prstGeom prst="rect">
            <a:avLst/>
          </a:prstGeom>
          <a:solidFill>
            <a:schemeClr val="accent6">
              <a:lumMod val="75000"/>
            </a:schemeClr>
          </a:solidFill>
        </p:spPr>
        <p:txBody>
          <a:bodyPr wrap="square" rtlCol="1">
            <a:spAutoFit/>
          </a:bodyPr>
          <a:lstStyle/>
          <a:p>
            <a:pPr marL="285750" indent="-285750">
              <a:buFont typeface="Arial" panose="020B0604020202020204" pitchFamily="34" charset="0"/>
              <a:buChar char="•"/>
            </a:pPr>
            <a:r>
              <a:rPr lang="en-US" sz="1200" dirty="0" err="1">
                <a:solidFill>
                  <a:schemeClr val="bg1"/>
                </a:solidFill>
                <a:effectLst>
                  <a:outerShdw blurRad="38100" dist="38100" dir="2700000" algn="tl">
                    <a:srgbClr val="000000">
                      <a:alpha val="43137"/>
                    </a:srgbClr>
                  </a:outerShdw>
                </a:effectLst>
              </a:rPr>
              <a:t>Pentoxyphlline</a:t>
            </a:r>
            <a:endParaRPr lang="en-US" sz="1200" dirty="0">
              <a:solidFill>
                <a:schemeClr val="bg1"/>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1200" dirty="0">
                <a:solidFill>
                  <a:schemeClr val="bg1"/>
                </a:solidFill>
                <a:effectLst>
                  <a:outerShdw blurRad="38100" dist="38100" dir="2700000" algn="tl">
                    <a:srgbClr val="000000">
                      <a:alpha val="43137"/>
                    </a:srgbClr>
                  </a:outerShdw>
                </a:effectLst>
              </a:rPr>
              <a:t>Pipeline medicines</a:t>
            </a:r>
          </a:p>
        </p:txBody>
      </p:sp>
      <p:pic>
        <p:nvPicPr>
          <p:cNvPr id="13" name="Picture 12"/>
          <p:cNvPicPr>
            <a:picLocks noChangeAspect="1"/>
          </p:cNvPicPr>
          <p:nvPr/>
        </p:nvPicPr>
        <p:blipFill>
          <a:blip r:embed="rId2"/>
          <a:stretch>
            <a:fillRect/>
          </a:stretch>
        </p:blipFill>
        <p:spPr>
          <a:xfrm>
            <a:off x="4215221" y="1653796"/>
            <a:ext cx="3761558" cy="3511600"/>
          </a:xfrm>
          <a:prstGeom prst="rect">
            <a:avLst/>
          </a:prstGeom>
        </p:spPr>
      </p:pic>
      <p:sp>
        <p:nvSpPr>
          <p:cNvPr id="3" name="Footer Placeholder 2"/>
          <p:cNvSpPr>
            <a:spLocks noGrp="1"/>
          </p:cNvSpPr>
          <p:nvPr>
            <p:ph type="ftr" sz="quarter" idx="11"/>
          </p:nvPr>
        </p:nvSpPr>
        <p:spPr/>
        <p:txBody>
          <a:bodyPr/>
          <a:lstStyle/>
          <a:p>
            <a:r>
              <a:rPr lang="en-GB"/>
              <a:t>Current therapeutic  approaches in NAFLD, Dajani MD, FRCP</a:t>
            </a:r>
            <a:endParaRPr lang="en-US"/>
          </a:p>
        </p:txBody>
      </p:sp>
    </p:spTree>
    <p:extLst>
      <p:ext uri="{BB962C8B-B14F-4D97-AF65-F5344CB8AC3E}">
        <p14:creationId xmlns:p14="http://schemas.microsoft.com/office/powerpoint/2010/main" val="330754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animBg="1"/>
      <p:bldP spid="11" grpId="0" animBg="1"/>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1654679" y="435604"/>
            <a:ext cx="8882642" cy="5986791"/>
          </a:xfrm>
          <a:prstGeom prst="rect">
            <a:avLst/>
          </a:prstGeom>
        </p:spPr>
      </p:pic>
      <p:sp>
        <p:nvSpPr>
          <p:cNvPr id="13" name="Footer Placeholder 12"/>
          <p:cNvSpPr>
            <a:spLocks noGrp="1"/>
          </p:cNvSpPr>
          <p:nvPr>
            <p:ph type="ftr" sz="quarter" idx="11"/>
          </p:nvPr>
        </p:nvSpPr>
        <p:spPr>
          <a:xfrm>
            <a:off x="3369501" y="5887234"/>
            <a:ext cx="5173250" cy="651352"/>
          </a:xfrm>
          <a:solidFill>
            <a:srgbClr val="C00000"/>
          </a:solidFill>
        </p:spPr>
        <p:txBody>
          <a:bodyPr/>
          <a:lstStyle/>
          <a:p>
            <a:r>
              <a:rPr lang="en-GB" sz="1600" b="1">
                <a:solidFill>
                  <a:schemeClr val="bg1"/>
                </a:solidFill>
                <a:effectLst>
                  <a:outerShdw blurRad="38100" dist="38100" dir="2700000" algn="tl">
                    <a:srgbClr val="000000">
                      <a:alpha val="43137"/>
                    </a:srgbClr>
                  </a:outerShdw>
                </a:effectLst>
              </a:rPr>
              <a:t>Current therapeutic  approaches in NAFLD, Dajani MD, FRCP</a:t>
            </a:r>
            <a:endParaRPr lang="en-US" sz="1600" b="1" dirty="0">
              <a:solidFill>
                <a:schemeClr val="bg1"/>
              </a:solidFill>
              <a:effectLst>
                <a:outerShdw blurRad="38100" dist="38100" dir="2700000" algn="tl">
                  <a:srgbClr val="000000">
                    <a:alpha val="43137"/>
                  </a:srgbClr>
                </a:outerShdw>
              </a:effectLst>
            </a:endParaRPr>
          </a:p>
        </p:txBody>
      </p:sp>
      <p:sp>
        <p:nvSpPr>
          <p:cNvPr id="2" name="Rounded Rectangle 1"/>
          <p:cNvSpPr/>
          <p:nvPr/>
        </p:nvSpPr>
        <p:spPr>
          <a:xfrm>
            <a:off x="3175000" y="5765800"/>
            <a:ext cx="5549900" cy="8890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latin typeface="Times New Roman" panose="02020603050405020304" pitchFamily="18" charset="0"/>
                <a:cs typeface="Times New Roman" panose="02020603050405020304" pitchFamily="18" charset="0"/>
              </a:rPr>
              <a:t>Current therapeutic options for NAFLD</a:t>
            </a:r>
            <a:endParaRPr lang="en-GB"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161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4591</TotalTime>
  <Words>4260</Words>
  <Application>Microsoft Office PowerPoint</Application>
  <PresentationFormat>Widescreen</PresentationFormat>
  <Paragraphs>786</Paragraphs>
  <Slides>53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Calibri</vt:lpstr>
      <vt:lpstr>Calibri Light</vt:lpstr>
      <vt:lpstr>Majalla UI</vt:lpstr>
      <vt:lpstr>Times New Roman</vt:lpstr>
      <vt:lpstr>Verdana</vt:lpstr>
      <vt:lpstr>Wingdings</vt:lpstr>
      <vt:lpstr>Wingdings 2</vt:lpstr>
      <vt:lpstr>Office Theme</vt:lpstr>
      <vt:lpstr>PowerPoint Presentation</vt:lpstr>
      <vt:lpstr>PowerPoint Presentation</vt:lpstr>
      <vt:lpstr>NAFLD may pose a CVD risk above and beyond traditional CVD risk factors</vt:lpstr>
      <vt:lpstr>NAFLD may pose a significant risk with Type II DM</vt:lpstr>
      <vt:lpstr>NAFLD may be an added risk factor for  extra-hepatic diseases </vt:lpstr>
      <vt:lpstr>Treatment of NAFLD … Targets</vt:lpstr>
      <vt:lpstr>Current medical treatments are experimental</vt:lpstr>
      <vt:lpstr>Life style … The role of physical excercise</vt:lpstr>
      <vt:lpstr>Life style … The role of Weight reduction</vt:lpstr>
      <vt:lpstr>Weight reduction … studies</vt:lpstr>
      <vt:lpstr>Standard medications</vt:lpstr>
      <vt:lpstr>Rx of T2DM: Insulin sensitizers Metformin</vt:lpstr>
      <vt:lpstr>Rx of T2DM: Insulin sensitizers Thiazolidindiones (PPAR-γ agonists)</vt:lpstr>
      <vt:lpstr>PowerPoint Presentation</vt:lpstr>
      <vt:lpstr>Rx of T2DM: Glucagonmimetics  DPP IV inhibitors &amp; GLP 1 agonists</vt:lpstr>
      <vt:lpstr>Treatment of hyperlipidaemia:  (Fibrates, Gemfibrozil, statins and ezetimibe)</vt:lpstr>
      <vt:lpstr>Targeting oxidative stress &amp; ER stress : Vitamin E</vt:lpstr>
      <vt:lpstr>Investigational medicines</vt:lpstr>
      <vt:lpstr>Possible antifibrotic for liver fibrosis: Pentoxyfylline</vt:lpstr>
      <vt:lpstr>Treatment of hypertension: Inhibition of RAS (ARBs)</vt:lpstr>
      <vt:lpstr>Effect of n3 PUFA on NASH</vt:lpstr>
      <vt:lpstr>PowerPoint Presentation</vt:lpstr>
      <vt:lpstr>Bacterial translocation is associated with </vt:lpstr>
      <vt:lpstr>DRUGS IN DEVELOPMENT</vt:lpstr>
      <vt:lpstr>Investigational medicines: The Farnesoid X Receptor (FXR) Ligand (obeticholic acid)</vt:lpstr>
      <vt:lpstr>Results</vt:lpstr>
      <vt:lpstr>PowerPoint Presentation</vt:lpstr>
      <vt:lpstr>Studies to reverse cirrhosis</vt:lpstr>
      <vt:lpstr>Cenicriviroc</vt:lpstr>
      <vt:lpstr>Aramchol</vt:lpstr>
      <vt:lpstr>Aramchol</vt:lpstr>
      <vt:lpstr>Emricasan</vt:lpstr>
      <vt:lpstr>Emricasan</vt:lpstr>
      <vt:lpstr>DUR-928</vt:lpstr>
      <vt:lpstr>PowerPoint Presentation</vt:lpstr>
      <vt:lpstr>The number of companies seeking to develop new treatments for NASH is rapidly growing</vt:lpstr>
      <vt:lpstr>And the Number of Companies Seeking to Develop New Treatments for NASH is Rapidly Growing </vt:lpstr>
      <vt:lpstr>Conventional “unproven” therapies</vt:lpstr>
      <vt:lpstr>Have we achieved satisfaction?</vt:lpstr>
      <vt:lpstr>Then what about protecting the liver? Liver protectors  </vt:lpstr>
      <vt:lpstr>Targeting oxidative stress &amp; ER stress  UDCA</vt:lpstr>
      <vt:lpstr>PowerPoint Presentation</vt:lpstr>
      <vt:lpstr>SEARCH RESULTS</vt:lpstr>
      <vt:lpstr>ALL-case mortality</vt:lpstr>
      <vt:lpstr>BIOCHEMICAL RESPONSE </vt:lpstr>
      <vt:lpstr>Discussion</vt:lpstr>
      <vt:lpstr>Liver protectors  …. Essentiale Forte</vt:lpstr>
      <vt:lpstr>PowerPoint Presentation</vt:lpstr>
      <vt:lpstr>Chart</vt:lpstr>
      <vt:lpstr>Ultrasound findings</vt:lpstr>
      <vt:lpstr>PowerPoint Presentation</vt:lpstr>
      <vt:lpstr>Treatment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Asad Dajani</dc:creator>
  <cp:lastModifiedBy>Asad Dajani</cp:lastModifiedBy>
  <cp:revision>201</cp:revision>
  <dcterms:created xsi:type="dcterms:W3CDTF">2014-09-14T15:47:50Z</dcterms:created>
  <dcterms:modified xsi:type="dcterms:W3CDTF">2016-10-10T05:56:47Z</dcterms:modified>
</cp:coreProperties>
</file>