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8" r:id="rId2"/>
    <p:sldId id="307" r:id="rId3"/>
    <p:sldId id="308" r:id="rId4"/>
    <p:sldId id="309" r:id="rId5"/>
    <p:sldId id="277" r:id="rId6"/>
    <p:sldId id="263" r:id="rId7"/>
    <p:sldId id="264" r:id="rId8"/>
    <p:sldId id="265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310" r:id="rId17"/>
    <p:sldId id="311" r:id="rId18"/>
    <p:sldId id="280" r:id="rId19"/>
    <p:sldId id="303" r:id="rId20"/>
    <p:sldId id="304" r:id="rId21"/>
    <p:sldId id="301" r:id="rId22"/>
    <p:sldId id="313" r:id="rId23"/>
    <p:sldId id="312" r:id="rId24"/>
    <p:sldId id="302" r:id="rId25"/>
    <p:sldId id="284" r:id="rId26"/>
    <p:sldId id="314" r:id="rId27"/>
    <p:sldId id="315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BP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</c:v>
                </c:pt>
                <c:pt idx="1">
                  <c:v>A 150</c:v>
                </c:pt>
                <c:pt idx="2">
                  <c:v>TP 20 + A</c:v>
                </c:pt>
                <c:pt idx="3">
                  <c:v>TP 40 + 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92</c:v>
                </c:pt>
                <c:pt idx="2">
                  <c:v>90</c:v>
                </c:pt>
                <c:pt idx="3">
                  <c:v>75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HR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</c:v>
                </c:pt>
                <c:pt idx="1">
                  <c:v>A 150</c:v>
                </c:pt>
                <c:pt idx="2">
                  <c:v>TP 20 + A</c:v>
                </c:pt>
                <c:pt idx="3">
                  <c:v>TP 40 + 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410</c:v>
                </c:pt>
                <c:pt idx="1">
                  <c:v>540</c:v>
                </c:pt>
                <c:pt idx="2">
                  <c:v>512</c:v>
                </c:pt>
                <c:pt idx="3">
                  <c:v>404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8100480"/>
        <c:axId val="68102016"/>
      </c:barChart>
      <c:catAx>
        <c:axId val="68100480"/>
        <c:scaling>
          <c:orientation val="minMax"/>
        </c:scaling>
        <c:delete val="0"/>
        <c:axPos val="b"/>
        <c:majorTickMark val="out"/>
        <c:minorTickMark val="none"/>
        <c:tickLblPos val="nextTo"/>
        <c:crossAx val="68102016"/>
        <c:crosses val="autoZero"/>
        <c:auto val="1"/>
        <c:lblAlgn val="ctr"/>
        <c:lblOffset val="100"/>
        <c:noMultiLvlLbl val="0"/>
      </c:catAx>
      <c:valAx>
        <c:axId val="6810201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681004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ABD9E-0329-422A-BFE6-C69C11A0A65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E7FC35-390E-4F6D-AD79-5B592E516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0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42DD14-50AC-4F4E-A88F-D2E931F2F93B}" type="slidenum">
              <a:rPr lang="en-US" smtClean="0">
                <a:latin typeface="Arial" pitchFamily="34" charset="0"/>
              </a:rPr>
              <a:pPr/>
              <a:t>14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561D17-020F-4B3A-BA42-4C6D89B41E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1524000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Clinical and experimental studies on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theophylline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toxicity: in search for and antidote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71800"/>
            <a:ext cx="6400800" cy="3581400"/>
          </a:xfrm>
        </p:spPr>
        <p:txBody>
          <a:bodyPr>
            <a:normAutofit fontScale="25000" lnSpcReduction="20000"/>
          </a:bodyPr>
          <a:lstStyle/>
          <a:p>
            <a:r>
              <a:rPr lang="en-US" sz="9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Arunabha</a:t>
            </a:r>
            <a:r>
              <a:rPr lang="en-US" sz="9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Ray</a:t>
            </a:r>
          </a:p>
          <a:p>
            <a:endParaRPr lang="en-US" sz="9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9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9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Department of Pharmacology</a:t>
            </a:r>
          </a:p>
          <a:p>
            <a:r>
              <a:rPr lang="en-US" sz="9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Vallabhbhai</a:t>
            </a:r>
            <a:r>
              <a:rPr lang="en-US" sz="9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Patel Chest Institute</a:t>
            </a:r>
          </a:p>
          <a:p>
            <a:r>
              <a:rPr lang="en-US" sz="9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University of Delhi, Delhi-110 007, India</a:t>
            </a:r>
          </a:p>
          <a:p>
            <a:endParaRPr lang="en-US" sz="7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7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7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7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7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Toxicol-2014, Chicago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/>
              <a:t> 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609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Methylxanthines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 fontScale="92500"/>
          </a:bodyPr>
          <a:lstStyle/>
          <a:p>
            <a:pPr algn="just">
              <a:lnSpc>
                <a:spcPct val="90000"/>
              </a:lnSpc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Methylxanthines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have been effectively used therapeutically 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respiratory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disorders, e.g. COPD, asthma,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cor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pulmonale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apnea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newborns, etc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lnSpc>
                <a:spcPct val="90000"/>
              </a:lnSpc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Caffeine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(Tea/Coffee) and theophylline (as a drug) commonly used</a:t>
            </a:r>
          </a:p>
          <a:p>
            <a:pPr marL="0" indent="0" algn="just" eaLnBrk="1" hangingPunct="1">
              <a:lnSpc>
                <a:spcPct val="90000"/>
              </a:lnSpc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Theophylline, 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methylxanthine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bronchodilator,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given for asthma and COPD, and newer uses emerging</a:t>
            </a:r>
          </a:p>
          <a:p>
            <a:pPr algn="just" eaLnBrk="1" hangingPunct="1">
              <a:lnSpc>
                <a:spcPct val="90000"/>
              </a:lnSpc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Steroids are the first line of drugs for asthma but are 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given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along with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bronchodilators like theophylline to reduce their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dosage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reverse steroid resistance</a:t>
            </a:r>
          </a:p>
          <a:p>
            <a:pPr algn="just">
              <a:lnSpc>
                <a:spcPct val="90000"/>
              </a:lnSpc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Theophylline is an effective,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pharmacoeconomically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viable drug, but has a narrow therapeutic index, i.e. low margin of safety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endParaRPr lang="en-US" sz="2400" dirty="0" smtClean="0"/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US" sz="1600" b="1" dirty="0" smtClean="0"/>
          </a:p>
          <a:p>
            <a:pPr algn="just" eaLnBrk="1" hangingPunct="1">
              <a:lnSpc>
                <a:spcPct val="90000"/>
              </a:lnSpc>
            </a:pP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60188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Theophylline…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72000"/>
          </a:xfrm>
        </p:spPr>
        <p:txBody>
          <a:bodyPr>
            <a:noAutofit/>
          </a:bodyPr>
          <a:lstStyle/>
          <a:p>
            <a:pPr algn="just">
              <a:lnSpc>
                <a:spcPct val="80000"/>
              </a:lnSpc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Toxicity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profile includes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cardiotoxicity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GI toxicity and  CNS toxicity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Susceptibility to cardiac arrhythmias and seizures is particularly increased in asthmatics in extremes of age</a:t>
            </a: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Cardiac arrhythmias and seizures not preceded by milder warning symptoms and conventional anti consultants are only partially effective against these seizures</a:t>
            </a:r>
          </a:p>
          <a:p>
            <a:pPr algn="just" eaLnBrk="1" hangingPunct="1">
              <a:lnSpc>
                <a:spcPct val="80000"/>
              </a:lnSpc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However, in view of its recently demonstrated anti-inflammatory and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immunomodulatory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effects, it is re-emerging as an important adjunct to therapy in asthma and COPD</a:t>
            </a:r>
          </a:p>
          <a:p>
            <a:pPr algn="just" eaLnBrk="1" hangingPunct="1">
              <a:lnSpc>
                <a:spcPct val="80000"/>
              </a:lnSpc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Strategies are being devised to improve the safety profile</a:t>
            </a:r>
          </a:p>
          <a:p>
            <a:pPr algn="just" eaLnBrk="1" hangingPunct="1">
              <a:lnSpc>
                <a:spcPct val="80000"/>
              </a:lnSpc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63923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Theophylline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……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8001000" cy="53340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 algn="just" eaLnBrk="1" hangingPunct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Adenosine antagonism and PDE inhibition are commonly proposed mechanisms of action of theophylline</a:t>
            </a:r>
          </a:p>
          <a:p>
            <a:pPr marL="0" indent="0" algn="just" eaLnBrk="1" hangingPunct="1">
              <a:lnSpc>
                <a:spcPct val="90000"/>
              </a:lnSpc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CV effects due to increased vascular tone, myocardial contractility, conduction and sympathetic nervous system</a:t>
            </a:r>
          </a:p>
          <a:p>
            <a:pPr algn="just" eaLnBrk="1" hangingPunct="1">
              <a:lnSpc>
                <a:spcPct val="90000"/>
              </a:lnSpc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combination of hemodynamic and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neurohumoral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effects</a:t>
            </a:r>
          </a:p>
          <a:p>
            <a:pPr algn="just" eaLnBrk="1" hangingPunct="1">
              <a:lnSpc>
                <a:spcPct val="90000"/>
              </a:lnSpc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Chronic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methylxanthine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intake increases CNS and cardiac risk factors</a:t>
            </a:r>
          </a:p>
          <a:p>
            <a:pPr algn="just" eaLnBrk="1" hangingPunct="1">
              <a:lnSpc>
                <a:spcPct val="90000"/>
              </a:lnSpc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Mechanisms of such toxicity poorly understood</a:t>
            </a:r>
            <a:endParaRPr lang="en-US" sz="2400" dirty="0" smtClean="0"/>
          </a:p>
          <a:p>
            <a:pPr marL="0" indent="0" algn="just" eaLnBrk="1" hangingPunct="1">
              <a:lnSpc>
                <a:spcPct val="90000"/>
              </a:lnSpc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86840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PHARMACOVIGILANCE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science and activities relating to the detection, assessment, understanding and prevention of adverse effects or any other drug-related problems</a:t>
            </a:r>
          </a:p>
          <a:p>
            <a:pPr marL="0" indent="0" algn="just" eaLnBrk="1" hangingPunct="1">
              <a:buFontTx/>
              <a:buNone/>
              <a:defRPr/>
            </a:pP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tool for drug safety</a:t>
            </a:r>
          </a:p>
          <a:p>
            <a:pPr marL="0" indent="0" algn="just" eaLnBrk="1" hangingPunct="1">
              <a:buFontTx/>
              <a:buNone/>
              <a:defRPr/>
            </a:pP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Primarily a regulatory issue, but data/concept may to extended to device pharmacological strategies for rational therapy</a:t>
            </a:r>
          </a:p>
          <a:p>
            <a:pPr algn="just" eaLnBrk="1" hangingPunct="1">
              <a:buFontTx/>
              <a:buNone/>
              <a:defRPr/>
            </a:pP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Tx/>
              <a:buNone/>
              <a:defRPr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ADR monitoring in Asthma and COPD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 patients of bronchial asthma and COPD were selected from the VPCI OPD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Ethical clearance and  GCP guidelines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inclusion/exclusion criteria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Diagnosed by clinical features and PFT findings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ADR profile was recorded as per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Pharmacovigilance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India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proforma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Dechallenge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rechallenge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were done wherever appropriate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Causality Assessment was done by using the  Naranjo`s scale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ADR profile with drugs in asthma and COPD</a:t>
            </a:r>
          </a:p>
        </p:txBody>
      </p:sp>
      <p:graphicFrame>
        <p:nvGraphicFramePr>
          <p:cNvPr id="138243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992587365"/>
              </p:ext>
            </p:extLst>
          </p:nvPr>
        </p:nvGraphicFramePr>
        <p:xfrm>
          <a:off x="457200" y="1066800"/>
          <a:ext cx="8229600" cy="5637711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5571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Drugs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Br. Asthma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COPD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Profile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952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Inhaled steroids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54/60 (90%)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30/60 (50%)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Sore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throat,dysguesia,hoarseness,gloss-itis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others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24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Inhaled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anticholinergics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25/40 (62%)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10/44 (23%)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Dry mouth,thirst, urinary difficulty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Inhaled beta-2 agonists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25/60 (43%)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3/60 (5%)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Hand tremors, palpitations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43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Oral steroids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28/32 (87%)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3/14 (21%)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Wt. gain, acne, cramps, mood changes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41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Oral theophylline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14/20 (70%)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20/43 (46%)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Anxiety, dyspepsia,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ms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spasm,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paresthesia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etc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ADR monitoring in OAD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Sex distribution of patients were equal in asthma whereas COPD patients were predominantly males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patients received multi-drug treatment schedules (inhalation and oral)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patients received inhaled steroids and bronchodilators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Few received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mucolytics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antibiotics, analgesics, etc.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Prescription monitoring in obstructive airway disease (theophylline)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150531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848928795"/>
              </p:ext>
            </p:extLst>
          </p:nvPr>
        </p:nvGraphicFramePr>
        <p:xfrm>
          <a:off x="457200" y="1600200"/>
          <a:ext cx="8229600" cy="4525964"/>
        </p:xfrm>
        <a:graphic>
          <a:graphicData uri="http://schemas.openxmlformats.org/drawingml/2006/table">
            <a:tbl>
              <a:tblPr/>
              <a:tblGrid>
                <a:gridCol w="2514600"/>
                <a:gridCol w="1676400"/>
                <a:gridCol w="2362200"/>
                <a:gridCol w="1676400"/>
              </a:tblGrid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Prescriptions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No.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 theophylline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 patients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52.6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0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Br. Asthma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33.3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COPD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71.6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ADR incidence with theophylline</a:t>
            </a:r>
          </a:p>
        </p:txBody>
      </p:sp>
      <p:graphicFrame>
        <p:nvGraphicFramePr>
          <p:cNvPr id="153603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708613786"/>
              </p:ext>
            </p:extLst>
          </p:nvPr>
        </p:nvGraphicFramePr>
        <p:xfrm>
          <a:off x="228600" y="1600200"/>
          <a:ext cx="8458200" cy="4525964"/>
        </p:xfrm>
        <a:graphic>
          <a:graphicData uri="http://schemas.openxmlformats.org/drawingml/2006/table">
            <a:tbl>
              <a:tblPr/>
              <a:tblGrid>
                <a:gridCol w="2133600"/>
                <a:gridCol w="2438400"/>
                <a:gridCol w="1828800"/>
                <a:gridCol w="2057400"/>
              </a:tblGrid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Patients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Received Theophylline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Showed    ADRs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Br. Asthma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0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COPD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46.5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Total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53.9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1741488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55651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686235"/>
              </p:ext>
            </p:extLst>
          </p:nvPr>
        </p:nvGraphicFramePr>
        <p:xfrm>
          <a:off x="838200" y="1371600"/>
          <a:ext cx="7848600" cy="4806951"/>
        </p:xfrm>
        <a:graphic>
          <a:graphicData uri="http://schemas.openxmlformats.org/drawingml/2006/table">
            <a:tbl>
              <a:tblPr/>
              <a:tblGrid>
                <a:gridCol w="3442445"/>
                <a:gridCol w="1784167"/>
                <a:gridCol w="2621988"/>
              </a:tblGrid>
              <a:tr h="6095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ADR</a:t>
                      </a:r>
                      <a:endParaRPr kumimoji="0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" charset="-127"/>
                          <a:cs typeface="Times New Roman" panose="02020603050405020304" pitchFamily="18" charset="0"/>
                        </a:rPr>
                        <a:t>Asthma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" charset="-127"/>
                          <a:cs typeface="Times New Roman" panose="02020603050405020304" pitchFamily="18" charset="0"/>
                        </a:rPr>
                        <a:t>COPD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45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Dyspepsia 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" charset="-127"/>
                          <a:cs typeface="Times New Roman" panose="02020603050405020304" pitchFamily="18" charset="0"/>
                        </a:rPr>
                        <a:t>45%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65%</a:t>
                      </a:r>
                      <a:endParaRPr kumimoji="0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굴림" charset="-127"/>
                        <a:cs typeface="Times New Roman" panose="02020603050405020304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8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Anxiety/Palpitation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" charset="-127"/>
                          <a:cs typeface="Times New Roman" panose="02020603050405020304" pitchFamily="18" charset="0"/>
                        </a:rPr>
                        <a:t>50%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60%</a:t>
                      </a:r>
                      <a:endParaRPr kumimoji="0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굴림" charset="-127"/>
                        <a:cs typeface="Times New Roman" panose="02020603050405020304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45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Spasm of Muscles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" charset="-127"/>
                          <a:cs typeface="Times New Roman" panose="02020603050405020304" pitchFamily="18" charset="0"/>
                        </a:rPr>
                        <a:t>35%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30%</a:t>
                      </a:r>
                      <a:endParaRPr kumimoji="0" lang="en-US" altLang="ko-K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굴림" charset="-127"/>
                        <a:cs typeface="Times New Roman" panose="02020603050405020304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8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Insomnia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" charset="-127"/>
                          <a:cs typeface="Times New Roman" panose="02020603050405020304" pitchFamily="18" charset="0"/>
                        </a:rPr>
                        <a:t>40%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10%</a:t>
                      </a:r>
                      <a:endParaRPr kumimoji="0" lang="en-US" altLang="ko-K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굴림" charset="-127"/>
                        <a:cs typeface="Times New Roman" panose="02020603050405020304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8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 Dizziness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" charset="-127"/>
                          <a:cs typeface="Times New Roman" panose="02020603050405020304" pitchFamily="18" charset="0"/>
                        </a:rPr>
                        <a:t>15%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10%</a:t>
                      </a:r>
                      <a:endParaRPr kumimoji="0" lang="en-US" altLang="ko-K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굴림" charset="-127"/>
                        <a:cs typeface="Times New Roman" panose="02020603050405020304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6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Theophylline Withdrawal Induced Constipation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" charset="-127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5%</a:t>
                      </a:r>
                      <a:endParaRPr kumimoji="0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굴림" charset="-127"/>
                        <a:cs typeface="Times New Roman" panose="02020603050405020304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45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Paraesthesia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" charset="-127"/>
                          <a:cs typeface="Times New Roman" panose="02020603050405020304" pitchFamily="18" charset="0"/>
                        </a:rPr>
                        <a:t>20%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10%</a:t>
                      </a:r>
                      <a:endParaRPr kumimoji="0" lang="en-US" altLang="ko-K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굴림" charset="-127"/>
                        <a:cs typeface="Times New Roman" panose="02020603050405020304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8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Others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굴림" charset="-127"/>
                          <a:cs typeface="Times New Roman" panose="02020603050405020304" pitchFamily="18" charset="0"/>
                        </a:rPr>
                        <a:t>10%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5%</a:t>
                      </a:r>
                      <a:endParaRPr kumimoji="0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굴림" charset="-127"/>
                        <a:cs typeface="Times New Roman" panose="02020603050405020304" pitchFamily="18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69" name="Rectangle 45"/>
          <p:cNvSpPr>
            <a:spLocks noChangeArrowheads="1"/>
          </p:cNvSpPr>
          <p:nvPr/>
        </p:nvSpPr>
        <p:spPr bwMode="auto">
          <a:xfrm>
            <a:off x="0" y="4552950"/>
            <a:ext cx="184150" cy="5651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r>
              <a:rPr lang="en-US" altLang="ko-KR" sz="1300" b="1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/>
            </a:r>
            <a:br>
              <a:rPr lang="en-US" altLang="ko-KR" sz="1300" b="1">
                <a:latin typeface="Times New Roman" pitchFamily="18" charset="0"/>
                <a:ea typeface="Batang" pitchFamily="18" charset="-127"/>
                <a:cs typeface="Times New Roman" pitchFamily="18" charset="0"/>
              </a:rPr>
            </a:br>
            <a:endParaRPr lang="en-US" altLang="ko-KR">
              <a:ea typeface="굴림" pitchFamily="34" charset="-127"/>
              <a:cs typeface="Times New Roman" pitchFamily="18" charset="0"/>
            </a:endParaRPr>
          </a:p>
        </p:txBody>
      </p:sp>
      <p:sp>
        <p:nvSpPr>
          <p:cNvPr id="26670" name="Rectangle 46"/>
          <p:cNvSpPr>
            <a:spLocks noChangeArrowheads="1"/>
          </p:cNvSpPr>
          <p:nvPr/>
        </p:nvSpPr>
        <p:spPr bwMode="auto">
          <a:xfrm>
            <a:off x="533400" y="669281"/>
            <a:ext cx="8534400" cy="46166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/>
          <a:p>
            <a:r>
              <a:rPr lang="en-US" altLang="ko-KR" sz="2400" b="1" dirty="0" smtClean="0">
                <a:latin typeface="Times New Roman" panose="02020603050405020304" pitchFamily="18" charset="0"/>
                <a:ea typeface="굴림" pitchFamily="34" charset="-127"/>
                <a:cs typeface="Times New Roman" panose="02020603050405020304" pitchFamily="18" charset="0"/>
              </a:rPr>
              <a:t>    Incidence </a:t>
            </a:r>
            <a:r>
              <a:rPr lang="en-US" altLang="ko-KR" sz="2400" b="1" dirty="0">
                <a:latin typeface="Times New Roman" panose="02020603050405020304" pitchFamily="18" charset="0"/>
                <a:ea typeface="굴림" pitchFamily="34" charset="-127"/>
                <a:cs typeface="Times New Roman" panose="02020603050405020304" pitchFamily="18" charset="0"/>
              </a:rPr>
              <a:t>of ADRs with theophylline in asthma and COPD</a:t>
            </a:r>
            <a:endParaRPr lang="en-US" altLang="ko-KR" sz="2400" dirty="0">
              <a:latin typeface="Times New Roman" panose="02020603050405020304" pitchFamily="18" charset="0"/>
              <a:ea typeface="굴림" pitchFamily="34" charset="-127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626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99322"/>
              </p:ext>
            </p:extLst>
          </p:nvPr>
        </p:nvGraphicFramePr>
        <p:xfrm>
          <a:off x="76201" y="1143000"/>
          <a:ext cx="9067800" cy="5471160"/>
        </p:xfrm>
        <a:graphic>
          <a:graphicData uri="http://schemas.openxmlformats.org/drawingml/2006/table">
            <a:tbl>
              <a:tblPr/>
              <a:tblGrid>
                <a:gridCol w="2133599"/>
                <a:gridCol w="2133601"/>
                <a:gridCol w="2057399"/>
                <a:gridCol w="1295400"/>
                <a:gridCol w="1447801"/>
              </a:tblGrid>
              <a:tr h="990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Drug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Batang" pitchFamily="18" charset="-127"/>
                          <a:cs typeface="Times New Roman" panose="02020603050405020304" pitchFamily="18" charset="0"/>
                        </a:rPr>
                        <a:t>Highly Probable (9)</a:t>
                      </a:r>
                      <a:endParaRPr kumimoji="0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굴림" charset="-127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Batang" pitchFamily="18" charset="-127"/>
                          <a:cs typeface="Times New Roman" panose="02020603050405020304" pitchFamily="18" charset="0"/>
                        </a:rPr>
                        <a:t>Probable </a:t>
                      </a:r>
                      <a:endParaRPr kumimoji="0" lang="en-US" altLang="ko-K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Batang" pitchFamily="18" charset="-127"/>
                          <a:cs typeface="Times New Roman" panose="02020603050405020304" pitchFamily="18" charset="0"/>
                        </a:rPr>
                        <a:t>(5-8)</a:t>
                      </a:r>
                      <a:endParaRPr kumimoji="0" lang="en-US" altLang="ko-K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굴림" charset="-127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Possible</a:t>
                      </a:r>
                      <a:endParaRPr kumimoji="0" lang="en-US" altLang="ko-K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(1-4)</a:t>
                      </a:r>
                      <a:endParaRPr kumimoji="0" lang="en-US" altLang="ko-K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굴림" charset="-127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Doubtful </a:t>
                      </a:r>
                      <a:endParaRPr kumimoji="0" lang="en-US" altLang="ko-K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(0)</a:t>
                      </a:r>
                      <a:endParaRPr kumimoji="0" lang="en-US" altLang="ko-K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굴림" charset="-127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1717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Batang" pitchFamily="18" charset="-127"/>
                          <a:cs typeface="Times New Roman" panose="02020603050405020304" pitchFamily="18" charset="0"/>
                        </a:rPr>
                        <a:t>Oral Theophylline</a:t>
                      </a:r>
                      <a:endParaRPr kumimoji="0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굴림" charset="-127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Batang" pitchFamily="18" charset="-127"/>
                          <a:cs typeface="Times New Roman" panose="02020603050405020304" pitchFamily="18" charset="0"/>
                        </a:rPr>
                        <a:t>Muscle spasm of calves (most commonly) </a:t>
                      </a:r>
                      <a:r>
                        <a:rPr kumimoji="0" lang="en-US" altLang="ko-K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Batang" pitchFamily="18" charset="-127"/>
                          <a:cs typeface="Times New Roman" panose="02020603050405020304" pitchFamily="18" charset="0"/>
                        </a:rPr>
                        <a:t>sternocleido</a:t>
                      </a:r>
                      <a:r>
                        <a:rPr kumimoji="0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Batang" pitchFamily="18" charset="-127"/>
                          <a:cs typeface="Times New Roman" panose="02020603050405020304" pitchFamily="18" charset="0"/>
                        </a:rPr>
                        <a:t>-mastoid, intercostal muscles </a:t>
                      </a:r>
                      <a:endParaRPr kumimoji="0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굴림" charset="-127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Both"/>
                        <a:tabLst/>
                      </a:pPr>
                      <a:r>
                        <a:rPr kumimoji="0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Batang" pitchFamily="18" charset="-127"/>
                          <a:cs typeface="Times New Roman" panose="02020603050405020304" pitchFamily="18" charset="0"/>
                        </a:rPr>
                        <a:t>Dyspepsia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arenBoth"/>
                        <a:tabLst/>
                      </a:pPr>
                      <a:r>
                        <a:rPr kumimoji="0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Batang" pitchFamily="18" charset="-127"/>
                          <a:cs typeface="Times New Roman" panose="02020603050405020304" pitchFamily="18" charset="0"/>
                        </a:rPr>
                        <a:t>Insomnia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Batang" pitchFamily="18" charset="-127"/>
                          <a:cs typeface="Times New Roman" panose="02020603050405020304" pitchFamily="18" charset="0"/>
                        </a:rPr>
                        <a:t>(3) Anxiety &amp; Palpitation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Batang" pitchFamily="18" charset="-127"/>
                          <a:cs typeface="Times New Roman" panose="02020603050405020304" pitchFamily="18" charset="0"/>
                        </a:rPr>
                        <a:t>(4)Dizziness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Batang" pitchFamily="18" charset="-127"/>
                          <a:cs typeface="Times New Roman" panose="02020603050405020304" pitchFamily="18" charset="0"/>
                        </a:rPr>
                        <a:t>(5)Withdrawal induced Constipation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Batang" pitchFamily="18" charset="-127"/>
                          <a:cs typeface="Times New Roman" panose="02020603050405020304" pitchFamily="18" charset="0"/>
                        </a:rPr>
                        <a:t>(6)</a:t>
                      </a:r>
                      <a:r>
                        <a:rPr kumimoji="0" lang="en-US" altLang="ko-KR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Batang" pitchFamily="18" charset="-127"/>
                          <a:cs typeface="Times New Roman" panose="02020603050405020304" pitchFamily="18" charset="0"/>
                        </a:rPr>
                        <a:t>Paraesthesia</a:t>
                      </a:r>
                      <a:endParaRPr kumimoji="0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Batang" pitchFamily="18" charset="-127"/>
                          <a:cs typeface="Times New Roman" panose="02020603050405020304" pitchFamily="18" charset="0"/>
                        </a:rPr>
                        <a:t>(7)Colicky Pain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Batang" pitchFamily="18" charset="-127"/>
                          <a:cs typeface="Times New Roman" panose="02020603050405020304" pitchFamily="18" charset="0"/>
                        </a:rPr>
                        <a:t>(8)Diuresis</a:t>
                      </a:r>
                      <a:endParaRPr kumimoji="0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굴림" charset="-127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  <a:cs typeface="Times New Roman" pitchFamily="18" charset="0"/>
                        </a:rPr>
                        <a:t> </a:t>
                      </a:r>
                      <a:endParaRPr kumimoji="0" lang="en-US" altLang="ko-K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굴림" charset="-127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670" name="Rectangle 22"/>
          <p:cNvSpPr>
            <a:spLocks noChangeArrowheads="1"/>
          </p:cNvSpPr>
          <p:nvPr/>
        </p:nvSpPr>
        <p:spPr bwMode="auto">
          <a:xfrm>
            <a:off x="-1066800" y="-632429"/>
            <a:ext cx="11245850" cy="156966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algn="ctr"/>
            <a:endParaRPr lang="en-US" altLang="ko-KR" sz="2400" b="1" dirty="0" smtClean="0">
              <a:latin typeface="Times New Roman" panose="02020603050405020304" pitchFamily="18" charset="0"/>
              <a:ea typeface="굴림" pitchFamily="34" charset="-127"/>
              <a:cs typeface="Times New Roman" panose="02020603050405020304" pitchFamily="18" charset="0"/>
            </a:endParaRPr>
          </a:p>
          <a:p>
            <a:pPr algn="ctr"/>
            <a:endParaRPr lang="en-US" altLang="ko-KR" sz="2400" b="1" dirty="0">
              <a:latin typeface="Times New Roman" panose="02020603050405020304" pitchFamily="18" charset="0"/>
              <a:ea typeface="굴림" pitchFamily="34" charset="-127"/>
              <a:cs typeface="Times New Roman" panose="02020603050405020304" pitchFamily="18" charset="0"/>
            </a:endParaRPr>
          </a:p>
          <a:p>
            <a:pPr algn="ctr"/>
            <a:r>
              <a:rPr lang="en-US" altLang="ko-KR" sz="2400" b="1" dirty="0" smtClean="0">
                <a:latin typeface="Times New Roman" panose="02020603050405020304" pitchFamily="18" charset="0"/>
                <a:ea typeface="굴림" pitchFamily="34" charset="-127"/>
                <a:cs typeface="Times New Roman" panose="02020603050405020304" pitchFamily="18" charset="0"/>
              </a:rPr>
              <a:t>  CASUALITY </a:t>
            </a:r>
            <a:r>
              <a:rPr lang="en-US" altLang="ko-KR" sz="2400" b="1" dirty="0">
                <a:latin typeface="Times New Roman" panose="02020603050405020304" pitchFamily="18" charset="0"/>
                <a:ea typeface="굴림" pitchFamily="34" charset="-127"/>
                <a:cs typeface="Times New Roman" panose="02020603050405020304" pitchFamily="18" charset="0"/>
              </a:rPr>
              <a:t>ASSESSMENT OF ADRs DUE TO ORAL </a:t>
            </a:r>
            <a:endParaRPr lang="en-US" altLang="ko-KR" sz="2400" b="1" dirty="0" smtClean="0">
              <a:latin typeface="Times New Roman" panose="02020603050405020304" pitchFamily="18" charset="0"/>
              <a:ea typeface="굴림" pitchFamily="34" charset="-127"/>
              <a:cs typeface="Times New Roman" panose="02020603050405020304" pitchFamily="18" charset="0"/>
            </a:endParaRPr>
          </a:p>
          <a:p>
            <a:pPr algn="ctr"/>
            <a:r>
              <a:rPr lang="en-US" altLang="ko-KR" sz="2400" b="1" dirty="0" smtClean="0">
                <a:latin typeface="Times New Roman" panose="02020603050405020304" pitchFamily="18" charset="0"/>
                <a:ea typeface="굴림" pitchFamily="34" charset="-127"/>
                <a:cs typeface="Times New Roman" panose="02020603050405020304" pitchFamily="18" charset="0"/>
              </a:rPr>
              <a:t>THEOPHYLLINE </a:t>
            </a:r>
            <a:r>
              <a:rPr lang="en-US" altLang="ko-KR" sz="2400" b="1" dirty="0">
                <a:latin typeface="Times New Roman" panose="02020603050405020304" pitchFamily="18" charset="0"/>
                <a:ea typeface="굴림" pitchFamily="34" charset="-127"/>
                <a:cs typeface="Times New Roman" panose="02020603050405020304" pitchFamily="18" charset="0"/>
              </a:rPr>
              <a:t>USING THE NARANJO’S SCALE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ADRs were mild to moderate in nature and tolerable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Few, particularly those related to oral steroids and theophylline, were intolerable and required dose reduction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Causality assessment showed that most were in the probable category (score from 5 - 8)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effects of oral theophylline and steroids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were having scores &gt; 9 (highly probable)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Such focused studies are helpful in reducing ADRs in OAD and rationalizing drug therapy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Reverse Pharmacology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772400" cy="4495800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evaluation/documentation of clinically observed findings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Reverse pharmacology is an alternative strategy for new drug development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Reverse pharmacology can play an important role in safety pharmacology studies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practice which was successfully employed in the past (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Reserpine) and is being more scientifically implemented now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Reverse pharmacology studies: Basis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105400"/>
          </a:xfrm>
        </p:spPr>
        <p:txBody>
          <a:bodyPr>
            <a:noAutofit/>
          </a:bodyPr>
          <a:lstStyle/>
          <a:p>
            <a:pPr algn="just" eaLnBrk="1" hangingPunct="1">
              <a:defRPr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role of oxidant/anti-oxidant balance in obstructive airway disease has been proposed</a:t>
            </a:r>
          </a:p>
          <a:p>
            <a:pPr algn="just" eaLnBrk="1" hangingPunct="1">
              <a:defRPr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defRPr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Oxidative stress and drug toxicity connection: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adriamycin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paracetamol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etc.</a:t>
            </a:r>
          </a:p>
          <a:p>
            <a:pPr algn="just" eaLnBrk="1" hangingPunct="1">
              <a:defRPr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defRPr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connection between theophylline and oxidative stress: OFRs formed during xanthine-XO interactions</a:t>
            </a:r>
          </a:p>
          <a:p>
            <a:pPr marL="0" indent="0" algn="just" eaLnBrk="1" hangingPunct="1">
              <a:buNone/>
              <a:defRPr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defRPr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Earlier studies showed that theophylline induced seizures were attenuated by antioxidants</a:t>
            </a:r>
          </a:p>
          <a:p>
            <a:pPr algn="just" eaLnBrk="1" hangingPunct="1">
              <a:defRPr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defRPr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Preclinical study planned to evaluate the MOA of Theophylline induced ADRs viz. anxiety and tachycardia</a:t>
            </a:r>
          </a:p>
          <a:p>
            <a:pPr algn="just" eaLnBrk="1" hangingPunct="1">
              <a:defRPr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defRPr/>
            </a:pPr>
            <a:endPara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defRPr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414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of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anti-oxidants on Aminophylline induced Anxiety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53340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-----------------------------------------------------------------------------------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Treatment                           Elevated Plus Maze (%)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(mg/kg)                             OA entry                OA time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--------------------------------------------------------------------------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Vehicle                                30.0 ± 5.6             23.2 ± 3.6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Amino (50)                         16.6 ± 4.2*           13.3 ± 2.8*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Amino (100)                         9.0 ± 1.3*             5.3 ± 1.1*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TP(40)+Amino(100)           22.2 ± 7.0            15.2 ± 5.0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Mel(50)+ Amino(100)       18.7 ± 6.5</a:t>
            </a:r>
            <a:r>
              <a:rPr lang="en-US" altLang="en-US" sz="2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12.1 ± 4.6 </a:t>
            </a:r>
            <a:r>
              <a:rPr lang="en-US" altLang="en-US" sz="2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--------------------------------------------------------------------------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alt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n=8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group</a:t>
            </a:r>
            <a:r>
              <a:rPr lang="en-US" alt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;  </a:t>
            </a: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TP: </a:t>
            </a:r>
            <a:r>
              <a:rPr lang="en-US" alt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tocopherol</a:t>
            </a: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Mel: melatonin  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* </a:t>
            </a: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p&lt; 0.05 (compared to vehicle)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altLang="en-US" sz="2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p&lt;0.05(compared to Amino-50)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771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Aminophylline (A) induced anxiety and oxidative stress markers</a:t>
            </a:r>
          </a:p>
        </p:txBody>
      </p:sp>
      <p:graphicFrame>
        <p:nvGraphicFramePr>
          <p:cNvPr id="13368" name="Group 5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5278245"/>
              </p:ext>
            </p:extLst>
          </p:nvPr>
        </p:nvGraphicFramePr>
        <p:xfrm>
          <a:off x="228600" y="1447800"/>
          <a:ext cx="8534400" cy="5034124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362200"/>
              </a:tblGrid>
              <a:tr h="990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(mg/kg)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EPM (%OAE)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Brain MDA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nmol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/mg pr.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Brain GSH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itchFamily="18" charset="2"/>
                        </a:rPr>
                        <a:t>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mol/g tissue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3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Controls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23.6 ± 3.1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 ± 0.5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 ± 0.3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3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(100)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9.0 ± 1.3 *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8.2 ± 1.2 *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 ± 0.8 *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47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(50)+ RS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4.0 ± 1.2 *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7.6 ± 0.4 *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4.9 ± 0.4 *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TP + A (100) </a:t>
                      </a:r>
                      <a:endParaRPr kumimoji="0" lang="el-G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17.1 ± 4.4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 ± 0.2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 ± 0.3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3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Mel + A (100)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22.6 ± 3.8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 ± 0.5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7.6 ± 0.5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557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1143000"/>
          </a:xfrm>
        </p:spPr>
        <p:txBody>
          <a:bodyPr/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of aminophylline on Mean B.P and Heart rate</a:t>
            </a:r>
          </a:p>
        </p:txBody>
      </p:sp>
      <p:sp>
        <p:nvSpPr>
          <p:cNvPr id="3379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smtClean="0"/>
              <a:t> </a:t>
            </a:r>
            <a:endParaRPr lang="en-US" smtClean="0"/>
          </a:p>
          <a:p>
            <a:endParaRPr lang="en-US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028693"/>
              </p:ext>
            </p:extLst>
          </p:nvPr>
        </p:nvGraphicFramePr>
        <p:xfrm>
          <a:off x="609600" y="1447800"/>
          <a:ext cx="7543800" cy="459127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657475"/>
                <a:gridCol w="2371725"/>
                <a:gridCol w="2514600"/>
              </a:tblGrid>
              <a:tr h="651284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 (mg/kg)</a:t>
                      </a:r>
                      <a:endParaRPr lang="en-US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B.P(mm</a:t>
                      </a:r>
                      <a:r>
                        <a:rPr lang="en-US" sz="2400" baseline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Hg)</a:t>
                      </a:r>
                      <a:endParaRPr lang="en-US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Heart rate(BPM)</a:t>
                      </a:r>
                      <a:endParaRPr lang="en-US" sz="2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</a:tr>
              <a:tr h="91383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Controls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70.96 ± 2.30</a:t>
                      </a:r>
                    </a:p>
                    <a:p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413.79 ± 5.60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</a:tr>
              <a:tr h="76293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Aminophylline (50)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81.00 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6.45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402.90  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8.52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</a:tr>
              <a:tr h="104577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Aminophylline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(100)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80.18 ± 3.33</a:t>
                      </a:r>
                    </a:p>
                    <a:p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480.00 ± 6.15 *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</a:tr>
              <a:tr h="104577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Aminophylline (150)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91.66 </a:t>
                      </a:r>
                      <a:r>
                        <a:rPr lang="en-US" sz="2400" kern="120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7.20 *</a:t>
                      </a:r>
                      <a:endParaRPr lang="en-US" sz="24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531.00 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16.66 *</a:t>
                      </a:r>
                      <a:endParaRPr lang="en-US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ECG TRACING BY BIOPAC SYSTEM</a:t>
            </a:r>
            <a:endParaRPr lang="en-US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199"/>
            <a:ext cx="4040188" cy="838201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sz="2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CONTROL </a:t>
            </a:r>
            <a:endParaRPr lang="en-US" sz="20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19201"/>
            <a:ext cx="4041775" cy="838199"/>
          </a:xfrm>
        </p:spPr>
        <p:txBody>
          <a:bodyPr>
            <a:normAutofit/>
          </a:bodyPr>
          <a:lstStyle/>
          <a:p>
            <a:r>
              <a:rPr lang="en-US" sz="2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AMINO-50</a:t>
            </a:r>
            <a:endParaRPr lang="en-US" sz="20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Content Placeholder 9"/>
          <p:cNvPicPr>
            <a:picLocks noGrp="1"/>
          </p:cNvPicPr>
          <p:nvPr>
            <p:ph sz="quarter" idx="4"/>
          </p:nvPr>
        </p:nvPicPr>
        <p:blipFill>
          <a:blip r:embed="rId2"/>
          <a:srcRect t="27273"/>
          <a:stretch>
            <a:fillRect/>
          </a:stretch>
        </p:blipFill>
        <p:spPr bwMode="auto">
          <a:xfrm>
            <a:off x="4645025" y="2590800"/>
            <a:ext cx="4041775" cy="335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Content Placeholder 11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2590800"/>
            <a:ext cx="4040188" cy="3428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723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ECG TRACING BY BIOPAC SYSTEM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24000"/>
            <a:ext cx="4040188" cy="685800"/>
          </a:xfrm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rgbClr val="0070C0"/>
                </a:solidFill>
              </a:rPr>
              <a:t> </a:t>
            </a:r>
            <a:r>
              <a:rPr lang="en-US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AMINO (100 mg/kg) 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5800" y="1295400"/>
            <a:ext cx="4041775" cy="533400"/>
          </a:xfrm>
        </p:spPr>
        <p:txBody>
          <a:bodyPr>
            <a:noAutofit/>
          </a:bodyPr>
          <a:lstStyle/>
          <a:p>
            <a:pPr algn="ctr"/>
            <a:r>
              <a:rPr lang="en-US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AMINO(150mg/kg)</a:t>
            </a:r>
            <a:endParaRPr lang="en-US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Content Placeholder 6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2362200"/>
            <a:ext cx="4268788" cy="3200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7"/>
          <p:cNvPicPr>
            <a:picLocks noGrp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5025" y="2362200"/>
            <a:ext cx="4041775" cy="3200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0705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Effects of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tocopherol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on aminophylline induced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cardiotoxicity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8167735"/>
              </p:ext>
            </p:extLst>
          </p:nvPr>
        </p:nvGraphicFramePr>
        <p:xfrm>
          <a:off x="457200" y="1600200"/>
          <a:ext cx="8229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/>
                <a:gridCol w="2286000"/>
                <a:gridCol w="2590800"/>
              </a:tblGrid>
              <a:tr h="73152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Treatment(mg/kg)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Mean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B.P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Heart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rate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Control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70.96 ± 2.30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413.79 ± 5.60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Amino (150)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91.66 ± 7.20</a:t>
                      </a:r>
                    </a:p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531.00 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± 16.66 *</a:t>
                      </a:r>
                      <a:endParaRPr lang="en-US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α-</a:t>
                      </a:r>
                      <a:r>
                        <a:rPr lang="en-US" sz="2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tocopherol</a:t>
                      </a:r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(20) + Amino(150)</a:t>
                      </a:r>
                    </a:p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91.80 ± 6.96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529.40 ± 19.18</a:t>
                      </a:r>
                    </a:p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α-</a:t>
                      </a:r>
                      <a:r>
                        <a:rPr lang="en-US" sz="2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tocopherol</a:t>
                      </a:r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(40) + Amino(150)</a:t>
                      </a:r>
                    </a:p>
                    <a:p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72.62 ± 11.49</a:t>
                      </a:r>
                    </a:p>
                    <a:p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405.88 ± 29.37 </a:t>
                      </a:r>
                      <a:r>
                        <a:rPr lang="en-US" sz="2400" baseline="30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2400" baseline="30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Antioxidants and aminophylline toxicity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4040188" cy="498474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-TP (40 mg/kg) + AMINO (100 mg/kg)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76399"/>
            <a:ext cx="4041775" cy="498475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α-TP (40 mg/kg) + AMINO (150 mg/kg)</a:t>
            </a:r>
          </a:p>
          <a:p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11" name="Content Placeholder 7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514600"/>
            <a:ext cx="4040188" cy="3200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Content Placeholder 7"/>
          <p:cNvPicPr>
            <a:picLocks noGrp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5025" y="2514600"/>
            <a:ext cx="4041775" cy="3200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1933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Effects of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minophylline on oxidative stress markers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9918911"/>
              </p:ext>
            </p:extLst>
          </p:nvPr>
        </p:nvGraphicFramePr>
        <p:xfrm>
          <a:off x="457200" y="1600200"/>
          <a:ext cx="8458200" cy="4718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2010833"/>
                <a:gridCol w="2427817"/>
                <a:gridCol w="2114550"/>
              </a:tblGrid>
              <a:tr h="83820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Group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MDA </a:t>
                      </a:r>
                    </a:p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nmol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/mg protein)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GSH </a:t>
                      </a:r>
                    </a:p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(µmol/mg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protein)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SOD </a:t>
                      </a:r>
                    </a:p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(U/mg protein)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Controls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0.35 ± 0.06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0.57 ± 0.03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0.51 ± 0.15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Aminophylline (50 mg/kg)</a:t>
                      </a:r>
                    </a:p>
                    <a:p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0.42 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± 0.10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0.54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± 0.09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0.60 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± 0.21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Aminophylline (100mg/kg)</a:t>
                      </a:r>
                    </a:p>
                    <a:p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0" algn="l"/>
                        </a:tabLst>
                      </a:pPr>
                      <a:r>
                        <a:rPr lang="en-IN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0.66 ± 0.08 *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57250" algn="l"/>
                        </a:tabLst>
                      </a:pPr>
                      <a:r>
                        <a:rPr lang="en-IN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0.44 </a:t>
                      </a:r>
                      <a:r>
                        <a:rPr lang="en-IN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 </a:t>
                      </a:r>
                      <a:r>
                        <a:rPr lang="en-IN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0.06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57250" algn="l"/>
                        </a:tabLst>
                      </a:pPr>
                      <a:r>
                        <a:rPr lang="en-IN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0. </a:t>
                      </a:r>
                      <a:r>
                        <a:rPr lang="en-IN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44 </a:t>
                      </a:r>
                      <a:r>
                        <a:rPr lang="en-IN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± </a:t>
                      </a:r>
                      <a:r>
                        <a:rPr lang="en-IN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0.40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Aminophylline (150mg/kg)</a:t>
                      </a:r>
                    </a:p>
                    <a:p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0" algn="l"/>
                        </a:tabLst>
                      </a:pPr>
                      <a:r>
                        <a:rPr lang="en-US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1.02 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± 0.18 *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57250" algn="l"/>
                        </a:tabLst>
                      </a:pPr>
                      <a:r>
                        <a:rPr lang="en-US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0.40 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± 0.07 *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57250" algn="l"/>
                        </a:tabLst>
                      </a:pPr>
                      <a:r>
                        <a:rPr lang="en-US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0.30 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± 0.02 *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500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Effects of </a:t>
            </a:r>
            <a:r>
              <a:rPr lang="el-GR" sz="2800" b="1" dirty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tocopherol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(TP) on aminophylline (A) induced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cardiotoxicity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444337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095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Summary and Conclusion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experimental studies show that theophylline-induced anxiety and tachycardia may be due to oxidative stress, and antioxidants may have protective role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Thus it could be speculated that treatment with antioxidants may be helpful in preventing such ADRs due to theophylline</a:t>
            </a:r>
          </a:p>
          <a:p>
            <a:pPr algn="just" eaLnBrk="1" hangingPunct="1">
              <a:lnSpc>
                <a:spcPct val="90000"/>
              </a:lnSpc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data of clinical and preclinical studies show that such translational approach could help to highlight some yet unexplored  areas of safety pharmacology and toxicology</a:t>
            </a:r>
          </a:p>
          <a:p>
            <a:pPr algn="just" eaLnBrk="1" hangingPunct="1">
              <a:lnSpc>
                <a:spcPct val="90000"/>
              </a:lnSpc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deliverable could be rationalization of drug therapy</a:t>
            </a:r>
          </a:p>
          <a:p>
            <a:pPr algn="just" eaLnBrk="1" hangingPunct="1">
              <a:lnSpc>
                <a:spcPct val="90000"/>
              </a:lnSpc>
              <a:defRPr/>
            </a:pP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Acknowledgements</a:t>
            </a:r>
            <a:endParaRPr lang="en-IN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Vallabhbhai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Patel Chest Institute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Department of Science and Technology,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Govt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of India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Kavita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Gulati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Mr. Md.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Shamsuzzaman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Mr.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Jagdish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Joshi</a:t>
            </a:r>
          </a:p>
        </p:txBody>
      </p:sp>
    </p:spTree>
    <p:extLst>
      <p:ext uri="{BB962C8B-B14F-4D97-AF65-F5344CB8AC3E}">
        <p14:creationId xmlns:p14="http://schemas.microsoft.com/office/powerpoint/2010/main" val="35893245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64515" name="Picture 3" descr="DSC0004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3962400" y="4953000"/>
            <a:ext cx="4495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>
                <a:solidFill>
                  <a:srgbClr val="FFFF00"/>
                </a:solidFill>
                <a:latin typeface="Calibri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1872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1513</Words>
  <Application>Microsoft Office PowerPoint</Application>
  <PresentationFormat>On-screen Show (4:3)</PresentationFormat>
  <Paragraphs>343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Clinical and experimental studies on theophylline toxicity: in search for and antidote</vt:lpstr>
      <vt:lpstr>Methylxanthines</vt:lpstr>
      <vt:lpstr>Theophylline…</vt:lpstr>
      <vt:lpstr>Theophylline……</vt:lpstr>
      <vt:lpstr>PHARMACOVIGILANCE</vt:lpstr>
      <vt:lpstr>ADR monitoring in Asthma and COPD </vt:lpstr>
      <vt:lpstr>ADR profile with drugs in asthma and COPD</vt:lpstr>
      <vt:lpstr>ADR monitoring in OAD…</vt:lpstr>
      <vt:lpstr>Prescription monitoring in obstructive airway disease (theophylline) </vt:lpstr>
      <vt:lpstr>ADR incidence with theophylline</vt:lpstr>
      <vt:lpstr>PowerPoint Presentation</vt:lpstr>
      <vt:lpstr>PowerPoint Presentation</vt:lpstr>
      <vt:lpstr>Summary</vt:lpstr>
      <vt:lpstr>Reverse Pharmacology</vt:lpstr>
      <vt:lpstr>Reverse pharmacology studies: Basis</vt:lpstr>
      <vt:lpstr>Effects of anti-oxidants on Aminophylline induced Anxiety</vt:lpstr>
      <vt:lpstr>Aminophylline (A) induced anxiety and oxidative stress markers</vt:lpstr>
      <vt:lpstr>Effects of aminophylline on Mean B.P and Heart rate</vt:lpstr>
      <vt:lpstr>ECG TRACING BY BIOPAC SYSTEM</vt:lpstr>
      <vt:lpstr>ECG TRACING BY BIOPAC SYSTEM</vt:lpstr>
      <vt:lpstr>Effects of tocopherol on aminophylline induced cardiotoxicity</vt:lpstr>
      <vt:lpstr>Antioxidants and aminophylline toxicity</vt:lpstr>
      <vt:lpstr>Effects of Aminophylline on oxidative stress markers</vt:lpstr>
      <vt:lpstr>Effects of α-tocopherol (TP) on aminophylline (A) induced cardiotoxicity </vt:lpstr>
      <vt:lpstr>Summary and Conclusion</vt:lpstr>
      <vt:lpstr>Acknowledgements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and experimental studies on theophylline toxicity: in search for and antidote</dc:title>
  <dc:creator>admin</dc:creator>
  <cp:lastModifiedBy>Arnab Ray</cp:lastModifiedBy>
  <cp:revision>59</cp:revision>
  <dcterms:created xsi:type="dcterms:W3CDTF">2006-08-16T00:00:00Z</dcterms:created>
  <dcterms:modified xsi:type="dcterms:W3CDTF">2014-10-20T00:47:40Z</dcterms:modified>
</cp:coreProperties>
</file>