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5" r:id="rId1"/>
    <p:sldMasterId id="2147483699" r:id="rId2"/>
  </p:sldMasterIdLst>
  <p:notesMasterIdLst>
    <p:notesMasterId r:id="rId28"/>
  </p:notesMasterIdLst>
  <p:handoutMasterIdLst>
    <p:handoutMasterId r:id="rId29"/>
  </p:handoutMasterIdLst>
  <p:sldIdLst>
    <p:sldId id="616" r:id="rId3"/>
    <p:sldId id="569" r:id="rId4"/>
    <p:sldId id="599" r:id="rId5"/>
    <p:sldId id="601" r:id="rId6"/>
    <p:sldId id="602" r:id="rId7"/>
    <p:sldId id="603" r:id="rId8"/>
    <p:sldId id="584" r:id="rId9"/>
    <p:sldId id="604" r:id="rId10"/>
    <p:sldId id="592" r:id="rId11"/>
    <p:sldId id="598" r:id="rId12"/>
    <p:sldId id="594" r:id="rId13"/>
    <p:sldId id="605" r:id="rId14"/>
    <p:sldId id="606" r:id="rId15"/>
    <p:sldId id="607" r:id="rId16"/>
    <p:sldId id="608" r:id="rId17"/>
    <p:sldId id="609" r:id="rId18"/>
    <p:sldId id="610" r:id="rId19"/>
    <p:sldId id="611" r:id="rId20"/>
    <p:sldId id="612" r:id="rId21"/>
    <p:sldId id="613" r:id="rId22"/>
    <p:sldId id="577" r:id="rId23"/>
    <p:sldId id="614" r:id="rId24"/>
    <p:sldId id="615" r:id="rId25"/>
    <p:sldId id="574" r:id="rId26"/>
    <p:sldId id="617" r:id="rId27"/>
  </p:sldIdLst>
  <p:sldSz cx="9144000" cy="6858000" type="screen4x3"/>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DC625"/>
    <a:srgbClr val="177DFF"/>
    <a:srgbClr val="3697FF"/>
    <a:srgbClr val="FFF4E8"/>
    <a:srgbClr val="FDBE24"/>
    <a:srgbClr val="FF9C25"/>
    <a:srgbClr val="167B4D"/>
    <a:srgbClr val="41CD34"/>
    <a:srgbClr val="CD3CBA"/>
    <a:srgbClr val="FF3C1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99196" autoAdjust="0"/>
  </p:normalViewPr>
  <p:slideViewPr>
    <p:cSldViewPr snapToGrid="0" snapToObjects="1">
      <p:cViewPr varScale="1">
        <p:scale>
          <a:sx n="73" d="100"/>
          <a:sy n="73" d="100"/>
        </p:scale>
        <p:origin x="-1284" y="-102"/>
      </p:cViewPr>
      <p:guideLst>
        <p:guide orient="horz" pos="2586"/>
        <p:guide pos="2880"/>
        <p:guide pos="304"/>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03" d="100"/>
          <a:sy n="103" d="100"/>
        </p:scale>
        <p:origin x="-4416"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6ACF9EA-820B-1243-93FA-31E11A8E727B}" type="datetime1">
              <a:rPr lang="en-US" smtClean="0"/>
              <a:pPr/>
              <a:t>8/31/2015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C67224A-84F4-D04E-A522-2B185D54563D}" type="slidenum">
              <a:rPr lang="en-US" smtClean="0"/>
              <a:pPr/>
              <a:t>‹#›</a:t>
            </a:fld>
            <a:endParaRPr lang="en-US"/>
          </a:p>
        </p:txBody>
      </p:sp>
    </p:spTree>
    <p:extLst>
      <p:ext uri="{BB962C8B-B14F-4D97-AF65-F5344CB8AC3E}">
        <p14:creationId xmlns:p14="http://schemas.microsoft.com/office/powerpoint/2010/main" xmlns="" val="3597865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F9249C-286E-1240-A224-15999ED3E380}" type="datetime1">
              <a:rPr lang="en-US" smtClean="0"/>
              <a:pPr/>
              <a:t>8/31/2015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513B80-40A7-9049-8476-E56BB2F742E7}" type="slidenum">
              <a:rPr lang="en-US" smtClean="0"/>
              <a:pPr/>
              <a:t>‹#›</a:t>
            </a:fld>
            <a:endParaRPr lang="en-US"/>
          </a:p>
        </p:txBody>
      </p:sp>
    </p:spTree>
    <p:extLst>
      <p:ext uri="{BB962C8B-B14F-4D97-AF65-F5344CB8AC3E}">
        <p14:creationId xmlns:p14="http://schemas.microsoft.com/office/powerpoint/2010/main" xmlns="" val="45842714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dirty="0"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
        <p:nvSpPr>
          <p:cNvPr id="9" name="Slide Number Placeholder 5"/>
          <p:cNvSpPr>
            <a:spLocks noGrp="1"/>
          </p:cNvSpPr>
          <p:nvPr>
            <p:ph type="sldNum" sz="quarter" idx="12"/>
          </p:nvPr>
        </p:nvSpPr>
        <p:spPr>
          <a:xfrm>
            <a:off x="6776845" y="6476616"/>
            <a:ext cx="2059122" cy="276228"/>
          </a:xfrm>
          <a:prstGeom prst="rect">
            <a:avLst/>
          </a:prstGeom>
        </p:spPr>
        <p:txBody>
          <a:bodyPr/>
          <a:lstStyle>
            <a:lvl1pPr algn="r">
              <a:defRPr sz="1100">
                <a:solidFill>
                  <a:srgbClr val="FF0000"/>
                </a:solidFill>
              </a:defRPr>
            </a:lvl1pPr>
          </a:lstStyle>
          <a:p>
            <a:r>
              <a:rPr lang="en-US" dirty="0" smtClean="0"/>
              <a:t>    </a:t>
            </a:r>
            <a:fld id="{0B0228CD-7FDF-BD49-9AFD-E315DB044540}" type="slidenum">
              <a:rPr lang="en-US" smtClean="0">
                <a:solidFill>
                  <a:schemeClr val="bg1">
                    <a:lumMod val="50000"/>
                    <a:lumOff val="50000"/>
                  </a:schemeClr>
                </a:solidFill>
              </a:rPr>
              <a:pPr/>
              <a:t>‹#›</a:t>
            </a:fld>
            <a:endParaRPr lang="en-US" dirty="0">
              <a:solidFill>
                <a:schemeClr val="bg1">
                  <a:lumMod val="50000"/>
                  <a:lumOff val="50000"/>
                </a:schemeClr>
              </a:solidFill>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effectLst>
                  <a:outerShdw blurRad="50800" dist="38100" dir="5400000" algn="t" rotWithShape="0">
                    <a:prstClr val="black">
                      <a:alpha val="40000"/>
                    </a:prstClr>
                  </a:outerShdw>
                </a:effectLst>
              </a:defRPr>
            </a:lvl1pPr>
            <a:lvl2pPr>
              <a:lnSpc>
                <a:spcPct val="90000"/>
              </a:lnSpc>
              <a:defRPr>
                <a:effectLst>
                  <a:outerShdw blurRad="50800" dist="38100" dir="5400000" algn="t" rotWithShape="0">
                    <a:prstClr val="black">
                      <a:alpha val="40000"/>
                    </a:prstClr>
                  </a:outerShdw>
                </a:effectLst>
              </a:defRPr>
            </a:lvl2pPr>
            <a:lvl3pPr>
              <a:lnSpc>
                <a:spcPct val="90000"/>
              </a:lnSpc>
              <a:defRPr>
                <a:effectLst>
                  <a:outerShdw blurRad="50800" dist="38100" dir="5400000" algn="t" rotWithShape="0">
                    <a:prstClr val="black">
                      <a:alpha val="40000"/>
                    </a:prstClr>
                  </a:outerShdw>
                </a:effectLst>
              </a:defRPr>
            </a:lvl3pPr>
            <a:lvl4pPr>
              <a:lnSpc>
                <a:spcPct val="90000"/>
              </a:lnSpc>
              <a:defRPr>
                <a:effectLst>
                  <a:outerShdw blurRad="50800" dist="38100" dir="5400000" algn="t" rotWithShape="0">
                    <a:prstClr val="black">
                      <a:alpha val="40000"/>
                    </a:prstClr>
                  </a:outerShdw>
                </a:effectLst>
              </a:defRPr>
            </a:lvl4pPr>
            <a:lvl5pPr>
              <a:lnSpc>
                <a:spcPct val="90000"/>
              </a:lnSpc>
              <a:defRPr>
                <a:effectLst>
                  <a:outerShdw blurRad="50800" dist="38100" dir="5400000" algn="t" rotWithShape="0">
                    <a:prstClr val="black">
                      <a:alpha val="40000"/>
                    </a:prstClr>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a:spLocks noGrp="1"/>
          </p:cNvSpPr>
          <p:nvPr>
            <p:ph type="sldNum" sz="quarter" idx="12"/>
          </p:nvPr>
        </p:nvSpPr>
        <p:spPr>
          <a:xfrm>
            <a:off x="6776845" y="6476616"/>
            <a:ext cx="2059122" cy="276228"/>
          </a:xfrm>
          <a:prstGeom prst="rect">
            <a:avLst/>
          </a:prstGeom>
        </p:spPr>
        <p:txBody>
          <a:bodyPr/>
          <a:lstStyle>
            <a:lvl1pPr algn="r">
              <a:defRPr sz="1100">
                <a:solidFill>
                  <a:srgbClr val="FF0000"/>
                </a:solidFill>
              </a:defRPr>
            </a:lvl1pPr>
          </a:lstStyle>
          <a:p>
            <a:fld id="{0B0228CD-7FDF-BD49-9AFD-E315DB044540}" type="slidenum">
              <a:rPr lang="en-US" smtClean="0">
                <a:solidFill>
                  <a:schemeClr val="bg1">
                    <a:lumMod val="50000"/>
                    <a:lumOff val="50000"/>
                  </a:schemeClr>
                </a:solidFill>
              </a:rPr>
              <a:pPr/>
              <a:t>‹#›</a:t>
            </a:fld>
            <a:endParaRPr lang="en-US" dirty="0">
              <a:solidFill>
                <a:schemeClr val="bg1">
                  <a:lumMod val="50000"/>
                  <a:lumOff val="50000"/>
                </a:schemeClr>
              </a:solidFill>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12875"/>
            <a:ext cx="8382000" cy="2210862"/>
          </a:xfrm>
        </p:spPr>
        <p:txBody>
          <a:bodyPr/>
          <a:lstStyle>
            <a:lvl1pPr>
              <a:lnSpc>
                <a:spcPct val="90000"/>
              </a:lnSpc>
              <a:defRPr>
                <a:effectLst>
                  <a:outerShdw blurRad="50800" dist="38100" dir="2700000" algn="tl" rotWithShape="0">
                    <a:prstClr val="black">
                      <a:alpha val="40000"/>
                    </a:prstClr>
                  </a:outerShdw>
                </a:effectLst>
              </a:defRPr>
            </a:lvl1pPr>
            <a:lvl2pPr>
              <a:lnSpc>
                <a:spcPct val="90000"/>
              </a:lnSpc>
              <a:defRPr>
                <a:effectLst>
                  <a:outerShdw blurRad="50800" dist="38100" dir="2700000" algn="tl" rotWithShape="0">
                    <a:prstClr val="black">
                      <a:alpha val="40000"/>
                    </a:prstClr>
                  </a:outerShdw>
                </a:effectLst>
              </a:defRPr>
            </a:lvl2pPr>
            <a:lvl3pPr>
              <a:lnSpc>
                <a:spcPct val="90000"/>
              </a:lnSpc>
              <a:defRPr>
                <a:effectLst>
                  <a:outerShdw blurRad="50800" dist="38100" dir="2700000" algn="tl" rotWithShape="0">
                    <a:prstClr val="black">
                      <a:alpha val="40000"/>
                    </a:prstClr>
                  </a:outerShdw>
                </a:effectLst>
              </a:defRPr>
            </a:lvl3pPr>
            <a:lvl4pPr>
              <a:lnSpc>
                <a:spcPct val="90000"/>
              </a:lnSpc>
              <a:defRPr>
                <a:effectLst>
                  <a:outerShdw blurRad="50800" dist="38100" dir="2700000" algn="tl" rotWithShape="0">
                    <a:prstClr val="black">
                      <a:alpha val="40000"/>
                    </a:prstClr>
                  </a:outerShdw>
                </a:effectLst>
              </a:defRPr>
            </a:lvl4pPr>
            <a:lvl5pPr>
              <a:lnSpc>
                <a:spcPct val="90000"/>
              </a:lnSpc>
              <a:defRPr>
                <a:effectLst>
                  <a:outerShdw blurRad="50800" dist="38100" dir="2700000" algn="tl" rotWithShape="0">
                    <a:prstClr val="black">
                      <a:alpha val="40000"/>
                    </a:prstClr>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2"/>
          </p:nvPr>
        </p:nvSpPr>
        <p:spPr>
          <a:xfrm>
            <a:off x="6776845" y="6476616"/>
            <a:ext cx="2059122" cy="276228"/>
          </a:xfrm>
          <a:prstGeom prst="rect">
            <a:avLst/>
          </a:prstGeom>
        </p:spPr>
        <p:txBody>
          <a:bodyPr/>
          <a:lstStyle>
            <a:lvl1pPr algn="r">
              <a:defRPr sz="1100">
                <a:solidFill>
                  <a:srgbClr val="FF0000"/>
                </a:solidFill>
              </a:defRPr>
            </a:lvl1pPr>
          </a:lstStyle>
          <a:p>
            <a:r>
              <a:rPr lang="en-US" dirty="0" smtClean="0"/>
              <a:t>    </a:t>
            </a:r>
            <a:fld id="{0B0228CD-7FDF-BD49-9AFD-E315DB044540}" type="slidenum">
              <a:rPr lang="en-US" smtClean="0">
                <a:solidFill>
                  <a:schemeClr val="bg1">
                    <a:lumMod val="50000"/>
                    <a:lumOff val="50000"/>
                  </a:schemeClr>
                </a:solidFill>
              </a:rPr>
              <a:pPr/>
              <a:t>‹#›</a:t>
            </a:fld>
            <a:endParaRPr lang="en-US" dirty="0">
              <a:solidFill>
                <a:schemeClr val="bg1">
                  <a:lumMod val="50000"/>
                  <a:lumOff val="50000"/>
                </a:schemeClr>
              </a:solidFill>
            </a:endParaRPr>
          </a:p>
        </p:txBody>
      </p:sp>
      <p:pic>
        <p:nvPicPr>
          <p:cNvPr id="6" name="Picture 5" descr="JCRI-ABTS-Logo-Final-RGB.jpg"/>
          <p:cNvPicPr>
            <a:picLocks noChangeAspect="1"/>
          </p:cNvPicPr>
          <p:nvPr userDrawn="1"/>
        </p:nvPicPr>
        <p:blipFill rotWithShape="1">
          <a:blip r:embed="rId2">
            <a:extLst>
              <a:ext uri="{28A0092B-C50C-407E-A947-70E740481C1C}">
                <a14:useLocalDpi xmlns:a14="http://schemas.microsoft.com/office/drawing/2010/main" xmlns="" val="0"/>
              </a:ext>
            </a:extLst>
          </a:blip>
          <a:srcRect l="16234" t="13940" r="6348" b="15392"/>
          <a:stretch/>
        </p:blipFill>
        <p:spPr>
          <a:xfrm>
            <a:off x="1" y="0"/>
            <a:ext cx="1076050" cy="1099297"/>
          </a:xfrm>
          <a:prstGeom prst="rect">
            <a:avLst/>
          </a:prstGeom>
        </p:spPr>
      </p:pic>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a:xfrm>
            <a:off x="6776845" y="6476616"/>
            <a:ext cx="2059122" cy="276228"/>
          </a:xfrm>
          <a:prstGeom prst="rect">
            <a:avLst/>
          </a:prstGeom>
        </p:spPr>
        <p:txBody>
          <a:bodyPr/>
          <a:lstStyle>
            <a:lvl1pPr algn="r">
              <a:defRPr sz="1100">
                <a:solidFill>
                  <a:srgbClr val="FF0000"/>
                </a:solidFill>
              </a:defRPr>
            </a:lvl1pPr>
          </a:lstStyle>
          <a:p>
            <a:fld id="{0B0228CD-7FDF-BD49-9AFD-E315DB044540}" type="slidenum">
              <a:rPr lang="en-US" smtClean="0">
                <a:solidFill>
                  <a:schemeClr val="bg1">
                    <a:lumMod val="50000"/>
                    <a:lumOff val="50000"/>
                  </a:schemeClr>
                </a:solidFill>
              </a:rPr>
              <a:pPr/>
              <a:t>‹#›</a:t>
            </a:fld>
            <a:endParaRPr lang="en-US" dirty="0">
              <a:solidFill>
                <a:schemeClr val="bg1">
                  <a:lumMod val="50000"/>
                  <a:lumOff val="50000"/>
                </a:schemeClr>
              </a:solidFill>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5"/>
          <p:cNvSpPr>
            <a:spLocks noGrp="1"/>
          </p:cNvSpPr>
          <p:nvPr>
            <p:ph type="sldNum" sz="quarter" idx="12"/>
          </p:nvPr>
        </p:nvSpPr>
        <p:spPr>
          <a:xfrm>
            <a:off x="6776845" y="6476616"/>
            <a:ext cx="2059122" cy="276228"/>
          </a:xfrm>
          <a:prstGeom prst="rect">
            <a:avLst/>
          </a:prstGeom>
        </p:spPr>
        <p:txBody>
          <a:bodyPr/>
          <a:lstStyle>
            <a:lvl1pPr algn="r">
              <a:defRPr sz="1100">
                <a:solidFill>
                  <a:srgbClr val="FF0000"/>
                </a:solidFill>
              </a:defRPr>
            </a:lvl1pPr>
          </a:lstStyle>
          <a:p>
            <a:fld id="{0B0228CD-7FDF-BD49-9AFD-E315DB044540}" type="slidenum">
              <a:rPr lang="en-US" smtClean="0">
                <a:solidFill>
                  <a:schemeClr val="bg1">
                    <a:lumMod val="50000"/>
                    <a:lumOff val="50000"/>
                  </a:schemeClr>
                </a:solidFill>
              </a:rPr>
              <a:pPr/>
              <a:t>‹#›</a:t>
            </a:fld>
            <a:endParaRPr lang="en-US" dirty="0">
              <a:solidFill>
                <a:schemeClr val="bg1">
                  <a:lumMod val="50000"/>
                  <a:lumOff val="50000"/>
                </a:schemeClr>
              </a:solidFill>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Slide Number Placeholder 5"/>
          <p:cNvSpPr>
            <a:spLocks noGrp="1"/>
          </p:cNvSpPr>
          <p:nvPr>
            <p:ph type="sldNum" sz="quarter" idx="12"/>
          </p:nvPr>
        </p:nvSpPr>
        <p:spPr>
          <a:xfrm>
            <a:off x="6776845" y="6476616"/>
            <a:ext cx="2059122" cy="276228"/>
          </a:xfrm>
          <a:prstGeom prst="rect">
            <a:avLst/>
          </a:prstGeom>
        </p:spPr>
        <p:txBody>
          <a:bodyPr/>
          <a:lstStyle>
            <a:lvl1pPr algn="r">
              <a:defRPr sz="1100">
                <a:solidFill>
                  <a:srgbClr val="FF0000"/>
                </a:solidFill>
              </a:defRPr>
            </a:lvl1pPr>
          </a:lstStyle>
          <a:p>
            <a:fld id="{0B0228CD-7FDF-BD49-9AFD-E315DB044540}" type="slidenum">
              <a:rPr lang="en-US" smtClean="0">
                <a:solidFill>
                  <a:schemeClr val="tx1"/>
                </a:solidFill>
              </a:rPr>
              <a:pPr/>
              <a:t>‹#›</a:t>
            </a:fld>
            <a:endParaRPr lang="en-US" dirty="0">
              <a:solidFill>
                <a:schemeClr val="tx1"/>
              </a:solidFill>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effectLst>
                  <a:outerShdw blurRad="50800" dist="38100" dir="2700000" algn="tl" rotWithShape="0">
                    <a:prstClr val="black">
                      <a:alpha val="40000"/>
                    </a:prstClr>
                  </a:outerShdw>
                </a:effectLst>
              </a:defRPr>
            </a:lvl1pPr>
            <a:lvl2pPr>
              <a:lnSpc>
                <a:spcPct val="90000"/>
              </a:lnSpc>
              <a:defRPr>
                <a:effectLst>
                  <a:outerShdw blurRad="50800" dist="38100" dir="2700000" algn="tl" rotWithShape="0">
                    <a:prstClr val="black">
                      <a:alpha val="40000"/>
                    </a:prstClr>
                  </a:outerShdw>
                </a:effectLst>
              </a:defRPr>
            </a:lvl2pPr>
            <a:lvl3pPr>
              <a:lnSpc>
                <a:spcPct val="90000"/>
              </a:lnSpc>
              <a:defRPr>
                <a:effectLst>
                  <a:outerShdw blurRad="50800" dist="38100" dir="2700000" algn="tl" rotWithShape="0">
                    <a:prstClr val="black">
                      <a:alpha val="40000"/>
                    </a:prstClr>
                  </a:outerShdw>
                </a:effectLst>
              </a:defRPr>
            </a:lvl3pPr>
            <a:lvl4pPr>
              <a:lnSpc>
                <a:spcPct val="90000"/>
              </a:lnSpc>
              <a:defRPr>
                <a:effectLst>
                  <a:outerShdw blurRad="50800" dist="38100" dir="2700000" algn="tl" rotWithShape="0">
                    <a:prstClr val="black">
                      <a:alpha val="40000"/>
                    </a:prstClr>
                  </a:outerShdw>
                </a:effectLst>
              </a:defRPr>
            </a:lvl4pPr>
            <a:lvl5pPr>
              <a:lnSpc>
                <a:spcPct val="90000"/>
              </a:lnSpc>
              <a:defRPr>
                <a:effectLst>
                  <a:outerShdw blurRad="50800" dist="38100" dir="2700000" algn="tl" rotWithShape="0">
                    <a:prstClr val="black">
                      <a:alpha val="40000"/>
                    </a:prstClr>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2"/>
          </p:nvPr>
        </p:nvSpPr>
        <p:spPr>
          <a:xfrm>
            <a:off x="6776845" y="6476616"/>
            <a:ext cx="2059122" cy="276228"/>
          </a:xfrm>
          <a:prstGeom prst="rect">
            <a:avLst/>
          </a:prstGeom>
        </p:spPr>
        <p:txBody>
          <a:bodyPr/>
          <a:lstStyle>
            <a:lvl1pPr algn="r">
              <a:defRPr sz="1100">
                <a:solidFill>
                  <a:srgbClr val="FF0000"/>
                </a:solidFill>
              </a:defRPr>
            </a:lvl1pPr>
          </a:lstStyle>
          <a:p>
            <a:r>
              <a:rPr lang="en-US" dirty="0" smtClean="0"/>
              <a:t>    </a:t>
            </a:r>
            <a:fld id="{0B0228CD-7FDF-BD49-9AFD-E315DB044540}" type="slidenum">
              <a:rPr lang="en-US" smtClean="0">
                <a:solidFill>
                  <a:schemeClr val="bg1">
                    <a:lumMod val="50000"/>
                    <a:lumOff val="50000"/>
                  </a:schemeClr>
                </a:solidFill>
              </a:rPr>
              <a:pPr/>
              <a:t>‹#›</a:t>
            </a:fld>
            <a:endParaRPr lang="en-US" dirty="0">
              <a:solidFill>
                <a:schemeClr val="bg1">
                  <a:lumMod val="50000"/>
                  <a:lumOff val="50000"/>
                </a:schemeClr>
              </a:solidFill>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7710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42125"/>
          </a:xfrm>
          <a:prstGeom prst="rect">
            <a:avLst/>
          </a:prstGeom>
        </p:spPr>
        <p:txBody>
          <a:bodyPr vert="horz" lIns="0" tIns="0" rIns="0" bIns="0" rtlCol="0">
            <a:spAutoFit/>
          </a:bodyPr>
          <a:lstStyle/>
          <a:p>
            <a:pPr lvl="0"/>
            <a:r>
              <a:rPr lang="en-US" dirty="0" smtClean="0">
                <a:solidFill>
                  <a:srgbClr val="FFFFFF"/>
                </a:solidFill>
                <a:effectLst>
                  <a:outerShdw blurRad="38100" dist="38100" dir="2700000" algn="tl">
                    <a:srgbClr val="000000"/>
                  </a:outerShdw>
                </a:effectLst>
              </a:rPr>
              <a:t>First level</a:t>
            </a:r>
          </a:p>
          <a:p>
            <a:pPr lvl="1"/>
            <a:r>
              <a:rPr lang="en-US" dirty="0" smtClean="0">
                <a:solidFill>
                  <a:srgbClr val="FFFFFF"/>
                </a:solidFill>
                <a:effectLst>
                  <a:outerShdw blurRad="38100" dist="38100" dir="2700000" algn="tl">
                    <a:srgbClr val="000000"/>
                  </a:outerShdw>
                </a:effectLst>
              </a:rPr>
              <a:t>Second level</a:t>
            </a:r>
            <a:endParaRPr lang="en-US" dirty="0" smtClean="0"/>
          </a:p>
          <a:p>
            <a:pPr lvl="2"/>
            <a:r>
              <a:rPr lang="en-US" dirty="0" smtClean="0">
                <a:solidFill>
                  <a:srgbClr val="FFFFFF"/>
                </a:solidFill>
                <a:effectLst>
                  <a:outerShdw blurRad="38100" dist="38100" dir="2700000" algn="tl">
                    <a:srgbClr val="000000"/>
                  </a:outerShdw>
                </a:effectLst>
              </a:rPr>
              <a:t>Third level</a:t>
            </a:r>
          </a:p>
          <a:p>
            <a:pPr lvl="3"/>
            <a:r>
              <a:rPr lang="en-US" dirty="0" smtClean="0">
                <a:solidFill>
                  <a:srgbClr val="FFFFFF"/>
                </a:solidFill>
                <a:effectLst>
                  <a:outerShdw blurRad="38100" dist="38100" dir="2700000" algn="tl">
                    <a:srgbClr val="000000"/>
                  </a:outerShdw>
                </a:effectLst>
              </a:rPr>
              <a:t>Forth level</a:t>
            </a:r>
          </a:p>
          <a:p>
            <a:pPr lvl="3"/>
            <a:endParaRPr lang="en-US" dirty="0" smtClean="0">
              <a:solidFill>
                <a:srgbClr val="FFFFFF"/>
              </a:solidFill>
              <a:effectLst>
                <a:outerShdw blurRad="38100" dist="38100" dir="2700000" algn="tl">
                  <a:srgbClr val="000000"/>
                </a:outerShdw>
              </a:effectLst>
            </a:endParaRPr>
          </a:p>
        </p:txBody>
      </p:sp>
      <p:pic>
        <p:nvPicPr>
          <p:cNvPr id="6" name="Picture 5"/>
          <p:cNvPicPr>
            <a:picLocks noChangeAspect="1"/>
          </p:cNvPicPr>
          <p:nvPr userDrawn="1"/>
        </p:nvPicPr>
        <p:blipFill>
          <a:blip r:embed="rId14"/>
          <a:stretch>
            <a:fillRect/>
          </a:stretch>
        </p:blipFill>
        <p:spPr>
          <a:xfrm rot="2994796">
            <a:off x="450008" y="-2390142"/>
            <a:ext cx="6692876" cy="7349981"/>
          </a:xfrm>
          <a:prstGeom prst="rect">
            <a:avLst/>
          </a:prstGeom>
          <a:ln>
            <a:noFill/>
          </a:ln>
        </p:spPr>
      </p:pic>
      <p:pic>
        <p:nvPicPr>
          <p:cNvPr id="7" name="Picture 6" descr="logo-180.png"/>
          <p:cNvPicPr>
            <a:picLocks noChangeAspect="1"/>
          </p:cNvPicPr>
          <p:nvPr userDrawn="1"/>
        </p:nvPicPr>
        <p:blipFill>
          <a:blip r:embed="rId15">
            <a:extLst>
              <a:ext uri="{28A0092B-C50C-407E-A947-70E740481C1C}">
                <a14:useLocalDpi xmlns:a14="http://schemas.microsoft.com/office/drawing/2010/main" xmlns="" val="0"/>
              </a:ext>
            </a:extLst>
          </a:blip>
          <a:stretch>
            <a:fillRect/>
          </a:stretch>
        </p:blipFill>
        <p:spPr>
          <a:xfrm>
            <a:off x="7903741" y="0"/>
            <a:ext cx="1240259" cy="1240259"/>
          </a:xfrm>
          <a:prstGeom prst="rect">
            <a:avLst/>
          </a:prstGeom>
        </p:spPr>
      </p:pic>
      <p:pic>
        <p:nvPicPr>
          <p:cNvPr id="8" name="Picture 2" descr="http://logosdatabase.com/logoimages/77912863.jpg"/>
          <p:cNvPicPr>
            <a:picLocks noChangeAspect="1" noChangeArrowheads="1"/>
          </p:cNvPicPr>
          <p:nvPr userDrawn="1"/>
        </p:nvPicPr>
        <p:blipFill rotWithShape="1">
          <a:blip r:embed="rId16">
            <a:extLst>
              <a:ext uri="{28A0092B-C50C-407E-A947-70E740481C1C}">
                <a14:useLocalDpi xmlns:a14="http://schemas.microsoft.com/office/drawing/2010/main" xmlns="" val="0"/>
              </a:ext>
            </a:extLst>
          </a:blip>
          <a:srcRect l="715" r="1525"/>
          <a:stretch/>
        </p:blipFill>
        <p:spPr bwMode="auto">
          <a:xfrm>
            <a:off x="6532398" y="82731"/>
            <a:ext cx="1324993" cy="708012"/>
          </a:xfrm>
          <a:prstGeom prst="rect">
            <a:avLst/>
          </a:prstGeom>
          <a:noFill/>
          <a:extLst>
            <a:ext uri="{909E8E84-426E-40dd-AFC4-6F175D3DCCD1}">
              <a14:hiddenFill xmlns:a14="http://schemas.microsoft.com/office/drawing/2010/main" xmlns="">
                <a:solidFill>
                  <a:srgbClr val="FFFFFF"/>
                </a:solidFill>
              </a14:hiddenFill>
            </a:ext>
          </a:extLst>
        </p:spPr>
      </p:pic>
    </p:spTree>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7" r:id="rId9"/>
    <p:sldLayoutId id="2147483701" r:id="rId10"/>
    <p:sldLayoutId id="2147483702" r:id="rId11"/>
  </p:sldLayoutIdLst>
  <p:transition>
    <p:fade/>
  </p:transition>
  <p:hf hdr="0" ftr="0" dt="0"/>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1000">
                <a:srgbClr val="FFFF99"/>
              </a:gs>
              <a:gs pos="42000">
                <a:srgbClr val="F6AE1E"/>
              </a:gs>
            </a:gsLst>
            <a:lin ang="5400000" scaled="0"/>
            <a:tileRect/>
          </a:gradFill>
          <a:effectLst>
            <a:outerShdw blurRad="50800" dist="38100" dir="2700000" algn="tl" rotWithShape="0">
              <a:prstClr val="black">
                <a:alpha val="40000"/>
              </a:prstClr>
            </a:outerShdw>
          </a:effectLst>
          <a:latin typeface="Georgia"/>
          <a:ea typeface="+mn-ea"/>
          <a:cs typeface="Georgia"/>
        </a:defRPr>
      </a:lvl1pPr>
    </p:titleStyle>
    <p:bodyStyle>
      <a:lvl1pPr marL="396875" indent="-396875" algn="l" defTabSz="914363" rtl="0" eaLnBrk="1" latinLnBrk="0" hangingPunct="1">
        <a:lnSpc>
          <a:spcPct val="90000"/>
        </a:lnSpc>
        <a:spcBef>
          <a:spcPct val="20000"/>
        </a:spcBef>
        <a:buFontTx/>
        <a:buBlip>
          <a:blip r:embed="rId17"/>
        </a:buBlip>
        <a:defRPr sz="3200" kern="1200" baseline="0">
          <a:solidFill>
            <a:schemeClr val="tx1"/>
          </a:solidFill>
          <a:latin typeface="Century Schoolbook"/>
          <a:ea typeface="+mn-ea"/>
          <a:cs typeface="Century Schoolbook"/>
        </a:defRPr>
      </a:lvl1pPr>
      <a:lvl2pPr marL="914400" indent="-396875" algn="l" defTabSz="914363" rtl="0" eaLnBrk="1" latinLnBrk="0" hangingPunct="1">
        <a:lnSpc>
          <a:spcPct val="90000"/>
        </a:lnSpc>
        <a:spcBef>
          <a:spcPct val="20000"/>
        </a:spcBef>
        <a:buFontTx/>
        <a:buBlip>
          <a:blip r:embed="rId18"/>
        </a:buBlip>
        <a:defRPr sz="2800" kern="1200">
          <a:solidFill>
            <a:schemeClr val="tx1"/>
          </a:solidFill>
          <a:latin typeface="Century Schoolbook"/>
          <a:ea typeface="+mn-ea"/>
          <a:cs typeface="Century Schoolbook"/>
        </a:defRPr>
      </a:lvl2pPr>
      <a:lvl3pPr marL="1258888" indent="-344488" algn="l" defTabSz="914363" rtl="0" eaLnBrk="1" latinLnBrk="0" hangingPunct="1">
        <a:lnSpc>
          <a:spcPct val="90000"/>
        </a:lnSpc>
        <a:spcBef>
          <a:spcPct val="20000"/>
        </a:spcBef>
        <a:buFontTx/>
        <a:buBlip>
          <a:blip r:embed="rId18"/>
        </a:buBlip>
        <a:defRPr sz="2400" kern="1200" baseline="0">
          <a:solidFill>
            <a:schemeClr val="tx1"/>
          </a:solidFill>
          <a:latin typeface="Century Schoolbook"/>
          <a:ea typeface="+mn-ea"/>
          <a:cs typeface="Century Schoolbook"/>
        </a:defRPr>
      </a:lvl3pPr>
      <a:lvl4pPr marL="1604963" indent="-346075" algn="l" defTabSz="914363" rtl="0" eaLnBrk="1" latinLnBrk="0" hangingPunct="1">
        <a:lnSpc>
          <a:spcPct val="90000"/>
        </a:lnSpc>
        <a:spcBef>
          <a:spcPct val="20000"/>
        </a:spcBef>
        <a:buFontTx/>
        <a:buBlip>
          <a:blip r:embed="rId18"/>
        </a:buBlip>
        <a:defRPr sz="2400" kern="1200">
          <a:solidFill>
            <a:schemeClr val="tx1"/>
          </a:solidFill>
          <a:latin typeface="Century Schoolbook"/>
          <a:ea typeface="+mn-ea"/>
          <a:cs typeface="Century Schoolbook"/>
        </a:defRPr>
      </a:lvl4pPr>
      <a:lvl5pPr marL="1941513" indent="-336550" algn="l" defTabSz="914363" rtl="0" eaLnBrk="1" latinLnBrk="0" hangingPunct="1">
        <a:lnSpc>
          <a:spcPct val="90000"/>
        </a:lnSpc>
        <a:spcBef>
          <a:spcPct val="20000"/>
        </a:spcBef>
        <a:buFontTx/>
        <a:buBlip>
          <a:blip r:embed="rId18"/>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77108"/>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0" r:id="rId1"/>
  </p:sldLayoutIdLst>
  <p:transition>
    <p:fade/>
  </p:transition>
  <p:hf hdr="0" ftr="0" dt="0"/>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Georgia"/>
          <a:ea typeface="+mn-ea"/>
          <a:cs typeface="Georgia"/>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entury Schoolbook"/>
          <a:ea typeface="+mn-ea"/>
          <a:cs typeface="Century Schoolbook"/>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entury Schoolbook"/>
          <a:ea typeface="+mn-ea"/>
          <a:cs typeface="Century Schoolbook"/>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entury Schoolbook"/>
          <a:ea typeface="+mn-ea"/>
          <a:cs typeface="Century Schoolbook"/>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entury Schoolbook"/>
          <a:ea typeface="+mn-ea"/>
          <a:cs typeface="Century Schoolbook"/>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entury Schoolbook"/>
          <a:ea typeface="+mn-ea"/>
          <a:cs typeface="Century Schoolbook"/>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 Id="rId6" Type="http://schemas.openxmlformats.org/officeDocument/2006/relationships/image" Target="../media/image7.jpeg"/><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jpeg"/><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jpeg"/><Relationship Id="rId1" Type="http://schemas.openxmlformats.org/officeDocument/2006/relationships/slideLayout" Target="../slideLayouts/slideLayout8.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7.jpeg"/><Relationship Id="rId1" Type="http://schemas.openxmlformats.org/officeDocument/2006/relationships/slideLayout" Target="../slideLayouts/slideLayout1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8.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67992" y="6096000"/>
            <a:ext cx="3599807" cy="457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2400" b="1" dirty="0" smtClean="0">
                <a:solidFill>
                  <a:schemeClr val="bg1"/>
                </a:solidFill>
              </a:rPr>
              <a:t>Arpitha Parthasarathy</a:t>
            </a:r>
            <a:endParaRPr lang="en-US" sz="24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smtClean="0">
                <a:solidFill>
                  <a:schemeClr val="tx1"/>
                </a:solidFill>
                <a:latin typeface="Times New Roman" pitchFamily="18" charset="0"/>
                <a:cs typeface="Times New Roman" pitchFamily="18" charset="0"/>
              </a:rPr>
              <a:t>Eye-2015</a:t>
            </a:r>
            <a:r>
              <a:rPr sz="4800" b="1" smtClean="0">
                <a:solidFill>
                  <a:schemeClr val="tx1"/>
                </a:solidFill>
              </a:rPr>
              <a:t/>
            </a:r>
            <a:br>
              <a:rPr sz="4800" b="1" smtClean="0">
                <a:solidFill>
                  <a:schemeClr val="tx1"/>
                </a:solidFill>
              </a:rPr>
            </a:br>
            <a:r>
              <a:rPr lang="en-US" sz="2400" b="1" dirty="0" smtClean="0">
                <a:solidFill>
                  <a:schemeClr val="tx1"/>
                </a:solidFill>
                <a:latin typeface="Perpetua"/>
                <a:ea typeface="+mn-ea"/>
                <a:cs typeface="+mn-cs"/>
              </a:rPr>
              <a:t>Baltimore</a:t>
            </a:r>
            <a:r>
              <a:rPr sz="2400" b="1" smtClean="0">
                <a:solidFill>
                  <a:schemeClr val="tx1"/>
                </a:solidFill>
                <a:latin typeface="Perpetua"/>
                <a:ea typeface="+mn-ea"/>
                <a:cs typeface="+mn-cs"/>
              </a:rPr>
              <a:t>,  </a:t>
            </a:r>
            <a:r>
              <a:rPr sz="2400" b="1" dirty="0" smtClean="0">
                <a:solidFill>
                  <a:schemeClr val="tx1"/>
                </a:solidFill>
                <a:latin typeface="Perpetua"/>
                <a:ea typeface="+mn-ea"/>
                <a:cs typeface="+mn-cs"/>
              </a:rPr>
              <a:t>USA</a:t>
            </a:r>
            <a:r>
              <a:rPr sz="2400" b="1" smtClean="0">
                <a:solidFill>
                  <a:schemeClr val="tx1"/>
                </a:solidFill>
                <a:latin typeface="Perpetua"/>
                <a:ea typeface="+mn-ea"/>
                <a:cs typeface="+mn-cs"/>
              </a:rPr>
              <a:t/>
            </a:r>
            <a:br>
              <a:rPr sz="2400" b="1" smtClean="0">
                <a:solidFill>
                  <a:schemeClr val="tx1"/>
                </a:solidFill>
                <a:latin typeface="Perpetua"/>
                <a:ea typeface="+mn-ea"/>
                <a:cs typeface="+mn-cs"/>
              </a:rPr>
            </a:br>
            <a:r>
              <a:rPr sz="2400" b="1" smtClean="0">
                <a:solidFill>
                  <a:schemeClr val="tx1"/>
                </a:solidFill>
                <a:latin typeface="Perpetua"/>
                <a:ea typeface="+mn-ea"/>
                <a:cs typeface="+mn-cs"/>
              </a:rPr>
              <a:t>July13 - 15  </a:t>
            </a:r>
            <a:r>
              <a:rPr sz="2400" b="1" dirty="0" smtClean="0">
                <a:solidFill>
                  <a:schemeClr val="tx1"/>
                </a:solidFill>
                <a:latin typeface="Perpetua"/>
                <a:ea typeface="+mn-ea"/>
                <a:cs typeface="+mn-cs"/>
              </a:rPr>
              <a:t>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6" name="Picture 2" descr="C:\Users\kalpana_b\Desktop\Post conference _ Eye 2015\Eye_Photos\Eye Disorder and Treatment, USA (2).jpg"/>
          <p:cNvPicPr>
            <a:picLocks noChangeAspect="1" noChangeArrowheads="1"/>
          </p:cNvPicPr>
          <p:nvPr/>
        </p:nvPicPr>
        <p:blipFill>
          <a:blip r:embed="rId3"/>
          <a:srcRect/>
          <a:stretch>
            <a:fillRect/>
          </a:stretch>
        </p:blipFill>
        <p:spPr bwMode="auto">
          <a:xfrm>
            <a:off x="685800" y="3429000"/>
            <a:ext cx="4648199" cy="2971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074" name="Picture 2" descr="C:\Users\kalpana_b\Desktop\Post conference _ Eye 2015\Speakers\77W _85H\Arpitha Parthasarathy.jpg"/>
          <p:cNvPicPr>
            <a:picLocks noChangeAspect="1" noChangeArrowheads="1"/>
          </p:cNvPicPr>
          <p:nvPr/>
        </p:nvPicPr>
        <p:blipFill>
          <a:blip r:embed="rId4" cstate="print"/>
          <a:srcRect/>
          <a:stretch>
            <a:fillRect/>
          </a:stretch>
        </p:blipFill>
        <p:spPr bwMode="auto">
          <a:xfrm>
            <a:off x="4541838" y="3398838"/>
            <a:ext cx="58737" cy="58737"/>
          </a:xfrm>
          <a:prstGeom prst="rect">
            <a:avLst/>
          </a:prstGeom>
          <a:noFill/>
        </p:spPr>
      </p:pic>
      <p:pic>
        <p:nvPicPr>
          <p:cNvPr id="3075" name="Picture 3" descr="C:\Users\kalpana_b\Desktop\Post conference _ Eye 2015\Speakers\77W _85H\Arpitha Parthasarathy - Copy.jpg"/>
          <p:cNvPicPr>
            <a:picLocks noChangeAspect="1" noChangeArrowheads="1"/>
          </p:cNvPicPr>
          <p:nvPr/>
        </p:nvPicPr>
        <p:blipFill>
          <a:blip r:embed="rId4" cstate="print"/>
          <a:srcRect/>
          <a:stretch>
            <a:fillRect/>
          </a:stretch>
        </p:blipFill>
        <p:spPr bwMode="auto">
          <a:xfrm>
            <a:off x="4541838" y="3398838"/>
            <a:ext cx="58737" cy="58737"/>
          </a:xfrm>
          <a:prstGeom prst="rect">
            <a:avLst/>
          </a:prstGeom>
          <a:noFill/>
        </p:spPr>
      </p:pic>
      <p:pic>
        <p:nvPicPr>
          <p:cNvPr id="3076" name="Picture 4" descr="C:\Users\kalpana_b\Desktop\Post conference _ Eye 2015\Speakers\77W _85H\Arpitha Parthasarathy - Copy.jpg"/>
          <p:cNvPicPr>
            <a:picLocks noChangeAspect="1" noChangeArrowheads="1"/>
          </p:cNvPicPr>
          <p:nvPr/>
        </p:nvPicPr>
        <p:blipFill>
          <a:blip r:embed="rId5"/>
          <a:srcRect/>
          <a:stretch>
            <a:fillRect/>
          </a:stretch>
        </p:blipFill>
        <p:spPr bwMode="auto">
          <a:xfrm>
            <a:off x="6324600" y="3398838"/>
            <a:ext cx="1828800" cy="239236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xmlns="" val="248298266"/>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3967" y="1280545"/>
            <a:ext cx="8382000" cy="2659190"/>
          </a:xfrm>
        </p:spPr>
        <p:txBody>
          <a:bodyPr/>
          <a:lstStyle/>
          <a:p>
            <a:pPr algn="ctr"/>
            <a:r>
              <a:rPr lang="en-US" dirty="0" smtClean="0"/>
              <a:t>Selective Ablation of Ocular Cancer Cells and Cancer Stem Cells with Cold Atmospheric Plasma</a:t>
            </a:r>
            <a:endParaRPr lang="en-US" dirty="0"/>
          </a:p>
        </p:txBody>
      </p:sp>
      <p:sp>
        <p:nvSpPr>
          <p:cNvPr id="3" name="Content Placeholder 2"/>
          <p:cNvSpPr>
            <a:spLocks noGrp="1"/>
          </p:cNvSpPr>
          <p:nvPr>
            <p:ph idx="1"/>
          </p:nvPr>
        </p:nvSpPr>
        <p:spPr>
          <a:xfrm>
            <a:off x="0" y="4383830"/>
            <a:ext cx="9144000" cy="1526572"/>
          </a:xfrm>
        </p:spPr>
        <p:txBody>
          <a:bodyPr/>
          <a:lstStyle/>
          <a:p>
            <a:pPr marL="0" indent="0" algn="ctr">
              <a:buNone/>
            </a:pPr>
            <a:r>
              <a:rPr lang="en-US" dirty="0" err="1" smtClean="0"/>
              <a:t>Arpitha</a:t>
            </a:r>
            <a:r>
              <a:rPr lang="en-US" dirty="0" smtClean="0"/>
              <a:t> </a:t>
            </a:r>
            <a:r>
              <a:rPr lang="en-US" dirty="0" err="1" smtClean="0"/>
              <a:t>Parthasarathy</a:t>
            </a:r>
            <a:r>
              <a:rPr lang="en-US" dirty="0" smtClean="0"/>
              <a:t>, PhD</a:t>
            </a:r>
          </a:p>
          <a:p>
            <a:pPr marL="0" indent="0" algn="ctr">
              <a:buNone/>
            </a:pPr>
            <a:r>
              <a:rPr lang="en-US" sz="1600" dirty="0" smtClean="0">
                <a:latin typeface="Times New Roman" pitchFamily="18" charset="0"/>
                <a:cs typeface="Times New Roman" pitchFamily="18" charset="0"/>
              </a:rPr>
              <a:t>Director Research- Translational and Molecular Biology </a:t>
            </a:r>
          </a:p>
          <a:p>
            <a:pPr marL="0" indent="0" algn="ctr">
              <a:buNone/>
            </a:pPr>
            <a:r>
              <a:rPr lang="en-US" sz="1600" dirty="0" smtClean="0">
                <a:latin typeface="Times New Roman" pitchFamily="18" charset="0"/>
                <a:cs typeface="Times New Roman" pitchFamily="18" charset="0"/>
              </a:rPr>
              <a:t>JCRI-ABTS/PMLS/US Medical Innovations, LLC</a:t>
            </a:r>
          </a:p>
          <a:p>
            <a:pPr marL="0" indent="0" algn="ctr">
              <a:buNone/>
            </a:pPr>
            <a:r>
              <a:rPr lang="en-US" sz="1600" dirty="0" smtClean="0">
                <a:latin typeface="Times New Roman" pitchFamily="18" charset="0"/>
                <a:cs typeface="Times New Roman" pitchFamily="18" charset="0"/>
              </a:rPr>
              <a:t>Maryland</a:t>
            </a:r>
          </a:p>
          <a:p>
            <a:pPr marL="0" indent="0" algn="ctr">
              <a:buNone/>
            </a:pPr>
            <a:endParaRPr lang="en-US" sz="16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r>
              <a:rPr lang="en-US" smtClean="0"/>
              <a:t>    </a:t>
            </a:r>
            <a:fld id="{0B0228CD-7FDF-BD49-9AFD-E315DB044540}" type="slidenum">
              <a:rPr lang="en-US" smtClean="0">
                <a:solidFill>
                  <a:schemeClr val="bg1">
                    <a:lumMod val="50000"/>
                    <a:lumOff val="50000"/>
                  </a:schemeClr>
                </a:solidFill>
              </a:rPr>
              <a:pPr/>
              <a:t>2</a:t>
            </a:fld>
            <a:endParaRPr lang="en-US" dirty="0">
              <a:solidFill>
                <a:schemeClr val="bg1">
                  <a:lumMod val="50000"/>
                  <a:lumOff val="50000"/>
                </a:schemeClr>
              </a:solidFill>
            </a:endParaRPr>
          </a:p>
        </p:txBody>
      </p:sp>
      <p:pic>
        <p:nvPicPr>
          <p:cNvPr id="9" name="Picture 8" descr="JCRI-ABTS-Logo-Final-RGB.jpg"/>
          <p:cNvPicPr>
            <a:picLocks noChangeAspect="1"/>
          </p:cNvPicPr>
          <p:nvPr/>
        </p:nvPicPr>
        <p:blipFill rotWithShape="1">
          <a:blip r:embed="rId2">
            <a:extLst>
              <a:ext uri="{28A0092B-C50C-407E-A947-70E740481C1C}">
                <a14:useLocalDpi xmlns:a14="http://schemas.microsoft.com/office/drawing/2010/main" xmlns="" val="0"/>
              </a:ext>
            </a:extLst>
          </a:blip>
          <a:srcRect l="16234" t="13940" r="6348" b="15392"/>
          <a:stretch/>
        </p:blipFill>
        <p:spPr>
          <a:xfrm>
            <a:off x="0" y="0"/>
            <a:ext cx="1253465" cy="1280545"/>
          </a:xfrm>
          <a:prstGeom prst="rect">
            <a:avLst/>
          </a:prstGeom>
        </p:spPr>
      </p:pic>
      <p:sp>
        <p:nvSpPr>
          <p:cNvPr id="5" name="TextBox 4"/>
          <p:cNvSpPr txBox="1"/>
          <p:nvPr/>
        </p:nvSpPr>
        <p:spPr>
          <a:xfrm>
            <a:off x="46043" y="6462761"/>
            <a:ext cx="7395358" cy="369332"/>
          </a:xfrm>
          <a:prstGeom prst="rect">
            <a:avLst/>
          </a:prstGeom>
          <a:noFill/>
        </p:spPr>
        <p:txBody>
          <a:bodyPr wrap="none" rtlCol="0">
            <a:spAutoFit/>
          </a:bodyPr>
          <a:lstStyle/>
          <a:p>
            <a:r>
              <a:rPr lang="en-US" b="1" dirty="0" smtClean="0">
                <a:solidFill>
                  <a:schemeClr val="tx2"/>
                </a:solidFill>
              </a:rPr>
              <a:t>International Conference on Eye Disorders and Treatment, July13-15</a:t>
            </a:r>
            <a:r>
              <a:rPr lang="en-US" b="1" baseline="30000" dirty="0" smtClean="0">
                <a:solidFill>
                  <a:schemeClr val="tx2"/>
                </a:solidFill>
              </a:rPr>
              <a:t>th</a:t>
            </a:r>
            <a:r>
              <a:rPr lang="en-US" b="1" dirty="0" smtClean="0">
                <a:solidFill>
                  <a:schemeClr val="tx2"/>
                </a:solidFill>
              </a:rPr>
              <a:t>, 2015</a:t>
            </a:r>
            <a:endParaRPr lang="en-US" b="1" dirty="0">
              <a:solidFill>
                <a:schemeClr val="tx2"/>
              </a:solidFill>
            </a:endParaRPr>
          </a:p>
        </p:txBody>
      </p:sp>
      <p:sp>
        <p:nvSpPr>
          <p:cNvPr id="7" name="TextBox 6"/>
          <p:cNvSpPr txBox="1"/>
          <p:nvPr/>
        </p:nvSpPr>
        <p:spPr>
          <a:xfrm>
            <a:off x="46043" y="1311625"/>
            <a:ext cx="1101584" cy="276999"/>
          </a:xfrm>
          <a:prstGeom prst="rect">
            <a:avLst/>
          </a:prstGeom>
          <a:noFill/>
        </p:spPr>
        <p:txBody>
          <a:bodyPr wrap="none" rtlCol="0">
            <a:spAutoFit/>
          </a:bodyPr>
          <a:lstStyle/>
          <a:p>
            <a:r>
              <a:rPr lang="en-US" sz="1200" dirty="0" smtClean="0"/>
              <a:t>ISO 9001:2008</a:t>
            </a:r>
            <a:endParaRPr lang="en-IN" sz="1200" dirty="0"/>
          </a:p>
        </p:txBody>
      </p:sp>
    </p:spTree>
    <p:extLst>
      <p:ext uri="{BB962C8B-B14F-4D97-AF65-F5344CB8AC3E}">
        <p14:creationId xmlns:p14="http://schemas.microsoft.com/office/powerpoint/2010/main" xmlns="" val="381890418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382" y="941991"/>
            <a:ext cx="8382000" cy="677108"/>
          </a:xfrm>
        </p:spPr>
        <p:txBody>
          <a:bodyPr/>
          <a:lstStyle/>
          <a:p>
            <a:r>
              <a:rPr lang="en-US" dirty="0" smtClean="0"/>
              <a:t>Plasma: 4</a:t>
            </a:r>
            <a:r>
              <a:rPr lang="en-US" baseline="30000" dirty="0" smtClean="0"/>
              <a:t>th</a:t>
            </a:r>
            <a:r>
              <a:rPr lang="en-US" dirty="0" smtClean="0"/>
              <a:t> State of Matter</a:t>
            </a:r>
            <a:endParaRPr lang="en-US" dirty="0"/>
          </a:p>
        </p:txBody>
      </p:sp>
      <p:sp>
        <p:nvSpPr>
          <p:cNvPr id="3" name="Content Placeholder 2"/>
          <p:cNvSpPr>
            <a:spLocks noGrp="1"/>
          </p:cNvSpPr>
          <p:nvPr>
            <p:ph idx="1"/>
          </p:nvPr>
        </p:nvSpPr>
        <p:spPr>
          <a:xfrm>
            <a:off x="381000" y="1412876"/>
            <a:ext cx="8382000" cy="2671501"/>
          </a:xfrm>
        </p:spPr>
        <p:txBody>
          <a:bodyPr/>
          <a:lstStyle/>
          <a:p>
            <a:endParaRPr lang="en-US" sz="2800" dirty="0" smtClean="0"/>
          </a:p>
          <a:p>
            <a:r>
              <a:rPr lang="en-US" sz="2800" dirty="0" smtClean="0"/>
              <a:t>Most </a:t>
            </a:r>
            <a:r>
              <a:rPr lang="en-US" sz="2800" dirty="0"/>
              <a:t>common form of matter in the universe</a:t>
            </a:r>
          </a:p>
          <a:p>
            <a:r>
              <a:rPr lang="en-US" sz="2800" dirty="0" smtClean="0"/>
              <a:t>An </a:t>
            </a:r>
            <a:r>
              <a:rPr lang="en-US" sz="2800" dirty="0"/>
              <a:t>ionized gas with freely moving charged particles of electrons and radicals</a:t>
            </a:r>
          </a:p>
          <a:p>
            <a:endParaRPr lang="en-US" sz="2800" dirty="0" smtClean="0"/>
          </a:p>
          <a:p>
            <a:endParaRPr lang="en-US" sz="2800" dirty="0"/>
          </a:p>
        </p:txBody>
      </p:sp>
      <p:grpSp>
        <p:nvGrpSpPr>
          <p:cNvPr id="4" name="Group 21"/>
          <p:cNvGrpSpPr/>
          <p:nvPr/>
        </p:nvGrpSpPr>
        <p:grpSpPr>
          <a:xfrm>
            <a:off x="198739" y="3476744"/>
            <a:ext cx="8720421" cy="2684954"/>
            <a:chOff x="198739" y="3545162"/>
            <a:chExt cx="8720421" cy="2684954"/>
          </a:xfrm>
        </p:grpSpPr>
        <p:grpSp>
          <p:nvGrpSpPr>
            <p:cNvPr id="7" name="Group 3"/>
            <p:cNvGrpSpPr/>
            <p:nvPr/>
          </p:nvGrpSpPr>
          <p:grpSpPr>
            <a:xfrm>
              <a:off x="7317554" y="3898863"/>
              <a:ext cx="1601606" cy="2289696"/>
              <a:chOff x="7317554" y="3898863"/>
              <a:chExt cx="1601606" cy="2289696"/>
            </a:xfrm>
          </p:grpSpPr>
          <p:sp>
            <p:nvSpPr>
              <p:cNvPr id="5" name="TextBox 4"/>
              <p:cNvSpPr txBox="1"/>
              <p:nvPr/>
            </p:nvSpPr>
            <p:spPr>
              <a:xfrm>
                <a:off x="7596171" y="5788449"/>
                <a:ext cx="1090629" cy="400110"/>
              </a:xfrm>
              <a:prstGeom prst="rect">
                <a:avLst/>
              </a:prstGeom>
              <a:noFill/>
            </p:spPr>
            <p:txBody>
              <a:bodyPr wrap="square" rtlCol="0">
                <a:spAutoFit/>
              </a:bodyPr>
              <a:lstStyle/>
              <a:p>
                <a:r>
                  <a:rPr lang="en-US" sz="2000" i="1" dirty="0" smtClean="0">
                    <a:solidFill>
                      <a:srgbClr val="FFFFFF"/>
                    </a:solidFill>
                    <a:latin typeface="Baskerville Old Face"/>
                    <a:cs typeface="Baskerville Old Face"/>
                  </a:rPr>
                  <a:t>Plasma</a:t>
                </a:r>
                <a:endParaRPr lang="en-US" sz="2000" i="1" dirty="0">
                  <a:solidFill>
                    <a:srgbClr val="FFFFFF"/>
                  </a:solidFill>
                  <a:latin typeface="Baskerville Old Face"/>
                  <a:cs typeface="Baskerville Old Face"/>
                </a:endParaRPr>
              </a:p>
            </p:txBody>
          </p:sp>
          <p:pic>
            <p:nvPicPr>
              <p:cNvPr id="6" name="Picture 5"/>
              <p:cNvPicPr>
                <a:picLocks noChangeAspect="1"/>
              </p:cNvPicPr>
              <p:nvPr/>
            </p:nvPicPr>
            <p:blipFill>
              <a:blip r:embed="rId2"/>
              <a:stretch>
                <a:fillRect/>
              </a:stretch>
            </p:blipFill>
            <p:spPr>
              <a:xfrm>
                <a:off x="7317554" y="3898863"/>
                <a:ext cx="1601606" cy="1677873"/>
              </a:xfrm>
              <a:prstGeom prst="rect">
                <a:avLst/>
              </a:prstGeom>
            </p:spPr>
          </p:pic>
        </p:grpSp>
        <p:grpSp>
          <p:nvGrpSpPr>
            <p:cNvPr id="10" name="Group 6"/>
            <p:cNvGrpSpPr/>
            <p:nvPr/>
          </p:nvGrpSpPr>
          <p:grpSpPr>
            <a:xfrm>
              <a:off x="198739" y="3545162"/>
              <a:ext cx="1714549" cy="2684954"/>
              <a:chOff x="198739" y="3545162"/>
              <a:chExt cx="1714549" cy="2684954"/>
            </a:xfrm>
          </p:grpSpPr>
          <p:sp>
            <p:nvSpPr>
              <p:cNvPr id="8" name="TextBox 7"/>
              <p:cNvSpPr txBox="1"/>
              <p:nvPr/>
            </p:nvSpPr>
            <p:spPr>
              <a:xfrm>
                <a:off x="457200" y="5830006"/>
                <a:ext cx="1011034" cy="400110"/>
              </a:xfrm>
              <a:prstGeom prst="rect">
                <a:avLst/>
              </a:prstGeom>
              <a:noFill/>
            </p:spPr>
            <p:txBody>
              <a:bodyPr wrap="square" rtlCol="0">
                <a:spAutoFit/>
              </a:bodyPr>
              <a:lstStyle/>
              <a:p>
                <a:pPr algn="ctr"/>
                <a:r>
                  <a:rPr lang="en-US" sz="2000" i="1" dirty="0" smtClean="0">
                    <a:solidFill>
                      <a:srgbClr val="FFFFFF"/>
                    </a:solidFill>
                    <a:latin typeface="Baskerville Old Face"/>
                    <a:cs typeface="Baskerville Old Face"/>
                  </a:rPr>
                  <a:t>Solid</a:t>
                </a:r>
                <a:endParaRPr lang="en-US" sz="2000" i="1" dirty="0">
                  <a:solidFill>
                    <a:srgbClr val="FFFFFF"/>
                  </a:solidFill>
                  <a:latin typeface="Baskerville Old Face"/>
                  <a:cs typeface="Baskerville Old Face"/>
                </a:endParaRPr>
              </a:p>
            </p:txBody>
          </p:sp>
          <p:pic>
            <p:nvPicPr>
              <p:cNvPr id="9" name="Picture 8" descr="ice 2.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98739" y="3545162"/>
                <a:ext cx="1714549" cy="2577926"/>
              </a:xfrm>
              <a:prstGeom prst="rect">
                <a:avLst/>
              </a:prstGeom>
            </p:spPr>
          </p:pic>
        </p:grpSp>
        <p:grpSp>
          <p:nvGrpSpPr>
            <p:cNvPr id="13" name="Group 9"/>
            <p:cNvGrpSpPr/>
            <p:nvPr/>
          </p:nvGrpSpPr>
          <p:grpSpPr>
            <a:xfrm>
              <a:off x="4492375" y="3865898"/>
              <a:ext cx="2281117" cy="2353233"/>
              <a:chOff x="4492375" y="3865898"/>
              <a:chExt cx="2281117" cy="2353233"/>
            </a:xfrm>
          </p:grpSpPr>
          <p:sp>
            <p:nvSpPr>
              <p:cNvPr id="11" name="TextBox 10"/>
              <p:cNvSpPr txBox="1"/>
              <p:nvPr/>
            </p:nvSpPr>
            <p:spPr>
              <a:xfrm>
                <a:off x="5130842" y="5819021"/>
                <a:ext cx="1090629" cy="400110"/>
              </a:xfrm>
              <a:prstGeom prst="rect">
                <a:avLst/>
              </a:prstGeom>
              <a:noFill/>
            </p:spPr>
            <p:txBody>
              <a:bodyPr wrap="square" rtlCol="0">
                <a:spAutoFit/>
              </a:bodyPr>
              <a:lstStyle/>
              <a:p>
                <a:pPr algn="ctr"/>
                <a:r>
                  <a:rPr lang="en-US" sz="2000" i="1" dirty="0" smtClean="0">
                    <a:solidFill>
                      <a:srgbClr val="FFFFFF"/>
                    </a:solidFill>
                    <a:latin typeface="Baskerville Old Face"/>
                    <a:cs typeface="Baskerville Old Face"/>
                  </a:rPr>
                  <a:t>Gas</a:t>
                </a:r>
                <a:endParaRPr lang="en-US" sz="2000" i="1" dirty="0">
                  <a:solidFill>
                    <a:srgbClr val="FFFFFF"/>
                  </a:solidFill>
                  <a:latin typeface="Baskerville Old Face"/>
                  <a:cs typeface="Baskerville Old Face"/>
                </a:endParaRPr>
              </a:p>
            </p:txBody>
          </p:sp>
          <p:pic>
            <p:nvPicPr>
              <p:cNvPr id="12" name="Picture 11" descr="Gas.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492375" y="3865898"/>
                <a:ext cx="2281117" cy="1710838"/>
              </a:xfrm>
              <a:prstGeom prst="rect">
                <a:avLst/>
              </a:prstGeom>
            </p:spPr>
          </p:pic>
        </p:grpSp>
        <p:grpSp>
          <p:nvGrpSpPr>
            <p:cNvPr id="16" name="Group 12"/>
            <p:cNvGrpSpPr/>
            <p:nvPr/>
          </p:nvGrpSpPr>
          <p:grpSpPr>
            <a:xfrm>
              <a:off x="1995140" y="4012947"/>
              <a:ext cx="2149955" cy="2169569"/>
              <a:chOff x="1890187" y="4034276"/>
              <a:chExt cx="2149955" cy="2169569"/>
            </a:xfrm>
          </p:grpSpPr>
          <p:sp>
            <p:nvSpPr>
              <p:cNvPr id="14" name="TextBox 13"/>
              <p:cNvSpPr txBox="1"/>
              <p:nvPr/>
            </p:nvSpPr>
            <p:spPr>
              <a:xfrm>
                <a:off x="2731822" y="5803735"/>
                <a:ext cx="1090629" cy="400110"/>
              </a:xfrm>
              <a:prstGeom prst="rect">
                <a:avLst/>
              </a:prstGeom>
              <a:noFill/>
            </p:spPr>
            <p:txBody>
              <a:bodyPr wrap="square" rtlCol="0">
                <a:spAutoFit/>
              </a:bodyPr>
              <a:lstStyle/>
              <a:p>
                <a:r>
                  <a:rPr lang="en-US" sz="2000" i="1" dirty="0" smtClean="0">
                    <a:solidFill>
                      <a:srgbClr val="FFFFFF"/>
                    </a:solidFill>
                    <a:latin typeface="Baskerville Old Face"/>
                    <a:cs typeface="Baskerville Old Face"/>
                  </a:rPr>
                  <a:t>Liquid</a:t>
                </a:r>
                <a:endParaRPr lang="en-US" sz="2000" i="1" dirty="0">
                  <a:solidFill>
                    <a:srgbClr val="FFFFFF"/>
                  </a:solidFill>
                  <a:latin typeface="Baskerville Old Face"/>
                  <a:cs typeface="Baskerville Old Face"/>
                </a:endParaRPr>
              </a:p>
            </p:txBody>
          </p:sp>
          <p:pic>
            <p:nvPicPr>
              <p:cNvPr id="15" name="Picture 14" descr="liquid2.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890187" y="4034276"/>
                <a:ext cx="2149955" cy="1542460"/>
              </a:xfrm>
              <a:prstGeom prst="rect">
                <a:avLst/>
              </a:prstGeom>
              <a:ln>
                <a:solidFill>
                  <a:schemeClr val="tx1"/>
                </a:solidFill>
              </a:ln>
            </p:spPr>
          </p:pic>
        </p:grpSp>
        <p:sp>
          <p:nvSpPr>
            <p:cNvPr id="19" name="TextBox 18"/>
            <p:cNvSpPr txBox="1"/>
            <p:nvPr/>
          </p:nvSpPr>
          <p:spPr>
            <a:xfrm>
              <a:off x="6573347" y="4078030"/>
              <a:ext cx="908988" cy="646331"/>
            </a:xfrm>
            <a:prstGeom prst="rect">
              <a:avLst/>
            </a:prstGeom>
            <a:noFill/>
            <a:ln>
              <a:noFill/>
            </a:ln>
          </p:spPr>
          <p:txBody>
            <a:bodyPr wrap="square" rtlCol="0">
              <a:spAutoFit/>
            </a:bodyPr>
            <a:lstStyle/>
            <a:p>
              <a:pPr algn="ctr"/>
              <a:r>
                <a:rPr lang="en-US" sz="1200" b="1" dirty="0">
                  <a:solidFill>
                    <a:srgbClr val="FF3C15"/>
                  </a:solidFill>
                  <a:latin typeface="Arial" pitchFamily="34" charset="0"/>
                  <a:cs typeface="Arial" pitchFamily="34" charset="0"/>
                </a:rPr>
                <a:t>e</a:t>
              </a:r>
              <a:r>
                <a:rPr lang="en-US" sz="1200" b="1" dirty="0" smtClean="0">
                  <a:solidFill>
                    <a:srgbClr val="FF3C15"/>
                  </a:solidFill>
                  <a:latin typeface="Arial" pitchFamily="34" charset="0"/>
                  <a:cs typeface="Arial" pitchFamily="34" charset="0"/>
                </a:rPr>
                <a:t>ven more energy</a:t>
              </a:r>
              <a:endParaRPr lang="en-US" sz="1200" b="1" dirty="0">
                <a:solidFill>
                  <a:srgbClr val="FF3C15"/>
                </a:solidFill>
                <a:latin typeface="Arial" pitchFamily="34" charset="0"/>
                <a:cs typeface="Arial" pitchFamily="34" charset="0"/>
              </a:endParaRPr>
            </a:p>
          </p:txBody>
        </p:sp>
        <p:sp>
          <p:nvSpPr>
            <p:cNvPr id="20" name="TextBox 19"/>
            <p:cNvSpPr txBox="1"/>
            <p:nvPr/>
          </p:nvSpPr>
          <p:spPr>
            <a:xfrm>
              <a:off x="3984819" y="4327563"/>
              <a:ext cx="722954" cy="461665"/>
            </a:xfrm>
            <a:prstGeom prst="rect">
              <a:avLst/>
            </a:prstGeom>
            <a:noFill/>
            <a:ln>
              <a:noFill/>
            </a:ln>
          </p:spPr>
          <p:txBody>
            <a:bodyPr wrap="square" rtlCol="0">
              <a:spAutoFit/>
            </a:bodyPr>
            <a:lstStyle/>
            <a:p>
              <a:pPr algn="ctr"/>
              <a:r>
                <a:rPr lang="en-US" sz="1200" b="1" dirty="0" smtClean="0">
                  <a:solidFill>
                    <a:srgbClr val="FF3C15"/>
                  </a:solidFill>
                  <a:latin typeface="Arial" pitchFamily="34" charset="0"/>
                  <a:cs typeface="Arial" pitchFamily="34" charset="0"/>
                </a:rPr>
                <a:t>more energy</a:t>
              </a:r>
              <a:endParaRPr lang="en-US" sz="1200" b="1" dirty="0">
                <a:solidFill>
                  <a:srgbClr val="FF3C15"/>
                </a:solidFill>
                <a:latin typeface="Arial" pitchFamily="34" charset="0"/>
                <a:cs typeface="Arial" pitchFamily="34" charset="0"/>
              </a:endParaRPr>
            </a:p>
          </p:txBody>
        </p:sp>
        <p:sp>
          <p:nvSpPr>
            <p:cNvPr id="21" name="TextBox 20"/>
            <p:cNvSpPr txBox="1"/>
            <p:nvPr/>
          </p:nvSpPr>
          <p:spPr>
            <a:xfrm>
              <a:off x="1272186" y="4182993"/>
              <a:ext cx="722954" cy="338554"/>
            </a:xfrm>
            <a:prstGeom prst="rect">
              <a:avLst/>
            </a:prstGeom>
            <a:noFill/>
          </p:spPr>
          <p:txBody>
            <a:bodyPr wrap="square" rtlCol="0">
              <a:spAutoFit/>
            </a:bodyPr>
            <a:lstStyle/>
            <a:p>
              <a:pPr algn="ctr"/>
              <a:r>
                <a:rPr lang="en-US" sz="1600" b="1" dirty="0" smtClean="0">
                  <a:solidFill>
                    <a:srgbClr val="FF3C15"/>
                  </a:solidFill>
                  <a:latin typeface="Matura MT Script Capitals"/>
                  <a:cs typeface="Matura MT Script Capitals"/>
                </a:rPr>
                <a:t>energy</a:t>
              </a:r>
              <a:endParaRPr lang="en-US" sz="1600" b="1" dirty="0">
                <a:solidFill>
                  <a:srgbClr val="FF3C15"/>
                </a:solidFill>
                <a:latin typeface="Matura MT Script Capitals"/>
                <a:cs typeface="Matura MT Script Capitals"/>
              </a:endParaRPr>
            </a:p>
          </p:txBody>
        </p:sp>
      </p:grpSp>
      <p:sp>
        <p:nvSpPr>
          <p:cNvPr id="23" name="Right Arrow 22"/>
          <p:cNvSpPr/>
          <p:nvPr/>
        </p:nvSpPr>
        <p:spPr bwMode="auto">
          <a:xfrm>
            <a:off x="1386382" y="4695567"/>
            <a:ext cx="526906" cy="240250"/>
          </a:xfrm>
          <a:prstGeom prst="rightArrow">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24" name="Right Arrow 23"/>
          <p:cNvSpPr/>
          <p:nvPr/>
        </p:nvSpPr>
        <p:spPr bwMode="auto">
          <a:xfrm>
            <a:off x="4167012" y="4695567"/>
            <a:ext cx="526906" cy="240250"/>
          </a:xfrm>
          <a:prstGeom prst="rightArrow">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25" name="Right Arrow 24"/>
          <p:cNvSpPr/>
          <p:nvPr/>
        </p:nvSpPr>
        <p:spPr bwMode="auto">
          <a:xfrm>
            <a:off x="6773492" y="4706907"/>
            <a:ext cx="526906" cy="240250"/>
          </a:xfrm>
          <a:prstGeom prst="rightArrow">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27" name="Slide Number Placeholder 26"/>
          <p:cNvSpPr>
            <a:spLocks noGrp="1"/>
          </p:cNvSpPr>
          <p:nvPr>
            <p:ph type="sldNum" sz="quarter" idx="12"/>
          </p:nvPr>
        </p:nvSpPr>
        <p:spPr/>
        <p:txBody>
          <a:bodyPr/>
          <a:lstStyle/>
          <a:p>
            <a:r>
              <a:rPr lang="en-US" dirty="0" smtClean="0"/>
              <a:t>Confidential    </a:t>
            </a:r>
            <a:fld id="{0B0228CD-7FDF-BD49-9AFD-E315DB044540}" type="slidenum">
              <a:rPr lang="en-US" smtClean="0">
                <a:solidFill>
                  <a:srgbClr val="7F7F7F"/>
                </a:solidFill>
              </a:rPr>
              <a:pPr/>
              <a:t>3</a:t>
            </a:fld>
            <a:endParaRPr lang="en-US" dirty="0">
              <a:solidFill>
                <a:srgbClr val="7F7F7F"/>
              </a:solidFill>
            </a:endParaRPr>
          </a:p>
        </p:txBody>
      </p:sp>
      <p:pic>
        <p:nvPicPr>
          <p:cNvPr id="26" name="Picture 25" descr="JCRI-ABTS-Logo-Final-RGB.jpg"/>
          <p:cNvPicPr>
            <a:picLocks noChangeAspect="1"/>
          </p:cNvPicPr>
          <p:nvPr/>
        </p:nvPicPr>
        <p:blipFill rotWithShape="1">
          <a:blip r:embed="rId6">
            <a:extLst>
              <a:ext uri="{28A0092B-C50C-407E-A947-70E740481C1C}">
                <a14:useLocalDpi xmlns:a14="http://schemas.microsoft.com/office/drawing/2010/main" xmlns="" val="0"/>
              </a:ext>
            </a:extLst>
          </a:blip>
          <a:srcRect l="16234" t="13940" r="6348" b="15392"/>
          <a:stretch/>
        </p:blipFill>
        <p:spPr>
          <a:xfrm>
            <a:off x="0" y="0"/>
            <a:ext cx="1253465" cy="1280545"/>
          </a:xfrm>
          <a:prstGeom prst="rect">
            <a:avLst/>
          </a:prstGeom>
        </p:spPr>
      </p:pic>
    </p:spTree>
    <p:extLst>
      <p:ext uri="{BB962C8B-B14F-4D97-AF65-F5344CB8AC3E}">
        <p14:creationId xmlns:p14="http://schemas.microsoft.com/office/powerpoint/2010/main" xmlns="" val="4252197219"/>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3967" y="1219200"/>
            <a:ext cx="8382000" cy="6518708"/>
          </a:xfrm>
        </p:spPr>
        <p:txBody>
          <a:bodyPr/>
          <a:lstStyle/>
          <a:p>
            <a:r>
              <a:rPr lang="en-IN" dirty="0" smtClean="0"/>
              <a:t>Cold Plasma (CAP) - A new technology in the field of cancer biology </a:t>
            </a:r>
          </a:p>
          <a:p>
            <a:endParaRPr lang="en-IN" dirty="0" smtClean="0"/>
          </a:p>
          <a:p>
            <a:r>
              <a:rPr lang="en-IN" dirty="0" smtClean="0"/>
              <a:t>Application of the ionized gas in the form of CAP for anti-tumour therapy </a:t>
            </a:r>
            <a:r>
              <a:rPr lang="en-IN" sz="1200" dirty="0" smtClean="0"/>
              <a:t>(</a:t>
            </a:r>
            <a:r>
              <a:rPr lang="en-IN" sz="1200" dirty="0" err="1" smtClean="0"/>
              <a:t>Keidar</a:t>
            </a:r>
            <a:r>
              <a:rPr lang="en-IN" sz="1200" dirty="0" smtClean="0"/>
              <a:t> et al., 2011)</a:t>
            </a:r>
          </a:p>
          <a:p>
            <a:endParaRPr lang="en-IN" sz="1200" dirty="0" smtClean="0"/>
          </a:p>
          <a:p>
            <a:r>
              <a:rPr lang="en-IN" dirty="0" smtClean="0"/>
              <a:t>CAP functions via </a:t>
            </a:r>
            <a:r>
              <a:rPr lang="en-IN" dirty="0" err="1" smtClean="0"/>
              <a:t>redox</a:t>
            </a:r>
            <a:r>
              <a:rPr lang="en-IN" dirty="0" smtClean="0"/>
              <a:t> efficiency on tumour cells </a:t>
            </a:r>
            <a:r>
              <a:rPr lang="en-IN" sz="1200" dirty="0" smtClean="0"/>
              <a:t>(Guerrero-Preston, et al., 2014)</a:t>
            </a:r>
          </a:p>
          <a:p>
            <a:endParaRPr lang="en-US" sz="1200" dirty="0" smtClean="0"/>
          </a:p>
          <a:p>
            <a:r>
              <a:rPr lang="en-US" dirty="0" smtClean="0"/>
              <a:t>The mechanism of selective ablation of tumor cells without destroying the normal cells may involve various pathways</a:t>
            </a:r>
            <a:r>
              <a:rPr lang="en-US" sz="1200" dirty="0" smtClean="0"/>
              <a:t> (</a:t>
            </a:r>
            <a:r>
              <a:rPr lang="en-US" sz="1200" dirty="0" err="1" smtClean="0"/>
              <a:t>Arpitha</a:t>
            </a:r>
            <a:r>
              <a:rPr lang="en-US" sz="1200" dirty="0" smtClean="0"/>
              <a:t> P, 2015)</a:t>
            </a:r>
            <a:endParaRPr lang="en-IN" sz="1200" dirty="0" smtClean="0"/>
          </a:p>
          <a:p>
            <a:pPr>
              <a:buNone/>
            </a:pPr>
            <a:endParaRPr lang="en-US" sz="1200" dirty="0" smtClean="0"/>
          </a:p>
          <a:p>
            <a:pPr>
              <a:buNone/>
            </a:pPr>
            <a:endParaRPr lang="en-IN" dirty="0" smtClean="0"/>
          </a:p>
          <a:p>
            <a:endParaRPr lang="en-IN" dirty="0"/>
          </a:p>
        </p:txBody>
      </p:sp>
      <p:sp>
        <p:nvSpPr>
          <p:cNvPr id="3" name="Slide Number Placeholder 2"/>
          <p:cNvSpPr>
            <a:spLocks noGrp="1"/>
          </p:cNvSpPr>
          <p:nvPr>
            <p:ph type="sldNum" sz="quarter" idx="12"/>
          </p:nvPr>
        </p:nvSpPr>
        <p:spPr/>
        <p:txBody>
          <a:bodyPr/>
          <a:lstStyle/>
          <a:p>
            <a:r>
              <a:rPr lang="en-US" smtClean="0"/>
              <a:t>    </a:t>
            </a:r>
            <a:fld id="{0B0228CD-7FDF-BD49-9AFD-E315DB044540}" type="slidenum">
              <a:rPr lang="en-US" smtClean="0">
                <a:solidFill>
                  <a:schemeClr val="bg1">
                    <a:lumMod val="50000"/>
                    <a:lumOff val="50000"/>
                  </a:schemeClr>
                </a:solidFill>
              </a:rPr>
              <a:pPr/>
              <a:t>4</a:t>
            </a:fld>
            <a:endParaRPr lang="en-US" dirty="0">
              <a:solidFill>
                <a:schemeClr val="bg1">
                  <a:lumMod val="50000"/>
                  <a:lumOff val="50000"/>
                </a:schemeClr>
              </a:solidFill>
            </a:endParaRPr>
          </a:p>
        </p:txBody>
      </p:sp>
      <p:sp>
        <p:nvSpPr>
          <p:cNvPr id="4" name="TextBox 3"/>
          <p:cNvSpPr txBox="1"/>
          <p:nvPr/>
        </p:nvSpPr>
        <p:spPr>
          <a:xfrm>
            <a:off x="1219202" y="317352"/>
            <a:ext cx="2776529" cy="707886"/>
          </a:xfrm>
          <a:prstGeom prst="rect">
            <a:avLst/>
          </a:prstGeom>
          <a:noFill/>
        </p:spPr>
        <p:txBody>
          <a:bodyPr wrap="none" rtlCol="0">
            <a:spAutoFit/>
          </a:bodyPr>
          <a:lstStyle/>
          <a:p>
            <a:r>
              <a:rPr lang="en-US" sz="4000" dirty="0" smtClean="0">
                <a:solidFill>
                  <a:srgbClr val="FFFF00"/>
                </a:solidFill>
              </a:rPr>
              <a:t>Introduction</a:t>
            </a:r>
            <a:endParaRPr lang="en-IN" sz="4000" dirty="0">
              <a:solidFill>
                <a:srgbClr val="FFFF00"/>
              </a:solidFill>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77636"/>
            <a:ext cx="8382000" cy="5022914"/>
          </a:xfrm>
        </p:spPr>
        <p:txBody>
          <a:bodyPr/>
          <a:lstStyle/>
          <a:p>
            <a:r>
              <a:rPr lang="en-US" dirty="0" smtClean="0"/>
              <a:t>What are the Pathways involved ?</a:t>
            </a:r>
          </a:p>
          <a:p>
            <a:endParaRPr lang="en-US" dirty="0" smtClean="0"/>
          </a:p>
          <a:p>
            <a:r>
              <a:rPr lang="en-US" dirty="0" smtClean="0"/>
              <a:t>ROS medicated cell stress, </a:t>
            </a:r>
            <a:r>
              <a:rPr lang="en-US" dirty="0" err="1" smtClean="0"/>
              <a:t>Nf</a:t>
            </a:r>
            <a:r>
              <a:rPr lang="en-US" dirty="0" smtClean="0"/>
              <a:t>-Kb apoptotic pathway has been reported</a:t>
            </a:r>
          </a:p>
          <a:p>
            <a:endParaRPr lang="en-US" dirty="0" smtClean="0"/>
          </a:p>
          <a:p>
            <a:r>
              <a:rPr lang="en-US" dirty="0" smtClean="0"/>
              <a:t>However, what induces this down stream response at the cell surface and what receptors are involved?</a:t>
            </a:r>
          </a:p>
          <a:p>
            <a:pPr>
              <a:buNone/>
            </a:pPr>
            <a:endParaRPr lang="en-US" dirty="0" smtClean="0"/>
          </a:p>
          <a:p>
            <a:pPr>
              <a:buNone/>
            </a:pPr>
            <a:endParaRPr lang="en-IN" dirty="0"/>
          </a:p>
        </p:txBody>
      </p:sp>
      <p:sp>
        <p:nvSpPr>
          <p:cNvPr id="3" name="Slide Number Placeholder 2"/>
          <p:cNvSpPr>
            <a:spLocks noGrp="1"/>
          </p:cNvSpPr>
          <p:nvPr>
            <p:ph type="sldNum" sz="quarter" idx="12"/>
          </p:nvPr>
        </p:nvSpPr>
        <p:spPr/>
        <p:txBody>
          <a:bodyPr/>
          <a:lstStyle/>
          <a:p>
            <a:r>
              <a:rPr lang="en-US" smtClean="0"/>
              <a:t>    </a:t>
            </a:r>
            <a:fld id="{0B0228CD-7FDF-BD49-9AFD-E315DB044540}" type="slidenum">
              <a:rPr lang="en-US" smtClean="0">
                <a:solidFill>
                  <a:schemeClr val="bg1">
                    <a:lumMod val="50000"/>
                    <a:lumOff val="50000"/>
                  </a:schemeClr>
                </a:solidFill>
              </a:rPr>
              <a:pPr/>
              <a:t>5</a:t>
            </a:fld>
            <a:endParaRPr lang="en-US" dirty="0">
              <a:solidFill>
                <a:schemeClr val="bg1">
                  <a:lumMod val="50000"/>
                  <a:lumOff val="50000"/>
                </a:schemeClr>
              </a:solidFill>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63784"/>
            <a:ext cx="8382000" cy="6334042"/>
          </a:xfrm>
        </p:spPr>
        <p:txBody>
          <a:bodyPr/>
          <a:lstStyle/>
          <a:p>
            <a:pPr algn="ctr">
              <a:buNone/>
            </a:pPr>
            <a:r>
              <a:rPr lang="en-US" sz="2800" b="1" dirty="0" smtClean="0">
                <a:solidFill>
                  <a:srgbClr val="FFFF00"/>
                </a:solidFill>
              </a:rPr>
              <a:t>A novel pathway identified with the treatment of CAP in tumor cells</a:t>
            </a:r>
          </a:p>
          <a:p>
            <a:endParaRPr lang="en-US" sz="2800" dirty="0" smtClean="0"/>
          </a:p>
          <a:p>
            <a:r>
              <a:rPr lang="en-US" sz="2800" dirty="0" smtClean="0"/>
              <a:t>TRAIL-R1 (</a:t>
            </a:r>
            <a:r>
              <a:rPr lang="en-IN" sz="2800" dirty="0" smtClean="0"/>
              <a:t>tumour necrosis factor (TNF)-related apoptosis inducing </a:t>
            </a:r>
            <a:r>
              <a:rPr lang="en-IN" sz="2800" dirty="0" err="1" smtClean="0"/>
              <a:t>ligand</a:t>
            </a:r>
            <a:r>
              <a:rPr lang="en-IN" sz="2800" dirty="0" smtClean="0"/>
              <a:t>)</a:t>
            </a:r>
          </a:p>
          <a:p>
            <a:endParaRPr lang="en-IN" sz="2800" dirty="0" smtClean="0"/>
          </a:p>
          <a:p>
            <a:r>
              <a:rPr lang="en-US" sz="2800" dirty="0" smtClean="0"/>
              <a:t>TRAIL (recombinant protein/ as drug) used as a chemotherapeutic to breast, colon cancer patients (Spencer et al., 2009)</a:t>
            </a:r>
          </a:p>
          <a:p>
            <a:endParaRPr lang="en-US" sz="2800" dirty="0" smtClean="0"/>
          </a:p>
          <a:p>
            <a:r>
              <a:rPr lang="en-US" sz="2400" dirty="0" smtClean="0">
                <a:solidFill>
                  <a:srgbClr val="FDC625"/>
                </a:solidFill>
              </a:rPr>
              <a:t>CAN THE DOSE OF TRAIL/CHEMOTHERAPEUTIC  BE REDUCED ALONG WITH CAP TREATMENTS  ?</a:t>
            </a:r>
          </a:p>
          <a:p>
            <a:endParaRPr lang="en-US" sz="2400" dirty="0" smtClean="0">
              <a:solidFill>
                <a:srgbClr val="FDC625"/>
              </a:solidFill>
            </a:endParaRPr>
          </a:p>
          <a:p>
            <a:pPr>
              <a:buNone/>
            </a:pPr>
            <a:endParaRPr lang="en-US" sz="2400" dirty="0" smtClean="0">
              <a:solidFill>
                <a:srgbClr val="FDC625"/>
              </a:solidFill>
            </a:endParaRPr>
          </a:p>
          <a:p>
            <a:pPr>
              <a:buNone/>
            </a:pPr>
            <a:endParaRPr lang="en-US" sz="2800" dirty="0" smtClean="0"/>
          </a:p>
        </p:txBody>
      </p:sp>
      <p:sp>
        <p:nvSpPr>
          <p:cNvPr id="3" name="Slide Number Placeholder 2"/>
          <p:cNvSpPr>
            <a:spLocks noGrp="1"/>
          </p:cNvSpPr>
          <p:nvPr>
            <p:ph type="sldNum" sz="quarter" idx="12"/>
          </p:nvPr>
        </p:nvSpPr>
        <p:spPr/>
        <p:txBody>
          <a:bodyPr/>
          <a:lstStyle/>
          <a:p>
            <a:r>
              <a:rPr lang="en-US" smtClean="0"/>
              <a:t>    </a:t>
            </a:r>
            <a:fld id="{0B0228CD-7FDF-BD49-9AFD-E315DB044540}" type="slidenum">
              <a:rPr lang="en-US" smtClean="0">
                <a:solidFill>
                  <a:schemeClr val="bg1">
                    <a:lumMod val="50000"/>
                    <a:lumOff val="50000"/>
                  </a:schemeClr>
                </a:solidFill>
              </a:rPr>
              <a:pPr/>
              <a:t>6</a:t>
            </a:fld>
            <a:endParaRPr lang="en-US" dirty="0">
              <a:solidFill>
                <a:schemeClr val="bg1">
                  <a:lumMod val="50000"/>
                  <a:lumOff val="50000"/>
                </a:schemeClr>
              </a:solidFill>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JCRI-ABTS-Logo-Final-RGB.jpg"/>
          <p:cNvPicPr>
            <a:picLocks noChangeAspect="1"/>
          </p:cNvPicPr>
          <p:nvPr/>
        </p:nvPicPr>
        <p:blipFill rotWithShape="1">
          <a:blip r:embed="rId2">
            <a:extLst>
              <a:ext uri="{28A0092B-C50C-407E-A947-70E740481C1C}">
                <a14:useLocalDpi xmlns:a14="http://schemas.microsoft.com/office/drawing/2010/main" xmlns="" val="0"/>
              </a:ext>
            </a:extLst>
          </a:blip>
          <a:srcRect l="16234" t="13940" r="6348" b="15392"/>
          <a:stretch/>
        </p:blipFill>
        <p:spPr>
          <a:xfrm>
            <a:off x="1" y="0"/>
            <a:ext cx="1076050" cy="1099297"/>
          </a:xfrm>
          <a:prstGeom prst="rect">
            <a:avLst/>
          </a:prstGeom>
        </p:spPr>
      </p:pic>
      <p:pic>
        <p:nvPicPr>
          <p:cNvPr id="11" name="Picture 10" descr="Eye conference.jpg"/>
          <p:cNvPicPr>
            <a:picLocks noChangeAspect="1"/>
          </p:cNvPicPr>
          <p:nvPr/>
        </p:nvPicPr>
        <p:blipFill>
          <a:blip r:embed="rId3"/>
          <a:stretch>
            <a:fillRect/>
          </a:stretch>
        </p:blipFill>
        <p:spPr>
          <a:xfrm>
            <a:off x="0" y="0"/>
            <a:ext cx="9144000" cy="6858000"/>
          </a:xfrm>
          <a:prstGeom prst="rect">
            <a:avLst/>
          </a:prstGeom>
        </p:spPr>
      </p:pic>
      <p:sp>
        <p:nvSpPr>
          <p:cNvPr id="6" name="TextBox 5"/>
          <p:cNvSpPr txBox="1"/>
          <p:nvPr/>
        </p:nvSpPr>
        <p:spPr>
          <a:xfrm>
            <a:off x="6871390" y="6460912"/>
            <a:ext cx="2272610" cy="276999"/>
          </a:xfrm>
          <a:prstGeom prst="rect">
            <a:avLst/>
          </a:prstGeom>
          <a:noFill/>
        </p:spPr>
        <p:txBody>
          <a:bodyPr wrap="none" rtlCol="0">
            <a:spAutoFit/>
          </a:bodyPr>
          <a:lstStyle/>
          <a:p>
            <a:r>
              <a:rPr lang="en-US" sz="1200" dirty="0" err="1" smtClean="0"/>
              <a:t>Arpitha</a:t>
            </a:r>
            <a:r>
              <a:rPr lang="en-US" sz="1200" dirty="0" smtClean="0"/>
              <a:t> P; Cell and Dev </a:t>
            </a:r>
            <a:r>
              <a:rPr lang="en-US" sz="1200" dirty="0" err="1" smtClean="0"/>
              <a:t>Biol</a:t>
            </a:r>
            <a:r>
              <a:rPr lang="en-US" sz="1200" dirty="0" smtClean="0"/>
              <a:t>, 2015</a:t>
            </a:r>
            <a:endParaRPr lang="en-IN" sz="1200"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412875"/>
            <a:ext cx="8382000" cy="5761577"/>
          </a:xfrm>
        </p:spPr>
        <p:txBody>
          <a:bodyPr/>
          <a:lstStyle/>
          <a:p>
            <a:pPr>
              <a:buNone/>
            </a:pPr>
            <a:r>
              <a:rPr lang="en-US" dirty="0" smtClean="0">
                <a:solidFill>
                  <a:schemeClr val="tx2">
                    <a:lumMod val="75000"/>
                  </a:schemeClr>
                </a:solidFill>
              </a:rPr>
              <a:t>METHODS</a:t>
            </a:r>
          </a:p>
          <a:p>
            <a:endParaRPr lang="en-US" dirty="0" smtClean="0"/>
          </a:p>
          <a:p>
            <a:r>
              <a:rPr lang="en-US" dirty="0" smtClean="0"/>
              <a:t>Cold Plasma Set up</a:t>
            </a:r>
          </a:p>
          <a:p>
            <a:r>
              <a:rPr lang="en-US" dirty="0" err="1" smtClean="0"/>
              <a:t>Confocal</a:t>
            </a:r>
            <a:r>
              <a:rPr lang="en-US" dirty="0" smtClean="0"/>
              <a:t> Microscopy</a:t>
            </a:r>
          </a:p>
          <a:p>
            <a:r>
              <a:rPr lang="en-US" dirty="0" err="1" smtClean="0"/>
              <a:t>Trypan</a:t>
            </a:r>
            <a:r>
              <a:rPr lang="en-US" dirty="0" smtClean="0"/>
              <a:t> Blue Dye Exclusion Test </a:t>
            </a:r>
          </a:p>
          <a:p>
            <a:r>
              <a:rPr lang="en-US" dirty="0" err="1" smtClean="0"/>
              <a:t>Immunoblot</a:t>
            </a:r>
            <a:endParaRPr lang="en-US" dirty="0" smtClean="0"/>
          </a:p>
          <a:p>
            <a:r>
              <a:rPr lang="en-US" dirty="0" smtClean="0"/>
              <a:t>mRNA expression</a:t>
            </a:r>
          </a:p>
          <a:p>
            <a:r>
              <a:rPr lang="en-US" dirty="0" smtClean="0"/>
              <a:t>TUNEL Apoptosis Assay</a:t>
            </a:r>
          </a:p>
          <a:p>
            <a:r>
              <a:rPr lang="en-US" dirty="0" smtClean="0"/>
              <a:t>Cell culture and expansion of primary (patients) tumor cells in vitro</a:t>
            </a:r>
          </a:p>
          <a:p>
            <a:endParaRPr lang="en-US" dirty="0" smtClean="0"/>
          </a:p>
        </p:txBody>
      </p:sp>
      <p:sp>
        <p:nvSpPr>
          <p:cNvPr id="3" name="Slide Number Placeholder 2"/>
          <p:cNvSpPr>
            <a:spLocks noGrp="1"/>
          </p:cNvSpPr>
          <p:nvPr>
            <p:ph type="sldNum" sz="quarter" idx="12"/>
          </p:nvPr>
        </p:nvSpPr>
        <p:spPr/>
        <p:txBody>
          <a:bodyPr/>
          <a:lstStyle/>
          <a:p>
            <a:r>
              <a:rPr lang="en-US" smtClean="0"/>
              <a:t>    </a:t>
            </a:r>
            <a:fld id="{0B0228CD-7FDF-BD49-9AFD-E315DB044540}" type="slidenum">
              <a:rPr lang="en-US" smtClean="0">
                <a:solidFill>
                  <a:schemeClr val="bg1">
                    <a:lumMod val="50000"/>
                    <a:lumOff val="50000"/>
                  </a:schemeClr>
                </a:solidFill>
              </a:rPr>
              <a:pPr/>
              <a:t>8</a:t>
            </a:fld>
            <a:endParaRPr lang="en-US" dirty="0">
              <a:solidFill>
                <a:schemeClr val="bg1">
                  <a:lumMod val="50000"/>
                  <a:lumOff val="50000"/>
                </a:schemeClr>
              </a:solidFill>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8282296" y="19719820"/>
            <a:ext cx="364612" cy="85066"/>
          </a:xfrm>
        </p:spPr>
        <p:txBody>
          <a:bodyPr/>
          <a:lstStyle/>
          <a:p>
            <a:r>
              <a:rPr lang="en-US" smtClean="0"/>
              <a:t>    </a:t>
            </a:r>
            <a:fld id="{0B0228CD-7FDF-BD49-9AFD-E315DB044540}" type="slidenum">
              <a:rPr lang="en-US" smtClean="0">
                <a:solidFill>
                  <a:schemeClr val="bg1">
                    <a:lumMod val="50000"/>
                    <a:lumOff val="50000"/>
                  </a:schemeClr>
                </a:solidFill>
              </a:rPr>
              <a:pPr/>
              <a:t>9</a:t>
            </a:fld>
            <a:endParaRPr lang="en-US" dirty="0">
              <a:solidFill>
                <a:schemeClr val="bg1">
                  <a:lumMod val="50000"/>
                  <a:lumOff val="50000"/>
                </a:schemeClr>
              </a:solidFill>
            </a:endParaRPr>
          </a:p>
        </p:txBody>
      </p:sp>
      <p:pic>
        <p:nvPicPr>
          <p:cNvPr id="7" name="Picture 2" descr="C:\Users\Rohan\Desktop\image (2).jpg"/>
          <p:cNvPicPr>
            <a:picLocks noChangeAspect="1" noChangeArrowheads="1"/>
          </p:cNvPicPr>
          <p:nvPr/>
        </p:nvPicPr>
        <p:blipFill>
          <a:blip r:embed="rId2">
            <a:lum bright="20000"/>
          </a:blip>
          <a:srcRect/>
          <a:stretch>
            <a:fillRect/>
          </a:stretch>
        </p:blipFill>
        <p:spPr bwMode="auto">
          <a:xfrm rot="16200000">
            <a:off x="5794555" y="3299532"/>
            <a:ext cx="2198931" cy="2198931"/>
          </a:xfrm>
          <a:prstGeom prst="rect">
            <a:avLst/>
          </a:prstGeom>
          <a:noFill/>
        </p:spPr>
      </p:pic>
      <p:pic>
        <p:nvPicPr>
          <p:cNvPr id="8" name="Picture 3" descr="C:\Users\Rohan\Desktop\image (1).jpg"/>
          <p:cNvPicPr>
            <a:picLocks noChangeAspect="1" noChangeArrowheads="1"/>
          </p:cNvPicPr>
          <p:nvPr/>
        </p:nvPicPr>
        <p:blipFill>
          <a:blip r:embed="rId3">
            <a:lum bright="20000"/>
          </a:blip>
          <a:srcRect/>
          <a:stretch>
            <a:fillRect/>
          </a:stretch>
        </p:blipFill>
        <p:spPr bwMode="auto">
          <a:xfrm rot="5400000">
            <a:off x="5708351" y="1023776"/>
            <a:ext cx="2371342" cy="2198933"/>
          </a:xfrm>
          <a:prstGeom prst="rect">
            <a:avLst/>
          </a:prstGeom>
          <a:noFill/>
        </p:spPr>
      </p:pic>
      <p:pic>
        <p:nvPicPr>
          <p:cNvPr id="9" name="Picture 4" descr="C:\Users\Rohan\Desktop\image.jpg"/>
          <p:cNvPicPr>
            <a:picLocks noChangeAspect="1" noChangeArrowheads="1"/>
          </p:cNvPicPr>
          <p:nvPr/>
        </p:nvPicPr>
        <p:blipFill>
          <a:blip r:embed="rId4">
            <a:lum bright="10000"/>
          </a:blip>
          <a:srcRect l="3833" t="5752" b="8391"/>
          <a:stretch>
            <a:fillRect/>
          </a:stretch>
        </p:blipFill>
        <p:spPr bwMode="auto">
          <a:xfrm rot="5400000">
            <a:off x="1491093" y="1182049"/>
            <a:ext cx="4560895" cy="4071942"/>
          </a:xfrm>
          <a:prstGeom prst="rect">
            <a:avLst/>
          </a:prstGeom>
          <a:noFill/>
        </p:spPr>
      </p:pic>
      <p:sp>
        <p:nvSpPr>
          <p:cNvPr id="11" name="TextBox 10"/>
          <p:cNvSpPr txBox="1"/>
          <p:nvPr/>
        </p:nvSpPr>
        <p:spPr>
          <a:xfrm>
            <a:off x="1735569" y="5129131"/>
            <a:ext cx="317716" cy="369332"/>
          </a:xfrm>
          <a:prstGeom prst="rect">
            <a:avLst/>
          </a:prstGeom>
          <a:noFill/>
        </p:spPr>
        <p:txBody>
          <a:bodyPr wrap="square" rtlCol="0">
            <a:spAutoFit/>
          </a:bodyPr>
          <a:lstStyle/>
          <a:p>
            <a:r>
              <a:rPr lang="en-US" b="1" dirty="0" smtClean="0">
                <a:solidFill>
                  <a:schemeClr val="bg1"/>
                </a:solidFill>
                <a:latin typeface="Times New Roman" pitchFamily="18" charset="0"/>
                <a:cs typeface="Times New Roman" pitchFamily="18" charset="0"/>
              </a:rPr>
              <a:t>A</a:t>
            </a:r>
            <a:endParaRPr lang="en-IN" b="1" dirty="0">
              <a:solidFill>
                <a:schemeClr val="bg1"/>
              </a:solidFill>
              <a:latin typeface="Times New Roman" pitchFamily="18" charset="0"/>
              <a:cs typeface="Times New Roman" pitchFamily="18" charset="0"/>
            </a:endParaRPr>
          </a:p>
        </p:txBody>
      </p:sp>
      <p:sp>
        <p:nvSpPr>
          <p:cNvPr id="12" name="TextBox 11"/>
          <p:cNvSpPr txBox="1"/>
          <p:nvPr/>
        </p:nvSpPr>
        <p:spPr>
          <a:xfrm>
            <a:off x="5780268" y="2784208"/>
            <a:ext cx="3097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B</a:t>
            </a:r>
            <a:endParaRPr lang="en-IN" b="1" dirty="0">
              <a:latin typeface="Times New Roman" pitchFamily="18" charset="0"/>
              <a:cs typeface="Times New Roman" pitchFamily="18" charset="0"/>
            </a:endParaRPr>
          </a:p>
        </p:txBody>
      </p:sp>
      <p:sp>
        <p:nvSpPr>
          <p:cNvPr id="13" name="TextBox 12"/>
          <p:cNvSpPr txBox="1"/>
          <p:nvPr/>
        </p:nvSpPr>
        <p:spPr>
          <a:xfrm>
            <a:off x="5808844" y="5129130"/>
            <a:ext cx="30970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C</a:t>
            </a:r>
            <a:endParaRPr lang="en-IN" b="1" dirty="0">
              <a:latin typeface="Times New Roman" pitchFamily="18" charset="0"/>
              <a:cs typeface="Times New Roman" pitchFamily="18" charset="0"/>
            </a:endParaRPr>
          </a:p>
        </p:txBody>
      </p:sp>
      <p:sp>
        <p:nvSpPr>
          <p:cNvPr id="44037" name="Rectangle 5"/>
          <p:cNvSpPr>
            <a:spLocks noChangeArrowheads="1"/>
          </p:cNvSpPr>
          <p:nvPr/>
        </p:nvSpPr>
        <p:spPr bwMode="auto">
          <a:xfrm flipH="1">
            <a:off x="300037" y="5468938"/>
            <a:ext cx="85725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400" b="1" i="0" u="none" strike="noStrike" cap="none" normalizeH="0" baseline="0" dirty="0" smtClean="0">
                <a:ln>
                  <a:noFill/>
                </a:ln>
                <a:effectLst/>
                <a:latin typeface="Times New Roman" pitchFamily="18" charset="0"/>
                <a:ea typeface="MS Mincho" pitchFamily="49" charset="-128"/>
                <a:cs typeface="Times New Roman" pitchFamily="18" charset="0"/>
              </a:rPr>
              <a:t>The experimental set up with Canady Helios Cold Plasma Scalpel. Note the 24 well-plate placed in a multi-thermal shaker to maintain 37</a:t>
            </a:r>
            <a:r>
              <a:rPr kumimoji="0" lang="en-US" altLang="ja-JP" sz="1400" b="1" i="0" u="none" strike="noStrike" cap="none" normalizeH="0" baseline="30000" dirty="0" smtClean="0">
                <a:ln>
                  <a:noFill/>
                </a:ln>
                <a:effectLst/>
                <a:latin typeface="Times New Roman" pitchFamily="18" charset="0"/>
                <a:ea typeface="MS Mincho" pitchFamily="49" charset="-128"/>
                <a:cs typeface="Times New Roman" pitchFamily="18" charset="0"/>
              </a:rPr>
              <a:t>0</a:t>
            </a:r>
            <a:r>
              <a:rPr kumimoji="0" lang="en-US" altLang="ja-JP" sz="1400" b="1" i="0" u="none" strike="noStrike" cap="none" normalizeH="0" baseline="0" dirty="0" smtClean="0">
                <a:ln>
                  <a:noFill/>
                </a:ln>
                <a:effectLst/>
                <a:latin typeface="Times New Roman" pitchFamily="18" charset="0"/>
                <a:ea typeface="MS Mincho" pitchFamily="49" charset="-128"/>
                <a:cs typeface="Times New Roman" pitchFamily="18" charset="0"/>
              </a:rPr>
              <a:t>C in a </a:t>
            </a:r>
            <a:r>
              <a:rPr kumimoji="0" lang="en-US" altLang="ja-JP" sz="1400" b="1" i="0" u="none" strike="noStrike" cap="none" normalizeH="0" baseline="0" dirty="0" err="1" smtClean="0">
                <a:ln>
                  <a:noFill/>
                </a:ln>
                <a:effectLst/>
                <a:latin typeface="Times New Roman" pitchFamily="18" charset="0"/>
                <a:ea typeface="MS Mincho" pitchFamily="49" charset="-128"/>
                <a:cs typeface="Times New Roman" pitchFamily="18" charset="0"/>
              </a:rPr>
              <a:t>biosafety</a:t>
            </a:r>
            <a:r>
              <a:rPr kumimoji="0" lang="en-US" altLang="ja-JP" sz="1400" b="1" i="0" u="none" strike="noStrike" cap="none" normalizeH="0" baseline="0" dirty="0" smtClean="0">
                <a:ln>
                  <a:noFill/>
                </a:ln>
                <a:effectLst/>
                <a:latin typeface="Times New Roman" pitchFamily="18" charset="0"/>
                <a:ea typeface="MS Mincho" pitchFamily="49" charset="-128"/>
                <a:cs typeface="Times New Roman" pitchFamily="18" charset="0"/>
              </a:rPr>
              <a:t> hood during the course of the CAP treatment of epithelial cells (A, B). Arrow- Showing Hand piece of Canady </a:t>
            </a:r>
            <a:r>
              <a:rPr kumimoji="0" lang="en-US" altLang="ja-JP" sz="1400" b="1" i="0" u="none" strike="noStrike" cap="none" normalizeH="0" baseline="0" dirty="0" err="1" smtClean="0">
                <a:ln>
                  <a:noFill/>
                </a:ln>
                <a:effectLst/>
                <a:latin typeface="Times New Roman" pitchFamily="18" charset="0"/>
                <a:ea typeface="MS Mincho" pitchFamily="49" charset="-128"/>
                <a:cs typeface="Times New Roman" pitchFamily="18" charset="0"/>
              </a:rPr>
              <a:t>Helios</a:t>
            </a:r>
            <a:r>
              <a:rPr kumimoji="0" lang="en-US" altLang="ja-JP" sz="1400" b="1" i="0" u="none" strike="noStrike" cap="none" normalizeH="0" baseline="30000" dirty="0" err="1" smtClean="0">
                <a:ln>
                  <a:noFill/>
                </a:ln>
                <a:effectLst/>
                <a:latin typeface="Times New Roman" pitchFamily="18" charset="0"/>
                <a:ea typeface="MS Mincho" pitchFamily="49" charset="-128"/>
                <a:cs typeface="Times New Roman" pitchFamily="18" charset="0"/>
              </a:rPr>
              <a:t>TM</a:t>
            </a:r>
            <a:r>
              <a:rPr kumimoji="0" lang="en-US" altLang="ja-JP" sz="1400" b="1" i="0" u="none" strike="noStrike" cap="none" normalizeH="0" baseline="0" dirty="0" smtClean="0">
                <a:ln>
                  <a:noFill/>
                </a:ln>
                <a:effectLst/>
                <a:latin typeface="Times New Roman" pitchFamily="18" charset="0"/>
                <a:ea typeface="MS Mincho" pitchFamily="49" charset="-128"/>
                <a:cs typeface="Times New Roman" pitchFamily="18" charset="0"/>
              </a:rPr>
              <a:t> Cold Plasma Scalpel (A,B) The entire set up with the SS-601MCa Canady Plasma Electrosurgical System and the converter box  (arrowhead) for cold plasma connected to the experimental set up also showing the foot pad. Note the enlarged image of the SS-601MCa generator and the converter box in Figure C</a:t>
            </a:r>
            <a:endParaRPr kumimoji="0" lang="en-US" altLang="ja-JP" sz="1400" b="1" i="0" u="none" strike="noStrike" cap="none" normalizeH="0" baseline="0" dirty="0" smtClean="0">
              <a:ln>
                <a:noFill/>
              </a:ln>
              <a:effectLst/>
              <a:latin typeface="Times New Roman" pitchFamily="18" charset="0"/>
              <a:cs typeface="Times New Roman" pitchFamily="18" charset="0"/>
            </a:endParaRPr>
          </a:p>
        </p:txBody>
      </p:sp>
      <p:cxnSp>
        <p:nvCxnSpPr>
          <p:cNvPr id="18" name="Straight Arrow Connector 17"/>
          <p:cNvCxnSpPr/>
          <p:nvPr/>
        </p:nvCxnSpPr>
        <p:spPr>
          <a:xfrm rot="10800000" flipV="1">
            <a:off x="2071688" y="1271588"/>
            <a:ext cx="400050" cy="157162"/>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6724650" y="1581151"/>
            <a:ext cx="400050" cy="157162"/>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014800" y="1271588"/>
            <a:ext cx="128588"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rot="10800000" flipV="1">
            <a:off x="7124700" y="4156075"/>
            <a:ext cx="12243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lpel_i3_0397.tif"/>
          <p:cNvPicPr>
            <a:picLocks noGrp="1" noChangeAspect="1"/>
          </p:cNvPicPr>
          <p:nvPr>
            <p:ph idx="1"/>
          </p:nvPr>
        </p:nvPicPr>
        <p:blipFill>
          <a:blip r:embed="rId2"/>
          <a:srcRect b="33072"/>
          <a:stretch>
            <a:fillRect/>
          </a:stretch>
        </p:blipFill>
        <p:spPr>
          <a:xfrm>
            <a:off x="0" y="-308768"/>
            <a:ext cx="9199031" cy="4617532"/>
          </a:xfrm>
        </p:spPr>
      </p:pic>
      <p:sp>
        <p:nvSpPr>
          <p:cNvPr id="3" name="Slide Number Placeholder 2"/>
          <p:cNvSpPr>
            <a:spLocks noGrp="1"/>
          </p:cNvSpPr>
          <p:nvPr>
            <p:ph type="sldNum" sz="quarter" idx="12"/>
          </p:nvPr>
        </p:nvSpPr>
        <p:spPr/>
        <p:txBody>
          <a:bodyPr/>
          <a:lstStyle/>
          <a:p>
            <a:r>
              <a:rPr lang="en-US" smtClean="0"/>
              <a:t>    </a:t>
            </a:r>
            <a:fld id="{0B0228CD-7FDF-BD49-9AFD-E315DB044540}" type="slidenum">
              <a:rPr lang="en-US" smtClean="0">
                <a:solidFill>
                  <a:schemeClr val="bg1">
                    <a:lumMod val="50000"/>
                    <a:lumOff val="50000"/>
                  </a:schemeClr>
                </a:solidFill>
              </a:rPr>
              <a:pPr/>
              <a:t>10</a:t>
            </a:fld>
            <a:endParaRPr lang="en-US" dirty="0">
              <a:solidFill>
                <a:schemeClr val="bg1">
                  <a:lumMod val="50000"/>
                  <a:lumOff val="50000"/>
                </a:schemeClr>
              </a:solidFill>
            </a:endParaRPr>
          </a:p>
        </p:txBody>
      </p:sp>
      <p:sp>
        <p:nvSpPr>
          <p:cNvPr id="5" name="TextBox 4"/>
          <p:cNvSpPr txBox="1"/>
          <p:nvPr/>
        </p:nvSpPr>
        <p:spPr>
          <a:xfrm>
            <a:off x="-1" y="1427018"/>
            <a:ext cx="9144001" cy="769441"/>
          </a:xfrm>
          <a:prstGeom prst="rect">
            <a:avLst/>
          </a:prstGeom>
          <a:noFill/>
        </p:spPr>
        <p:txBody>
          <a:bodyPr wrap="square" rtlCol="0">
            <a:spAutoFit/>
          </a:bodyPr>
          <a:lstStyle/>
          <a:p>
            <a:pPr algn="ctr"/>
            <a:r>
              <a:rPr lang="en-US" sz="4400" dirty="0" smtClean="0">
                <a:solidFill>
                  <a:srgbClr val="FFFF00"/>
                </a:solidFill>
              </a:rPr>
              <a:t>COLD PLASMA SCALPEL</a:t>
            </a:r>
            <a:endParaRPr lang="en-IN" sz="4400" dirty="0">
              <a:solidFill>
                <a:srgbClr val="FFFF00"/>
              </a:solidFill>
            </a:endParaRPr>
          </a:p>
        </p:txBody>
      </p:sp>
      <p:sp>
        <p:nvSpPr>
          <p:cNvPr id="6" name="TextBox 5"/>
          <p:cNvSpPr txBox="1"/>
          <p:nvPr/>
        </p:nvSpPr>
        <p:spPr>
          <a:xfrm>
            <a:off x="-1" y="4802970"/>
            <a:ext cx="9144001" cy="369332"/>
          </a:xfrm>
          <a:prstGeom prst="rect">
            <a:avLst/>
          </a:prstGeom>
          <a:noFill/>
        </p:spPr>
        <p:txBody>
          <a:bodyPr wrap="square" rtlCol="0">
            <a:spAutoFit/>
          </a:bodyPr>
          <a:lstStyle/>
          <a:p>
            <a:r>
              <a:rPr lang="en-US" dirty="0" smtClean="0"/>
              <a:t>Technology and Device used on Colon Cancer patient (4</a:t>
            </a:r>
            <a:r>
              <a:rPr lang="en-US" baseline="30000" dirty="0" smtClean="0"/>
              <a:t>th</a:t>
            </a:r>
            <a:r>
              <a:rPr lang="en-US" dirty="0" smtClean="0"/>
              <a:t> stage) for the first time in the world</a:t>
            </a:r>
            <a:endParaRPr lang="en-IN"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90799" y="945090"/>
            <a:ext cx="6553201" cy="2132892"/>
          </a:xfrm>
        </p:spPr>
        <p:txBody>
          <a:bodyPr/>
          <a:lstStyle/>
          <a:p>
            <a:endParaRPr lang="en-US" dirty="0" smtClean="0"/>
          </a:p>
          <a:p>
            <a:r>
              <a:rPr lang="en-US" sz="2000" dirty="0" smtClean="0"/>
              <a:t>Application of CAP on Tumor Stem cells</a:t>
            </a:r>
          </a:p>
          <a:p>
            <a:r>
              <a:rPr lang="en-US" sz="2000" dirty="0" smtClean="0"/>
              <a:t>Primary Colon Cancer Cell Model- LT-97 </a:t>
            </a:r>
            <a:r>
              <a:rPr lang="en-US" sz="1200" dirty="0" smtClean="0"/>
              <a:t>(Gift of Dr. </a:t>
            </a:r>
            <a:r>
              <a:rPr lang="en-US" sz="1200" dirty="0" err="1" smtClean="0"/>
              <a:t>Brigette</a:t>
            </a:r>
            <a:r>
              <a:rPr lang="en-US" sz="1200" dirty="0" smtClean="0"/>
              <a:t> Marian)</a:t>
            </a:r>
          </a:p>
          <a:p>
            <a:r>
              <a:rPr lang="en-US" sz="1800" dirty="0" smtClean="0"/>
              <a:t>Treated every 48 hrs- 6 treatments</a:t>
            </a:r>
          </a:p>
          <a:p>
            <a:endParaRPr lang="en-IN" dirty="0"/>
          </a:p>
        </p:txBody>
      </p:sp>
      <p:sp>
        <p:nvSpPr>
          <p:cNvPr id="3" name="Slide Number Placeholder 2"/>
          <p:cNvSpPr>
            <a:spLocks noGrp="1"/>
          </p:cNvSpPr>
          <p:nvPr>
            <p:ph type="sldNum" sz="quarter" idx="12"/>
          </p:nvPr>
        </p:nvSpPr>
        <p:spPr/>
        <p:txBody>
          <a:bodyPr/>
          <a:lstStyle/>
          <a:p>
            <a:r>
              <a:rPr lang="en-US" smtClean="0"/>
              <a:t>    </a:t>
            </a:r>
            <a:fld id="{0B0228CD-7FDF-BD49-9AFD-E315DB044540}" type="slidenum">
              <a:rPr lang="en-US" smtClean="0">
                <a:solidFill>
                  <a:schemeClr val="bg1">
                    <a:lumMod val="50000"/>
                    <a:lumOff val="50000"/>
                  </a:schemeClr>
                </a:solidFill>
              </a:rPr>
              <a:pPr/>
              <a:t>11</a:t>
            </a:fld>
            <a:endParaRPr lang="en-US" dirty="0">
              <a:solidFill>
                <a:schemeClr val="bg1">
                  <a:lumMod val="50000"/>
                  <a:lumOff val="50000"/>
                </a:schemeClr>
              </a:solidFill>
            </a:endParaRPr>
          </a:p>
        </p:txBody>
      </p:sp>
      <p:graphicFrame>
        <p:nvGraphicFramePr>
          <p:cNvPr id="5" name="Table 4"/>
          <p:cNvGraphicFramePr>
            <a:graphicFrameLocks noGrp="1"/>
          </p:cNvGraphicFramePr>
          <p:nvPr/>
        </p:nvGraphicFramePr>
        <p:xfrm>
          <a:off x="969819" y="2556134"/>
          <a:ext cx="7536871" cy="4049983"/>
        </p:xfrm>
        <a:graphic>
          <a:graphicData uri="http://schemas.openxmlformats.org/drawingml/2006/table">
            <a:tbl>
              <a:tblPr/>
              <a:tblGrid>
                <a:gridCol w="1095753"/>
                <a:gridCol w="1638864"/>
                <a:gridCol w="1305375"/>
                <a:gridCol w="1686506"/>
                <a:gridCol w="1810373"/>
              </a:tblGrid>
              <a:tr h="461412">
                <a:tc>
                  <a:txBody>
                    <a:bodyPr/>
                    <a:lstStyle/>
                    <a:p>
                      <a:pPr algn="ctr" fontAlgn="b"/>
                      <a:r>
                        <a:rPr lang="en-IN" sz="1600" b="1" i="0" u="none" strike="noStrike" dirty="0">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IN" sz="1600" b="1" i="0" u="none" strike="noStrike" dirty="0">
                          <a:solidFill>
                            <a:schemeClr val="tx2"/>
                          </a:solidFill>
                          <a:latin typeface="Calibri"/>
                        </a:rPr>
                        <a:t>Plasma length 2cm </a:t>
                      </a:r>
                      <a:r>
                        <a:rPr lang="en-IN" sz="1600" b="1" i="0" u="none" strike="noStrike" dirty="0" smtClean="0">
                          <a:solidFill>
                            <a:schemeClr val="tx2"/>
                          </a:solidFill>
                          <a:latin typeface="Calibri"/>
                        </a:rPr>
                        <a:t>1st </a:t>
                      </a:r>
                      <a:r>
                        <a:rPr lang="en-IN" sz="1600" b="1" i="0" u="none" strike="noStrike" dirty="0">
                          <a:solidFill>
                            <a:schemeClr val="tx2"/>
                          </a:solidFill>
                          <a:latin typeface="Calibri"/>
                        </a:rPr>
                        <a:t>Treatment</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gridSpan="2">
                  <a:txBody>
                    <a:bodyPr/>
                    <a:lstStyle/>
                    <a:p>
                      <a:pPr algn="ctr" fontAlgn="b"/>
                      <a:r>
                        <a:rPr lang="en-IN" sz="1600" b="1" i="0" u="none" strike="noStrike" dirty="0">
                          <a:solidFill>
                            <a:schemeClr val="tx2"/>
                          </a:solidFill>
                          <a:latin typeface="Calibri"/>
                        </a:rPr>
                        <a:t>Plasma length 2cm 6th Treatment</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r>
              <a:tr h="461412">
                <a:tc>
                  <a:txBody>
                    <a:bodyPr/>
                    <a:lstStyle/>
                    <a:p>
                      <a:pPr algn="ctr" fontAlgn="b"/>
                      <a:r>
                        <a:rPr lang="en-IN" sz="1600" b="1" i="0" u="none" strike="noStrike">
                          <a:solidFill>
                            <a:schemeClr val="tx1"/>
                          </a:solidFill>
                          <a:latin typeface="Calibri"/>
                        </a:rPr>
                        <a:t>Time in Sec</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cell Death CAP</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cell Death He</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cell Death CAP</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cell Death He</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290">
                <a:tc>
                  <a:txBody>
                    <a:bodyPr/>
                    <a:lstStyle/>
                    <a:p>
                      <a:pPr algn="ctr" fontAlgn="b"/>
                      <a:r>
                        <a:rPr lang="en-IN" sz="1600" b="1" i="0" u="none" strike="noStrike">
                          <a:solidFill>
                            <a:schemeClr val="tx1"/>
                          </a:solidFill>
                          <a:latin typeface="Calibri"/>
                        </a:rPr>
                        <a:t>5</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8.15±1.65</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6.735±7.62</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3707">
                <a:tc>
                  <a:txBody>
                    <a:bodyPr/>
                    <a:lstStyle/>
                    <a:p>
                      <a:pPr algn="ctr" fontAlgn="b"/>
                      <a:r>
                        <a:rPr lang="en-IN" sz="1600" b="1" i="0" u="none" strike="noStrike">
                          <a:solidFill>
                            <a:schemeClr val="tx1"/>
                          </a:solidFill>
                          <a:latin typeface="Calibri"/>
                        </a:rPr>
                        <a:t>15</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15.725±1.096</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10.515±9.821</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290">
                <a:tc>
                  <a:txBody>
                    <a:bodyPr/>
                    <a:lstStyle/>
                    <a:p>
                      <a:pPr algn="ctr" fontAlgn="b"/>
                      <a:r>
                        <a:rPr lang="en-IN" sz="1600" b="1" i="0" u="none" strike="noStrike">
                          <a:solidFill>
                            <a:schemeClr val="tx1"/>
                          </a:solidFill>
                          <a:latin typeface="Calibri"/>
                        </a:rPr>
                        <a:t>20</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27.27±13.41</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11.5±14.77</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290">
                <a:tc>
                  <a:txBody>
                    <a:bodyPr/>
                    <a:lstStyle/>
                    <a:p>
                      <a:pPr algn="ctr" fontAlgn="b"/>
                      <a:r>
                        <a:rPr lang="en-IN" sz="1600" b="1" i="0" u="none" strike="noStrike">
                          <a:solidFill>
                            <a:schemeClr val="tx1"/>
                          </a:solidFill>
                          <a:latin typeface="Calibri"/>
                        </a:rPr>
                        <a:t>30</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dirty="0">
                          <a:solidFill>
                            <a:schemeClr val="tx1"/>
                          </a:solidFill>
                          <a:latin typeface="Calibri"/>
                        </a:rPr>
                        <a:t>35.99±4.44</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8.245±6.78</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dirty="0">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290">
                <a:tc>
                  <a:txBody>
                    <a:bodyPr/>
                    <a:lstStyle/>
                    <a:p>
                      <a:pPr algn="ctr" fontAlgn="b"/>
                      <a:r>
                        <a:rPr lang="en-IN" sz="1600" b="1" i="0" u="none" strike="noStrike" dirty="0">
                          <a:solidFill>
                            <a:schemeClr val="tx1"/>
                          </a:solidFill>
                          <a:latin typeface="Calibri"/>
                        </a:rPr>
                        <a:t>60</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dirty="0">
                          <a:solidFill>
                            <a:schemeClr val="tx1"/>
                          </a:solidFill>
                          <a:latin typeface="Calibri"/>
                        </a:rPr>
                        <a:t>38.25±3.422</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9.34±11.10</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47.56±3.5</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290">
                <a:tc>
                  <a:txBody>
                    <a:bodyPr/>
                    <a:lstStyle/>
                    <a:p>
                      <a:pPr algn="ctr" fontAlgn="b"/>
                      <a:r>
                        <a:rPr lang="en-IN" sz="1600" b="1" i="0" u="none" strike="noStrike">
                          <a:solidFill>
                            <a:schemeClr val="tx1"/>
                          </a:solidFill>
                          <a:latin typeface="Calibri"/>
                        </a:rPr>
                        <a:t>120</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56.745±36.13</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8.5±5.12</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79.47±2.09</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290">
                <a:tc>
                  <a:txBody>
                    <a:bodyPr/>
                    <a:lstStyle/>
                    <a:p>
                      <a:pPr algn="ctr" fontAlgn="b"/>
                      <a:r>
                        <a:rPr lang="en-IN" sz="1600" b="1" i="0" u="none" strike="noStrike">
                          <a:solidFill>
                            <a:schemeClr val="tx1"/>
                          </a:solidFill>
                          <a:latin typeface="Calibri"/>
                        </a:rPr>
                        <a:t>180</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65.805±33.38</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12.6±9.19</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85.38±2.85</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24.67±9.55</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290">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dirty="0">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600" b="1" i="0" u="none" strike="noStrike">
                          <a:solidFill>
                            <a:schemeClr val="tx1"/>
                          </a:solidFill>
                          <a:latin typeface="Calibri"/>
                        </a:rPr>
                        <a:t> </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290">
                <a:tc>
                  <a:txBody>
                    <a:bodyPr/>
                    <a:lstStyle/>
                    <a:p>
                      <a:pPr algn="ctr" fontAlgn="b"/>
                      <a:r>
                        <a:rPr lang="en-IN" sz="1600" b="1" i="0" u="none" strike="noStrike">
                          <a:solidFill>
                            <a:schemeClr val="tx1"/>
                          </a:solidFill>
                          <a:latin typeface="Calibri"/>
                        </a:rPr>
                        <a:t>H2O2</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IN" sz="1600" b="1" i="0" u="none" strike="noStrike">
                          <a:solidFill>
                            <a:schemeClr val="tx1"/>
                          </a:solidFill>
                          <a:latin typeface="Calibri"/>
                        </a:rPr>
                        <a:t>88.83 ± 14.1</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gridSpan="2">
                  <a:txBody>
                    <a:bodyPr/>
                    <a:lstStyle/>
                    <a:p>
                      <a:pPr algn="ctr" fontAlgn="b"/>
                      <a:r>
                        <a:rPr lang="en-IN" sz="1600" b="1" i="0" u="none" strike="noStrike">
                          <a:solidFill>
                            <a:schemeClr val="tx1"/>
                          </a:solidFill>
                          <a:latin typeface="Calibri"/>
                        </a:rPr>
                        <a:t>97.44±2.57</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r>
              <a:tr h="647191">
                <a:tc>
                  <a:txBody>
                    <a:bodyPr/>
                    <a:lstStyle/>
                    <a:p>
                      <a:pPr algn="ctr" fontAlgn="b"/>
                      <a:r>
                        <a:rPr lang="en-IN" sz="1600" b="1" i="0" u="none" strike="noStrike" dirty="0">
                          <a:solidFill>
                            <a:schemeClr val="tx1"/>
                          </a:solidFill>
                          <a:latin typeface="Calibri"/>
                        </a:rPr>
                        <a:t>No Treatment</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IN" sz="1600" b="1" i="0" u="none" strike="noStrike" dirty="0">
                          <a:solidFill>
                            <a:schemeClr val="tx1"/>
                          </a:solidFill>
                          <a:latin typeface="Calibri"/>
                        </a:rPr>
                        <a:t>6.4 ± 1.7</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gridSpan="2">
                  <a:txBody>
                    <a:bodyPr/>
                    <a:lstStyle/>
                    <a:p>
                      <a:pPr algn="ctr" fontAlgn="b"/>
                      <a:r>
                        <a:rPr lang="en-IN" sz="1600" b="1" i="0" u="none" strike="noStrike" dirty="0">
                          <a:solidFill>
                            <a:schemeClr val="tx1"/>
                          </a:solidFill>
                          <a:latin typeface="Calibri"/>
                        </a:rPr>
                        <a:t>12.38±3.54</a:t>
                      </a:r>
                    </a:p>
                  </a:txBody>
                  <a:tcPr marL="7697" marR="7697" marT="76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r>
            </a:tbl>
          </a:graphicData>
        </a:graphic>
      </p:graphicFrame>
      <p:sp>
        <p:nvSpPr>
          <p:cNvPr id="6" name="Oval 5"/>
          <p:cNvSpPr/>
          <p:nvPr/>
        </p:nvSpPr>
        <p:spPr bwMode="auto">
          <a:xfrm>
            <a:off x="1250290" y="4641273"/>
            <a:ext cx="2681018" cy="554175"/>
          </a:xfrm>
          <a:prstGeom prst="ellipse">
            <a:avLst/>
          </a:prstGeom>
          <a:noFill/>
          <a:ln w="38100">
            <a:solidFill>
              <a:schemeClr val="tx2"/>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IN"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7" name="Oval 6"/>
          <p:cNvSpPr/>
          <p:nvPr/>
        </p:nvSpPr>
        <p:spPr bwMode="auto">
          <a:xfrm>
            <a:off x="4849090" y="4939137"/>
            <a:ext cx="2024739" cy="256312"/>
          </a:xfrm>
          <a:prstGeom prst="ellipse">
            <a:avLst/>
          </a:prstGeom>
          <a:noFill/>
          <a:ln w="38100">
            <a:solidFill>
              <a:schemeClr val="tx2"/>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IN"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8" name="TextBox 7"/>
          <p:cNvSpPr txBox="1"/>
          <p:nvPr/>
        </p:nvSpPr>
        <p:spPr>
          <a:xfrm>
            <a:off x="1059708" y="286389"/>
            <a:ext cx="5388398" cy="1077218"/>
          </a:xfrm>
          <a:prstGeom prst="rect">
            <a:avLst/>
          </a:prstGeom>
          <a:noFill/>
        </p:spPr>
        <p:txBody>
          <a:bodyPr wrap="none" rtlCol="0">
            <a:spAutoFit/>
          </a:bodyPr>
          <a:lstStyle/>
          <a:p>
            <a:r>
              <a:rPr lang="en-US" sz="3200" b="1" dirty="0" smtClean="0">
                <a:solidFill>
                  <a:schemeClr val="tx2"/>
                </a:solidFill>
              </a:rPr>
              <a:t>      % Cell Death/Viability- </a:t>
            </a:r>
          </a:p>
          <a:p>
            <a:pPr algn="ctr"/>
            <a:r>
              <a:rPr lang="en-US" sz="3200" b="1" dirty="0" err="1" smtClean="0">
                <a:solidFill>
                  <a:schemeClr val="tx2"/>
                </a:solidFill>
              </a:rPr>
              <a:t>Trypan</a:t>
            </a:r>
            <a:r>
              <a:rPr lang="en-US" sz="3200" b="1" dirty="0" smtClean="0">
                <a:solidFill>
                  <a:schemeClr val="tx2"/>
                </a:solidFill>
              </a:rPr>
              <a:t> Blue Dye Exclusion Test</a:t>
            </a:r>
            <a:endParaRPr lang="en-IN" sz="3200" b="1" dirty="0">
              <a:solidFill>
                <a:schemeClr val="tx2"/>
              </a:solidFill>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97893" y="5565338"/>
            <a:ext cx="4948214" cy="646331"/>
          </a:xfrm>
          <a:prstGeom prst="rect">
            <a:avLst/>
          </a:prstGeom>
          <a:noFill/>
        </p:spPr>
        <p:txBody>
          <a:bodyPr wrap="none" rtlCol="0">
            <a:spAutoFit/>
          </a:bodyPr>
          <a:lstStyle/>
          <a:p>
            <a:r>
              <a:rPr lang="en-US" b="1" dirty="0" smtClean="0">
                <a:solidFill>
                  <a:schemeClr val="tx2">
                    <a:lumMod val="75000"/>
                  </a:schemeClr>
                </a:solidFill>
              </a:rPr>
              <a:t>Human Liver No CAP</a:t>
            </a:r>
          </a:p>
          <a:p>
            <a:r>
              <a:rPr lang="en-US" b="1" dirty="0" smtClean="0">
                <a:solidFill>
                  <a:schemeClr val="tx2">
                    <a:lumMod val="75000"/>
                  </a:schemeClr>
                </a:solidFill>
              </a:rPr>
              <a:t>Images are 3D Reconstruction of </a:t>
            </a:r>
            <a:r>
              <a:rPr lang="en-US" b="1" dirty="0" err="1" smtClean="0">
                <a:solidFill>
                  <a:schemeClr val="tx2">
                    <a:lumMod val="75000"/>
                  </a:schemeClr>
                </a:solidFill>
              </a:rPr>
              <a:t>Confocal</a:t>
            </a:r>
            <a:r>
              <a:rPr lang="en-US" b="1" dirty="0" smtClean="0">
                <a:solidFill>
                  <a:schemeClr val="tx2">
                    <a:lumMod val="75000"/>
                  </a:schemeClr>
                </a:solidFill>
              </a:rPr>
              <a:t> Z--stack</a:t>
            </a:r>
            <a:endParaRPr lang="en-US" b="1" dirty="0">
              <a:solidFill>
                <a:schemeClr val="tx2">
                  <a:lumMod val="75000"/>
                </a:schemeClr>
              </a:solidFill>
            </a:endParaRPr>
          </a:p>
        </p:txBody>
      </p:sp>
      <p:sp>
        <p:nvSpPr>
          <p:cNvPr id="8" name="TextBox 7"/>
          <p:cNvSpPr txBox="1"/>
          <p:nvPr/>
        </p:nvSpPr>
        <p:spPr>
          <a:xfrm>
            <a:off x="269890" y="5920941"/>
            <a:ext cx="3230500" cy="923330"/>
          </a:xfrm>
          <a:prstGeom prst="rect">
            <a:avLst/>
          </a:prstGeom>
          <a:noFill/>
        </p:spPr>
        <p:txBody>
          <a:bodyPr wrap="none" rtlCol="0">
            <a:spAutoFit/>
          </a:bodyPr>
          <a:lstStyle/>
          <a:p>
            <a:r>
              <a:rPr lang="en-US" b="1" dirty="0" smtClean="0"/>
              <a:t>TRAIL-R1- Green</a:t>
            </a:r>
          </a:p>
          <a:p>
            <a:r>
              <a:rPr lang="en-US" b="1" dirty="0" smtClean="0"/>
              <a:t>CD44-Red</a:t>
            </a:r>
          </a:p>
          <a:p>
            <a:r>
              <a:rPr lang="en-US" b="1" dirty="0" smtClean="0"/>
              <a:t>Nuclear counterstain DAPI- blue</a:t>
            </a:r>
            <a:endParaRPr lang="en-US" b="1" dirty="0"/>
          </a:p>
        </p:txBody>
      </p:sp>
      <p:sp>
        <p:nvSpPr>
          <p:cNvPr id="9" name="TextBox 8"/>
          <p:cNvSpPr txBox="1"/>
          <p:nvPr/>
        </p:nvSpPr>
        <p:spPr>
          <a:xfrm>
            <a:off x="510415" y="696571"/>
            <a:ext cx="7925397" cy="954107"/>
          </a:xfrm>
          <a:prstGeom prst="rect">
            <a:avLst/>
          </a:prstGeom>
          <a:noFill/>
        </p:spPr>
        <p:txBody>
          <a:bodyPr wrap="square" rtlCol="0">
            <a:spAutoFit/>
          </a:bodyPr>
          <a:lstStyle/>
          <a:p>
            <a:pPr algn="ctr"/>
            <a:r>
              <a:rPr lang="en-US" sz="2800" b="1" dirty="0" err="1" smtClean="0">
                <a:solidFill>
                  <a:schemeClr val="tx2"/>
                </a:solidFill>
              </a:rPr>
              <a:t>Immunofluorescence</a:t>
            </a:r>
            <a:r>
              <a:rPr lang="en-US" sz="2800" b="1" dirty="0" smtClean="0">
                <a:solidFill>
                  <a:schemeClr val="tx2"/>
                </a:solidFill>
              </a:rPr>
              <a:t>  for CD44 and TRAIL-R1 showing Colon Cancer stem cells (arrow) in Liver </a:t>
            </a:r>
            <a:endParaRPr lang="en-US" sz="2800" b="1" dirty="0">
              <a:solidFill>
                <a:schemeClr val="tx2"/>
              </a:solidFill>
            </a:endParaRPr>
          </a:p>
        </p:txBody>
      </p:sp>
      <p:pic>
        <p:nvPicPr>
          <p:cNvPr id="10" name="Picture 9" descr="JCRI-ABTS-Logo-Final-RGB.jpg"/>
          <p:cNvPicPr>
            <a:picLocks noChangeAspect="1"/>
          </p:cNvPicPr>
          <p:nvPr/>
        </p:nvPicPr>
        <p:blipFill rotWithShape="1">
          <a:blip r:embed="rId2">
            <a:extLst>
              <a:ext uri="{28A0092B-C50C-407E-A947-70E740481C1C}">
                <a14:useLocalDpi xmlns:a14="http://schemas.microsoft.com/office/drawing/2010/main" xmlns="" val="0"/>
              </a:ext>
            </a:extLst>
          </a:blip>
          <a:srcRect l="16234" t="13940" r="6348" b="15392"/>
          <a:stretch/>
        </p:blipFill>
        <p:spPr>
          <a:xfrm>
            <a:off x="1" y="1"/>
            <a:ext cx="947874" cy="968352"/>
          </a:xfrm>
          <a:prstGeom prst="rect">
            <a:avLst/>
          </a:prstGeom>
        </p:spPr>
      </p:pic>
      <p:sp>
        <p:nvSpPr>
          <p:cNvPr id="11" name="Rectangle 10"/>
          <p:cNvSpPr/>
          <p:nvPr/>
        </p:nvSpPr>
        <p:spPr>
          <a:xfrm>
            <a:off x="4572000" y="6211669"/>
            <a:ext cx="4572000" cy="646331"/>
          </a:xfrm>
          <a:prstGeom prst="rect">
            <a:avLst/>
          </a:prstGeom>
        </p:spPr>
        <p:txBody>
          <a:bodyPr>
            <a:spAutoFit/>
          </a:bodyPr>
          <a:lstStyle/>
          <a:p>
            <a:r>
              <a:rPr lang="en-US" dirty="0" smtClean="0"/>
              <a:t>Human colon cancer in liver</a:t>
            </a:r>
          </a:p>
          <a:p>
            <a:r>
              <a:rPr lang="en-US" dirty="0" smtClean="0"/>
              <a:t>Patient- 4</a:t>
            </a:r>
            <a:r>
              <a:rPr lang="en-US" baseline="30000" dirty="0" smtClean="0"/>
              <a:t>th</a:t>
            </a:r>
            <a:r>
              <a:rPr lang="en-US" dirty="0" smtClean="0"/>
              <a:t> stage of Metastatic colon cancer</a:t>
            </a:r>
          </a:p>
        </p:txBody>
      </p:sp>
      <p:cxnSp>
        <p:nvCxnSpPr>
          <p:cNvPr id="21" name="Straight Arrow Connector 20"/>
          <p:cNvCxnSpPr/>
          <p:nvPr/>
        </p:nvCxnSpPr>
        <p:spPr>
          <a:xfrm flipV="1">
            <a:off x="2033516" y="2879678"/>
            <a:ext cx="573206" cy="5595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6200000" flipV="1">
            <a:off x="7152506" y="4898468"/>
            <a:ext cx="571049" cy="1364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24859" y="1593375"/>
            <a:ext cx="7846217" cy="276999"/>
          </a:xfrm>
          <a:prstGeom prst="rect">
            <a:avLst/>
          </a:prstGeom>
          <a:noFill/>
        </p:spPr>
        <p:txBody>
          <a:bodyPr wrap="square" rtlCol="0">
            <a:spAutoFit/>
          </a:bodyPr>
          <a:lstStyle/>
          <a:p>
            <a:pPr algn="ctr"/>
            <a:r>
              <a:rPr lang="en-US" sz="1200" b="1" dirty="0" smtClean="0"/>
              <a:t>Immunofluorescence  for CD44 (red) and TRAIL-R1 (green) showing Colon Cancer stem cells (arrow) in metastatic Liver </a:t>
            </a:r>
            <a:endParaRPr lang="en-US" sz="1200" b="1" dirty="0"/>
          </a:p>
        </p:txBody>
      </p:sp>
      <p:pic>
        <p:nvPicPr>
          <p:cNvPr id="17" name="Picture 16" descr="i no cap 3 (Snapshot).jpg"/>
          <p:cNvPicPr>
            <a:picLocks noChangeAspect="1"/>
          </p:cNvPicPr>
          <p:nvPr/>
        </p:nvPicPr>
        <p:blipFill rotWithShape="1">
          <a:blip r:embed="rId3">
            <a:extLst>
              <a:ext uri="{BEBA8EAE-BF5A-486C-A8C5-ECC9F3942E4B}">
                <a14:imgProps xmlns:a14="http://schemas.microsoft.com/office/drawing/2010/main" xmlns="">
                  <a14:imgLayer r:embed="">
                    <a14:imgEffect>
                      <a14:brightnessContrast bright="40000" contrast="-40000"/>
                    </a14:imgEffect>
                  </a14:imgLayer>
                </a14:imgProps>
              </a:ext>
            </a:extLst>
          </a:blip>
          <a:srcRect l="28238" t="18675" r="28733" b="16212"/>
          <a:stretch/>
        </p:blipFill>
        <p:spPr>
          <a:xfrm>
            <a:off x="324859" y="1870374"/>
            <a:ext cx="3934542" cy="3705820"/>
          </a:xfrm>
          <a:prstGeom prst="rect">
            <a:avLst/>
          </a:prstGeom>
        </p:spPr>
      </p:pic>
      <p:pic>
        <p:nvPicPr>
          <p:cNvPr id="18" name="Picture 17" descr="i no cap 4 (Snapshot).jpg"/>
          <p:cNvPicPr>
            <a:picLocks noChangeAspect="1"/>
          </p:cNvPicPr>
          <p:nvPr/>
        </p:nvPicPr>
        <p:blipFill rotWithShape="1">
          <a:blip r:embed="rId4">
            <a:extLst>
              <a:ext uri="{BEBA8EAE-BF5A-486C-A8C5-ECC9F3942E4B}">
                <a14:imgProps xmlns:a14="http://schemas.microsoft.com/office/drawing/2010/main" xmlns="">
                  <a14:imgLayer r:embed="">
                    <a14:imgEffect>
                      <a14:brightnessContrast bright="40000" contrast="-40000"/>
                    </a14:imgEffect>
                  </a14:imgLayer>
                </a14:imgProps>
              </a:ext>
            </a:extLst>
          </a:blip>
          <a:srcRect l="29405" t="17841" r="28550" b="17439"/>
          <a:stretch/>
        </p:blipFill>
        <p:spPr>
          <a:xfrm>
            <a:off x="4326566" y="1881897"/>
            <a:ext cx="3844510" cy="3683441"/>
          </a:xfrm>
          <a:prstGeom prst="rect">
            <a:avLst/>
          </a:prstGeom>
        </p:spPr>
      </p:pic>
      <p:cxnSp>
        <p:nvCxnSpPr>
          <p:cNvPr id="19" name="Straight Arrow Connector 18"/>
          <p:cNvCxnSpPr/>
          <p:nvPr/>
        </p:nvCxnSpPr>
        <p:spPr>
          <a:xfrm flipV="1">
            <a:off x="2097893" y="3035336"/>
            <a:ext cx="573206" cy="5595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6200000" flipV="1">
            <a:off x="6446909" y="4954045"/>
            <a:ext cx="571049" cy="1364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24859" y="4975643"/>
            <a:ext cx="318229" cy="369332"/>
          </a:xfrm>
          <a:prstGeom prst="rect">
            <a:avLst/>
          </a:prstGeom>
          <a:noFill/>
        </p:spPr>
        <p:txBody>
          <a:bodyPr wrap="none" rtlCol="0">
            <a:spAutoFit/>
          </a:bodyPr>
          <a:lstStyle/>
          <a:p>
            <a:r>
              <a:rPr lang="en-US" dirty="0" smtClean="0">
                <a:solidFill>
                  <a:schemeClr val="bg1"/>
                </a:solidFill>
              </a:rPr>
              <a:t>A</a:t>
            </a:r>
            <a:endParaRPr lang="en-US" dirty="0">
              <a:solidFill>
                <a:schemeClr val="bg1"/>
              </a:solidFill>
            </a:endParaRPr>
          </a:p>
        </p:txBody>
      </p:sp>
      <p:sp>
        <p:nvSpPr>
          <p:cNvPr id="26" name="TextBox 25"/>
          <p:cNvSpPr txBox="1"/>
          <p:nvPr/>
        </p:nvSpPr>
        <p:spPr>
          <a:xfrm>
            <a:off x="4326566" y="4975643"/>
            <a:ext cx="318229" cy="369332"/>
          </a:xfrm>
          <a:prstGeom prst="rect">
            <a:avLst/>
          </a:prstGeom>
          <a:noFill/>
        </p:spPr>
        <p:txBody>
          <a:bodyPr wrap="none" rtlCol="0">
            <a:spAutoFit/>
          </a:bodyPr>
          <a:lstStyle/>
          <a:p>
            <a:r>
              <a:rPr lang="en-US" dirty="0" smtClean="0">
                <a:solidFill>
                  <a:schemeClr val="bg1"/>
                </a:solidFill>
              </a:rPr>
              <a:t>B</a:t>
            </a:r>
            <a:endParaRPr lang="en-US" dirty="0">
              <a:solidFill>
                <a:schemeClr val="bg1"/>
              </a:solidFill>
            </a:endParaRPr>
          </a:p>
        </p:txBody>
      </p:sp>
      <p:sp>
        <p:nvSpPr>
          <p:cNvPr id="27" name="TextBox 26"/>
          <p:cNvSpPr txBox="1"/>
          <p:nvPr/>
        </p:nvSpPr>
        <p:spPr>
          <a:xfrm>
            <a:off x="324859" y="1870374"/>
            <a:ext cx="650539" cy="276999"/>
          </a:xfrm>
          <a:prstGeom prst="rect">
            <a:avLst/>
          </a:prstGeom>
          <a:noFill/>
        </p:spPr>
        <p:txBody>
          <a:bodyPr wrap="none" rtlCol="0">
            <a:spAutoFit/>
          </a:bodyPr>
          <a:lstStyle/>
          <a:p>
            <a:r>
              <a:rPr lang="en-US" sz="1200" dirty="0" smtClean="0">
                <a:solidFill>
                  <a:srgbClr val="FFFFFF"/>
                </a:solidFill>
              </a:rPr>
              <a:t>No CAP</a:t>
            </a:r>
            <a:endParaRPr lang="en-US" sz="1200" dirty="0">
              <a:solidFill>
                <a:srgbClr val="FFFFFF"/>
              </a:solidFill>
            </a:endParaRPr>
          </a:p>
        </p:txBody>
      </p:sp>
      <p:sp>
        <p:nvSpPr>
          <p:cNvPr id="28" name="TextBox 27"/>
          <p:cNvSpPr txBox="1"/>
          <p:nvPr/>
        </p:nvSpPr>
        <p:spPr>
          <a:xfrm>
            <a:off x="4326566" y="1892753"/>
            <a:ext cx="650539" cy="276999"/>
          </a:xfrm>
          <a:prstGeom prst="rect">
            <a:avLst/>
          </a:prstGeom>
          <a:noFill/>
        </p:spPr>
        <p:txBody>
          <a:bodyPr wrap="none" rtlCol="0">
            <a:spAutoFit/>
          </a:bodyPr>
          <a:lstStyle/>
          <a:p>
            <a:r>
              <a:rPr lang="en-US" sz="1200" dirty="0" smtClean="0">
                <a:solidFill>
                  <a:srgbClr val="FFFFFF"/>
                </a:solidFill>
              </a:rPr>
              <a:t>No CAP</a:t>
            </a:r>
            <a:endParaRPr lang="en-US" sz="1200" dirty="0">
              <a:solidFill>
                <a:srgbClr val="FFFFFF"/>
              </a:solidFill>
            </a:endParaRPr>
          </a:p>
        </p:txBody>
      </p:sp>
    </p:spTree>
    <p:extLst>
      <p:ext uri="{BB962C8B-B14F-4D97-AF65-F5344CB8AC3E}">
        <p14:creationId xmlns:p14="http://schemas.microsoft.com/office/powerpoint/2010/main" xmlns="" val="695760349"/>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60073" y="5598924"/>
            <a:ext cx="5110030" cy="1200329"/>
          </a:xfrm>
          <a:prstGeom prst="rect">
            <a:avLst/>
          </a:prstGeom>
          <a:noFill/>
        </p:spPr>
        <p:txBody>
          <a:bodyPr wrap="none" rtlCol="0">
            <a:spAutoFit/>
          </a:bodyPr>
          <a:lstStyle/>
          <a:p>
            <a:r>
              <a:rPr lang="en-US" b="1" dirty="0" smtClean="0">
                <a:solidFill>
                  <a:schemeClr val="tx2">
                    <a:lumMod val="75000"/>
                  </a:schemeClr>
                </a:solidFill>
              </a:rPr>
              <a:t>Human Liver With  CAP</a:t>
            </a:r>
          </a:p>
          <a:p>
            <a:r>
              <a:rPr lang="en-US" b="1" dirty="0" smtClean="0">
                <a:solidFill>
                  <a:schemeClr val="tx2">
                    <a:lumMod val="75000"/>
                  </a:schemeClr>
                </a:solidFill>
              </a:rPr>
              <a:t>Images are 3D Reconstruction of Confocal Z—stack </a:t>
            </a:r>
          </a:p>
          <a:p>
            <a:r>
              <a:rPr lang="en-US" b="1" dirty="0" smtClean="0">
                <a:solidFill>
                  <a:schemeClr val="tx2">
                    <a:lumMod val="75000"/>
                  </a:schemeClr>
                </a:solidFill>
              </a:rPr>
              <a:t>Inserts showing Transmitted Light images</a:t>
            </a:r>
          </a:p>
          <a:p>
            <a:endParaRPr lang="en-US" b="1" dirty="0">
              <a:solidFill>
                <a:schemeClr val="tx2">
                  <a:lumMod val="75000"/>
                </a:schemeClr>
              </a:solidFill>
            </a:endParaRPr>
          </a:p>
        </p:txBody>
      </p:sp>
      <p:sp>
        <p:nvSpPr>
          <p:cNvPr id="5" name="TextBox 4"/>
          <p:cNvSpPr txBox="1"/>
          <p:nvPr/>
        </p:nvSpPr>
        <p:spPr>
          <a:xfrm>
            <a:off x="351778" y="839342"/>
            <a:ext cx="7925397" cy="707886"/>
          </a:xfrm>
          <a:prstGeom prst="rect">
            <a:avLst/>
          </a:prstGeom>
          <a:noFill/>
        </p:spPr>
        <p:txBody>
          <a:bodyPr wrap="square" rtlCol="0">
            <a:spAutoFit/>
          </a:bodyPr>
          <a:lstStyle/>
          <a:p>
            <a:pPr algn="ctr"/>
            <a:r>
              <a:rPr lang="en-US" sz="2000" b="1" dirty="0" err="1" smtClean="0">
                <a:solidFill>
                  <a:schemeClr val="tx2"/>
                </a:solidFill>
              </a:rPr>
              <a:t>Immunofluorescence</a:t>
            </a:r>
            <a:r>
              <a:rPr lang="en-US" sz="2000" b="1" dirty="0" smtClean="0">
                <a:solidFill>
                  <a:schemeClr val="tx2"/>
                </a:solidFill>
              </a:rPr>
              <a:t>  for CD44 and TRAIL-R1 showing Colon Cancer stem cells (arrow) in Liver </a:t>
            </a:r>
            <a:endParaRPr lang="en-US" sz="2000" b="1" dirty="0">
              <a:solidFill>
                <a:schemeClr val="tx2"/>
              </a:solidFill>
            </a:endParaRPr>
          </a:p>
        </p:txBody>
      </p:sp>
      <p:pic>
        <p:nvPicPr>
          <p:cNvPr id="6" name="Picture 5" descr="JCRI-ABTS-Logo-Final-RGB.jpg"/>
          <p:cNvPicPr>
            <a:picLocks noChangeAspect="1"/>
          </p:cNvPicPr>
          <p:nvPr/>
        </p:nvPicPr>
        <p:blipFill rotWithShape="1">
          <a:blip r:embed="rId2">
            <a:extLst>
              <a:ext uri="{28A0092B-C50C-407E-A947-70E740481C1C}">
                <a14:useLocalDpi xmlns:a14="http://schemas.microsoft.com/office/drawing/2010/main" xmlns="" val="0"/>
              </a:ext>
            </a:extLst>
          </a:blip>
          <a:srcRect l="16234" t="13940" r="6348" b="15392"/>
          <a:stretch/>
        </p:blipFill>
        <p:spPr>
          <a:xfrm>
            <a:off x="1" y="1"/>
            <a:ext cx="947874" cy="968352"/>
          </a:xfrm>
          <a:prstGeom prst="rect">
            <a:avLst/>
          </a:prstGeom>
        </p:spPr>
      </p:pic>
      <p:sp>
        <p:nvSpPr>
          <p:cNvPr id="7" name="TextBox 6"/>
          <p:cNvSpPr txBox="1"/>
          <p:nvPr/>
        </p:nvSpPr>
        <p:spPr>
          <a:xfrm>
            <a:off x="1" y="5920941"/>
            <a:ext cx="3230500" cy="923330"/>
          </a:xfrm>
          <a:prstGeom prst="rect">
            <a:avLst/>
          </a:prstGeom>
          <a:noFill/>
        </p:spPr>
        <p:txBody>
          <a:bodyPr wrap="none" rtlCol="0">
            <a:spAutoFit/>
          </a:bodyPr>
          <a:lstStyle/>
          <a:p>
            <a:r>
              <a:rPr lang="en-US" b="1" dirty="0" smtClean="0"/>
              <a:t>TRAIL-R1- Green</a:t>
            </a:r>
          </a:p>
          <a:p>
            <a:r>
              <a:rPr lang="en-US" b="1" dirty="0" smtClean="0"/>
              <a:t>CD44-Red</a:t>
            </a:r>
          </a:p>
          <a:p>
            <a:r>
              <a:rPr lang="en-US" b="1" dirty="0" smtClean="0"/>
              <a:t>Nuclear counterstain DAPI- blue</a:t>
            </a:r>
            <a:endParaRPr lang="en-US" b="1" dirty="0"/>
          </a:p>
        </p:txBody>
      </p:sp>
      <p:pic>
        <p:nvPicPr>
          <p:cNvPr id="15" name="Picture 14" descr="l cap 5 (Snapshot).jpg"/>
          <p:cNvPicPr>
            <a:picLocks noChangeAspect="1"/>
          </p:cNvPicPr>
          <p:nvPr/>
        </p:nvPicPr>
        <p:blipFill rotWithShape="1">
          <a:blip r:embed="rId3">
            <a:extLst>
              <a:ext uri="{BEBA8EAE-BF5A-486C-A8C5-ECC9F3942E4B}">
                <a14:imgProps xmlns:a14="http://schemas.microsoft.com/office/drawing/2010/main" xmlns="">
                  <a14:imgLayer r:embed="">
                    <a14:imgEffect>
                      <a14:brightnessContrast bright="40000" contrast="-40000"/>
                    </a14:imgEffect>
                  </a14:imgLayer>
                </a14:imgProps>
              </a:ext>
            </a:extLst>
          </a:blip>
          <a:srcRect l="27612" t="16195" r="28784" b="14983"/>
          <a:stretch/>
        </p:blipFill>
        <p:spPr>
          <a:xfrm>
            <a:off x="4374557" y="1650678"/>
            <a:ext cx="3987093" cy="3916908"/>
          </a:xfrm>
          <a:prstGeom prst="rect">
            <a:avLst/>
          </a:prstGeom>
        </p:spPr>
      </p:pic>
      <p:pic>
        <p:nvPicPr>
          <p:cNvPr id="16" name="Picture 15" descr="l cap 8 (Snapshot).jpg"/>
          <p:cNvPicPr>
            <a:picLocks noChangeAspect="1"/>
          </p:cNvPicPr>
          <p:nvPr/>
        </p:nvPicPr>
        <p:blipFill>
          <a:blip r:embed="rId4">
            <a:extLst>
              <a:ext uri="{BEBA8EAE-BF5A-486C-A8C5-ECC9F3942E4B}">
                <a14:imgProps xmlns:a14="http://schemas.microsoft.com/office/drawing/2010/main" xmlns="">
                  <a14:imgLayer r:embed="">
                    <a14:imgEffect>
                      <a14:brightnessContrast bright="40000" contrast="-40000"/>
                    </a14:imgEffect>
                  </a14:imgLayer>
                </a14:imgProps>
              </a:ext>
            </a:extLst>
          </a:blip>
          <a:srcRect l="27911" t="16297" r="28560" b="14330"/>
          <a:stretch>
            <a:fillRect/>
          </a:stretch>
        </p:blipFill>
        <p:spPr>
          <a:xfrm>
            <a:off x="318231" y="1650678"/>
            <a:ext cx="3980341" cy="3948246"/>
          </a:xfrm>
          <a:prstGeom prst="rect">
            <a:avLst/>
          </a:prstGeom>
        </p:spPr>
      </p:pic>
      <p:cxnSp>
        <p:nvCxnSpPr>
          <p:cNvPr id="17" name="Straight Arrow Connector 16"/>
          <p:cNvCxnSpPr/>
          <p:nvPr/>
        </p:nvCxnSpPr>
        <p:spPr>
          <a:xfrm>
            <a:off x="2259248" y="1975578"/>
            <a:ext cx="732961" cy="1637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271690" y="4159220"/>
            <a:ext cx="846161" cy="2047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030950" y="2767148"/>
            <a:ext cx="504967" cy="32754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18231" y="1359242"/>
            <a:ext cx="7846217" cy="276999"/>
          </a:xfrm>
          <a:prstGeom prst="rect">
            <a:avLst/>
          </a:prstGeom>
          <a:noFill/>
        </p:spPr>
        <p:txBody>
          <a:bodyPr wrap="square" rtlCol="0">
            <a:spAutoFit/>
          </a:bodyPr>
          <a:lstStyle/>
          <a:p>
            <a:pPr algn="ctr"/>
            <a:r>
              <a:rPr lang="en-US" sz="1200" b="1" dirty="0" smtClean="0"/>
              <a:t>Immunofluorescence  for CD44 (red) and TRAIL-R1 (green) showing Colon Cancer stem cells (arrow) in metastatic Liver </a:t>
            </a:r>
            <a:endParaRPr lang="en-US" sz="1200" b="1" dirty="0"/>
          </a:p>
        </p:txBody>
      </p:sp>
      <p:sp>
        <p:nvSpPr>
          <p:cNvPr id="21" name="TextBox 20"/>
          <p:cNvSpPr txBox="1"/>
          <p:nvPr/>
        </p:nvSpPr>
        <p:spPr>
          <a:xfrm>
            <a:off x="318230" y="1667777"/>
            <a:ext cx="774671" cy="276999"/>
          </a:xfrm>
          <a:prstGeom prst="rect">
            <a:avLst/>
          </a:prstGeom>
          <a:noFill/>
        </p:spPr>
        <p:txBody>
          <a:bodyPr wrap="none" rtlCol="0">
            <a:spAutoFit/>
          </a:bodyPr>
          <a:lstStyle/>
          <a:p>
            <a:r>
              <a:rPr lang="en-US" sz="1200" dirty="0" smtClean="0">
                <a:solidFill>
                  <a:srgbClr val="FFFFFF"/>
                </a:solidFill>
              </a:rPr>
              <a:t>With CAP</a:t>
            </a:r>
            <a:endParaRPr lang="en-US" sz="1200" dirty="0">
              <a:solidFill>
                <a:srgbClr val="FFFFFF"/>
              </a:solidFill>
            </a:endParaRPr>
          </a:p>
        </p:txBody>
      </p:sp>
      <p:sp>
        <p:nvSpPr>
          <p:cNvPr id="22" name="TextBox 21"/>
          <p:cNvSpPr txBox="1"/>
          <p:nvPr/>
        </p:nvSpPr>
        <p:spPr>
          <a:xfrm>
            <a:off x="4385412" y="1650678"/>
            <a:ext cx="774671" cy="276999"/>
          </a:xfrm>
          <a:prstGeom prst="rect">
            <a:avLst/>
          </a:prstGeom>
          <a:noFill/>
        </p:spPr>
        <p:txBody>
          <a:bodyPr wrap="none" rtlCol="0">
            <a:spAutoFit/>
          </a:bodyPr>
          <a:lstStyle/>
          <a:p>
            <a:r>
              <a:rPr lang="en-US" sz="1200" dirty="0" smtClean="0">
                <a:solidFill>
                  <a:srgbClr val="FFFFFF"/>
                </a:solidFill>
              </a:rPr>
              <a:t>With CAP</a:t>
            </a:r>
            <a:endParaRPr lang="en-US" sz="1200" dirty="0">
              <a:solidFill>
                <a:srgbClr val="FFFFFF"/>
              </a:solidFill>
            </a:endParaRPr>
          </a:p>
        </p:txBody>
      </p:sp>
      <p:sp>
        <p:nvSpPr>
          <p:cNvPr id="23" name="TextBox 22"/>
          <p:cNvSpPr txBox="1"/>
          <p:nvPr/>
        </p:nvSpPr>
        <p:spPr>
          <a:xfrm>
            <a:off x="318231" y="5229592"/>
            <a:ext cx="318229" cy="369332"/>
          </a:xfrm>
          <a:prstGeom prst="rect">
            <a:avLst/>
          </a:prstGeom>
          <a:noFill/>
        </p:spPr>
        <p:txBody>
          <a:bodyPr wrap="none" rtlCol="0">
            <a:spAutoFit/>
          </a:bodyPr>
          <a:lstStyle/>
          <a:p>
            <a:r>
              <a:rPr lang="en-US" dirty="0" smtClean="0">
                <a:solidFill>
                  <a:schemeClr val="bg1"/>
                </a:solidFill>
              </a:rPr>
              <a:t>C</a:t>
            </a:r>
            <a:endParaRPr lang="en-US" dirty="0">
              <a:solidFill>
                <a:schemeClr val="bg1"/>
              </a:solidFill>
            </a:endParaRPr>
          </a:p>
        </p:txBody>
      </p:sp>
      <p:sp>
        <p:nvSpPr>
          <p:cNvPr id="24" name="TextBox 23"/>
          <p:cNvSpPr txBox="1"/>
          <p:nvPr/>
        </p:nvSpPr>
        <p:spPr>
          <a:xfrm>
            <a:off x="8043421" y="5198254"/>
            <a:ext cx="326682" cy="369332"/>
          </a:xfrm>
          <a:prstGeom prst="rect">
            <a:avLst/>
          </a:prstGeom>
          <a:noFill/>
        </p:spPr>
        <p:txBody>
          <a:bodyPr wrap="none" rtlCol="0">
            <a:spAutoFit/>
          </a:bodyPr>
          <a:lstStyle/>
          <a:p>
            <a:r>
              <a:rPr lang="en-US" dirty="0" smtClean="0">
                <a:solidFill>
                  <a:schemeClr val="bg1"/>
                </a:solidFill>
              </a:rPr>
              <a:t>D</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rot="10800000" flipV="1">
            <a:off x="2071670" y="2294713"/>
            <a:ext cx="1071570"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p:nvPr/>
        </p:nvCxnSpPr>
        <p:spPr>
          <a:xfrm>
            <a:off x="4214810" y="2223275"/>
            <a:ext cx="785818" cy="7143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285852" y="3009093"/>
            <a:ext cx="1684757" cy="369332"/>
          </a:xfrm>
          <a:prstGeom prst="rect">
            <a:avLst/>
          </a:prstGeom>
          <a:noFill/>
        </p:spPr>
        <p:txBody>
          <a:bodyPr wrap="none" rtlCol="0">
            <a:spAutoFit/>
          </a:bodyPr>
          <a:lstStyle/>
          <a:p>
            <a:r>
              <a:rPr lang="en-US" dirty="0" err="1" smtClean="0"/>
              <a:t>Explant</a:t>
            </a:r>
            <a:r>
              <a:rPr lang="en-US" dirty="0" smtClean="0"/>
              <a:t> cultures</a:t>
            </a:r>
            <a:endParaRPr lang="en-IN" dirty="0"/>
          </a:p>
        </p:txBody>
      </p:sp>
      <p:sp>
        <p:nvSpPr>
          <p:cNvPr id="5" name="TextBox 4"/>
          <p:cNvSpPr txBox="1"/>
          <p:nvPr/>
        </p:nvSpPr>
        <p:spPr>
          <a:xfrm>
            <a:off x="4286248" y="3009093"/>
            <a:ext cx="2741841" cy="369332"/>
          </a:xfrm>
          <a:prstGeom prst="rect">
            <a:avLst/>
          </a:prstGeom>
          <a:noFill/>
        </p:spPr>
        <p:txBody>
          <a:bodyPr wrap="none" rtlCol="0">
            <a:spAutoFit/>
          </a:bodyPr>
          <a:lstStyle/>
          <a:p>
            <a:r>
              <a:rPr lang="en-US" dirty="0" smtClean="0"/>
              <a:t>Isolated Single Cell cultures</a:t>
            </a:r>
            <a:endParaRPr lang="en-IN" dirty="0"/>
          </a:p>
        </p:txBody>
      </p:sp>
      <p:cxnSp>
        <p:nvCxnSpPr>
          <p:cNvPr id="6" name="Straight Arrow Connector 5"/>
          <p:cNvCxnSpPr>
            <a:stCxn id="4" idx="2"/>
          </p:cNvCxnSpPr>
          <p:nvPr/>
        </p:nvCxnSpPr>
        <p:spPr>
          <a:xfrm rot="16200000" flipH="1">
            <a:off x="1855988" y="3650667"/>
            <a:ext cx="559362" cy="148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357290" y="4366415"/>
            <a:ext cx="2842445" cy="369332"/>
          </a:xfrm>
          <a:prstGeom prst="rect">
            <a:avLst/>
          </a:prstGeom>
          <a:noFill/>
        </p:spPr>
        <p:txBody>
          <a:bodyPr wrap="none" rtlCol="0">
            <a:spAutoFit/>
          </a:bodyPr>
          <a:lstStyle/>
          <a:p>
            <a:r>
              <a:rPr lang="en-US" dirty="0" smtClean="0"/>
              <a:t>Outgrowth see after 11 days</a:t>
            </a:r>
            <a:endParaRPr lang="en-IN" dirty="0"/>
          </a:p>
        </p:txBody>
      </p:sp>
      <p:cxnSp>
        <p:nvCxnSpPr>
          <p:cNvPr id="8" name="Straight Arrow Connector 7"/>
          <p:cNvCxnSpPr/>
          <p:nvPr/>
        </p:nvCxnSpPr>
        <p:spPr>
          <a:xfrm rot="5400000">
            <a:off x="4893471" y="3687754"/>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714876" y="4437853"/>
            <a:ext cx="4282070" cy="369332"/>
          </a:xfrm>
          <a:prstGeom prst="rect">
            <a:avLst/>
          </a:prstGeom>
          <a:noFill/>
        </p:spPr>
        <p:txBody>
          <a:bodyPr wrap="none" rtlCol="0">
            <a:spAutoFit/>
          </a:bodyPr>
          <a:lstStyle/>
          <a:p>
            <a:r>
              <a:rPr lang="en-US" dirty="0" smtClean="0"/>
              <a:t>Epithelial cells and Fibroblasts within 3 days</a:t>
            </a:r>
            <a:endParaRPr lang="en-IN" dirty="0"/>
          </a:p>
        </p:txBody>
      </p:sp>
      <p:sp>
        <p:nvSpPr>
          <p:cNvPr id="10" name="TextBox 9"/>
          <p:cNvSpPr txBox="1"/>
          <p:nvPr/>
        </p:nvSpPr>
        <p:spPr>
          <a:xfrm>
            <a:off x="554626" y="944643"/>
            <a:ext cx="8215370" cy="646331"/>
          </a:xfrm>
          <a:prstGeom prst="rect">
            <a:avLst/>
          </a:prstGeom>
          <a:noFill/>
        </p:spPr>
        <p:txBody>
          <a:bodyPr wrap="square" rtlCol="0">
            <a:spAutoFit/>
          </a:bodyPr>
          <a:lstStyle/>
          <a:p>
            <a:pPr algn="ctr"/>
            <a:r>
              <a:rPr lang="en-US" sz="3600" b="1" dirty="0" smtClean="0">
                <a:solidFill>
                  <a:schemeClr val="tx2"/>
                </a:solidFill>
              </a:rPr>
              <a:t>Primary Cultures from Human sample</a:t>
            </a:r>
          </a:p>
        </p:txBody>
      </p:sp>
      <p:sp>
        <p:nvSpPr>
          <p:cNvPr id="11" name="TextBox 10"/>
          <p:cNvSpPr txBox="1"/>
          <p:nvPr/>
        </p:nvSpPr>
        <p:spPr>
          <a:xfrm>
            <a:off x="1928794" y="1723209"/>
            <a:ext cx="6586483" cy="369332"/>
          </a:xfrm>
          <a:prstGeom prst="rect">
            <a:avLst/>
          </a:prstGeom>
          <a:noFill/>
        </p:spPr>
        <p:txBody>
          <a:bodyPr wrap="none" rtlCol="0">
            <a:spAutoFit/>
          </a:bodyPr>
          <a:lstStyle/>
          <a:p>
            <a:r>
              <a:rPr lang="en-US" dirty="0" smtClean="0"/>
              <a:t>Human tumor samples minced in to 2mm bits, washed in </a:t>
            </a:r>
            <a:r>
              <a:rPr lang="en-US" dirty="0" err="1" smtClean="0"/>
              <a:t>Penstrep</a:t>
            </a:r>
            <a:endParaRPr lang="en-IN" dirty="0"/>
          </a:p>
        </p:txBody>
      </p:sp>
      <p:cxnSp>
        <p:nvCxnSpPr>
          <p:cNvPr id="13" name="Straight Arrow Connector 12"/>
          <p:cNvCxnSpPr/>
          <p:nvPr/>
        </p:nvCxnSpPr>
        <p:spPr>
          <a:xfrm rot="5400000">
            <a:off x="1750199" y="5330828"/>
            <a:ext cx="92869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flipV="1">
            <a:off x="2285984" y="4723605"/>
            <a:ext cx="3071834"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0" y="5795969"/>
            <a:ext cx="9143999" cy="646331"/>
          </a:xfrm>
          <a:prstGeom prst="rect">
            <a:avLst/>
          </a:prstGeom>
          <a:noFill/>
        </p:spPr>
        <p:txBody>
          <a:bodyPr wrap="square" rtlCol="0">
            <a:spAutoFit/>
          </a:bodyPr>
          <a:lstStyle/>
          <a:p>
            <a:r>
              <a:rPr lang="en-US" b="1" dirty="0" smtClean="0"/>
              <a:t>Characterize the cellular profile. Record the number of cells generated from CAP treated </a:t>
            </a:r>
            <a:r>
              <a:rPr lang="en-US" b="1" dirty="0" err="1" smtClean="0"/>
              <a:t>vs</a:t>
            </a:r>
            <a:r>
              <a:rPr lang="en-US" b="1" dirty="0" smtClean="0"/>
              <a:t> untreated samples</a:t>
            </a:r>
          </a:p>
        </p:txBody>
      </p:sp>
      <p:pic>
        <p:nvPicPr>
          <p:cNvPr id="17" name="Picture 16" descr="JCRI-ABTS-Logo-Final-RGB.jpg"/>
          <p:cNvPicPr>
            <a:picLocks noChangeAspect="1"/>
          </p:cNvPicPr>
          <p:nvPr/>
        </p:nvPicPr>
        <p:blipFill rotWithShape="1">
          <a:blip r:embed="rId2">
            <a:extLst>
              <a:ext uri="{28A0092B-C50C-407E-A947-70E740481C1C}">
                <a14:useLocalDpi xmlns:a14="http://schemas.microsoft.com/office/drawing/2010/main" xmlns="" val="0"/>
              </a:ext>
            </a:extLst>
          </a:blip>
          <a:srcRect l="16234" t="13940" r="6348" b="15392"/>
          <a:stretch/>
        </p:blipFill>
        <p:spPr>
          <a:xfrm>
            <a:off x="1" y="0"/>
            <a:ext cx="1076050" cy="1099297"/>
          </a:xfrm>
          <a:prstGeom prst="rect">
            <a:avLst/>
          </a:prstGeom>
        </p:spPr>
      </p:pic>
    </p:spTree>
    <p:extLst>
      <p:ext uri="{BB962C8B-B14F-4D97-AF65-F5344CB8AC3E}">
        <p14:creationId xmlns:p14="http://schemas.microsoft.com/office/powerpoint/2010/main" xmlns="" val="167576265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14282" y="6396335"/>
            <a:ext cx="8715436" cy="461665"/>
          </a:xfrm>
          <a:prstGeom prst="rect">
            <a:avLst/>
          </a:prstGeom>
          <a:noFill/>
        </p:spPr>
        <p:txBody>
          <a:bodyPr wrap="square" rtlCol="0">
            <a:spAutoFit/>
          </a:bodyPr>
          <a:lstStyle/>
          <a:p>
            <a:pPr algn="ctr"/>
            <a:r>
              <a:rPr lang="en-US" sz="1200" dirty="0" smtClean="0"/>
              <a:t>20 day old cultures- Isolated cell cultures of epithelial cells showing </a:t>
            </a:r>
          </a:p>
          <a:p>
            <a:pPr algn="ctr"/>
            <a:r>
              <a:rPr lang="en-US" sz="1200" dirty="0" smtClean="0"/>
              <a:t>Cells differentiated cells going through apoptosis (arrow)</a:t>
            </a:r>
            <a:endParaRPr lang="en-IN" sz="1200" dirty="0"/>
          </a:p>
        </p:txBody>
      </p:sp>
      <p:sp>
        <p:nvSpPr>
          <p:cNvPr id="14" name="TextBox 13"/>
          <p:cNvSpPr txBox="1"/>
          <p:nvPr/>
        </p:nvSpPr>
        <p:spPr>
          <a:xfrm>
            <a:off x="943710" y="46636"/>
            <a:ext cx="8200290" cy="338554"/>
          </a:xfrm>
          <a:prstGeom prst="rect">
            <a:avLst/>
          </a:prstGeom>
          <a:noFill/>
        </p:spPr>
        <p:txBody>
          <a:bodyPr wrap="square" rtlCol="0">
            <a:spAutoFit/>
          </a:bodyPr>
          <a:lstStyle/>
          <a:p>
            <a:pPr algn="ctr"/>
            <a:r>
              <a:rPr lang="en-US" sz="1600" b="1" dirty="0" smtClean="0">
                <a:solidFill>
                  <a:srgbClr val="FFFFFF"/>
                </a:solidFill>
              </a:rPr>
              <a:t>In vitro Expansion of Human Colon Cancer cells isolated from Liver after treatment with CAP</a:t>
            </a:r>
            <a:endParaRPr lang="en-IN" sz="1600" b="1" dirty="0">
              <a:solidFill>
                <a:srgbClr val="FFFFFF"/>
              </a:solidFill>
            </a:endParaRPr>
          </a:p>
        </p:txBody>
      </p:sp>
      <p:pic>
        <p:nvPicPr>
          <p:cNvPr id="19" name="Picture 18" descr="JCRI-ABTS-Logo-Final-RGB.jpg"/>
          <p:cNvPicPr>
            <a:picLocks noChangeAspect="1"/>
          </p:cNvPicPr>
          <p:nvPr/>
        </p:nvPicPr>
        <p:blipFill rotWithShape="1">
          <a:blip r:embed="rId2">
            <a:extLst>
              <a:ext uri="{28A0092B-C50C-407E-A947-70E740481C1C}">
                <a14:useLocalDpi xmlns:a14="http://schemas.microsoft.com/office/drawing/2010/main" xmlns="" val="0"/>
              </a:ext>
            </a:extLst>
          </a:blip>
          <a:srcRect l="16234" t="13940" r="6348" b="15392"/>
          <a:stretch/>
        </p:blipFill>
        <p:spPr>
          <a:xfrm>
            <a:off x="1" y="0"/>
            <a:ext cx="943709" cy="964097"/>
          </a:xfrm>
          <a:prstGeom prst="rect">
            <a:avLst/>
          </a:prstGeom>
        </p:spPr>
      </p:pic>
      <p:pic>
        <p:nvPicPr>
          <p:cNvPr id="20" name="Picture 19" descr="17 liver cap plate 1 well1 4x.jpg"/>
          <p:cNvPicPr>
            <a:picLocks noChangeAspect="1"/>
          </p:cNvPicPr>
          <p:nvPr/>
        </p:nvPicPr>
        <p:blipFill rotWithShape="1">
          <a:blip r:embed="rId3">
            <a:extLst>
              <a:ext uri="{28A0092B-C50C-407E-A947-70E740481C1C}">
                <a14:useLocalDpi xmlns:a14="http://schemas.microsoft.com/office/drawing/2010/main" xmlns="" val="0"/>
              </a:ext>
            </a:extLst>
          </a:blip>
          <a:srcRect l="25000"/>
          <a:stretch/>
        </p:blipFill>
        <p:spPr>
          <a:xfrm>
            <a:off x="943711" y="3385302"/>
            <a:ext cx="3922733" cy="2942050"/>
          </a:xfrm>
          <a:prstGeom prst="rect">
            <a:avLst/>
          </a:prstGeom>
        </p:spPr>
      </p:pic>
      <p:pic>
        <p:nvPicPr>
          <p:cNvPr id="21" name="Picture 20" descr="20day F913C9_20150327_190808_561.jpg"/>
          <p:cNvPicPr>
            <a:picLocks noChangeAspect="1"/>
          </p:cNvPicPr>
          <p:nvPr/>
        </p:nvPicPr>
        <p:blipFill rotWithShape="1">
          <a:blip r:embed="rId4">
            <a:extLst>
              <a:ext uri="{28A0092B-C50C-407E-A947-70E740481C1C}">
                <a14:useLocalDpi xmlns:a14="http://schemas.microsoft.com/office/drawing/2010/main" xmlns="" val="0"/>
              </a:ext>
            </a:extLst>
          </a:blip>
          <a:srcRect l="25000" t="2978"/>
          <a:stretch/>
        </p:blipFill>
        <p:spPr>
          <a:xfrm>
            <a:off x="4866442" y="530855"/>
            <a:ext cx="3922733" cy="2854447"/>
          </a:xfrm>
          <a:prstGeom prst="rect">
            <a:avLst/>
          </a:prstGeom>
        </p:spPr>
      </p:pic>
      <p:pic>
        <p:nvPicPr>
          <p:cNvPr id="22" name="Picture 21" descr="27 daySnap-01.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866442" y="3366305"/>
            <a:ext cx="3922733" cy="2942050"/>
          </a:xfrm>
          <a:prstGeom prst="rect">
            <a:avLst/>
          </a:prstGeom>
        </p:spPr>
      </p:pic>
      <p:pic>
        <p:nvPicPr>
          <p:cNvPr id="23" name="Picture 22" descr="L CAP explant .jpg"/>
          <p:cNvPicPr>
            <a:picLocks noChangeAspect="1"/>
          </p:cNvPicPr>
          <p:nvPr/>
        </p:nvPicPr>
        <p:blipFill rotWithShape="1">
          <a:blip r:embed="rId6">
            <a:extLst>
              <a:ext uri="{28A0092B-C50C-407E-A947-70E740481C1C}">
                <a14:useLocalDpi xmlns:a14="http://schemas.microsoft.com/office/drawing/2010/main" xmlns="" val="0"/>
              </a:ext>
            </a:extLst>
          </a:blip>
          <a:srcRect l="22180"/>
          <a:stretch/>
        </p:blipFill>
        <p:spPr>
          <a:xfrm>
            <a:off x="943710" y="530855"/>
            <a:ext cx="3922734" cy="2835450"/>
          </a:xfrm>
          <a:prstGeom prst="rect">
            <a:avLst/>
          </a:prstGeom>
        </p:spPr>
      </p:pic>
      <p:sp>
        <p:nvSpPr>
          <p:cNvPr id="24" name="TextBox 23"/>
          <p:cNvSpPr txBox="1"/>
          <p:nvPr/>
        </p:nvSpPr>
        <p:spPr>
          <a:xfrm>
            <a:off x="943710" y="3031133"/>
            <a:ext cx="318229" cy="369332"/>
          </a:xfrm>
          <a:prstGeom prst="rect">
            <a:avLst/>
          </a:prstGeom>
          <a:noFill/>
        </p:spPr>
        <p:txBody>
          <a:bodyPr wrap="none" rtlCol="0">
            <a:spAutoFit/>
          </a:bodyPr>
          <a:lstStyle/>
          <a:p>
            <a:r>
              <a:rPr lang="en-US" dirty="0" smtClean="0"/>
              <a:t>A</a:t>
            </a:r>
            <a:endParaRPr lang="en-US" dirty="0"/>
          </a:p>
        </p:txBody>
      </p:sp>
      <p:sp>
        <p:nvSpPr>
          <p:cNvPr id="25" name="TextBox 24"/>
          <p:cNvSpPr txBox="1"/>
          <p:nvPr/>
        </p:nvSpPr>
        <p:spPr>
          <a:xfrm>
            <a:off x="4866442" y="2998867"/>
            <a:ext cx="318229" cy="369332"/>
          </a:xfrm>
          <a:prstGeom prst="rect">
            <a:avLst/>
          </a:prstGeom>
          <a:noFill/>
        </p:spPr>
        <p:txBody>
          <a:bodyPr wrap="none" rtlCol="0">
            <a:spAutoFit/>
          </a:bodyPr>
          <a:lstStyle/>
          <a:p>
            <a:r>
              <a:rPr lang="en-US" dirty="0" smtClean="0"/>
              <a:t>B</a:t>
            </a:r>
            <a:endParaRPr lang="en-US" dirty="0"/>
          </a:p>
        </p:txBody>
      </p:sp>
      <p:sp>
        <p:nvSpPr>
          <p:cNvPr id="26" name="TextBox 25"/>
          <p:cNvSpPr txBox="1"/>
          <p:nvPr/>
        </p:nvSpPr>
        <p:spPr>
          <a:xfrm>
            <a:off x="943710" y="5939023"/>
            <a:ext cx="318229" cy="369332"/>
          </a:xfrm>
          <a:prstGeom prst="rect">
            <a:avLst/>
          </a:prstGeom>
          <a:noFill/>
        </p:spPr>
        <p:txBody>
          <a:bodyPr wrap="none" rtlCol="0">
            <a:spAutoFit/>
          </a:bodyPr>
          <a:lstStyle/>
          <a:p>
            <a:r>
              <a:rPr lang="en-US" dirty="0" smtClean="0"/>
              <a:t>C</a:t>
            </a:r>
            <a:endParaRPr lang="en-US" dirty="0"/>
          </a:p>
        </p:txBody>
      </p:sp>
      <p:sp>
        <p:nvSpPr>
          <p:cNvPr id="27" name="TextBox 26"/>
          <p:cNvSpPr txBox="1"/>
          <p:nvPr/>
        </p:nvSpPr>
        <p:spPr>
          <a:xfrm>
            <a:off x="4866444" y="5939023"/>
            <a:ext cx="326682" cy="369332"/>
          </a:xfrm>
          <a:prstGeom prst="rect">
            <a:avLst/>
          </a:prstGeom>
          <a:noFill/>
        </p:spPr>
        <p:txBody>
          <a:bodyPr wrap="none" rtlCol="0">
            <a:spAutoFit/>
          </a:bodyPr>
          <a:lstStyle/>
          <a:p>
            <a:r>
              <a:rPr lang="en-US" dirty="0" smtClean="0"/>
              <a:t>D</a:t>
            </a:r>
            <a:endParaRPr lang="en-US" dirty="0"/>
          </a:p>
        </p:txBody>
      </p:sp>
      <p:sp>
        <p:nvSpPr>
          <p:cNvPr id="28" name="TextBox 27"/>
          <p:cNvSpPr txBox="1"/>
          <p:nvPr/>
        </p:nvSpPr>
        <p:spPr>
          <a:xfrm>
            <a:off x="3271133" y="3106174"/>
            <a:ext cx="1595309" cy="276999"/>
          </a:xfrm>
          <a:prstGeom prst="rect">
            <a:avLst/>
          </a:prstGeom>
          <a:noFill/>
        </p:spPr>
        <p:txBody>
          <a:bodyPr wrap="none" rtlCol="0">
            <a:spAutoFit/>
          </a:bodyPr>
          <a:lstStyle/>
          <a:p>
            <a:r>
              <a:rPr lang="en-US" sz="1200" dirty="0" smtClean="0"/>
              <a:t>17 day-Explant culture</a:t>
            </a:r>
            <a:endParaRPr lang="en-US" sz="1200" dirty="0"/>
          </a:p>
        </p:txBody>
      </p:sp>
      <p:sp>
        <p:nvSpPr>
          <p:cNvPr id="29" name="TextBox 28"/>
          <p:cNvSpPr txBox="1"/>
          <p:nvPr/>
        </p:nvSpPr>
        <p:spPr>
          <a:xfrm>
            <a:off x="6905004" y="3137912"/>
            <a:ext cx="1870599" cy="276999"/>
          </a:xfrm>
          <a:prstGeom prst="rect">
            <a:avLst/>
          </a:prstGeom>
          <a:noFill/>
        </p:spPr>
        <p:txBody>
          <a:bodyPr wrap="none" rtlCol="0">
            <a:spAutoFit/>
          </a:bodyPr>
          <a:lstStyle/>
          <a:p>
            <a:r>
              <a:rPr lang="en-US" sz="1200" dirty="0"/>
              <a:t>17 day-</a:t>
            </a:r>
            <a:r>
              <a:rPr lang="en-US" sz="1200" dirty="0" smtClean="0"/>
              <a:t>Isolated cell culture</a:t>
            </a:r>
            <a:endParaRPr lang="en-US" sz="1200" dirty="0"/>
          </a:p>
        </p:txBody>
      </p:sp>
      <p:sp>
        <p:nvSpPr>
          <p:cNvPr id="30" name="TextBox 29"/>
          <p:cNvSpPr txBox="1"/>
          <p:nvPr/>
        </p:nvSpPr>
        <p:spPr>
          <a:xfrm>
            <a:off x="6898914" y="6083830"/>
            <a:ext cx="1890261" cy="276999"/>
          </a:xfrm>
          <a:prstGeom prst="rect">
            <a:avLst/>
          </a:prstGeom>
          <a:noFill/>
        </p:spPr>
        <p:txBody>
          <a:bodyPr wrap="none" rtlCol="0">
            <a:spAutoFit/>
          </a:bodyPr>
          <a:lstStyle/>
          <a:p>
            <a:r>
              <a:rPr lang="en-US" sz="1200" dirty="0" smtClean="0"/>
              <a:t>27 Day-Isolated cell culture</a:t>
            </a:r>
            <a:endParaRPr lang="en-US" sz="1200" dirty="0"/>
          </a:p>
        </p:txBody>
      </p:sp>
      <p:sp>
        <p:nvSpPr>
          <p:cNvPr id="31" name="TextBox 30"/>
          <p:cNvSpPr txBox="1"/>
          <p:nvPr/>
        </p:nvSpPr>
        <p:spPr>
          <a:xfrm>
            <a:off x="3078035" y="6063924"/>
            <a:ext cx="1890261" cy="276999"/>
          </a:xfrm>
          <a:prstGeom prst="rect">
            <a:avLst/>
          </a:prstGeom>
          <a:noFill/>
        </p:spPr>
        <p:txBody>
          <a:bodyPr wrap="none" rtlCol="0">
            <a:spAutoFit/>
          </a:bodyPr>
          <a:lstStyle/>
          <a:p>
            <a:r>
              <a:rPr lang="en-US" sz="1200" dirty="0" smtClean="0"/>
              <a:t>20 Day-Isolated cell culture</a:t>
            </a:r>
            <a:endParaRPr lang="en-US" sz="1200" dirty="0"/>
          </a:p>
        </p:txBody>
      </p:sp>
      <p:cxnSp>
        <p:nvCxnSpPr>
          <p:cNvPr id="32" name="Straight Arrow Connector 31"/>
          <p:cNvCxnSpPr/>
          <p:nvPr/>
        </p:nvCxnSpPr>
        <p:spPr>
          <a:xfrm flipV="1">
            <a:off x="5470255" y="2808895"/>
            <a:ext cx="86840" cy="37994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p:cNvCxnSpPr/>
          <p:nvPr/>
        </p:nvCxnSpPr>
        <p:spPr>
          <a:xfrm flipV="1">
            <a:off x="7869645" y="1454554"/>
            <a:ext cx="86840" cy="37994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flipV="1">
            <a:off x="6403787" y="1074610"/>
            <a:ext cx="86840" cy="37994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p:cNvCxnSpPr/>
          <p:nvPr/>
        </p:nvCxnSpPr>
        <p:spPr>
          <a:xfrm flipV="1">
            <a:off x="3261138" y="5516080"/>
            <a:ext cx="0" cy="13915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Arrow Connector 35"/>
          <p:cNvCxnSpPr/>
          <p:nvPr/>
        </p:nvCxnSpPr>
        <p:spPr>
          <a:xfrm flipV="1">
            <a:off x="2762238" y="5223384"/>
            <a:ext cx="0" cy="13915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p:cNvCxnSpPr/>
          <p:nvPr/>
        </p:nvCxnSpPr>
        <p:spPr>
          <a:xfrm flipV="1">
            <a:off x="7217913" y="4758416"/>
            <a:ext cx="98126" cy="10436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8" name="Straight Arrow Connector 37"/>
          <p:cNvCxnSpPr/>
          <p:nvPr/>
        </p:nvCxnSpPr>
        <p:spPr>
          <a:xfrm flipV="1">
            <a:off x="5106286" y="5136136"/>
            <a:ext cx="86840" cy="37994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9" name="Straight Arrow Connector 38"/>
          <p:cNvCxnSpPr/>
          <p:nvPr/>
        </p:nvCxnSpPr>
        <p:spPr>
          <a:xfrm flipH="1">
            <a:off x="5926167" y="5362537"/>
            <a:ext cx="271374" cy="37911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flipV="1">
            <a:off x="2980770" y="4114589"/>
            <a:ext cx="86840" cy="37994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a:xfrm>
            <a:off x="1670995" y="5177608"/>
            <a:ext cx="0" cy="47762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4028223383"/>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7387" y="6080959"/>
            <a:ext cx="7670748" cy="369332"/>
          </a:xfrm>
          <a:prstGeom prst="rect">
            <a:avLst/>
          </a:prstGeom>
          <a:noFill/>
        </p:spPr>
        <p:txBody>
          <a:bodyPr wrap="square" rtlCol="0">
            <a:spAutoFit/>
          </a:bodyPr>
          <a:lstStyle/>
          <a:p>
            <a:r>
              <a:rPr lang="en-US" dirty="0" smtClean="0"/>
              <a:t>Isolated cell cultures(20</a:t>
            </a:r>
            <a:r>
              <a:rPr lang="en-US" baseline="30000" dirty="0" smtClean="0"/>
              <a:t>th</a:t>
            </a:r>
            <a:r>
              <a:rPr lang="en-US" dirty="0" smtClean="0"/>
              <a:t> day) showing colony of proliferating epithelial cells</a:t>
            </a:r>
            <a:endParaRPr lang="en-IN" dirty="0"/>
          </a:p>
        </p:txBody>
      </p:sp>
      <p:sp>
        <p:nvSpPr>
          <p:cNvPr id="7" name="TextBox 6"/>
          <p:cNvSpPr txBox="1"/>
          <p:nvPr/>
        </p:nvSpPr>
        <p:spPr>
          <a:xfrm>
            <a:off x="1076050" y="150837"/>
            <a:ext cx="5564639" cy="707886"/>
          </a:xfrm>
          <a:prstGeom prst="rect">
            <a:avLst/>
          </a:prstGeom>
          <a:noFill/>
        </p:spPr>
        <p:txBody>
          <a:bodyPr wrap="square" rtlCol="0">
            <a:spAutoFit/>
          </a:bodyPr>
          <a:lstStyle/>
          <a:p>
            <a:pPr algn="ctr"/>
            <a:r>
              <a:rPr lang="en-US" sz="2000" b="1" dirty="0" smtClean="0">
                <a:solidFill>
                  <a:srgbClr val="FFFF00"/>
                </a:solidFill>
              </a:rPr>
              <a:t>In vitro Expansion of Human Colon Cancer cells</a:t>
            </a:r>
          </a:p>
          <a:p>
            <a:pPr algn="ctr"/>
            <a:r>
              <a:rPr lang="en-US" sz="2000" b="1" dirty="0" smtClean="0">
                <a:solidFill>
                  <a:srgbClr val="FFFF00"/>
                </a:solidFill>
              </a:rPr>
              <a:t> isolated from Liver after treatment without CAP</a:t>
            </a:r>
            <a:endParaRPr lang="en-IN" sz="2000" b="1" dirty="0">
              <a:solidFill>
                <a:srgbClr val="FFFF00"/>
              </a:solidFill>
            </a:endParaRPr>
          </a:p>
        </p:txBody>
      </p:sp>
      <p:sp>
        <p:nvSpPr>
          <p:cNvPr id="12" name="TextBox 11"/>
          <p:cNvSpPr txBox="1"/>
          <p:nvPr/>
        </p:nvSpPr>
        <p:spPr>
          <a:xfrm>
            <a:off x="500034" y="6357958"/>
            <a:ext cx="6140655" cy="369332"/>
          </a:xfrm>
          <a:prstGeom prst="rect">
            <a:avLst/>
          </a:prstGeom>
          <a:noFill/>
        </p:spPr>
        <p:txBody>
          <a:bodyPr wrap="none" rtlCol="0">
            <a:spAutoFit/>
          </a:bodyPr>
          <a:lstStyle/>
          <a:p>
            <a:r>
              <a:rPr lang="en-US" b="1" dirty="0" smtClean="0"/>
              <a:t>Note the healthy proliferating colony of epithelial cells (arrow)</a:t>
            </a:r>
            <a:endParaRPr lang="en-IN" b="1" dirty="0"/>
          </a:p>
        </p:txBody>
      </p:sp>
      <p:pic>
        <p:nvPicPr>
          <p:cNvPr id="13" name="Picture 12" descr="JCRI-ABTS-Logo-Final-RGB.jpg"/>
          <p:cNvPicPr>
            <a:picLocks noChangeAspect="1"/>
          </p:cNvPicPr>
          <p:nvPr/>
        </p:nvPicPr>
        <p:blipFill rotWithShape="1">
          <a:blip r:embed="rId2">
            <a:extLst>
              <a:ext uri="{28A0092B-C50C-407E-A947-70E740481C1C}">
                <a14:useLocalDpi xmlns:a14="http://schemas.microsoft.com/office/drawing/2010/main" xmlns="" val="0"/>
              </a:ext>
            </a:extLst>
          </a:blip>
          <a:srcRect l="16234" t="13940" r="6348" b="15392"/>
          <a:stretch/>
        </p:blipFill>
        <p:spPr>
          <a:xfrm>
            <a:off x="1" y="0"/>
            <a:ext cx="1076050" cy="1099297"/>
          </a:xfrm>
          <a:prstGeom prst="rect">
            <a:avLst/>
          </a:prstGeom>
        </p:spPr>
      </p:pic>
      <p:pic>
        <p:nvPicPr>
          <p:cNvPr id="14" name="Picture 13" descr="17 11 liver no cap F913C9_20150327_191132_574.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48306" y="1253632"/>
            <a:ext cx="3671309" cy="2065111"/>
          </a:xfrm>
          <a:prstGeom prst="rect">
            <a:avLst/>
          </a:prstGeom>
        </p:spPr>
      </p:pic>
      <p:pic>
        <p:nvPicPr>
          <p:cNvPr id="15" name="Picture 14" descr="20 Liver no cap plate 4 well 2    5.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519615" y="1253632"/>
            <a:ext cx="3671309" cy="2065111"/>
          </a:xfrm>
          <a:prstGeom prst="rect">
            <a:avLst/>
          </a:prstGeom>
        </p:spPr>
      </p:pic>
      <p:pic>
        <p:nvPicPr>
          <p:cNvPr id="16" name="Picture 15" descr="27 l no capv Snap-35.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519615" y="3318743"/>
            <a:ext cx="3671309" cy="2753482"/>
          </a:xfrm>
          <a:prstGeom prst="rect">
            <a:avLst/>
          </a:prstGeom>
        </p:spPr>
      </p:pic>
      <p:pic>
        <p:nvPicPr>
          <p:cNvPr id="17" name="Picture 16" descr="27 Liver no cap Snap-04.jpg"/>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48306" y="3318743"/>
            <a:ext cx="3671309" cy="2753482"/>
          </a:xfrm>
          <a:prstGeom prst="rect">
            <a:avLst/>
          </a:prstGeom>
        </p:spPr>
      </p:pic>
      <p:sp>
        <p:nvSpPr>
          <p:cNvPr id="18" name="TextBox 17"/>
          <p:cNvSpPr txBox="1"/>
          <p:nvPr/>
        </p:nvSpPr>
        <p:spPr>
          <a:xfrm>
            <a:off x="2681582" y="1253632"/>
            <a:ext cx="1870599" cy="276999"/>
          </a:xfrm>
          <a:prstGeom prst="rect">
            <a:avLst/>
          </a:prstGeom>
          <a:noFill/>
        </p:spPr>
        <p:txBody>
          <a:bodyPr wrap="none" rtlCol="0">
            <a:spAutoFit/>
          </a:bodyPr>
          <a:lstStyle/>
          <a:p>
            <a:r>
              <a:rPr lang="en-US" sz="1200" dirty="0"/>
              <a:t>17 day-</a:t>
            </a:r>
            <a:r>
              <a:rPr lang="en-US" sz="1200" dirty="0" smtClean="0"/>
              <a:t>Isolated cell culture</a:t>
            </a:r>
            <a:endParaRPr lang="en-US" sz="1200" dirty="0"/>
          </a:p>
        </p:txBody>
      </p:sp>
      <p:cxnSp>
        <p:nvCxnSpPr>
          <p:cNvPr id="19" name="Straight Arrow Connector 18"/>
          <p:cNvCxnSpPr/>
          <p:nvPr/>
        </p:nvCxnSpPr>
        <p:spPr>
          <a:xfrm flipV="1">
            <a:off x="7133365" y="4937862"/>
            <a:ext cx="98126" cy="10436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0" name="Straight Arrow Connector 19"/>
          <p:cNvCxnSpPr/>
          <p:nvPr/>
        </p:nvCxnSpPr>
        <p:spPr>
          <a:xfrm flipH="1" flipV="1">
            <a:off x="5288012" y="1898708"/>
            <a:ext cx="98126" cy="10436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Straight Arrow Connector 20"/>
          <p:cNvCxnSpPr/>
          <p:nvPr/>
        </p:nvCxnSpPr>
        <p:spPr>
          <a:xfrm flipV="1">
            <a:off x="2308620" y="5305117"/>
            <a:ext cx="0" cy="13915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2" name="Straight Arrow Connector 21"/>
          <p:cNvCxnSpPr/>
          <p:nvPr/>
        </p:nvCxnSpPr>
        <p:spPr>
          <a:xfrm flipV="1">
            <a:off x="2146225" y="4035381"/>
            <a:ext cx="0" cy="13915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Straight Arrow Connector 22"/>
          <p:cNvCxnSpPr/>
          <p:nvPr/>
        </p:nvCxnSpPr>
        <p:spPr>
          <a:xfrm flipH="1" flipV="1">
            <a:off x="1543467" y="2051108"/>
            <a:ext cx="98126" cy="10436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4" name="TextBox 23"/>
          <p:cNvSpPr txBox="1"/>
          <p:nvPr/>
        </p:nvSpPr>
        <p:spPr>
          <a:xfrm>
            <a:off x="6296191" y="1267532"/>
            <a:ext cx="1870599" cy="276999"/>
          </a:xfrm>
          <a:prstGeom prst="rect">
            <a:avLst/>
          </a:prstGeom>
          <a:noFill/>
        </p:spPr>
        <p:txBody>
          <a:bodyPr wrap="none" rtlCol="0">
            <a:spAutoFit/>
          </a:bodyPr>
          <a:lstStyle/>
          <a:p>
            <a:r>
              <a:rPr lang="en-US" sz="1200" dirty="0" smtClean="0"/>
              <a:t>20 </a:t>
            </a:r>
            <a:r>
              <a:rPr lang="en-US" sz="1200" dirty="0"/>
              <a:t>day-</a:t>
            </a:r>
            <a:r>
              <a:rPr lang="en-US" sz="1200" dirty="0" smtClean="0"/>
              <a:t>Isolated cell culture</a:t>
            </a:r>
            <a:endParaRPr lang="en-US" sz="1200" dirty="0"/>
          </a:p>
        </p:txBody>
      </p:sp>
      <p:sp>
        <p:nvSpPr>
          <p:cNvPr id="25" name="TextBox 24"/>
          <p:cNvSpPr txBox="1"/>
          <p:nvPr/>
        </p:nvSpPr>
        <p:spPr>
          <a:xfrm>
            <a:off x="2681582" y="3318743"/>
            <a:ext cx="1870599" cy="276999"/>
          </a:xfrm>
          <a:prstGeom prst="rect">
            <a:avLst/>
          </a:prstGeom>
          <a:noFill/>
        </p:spPr>
        <p:txBody>
          <a:bodyPr wrap="none" rtlCol="0">
            <a:spAutoFit/>
          </a:bodyPr>
          <a:lstStyle/>
          <a:p>
            <a:r>
              <a:rPr lang="en-US" sz="1200" dirty="0" smtClean="0"/>
              <a:t>27 </a:t>
            </a:r>
            <a:r>
              <a:rPr lang="en-US" sz="1200" dirty="0"/>
              <a:t>day-</a:t>
            </a:r>
            <a:r>
              <a:rPr lang="en-US" sz="1200" dirty="0" smtClean="0"/>
              <a:t>Isolated cell culture</a:t>
            </a:r>
            <a:endParaRPr lang="en-US" sz="1200" dirty="0"/>
          </a:p>
        </p:txBody>
      </p:sp>
      <p:sp>
        <p:nvSpPr>
          <p:cNvPr id="26" name="TextBox 25"/>
          <p:cNvSpPr txBox="1"/>
          <p:nvPr/>
        </p:nvSpPr>
        <p:spPr>
          <a:xfrm>
            <a:off x="6296191" y="3318743"/>
            <a:ext cx="1870599" cy="276999"/>
          </a:xfrm>
          <a:prstGeom prst="rect">
            <a:avLst/>
          </a:prstGeom>
          <a:noFill/>
        </p:spPr>
        <p:txBody>
          <a:bodyPr wrap="none" rtlCol="0">
            <a:spAutoFit/>
          </a:bodyPr>
          <a:lstStyle/>
          <a:p>
            <a:r>
              <a:rPr lang="en-US" sz="1200" dirty="0" smtClean="0"/>
              <a:t>27 </a:t>
            </a:r>
            <a:r>
              <a:rPr lang="en-US" sz="1200" dirty="0"/>
              <a:t>day-</a:t>
            </a:r>
            <a:r>
              <a:rPr lang="en-US" sz="1200" dirty="0" smtClean="0"/>
              <a:t>Isolated cell culture</a:t>
            </a:r>
            <a:endParaRPr lang="en-US" sz="1200" dirty="0"/>
          </a:p>
        </p:txBody>
      </p:sp>
      <p:sp>
        <p:nvSpPr>
          <p:cNvPr id="27" name="TextBox 26"/>
          <p:cNvSpPr txBox="1"/>
          <p:nvPr/>
        </p:nvSpPr>
        <p:spPr>
          <a:xfrm>
            <a:off x="4167700" y="1529376"/>
            <a:ext cx="318229" cy="369332"/>
          </a:xfrm>
          <a:prstGeom prst="rect">
            <a:avLst/>
          </a:prstGeom>
          <a:noFill/>
        </p:spPr>
        <p:txBody>
          <a:bodyPr wrap="none" rtlCol="0">
            <a:spAutoFit/>
          </a:bodyPr>
          <a:lstStyle/>
          <a:p>
            <a:r>
              <a:rPr lang="en-US" dirty="0" smtClean="0"/>
              <a:t>A</a:t>
            </a:r>
            <a:endParaRPr lang="en-US" dirty="0"/>
          </a:p>
        </p:txBody>
      </p:sp>
      <p:sp>
        <p:nvSpPr>
          <p:cNvPr id="28" name="TextBox 27"/>
          <p:cNvSpPr txBox="1"/>
          <p:nvPr/>
        </p:nvSpPr>
        <p:spPr>
          <a:xfrm>
            <a:off x="7872695" y="1529376"/>
            <a:ext cx="318229" cy="369332"/>
          </a:xfrm>
          <a:prstGeom prst="rect">
            <a:avLst/>
          </a:prstGeom>
          <a:noFill/>
        </p:spPr>
        <p:txBody>
          <a:bodyPr wrap="none" rtlCol="0">
            <a:spAutoFit/>
          </a:bodyPr>
          <a:lstStyle/>
          <a:p>
            <a:r>
              <a:rPr lang="en-US" dirty="0" smtClean="0"/>
              <a:t>B</a:t>
            </a:r>
            <a:endParaRPr lang="en-US" dirty="0"/>
          </a:p>
        </p:txBody>
      </p:sp>
      <p:sp>
        <p:nvSpPr>
          <p:cNvPr id="29" name="TextBox 28"/>
          <p:cNvSpPr txBox="1"/>
          <p:nvPr/>
        </p:nvSpPr>
        <p:spPr>
          <a:xfrm>
            <a:off x="4167699" y="3572511"/>
            <a:ext cx="318229" cy="369332"/>
          </a:xfrm>
          <a:prstGeom prst="rect">
            <a:avLst/>
          </a:prstGeom>
          <a:noFill/>
        </p:spPr>
        <p:txBody>
          <a:bodyPr wrap="none" rtlCol="0">
            <a:spAutoFit/>
          </a:bodyPr>
          <a:lstStyle/>
          <a:p>
            <a:r>
              <a:rPr lang="en-US" dirty="0" smtClean="0"/>
              <a:t>C</a:t>
            </a:r>
            <a:endParaRPr lang="en-US" dirty="0"/>
          </a:p>
        </p:txBody>
      </p:sp>
      <p:sp>
        <p:nvSpPr>
          <p:cNvPr id="30" name="TextBox 29"/>
          <p:cNvSpPr txBox="1"/>
          <p:nvPr/>
        </p:nvSpPr>
        <p:spPr>
          <a:xfrm>
            <a:off x="7830004" y="3508288"/>
            <a:ext cx="326682" cy="369332"/>
          </a:xfrm>
          <a:prstGeom prst="rect">
            <a:avLst/>
          </a:prstGeom>
          <a:noFill/>
        </p:spPr>
        <p:txBody>
          <a:bodyPr wrap="none" rtlCol="0">
            <a:spAutoFit/>
          </a:bodyPr>
          <a:lstStyle/>
          <a:p>
            <a:r>
              <a:rPr lang="en-US" dirty="0" smtClean="0"/>
              <a:t>D</a:t>
            </a:r>
            <a:endParaRPr lang="en-US" dirty="0"/>
          </a:p>
        </p:txBody>
      </p:sp>
    </p:spTree>
    <p:extLst>
      <p:ext uri="{BB962C8B-B14F-4D97-AF65-F5344CB8AC3E}">
        <p14:creationId xmlns:p14="http://schemas.microsoft.com/office/powerpoint/2010/main" xmlns="" val="79457649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JCRI-ABTS-Logo-Final-RGB.jpg"/>
          <p:cNvPicPr>
            <a:picLocks noChangeAspect="1"/>
          </p:cNvPicPr>
          <p:nvPr/>
        </p:nvPicPr>
        <p:blipFill rotWithShape="1">
          <a:blip r:embed="rId2">
            <a:extLst>
              <a:ext uri="{28A0092B-C50C-407E-A947-70E740481C1C}">
                <a14:useLocalDpi xmlns:a14="http://schemas.microsoft.com/office/drawing/2010/main" xmlns="" val="0"/>
              </a:ext>
            </a:extLst>
          </a:blip>
          <a:srcRect l="16234" t="13940" r="6348" b="15392"/>
          <a:stretch/>
        </p:blipFill>
        <p:spPr>
          <a:xfrm>
            <a:off x="1" y="1"/>
            <a:ext cx="947874" cy="968352"/>
          </a:xfrm>
          <a:prstGeom prst="rect">
            <a:avLst/>
          </a:prstGeom>
        </p:spPr>
      </p:pic>
      <p:grpSp>
        <p:nvGrpSpPr>
          <p:cNvPr id="2" name="Group 66"/>
          <p:cNvGrpSpPr/>
          <p:nvPr/>
        </p:nvGrpSpPr>
        <p:grpSpPr>
          <a:xfrm>
            <a:off x="947875" y="114137"/>
            <a:ext cx="7180560" cy="6596619"/>
            <a:chOff x="-137887" y="-925318"/>
            <a:chExt cx="8171548" cy="7656664"/>
          </a:xfrm>
        </p:grpSpPr>
        <p:sp>
          <p:nvSpPr>
            <p:cNvPr id="9" name="TextBox 8"/>
            <p:cNvSpPr txBox="1"/>
            <p:nvPr/>
          </p:nvSpPr>
          <p:spPr>
            <a:xfrm>
              <a:off x="-137887" y="-925318"/>
              <a:ext cx="6570731" cy="750193"/>
            </a:xfrm>
            <a:prstGeom prst="rect">
              <a:avLst/>
            </a:prstGeom>
            <a:noFill/>
          </p:spPr>
          <p:txBody>
            <a:bodyPr wrap="square" rtlCol="0">
              <a:spAutoFit/>
            </a:bodyPr>
            <a:lstStyle/>
            <a:p>
              <a:pPr algn="ctr"/>
              <a:r>
                <a:rPr lang="en-US" b="1" dirty="0" smtClean="0">
                  <a:solidFill>
                    <a:srgbClr val="FFFF00"/>
                  </a:solidFill>
                </a:rPr>
                <a:t>In vitro Expansion of Human Colon Cancer cells isolated </a:t>
              </a:r>
            </a:p>
            <a:p>
              <a:pPr algn="ctr"/>
              <a:r>
                <a:rPr lang="en-US" b="1" dirty="0" smtClean="0">
                  <a:solidFill>
                    <a:srgbClr val="FFFF00"/>
                  </a:solidFill>
                </a:rPr>
                <a:t>from </a:t>
              </a:r>
              <a:r>
                <a:rPr lang="en-US" b="1" dirty="0" err="1" smtClean="0">
                  <a:solidFill>
                    <a:srgbClr val="FFFF00"/>
                  </a:solidFill>
                </a:rPr>
                <a:t>Subphrenic</a:t>
              </a:r>
              <a:r>
                <a:rPr lang="en-US" b="1" dirty="0" smtClean="0">
                  <a:solidFill>
                    <a:srgbClr val="FFFF00"/>
                  </a:solidFill>
                </a:rPr>
                <a:t> Diaphragm after treatment with CAP</a:t>
              </a:r>
              <a:endParaRPr lang="en-IN" b="1" dirty="0">
                <a:solidFill>
                  <a:srgbClr val="FFFF00"/>
                </a:solidFill>
              </a:endParaRPr>
            </a:p>
          </p:txBody>
        </p:sp>
        <p:pic>
          <p:nvPicPr>
            <p:cNvPr id="16" name="Picture 15" descr="17 explant  Subphrenic Dia CAP  F913C9_20150327_191535_814.jpg"/>
            <p:cNvPicPr>
              <a:picLocks noChangeAspect="1"/>
            </p:cNvPicPr>
            <p:nvPr/>
          </p:nvPicPr>
          <p:blipFill rotWithShape="1">
            <a:blip r:embed="rId3">
              <a:extLst>
                <a:ext uri="{28A0092B-C50C-407E-A947-70E740481C1C}">
                  <a14:useLocalDpi xmlns:a14="http://schemas.microsoft.com/office/drawing/2010/main" xmlns="" val="0"/>
                </a:ext>
              </a:extLst>
            </a:blip>
            <a:srcRect l="1899" t="13546" r="5980"/>
            <a:stretch/>
          </p:blipFill>
          <p:spPr>
            <a:xfrm>
              <a:off x="903409" y="176152"/>
              <a:ext cx="3678251" cy="1941750"/>
            </a:xfrm>
            <a:prstGeom prst="rect">
              <a:avLst/>
            </a:prstGeom>
          </p:spPr>
        </p:pic>
        <p:pic>
          <p:nvPicPr>
            <p:cNvPr id="17" name="Picture 16" descr="17 suspension 22 Subphrenic Dia   CAP F913C9_20150327_192101_951.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581660" y="176152"/>
              <a:ext cx="3452000" cy="1941750"/>
            </a:xfrm>
            <a:prstGeom prst="rect">
              <a:avLst/>
            </a:prstGeom>
          </p:spPr>
        </p:pic>
        <p:pic>
          <p:nvPicPr>
            <p:cNvPr id="21" name="Picture 20" descr="20 Subphrenic cap explant 1b.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903409" y="2117902"/>
              <a:ext cx="3678251" cy="2069017"/>
            </a:xfrm>
            <a:prstGeom prst="rect">
              <a:avLst/>
            </a:prstGeom>
          </p:spPr>
        </p:pic>
        <p:pic>
          <p:nvPicPr>
            <p:cNvPr id="22" name="Picture 21" descr="20 Subphrenic cap well 1 plate 2c.jpg"/>
            <p:cNvPicPr>
              <a:picLocks noChangeAspect="1"/>
            </p:cNvPicPr>
            <p:nvPr/>
          </p:nvPicPr>
          <p:blipFill rotWithShape="1">
            <a:blip r:embed="rId6">
              <a:extLst>
                <a:ext uri="{28A0092B-C50C-407E-A947-70E740481C1C}">
                  <a14:useLocalDpi xmlns:a14="http://schemas.microsoft.com/office/drawing/2010/main" xmlns="" val="0"/>
                </a:ext>
              </a:extLst>
            </a:blip>
            <a:srcRect l="6151"/>
            <a:stretch/>
          </p:blipFill>
          <p:spPr>
            <a:xfrm>
              <a:off x="4581660" y="2117902"/>
              <a:ext cx="3452000" cy="2069017"/>
            </a:xfrm>
            <a:prstGeom prst="rect">
              <a:avLst/>
            </a:prstGeom>
          </p:spPr>
        </p:pic>
        <p:pic>
          <p:nvPicPr>
            <p:cNvPr id="23" name="Picture 22" descr="27 Snap-05.jpg"/>
            <p:cNvPicPr>
              <a:picLocks noChangeAspect="1"/>
            </p:cNvPicPr>
            <p:nvPr/>
          </p:nvPicPr>
          <p:blipFill rotWithShape="1">
            <a:blip r:embed="rId7">
              <a:extLst>
                <a:ext uri="{28A0092B-C50C-407E-A947-70E740481C1C}">
                  <a14:useLocalDpi xmlns:a14="http://schemas.microsoft.com/office/drawing/2010/main" xmlns="" val="0"/>
                </a:ext>
              </a:extLst>
            </a:blip>
            <a:srcRect l="6151" t="8017"/>
            <a:stretch/>
          </p:blipFill>
          <p:spPr>
            <a:xfrm>
              <a:off x="903409" y="4186919"/>
              <a:ext cx="3678251" cy="2537487"/>
            </a:xfrm>
            <a:prstGeom prst="rect">
              <a:avLst/>
            </a:prstGeom>
          </p:spPr>
        </p:pic>
        <p:pic>
          <p:nvPicPr>
            <p:cNvPr id="24" name="Picture 23" descr="27 Snap-07.jpg"/>
            <p:cNvPicPr>
              <a:picLocks noChangeAspect="1"/>
            </p:cNvPicPr>
            <p:nvPr/>
          </p:nvPicPr>
          <p:blipFill rotWithShape="1">
            <a:blip r:embed="rId8">
              <a:extLst>
                <a:ext uri="{28A0092B-C50C-407E-A947-70E740481C1C}">
                  <a14:useLocalDpi xmlns:a14="http://schemas.microsoft.com/office/drawing/2010/main" xmlns="" val="0"/>
                </a:ext>
              </a:extLst>
            </a:blip>
            <a:srcRect l="3200" t="6364"/>
            <a:stretch/>
          </p:blipFill>
          <p:spPr>
            <a:xfrm>
              <a:off x="4581660" y="4186918"/>
              <a:ext cx="3452000" cy="2537487"/>
            </a:xfrm>
            <a:prstGeom prst="rect">
              <a:avLst/>
            </a:prstGeom>
          </p:spPr>
        </p:pic>
        <p:sp>
          <p:nvSpPr>
            <p:cNvPr id="25" name="TextBox 24"/>
            <p:cNvSpPr txBox="1"/>
            <p:nvPr/>
          </p:nvSpPr>
          <p:spPr>
            <a:xfrm>
              <a:off x="903409" y="-179275"/>
              <a:ext cx="3678251" cy="338554"/>
            </a:xfrm>
            <a:prstGeom prst="rect">
              <a:avLst/>
            </a:prstGeom>
            <a:noFill/>
          </p:spPr>
          <p:txBody>
            <a:bodyPr wrap="square" rtlCol="0">
              <a:spAutoFit/>
            </a:bodyPr>
            <a:lstStyle/>
            <a:p>
              <a:pPr algn="ctr"/>
              <a:r>
                <a:rPr lang="en-US" sz="1600" dirty="0" smtClean="0"/>
                <a:t>EXPLANT CULTURES</a:t>
              </a:r>
              <a:endParaRPr lang="en-US" sz="1600" dirty="0"/>
            </a:p>
          </p:txBody>
        </p:sp>
        <p:sp>
          <p:nvSpPr>
            <p:cNvPr id="26" name="TextBox 25"/>
            <p:cNvSpPr txBox="1"/>
            <p:nvPr/>
          </p:nvSpPr>
          <p:spPr>
            <a:xfrm>
              <a:off x="4581661" y="-154816"/>
              <a:ext cx="3452000" cy="338554"/>
            </a:xfrm>
            <a:prstGeom prst="rect">
              <a:avLst/>
            </a:prstGeom>
            <a:noFill/>
          </p:spPr>
          <p:txBody>
            <a:bodyPr wrap="square" rtlCol="0">
              <a:spAutoFit/>
            </a:bodyPr>
            <a:lstStyle/>
            <a:p>
              <a:pPr algn="ctr"/>
              <a:r>
                <a:rPr lang="en-US" sz="1600" dirty="0" smtClean="0"/>
                <a:t>ISOLATED CELL CULTURES</a:t>
              </a:r>
              <a:endParaRPr lang="en-US" sz="1600" dirty="0"/>
            </a:p>
          </p:txBody>
        </p:sp>
        <p:sp>
          <p:nvSpPr>
            <p:cNvPr id="27" name="TextBox 26"/>
            <p:cNvSpPr txBox="1"/>
            <p:nvPr/>
          </p:nvSpPr>
          <p:spPr>
            <a:xfrm>
              <a:off x="903409" y="176152"/>
              <a:ext cx="318229" cy="369332"/>
            </a:xfrm>
            <a:prstGeom prst="rect">
              <a:avLst/>
            </a:prstGeom>
            <a:noFill/>
          </p:spPr>
          <p:txBody>
            <a:bodyPr wrap="none" rtlCol="0">
              <a:spAutoFit/>
            </a:bodyPr>
            <a:lstStyle/>
            <a:p>
              <a:r>
                <a:rPr lang="en-US" dirty="0" smtClean="0">
                  <a:solidFill>
                    <a:srgbClr val="FFFFFF"/>
                  </a:solidFill>
                </a:rPr>
                <a:t>A</a:t>
              </a:r>
              <a:endParaRPr lang="en-US" dirty="0">
                <a:solidFill>
                  <a:srgbClr val="FFFFFF"/>
                </a:solidFill>
              </a:endParaRPr>
            </a:p>
          </p:txBody>
        </p:sp>
        <p:sp>
          <p:nvSpPr>
            <p:cNvPr id="28" name="TextBox 27"/>
            <p:cNvSpPr txBox="1"/>
            <p:nvPr/>
          </p:nvSpPr>
          <p:spPr>
            <a:xfrm>
              <a:off x="4581661" y="176152"/>
              <a:ext cx="318229" cy="369332"/>
            </a:xfrm>
            <a:prstGeom prst="rect">
              <a:avLst/>
            </a:prstGeom>
            <a:noFill/>
          </p:spPr>
          <p:txBody>
            <a:bodyPr wrap="none" rtlCol="0">
              <a:spAutoFit/>
            </a:bodyPr>
            <a:lstStyle/>
            <a:p>
              <a:r>
                <a:rPr lang="en-US" dirty="0" smtClean="0"/>
                <a:t>B</a:t>
              </a:r>
              <a:endParaRPr lang="en-US" dirty="0"/>
            </a:p>
          </p:txBody>
        </p:sp>
        <p:sp>
          <p:nvSpPr>
            <p:cNvPr id="29" name="TextBox 28"/>
            <p:cNvSpPr txBox="1"/>
            <p:nvPr/>
          </p:nvSpPr>
          <p:spPr>
            <a:xfrm>
              <a:off x="903409" y="2117902"/>
              <a:ext cx="318229" cy="369332"/>
            </a:xfrm>
            <a:prstGeom prst="rect">
              <a:avLst/>
            </a:prstGeom>
            <a:noFill/>
          </p:spPr>
          <p:txBody>
            <a:bodyPr wrap="none" rtlCol="0">
              <a:spAutoFit/>
            </a:bodyPr>
            <a:lstStyle/>
            <a:p>
              <a:r>
                <a:rPr lang="en-US" dirty="0" smtClean="0">
                  <a:solidFill>
                    <a:schemeClr val="bg1"/>
                  </a:solidFill>
                </a:rPr>
                <a:t>C</a:t>
              </a:r>
              <a:endParaRPr lang="en-US" dirty="0">
                <a:solidFill>
                  <a:schemeClr val="bg1"/>
                </a:solidFill>
              </a:endParaRPr>
            </a:p>
          </p:txBody>
        </p:sp>
        <p:sp>
          <p:nvSpPr>
            <p:cNvPr id="30" name="TextBox 29"/>
            <p:cNvSpPr txBox="1"/>
            <p:nvPr/>
          </p:nvSpPr>
          <p:spPr>
            <a:xfrm>
              <a:off x="4581661" y="2117902"/>
              <a:ext cx="326682" cy="369332"/>
            </a:xfrm>
            <a:prstGeom prst="rect">
              <a:avLst/>
            </a:prstGeom>
            <a:noFill/>
          </p:spPr>
          <p:txBody>
            <a:bodyPr wrap="none" rtlCol="0">
              <a:spAutoFit/>
            </a:bodyPr>
            <a:lstStyle/>
            <a:p>
              <a:r>
                <a:rPr lang="en-US" dirty="0" smtClean="0"/>
                <a:t>D</a:t>
              </a:r>
              <a:endParaRPr lang="en-US" dirty="0"/>
            </a:p>
          </p:txBody>
        </p:sp>
        <p:sp>
          <p:nvSpPr>
            <p:cNvPr id="31" name="TextBox 30"/>
            <p:cNvSpPr txBox="1"/>
            <p:nvPr/>
          </p:nvSpPr>
          <p:spPr>
            <a:xfrm>
              <a:off x="903409" y="4190355"/>
              <a:ext cx="297377" cy="369332"/>
            </a:xfrm>
            <a:prstGeom prst="rect">
              <a:avLst/>
            </a:prstGeom>
            <a:noFill/>
          </p:spPr>
          <p:txBody>
            <a:bodyPr wrap="none" rtlCol="0">
              <a:spAutoFit/>
            </a:bodyPr>
            <a:lstStyle/>
            <a:p>
              <a:r>
                <a:rPr lang="en-US" dirty="0" smtClean="0"/>
                <a:t>E</a:t>
              </a:r>
              <a:endParaRPr lang="en-US" dirty="0"/>
            </a:p>
          </p:txBody>
        </p:sp>
        <p:sp>
          <p:nvSpPr>
            <p:cNvPr id="32" name="TextBox 31"/>
            <p:cNvSpPr txBox="1"/>
            <p:nvPr/>
          </p:nvSpPr>
          <p:spPr>
            <a:xfrm>
              <a:off x="4581661" y="4186918"/>
              <a:ext cx="290727" cy="369332"/>
            </a:xfrm>
            <a:prstGeom prst="rect">
              <a:avLst/>
            </a:prstGeom>
            <a:noFill/>
          </p:spPr>
          <p:txBody>
            <a:bodyPr wrap="none" rtlCol="0">
              <a:spAutoFit/>
            </a:bodyPr>
            <a:lstStyle/>
            <a:p>
              <a:r>
                <a:rPr lang="en-US" dirty="0" smtClean="0"/>
                <a:t>F</a:t>
              </a:r>
              <a:endParaRPr lang="en-US" dirty="0"/>
            </a:p>
          </p:txBody>
        </p:sp>
        <p:cxnSp>
          <p:nvCxnSpPr>
            <p:cNvPr id="33" name="Straight Arrow Connector 32"/>
            <p:cNvCxnSpPr/>
            <p:nvPr/>
          </p:nvCxnSpPr>
          <p:spPr>
            <a:xfrm flipV="1">
              <a:off x="5820733" y="4451889"/>
              <a:ext cx="98126" cy="10436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flipV="1">
              <a:off x="4429691" y="714340"/>
              <a:ext cx="0" cy="41293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p:cNvCxnSpPr/>
            <p:nvPr/>
          </p:nvCxnSpPr>
          <p:spPr>
            <a:xfrm flipV="1">
              <a:off x="5245416" y="2271304"/>
              <a:ext cx="98126" cy="10436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Arrow Connector 35"/>
            <p:cNvCxnSpPr/>
            <p:nvPr/>
          </p:nvCxnSpPr>
          <p:spPr>
            <a:xfrm flipH="1">
              <a:off x="3834265" y="2875425"/>
              <a:ext cx="271374" cy="37911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p:cNvCxnSpPr/>
            <p:nvPr/>
          </p:nvCxnSpPr>
          <p:spPr>
            <a:xfrm flipH="1">
              <a:off x="1858651" y="5322939"/>
              <a:ext cx="271374" cy="37911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8" name="Straight Arrow Connector 37"/>
            <p:cNvCxnSpPr/>
            <p:nvPr/>
          </p:nvCxnSpPr>
          <p:spPr>
            <a:xfrm>
              <a:off x="6558875" y="6297826"/>
              <a:ext cx="12026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9" name="Straight Arrow Connector 38"/>
            <p:cNvCxnSpPr/>
            <p:nvPr/>
          </p:nvCxnSpPr>
          <p:spPr>
            <a:xfrm flipV="1">
              <a:off x="5517221" y="415344"/>
              <a:ext cx="98126" cy="10436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flipV="1">
              <a:off x="7200179" y="915122"/>
              <a:ext cx="98126" cy="10436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1" name="TextBox 40"/>
            <p:cNvSpPr txBox="1"/>
            <p:nvPr/>
          </p:nvSpPr>
          <p:spPr>
            <a:xfrm>
              <a:off x="6021720" y="3928792"/>
              <a:ext cx="1870599" cy="276999"/>
            </a:xfrm>
            <a:prstGeom prst="rect">
              <a:avLst/>
            </a:prstGeom>
            <a:noFill/>
          </p:spPr>
          <p:txBody>
            <a:bodyPr wrap="none" rtlCol="0">
              <a:spAutoFit/>
            </a:bodyPr>
            <a:lstStyle/>
            <a:p>
              <a:r>
                <a:rPr lang="en-US" sz="1200" dirty="0" smtClean="0">
                  <a:solidFill>
                    <a:srgbClr val="FFFFFF"/>
                  </a:solidFill>
                </a:rPr>
                <a:t>20 </a:t>
              </a:r>
              <a:r>
                <a:rPr lang="en-US" sz="1200" dirty="0">
                  <a:solidFill>
                    <a:srgbClr val="FFFFFF"/>
                  </a:solidFill>
                </a:rPr>
                <a:t>day-</a:t>
              </a:r>
              <a:r>
                <a:rPr lang="en-US" sz="1200" dirty="0" smtClean="0">
                  <a:solidFill>
                    <a:srgbClr val="FFFFFF"/>
                  </a:solidFill>
                </a:rPr>
                <a:t>Isolated cell culture</a:t>
              </a:r>
              <a:endParaRPr lang="en-US" sz="1200" dirty="0">
                <a:solidFill>
                  <a:srgbClr val="FFFFFF"/>
                </a:solidFill>
              </a:endParaRPr>
            </a:p>
          </p:txBody>
        </p:sp>
        <p:sp>
          <p:nvSpPr>
            <p:cNvPr id="42" name="TextBox 41"/>
            <p:cNvSpPr txBox="1"/>
            <p:nvPr/>
          </p:nvSpPr>
          <p:spPr>
            <a:xfrm>
              <a:off x="5978301" y="1859096"/>
              <a:ext cx="1870599" cy="276999"/>
            </a:xfrm>
            <a:prstGeom prst="rect">
              <a:avLst/>
            </a:prstGeom>
            <a:noFill/>
          </p:spPr>
          <p:txBody>
            <a:bodyPr wrap="none" rtlCol="0">
              <a:spAutoFit/>
            </a:bodyPr>
            <a:lstStyle/>
            <a:p>
              <a:r>
                <a:rPr lang="en-US" sz="1200" dirty="0">
                  <a:solidFill>
                    <a:srgbClr val="FFFFFF"/>
                  </a:solidFill>
                </a:rPr>
                <a:t>17 day-</a:t>
              </a:r>
              <a:r>
                <a:rPr lang="en-US" sz="1200" dirty="0" smtClean="0">
                  <a:solidFill>
                    <a:srgbClr val="FFFFFF"/>
                  </a:solidFill>
                </a:rPr>
                <a:t>Isolated cell culture</a:t>
              </a:r>
              <a:endParaRPr lang="en-US" sz="1200" dirty="0">
                <a:solidFill>
                  <a:srgbClr val="FFFFFF"/>
                </a:solidFill>
              </a:endParaRPr>
            </a:p>
          </p:txBody>
        </p:sp>
        <p:sp>
          <p:nvSpPr>
            <p:cNvPr id="43" name="TextBox 42"/>
            <p:cNvSpPr txBox="1"/>
            <p:nvPr/>
          </p:nvSpPr>
          <p:spPr>
            <a:xfrm>
              <a:off x="6015644" y="6485125"/>
              <a:ext cx="1589610" cy="246221"/>
            </a:xfrm>
            <a:prstGeom prst="rect">
              <a:avLst/>
            </a:prstGeom>
            <a:noFill/>
          </p:spPr>
          <p:txBody>
            <a:bodyPr wrap="none" rtlCol="0">
              <a:spAutoFit/>
            </a:bodyPr>
            <a:lstStyle/>
            <a:p>
              <a:r>
                <a:rPr lang="en-US" sz="1000" dirty="0" smtClean="0">
                  <a:solidFill>
                    <a:srgbClr val="FFFFFF"/>
                  </a:solidFill>
                </a:rPr>
                <a:t>20 </a:t>
              </a:r>
              <a:r>
                <a:rPr lang="en-US" sz="1000" dirty="0">
                  <a:solidFill>
                    <a:srgbClr val="FFFFFF"/>
                  </a:solidFill>
                </a:rPr>
                <a:t>day-</a:t>
              </a:r>
              <a:r>
                <a:rPr lang="en-US" sz="1000" dirty="0" smtClean="0">
                  <a:solidFill>
                    <a:srgbClr val="FFFFFF"/>
                  </a:solidFill>
                </a:rPr>
                <a:t>Isolated cell culture</a:t>
              </a:r>
              <a:endParaRPr lang="en-US" sz="1000" dirty="0">
                <a:solidFill>
                  <a:srgbClr val="FFFFFF"/>
                </a:solidFill>
              </a:endParaRPr>
            </a:p>
          </p:txBody>
        </p:sp>
        <p:sp>
          <p:nvSpPr>
            <p:cNvPr id="44" name="TextBox 43"/>
            <p:cNvSpPr txBox="1"/>
            <p:nvPr/>
          </p:nvSpPr>
          <p:spPr>
            <a:xfrm>
              <a:off x="2817888" y="1857361"/>
              <a:ext cx="1624288" cy="276999"/>
            </a:xfrm>
            <a:prstGeom prst="rect">
              <a:avLst/>
            </a:prstGeom>
            <a:noFill/>
          </p:spPr>
          <p:txBody>
            <a:bodyPr wrap="none" rtlCol="0">
              <a:spAutoFit/>
            </a:bodyPr>
            <a:lstStyle/>
            <a:p>
              <a:r>
                <a:rPr lang="en-US" sz="1200" dirty="0">
                  <a:solidFill>
                    <a:srgbClr val="FFFFFF"/>
                  </a:solidFill>
                </a:rPr>
                <a:t>17 day</a:t>
              </a:r>
              <a:r>
                <a:rPr lang="en-US" sz="1200" dirty="0" smtClean="0">
                  <a:solidFill>
                    <a:srgbClr val="FFFFFF"/>
                  </a:solidFill>
                </a:rPr>
                <a:t>- Explant culture</a:t>
              </a:r>
              <a:endParaRPr lang="en-US" sz="1200" dirty="0">
                <a:solidFill>
                  <a:srgbClr val="FFFFFF"/>
                </a:solidFill>
              </a:endParaRPr>
            </a:p>
          </p:txBody>
        </p:sp>
        <p:sp>
          <p:nvSpPr>
            <p:cNvPr id="45" name="TextBox 44"/>
            <p:cNvSpPr txBox="1"/>
            <p:nvPr/>
          </p:nvSpPr>
          <p:spPr>
            <a:xfrm>
              <a:off x="2859572" y="3915876"/>
              <a:ext cx="1624288" cy="276999"/>
            </a:xfrm>
            <a:prstGeom prst="rect">
              <a:avLst/>
            </a:prstGeom>
            <a:noFill/>
          </p:spPr>
          <p:txBody>
            <a:bodyPr wrap="none" rtlCol="0">
              <a:spAutoFit/>
            </a:bodyPr>
            <a:lstStyle/>
            <a:p>
              <a:r>
                <a:rPr lang="en-US" sz="1200" dirty="0" smtClean="0">
                  <a:solidFill>
                    <a:srgbClr val="FFFFFF"/>
                  </a:solidFill>
                </a:rPr>
                <a:t>20 </a:t>
              </a:r>
              <a:r>
                <a:rPr lang="en-US" sz="1200" dirty="0">
                  <a:solidFill>
                    <a:srgbClr val="FFFFFF"/>
                  </a:solidFill>
                </a:rPr>
                <a:t>day</a:t>
              </a:r>
              <a:r>
                <a:rPr lang="en-US" sz="1200" dirty="0" smtClean="0">
                  <a:solidFill>
                    <a:srgbClr val="FFFFFF"/>
                  </a:solidFill>
                </a:rPr>
                <a:t>- Explant culture</a:t>
              </a:r>
              <a:endParaRPr lang="en-US" sz="1200" dirty="0">
                <a:solidFill>
                  <a:srgbClr val="FFFFFF"/>
                </a:solidFill>
              </a:endParaRPr>
            </a:p>
          </p:txBody>
        </p:sp>
        <p:sp>
          <p:nvSpPr>
            <p:cNvPr id="46" name="TextBox 45"/>
            <p:cNvSpPr txBox="1"/>
            <p:nvPr/>
          </p:nvSpPr>
          <p:spPr>
            <a:xfrm>
              <a:off x="903409" y="6430449"/>
              <a:ext cx="1624288" cy="276999"/>
            </a:xfrm>
            <a:prstGeom prst="rect">
              <a:avLst/>
            </a:prstGeom>
            <a:noFill/>
          </p:spPr>
          <p:txBody>
            <a:bodyPr wrap="none" rtlCol="0">
              <a:spAutoFit/>
            </a:bodyPr>
            <a:lstStyle/>
            <a:p>
              <a:r>
                <a:rPr lang="en-US" sz="1200" dirty="0" smtClean="0">
                  <a:solidFill>
                    <a:srgbClr val="FFFFFF"/>
                  </a:solidFill>
                </a:rPr>
                <a:t>27 </a:t>
              </a:r>
              <a:r>
                <a:rPr lang="en-US" sz="1200" dirty="0">
                  <a:solidFill>
                    <a:srgbClr val="FFFFFF"/>
                  </a:solidFill>
                </a:rPr>
                <a:t>day</a:t>
              </a:r>
              <a:r>
                <a:rPr lang="en-US" sz="1200" dirty="0" smtClean="0">
                  <a:solidFill>
                    <a:srgbClr val="FFFFFF"/>
                  </a:solidFill>
                </a:rPr>
                <a:t>- Explant culture</a:t>
              </a:r>
              <a:endParaRPr lang="en-US" sz="1200" dirty="0">
                <a:solidFill>
                  <a:srgbClr val="FFFFFF"/>
                </a:solidFill>
              </a:endParaRPr>
            </a:p>
          </p:txBody>
        </p:sp>
      </p:grpSp>
    </p:spTree>
    <p:extLst>
      <p:ext uri="{BB962C8B-B14F-4D97-AF65-F5344CB8AC3E}">
        <p14:creationId xmlns:p14="http://schemas.microsoft.com/office/powerpoint/2010/main" xmlns="" val="325927035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148"/>
            <a:ext cx="5714976" cy="646331"/>
          </a:xfrm>
          <a:prstGeom prst="rect">
            <a:avLst/>
          </a:prstGeom>
          <a:noFill/>
        </p:spPr>
        <p:txBody>
          <a:bodyPr wrap="square" rtlCol="0">
            <a:spAutoFit/>
          </a:bodyPr>
          <a:lstStyle/>
          <a:p>
            <a:pPr algn="ctr"/>
            <a:r>
              <a:rPr lang="en-US" b="1" dirty="0" smtClean="0">
                <a:solidFill>
                  <a:srgbClr val="FFFF00"/>
                </a:solidFill>
              </a:rPr>
              <a:t>In vitro Expansion of Human Colon Cancer cells isolated from </a:t>
            </a:r>
            <a:r>
              <a:rPr lang="en-US" b="1" dirty="0" err="1" smtClean="0">
                <a:solidFill>
                  <a:srgbClr val="FFFF00"/>
                </a:solidFill>
              </a:rPr>
              <a:t>Subphrenic</a:t>
            </a:r>
            <a:r>
              <a:rPr lang="en-US" b="1" dirty="0" smtClean="0">
                <a:solidFill>
                  <a:srgbClr val="FFFF00"/>
                </a:solidFill>
              </a:rPr>
              <a:t> Diaphragm after treatment without CAP</a:t>
            </a:r>
            <a:endParaRPr lang="en-IN" b="1" dirty="0">
              <a:solidFill>
                <a:srgbClr val="FFFF00"/>
              </a:solidFill>
            </a:endParaRPr>
          </a:p>
        </p:txBody>
      </p:sp>
      <p:grpSp>
        <p:nvGrpSpPr>
          <p:cNvPr id="2" name="Group 48"/>
          <p:cNvGrpSpPr/>
          <p:nvPr/>
        </p:nvGrpSpPr>
        <p:grpSpPr>
          <a:xfrm>
            <a:off x="794203" y="601147"/>
            <a:ext cx="6708783" cy="5921136"/>
            <a:chOff x="412492" y="34703"/>
            <a:chExt cx="7100844" cy="6811074"/>
          </a:xfrm>
        </p:grpSpPr>
        <p:pic>
          <p:nvPicPr>
            <p:cNvPr id="17" name="Picture 16" descr="17  Subphrenic Dia  no CAP F913C9_20150327_192113_932.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995477" y="373256"/>
              <a:ext cx="3517857" cy="1978794"/>
            </a:xfrm>
            <a:prstGeom prst="rect">
              <a:avLst/>
            </a:prstGeom>
          </p:spPr>
        </p:pic>
        <p:pic>
          <p:nvPicPr>
            <p:cNvPr id="19" name="Picture 18" descr="17 Subphrenic Dia no CAP F913C9_20150327_191555_779.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7621" y="373256"/>
              <a:ext cx="3517856" cy="1978794"/>
            </a:xfrm>
            <a:prstGeom prst="rect">
              <a:avLst/>
            </a:prstGeom>
          </p:spPr>
        </p:pic>
        <p:pic>
          <p:nvPicPr>
            <p:cNvPr id="20" name="Picture 19" descr="20 subphrenic no cap explant 1.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77621" y="2352050"/>
              <a:ext cx="3517856" cy="1978794"/>
            </a:xfrm>
            <a:prstGeom prst="rect">
              <a:avLst/>
            </a:prstGeom>
          </p:spPr>
        </p:pic>
        <p:pic>
          <p:nvPicPr>
            <p:cNvPr id="21" name="Picture 20" descr="20 subphrenic no cap plate 1 well 2.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995480" y="2352051"/>
              <a:ext cx="3517854" cy="1978793"/>
            </a:xfrm>
            <a:prstGeom prst="rect">
              <a:avLst/>
            </a:prstGeom>
          </p:spPr>
        </p:pic>
        <p:pic>
          <p:nvPicPr>
            <p:cNvPr id="22" name="Picture 21" descr="27 explant Snap-10.jpg"/>
            <p:cNvPicPr>
              <a:picLocks noChangeAspect="1"/>
            </p:cNvPicPr>
            <p:nvPr/>
          </p:nvPicPr>
          <p:blipFill rotWithShape="1">
            <a:blip r:embed="rId6">
              <a:extLst>
                <a:ext uri="{28A0092B-C50C-407E-A947-70E740481C1C}">
                  <a14:useLocalDpi xmlns:a14="http://schemas.microsoft.com/office/drawing/2010/main" xmlns="" val="0"/>
                </a:ext>
              </a:extLst>
            </a:blip>
            <a:srcRect t="7860"/>
            <a:stretch/>
          </p:blipFill>
          <p:spPr>
            <a:xfrm>
              <a:off x="477620" y="4330844"/>
              <a:ext cx="3517859" cy="2417761"/>
            </a:xfrm>
            <a:prstGeom prst="rect">
              <a:avLst/>
            </a:prstGeom>
          </p:spPr>
        </p:pic>
        <p:pic>
          <p:nvPicPr>
            <p:cNvPr id="23" name="Picture 22" descr="27 Snap-08.jpg"/>
            <p:cNvPicPr>
              <a:picLocks noChangeAspect="1"/>
            </p:cNvPicPr>
            <p:nvPr/>
          </p:nvPicPr>
          <p:blipFill rotWithShape="1">
            <a:blip r:embed="rId7">
              <a:extLst>
                <a:ext uri="{28A0092B-C50C-407E-A947-70E740481C1C}">
                  <a14:useLocalDpi xmlns:a14="http://schemas.microsoft.com/office/drawing/2010/main" xmlns="" val="0"/>
                </a:ext>
              </a:extLst>
            </a:blip>
            <a:srcRect t="8351" b="-3671"/>
            <a:stretch/>
          </p:blipFill>
          <p:spPr>
            <a:xfrm>
              <a:off x="3995480" y="4330844"/>
              <a:ext cx="3517856" cy="2514933"/>
            </a:xfrm>
            <a:prstGeom prst="rect">
              <a:avLst/>
            </a:prstGeom>
          </p:spPr>
        </p:pic>
        <p:sp>
          <p:nvSpPr>
            <p:cNvPr id="24" name="TextBox 23"/>
            <p:cNvSpPr txBox="1"/>
            <p:nvPr/>
          </p:nvSpPr>
          <p:spPr>
            <a:xfrm>
              <a:off x="503625" y="388277"/>
              <a:ext cx="318229" cy="369332"/>
            </a:xfrm>
            <a:prstGeom prst="rect">
              <a:avLst/>
            </a:prstGeom>
            <a:noFill/>
          </p:spPr>
          <p:txBody>
            <a:bodyPr wrap="none" rtlCol="0">
              <a:spAutoFit/>
            </a:bodyPr>
            <a:lstStyle/>
            <a:p>
              <a:r>
                <a:rPr lang="en-US" dirty="0" smtClean="0"/>
                <a:t>A</a:t>
              </a:r>
              <a:endParaRPr lang="en-US" dirty="0"/>
            </a:p>
          </p:txBody>
        </p:sp>
        <p:sp>
          <p:nvSpPr>
            <p:cNvPr id="25" name="TextBox 24"/>
            <p:cNvSpPr txBox="1"/>
            <p:nvPr/>
          </p:nvSpPr>
          <p:spPr>
            <a:xfrm>
              <a:off x="3995480" y="373256"/>
              <a:ext cx="318229" cy="369332"/>
            </a:xfrm>
            <a:prstGeom prst="rect">
              <a:avLst/>
            </a:prstGeom>
            <a:noFill/>
          </p:spPr>
          <p:txBody>
            <a:bodyPr wrap="none" rtlCol="0">
              <a:spAutoFit/>
            </a:bodyPr>
            <a:lstStyle/>
            <a:p>
              <a:r>
                <a:rPr lang="en-US" dirty="0" smtClean="0"/>
                <a:t>B</a:t>
              </a:r>
              <a:endParaRPr lang="en-US" dirty="0"/>
            </a:p>
          </p:txBody>
        </p:sp>
        <p:sp>
          <p:nvSpPr>
            <p:cNvPr id="26" name="TextBox 25"/>
            <p:cNvSpPr txBox="1"/>
            <p:nvPr/>
          </p:nvSpPr>
          <p:spPr>
            <a:xfrm>
              <a:off x="477622" y="2369404"/>
              <a:ext cx="318229" cy="369332"/>
            </a:xfrm>
            <a:prstGeom prst="rect">
              <a:avLst/>
            </a:prstGeom>
            <a:noFill/>
          </p:spPr>
          <p:txBody>
            <a:bodyPr wrap="none" rtlCol="0">
              <a:spAutoFit/>
            </a:bodyPr>
            <a:lstStyle/>
            <a:p>
              <a:r>
                <a:rPr lang="en-US" dirty="0" smtClean="0">
                  <a:solidFill>
                    <a:srgbClr val="000000"/>
                  </a:solidFill>
                </a:rPr>
                <a:t>C</a:t>
              </a:r>
              <a:endParaRPr lang="en-US" dirty="0">
                <a:solidFill>
                  <a:srgbClr val="000000"/>
                </a:solidFill>
              </a:endParaRPr>
            </a:p>
          </p:txBody>
        </p:sp>
        <p:sp>
          <p:nvSpPr>
            <p:cNvPr id="27" name="TextBox 26"/>
            <p:cNvSpPr txBox="1"/>
            <p:nvPr/>
          </p:nvSpPr>
          <p:spPr>
            <a:xfrm>
              <a:off x="3995480" y="2369404"/>
              <a:ext cx="326682" cy="369332"/>
            </a:xfrm>
            <a:prstGeom prst="rect">
              <a:avLst/>
            </a:prstGeom>
            <a:noFill/>
          </p:spPr>
          <p:txBody>
            <a:bodyPr wrap="none" rtlCol="0">
              <a:spAutoFit/>
            </a:bodyPr>
            <a:lstStyle/>
            <a:p>
              <a:r>
                <a:rPr lang="en-US" dirty="0" smtClean="0"/>
                <a:t>D</a:t>
              </a:r>
              <a:endParaRPr lang="en-US" dirty="0"/>
            </a:p>
          </p:txBody>
        </p:sp>
        <p:sp>
          <p:nvSpPr>
            <p:cNvPr id="28" name="TextBox 27"/>
            <p:cNvSpPr txBox="1"/>
            <p:nvPr/>
          </p:nvSpPr>
          <p:spPr>
            <a:xfrm>
              <a:off x="488477" y="4333183"/>
              <a:ext cx="297377" cy="369332"/>
            </a:xfrm>
            <a:prstGeom prst="rect">
              <a:avLst/>
            </a:prstGeom>
            <a:noFill/>
          </p:spPr>
          <p:txBody>
            <a:bodyPr wrap="none" rtlCol="0">
              <a:spAutoFit/>
            </a:bodyPr>
            <a:lstStyle/>
            <a:p>
              <a:r>
                <a:rPr lang="en-US" dirty="0" smtClean="0"/>
                <a:t>E</a:t>
              </a:r>
              <a:endParaRPr lang="en-US" dirty="0"/>
            </a:p>
          </p:txBody>
        </p:sp>
        <p:sp>
          <p:nvSpPr>
            <p:cNvPr id="29" name="TextBox 28"/>
            <p:cNvSpPr txBox="1"/>
            <p:nvPr/>
          </p:nvSpPr>
          <p:spPr>
            <a:xfrm>
              <a:off x="4025614" y="4318890"/>
              <a:ext cx="290727" cy="369332"/>
            </a:xfrm>
            <a:prstGeom prst="rect">
              <a:avLst/>
            </a:prstGeom>
            <a:noFill/>
          </p:spPr>
          <p:txBody>
            <a:bodyPr wrap="none" rtlCol="0">
              <a:spAutoFit/>
            </a:bodyPr>
            <a:lstStyle/>
            <a:p>
              <a:r>
                <a:rPr lang="en-US" dirty="0" smtClean="0"/>
                <a:t>F</a:t>
              </a:r>
              <a:endParaRPr lang="en-US" dirty="0"/>
            </a:p>
          </p:txBody>
        </p:sp>
        <p:sp>
          <p:nvSpPr>
            <p:cNvPr id="30" name="TextBox 29"/>
            <p:cNvSpPr txBox="1"/>
            <p:nvPr/>
          </p:nvSpPr>
          <p:spPr>
            <a:xfrm>
              <a:off x="412492" y="34703"/>
              <a:ext cx="3678251" cy="338554"/>
            </a:xfrm>
            <a:prstGeom prst="rect">
              <a:avLst/>
            </a:prstGeom>
            <a:noFill/>
          </p:spPr>
          <p:txBody>
            <a:bodyPr wrap="square" rtlCol="0">
              <a:spAutoFit/>
            </a:bodyPr>
            <a:lstStyle/>
            <a:p>
              <a:pPr algn="ctr"/>
              <a:r>
                <a:rPr lang="en-US" sz="1600" dirty="0" smtClean="0"/>
                <a:t>EXPLANT CULTURES</a:t>
              </a:r>
              <a:endParaRPr lang="en-US" sz="1600" dirty="0"/>
            </a:p>
          </p:txBody>
        </p:sp>
        <p:sp>
          <p:nvSpPr>
            <p:cNvPr id="31" name="TextBox 30"/>
            <p:cNvSpPr txBox="1"/>
            <p:nvPr/>
          </p:nvSpPr>
          <p:spPr>
            <a:xfrm>
              <a:off x="3630971" y="49724"/>
              <a:ext cx="3451999" cy="338554"/>
            </a:xfrm>
            <a:prstGeom prst="rect">
              <a:avLst/>
            </a:prstGeom>
            <a:noFill/>
          </p:spPr>
          <p:txBody>
            <a:bodyPr wrap="square" rtlCol="0">
              <a:spAutoFit/>
            </a:bodyPr>
            <a:lstStyle/>
            <a:p>
              <a:pPr algn="ctr"/>
              <a:r>
                <a:rPr lang="en-US" sz="1600" dirty="0" smtClean="0"/>
                <a:t>ISOLATED CELL CULTURES</a:t>
              </a:r>
              <a:endParaRPr lang="en-US" sz="1600" dirty="0"/>
            </a:p>
          </p:txBody>
        </p:sp>
        <p:sp>
          <p:nvSpPr>
            <p:cNvPr id="32" name="TextBox 31"/>
            <p:cNvSpPr txBox="1"/>
            <p:nvPr/>
          </p:nvSpPr>
          <p:spPr>
            <a:xfrm>
              <a:off x="5631957" y="2369404"/>
              <a:ext cx="1870599" cy="276999"/>
            </a:xfrm>
            <a:prstGeom prst="rect">
              <a:avLst/>
            </a:prstGeom>
            <a:noFill/>
          </p:spPr>
          <p:txBody>
            <a:bodyPr wrap="none" rtlCol="0">
              <a:spAutoFit/>
            </a:bodyPr>
            <a:lstStyle/>
            <a:p>
              <a:r>
                <a:rPr lang="en-US" sz="1200" dirty="0" smtClean="0">
                  <a:solidFill>
                    <a:srgbClr val="FFFFFF"/>
                  </a:solidFill>
                </a:rPr>
                <a:t>20 </a:t>
              </a:r>
              <a:r>
                <a:rPr lang="en-US" sz="1200" dirty="0">
                  <a:solidFill>
                    <a:srgbClr val="FFFFFF"/>
                  </a:solidFill>
                </a:rPr>
                <a:t>day-</a:t>
              </a:r>
              <a:r>
                <a:rPr lang="en-US" sz="1200" dirty="0" smtClean="0">
                  <a:solidFill>
                    <a:srgbClr val="FFFFFF"/>
                  </a:solidFill>
                </a:rPr>
                <a:t>Isolated cell culture</a:t>
              </a:r>
              <a:endParaRPr lang="en-US" sz="1200" dirty="0">
                <a:solidFill>
                  <a:srgbClr val="FFFFFF"/>
                </a:solidFill>
              </a:endParaRPr>
            </a:p>
          </p:txBody>
        </p:sp>
        <p:sp>
          <p:nvSpPr>
            <p:cNvPr id="33" name="TextBox 32"/>
            <p:cNvSpPr txBox="1"/>
            <p:nvPr/>
          </p:nvSpPr>
          <p:spPr>
            <a:xfrm>
              <a:off x="5642735" y="388277"/>
              <a:ext cx="1870599" cy="276999"/>
            </a:xfrm>
            <a:prstGeom prst="rect">
              <a:avLst/>
            </a:prstGeom>
            <a:noFill/>
          </p:spPr>
          <p:txBody>
            <a:bodyPr wrap="none" rtlCol="0">
              <a:spAutoFit/>
            </a:bodyPr>
            <a:lstStyle/>
            <a:p>
              <a:r>
                <a:rPr lang="en-US" sz="1200" dirty="0">
                  <a:solidFill>
                    <a:srgbClr val="FFFFFF"/>
                  </a:solidFill>
                </a:rPr>
                <a:t>17 day-</a:t>
              </a:r>
              <a:r>
                <a:rPr lang="en-US" sz="1200" dirty="0" smtClean="0">
                  <a:solidFill>
                    <a:srgbClr val="FFFFFF"/>
                  </a:solidFill>
                </a:rPr>
                <a:t>Isolated cell culture</a:t>
              </a:r>
              <a:endParaRPr lang="en-US" sz="1200" dirty="0">
                <a:solidFill>
                  <a:srgbClr val="FFFFFF"/>
                </a:solidFill>
              </a:endParaRPr>
            </a:p>
          </p:txBody>
        </p:sp>
        <p:sp>
          <p:nvSpPr>
            <p:cNvPr id="34" name="TextBox 33"/>
            <p:cNvSpPr txBox="1"/>
            <p:nvPr/>
          </p:nvSpPr>
          <p:spPr>
            <a:xfrm>
              <a:off x="4002942" y="6525028"/>
              <a:ext cx="1589610" cy="246221"/>
            </a:xfrm>
            <a:prstGeom prst="rect">
              <a:avLst/>
            </a:prstGeom>
            <a:noFill/>
          </p:spPr>
          <p:txBody>
            <a:bodyPr wrap="none" rtlCol="0">
              <a:spAutoFit/>
            </a:bodyPr>
            <a:lstStyle/>
            <a:p>
              <a:r>
                <a:rPr lang="en-US" sz="1000" dirty="0" smtClean="0">
                  <a:solidFill>
                    <a:srgbClr val="FFFFFF"/>
                  </a:solidFill>
                </a:rPr>
                <a:t>20 </a:t>
              </a:r>
              <a:r>
                <a:rPr lang="en-US" sz="1000" dirty="0">
                  <a:solidFill>
                    <a:srgbClr val="FFFFFF"/>
                  </a:solidFill>
                </a:rPr>
                <a:t>day-</a:t>
              </a:r>
              <a:r>
                <a:rPr lang="en-US" sz="1000" dirty="0" smtClean="0">
                  <a:solidFill>
                    <a:srgbClr val="FFFFFF"/>
                  </a:solidFill>
                </a:rPr>
                <a:t>Isolated cell culture</a:t>
              </a:r>
              <a:endParaRPr lang="en-US" sz="1000" dirty="0">
                <a:solidFill>
                  <a:srgbClr val="FFFFFF"/>
                </a:solidFill>
              </a:endParaRPr>
            </a:p>
          </p:txBody>
        </p:sp>
        <p:sp>
          <p:nvSpPr>
            <p:cNvPr id="35" name="TextBox 34"/>
            <p:cNvSpPr txBox="1"/>
            <p:nvPr/>
          </p:nvSpPr>
          <p:spPr>
            <a:xfrm>
              <a:off x="2364541" y="389916"/>
              <a:ext cx="1624288" cy="276999"/>
            </a:xfrm>
            <a:prstGeom prst="rect">
              <a:avLst/>
            </a:prstGeom>
            <a:noFill/>
          </p:spPr>
          <p:txBody>
            <a:bodyPr wrap="none" rtlCol="0">
              <a:spAutoFit/>
            </a:bodyPr>
            <a:lstStyle/>
            <a:p>
              <a:r>
                <a:rPr lang="en-US" sz="1200" dirty="0">
                  <a:solidFill>
                    <a:srgbClr val="FFFFFF"/>
                  </a:solidFill>
                </a:rPr>
                <a:t>17 day</a:t>
              </a:r>
              <a:r>
                <a:rPr lang="en-US" sz="1200" dirty="0" smtClean="0">
                  <a:solidFill>
                    <a:srgbClr val="FFFFFF"/>
                  </a:solidFill>
                </a:rPr>
                <a:t>- Explant culture</a:t>
              </a:r>
              <a:endParaRPr lang="en-US" sz="1200" dirty="0">
                <a:solidFill>
                  <a:srgbClr val="FFFFFF"/>
                </a:solidFill>
              </a:endParaRPr>
            </a:p>
          </p:txBody>
        </p:sp>
        <p:sp>
          <p:nvSpPr>
            <p:cNvPr id="36" name="TextBox 35"/>
            <p:cNvSpPr txBox="1"/>
            <p:nvPr/>
          </p:nvSpPr>
          <p:spPr>
            <a:xfrm>
              <a:off x="2364541" y="2369404"/>
              <a:ext cx="1624288" cy="276999"/>
            </a:xfrm>
            <a:prstGeom prst="rect">
              <a:avLst/>
            </a:prstGeom>
            <a:noFill/>
          </p:spPr>
          <p:txBody>
            <a:bodyPr wrap="none" rtlCol="0">
              <a:spAutoFit/>
            </a:bodyPr>
            <a:lstStyle/>
            <a:p>
              <a:r>
                <a:rPr lang="en-US" sz="1200" dirty="0" smtClean="0">
                  <a:solidFill>
                    <a:srgbClr val="FFFFFF"/>
                  </a:solidFill>
                </a:rPr>
                <a:t>20 </a:t>
              </a:r>
              <a:r>
                <a:rPr lang="en-US" sz="1200" dirty="0">
                  <a:solidFill>
                    <a:srgbClr val="FFFFFF"/>
                  </a:solidFill>
                </a:rPr>
                <a:t>day</a:t>
              </a:r>
              <a:r>
                <a:rPr lang="en-US" sz="1200" dirty="0" smtClean="0">
                  <a:solidFill>
                    <a:srgbClr val="FFFFFF"/>
                  </a:solidFill>
                </a:rPr>
                <a:t>- Explant culture</a:t>
              </a:r>
              <a:endParaRPr lang="en-US" sz="1200" dirty="0">
                <a:solidFill>
                  <a:srgbClr val="FFFFFF"/>
                </a:solidFill>
              </a:endParaRPr>
            </a:p>
          </p:txBody>
        </p:sp>
        <p:sp>
          <p:nvSpPr>
            <p:cNvPr id="37" name="TextBox 36"/>
            <p:cNvSpPr txBox="1"/>
            <p:nvPr/>
          </p:nvSpPr>
          <p:spPr>
            <a:xfrm>
              <a:off x="488477" y="6471605"/>
              <a:ext cx="1624288" cy="276999"/>
            </a:xfrm>
            <a:prstGeom prst="rect">
              <a:avLst/>
            </a:prstGeom>
            <a:noFill/>
          </p:spPr>
          <p:txBody>
            <a:bodyPr wrap="none" rtlCol="0">
              <a:spAutoFit/>
            </a:bodyPr>
            <a:lstStyle/>
            <a:p>
              <a:r>
                <a:rPr lang="en-US" sz="1200" dirty="0" smtClean="0">
                  <a:solidFill>
                    <a:srgbClr val="FFFFFF"/>
                  </a:solidFill>
                </a:rPr>
                <a:t>27 </a:t>
              </a:r>
              <a:r>
                <a:rPr lang="en-US" sz="1200" dirty="0">
                  <a:solidFill>
                    <a:srgbClr val="FFFFFF"/>
                  </a:solidFill>
                </a:rPr>
                <a:t>day</a:t>
              </a:r>
              <a:r>
                <a:rPr lang="en-US" sz="1200" dirty="0" smtClean="0">
                  <a:solidFill>
                    <a:srgbClr val="FFFFFF"/>
                  </a:solidFill>
                </a:rPr>
                <a:t>- Explant culture</a:t>
              </a:r>
              <a:endParaRPr lang="en-US" sz="1200" dirty="0">
                <a:solidFill>
                  <a:srgbClr val="FFFFFF"/>
                </a:solidFill>
              </a:endParaRPr>
            </a:p>
          </p:txBody>
        </p:sp>
        <p:sp>
          <p:nvSpPr>
            <p:cNvPr id="38" name="TextBox 37"/>
            <p:cNvSpPr txBox="1"/>
            <p:nvPr/>
          </p:nvSpPr>
          <p:spPr>
            <a:xfrm>
              <a:off x="5912946" y="4357513"/>
              <a:ext cx="1589610" cy="246221"/>
            </a:xfrm>
            <a:prstGeom prst="rect">
              <a:avLst/>
            </a:prstGeom>
            <a:noFill/>
          </p:spPr>
          <p:txBody>
            <a:bodyPr wrap="none" rtlCol="0">
              <a:spAutoFit/>
            </a:bodyPr>
            <a:lstStyle/>
            <a:p>
              <a:r>
                <a:rPr lang="en-US" sz="1000" dirty="0" smtClean="0">
                  <a:solidFill>
                    <a:srgbClr val="FFFFFF"/>
                  </a:solidFill>
                </a:rPr>
                <a:t>20 </a:t>
              </a:r>
              <a:r>
                <a:rPr lang="en-US" sz="1000" dirty="0">
                  <a:solidFill>
                    <a:srgbClr val="FFFFFF"/>
                  </a:solidFill>
                </a:rPr>
                <a:t>day-</a:t>
              </a:r>
              <a:r>
                <a:rPr lang="en-US" sz="1000" dirty="0" smtClean="0">
                  <a:solidFill>
                    <a:srgbClr val="FFFFFF"/>
                  </a:solidFill>
                </a:rPr>
                <a:t>Isolated cell culture</a:t>
              </a:r>
              <a:endParaRPr lang="en-US" sz="1000" dirty="0">
                <a:solidFill>
                  <a:srgbClr val="FFFFFF"/>
                </a:solidFill>
              </a:endParaRPr>
            </a:p>
          </p:txBody>
        </p:sp>
        <p:sp>
          <p:nvSpPr>
            <p:cNvPr id="39" name="TextBox 38"/>
            <p:cNvSpPr txBox="1"/>
            <p:nvPr/>
          </p:nvSpPr>
          <p:spPr>
            <a:xfrm>
              <a:off x="2378653" y="4346260"/>
              <a:ext cx="1624288" cy="276999"/>
            </a:xfrm>
            <a:prstGeom prst="rect">
              <a:avLst/>
            </a:prstGeom>
            <a:noFill/>
          </p:spPr>
          <p:txBody>
            <a:bodyPr wrap="none" rtlCol="0">
              <a:spAutoFit/>
            </a:bodyPr>
            <a:lstStyle/>
            <a:p>
              <a:r>
                <a:rPr lang="en-US" sz="1200" dirty="0" smtClean="0">
                  <a:solidFill>
                    <a:srgbClr val="FFFFFF"/>
                  </a:solidFill>
                </a:rPr>
                <a:t>27 </a:t>
              </a:r>
              <a:r>
                <a:rPr lang="en-US" sz="1200" dirty="0">
                  <a:solidFill>
                    <a:srgbClr val="FFFFFF"/>
                  </a:solidFill>
                </a:rPr>
                <a:t>day</a:t>
              </a:r>
              <a:r>
                <a:rPr lang="en-US" sz="1200" dirty="0" smtClean="0">
                  <a:solidFill>
                    <a:srgbClr val="FFFFFF"/>
                  </a:solidFill>
                </a:rPr>
                <a:t>- Explant culture</a:t>
              </a:r>
              <a:endParaRPr lang="en-US" sz="1200" dirty="0">
                <a:solidFill>
                  <a:srgbClr val="FFFFFF"/>
                </a:solidFill>
              </a:endParaRPr>
            </a:p>
          </p:txBody>
        </p:sp>
        <p:cxnSp>
          <p:nvCxnSpPr>
            <p:cNvPr id="40" name="Straight Arrow Connector 39"/>
            <p:cNvCxnSpPr/>
            <p:nvPr/>
          </p:nvCxnSpPr>
          <p:spPr>
            <a:xfrm flipH="1">
              <a:off x="2974278" y="2646403"/>
              <a:ext cx="271374" cy="37911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a:xfrm flipH="1" flipV="1">
              <a:off x="2702904" y="804519"/>
              <a:ext cx="271374" cy="24847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2" name="Straight Arrow Connector 41"/>
            <p:cNvCxnSpPr/>
            <p:nvPr/>
          </p:nvCxnSpPr>
          <p:spPr>
            <a:xfrm flipH="1">
              <a:off x="1975615" y="4939684"/>
              <a:ext cx="271374" cy="37911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3" name="Straight Arrow Connector 42"/>
            <p:cNvCxnSpPr/>
            <p:nvPr/>
          </p:nvCxnSpPr>
          <p:spPr>
            <a:xfrm flipH="1" flipV="1">
              <a:off x="5488416" y="1107269"/>
              <a:ext cx="308638" cy="37309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4" name="Straight Arrow Connector 43"/>
            <p:cNvCxnSpPr/>
            <p:nvPr/>
          </p:nvCxnSpPr>
          <p:spPr>
            <a:xfrm flipH="1" flipV="1">
              <a:off x="5356971" y="3321379"/>
              <a:ext cx="440083" cy="30437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5" name="Straight Arrow Connector 44"/>
            <p:cNvCxnSpPr/>
            <p:nvPr/>
          </p:nvCxnSpPr>
          <p:spPr>
            <a:xfrm flipH="1" flipV="1">
              <a:off x="6887959" y="5937991"/>
              <a:ext cx="440083" cy="30437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xmlns="" val="863457204"/>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extBox 84"/>
          <p:cNvSpPr txBox="1"/>
          <p:nvPr/>
        </p:nvSpPr>
        <p:spPr>
          <a:xfrm>
            <a:off x="333184" y="3916924"/>
            <a:ext cx="897902" cy="369332"/>
          </a:xfrm>
          <a:prstGeom prst="rect">
            <a:avLst/>
          </a:prstGeom>
          <a:noFill/>
        </p:spPr>
        <p:txBody>
          <a:bodyPr wrap="none" rtlCol="0">
            <a:spAutoFit/>
          </a:bodyPr>
          <a:lstStyle/>
          <a:p>
            <a:r>
              <a:rPr lang="en-US" b="1" dirty="0" smtClean="0">
                <a:solidFill>
                  <a:srgbClr val="FFFF00"/>
                </a:solidFill>
              </a:rPr>
              <a:t>No CAP</a:t>
            </a:r>
            <a:endParaRPr lang="en-IN" b="1" dirty="0">
              <a:solidFill>
                <a:srgbClr val="FFFF00"/>
              </a:solidFill>
            </a:endParaRPr>
          </a:p>
        </p:txBody>
      </p:sp>
      <p:sp>
        <p:nvSpPr>
          <p:cNvPr id="20" name="TextBox 19"/>
          <p:cNvSpPr txBox="1"/>
          <p:nvPr/>
        </p:nvSpPr>
        <p:spPr>
          <a:xfrm>
            <a:off x="947875" y="756740"/>
            <a:ext cx="6286512" cy="707886"/>
          </a:xfrm>
          <a:prstGeom prst="rect">
            <a:avLst/>
          </a:prstGeom>
          <a:noFill/>
        </p:spPr>
        <p:txBody>
          <a:bodyPr wrap="square" rtlCol="0">
            <a:spAutoFit/>
          </a:bodyPr>
          <a:lstStyle/>
          <a:p>
            <a:pPr algn="ctr"/>
            <a:r>
              <a:rPr lang="en-US" sz="2000" b="1" dirty="0" smtClean="0"/>
              <a:t>Cellular profile of cells after 27 days of ex vivo expansion</a:t>
            </a:r>
          </a:p>
          <a:p>
            <a:pPr algn="ctr"/>
            <a:r>
              <a:rPr lang="en-US" sz="2000" b="1" dirty="0" smtClean="0"/>
              <a:t> of human colon tumor cells in presence of CAP</a:t>
            </a:r>
            <a:endParaRPr lang="en-IN" sz="2000" b="1" dirty="0"/>
          </a:p>
        </p:txBody>
      </p:sp>
      <p:pic>
        <p:nvPicPr>
          <p:cNvPr id="17" name="Picture 16" descr="JCRI-ABTS-Logo-Final-RGB.jpg"/>
          <p:cNvPicPr>
            <a:picLocks noChangeAspect="1"/>
          </p:cNvPicPr>
          <p:nvPr/>
        </p:nvPicPr>
        <p:blipFill rotWithShape="1">
          <a:blip r:embed="rId2">
            <a:extLst>
              <a:ext uri="{28A0092B-C50C-407E-A947-70E740481C1C}">
                <a14:useLocalDpi xmlns:a14="http://schemas.microsoft.com/office/drawing/2010/main" xmlns="" val="0"/>
              </a:ext>
            </a:extLst>
          </a:blip>
          <a:srcRect l="16234" t="13940" r="6348" b="15392"/>
          <a:stretch/>
        </p:blipFill>
        <p:spPr>
          <a:xfrm>
            <a:off x="1" y="1"/>
            <a:ext cx="947874" cy="968352"/>
          </a:xfrm>
          <a:prstGeom prst="rect">
            <a:avLst/>
          </a:prstGeom>
        </p:spPr>
      </p:pic>
      <p:cxnSp>
        <p:nvCxnSpPr>
          <p:cNvPr id="71" name="Straight Arrow Connector 70"/>
          <p:cNvCxnSpPr/>
          <p:nvPr/>
        </p:nvCxnSpPr>
        <p:spPr>
          <a:xfrm rot="16200000" flipV="1">
            <a:off x="5214372" y="3286306"/>
            <a:ext cx="50006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10800000">
            <a:off x="1643042" y="2919426"/>
            <a:ext cx="357190"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6286512" y="4324164"/>
            <a:ext cx="2643206" cy="1200329"/>
          </a:xfrm>
          <a:prstGeom prst="rect">
            <a:avLst/>
          </a:prstGeom>
          <a:noFill/>
        </p:spPr>
        <p:txBody>
          <a:bodyPr wrap="square" rtlCol="0">
            <a:spAutoFit/>
          </a:bodyPr>
          <a:lstStyle/>
          <a:p>
            <a:r>
              <a:rPr lang="en-US" dirty="0" smtClean="0"/>
              <a:t>Arrow-</a:t>
            </a:r>
          </a:p>
          <a:p>
            <a:r>
              <a:rPr lang="en-US" dirty="0" smtClean="0"/>
              <a:t>Double positive cells</a:t>
            </a:r>
          </a:p>
          <a:p>
            <a:r>
              <a:rPr lang="en-US" dirty="0" smtClean="0"/>
              <a:t> for Ki67 (green) and </a:t>
            </a:r>
          </a:p>
          <a:p>
            <a:r>
              <a:rPr lang="en-US" dirty="0" smtClean="0"/>
              <a:t>TRAIL-r1 (red)</a:t>
            </a:r>
            <a:endParaRPr lang="en-IN" dirty="0"/>
          </a:p>
        </p:txBody>
      </p:sp>
      <p:grpSp>
        <p:nvGrpSpPr>
          <p:cNvPr id="2" name="Group 75"/>
          <p:cNvGrpSpPr/>
          <p:nvPr/>
        </p:nvGrpSpPr>
        <p:grpSpPr>
          <a:xfrm>
            <a:off x="827584" y="1484784"/>
            <a:ext cx="2880320" cy="2333831"/>
            <a:chOff x="-1476672" y="260648"/>
            <a:chExt cx="4672249" cy="4203466"/>
          </a:xfrm>
        </p:grpSpPr>
        <p:pic>
          <p:nvPicPr>
            <p:cNvPr id="77" name="Picture 76" descr="Experiment-202_z20c1+2+3+4.jpg"/>
            <p:cNvPicPr>
              <a:picLocks noChangeAspect="1"/>
            </p:cNvPicPr>
            <p:nvPr/>
          </p:nvPicPr>
          <p:blipFill rotWithShape="1">
            <a:blip r:embed="rId3"/>
            <a:srcRect l="20508" t="7324" b="21160"/>
            <a:stretch/>
          </p:blipFill>
          <p:spPr>
            <a:xfrm>
              <a:off x="-1476672" y="260648"/>
              <a:ext cx="4672249" cy="4203466"/>
            </a:xfrm>
            <a:prstGeom prst="rect">
              <a:avLst/>
            </a:prstGeom>
          </p:spPr>
        </p:pic>
        <p:cxnSp>
          <p:nvCxnSpPr>
            <p:cNvPr id="78" name="Straight Connector 77"/>
            <p:cNvCxnSpPr/>
            <p:nvPr/>
          </p:nvCxnSpPr>
          <p:spPr>
            <a:xfrm>
              <a:off x="2195736" y="3933056"/>
              <a:ext cx="710934" cy="18288"/>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grpSp>
      <p:pic>
        <p:nvPicPr>
          <p:cNvPr id="79" name="Picture 78" descr="Experiment-200_z10c1+2+3+4.jpg"/>
          <p:cNvPicPr>
            <a:picLocks noChangeAspect="1"/>
          </p:cNvPicPr>
          <p:nvPr/>
        </p:nvPicPr>
        <p:blipFill rotWithShape="1">
          <a:blip r:embed="rId4"/>
          <a:srcRect b="25997"/>
          <a:stretch/>
        </p:blipFill>
        <p:spPr>
          <a:xfrm>
            <a:off x="4932040" y="1484784"/>
            <a:ext cx="2880320" cy="2344686"/>
          </a:xfrm>
          <a:prstGeom prst="rect">
            <a:avLst/>
          </a:prstGeom>
        </p:spPr>
      </p:pic>
      <p:cxnSp>
        <p:nvCxnSpPr>
          <p:cNvPr id="80" name="Straight Connector 79"/>
          <p:cNvCxnSpPr/>
          <p:nvPr/>
        </p:nvCxnSpPr>
        <p:spPr>
          <a:xfrm>
            <a:off x="7308304" y="3573016"/>
            <a:ext cx="399691" cy="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
        <p:nvSpPr>
          <p:cNvPr id="81" name="TextBox 80"/>
          <p:cNvSpPr txBox="1"/>
          <p:nvPr/>
        </p:nvSpPr>
        <p:spPr>
          <a:xfrm>
            <a:off x="3038122" y="3230704"/>
            <a:ext cx="548197" cy="276999"/>
          </a:xfrm>
          <a:prstGeom prst="rect">
            <a:avLst/>
          </a:prstGeom>
          <a:noFill/>
        </p:spPr>
        <p:txBody>
          <a:bodyPr wrap="none" rtlCol="0">
            <a:spAutoFit/>
          </a:bodyPr>
          <a:lstStyle/>
          <a:p>
            <a:r>
              <a:rPr lang="en-US" sz="1200" dirty="0" smtClean="0">
                <a:solidFill>
                  <a:srgbClr val="FF0000"/>
                </a:solidFill>
              </a:rPr>
              <a:t>20μm</a:t>
            </a:r>
            <a:endParaRPr lang="en-US" sz="1200" dirty="0">
              <a:solidFill>
                <a:srgbClr val="FF0000"/>
              </a:solidFill>
            </a:endParaRPr>
          </a:p>
        </p:txBody>
      </p:sp>
      <p:sp>
        <p:nvSpPr>
          <p:cNvPr id="82" name="TextBox 81"/>
          <p:cNvSpPr txBox="1"/>
          <p:nvPr/>
        </p:nvSpPr>
        <p:spPr>
          <a:xfrm>
            <a:off x="7236296" y="3284984"/>
            <a:ext cx="548197" cy="276999"/>
          </a:xfrm>
          <a:prstGeom prst="rect">
            <a:avLst/>
          </a:prstGeom>
          <a:noFill/>
        </p:spPr>
        <p:txBody>
          <a:bodyPr wrap="none" rtlCol="0">
            <a:spAutoFit/>
          </a:bodyPr>
          <a:lstStyle/>
          <a:p>
            <a:r>
              <a:rPr lang="en-US" sz="1200" dirty="0" smtClean="0">
                <a:solidFill>
                  <a:srgbClr val="FF0000"/>
                </a:solidFill>
              </a:rPr>
              <a:t>20μm</a:t>
            </a:r>
            <a:endParaRPr lang="en-US" sz="1200" dirty="0">
              <a:solidFill>
                <a:srgbClr val="FF0000"/>
              </a:solidFill>
            </a:endParaRPr>
          </a:p>
        </p:txBody>
      </p:sp>
      <p:pic>
        <p:nvPicPr>
          <p:cNvPr id="83" name="Picture 82" descr="Untitled6.jpg"/>
          <p:cNvPicPr>
            <a:picLocks noChangeAspect="1"/>
          </p:cNvPicPr>
          <p:nvPr/>
        </p:nvPicPr>
        <p:blipFill rotWithShape="1">
          <a:blip r:embed="rId5">
            <a:extLst>
              <a:ext uri="{BEBA8EAE-BF5A-486C-A8C5-ECC9F3942E4B}">
                <a14:imgProps xmlns:a14="http://schemas.microsoft.com/office/drawing/2010/main" xmlns="">
                  <a14:imgLayer r:embed="">
                    <a14:imgEffect>
                      <a14:brightnessContrast contrast="-40000"/>
                    </a14:imgEffect>
                  </a14:imgLayer>
                </a14:imgProps>
              </a:ext>
            </a:extLst>
          </a:blip>
          <a:srcRect b="17418"/>
          <a:stretch/>
        </p:blipFill>
        <p:spPr>
          <a:xfrm>
            <a:off x="253826" y="3916924"/>
            <a:ext cx="4051291" cy="2513902"/>
          </a:xfrm>
          <a:prstGeom prst="rect">
            <a:avLst/>
          </a:prstGeom>
        </p:spPr>
      </p:pic>
      <p:pic>
        <p:nvPicPr>
          <p:cNvPr id="84" name="Picture 83" descr="Untitled9.jpg"/>
          <p:cNvPicPr>
            <a:picLocks noChangeAspect="1"/>
          </p:cNvPicPr>
          <p:nvPr/>
        </p:nvPicPr>
        <p:blipFill rotWithShape="1">
          <a:blip r:embed="rId6">
            <a:extLst>
              <a:ext uri="{BEBA8EAE-BF5A-486C-A8C5-ECC9F3942E4B}">
                <a14:imgProps xmlns:a14="http://schemas.microsoft.com/office/drawing/2010/main" xmlns="">
                  <a14:imgLayer r:embed="">
                    <a14:imgEffect>
                      <a14:brightnessContrast bright="20000" contrast="-40000"/>
                    </a14:imgEffect>
                  </a14:imgLayer>
                </a14:imgProps>
              </a:ext>
            </a:extLst>
          </a:blip>
          <a:srcRect l="1135" t="11994" r="-1135" b="5838"/>
          <a:stretch/>
        </p:blipFill>
        <p:spPr>
          <a:xfrm>
            <a:off x="4439008" y="3918727"/>
            <a:ext cx="4059778" cy="2506542"/>
          </a:xfrm>
          <a:prstGeom prst="rect">
            <a:avLst/>
          </a:prstGeom>
        </p:spPr>
      </p:pic>
      <p:sp>
        <p:nvSpPr>
          <p:cNvPr id="86" name="TextBox 85"/>
          <p:cNvSpPr txBox="1"/>
          <p:nvPr/>
        </p:nvSpPr>
        <p:spPr>
          <a:xfrm>
            <a:off x="4379610" y="3898956"/>
            <a:ext cx="897902" cy="369332"/>
          </a:xfrm>
          <a:prstGeom prst="rect">
            <a:avLst/>
          </a:prstGeom>
          <a:noFill/>
        </p:spPr>
        <p:txBody>
          <a:bodyPr wrap="none" rtlCol="0">
            <a:spAutoFit/>
          </a:bodyPr>
          <a:lstStyle/>
          <a:p>
            <a:r>
              <a:rPr lang="en-US" b="1" dirty="0" smtClean="0">
                <a:solidFill>
                  <a:srgbClr val="FFFF00"/>
                </a:solidFill>
              </a:rPr>
              <a:t>No CAP</a:t>
            </a:r>
            <a:endParaRPr lang="en-IN" b="1" dirty="0">
              <a:solidFill>
                <a:srgbClr val="FFFF00"/>
              </a:solidFill>
            </a:endParaRPr>
          </a:p>
        </p:txBody>
      </p:sp>
      <p:cxnSp>
        <p:nvCxnSpPr>
          <p:cNvPr id="87" name="Straight Connector 86"/>
          <p:cNvCxnSpPr/>
          <p:nvPr/>
        </p:nvCxnSpPr>
        <p:spPr>
          <a:xfrm>
            <a:off x="3717077" y="6197014"/>
            <a:ext cx="458677"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88" name="Straight Connector 87"/>
          <p:cNvCxnSpPr/>
          <p:nvPr/>
        </p:nvCxnSpPr>
        <p:spPr>
          <a:xfrm>
            <a:off x="7743239" y="6234922"/>
            <a:ext cx="458677"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89" name="TextBox 88"/>
          <p:cNvSpPr txBox="1"/>
          <p:nvPr/>
        </p:nvSpPr>
        <p:spPr>
          <a:xfrm>
            <a:off x="3717077" y="5949280"/>
            <a:ext cx="387990" cy="147311"/>
          </a:xfrm>
          <a:prstGeom prst="rect">
            <a:avLst/>
          </a:prstGeom>
          <a:noFill/>
        </p:spPr>
        <p:txBody>
          <a:bodyPr wrap="none" rtlCol="0">
            <a:spAutoFit/>
          </a:bodyPr>
          <a:lstStyle/>
          <a:p>
            <a:r>
              <a:rPr lang="en-US" sz="1200" dirty="0" smtClean="0">
                <a:solidFill>
                  <a:srgbClr val="FF0000"/>
                </a:solidFill>
              </a:rPr>
              <a:t>20μm</a:t>
            </a:r>
            <a:endParaRPr lang="en-US" sz="1200" dirty="0">
              <a:solidFill>
                <a:srgbClr val="FF0000"/>
              </a:solidFill>
            </a:endParaRPr>
          </a:p>
        </p:txBody>
      </p:sp>
      <p:sp>
        <p:nvSpPr>
          <p:cNvPr id="90" name="TextBox 89"/>
          <p:cNvSpPr txBox="1"/>
          <p:nvPr/>
        </p:nvSpPr>
        <p:spPr>
          <a:xfrm>
            <a:off x="7722619" y="5983893"/>
            <a:ext cx="387990" cy="147311"/>
          </a:xfrm>
          <a:prstGeom prst="rect">
            <a:avLst/>
          </a:prstGeom>
          <a:noFill/>
        </p:spPr>
        <p:txBody>
          <a:bodyPr wrap="none" rtlCol="0">
            <a:spAutoFit/>
          </a:bodyPr>
          <a:lstStyle/>
          <a:p>
            <a:r>
              <a:rPr lang="en-US" sz="1200" dirty="0" smtClean="0">
                <a:solidFill>
                  <a:srgbClr val="FF0000"/>
                </a:solidFill>
              </a:rPr>
              <a:t>20μm</a:t>
            </a:r>
            <a:endParaRPr lang="en-US" sz="1200" dirty="0">
              <a:solidFill>
                <a:srgbClr val="FF0000"/>
              </a:solidFill>
            </a:endParaRPr>
          </a:p>
        </p:txBody>
      </p:sp>
      <p:sp>
        <p:nvSpPr>
          <p:cNvPr id="91" name="TextBox 90"/>
          <p:cNvSpPr txBox="1"/>
          <p:nvPr/>
        </p:nvSpPr>
        <p:spPr>
          <a:xfrm>
            <a:off x="827584" y="1475492"/>
            <a:ext cx="560558" cy="369332"/>
          </a:xfrm>
          <a:prstGeom prst="rect">
            <a:avLst/>
          </a:prstGeom>
          <a:noFill/>
        </p:spPr>
        <p:txBody>
          <a:bodyPr wrap="none" rtlCol="0">
            <a:spAutoFit/>
          </a:bodyPr>
          <a:lstStyle/>
          <a:p>
            <a:r>
              <a:rPr lang="en-US" dirty="0" smtClean="0">
                <a:solidFill>
                  <a:schemeClr val="bg1"/>
                </a:solidFill>
              </a:rPr>
              <a:t>CAP</a:t>
            </a:r>
            <a:endParaRPr lang="en-US" dirty="0">
              <a:solidFill>
                <a:schemeClr val="bg1"/>
              </a:solidFill>
            </a:endParaRPr>
          </a:p>
        </p:txBody>
      </p:sp>
      <p:sp>
        <p:nvSpPr>
          <p:cNvPr id="92" name="TextBox 91"/>
          <p:cNvSpPr txBox="1"/>
          <p:nvPr/>
        </p:nvSpPr>
        <p:spPr>
          <a:xfrm>
            <a:off x="4932040" y="1492280"/>
            <a:ext cx="560558" cy="335756"/>
          </a:xfrm>
          <a:prstGeom prst="rect">
            <a:avLst/>
          </a:prstGeom>
          <a:noFill/>
        </p:spPr>
        <p:txBody>
          <a:bodyPr wrap="none" rtlCol="0">
            <a:spAutoFit/>
          </a:bodyPr>
          <a:lstStyle/>
          <a:p>
            <a:r>
              <a:rPr lang="en-US" dirty="0" smtClean="0">
                <a:solidFill>
                  <a:schemeClr val="bg1"/>
                </a:solidFill>
              </a:rPr>
              <a:t>CAP</a:t>
            </a:r>
            <a:endParaRPr lang="en-US" dirty="0">
              <a:solidFill>
                <a:schemeClr val="bg1"/>
              </a:solidFill>
            </a:endParaRPr>
          </a:p>
        </p:txBody>
      </p:sp>
      <p:sp>
        <p:nvSpPr>
          <p:cNvPr id="93" name="TextBox 92"/>
          <p:cNvSpPr txBox="1"/>
          <p:nvPr/>
        </p:nvSpPr>
        <p:spPr>
          <a:xfrm>
            <a:off x="831017" y="3429000"/>
            <a:ext cx="318229" cy="369332"/>
          </a:xfrm>
          <a:prstGeom prst="rect">
            <a:avLst/>
          </a:prstGeom>
          <a:noFill/>
        </p:spPr>
        <p:txBody>
          <a:bodyPr wrap="none" rtlCol="0">
            <a:spAutoFit/>
          </a:bodyPr>
          <a:lstStyle/>
          <a:p>
            <a:r>
              <a:rPr lang="en-US" dirty="0" smtClean="0">
                <a:solidFill>
                  <a:srgbClr val="FFFFFF"/>
                </a:solidFill>
              </a:rPr>
              <a:t>A</a:t>
            </a:r>
            <a:endParaRPr lang="en-US" dirty="0">
              <a:solidFill>
                <a:srgbClr val="FFFFFF"/>
              </a:solidFill>
            </a:endParaRPr>
          </a:p>
        </p:txBody>
      </p:sp>
      <p:sp>
        <p:nvSpPr>
          <p:cNvPr id="94" name="TextBox 93"/>
          <p:cNvSpPr txBox="1"/>
          <p:nvPr/>
        </p:nvSpPr>
        <p:spPr>
          <a:xfrm>
            <a:off x="4953260" y="3429000"/>
            <a:ext cx="318229" cy="369332"/>
          </a:xfrm>
          <a:prstGeom prst="rect">
            <a:avLst/>
          </a:prstGeom>
          <a:noFill/>
        </p:spPr>
        <p:txBody>
          <a:bodyPr wrap="none" rtlCol="0">
            <a:spAutoFit/>
          </a:bodyPr>
          <a:lstStyle/>
          <a:p>
            <a:r>
              <a:rPr lang="en-US" dirty="0" smtClean="0">
                <a:solidFill>
                  <a:srgbClr val="FFFFFF"/>
                </a:solidFill>
              </a:rPr>
              <a:t>B</a:t>
            </a:r>
            <a:endParaRPr lang="en-US" dirty="0">
              <a:solidFill>
                <a:srgbClr val="FFFFFF"/>
              </a:solidFill>
            </a:endParaRPr>
          </a:p>
        </p:txBody>
      </p:sp>
      <p:sp>
        <p:nvSpPr>
          <p:cNvPr id="95" name="TextBox 94"/>
          <p:cNvSpPr txBox="1"/>
          <p:nvPr/>
        </p:nvSpPr>
        <p:spPr>
          <a:xfrm>
            <a:off x="258965" y="5998258"/>
            <a:ext cx="318229" cy="369332"/>
          </a:xfrm>
          <a:prstGeom prst="rect">
            <a:avLst/>
          </a:prstGeom>
          <a:noFill/>
        </p:spPr>
        <p:txBody>
          <a:bodyPr wrap="none" rtlCol="0">
            <a:spAutoFit/>
          </a:bodyPr>
          <a:lstStyle/>
          <a:p>
            <a:r>
              <a:rPr lang="en-US" dirty="0" smtClean="0">
                <a:solidFill>
                  <a:srgbClr val="FFFFFF"/>
                </a:solidFill>
              </a:rPr>
              <a:t>C</a:t>
            </a:r>
            <a:endParaRPr lang="en-US" dirty="0">
              <a:solidFill>
                <a:srgbClr val="FFFFFF"/>
              </a:solidFill>
            </a:endParaRPr>
          </a:p>
        </p:txBody>
      </p:sp>
      <p:sp>
        <p:nvSpPr>
          <p:cNvPr id="96" name="TextBox 95"/>
          <p:cNvSpPr txBox="1"/>
          <p:nvPr/>
        </p:nvSpPr>
        <p:spPr>
          <a:xfrm>
            <a:off x="4355976" y="5998258"/>
            <a:ext cx="326682" cy="369332"/>
          </a:xfrm>
          <a:prstGeom prst="rect">
            <a:avLst/>
          </a:prstGeom>
          <a:noFill/>
        </p:spPr>
        <p:txBody>
          <a:bodyPr wrap="none" rtlCol="0">
            <a:spAutoFit/>
          </a:bodyPr>
          <a:lstStyle/>
          <a:p>
            <a:r>
              <a:rPr lang="en-US" dirty="0" smtClean="0">
                <a:solidFill>
                  <a:srgbClr val="FFFFFF"/>
                </a:solidFill>
              </a:rPr>
              <a:t>D</a:t>
            </a:r>
            <a:endParaRPr lang="en-US" dirty="0">
              <a:solidFill>
                <a:srgbClr val="FFFFFF"/>
              </a:solidFill>
            </a:endParaRPr>
          </a:p>
        </p:txBody>
      </p:sp>
      <p:cxnSp>
        <p:nvCxnSpPr>
          <p:cNvPr id="97" name="Straight Arrow Connector 96"/>
          <p:cNvCxnSpPr/>
          <p:nvPr/>
        </p:nvCxnSpPr>
        <p:spPr>
          <a:xfrm>
            <a:off x="1138391" y="5616557"/>
            <a:ext cx="357190" cy="2345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577194" y="5425029"/>
            <a:ext cx="739768" cy="246221"/>
          </a:xfrm>
          <a:prstGeom prst="rect">
            <a:avLst/>
          </a:prstGeom>
          <a:noFill/>
        </p:spPr>
        <p:txBody>
          <a:bodyPr wrap="none" rtlCol="0">
            <a:spAutoFit/>
          </a:bodyPr>
          <a:lstStyle/>
          <a:p>
            <a:r>
              <a:rPr lang="en-US" sz="1000" dirty="0" smtClean="0">
                <a:solidFill>
                  <a:srgbClr val="FFFFFF"/>
                </a:solidFill>
              </a:rPr>
              <a:t>Ki67 green</a:t>
            </a:r>
            <a:endParaRPr lang="en-US" sz="1000" dirty="0">
              <a:solidFill>
                <a:srgbClr val="FFFFFF"/>
              </a:solidFill>
            </a:endParaRPr>
          </a:p>
        </p:txBody>
      </p:sp>
      <p:cxnSp>
        <p:nvCxnSpPr>
          <p:cNvPr id="99" name="Straight Arrow Connector 98"/>
          <p:cNvCxnSpPr/>
          <p:nvPr/>
        </p:nvCxnSpPr>
        <p:spPr>
          <a:xfrm>
            <a:off x="5684550" y="5699137"/>
            <a:ext cx="357190" cy="2345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5123353" y="5507609"/>
            <a:ext cx="739768" cy="246221"/>
          </a:xfrm>
          <a:prstGeom prst="rect">
            <a:avLst/>
          </a:prstGeom>
          <a:noFill/>
        </p:spPr>
        <p:txBody>
          <a:bodyPr wrap="none" rtlCol="0">
            <a:spAutoFit/>
          </a:bodyPr>
          <a:lstStyle/>
          <a:p>
            <a:r>
              <a:rPr lang="en-US" sz="1000" dirty="0" smtClean="0">
                <a:solidFill>
                  <a:srgbClr val="FFFFFF"/>
                </a:solidFill>
              </a:rPr>
              <a:t>Ki67 green</a:t>
            </a:r>
            <a:endParaRPr lang="en-US" sz="1000" dirty="0">
              <a:solidFill>
                <a:srgbClr val="FFFFFF"/>
              </a:solidFill>
            </a:endParaRPr>
          </a:p>
        </p:txBody>
      </p:sp>
      <p:cxnSp>
        <p:nvCxnSpPr>
          <p:cNvPr id="101" name="Straight Arrow Connector 100"/>
          <p:cNvCxnSpPr/>
          <p:nvPr/>
        </p:nvCxnSpPr>
        <p:spPr>
          <a:xfrm flipV="1">
            <a:off x="6654129" y="2192820"/>
            <a:ext cx="54275" cy="542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p:nvPr/>
        </p:nvCxnSpPr>
        <p:spPr>
          <a:xfrm flipV="1">
            <a:off x="2000232" y="3429000"/>
            <a:ext cx="0" cy="7870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flipV="1">
            <a:off x="1544752" y="2376384"/>
            <a:ext cx="0" cy="7870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flipH="1">
            <a:off x="1495581" y="5425029"/>
            <a:ext cx="49171" cy="1915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1342606" y="5208623"/>
            <a:ext cx="666819" cy="246221"/>
          </a:xfrm>
          <a:prstGeom prst="rect">
            <a:avLst/>
          </a:prstGeom>
          <a:noFill/>
        </p:spPr>
        <p:txBody>
          <a:bodyPr wrap="none" rtlCol="0">
            <a:spAutoFit/>
          </a:bodyPr>
          <a:lstStyle/>
          <a:p>
            <a:r>
              <a:rPr lang="en-US" sz="1000" dirty="0" smtClean="0">
                <a:solidFill>
                  <a:srgbClr val="FFFFFF"/>
                </a:solidFill>
              </a:rPr>
              <a:t>CD44 red</a:t>
            </a:r>
            <a:endParaRPr lang="en-US" sz="1000" dirty="0">
              <a:solidFill>
                <a:srgbClr val="FFFFFF"/>
              </a:solidFill>
            </a:endParaRPr>
          </a:p>
        </p:txBody>
      </p:sp>
      <p:cxnSp>
        <p:nvCxnSpPr>
          <p:cNvPr id="106" name="Straight Arrow Connector 105"/>
          <p:cNvCxnSpPr/>
          <p:nvPr/>
        </p:nvCxnSpPr>
        <p:spPr>
          <a:xfrm flipH="1">
            <a:off x="6527969" y="5666864"/>
            <a:ext cx="49171" cy="1915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7" name="TextBox 106"/>
          <p:cNvSpPr txBox="1"/>
          <p:nvPr/>
        </p:nvSpPr>
        <p:spPr>
          <a:xfrm>
            <a:off x="6374994" y="5461314"/>
            <a:ext cx="666819" cy="246221"/>
          </a:xfrm>
          <a:prstGeom prst="rect">
            <a:avLst/>
          </a:prstGeom>
          <a:noFill/>
        </p:spPr>
        <p:txBody>
          <a:bodyPr wrap="none" rtlCol="0">
            <a:spAutoFit/>
          </a:bodyPr>
          <a:lstStyle/>
          <a:p>
            <a:r>
              <a:rPr lang="en-US" sz="1000" dirty="0" smtClean="0">
                <a:solidFill>
                  <a:srgbClr val="FFFFFF"/>
                </a:solidFill>
              </a:rPr>
              <a:t>CD44 red</a:t>
            </a:r>
            <a:endParaRPr lang="en-US" sz="1000" dirty="0">
              <a:solidFill>
                <a:srgbClr val="FFFFFF"/>
              </a:solidFill>
            </a:endParaRPr>
          </a:p>
        </p:txBody>
      </p:sp>
      <p:sp>
        <p:nvSpPr>
          <p:cNvPr id="108" name="TextBox 107"/>
          <p:cNvSpPr txBox="1"/>
          <p:nvPr/>
        </p:nvSpPr>
        <p:spPr>
          <a:xfrm>
            <a:off x="258965" y="3902244"/>
            <a:ext cx="897902" cy="369332"/>
          </a:xfrm>
          <a:prstGeom prst="rect">
            <a:avLst/>
          </a:prstGeom>
          <a:noFill/>
        </p:spPr>
        <p:txBody>
          <a:bodyPr wrap="none" rtlCol="0">
            <a:spAutoFit/>
          </a:bodyPr>
          <a:lstStyle/>
          <a:p>
            <a:r>
              <a:rPr lang="en-US" b="1" dirty="0" smtClean="0">
                <a:solidFill>
                  <a:srgbClr val="FFFF00"/>
                </a:solidFill>
              </a:rPr>
              <a:t>No CAP</a:t>
            </a:r>
            <a:endParaRPr lang="en-IN" b="1" dirty="0">
              <a:solidFill>
                <a:srgbClr val="FFFF00"/>
              </a:solidFill>
            </a:endParaRPr>
          </a:p>
        </p:txBody>
      </p:sp>
    </p:spTree>
    <p:extLst>
      <p:ext uri="{BB962C8B-B14F-4D97-AF65-F5344CB8AC3E}">
        <p14:creationId xmlns:p14="http://schemas.microsoft.com/office/powerpoint/2010/main" xmlns="" val="4078198723"/>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CRI-ABTS-Logo-Final-RGB.jpg"/>
          <p:cNvPicPr>
            <a:picLocks noChangeAspect="1"/>
          </p:cNvPicPr>
          <p:nvPr/>
        </p:nvPicPr>
        <p:blipFill rotWithShape="1">
          <a:blip r:embed="rId2">
            <a:extLst>
              <a:ext uri="{28A0092B-C50C-407E-A947-70E740481C1C}">
                <a14:useLocalDpi xmlns:a14="http://schemas.microsoft.com/office/drawing/2010/main" xmlns="" val="0"/>
              </a:ext>
            </a:extLst>
          </a:blip>
          <a:srcRect l="16234" t="13940" r="6348" b="15392"/>
          <a:stretch/>
        </p:blipFill>
        <p:spPr>
          <a:xfrm>
            <a:off x="1" y="1"/>
            <a:ext cx="947874" cy="968352"/>
          </a:xfrm>
          <a:prstGeom prst="rect">
            <a:avLst/>
          </a:prstGeom>
        </p:spPr>
      </p:pic>
      <p:sp>
        <p:nvSpPr>
          <p:cNvPr id="5" name="TextBox 4"/>
          <p:cNvSpPr txBox="1"/>
          <p:nvPr/>
        </p:nvSpPr>
        <p:spPr>
          <a:xfrm>
            <a:off x="339616" y="968353"/>
            <a:ext cx="8008283" cy="954107"/>
          </a:xfrm>
          <a:prstGeom prst="rect">
            <a:avLst/>
          </a:prstGeom>
          <a:noFill/>
        </p:spPr>
        <p:txBody>
          <a:bodyPr wrap="none" rtlCol="0">
            <a:spAutoFit/>
          </a:bodyPr>
          <a:lstStyle/>
          <a:p>
            <a:r>
              <a:rPr lang="en-US" sz="2800" b="1" dirty="0" smtClean="0">
                <a:solidFill>
                  <a:schemeClr val="tx2">
                    <a:lumMod val="75000"/>
                  </a:schemeClr>
                </a:solidFill>
              </a:rPr>
              <a:t>Proportion of Proliferating  cells expressing TRAIL-R1</a:t>
            </a:r>
          </a:p>
          <a:p>
            <a:r>
              <a:rPr lang="en-US" sz="2800" b="1" dirty="0" smtClean="0">
                <a:solidFill>
                  <a:schemeClr val="tx2">
                    <a:lumMod val="75000"/>
                  </a:schemeClr>
                </a:solidFill>
              </a:rPr>
              <a:t> </a:t>
            </a:r>
            <a:endParaRPr lang="en-IN" sz="2800" b="1" dirty="0">
              <a:solidFill>
                <a:schemeClr val="tx2">
                  <a:lumMod val="75000"/>
                </a:scheme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xmlns="" val="3018988712"/>
              </p:ext>
            </p:extLst>
          </p:nvPr>
        </p:nvGraphicFramePr>
        <p:xfrm>
          <a:off x="1083130" y="2009185"/>
          <a:ext cx="6929485" cy="3759113"/>
        </p:xfrm>
        <a:graphic>
          <a:graphicData uri="http://schemas.openxmlformats.org/drawingml/2006/table">
            <a:tbl>
              <a:tblPr firstRow="1" bandRow="1">
                <a:tableStyleId>{5C22544A-7EE6-4342-B048-85BDC9FD1C3A}</a:tableStyleId>
              </a:tblPr>
              <a:tblGrid>
                <a:gridCol w="1385897"/>
                <a:gridCol w="1385897"/>
                <a:gridCol w="1385897"/>
                <a:gridCol w="1385897"/>
                <a:gridCol w="1385897"/>
              </a:tblGrid>
              <a:tr h="1307809">
                <a:tc>
                  <a:txBody>
                    <a:bodyPr/>
                    <a:lstStyle/>
                    <a:p>
                      <a:pPr algn="ctr"/>
                      <a:endParaRPr lang="en-IN" dirty="0"/>
                    </a:p>
                  </a:txBody>
                  <a:tcPr/>
                </a:tc>
                <a:tc>
                  <a:txBody>
                    <a:bodyPr/>
                    <a:lstStyle/>
                    <a:p>
                      <a:pPr algn="ctr"/>
                      <a:r>
                        <a:rPr lang="en-US" dirty="0" smtClean="0"/>
                        <a:t>%Double</a:t>
                      </a:r>
                      <a:r>
                        <a:rPr lang="en-US" baseline="0" dirty="0" smtClean="0"/>
                        <a:t> Positive </a:t>
                      </a:r>
                      <a:r>
                        <a:rPr lang="en-US" dirty="0" smtClean="0"/>
                        <a:t>cells </a:t>
                      </a:r>
                      <a:endParaRPr lang="en-IN" dirty="0"/>
                    </a:p>
                  </a:txBody>
                  <a:tcPr/>
                </a:tc>
                <a:tc>
                  <a:txBody>
                    <a:bodyPr/>
                    <a:lstStyle/>
                    <a:p>
                      <a:pPr algn="ctr"/>
                      <a:r>
                        <a:rPr lang="en-US" dirty="0" smtClean="0"/>
                        <a:t>Ki67% Positive Cells</a:t>
                      </a:r>
                      <a:endParaRPr lang="en-IN" dirty="0"/>
                    </a:p>
                  </a:txBody>
                  <a:tcPr/>
                </a:tc>
                <a:tc>
                  <a:txBody>
                    <a:bodyPr/>
                    <a:lstStyle/>
                    <a:p>
                      <a:pPr algn="ctr"/>
                      <a:r>
                        <a:rPr lang="en-US" smtClean="0"/>
                        <a:t>%Trail-r1 Positive Cells</a:t>
                      </a:r>
                      <a:endParaRPr lang="en-IN" dirty="0"/>
                    </a:p>
                  </a:txBody>
                  <a:tcPr/>
                </a:tc>
                <a:tc>
                  <a:txBody>
                    <a:bodyPr/>
                    <a:lstStyle/>
                    <a:p>
                      <a:pPr algn="ctr"/>
                      <a:r>
                        <a:rPr lang="en-US" dirty="0" smtClean="0"/>
                        <a:t>%DAPI</a:t>
                      </a:r>
                      <a:r>
                        <a:rPr lang="en-US" baseline="0" dirty="0" smtClean="0"/>
                        <a:t> positive cells</a:t>
                      </a:r>
                      <a:endParaRPr lang="en-IN" dirty="0"/>
                    </a:p>
                  </a:txBody>
                  <a:tcPr/>
                </a:tc>
              </a:tr>
              <a:tr h="1120596">
                <a:tc>
                  <a:txBody>
                    <a:bodyPr/>
                    <a:lstStyle/>
                    <a:p>
                      <a:pPr algn="ctr"/>
                      <a:r>
                        <a:rPr lang="en-US" dirty="0" smtClean="0"/>
                        <a:t>Colon Tumor cells without CAP*</a:t>
                      </a:r>
                      <a:endParaRPr lang="en-IN" dirty="0"/>
                    </a:p>
                  </a:txBody>
                  <a:tcPr/>
                </a:tc>
                <a:tc>
                  <a:txBody>
                    <a:bodyPr/>
                    <a:lstStyle/>
                    <a:p>
                      <a:pPr algn="ctr"/>
                      <a:r>
                        <a:rPr lang="en-US" dirty="0" smtClean="0"/>
                        <a:t>24</a:t>
                      </a:r>
                      <a:endParaRPr lang="en-IN" dirty="0"/>
                    </a:p>
                  </a:txBody>
                  <a:tcPr/>
                </a:tc>
                <a:tc>
                  <a:txBody>
                    <a:bodyPr/>
                    <a:lstStyle/>
                    <a:p>
                      <a:pPr algn="ctr"/>
                      <a:r>
                        <a:rPr lang="en-US" dirty="0" smtClean="0"/>
                        <a:t>16</a:t>
                      </a:r>
                      <a:endParaRPr lang="en-IN" dirty="0"/>
                    </a:p>
                  </a:txBody>
                  <a:tcPr/>
                </a:tc>
                <a:tc>
                  <a:txBody>
                    <a:bodyPr/>
                    <a:lstStyle/>
                    <a:p>
                      <a:pPr algn="ctr"/>
                      <a:r>
                        <a:rPr lang="en-US" dirty="0" smtClean="0"/>
                        <a:t>32</a:t>
                      </a:r>
                      <a:endParaRPr lang="en-IN" dirty="0"/>
                    </a:p>
                  </a:txBody>
                  <a:tcPr/>
                </a:tc>
                <a:tc>
                  <a:txBody>
                    <a:bodyPr/>
                    <a:lstStyle/>
                    <a:p>
                      <a:pPr algn="ctr"/>
                      <a:r>
                        <a:rPr lang="en-US" dirty="0" smtClean="0"/>
                        <a:t>28</a:t>
                      </a:r>
                      <a:endParaRPr lang="en-IN" dirty="0"/>
                    </a:p>
                  </a:txBody>
                  <a:tcPr/>
                </a:tc>
              </a:tr>
              <a:tr h="1330708">
                <a:tc>
                  <a:txBody>
                    <a:bodyPr/>
                    <a:lstStyle/>
                    <a:p>
                      <a:pPr algn="ctr"/>
                      <a:r>
                        <a:rPr lang="en-US" dirty="0" smtClean="0"/>
                        <a:t>Colon tumor cells with CAP</a:t>
                      </a:r>
                      <a:endParaRPr lang="en-IN" dirty="0"/>
                    </a:p>
                  </a:txBody>
                  <a:tcPr/>
                </a:tc>
                <a:tc>
                  <a:txBody>
                    <a:bodyPr/>
                    <a:lstStyle/>
                    <a:p>
                      <a:pPr algn="ctr"/>
                      <a:r>
                        <a:rPr lang="en-US" dirty="0" smtClean="0"/>
                        <a:t>NIL</a:t>
                      </a:r>
                      <a:endParaRPr lang="en-IN" dirty="0"/>
                    </a:p>
                  </a:txBody>
                  <a:tcPr/>
                </a:tc>
                <a:tc>
                  <a:txBody>
                    <a:bodyPr/>
                    <a:lstStyle/>
                    <a:p>
                      <a:pPr algn="ctr"/>
                      <a:r>
                        <a:rPr lang="en-US" dirty="0" smtClean="0"/>
                        <a:t>NIL</a:t>
                      </a:r>
                      <a:endParaRPr lang="en-IN" dirty="0"/>
                    </a:p>
                  </a:txBody>
                  <a:tcPr/>
                </a:tc>
                <a:tc>
                  <a:txBody>
                    <a:bodyPr/>
                    <a:lstStyle/>
                    <a:p>
                      <a:pPr algn="ctr"/>
                      <a:r>
                        <a:rPr lang="en-US" dirty="0" smtClean="0"/>
                        <a:t>NIL</a:t>
                      </a:r>
                      <a:endParaRPr lang="en-IN" dirty="0"/>
                    </a:p>
                  </a:txBody>
                  <a:tcPr/>
                </a:tc>
                <a:tc>
                  <a:txBody>
                    <a:bodyPr/>
                    <a:lstStyle/>
                    <a:p>
                      <a:pPr algn="ctr"/>
                      <a:r>
                        <a:rPr lang="en-US" dirty="0" smtClean="0"/>
                        <a:t>24 </a:t>
                      </a:r>
                      <a:r>
                        <a:rPr lang="en-US" sz="1400" dirty="0" smtClean="0"/>
                        <a:t>Disintegrating cells</a:t>
                      </a:r>
                      <a:endParaRPr lang="en-IN" sz="1400" dirty="0"/>
                    </a:p>
                  </a:txBody>
                  <a:tcPr/>
                </a:tc>
              </a:tr>
            </a:tbl>
          </a:graphicData>
        </a:graphic>
      </p:graphicFrame>
    </p:spTree>
    <p:extLst>
      <p:ext uri="{BB962C8B-B14F-4D97-AF65-F5344CB8AC3E}">
        <p14:creationId xmlns:p14="http://schemas.microsoft.com/office/powerpoint/2010/main" xmlns="" val="1395274245"/>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 xmlns:p14="http://schemas.microsoft.com/office/powerpoint/2010/main" val="3800470301"/>
              </p:ext>
            </p:extLst>
          </p:nvPr>
        </p:nvGraphicFramePr>
        <p:xfrm>
          <a:off x="180102" y="1357752"/>
          <a:ext cx="8783783" cy="5084623"/>
        </p:xfrm>
        <a:graphic>
          <a:graphicData uri="http://schemas.openxmlformats.org/drawingml/2006/table">
            <a:tbl>
              <a:tblPr/>
              <a:tblGrid>
                <a:gridCol w="1394335"/>
                <a:gridCol w="1985873"/>
                <a:gridCol w="1816861"/>
                <a:gridCol w="2006999"/>
                <a:gridCol w="1579715"/>
              </a:tblGrid>
              <a:tr h="494193">
                <a:tc gridSpan="3">
                  <a:txBody>
                    <a:bodyPr/>
                    <a:lstStyle/>
                    <a:p>
                      <a:pPr algn="ctr" fontAlgn="b"/>
                      <a:r>
                        <a:rPr lang="en-US" sz="1400" b="1" i="0" u="none" strike="noStrike" dirty="0" smtClean="0">
                          <a:solidFill>
                            <a:schemeClr val="tx1"/>
                          </a:solidFill>
                          <a:effectLst/>
                          <a:latin typeface="Times New Roman" pitchFamily="18" charset="0"/>
                          <a:cs typeface="Times New Roman" pitchFamily="18" charset="0"/>
                        </a:rPr>
                        <a:t>Plasma length 2cm - </a:t>
                      </a:r>
                      <a:r>
                        <a:rPr lang="en-US" sz="1400" b="1" i="0" u="none" strike="noStrike" dirty="0" smtClean="0">
                          <a:solidFill>
                            <a:schemeClr val="tx2"/>
                          </a:solidFill>
                          <a:effectLst/>
                          <a:latin typeface="Times New Roman" pitchFamily="18" charset="0"/>
                          <a:cs typeface="Times New Roman" pitchFamily="18" charset="0"/>
                        </a:rPr>
                        <a:t>ARPE  Control Cells</a:t>
                      </a:r>
                      <a:endParaRPr lang="en-US" sz="1400" b="1" i="0" u="none" strike="noStrike" dirty="0">
                        <a:solidFill>
                          <a:schemeClr val="tx2"/>
                        </a:solidFill>
                        <a:effectLst/>
                        <a:latin typeface="Times New Roman" pitchFamily="18" charset="0"/>
                        <a:cs typeface="Times New Roman" pitchFamily="18"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2">
                  <a:txBody>
                    <a:bodyPr/>
                    <a:lstStyle/>
                    <a:p>
                      <a:pPr algn="ctr" fontAlgn="b"/>
                      <a:r>
                        <a:rPr lang="en-US" sz="1400" b="1" i="0" u="none" strike="noStrike" dirty="0" smtClean="0">
                          <a:solidFill>
                            <a:schemeClr val="tx1"/>
                          </a:solidFill>
                          <a:effectLst/>
                          <a:latin typeface="Times New Roman" pitchFamily="18" charset="0"/>
                          <a:cs typeface="Times New Roman" pitchFamily="18" charset="0"/>
                        </a:rPr>
                        <a:t>Plasma length 2cm </a:t>
                      </a:r>
                      <a:r>
                        <a:rPr lang="en-US" sz="1400" b="1" i="0" u="none" strike="noStrike" dirty="0" smtClean="0">
                          <a:solidFill>
                            <a:schemeClr val="tx2"/>
                          </a:solidFill>
                          <a:effectLst/>
                          <a:latin typeface="Times New Roman" pitchFamily="18" charset="0"/>
                          <a:cs typeface="Times New Roman" pitchFamily="18" charset="0"/>
                        </a:rPr>
                        <a:t>- Y79  Retinoblastoma cells</a:t>
                      </a:r>
                      <a:endParaRPr lang="en-US" sz="1400" b="1" i="0" u="none" strike="noStrike" dirty="0">
                        <a:solidFill>
                          <a:schemeClr val="tx2"/>
                        </a:solidFill>
                        <a:effectLst/>
                        <a:latin typeface="Times New Roman" pitchFamily="18" charset="0"/>
                        <a:cs typeface="Times New Roman" pitchFamily="18"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740882">
                <a:tc>
                  <a:txBody>
                    <a:bodyPr/>
                    <a:lstStyle/>
                    <a:p>
                      <a:pPr algn="ctr" fontAlgn="b"/>
                      <a:r>
                        <a:rPr lang="en-US" sz="1400" b="1" i="0" u="none" strike="noStrike" dirty="0">
                          <a:solidFill>
                            <a:schemeClr val="tx1"/>
                          </a:solidFill>
                          <a:effectLst/>
                          <a:latin typeface="Times New Roman" pitchFamily="18" charset="0"/>
                          <a:cs typeface="Times New Roman" pitchFamily="18" charset="0"/>
                        </a:rPr>
                        <a:t>Time in Sec</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 cell Death CAP</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 cell Death He</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a:solidFill>
                            <a:schemeClr val="tx1"/>
                          </a:solidFill>
                          <a:effectLst/>
                          <a:latin typeface="Times New Roman" pitchFamily="18" charset="0"/>
                          <a:cs typeface="Times New Roman" pitchFamily="18" charset="0"/>
                        </a:rPr>
                        <a:t>% cell Death CAP</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 cell Death He</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871">
                <a:tc>
                  <a:txBody>
                    <a:bodyPr/>
                    <a:lstStyle/>
                    <a:p>
                      <a:pPr algn="ctr" fontAlgn="b"/>
                      <a:r>
                        <a:rPr lang="en-US" sz="1400" b="1" i="0" u="none" strike="noStrike" dirty="0">
                          <a:solidFill>
                            <a:schemeClr val="tx1"/>
                          </a:solidFill>
                          <a:effectLst/>
                          <a:latin typeface="Times New Roman" pitchFamily="18" charset="0"/>
                          <a:cs typeface="Times New Roman" pitchFamily="18" charset="0"/>
                        </a:rPr>
                        <a:t>5</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0.39±0.675</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0.1903±0.33</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45.28±47.83</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400" b="1" i="0" u="none" strike="noStrike" dirty="0">
                          <a:solidFill>
                            <a:schemeClr val="tx1"/>
                          </a:solidFill>
                          <a:latin typeface="Times New Roman" pitchFamily="18" charset="0"/>
                          <a:cs typeface="Times New Roman" pitchFamily="18" charset="0"/>
                        </a:rPr>
                        <a:t>3.433±3.433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871">
                <a:tc>
                  <a:txBody>
                    <a:bodyPr/>
                    <a:lstStyle/>
                    <a:p>
                      <a:pPr algn="ctr" fontAlgn="b"/>
                      <a:r>
                        <a:rPr lang="en-US" sz="1400" b="1" i="0" u="none" strike="noStrike" dirty="0">
                          <a:solidFill>
                            <a:schemeClr val="tx1"/>
                          </a:solidFill>
                          <a:effectLst/>
                          <a:latin typeface="Times New Roman" pitchFamily="18" charset="0"/>
                          <a:cs typeface="Times New Roman" pitchFamily="18" charset="0"/>
                        </a:rPr>
                        <a:t>15</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0.551±0.55</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a:solidFill>
                            <a:schemeClr val="tx1"/>
                          </a:solidFill>
                          <a:effectLst/>
                          <a:latin typeface="Times New Roman" pitchFamily="18" charset="0"/>
                          <a:cs typeface="Times New Roman" pitchFamily="18" charset="0"/>
                        </a:rPr>
                        <a:t>0.401±0.361</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50.17±48.17</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400" b="1" i="0" u="none" strike="noStrike" dirty="0">
                          <a:solidFill>
                            <a:schemeClr val="tx1"/>
                          </a:solidFill>
                          <a:latin typeface="Times New Roman" pitchFamily="18" charset="0"/>
                          <a:cs typeface="Times New Roman" pitchFamily="18" charset="0"/>
                        </a:rPr>
                        <a:t>14.4±8.591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871">
                <a:tc>
                  <a:txBody>
                    <a:bodyPr/>
                    <a:lstStyle/>
                    <a:p>
                      <a:pPr algn="ctr" fontAlgn="b"/>
                      <a:r>
                        <a:rPr lang="en-US" sz="1400" b="1" i="0" u="none" strike="noStrike" dirty="0">
                          <a:solidFill>
                            <a:schemeClr val="tx1"/>
                          </a:solidFill>
                          <a:effectLst/>
                          <a:latin typeface="Times New Roman" pitchFamily="18" charset="0"/>
                          <a:cs typeface="Times New Roman" pitchFamily="18" charset="0"/>
                        </a:rPr>
                        <a:t>20</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0.311±0.539</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0.102±0.176</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a:solidFill>
                            <a:schemeClr val="tx1"/>
                          </a:solidFill>
                          <a:effectLst/>
                          <a:latin typeface="Times New Roman" pitchFamily="18" charset="0"/>
                          <a:cs typeface="Times New Roman" pitchFamily="18" charset="0"/>
                        </a:rPr>
                        <a:t>56.64±42.35</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400" b="1" i="0" u="none" strike="noStrike" dirty="0">
                          <a:solidFill>
                            <a:schemeClr val="tx1"/>
                          </a:solidFill>
                          <a:latin typeface="Times New Roman" pitchFamily="18" charset="0"/>
                          <a:cs typeface="Times New Roman" pitchFamily="18" charset="0"/>
                        </a:rPr>
                        <a:t>12.03±8.571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871">
                <a:tc>
                  <a:txBody>
                    <a:bodyPr/>
                    <a:lstStyle/>
                    <a:p>
                      <a:pPr algn="ctr" fontAlgn="b"/>
                      <a:r>
                        <a:rPr lang="en-US" sz="1400" b="1" i="0" u="none" strike="noStrike" dirty="0">
                          <a:solidFill>
                            <a:schemeClr val="tx1"/>
                          </a:solidFill>
                          <a:effectLst/>
                          <a:latin typeface="Times New Roman" pitchFamily="18" charset="0"/>
                          <a:cs typeface="Times New Roman" pitchFamily="18" charset="0"/>
                        </a:rPr>
                        <a:t>30</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1.127±1.95</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0.47±0.429</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86.81±17.72</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400" b="1" i="0" u="none" strike="noStrike" dirty="0">
                          <a:solidFill>
                            <a:schemeClr val="tx1"/>
                          </a:solidFill>
                          <a:latin typeface="Times New Roman" pitchFamily="18" charset="0"/>
                          <a:cs typeface="Times New Roman" pitchFamily="18" charset="0"/>
                        </a:rPr>
                        <a:t>28.47±16.96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871">
                <a:tc>
                  <a:txBody>
                    <a:bodyPr/>
                    <a:lstStyle/>
                    <a:p>
                      <a:pPr algn="ctr" fontAlgn="b"/>
                      <a:r>
                        <a:rPr lang="en-US" sz="1400" b="1" i="0" u="none" strike="noStrike" dirty="0">
                          <a:solidFill>
                            <a:schemeClr val="tx1"/>
                          </a:solidFill>
                          <a:effectLst/>
                          <a:latin typeface="Times New Roman" pitchFamily="18" charset="0"/>
                          <a:cs typeface="Times New Roman" pitchFamily="18" charset="0"/>
                        </a:rPr>
                        <a:t>60</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smtClean="0">
                          <a:solidFill>
                            <a:schemeClr val="tx1"/>
                          </a:solidFill>
                          <a:effectLst/>
                          <a:latin typeface="Times New Roman" pitchFamily="18" charset="0"/>
                          <a:cs typeface="Times New Roman" pitchFamily="18" charset="0"/>
                        </a:rPr>
                        <a:t>1.3±1.69*</a:t>
                      </a:r>
                      <a:endParaRPr lang="en-US" sz="1400" b="1" i="0" u="none" strike="noStrike" dirty="0">
                        <a:solidFill>
                          <a:schemeClr val="tx1"/>
                        </a:solidFill>
                        <a:effectLst/>
                        <a:latin typeface="Times New Roman" pitchFamily="18" charset="0"/>
                        <a:cs typeface="Times New Roman" pitchFamily="18"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0±0</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smtClean="0">
                          <a:solidFill>
                            <a:schemeClr val="tx1"/>
                          </a:solidFill>
                          <a:effectLst/>
                          <a:latin typeface="Times New Roman" pitchFamily="18" charset="0"/>
                          <a:cs typeface="Times New Roman" pitchFamily="18" charset="0"/>
                        </a:rPr>
                        <a:t>87.86±16.38*</a:t>
                      </a:r>
                      <a:endParaRPr lang="en-US" sz="1400" b="1" i="0" u="none" strike="noStrike" dirty="0">
                        <a:solidFill>
                          <a:schemeClr val="tx1"/>
                        </a:solidFill>
                        <a:effectLst/>
                        <a:latin typeface="Times New Roman" pitchFamily="18" charset="0"/>
                        <a:cs typeface="Times New Roman" pitchFamily="18"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400" b="1" i="0" u="none" strike="noStrike" dirty="0">
                          <a:solidFill>
                            <a:schemeClr val="tx1"/>
                          </a:solidFill>
                          <a:latin typeface="Times New Roman" pitchFamily="18" charset="0"/>
                          <a:cs typeface="Times New Roman" pitchFamily="18" charset="0"/>
                        </a:rPr>
                        <a:t>18.02±13.40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871">
                <a:tc>
                  <a:txBody>
                    <a:bodyPr/>
                    <a:lstStyle/>
                    <a:p>
                      <a:pPr algn="ctr" fontAlgn="b"/>
                      <a:r>
                        <a:rPr lang="en-US" sz="1400" b="1" i="0" u="none" strike="noStrike" dirty="0">
                          <a:solidFill>
                            <a:schemeClr val="tx1"/>
                          </a:solidFill>
                          <a:effectLst/>
                          <a:latin typeface="Times New Roman" pitchFamily="18" charset="0"/>
                          <a:cs typeface="Times New Roman" pitchFamily="18" charset="0"/>
                        </a:rPr>
                        <a:t>120</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2.203±1.97</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0.843±0.747</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90.74±16.04</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400" b="1" i="0" u="none" strike="noStrike" dirty="0" smtClean="0">
                          <a:solidFill>
                            <a:schemeClr val="tx1"/>
                          </a:solidFill>
                          <a:latin typeface="Times New Roman" pitchFamily="18" charset="0"/>
                          <a:cs typeface="Times New Roman" pitchFamily="18" charset="0"/>
                        </a:rPr>
                        <a:t>33.55±17.99</a:t>
                      </a:r>
                      <a:endParaRPr lang="en-IN" sz="1400" b="1" i="0" u="none" strike="noStrike" dirty="0">
                        <a:solidFill>
                          <a:schemeClr val="tx1"/>
                        </a:solidFill>
                        <a:latin typeface="Times New Roman" pitchFamily="18" charset="0"/>
                        <a:cs typeface="Times New Roman"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871">
                <a:tc>
                  <a:txBody>
                    <a:bodyPr/>
                    <a:lstStyle/>
                    <a:p>
                      <a:pPr algn="ctr" fontAlgn="b"/>
                      <a:r>
                        <a:rPr lang="en-US" sz="1400" b="1" i="0" u="none" strike="noStrike" dirty="0">
                          <a:solidFill>
                            <a:schemeClr val="tx1"/>
                          </a:solidFill>
                          <a:effectLst/>
                          <a:latin typeface="Times New Roman" pitchFamily="18" charset="0"/>
                          <a:cs typeface="Times New Roman" pitchFamily="18" charset="0"/>
                        </a:rPr>
                        <a:t>180</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13.28±20.15</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0.847±0.768</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100±0</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400" b="1" i="0" u="none" strike="noStrike" dirty="0">
                          <a:solidFill>
                            <a:schemeClr val="tx1"/>
                          </a:solidFill>
                          <a:latin typeface="Times New Roman" pitchFamily="18" charset="0"/>
                          <a:cs typeface="Times New Roman" pitchFamily="18" charset="0"/>
                        </a:rPr>
                        <a:t>47.60±26.12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871">
                <a:tc>
                  <a:txBody>
                    <a:bodyPr/>
                    <a:lstStyle/>
                    <a:p>
                      <a:pPr algn="ctr" fontAlgn="b"/>
                      <a:r>
                        <a:rPr lang="en-US" sz="1400" b="1" i="0" u="none" strike="noStrike" dirty="0">
                          <a:solidFill>
                            <a:schemeClr val="tx1"/>
                          </a:solidFill>
                          <a:effectLst/>
                          <a:latin typeface="Times New Roman" pitchFamily="18" charset="0"/>
                          <a:cs typeface="Times New Roman" pitchFamily="18" charset="0"/>
                        </a:rPr>
                        <a:t> </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 </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a:solidFill>
                            <a:schemeClr val="tx1"/>
                          </a:solidFill>
                          <a:effectLst/>
                          <a:latin typeface="Times New Roman" pitchFamily="18" charset="0"/>
                          <a:cs typeface="Times New Roman" pitchFamily="18" charset="0"/>
                        </a:rPr>
                        <a:t> </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a:solidFill>
                            <a:schemeClr val="tx1"/>
                          </a:solidFill>
                          <a:effectLst/>
                          <a:latin typeface="Times New Roman" pitchFamily="18" charset="0"/>
                          <a:cs typeface="Times New Roman" pitchFamily="18" charset="0"/>
                        </a:rPr>
                        <a:t> </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i="0" u="none" strike="noStrike" dirty="0">
                          <a:solidFill>
                            <a:schemeClr val="tx1"/>
                          </a:solidFill>
                          <a:effectLst/>
                          <a:latin typeface="Times New Roman" pitchFamily="18" charset="0"/>
                          <a:cs typeface="Times New Roman" pitchFamily="18" charset="0"/>
                        </a:rPr>
                        <a:t> </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871">
                <a:tc>
                  <a:txBody>
                    <a:bodyPr/>
                    <a:lstStyle/>
                    <a:p>
                      <a:pPr algn="ctr" fontAlgn="b"/>
                      <a:r>
                        <a:rPr lang="en-US" sz="1400" b="1" i="0" u="none" strike="noStrike" dirty="0">
                          <a:solidFill>
                            <a:schemeClr val="tx1"/>
                          </a:solidFill>
                          <a:effectLst/>
                          <a:latin typeface="Times New Roman" pitchFamily="18" charset="0"/>
                          <a:cs typeface="Times New Roman" pitchFamily="18" charset="0"/>
                        </a:rPr>
                        <a:t>H2O2</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400" b="1" i="0" u="none" strike="noStrike" dirty="0" smtClean="0">
                          <a:solidFill>
                            <a:schemeClr val="tx1"/>
                          </a:solidFill>
                          <a:effectLst/>
                          <a:latin typeface="Times New Roman" pitchFamily="18" charset="0"/>
                          <a:cs typeface="Times New Roman" pitchFamily="18" charset="0"/>
                        </a:rPr>
                        <a:t>94.18±</a:t>
                      </a:r>
                      <a:r>
                        <a:rPr lang="en-US" sz="1400" b="1" i="0" u="none" strike="noStrike" baseline="0" dirty="0" smtClean="0">
                          <a:solidFill>
                            <a:schemeClr val="tx1"/>
                          </a:solidFill>
                          <a:effectLst/>
                          <a:latin typeface="Times New Roman" pitchFamily="18" charset="0"/>
                          <a:cs typeface="Times New Roman" pitchFamily="18" charset="0"/>
                        </a:rPr>
                        <a:t>2.07</a:t>
                      </a:r>
                      <a:endParaRPr lang="en-US" sz="1400" b="1" i="0" u="none" strike="noStrike" dirty="0">
                        <a:solidFill>
                          <a:schemeClr val="tx1"/>
                        </a:solidFill>
                        <a:effectLst/>
                        <a:latin typeface="Times New Roman" pitchFamily="18" charset="0"/>
                        <a:cs typeface="Times New Roman" pitchFamily="18"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a:r>
                        <a:rPr lang="en-US" sz="1400" b="1" i="0" u="none" strike="noStrike" dirty="0" smtClean="0">
                          <a:solidFill>
                            <a:schemeClr val="tx1"/>
                          </a:solidFill>
                          <a:effectLst/>
                          <a:latin typeface="Times New Roman" pitchFamily="18" charset="0"/>
                          <a:cs typeface="Times New Roman" pitchFamily="18" charset="0"/>
                        </a:rPr>
                        <a:t>94.075±5.55</a:t>
                      </a:r>
                      <a:endParaRPr lang="en-US" sz="1400" dirty="0"/>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403709">
                <a:tc>
                  <a:txBody>
                    <a:bodyPr/>
                    <a:lstStyle/>
                    <a:p>
                      <a:pPr algn="ctr" fontAlgn="b"/>
                      <a:r>
                        <a:rPr lang="en-US" sz="1400" b="1" i="0" u="none" strike="noStrike" dirty="0">
                          <a:solidFill>
                            <a:schemeClr val="tx1"/>
                          </a:solidFill>
                          <a:effectLst/>
                          <a:latin typeface="Times New Roman" pitchFamily="18" charset="0"/>
                          <a:cs typeface="Times New Roman" pitchFamily="18" charset="0"/>
                        </a:rPr>
                        <a:t>No Treatment</a:t>
                      </a: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ctr" defTabSz="914363" rtl="0" eaLnBrk="1" fontAlgn="b" latinLnBrk="0" hangingPunct="1">
                        <a:lnSpc>
                          <a:spcPct val="100000"/>
                        </a:lnSpc>
                        <a:spcBef>
                          <a:spcPts val="0"/>
                        </a:spcBef>
                        <a:spcAft>
                          <a:spcPts val="0"/>
                        </a:spcAft>
                        <a:buClrTx/>
                        <a:buSzTx/>
                        <a:buFontTx/>
                        <a:buNone/>
                        <a:tabLst/>
                        <a:defRPr/>
                      </a:pPr>
                      <a:r>
                        <a:rPr lang="en-US" sz="1400" b="1" i="0" u="none" strike="noStrike" dirty="0" smtClean="0">
                          <a:solidFill>
                            <a:schemeClr val="tx1"/>
                          </a:solidFill>
                          <a:effectLst/>
                          <a:latin typeface="Times New Roman" pitchFamily="18" charset="0"/>
                          <a:cs typeface="Times New Roman" pitchFamily="18" charset="0"/>
                        </a:rPr>
                        <a:t>0.543±0.941</a:t>
                      </a:r>
                      <a:endParaRPr lang="en-US" sz="1400" b="1" i="0" u="none" strike="noStrike" dirty="0">
                        <a:solidFill>
                          <a:schemeClr val="tx1"/>
                        </a:solidFill>
                        <a:effectLst/>
                        <a:latin typeface="Times New Roman" pitchFamily="18" charset="0"/>
                        <a:cs typeface="Times New Roman" pitchFamily="18" charset="0"/>
                      </a:endParaRPr>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a:r>
                        <a:rPr lang="en-US" sz="1400" b="1" i="0" u="none" strike="noStrike" dirty="0" smtClean="0">
                          <a:solidFill>
                            <a:schemeClr val="tx1"/>
                          </a:solidFill>
                          <a:effectLst/>
                          <a:latin typeface="Times New Roman" pitchFamily="18" charset="0"/>
                          <a:cs typeface="Times New Roman" pitchFamily="18" charset="0"/>
                        </a:rPr>
                        <a:t>22.78±27.35</a:t>
                      </a:r>
                      <a:endParaRPr lang="en-US" sz="1400" dirty="0"/>
                    </a:p>
                  </a:txBody>
                  <a:tcPr marL="12700" marR="12700" marT="127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bl>
          </a:graphicData>
        </a:graphic>
      </p:graphicFrame>
      <p:sp>
        <p:nvSpPr>
          <p:cNvPr id="3" name="Oval 2"/>
          <p:cNvSpPr/>
          <p:nvPr/>
        </p:nvSpPr>
        <p:spPr bwMode="auto">
          <a:xfrm>
            <a:off x="1870364" y="4218707"/>
            <a:ext cx="1579418" cy="374073"/>
          </a:xfrm>
          <a:prstGeom prst="ellipse">
            <a:avLst/>
          </a:prstGeom>
          <a:noFill/>
          <a:ln w="31750">
            <a:solidFill>
              <a:schemeClr val="tx2"/>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IN" sz="44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4" name="Oval 3"/>
          <p:cNvSpPr/>
          <p:nvPr/>
        </p:nvSpPr>
        <p:spPr bwMode="auto">
          <a:xfrm>
            <a:off x="5624947" y="4627424"/>
            <a:ext cx="1579418" cy="374073"/>
          </a:xfrm>
          <a:prstGeom prst="ellipse">
            <a:avLst/>
          </a:prstGeom>
          <a:noFill/>
          <a:ln w="31750">
            <a:solidFill>
              <a:schemeClr val="tx2"/>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IN" sz="44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5" name="TextBox 4"/>
          <p:cNvSpPr txBox="1"/>
          <p:nvPr/>
        </p:nvSpPr>
        <p:spPr>
          <a:xfrm>
            <a:off x="-408922" y="286389"/>
            <a:ext cx="7061613" cy="830997"/>
          </a:xfrm>
          <a:prstGeom prst="rect">
            <a:avLst/>
          </a:prstGeom>
          <a:noFill/>
        </p:spPr>
        <p:txBody>
          <a:bodyPr wrap="none" rtlCol="0">
            <a:spAutoFit/>
          </a:bodyPr>
          <a:lstStyle/>
          <a:p>
            <a:r>
              <a:rPr lang="en-US" sz="2400" b="1" dirty="0" smtClean="0">
                <a:solidFill>
                  <a:schemeClr val="tx2"/>
                </a:solidFill>
              </a:rPr>
              <a:t>      % Cell Death/Viability- </a:t>
            </a:r>
            <a:r>
              <a:rPr lang="en-US" sz="2400" b="1" dirty="0" err="1" smtClean="0">
                <a:solidFill>
                  <a:schemeClr val="tx2"/>
                </a:solidFill>
              </a:rPr>
              <a:t>Retinobalstoma</a:t>
            </a:r>
            <a:r>
              <a:rPr lang="en-US" sz="2400" b="1" dirty="0" smtClean="0">
                <a:solidFill>
                  <a:schemeClr val="tx2"/>
                </a:solidFill>
              </a:rPr>
              <a:t> Cells (Y-79)</a:t>
            </a:r>
          </a:p>
          <a:p>
            <a:pPr algn="ctr"/>
            <a:r>
              <a:rPr lang="en-US" sz="2400" b="1" dirty="0" err="1" smtClean="0">
                <a:solidFill>
                  <a:schemeClr val="tx2"/>
                </a:solidFill>
              </a:rPr>
              <a:t>Trypan</a:t>
            </a:r>
            <a:r>
              <a:rPr lang="en-US" sz="2400" b="1" dirty="0" smtClean="0">
                <a:solidFill>
                  <a:schemeClr val="tx2"/>
                </a:solidFill>
              </a:rPr>
              <a:t> Blue Dye Exclusion Test</a:t>
            </a:r>
            <a:endParaRPr lang="en-IN" sz="2400" b="1" dirty="0">
              <a:solidFill>
                <a:schemeClr val="tx2"/>
              </a:solidFill>
            </a:endParaRPr>
          </a:p>
        </p:txBody>
      </p:sp>
      <p:sp>
        <p:nvSpPr>
          <p:cNvPr id="6" name="Oval 5"/>
          <p:cNvSpPr/>
          <p:nvPr/>
        </p:nvSpPr>
        <p:spPr bwMode="auto">
          <a:xfrm>
            <a:off x="1870364" y="4627424"/>
            <a:ext cx="1579418" cy="374073"/>
          </a:xfrm>
          <a:prstGeom prst="ellipse">
            <a:avLst/>
          </a:prstGeom>
          <a:noFill/>
          <a:ln w="31750">
            <a:solidFill>
              <a:schemeClr val="tx2"/>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IN" sz="44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7" name="Oval 6"/>
          <p:cNvSpPr/>
          <p:nvPr/>
        </p:nvSpPr>
        <p:spPr bwMode="auto">
          <a:xfrm>
            <a:off x="5597242" y="4253344"/>
            <a:ext cx="1579418" cy="374073"/>
          </a:xfrm>
          <a:prstGeom prst="ellipse">
            <a:avLst/>
          </a:prstGeom>
          <a:noFill/>
          <a:ln w="31750">
            <a:solidFill>
              <a:schemeClr val="tx2"/>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IN" sz="44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9" name="TextBox 8"/>
          <p:cNvSpPr txBox="1"/>
          <p:nvPr/>
        </p:nvSpPr>
        <p:spPr>
          <a:xfrm>
            <a:off x="0" y="6488668"/>
            <a:ext cx="9143144" cy="369332"/>
          </a:xfrm>
          <a:prstGeom prst="rect">
            <a:avLst/>
          </a:prstGeom>
          <a:noFill/>
        </p:spPr>
        <p:txBody>
          <a:bodyPr wrap="none" rtlCol="0">
            <a:spAutoFit/>
          </a:bodyPr>
          <a:lstStyle/>
          <a:p>
            <a:r>
              <a:rPr lang="en-US" dirty="0" smtClean="0"/>
              <a:t>*p≤0.005; Retinoblastoma cells showed increased  cell death at 1 &amp;2 minute CAP- Most optimal</a:t>
            </a:r>
            <a:endParaRPr lang="en-IN" dirty="0"/>
          </a:p>
        </p:txBody>
      </p:sp>
    </p:spTree>
    <p:extLst>
      <p:ext uri="{BB962C8B-B14F-4D97-AF65-F5344CB8AC3E}">
        <p14:creationId xmlns="" xmlns:p14="http://schemas.microsoft.com/office/powerpoint/2010/main" val="3770792426"/>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    </a:t>
            </a:r>
            <a:fld id="{0B0228CD-7FDF-BD49-9AFD-E315DB044540}" type="slidenum">
              <a:rPr lang="en-US" smtClean="0">
                <a:solidFill>
                  <a:schemeClr val="bg1">
                    <a:lumMod val="50000"/>
                    <a:lumOff val="50000"/>
                  </a:schemeClr>
                </a:solidFill>
              </a:rPr>
              <a:pPr/>
              <a:t>22</a:t>
            </a:fld>
            <a:endParaRPr lang="en-US" dirty="0">
              <a:solidFill>
                <a:schemeClr val="bg1">
                  <a:lumMod val="50000"/>
                  <a:lumOff val="50000"/>
                </a:schemeClr>
              </a:solidFill>
            </a:endParaRPr>
          </a:p>
        </p:txBody>
      </p:sp>
      <p:pic>
        <p:nvPicPr>
          <p:cNvPr id="6" name="Picture 5" descr="TRAIL Fig JPEG final alpha jpeg.jpg"/>
          <p:cNvPicPr>
            <a:picLocks noChangeAspect="1"/>
          </p:cNvPicPr>
          <p:nvPr/>
        </p:nvPicPr>
        <p:blipFill>
          <a:blip r:embed="rId2"/>
          <a:srcRect/>
          <a:stretch>
            <a:fillRect/>
          </a:stretch>
        </p:blipFill>
        <p:spPr>
          <a:xfrm>
            <a:off x="1039101" y="978874"/>
            <a:ext cx="6982690" cy="5851416"/>
          </a:xfrm>
          <a:prstGeom prst="rect">
            <a:avLst/>
          </a:prstGeom>
        </p:spPr>
      </p:pic>
      <p:sp>
        <p:nvSpPr>
          <p:cNvPr id="5" name="TextBox 4"/>
          <p:cNvSpPr txBox="1"/>
          <p:nvPr/>
        </p:nvSpPr>
        <p:spPr>
          <a:xfrm>
            <a:off x="3909341" y="3075702"/>
            <a:ext cx="300082" cy="369332"/>
          </a:xfrm>
          <a:prstGeom prst="rect">
            <a:avLst/>
          </a:prstGeom>
          <a:noFill/>
        </p:spPr>
        <p:txBody>
          <a:bodyPr wrap="none" rtlCol="0">
            <a:spAutoFit/>
          </a:bodyPr>
          <a:lstStyle/>
          <a:p>
            <a:r>
              <a:rPr lang="en-US" dirty="0" smtClean="0">
                <a:solidFill>
                  <a:schemeClr val="bg1"/>
                </a:solidFill>
              </a:rPr>
              <a:t>*</a:t>
            </a:r>
            <a:endParaRPr lang="en-IN" dirty="0">
              <a:solidFill>
                <a:schemeClr val="bg1"/>
              </a:solidFill>
            </a:endParaRPr>
          </a:p>
        </p:txBody>
      </p:sp>
      <p:sp>
        <p:nvSpPr>
          <p:cNvPr id="7" name="Oval 6"/>
          <p:cNvSpPr/>
          <p:nvPr/>
        </p:nvSpPr>
        <p:spPr bwMode="auto">
          <a:xfrm>
            <a:off x="3057137" y="3445034"/>
            <a:ext cx="1152286" cy="240275"/>
          </a:xfrm>
          <a:prstGeom prst="ellipse">
            <a:avLst/>
          </a:prstGeom>
          <a:noFill/>
          <a:ln>
            <a:solidFill>
              <a:schemeClr val="tx2">
                <a:lumMod val="75000"/>
              </a:schemeClr>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IN"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8" name="TextBox 7"/>
          <p:cNvSpPr txBox="1"/>
          <p:nvPr/>
        </p:nvSpPr>
        <p:spPr>
          <a:xfrm>
            <a:off x="3853916" y="3380507"/>
            <a:ext cx="300082" cy="369332"/>
          </a:xfrm>
          <a:prstGeom prst="rect">
            <a:avLst/>
          </a:prstGeom>
          <a:noFill/>
        </p:spPr>
        <p:txBody>
          <a:bodyPr wrap="none" rtlCol="0">
            <a:spAutoFit/>
          </a:bodyPr>
          <a:lstStyle/>
          <a:p>
            <a:r>
              <a:rPr lang="en-US" dirty="0" smtClean="0">
                <a:solidFill>
                  <a:schemeClr val="bg1"/>
                </a:solidFill>
              </a:rPr>
              <a:t>*</a:t>
            </a:r>
            <a:endParaRPr lang="en-IN" dirty="0">
              <a:solidFill>
                <a:schemeClr val="bg1"/>
              </a:solidFill>
            </a:endParaRPr>
          </a:p>
        </p:txBody>
      </p:sp>
      <p:sp>
        <p:nvSpPr>
          <p:cNvPr id="9" name="TextBox 8"/>
          <p:cNvSpPr txBox="1"/>
          <p:nvPr/>
        </p:nvSpPr>
        <p:spPr>
          <a:xfrm>
            <a:off x="5837482" y="3075702"/>
            <a:ext cx="300082" cy="369332"/>
          </a:xfrm>
          <a:prstGeom prst="rect">
            <a:avLst/>
          </a:prstGeom>
          <a:noFill/>
        </p:spPr>
        <p:txBody>
          <a:bodyPr wrap="none" rtlCol="0">
            <a:spAutoFit/>
          </a:bodyPr>
          <a:lstStyle/>
          <a:p>
            <a:r>
              <a:rPr lang="en-US" dirty="0" smtClean="0">
                <a:solidFill>
                  <a:schemeClr val="bg1"/>
                </a:solidFill>
              </a:rPr>
              <a:t>*</a:t>
            </a:r>
            <a:endParaRPr lang="en-IN" dirty="0">
              <a:solidFill>
                <a:schemeClr val="bg1"/>
              </a:solidFill>
            </a:endParaRPr>
          </a:p>
        </p:txBody>
      </p:sp>
      <p:sp>
        <p:nvSpPr>
          <p:cNvPr id="10" name="TextBox 9"/>
          <p:cNvSpPr txBox="1"/>
          <p:nvPr/>
        </p:nvSpPr>
        <p:spPr>
          <a:xfrm>
            <a:off x="5687441" y="3361904"/>
            <a:ext cx="300082" cy="369332"/>
          </a:xfrm>
          <a:prstGeom prst="rect">
            <a:avLst/>
          </a:prstGeom>
          <a:noFill/>
        </p:spPr>
        <p:txBody>
          <a:bodyPr wrap="none" rtlCol="0">
            <a:spAutoFit/>
          </a:bodyPr>
          <a:lstStyle/>
          <a:p>
            <a:r>
              <a:rPr lang="en-US" dirty="0" smtClean="0">
                <a:solidFill>
                  <a:schemeClr val="bg1"/>
                </a:solidFill>
              </a:rPr>
              <a:t>*</a:t>
            </a:r>
            <a:endParaRPr lang="en-IN" dirty="0">
              <a:solidFill>
                <a:schemeClr val="bg1"/>
              </a:solidFill>
            </a:endParaRPr>
          </a:p>
        </p:txBody>
      </p:sp>
      <p:sp>
        <p:nvSpPr>
          <p:cNvPr id="11" name="Oval 10"/>
          <p:cNvSpPr/>
          <p:nvPr/>
        </p:nvSpPr>
        <p:spPr bwMode="auto">
          <a:xfrm>
            <a:off x="3104762" y="3149759"/>
            <a:ext cx="1152286" cy="240275"/>
          </a:xfrm>
          <a:prstGeom prst="ellipse">
            <a:avLst/>
          </a:prstGeom>
          <a:noFill/>
          <a:ln>
            <a:solidFill>
              <a:schemeClr val="tx2">
                <a:lumMod val="75000"/>
              </a:schemeClr>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IN"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2" name="Oval 11"/>
          <p:cNvSpPr/>
          <p:nvPr/>
        </p:nvSpPr>
        <p:spPr bwMode="auto">
          <a:xfrm>
            <a:off x="4985278" y="3458246"/>
            <a:ext cx="1152286" cy="240275"/>
          </a:xfrm>
          <a:prstGeom prst="ellipse">
            <a:avLst/>
          </a:prstGeom>
          <a:noFill/>
          <a:ln>
            <a:solidFill>
              <a:schemeClr val="tx2">
                <a:lumMod val="75000"/>
              </a:schemeClr>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IN"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3" name="Oval 12"/>
          <p:cNvSpPr/>
          <p:nvPr/>
        </p:nvSpPr>
        <p:spPr bwMode="auto">
          <a:xfrm>
            <a:off x="5032903" y="3162971"/>
            <a:ext cx="1152286" cy="240275"/>
          </a:xfrm>
          <a:prstGeom prst="ellipse">
            <a:avLst/>
          </a:prstGeom>
          <a:noFill/>
          <a:ln>
            <a:solidFill>
              <a:schemeClr val="tx2">
                <a:lumMod val="75000"/>
              </a:schemeClr>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IN"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4" name="TextBox 13"/>
          <p:cNvSpPr txBox="1"/>
          <p:nvPr/>
        </p:nvSpPr>
        <p:spPr>
          <a:xfrm>
            <a:off x="1181101" y="238125"/>
            <a:ext cx="5353050" cy="646331"/>
          </a:xfrm>
          <a:prstGeom prst="rect">
            <a:avLst/>
          </a:prstGeom>
          <a:noFill/>
        </p:spPr>
        <p:txBody>
          <a:bodyPr wrap="square" rtlCol="0">
            <a:spAutoFit/>
          </a:bodyPr>
          <a:lstStyle/>
          <a:p>
            <a:pPr algn="ctr"/>
            <a:r>
              <a:rPr lang="en-US" b="1" dirty="0" smtClean="0">
                <a:solidFill>
                  <a:schemeClr val="tx2">
                    <a:lumMod val="75000"/>
                  </a:schemeClr>
                </a:solidFill>
              </a:rPr>
              <a:t>Total Mean Surface Expression of TRAIL-R1 and ROS Positive Tumor Cells </a:t>
            </a:r>
            <a:endParaRPr lang="en-IN" b="1" dirty="0">
              <a:solidFill>
                <a:schemeClr val="tx2">
                  <a:lumMod val="75000"/>
                </a:schemeClr>
              </a:solidFill>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63485"/>
            <a:ext cx="8382000" cy="5798510"/>
          </a:xfrm>
        </p:spPr>
        <p:txBody>
          <a:bodyPr/>
          <a:lstStyle/>
          <a:p>
            <a:pPr>
              <a:buNone/>
            </a:pPr>
            <a:r>
              <a:rPr lang="en-US" sz="2400" dirty="0" smtClean="0">
                <a:solidFill>
                  <a:srgbClr val="FFFF00"/>
                </a:solidFill>
              </a:rPr>
              <a:t>SUMMARY</a:t>
            </a:r>
          </a:p>
          <a:p>
            <a:r>
              <a:rPr lang="en-US" sz="2400" dirty="0" smtClean="0"/>
              <a:t>CAP induced cell death of primary colon cancer stem cells isolated from patient sample</a:t>
            </a:r>
          </a:p>
          <a:p>
            <a:endParaRPr lang="en-US" sz="2400" dirty="0" smtClean="0"/>
          </a:p>
          <a:p>
            <a:r>
              <a:rPr lang="en-US" sz="2400" dirty="0" smtClean="0"/>
              <a:t>Tumor stem cells </a:t>
            </a:r>
            <a:r>
              <a:rPr lang="en-US" sz="2400" i="1" dirty="0" err="1" smtClean="0"/>
              <a:t>invitro</a:t>
            </a:r>
            <a:r>
              <a:rPr lang="en-US" sz="2400" dirty="0" smtClean="0"/>
              <a:t> more resistant to cell death in presence of CAP –require 6 </a:t>
            </a:r>
            <a:r>
              <a:rPr lang="en-US" sz="2400" dirty="0" err="1" smtClean="0"/>
              <a:t>treatements</a:t>
            </a:r>
            <a:endParaRPr lang="en-US" sz="2400" dirty="0" smtClean="0"/>
          </a:p>
          <a:p>
            <a:endParaRPr lang="en-US" sz="2400" dirty="0" smtClean="0"/>
          </a:p>
          <a:p>
            <a:r>
              <a:rPr lang="en-US" sz="2400" dirty="0" smtClean="0"/>
              <a:t>Retinoblastoma cells responded to CAP inducing cell death at 1-2 minutes (1.4W)</a:t>
            </a:r>
          </a:p>
          <a:p>
            <a:endParaRPr lang="en-US" sz="2400" dirty="0" smtClean="0"/>
          </a:p>
          <a:p>
            <a:r>
              <a:rPr lang="en-US" sz="2400" dirty="0" smtClean="0"/>
              <a:t>Elevated levels of TRAIL-R1 expression in </a:t>
            </a:r>
            <a:r>
              <a:rPr lang="en-US" sz="2400" dirty="0" err="1" smtClean="0"/>
              <a:t>Rb</a:t>
            </a:r>
            <a:endParaRPr lang="en-US" sz="2400" dirty="0" smtClean="0"/>
          </a:p>
          <a:p>
            <a:endParaRPr lang="en-US" sz="2400" dirty="0" smtClean="0">
              <a:solidFill>
                <a:schemeClr val="tx2">
                  <a:lumMod val="75000"/>
                </a:schemeClr>
              </a:solidFill>
            </a:endParaRPr>
          </a:p>
          <a:p>
            <a:r>
              <a:rPr lang="en-US" sz="2400" u="sng" dirty="0" smtClean="0">
                <a:solidFill>
                  <a:srgbClr val="FFFF00"/>
                </a:solidFill>
              </a:rPr>
              <a:t>CAP serves as an alternative therapy for solid tumors</a:t>
            </a:r>
          </a:p>
          <a:p>
            <a:endParaRPr lang="en-US" sz="2400" dirty="0" smtClean="0">
              <a:solidFill>
                <a:schemeClr val="tx2">
                  <a:lumMod val="75000"/>
                </a:schemeClr>
              </a:solidFill>
            </a:endParaRPr>
          </a:p>
          <a:p>
            <a:endParaRPr lang="en-IN" sz="2400" dirty="0">
              <a:solidFill>
                <a:schemeClr val="tx2">
                  <a:lumMod val="75000"/>
                </a:schemeClr>
              </a:solidFill>
            </a:endParaRPr>
          </a:p>
        </p:txBody>
      </p:sp>
      <p:sp>
        <p:nvSpPr>
          <p:cNvPr id="3" name="Slide Number Placeholder 2"/>
          <p:cNvSpPr>
            <a:spLocks noGrp="1"/>
          </p:cNvSpPr>
          <p:nvPr>
            <p:ph type="sldNum" sz="quarter" idx="12"/>
          </p:nvPr>
        </p:nvSpPr>
        <p:spPr/>
        <p:txBody>
          <a:bodyPr/>
          <a:lstStyle/>
          <a:p>
            <a:r>
              <a:rPr lang="en-US" smtClean="0"/>
              <a:t>    </a:t>
            </a:r>
            <a:fld id="{0B0228CD-7FDF-BD49-9AFD-E315DB044540}" type="slidenum">
              <a:rPr lang="en-US" smtClean="0">
                <a:solidFill>
                  <a:schemeClr val="bg1">
                    <a:lumMod val="50000"/>
                    <a:lumOff val="50000"/>
                  </a:schemeClr>
                </a:solidFill>
              </a:rPr>
              <a:pPr/>
              <a:t>23</a:t>
            </a:fld>
            <a:endParaRPr lang="en-US" dirty="0">
              <a:solidFill>
                <a:schemeClr val="bg1">
                  <a:lumMod val="50000"/>
                  <a:lumOff val="50000"/>
                </a:schemeClr>
              </a:solidFill>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    </a:t>
            </a:r>
            <a:fld id="{0B0228CD-7FDF-BD49-9AFD-E315DB044540}" type="slidenum">
              <a:rPr lang="en-US" smtClean="0">
                <a:solidFill>
                  <a:schemeClr val="bg1">
                    <a:lumMod val="50000"/>
                    <a:lumOff val="50000"/>
                  </a:schemeClr>
                </a:solidFill>
              </a:rPr>
              <a:pPr/>
              <a:t>24</a:t>
            </a:fld>
            <a:endParaRPr lang="en-US" dirty="0">
              <a:solidFill>
                <a:schemeClr val="bg1">
                  <a:lumMod val="50000"/>
                  <a:lumOff val="50000"/>
                </a:schemeClr>
              </a:solidFill>
            </a:endParaRPr>
          </a:p>
        </p:txBody>
      </p:sp>
      <p:pic>
        <p:nvPicPr>
          <p:cNvPr id="7" name="Picture 6" descr="Slide6.JPG"/>
          <p:cNvPicPr>
            <a:picLocks noChangeAspect="1"/>
          </p:cNvPicPr>
          <p:nvPr/>
        </p:nvPicPr>
        <p:blipFill rotWithShape="1">
          <a:blip r:embed="rId2">
            <a:extLst>
              <a:ext uri="{28A0092B-C50C-407E-A947-70E740481C1C}">
                <a14:useLocalDpi xmlns:a14="http://schemas.microsoft.com/office/drawing/2010/main" xmlns="" val="0"/>
              </a:ext>
            </a:extLst>
          </a:blip>
          <a:srcRect l="4761" t="5821" r="6029" b="11755"/>
          <a:stretch/>
        </p:blipFill>
        <p:spPr>
          <a:xfrm>
            <a:off x="1253465" y="1280545"/>
            <a:ext cx="7417012" cy="3711137"/>
          </a:xfrm>
          <a:prstGeom prst="rect">
            <a:avLst/>
          </a:prstGeom>
        </p:spPr>
      </p:pic>
      <p:pic>
        <p:nvPicPr>
          <p:cNvPr id="8" name="Picture 7" descr="JCRI-ABTS-Logo-Final-RGB.jpg"/>
          <p:cNvPicPr>
            <a:picLocks noChangeAspect="1"/>
          </p:cNvPicPr>
          <p:nvPr/>
        </p:nvPicPr>
        <p:blipFill rotWithShape="1">
          <a:blip r:embed="rId3">
            <a:extLst>
              <a:ext uri="{28A0092B-C50C-407E-A947-70E740481C1C}">
                <a14:useLocalDpi xmlns:a14="http://schemas.microsoft.com/office/drawing/2010/main" xmlns="" val="0"/>
              </a:ext>
            </a:extLst>
          </a:blip>
          <a:srcRect l="16234" t="13940" r="6348" b="15392"/>
          <a:stretch/>
        </p:blipFill>
        <p:spPr>
          <a:xfrm>
            <a:off x="0" y="0"/>
            <a:ext cx="1253465" cy="1280545"/>
          </a:xfrm>
          <a:prstGeom prst="rect">
            <a:avLst/>
          </a:prstGeom>
        </p:spPr>
      </p:pic>
      <p:sp>
        <p:nvSpPr>
          <p:cNvPr id="2" name="TextBox 1"/>
          <p:cNvSpPr txBox="1"/>
          <p:nvPr/>
        </p:nvSpPr>
        <p:spPr>
          <a:xfrm>
            <a:off x="355389" y="5058741"/>
            <a:ext cx="6848478" cy="1754326"/>
          </a:xfrm>
          <a:prstGeom prst="rect">
            <a:avLst/>
          </a:prstGeom>
          <a:noFill/>
        </p:spPr>
        <p:txBody>
          <a:bodyPr wrap="none" rtlCol="0">
            <a:spAutoFit/>
          </a:bodyPr>
          <a:lstStyle/>
          <a:p>
            <a:r>
              <a:rPr lang="en-US" b="1" dirty="0" smtClean="0"/>
              <a:t>Translational Molecular Biology Group-</a:t>
            </a:r>
          </a:p>
          <a:p>
            <a:r>
              <a:rPr lang="en-US" b="1" dirty="0" smtClean="0"/>
              <a:t>Dr. Jerome Canady, MD, CEO</a:t>
            </a:r>
          </a:p>
          <a:p>
            <a:r>
              <a:rPr lang="en-US" b="1" dirty="0" err="1" smtClean="0"/>
              <a:t>Arpitha</a:t>
            </a:r>
            <a:r>
              <a:rPr lang="en-US" b="1" dirty="0" smtClean="0"/>
              <a:t> </a:t>
            </a:r>
            <a:r>
              <a:rPr lang="en-US" b="1" dirty="0" err="1" smtClean="0"/>
              <a:t>Parthasarathy</a:t>
            </a:r>
            <a:r>
              <a:rPr lang="en-US" b="1" dirty="0" smtClean="0"/>
              <a:t>, </a:t>
            </a:r>
            <a:r>
              <a:rPr lang="en-US" b="1" smtClean="0"/>
              <a:t>PhD(Director Research &amp; </a:t>
            </a:r>
            <a:r>
              <a:rPr lang="en-US" b="1" dirty="0" smtClean="0"/>
              <a:t>Principal Investigator)</a:t>
            </a:r>
          </a:p>
          <a:p>
            <a:r>
              <a:rPr lang="en-US" b="1" dirty="0" smtClean="0"/>
              <a:t>Warren Rowe III, PhD (Postdoctoral Scientist)</a:t>
            </a:r>
          </a:p>
          <a:p>
            <a:r>
              <a:rPr lang="en-US" b="1" dirty="0" smtClean="0"/>
              <a:t>Elizabeth Williams, (Senior Research Assistant)</a:t>
            </a:r>
          </a:p>
          <a:p>
            <a:r>
              <a:rPr lang="en-US" b="1" dirty="0" err="1" smtClean="0"/>
              <a:t>Sterlyn</a:t>
            </a:r>
            <a:r>
              <a:rPr lang="en-US" b="1" dirty="0" smtClean="0"/>
              <a:t> Jones and Devin Saunders (Research Assistants)</a:t>
            </a:r>
            <a:endParaRPr lang="en-US" b="1" dirty="0"/>
          </a:p>
        </p:txBody>
      </p:sp>
    </p:spTree>
    <p:extLst>
      <p:ext uri="{BB962C8B-B14F-4D97-AF65-F5344CB8AC3E}">
        <p14:creationId xmlns:p14="http://schemas.microsoft.com/office/powerpoint/2010/main" xmlns="" val="4234389920"/>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Eye– 2016 </a:t>
            </a:r>
          </a:p>
          <a:p>
            <a:r>
              <a:rPr lang="en-US" sz="2800" b="1" dirty="0" smtClean="0">
                <a:solidFill>
                  <a:schemeClr val="bg1"/>
                </a:solidFill>
              </a:rPr>
              <a:t>Website: eye.conferenceseries.com</a:t>
            </a:r>
          </a:p>
        </p:txBody>
      </p:sp>
      <p:sp>
        <p:nvSpPr>
          <p:cNvPr id="2" name="Title 1"/>
          <p:cNvSpPr>
            <a:spLocks noGrp="1"/>
          </p:cNvSpPr>
          <p:nvPr>
            <p:ph type="ctrTitle"/>
          </p:nvPr>
        </p:nvSpPr>
        <p:spPr>
          <a:xfrm>
            <a:off x="0" y="1371600"/>
            <a:ext cx="9144000" cy="2209800"/>
          </a:xfrm>
          <a:blipFill>
            <a:blip r:embed="rId2"/>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dirty="0" smtClean="0">
                <a:solidFill>
                  <a:srgbClr val="00B0F0"/>
                </a:solidFill>
                <a:latin typeface="Times New Roman" pitchFamily="18" charset="0"/>
                <a:cs typeface="Times New Roman" pitchFamily="18" charset="0"/>
              </a:rPr>
              <a:t>Meet the eminent gathering once again at</a:t>
            </a:r>
            <a:r>
              <a:rPr sz="4800" b="1" smtClean="0">
                <a:solidFill>
                  <a:schemeClr val="tx1"/>
                </a:solidFill>
                <a:latin typeface="Times New Roman" pitchFamily="18" charset="0"/>
                <a:cs typeface="Times New Roman" pitchFamily="18" charset="0"/>
              </a:rPr>
              <a:t/>
            </a:r>
            <a:br>
              <a:rPr sz="4800" b="1" smtClean="0">
                <a:solidFill>
                  <a:schemeClr val="tx1"/>
                </a:solidFill>
                <a:latin typeface="Times New Roman" pitchFamily="18" charset="0"/>
                <a:cs typeface="Times New Roman" pitchFamily="18" charset="0"/>
              </a:rPr>
            </a:br>
            <a:r>
              <a:rPr sz="4800" b="1" smtClean="0">
                <a:solidFill>
                  <a:schemeClr val="tx1"/>
                </a:solidFill>
                <a:latin typeface="Times New Roman" pitchFamily="18" charset="0"/>
                <a:cs typeface="Times New Roman" pitchFamily="18" charset="0"/>
              </a:rPr>
              <a:t>Eye-2016</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Miami,  USA</a:t>
            </a:r>
            <a:br>
              <a:rPr sz="2400" b="1" smtClean="0">
                <a:solidFill>
                  <a:schemeClr val="tx1"/>
                </a:solidFill>
                <a:latin typeface="Perpetua"/>
                <a:ea typeface="+mn-ea"/>
                <a:cs typeface="+mn-cs"/>
              </a:rPr>
            </a:br>
            <a:r>
              <a:rPr sz="2400" b="1" smtClean="0">
                <a:solidFill>
                  <a:schemeClr val="tx1"/>
                </a:solidFill>
                <a:latin typeface="Perpetua"/>
                <a:ea typeface="+mn-ea"/>
                <a:cs typeface="+mn-cs"/>
              </a:rPr>
              <a:t>September 26-28,  </a:t>
            </a:r>
            <a:r>
              <a:rPr sz="2400" b="1" dirty="0" smtClean="0">
                <a:solidFill>
                  <a:schemeClr val="tx1"/>
                </a:solidFill>
                <a:latin typeface="Perpetua"/>
                <a:ea typeface="+mn-ea"/>
                <a:cs typeface="+mn-cs"/>
              </a:rPr>
              <a:t>2016</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3"/>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xmlns="" val="2318218855"/>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CIQLASTID" val="6"/>
</p:tagLst>
</file>

<file path=ppt/theme/theme1.xml><?xml version="1.0" encoding="utf-8"?>
<a:theme xmlns:a="http://schemas.openxmlformats.org/drawingml/2006/main" name="Blue Segoe 4-3 template-template_April-17-2007">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BlueDigitalWaves.potx</Template>
  <TotalTime>28700</TotalTime>
  <Words>1313</Words>
  <Application>Microsoft Macintosh PowerPoint</Application>
  <PresentationFormat>On-screen Show (4:3)</PresentationFormat>
  <Paragraphs>337</Paragraphs>
  <Slides>25</Slides>
  <Notes>0</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Blue Segoe 4-3 template-template_April-17-2007</vt:lpstr>
      <vt:lpstr>White with Courier font for code slides</vt:lpstr>
      <vt:lpstr>Eye-2015 Baltimore,  USA July13 - 15  2015</vt:lpstr>
      <vt:lpstr>Selective Ablation of Ocular Cancer Cells and Cancer Stem Cells with Cold Atmospheric Plasma</vt:lpstr>
      <vt:lpstr>Plasma: 4th State of Matter</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Meet the eminent gathering once again at Eye-2016 Miami,  USA September 26-28,  2016</vt:lpstr>
    </vt:vector>
  </TitlesOfParts>
  <Company>Hanesbrands/Full Sail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Plasma</dc:title>
  <dc:creator>Vania Abdul-Salaam</dc:creator>
  <cp:lastModifiedBy>kalpana_b</cp:lastModifiedBy>
  <cp:revision>661</cp:revision>
  <cp:lastPrinted>2014-01-15T15:47:29Z</cp:lastPrinted>
  <dcterms:created xsi:type="dcterms:W3CDTF">2013-09-24T20:04:39Z</dcterms:created>
  <dcterms:modified xsi:type="dcterms:W3CDTF">2015-08-31T09:53:03Z</dcterms:modified>
</cp:coreProperties>
</file>