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rawings/drawing4.xml" ContentType="application/vnd.openxmlformats-officedocument.drawingml.chartshap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rawings/drawing2.xml" ContentType="application/vnd.openxmlformats-officedocument.drawingml.chartshapes+xml"/>
  <Default Extension="xlsm" ContentType="application/vnd.ms-excel.sheet.macroEnabled.12"/>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drawings/drawing5.xml" ContentType="application/vnd.openxmlformats-officedocument.drawingml.chartshape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Override PartName="/ppt/drawings/drawing3.xml" ContentType="application/vnd.openxmlformats-officedocument.drawingml.chartshap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charts/chart6.xml" ContentType="application/vnd.openxmlformats-officedocument.drawingml.chart+xml"/>
  <Override PartName="/ppt/notesSlides/notesSlide11.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8" r:id="rId3"/>
    <p:sldId id="260" r:id="rId4"/>
    <p:sldId id="261" r:id="rId5"/>
    <p:sldId id="262" r:id="rId6"/>
    <p:sldId id="263" r:id="rId7"/>
    <p:sldId id="264" r:id="rId8"/>
    <p:sldId id="279" r:id="rId9"/>
    <p:sldId id="280" r:id="rId10"/>
    <p:sldId id="265" r:id="rId11"/>
    <p:sldId id="266" r:id="rId12"/>
    <p:sldId id="267" r:id="rId13"/>
    <p:sldId id="283" r:id="rId14"/>
    <p:sldId id="281" r:id="rId15"/>
    <p:sldId id="268" r:id="rId16"/>
    <p:sldId id="284" r:id="rId17"/>
    <p:sldId id="282" r:id="rId18"/>
    <p:sldId id="269" r:id="rId19"/>
    <p:sldId id="270" r:id="rId20"/>
    <p:sldId id="276" r:id="rId21"/>
    <p:sldId id="271" r:id="rId22"/>
    <p:sldId id="274" r:id="rId23"/>
    <p:sldId id="275" r:id="rId24"/>
    <p:sldId id="277" r:id="rId25"/>
    <p:sldId id="278" r:id="rId26"/>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H:\MSI%20(H)\7th%20framework\implementation\Reporting\HFSO%20deliverables\6.9%20Recommended%20sampling%20schemes\Working%20docs\Figure%205%20illustration%20of%20considering%20uncertainty.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Office_Excel_Worksheet1.xlsx"/></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H:\MSI%20(H)\7th%20framework\implementation\Reporting\HFSO%20deliverables\D6.10\Relationship%20of%20AL,%20MRL,%20DL_Norm%20dist%20mean%201.696%20SD%200.424_Lognorm%20dist%20mean%200.453%20SD%201.39-1%20(2).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H:\MSI%20(H)\7th%20framework\implementation\Reporting\HFSO%20deliverables\D6.10\Relationship%20of%20AL,%20MRL,%20DL_Norm%20dist%20mean%201.696%20SD%200.424_Lognorm%20dist%20mean%200.453%20SD%201.39-1.xlsx"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Microsoft%20PowerPoint%20programbeli%20%20diagram"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hu-HU"/>
  <c:chart>
    <c:plotArea>
      <c:layout>
        <c:manualLayout>
          <c:layoutTarget val="inner"/>
          <c:xMode val="edge"/>
          <c:yMode val="edge"/>
          <c:x val="8.4678843575096405E-2"/>
          <c:y val="5.4666765421126161E-2"/>
          <c:w val="0.67526159230096261"/>
          <c:h val="0.8326195683872849"/>
        </c:manualLayout>
      </c:layout>
      <c:scatterChart>
        <c:scatterStyle val="lineMarker"/>
        <c:ser>
          <c:idx val="0"/>
          <c:order val="0"/>
          <c:spPr>
            <a:ln w="28575">
              <a:noFill/>
            </a:ln>
          </c:spPr>
          <c:marker>
            <c:spPr>
              <a:solidFill>
                <a:schemeClr val="tx1"/>
              </a:solidFill>
            </c:spPr>
          </c:marker>
          <c:errBars>
            <c:errDir val="y"/>
            <c:errBarType val="both"/>
            <c:errValType val="cust"/>
            <c:plus>
              <c:numRef>
                <c:f>Munka1!$C$4:$C$9</c:f>
                <c:numCache>
                  <c:formatCode>General</c:formatCode>
                  <c:ptCount val="6"/>
                  <c:pt idx="0">
                    <c:v>1.5</c:v>
                  </c:pt>
                  <c:pt idx="1">
                    <c:v>1.5</c:v>
                  </c:pt>
                  <c:pt idx="3">
                    <c:v>2.5</c:v>
                  </c:pt>
                  <c:pt idx="4">
                    <c:v>2.5</c:v>
                  </c:pt>
                </c:numCache>
              </c:numRef>
            </c:plus>
            <c:minus>
              <c:numRef>
                <c:f>Munka1!$C$4:$C$9</c:f>
                <c:numCache>
                  <c:formatCode>General</c:formatCode>
                  <c:ptCount val="6"/>
                  <c:pt idx="0">
                    <c:v>1.5</c:v>
                  </c:pt>
                  <c:pt idx="1">
                    <c:v>1.5</c:v>
                  </c:pt>
                  <c:pt idx="3">
                    <c:v>2.5</c:v>
                  </c:pt>
                  <c:pt idx="4">
                    <c:v>2.5</c:v>
                  </c:pt>
                </c:numCache>
              </c:numRef>
            </c:minus>
          </c:errBars>
          <c:xVal>
            <c:numRef>
              <c:f>Munka1!$A$4:$A$9</c:f>
              <c:numCache>
                <c:formatCode>General</c:formatCode>
                <c:ptCount val="6"/>
                <c:pt idx="0">
                  <c:v>2</c:v>
                </c:pt>
                <c:pt idx="1">
                  <c:v>3</c:v>
                </c:pt>
                <c:pt idx="2">
                  <c:v>4</c:v>
                </c:pt>
                <c:pt idx="3">
                  <c:v>5</c:v>
                </c:pt>
                <c:pt idx="4">
                  <c:v>6</c:v>
                </c:pt>
                <c:pt idx="5">
                  <c:v>7</c:v>
                </c:pt>
              </c:numCache>
            </c:numRef>
          </c:xVal>
          <c:yVal>
            <c:numRef>
              <c:f>Munka1!$B$4:$B$9</c:f>
              <c:numCache>
                <c:formatCode>General</c:formatCode>
                <c:ptCount val="6"/>
                <c:pt idx="0">
                  <c:v>8</c:v>
                </c:pt>
                <c:pt idx="1">
                  <c:v>7</c:v>
                </c:pt>
                <c:pt idx="3">
                  <c:v>4</c:v>
                </c:pt>
                <c:pt idx="4">
                  <c:v>3</c:v>
                </c:pt>
              </c:numCache>
            </c:numRef>
          </c:yVal>
        </c:ser>
        <c:ser>
          <c:idx val="1"/>
          <c:order val="1"/>
          <c:tx>
            <c:strRef>
              <c:f>Munka1!$D$1</c:f>
              <c:strCache>
                <c:ptCount val="1"/>
                <c:pt idx="0">
                  <c:v>Legal limit</c:v>
                </c:pt>
              </c:strCache>
            </c:strRef>
          </c:tx>
          <c:spPr>
            <a:ln w="28575">
              <a:solidFill>
                <a:srgbClr val="FF0000"/>
              </a:solidFill>
            </a:ln>
          </c:spPr>
          <c:marker>
            <c:symbol val="none"/>
          </c:marker>
          <c:xVal>
            <c:numRef>
              <c:f>Munka1!$A$1:$A$10</c:f>
              <c:numCache>
                <c:formatCode>General</c:formatCode>
                <c:ptCount val="10"/>
                <c:pt idx="1">
                  <c:v>0</c:v>
                </c:pt>
                <c:pt idx="2">
                  <c:v>1</c:v>
                </c:pt>
                <c:pt idx="3">
                  <c:v>2</c:v>
                </c:pt>
                <c:pt idx="4">
                  <c:v>3</c:v>
                </c:pt>
                <c:pt idx="5">
                  <c:v>4</c:v>
                </c:pt>
                <c:pt idx="6">
                  <c:v>5</c:v>
                </c:pt>
                <c:pt idx="7">
                  <c:v>6</c:v>
                </c:pt>
                <c:pt idx="8">
                  <c:v>7</c:v>
                </c:pt>
                <c:pt idx="9">
                  <c:v>8</c:v>
                </c:pt>
              </c:numCache>
            </c:numRef>
          </c:xVal>
          <c:yVal>
            <c:numRef>
              <c:f>Munka1!$D$2:$D$10</c:f>
              <c:numCache>
                <c:formatCode>General</c:formatCode>
                <c:ptCount val="9"/>
                <c:pt idx="0">
                  <c:v>6</c:v>
                </c:pt>
                <c:pt idx="1">
                  <c:v>6</c:v>
                </c:pt>
                <c:pt idx="2">
                  <c:v>6</c:v>
                </c:pt>
                <c:pt idx="3">
                  <c:v>6</c:v>
                </c:pt>
                <c:pt idx="4">
                  <c:v>6</c:v>
                </c:pt>
                <c:pt idx="5">
                  <c:v>6</c:v>
                </c:pt>
                <c:pt idx="6">
                  <c:v>6</c:v>
                </c:pt>
                <c:pt idx="7">
                  <c:v>6</c:v>
                </c:pt>
                <c:pt idx="8">
                  <c:v>6</c:v>
                </c:pt>
              </c:numCache>
            </c:numRef>
          </c:yVal>
        </c:ser>
        <c:axId val="69542272"/>
        <c:axId val="72069120"/>
      </c:scatterChart>
      <c:valAx>
        <c:axId val="69542272"/>
        <c:scaling>
          <c:orientation val="minMax"/>
        </c:scaling>
        <c:delete val="1"/>
        <c:axPos val="b"/>
        <c:numFmt formatCode="General" sourceLinked="1"/>
        <c:tickLblPos val="none"/>
        <c:crossAx val="72069120"/>
        <c:crosses val="autoZero"/>
        <c:crossBetween val="midCat"/>
      </c:valAx>
      <c:valAx>
        <c:axId val="72069120"/>
        <c:scaling>
          <c:orientation val="minMax"/>
        </c:scaling>
        <c:delete val="1"/>
        <c:axPos val="l"/>
        <c:numFmt formatCode="General" sourceLinked="1"/>
        <c:tickLblPos val="none"/>
        <c:crossAx val="69542272"/>
        <c:crosses val="autoZero"/>
        <c:crossBetween val="midCat"/>
      </c:valAx>
    </c:plotArea>
    <c:legend>
      <c:legendPos val="r"/>
      <c:legendEntry>
        <c:idx val="0"/>
        <c:delete val="1"/>
      </c:legendEntry>
      <c:layout>
        <c:manualLayout>
          <c:xMode val="edge"/>
          <c:yMode val="edge"/>
          <c:x val="0.73762489063868653"/>
          <c:y val="0.33314122193059231"/>
          <c:w val="0.1984862204724436"/>
          <c:h val="8.3717191601050067E-2"/>
        </c:manualLayout>
      </c:layout>
    </c:legend>
    <c:plotVisOnly val="1"/>
    <c:dispBlanksAs val="gap"/>
  </c:chart>
  <c:spPr>
    <a:solidFill>
      <a:schemeClr val="lt1"/>
    </a:solidFill>
    <a:ln w="25400" cap="flat" cmpd="sng" algn="ctr">
      <a:solidFill>
        <a:schemeClr val="accent1"/>
      </a:solidFill>
      <a:prstDash val="solid"/>
    </a:ln>
    <a:effectLst/>
  </c:spPr>
  <c:txPr>
    <a:bodyPr/>
    <a:lstStyle/>
    <a:p>
      <a:pPr>
        <a:defRPr>
          <a:solidFill>
            <a:schemeClr val="dk1"/>
          </a:solidFill>
          <a:latin typeface="+mn-lt"/>
          <a:ea typeface="+mn-ea"/>
          <a:cs typeface="+mn-cs"/>
        </a:defRPr>
      </a:pPr>
      <a:endParaRPr lang="hu-HU"/>
    </a:p>
  </c:tx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hu-HU"/>
  <c:chart>
    <c:title>
      <c:tx>
        <c:rich>
          <a:bodyPr/>
          <a:lstStyle/>
          <a:p>
            <a:pPr>
              <a:defRPr sz="2141" b="1" i="0" u="none" strike="noStrike" baseline="0">
                <a:solidFill>
                  <a:srgbClr val="000000"/>
                </a:solidFill>
                <a:latin typeface="Arial"/>
                <a:ea typeface="Arial"/>
                <a:cs typeface="Arial"/>
              </a:defRPr>
            </a:pPr>
            <a:r>
              <a:rPr lang="en-GB" dirty="0"/>
              <a:t>Comparison of sample processing error </a:t>
            </a:r>
            <a:r>
              <a:rPr lang="en-GB" dirty="0" smtClean="0"/>
              <a:t>with </a:t>
            </a:r>
            <a:r>
              <a:rPr lang="en-GB" dirty="0"/>
              <a:t>water mixing and </a:t>
            </a:r>
            <a:r>
              <a:rPr lang="hu-HU" dirty="0" err="1" smtClean="0"/>
              <a:t>dry</a:t>
            </a:r>
            <a:r>
              <a:rPr lang="hu-HU" baseline="0" dirty="0" smtClean="0"/>
              <a:t> </a:t>
            </a:r>
            <a:r>
              <a:rPr lang="hu-HU" baseline="0" dirty="0" err="1" smtClean="0"/>
              <a:t>grinding</a:t>
            </a:r>
            <a:r>
              <a:rPr lang="hu-HU" baseline="0" dirty="0" smtClean="0"/>
              <a:t> &amp;</a:t>
            </a:r>
            <a:r>
              <a:rPr lang="en-GB" dirty="0" smtClean="0"/>
              <a:t> </a:t>
            </a:r>
            <a:r>
              <a:rPr lang="hu-HU" dirty="0" smtClean="0"/>
              <a:t>mixing</a:t>
            </a:r>
            <a:endParaRPr lang="en-GB" dirty="0"/>
          </a:p>
        </c:rich>
      </c:tx>
      <c:layout>
        <c:manualLayout>
          <c:xMode val="edge"/>
          <c:yMode val="edge"/>
          <c:x val="0.16032029650139942"/>
          <c:y val="8.7257971727321033E-3"/>
        </c:manualLayout>
      </c:layout>
      <c:spPr>
        <a:noFill/>
        <a:ln w="45322">
          <a:noFill/>
        </a:ln>
      </c:spPr>
    </c:title>
    <c:plotArea>
      <c:layout>
        <c:manualLayout>
          <c:layoutTarget val="inner"/>
          <c:xMode val="edge"/>
          <c:yMode val="edge"/>
          <c:x val="0.12292358803986711"/>
          <c:y val="0.20044052863436124"/>
          <c:w val="0.81229235880398676"/>
          <c:h val="0.63436123348018292"/>
        </c:manualLayout>
      </c:layout>
      <c:lineChart>
        <c:grouping val="standard"/>
        <c:ser>
          <c:idx val="0"/>
          <c:order val="0"/>
          <c:tx>
            <c:v>for Ks (upper)</c:v>
          </c:tx>
          <c:spPr>
            <a:ln w="22661">
              <a:solidFill>
                <a:srgbClr val="0066CC"/>
              </a:solidFill>
              <a:prstDash val="solid"/>
            </a:ln>
          </c:spPr>
          <c:marker>
            <c:symbol val="diamond"/>
            <c:size val="8"/>
            <c:spPr>
              <a:solidFill>
                <a:srgbClr val="0066CC"/>
              </a:solidFill>
              <a:ln>
                <a:solidFill>
                  <a:srgbClr val="0066CC"/>
                </a:solidFill>
                <a:prstDash val="solid"/>
              </a:ln>
            </c:spPr>
          </c:marker>
          <c:cat>
            <c:numRef>
              <c:f>'chart ApvsCV-manual'!$B$8:$B$20</c:f>
              <c:numCache>
                <c:formatCode>General</c:formatCode>
                <c:ptCount val="13"/>
                <c:pt idx="0">
                  <c:v>3</c:v>
                </c:pt>
                <c:pt idx="1">
                  <c:v>5</c:v>
                </c:pt>
                <c:pt idx="2">
                  <c:v>10</c:v>
                </c:pt>
                <c:pt idx="3">
                  <c:v>15</c:v>
                </c:pt>
                <c:pt idx="4">
                  <c:v>20</c:v>
                </c:pt>
                <c:pt idx="5">
                  <c:v>30</c:v>
                </c:pt>
                <c:pt idx="6">
                  <c:v>50</c:v>
                </c:pt>
                <c:pt idx="7">
                  <c:v>80</c:v>
                </c:pt>
                <c:pt idx="8">
                  <c:v>100</c:v>
                </c:pt>
                <c:pt idx="9">
                  <c:v>150</c:v>
                </c:pt>
                <c:pt idx="10">
                  <c:v>200</c:v>
                </c:pt>
                <c:pt idx="11">
                  <c:v>250</c:v>
                </c:pt>
                <c:pt idx="12">
                  <c:v>300</c:v>
                </c:pt>
              </c:numCache>
            </c:numRef>
          </c:cat>
          <c:val>
            <c:numRef>
              <c:f>'chart ApvsCV-manual'!$E$8:$E$20</c:f>
              <c:numCache>
                <c:formatCode>0.00</c:formatCode>
                <c:ptCount val="13"/>
                <c:pt idx="0">
                  <c:v>90.156801586736265</c:v>
                </c:pt>
                <c:pt idx="1">
                  <c:v>69.835158218550916</c:v>
                </c:pt>
                <c:pt idx="2">
                  <c:v>49.380913941573361</c:v>
                </c:pt>
                <c:pt idx="3">
                  <c:v>40.319347396380927</c:v>
                </c:pt>
                <c:pt idx="4">
                  <c:v>34.917579109275849</c:v>
                </c:pt>
                <c:pt idx="5">
                  <c:v>28.510083956997121</c:v>
                </c:pt>
                <c:pt idx="6">
                  <c:v>22.083816072884989</c:v>
                </c:pt>
                <c:pt idx="7">
                  <c:v>17.458789554637754</c:v>
                </c:pt>
                <c:pt idx="8">
                  <c:v>15.615616099613472</c:v>
                </c:pt>
                <c:pt idx="9">
                  <c:v>12.750097154414352</c:v>
                </c:pt>
                <c:pt idx="10">
                  <c:v>11.041908036442511</c:v>
                </c:pt>
                <c:pt idx="11">
                  <c:v>9.8761827883146722</c:v>
                </c:pt>
                <c:pt idx="12">
                  <c:v>9.0156801586737068</c:v>
                </c:pt>
              </c:numCache>
            </c:numRef>
          </c:val>
        </c:ser>
        <c:ser>
          <c:idx val="1"/>
          <c:order val="1"/>
          <c:tx>
            <c:v>for Ks (lower)</c:v>
          </c:tx>
          <c:spPr>
            <a:ln w="22661">
              <a:solidFill>
                <a:srgbClr val="0066CC"/>
              </a:solidFill>
              <a:prstDash val="solid"/>
            </a:ln>
          </c:spPr>
          <c:marker>
            <c:symbol val="square"/>
            <c:size val="8"/>
            <c:spPr>
              <a:solidFill>
                <a:srgbClr val="0066CC"/>
              </a:solidFill>
              <a:ln>
                <a:solidFill>
                  <a:srgbClr val="0066CC"/>
                </a:solidFill>
                <a:prstDash val="solid"/>
              </a:ln>
            </c:spPr>
          </c:marker>
          <c:cat>
            <c:numRef>
              <c:f>'chart ApvsCV-manual'!$B$8:$B$20</c:f>
              <c:numCache>
                <c:formatCode>General</c:formatCode>
                <c:ptCount val="13"/>
                <c:pt idx="0">
                  <c:v>3</c:v>
                </c:pt>
                <c:pt idx="1">
                  <c:v>5</c:v>
                </c:pt>
                <c:pt idx="2">
                  <c:v>10</c:v>
                </c:pt>
                <c:pt idx="3">
                  <c:v>15</c:v>
                </c:pt>
                <c:pt idx="4">
                  <c:v>20</c:v>
                </c:pt>
                <c:pt idx="5">
                  <c:v>30</c:v>
                </c:pt>
                <c:pt idx="6">
                  <c:v>50</c:v>
                </c:pt>
                <c:pt idx="7">
                  <c:v>80</c:v>
                </c:pt>
                <c:pt idx="8">
                  <c:v>100</c:v>
                </c:pt>
                <c:pt idx="9">
                  <c:v>150</c:v>
                </c:pt>
                <c:pt idx="10">
                  <c:v>200</c:v>
                </c:pt>
                <c:pt idx="11">
                  <c:v>250</c:v>
                </c:pt>
                <c:pt idx="12">
                  <c:v>300</c:v>
                </c:pt>
              </c:numCache>
            </c:numRef>
          </c:cat>
          <c:val>
            <c:numRef>
              <c:f>'chart ApvsCV-manual'!$F$8:$F$20</c:f>
              <c:numCache>
                <c:formatCode>0.00</c:formatCode>
                <c:ptCount val="13"/>
                <c:pt idx="0">
                  <c:v>59.187517346893166</c:v>
                </c:pt>
                <c:pt idx="1">
                  <c:v>45.846453797575968</c:v>
                </c:pt>
                <c:pt idx="2">
                  <c:v>32.4183383736219</c:v>
                </c:pt>
                <c:pt idx="3">
                  <c:v>26.469462441420113</c:v>
                </c:pt>
                <c:pt idx="4">
                  <c:v>22.923226898787789</c:v>
                </c:pt>
                <c:pt idx="5">
                  <c:v>18.716736386690869</c:v>
                </c:pt>
                <c:pt idx="6">
                  <c:v>14.497921664201618</c:v>
                </c:pt>
                <c:pt idx="7">
                  <c:v>11.461613449393992</c:v>
                </c:pt>
                <c:pt idx="8">
                  <c:v>10.251578721868318</c:v>
                </c:pt>
                <c:pt idx="9">
                  <c:v>8.3703789755169158</c:v>
                </c:pt>
                <c:pt idx="10">
                  <c:v>7.2489608321008117</c:v>
                </c:pt>
                <c:pt idx="11">
                  <c:v>6.4836676747243907</c:v>
                </c:pt>
                <c:pt idx="12">
                  <c:v>5.9187517346893426</c:v>
                </c:pt>
              </c:numCache>
            </c:numRef>
          </c:val>
        </c:ser>
        <c:ser>
          <c:idx val="2"/>
          <c:order val="2"/>
          <c:tx>
            <c:v>For Ks Typ</c:v>
          </c:tx>
          <c:spPr>
            <a:ln w="22661">
              <a:solidFill>
                <a:srgbClr val="0066CC"/>
              </a:solidFill>
              <a:prstDash val="solid"/>
            </a:ln>
          </c:spPr>
          <c:marker>
            <c:symbol val="triangle"/>
            <c:size val="8"/>
            <c:spPr>
              <a:solidFill>
                <a:srgbClr val="0066CC"/>
              </a:solidFill>
              <a:ln>
                <a:solidFill>
                  <a:srgbClr val="0066CC"/>
                </a:solidFill>
                <a:prstDash val="solid"/>
              </a:ln>
            </c:spPr>
          </c:marker>
          <c:cat>
            <c:numRef>
              <c:f>'chart ApvsCV-manual'!$B$8:$B$20</c:f>
              <c:numCache>
                <c:formatCode>General</c:formatCode>
                <c:ptCount val="13"/>
                <c:pt idx="0">
                  <c:v>3</c:v>
                </c:pt>
                <c:pt idx="1">
                  <c:v>5</c:v>
                </c:pt>
                <c:pt idx="2">
                  <c:v>10</c:v>
                </c:pt>
                <c:pt idx="3">
                  <c:v>15</c:v>
                </c:pt>
                <c:pt idx="4">
                  <c:v>20</c:v>
                </c:pt>
                <c:pt idx="5">
                  <c:v>30</c:v>
                </c:pt>
                <c:pt idx="6">
                  <c:v>50</c:v>
                </c:pt>
                <c:pt idx="7">
                  <c:v>80</c:v>
                </c:pt>
                <c:pt idx="8">
                  <c:v>100</c:v>
                </c:pt>
                <c:pt idx="9">
                  <c:v>150</c:v>
                </c:pt>
                <c:pt idx="10">
                  <c:v>200</c:v>
                </c:pt>
                <c:pt idx="11">
                  <c:v>250</c:v>
                </c:pt>
                <c:pt idx="12">
                  <c:v>300</c:v>
                </c:pt>
              </c:numCache>
            </c:numRef>
          </c:cat>
          <c:val>
            <c:numRef>
              <c:f>'chart ApvsCV-manual'!$D$8:$D$20</c:f>
              <c:numCache>
                <c:formatCode>0.00</c:formatCode>
                <c:ptCount val="13"/>
                <c:pt idx="0">
                  <c:v>71.456407377276449</c:v>
                </c:pt>
                <c:pt idx="1">
                  <c:v>55.349895150400904</c:v>
                </c:pt>
                <c:pt idx="2">
                  <c:v>39.138286198812885</c:v>
                </c:pt>
                <c:pt idx="3">
                  <c:v>31.956276864701529</c:v>
                </c:pt>
                <c:pt idx="4">
                  <c:v>27.674947575200491</c:v>
                </c:pt>
                <c:pt idx="5">
                  <c:v>22.596500072505094</c:v>
                </c:pt>
                <c:pt idx="6">
                  <c:v>17.503173692677493</c:v>
                </c:pt>
                <c:pt idx="7">
                  <c:v>13.83747378760023</c:v>
                </c:pt>
                <c:pt idx="8">
                  <c:v>12.376612810378324</c:v>
                </c:pt>
                <c:pt idx="9">
                  <c:v>10.105462043140127</c:v>
                </c:pt>
                <c:pt idx="10">
                  <c:v>8.7515868463387747</c:v>
                </c:pt>
                <c:pt idx="11">
                  <c:v>7.8276572397625745</c:v>
                </c:pt>
                <c:pt idx="12">
                  <c:v>7.1456407377276472</c:v>
                </c:pt>
              </c:numCache>
            </c:numRef>
          </c:val>
        </c:ser>
        <c:ser>
          <c:idx val="3"/>
          <c:order val="3"/>
          <c:spPr>
            <a:ln w="22661">
              <a:solidFill>
                <a:srgbClr val="800080"/>
              </a:solidFill>
              <a:prstDash val="solid"/>
            </a:ln>
          </c:spPr>
          <c:marker>
            <c:symbol val="x"/>
            <c:size val="8"/>
            <c:spPr>
              <a:noFill/>
              <a:ln>
                <a:solidFill>
                  <a:srgbClr val="800080"/>
                </a:solidFill>
                <a:prstDash val="solid"/>
              </a:ln>
            </c:spPr>
          </c:marker>
          <c:val>
            <c:numRef>
              <c:f>'chart ApvsCV-manual'!$D$30:$D$43</c:f>
              <c:numCache>
                <c:formatCode>0.00</c:formatCode>
                <c:ptCount val="14"/>
                <c:pt idx="0">
                  <c:v>11.564377809108954</c:v>
                </c:pt>
                <c:pt idx="1">
                  <c:v>6.6766966410995892</c:v>
                </c:pt>
                <c:pt idx="2">
                  <c:v>5.1717469797315418</c:v>
                </c:pt>
                <c:pt idx="3">
                  <c:v>3.6569773599492188</c:v>
                </c:pt>
                <c:pt idx="4">
                  <c:v>2.9859095109286398</c:v>
                </c:pt>
                <c:pt idx="5">
                  <c:v>2.585873489865758</c:v>
                </c:pt>
                <c:pt idx="6">
                  <c:v>2.1113568631870487</c:v>
                </c:pt>
                <c:pt idx="7">
                  <c:v>1.6354499938048339</c:v>
                </c:pt>
                <c:pt idx="8">
                  <c:v>1.2929367449328855</c:v>
                </c:pt>
                <c:pt idx="9">
                  <c:v>1.1564377809108961</c:v>
                </c:pt>
                <c:pt idx="10">
                  <c:v>0.94422749416939589</c:v>
                </c:pt>
                <c:pt idx="11">
                  <c:v>0.81772499690241762</c:v>
                </c:pt>
                <c:pt idx="12">
                  <c:v>0.73139547198984711</c:v>
                </c:pt>
                <c:pt idx="13">
                  <c:v>0.66766966410995965</c:v>
                </c:pt>
              </c:numCache>
            </c:numRef>
          </c:val>
        </c:ser>
        <c:ser>
          <c:idx val="4"/>
          <c:order val="4"/>
          <c:spPr>
            <a:ln w="22661">
              <a:solidFill>
                <a:srgbClr val="800080"/>
              </a:solidFill>
              <a:prstDash val="solid"/>
            </a:ln>
          </c:spPr>
          <c:marker>
            <c:symbol val="star"/>
            <c:size val="8"/>
            <c:spPr>
              <a:noFill/>
              <a:ln>
                <a:solidFill>
                  <a:srgbClr val="800080"/>
                </a:solidFill>
                <a:prstDash val="solid"/>
              </a:ln>
            </c:spPr>
          </c:marker>
          <c:val>
            <c:numRef>
              <c:f>'chart ApvsCV-manual'!$E$30:$E$43</c:f>
              <c:numCache>
                <c:formatCode>0.00</c:formatCode>
                <c:ptCount val="14"/>
                <c:pt idx="0">
                  <c:v>15.165750888103124</c:v>
                </c:pt>
                <c:pt idx="1">
                  <c:v>8.7559503577091728</c:v>
                </c:pt>
                <c:pt idx="2">
                  <c:v>6.7823299831252823</c:v>
                </c:pt>
                <c:pt idx="3">
                  <c:v>4.7958315233127156</c:v>
                </c:pt>
                <c:pt idx="4">
                  <c:v>3.9157800414902435</c:v>
                </c:pt>
                <c:pt idx="5">
                  <c:v>3.3911649915626341</c:v>
                </c:pt>
                <c:pt idx="6">
                  <c:v>2.7688746209727002</c:v>
                </c:pt>
                <c:pt idx="7">
                  <c:v>2.1447610589527462</c:v>
                </c:pt>
                <c:pt idx="8">
                  <c:v>1.6955824957813181</c:v>
                </c:pt>
                <c:pt idx="9">
                  <c:v>1.51657508881031</c:v>
                </c:pt>
                <c:pt idx="10">
                  <c:v>1.2382783747337871</c:v>
                </c:pt>
                <c:pt idx="11">
                  <c:v>1.0723805294763731</c:v>
                </c:pt>
                <c:pt idx="12">
                  <c:v>0.95916630466254349</c:v>
                </c:pt>
                <c:pt idx="13">
                  <c:v>0.87559503577091313</c:v>
                </c:pt>
              </c:numCache>
            </c:numRef>
          </c:val>
        </c:ser>
        <c:ser>
          <c:idx val="5"/>
          <c:order val="5"/>
          <c:spPr>
            <a:ln w="22661">
              <a:solidFill>
                <a:srgbClr val="800080"/>
              </a:solidFill>
              <a:prstDash val="solid"/>
            </a:ln>
          </c:spPr>
          <c:marker>
            <c:symbol val="circle"/>
            <c:size val="8"/>
            <c:spPr>
              <a:solidFill>
                <a:srgbClr val="800080"/>
              </a:solidFill>
              <a:ln>
                <a:solidFill>
                  <a:srgbClr val="800080"/>
                </a:solidFill>
                <a:prstDash val="solid"/>
              </a:ln>
            </c:spPr>
          </c:marker>
          <c:val>
            <c:numRef>
              <c:f>'chart ApvsCV-manual'!$F$30:$F$43</c:f>
              <c:numCache>
                <c:formatCode>0.00</c:formatCode>
                <c:ptCount val="14"/>
                <c:pt idx="0">
                  <c:v>9.302621062157769</c:v>
                </c:pt>
                <c:pt idx="1">
                  <c:v>5.3708707744058763</c:v>
                </c:pt>
                <c:pt idx="2">
                  <c:v>4.1602586127812176</c:v>
                </c:pt>
                <c:pt idx="3">
                  <c:v>2.9417470765873412</c:v>
                </c:pt>
                <c:pt idx="4">
                  <c:v>2.4019264299876948</c:v>
                </c:pt>
                <c:pt idx="5">
                  <c:v>2.0801293063906092</c:v>
                </c:pt>
                <c:pt idx="6">
                  <c:v>1.6984184665555018</c:v>
                </c:pt>
                <c:pt idx="7">
                  <c:v>1.3155892871721031</c:v>
                </c:pt>
                <c:pt idx="8">
                  <c:v>1.0400646531952986</c:v>
                </c:pt>
                <c:pt idx="9">
                  <c:v>0.93026210621577776</c:v>
                </c:pt>
                <c:pt idx="10">
                  <c:v>0.75955582909180763</c:v>
                </c:pt>
                <c:pt idx="11">
                  <c:v>0.65779464358606254</c:v>
                </c:pt>
                <c:pt idx="12">
                  <c:v>0.58834941531746754</c:v>
                </c:pt>
                <c:pt idx="13">
                  <c:v>0.53708707744059125</c:v>
                </c:pt>
              </c:numCache>
            </c:numRef>
          </c:val>
        </c:ser>
        <c:marker val="1"/>
        <c:axId val="81900288"/>
        <c:axId val="81902592"/>
      </c:lineChart>
      <c:catAx>
        <c:axId val="81900288"/>
        <c:scaling>
          <c:orientation val="minMax"/>
        </c:scaling>
        <c:axPos val="b"/>
        <c:title>
          <c:tx>
            <c:rich>
              <a:bodyPr/>
              <a:lstStyle/>
              <a:p>
                <a:pPr>
                  <a:defRPr sz="2141" b="1" i="0" u="none" strike="noStrike" baseline="0">
                    <a:solidFill>
                      <a:srgbClr val="000000"/>
                    </a:solidFill>
                    <a:latin typeface="Arial"/>
                    <a:ea typeface="Arial"/>
                    <a:cs typeface="Arial"/>
                  </a:defRPr>
                </a:pPr>
                <a:r>
                  <a:rPr lang="en-GB" dirty="0" smtClean="0"/>
                  <a:t>anal</a:t>
                </a:r>
                <a:r>
                  <a:rPr lang="hu-HU" dirty="0" smtClean="0"/>
                  <a:t>y</a:t>
                </a:r>
                <a:r>
                  <a:rPr lang="en-GB" dirty="0" err="1" smtClean="0"/>
                  <a:t>tical</a:t>
                </a:r>
                <a:r>
                  <a:rPr lang="en-GB" dirty="0" smtClean="0"/>
                  <a:t> </a:t>
                </a:r>
                <a:r>
                  <a:rPr lang="en-GB" dirty="0"/>
                  <a:t>portion mass (g)</a:t>
                </a:r>
              </a:p>
            </c:rich>
          </c:tx>
          <c:layout>
            <c:manualLayout>
              <c:xMode val="edge"/>
              <c:yMode val="edge"/>
              <c:x val="0.32059800664451832"/>
              <c:y val="0.93612334801761787"/>
            </c:manualLayout>
          </c:layout>
          <c:spPr>
            <a:noFill/>
            <a:ln w="45322">
              <a:noFill/>
            </a:ln>
          </c:spPr>
        </c:title>
        <c:numFmt formatCode="General" sourceLinked="1"/>
        <c:tickLblPos val="nextTo"/>
        <c:spPr>
          <a:ln w="5665">
            <a:solidFill>
              <a:srgbClr val="000000"/>
            </a:solidFill>
            <a:prstDash val="solid"/>
          </a:ln>
        </c:spPr>
        <c:txPr>
          <a:bodyPr rot="-5400000" vert="horz"/>
          <a:lstStyle/>
          <a:p>
            <a:pPr>
              <a:defRPr sz="1740" b="0" i="0" u="none" strike="noStrike" baseline="0">
                <a:solidFill>
                  <a:srgbClr val="000000"/>
                </a:solidFill>
                <a:latin typeface="Arial"/>
                <a:ea typeface="Arial"/>
                <a:cs typeface="Arial"/>
              </a:defRPr>
            </a:pPr>
            <a:endParaRPr lang="hu-HU"/>
          </a:p>
        </c:txPr>
        <c:crossAx val="81902592"/>
        <c:crosses val="autoZero"/>
        <c:auto val="1"/>
        <c:lblAlgn val="ctr"/>
        <c:lblOffset val="100"/>
        <c:tickLblSkip val="2"/>
        <c:tickMarkSkip val="1"/>
      </c:catAx>
      <c:valAx>
        <c:axId val="81902592"/>
        <c:scaling>
          <c:orientation val="minMax"/>
        </c:scaling>
        <c:axPos val="l"/>
        <c:majorGridlines>
          <c:spPr>
            <a:ln w="5665">
              <a:solidFill>
                <a:srgbClr val="000000"/>
              </a:solidFill>
              <a:prstDash val="solid"/>
            </a:ln>
          </c:spPr>
        </c:majorGridlines>
        <c:title>
          <c:tx>
            <c:rich>
              <a:bodyPr/>
              <a:lstStyle/>
              <a:p>
                <a:pPr>
                  <a:defRPr sz="2141" b="1" i="0" u="none" strike="noStrike" baseline="0">
                    <a:solidFill>
                      <a:srgbClr val="000000"/>
                    </a:solidFill>
                    <a:latin typeface="Arial"/>
                    <a:ea typeface="Arial"/>
                    <a:cs typeface="Arial"/>
                  </a:defRPr>
                </a:pPr>
                <a:r>
                  <a:rPr lang="en-GB"/>
                  <a:t>CVSp (%)</a:t>
                </a:r>
              </a:p>
            </c:rich>
          </c:tx>
          <c:layout>
            <c:manualLayout>
              <c:xMode val="edge"/>
              <c:yMode val="edge"/>
              <c:x val="1.9933554817275892E-2"/>
              <c:y val="0.42951541850220282"/>
            </c:manualLayout>
          </c:layout>
          <c:spPr>
            <a:noFill/>
            <a:ln w="45322">
              <a:noFill/>
            </a:ln>
          </c:spPr>
        </c:title>
        <c:numFmt formatCode="0" sourceLinked="0"/>
        <c:tickLblPos val="nextTo"/>
        <c:spPr>
          <a:ln w="5665">
            <a:solidFill>
              <a:srgbClr val="000000"/>
            </a:solidFill>
            <a:prstDash val="solid"/>
          </a:ln>
        </c:spPr>
        <c:txPr>
          <a:bodyPr rot="0" vert="horz"/>
          <a:lstStyle/>
          <a:p>
            <a:pPr>
              <a:defRPr sz="1740" b="0" i="0" u="none" strike="noStrike" baseline="0">
                <a:solidFill>
                  <a:srgbClr val="000000"/>
                </a:solidFill>
                <a:latin typeface="Arial"/>
                <a:ea typeface="Arial"/>
                <a:cs typeface="Arial"/>
              </a:defRPr>
            </a:pPr>
            <a:endParaRPr lang="hu-HU"/>
          </a:p>
        </c:txPr>
        <c:crossAx val="81900288"/>
        <c:crosses val="autoZero"/>
        <c:crossBetween val="between"/>
      </c:valAx>
      <c:spPr>
        <a:solidFill>
          <a:srgbClr val="FFFFCC"/>
        </a:solidFill>
        <a:ln w="22661">
          <a:solidFill>
            <a:srgbClr val="000000"/>
          </a:solidFill>
          <a:prstDash val="solid"/>
        </a:ln>
      </c:spPr>
    </c:plotArea>
    <c:plotVisOnly val="1"/>
    <c:dispBlanksAs val="gap"/>
  </c:chart>
  <c:spPr>
    <a:solidFill>
      <a:srgbClr val="FFFFFF"/>
    </a:solidFill>
    <a:ln w="5665">
      <a:solidFill>
        <a:srgbClr val="000000"/>
      </a:solidFill>
      <a:prstDash val="solid"/>
    </a:ln>
  </c:spPr>
  <c:txPr>
    <a:bodyPr/>
    <a:lstStyle/>
    <a:p>
      <a:pPr>
        <a:defRPr sz="2900" b="0" i="0" u="none" strike="noStrike" baseline="0">
          <a:solidFill>
            <a:srgbClr val="000000"/>
          </a:solidFill>
          <a:latin typeface="Arial"/>
          <a:ea typeface="Arial"/>
          <a:cs typeface="Arial"/>
        </a:defRPr>
      </a:pPr>
      <a:endParaRPr lang="hu-HU"/>
    </a:p>
  </c:tx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hu-HU"/>
  <c:chart>
    <c:autoTitleDeleted val="1"/>
    <c:view3D>
      <c:rotX val="30"/>
      <c:perspective val="30"/>
    </c:view3D>
    <c:plotArea>
      <c:layout/>
      <c:pie3DChart>
        <c:varyColors val="1"/>
        <c:ser>
          <c:idx val="0"/>
          <c:order val="0"/>
          <c:dLbls>
            <c:dLbl>
              <c:idx val="0"/>
              <c:layout>
                <c:manualLayout>
                  <c:x val="-0.14115021763363739"/>
                  <c:y val="-0.26173395263774113"/>
                </c:manualLayout>
              </c:layout>
              <c:spPr/>
              <c:txPr>
                <a:bodyPr/>
                <a:lstStyle/>
                <a:p>
                  <a:pPr>
                    <a:defRPr sz="1400" baseline="0">
                      <a:solidFill>
                        <a:srgbClr val="FFFF00"/>
                      </a:solidFill>
                    </a:defRPr>
                  </a:pPr>
                  <a:endParaRPr lang="hu-HU"/>
                </a:p>
              </c:txPr>
              <c:showCatName val="1"/>
              <c:showPercent val="1"/>
            </c:dLbl>
            <c:dLbl>
              <c:idx val="5"/>
              <c:layout>
                <c:manualLayout>
                  <c:x val="6.2387130490173193E-2"/>
                  <c:y val="-5.6802168780387659E-3"/>
                </c:manualLayout>
              </c:layout>
              <c:showCatName val="1"/>
              <c:showPercent val="1"/>
            </c:dLbl>
            <c:txPr>
              <a:bodyPr/>
              <a:lstStyle/>
              <a:p>
                <a:pPr>
                  <a:defRPr sz="1400" baseline="0"/>
                </a:pPr>
                <a:endParaRPr lang="hu-HU"/>
              </a:p>
            </c:txPr>
            <c:showCatName val="1"/>
            <c:showPercent val="1"/>
            <c:showLeaderLines val="1"/>
          </c:dLbls>
          <c:cat>
            <c:strRef>
              <c:f>Sheet1!$H$10:$H$15</c:f>
              <c:strCache>
                <c:ptCount val="6"/>
                <c:pt idx="0">
                  <c:v>Sampling</c:v>
                </c:pt>
                <c:pt idx="1">
                  <c:v>Sample size reduction</c:v>
                </c:pt>
                <c:pt idx="2">
                  <c:v>Sample processing</c:v>
                </c:pt>
                <c:pt idx="3">
                  <c:v>Extraction</c:v>
                </c:pt>
                <c:pt idx="4">
                  <c:v>Cleanup</c:v>
                </c:pt>
                <c:pt idx="5">
                  <c:v>GC WLR</c:v>
                </c:pt>
              </c:strCache>
            </c:strRef>
          </c:cat>
          <c:val>
            <c:numRef>
              <c:f>Sheet1!$I$10:$I$15</c:f>
              <c:numCache>
                <c:formatCode>0.00%</c:formatCode>
                <c:ptCount val="6"/>
                <c:pt idx="0">
                  <c:v>0.7541551246537429</c:v>
                </c:pt>
                <c:pt idx="1">
                  <c:v>5.6094182825484791E-2</c:v>
                </c:pt>
                <c:pt idx="2">
                  <c:v>9.9722991689750767E-2</c:v>
                </c:pt>
                <c:pt idx="3">
                  <c:v>3.8954293628808881E-2</c:v>
                </c:pt>
                <c:pt idx="4">
                  <c:v>4.4321329639889197E-2</c:v>
                </c:pt>
                <c:pt idx="5">
                  <c:v>2.4930747922437692E-2</c:v>
                </c:pt>
              </c:numCache>
            </c:numRef>
          </c:val>
        </c:ser>
        <c:dLbls>
          <c:showCatName val="1"/>
          <c:showPercent val="1"/>
        </c:dLbls>
      </c:pie3DChart>
    </c:plotArea>
    <c:plotVisOnly val="1"/>
    <c:dispBlanksAs val="zero"/>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hu-HU"/>
  <c:chart>
    <c:plotArea>
      <c:layout>
        <c:manualLayout>
          <c:layoutTarget val="inner"/>
          <c:xMode val="edge"/>
          <c:yMode val="edge"/>
          <c:x val="0.13366907261592301"/>
          <c:y val="5.6030183727034118E-2"/>
          <c:w val="0.76317585301837687"/>
          <c:h val="0.73444808982210552"/>
        </c:manualLayout>
      </c:layout>
      <c:scatterChart>
        <c:scatterStyle val="lineMarker"/>
        <c:ser>
          <c:idx val="1"/>
          <c:order val="1"/>
          <c:tx>
            <c:strRef>
              <c:f>'H:\MSI (H)\7th framework\implementation\Reporting\HFSO deliverables\D6.10\[Relationship of AL, MRL, DL_Norm dist mean 1.696 SD 0.424_Lognorm dist mean 0.453 SD 1.39-1.xlsx]Normal distrib'!$Q$6</c:f>
              <c:strCache>
                <c:ptCount val="1"/>
                <c:pt idx="0">
                  <c:v>Rel frqu</c:v>
                </c:pt>
              </c:strCache>
            </c:strRef>
          </c:tx>
          <c:spPr>
            <a:ln w="28575">
              <a:solidFill>
                <a:srgbClr val="00B050"/>
              </a:solidFill>
            </a:ln>
          </c:spPr>
          <c:marker>
            <c:symbol val="none"/>
          </c:marker>
          <c:xVal>
            <c:numRef>
              <c:f>'H:\MSI (H)\7th framework\implementation\Reporting\HFSO deliverables\D6.10\[Relationship of AL, MRL, DL_Norm dist mean 1.696 SD 0.424_Lognorm dist mean 0.453 SD 1.39-1.xlsx]Normal distrib'!$O$7:$O$30</c:f>
              <c:numCache>
                <c:formatCode>General</c:formatCode>
                <c:ptCount val="24"/>
                <c:pt idx="0">
                  <c:v>18</c:v>
                </c:pt>
                <c:pt idx="1">
                  <c:v>20</c:v>
                </c:pt>
                <c:pt idx="2">
                  <c:v>22</c:v>
                </c:pt>
                <c:pt idx="3">
                  <c:v>24</c:v>
                </c:pt>
                <c:pt idx="4">
                  <c:v>26</c:v>
                </c:pt>
                <c:pt idx="5">
                  <c:v>28</c:v>
                </c:pt>
                <c:pt idx="6">
                  <c:v>30</c:v>
                </c:pt>
                <c:pt idx="7">
                  <c:v>32</c:v>
                </c:pt>
                <c:pt idx="8">
                  <c:v>34</c:v>
                </c:pt>
                <c:pt idx="9">
                  <c:v>36</c:v>
                </c:pt>
                <c:pt idx="10">
                  <c:v>38</c:v>
                </c:pt>
                <c:pt idx="11">
                  <c:v>40</c:v>
                </c:pt>
                <c:pt idx="12">
                  <c:v>42</c:v>
                </c:pt>
                <c:pt idx="13">
                  <c:v>44</c:v>
                </c:pt>
                <c:pt idx="14">
                  <c:v>46</c:v>
                </c:pt>
                <c:pt idx="15">
                  <c:v>48</c:v>
                </c:pt>
                <c:pt idx="16">
                  <c:v>50</c:v>
                </c:pt>
                <c:pt idx="17">
                  <c:v>52</c:v>
                </c:pt>
                <c:pt idx="18">
                  <c:v>54</c:v>
                </c:pt>
                <c:pt idx="19">
                  <c:v>56</c:v>
                </c:pt>
                <c:pt idx="20">
                  <c:v>58</c:v>
                </c:pt>
                <c:pt idx="21">
                  <c:v>60</c:v>
                </c:pt>
                <c:pt idx="22">
                  <c:v>62</c:v>
                </c:pt>
                <c:pt idx="23">
                  <c:v>64</c:v>
                </c:pt>
              </c:numCache>
            </c:numRef>
          </c:xVal>
          <c:yVal>
            <c:numRef>
              <c:f>'H:\MSI (H)\7th framework\implementation\Reporting\HFSO deliverables\D6.10\[Relationship of AL, MRL, DL_Norm dist mean 1.696 SD 0.424_Lognorm dist mean 0.453 SD 1.39-1.xlsx]Normal distrib'!$Q$7:$Q$30</c:f>
              <c:numCache>
                <c:formatCode>General</c:formatCode>
                <c:ptCount val="24"/>
                <c:pt idx="0">
                  <c:v>3.0000000000000002E-2</c:v>
                </c:pt>
                <c:pt idx="1">
                  <c:v>0.05</c:v>
                </c:pt>
                <c:pt idx="2">
                  <c:v>0.1</c:v>
                </c:pt>
                <c:pt idx="3">
                  <c:v>0.45</c:v>
                </c:pt>
                <c:pt idx="4">
                  <c:v>0.71000000000000063</c:v>
                </c:pt>
                <c:pt idx="5">
                  <c:v>1.55</c:v>
                </c:pt>
                <c:pt idx="6">
                  <c:v>2.98</c:v>
                </c:pt>
                <c:pt idx="7">
                  <c:v>4.49</c:v>
                </c:pt>
                <c:pt idx="8">
                  <c:v>6.78</c:v>
                </c:pt>
                <c:pt idx="9">
                  <c:v>9.4</c:v>
                </c:pt>
                <c:pt idx="10">
                  <c:v>10.719999999999999</c:v>
                </c:pt>
                <c:pt idx="11">
                  <c:v>12.44</c:v>
                </c:pt>
                <c:pt idx="12">
                  <c:v>12.57</c:v>
                </c:pt>
                <c:pt idx="13">
                  <c:v>10.83</c:v>
                </c:pt>
                <c:pt idx="14">
                  <c:v>9.6399999999999988</c:v>
                </c:pt>
                <c:pt idx="15">
                  <c:v>7.05</c:v>
                </c:pt>
                <c:pt idx="16">
                  <c:v>4.8199999999999985</c:v>
                </c:pt>
                <c:pt idx="17">
                  <c:v>2.7</c:v>
                </c:pt>
                <c:pt idx="18">
                  <c:v>1.55</c:v>
                </c:pt>
                <c:pt idx="19">
                  <c:v>0.64000000000000168</c:v>
                </c:pt>
                <c:pt idx="20">
                  <c:v>0.28000000000000008</c:v>
                </c:pt>
                <c:pt idx="21">
                  <c:v>0.12000000000000002</c:v>
                </c:pt>
                <c:pt idx="22">
                  <c:v>8.0000000000000043E-2</c:v>
                </c:pt>
                <c:pt idx="23">
                  <c:v>2.0000000000000011E-2</c:v>
                </c:pt>
              </c:numCache>
            </c:numRef>
          </c:yVal>
        </c:ser>
        <c:axId val="38635008"/>
        <c:axId val="38636928"/>
      </c:scatterChart>
      <c:scatterChart>
        <c:scatterStyle val="lineMarker"/>
        <c:ser>
          <c:idx val="0"/>
          <c:order val="0"/>
          <c:tx>
            <c:strRef>
              <c:f>'H:\MSI (H)\7th framework\implementation\Reporting\HFSO deliverables\D6.10\[Relationship of AL, MRL, DL_Norm dist mean 1.696 SD 0.424_Lognorm dist mean 0.453 SD 1.39-1.xlsx]Normal distrib'!$P$6</c:f>
              <c:strCache>
                <c:ptCount val="1"/>
                <c:pt idx="0">
                  <c:v>Cumulative %</c:v>
                </c:pt>
              </c:strCache>
            </c:strRef>
          </c:tx>
          <c:spPr>
            <a:ln w="28575">
              <a:solidFill>
                <a:srgbClr val="0070C0"/>
              </a:solidFill>
            </a:ln>
          </c:spPr>
          <c:marker>
            <c:symbol val="none"/>
          </c:marker>
          <c:xVal>
            <c:numRef>
              <c:f>'H:\MSI (H)\7th framework\implementation\Reporting\HFSO deliverables\D6.10\[Relationship of AL, MRL, DL_Norm dist mean 1.696 SD 0.424_Lognorm dist mean 0.453 SD 1.39-1.xlsx]Normal distrib'!$O$7:$O$30</c:f>
              <c:numCache>
                <c:formatCode>General</c:formatCode>
                <c:ptCount val="24"/>
                <c:pt idx="0">
                  <c:v>18</c:v>
                </c:pt>
                <c:pt idx="1">
                  <c:v>20</c:v>
                </c:pt>
                <c:pt idx="2">
                  <c:v>22</c:v>
                </c:pt>
                <c:pt idx="3">
                  <c:v>24</c:v>
                </c:pt>
                <c:pt idx="4">
                  <c:v>26</c:v>
                </c:pt>
                <c:pt idx="5">
                  <c:v>28</c:v>
                </c:pt>
                <c:pt idx="6">
                  <c:v>30</c:v>
                </c:pt>
                <c:pt idx="7">
                  <c:v>32</c:v>
                </c:pt>
                <c:pt idx="8">
                  <c:v>34</c:v>
                </c:pt>
                <c:pt idx="9">
                  <c:v>36</c:v>
                </c:pt>
                <c:pt idx="10">
                  <c:v>38</c:v>
                </c:pt>
                <c:pt idx="11">
                  <c:v>40</c:v>
                </c:pt>
                <c:pt idx="12">
                  <c:v>42</c:v>
                </c:pt>
                <c:pt idx="13">
                  <c:v>44</c:v>
                </c:pt>
                <c:pt idx="14">
                  <c:v>46</c:v>
                </c:pt>
                <c:pt idx="15">
                  <c:v>48</c:v>
                </c:pt>
                <c:pt idx="16">
                  <c:v>50</c:v>
                </c:pt>
                <c:pt idx="17">
                  <c:v>52</c:v>
                </c:pt>
                <c:pt idx="18">
                  <c:v>54</c:v>
                </c:pt>
                <c:pt idx="19">
                  <c:v>56</c:v>
                </c:pt>
                <c:pt idx="20">
                  <c:v>58</c:v>
                </c:pt>
                <c:pt idx="21">
                  <c:v>60</c:v>
                </c:pt>
                <c:pt idx="22">
                  <c:v>62</c:v>
                </c:pt>
                <c:pt idx="23">
                  <c:v>64</c:v>
                </c:pt>
              </c:numCache>
            </c:numRef>
          </c:xVal>
          <c:yVal>
            <c:numRef>
              <c:f>'H:\MSI (H)\7th framework\implementation\Reporting\HFSO deliverables\D6.10\[Relationship of AL, MRL, DL_Norm dist mean 1.696 SD 0.424_Lognorm dist mean 0.453 SD 1.39-1.xlsx]Normal distrib'!$P$7:$P$30</c:f>
              <c:numCache>
                <c:formatCode>General</c:formatCode>
                <c:ptCount val="24"/>
                <c:pt idx="0">
                  <c:v>3.0000000000000084E-4</c:v>
                </c:pt>
                <c:pt idx="1">
                  <c:v>8.0000000000000253E-4</c:v>
                </c:pt>
                <c:pt idx="2">
                  <c:v>1.8000000000000047E-3</c:v>
                </c:pt>
                <c:pt idx="3">
                  <c:v>6.3000000000000113E-3</c:v>
                </c:pt>
                <c:pt idx="4">
                  <c:v>1.3400000000000032E-2</c:v>
                </c:pt>
                <c:pt idx="5">
                  <c:v>2.8899999999999999E-2</c:v>
                </c:pt>
                <c:pt idx="6">
                  <c:v>5.8700000000000023E-2</c:v>
                </c:pt>
                <c:pt idx="7">
                  <c:v>0.10360000000000009</c:v>
                </c:pt>
                <c:pt idx="8">
                  <c:v>0.17140000000000036</c:v>
                </c:pt>
                <c:pt idx="9">
                  <c:v>0.26540000000000002</c:v>
                </c:pt>
                <c:pt idx="10">
                  <c:v>0.37260000000000032</c:v>
                </c:pt>
                <c:pt idx="11">
                  <c:v>0.49700000000000072</c:v>
                </c:pt>
                <c:pt idx="12">
                  <c:v>0.62270000000000192</c:v>
                </c:pt>
                <c:pt idx="13">
                  <c:v>0.73100000000000065</c:v>
                </c:pt>
                <c:pt idx="14">
                  <c:v>0.82740000000000002</c:v>
                </c:pt>
                <c:pt idx="15">
                  <c:v>0.89790000000000003</c:v>
                </c:pt>
                <c:pt idx="16">
                  <c:v>0.94610000000000005</c:v>
                </c:pt>
                <c:pt idx="17">
                  <c:v>0.97310000000000063</c:v>
                </c:pt>
                <c:pt idx="18">
                  <c:v>0.98860000000000003</c:v>
                </c:pt>
                <c:pt idx="19">
                  <c:v>0.995</c:v>
                </c:pt>
                <c:pt idx="20">
                  <c:v>0.99780000000000002</c:v>
                </c:pt>
                <c:pt idx="21">
                  <c:v>0.999</c:v>
                </c:pt>
                <c:pt idx="22">
                  <c:v>0.99980000000000002</c:v>
                </c:pt>
                <c:pt idx="23">
                  <c:v>1</c:v>
                </c:pt>
              </c:numCache>
            </c:numRef>
          </c:yVal>
        </c:ser>
        <c:axId val="38652928"/>
        <c:axId val="38651392"/>
      </c:scatterChart>
      <c:valAx>
        <c:axId val="38635008"/>
        <c:scaling>
          <c:orientation val="minMax"/>
          <c:min val="10"/>
        </c:scaling>
        <c:axPos val="b"/>
        <c:title>
          <c:tx>
            <c:rich>
              <a:bodyPr/>
              <a:lstStyle/>
              <a:p>
                <a:pPr>
                  <a:defRPr/>
                </a:pPr>
                <a:r>
                  <a:rPr lang="en-US"/>
                  <a:t>AFM1 [ng/kg]</a:t>
                </a:r>
              </a:p>
            </c:rich>
          </c:tx>
          <c:layout/>
        </c:title>
        <c:numFmt formatCode="General" sourceLinked="1"/>
        <c:tickLblPos val="nextTo"/>
        <c:crossAx val="38636928"/>
        <c:crosses val="autoZero"/>
        <c:crossBetween val="midCat"/>
      </c:valAx>
      <c:valAx>
        <c:axId val="38636928"/>
        <c:scaling>
          <c:orientation val="minMax"/>
        </c:scaling>
        <c:axPos val="l"/>
        <c:majorGridlines/>
        <c:title>
          <c:tx>
            <c:rich>
              <a:bodyPr rot="-5400000" vert="horz"/>
              <a:lstStyle/>
              <a:p>
                <a:pPr>
                  <a:defRPr/>
                </a:pPr>
                <a:r>
                  <a:rPr lang="en-US"/>
                  <a:t>Relative frequency</a:t>
                </a:r>
                <a:r>
                  <a:rPr lang="hu-HU"/>
                  <a:t> </a:t>
                </a:r>
                <a:r>
                  <a:rPr lang="en-US"/>
                  <a:t>[%]</a:t>
                </a:r>
              </a:p>
            </c:rich>
          </c:tx>
          <c:layout/>
        </c:title>
        <c:numFmt formatCode="General" sourceLinked="1"/>
        <c:tickLblPos val="nextTo"/>
        <c:crossAx val="38635008"/>
        <c:crosses val="autoZero"/>
        <c:crossBetween val="midCat"/>
      </c:valAx>
      <c:valAx>
        <c:axId val="38651392"/>
        <c:scaling>
          <c:orientation val="minMax"/>
        </c:scaling>
        <c:axPos val="r"/>
        <c:numFmt formatCode="0%" sourceLinked="0"/>
        <c:tickLblPos val="nextTo"/>
        <c:crossAx val="38652928"/>
        <c:crosses val="max"/>
        <c:crossBetween val="midCat"/>
      </c:valAx>
      <c:valAx>
        <c:axId val="38652928"/>
        <c:scaling>
          <c:orientation val="minMax"/>
        </c:scaling>
        <c:delete val="1"/>
        <c:axPos val="b"/>
        <c:numFmt formatCode="General" sourceLinked="1"/>
        <c:tickLblPos val="none"/>
        <c:crossAx val="38651392"/>
        <c:crosses val="autoZero"/>
        <c:crossBetween val="midCat"/>
      </c:valAx>
    </c:plotArea>
    <c:plotVisOnly val="1"/>
  </c:chart>
  <c:externalData r:id="rId1"/>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hu-HU"/>
  <c:chart>
    <c:plotArea>
      <c:layout>
        <c:manualLayout>
          <c:layoutTarget val="inner"/>
          <c:xMode val="edge"/>
          <c:yMode val="edge"/>
          <c:x val="6.4993775287892935E-2"/>
          <c:y val="0.15170927396988959"/>
          <c:w val="0.83509251968503961"/>
          <c:h val="0.70916269725543568"/>
        </c:manualLayout>
      </c:layout>
      <c:scatterChart>
        <c:scatterStyle val="lineMarker"/>
        <c:ser>
          <c:idx val="0"/>
          <c:order val="0"/>
          <c:tx>
            <c:strRef>
              <c:f>'Data, rel frequ.'!$BD$6</c:f>
              <c:strCache>
                <c:ptCount val="1"/>
                <c:pt idx="0">
                  <c:v>Relative frequency</c:v>
                </c:pt>
              </c:strCache>
            </c:strRef>
          </c:tx>
          <c:spPr>
            <a:ln w="28575">
              <a:solidFill>
                <a:prstClr val="black"/>
              </a:solidFill>
            </a:ln>
          </c:spPr>
          <c:marker>
            <c:symbol val="none"/>
          </c:marker>
          <c:xVal>
            <c:numRef>
              <c:f>'Data, rel frequ.'!$BC$7:$BC$34</c:f>
              <c:numCache>
                <c:formatCode>General</c:formatCode>
                <c:ptCount val="28"/>
                <c:pt idx="0">
                  <c:v>0.68700000000000072</c:v>
                </c:pt>
                <c:pt idx="1">
                  <c:v>0.73700000000000065</c:v>
                </c:pt>
                <c:pt idx="2">
                  <c:v>0.78700000000000003</c:v>
                </c:pt>
                <c:pt idx="3">
                  <c:v>0.83700000000000063</c:v>
                </c:pt>
                <c:pt idx="4">
                  <c:v>0.88700000000000012</c:v>
                </c:pt>
                <c:pt idx="5">
                  <c:v>0.93700000000000061</c:v>
                </c:pt>
                <c:pt idx="6">
                  <c:v>0.98699999999999999</c:v>
                </c:pt>
                <c:pt idx="7">
                  <c:v>1.0369999999999928</c:v>
                </c:pt>
                <c:pt idx="8">
                  <c:v>1.087</c:v>
                </c:pt>
                <c:pt idx="9">
                  <c:v>1.137</c:v>
                </c:pt>
                <c:pt idx="10">
                  <c:v>1.1870000000000001</c:v>
                </c:pt>
                <c:pt idx="11">
                  <c:v>1.2369999999999921</c:v>
                </c:pt>
                <c:pt idx="12">
                  <c:v>1.2869999999999928</c:v>
                </c:pt>
                <c:pt idx="13">
                  <c:v>1.337</c:v>
                </c:pt>
                <c:pt idx="14">
                  <c:v>1.387</c:v>
                </c:pt>
                <c:pt idx="15">
                  <c:v>1.436999999999991</c:v>
                </c:pt>
                <c:pt idx="16">
                  <c:v>1.4869999999999921</c:v>
                </c:pt>
                <c:pt idx="17">
                  <c:v>1.5369999999999928</c:v>
                </c:pt>
                <c:pt idx="18">
                  <c:v>1.587</c:v>
                </c:pt>
                <c:pt idx="19">
                  <c:v>1.637</c:v>
                </c:pt>
                <c:pt idx="20">
                  <c:v>1.6870000000000001</c:v>
                </c:pt>
                <c:pt idx="21">
                  <c:v>1.7369999999999925</c:v>
                </c:pt>
                <c:pt idx="22">
                  <c:v>1.786999999999993</c:v>
                </c:pt>
                <c:pt idx="23">
                  <c:v>1.837</c:v>
                </c:pt>
                <c:pt idx="24">
                  <c:v>1.887</c:v>
                </c:pt>
                <c:pt idx="25">
                  <c:v>1.9369999999999998</c:v>
                </c:pt>
                <c:pt idx="26">
                  <c:v>1.9869999999999999</c:v>
                </c:pt>
                <c:pt idx="27">
                  <c:v>2.0369999999999977</c:v>
                </c:pt>
              </c:numCache>
            </c:numRef>
          </c:xVal>
          <c:yVal>
            <c:numRef>
              <c:f>'Data, rel frequ.'!$BD$7:$BD$34</c:f>
              <c:numCache>
                <c:formatCode>0.00</c:formatCode>
                <c:ptCount val="28"/>
                <c:pt idx="0">
                  <c:v>0</c:v>
                </c:pt>
                <c:pt idx="1">
                  <c:v>0</c:v>
                </c:pt>
                <c:pt idx="2">
                  <c:v>2.6000000000000002E-2</c:v>
                </c:pt>
                <c:pt idx="3">
                  <c:v>0.49750000000000166</c:v>
                </c:pt>
                <c:pt idx="4">
                  <c:v>2.9794999999999967</c:v>
                </c:pt>
                <c:pt idx="5">
                  <c:v>7.8485000000000005</c:v>
                </c:pt>
                <c:pt idx="6">
                  <c:v>12.795000000000002</c:v>
                </c:pt>
                <c:pt idx="7">
                  <c:v>15.6585</c:v>
                </c:pt>
                <c:pt idx="8">
                  <c:v>15.4275</c:v>
                </c:pt>
                <c:pt idx="9">
                  <c:v>13.223000000000001</c:v>
                </c:pt>
                <c:pt idx="10">
                  <c:v>10.205</c:v>
                </c:pt>
                <c:pt idx="11">
                  <c:v>7.3810000000000002</c:v>
                </c:pt>
                <c:pt idx="12">
                  <c:v>5.0594999999999999</c:v>
                </c:pt>
                <c:pt idx="13">
                  <c:v>3.3084999999999987</c:v>
                </c:pt>
                <c:pt idx="14">
                  <c:v>2.1465000000000001</c:v>
                </c:pt>
                <c:pt idx="15">
                  <c:v>1.3619999999999917</c:v>
                </c:pt>
                <c:pt idx="16">
                  <c:v>0.82400000000000062</c:v>
                </c:pt>
                <c:pt idx="17">
                  <c:v>0.49650000000000138</c:v>
                </c:pt>
                <c:pt idx="18">
                  <c:v>0.31700000000000178</c:v>
                </c:pt>
                <c:pt idx="19">
                  <c:v>0.17800000000000021</c:v>
                </c:pt>
                <c:pt idx="20">
                  <c:v>0.11200000000000002</c:v>
                </c:pt>
                <c:pt idx="21">
                  <c:v>6.2500000000000014E-2</c:v>
                </c:pt>
                <c:pt idx="22">
                  <c:v>3.8000000000000006E-2</c:v>
                </c:pt>
                <c:pt idx="23">
                  <c:v>2.5500000000000002E-2</c:v>
                </c:pt>
                <c:pt idx="24">
                  <c:v>1.0499999999999956E-2</c:v>
                </c:pt>
                <c:pt idx="25">
                  <c:v>6.0000000000000123E-3</c:v>
                </c:pt>
                <c:pt idx="26">
                  <c:v>6.5000000000000318E-3</c:v>
                </c:pt>
                <c:pt idx="27">
                  <c:v>2.0000000000000052E-3</c:v>
                </c:pt>
              </c:numCache>
            </c:numRef>
          </c:yVal>
        </c:ser>
        <c:axId val="38576128"/>
        <c:axId val="38578048"/>
      </c:scatterChart>
      <c:scatterChart>
        <c:scatterStyle val="lineMarker"/>
        <c:ser>
          <c:idx val="1"/>
          <c:order val="1"/>
          <c:tx>
            <c:strRef>
              <c:f>'Data, rel frequ.'!$BE$6</c:f>
              <c:strCache>
                <c:ptCount val="1"/>
                <c:pt idx="0">
                  <c:v>Cumulative frequency</c:v>
                </c:pt>
              </c:strCache>
            </c:strRef>
          </c:tx>
          <c:spPr>
            <a:ln w="28575">
              <a:solidFill>
                <a:prstClr val="black"/>
              </a:solidFill>
            </a:ln>
          </c:spPr>
          <c:marker>
            <c:symbol val="square"/>
            <c:size val="3"/>
            <c:spPr>
              <a:solidFill>
                <a:sysClr val="windowText" lastClr="000000"/>
              </a:solidFill>
            </c:spPr>
          </c:marker>
          <c:xVal>
            <c:numRef>
              <c:f>'Data, rel frequ.'!$BC$7:$BC$34</c:f>
              <c:numCache>
                <c:formatCode>General</c:formatCode>
                <c:ptCount val="28"/>
                <c:pt idx="0">
                  <c:v>0.68700000000000072</c:v>
                </c:pt>
                <c:pt idx="1">
                  <c:v>0.73700000000000065</c:v>
                </c:pt>
                <c:pt idx="2">
                  <c:v>0.78700000000000003</c:v>
                </c:pt>
                <c:pt idx="3">
                  <c:v>0.83700000000000063</c:v>
                </c:pt>
                <c:pt idx="4">
                  <c:v>0.88700000000000012</c:v>
                </c:pt>
                <c:pt idx="5">
                  <c:v>0.93700000000000061</c:v>
                </c:pt>
                <c:pt idx="6">
                  <c:v>0.98699999999999999</c:v>
                </c:pt>
                <c:pt idx="7">
                  <c:v>1.0369999999999928</c:v>
                </c:pt>
                <c:pt idx="8">
                  <c:v>1.087</c:v>
                </c:pt>
                <c:pt idx="9">
                  <c:v>1.137</c:v>
                </c:pt>
                <c:pt idx="10">
                  <c:v>1.1870000000000001</c:v>
                </c:pt>
                <c:pt idx="11">
                  <c:v>1.2369999999999921</c:v>
                </c:pt>
                <c:pt idx="12">
                  <c:v>1.2869999999999928</c:v>
                </c:pt>
                <c:pt idx="13">
                  <c:v>1.337</c:v>
                </c:pt>
                <c:pt idx="14">
                  <c:v>1.387</c:v>
                </c:pt>
                <c:pt idx="15">
                  <c:v>1.436999999999991</c:v>
                </c:pt>
                <c:pt idx="16">
                  <c:v>1.4869999999999921</c:v>
                </c:pt>
                <c:pt idx="17">
                  <c:v>1.5369999999999928</c:v>
                </c:pt>
                <c:pt idx="18">
                  <c:v>1.587</c:v>
                </c:pt>
                <c:pt idx="19">
                  <c:v>1.637</c:v>
                </c:pt>
                <c:pt idx="20">
                  <c:v>1.6870000000000001</c:v>
                </c:pt>
                <c:pt idx="21">
                  <c:v>1.7369999999999925</c:v>
                </c:pt>
                <c:pt idx="22">
                  <c:v>1.786999999999993</c:v>
                </c:pt>
                <c:pt idx="23">
                  <c:v>1.837</c:v>
                </c:pt>
                <c:pt idx="24">
                  <c:v>1.887</c:v>
                </c:pt>
                <c:pt idx="25">
                  <c:v>1.9369999999999998</c:v>
                </c:pt>
                <c:pt idx="26">
                  <c:v>1.9869999999999999</c:v>
                </c:pt>
                <c:pt idx="27">
                  <c:v>2.0369999999999977</c:v>
                </c:pt>
              </c:numCache>
            </c:numRef>
          </c:xVal>
          <c:yVal>
            <c:numRef>
              <c:f>'Data, rel frequ.'!$BE$7:$BE$34</c:f>
              <c:numCache>
                <c:formatCode>0.00%</c:formatCode>
                <c:ptCount val="28"/>
                <c:pt idx="0">
                  <c:v>0</c:v>
                </c:pt>
                <c:pt idx="1">
                  <c:v>0</c:v>
                </c:pt>
                <c:pt idx="2">
                  <c:v>2.6000130000650222E-4</c:v>
                </c:pt>
                <c:pt idx="3">
                  <c:v>5.2350261751309152E-3</c:v>
                </c:pt>
                <c:pt idx="4">
                  <c:v>3.5030175150876017E-2</c:v>
                </c:pt>
                <c:pt idx="5">
                  <c:v>0.1135155675778379</c:v>
                </c:pt>
                <c:pt idx="6">
                  <c:v>0.24146620733103796</c:v>
                </c:pt>
                <c:pt idx="7">
                  <c:v>0.39805199025995497</c:v>
                </c:pt>
                <c:pt idx="8">
                  <c:v>0.55232776163880815</c:v>
                </c:pt>
                <c:pt idx="9">
                  <c:v>0.6845584227921141</c:v>
                </c:pt>
                <c:pt idx="10">
                  <c:v>0.78660893304466561</c:v>
                </c:pt>
                <c:pt idx="11">
                  <c:v>0.86041930209651063</c:v>
                </c:pt>
                <c:pt idx="12">
                  <c:v>0.9110145550727754</c:v>
                </c:pt>
                <c:pt idx="13">
                  <c:v>0.94409972049860635</c:v>
                </c:pt>
                <c:pt idx="14">
                  <c:v>0.9655648278241391</c:v>
                </c:pt>
                <c:pt idx="15">
                  <c:v>0.97918489592448277</c:v>
                </c:pt>
                <c:pt idx="16">
                  <c:v>0.9874249371246856</c:v>
                </c:pt>
                <c:pt idx="17">
                  <c:v>0.99238996194980655</c:v>
                </c:pt>
                <c:pt idx="18">
                  <c:v>0.99555997779988903</c:v>
                </c:pt>
                <c:pt idx="19">
                  <c:v>0.99733998669993351</c:v>
                </c:pt>
                <c:pt idx="20">
                  <c:v>0.99845999229996152</c:v>
                </c:pt>
                <c:pt idx="21">
                  <c:v>0.99908499542497708</c:v>
                </c:pt>
                <c:pt idx="22">
                  <c:v>0.9994649973249865</c:v>
                </c:pt>
                <c:pt idx="23">
                  <c:v>0.99971999859999305</c:v>
                </c:pt>
                <c:pt idx="24">
                  <c:v>0.99982499912499567</c:v>
                </c:pt>
                <c:pt idx="25">
                  <c:v>0.99988499942499709</c:v>
                </c:pt>
                <c:pt idx="26">
                  <c:v>0.99994999974999876</c:v>
                </c:pt>
                <c:pt idx="27">
                  <c:v>0.99996999984999857</c:v>
                </c:pt>
              </c:numCache>
            </c:numRef>
          </c:yVal>
        </c:ser>
        <c:axId val="38585472"/>
        <c:axId val="38579584"/>
      </c:scatterChart>
      <c:valAx>
        <c:axId val="38576128"/>
        <c:scaling>
          <c:orientation val="minMax"/>
          <c:min val="0.5"/>
        </c:scaling>
        <c:axPos val="b"/>
        <c:numFmt formatCode="General" sourceLinked="1"/>
        <c:tickLblPos val="nextTo"/>
        <c:crossAx val="38578048"/>
        <c:crosses val="autoZero"/>
        <c:crossBetween val="midCat"/>
      </c:valAx>
      <c:valAx>
        <c:axId val="38578048"/>
        <c:scaling>
          <c:orientation val="minMax"/>
          <c:max val="16"/>
        </c:scaling>
        <c:axPos val="l"/>
        <c:majorGridlines/>
        <c:numFmt formatCode="0" sourceLinked="0"/>
        <c:tickLblPos val="nextTo"/>
        <c:crossAx val="38576128"/>
        <c:crosses val="autoZero"/>
        <c:crossBetween val="midCat"/>
        <c:majorUnit val="2"/>
      </c:valAx>
      <c:valAx>
        <c:axId val="38579584"/>
        <c:scaling>
          <c:orientation val="minMax"/>
          <c:max val="1"/>
        </c:scaling>
        <c:axPos val="r"/>
        <c:numFmt formatCode="0%" sourceLinked="0"/>
        <c:tickLblPos val="nextTo"/>
        <c:crossAx val="38585472"/>
        <c:crosses val="max"/>
        <c:crossBetween val="midCat"/>
        <c:majorUnit val="0.2"/>
      </c:valAx>
      <c:valAx>
        <c:axId val="38585472"/>
        <c:scaling>
          <c:orientation val="minMax"/>
        </c:scaling>
        <c:delete val="1"/>
        <c:axPos val="b"/>
        <c:numFmt formatCode="General" sourceLinked="1"/>
        <c:tickLblPos val="none"/>
        <c:crossAx val="38579584"/>
        <c:crosses val="autoZero"/>
        <c:crossBetween val="midCat"/>
      </c:valAx>
    </c:plotArea>
    <c:legend>
      <c:legendPos val="r"/>
      <c:legendEntry>
        <c:idx val="0"/>
        <c:txPr>
          <a:bodyPr/>
          <a:lstStyle/>
          <a:p>
            <a:pPr>
              <a:defRPr sz="1400"/>
            </a:pPr>
            <a:endParaRPr lang="hu-HU"/>
          </a:p>
        </c:txPr>
      </c:legendEntry>
      <c:legendEntry>
        <c:idx val="1"/>
        <c:txPr>
          <a:bodyPr/>
          <a:lstStyle/>
          <a:p>
            <a:pPr>
              <a:defRPr sz="1400"/>
            </a:pPr>
            <a:endParaRPr lang="hu-HU"/>
          </a:p>
        </c:txPr>
      </c:legendEntry>
      <c:layout>
        <c:manualLayout>
          <c:xMode val="edge"/>
          <c:yMode val="edge"/>
          <c:x val="0.50594116199451367"/>
          <c:y val="0.34683836395450979"/>
          <c:w val="0.37739217133882069"/>
          <c:h val="0.19504479238199438"/>
        </c:manualLayout>
      </c:layout>
    </c:legend>
    <c:plotVisOnly val="1"/>
    <c:dispBlanksAs val="gap"/>
  </c:chart>
  <c:spPr>
    <a:solidFill>
      <a:schemeClr val="lt1"/>
    </a:solidFill>
    <a:ln w="25400" cap="flat" cmpd="sng" algn="ctr">
      <a:solidFill>
        <a:schemeClr val="accent5"/>
      </a:solidFill>
      <a:prstDash val="solid"/>
    </a:ln>
    <a:effectLst/>
  </c:spPr>
  <c:txPr>
    <a:bodyPr/>
    <a:lstStyle/>
    <a:p>
      <a:pPr>
        <a:defRPr>
          <a:solidFill>
            <a:schemeClr val="dk1"/>
          </a:solidFill>
          <a:latin typeface="+mn-lt"/>
          <a:ea typeface="+mn-ea"/>
          <a:cs typeface="+mn-cs"/>
        </a:defRPr>
      </a:pPr>
      <a:endParaRPr lang="hu-HU"/>
    </a:p>
  </c:txPr>
  <c:externalData r:id="rId1"/>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1"/>
  <c:lang val="hu-HU"/>
  <c:chart>
    <c:plotArea>
      <c:layout>
        <c:manualLayout>
          <c:layoutTarget val="inner"/>
          <c:xMode val="edge"/>
          <c:yMode val="edge"/>
          <c:x val="6.2897221041877713E-2"/>
          <c:y val="7.0873693614863814E-2"/>
          <c:w val="0.88116579177602505"/>
          <c:h val="0.8326195683872849"/>
        </c:manualLayout>
      </c:layout>
      <c:scatterChart>
        <c:scatterStyle val="lineMarker"/>
        <c:ser>
          <c:idx val="0"/>
          <c:order val="0"/>
          <c:tx>
            <c:strRef>
              <c:f>'[Microsoft PowerPoint programbeli  diagram]Fig final 2'!$C$3</c:f>
              <c:strCache>
                <c:ptCount val="1"/>
                <c:pt idx="0">
                  <c:v>CVL ave=1.69; CV=0.25</c:v>
                </c:pt>
              </c:strCache>
            </c:strRef>
          </c:tx>
          <c:spPr>
            <a:ln w="28575">
              <a:solidFill>
                <a:srgbClr val="002060"/>
              </a:solidFill>
            </a:ln>
          </c:spPr>
          <c:marker>
            <c:symbol val="none"/>
          </c:marker>
          <c:xVal>
            <c:numRef>
              <c:f>'[Microsoft PowerPoint programbeli  diagram]Fig final 2'!$B$4:$B$66</c:f>
              <c:numCache>
                <c:formatCode>General</c:formatCode>
                <c:ptCount val="63"/>
                <c:pt idx="0">
                  <c:v>0.05</c:v>
                </c:pt>
                <c:pt idx="1">
                  <c:v>0.1</c:v>
                </c:pt>
                <c:pt idx="2">
                  <c:v>0.15000000000000024</c:v>
                </c:pt>
                <c:pt idx="3">
                  <c:v>0.2</c:v>
                </c:pt>
                <c:pt idx="4">
                  <c:v>0.25</c:v>
                </c:pt>
                <c:pt idx="5">
                  <c:v>0.30000000000000032</c:v>
                </c:pt>
                <c:pt idx="6">
                  <c:v>0.35000000000000031</c:v>
                </c:pt>
                <c:pt idx="7">
                  <c:v>0.4</c:v>
                </c:pt>
                <c:pt idx="8">
                  <c:v>0.45</c:v>
                </c:pt>
                <c:pt idx="9">
                  <c:v>0.5</c:v>
                </c:pt>
                <c:pt idx="10">
                  <c:v>0.55000000000000004</c:v>
                </c:pt>
                <c:pt idx="11">
                  <c:v>0.60000000000000064</c:v>
                </c:pt>
                <c:pt idx="12">
                  <c:v>0.65000000000000202</c:v>
                </c:pt>
                <c:pt idx="13">
                  <c:v>0.70000000000000062</c:v>
                </c:pt>
                <c:pt idx="14">
                  <c:v>0.75000000000000178</c:v>
                </c:pt>
                <c:pt idx="15">
                  <c:v>0.8</c:v>
                </c:pt>
                <c:pt idx="16">
                  <c:v>0.85000000000000064</c:v>
                </c:pt>
                <c:pt idx="17">
                  <c:v>0.9</c:v>
                </c:pt>
                <c:pt idx="18">
                  <c:v>0.95000000000000062</c:v>
                </c:pt>
                <c:pt idx="19">
                  <c:v>1</c:v>
                </c:pt>
                <c:pt idx="20">
                  <c:v>1.05</c:v>
                </c:pt>
                <c:pt idx="21">
                  <c:v>1.1000000000000001</c:v>
                </c:pt>
                <c:pt idx="22">
                  <c:v>1.1499999999999964</c:v>
                </c:pt>
                <c:pt idx="23">
                  <c:v>1.2</c:v>
                </c:pt>
                <c:pt idx="24">
                  <c:v>1.25</c:v>
                </c:pt>
                <c:pt idx="25">
                  <c:v>1.3</c:v>
                </c:pt>
                <c:pt idx="26">
                  <c:v>1.35</c:v>
                </c:pt>
                <c:pt idx="27">
                  <c:v>1.4</c:v>
                </c:pt>
                <c:pt idx="28">
                  <c:v>1.45</c:v>
                </c:pt>
                <c:pt idx="29">
                  <c:v>1.5</c:v>
                </c:pt>
                <c:pt idx="30">
                  <c:v>1.55</c:v>
                </c:pt>
                <c:pt idx="31">
                  <c:v>1.6</c:v>
                </c:pt>
                <c:pt idx="32">
                  <c:v>1.6500000000000001</c:v>
                </c:pt>
                <c:pt idx="33">
                  <c:v>1.7</c:v>
                </c:pt>
                <c:pt idx="34">
                  <c:v>1.75</c:v>
                </c:pt>
                <c:pt idx="35">
                  <c:v>1.8</c:v>
                </c:pt>
                <c:pt idx="36">
                  <c:v>1.85</c:v>
                </c:pt>
                <c:pt idx="37">
                  <c:v>1.9000000000000001</c:v>
                </c:pt>
                <c:pt idx="38">
                  <c:v>1.9500000000000033</c:v>
                </c:pt>
                <c:pt idx="39">
                  <c:v>2</c:v>
                </c:pt>
                <c:pt idx="40">
                  <c:v>2.0499999999999998</c:v>
                </c:pt>
                <c:pt idx="41">
                  <c:v>2.1</c:v>
                </c:pt>
                <c:pt idx="42">
                  <c:v>2.15</c:v>
                </c:pt>
                <c:pt idx="43">
                  <c:v>2.2000000000000002</c:v>
                </c:pt>
                <c:pt idx="44">
                  <c:v>2.25</c:v>
                </c:pt>
                <c:pt idx="45">
                  <c:v>2.2999999999999998</c:v>
                </c:pt>
                <c:pt idx="46">
                  <c:v>2.3499999999999988</c:v>
                </c:pt>
                <c:pt idx="47">
                  <c:v>2.4</c:v>
                </c:pt>
                <c:pt idx="48">
                  <c:v>2.4499999999999997</c:v>
                </c:pt>
                <c:pt idx="49">
                  <c:v>2.5</c:v>
                </c:pt>
                <c:pt idx="50">
                  <c:v>2.5499999999999998</c:v>
                </c:pt>
                <c:pt idx="51">
                  <c:v>2.6</c:v>
                </c:pt>
                <c:pt idx="52">
                  <c:v>2.65</c:v>
                </c:pt>
                <c:pt idx="53">
                  <c:v>2.7</c:v>
                </c:pt>
                <c:pt idx="54">
                  <c:v>2.75</c:v>
                </c:pt>
                <c:pt idx="55">
                  <c:v>2.8</c:v>
                </c:pt>
                <c:pt idx="56">
                  <c:v>2.8499999999999988</c:v>
                </c:pt>
                <c:pt idx="57">
                  <c:v>2.9</c:v>
                </c:pt>
                <c:pt idx="58">
                  <c:v>2.9499999999999997</c:v>
                </c:pt>
                <c:pt idx="59">
                  <c:v>3</c:v>
                </c:pt>
                <c:pt idx="60">
                  <c:v>3.05</c:v>
                </c:pt>
                <c:pt idx="61">
                  <c:v>3.1</c:v>
                </c:pt>
                <c:pt idx="62">
                  <c:v>3.15</c:v>
                </c:pt>
              </c:numCache>
            </c:numRef>
          </c:xVal>
          <c:yVal>
            <c:numRef>
              <c:f>'[Microsoft PowerPoint programbeli  diagram]Fig final 2'!$C$4:$C$66</c:f>
              <c:numCache>
                <c:formatCode>General</c:formatCode>
                <c:ptCount val="63"/>
                <c:pt idx="18">
                  <c:v>0.19400000000000001</c:v>
                </c:pt>
                <c:pt idx="19">
                  <c:v>0.25900000000000001</c:v>
                </c:pt>
                <c:pt idx="20">
                  <c:v>0.31450000000000083</c:v>
                </c:pt>
                <c:pt idx="21">
                  <c:v>0.42850000000000038</c:v>
                </c:pt>
                <c:pt idx="22">
                  <c:v>0.58749999999999958</c:v>
                </c:pt>
                <c:pt idx="23">
                  <c:v>0.69000000000000061</c:v>
                </c:pt>
                <c:pt idx="24">
                  <c:v>0.86100000000000065</c:v>
                </c:pt>
                <c:pt idx="25">
                  <c:v>1.1280000000000001</c:v>
                </c:pt>
                <c:pt idx="26">
                  <c:v>1.4244999999999961</c:v>
                </c:pt>
                <c:pt idx="27">
                  <c:v>1.5620000000000001</c:v>
                </c:pt>
                <c:pt idx="28">
                  <c:v>1.8929999999999998</c:v>
                </c:pt>
                <c:pt idx="29">
                  <c:v>2.2650000000000001</c:v>
                </c:pt>
                <c:pt idx="30">
                  <c:v>2.5415000000000001</c:v>
                </c:pt>
                <c:pt idx="31">
                  <c:v>2.9274999999999998</c:v>
                </c:pt>
                <c:pt idx="32">
                  <c:v>3.1825000000000001</c:v>
                </c:pt>
                <c:pt idx="33">
                  <c:v>3.5735000000000001</c:v>
                </c:pt>
                <c:pt idx="34">
                  <c:v>3.8194999999999926</c:v>
                </c:pt>
                <c:pt idx="35">
                  <c:v>4.0830000000000002</c:v>
                </c:pt>
                <c:pt idx="36">
                  <c:v>4.3109999999999955</c:v>
                </c:pt>
                <c:pt idx="37">
                  <c:v>4.5524999999999975</c:v>
                </c:pt>
                <c:pt idx="38">
                  <c:v>4.7079999999999975</c:v>
                </c:pt>
                <c:pt idx="39">
                  <c:v>4.6894999999999998</c:v>
                </c:pt>
                <c:pt idx="40">
                  <c:v>4.68</c:v>
                </c:pt>
                <c:pt idx="41">
                  <c:v>4.6715</c:v>
                </c:pt>
                <c:pt idx="42">
                  <c:v>4.4400000000000004</c:v>
                </c:pt>
                <c:pt idx="43">
                  <c:v>4.3849999999999945</c:v>
                </c:pt>
                <c:pt idx="44">
                  <c:v>4.0095000000000001</c:v>
                </c:pt>
                <c:pt idx="45">
                  <c:v>3.7359999999999998</c:v>
                </c:pt>
                <c:pt idx="46">
                  <c:v>3.4244999999999997</c:v>
                </c:pt>
                <c:pt idx="47">
                  <c:v>3.1985000000000001</c:v>
                </c:pt>
                <c:pt idx="48">
                  <c:v>2.7984999999999998</c:v>
                </c:pt>
                <c:pt idx="49">
                  <c:v>2.5349999999999997</c:v>
                </c:pt>
                <c:pt idx="50">
                  <c:v>2.1555</c:v>
                </c:pt>
                <c:pt idx="51">
                  <c:v>1.833</c:v>
                </c:pt>
                <c:pt idx="52">
                  <c:v>1.52</c:v>
                </c:pt>
                <c:pt idx="53">
                  <c:v>1.2834999999999956</c:v>
                </c:pt>
                <c:pt idx="54">
                  <c:v>1.048</c:v>
                </c:pt>
                <c:pt idx="55">
                  <c:v>0.8869999999999999</c:v>
                </c:pt>
                <c:pt idx="56">
                  <c:v>0.6905</c:v>
                </c:pt>
                <c:pt idx="57">
                  <c:v>0.54449999999999998</c:v>
                </c:pt>
                <c:pt idx="58">
                  <c:v>0.43600000000000083</c:v>
                </c:pt>
                <c:pt idx="59">
                  <c:v>0.33000000000000107</c:v>
                </c:pt>
                <c:pt idx="60">
                  <c:v>0.24500000000000041</c:v>
                </c:pt>
                <c:pt idx="61">
                  <c:v>0.19350000000000001</c:v>
                </c:pt>
                <c:pt idx="62">
                  <c:v>0.15550000000000044</c:v>
                </c:pt>
              </c:numCache>
            </c:numRef>
          </c:yVal>
        </c:ser>
        <c:ser>
          <c:idx val="1"/>
          <c:order val="1"/>
          <c:tx>
            <c:strRef>
              <c:f>'[Microsoft PowerPoint programbeli  diagram]Fig final 2'!$D$3</c:f>
              <c:strCache>
                <c:ptCount val="1"/>
                <c:pt idx="0">
                  <c:v>CVR ave=0.43; CV=0.30</c:v>
                </c:pt>
              </c:strCache>
            </c:strRef>
          </c:tx>
          <c:spPr>
            <a:ln w="28575">
              <a:solidFill>
                <a:srgbClr val="00B050"/>
              </a:solidFill>
            </a:ln>
          </c:spPr>
          <c:marker>
            <c:symbol val="none"/>
          </c:marker>
          <c:xVal>
            <c:numRef>
              <c:f>'[Microsoft PowerPoint programbeli  diagram]Fig final 2'!$B$4:$B$66</c:f>
              <c:numCache>
                <c:formatCode>General</c:formatCode>
                <c:ptCount val="63"/>
                <c:pt idx="0">
                  <c:v>0.05</c:v>
                </c:pt>
                <c:pt idx="1">
                  <c:v>0.1</c:v>
                </c:pt>
                <c:pt idx="2">
                  <c:v>0.15000000000000024</c:v>
                </c:pt>
                <c:pt idx="3">
                  <c:v>0.2</c:v>
                </c:pt>
                <c:pt idx="4">
                  <c:v>0.25</c:v>
                </c:pt>
                <c:pt idx="5">
                  <c:v>0.30000000000000032</c:v>
                </c:pt>
                <c:pt idx="6">
                  <c:v>0.35000000000000031</c:v>
                </c:pt>
                <c:pt idx="7">
                  <c:v>0.4</c:v>
                </c:pt>
                <c:pt idx="8">
                  <c:v>0.45</c:v>
                </c:pt>
                <c:pt idx="9">
                  <c:v>0.5</c:v>
                </c:pt>
                <c:pt idx="10">
                  <c:v>0.55000000000000004</c:v>
                </c:pt>
                <c:pt idx="11">
                  <c:v>0.60000000000000064</c:v>
                </c:pt>
                <c:pt idx="12">
                  <c:v>0.65000000000000202</c:v>
                </c:pt>
                <c:pt idx="13">
                  <c:v>0.70000000000000062</c:v>
                </c:pt>
                <c:pt idx="14">
                  <c:v>0.75000000000000178</c:v>
                </c:pt>
                <c:pt idx="15">
                  <c:v>0.8</c:v>
                </c:pt>
                <c:pt idx="16">
                  <c:v>0.85000000000000064</c:v>
                </c:pt>
                <c:pt idx="17">
                  <c:v>0.9</c:v>
                </c:pt>
                <c:pt idx="18">
                  <c:v>0.95000000000000062</c:v>
                </c:pt>
                <c:pt idx="19">
                  <c:v>1</c:v>
                </c:pt>
                <c:pt idx="20">
                  <c:v>1.05</c:v>
                </c:pt>
                <c:pt idx="21">
                  <c:v>1.1000000000000001</c:v>
                </c:pt>
                <c:pt idx="22">
                  <c:v>1.1499999999999964</c:v>
                </c:pt>
                <c:pt idx="23">
                  <c:v>1.2</c:v>
                </c:pt>
                <c:pt idx="24">
                  <c:v>1.25</c:v>
                </c:pt>
                <c:pt idx="25">
                  <c:v>1.3</c:v>
                </c:pt>
                <c:pt idx="26">
                  <c:v>1.35</c:v>
                </c:pt>
                <c:pt idx="27">
                  <c:v>1.4</c:v>
                </c:pt>
                <c:pt idx="28">
                  <c:v>1.45</c:v>
                </c:pt>
                <c:pt idx="29">
                  <c:v>1.5</c:v>
                </c:pt>
                <c:pt idx="30">
                  <c:v>1.55</c:v>
                </c:pt>
                <c:pt idx="31">
                  <c:v>1.6</c:v>
                </c:pt>
                <c:pt idx="32">
                  <c:v>1.6500000000000001</c:v>
                </c:pt>
                <c:pt idx="33">
                  <c:v>1.7</c:v>
                </c:pt>
                <c:pt idx="34">
                  <c:v>1.75</c:v>
                </c:pt>
                <c:pt idx="35">
                  <c:v>1.8</c:v>
                </c:pt>
                <c:pt idx="36">
                  <c:v>1.85</c:v>
                </c:pt>
                <c:pt idx="37">
                  <c:v>1.9000000000000001</c:v>
                </c:pt>
                <c:pt idx="38">
                  <c:v>1.9500000000000033</c:v>
                </c:pt>
                <c:pt idx="39">
                  <c:v>2</c:v>
                </c:pt>
                <c:pt idx="40">
                  <c:v>2.0499999999999998</c:v>
                </c:pt>
                <c:pt idx="41">
                  <c:v>2.1</c:v>
                </c:pt>
                <c:pt idx="42">
                  <c:v>2.15</c:v>
                </c:pt>
                <c:pt idx="43">
                  <c:v>2.2000000000000002</c:v>
                </c:pt>
                <c:pt idx="44">
                  <c:v>2.25</c:v>
                </c:pt>
                <c:pt idx="45">
                  <c:v>2.2999999999999998</c:v>
                </c:pt>
                <c:pt idx="46">
                  <c:v>2.3499999999999988</c:v>
                </c:pt>
                <c:pt idx="47">
                  <c:v>2.4</c:v>
                </c:pt>
                <c:pt idx="48">
                  <c:v>2.4499999999999997</c:v>
                </c:pt>
                <c:pt idx="49">
                  <c:v>2.5</c:v>
                </c:pt>
                <c:pt idx="50">
                  <c:v>2.5499999999999998</c:v>
                </c:pt>
                <c:pt idx="51">
                  <c:v>2.6</c:v>
                </c:pt>
                <c:pt idx="52">
                  <c:v>2.65</c:v>
                </c:pt>
                <c:pt idx="53">
                  <c:v>2.7</c:v>
                </c:pt>
                <c:pt idx="54">
                  <c:v>2.75</c:v>
                </c:pt>
                <c:pt idx="55">
                  <c:v>2.8</c:v>
                </c:pt>
                <c:pt idx="56">
                  <c:v>2.8499999999999988</c:v>
                </c:pt>
                <c:pt idx="57">
                  <c:v>2.9</c:v>
                </c:pt>
                <c:pt idx="58">
                  <c:v>2.9499999999999997</c:v>
                </c:pt>
                <c:pt idx="59">
                  <c:v>3</c:v>
                </c:pt>
                <c:pt idx="60">
                  <c:v>3.05</c:v>
                </c:pt>
                <c:pt idx="61">
                  <c:v>3.1</c:v>
                </c:pt>
                <c:pt idx="62">
                  <c:v>3.15</c:v>
                </c:pt>
              </c:numCache>
            </c:numRef>
          </c:xVal>
          <c:yVal>
            <c:numRef>
              <c:f>'[Microsoft PowerPoint programbeli  diagram]Fig final 2'!$D$4:$D$66</c:f>
              <c:numCache>
                <c:formatCode>General</c:formatCode>
                <c:ptCount val="63"/>
                <c:pt idx="0">
                  <c:v>0</c:v>
                </c:pt>
                <c:pt idx="1">
                  <c:v>0</c:v>
                </c:pt>
                <c:pt idx="2">
                  <c:v>2.5999999999999999E-2</c:v>
                </c:pt>
                <c:pt idx="3">
                  <c:v>0.49750000000000089</c:v>
                </c:pt>
                <c:pt idx="4">
                  <c:v>2.9794999999999967</c:v>
                </c:pt>
                <c:pt idx="5">
                  <c:v>7.8484999999999996</c:v>
                </c:pt>
                <c:pt idx="6">
                  <c:v>12.795000000000002</c:v>
                </c:pt>
                <c:pt idx="7">
                  <c:v>15.6585</c:v>
                </c:pt>
                <c:pt idx="8">
                  <c:v>15.4275</c:v>
                </c:pt>
                <c:pt idx="9">
                  <c:v>13.223000000000001</c:v>
                </c:pt>
                <c:pt idx="10">
                  <c:v>10.205</c:v>
                </c:pt>
                <c:pt idx="11">
                  <c:v>7.3810000000000002</c:v>
                </c:pt>
                <c:pt idx="12">
                  <c:v>5.0594999999999999</c:v>
                </c:pt>
                <c:pt idx="13">
                  <c:v>3.3085000000000004</c:v>
                </c:pt>
                <c:pt idx="14">
                  <c:v>2.1465000000000001</c:v>
                </c:pt>
                <c:pt idx="15">
                  <c:v>1.3620000000000001</c:v>
                </c:pt>
                <c:pt idx="16">
                  <c:v>0.82400000000000062</c:v>
                </c:pt>
                <c:pt idx="17">
                  <c:v>0.49650000000000083</c:v>
                </c:pt>
                <c:pt idx="18">
                  <c:v>0.31700000000000095</c:v>
                </c:pt>
                <c:pt idx="19">
                  <c:v>0.17800000000000021</c:v>
                </c:pt>
                <c:pt idx="20">
                  <c:v>0.11199999999999995</c:v>
                </c:pt>
                <c:pt idx="21">
                  <c:v>6.25E-2</c:v>
                </c:pt>
                <c:pt idx="22">
                  <c:v>3.7999999999999999E-2</c:v>
                </c:pt>
                <c:pt idx="23">
                  <c:v>2.5500000000000002E-2</c:v>
                </c:pt>
                <c:pt idx="24">
                  <c:v>1.0500000000000021E-2</c:v>
                </c:pt>
                <c:pt idx="25">
                  <c:v>6.0000000000000114E-3</c:v>
                </c:pt>
                <c:pt idx="26">
                  <c:v>6.5000000000000162E-3</c:v>
                </c:pt>
                <c:pt idx="27">
                  <c:v>2.0000000000000052E-3</c:v>
                </c:pt>
                <c:pt idx="28">
                  <c:v>5.0000000000000034E-4</c:v>
                </c:pt>
                <c:pt idx="29">
                  <c:v>5.0000000000000034E-4</c:v>
                </c:pt>
                <c:pt idx="30">
                  <c:v>1.5000000000000035E-3</c:v>
                </c:pt>
                <c:pt idx="31">
                  <c:v>0</c:v>
                </c:pt>
                <c:pt idx="32">
                  <c:v>0</c:v>
                </c:pt>
                <c:pt idx="33">
                  <c:v>5.0000000000000034E-4</c:v>
                </c:pt>
              </c:numCache>
            </c:numRef>
          </c:yVal>
        </c:ser>
        <c:axId val="38673408"/>
        <c:axId val="38707968"/>
      </c:scatterChart>
      <c:valAx>
        <c:axId val="38673408"/>
        <c:scaling>
          <c:orientation val="minMax"/>
        </c:scaling>
        <c:axPos val="b"/>
        <c:numFmt formatCode="General" sourceLinked="1"/>
        <c:tickLblPos val="nextTo"/>
        <c:crossAx val="38707968"/>
        <c:crosses val="autoZero"/>
        <c:crossBetween val="midCat"/>
      </c:valAx>
      <c:valAx>
        <c:axId val="38707968"/>
        <c:scaling>
          <c:orientation val="minMax"/>
        </c:scaling>
        <c:axPos val="l"/>
        <c:majorGridlines/>
        <c:numFmt formatCode="General" sourceLinked="1"/>
        <c:tickLblPos val="nextTo"/>
        <c:crossAx val="38673408"/>
        <c:crosses val="autoZero"/>
        <c:crossBetween val="midCat"/>
      </c:valAx>
    </c:plotArea>
    <c:legend>
      <c:legendPos val="r"/>
      <c:layout>
        <c:manualLayout>
          <c:xMode val="edge"/>
          <c:yMode val="edge"/>
          <c:x val="0.57408464566929163"/>
          <c:y val="0.34220873432487753"/>
          <c:w val="0.34166666666666784"/>
          <c:h val="0.16743438320210063"/>
        </c:manualLayout>
      </c:layout>
    </c:legend>
    <c:plotVisOnly val="1"/>
    <c:dispBlanksAs val="gap"/>
  </c:chart>
  <c:spPr>
    <a:solidFill>
      <a:schemeClr val="lt1"/>
    </a:solidFill>
    <a:ln w="25400" cap="flat" cmpd="sng" algn="ctr">
      <a:solidFill>
        <a:schemeClr val="accent1"/>
      </a:solidFill>
      <a:prstDash val="solid"/>
    </a:ln>
    <a:effectLst/>
  </c:spPr>
  <c:txPr>
    <a:bodyPr/>
    <a:lstStyle/>
    <a:p>
      <a:pPr>
        <a:defRPr>
          <a:solidFill>
            <a:schemeClr val="dk1"/>
          </a:solidFill>
          <a:latin typeface="+mn-lt"/>
          <a:ea typeface="+mn-ea"/>
          <a:cs typeface="+mn-cs"/>
        </a:defRPr>
      </a:pPr>
      <a:endParaRPr lang="hu-HU"/>
    </a:p>
  </c:txPr>
  <c:externalData r:id="rId1"/>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ADE193-C809-4166-BE86-9C1E472BF6D3}"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hu-HU"/>
        </a:p>
      </dgm:t>
    </dgm:pt>
    <dgm:pt modelId="{B0A547C3-26BE-49AC-85A4-93CFA5C80CE1}">
      <dgm:prSet phldrT="[Szöveg]" custT="1"/>
      <dgm:spPr/>
      <dgm:t>
        <a:bodyPr/>
        <a:lstStyle/>
        <a:p>
          <a:r>
            <a:rPr lang="en-GB" sz="2000" dirty="0" smtClean="0"/>
            <a:t>it has to be certified that at least a specified proportion of the product in terms of the minimum size and mass of bulk/laboratory sample complies with the legal limit</a:t>
          </a:r>
          <a:endParaRPr lang="hu-HU" sz="2000" dirty="0"/>
        </a:p>
      </dgm:t>
    </dgm:pt>
    <dgm:pt modelId="{F6B3FA85-328C-4C2D-890E-EDB1693FB10A}" type="parTrans" cxnId="{E09DBDCE-2E45-4AAF-9F3F-AC3385FD6513}">
      <dgm:prSet/>
      <dgm:spPr/>
      <dgm:t>
        <a:bodyPr/>
        <a:lstStyle/>
        <a:p>
          <a:endParaRPr lang="hu-HU"/>
        </a:p>
      </dgm:t>
    </dgm:pt>
    <dgm:pt modelId="{3E0B8042-0F58-4187-8F7B-A4826638AF09}" type="sibTrans" cxnId="{E09DBDCE-2E45-4AAF-9F3F-AC3385FD6513}">
      <dgm:prSet/>
      <dgm:spPr/>
      <dgm:t>
        <a:bodyPr/>
        <a:lstStyle/>
        <a:p>
          <a:endParaRPr lang="hu-HU"/>
        </a:p>
      </dgm:t>
    </dgm:pt>
    <dgm:pt modelId="{C4CC210B-F248-4FFE-9BF2-5109122953C2}">
      <dgm:prSet custT="1"/>
      <dgm:spPr/>
      <dgm:t>
        <a:bodyPr/>
        <a:lstStyle/>
        <a:p>
          <a:r>
            <a:rPr lang="en-GB" sz="2000" dirty="0" smtClean="0"/>
            <a:t>the combined uncertainty including sampling uncertainty (</a:t>
          </a:r>
          <a:r>
            <a:rPr lang="en-GB" sz="2000" b="1" dirty="0" smtClean="0"/>
            <a:t>CV</a:t>
          </a:r>
          <a:r>
            <a:rPr lang="en-GB" sz="2000" b="1" baseline="-25000" dirty="0" smtClean="0"/>
            <a:t>R</a:t>
          </a:r>
          <a:r>
            <a:rPr lang="en-GB" sz="2000" dirty="0" smtClean="0"/>
            <a:t>) shall be taken into account</a:t>
          </a:r>
          <a:endParaRPr lang="hu-HU" sz="2000" dirty="0"/>
        </a:p>
      </dgm:t>
    </dgm:pt>
    <dgm:pt modelId="{82E4AC7A-108E-4F3E-8228-F42A28FC5636}" type="parTrans" cxnId="{8D904560-3BFC-461B-97C3-13B1BBB6A392}">
      <dgm:prSet/>
      <dgm:spPr/>
      <dgm:t>
        <a:bodyPr/>
        <a:lstStyle/>
        <a:p>
          <a:endParaRPr lang="hu-HU"/>
        </a:p>
      </dgm:t>
    </dgm:pt>
    <dgm:pt modelId="{8EE05D69-B666-4378-A8E6-E0BB8A4F7796}" type="sibTrans" cxnId="{8D904560-3BFC-461B-97C3-13B1BBB6A392}">
      <dgm:prSet/>
      <dgm:spPr/>
      <dgm:t>
        <a:bodyPr/>
        <a:lstStyle/>
        <a:p>
          <a:endParaRPr lang="hu-HU"/>
        </a:p>
      </dgm:t>
    </dgm:pt>
    <dgm:pt modelId="{89FC6130-B88D-4D6F-9BDD-E84ACCC600B3}">
      <dgm:prSet custT="1"/>
      <dgm:spPr/>
      <dgm:t>
        <a:bodyPr/>
        <a:lstStyle/>
        <a:p>
          <a:r>
            <a:rPr lang="en-GB" sz="2400" b="1" dirty="0" smtClean="0"/>
            <a:t>Control of commodities on the market</a:t>
          </a:r>
          <a:endParaRPr lang="hu-HU" sz="2400" b="1" dirty="0" smtClean="0"/>
        </a:p>
      </dgm:t>
    </dgm:pt>
    <dgm:pt modelId="{DFC61310-1A09-46BE-AC95-B96C4944ED52}" type="parTrans" cxnId="{A001E64C-78BB-4E53-B96E-EEA890FE321A}">
      <dgm:prSet/>
      <dgm:spPr/>
      <dgm:t>
        <a:bodyPr/>
        <a:lstStyle/>
        <a:p>
          <a:endParaRPr lang="en-US"/>
        </a:p>
      </dgm:t>
    </dgm:pt>
    <dgm:pt modelId="{A0875DC4-0030-4DA5-AFA6-D416AD458AEE}" type="sibTrans" cxnId="{A001E64C-78BB-4E53-B96E-EEA890FE321A}">
      <dgm:prSet/>
      <dgm:spPr/>
      <dgm:t>
        <a:bodyPr/>
        <a:lstStyle/>
        <a:p>
          <a:endParaRPr lang="en-US"/>
        </a:p>
      </dgm:t>
    </dgm:pt>
    <dgm:pt modelId="{1240E1C9-80BF-4CF0-B24D-6C8FF749135E}">
      <dgm:prSet phldrT="[Szöveg]" custT="1"/>
      <dgm:spPr/>
      <dgm:t>
        <a:bodyPr/>
        <a:lstStyle/>
        <a:p>
          <a:r>
            <a:rPr lang="en-GB" sz="2400" b="1" dirty="0" smtClean="0"/>
            <a:t>Premarketing  self-control</a:t>
          </a:r>
          <a:endParaRPr lang="hu-HU" sz="2400" b="1" dirty="0" smtClean="0"/>
        </a:p>
      </dgm:t>
    </dgm:pt>
    <dgm:pt modelId="{CEB9A8CE-FEDB-45C9-B49E-C5AD1B3A0E3F}" type="sibTrans" cxnId="{63E42C80-A2B2-4A27-813E-C387393E99BE}">
      <dgm:prSet/>
      <dgm:spPr/>
      <dgm:t>
        <a:bodyPr/>
        <a:lstStyle/>
        <a:p>
          <a:endParaRPr lang="hu-HU"/>
        </a:p>
      </dgm:t>
    </dgm:pt>
    <dgm:pt modelId="{C6EBC936-0F30-463D-89C6-791128660FAF}" type="parTrans" cxnId="{63E42C80-A2B2-4A27-813E-C387393E99BE}">
      <dgm:prSet/>
      <dgm:spPr/>
      <dgm:t>
        <a:bodyPr/>
        <a:lstStyle/>
        <a:p>
          <a:endParaRPr lang="hu-HU"/>
        </a:p>
      </dgm:t>
    </dgm:pt>
    <dgm:pt modelId="{09A7443E-1254-43E7-8483-C00E303A474B}">
      <dgm:prSet custT="1"/>
      <dgm:spPr/>
      <dgm:t>
        <a:bodyPr/>
        <a:lstStyle/>
        <a:p>
          <a:r>
            <a:rPr lang="en-GB" sz="2000" dirty="0" smtClean="0"/>
            <a:t>a lot is considered non-compliant if the measured </a:t>
          </a:r>
          <a:r>
            <a:rPr lang="en-GB" sz="2000" dirty="0" err="1" smtClean="0"/>
            <a:t>analyte</a:t>
          </a:r>
          <a:r>
            <a:rPr lang="en-GB" sz="2000" dirty="0" smtClean="0"/>
            <a:t> concentration corrected for recovery, where specified, minus the expanded uncertainty of the results are above the legal limit</a:t>
          </a:r>
          <a:r>
            <a:rPr lang="hu-HU" sz="2000" dirty="0" smtClean="0"/>
            <a:t>.</a:t>
          </a:r>
          <a:endParaRPr lang="hu-HU" sz="2000" b="1" dirty="0" smtClean="0"/>
        </a:p>
      </dgm:t>
    </dgm:pt>
    <dgm:pt modelId="{A22C68ED-52EE-4AF7-A5FB-EA89B8DB9ADA}" type="parTrans" cxnId="{58342833-E52D-4EB4-8713-3B8F4B3B7A4A}">
      <dgm:prSet/>
      <dgm:spPr/>
      <dgm:t>
        <a:bodyPr/>
        <a:lstStyle/>
        <a:p>
          <a:endParaRPr lang="en-US"/>
        </a:p>
      </dgm:t>
    </dgm:pt>
    <dgm:pt modelId="{A2943D6A-0F27-4D54-A377-EB863D730978}" type="sibTrans" cxnId="{58342833-E52D-4EB4-8713-3B8F4B3B7A4A}">
      <dgm:prSet/>
      <dgm:spPr/>
      <dgm:t>
        <a:bodyPr/>
        <a:lstStyle/>
        <a:p>
          <a:endParaRPr lang="en-US"/>
        </a:p>
      </dgm:t>
    </dgm:pt>
    <dgm:pt modelId="{A7DECF42-3A16-4459-88E7-D8E6F9BD7333}">
      <dgm:prSet custT="1"/>
      <dgm:spPr/>
      <dgm:t>
        <a:bodyPr/>
        <a:lstStyle/>
        <a:p>
          <a:r>
            <a:rPr lang="en-GB" sz="2000" dirty="0" smtClean="0"/>
            <a:t>the combined uncertainty of the measured concentration (</a:t>
          </a:r>
          <a:r>
            <a:rPr lang="en-GB" sz="2000" b="1" dirty="0" smtClean="0"/>
            <a:t>CV</a:t>
          </a:r>
          <a:r>
            <a:rPr lang="en-GB" sz="2000" b="1" baseline="-25000" dirty="0" smtClean="0"/>
            <a:t>L</a:t>
          </a:r>
          <a:r>
            <a:rPr lang="en-GB" sz="2000" b="1" dirty="0" smtClean="0"/>
            <a:t>) </a:t>
          </a:r>
          <a:r>
            <a:rPr lang="en-GB" sz="2000" dirty="0" smtClean="0"/>
            <a:t>shall only be taken into account</a:t>
          </a:r>
          <a:r>
            <a:rPr lang="hu-HU" sz="2000" dirty="0" smtClean="0"/>
            <a:t> (</a:t>
          </a:r>
          <a:r>
            <a:rPr lang="hu-HU" sz="2000" dirty="0" err="1" smtClean="0"/>
            <a:t>excluding</a:t>
          </a:r>
          <a:r>
            <a:rPr lang="hu-HU" sz="2000" dirty="0" smtClean="0"/>
            <a:t> </a:t>
          </a:r>
          <a:r>
            <a:rPr lang="hu-HU" sz="2000" dirty="0" err="1" smtClean="0"/>
            <a:t>the</a:t>
          </a:r>
          <a:r>
            <a:rPr lang="hu-HU" sz="2000" dirty="0" smtClean="0"/>
            <a:t> </a:t>
          </a:r>
          <a:r>
            <a:rPr lang="hu-HU" sz="2000" dirty="0" err="1" smtClean="0"/>
            <a:t>sampling</a:t>
          </a:r>
          <a:r>
            <a:rPr lang="hu-HU" sz="2000" dirty="0" smtClean="0"/>
            <a:t> </a:t>
          </a:r>
          <a:r>
            <a:rPr lang="hu-HU" sz="2000" dirty="0" err="1" smtClean="0"/>
            <a:t>uncertainty</a:t>
          </a:r>
          <a:r>
            <a:rPr lang="hu-HU" sz="2000" dirty="0" smtClean="0"/>
            <a:t>)</a:t>
          </a:r>
          <a:endParaRPr lang="hu-HU" sz="2000" dirty="0"/>
        </a:p>
      </dgm:t>
    </dgm:pt>
    <dgm:pt modelId="{2C308E91-B1FA-42EF-AB4B-E2C3C1915C7F}" type="parTrans" cxnId="{AB8D746F-5F56-40CC-9572-3F3B18797BB0}">
      <dgm:prSet/>
      <dgm:spPr/>
      <dgm:t>
        <a:bodyPr/>
        <a:lstStyle/>
        <a:p>
          <a:endParaRPr lang="en-US"/>
        </a:p>
      </dgm:t>
    </dgm:pt>
    <dgm:pt modelId="{6410CCC3-DE5D-463C-9241-28FE3D6B1CD6}" type="sibTrans" cxnId="{AB8D746F-5F56-40CC-9572-3F3B18797BB0}">
      <dgm:prSet/>
      <dgm:spPr/>
      <dgm:t>
        <a:bodyPr/>
        <a:lstStyle/>
        <a:p>
          <a:endParaRPr lang="en-US"/>
        </a:p>
      </dgm:t>
    </dgm:pt>
    <dgm:pt modelId="{5465DBEB-A448-4D64-97E8-2EFFE0E45EA3}" type="pres">
      <dgm:prSet presAssocID="{81ADE193-C809-4166-BE86-9C1E472BF6D3}" presName="linear" presStyleCnt="0">
        <dgm:presLayoutVars>
          <dgm:animLvl val="lvl"/>
          <dgm:resizeHandles val="exact"/>
        </dgm:presLayoutVars>
      </dgm:prSet>
      <dgm:spPr/>
      <dgm:t>
        <a:bodyPr/>
        <a:lstStyle/>
        <a:p>
          <a:endParaRPr lang="hu-HU"/>
        </a:p>
      </dgm:t>
    </dgm:pt>
    <dgm:pt modelId="{4AFE2B02-A1FE-4739-970D-DF4E3F4A97CD}" type="pres">
      <dgm:prSet presAssocID="{1240E1C9-80BF-4CF0-B24D-6C8FF749135E}" presName="parentText" presStyleLbl="node1" presStyleIdx="0" presStyleCnt="2" custScaleY="86501" custLinFactNeighborY="-10674">
        <dgm:presLayoutVars>
          <dgm:chMax val="0"/>
          <dgm:bulletEnabled val="1"/>
        </dgm:presLayoutVars>
      </dgm:prSet>
      <dgm:spPr/>
      <dgm:t>
        <a:bodyPr/>
        <a:lstStyle/>
        <a:p>
          <a:endParaRPr lang="hu-HU"/>
        </a:p>
      </dgm:t>
    </dgm:pt>
    <dgm:pt modelId="{809D3613-AA74-43BD-85C3-5D25243DC989}" type="pres">
      <dgm:prSet presAssocID="{1240E1C9-80BF-4CF0-B24D-6C8FF749135E}" presName="childText" presStyleLbl="revTx" presStyleIdx="0" presStyleCnt="2" custScaleY="117704">
        <dgm:presLayoutVars>
          <dgm:bulletEnabled val="1"/>
        </dgm:presLayoutVars>
      </dgm:prSet>
      <dgm:spPr/>
      <dgm:t>
        <a:bodyPr/>
        <a:lstStyle/>
        <a:p>
          <a:endParaRPr lang="hu-HU"/>
        </a:p>
      </dgm:t>
    </dgm:pt>
    <dgm:pt modelId="{86D0CDCD-94CA-4F3E-AEED-77BEEA314C6E}" type="pres">
      <dgm:prSet presAssocID="{89FC6130-B88D-4D6F-9BDD-E84ACCC600B3}" presName="parentText" presStyleLbl="node1" presStyleIdx="1" presStyleCnt="2" custLinFactNeighborY="-5591">
        <dgm:presLayoutVars>
          <dgm:chMax val="0"/>
          <dgm:bulletEnabled val="1"/>
        </dgm:presLayoutVars>
      </dgm:prSet>
      <dgm:spPr/>
      <dgm:t>
        <a:bodyPr/>
        <a:lstStyle/>
        <a:p>
          <a:endParaRPr lang="en-US"/>
        </a:p>
      </dgm:t>
    </dgm:pt>
    <dgm:pt modelId="{3C5F38EC-3457-4C3A-8C3D-7996E8F0AB3E}" type="pres">
      <dgm:prSet presAssocID="{89FC6130-B88D-4D6F-9BDD-E84ACCC600B3}" presName="childText" presStyleLbl="revTx" presStyleIdx="1" presStyleCnt="2" custScaleY="126716">
        <dgm:presLayoutVars>
          <dgm:bulletEnabled val="1"/>
        </dgm:presLayoutVars>
      </dgm:prSet>
      <dgm:spPr/>
      <dgm:t>
        <a:bodyPr/>
        <a:lstStyle/>
        <a:p>
          <a:endParaRPr lang="en-US"/>
        </a:p>
      </dgm:t>
    </dgm:pt>
  </dgm:ptLst>
  <dgm:cxnLst>
    <dgm:cxn modelId="{E09DBDCE-2E45-4AAF-9F3F-AC3385FD6513}" srcId="{1240E1C9-80BF-4CF0-B24D-6C8FF749135E}" destId="{B0A547C3-26BE-49AC-85A4-93CFA5C80CE1}" srcOrd="0" destOrd="0" parTransId="{F6B3FA85-328C-4C2D-890E-EDB1693FB10A}" sibTransId="{3E0B8042-0F58-4187-8F7B-A4826638AF09}"/>
    <dgm:cxn modelId="{3C92011F-D7E1-4F11-864C-CB5F77D87A72}" type="presOf" srcId="{89FC6130-B88D-4D6F-9BDD-E84ACCC600B3}" destId="{86D0CDCD-94CA-4F3E-AEED-77BEEA314C6E}" srcOrd="0" destOrd="0" presId="urn:microsoft.com/office/officeart/2005/8/layout/vList2"/>
    <dgm:cxn modelId="{5984EC48-92B9-4287-B87B-9CC060DA70FC}" type="presOf" srcId="{C4CC210B-F248-4FFE-9BF2-5109122953C2}" destId="{809D3613-AA74-43BD-85C3-5D25243DC989}" srcOrd="0" destOrd="1" presId="urn:microsoft.com/office/officeart/2005/8/layout/vList2"/>
    <dgm:cxn modelId="{8D904560-3BFC-461B-97C3-13B1BBB6A392}" srcId="{1240E1C9-80BF-4CF0-B24D-6C8FF749135E}" destId="{C4CC210B-F248-4FFE-9BF2-5109122953C2}" srcOrd="1" destOrd="0" parTransId="{82E4AC7A-108E-4F3E-8228-F42A28FC5636}" sibTransId="{8EE05D69-B666-4378-A8E6-E0BB8A4F7796}"/>
    <dgm:cxn modelId="{58342833-E52D-4EB4-8713-3B8F4B3B7A4A}" srcId="{89FC6130-B88D-4D6F-9BDD-E84ACCC600B3}" destId="{09A7443E-1254-43E7-8483-C00E303A474B}" srcOrd="0" destOrd="0" parTransId="{A22C68ED-52EE-4AF7-A5FB-EA89B8DB9ADA}" sibTransId="{A2943D6A-0F27-4D54-A377-EB863D730978}"/>
    <dgm:cxn modelId="{F706E235-E9FD-49AB-BFA9-4000E00F32A3}" type="presOf" srcId="{1240E1C9-80BF-4CF0-B24D-6C8FF749135E}" destId="{4AFE2B02-A1FE-4739-970D-DF4E3F4A97CD}" srcOrd="0" destOrd="0" presId="urn:microsoft.com/office/officeart/2005/8/layout/vList2"/>
    <dgm:cxn modelId="{558EFCD3-3748-42D8-9EE2-157B2D9C0A36}" type="presOf" srcId="{09A7443E-1254-43E7-8483-C00E303A474B}" destId="{3C5F38EC-3457-4C3A-8C3D-7996E8F0AB3E}" srcOrd="0" destOrd="0" presId="urn:microsoft.com/office/officeart/2005/8/layout/vList2"/>
    <dgm:cxn modelId="{A001E64C-78BB-4E53-B96E-EEA890FE321A}" srcId="{81ADE193-C809-4166-BE86-9C1E472BF6D3}" destId="{89FC6130-B88D-4D6F-9BDD-E84ACCC600B3}" srcOrd="1" destOrd="0" parTransId="{DFC61310-1A09-46BE-AC95-B96C4944ED52}" sibTransId="{A0875DC4-0030-4DA5-AFA6-D416AD458AEE}"/>
    <dgm:cxn modelId="{DB950C54-DDB6-43E6-8F9E-5C634B497AF6}" type="presOf" srcId="{B0A547C3-26BE-49AC-85A4-93CFA5C80CE1}" destId="{809D3613-AA74-43BD-85C3-5D25243DC989}" srcOrd="0" destOrd="0" presId="urn:microsoft.com/office/officeart/2005/8/layout/vList2"/>
    <dgm:cxn modelId="{6215AF0F-4CF6-44EF-8567-62FF105D5B2B}" type="presOf" srcId="{81ADE193-C809-4166-BE86-9C1E472BF6D3}" destId="{5465DBEB-A448-4D64-97E8-2EFFE0E45EA3}" srcOrd="0" destOrd="0" presId="urn:microsoft.com/office/officeart/2005/8/layout/vList2"/>
    <dgm:cxn modelId="{63E42C80-A2B2-4A27-813E-C387393E99BE}" srcId="{81ADE193-C809-4166-BE86-9C1E472BF6D3}" destId="{1240E1C9-80BF-4CF0-B24D-6C8FF749135E}" srcOrd="0" destOrd="0" parTransId="{C6EBC936-0F30-463D-89C6-791128660FAF}" sibTransId="{CEB9A8CE-FEDB-45C9-B49E-C5AD1B3A0E3F}"/>
    <dgm:cxn modelId="{0B0AA761-A939-4995-9BC2-8263C50C9266}" type="presOf" srcId="{A7DECF42-3A16-4459-88E7-D8E6F9BD7333}" destId="{3C5F38EC-3457-4C3A-8C3D-7996E8F0AB3E}" srcOrd="0" destOrd="1" presId="urn:microsoft.com/office/officeart/2005/8/layout/vList2"/>
    <dgm:cxn modelId="{AB8D746F-5F56-40CC-9572-3F3B18797BB0}" srcId="{89FC6130-B88D-4D6F-9BDD-E84ACCC600B3}" destId="{A7DECF42-3A16-4459-88E7-D8E6F9BD7333}" srcOrd="1" destOrd="0" parTransId="{2C308E91-B1FA-42EF-AB4B-E2C3C1915C7F}" sibTransId="{6410CCC3-DE5D-463C-9241-28FE3D6B1CD6}"/>
    <dgm:cxn modelId="{5CEA0AB5-4409-417E-8DC2-F95EE0469131}" type="presParOf" srcId="{5465DBEB-A448-4D64-97E8-2EFFE0E45EA3}" destId="{4AFE2B02-A1FE-4739-970D-DF4E3F4A97CD}" srcOrd="0" destOrd="0" presId="urn:microsoft.com/office/officeart/2005/8/layout/vList2"/>
    <dgm:cxn modelId="{20F4509B-041F-4E73-8E27-982A6E4AA35E}" type="presParOf" srcId="{5465DBEB-A448-4D64-97E8-2EFFE0E45EA3}" destId="{809D3613-AA74-43BD-85C3-5D25243DC989}" srcOrd="1" destOrd="0" presId="urn:microsoft.com/office/officeart/2005/8/layout/vList2"/>
    <dgm:cxn modelId="{9CE67045-1FB2-418D-A73B-D9E55398BB78}" type="presParOf" srcId="{5465DBEB-A448-4D64-97E8-2EFFE0E45EA3}" destId="{86D0CDCD-94CA-4F3E-AEED-77BEEA314C6E}" srcOrd="2" destOrd="0" presId="urn:microsoft.com/office/officeart/2005/8/layout/vList2"/>
    <dgm:cxn modelId="{7B0EEDD0-D337-470A-B2BF-6AFD7A6B8134}" type="presParOf" srcId="{5465DBEB-A448-4D64-97E8-2EFFE0E45EA3}" destId="{3C5F38EC-3457-4C3A-8C3D-7996E8F0AB3E}" srcOrd="3"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FE2B02-A1FE-4739-970D-DF4E3F4A97CD}">
      <dsp:nvSpPr>
        <dsp:cNvPr id="0" name=""/>
        <dsp:cNvSpPr/>
      </dsp:nvSpPr>
      <dsp:spPr>
        <a:xfrm>
          <a:off x="0" y="0"/>
          <a:ext cx="8424936" cy="48231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GB" sz="2400" b="1" kern="1200" dirty="0" smtClean="0"/>
            <a:t>Premarketing  self-control</a:t>
          </a:r>
          <a:endParaRPr lang="hu-HU" sz="2400" b="1" kern="1200" dirty="0" smtClean="0"/>
        </a:p>
      </dsp:txBody>
      <dsp:txXfrm>
        <a:off x="0" y="0"/>
        <a:ext cx="8424936" cy="482310"/>
      </dsp:txXfrm>
    </dsp:sp>
    <dsp:sp modelId="{809D3613-AA74-43BD-85C3-5D25243DC989}">
      <dsp:nvSpPr>
        <dsp:cNvPr id="0" name=""/>
        <dsp:cNvSpPr/>
      </dsp:nvSpPr>
      <dsp:spPr>
        <a:xfrm>
          <a:off x="0" y="482360"/>
          <a:ext cx="8424936" cy="1718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7492"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GB" sz="2000" kern="1200" dirty="0" smtClean="0"/>
            <a:t>it has to be certified that at least a specified proportion of the product in terms of the minimum size and mass of bulk/laboratory sample complies with the legal limit</a:t>
          </a:r>
          <a:endParaRPr lang="hu-HU" sz="2000" kern="1200" dirty="0"/>
        </a:p>
        <a:p>
          <a:pPr marL="228600" lvl="1" indent="-228600" algn="l" defTabSz="889000">
            <a:lnSpc>
              <a:spcPct val="90000"/>
            </a:lnSpc>
            <a:spcBef>
              <a:spcPct val="0"/>
            </a:spcBef>
            <a:spcAft>
              <a:spcPct val="20000"/>
            </a:spcAft>
            <a:buChar char="••"/>
          </a:pPr>
          <a:r>
            <a:rPr lang="en-GB" sz="2000" kern="1200" dirty="0" smtClean="0"/>
            <a:t>the combined uncertainty including sampling uncertainty (</a:t>
          </a:r>
          <a:r>
            <a:rPr lang="en-GB" sz="2000" b="1" kern="1200" dirty="0" smtClean="0"/>
            <a:t>CV</a:t>
          </a:r>
          <a:r>
            <a:rPr lang="en-GB" sz="2000" b="1" kern="1200" baseline="-25000" dirty="0" smtClean="0"/>
            <a:t>R</a:t>
          </a:r>
          <a:r>
            <a:rPr lang="en-GB" sz="2000" kern="1200" dirty="0" smtClean="0"/>
            <a:t>) shall be taken into account</a:t>
          </a:r>
          <a:endParaRPr lang="hu-HU" sz="2000" kern="1200" dirty="0"/>
        </a:p>
      </dsp:txBody>
      <dsp:txXfrm>
        <a:off x="0" y="482360"/>
        <a:ext cx="8424936" cy="1718474"/>
      </dsp:txXfrm>
    </dsp:sp>
    <dsp:sp modelId="{86D0CDCD-94CA-4F3E-AEED-77BEEA314C6E}">
      <dsp:nvSpPr>
        <dsp:cNvPr id="0" name=""/>
        <dsp:cNvSpPr/>
      </dsp:nvSpPr>
      <dsp:spPr>
        <a:xfrm>
          <a:off x="0" y="2119206"/>
          <a:ext cx="8424936" cy="557578"/>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GB" sz="2400" b="1" kern="1200" dirty="0" smtClean="0"/>
            <a:t>Control of commodities on the market</a:t>
          </a:r>
          <a:endParaRPr lang="hu-HU" sz="2400" b="1" kern="1200" dirty="0" smtClean="0"/>
        </a:p>
      </dsp:txBody>
      <dsp:txXfrm>
        <a:off x="0" y="2119206"/>
        <a:ext cx="8424936" cy="557578"/>
      </dsp:txXfrm>
    </dsp:sp>
    <dsp:sp modelId="{3C5F38EC-3457-4C3A-8C3D-7996E8F0AB3E}">
      <dsp:nvSpPr>
        <dsp:cNvPr id="0" name=""/>
        <dsp:cNvSpPr/>
      </dsp:nvSpPr>
      <dsp:spPr>
        <a:xfrm>
          <a:off x="0" y="2758412"/>
          <a:ext cx="8424936" cy="1850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7492"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GB" sz="2000" kern="1200" dirty="0" smtClean="0"/>
            <a:t>a lot is considered non-compliant if the measured </a:t>
          </a:r>
          <a:r>
            <a:rPr lang="en-GB" sz="2000" kern="1200" dirty="0" err="1" smtClean="0"/>
            <a:t>analyte</a:t>
          </a:r>
          <a:r>
            <a:rPr lang="en-GB" sz="2000" kern="1200" dirty="0" smtClean="0"/>
            <a:t> concentration corrected for recovery, where specified, minus the expanded uncertainty of the results are above the legal limit</a:t>
          </a:r>
          <a:r>
            <a:rPr lang="hu-HU" sz="2000" kern="1200" dirty="0" smtClean="0"/>
            <a:t>.</a:t>
          </a:r>
          <a:endParaRPr lang="hu-HU" sz="2000" b="1" kern="1200" dirty="0" smtClean="0"/>
        </a:p>
        <a:p>
          <a:pPr marL="228600" lvl="1" indent="-228600" algn="l" defTabSz="889000">
            <a:lnSpc>
              <a:spcPct val="90000"/>
            </a:lnSpc>
            <a:spcBef>
              <a:spcPct val="0"/>
            </a:spcBef>
            <a:spcAft>
              <a:spcPct val="20000"/>
            </a:spcAft>
            <a:buChar char="••"/>
          </a:pPr>
          <a:r>
            <a:rPr lang="en-GB" sz="2000" kern="1200" dirty="0" smtClean="0"/>
            <a:t>the combined uncertainty of the measured concentration (</a:t>
          </a:r>
          <a:r>
            <a:rPr lang="en-GB" sz="2000" b="1" kern="1200" dirty="0" smtClean="0"/>
            <a:t>CV</a:t>
          </a:r>
          <a:r>
            <a:rPr lang="en-GB" sz="2000" b="1" kern="1200" baseline="-25000" dirty="0" smtClean="0"/>
            <a:t>L</a:t>
          </a:r>
          <a:r>
            <a:rPr lang="en-GB" sz="2000" b="1" kern="1200" dirty="0" smtClean="0"/>
            <a:t>) </a:t>
          </a:r>
          <a:r>
            <a:rPr lang="en-GB" sz="2000" kern="1200" dirty="0" smtClean="0"/>
            <a:t>shall only be taken into account</a:t>
          </a:r>
          <a:r>
            <a:rPr lang="hu-HU" sz="2000" kern="1200" dirty="0" smtClean="0"/>
            <a:t> (</a:t>
          </a:r>
          <a:r>
            <a:rPr lang="hu-HU" sz="2000" kern="1200" dirty="0" err="1" smtClean="0"/>
            <a:t>excluding</a:t>
          </a:r>
          <a:r>
            <a:rPr lang="hu-HU" sz="2000" kern="1200" dirty="0" smtClean="0"/>
            <a:t> </a:t>
          </a:r>
          <a:r>
            <a:rPr lang="hu-HU" sz="2000" kern="1200" dirty="0" err="1" smtClean="0"/>
            <a:t>the</a:t>
          </a:r>
          <a:r>
            <a:rPr lang="hu-HU" sz="2000" kern="1200" dirty="0" smtClean="0"/>
            <a:t> </a:t>
          </a:r>
          <a:r>
            <a:rPr lang="hu-HU" sz="2000" kern="1200" dirty="0" err="1" smtClean="0"/>
            <a:t>sampling</a:t>
          </a:r>
          <a:r>
            <a:rPr lang="hu-HU" sz="2000" kern="1200" dirty="0" smtClean="0"/>
            <a:t> </a:t>
          </a:r>
          <a:r>
            <a:rPr lang="hu-HU" sz="2000" kern="1200" dirty="0" err="1" smtClean="0"/>
            <a:t>uncertainty</a:t>
          </a:r>
          <a:r>
            <a:rPr lang="hu-HU" sz="2000" kern="1200" dirty="0" smtClean="0"/>
            <a:t>)</a:t>
          </a:r>
          <a:endParaRPr lang="hu-HU" sz="2000" kern="1200" dirty="0"/>
        </a:p>
      </dsp:txBody>
      <dsp:txXfrm>
        <a:off x="0" y="2758412"/>
        <a:ext cx="8424936" cy="185004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5.x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emf"/></Relationships>
</file>

<file path=ppt/drawings/drawing1.xml><?xml version="1.0" encoding="utf-8"?>
<c:userShapes xmlns:c="http://schemas.openxmlformats.org/drawingml/2006/chart">
  <cdr:relSizeAnchor xmlns:cdr="http://schemas.openxmlformats.org/drawingml/2006/chartDrawing">
    <cdr:from>
      <cdr:x>0.61762</cdr:x>
      <cdr:y>0.07407</cdr:y>
    </cdr:from>
    <cdr:to>
      <cdr:x>0.97456</cdr:x>
      <cdr:y>0.21643</cdr:y>
    </cdr:to>
    <cdr:sp macro="" textlink="">
      <cdr:nvSpPr>
        <cdr:cNvPr id="2" name="Szövegdoboz 1"/>
        <cdr:cNvSpPr txBox="1"/>
      </cdr:nvSpPr>
      <cdr:spPr>
        <a:xfrm xmlns:a="http://schemas.openxmlformats.org/drawingml/2006/main">
          <a:off x="3600400" y="288032"/>
          <a:ext cx="2080732" cy="55355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dirty="0" smtClean="0"/>
            <a:t>Market control</a:t>
          </a:r>
          <a:endParaRPr lang="en-US" sz="1800" b="1" dirty="0"/>
        </a:p>
      </cdr:txBody>
    </cdr:sp>
  </cdr:relSizeAnchor>
  <cdr:relSizeAnchor xmlns:cdr="http://schemas.openxmlformats.org/drawingml/2006/chartDrawing">
    <cdr:from>
      <cdr:x>0.64233</cdr:x>
      <cdr:y>0.56899</cdr:y>
    </cdr:from>
    <cdr:to>
      <cdr:x>0.95114</cdr:x>
      <cdr:y>0.74638</cdr:y>
    </cdr:to>
    <cdr:sp macro="" textlink="">
      <cdr:nvSpPr>
        <cdr:cNvPr id="3" name="Szövegdoboz 2"/>
        <cdr:cNvSpPr txBox="1"/>
      </cdr:nvSpPr>
      <cdr:spPr>
        <a:xfrm xmlns:a="http://schemas.openxmlformats.org/drawingml/2006/main">
          <a:off x="3744417" y="2212479"/>
          <a:ext cx="1800200" cy="68976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dirty="0" smtClean="0"/>
            <a:t>Pre-marketing self-control</a:t>
          </a:r>
          <a:endParaRPr lang="en-US" sz="1800" b="1" dirty="0"/>
        </a:p>
      </cdr:txBody>
    </cdr:sp>
  </cdr:relSizeAnchor>
  <cdr:relSizeAnchor xmlns:cdr="http://schemas.openxmlformats.org/drawingml/2006/chartDrawing">
    <cdr:from>
      <cdr:x>0.218</cdr:x>
      <cdr:y>0.8777</cdr:y>
    </cdr:from>
    <cdr:to>
      <cdr:x>0.2555</cdr:x>
      <cdr:y>0.95756</cdr:y>
    </cdr:to>
    <cdr:sp macro="" textlink="">
      <cdr:nvSpPr>
        <cdr:cNvPr id="4" name="Szövegdoboz 3"/>
        <cdr:cNvSpPr txBox="1"/>
      </cdr:nvSpPr>
      <cdr:spPr>
        <a:xfrm xmlns:a="http://schemas.openxmlformats.org/drawingml/2006/main">
          <a:off x="1223007" y="3461085"/>
          <a:ext cx="210383" cy="3149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hu-HU" sz="1400" b="1" dirty="0">
              <a:solidFill>
                <a:schemeClr val="accent3">
                  <a:lumMod val="50000"/>
                </a:schemeClr>
              </a:solidFill>
            </a:rPr>
            <a:t>1</a:t>
          </a:r>
        </a:p>
      </cdr:txBody>
    </cdr:sp>
  </cdr:relSizeAnchor>
  <cdr:relSizeAnchor xmlns:cdr="http://schemas.openxmlformats.org/drawingml/2006/chartDrawing">
    <cdr:from>
      <cdr:x>0.30649</cdr:x>
      <cdr:y>0.87634</cdr:y>
    </cdr:from>
    <cdr:to>
      <cdr:x>0.34607</cdr:x>
      <cdr:y>0.96314</cdr:y>
    </cdr:to>
    <cdr:sp macro="" textlink="">
      <cdr:nvSpPr>
        <cdr:cNvPr id="5" name="Szövegdoboz 4"/>
        <cdr:cNvSpPr txBox="1"/>
      </cdr:nvSpPr>
      <cdr:spPr>
        <a:xfrm xmlns:a="http://schemas.openxmlformats.org/drawingml/2006/main">
          <a:off x="1719457" y="3455706"/>
          <a:ext cx="222071" cy="34230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hu-HU" sz="1400" b="1" dirty="0">
              <a:solidFill>
                <a:schemeClr val="accent3">
                  <a:lumMod val="50000"/>
                </a:schemeClr>
              </a:solidFill>
            </a:rPr>
            <a:t>2</a:t>
          </a:r>
        </a:p>
      </cdr:txBody>
    </cdr:sp>
  </cdr:relSizeAnchor>
  <cdr:relSizeAnchor xmlns:cdr="http://schemas.openxmlformats.org/drawingml/2006/chartDrawing">
    <cdr:from>
      <cdr:x>0.47529</cdr:x>
      <cdr:y>0.87494</cdr:y>
    </cdr:from>
    <cdr:to>
      <cdr:x>0.51279</cdr:x>
      <cdr:y>0.95133</cdr:y>
    </cdr:to>
    <cdr:sp macro="" textlink="">
      <cdr:nvSpPr>
        <cdr:cNvPr id="6" name="Szövegdoboz 5"/>
        <cdr:cNvSpPr txBox="1"/>
      </cdr:nvSpPr>
      <cdr:spPr>
        <a:xfrm xmlns:a="http://schemas.openxmlformats.org/drawingml/2006/main">
          <a:off x="2666507" y="3450208"/>
          <a:ext cx="210384" cy="30122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hu-HU" sz="1400" b="1" dirty="0">
              <a:solidFill>
                <a:schemeClr val="accent3">
                  <a:lumMod val="50000"/>
                </a:schemeClr>
              </a:solidFill>
            </a:rPr>
            <a:t>3</a:t>
          </a:r>
        </a:p>
      </cdr:txBody>
    </cdr:sp>
  </cdr:relSizeAnchor>
  <cdr:relSizeAnchor xmlns:cdr="http://schemas.openxmlformats.org/drawingml/2006/chartDrawing">
    <cdr:from>
      <cdr:x>0.56732</cdr:x>
      <cdr:y>0.87336</cdr:y>
    </cdr:from>
    <cdr:to>
      <cdr:x>0.61678</cdr:x>
      <cdr:y>0.95988</cdr:y>
    </cdr:to>
    <cdr:sp macro="" textlink="">
      <cdr:nvSpPr>
        <cdr:cNvPr id="7" name="Szövegdoboz 6"/>
        <cdr:cNvSpPr txBox="1"/>
      </cdr:nvSpPr>
      <cdr:spPr>
        <a:xfrm xmlns:a="http://schemas.openxmlformats.org/drawingml/2006/main">
          <a:off x="3182798" y="3443948"/>
          <a:ext cx="277505" cy="34117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hu-HU" sz="1400" b="1" dirty="0">
              <a:solidFill>
                <a:schemeClr val="accent3">
                  <a:lumMod val="50000"/>
                </a:schemeClr>
              </a:solidFill>
            </a:rPr>
            <a:t>4</a:t>
          </a:r>
        </a:p>
      </cdr:txBody>
    </cdr:sp>
  </cdr:relSizeAnchor>
</c:userShapes>
</file>

<file path=ppt/drawings/drawing2.xml><?xml version="1.0" encoding="utf-8"?>
<c:userShapes xmlns:c="http://schemas.openxmlformats.org/drawingml/2006/chart">
  <cdr:relSizeAnchor xmlns:cdr="http://schemas.openxmlformats.org/drawingml/2006/chartDrawing">
    <cdr:from>
      <cdr:x>0.59725</cdr:x>
      <cdr:y>0.20425</cdr:y>
    </cdr:from>
    <cdr:to>
      <cdr:x>0.88075</cdr:x>
      <cdr:y>0.28925</cdr:y>
    </cdr:to>
    <cdr:sp macro="" textlink="">
      <cdr:nvSpPr>
        <cdr:cNvPr id="34817" name="Text Box 1"/>
        <cdr:cNvSpPr txBox="1">
          <a:spLocks xmlns:a="http://schemas.openxmlformats.org/drawingml/2006/main" noChangeArrowheads="1"/>
        </cdr:cNvSpPr>
      </cdr:nvSpPr>
      <cdr:spPr bwMode="auto">
        <a:xfrm xmlns:a="http://schemas.openxmlformats.org/drawingml/2006/main">
          <a:off x="3424661" y="883248"/>
          <a:ext cx="1625604" cy="36757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en-GB" sz="1200" b="1" i="0" u="none" strike="noStrike" baseline="0">
              <a:solidFill>
                <a:srgbClr val="333399"/>
              </a:solidFill>
              <a:latin typeface="Arial"/>
              <a:cs typeface="Arial"/>
            </a:rPr>
            <a:t>Manual mixing</a:t>
          </a:r>
        </a:p>
      </cdr:txBody>
    </cdr:sp>
  </cdr:relSizeAnchor>
  <cdr:relSizeAnchor xmlns:cdr="http://schemas.openxmlformats.org/drawingml/2006/chartDrawing">
    <cdr:from>
      <cdr:x>0.43175</cdr:x>
      <cdr:y>0.28875</cdr:y>
    </cdr:from>
    <cdr:to>
      <cdr:x>0.725</cdr:x>
      <cdr:y>0.59825</cdr:y>
    </cdr:to>
    <cdr:sp macro="" textlink="">
      <cdr:nvSpPr>
        <cdr:cNvPr id="34818" name="Line 2"/>
        <cdr:cNvSpPr>
          <a:spLocks xmlns:a="http://schemas.openxmlformats.org/drawingml/2006/main" noChangeShapeType="1"/>
        </cdr:cNvSpPr>
      </cdr:nvSpPr>
      <cdr:spPr bwMode="auto">
        <a:xfrm xmlns:a="http://schemas.openxmlformats.org/drawingml/2006/main" flipH="1">
          <a:off x="2475676" y="1248656"/>
          <a:ext cx="1681510" cy="1338386"/>
        </a:xfrm>
        <a:prstGeom xmlns:a="http://schemas.openxmlformats.org/drawingml/2006/main" prst="line">
          <a:avLst/>
        </a:prstGeom>
        <a:noFill xmlns:a="http://schemas.openxmlformats.org/drawingml/2006/main"/>
        <a:ln xmlns:a="http://schemas.openxmlformats.org/drawingml/2006/main" w="9525">
          <a:solidFill>
            <a:srgbClr val="0066CC"/>
          </a:solidFill>
          <a:round/>
          <a:headEnd/>
          <a:tailEnd type="triangle" w="med" len="med"/>
        </a:ln>
      </cdr:spPr>
    </cdr:sp>
  </cdr:relSizeAnchor>
  <cdr:relSizeAnchor xmlns:cdr="http://schemas.openxmlformats.org/drawingml/2006/chartDrawing">
    <cdr:from>
      <cdr:x>0.55825</cdr:x>
      <cdr:y>0.52725</cdr:y>
    </cdr:from>
    <cdr:to>
      <cdr:x>0.91975</cdr:x>
      <cdr:y>0.616</cdr:y>
    </cdr:to>
    <cdr:sp macro="" textlink="">
      <cdr:nvSpPr>
        <cdr:cNvPr id="34819" name="Text Box 3"/>
        <cdr:cNvSpPr txBox="1">
          <a:spLocks xmlns:a="http://schemas.openxmlformats.org/drawingml/2006/main" noChangeArrowheads="1"/>
        </cdr:cNvSpPr>
      </cdr:nvSpPr>
      <cdr:spPr bwMode="auto">
        <a:xfrm xmlns:a="http://schemas.openxmlformats.org/drawingml/2006/main">
          <a:off x="3201033" y="2280014"/>
          <a:ext cx="2072859" cy="383786"/>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en-GB" sz="1200" b="1" i="0" u="none" strike="noStrike" baseline="0">
              <a:solidFill>
                <a:srgbClr val="800080"/>
              </a:solidFill>
              <a:latin typeface="Arial"/>
              <a:cs typeface="Arial"/>
            </a:rPr>
            <a:t>Mixing with water</a:t>
          </a:r>
        </a:p>
      </cdr:txBody>
    </cdr:sp>
  </cdr:relSizeAnchor>
  <cdr:relSizeAnchor xmlns:cdr="http://schemas.openxmlformats.org/drawingml/2006/chartDrawing">
    <cdr:from>
      <cdr:x>0.47875</cdr:x>
      <cdr:y>0.59825</cdr:y>
    </cdr:from>
    <cdr:to>
      <cdr:x>0.724</cdr:x>
      <cdr:y>0.79975</cdr:y>
    </cdr:to>
    <cdr:sp macro="" textlink="">
      <cdr:nvSpPr>
        <cdr:cNvPr id="34820" name="Line 4"/>
        <cdr:cNvSpPr>
          <a:spLocks xmlns:a="http://schemas.openxmlformats.org/drawingml/2006/main" noChangeShapeType="1"/>
        </cdr:cNvSpPr>
      </cdr:nvSpPr>
      <cdr:spPr bwMode="auto">
        <a:xfrm xmlns:a="http://schemas.openxmlformats.org/drawingml/2006/main" flipH="1">
          <a:off x="2745176" y="2587042"/>
          <a:ext cx="1406276" cy="871357"/>
        </a:xfrm>
        <a:prstGeom xmlns:a="http://schemas.openxmlformats.org/drawingml/2006/main" prst="line">
          <a:avLst/>
        </a:prstGeom>
        <a:noFill xmlns:a="http://schemas.openxmlformats.org/drawingml/2006/main"/>
        <a:ln xmlns:a="http://schemas.openxmlformats.org/drawingml/2006/main" w="9525">
          <a:solidFill>
            <a:srgbClr val="800080"/>
          </a:solidFill>
          <a:round/>
          <a:headEnd/>
          <a:tailEnd type="triangle" w="med" len="med"/>
        </a:ln>
      </cdr:spPr>
    </cdr:sp>
  </cdr:relSizeAnchor>
</c:userShapes>
</file>

<file path=ppt/drawings/drawing3.xml><?xml version="1.0" encoding="utf-8"?>
<c:userShapes xmlns:c="http://schemas.openxmlformats.org/drawingml/2006/chart">
  <cdr:relSizeAnchor xmlns:cdr="http://schemas.openxmlformats.org/drawingml/2006/chartDrawing">
    <cdr:from>
      <cdr:x>0.51583</cdr:x>
      <cdr:y>0.08</cdr:y>
    </cdr:from>
    <cdr:to>
      <cdr:x>0.52583</cdr:x>
      <cdr:y>0.792</cdr:y>
    </cdr:to>
    <cdr:sp macro="" textlink="">
      <cdr:nvSpPr>
        <cdr:cNvPr id="3" name="Straight Arrow Connector 2"/>
        <cdr:cNvSpPr/>
      </cdr:nvSpPr>
      <cdr:spPr>
        <a:xfrm xmlns:a="http://schemas.openxmlformats.org/drawingml/2006/main" flipH="1">
          <a:off x="2358390" y="219457"/>
          <a:ext cx="45719" cy="1953158"/>
        </a:xfrm>
        <a:prstGeom xmlns:a="http://schemas.openxmlformats.org/drawingml/2006/main" prst="straightConnector1">
          <a:avLst/>
        </a:prstGeom>
        <a:ln xmlns:a="http://schemas.openxmlformats.org/drawingml/2006/main" w="28575">
          <a:solidFill>
            <a:srgbClr val="00B05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hu-HU"/>
        </a:p>
      </cdr:txBody>
    </cdr:sp>
  </cdr:relSizeAnchor>
  <cdr:relSizeAnchor xmlns:cdr="http://schemas.openxmlformats.org/drawingml/2006/chartDrawing">
    <cdr:from>
      <cdr:x>0.65023</cdr:x>
      <cdr:y>0.06133</cdr:y>
    </cdr:from>
    <cdr:to>
      <cdr:x>0.82943</cdr:x>
      <cdr:y>0.128</cdr:y>
    </cdr:to>
    <cdr:sp macro="" textlink="">
      <cdr:nvSpPr>
        <cdr:cNvPr id="6" name="TextBox 5"/>
        <cdr:cNvSpPr txBox="1"/>
      </cdr:nvSpPr>
      <cdr:spPr>
        <a:xfrm xmlns:a="http://schemas.openxmlformats.org/drawingml/2006/main">
          <a:off x="2972866" y="168249"/>
          <a:ext cx="819303" cy="182880"/>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r>
            <a:rPr lang="hu-HU" sz="1100"/>
            <a:t>ML=50 ng/kg</a:t>
          </a:r>
        </a:p>
      </cdr:txBody>
    </cdr:sp>
  </cdr:relSizeAnchor>
  <cdr:relSizeAnchor xmlns:cdr="http://schemas.openxmlformats.org/drawingml/2006/chartDrawing">
    <cdr:from>
      <cdr:x>0.34463</cdr:x>
      <cdr:y>0.05333</cdr:y>
    </cdr:from>
    <cdr:to>
      <cdr:x>0.52223</cdr:x>
      <cdr:y>0.12267</cdr:y>
    </cdr:to>
    <cdr:sp macro="" textlink="">
      <cdr:nvSpPr>
        <cdr:cNvPr id="7" name="TextBox 6"/>
        <cdr:cNvSpPr txBox="1"/>
      </cdr:nvSpPr>
      <cdr:spPr>
        <a:xfrm xmlns:a="http://schemas.openxmlformats.org/drawingml/2006/main">
          <a:off x="1575663" y="146304"/>
          <a:ext cx="811988" cy="190195"/>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r>
            <a:rPr lang="hu-HU" sz="1100"/>
            <a:t>AL=40 ng/kg</a:t>
          </a:r>
        </a:p>
      </cdr:txBody>
    </cdr:sp>
  </cdr:relSizeAnchor>
  <cdr:relSizeAnchor xmlns:cdr="http://schemas.openxmlformats.org/drawingml/2006/chartDrawing">
    <cdr:from>
      <cdr:x>0.63543</cdr:x>
      <cdr:y>0.14933</cdr:y>
    </cdr:from>
    <cdr:to>
      <cdr:x>0.64543</cdr:x>
      <cdr:y>0.79733</cdr:y>
    </cdr:to>
    <cdr:sp macro="" textlink="">
      <cdr:nvSpPr>
        <cdr:cNvPr id="9" name="Straight Arrow Connector 8"/>
        <cdr:cNvSpPr/>
      </cdr:nvSpPr>
      <cdr:spPr>
        <a:xfrm xmlns:a="http://schemas.openxmlformats.org/drawingml/2006/main">
          <a:off x="2905202" y="409652"/>
          <a:ext cx="45719" cy="1777594"/>
        </a:xfrm>
        <a:prstGeom xmlns:a="http://schemas.openxmlformats.org/drawingml/2006/main" prst="straightConnector1">
          <a:avLst/>
        </a:prstGeom>
        <a:ln xmlns:a="http://schemas.openxmlformats.org/drawingml/2006/main" w="31750">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hu-HU"/>
        </a:p>
      </cdr:txBody>
    </cdr:sp>
  </cdr:relSizeAnchor>
</c:userShapes>
</file>

<file path=ppt/drawings/drawing4.xml><?xml version="1.0" encoding="utf-8"?>
<c:userShapes xmlns:c="http://schemas.openxmlformats.org/drawingml/2006/chart">
  <cdr:relSizeAnchor xmlns:cdr="http://schemas.openxmlformats.org/drawingml/2006/chartDrawing">
    <cdr:from>
      <cdr:x>0.23454</cdr:x>
      <cdr:y>0.03743</cdr:y>
    </cdr:from>
    <cdr:to>
      <cdr:x>0.40393</cdr:x>
      <cdr:y>0.1123</cdr:y>
    </cdr:to>
    <cdr:sp macro="" textlink="">
      <cdr:nvSpPr>
        <cdr:cNvPr id="2" name="Szövegdoboz 1"/>
        <cdr:cNvSpPr txBox="1"/>
      </cdr:nvSpPr>
      <cdr:spPr>
        <a:xfrm xmlns:a="http://schemas.openxmlformats.org/drawingml/2006/main">
          <a:off x="1296144" y="144016"/>
          <a:ext cx="936110" cy="28804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hu-HU" sz="1400" dirty="0" smtClean="0"/>
            <a:t>MRL</a:t>
          </a:r>
          <a:endParaRPr lang="en-US" sz="1100" dirty="0"/>
        </a:p>
      </cdr:txBody>
    </cdr:sp>
  </cdr:relSizeAnchor>
</c:userShapes>
</file>

<file path=ppt/drawings/drawing5.xml><?xml version="1.0" encoding="utf-8"?>
<c:userShapes xmlns:c="http://schemas.openxmlformats.org/drawingml/2006/chart">
  <cdr:relSizeAnchor xmlns:cdr="http://schemas.openxmlformats.org/drawingml/2006/chartDrawing">
    <cdr:from>
      <cdr:x>0.15464</cdr:x>
      <cdr:y>0.12881</cdr:y>
    </cdr:from>
    <cdr:to>
      <cdr:x>0.1768</cdr:x>
      <cdr:y>0.90711</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080120" y="504056"/>
          <a:ext cx="154807" cy="3045543"/>
        </a:xfrm>
        <a:prstGeom xmlns:a="http://schemas.openxmlformats.org/drawingml/2006/main" prst="rect">
          <a:avLst/>
        </a:prstGeom>
      </cdr:spPr>
    </cdr:pic>
  </cdr:relSizeAnchor>
  <cdr:relSizeAnchor xmlns:cdr="http://schemas.openxmlformats.org/drawingml/2006/chartDrawing">
    <cdr:from>
      <cdr:x>0.10545</cdr:x>
      <cdr:y>0.08</cdr:y>
    </cdr:from>
    <cdr:to>
      <cdr:x>0.37104</cdr:x>
      <cdr:y>0.16104</cdr:y>
    </cdr:to>
    <cdr:sp macro="" textlink="">
      <cdr:nvSpPr>
        <cdr:cNvPr id="3" name="TextBox 4"/>
        <cdr:cNvSpPr txBox="1"/>
      </cdr:nvSpPr>
      <cdr:spPr>
        <a:xfrm xmlns:a="http://schemas.openxmlformats.org/drawingml/2006/main">
          <a:off x="736518" y="313054"/>
          <a:ext cx="1855145" cy="317106"/>
        </a:xfrm>
        <a:prstGeom xmlns:a="http://schemas.openxmlformats.org/drawingml/2006/main" prst="rect">
          <a:avLst/>
        </a:prstGeom>
      </cdr:spPr>
      <cdr:txBody>
        <a:bodyPr xmlns:a="http://schemas.openxmlformats.org/drawingml/2006/main" wrap="square" lIns="0" tIns="0" r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hu-HU" sz="1200" b="1" dirty="0">
              <a:solidFill>
                <a:srgbClr val="0070C0"/>
              </a:solidFill>
            </a:rPr>
            <a:t>AL=0.4 mg/kg</a:t>
          </a:r>
        </a:p>
      </cdr:txBody>
    </cdr:sp>
  </cdr:relSizeAnchor>
  <cdr:relSizeAnchor xmlns:cdr="http://schemas.openxmlformats.org/drawingml/2006/chartDrawing">
    <cdr:from>
      <cdr:x>0.30273</cdr:x>
      <cdr:y>0.18402</cdr:y>
    </cdr:from>
    <cdr:to>
      <cdr:x>0.30928</cdr:x>
      <cdr:y>0.90168</cdr:y>
    </cdr:to>
    <cdr:sp macro="" textlink="">
      <cdr:nvSpPr>
        <cdr:cNvPr id="4" name="Egyenes összekötő nyíllal 3"/>
        <cdr:cNvSpPr/>
      </cdr:nvSpPr>
      <cdr:spPr>
        <a:xfrm xmlns:a="http://schemas.openxmlformats.org/drawingml/2006/main">
          <a:off x="2114520" y="720080"/>
          <a:ext cx="45719" cy="2808268"/>
        </a:xfrm>
        <a:prstGeom xmlns:a="http://schemas.openxmlformats.org/drawingml/2006/main" prst="straightConnector1">
          <a:avLst/>
        </a:prstGeom>
        <a:ln xmlns:a="http://schemas.openxmlformats.org/drawingml/2006/main" w="22225">
          <a:round/>
          <a:tailEnd type="arrow"/>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hu-HU"/>
        </a:p>
      </cdr:txBody>
    </cdr:sp>
  </cdr:relSizeAnchor>
  <cdr:relSizeAnchor xmlns:cdr="http://schemas.openxmlformats.org/drawingml/2006/chartDrawing">
    <cdr:from>
      <cdr:x>0.25773</cdr:x>
      <cdr:y>0.11041</cdr:y>
    </cdr:from>
    <cdr:to>
      <cdr:x>0.42476</cdr:x>
      <cdr:y>0.16689</cdr:y>
    </cdr:to>
    <cdr:sp macro="" textlink="">
      <cdr:nvSpPr>
        <cdr:cNvPr id="5" name="TextBox 5"/>
        <cdr:cNvSpPr txBox="1"/>
      </cdr:nvSpPr>
      <cdr:spPr>
        <a:xfrm xmlns:a="http://schemas.openxmlformats.org/drawingml/2006/main">
          <a:off x="1800200" y="432048"/>
          <a:ext cx="1166623" cy="221026"/>
        </a:xfrm>
        <a:prstGeom xmlns:a="http://schemas.openxmlformats.org/drawingml/2006/main" prst="rect">
          <a:avLst/>
        </a:prstGeom>
      </cdr:spPr>
      <cdr:txBody>
        <a:bodyPr xmlns:a="http://schemas.openxmlformats.org/drawingml/2006/main" wrap="square" lIns="0" tIns="0" rIns="0" bIns="3600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hu-HU" sz="1100" b="1" dirty="0"/>
            <a:t>MRL=1 mg/kg</a:t>
          </a:r>
        </a:p>
      </cdr:txBody>
    </cdr:sp>
  </cdr:relSizeAnchor>
  <cdr:relSizeAnchor xmlns:cdr="http://schemas.openxmlformats.org/drawingml/2006/chartDrawing">
    <cdr:from>
      <cdr:x>0.56701</cdr:x>
      <cdr:y>0.31283</cdr:y>
    </cdr:from>
    <cdr:to>
      <cdr:x>0.57355</cdr:x>
      <cdr:y>0.88407</cdr:y>
    </cdr:to>
    <cdr:sp macro="" textlink="">
      <cdr:nvSpPr>
        <cdr:cNvPr id="6" name="Straight Arrow Connector 2"/>
        <cdr:cNvSpPr/>
      </cdr:nvSpPr>
      <cdr:spPr>
        <a:xfrm xmlns:a="http://schemas.openxmlformats.org/drawingml/2006/main" flipH="1">
          <a:off x="3960440" y="1224136"/>
          <a:ext cx="45696" cy="2235300"/>
        </a:xfrm>
        <a:prstGeom xmlns:a="http://schemas.openxmlformats.org/drawingml/2006/main" prst="straightConnector1">
          <a:avLst/>
        </a:prstGeom>
        <a:ln xmlns:a="http://schemas.openxmlformats.org/drawingml/2006/main" w="25400">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hu-HU"/>
        </a:p>
      </cdr:txBody>
    </cdr:sp>
  </cdr:relSizeAnchor>
  <cdr:relSizeAnchor xmlns:cdr="http://schemas.openxmlformats.org/drawingml/2006/chartDrawing">
    <cdr:from>
      <cdr:x>0.50212</cdr:x>
      <cdr:y>0.25221</cdr:y>
    </cdr:from>
    <cdr:to>
      <cdr:x>0.72391</cdr:x>
      <cdr:y>0.33079</cdr:y>
    </cdr:to>
    <cdr:sp macro="" textlink="">
      <cdr:nvSpPr>
        <cdr:cNvPr id="7" name="TextBox 3"/>
        <cdr:cNvSpPr txBox="1"/>
      </cdr:nvSpPr>
      <cdr:spPr>
        <a:xfrm xmlns:a="http://schemas.openxmlformats.org/drawingml/2006/main">
          <a:off x="3507162" y="986920"/>
          <a:ext cx="1549159" cy="307498"/>
        </a:xfrm>
        <a:prstGeom xmlns:a="http://schemas.openxmlformats.org/drawingml/2006/main" prst="rect">
          <a:avLst/>
        </a:prstGeom>
      </cdr:spPr>
      <cdr:txBody>
        <a:bodyPr xmlns:a="http://schemas.openxmlformats.org/drawingml/2006/main" wrap="square" lIns="0" tIns="0" rIns="0" bIns="3600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hu-HU" sz="1200" b="1" dirty="0" smtClean="0">
              <a:solidFill>
                <a:srgbClr val="FF0000"/>
              </a:solidFill>
            </a:rPr>
            <a:t>DL=2 </a:t>
          </a:r>
          <a:r>
            <a:rPr lang="hu-HU" sz="1200" b="1" dirty="0">
              <a:solidFill>
                <a:srgbClr val="FF0000"/>
              </a:solidFill>
            </a:rPr>
            <a:t>mg/kg</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A65A27-C3B4-4F92-A75E-929CCDED3444}" type="datetimeFigureOut">
              <a:rPr lang="en-GB" smtClean="0"/>
              <a:pPr/>
              <a:t>16/08/2015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60D3D8-2FBA-46A6-B54E-6C494718A6D0}"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dirty="0"/>
          </a:p>
        </p:txBody>
      </p:sp>
      <p:sp>
        <p:nvSpPr>
          <p:cNvPr id="4" name="Dia számának helye 3"/>
          <p:cNvSpPr>
            <a:spLocks noGrp="1"/>
          </p:cNvSpPr>
          <p:nvPr>
            <p:ph type="sldNum" sz="quarter" idx="10"/>
          </p:nvPr>
        </p:nvSpPr>
        <p:spPr/>
        <p:txBody>
          <a:bodyPr/>
          <a:lstStyle/>
          <a:p>
            <a:pPr>
              <a:defRPr/>
            </a:pPr>
            <a:fld id="{96449658-C62B-4B9E-967F-CB38A347C4DA}" type="slidenum">
              <a:rPr lang="en-GB" smtClean="0"/>
              <a:pPr>
                <a:defRPr/>
              </a:pPr>
              <a:t>2</a:t>
            </a:fld>
            <a:endParaRPr lang="en-GB"/>
          </a:p>
        </p:txBody>
      </p:sp>
    </p:spTree>
    <p:extLst>
      <p:ext uri="{BB962C8B-B14F-4D97-AF65-F5344CB8AC3E}">
        <p14:creationId xmlns:p14="http://schemas.microsoft.com/office/powerpoint/2010/main" xmlns="" val="1188710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dirty="0"/>
          </a:p>
        </p:txBody>
      </p:sp>
      <p:sp>
        <p:nvSpPr>
          <p:cNvPr id="4" name="Dia számának helye 3"/>
          <p:cNvSpPr>
            <a:spLocks noGrp="1"/>
          </p:cNvSpPr>
          <p:nvPr>
            <p:ph type="sldNum" sz="quarter" idx="10"/>
          </p:nvPr>
        </p:nvSpPr>
        <p:spPr/>
        <p:txBody>
          <a:bodyPr/>
          <a:lstStyle/>
          <a:p>
            <a:pPr>
              <a:defRPr/>
            </a:pPr>
            <a:fld id="{96449658-C62B-4B9E-967F-CB38A347C4DA}" type="slidenum">
              <a:rPr lang="en-GB" smtClean="0"/>
              <a:pPr>
                <a:defRPr/>
              </a:pPr>
              <a:t>3</a:t>
            </a:fld>
            <a:endParaRPr lang="en-GB"/>
          </a:p>
        </p:txBody>
      </p:sp>
    </p:spTree>
    <p:extLst>
      <p:ext uri="{BB962C8B-B14F-4D97-AF65-F5344CB8AC3E}">
        <p14:creationId xmlns:p14="http://schemas.microsoft.com/office/powerpoint/2010/main" xmlns="" val="2592701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endParaRPr lang="en-US" sz="1200" kern="1200" dirty="0">
              <a:solidFill>
                <a:schemeClr val="tx1"/>
              </a:solidFill>
              <a:effectLst/>
              <a:latin typeface="+mn-lt"/>
              <a:ea typeface="+mn-ea"/>
              <a:cs typeface="+mn-cs"/>
            </a:endParaRPr>
          </a:p>
        </p:txBody>
      </p:sp>
      <p:sp>
        <p:nvSpPr>
          <p:cNvPr id="4" name="Dia számának helye 3"/>
          <p:cNvSpPr>
            <a:spLocks noGrp="1"/>
          </p:cNvSpPr>
          <p:nvPr>
            <p:ph type="sldNum" sz="quarter" idx="10"/>
          </p:nvPr>
        </p:nvSpPr>
        <p:spPr/>
        <p:txBody>
          <a:bodyPr/>
          <a:lstStyle/>
          <a:p>
            <a:pPr>
              <a:defRPr/>
            </a:pPr>
            <a:fld id="{96449658-C62B-4B9E-967F-CB38A347C4DA}" type="slidenum">
              <a:rPr lang="en-GB" smtClean="0"/>
              <a:pPr>
                <a:defRPr/>
              </a:pPr>
              <a:t>4</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endParaRPr lang="hu-HU" dirty="0"/>
          </a:p>
        </p:txBody>
      </p:sp>
      <p:sp>
        <p:nvSpPr>
          <p:cNvPr id="4" name="Dia számának helye 3"/>
          <p:cNvSpPr>
            <a:spLocks noGrp="1"/>
          </p:cNvSpPr>
          <p:nvPr>
            <p:ph type="sldNum" sz="quarter" idx="10"/>
          </p:nvPr>
        </p:nvSpPr>
        <p:spPr/>
        <p:txBody>
          <a:bodyPr/>
          <a:lstStyle/>
          <a:p>
            <a:pPr>
              <a:defRPr/>
            </a:pPr>
            <a:fld id="{96449658-C62B-4B9E-967F-CB38A347C4DA}" type="slidenum">
              <a:rPr lang="en-GB" smtClean="0"/>
              <a:pPr>
                <a:defRPr/>
              </a:pPr>
              <a:t>5</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dirty="0"/>
          </a:p>
        </p:txBody>
      </p:sp>
      <p:sp>
        <p:nvSpPr>
          <p:cNvPr id="4" name="Dia számának helye 3"/>
          <p:cNvSpPr>
            <a:spLocks noGrp="1"/>
          </p:cNvSpPr>
          <p:nvPr>
            <p:ph type="sldNum" sz="quarter" idx="10"/>
          </p:nvPr>
        </p:nvSpPr>
        <p:spPr/>
        <p:txBody>
          <a:bodyPr/>
          <a:lstStyle/>
          <a:p>
            <a:pPr>
              <a:defRPr/>
            </a:pPr>
            <a:fld id="{96449658-C62B-4B9E-967F-CB38A347C4DA}" type="slidenum">
              <a:rPr lang="en-GB" smtClean="0"/>
              <a:pPr>
                <a:defRPr/>
              </a:pPr>
              <a:t>6</a:t>
            </a:fld>
            <a:endParaRPr lang="en-GB"/>
          </a:p>
        </p:txBody>
      </p:sp>
    </p:spTree>
    <p:extLst>
      <p:ext uri="{BB962C8B-B14F-4D97-AF65-F5344CB8AC3E}">
        <p14:creationId xmlns:p14="http://schemas.microsoft.com/office/powerpoint/2010/main" xmlns="" val="1214484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25F63FD6-7545-469C-AA40-D7431A8FEC2B}" type="slidenum">
              <a:rPr lang="en-US"/>
              <a:pPr/>
              <a:t>7</a:t>
            </a:fld>
            <a:endParaRPr lang="en-US"/>
          </a:p>
        </p:txBody>
      </p:sp>
      <p:sp>
        <p:nvSpPr>
          <p:cNvPr id="113667" name="Rectangle 2"/>
          <p:cNvSpPr>
            <a:spLocks noGrp="1" noRot="1" noChangeAspect="1" noChangeArrowheads="1" noTextEdit="1"/>
          </p:cNvSpPr>
          <p:nvPr>
            <p:ph type="sldImg"/>
          </p:nvPr>
        </p:nvSpPr>
        <p:spPr>
          <a:xfrm>
            <a:off x="1144588" y="687388"/>
            <a:ext cx="4568825" cy="3425825"/>
          </a:xfrm>
          <a:ln w="12700" cap="flat"/>
        </p:spPr>
      </p:sp>
      <p:sp>
        <p:nvSpPr>
          <p:cNvPr id="113668" name="Rectangle 3"/>
          <p:cNvSpPr>
            <a:spLocks noGrp="1" noChangeArrowheads="1"/>
          </p:cNvSpPr>
          <p:nvPr>
            <p:ph type="body" idx="1"/>
          </p:nvPr>
        </p:nvSpPr>
        <p:spPr>
          <a:noFill/>
          <a:ln/>
        </p:spPr>
        <p:txBody>
          <a:bodyPr lIns="92075" tIns="46038" rIns="92075" bIns="46038"/>
          <a:lstStyle/>
          <a:p>
            <a:pPr eaLnBrk="1" hangingPunct="1"/>
            <a:endParaRPr lang="hu-H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200" kern="1200" dirty="0" smtClean="0">
                <a:solidFill>
                  <a:schemeClr val="tx1"/>
                </a:solidFill>
                <a:latin typeface="+mn-lt"/>
                <a:ea typeface="+mn-ea"/>
                <a:cs typeface="+mn-cs"/>
              </a:rPr>
              <a:t>In the present study, error from sample preparation was evaluated by calculating the differences between the distributions of </a:t>
            </a:r>
            <a:r>
              <a:rPr lang="en-US" sz="1200" kern="1200" dirty="0" err="1" smtClean="0">
                <a:solidFill>
                  <a:schemeClr val="tx1"/>
                </a:solidFill>
                <a:latin typeface="+mn-lt"/>
                <a:ea typeface="+mn-ea"/>
                <a:cs typeface="+mn-cs"/>
              </a:rPr>
              <a:t>benomyl</a:t>
            </a:r>
            <a:r>
              <a:rPr lang="en-US" sz="1200" kern="1200" dirty="0" smtClean="0">
                <a:solidFill>
                  <a:schemeClr val="tx1"/>
                </a:solidFill>
                <a:latin typeface="+mn-lt"/>
                <a:ea typeface="+mn-ea"/>
                <a:cs typeface="+mn-cs"/>
              </a:rPr>
              <a:t> pesticide in peel and in pulp. Evaluating of such a difference helps to understand the importance of sample preparation step. </a:t>
            </a:r>
            <a:endParaRPr lang="tr-T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200" kern="1200" dirty="0" smtClean="0">
                <a:solidFill>
                  <a:schemeClr val="tx1"/>
                </a:solidFill>
                <a:latin typeface="+mn-lt"/>
                <a:ea typeface="+mn-ea"/>
                <a:cs typeface="+mn-cs"/>
              </a:rPr>
              <a:t>Papaya samples harvested from a commercial farm of Malaysia were dipped into solution containing </a:t>
            </a:r>
            <a:r>
              <a:rPr lang="en-US" sz="1200" kern="1200" dirty="0" err="1" smtClean="0">
                <a:solidFill>
                  <a:schemeClr val="tx1"/>
                </a:solidFill>
                <a:latin typeface="+mn-lt"/>
                <a:ea typeface="+mn-ea"/>
                <a:cs typeface="+mn-cs"/>
              </a:rPr>
              <a:t>benomyl</a:t>
            </a:r>
            <a:r>
              <a:rPr lang="en-US" sz="1200" kern="1200" dirty="0" smtClean="0">
                <a:solidFill>
                  <a:schemeClr val="tx1"/>
                </a:solidFill>
                <a:latin typeface="+mn-lt"/>
                <a:ea typeface="+mn-ea"/>
                <a:cs typeface="+mn-cs"/>
              </a:rPr>
              <a:t> as a post harvest treatment. </a:t>
            </a:r>
            <a:endParaRPr lang="tr-T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200" kern="1200" dirty="0" smtClean="0">
                <a:solidFill>
                  <a:schemeClr val="tx1"/>
                </a:solidFill>
                <a:latin typeface="+mn-lt"/>
                <a:ea typeface="+mn-ea"/>
                <a:cs typeface="+mn-cs"/>
              </a:rPr>
              <a:t>After shipment of 11 papaya fruits to the laboratory, their stems were removed. </a:t>
            </a:r>
            <a:endParaRPr lang="tr-T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200" kern="1200" dirty="0" smtClean="0">
                <a:solidFill>
                  <a:schemeClr val="tx1"/>
                </a:solidFill>
                <a:latin typeface="+mn-lt"/>
                <a:ea typeface="+mn-ea"/>
                <a:cs typeface="+mn-cs"/>
              </a:rPr>
              <a:t>Then, they were cut in to 4 sections in longitudinal directions. </a:t>
            </a:r>
            <a:endParaRPr lang="tr-T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200" kern="1200" dirty="0" smtClean="0">
                <a:solidFill>
                  <a:schemeClr val="tx1"/>
                </a:solidFill>
                <a:latin typeface="+mn-lt"/>
                <a:ea typeface="+mn-ea"/>
                <a:cs typeface="+mn-cs"/>
              </a:rPr>
              <a:t>Two opposite sections were taken for processing and the other two were discarded.</a:t>
            </a:r>
            <a:endParaRPr lang="tr-T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200" kern="1200" dirty="0" smtClean="0">
                <a:solidFill>
                  <a:schemeClr val="tx1"/>
                </a:solidFill>
                <a:latin typeface="+mn-lt"/>
                <a:ea typeface="+mn-ea"/>
                <a:cs typeface="+mn-cs"/>
              </a:rPr>
              <a:t> Peel and pulp and the seeds of the selected sections were separated.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Benomyl</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residue</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was</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analysed</a:t>
            </a:r>
            <a:r>
              <a:rPr lang="tr-TR" sz="1200" kern="1200" dirty="0" smtClean="0">
                <a:solidFill>
                  <a:schemeClr val="tx1"/>
                </a:solidFill>
                <a:latin typeface="+mn-lt"/>
                <a:ea typeface="+mn-ea"/>
                <a:cs typeface="+mn-cs"/>
              </a:rPr>
              <a:t> </a:t>
            </a:r>
            <a:r>
              <a:rPr lang="tr-TR" sz="1200" kern="1200" dirty="0" err="1" smtClean="0">
                <a:solidFill>
                  <a:schemeClr val="tx1"/>
                </a:solidFill>
                <a:latin typeface="+mn-lt"/>
                <a:ea typeface="+mn-ea"/>
                <a:cs typeface="+mn-cs"/>
              </a:rPr>
              <a:t>by</a:t>
            </a:r>
            <a:r>
              <a:rPr lang="tr-TR" sz="1200" kern="1200" dirty="0" smtClean="0">
                <a:solidFill>
                  <a:schemeClr val="tx1"/>
                </a:solidFill>
                <a:latin typeface="+mn-lt"/>
                <a:ea typeface="+mn-ea"/>
                <a:cs typeface="+mn-cs"/>
              </a:rPr>
              <a:t> HPLC_UV.</a:t>
            </a:r>
            <a:endParaRPr lang="tr-TR" sz="1200" kern="1200" dirty="0">
              <a:solidFill>
                <a:schemeClr val="tx1"/>
              </a:solidFill>
              <a:latin typeface="+mn-lt"/>
              <a:ea typeface="+mn-ea"/>
              <a:cs typeface="+mn-cs"/>
            </a:endParaRPr>
          </a:p>
        </p:txBody>
      </p:sp>
      <p:sp>
        <p:nvSpPr>
          <p:cNvPr id="4" name="3 Slayt Numarası Yer Tutucusu"/>
          <p:cNvSpPr>
            <a:spLocks noGrp="1"/>
          </p:cNvSpPr>
          <p:nvPr>
            <p:ph type="sldNum" sz="quarter" idx="10"/>
          </p:nvPr>
        </p:nvSpPr>
        <p:spPr/>
        <p:txBody>
          <a:bodyPr/>
          <a:lstStyle/>
          <a:p>
            <a:fld id="{2ACCE917-7997-4045-92F0-C6A6323A3C9B}"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endParaRPr lang="hu-HU" dirty="0"/>
          </a:p>
        </p:txBody>
      </p:sp>
      <p:sp>
        <p:nvSpPr>
          <p:cNvPr id="4" name="Dia számának helye 3"/>
          <p:cNvSpPr>
            <a:spLocks noGrp="1"/>
          </p:cNvSpPr>
          <p:nvPr>
            <p:ph type="sldNum" sz="quarter" idx="10"/>
          </p:nvPr>
        </p:nvSpPr>
        <p:spPr/>
        <p:txBody>
          <a:bodyPr/>
          <a:lstStyle/>
          <a:p>
            <a:pPr>
              <a:defRPr/>
            </a:pPr>
            <a:fld id="{96449658-C62B-4B9E-967F-CB38A347C4DA}" type="slidenum">
              <a:rPr lang="en-GB" smtClean="0"/>
              <a:pPr>
                <a:defRPr/>
              </a:pPr>
              <a:t>18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noProof="0" dirty="0" smtClean="0"/>
          </a:p>
        </p:txBody>
      </p:sp>
      <p:sp>
        <p:nvSpPr>
          <p:cNvPr id="4" name="Dia számának helye 3"/>
          <p:cNvSpPr>
            <a:spLocks noGrp="1"/>
          </p:cNvSpPr>
          <p:nvPr>
            <p:ph type="sldNum" sz="quarter" idx="10"/>
          </p:nvPr>
        </p:nvSpPr>
        <p:spPr/>
        <p:txBody>
          <a:bodyPr/>
          <a:lstStyle/>
          <a:p>
            <a:pPr>
              <a:defRPr/>
            </a:pPr>
            <a:fld id="{96449658-C62B-4B9E-967F-CB38A347C4DA}" type="slidenum">
              <a:rPr lang="en-GB" smtClean="0"/>
              <a:pPr>
                <a:defRPr/>
              </a:pPr>
              <a:t>19</a:t>
            </a:fld>
            <a:endParaRPr lang="en-GB"/>
          </a:p>
        </p:txBody>
      </p:sp>
    </p:spTree>
    <p:extLst>
      <p:ext uri="{BB962C8B-B14F-4D97-AF65-F5344CB8AC3E}">
        <p14:creationId xmlns:p14="http://schemas.microsoft.com/office/powerpoint/2010/main" xmlns="" val="168766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dirty="0"/>
          </a:p>
        </p:txBody>
      </p:sp>
      <p:sp>
        <p:nvSpPr>
          <p:cNvPr id="4" name="Dia számának helye 3"/>
          <p:cNvSpPr>
            <a:spLocks noGrp="1"/>
          </p:cNvSpPr>
          <p:nvPr>
            <p:ph type="sldNum" sz="quarter" idx="10"/>
          </p:nvPr>
        </p:nvSpPr>
        <p:spPr/>
        <p:txBody>
          <a:bodyPr/>
          <a:lstStyle/>
          <a:p>
            <a:pPr>
              <a:defRPr/>
            </a:pPr>
            <a:fld id="{96449658-C62B-4B9E-967F-CB38A347C4DA}" type="slidenum">
              <a:rPr lang="en-GB" smtClean="0"/>
              <a:pPr>
                <a:defRPr/>
              </a:pPr>
              <a:t>20</a:t>
            </a:fld>
            <a:endParaRPr lang="en-GB"/>
          </a:p>
        </p:txBody>
      </p:sp>
    </p:spTree>
    <p:extLst>
      <p:ext uri="{BB962C8B-B14F-4D97-AF65-F5344CB8AC3E}">
        <p14:creationId xmlns:p14="http://schemas.microsoft.com/office/powerpoint/2010/main" xmlns="" val="1530428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r>
              <a:rPr lang="hu-HU" sz="1200" kern="1200" dirty="0" err="1" smtClean="0">
                <a:solidFill>
                  <a:schemeClr val="tx1"/>
                </a:solidFill>
                <a:latin typeface="+mn-lt"/>
                <a:ea typeface="+mn-ea"/>
                <a:cs typeface="+mn-cs"/>
              </a:rPr>
              <a:t>We</a:t>
            </a:r>
            <a:r>
              <a:rPr lang="hu-HU" sz="1200" kern="1200" dirty="0" smtClean="0">
                <a:solidFill>
                  <a:schemeClr val="tx1"/>
                </a:solidFill>
                <a:latin typeface="+mn-lt"/>
                <a:ea typeface="+mn-ea"/>
                <a:cs typeface="+mn-cs"/>
              </a:rPr>
              <a:t> </a:t>
            </a:r>
            <a:r>
              <a:rPr lang="hu-HU" sz="1200" kern="1200" dirty="0" err="1" smtClean="0">
                <a:solidFill>
                  <a:schemeClr val="tx1"/>
                </a:solidFill>
                <a:latin typeface="+mn-lt"/>
                <a:ea typeface="+mn-ea"/>
                <a:cs typeface="+mn-cs"/>
              </a:rPr>
              <a:t>have</a:t>
            </a:r>
            <a:r>
              <a:rPr lang="hu-HU" sz="1200" kern="1200" dirty="0" smtClean="0">
                <a:solidFill>
                  <a:schemeClr val="tx1"/>
                </a:solidFill>
                <a:latin typeface="+mn-lt"/>
                <a:ea typeface="+mn-ea"/>
                <a:cs typeface="+mn-cs"/>
              </a:rPr>
              <a:t> a </a:t>
            </a:r>
            <a:r>
              <a:rPr lang="hu-HU" sz="1200" kern="1200" dirty="0" err="1" smtClean="0">
                <a:solidFill>
                  <a:schemeClr val="tx1"/>
                </a:solidFill>
                <a:latin typeface="+mn-lt"/>
                <a:ea typeface="+mn-ea"/>
                <a:cs typeface="+mn-cs"/>
              </a:rPr>
              <a:t>very</a:t>
            </a:r>
            <a:r>
              <a:rPr lang="hu-HU" sz="1200" kern="1200" dirty="0" smtClean="0">
                <a:solidFill>
                  <a:schemeClr val="tx1"/>
                </a:solidFill>
                <a:latin typeface="+mn-lt"/>
                <a:ea typeface="+mn-ea"/>
                <a:cs typeface="+mn-cs"/>
              </a:rPr>
              <a:t> </a:t>
            </a:r>
            <a:r>
              <a:rPr lang="hu-HU" sz="1200" kern="1200" dirty="0" err="1" smtClean="0">
                <a:solidFill>
                  <a:schemeClr val="tx1"/>
                </a:solidFill>
                <a:latin typeface="+mn-lt"/>
                <a:ea typeface="+mn-ea"/>
                <a:cs typeface="+mn-cs"/>
              </a:rPr>
              <a:t>smart</a:t>
            </a:r>
            <a:r>
              <a:rPr lang="hu-HU" sz="1200" kern="1200" dirty="0" smtClean="0">
                <a:solidFill>
                  <a:schemeClr val="tx1"/>
                </a:solidFill>
                <a:latin typeface="+mn-lt"/>
                <a:ea typeface="+mn-ea"/>
                <a:cs typeface="+mn-cs"/>
              </a:rPr>
              <a:t> </a:t>
            </a:r>
            <a:r>
              <a:rPr lang="hu-HU" sz="1200" kern="1200" dirty="0" err="1" smtClean="0">
                <a:solidFill>
                  <a:schemeClr val="tx1"/>
                </a:solidFill>
                <a:latin typeface="+mn-lt"/>
                <a:ea typeface="+mn-ea"/>
                <a:cs typeface="+mn-cs"/>
              </a:rPr>
              <a:t>template</a:t>
            </a:r>
            <a:r>
              <a:rPr lang="hu-HU" sz="1200" kern="1200" dirty="0" smtClean="0">
                <a:solidFill>
                  <a:schemeClr val="tx1"/>
                </a:solidFill>
                <a:latin typeface="+mn-lt"/>
                <a:ea typeface="+mn-ea"/>
                <a:cs typeface="+mn-cs"/>
              </a:rPr>
              <a:t> </a:t>
            </a:r>
            <a:r>
              <a:rPr lang="hu-HU" sz="1200" kern="1200" dirty="0" err="1" smtClean="0">
                <a:solidFill>
                  <a:schemeClr val="tx1"/>
                </a:solidFill>
                <a:latin typeface="+mn-lt"/>
                <a:ea typeface="+mn-ea"/>
                <a:cs typeface="+mn-cs"/>
              </a:rPr>
              <a:t>to</a:t>
            </a:r>
            <a:r>
              <a:rPr lang="hu-HU" sz="1200" kern="1200" dirty="0" smtClean="0">
                <a:solidFill>
                  <a:schemeClr val="tx1"/>
                </a:solidFill>
                <a:latin typeface="+mn-lt"/>
                <a:ea typeface="+mn-ea"/>
                <a:cs typeface="+mn-cs"/>
              </a:rPr>
              <a:t> </a:t>
            </a:r>
            <a:r>
              <a:rPr lang="hu-HU" sz="1200" kern="1200" dirty="0" err="1" smtClean="0">
                <a:solidFill>
                  <a:schemeClr val="tx1"/>
                </a:solidFill>
                <a:latin typeface="+mn-lt"/>
                <a:ea typeface="+mn-ea"/>
                <a:cs typeface="+mn-cs"/>
              </a:rPr>
              <a:t>calculate</a:t>
            </a:r>
            <a:r>
              <a:rPr lang="hu-HU" sz="1200" kern="1200" dirty="0" smtClean="0">
                <a:solidFill>
                  <a:schemeClr val="tx1"/>
                </a:solidFill>
                <a:latin typeface="+mn-lt"/>
                <a:ea typeface="+mn-ea"/>
                <a:cs typeface="+mn-cs"/>
              </a:rPr>
              <a:t> </a:t>
            </a:r>
            <a:r>
              <a:rPr lang="hu-HU" sz="1200" kern="1200" dirty="0" err="1" smtClean="0">
                <a:solidFill>
                  <a:schemeClr val="tx1"/>
                </a:solidFill>
                <a:latin typeface="+mn-lt"/>
                <a:ea typeface="+mn-ea"/>
                <a:cs typeface="+mn-cs"/>
              </a:rPr>
              <a:t>the</a:t>
            </a:r>
            <a:r>
              <a:rPr lang="hu-HU" sz="1200" kern="1200" dirty="0" smtClean="0">
                <a:solidFill>
                  <a:schemeClr val="tx1"/>
                </a:solidFill>
                <a:latin typeface="+mn-lt"/>
                <a:ea typeface="+mn-ea"/>
                <a:cs typeface="+mn-cs"/>
              </a:rPr>
              <a:t> </a:t>
            </a:r>
            <a:r>
              <a:rPr lang="hu-HU" sz="1200" kern="1200" dirty="0" err="1" smtClean="0">
                <a:solidFill>
                  <a:schemeClr val="tx1"/>
                </a:solidFill>
                <a:latin typeface="+mn-lt"/>
                <a:ea typeface="+mn-ea"/>
                <a:cs typeface="+mn-cs"/>
              </a:rPr>
              <a:t>action</a:t>
            </a:r>
            <a:r>
              <a:rPr lang="hu-HU" sz="1200" kern="1200" dirty="0" smtClean="0">
                <a:solidFill>
                  <a:schemeClr val="tx1"/>
                </a:solidFill>
                <a:latin typeface="+mn-lt"/>
                <a:ea typeface="+mn-ea"/>
                <a:cs typeface="+mn-cs"/>
              </a:rPr>
              <a:t> limit </a:t>
            </a:r>
            <a:r>
              <a:rPr lang="hu-HU" sz="1200" kern="1200" dirty="0" err="1" smtClean="0">
                <a:solidFill>
                  <a:schemeClr val="tx1"/>
                </a:solidFill>
                <a:latin typeface="+mn-lt"/>
                <a:ea typeface="+mn-ea"/>
                <a:cs typeface="+mn-cs"/>
              </a:rPr>
              <a:t>where</a:t>
            </a:r>
            <a:r>
              <a:rPr lang="hu-HU" sz="1200" kern="1200" dirty="0" smtClean="0">
                <a:solidFill>
                  <a:schemeClr val="tx1"/>
                </a:solidFill>
                <a:latin typeface="+mn-lt"/>
                <a:ea typeface="+mn-ea"/>
                <a:cs typeface="+mn-cs"/>
              </a:rPr>
              <a:t> </a:t>
            </a:r>
            <a:r>
              <a:rPr lang="hu-HU" sz="1200" kern="1200" dirty="0" err="1" smtClean="0">
                <a:solidFill>
                  <a:schemeClr val="tx1"/>
                </a:solidFill>
                <a:latin typeface="+mn-lt"/>
                <a:ea typeface="+mn-ea"/>
                <a:cs typeface="+mn-cs"/>
              </a:rPr>
              <a:t>you</a:t>
            </a:r>
            <a:r>
              <a:rPr lang="hu-HU" sz="1200" kern="1200" dirty="0" smtClean="0">
                <a:solidFill>
                  <a:schemeClr val="tx1"/>
                </a:solidFill>
                <a:latin typeface="+mn-lt"/>
                <a:ea typeface="+mn-ea"/>
                <a:cs typeface="+mn-cs"/>
              </a:rPr>
              <a:t> </a:t>
            </a:r>
            <a:r>
              <a:rPr lang="hu-HU" sz="1200" kern="1200" dirty="0" err="1" smtClean="0">
                <a:solidFill>
                  <a:schemeClr val="tx1"/>
                </a:solidFill>
                <a:latin typeface="+mn-lt"/>
                <a:ea typeface="+mn-ea"/>
                <a:cs typeface="+mn-cs"/>
              </a:rPr>
              <a:t>can</a:t>
            </a:r>
            <a:r>
              <a:rPr lang="hu-HU" sz="1200" kern="1200" dirty="0" smtClean="0">
                <a:solidFill>
                  <a:schemeClr val="tx1"/>
                </a:solidFill>
                <a:latin typeface="+mn-lt"/>
                <a:ea typeface="+mn-ea"/>
                <a:cs typeface="+mn-cs"/>
              </a:rPr>
              <a:t> </a:t>
            </a:r>
            <a:r>
              <a:rPr lang="hu-HU" sz="1200" kern="1200" dirty="0" err="1" smtClean="0">
                <a:solidFill>
                  <a:schemeClr val="tx1"/>
                </a:solidFill>
                <a:latin typeface="+mn-lt"/>
                <a:ea typeface="+mn-ea"/>
                <a:cs typeface="+mn-cs"/>
              </a:rPr>
              <a:t>give</a:t>
            </a:r>
            <a:r>
              <a:rPr lang="hu-HU" sz="1200" kern="1200" dirty="0" smtClean="0">
                <a:solidFill>
                  <a:schemeClr val="tx1"/>
                </a:solidFill>
                <a:latin typeface="+mn-lt"/>
                <a:ea typeface="+mn-ea"/>
                <a:cs typeface="+mn-cs"/>
              </a:rPr>
              <a:t> </a:t>
            </a:r>
            <a:r>
              <a:rPr lang="hu-HU" sz="1200" kern="1200" dirty="0" err="1" smtClean="0">
                <a:solidFill>
                  <a:schemeClr val="tx1"/>
                </a:solidFill>
                <a:latin typeface="+mn-lt"/>
                <a:ea typeface="+mn-ea"/>
                <a:cs typeface="+mn-cs"/>
              </a:rPr>
              <a:t>the</a:t>
            </a:r>
            <a:r>
              <a:rPr lang="hu-HU" sz="1200" kern="1200" dirty="0" smtClean="0">
                <a:solidFill>
                  <a:schemeClr val="tx1"/>
                </a:solidFill>
                <a:latin typeface="+mn-lt"/>
                <a:ea typeface="+mn-ea"/>
                <a:cs typeface="+mn-cs"/>
              </a:rPr>
              <a:t> </a:t>
            </a:r>
          </a:p>
          <a:p>
            <a:r>
              <a:rPr lang="hu-HU" sz="1200" kern="1200" dirty="0" err="1" smtClean="0">
                <a:solidFill>
                  <a:schemeClr val="tx1"/>
                </a:solidFill>
                <a:latin typeface="+mn-lt"/>
                <a:ea typeface="+mn-ea"/>
                <a:cs typeface="+mn-cs"/>
              </a:rPr>
              <a:t>-sampling</a:t>
            </a:r>
            <a:r>
              <a:rPr lang="hu-HU" sz="1200" kern="1200" dirty="0" smtClean="0">
                <a:solidFill>
                  <a:schemeClr val="tx1"/>
                </a:solidFill>
                <a:latin typeface="+mn-lt"/>
                <a:ea typeface="+mn-ea"/>
                <a:cs typeface="+mn-cs"/>
              </a:rPr>
              <a:t> </a:t>
            </a:r>
            <a:r>
              <a:rPr lang="hu-HU" sz="1200" kern="1200" dirty="0" err="1" smtClean="0">
                <a:solidFill>
                  <a:schemeClr val="tx1"/>
                </a:solidFill>
                <a:latin typeface="+mn-lt"/>
                <a:ea typeface="+mn-ea"/>
                <a:cs typeface="+mn-cs"/>
              </a:rPr>
              <a:t>uncertainty</a:t>
            </a:r>
            <a:r>
              <a:rPr lang="hu-HU" sz="1200" kern="1200" dirty="0" smtClean="0">
                <a:solidFill>
                  <a:schemeClr val="tx1"/>
                </a:solidFill>
                <a:latin typeface="+mn-lt"/>
                <a:ea typeface="+mn-ea"/>
                <a:cs typeface="+mn-cs"/>
              </a:rPr>
              <a:t> </a:t>
            </a:r>
            <a:r>
              <a:rPr lang="hu-HU" sz="1200" kern="1200" dirty="0" err="1" smtClean="0">
                <a:solidFill>
                  <a:schemeClr val="tx1"/>
                </a:solidFill>
                <a:latin typeface="+mn-lt"/>
                <a:ea typeface="+mn-ea"/>
                <a:cs typeface="+mn-cs"/>
              </a:rPr>
              <a:t>for</a:t>
            </a:r>
            <a:r>
              <a:rPr lang="hu-HU" sz="1200" kern="1200" dirty="0" smtClean="0">
                <a:solidFill>
                  <a:schemeClr val="tx1"/>
                </a:solidFill>
                <a:latin typeface="+mn-lt"/>
                <a:ea typeface="+mn-ea"/>
                <a:cs typeface="+mn-cs"/>
              </a:rPr>
              <a:t> </a:t>
            </a:r>
            <a:r>
              <a:rPr lang="hu-HU" sz="1200" kern="1200" dirty="0" err="1" smtClean="0">
                <a:solidFill>
                  <a:schemeClr val="tx1"/>
                </a:solidFill>
                <a:latin typeface="+mn-lt"/>
                <a:ea typeface="+mn-ea"/>
                <a:cs typeface="+mn-cs"/>
              </a:rPr>
              <a:t>different</a:t>
            </a:r>
            <a:r>
              <a:rPr lang="hu-HU" sz="1200" kern="1200" dirty="0" smtClean="0">
                <a:solidFill>
                  <a:schemeClr val="tx1"/>
                </a:solidFill>
                <a:latin typeface="+mn-lt"/>
                <a:ea typeface="+mn-ea"/>
                <a:cs typeface="+mn-cs"/>
              </a:rPr>
              <a:t> </a:t>
            </a:r>
            <a:r>
              <a:rPr lang="hu-HU" sz="1200" kern="1200" dirty="0" err="1" smtClean="0">
                <a:solidFill>
                  <a:schemeClr val="tx1"/>
                </a:solidFill>
                <a:latin typeface="+mn-lt"/>
                <a:ea typeface="+mn-ea"/>
                <a:cs typeface="+mn-cs"/>
              </a:rPr>
              <a:t>type</a:t>
            </a:r>
            <a:r>
              <a:rPr lang="hu-HU" sz="1200" kern="1200" dirty="0" smtClean="0">
                <a:solidFill>
                  <a:schemeClr val="tx1"/>
                </a:solidFill>
                <a:latin typeface="+mn-lt"/>
                <a:ea typeface="+mn-ea"/>
                <a:cs typeface="+mn-cs"/>
              </a:rPr>
              <a:t> of </a:t>
            </a:r>
            <a:r>
              <a:rPr lang="hu-HU" sz="1200" kern="1200" dirty="0" err="1" smtClean="0">
                <a:solidFill>
                  <a:schemeClr val="tx1"/>
                </a:solidFill>
                <a:latin typeface="+mn-lt"/>
                <a:ea typeface="+mn-ea"/>
                <a:cs typeface="+mn-cs"/>
              </a:rPr>
              <a:t>crops</a:t>
            </a:r>
            <a:r>
              <a:rPr lang="hu-HU" sz="1200" kern="1200" dirty="0" smtClean="0">
                <a:solidFill>
                  <a:schemeClr val="tx1"/>
                </a:solidFill>
                <a:latin typeface="+mn-lt"/>
                <a:ea typeface="+mn-ea"/>
                <a:cs typeface="+mn-cs"/>
              </a:rPr>
              <a:t> </a:t>
            </a:r>
          </a:p>
          <a:p>
            <a:r>
              <a:rPr lang="hu-HU" sz="1200" kern="1200" dirty="0" err="1" smtClean="0">
                <a:solidFill>
                  <a:schemeClr val="tx1"/>
                </a:solidFill>
                <a:latin typeface="+mn-lt"/>
                <a:ea typeface="+mn-ea"/>
                <a:cs typeface="+mn-cs"/>
              </a:rPr>
              <a:t>-uncertainty</a:t>
            </a:r>
            <a:r>
              <a:rPr lang="hu-HU" sz="1200" kern="1200" dirty="0" smtClean="0">
                <a:solidFill>
                  <a:schemeClr val="tx1"/>
                </a:solidFill>
                <a:latin typeface="+mn-lt"/>
                <a:ea typeface="+mn-ea"/>
                <a:cs typeface="+mn-cs"/>
              </a:rPr>
              <a:t> </a:t>
            </a:r>
            <a:r>
              <a:rPr lang="hu-HU" sz="1200" kern="1200" dirty="0" err="1" smtClean="0">
                <a:solidFill>
                  <a:schemeClr val="tx1"/>
                </a:solidFill>
                <a:latin typeface="+mn-lt"/>
                <a:ea typeface="+mn-ea"/>
                <a:cs typeface="+mn-cs"/>
              </a:rPr>
              <a:t>laboratory</a:t>
            </a:r>
            <a:r>
              <a:rPr lang="hu-HU" sz="1200" kern="1200" dirty="0" smtClean="0">
                <a:solidFill>
                  <a:schemeClr val="tx1"/>
                </a:solidFill>
                <a:latin typeface="+mn-lt"/>
                <a:ea typeface="+mn-ea"/>
                <a:cs typeface="+mn-cs"/>
              </a:rPr>
              <a:t> </a:t>
            </a:r>
            <a:r>
              <a:rPr lang="hu-HU" sz="1200" kern="1200" dirty="0" err="1" smtClean="0">
                <a:solidFill>
                  <a:schemeClr val="tx1"/>
                </a:solidFill>
                <a:latin typeface="+mn-lt"/>
                <a:ea typeface="+mn-ea"/>
                <a:cs typeface="+mn-cs"/>
              </a:rPr>
              <a:t>phase</a:t>
            </a:r>
            <a:r>
              <a:rPr lang="hu-HU" sz="1200" kern="1200" dirty="0" smtClean="0">
                <a:solidFill>
                  <a:schemeClr val="tx1"/>
                </a:solidFill>
                <a:latin typeface="+mn-lt"/>
                <a:ea typeface="+mn-ea"/>
                <a:cs typeface="+mn-cs"/>
              </a:rPr>
              <a:t> </a:t>
            </a:r>
          </a:p>
          <a:p>
            <a:r>
              <a:rPr lang="hu-HU" sz="1200" kern="1200" dirty="0" smtClean="0">
                <a:solidFill>
                  <a:schemeClr val="tx1"/>
                </a:solidFill>
                <a:latin typeface="+mn-lt"/>
                <a:ea typeface="+mn-ea"/>
                <a:cs typeface="+mn-cs"/>
              </a:rPr>
              <a:t>And </a:t>
            </a:r>
            <a:r>
              <a:rPr lang="hu-HU" sz="1200" b="1" i="1" kern="1200" dirty="0" smtClean="0">
                <a:solidFill>
                  <a:schemeClr val="tx1"/>
                </a:solidFill>
                <a:latin typeface="+mn-lt"/>
                <a:ea typeface="+mn-ea"/>
                <a:cs typeface="+mn-cs"/>
              </a:rPr>
              <a:t>T</a:t>
            </a:r>
            <a:r>
              <a:rPr lang="en-US" sz="1200" i="1" kern="1200" dirty="0" smtClean="0">
                <a:solidFill>
                  <a:schemeClr val="tx1"/>
                </a:solidFill>
                <a:latin typeface="+mn-lt"/>
                <a:ea typeface="+mn-ea"/>
                <a:cs typeface="+mn-cs"/>
              </a:rPr>
              <a:t>he AL can be easily calculated from the number of samples</a:t>
            </a:r>
            <a:r>
              <a:rPr lang="hu-HU" sz="1200" i="1" kern="1200" dirty="0" smtClean="0">
                <a:solidFill>
                  <a:schemeClr val="tx1"/>
                </a:solidFill>
                <a:latin typeface="+mn-lt"/>
                <a:ea typeface="+mn-ea"/>
                <a:cs typeface="+mn-cs"/>
              </a:rPr>
              <a:t> and </a:t>
            </a:r>
            <a:r>
              <a:rPr lang="en-US" sz="1200" i="1" kern="1200" dirty="0" smtClean="0">
                <a:solidFill>
                  <a:schemeClr val="tx1"/>
                </a:solidFill>
                <a:latin typeface="+mn-lt"/>
                <a:ea typeface="+mn-ea"/>
                <a:cs typeface="+mn-cs"/>
              </a:rPr>
              <a:t>analyzed test portions,</a:t>
            </a:r>
            <a:r>
              <a:rPr lang="hu-HU" sz="1200" i="1" kern="1200" dirty="0" smtClean="0">
                <a:solidFill>
                  <a:schemeClr val="tx1"/>
                </a:solidFill>
                <a:latin typeface="+mn-lt"/>
                <a:ea typeface="+mn-ea"/>
                <a:cs typeface="+mn-cs"/>
              </a:rPr>
              <a:t> </a:t>
            </a:r>
            <a:r>
              <a:rPr lang="hu-HU" sz="1200" i="1" kern="1200" dirty="0" err="1" smtClean="0">
                <a:solidFill>
                  <a:schemeClr val="tx1"/>
                </a:solidFill>
                <a:latin typeface="+mn-lt"/>
                <a:ea typeface="+mn-ea"/>
                <a:cs typeface="+mn-cs"/>
              </a:rPr>
              <a:t>which</a:t>
            </a:r>
            <a:r>
              <a:rPr lang="hu-HU" sz="1200" i="1" kern="1200" dirty="0" smtClean="0">
                <a:solidFill>
                  <a:schemeClr val="tx1"/>
                </a:solidFill>
                <a:latin typeface="+mn-lt"/>
                <a:ea typeface="+mn-ea"/>
                <a:cs typeface="+mn-cs"/>
              </a:rPr>
              <a:t> </a:t>
            </a:r>
            <a:r>
              <a:rPr lang="hu-HU" sz="1200" i="1" kern="1200" dirty="0" err="1" smtClean="0">
                <a:solidFill>
                  <a:schemeClr val="tx1"/>
                </a:solidFill>
                <a:latin typeface="+mn-lt"/>
                <a:ea typeface="+mn-ea"/>
                <a:cs typeface="+mn-cs"/>
              </a:rPr>
              <a:t>should</a:t>
            </a:r>
            <a:r>
              <a:rPr lang="hu-HU" sz="1200" i="1" kern="1200" dirty="0" smtClean="0">
                <a:solidFill>
                  <a:schemeClr val="tx1"/>
                </a:solidFill>
                <a:latin typeface="+mn-lt"/>
                <a:ea typeface="+mn-ea"/>
                <a:cs typeface="+mn-cs"/>
              </a:rPr>
              <a:t> </a:t>
            </a:r>
            <a:r>
              <a:rPr lang="hu-HU" sz="1200" i="1" kern="1200" dirty="0" err="1" smtClean="0">
                <a:solidFill>
                  <a:schemeClr val="tx1"/>
                </a:solidFill>
                <a:latin typeface="+mn-lt"/>
                <a:ea typeface="+mn-ea"/>
                <a:cs typeface="+mn-cs"/>
              </a:rPr>
              <a:t>not</a:t>
            </a:r>
            <a:r>
              <a:rPr lang="hu-HU" sz="1200" i="1" kern="1200" dirty="0" smtClean="0">
                <a:solidFill>
                  <a:schemeClr val="tx1"/>
                </a:solidFill>
                <a:latin typeface="+mn-lt"/>
                <a:ea typeface="+mn-ea"/>
                <a:cs typeface="+mn-cs"/>
              </a:rPr>
              <a:t> be </a:t>
            </a:r>
            <a:r>
              <a:rPr lang="hu-HU" sz="1200" i="1" kern="1200" dirty="0" err="1" smtClean="0">
                <a:solidFill>
                  <a:schemeClr val="tx1"/>
                </a:solidFill>
                <a:latin typeface="+mn-lt"/>
                <a:ea typeface="+mn-ea"/>
                <a:cs typeface="+mn-cs"/>
              </a:rPr>
              <a:t>exceeded</a:t>
            </a:r>
            <a:r>
              <a:rPr lang="hu-HU" sz="1200" i="1" kern="1200" dirty="0" smtClean="0">
                <a:solidFill>
                  <a:schemeClr val="tx1"/>
                </a:solidFill>
                <a:latin typeface="+mn-lt"/>
                <a:ea typeface="+mn-ea"/>
                <a:cs typeface="+mn-cs"/>
              </a:rPr>
              <a:t> </a:t>
            </a:r>
            <a:r>
              <a:rPr lang="hu-HU" sz="1200" i="1" kern="1200" dirty="0" err="1" smtClean="0">
                <a:solidFill>
                  <a:schemeClr val="tx1"/>
                </a:solidFill>
                <a:latin typeface="+mn-lt"/>
                <a:ea typeface="+mn-ea"/>
                <a:cs typeface="+mn-cs"/>
              </a:rPr>
              <a:t>in</a:t>
            </a:r>
            <a:r>
              <a:rPr lang="hu-HU" sz="1200" i="1" kern="1200" dirty="0" smtClean="0">
                <a:solidFill>
                  <a:schemeClr val="tx1"/>
                </a:solidFill>
                <a:latin typeface="+mn-lt"/>
                <a:ea typeface="+mn-ea"/>
                <a:cs typeface="+mn-cs"/>
              </a:rPr>
              <a:t> </a:t>
            </a:r>
            <a:r>
              <a:rPr lang="hu-HU" sz="1200" i="1" kern="1200" dirty="0" err="1" smtClean="0">
                <a:solidFill>
                  <a:schemeClr val="tx1"/>
                </a:solidFill>
                <a:latin typeface="+mn-lt"/>
                <a:ea typeface="+mn-ea"/>
                <a:cs typeface="+mn-cs"/>
              </a:rPr>
              <a:t>the</a:t>
            </a:r>
            <a:r>
              <a:rPr lang="hu-HU" sz="1200" i="1" kern="1200" dirty="0" smtClean="0">
                <a:solidFill>
                  <a:schemeClr val="tx1"/>
                </a:solidFill>
                <a:latin typeface="+mn-lt"/>
                <a:ea typeface="+mn-ea"/>
                <a:cs typeface="+mn-cs"/>
              </a:rPr>
              <a:t>  </a:t>
            </a:r>
            <a:r>
              <a:rPr lang="hu-HU" sz="1200" i="1" kern="1200" dirty="0" err="1" smtClean="0">
                <a:solidFill>
                  <a:schemeClr val="tx1"/>
                </a:solidFill>
                <a:latin typeface="+mn-lt"/>
                <a:ea typeface="+mn-ea"/>
                <a:cs typeface="+mn-cs"/>
              </a:rPr>
              <a:t>replicate</a:t>
            </a:r>
            <a:r>
              <a:rPr lang="hu-HU" sz="1200" i="1" kern="1200" dirty="0" smtClean="0">
                <a:solidFill>
                  <a:schemeClr val="tx1"/>
                </a:solidFill>
                <a:latin typeface="+mn-lt"/>
                <a:ea typeface="+mn-ea"/>
                <a:cs typeface="+mn-cs"/>
              </a:rPr>
              <a:t> </a:t>
            </a:r>
            <a:r>
              <a:rPr lang="hu-HU" sz="1200" i="1" kern="1200" dirty="0" err="1" smtClean="0">
                <a:solidFill>
                  <a:schemeClr val="tx1"/>
                </a:solidFill>
                <a:latin typeface="+mn-lt"/>
                <a:ea typeface="+mn-ea"/>
                <a:cs typeface="+mn-cs"/>
              </a:rPr>
              <a:t>samples</a:t>
            </a:r>
            <a:r>
              <a:rPr lang="hu-HU" sz="1200" i="1" kern="1200" dirty="0" smtClean="0">
                <a:solidFill>
                  <a:schemeClr val="tx1"/>
                </a:solidFill>
                <a:latin typeface="+mn-lt"/>
                <a:ea typeface="+mn-ea"/>
                <a:cs typeface="+mn-cs"/>
              </a:rPr>
              <a:t> </a:t>
            </a:r>
            <a:r>
              <a:rPr lang="hu-HU" sz="1200" i="1" kern="1200" dirty="0" err="1" smtClean="0">
                <a:solidFill>
                  <a:schemeClr val="tx1"/>
                </a:solidFill>
                <a:latin typeface="+mn-lt"/>
                <a:ea typeface="+mn-ea"/>
                <a:cs typeface="+mn-cs"/>
              </a:rPr>
              <a:t>to</a:t>
            </a:r>
            <a:r>
              <a:rPr lang="hu-HU" sz="1200" i="1" kern="1200" dirty="0" smtClean="0">
                <a:solidFill>
                  <a:schemeClr val="tx1"/>
                </a:solidFill>
                <a:latin typeface="+mn-lt"/>
                <a:ea typeface="+mn-ea"/>
                <a:cs typeface="+mn-cs"/>
              </a:rPr>
              <a:t> </a:t>
            </a:r>
            <a:r>
              <a:rPr lang="hu-HU" sz="1200" i="1" kern="1200" dirty="0" err="1" smtClean="0">
                <a:solidFill>
                  <a:schemeClr val="tx1"/>
                </a:solidFill>
                <a:latin typeface="+mn-lt"/>
                <a:ea typeface="+mn-ea"/>
                <a:cs typeface="+mn-cs"/>
              </a:rPr>
              <a:t>assure</a:t>
            </a:r>
            <a:r>
              <a:rPr lang="hu-HU" sz="1200" i="1" kern="1200" dirty="0" smtClean="0">
                <a:solidFill>
                  <a:schemeClr val="tx1"/>
                </a:solidFill>
                <a:latin typeface="+mn-lt"/>
                <a:ea typeface="+mn-ea"/>
                <a:cs typeface="+mn-cs"/>
              </a:rPr>
              <a:t> </a:t>
            </a:r>
            <a:r>
              <a:rPr lang="hu-HU" sz="1200" i="1" kern="1200" dirty="0" err="1" smtClean="0">
                <a:solidFill>
                  <a:schemeClr val="tx1"/>
                </a:solidFill>
                <a:latin typeface="+mn-lt"/>
                <a:ea typeface="+mn-ea"/>
                <a:cs typeface="+mn-cs"/>
              </a:rPr>
              <a:t>targeted</a:t>
            </a:r>
            <a:r>
              <a:rPr lang="hu-HU" sz="1200" i="1" kern="1200" dirty="0" smtClean="0">
                <a:solidFill>
                  <a:schemeClr val="tx1"/>
                </a:solidFill>
                <a:latin typeface="+mn-lt"/>
                <a:ea typeface="+mn-ea"/>
                <a:cs typeface="+mn-cs"/>
              </a:rPr>
              <a:t> </a:t>
            </a:r>
            <a:r>
              <a:rPr lang="hu-HU" sz="1200" i="1" kern="1200" dirty="0" err="1" smtClean="0">
                <a:solidFill>
                  <a:schemeClr val="tx1"/>
                </a:solidFill>
                <a:latin typeface="+mn-lt"/>
                <a:ea typeface="+mn-ea"/>
                <a:cs typeface="+mn-cs"/>
              </a:rPr>
              <a:t>compliance</a:t>
            </a:r>
            <a:r>
              <a:rPr lang="hu-HU" sz="1200" i="1" kern="1200" dirty="0" smtClean="0">
                <a:solidFill>
                  <a:schemeClr val="tx1"/>
                </a:solidFill>
                <a:latin typeface="+mn-lt"/>
                <a:ea typeface="+mn-ea"/>
                <a:cs typeface="+mn-cs"/>
              </a:rPr>
              <a:t> </a:t>
            </a:r>
            <a:r>
              <a:rPr lang="hu-HU" sz="1200" i="1" kern="1200" dirty="0" err="1" smtClean="0">
                <a:solidFill>
                  <a:schemeClr val="tx1"/>
                </a:solidFill>
                <a:latin typeface="+mn-lt"/>
                <a:ea typeface="+mn-ea"/>
                <a:cs typeface="+mn-cs"/>
              </a:rPr>
              <a:t>level</a:t>
            </a:r>
            <a:r>
              <a:rPr lang="hu-HU" sz="1200" i="1" kern="1200" dirty="0" smtClean="0">
                <a:solidFill>
                  <a:schemeClr val="tx1"/>
                </a:solidFill>
                <a:latin typeface="+mn-lt"/>
                <a:ea typeface="+mn-ea"/>
                <a:cs typeface="+mn-cs"/>
              </a:rPr>
              <a:t> </a:t>
            </a:r>
            <a:r>
              <a:rPr lang="hu-HU" sz="1200" i="1" kern="1200" dirty="0" err="1" smtClean="0">
                <a:solidFill>
                  <a:schemeClr val="tx1"/>
                </a:solidFill>
                <a:latin typeface="+mn-lt"/>
                <a:ea typeface="+mn-ea"/>
                <a:cs typeface="+mn-cs"/>
              </a:rPr>
              <a:t>at</a:t>
            </a:r>
            <a:r>
              <a:rPr lang="hu-HU" sz="1200" i="1" kern="1200" dirty="0" smtClean="0">
                <a:solidFill>
                  <a:schemeClr val="tx1"/>
                </a:solidFill>
                <a:latin typeface="+mn-lt"/>
                <a:ea typeface="+mn-ea"/>
                <a:cs typeface="+mn-cs"/>
              </a:rPr>
              <a:t> </a:t>
            </a:r>
            <a:r>
              <a:rPr lang="hu-HU" sz="1200" i="1" kern="1200" dirty="0" err="1" smtClean="0">
                <a:solidFill>
                  <a:schemeClr val="tx1"/>
                </a:solidFill>
                <a:latin typeface="+mn-lt"/>
                <a:ea typeface="+mn-ea"/>
                <a:cs typeface="+mn-cs"/>
              </a:rPr>
              <a:t>the</a:t>
            </a:r>
            <a:r>
              <a:rPr lang="hu-HU" sz="1200" i="1"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MRL. </a:t>
            </a:r>
            <a:endParaRPr lang="hu-HU" sz="1200" kern="1200" dirty="0" smtClean="0">
              <a:solidFill>
                <a:schemeClr val="tx1"/>
              </a:solidFill>
              <a:latin typeface="+mn-lt"/>
              <a:ea typeface="+mn-ea"/>
              <a:cs typeface="+mn-cs"/>
            </a:endParaRPr>
          </a:p>
          <a:p>
            <a:endParaRPr lang="hu-HU" dirty="0"/>
          </a:p>
        </p:txBody>
      </p:sp>
      <p:sp>
        <p:nvSpPr>
          <p:cNvPr id="4" name="Dia számának helye 3"/>
          <p:cNvSpPr>
            <a:spLocks noGrp="1"/>
          </p:cNvSpPr>
          <p:nvPr>
            <p:ph type="sldNum" sz="quarter" idx="10"/>
          </p:nvPr>
        </p:nvSpPr>
        <p:spPr/>
        <p:txBody>
          <a:bodyPr/>
          <a:lstStyle/>
          <a:p>
            <a:pPr>
              <a:defRPr/>
            </a:pPr>
            <a:fld id="{96449658-C62B-4B9E-967F-CB38A347C4DA}" type="slidenum">
              <a:rPr lang="en-GB" smtClean="0"/>
              <a:pPr>
                <a:defRPr/>
              </a:pPr>
              <a:t>21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dirty="0"/>
          </a:p>
        </p:txBody>
      </p:sp>
      <p:sp>
        <p:nvSpPr>
          <p:cNvPr id="4" name="Dia számának helye 3"/>
          <p:cNvSpPr>
            <a:spLocks noGrp="1"/>
          </p:cNvSpPr>
          <p:nvPr>
            <p:ph type="sldNum" sz="quarter" idx="10"/>
          </p:nvPr>
        </p:nvSpPr>
        <p:spPr/>
        <p:txBody>
          <a:bodyPr/>
          <a:lstStyle/>
          <a:p>
            <a:pPr>
              <a:defRPr/>
            </a:pPr>
            <a:fld id="{96449658-C62B-4B9E-967F-CB38A347C4DA}" type="slidenum">
              <a:rPr lang="en-GB" smtClean="0"/>
              <a:pPr>
                <a:defRPr/>
              </a:pPr>
              <a:t>22</a:t>
            </a:fld>
            <a:endParaRPr lang="en-GB"/>
          </a:p>
        </p:txBody>
      </p:sp>
    </p:spTree>
    <p:extLst>
      <p:ext uri="{BB962C8B-B14F-4D97-AF65-F5344CB8AC3E}">
        <p14:creationId xmlns:p14="http://schemas.microsoft.com/office/powerpoint/2010/main" xmlns="" val="31792319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dirty="0"/>
          </a:p>
        </p:txBody>
      </p:sp>
      <p:sp>
        <p:nvSpPr>
          <p:cNvPr id="4" name="Dia számának helye 3"/>
          <p:cNvSpPr>
            <a:spLocks noGrp="1"/>
          </p:cNvSpPr>
          <p:nvPr>
            <p:ph type="sldNum" sz="quarter" idx="10"/>
          </p:nvPr>
        </p:nvSpPr>
        <p:spPr/>
        <p:txBody>
          <a:bodyPr/>
          <a:lstStyle/>
          <a:p>
            <a:pPr>
              <a:defRPr/>
            </a:pPr>
            <a:fld id="{96449658-C62B-4B9E-967F-CB38A347C4DA}" type="slidenum">
              <a:rPr lang="en-GB" smtClean="0"/>
              <a:pPr>
                <a:defRPr/>
              </a:pPr>
              <a:t>23</a:t>
            </a:fld>
            <a:endParaRPr lang="en-GB"/>
          </a:p>
        </p:txBody>
      </p:sp>
    </p:spTree>
    <p:extLst>
      <p:ext uri="{BB962C8B-B14F-4D97-AF65-F5344CB8AC3E}">
        <p14:creationId xmlns:p14="http://schemas.microsoft.com/office/powerpoint/2010/main" xmlns="" val="3037547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dirty="0"/>
          </a:p>
        </p:txBody>
      </p:sp>
      <p:sp>
        <p:nvSpPr>
          <p:cNvPr id="4" name="Dia számának helye 3"/>
          <p:cNvSpPr>
            <a:spLocks noGrp="1"/>
          </p:cNvSpPr>
          <p:nvPr>
            <p:ph type="sldNum" sz="quarter" idx="10"/>
          </p:nvPr>
        </p:nvSpPr>
        <p:spPr/>
        <p:txBody>
          <a:bodyPr/>
          <a:lstStyle/>
          <a:p>
            <a:pPr>
              <a:defRPr/>
            </a:pPr>
            <a:fld id="{96449658-C62B-4B9E-967F-CB38A347C4DA}" type="slidenum">
              <a:rPr lang="en-GB" smtClean="0"/>
              <a:pPr>
                <a:defRPr/>
              </a:pPr>
              <a:t>24</a:t>
            </a:fld>
            <a:endParaRPr lang="en-GB"/>
          </a:p>
        </p:txBody>
      </p:sp>
    </p:spTree>
    <p:extLst>
      <p:ext uri="{BB962C8B-B14F-4D97-AF65-F5344CB8AC3E}">
        <p14:creationId xmlns:p14="http://schemas.microsoft.com/office/powerpoint/2010/main" xmlns="" val="850437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618285F-AA7B-4E16-97C5-F71056F17120}" type="datetimeFigureOut">
              <a:rPr lang="en-GB" smtClean="0"/>
              <a:pPr/>
              <a:t>16/08/2015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751252-12E8-4BFB-A683-83D9F133BF0C}"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618285F-AA7B-4E16-97C5-F71056F17120}" type="datetimeFigureOut">
              <a:rPr lang="en-GB" smtClean="0"/>
              <a:pPr/>
              <a:t>16/08/2015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751252-12E8-4BFB-A683-83D9F133BF0C}"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18285F-AA7B-4E16-97C5-F71056F17120}" type="datetimeFigureOut">
              <a:rPr lang="en-GB" smtClean="0"/>
              <a:pPr/>
              <a:t>16/08/2015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751252-12E8-4BFB-A683-83D9F133BF0C}"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618285F-AA7B-4E16-97C5-F71056F17120}" type="datetimeFigureOut">
              <a:rPr lang="en-GB" smtClean="0"/>
              <a:pPr/>
              <a:t>16/08/2015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0751252-12E8-4BFB-A683-83D9F133BF0C}"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618285F-AA7B-4E16-97C5-F71056F17120}" type="datetimeFigureOut">
              <a:rPr lang="en-GB" smtClean="0"/>
              <a:pPr/>
              <a:t>16/08/2015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0751252-12E8-4BFB-A683-83D9F133BF0C}"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618285F-AA7B-4E16-97C5-F71056F17120}" type="datetimeFigureOut">
              <a:rPr lang="en-GB" smtClean="0"/>
              <a:pPr/>
              <a:t>16/08/2015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0751252-12E8-4BFB-A683-83D9F133BF0C}"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18285F-AA7B-4E16-97C5-F71056F17120}" type="datetimeFigureOut">
              <a:rPr lang="en-GB" smtClean="0"/>
              <a:pPr/>
              <a:t>16/08/2015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0751252-12E8-4BFB-A683-83D9F133BF0C}"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18285F-AA7B-4E16-97C5-F71056F17120}" type="datetimeFigureOut">
              <a:rPr lang="en-GB" smtClean="0"/>
              <a:pPr/>
              <a:t>16/08/2015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0751252-12E8-4BFB-A683-83D9F133BF0C}"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18285F-AA7B-4E16-97C5-F71056F17120}" type="datetimeFigureOut">
              <a:rPr lang="en-GB" smtClean="0"/>
              <a:pPr/>
              <a:t>16/08/2015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0751252-12E8-4BFB-A683-83D9F133BF0C}"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618285F-AA7B-4E16-97C5-F71056F17120}" type="datetimeFigureOut">
              <a:rPr lang="en-GB" smtClean="0"/>
              <a:pPr/>
              <a:t>16/08/2015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751252-12E8-4BFB-A683-83D9F133BF0C}"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618285F-AA7B-4E16-97C5-F71056F17120}" type="datetimeFigureOut">
              <a:rPr lang="en-GB" smtClean="0"/>
              <a:pPr/>
              <a:t>16/08/2015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0751252-12E8-4BFB-A683-83D9F133BF0C}"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18285F-AA7B-4E16-97C5-F71056F17120}" type="datetimeFigureOut">
              <a:rPr lang="en-GB" smtClean="0"/>
              <a:pPr/>
              <a:t>16/08/2015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751252-12E8-4BFB-A683-83D9F133BF0C}"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5.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food-quality@fao.org"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package" Target="../embeddings/Microsoft_Office_Excel_Macro-Enabled_Worksheet2.xlsm"/></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1772816"/>
            <a:ext cx="7772400" cy="1470025"/>
          </a:xfrm>
        </p:spPr>
        <p:txBody>
          <a:bodyPr>
            <a:normAutofit fontScale="90000"/>
          </a:bodyPr>
          <a:lstStyle/>
          <a:p>
            <a:r>
              <a:rPr lang="it-IT" b="1" dirty="0" smtClean="0"/>
              <a:t>Use of the combined uncertainty of measurement result for testing compliance of food commodities with legal limits</a:t>
            </a:r>
            <a:endParaRPr lang="en-GB" dirty="0"/>
          </a:p>
        </p:txBody>
      </p:sp>
      <p:sp>
        <p:nvSpPr>
          <p:cNvPr id="3" name="Subtitle 2"/>
          <p:cNvSpPr>
            <a:spLocks noGrp="1"/>
          </p:cNvSpPr>
          <p:nvPr>
            <p:ph type="subTitle" idx="1"/>
          </p:nvPr>
        </p:nvSpPr>
        <p:spPr/>
        <p:txBody>
          <a:bodyPr/>
          <a:lstStyle/>
          <a:p>
            <a:r>
              <a:rPr lang="hu-HU" dirty="0" smtClean="0">
                <a:solidFill>
                  <a:schemeClr val="tx1"/>
                </a:solidFill>
              </a:rPr>
              <a:t>Prof Dr. Árpád Ambrus</a:t>
            </a:r>
          </a:p>
          <a:p>
            <a:r>
              <a:rPr lang="hu-HU" sz="2800" dirty="0" err="1" smtClean="0">
                <a:solidFill>
                  <a:schemeClr val="tx1"/>
                </a:solidFill>
              </a:rPr>
              <a:t>in</a:t>
            </a:r>
            <a:r>
              <a:rPr lang="hu-HU" sz="2800" dirty="0" smtClean="0">
                <a:solidFill>
                  <a:schemeClr val="tx1"/>
                </a:solidFill>
              </a:rPr>
              <a:t> </a:t>
            </a:r>
            <a:r>
              <a:rPr lang="hu-HU" sz="2800" dirty="0" err="1" smtClean="0">
                <a:solidFill>
                  <a:schemeClr val="tx1"/>
                </a:solidFill>
              </a:rPr>
              <a:t>cooperation</a:t>
            </a:r>
            <a:r>
              <a:rPr lang="hu-HU" sz="2800" dirty="0" smtClean="0">
                <a:solidFill>
                  <a:schemeClr val="tx1"/>
                </a:solidFill>
              </a:rPr>
              <a:t> </a:t>
            </a:r>
            <a:r>
              <a:rPr lang="hu-HU" sz="2800" dirty="0" err="1" smtClean="0">
                <a:solidFill>
                  <a:schemeClr val="tx1"/>
                </a:solidFill>
              </a:rPr>
              <a:t>with</a:t>
            </a:r>
            <a:endParaRPr lang="hu-HU" sz="2800" dirty="0" smtClean="0">
              <a:solidFill>
                <a:schemeClr val="tx1"/>
              </a:solidFill>
            </a:endParaRPr>
          </a:p>
          <a:p>
            <a:r>
              <a:rPr lang="it-IT" dirty="0" smtClean="0">
                <a:solidFill>
                  <a:schemeClr val="tx1"/>
                </a:solidFill>
              </a:rPr>
              <a:t>Zsuzsa Farkas</a:t>
            </a:r>
            <a:r>
              <a:rPr lang="it-IT" baseline="30000" dirty="0" smtClean="0">
                <a:solidFill>
                  <a:schemeClr val="tx1"/>
                </a:solidFill>
              </a:rPr>
              <a:t>1</a:t>
            </a:r>
            <a:r>
              <a:rPr lang="it-IT" dirty="0" smtClean="0">
                <a:solidFill>
                  <a:schemeClr val="tx1"/>
                </a:solidFill>
              </a:rPr>
              <a:t>, Gabriella Suszter</a:t>
            </a:r>
            <a:r>
              <a:rPr lang="it-IT" baseline="30000" dirty="0" smtClean="0">
                <a:solidFill>
                  <a:schemeClr val="tx1"/>
                </a:solidFill>
              </a:rPr>
              <a:t>2</a:t>
            </a:r>
            <a:endParaRPr lang="hu-HU" dirty="0" smtClean="0">
              <a:solidFill>
                <a:schemeClr val="tx1"/>
              </a:solidFill>
            </a:endParaRPr>
          </a:p>
          <a:p>
            <a:endParaRPr lang="en-GB"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res.cloudinary.com/hzxejch6p/image/upload/v1378420380/flexibleLimitsResize_j1xtsf.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724128" y="3613584"/>
            <a:ext cx="3707904" cy="3244416"/>
          </a:xfrm>
          <a:prstGeom prst="rect">
            <a:avLst/>
          </a:prstGeom>
          <a:noFill/>
        </p:spPr>
      </p:pic>
      <p:sp>
        <p:nvSpPr>
          <p:cNvPr id="2" name="Cím 1"/>
          <p:cNvSpPr>
            <a:spLocks noGrp="1"/>
          </p:cNvSpPr>
          <p:nvPr>
            <p:ph type="title"/>
          </p:nvPr>
        </p:nvSpPr>
        <p:spPr/>
        <p:txBody>
          <a:bodyPr/>
          <a:lstStyle/>
          <a:p>
            <a:r>
              <a:rPr lang="hu-HU" dirty="0" err="1" smtClean="0"/>
              <a:t>Objectives</a:t>
            </a:r>
            <a:endParaRPr lang="hu-HU" dirty="0"/>
          </a:p>
        </p:txBody>
      </p:sp>
      <p:sp>
        <p:nvSpPr>
          <p:cNvPr id="3" name="Tartalom helye 2"/>
          <p:cNvSpPr>
            <a:spLocks noGrp="1"/>
          </p:cNvSpPr>
          <p:nvPr>
            <p:ph idx="1"/>
          </p:nvPr>
        </p:nvSpPr>
        <p:spPr/>
        <p:txBody>
          <a:bodyPr/>
          <a:lstStyle/>
          <a:p>
            <a:r>
              <a:rPr lang="en-US" dirty="0" smtClean="0"/>
              <a:t>Interpret the maximum limits from the </a:t>
            </a:r>
            <a:r>
              <a:rPr lang="en-US" dirty="0" err="1" smtClean="0"/>
              <a:t>prospectives</a:t>
            </a:r>
            <a:r>
              <a:rPr lang="en-US" dirty="0" smtClean="0"/>
              <a:t> of producers and official control.</a:t>
            </a:r>
          </a:p>
          <a:p>
            <a:r>
              <a:rPr lang="en-US" dirty="0" smtClean="0"/>
              <a:t>Use of combined uncertainty for establishing action and decision limits</a:t>
            </a:r>
            <a:r>
              <a:rPr lang="hu-HU" dirty="0" smtClean="0"/>
              <a:t> </a:t>
            </a:r>
            <a:r>
              <a:rPr lang="hu-HU" dirty="0" err="1" smtClean="0"/>
              <a:t>by</a:t>
            </a:r>
            <a:r>
              <a:rPr lang="hu-HU" dirty="0" smtClean="0"/>
              <a:t> </a:t>
            </a:r>
            <a:r>
              <a:rPr lang="hu-HU" dirty="0" err="1" smtClean="0"/>
              <a:t>the</a:t>
            </a:r>
            <a:r>
              <a:rPr lang="hu-HU" dirty="0" smtClean="0"/>
              <a:t> </a:t>
            </a:r>
            <a:r>
              <a:rPr lang="hu-HU" dirty="0" err="1" smtClean="0"/>
              <a:t>producers</a:t>
            </a:r>
            <a:r>
              <a:rPr lang="hu-HU" dirty="0" smtClean="0"/>
              <a:t> and </a:t>
            </a:r>
            <a:r>
              <a:rPr lang="hu-HU" dirty="0" err="1" smtClean="0"/>
              <a:t>buyers</a:t>
            </a:r>
            <a:r>
              <a:rPr lang="hu-HU" dirty="0" smtClean="0"/>
              <a:t>, </a:t>
            </a:r>
            <a:r>
              <a:rPr lang="hu-HU" dirty="0" err="1" smtClean="0"/>
              <a:t>respectively</a:t>
            </a:r>
            <a:r>
              <a:rPr lang="hu-HU" dirty="0" smtClean="0"/>
              <a:t>.</a:t>
            </a:r>
            <a:endParaRPr lang="en-US" dirty="0" smtClean="0"/>
          </a:p>
          <a:p>
            <a:r>
              <a:rPr lang="en-US" dirty="0" err="1" smtClean="0"/>
              <a:t>Illustra</a:t>
            </a:r>
            <a:r>
              <a:rPr lang="hu-HU" smtClean="0"/>
              <a:t>te</a:t>
            </a:r>
            <a:r>
              <a:rPr lang="en-US" smtClean="0"/>
              <a:t> </a:t>
            </a:r>
            <a:r>
              <a:rPr lang="en-US" dirty="0" smtClean="0"/>
              <a:t>the principles with </a:t>
            </a:r>
            <a:br>
              <a:rPr lang="en-US" dirty="0" smtClean="0"/>
            </a:br>
            <a:r>
              <a:rPr lang="en-US" dirty="0" smtClean="0"/>
              <a:t>practical examples</a:t>
            </a:r>
            <a:r>
              <a:rPr lang="hu-HU" dirty="0" smtClean="0"/>
              <a:t>.</a:t>
            </a:r>
            <a:endParaRPr lang="en-US" dirty="0" smtClean="0"/>
          </a:p>
          <a:p>
            <a:endParaRPr lang="en-US" dirty="0" smtClean="0"/>
          </a:p>
          <a:p>
            <a:endParaRPr lang="en-US"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7200" y="274638"/>
            <a:ext cx="6491064" cy="778098"/>
          </a:xfrm>
        </p:spPr>
        <p:txBody>
          <a:bodyPr>
            <a:normAutofit/>
          </a:bodyPr>
          <a:lstStyle/>
          <a:p>
            <a:r>
              <a:rPr lang="hu-HU" sz="3600" dirty="0" smtClean="0"/>
              <a:t>Basic </a:t>
            </a:r>
            <a:r>
              <a:rPr lang="en-US" sz="3600" dirty="0" smtClean="0"/>
              <a:t>definitions</a:t>
            </a:r>
            <a:r>
              <a:rPr lang="hu-HU" sz="3600" dirty="0" smtClean="0"/>
              <a:t> – </a:t>
            </a:r>
            <a:r>
              <a:rPr lang="hu-HU" sz="3600" dirty="0" err="1" smtClean="0"/>
              <a:t>legal</a:t>
            </a:r>
            <a:r>
              <a:rPr lang="hu-HU" sz="3600" dirty="0" smtClean="0"/>
              <a:t> </a:t>
            </a:r>
            <a:r>
              <a:rPr lang="hu-HU" sz="3600" dirty="0" err="1" smtClean="0"/>
              <a:t>limits</a:t>
            </a:r>
            <a:endParaRPr lang="en-US" sz="3600" dirty="0"/>
          </a:p>
        </p:txBody>
      </p:sp>
      <p:sp>
        <p:nvSpPr>
          <p:cNvPr id="3" name="Tartalom helye 2"/>
          <p:cNvSpPr>
            <a:spLocks noGrp="1"/>
          </p:cNvSpPr>
          <p:nvPr>
            <p:ph idx="1"/>
          </p:nvPr>
        </p:nvSpPr>
        <p:spPr>
          <a:xfrm>
            <a:off x="662880" y="1196752"/>
            <a:ext cx="8229600" cy="5184576"/>
          </a:xfrm>
        </p:spPr>
        <p:txBody>
          <a:bodyPr>
            <a:normAutofit fontScale="85000" lnSpcReduction="10000"/>
          </a:bodyPr>
          <a:lstStyle/>
          <a:p>
            <a:r>
              <a:rPr lang="en-GB" sz="2600" b="1" dirty="0"/>
              <a:t>Maximum level (ML)</a:t>
            </a:r>
            <a:endParaRPr lang="hu-HU" sz="2600" dirty="0"/>
          </a:p>
          <a:p>
            <a:pPr>
              <a:buNone/>
            </a:pPr>
            <a:r>
              <a:rPr lang="en-US" sz="2600" dirty="0" smtClean="0"/>
              <a:t>	For contaminants, naturally occurring toxicants and nutrients, the maximum concentration of a substance recommended by the Codex </a:t>
            </a:r>
            <a:r>
              <a:rPr lang="en-US" sz="2600" dirty="0" err="1" smtClean="0"/>
              <a:t>Alimentarius</a:t>
            </a:r>
            <a:r>
              <a:rPr lang="en-US" sz="2600" dirty="0" smtClean="0"/>
              <a:t> Commission to be legally permitted in a given commodity. </a:t>
            </a:r>
            <a:r>
              <a:rPr lang="hu-HU" sz="2600" dirty="0" smtClean="0"/>
              <a:t> </a:t>
            </a:r>
            <a:r>
              <a:rPr lang="hu-HU" sz="2600" dirty="0" err="1" smtClean="0"/>
              <a:t>It</a:t>
            </a:r>
            <a:r>
              <a:rPr lang="hu-HU" sz="2600" dirty="0" smtClean="0"/>
              <a:t> </a:t>
            </a:r>
            <a:r>
              <a:rPr lang="hu-HU" sz="2600" dirty="0" err="1" smtClean="0"/>
              <a:t>applies</a:t>
            </a:r>
            <a:r>
              <a:rPr lang="hu-HU" sz="2600" dirty="0" smtClean="0"/>
              <a:t> </a:t>
            </a:r>
            <a:r>
              <a:rPr lang="hu-HU" sz="2600" dirty="0" err="1" smtClean="0"/>
              <a:t>to</a:t>
            </a:r>
            <a:r>
              <a:rPr lang="hu-HU" sz="2600" dirty="0" smtClean="0"/>
              <a:t> </a:t>
            </a:r>
            <a:r>
              <a:rPr lang="hu-HU" sz="2600" dirty="0" err="1" smtClean="0"/>
              <a:t>the</a:t>
            </a:r>
            <a:r>
              <a:rPr lang="hu-HU" sz="2600" dirty="0" smtClean="0"/>
              <a:t> </a:t>
            </a:r>
            <a:r>
              <a:rPr lang="hu-HU" sz="2600" dirty="0" err="1" smtClean="0"/>
              <a:t>avearge</a:t>
            </a:r>
            <a:r>
              <a:rPr lang="hu-HU" sz="2600" dirty="0" smtClean="0"/>
              <a:t> </a:t>
            </a:r>
            <a:r>
              <a:rPr lang="hu-HU" sz="2600" dirty="0" err="1" smtClean="0"/>
              <a:t>concentration</a:t>
            </a:r>
            <a:r>
              <a:rPr lang="hu-HU" sz="2600" dirty="0" smtClean="0"/>
              <a:t> of </a:t>
            </a:r>
            <a:r>
              <a:rPr lang="hu-HU" sz="2600" dirty="0" err="1" smtClean="0"/>
              <a:t>the</a:t>
            </a:r>
            <a:r>
              <a:rPr lang="hu-HU" sz="2600" dirty="0" smtClean="0"/>
              <a:t> </a:t>
            </a:r>
            <a:r>
              <a:rPr lang="hu-HU" sz="2600" dirty="0" err="1" smtClean="0"/>
              <a:t>chemical</a:t>
            </a:r>
            <a:r>
              <a:rPr lang="hu-HU" sz="2600" dirty="0" smtClean="0"/>
              <a:t> </a:t>
            </a:r>
            <a:r>
              <a:rPr lang="hu-HU" sz="2600" dirty="0" err="1" smtClean="0"/>
              <a:t>in</a:t>
            </a:r>
            <a:r>
              <a:rPr lang="hu-HU" sz="2600" dirty="0" smtClean="0"/>
              <a:t>  </a:t>
            </a:r>
            <a:r>
              <a:rPr lang="hu-HU" sz="2600" dirty="0" err="1" smtClean="0"/>
              <a:t>samples</a:t>
            </a:r>
            <a:r>
              <a:rPr lang="hu-HU" sz="2600" dirty="0" smtClean="0"/>
              <a:t> meeting </a:t>
            </a:r>
            <a:r>
              <a:rPr lang="hu-HU" sz="2600" dirty="0" err="1" smtClean="0"/>
              <a:t>the</a:t>
            </a:r>
            <a:r>
              <a:rPr lang="hu-HU" sz="2600" dirty="0" smtClean="0"/>
              <a:t> minimum </a:t>
            </a:r>
            <a:r>
              <a:rPr lang="hu-HU" sz="2600" dirty="0" err="1" smtClean="0"/>
              <a:t>mass</a:t>
            </a:r>
            <a:r>
              <a:rPr lang="hu-HU" sz="2600" dirty="0" smtClean="0"/>
              <a:t> and </a:t>
            </a:r>
            <a:r>
              <a:rPr lang="hu-HU" sz="2600" dirty="0" err="1" smtClean="0"/>
              <a:t>sample</a:t>
            </a:r>
            <a:r>
              <a:rPr lang="hu-HU" sz="2600" dirty="0" smtClean="0"/>
              <a:t> </a:t>
            </a:r>
            <a:r>
              <a:rPr lang="hu-HU" sz="2600" dirty="0" err="1" smtClean="0"/>
              <a:t>size</a:t>
            </a:r>
            <a:r>
              <a:rPr lang="hu-HU" sz="2600" dirty="0" smtClean="0"/>
              <a:t> </a:t>
            </a:r>
            <a:r>
              <a:rPr lang="hu-HU" sz="2600" dirty="0" err="1" smtClean="0"/>
              <a:t>requirements</a:t>
            </a:r>
            <a:r>
              <a:rPr lang="en-US" sz="2600" dirty="0" smtClean="0"/>
              <a:t/>
            </a:r>
            <a:br>
              <a:rPr lang="en-US" sz="2600" dirty="0" smtClean="0"/>
            </a:br>
            <a:endParaRPr lang="en-US" sz="2600" dirty="0" smtClean="0"/>
          </a:p>
          <a:p>
            <a:r>
              <a:rPr lang="en-US" sz="2600" b="1" dirty="0" smtClean="0"/>
              <a:t>Maximum residue limit (MRL</a:t>
            </a:r>
            <a:r>
              <a:rPr lang="hu-HU" sz="2600" b="1" dirty="0" smtClean="0"/>
              <a:t>, ML</a:t>
            </a:r>
            <a:r>
              <a:rPr lang="en-US" sz="2600" b="1" dirty="0" smtClean="0"/>
              <a:t>) for pesticide residues</a:t>
            </a:r>
            <a:endParaRPr lang="en-US" sz="2600" dirty="0" smtClean="0"/>
          </a:p>
          <a:p>
            <a:pPr>
              <a:buNone/>
            </a:pPr>
            <a:r>
              <a:rPr lang="en-US" sz="2600" dirty="0" smtClean="0"/>
              <a:t>	The maximum concentration of a pesticide residue (expressed as milligrams per kilogram) to be legally permitted in or on food commodities and animal feed. MRLs for meat and poultry apply to a bulk sample derived from a single primary sample, whereas MRLs for plant products, eggs and dairy products apply to the average residue in a specified portion of the composite bulk sample derived from 1-10 primary samples.</a:t>
            </a:r>
            <a:r>
              <a:rPr lang="en-US" sz="2600" baseline="30000" dirty="0" smtClean="0"/>
              <a:t>.</a:t>
            </a:r>
          </a:p>
          <a:p>
            <a:endParaRPr lang="en-US" sz="2000" dirty="0"/>
          </a:p>
        </p:txBody>
      </p:sp>
    </p:spTree>
    <p:extLst>
      <p:ext uri="{BB962C8B-B14F-4D97-AF65-F5344CB8AC3E}">
        <p14:creationId xmlns:p14="http://schemas.microsoft.com/office/powerpoint/2010/main" xmlns="" val="665018004"/>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115616" y="0"/>
            <a:ext cx="6660232" cy="908720"/>
          </a:xfrm>
        </p:spPr>
        <p:txBody>
          <a:bodyPr>
            <a:normAutofit/>
          </a:bodyPr>
          <a:lstStyle/>
          <a:p>
            <a:r>
              <a:rPr lang="hu-HU" sz="3200" dirty="0" err="1" smtClean="0"/>
              <a:t>Control</a:t>
            </a:r>
            <a:r>
              <a:rPr lang="hu-HU" sz="3200" dirty="0" smtClean="0"/>
              <a:t> of </a:t>
            </a:r>
            <a:r>
              <a:rPr lang="hu-HU" sz="3200" dirty="0" err="1" smtClean="0"/>
              <a:t>the</a:t>
            </a:r>
            <a:r>
              <a:rPr lang="hu-HU" sz="3200" dirty="0" smtClean="0"/>
              <a:t> </a:t>
            </a:r>
            <a:r>
              <a:rPr lang="hu-HU" sz="3200" dirty="0" err="1" smtClean="0"/>
              <a:t>commodities</a:t>
            </a:r>
            <a:endParaRPr lang="hu-HU" sz="3200" dirty="0"/>
          </a:p>
        </p:txBody>
      </p:sp>
      <p:sp>
        <p:nvSpPr>
          <p:cNvPr id="3" name="Tartalom helye 2"/>
          <p:cNvSpPr>
            <a:spLocks noGrp="1"/>
          </p:cNvSpPr>
          <p:nvPr>
            <p:ph idx="1"/>
          </p:nvPr>
        </p:nvSpPr>
        <p:spPr>
          <a:xfrm>
            <a:off x="0" y="836712"/>
            <a:ext cx="8892480" cy="5289451"/>
          </a:xfrm>
        </p:spPr>
        <p:txBody>
          <a:bodyPr/>
          <a:lstStyle/>
          <a:p>
            <a:pPr>
              <a:buNone/>
            </a:pPr>
            <a:r>
              <a:rPr lang="en-GB" sz="2400" dirty="0" smtClean="0"/>
              <a:t>There are two distinctly different situations</a:t>
            </a:r>
            <a:r>
              <a:rPr lang="hu-HU" sz="2400" dirty="0" smtClean="0"/>
              <a:t> </a:t>
            </a:r>
            <a:r>
              <a:rPr lang="en-GB" sz="2400" dirty="0" smtClean="0"/>
              <a:t>which needs different sampling plans</a:t>
            </a:r>
            <a:r>
              <a:rPr lang="hu-HU" sz="2400" dirty="0" smtClean="0"/>
              <a:t>:</a:t>
            </a:r>
          </a:p>
        </p:txBody>
      </p:sp>
      <p:graphicFrame>
        <p:nvGraphicFramePr>
          <p:cNvPr id="4" name="Diagram 3"/>
          <p:cNvGraphicFramePr/>
          <p:nvPr>
            <p:extLst>
              <p:ext uri="{D42A27DB-BD31-4B8C-83A1-F6EECF244321}">
                <p14:modId xmlns:p14="http://schemas.microsoft.com/office/powerpoint/2010/main" xmlns="" val="582309245"/>
              </p:ext>
            </p:extLst>
          </p:nvPr>
        </p:nvGraphicFramePr>
        <p:xfrm>
          <a:off x="251520" y="1772816"/>
          <a:ext cx="8424936"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62372" y="116632"/>
            <a:ext cx="6491064" cy="1296144"/>
          </a:xfrm>
        </p:spPr>
        <p:txBody>
          <a:bodyPr/>
          <a:lstStyle/>
          <a:p>
            <a:r>
              <a:rPr lang="en-GB" sz="2400" dirty="0" smtClean="0"/>
              <a:t>Illustration of </a:t>
            </a:r>
            <a:r>
              <a:rPr lang="hu-HU" sz="2400" dirty="0" err="1" smtClean="0"/>
              <a:t>the</a:t>
            </a:r>
            <a:r>
              <a:rPr lang="hu-HU" sz="2400" dirty="0" smtClean="0"/>
              <a:t> </a:t>
            </a:r>
            <a:r>
              <a:rPr lang="en-GB" sz="2400" dirty="0" smtClean="0"/>
              <a:t>consideration of combined uncertainty of the measurement result</a:t>
            </a:r>
            <a:endParaRPr lang="hu-HU" sz="2400" dirty="0"/>
          </a:p>
        </p:txBody>
      </p:sp>
      <p:sp>
        <p:nvSpPr>
          <p:cNvPr id="3" name="Tartalom helye 2"/>
          <p:cNvSpPr>
            <a:spLocks noGrp="1"/>
          </p:cNvSpPr>
          <p:nvPr>
            <p:ph idx="1"/>
          </p:nvPr>
        </p:nvSpPr>
        <p:spPr>
          <a:xfrm>
            <a:off x="395536" y="5733256"/>
            <a:ext cx="8229600" cy="752947"/>
          </a:xfrm>
        </p:spPr>
        <p:txBody>
          <a:bodyPr/>
          <a:lstStyle/>
          <a:p>
            <a:endParaRPr lang="hu-HU" dirty="0"/>
          </a:p>
        </p:txBody>
      </p:sp>
      <p:graphicFrame>
        <p:nvGraphicFramePr>
          <p:cNvPr id="4" name="Chart 1"/>
          <p:cNvGraphicFramePr/>
          <p:nvPr/>
        </p:nvGraphicFramePr>
        <p:xfrm>
          <a:off x="1475656" y="1412776"/>
          <a:ext cx="5829449" cy="3888432"/>
        </p:xfrm>
        <a:graphic>
          <a:graphicData uri="http://schemas.openxmlformats.org/drawingml/2006/chart">
            <c:chart xmlns:c="http://schemas.openxmlformats.org/drawingml/2006/chart" xmlns:r="http://schemas.openxmlformats.org/officeDocument/2006/relationships" r:id="rId3"/>
          </a:graphicData>
        </a:graphic>
      </p:graphicFrame>
      <p:sp>
        <p:nvSpPr>
          <p:cNvPr id="5" name="Jobbra nyíl 4"/>
          <p:cNvSpPr/>
          <p:nvPr/>
        </p:nvSpPr>
        <p:spPr>
          <a:xfrm>
            <a:off x="1547664" y="2132856"/>
            <a:ext cx="1224136" cy="216024"/>
          </a:xfrm>
          <a:prstGeom prst="rightArrow">
            <a:avLst/>
          </a:prstGeom>
          <a:solidFill>
            <a:schemeClr val="accent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6" name="Lekerekített téglalap 5"/>
          <p:cNvSpPr/>
          <p:nvPr/>
        </p:nvSpPr>
        <p:spPr>
          <a:xfrm>
            <a:off x="179512" y="1268760"/>
            <a:ext cx="1584176" cy="144016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smtClean="0"/>
              <a:t>1. Sample</a:t>
            </a:r>
            <a:r>
              <a:rPr lang="hu-HU" b="1" dirty="0" smtClean="0"/>
              <a:t>d</a:t>
            </a:r>
            <a:r>
              <a:rPr lang="en-US" b="1" dirty="0" smtClean="0"/>
              <a:t> lot does not com</a:t>
            </a:r>
            <a:r>
              <a:rPr lang="hu-HU" b="1" dirty="0" smtClean="0"/>
              <a:t>p</a:t>
            </a:r>
            <a:r>
              <a:rPr lang="en-US" b="1" dirty="0" err="1" smtClean="0"/>
              <a:t>ly</a:t>
            </a:r>
            <a:r>
              <a:rPr lang="en-US" b="1" dirty="0" smtClean="0"/>
              <a:t> with the legal limit</a:t>
            </a:r>
            <a:endParaRPr lang="en-US" b="1" dirty="0"/>
          </a:p>
        </p:txBody>
      </p:sp>
      <p:sp>
        <p:nvSpPr>
          <p:cNvPr id="7" name="Balra nyíl 6"/>
          <p:cNvSpPr/>
          <p:nvPr/>
        </p:nvSpPr>
        <p:spPr>
          <a:xfrm>
            <a:off x="3707904" y="2276872"/>
            <a:ext cx="3384376" cy="216024"/>
          </a:xfrm>
          <a:prstGeom prst="leftArrow">
            <a:avLst/>
          </a:prstGeom>
          <a:solidFill>
            <a:schemeClr val="accent1">
              <a:alpha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8" name="Lekerekített téglalap 7"/>
          <p:cNvSpPr/>
          <p:nvPr/>
        </p:nvSpPr>
        <p:spPr>
          <a:xfrm>
            <a:off x="7092280" y="1628800"/>
            <a:ext cx="2051720" cy="136815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smtClean="0"/>
              <a:t>2. The product </a:t>
            </a:r>
            <a:r>
              <a:rPr lang="hu-HU" b="1" dirty="0" smtClean="0"/>
              <a:t>is</a:t>
            </a:r>
            <a:r>
              <a:rPr lang="en-US" b="1" dirty="0" smtClean="0"/>
              <a:t> </a:t>
            </a:r>
            <a:r>
              <a:rPr lang="en-US" b="1" dirty="0" err="1" smtClean="0"/>
              <a:t>complian</a:t>
            </a:r>
            <a:r>
              <a:rPr lang="hu-HU" b="1" dirty="0" smtClean="0"/>
              <a:t>t</a:t>
            </a:r>
            <a:endParaRPr lang="en-US" b="1" dirty="0"/>
          </a:p>
        </p:txBody>
      </p:sp>
      <p:sp>
        <p:nvSpPr>
          <p:cNvPr id="9" name="Jobbra nyíl 8"/>
          <p:cNvSpPr/>
          <p:nvPr/>
        </p:nvSpPr>
        <p:spPr>
          <a:xfrm>
            <a:off x="1835696" y="3573016"/>
            <a:ext cx="2160240" cy="216024"/>
          </a:xfrm>
          <a:prstGeom prst="rightArrow">
            <a:avLst/>
          </a:prstGeom>
          <a:solidFill>
            <a:schemeClr val="accent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0" name="Lekerekített téglalap 9"/>
          <p:cNvSpPr/>
          <p:nvPr/>
        </p:nvSpPr>
        <p:spPr>
          <a:xfrm>
            <a:off x="107504" y="3140968"/>
            <a:ext cx="1800200" cy="122413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smtClean="0"/>
              <a:t>3. Product </a:t>
            </a:r>
            <a:r>
              <a:rPr lang="hu-HU" b="1" dirty="0" err="1" smtClean="0"/>
              <a:t>may</a:t>
            </a:r>
            <a:r>
              <a:rPr lang="en-US" b="1" dirty="0" smtClean="0"/>
              <a:t> not comply with the specification.</a:t>
            </a:r>
            <a:endParaRPr lang="en-US" b="1" dirty="0"/>
          </a:p>
        </p:txBody>
      </p:sp>
      <p:sp>
        <p:nvSpPr>
          <p:cNvPr id="12" name="Balra nyíl 11"/>
          <p:cNvSpPr/>
          <p:nvPr/>
        </p:nvSpPr>
        <p:spPr>
          <a:xfrm>
            <a:off x="5004048" y="4437112"/>
            <a:ext cx="2448272" cy="216024"/>
          </a:xfrm>
          <a:prstGeom prst="leftArrow">
            <a:avLst/>
          </a:prstGeom>
          <a:solidFill>
            <a:schemeClr val="accent1">
              <a:alpha val="7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3" name="Lekerekített téglalap 12"/>
          <p:cNvSpPr/>
          <p:nvPr/>
        </p:nvSpPr>
        <p:spPr>
          <a:xfrm>
            <a:off x="7092280" y="4005064"/>
            <a:ext cx="1800200" cy="122413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smtClean="0"/>
              <a:t>4. Product complies with the specification.</a:t>
            </a:r>
            <a:endParaRPr lang="en-US" b="1" dirty="0"/>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7200" y="274638"/>
            <a:ext cx="6347048" cy="850106"/>
          </a:xfrm>
        </p:spPr>
        <p:txBody>
          <a:bodyPr>
            <a:noAutofit/>
          </a:bodyPr>
          <a:lstStyle/>
          <a:p>
            <a:r>
              <a:rPr lang="hu-HU" sz="3200" dirty="0" err="1" smtClean="0"/>
              <a:t>Distributions</a:t>
            </a:r>
            <a:r>
              <a:rPr lang="hu-HU" sz="3200" dirty="0" smtClean="0"/>
              <a:t> of </a:t>
            </a:r>
            <a:r>
              <a:rPr lang="hu-HU" sz="3200" dirty="0" err="1" smtClean="0"/>
              <a:t>contaminants</a:t>
            </a:r>
            <a:r>
              <a:rPr lang="hu-HU" sz="3200" dirty="0" smtClean="0"/>
              <a:t> </a:t>
            </a:r>
            <a:r>
              <a:rPr lang="hu-HU" sz="3200" dirty="0" err="1" smtClean="0"/>
              <a:t>in</a:t>
            </a:r>
            <a:r>
              <a:rPr lang="hu-HU" sz="3200" dirty="0" smtClean="0"/>
              <a:t> </a:t>
            </a:r>
            <a:r>
              <a:rPr lang="hu-HU" sz="3200" dirty="0" err="1" smtClean="0"/>
              <a:t>food</a:t>
            </a:r>
            <a:endParaRPr lang="hu-HU" sz="3200" dirty="0"/>
          </a:p>
        </p:txBody>
      </p:sp>
      <p:sp>
        <p:nvSpPr>
          <p:cNvPr id="3" name="Tartalom helye 2"/>
          <p:cNvSpPr>
            <a:spLocks noGrp="1"/>
          </p:cNvSpPr>
          <p:nvPr>
            <p:ph idx="1"/>
          </p:nvPr>
        </p:nvSpPr>
        <p:spPr>
          <a:xfrm>
            <a:off x="0" y="1268760"/>
            <a:ext cx="7067128" cy="4886003"/>
          </a:xfrm>
        </p:spPr>
        <p:txBody>
          <a:bodyPr>
            <a:normAutofit fontScale="92500" lnSpcReduction="10000"/>
          </a:bodyPr>
          <a:lstStyle/>
          <a:p>
            <a:pPr>
              <a:buNone/>
            </a:pPr>
            <a:r>
              <a:rPr lang="hu-HU" sz="2000" dirty="0" smtClean="0"/>
              <a:t>	</a:t>
            </a:r>
            <a:r>
              <a:rPr lang="en-US" sz="2600" dirty="0" smtClean="0"/>
              <a:t>If the measured value is compared to the legal limit the chance of wrongly declaring a lot to be compliant depends on the distribution of the measurand in the tested food.</a:t>
            </a:r>
          </a:p>
          <a:p>
            <a:pPr lvl="1"/>
            <a:r>
              <a:rPr lang="en-US" sz="2200" dirty="0" smtClean="0"/>
              <a:t>if the tested commodity is homogenous in term of the contaminant (aflatoxin M1 in milk), then the uncertainty of the analytical measurement (e.g. 15% for ELISA-based detection of aflatoxin M1) need only to be considered ;</a:t>
            </a:r>
          </a:p>
          <a:p>
            <a:pPr lvl="1"/>
            <a:r>
              <a:rPr lang="en-US" sz="2200" dirty="0" smtClean="0"/>
              <a:t>the pesticide residues in fruits and vegetables, and </a:t>
            </a:r>
            <a:r>
              <a:rPr lang="en-US" sz="2200" dirty="0" err="1" smtClean="0"/>
              <a:t>ochratoxin</a:t>
            </a:r>
            <a:r>
              <a:rPr lang="en-US" sz="2200" dirty="0" smtClean="0"/>
              <a:t> in pistachio are distributed approximately following lognormal distribution; in case of pesticide residues  the CV</a:t>
            </a:r>
            <a:r>
              <a:rPr lang="en-US" sz="2200" baseline="-25000" dirty="0" smtClean="0"/>
              <a:t>R</a:t>
            </a:r>
            <a:r>
              <a:rPr lang="en-US" sz="2200" dirty="0" smtClean="0"/>
              <a:t> of 35-45% shall be taken into account. </a:t>
            </a:r>
          </a:p>
          <a:p>
            <a:pPr lvl="1"/>
            <a:r>
              <a:rPr lang="en-US" sz="2200" dirty="0" smtClean="0"/>
              <a:t>due to the very patchy distribution of </a:t>
            </a:r>
            <a:r>
              <a:rPr lang="en-US" sz="2200" dirty="0" err="1" smtClean="0"/>
              <a:t>aflatoxins</a:t>
            </a:r>
            <a:r>
              <a:rPr lang="en-US" sz="2200" dirty="0" smtClean="0"/>
              <a:t> in nuts, cereals, etc. their distribution can be best described with negative binominal function; the CV</a:t>
            </a:r>
            <a:r>
              <a:rPr lang="en-US" sz="2200" baseline="-25000" dirty="0" smtClean="0"/>
              <a:t>R</a:t>
            </a:r>
            <a:r>
              <a:rPr lang="en-US" sz="2200" dirty="0" smtClean="0"/>
              <a:t> around 60-70% can be expected.</a:t>
            </a:r>
          </a:p>
          <a:p>
            <a:pPr>
              <a:buNone/>
            </a:pPr>
            <a:endParaRPr lang="hu-HU" sz="2000" dirty="0" smtClean="0"/>
          </a:p>
        </p:txBody>
      </p:sp>
      <p:pic>
        <p:nvPicPr>
          <p:cNvPr id="1028" name="Picture 4" descr="Pistachioes"/>
          <p:cNvPicPr>
            <a:picLocks noChangeAspect="1" noChangeArrowheads="1"/>
          </p:cNvPicPr>
          <p:nvPr/>
        </p:nvPicPr>
        <p:blipFill>
          <a:blip r:embed="rId3" cstate="print"/>
          <a:srcRect/>
          <a:stretch>
            <a:fillRect/>
          </a:stretch>
        </p:blipFill>
        <p:spPr bwMode="auto">
          <a:xfrm>
            <a:off x="7092280" y="2852936"/>
            <a:ext cx="1800200" cy="13432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0" name="Picture 6" descr="Grain"/>
          <p:cNvPicPr>
            <a:picLocks noChangeAspect="1" noChangeArrowheads="1"/>
          </p:cNvPicPr>
          <p:nvPr/>
        </p:nvPicPr>
        <p:blipFill>
          <a:blip r:embed="rId4" cstate="print"/>
          <a:srcRect/>
          <a:stretch>
            <a:fillRect/>
          </a:stretch>
        </p:blipFill>
        <p:spPr bwMode="auto">
          <a:xfrm>
            <a:off x="7092280" y="4509120"/>
            <a:ext cx="1836205" cy="12241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2" name="Picture 8" descr="A Glass Of..."/>
          <p:cNvPicPr>
            <a:picLocks noChangeAspect="1" noChangeArrowheads="1"/>
          </p:cNvPicPr>
          <p:nvPr/>
        </p:nvPicPr>
        <p:blipFill>
          <a:blip r:embed="rId5" cstate="print"/>
          <a:srcRect/>
          <a:stretch>
            <a:fillRect/>
          </a:stretch>
        </p:blipFill>
        <p:spPr bwMode="auto">
          <a:xfrm>
            <a:off x="7092280" y="1340768"/>
            <a:ext cx="1584176" cy="118285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Slide Number Placeholder 4"/>
          <p:cNvSpPr>
            <a:spLocks noGrp="1"/>
          </p:cNvSpPr>
          <p:nvPr>
            <p:ph type="sldNum" sz="quarter" idx="12"/>
          </p:nvPr>
        </p:nvSpPr>
        <p:spPr>
          <a:noFill/>
        </p:spPr>
        <p:txBody>
          <a:bodyPr/>
          <a:lstStyle/>
          <a:p>
            <a:fld id="{4EF23A96-D618-4C10-BE72-D26F535CDF86}" type="slidenum">
              <a:rPr lang="en-US"/>
              <a:pPr/>
              <a:t>7</a:t>
            </a:fld>
            <a:endParaRPr lang="en-US"/>
          </a:p>
        </p:txBody>
      </p:sp>
      <p:sp>
        <p:nvSpPr>
          <p:cNvPr id="1030" name="Rectangle 2"/>
          <p:cNvSpPr>
            <a:spLocks noGrp="1" noChangeArrowheads="1"/>
          </p:cNvSpPr>
          <p:nvPr>
            <p:ph type="title"/>
          </p:nvPr>
        </p:nvSpPr>
        <p:spPr>
          <a:noFill/>
        </p:spPr>
        <p:txBody>
          <a:bodyPr lIns="92075" tIns="46038" rIns="92075" bIns="46038">
            <a:noAutofit/>
          </a:bodyPr>
          <a:lstStyle/>
          <a:p>
            <a:pPr algn="l" eaLnBrk="1" hangingPunct="1"/>
            <a:r>
              <a:rPr lang="hu-HU" sz="2800" dirty="0" smtClean="0"/>
              <a:t>OBJECTIVE: </a:t>
            </a:r>
            <a:r>
              <a:rPr lang="hu-HU" sz="2800" dirty="0" err="1" smtClean="0"/>
              <a:t>Combined</a:t>
            </a:r>
            <a:r>
              <a:rPr lang="hu-HU" sz="2800" dirty="0" smtClean="0"/>
              <a:t> </a:t>
            </a:r>
            <a:r>
              <a:rPr lang="hu-HU" sz="2800" dirty="0" err="1" smtClean="0"/>
              <a:t>uncertainty</a:t>
            </a:r>
            <a:r>
              <a:rPr lang="hu-HU" sz="2800" dirty="0" smtClean="0"/>
              <a:t> of </a:t>
            </a:r>
            <a:r>
              <a:rPr lang="hu-HU" sz="2800" dirty="0" err="1" smtClean="0"/>
              <a:t>results</a:t>
            </a:r>
            <a:r>
              <a:rPr lang="en-US" sz="2800" dirty="0" smtClean="0"/>
              <a:t> </a:t>
            </a:r>
            <a:r>
              <a:rPr lang="en-US" sz="2800" b="1" dirty="0" smtClean="0"/>
              <a:t>(</a:t>
            </a:r>
            <a:r>
              <a:rPr lang="en-US" sz="2800" b="1" dirty="0" err="1" smtClean="0"/>
              <a:t>S</a:t>
            </a:r>
            <a:r>
              <a:rPr lang="en-US" sz="2800" b="1" baseline="-30000" dirty="0" err="1" smtClean="0"/>
              <a:t>Res</a:t>
            </a:r>
            <a:r>
              <a:rPr lang="en-US" sz="2800" b="1" dirty="0" smtClean="0"/>
              <a:t>)</a:t>
            </a:r>
            <a:r>
              <a:rPr lang="en-US" sz="2800" dirty="0" smtClean="0"/>
              <a:t> </a:t>
            </a:r>
            <a:r>
              <a:rPr lang="hu-HU" sz="2800" dirty="0" err="1" smtClean="0"/>
              <a:t>should</a:t>
            </a:r>
            <a:r>
              <a:rPr lang="hu-HU" sz="2800" dirty="0" smtClean="0"/>
              <a:t> be </a:t>
            </a:r>
            <a:r>
              <a:rPr lang="hu-HU" sz="2800" dirty="0" err="1" smtClean="0"/>
              <a:t>as</a:t>
            </a:r>
            <a:r>
              <a:rPr lang="hu-HU" sz="2800" dirty="0" smtClean="0"/>
              <a:t> </a:t>
            </a:r>
            <a:r>
              <a:rPr lang="hu-HU" sz="2800" dirty="0" err="1" smtClean="0"/>
              <a:t>low</a:t>
            </a:r>
            <a:r>
              <a:rPr lang="hu-HU" sz="2800" dirty="0" smtClean="0"/>
              <a:t> </a:t>
            </a:r>
            <a:r>
              <a:rPr lang="hu-HU" sz="2800" dirty="0" err="1" smtClean="0"/>
              <a:t>as</a:t>
            </a:r>
            <a:r>
              <a:rPr lang="hu-HU" sz="2800" dirty="0" smtClean="0"/>
              <a:t> </a:t>
            </a:r>
            <a:r>
              <a:rPr lang="hu-HU" sz="2800" dirty="0" err="1" smtClean="0"/>
              <a:t>practically</a:t>
            </a:r>
            <a:r>
              <a:rPr lang="hu-HU" sz="2800" dirty="0" smtClean="0"/>
              <a:t> </a:t>
            </a:r>
            <a:r>
              <a:rPr lang="hu-HU" sz="2800" dirty="0" err="1" smtClean="0"/>
              <a:t>posible</a:t>
            </a:r>
            <a:endParaRPr lang="en-US" sz="2800" dirty="0" smtClean="0"/>
          </a:p>
        </p:txBody>
      </p:sp>
      <p:sp>
        <p:nvSpPr>
          <p:cNvPr id="4102" name="Rectangle 6"/>
          <p:cNvSpPr>
            <a:spLocks noChangeArrowheads="1"/>
          </p:cNvSpPr>
          <p:nvPr/>
        </p:nvSpPr>
        <p:spPr bwMode="auto">
          <a:xfrm>
            <a:off x="685800" y="2209800"/>
            <a:ext cx="7772400" cy="1447800"/>
          </a:xfrm>
          <a:prstGeom prst="rect">
            <a:avLst/>
          </a:prstGeom>
          <a:noFill/>
          <a:ln w="9525">
            <a:noFill/>
            <a:miter lim="800000"/>
            <a:headEnd/>
            <a:tailEnd/>
          </a:ln>
        </p:spPr>
        <p:txBody>
          <a:bodyPr lIns="92075" tIns="46038" rIns="92075" bIns="46038"/>
          <a:lstStyle/>
          <a:p>
            <a:pPr marL="342900" indent="-342900" algn="just">
              <a:spcBef>
                <a:spcPct val="20000"/>
              </a:spcBef>
            </a:pPr>
            <a:r>
              <a:rPr lang="en-US" sz="2800"/>
              <a:t> </a:t>
            </a:r>
          </a:p>
        </p:txBody>
      </p:sp>
      <p:sp>
        <p:nvSpPr>
          <p:cNvPr id="4103" name="Rectangle 7"/>
          <p:cNvSpPr>
            <a:spLocks noChangeArrowheads="1"/>
          </p:cNvSpPr>
          <p:nvPr/>
        </p:nvSpPr>
        <p:spPr bwMode="auto">
          <a:xfrm>
            <a:off x="685800" y="3352800"/>
            <a:ext cx="7772400" cy="1447800"/>
          </a:xfrm>
          <a:prstGeom prst="rect">
            <a:avLst/>
          </a:prstGeom>
          <a:noFill/>
          <a:ln w="9525">
            <a:noFill/>
            <a:miter lim="800000"/>
            <a:headEnd/>
            <a:tailEnd/>
          </a:ln>
        </p:spPr>
        <p:txBody>
          <a:bodyPr lIns="92075" tIns="46038" rIns="92075" bIns="46038"/>
          <a:lstStyle/>
          <a:p>
            <a:pPr marL="342900" indent="-342900" algn="just">
              <a:spcBef>
                <a:spcPct val="20000"/>
              </a:spcBef>
            </a:pPr>
            <a:r>
              <a:rPr lang="en-US" sz="2800"/>
              <a:t> </a:t>
            </a:r>
          </a:p>
        </p:txBody>
      </p:sp>
      <p:sp>
        <p:nvSpPr>
          <p:cNvPr id="1033" name="Rectangle 8"/>
          <p:cNvSpPr>
            <a:spLocks noChangeArrowheads="1"/>
          </p:cNvSpPr>
          <p:nvPr/>
        </p:nvSpPr>
        <p:spPr bwMode="auto">
          <a:xfrm>
            <a:off x="685800" y="4495800"/>
            <a:ext cx="7772400" cy="1447800"/>
          </a:xfrm>
          <a:prstGeom prst="rect">
            <a:avLst/>
          </a:prstGeom>
          <a:noFill/>
          <a:ln w="9525">
            <a:noFill/>
            <a:miter lim="800000"/>
            <a:headEnd/>
            <a:tailEnd/>
          </a:ln>
        </p:spPr>
        <p:txBody>
          <a:bodyPr lIns="92075" tIns="46038" rIns="92075" bIns="46038"/>
          <a:lstStyle/>
          <a:p>
            <a:pPr marL="342900" indent="-342900" algn="just">
              <a:spcBef>
                <a:spcPct val="20000"/>
              </a:spcBef>
            </a:pPr>
            <a:r>
              <a:rPr lang="en-US" sz="2800"/>
              <a:t> </a:t>
            </a:r>
          </a:p>
        </p:txBody>
      </p:sp>
      <p:sp>
        <p:nvSpPr>
          <p:cNvPr id="1034" name="Rectangle 9"/>
          <p:cNvSpPr>
            <a:spLocks noChangeArrowheads="1"/>
          </p:cNvSpPr>
          <p:nvPr/>
        </p:nvSpPr>
        <p:spPr bwMode="auto">
          <a:xfrm>
            <a:off x="4043363" y="3271838"/>
            <a:ext cx="9144000" cy="0"/>
          </a:xfrm>
          <a:prstGeom prst="rect">
            <a:avLst/>
          </a:prstGeom>
          <a:noFill/>
          <a:ln w="9525">
            <a:noFill/>
            <a:miter lim="800000"/>
            <a:headEnd/>
            <a:tailEnd/>
          </a:ln>
        </p:spPr>
        <p:txBody>
          <a:bodyPr wrap="none" anchor="ctr"/>
          <a:lstStyle/>
          <a:p>
            <a:endParaRPr lang="en-GB"/>
          </a:p>
        </p:txBody>
      </p:sp>
      <p:sp>
        <p:nvSpPr>
          <p:cNvPr id="1035" name="Rectangle 10"/>
          <p:cNvSpPr>
            <a:spLocks noChangeArrowheads="1"/>
          </p:cNvSpPr>
          <p:nvPr/>
        </p:nvSpPr>
        <p:spPr bwMode="auto">
          <a:xfrm>
            <a:off x="3771900" y="3271838"/>
            <a:ext cx="9144000" cy="0"/>
          </a:xfrm>
          <a:prstGeom prst="rect">
            <a:avLst/>
          </a:prstGeom>
          <a:noFill/>
          <a:ln w="9525">
            <a:noFill/>
            <a:miter lim="800000"/>
            <a:headEnd/>
            <a:tailEnd/>
          </a:ln>
        </p:spPr>
        <p:txBody>
          <a:bodyPr wrap="none" anchor="ctr"/>
          <a:lstStyle/>
          <a:p>
            <a:endParaRPr lang="en-GB"/>
          </a:p>
        </p:txBody>
      </p:sp>
      <p:sp>
        <p:nvSpPr>
          <p:cNvPr id="1036" name="Rectangle 11"/>
          <p:cNvSpPr>
            <a:spLocks noChangeArrowheads="1"/>
          </p:cNvSpPr>
          <p:nvPr/>
        </p:nvSpPr>
        <p:spPr bwMode="auto">
          <a:xfrm>
            <a:off x="3752850" y="3257550"/>
            <a:ext cx="9144000" cy="0"/>
          </a:xfrm>
          <a:prstGeom prst="rect">
            <a:avLst/>
          </a:prstGeom>
          <a:noFill/>
          <a:ln w="9525">
            <a:noFill/>
            <a:miter lim="800000"/>
            <a:headEnd/>
            <a:tailEnd/>
          </a:ln>
        </p:spPr>
        <p:txBody>
          <a:bodyPr wrap="none" anchor="ctr"/>
          <a:lstStyle/>
          <a:p>
            <a:endParaRPr lang="en-GB"/>
          </a:p>
        </p:txBody>
      </p:sp>
      <p:graphicFrame>
        <p:nvGraphicFramePr>
          <p:cNvPr id="1026" name="Object 12"/>
          <p:cNvGraphicFramePr>
            <a:graphicFrameLocks noChangeAspect="1"/>
          </p:cNvGraphicFramePr>
          <p:nvPr/>
        </p:nvGraphicFramePr>
        <p:xfrm>
          <a:off x="2786050" y="1714488"/>
          <a:ext cx="2643206" cy="740983"/>
        </p:xfrm>
        <a:graphic>
          <a:graphicData uri="http://schemas.openxmlformats.org/presentationml/2006/ole">
            <p:oleObj spid="_x0000_s1026" name="Equation" r:id="rId4" imgW="1040948" imgH="291973" progId="Equation.3">
              <p:embed/>
            </p:oleObj>
          </a:graphicData>
        </a:graphic>
      </p:graphicFrame>
      <p:graphicFrame>
        <p:nvGraphicFramePr>
          <p:cNvPr id="1027" name="Object 13"/>
          <p:cNvGraphicFramePr>
            <a:graphicFrameLocks noChangeAspect="1"/>
          </p:cNvGraphicFramePr>
          <p:nvPr/>
        </p:nvGraphicFramePr>
        <p:xfrm>
          <a:off x="2714612" y="2714620"/>
          <a:ext cx="3500462" cy="700092"/>
        </p:xfrm>
        <a:graphic>
          <a:graphicData uri="http://schemas.openxmlformats.org/presentationml/2006/ole">
            <p:oleObj spid="_x0000_s1027" name="Equation" r:id="rId5" imgW="1459866" imgH="291973" progId="Equation.3">
              <p:embed/>
            </p:oleObj>
          </a:graphicData>
        </a:graphic>
      </p:graphicFrame>
      <p:sp>
        <p:nvSpPr>
          <p:cNvPr id="1037" name="Rectangle 15"/>
          <p:cNvSpPr>
            <a:spLocks noChangeArrowheads="1"/>
          </p:cNvSpPr>
          <p:nvPr/>
        </p:nvSpPr>
        <p:spPr bwMode="auto">
          <a:xfrm>
            <a:off x="0" y="3257550"/>
            <a:ext cx="9144000" cy="0"/>
          </a:xfrm>
          <a:prstGeom prst="rect">
            <a:avLst/>
          </a:prstGeom>
          <a:noFill/>
          <a:ln w="9525">
            <a:noFill/>
            <a:miter lim="800000"/>
            <a:headEnd/>
            <a:tailEnd/>
          </a:ln>
        </p:spPr>
        <p:txBody>
          <a:bodyPr wrap="none" anchor="ctr">
            <a:spAutoFit/>
          </a:bodyPr>
          <a:lstStyle/>
          <a:p>
            <a:endParaRPr lang="en-GB"/>
          </a:p>
        </p:txBody>
      </p:sp>
      <p:sp>
        <p:nvSpPr>
          <p:cNvPr id="1038" name="Rectangle 17"/>
          <p:cNvSpPr>
            <a:spLocks noChangeArrowheads="1"/>
          </p:cNvSpPr>
          <p:nvPr/>
        </p:nvSpPr>
        <p:spPr bwMode="auto">
          <a:xfrm>
            <a:off x="0" y="3257550"/>
            <a:ext cx="9144000" cy="0"/>
          </a:xfrm>
          <a:prstGeom prst="rect">
            <a:avLst/>
          </a:prstGeom>
          <a:noFill/>
          <a:ln w="9525">
            <a:noFill/>
            <a:miter lim="800000"/>
            <a:headEnd/>
            <a:tailEnd/>
          </a:ln>
        </p:spPr>
        <p:txBody>
          <a:bodyPr wrap="none" anchor="ctr">
            <a:spAutoFit/>
          </a:bodyPr>
          <a:lstStyle/>
          <a:p>
            <a:endParaRPr lang="en-GB"/>
          </a:p>
        </p:txBody>
      </p:sp>
      <p:graphicFrame>
        <p:nvGraphicFramePr>
          <p:cNvPr id="1028" name="Object 16"/>
          <p:cNvGraphicFramePr>
            <a:graphicFrameLocks noChangeAspect="1"/>
          </p:cNvGraphicFramePr>
          <p:nvPr/>
        </p:nvGraphicFramePr>
        <p:xfrm>
          <a:off x="2643174" y="3786190"/>
          <a:ext cx="3786214" cy="588779"/>
        </p:xfrm>
        <a:graphic>
          <a:graphicData uri="http://schemas.openxmlformats.org/presentationml/2006/ole">
            <p:oleObj spid="_x0000_s1028" name="Equation" r:id="rId6" imgW="2209800" imgH="342900" progId="Equation.3">
              <p:embed/>
            </p:oleObj>
          </a:graphicData>
        </a:graphic>
      </p:graphicFrame>
      <p:sp>
        <p:nvSpPr>
          <p:cNvPr id="15" name="TextBox 14"/>
          <p:cNvSpPr txBox="1"/>
          <p:nvPr/>
        </p:nvSpPr>
        <p:spPr>
          <a:xfrm>
            <a:off x="611560" y="4714884"/>
            <a:ext cx="7920880" cy="1200329"/>
          </a:xfrm>
          <a:prstGeom prst="rect">
            <a:avLst/>
          </a:prstGeom>
          <a:noFill/>
        </p:spPr>
        <p:txBody>
          <a:bodyPr wrap="square" rtlCol="0">
            <a:spAutoFit/>
          </a:bodyPr>
          <a:lstStyle/>
          <a:p>
            <a:r>
              <a:rPr lang="hu-HU" sz="2400" dirty="0" smtClean="0">
                <a:solidFill>
                  <a:srgbClr val="FF0000"/>
                </a:solidFill>
              </a:rPr>
              <a:t>Ring </a:t>
            </a:r>
            <a:r>
              <a:rPr lang="hu-HU" sz="2400" dirty="0" err="1" smtClean="0">
                <a:solidFill>
                  <a:srgbClr val="FF0000"/>
                </a:solidFill>
              </a:rPr>
              <a:t>tests</a:t>
            </a:r>
            <a:r>
              <a:rPr lang="hu-HU" sz="2400" dirty="0" smtClean="0">
                <a:solidFill>
                  <a:srgbClr val="FF0000"/>
                </a:solidFill>
              </a:rPr>
              <a:t>, </a:t>
            </a:r>
            <a:r>
              <a:rPr lang="hu-HU" sz="2400" dirty="0" err="1" smtClean="0">
                <a:solidFill>
                  <a:srgbClr val="FF0000"/>
                </a:solidFill>
              </a:rPr>
              <a:t>proficiency</a:t>
            </a:r>
            <a:r>
              <a:rPr lang="hu-HU" sz="2400" dirty="0" smtClean="0">
                <a:solidFill>
                  <a:srgbClr val="FF0000"/>
                </a:solidFill>
              </a:rPr>
              <a:t> </a:t>
            </a:r>
            <a:r>
              <a:rPr lang="hu-HU" sz="2400" dirty="0" err="1" smtClean="0">
                <a:solidFill>
                  <a:srgbClr val="FF0000"/>
                </a:solidFill>
              </a:rPr>
              <a:t>tests</a:t>
            </a:r>
            <a:r>
              <a:rPr lang="hu-HU" sz="2400" dirty="0" smtClean="0">
                <a:solidFill>
                  <a:srgbClr val="FF0000"/>
                </a:solidFill>
              </a:rPr>
              <a:t> and </a:t>
            </a:r>
            <a:r>
              <a:rPr lang="hu-HU" sz="2400" dirty="0" err="1" smtClean="0">
                <a:solidFill>
                  <a:srgbClr val="FF0000"/>
                </a:solidFill>
              </a:rPr>
              <a:t>internal</a:t>
            </a:r>
            <a:r>
              <a:rPr lang="hu-HU" sz="2400" dirty="0" smtClean="0">
                <a:solidFill>
                  <a:srgbClr val="FF0000"/>
                </a:solidFill>
              </a:rPr>
              <a:t> </a:t>
            </a:r>
            <a:r>
              <a:rPr lang="hu-HU" sz="2400" dirty="0" err="1" smtClean="0">
                <a:solidFill>
                  <a:srgbClr val="FF0000"/>
                </a:solidFill>
              </a:rPr>
              <a:t>quality</a:t>
            </a:r>
            <a:r>
              <a:rPr lang="hu-HU" sz="2400" dirty="0" smtClean="0">
                <a:solidFill>
                  <a:srgbClr val="FF0000"/>
                </a:solidFill>
              </a:rPr>
              <a:t> </a:t>
            </a:r>
            <a:r>
              <a:rPr lang="hu-HU" sz="2400" dirty="0" err="1" smtClean="0">
                <a:solidFill>
                  <a:srgbClr val="FF0000"/>
                </a:solidFill>
              </a:rPr>
              <a:t>control</a:t>
            </a:r>
            <a:r>
              <a:rPr lang="hu-HU" sz="2400" dirty="0" smtClean="0">
                <a:solidFill>
                  <a:srgbClr val="FF0000"/>
                </a:solidFill>
              </a:rPr>
              <a:t> </a:t>
            </a:r>
            <a:r>
              <a:rPr lang="hu-HU" sz="2400" dirty="0" err="1" smtClean="0">
                <a:solidFill>
                  <a:srgbClr val="FF0000"/>
                </a:solidFill>
              </a:rPr>
              <a:t>provide</a:t>
            </a:r>
            <a:r>
              <a:rPr lang="hu-HU" sz="2400" dirty="0" smtClean="0">
                <a:solidFill>
                  <a:srgbClr val="FF0000"/>
                </a:solidFill>
              </a:rPr>
              <a:t> </a:t>
            </a:r>
            <a:r>
              <a:rPr lang="hu-HU" sz="2400" dirty="0" err="1" smtClean="0">
                <a:solidFill>
                  <a:srgbClr val="FF0000"/>
                </a:solidFill>
              </a:rPr>
              <a:t>information</a:t>
            </a:r>
            <a:r>
              <a:rPr lang="hu-HU" sz="2400" dirty="0" smtClean="0">
                <a:solidFill>
                  <a:srgbClr val="FF0000"/>
                </a:solidFill>
              </a:rPr>
              <a:t> </a:t>
            </a:r>
            <a:r>
              <a:rPr lang="hu-HU" sz="2400" dirty="0" err="1" smtClean="0">
                <a:solidFill>
                  <a:srgbClr val="FF0000"/>
                </a:solidFill>
              </a:rPr>
              <a:t>only</a:t>
            </a:r>
            <a:r>
              <a:rPr lang="hu-HU" sz="2400" dirty="0" smtClean="0">
                <a:solidFill>
                  <a:srgbClr val="FF0000"/>
                </a:solidFill>
              </a:rPr>
              <a:t> </a:t>
            </a:r>
            <a:r>
              <a:rPr lang="hu-HU" sz="2400" dirty="0" err="1" smtClean="0">
                <a:solidFill>
                  <a:srgbClr val="FF0000"/>
                </a:solidFill>
              </a:rPr>
              <a:t>for</a:t>
            </a:r>
            <a:r>
              <a:rPr lang="hu-HU" sz="2400" dirty="0" smtClean="0">
                <a:solidFill>
                  <a:srgbClr val="FF0000"/>
                </a:solidFill>
              </a:rPr>
              <a:t> </a:t>
            </a:r>
            <a:r>
              <a:rPr lang="en-US" sz="2400" dirty="0" smtClean="0">
                <a:solidFill>
                  <a:srgbClr val="FF0000"/>
                </a:solidFill>
              </a:rPr>
              <a:t>CV</a:t>
            </a:r>
            <a:r>
              <a:rPr lang="en-US" sz="2400" baseline="-25000" dirty="0" smtClean="0">
                <a:solidFill>
                  <a:srgbClr val="FF0000"/>
                </a:solidFill>
              </a:rPr>
              <a:t>A</a:t>
            </a:r>
            <a:endParaRPr lang="hu-HU" sz="2400" dirty="0" smtClean="0">
              <a:solidFill>
                <a:srgbClr val="FF0000"/>
              </a:solidFill>
            </a:endParaRPr>
          </a:p>
          <a:p>
            <a:r>
              <a:rPr lang="hu-HU" sz="2400" b="1" dirty="0" err="1" smtClean="0">
                <a:solidFill>
                  <a:srgbClr val="002060"/>
                </a:solidFill>
              </a:rPr>
              <a:t>What</a:t>
            </a:r>
            <a:r>
              <a:rPr lang="hu-HU" sz="2400" b="1" dirty="0" smtClean="0">
                <a:solidFill>
                  <a:srgbClr val="002060"/>
                </a:solidFill>
              </a:rPr>
              <a:t> do </a:t>
            </a:r>
            <a:r>
              <a:rPr lang="hu-HU" sz="2400" b="1" dirty="0" err="1" smtClean="0">
                <a:solidFill>
                  <a:srgbClr val="002060"/>
                </a:solidFill>
              </a:rPr>
              <a:t>we</a:t>
            </a:r>
            <a:r>
              <a:rPr lang="hu-HU" sz="2400" b="1" dirty="0" smtClean="0">
                <a:solidFill>
                  <a:srgbClr val="002060"/>
                </a:solidFill>
              </a:rPr>
              <a:t> </a:t>
            </a:r>
            <a:r>
              <a:rPr lang="hu-HU" sz="2400" b="1" dirty="0" err="1" smtClean="0">
                <a:solidFill>
                  <a:srgbClr val="002060"/>
                </a:solidFill>
              </a:rPr>
              <a:t>kow</a:t>
            </a:r>
            <a:r>
              <a:rPr lang="hu-HU" sz="2400" b="1" dirty="0" smtClean="0">
                <a:solidFill>
                  <a:srgbClr val="002060"/>
                </a:solidFill>
              </a:rPr>
              <a:t> </a:t>
            </a:r>
            <a:r>
              <a:rPr lang="hu-HU" sz="2400" b="1" dirty="0" err="1" smtClean="0">
                <a:solidFill>
                  <a:srgbClr val="002060"/>
                </a:solidFill>
              </a:rPr>
              <a:t>about</a:t>
            </a:r>
            <a:r>
              <a:rPr lang="hu-HU" sz="2400" b="1" dirty="0" smtClean="0">
                <a:solidFill>
                  <a:srgbClr val="002060"/>
                </a:solidFill>
              </a:rPr>
              <a:t> </a:t>
            </a:r>
            <a:r>
              <a:rPr lang="hu-HU" sz="2400" b="1" dirty="0" err="1" smtClean="0">
                <a:solidFill>
                  <a:srgbClr val="002060"/>
                </a:solidFill>
              </a:rPr>
              <a:t>the</a:t>
            </a:r>
            <a:r>
              <a:rPr lang="hu-HU" sz="2400" b="1" dirty="0" smtClean="0">
                <a:solidFill>
                  <a:srgbClr val="002060"/>
                </a:solidFill>
              </a:rPr>
              <a:t> </a:t>
            </a:r>
            <a:r>
              <a:rPr lang="hu-HU" sz="2400" b="1" dirty="0" err="1" smtClean="0">
                <a:solidFill>
                  <a:srgbClr val="002060"/>
                </a:solidFill>
              </a:rPr>
              <a:t>contribution</a:t>
            </a:r>
            <a:r>
              <a:rPr lang="hu-HU" sz="2400" b="1" dirty="0" smtClean="0">
                <a:solidFill>
                  <a:srgbClr val="002060"/>
                </a:solidFill>
              </a:rPr>
              <a:t> of CV</a:t>
            </a:r>
            <a:r>
              <a:rPr lang="hu-HU" sz="2400" b="1" baseline="-25000" dirty="0" smtClean="0">
                <a:solidFill>
                  <a:srgbClr val="002060"/>
                </a:solidFill>
              </a:rPr>
              <a:t>S</a:t>
            </a:r>
            <a:r>
              <a:rPr lang="hu-HU" sz="2400" b="1" dirty="0" smtClean="0">
                <a:solidFill>
                  <a:srgbClr val="002060"/>
                </a:solidFill>
              </a:rPr>
              <a:t>, CV</a:t>
            </a:r>
            <a:r>
              <a:rPr lang="hu-HU" sz="2400" b="1" baseline="-25000" dirty="0" smtClean="0">
                <a:solidFill>
                  <a:srgbClr val="002060"/>
                </a:solidFill>
              </a:rPr>
              <a:t>SS</a:t>
            </a:r>
            <a:r>
              <a:rPr lang="hu-HU" sz="2400" b="1" dirty="0" smtClean="0">
                <a:solidFill>
                  <a:srgbClr val="002060"/>
                </a:solidFill>
              </a:rPr>
              <a:t>, </a:t>
            </a:r>
            <a:r>
              <a:rPr lang="hu-HU" sz="2400" b="1" dirty="0" err="1" smtClean="0">
                <a:solidFill>
                  <a:srgbClr val="002060"/>
                </a:solidFill>
              </a:rPr>
              <a:t>CV</a:t>
            </a:r>
            <a:r>
              <a:rPr lang="hu-HU" sz="2400" b="1" baseline="-25000" dirty="0" err="1" smtClean="0">
                <a:solidFill>
                  <a:srgbClr val="002060"/>
                </a:solidFill>
              </a:rPr>
              <a:t>Sp</a:t>
            </a:r>
            <a:r>
              <a:rPr lang="hu-HU" sz="2400" b="1" dirty="0" smtClean="0">
                <a:solidFill>
                  <a:srgbClr val="002060"/>
                </a:solidFill>
              </a:rPr>
              <a:t> ??</a:t>
            </a:r>
            <a:endParaRPr lang="en-US" sz="2400" b="1" dirty="0">
              <a:solidFill>
                <a:srgbClr val="00206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10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10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2" grpId="0" build="p" autoUpdateAnimBg="0"/>
      <p:bldP spid="410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hu-HU" dirty="0" err="1" smtClean="0"/>
              <a:t>Sample</a:t>
            </a:r>
            <a:r>
              <a:rPr lang="hu-HU" dirty="0" smtClean="0"/>
              <a:t> </a:t>
            </a:r>
            <a:r>
              <a:rPr lang="hu-HU" dirty="0" err="1" smtClean="0"/>
              <a:t>size</a:t>
            </a:r>
            <a:r>
              <a:rPr lang="hu-HU" dirty="0" smtClean="0"/>
              <a:t> </a:t>
            </a:r>
            <a:r>
              <a:rPr lang="hu-HU" dirty="0" err="1" smtClean="0"/>
              <a:t>reduction</a:t>
            </a:r>
            <a:r>
              <a:rPr lang="hu-HU" dirty="0" smtClean="0"/>
              <a:t> CV</a:t>
            </a:r>
            <a:r>
              <a:rPr lang="hu-HU" baseline="-25000" dirty="0" smtClean="0"/>
              <a:t>SS</a:t>
            </a:r>
            <a:endParaRPr lang="en-GB" baseline="-25000" dirty="0"/>
          </a:p>
        </p:txBody>
      </p:sp>
      <p:pic>
        <p:nvPicPr>
          <p:cNvPr id="6" name="Picture 5" descr="Picture 012.jpg"/>
          <p:cNvPicPr>
            <a:picLocks noChangeAspect="1"/>
          </p:cNvPicPr>
          <p:nvPr/>
        </p:nvPicPr>
        <p:blipFill>
          <a:blip r:embed="rId2" cstate="print"/>
          <a:stretch>
            <a:fillRect/>
          </a:stretch>
        </p:blipFill>
        <p:spPr>
          <a:xfrm>
            <a:off x="1307637" y="1484784"/>
            <a:ext cx="5856651" cy="439248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hu-HU" dirty="0" err="1" smtClean="0"/>
              <a:t>Sample</a:t>
            </a:r>
            <a:r>
              <a:rPr lang="hu-HU" dirty="0" smtClean="0"/>
              <a:t> </a:t>
            </a:r>
            <a:r>
              <a:rPr lang="hu-HU" dirty="0" err="1" smtClean="0"/>
              <a:t>size</a:t>
            </a:r>
            <a:r>
              <a:rPr lang="hu-HU" dirty="0" smtClean="0"/>
              <a:t> </a:t>
            </a:r>
            <a:r>
              <a:rPr lang="hu-HU" dirty="0" err="1" smtClean="0"/>
              <a:t>reduction</a:t>
            </a:r>
            <a:endParaRPr lang="en-US" dirty="0"/>
          </a:p>
        </p:txBody>
      </p:sp>
      <p:pic>
        <p:nvPicPr>
          <p:cNvPr id="51202" name="Picture 2"/>
          <p:cNvPicPr>
            <a:picLocks noChangeAspect="1" noChangeArrowheads="1"/>
          </p:cNvPicPr>
          <p:nvPr/>
        </p:nvPicPr>
        <p:blipFill>
          <a:blip r:embed="rId3" cstate="print"/>
          <a:srcRect/>
          <a:stretch>
            <a:fillRect/>
          </a:stretch>
        </p:blipFill>
        <p:spPr bwMode="auto">
          <a:xfrm>
            <a:off x="1447800" y="1219200"/>
            <a:ext cx="6400800" cy="3962399"/>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pPr>
              <a:defRPr/>
            </a:pPr>
            <a:r>
              <a:rPr lang="hu-HU" smtClean="0"/>
              <a:t>Courtesy of Perihan Yolci</a:t>
            </a:r>
            <a:endParaRPr lang="hu-HU"/>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a:xfrm>
            <a:off x="457200" y="274638"/>
            <a:ext cx="8229600" cy="922114"/>
          </a:xfrm>
          <a:noFill/>
          <a:ln/>
        </p:spPr>
        <p:txBody>
          <a:bodyPr lIns="92075" tIns="46038" rIns="92075" bIns="46038"/>
          <a:lstStyle/>
          <a:p>
            <a:r>
              <a:rPr lang="hu-HU" sz="2800" dirty="0" err="1" smtClean="0"/>
              <a:t>Internal</a:t>
            </a:r>
            <a:r>
              <a:rPr lang="hu-HU" sz="2800" dirty="0" smtClean="0"/>
              <a:t> </a:t>
            </a:r>
            <a:r>
              <a:rPr lang="hu-HU" sz="2800" dirty="0" err="1" smtClean="0"/>
              <a:t>quality</a:t>
            </a:r>
            <a:r>
              <a:rPr lang="hu-HU" sz="2800" dirty="0" smtClean="0"/>
              <a:t> </a:t>
            </a:r>
            <a:r>
              <a:rPr lang="hu-HU" sz="2800" dirty="0" err="1" smtClean="0"/>
              <a:t>control</a:t>
            </a:r>
            <a:endParaRPr lang="en-GB" sz="2800" b="1" dirty="0"/>
          </a:p>
        </p:txBody>
      </p:sp>
      <p:sp>
        <p:nvSpPr>
          <p:cNvPr id="217091" name="Rectangle 3"/>
          <p:cNvSpPr>
            <a:spLocks noGrp="1" noChangeArrowheads="1"/>
          </p:cNvSpPr>
          <p:nvPr>
            <p:ph idx="1"/>
          </p:nvPr>
        </p:nvSpPr>
        <p:spPr>
          <a:xfrm>
            <a:off x="683568" y="1268760"/>
            <a:ext cx="7772400" cy="1584176"/>
          </a:xfrm>
          <a:noFill/>
          <a:ln/>
        </p:spPr>
        <p:txBody>
          <a:bodyPr lIns="92075" tIns="46038" rIns="92075" bIns="46038">
            <a:noAutofit/>
          </a:bodyPr>
          <a:lstStyle/>
          <a:p>
            <a:pPr algn="just">
              <a:spcBef>
                <a:spcPts val="600"/>
              </a:spcBef>
              <a:spcAft>
                <a:spcPts val="600"/>
              </a:spcAft>
              <a:buNone/>
            </a:pPr>
            <a:r>
              <a:rPr lang="en-US" sz="2400" dirty="0" smtClean="0"/>
              <a:t>Regularly re</a:t>
            </a:r>
            <a:r>
              <a:rPr lang="hu-HU" sz="2400" dirty="0" smtClean="0"/>
              <a:t>-</a:t>
            </a:r>
            <a:r>
              <a:rPr lang="en-US" sz="2400" dirty="0" err="1" smtClean="0"/>
              <a:t>analyse</a:t>
            </a:r>
            <a:r>
              <a:rPr lang="en-US" sz="2400" dirty="0" smtClean="0"/>
              <a:t> replicate test portions at different time intervals.</a:t>
            </a:r>
            <a:endParaRPr lang="hu-HU" sz="2400" dirty="0" smtClean="0"/>
          </a:p>
          <a:p>
            <a:pPr algn="just">
              <a:spcBef>
                <a:spcPts val="600"/>
              </a:spcBef>
              <a:spcAft>
                <a:spcPts val="600"/>
              </a:spcAft>
              <a:buNone/>
            </a:pPr>
            <a:r>
              <a:rPr lang="en-US" sz="2400" dirty="0" smtClean="0"/>
              <a:t>Select replicate results which are within the 95% critical range</a:t>
            </a:r>
            <a:r>
              <a:rPr lang="hu-HU" sz="2400" dirty="0" smtClean="0"/>
              <a:t>.</a:t>
            </a:r>
            <a:r>
              <a:rPr lang="en-US" sz="2400" dirty="0" smtClean="0"/>
              <a:t> </a:t>
            </a:r>
            <a:endParaRPr lang="en-GB" sz="2400" dirty="0" smtClean="0"/>
          </a:p>
          <a:p>
            <a:pPr algn="just">
              <a:lnSpc>
                <a:spcPct val="90000"/>
              </a:lnSpc>
              <a:spcBef>
                <a:spcPct val="48000"/>
              </a:spcBef>
              <a:spcAft>
                <a:spcPct val="48000"/>
              </a:spcAft>
              <a:buNone/>
            </a:pPr>
            <a:endParaRPr lang="hu-HU" sz="2400" dirty="0" smtClean="0"/>
          </a:p>
          <a:p>
            <a:pPr algn="just">
              <a:lnSpc>
                <a:spcPct val="90000"/>
              </a:lnSpc>
              <a:spcBef>
                <a:spcPct val="48000"/>
              </a:spcBef>
              <a:spcAft>
                <a:spcPct val="48000"/>
              </a:spcAft>
              <a:buNone/>
            </a:pPr>
            <a:endParaRPr lang="en-US" sz="2400" dirty="0" smtClean="0"/>
          </a:p>
          <a:p>
            <a:pPr algn="just">
              <a:lnSpc>
                <a:spcPct val="90000"/>
              </a:lnSpc>
              <a:spcBef>
                <a:spcPct val="48000"/>
              </a:spcBef>
              <a:spcAft>
                <a:spcPct val="48000"/>
              </a:spcAft>
              <a:buNone/>
            </a:pPr>
            <a:endParaRPr lang="en-GB" sz="2400" dirty="0"/>
          </a:p>
        </p:txBody>
      </p:sp>
      <p:sp>
        <p:nvSpPr>
          <p:cNvPr id="10" name="Slide Number Placeholder 9"/>
          <p:cNvSpPr>
            <a:spLocks noGrp="1"/>
          </p:cNvSpPr>
          <p:nvPr>
            <p:ph type="sldNum" sz="quarter" idx="12"/>
          </p:nvPr>
        </p:nvSpPr>
        <p:spPr/>
        <p:txBody>
          <a:bodyPr/>
          <a:lstStyle/>
          <a:p>
            <a:fld id="{97F2B054-E140-4D8C-AAF0-19D585D64DD7}" type="slidenum">
              <a:rPr lang="en-US" smtClean="0"/>
              <a:pPr/>
              <a:t>10</a:t>
            </a:fld>
            <a:endParaRPr lang="en-US"/>
          </a:p>
        </p:txBody>
      </p:sp>
      <p:graphicFrame>
        <p:nvGraphicFramePr>
          <p:cNvPr id="217092" name="Object 4"/>
          <p:cNvGraphicFramePr>
            <a:graphicFrameLocks noChangeAspect="1"/>
          </p:cNvGraphicFramePr>
          <p:nvPr/>
        </p:nvGraphicFramePr>
        <p:xfrm>
          <a:off x="914400" y="3505200"/>
          <a:ext cx="5791200" cy="754063"/>
        </p:xfrm>
        <a:graphic>
          <a:graphicData uri="http://schemas.openxmlformats.org/presentationml/2006/ole">
            <p:oleObj spid="_x0000_s2050" name="Equation" r:id="rId3" imgW="2145960" imgH="279360" progId="Equation.3">
              <p:embed/>
            </p:oleObj>
          </a:graphicData>
        </a:graphic>
      </p:graphicFrame>
      <p:graphicFrame>
        <p:nvGraphicFramePr>
          <p:cNvPr id="217093" name="Object 5"/>
          <p:cNvGraphicFramePr>
            <a:graphicFrameLocks noChangeAspect="1"/>
          </p:cNvGraphicFramePr>
          <p:nvPr/>
        </p:nvGraphicFramePr>
        <p:xfrm>
          <a:off x="1219200" y="5105400"/>
          <a:ext cx="5867400" cy="758825"/>
        </p:xfrm>
        <a:graphic>
          <a:graphicData uri="http://schemas.openxmlformats.org/presentationml/2006/ole">
            <p:oleObj spid="_x0000_s2051" name="Equation" r:id="rId4" imgW="2133360" imgH="279360" progId="Equation.3">
              <p:embed/>
            </p:oleObj>
          </a:graphicData>
        </a:graphic>
      </p:graphicFrame>
      <p:sp>
        <p:nvSpPr>
          <p:cNvPr id="217094" name="Text Box 6"/>
          <p:cNvSpPr txBox="1">
            <a:spLocks noChangeArrowheads="1"/>
          </p:cNvSpPr>
          <p:nvPr/>
        </p:nvSpPr>
        <p:spPr bwMode="auto">
          <a:xfrm>
            <a:off x="971600" y="3068960"/>
            <a:ext cx="2398713" cy="400110"/>
          </a:xfrm>
          <a:prstGeom prst="rect">
            <a:avLst/>
          </a:prstGeom>
          <a:noFill/>
          <a:ln w="12700">
            <a:noFill/>
            <a:miter lim="800000"/>
            <a:headEnd type="none" w="sm" len="sm"/>
            <a:tailEnd type="none" w="sm" len="sm"/>
          </a:ln>
          <a:effectLst/>
        </p:spPr>
        <p:txBody>
          <a:bodyPr wrap="square">
            <a:spAutoFit/>
          </a:bodyPr>
          <a:lstStyle/>
          <a:p>
            <a:pPr eaLnBrk="0" hangingPunct="0"/>
            <a:r>
              <a:rPr lang="hu-HU" sz="2000" dirty="0"/>
              <a:t>2 </a:t>
            </a:r>
            <a:r>
              <a:rPr lang="hu-HU" sz="2000" dirty="0" err="1" smtClean="0"/>
              <a:t>replicates</a:t>
            </a:r>
            <a:r>
              <a:rPr lang="hu-HU" sz="2000" dirty="0" smtClean="0"/>
              <a:t>:</a:t>
            </a:r>
            <a:endParaRPr lang="hu-HU" sz="2000" dirty="0"/>
          </a:p>
        </p:txBody>
      </p:sp>
      <p:sp>
        <p:nvSpPr>
          <p:cNvPr id="217095" name="Text Box 7"/>
          <p:cNvSpPr txBox="1">
            <a:spLocks noChangeArrowheads="1"/>
          </p:cNvSpPr>
          <p:nvPr/>
        </p:nvSpPr>
        <p:spPr bwMode="auto">
          <a:xfrm>
            <a:off x="899592" y="4509120"/>
            <a:ext cx="1800200" cy="400110"/>
          </a:xfrm>
          <a:prstGeom prst="rect">
            <a:avLst/>
          </a:prstGeom>
          <a:noFill/>
          <a:ln w="12700">
            <a:noFill/>
            <a:miter lim="800000"/>
            <a:headEnd type="none" w="sm" len="sm"/>
            <a:tailEnd type="none" w="sm" len="sm"/>
          </a:ln>
          <a:effectLst/>
        </p:spPr>
        <p:txBody>
          <a:bodyPr wrap="square">
            <a:spAutoFit/>
          </a:bodyPr>
          <a:lstStyle/>
          <a:p>
            <a:pPr eaLnBrk="0" hangingPunct="0"/>
            <a:r>
              <a:rPr lang="hu-HU" sz="2000" dirty="0"/>
              <a:t>3 </a:t>
            </a:r>
            <a:r>
              <a:rPr lang="hu-HU" sz="2000" dirty="0" err="1" smtClean="0"/>
              <a:t>replicates</a:t>
            </a:r>
            <a:endParaRPr lang="hu-HU"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7091">
                                            <p:txEl>
                                              <p:pRg st="0" end="0"/>
                                            </p:txEl>
                                          </p:spTgt>
                                        </p:tgtEl>
                                        <p:attrNameLst>
                                          <p:attrName>style.visibility</p:attrName>
                                        </p:attrNameLst>
                                      </p:cBhvr>
                                      <p:to>
                                        <p:strVal val="visible"/>
                                      </p:to>
                                    </p:set>
                                    <p:anim calcmode="lin" valueType="num">
                                      <p:cBhvr additive="base">
                                        <p:cTn id="7" dur="500" fill="hold"/>
                                        <p:tgtEl>
                                          <p:spTgt spid="2170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70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7091">
                                            <p:txEl>
                                              <p:pRg st="1" end="1"/>
                                            </p:txEl>
                                          </p:spTgt>
                                        </p:tgtEl>
                                        <p:attrNameLst>
                                          <p:attrName>style.visibility</p:attrName>
                                        </p:attrNameLst>
                                      </p:cBhvr>
                                      <p:to>
                                        <p:strVal val="visible"/>
                                      </p:to>
                                    </p:set>
                                    <p:anim calcmode="lin" valueType="num">
                                      <p:cBhvr additive="base">
                                        <p:cTn id="13" dur="500" fill="hold"/>
                                        <p:tgtEl>
                                          <p:spTgt spid="21709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170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21709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217094"/>
                                        </p:tgtEl>
                                        <p:attrNameLst>
                                          <p:attrName>style.visibility</p:attrName>
                                        </p:attrNameLst>
                                      </p:cBhvr>
                                      <p:to>
                                        <p:strVal val="visible"/>
                                      </p:to>
                                    </p:set>
                                    <p:anim calcmode="lin" valueType="num">
                                      <p:cBhvr additive="base">
                                        <p:cTn id="23" dur="500" fill="hold"/>
                                        <p:tgtEl>
                                          <p:spTgt spid="217094"/>
                                        </p:tgtEl>
                                        <p:attrNameLst>
                                          <p:attrName>ppt_x</p:attrName>
                                        </p:attrNameLst>
                                      </p:cBhvr>
                                      <p:tavLst>
                                        <p:tav tm="0">
                                          <p:val>
                                            <p:strVal val="1+#ppt_w/2"/>
                                          </p:val>
                                        </p:tav>
                                        <p:tav tm="100000">
                                          <p:val>
                                            <p:strVal val="#ppt_x"/>
                                          </p:val>
                                        </p:tav>
                                      </p:tavLst>
                                    </p:anim>
                                    <p:anim calcmode="lin" valueType="num">
                                      <p:cBhvr additive="base">
                                        <p:cTn id="24" dur="500" fill="hold"/>
                                        <p:tgtEl>
                                          <p:spTgt spid="21709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17093"/>
                                        </p:tgtEl>
                                        <p:attrNameLst>
                                          <p:attrName>style.visibility</p:attrName>
                                        </p:attrNameLst>
                                      </p:cBhvr>
                                      <p:to>
                                        <p:strVal val="visible"/>
                                      </p:to>
                                    </p:set>
                                    <p:anim calcmode="lin" valueType="num">
                                      <p:cBhvr additive="base">
                                        <p:cTn id="29" dur="500" fill="hold"/>
                                        <p:tgtEl>
                                          <p:spTgt spid="217093"/>
                                        </p:tgtEl>
                                        <p:attrNameLst>
                                          <p:attrName>ppt_x</p:attrName>
                                        </p:attrNameLst>
                                      </p:cBhvr>
                                      <p:tavLst>
                                        <p:tav tm="0">
                                          <p:val>
                                            <p:strVal val="#ppt_x"/>
                                          </p:val>
                                        </p:tav>
                                        <p:tav tm="100000">
                                          <p:val>
                                            <p:strVal val="#ppt_x"/>
                                          </p:val>
                                        </p:tav>
                                      </p:tavLst>
                                    </p:anim>
                                    <p:anim calcmode="lin" valueType="num">
                                      <p:cBhvr additive="base">
                                        <p:cTn id="30" dur="500" fill="hold"/>
                                        <p:tgtEl>
                                          <p:spTgt spid="21709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217095"/>
                                        </p:tgtEl>
                                        <p:attrNameLst>
                                          <p:attrName>style.visibility</p:attrName>
                                        </p:attrNameLst>
                                      </p:cBhvr>
                                      <p:to>
                                        <p:strVal val="visible"/>
                                      </p:to>
                                    </p:set>
                                    <p:anim calcmode="lin" valueType="num">
                                      <p:cBhvr additive="base">
                                        <p:cTn id="35" dur="500" fill="hold"/>
                                        <p:tgtEl>
                                          <p:spTgt spid="217095"/>
                                        </p:tgtEl>
                                        <p:attrNameLst>
                                          <p:attrName>ppt_x</p:attrName>
                                        </p:attrNameLst>
                                      </p:cBhvr>
                                      <p:tavLst>
                                        <p:tav tm="0">
                                          <p:val>
                                            <p:strVal val="1+#ppt_w/2"/>
                                          </p:val>
                                        </p:tav>
                                        <p:tav tm="100000">
                                          <p:val>
                                            <p:strVal val="#ppt_x"/>
                                          </p:val>
                                        </p:tav>
                                      </p:tavLst>
                                    </p:anim>
                                    <p:anim calcmode="lin" valueType="num">
                                      <p:cBhvr additive="base">
                                        <p:cTn id="36" dur="500" fill="hold"/>
                                        <p:tgtEl>
                                          <p:spTgt spid="2170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1" grpId="0" build="p" autoUpdateAnimBg="0"/>
      <p:bldP spid="217094" grpId="0" autoUpdateAnimBg="0"/>
      <p:bldP spid="217095"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a:xfrm>
            <a:off x="611560" y="188640"/>
            <a:ext cx="7772400" cy="1143000"/>
          </a:xfrm>
        </p:spPr>
        <p:txBody>
          <a:bodyPr/>
          <a:lstStyle/>
          <a:p>
            <a:r>
              <a:rPr lang="hu-HU" sz="3200" dirty="0" err="1" smtClean="0"/>
              <a:t>Determination</a:t>
            </a:r>
            <a:r>
              <a:rPr lang="hu-HU" sz="3200" dirty="0" smtClean="0"/>
              <a:t> of CV</a:t>
            </a:r>
            <a:r>
              <a:rPr lang="hu-HU" sz="3200" baseline="-25000" dirty="0" smtClean="0"/>
              <a:t>L</a:t>
            </a:r>
            <a:endParaRPr lang="en-US" sz="3200" baseline="-25000" dirty="0"/>
          </a:p>
        </p:txBody>
      </p:sp>
      <p:sp>
        <p:nvSpPr>
          <p:cNvPr id="185347" name="Rectangle 3"/>
          <p:cNvSpPr>
            <a:spLocks noGrp="1" noChangeArrowheads="1"/>
          </p:cNvSpPr>
          <p:nvPr>
            <p:ph type="body" idx="1"/>
          </p:nvPr>
        </p:nvSpPr>
        <p:spPr>
          <a:xfrm>
            <a:off x="685800" y="1685925"/>
            <a:ext cx="7772400" cy="4724400"/>
          </a:xfrm>
        </p:spPr>
        <p:txBody>
          <a:bodyPr/>
          <a:lstStyle/>
          <a:p>
            <a:r>
              <a:rPr lang="en-US" sz="2600" dirty="0" smtClean="0"/>
              <a:t>Calculate their relative standard deviations from the results of replicate test portions :</a:t>
            </a:r>
          </a:p>
          <a:p>
            <a:endParaRPr lang="en-US" sz="2600" dirty="0">
              <a:cs typeface="Times New Roman" pitchFamily="18" charset="0"/>
            </a:endParaRPr>
          </a:p>
          <a:p>
            <a:pPr>
              <a:buFontTx/>
              <a:buNone/>
            </a:pPr>
            <a:r>
              <a:rPr lang="en-US" dirty="0">
                <a:cs typeface="Times New Roman" pitchFamily="18" charset="0"/>
              </a:rPr>
              <a:t>                         </a:t>
            </a:r>
            <a:r>
              <a:rPr lang="en-US" sz="2400" dirty="0" err="1">
                <a:cs typeface="Times New Roman" pitchFamily="18" charset="0"/>
              </a:rPr>
              <a:t>R</a:t>
            </a:r>
            <a:r>
              <a:rPr lang="en-US" sz="2400" baseline="-30000" dirty="0" err="1">
                <a:cs typeface="Times New Roman" pitchFamily="18" charset="0"/>
                <a:sym typeface="Symbol" pitchFamily="18" charset="2"/>
              </a:rPr>
              <a:t></a:t>
            </a:r>
            <a:r>
              <a:rPr lang="en-US" sz="2400" baseline="-30000" dirty="0" err="1">
                <a:cs typeface="Times New Roman" pitchFamily="18" charset="0"/>
              </a:rPr>
              <a:t>i</a:t>
            </a:r>
            <a:r>
              <a:rPr lang="en-US" sz="2400" dirty="0">
                <a:cs typeface="Times New Roman" pitchFamily="18" charset="0"/>
              </a:rPr>
              <a:t> = 2(R</a:t>
            </a:r>
            <a:r>
              <a:rPr lang="en-US" sz="2400" baseline="-30000" dirty="0">
                <a:cs typeface="Times New Roman" pitchFamily="18" charset="0"/>
              </a:rPr>
              <a:t>i1</a:t>
            </a:r>
            <a:r>
              <a:rPr lang="en-US" sz="2400" dirty="0">
                <a:cs typeface="Times New Roman" pitchFamily="18" charset="0"/>
              </a:rPr>
              <a:t> –R</a:t>
            </a:r>
            <a:r>
              <a:rPr lang="en-US" sz="2400" baseline="-30000" dirty="0">
                <a:cs typeface="Times New Roman" pitchFamily="18" charset="0"/>
              </a:rPr>
              <a:t>i2</a:t>
            </a:r>
            <a:r>
              <a:rPr lang="en-US" sz="2400" dirty="0">
                <a:cs typeface="Times New Roman" pitchFamily="18" charset="0"/>
              </a:rPr>
              <a:t>)/(R</a:t>
            </a:r>
            <a:r>
              <a:rPr lang="en-US" sz="2400" baseline="-30000" dirty="0">
                <a:cs typeface="Times New Roman" pitchFamily="18" charset="0"/>
              </a:rPr>
              <a:t>i1</a:t>
            </a:r>
            <a:r>
              <a:rPr lang="en-US" sz="2400" dirty="0">
                <a:cs typeface="Times New Roman" pitchFamily="18" charset="0"/>
              </a:rPr>
              <a:t>+R</a:t>
            </a:r>
            <a:r>
              <a:rPr lang="en-US" sz="2400" baseline="-30000" dirty="0">
                <a:cs typeface="Times New Roman" pitchFamily="18" charset="0"/>
              </a:rPr>
              <a:t>i2</a:t>
            </a:r>
            <a:r>
              <a:rPr lang="en-US" sz="2400" dirty="0">
                <a:cs typeface="Times New Roman" pitchFamily="18" charset="0"/>
              </a:rPr>
              <a:t>)</a:t>
            </a:r>
            <a:r>
              <a:rPr lang="en-US" dirty="0">
                <a:cs typeface="Times New Roman" pitchFamily="18" charset="0"/>
              </a:rPr>
              <a:t> </a:t>
            </a:r>
          </a:p>
          <a:p>
            <a:pPr>
              <a:buNone/>
            </a:pPr>
            <a:r>
              <a:rPr lang="en-US" dirty="0">
                <a:cs typeface="Times New Roman" pitchFamily="18" charset="0"/>
              </a:rPr>
              <a:t> </a:t>
            </a:r>
          </a:p>
        </p:txBody>
      </p:sp>
      <p:graphicFrame>
        <p:nvGraphicFramePr>
          <p:cNvPr id="185348" name="Object 4"/>
          <p:cNvGraphicFramePr>
            <a:graphicFrameLocks noChangeAspect="1"/>
          </p:cNvGraphicFramePr>
          <p:nvPr/>
        </p:nvGraphicFramePr>
        <p:xfrm>
          <a:off x="971600" y="4365104"/>
          <a:ext cx="2520280" cy="1406132"/>
        </p:xfrm>
        <a:graphic>
          <a:graphicData uri="http://schemas.openxmlformats.org/presentationml/2006/ole">
            <p:oleObj spid="_x0000_s3074" name="Equation" r:id="rId3" imgW="1091726" imgH="609336" progId="Equation.3">
              <p:embed/>
            </p:oleObj>
          </a:graphicData>
        </a:graphic>
      </p:graphicFrame>
      <p:sp>
        <p:nvSpPr>
          <p:cNvPr id="185349" name="Text Box 5"/>
          <p:cNvSpPr txBox="1">
            <a:spLocks noChangeArrowheads="1"/>
          </p:cNvSpPr>
          <p:nvPr/>
        </p:nvSpPr>
        <p:spPr bwMode="auto">
          <a:xfrm>
            <a:off x="6084168" y="4077072"/>
            <a:ext cx="2743200" cy="923330"/>
          </a:xfrm>
          <a:prstGeom prst="rect">
            <a:avLst/>
          </a:prstGeom>
          <a:noFill/>
          <a:ln w="9525">
            <a:noFill/>
            <a:miter lim="800000"/>
            <a:headEnd/>
            <a:tailEnd/>
          </a:ln>
          <a:effectLst/>
        </p:spPr>
        <p:txBody>
          <a:bodyPr>
            <a:spAutoFit/>
          </a:bodyPr>
          <a:lstStyle/>
          <a:p>
            <a:pPr algn="ctr">
              <a:spcBef>
                <a:spcPct val="50000"/>
              </a:spcBef>
            </a:pPr>
            <a:r>
              <a:rPr lang="en-US" dirty="0">
                <a:sym typeface="Symbol" pitchFamily="18" charset="2"/>
              </a:rPr>
              <a:t> = </a:t>
            </a:r>
            <a:r>
              <a:rPr lang="en-US" dirty="0" smtClean="0">
                <a:sym typeface="Symbol" pitchFamily="18" charset="2"/>
              </a:rPr>
              <a:t>n</a:t>
            </a:r>
            <a:r>
              <a:rPr lang="en-US" dirty="0">
                <a:sym typeface="Symbol" pitchFamily="18" charset="2"/>
              </a:rPr>
              <a:t/>
            </a:r>
            <a:br>
              <a:rPr lang="en-US" dirty="0">
                <a:sym typeface="Symbol" pitchFamily="18" charset="2"/>
              </a:rPr>
            </a:br>
            <a:r>
              <a:rPr lang="en-US" dirty="0">
                <a:sym typeface="Symbol" pitchFamily="18" charset="2"/>
              </a:rPr>
              <a:t>(# </a:t>
            </a:r>
            <a:r>
              <a:rPr lang="hu-HU" dirty="0" smtClean="0">
                <a:sym typeface="Symbol" pitchFamily="18" charset="2"/>
              </a:rPr>
              <a:t>: </a:t>
            </a:r>
            <a:r>
              <a:rPr lang="hu-HU" dirty="0" err="1" smtClean="0">
                <a:sym typeface="Symbol" pitchFamily="18" charset="2"/>
              </a:rPr>
              <a:t>number</a:t>
            </a:r>
            <a:r>
              <a:rPr lang="hu-HU" dirty="0" smtClean="0">
                <a:sym typeface="Symbol" pitchFamily="18" charset="2"/>
              </a:rPr>
              <a:t> of </a:t>
            </a:r>
            <a:r>
              <a:rPr lang="hu-HU" dirty="0" err="1" smtClean="0">
                <a:sym typeface="Symbol" pitchFamily="18" charset="2"/>
              </a:rPr>
              <a:t>replicate</a:t>
            </a:r>
            <a:r>
              <a:rPr lang="hu-HU" dirty="0" smtClean="0">
                <a:sym typeface="Symbol" pitchFamily="18" charset="2"/>
              </a:rPr>
              <a:t> test </a:t>
            </a:r>
            <a:r>
              <a:rPr lang="hu-HU" dirty="0" err="1" smtClean="0">
                <a:sym typeface="Symbol" pitchFamily="18" charset="2"/>
              </a:rPr>
              <a:t>portions</a:t>
            </a:r>
            <a:r>
              <a:rPr lang="en-US" dirty="0" smtClean="0">
                <a:sym typeface="Symbol" pitchFamily="18" charset="2"/>
              </a:rPr>
              <a:t>) </a:t>
            </a:r>
            <a:endParaRPr lang="en-US" dirty="0"/>
          </a:p>
        </p:txBody>
      </p:sp>
      <p:sp>
        <p:nvSpPr>
          <p:cNvPr id="8" name="Slide Number Placeholder 7"/>
          <p:cNvSpPr>
            <a:spLocks noGrp="1"/>
          </p:cNvSpPr>
          <p:nvPr>
            <p:ph type="sldNum" sz="quarter" idx="12"/>
          </p:nvPr>
        </p:nvSpPr>
        <p:spPr/>
        <p:txBody>
          <a:bodyPr/>
          <a:lstStyle/>
          <a:p>
            <a:fld id="{97F2B054-E140-4D8C-AAF0-19D585D64DD7}" type="slidenum">
              <a:rPr lang="en-US" smtClean="0"/>
              <a:pPr/>
              <a:t>11</a:t>
            </a:fld>
            <a:endParaRPr lang="en-US"/>
          </a:p>
        </p:txBody>
      </p:sp>
      <p:sp>
        <p:nvSpPr>
          <p:cNvPr id="2970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970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29701" name="Picture 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707904" y="4797152"/>
            <a:ext cx="3029736" cy="792088"/>
          </a:xfrm>
          <a:prstGeom prst="rect">
            <a:avLst/>
          </a:prstGeom>
          <a:noFill/>
        </p:spPr>
      </p:pic>
      <p:sp>
        <p:nvSpPr>
          <p:cNvPr id="10" name="TextBox 9"/>
          <p:cNvSpPr txBox="1"/>
          <p:nvPr/>
        </p:nvSpPr>
        <p:spPr>
          <a:xfrm>
            <a:off x="5004048" y="5805264"/>
            <a:ext cx="1800200" cy="400110"/>
          </a:xfrm>
          <a:prstGeom prst="rect">
            <a:avLst/>
          </a:prstGeom>
          <a:noFill/>
        </p:spPr>
        <p:txBody>
          <a:bodyPr wrap="square" rtlCol="0">
            <a:spAutoFit/>
          </a:bodyPr>
          <a:lstStyle/>
          <a:p>
            <a:r>
              <a:rPr lang="hu-HU" sz="2000" dirty="0" err="1" smtClean="0"/>
              <a:t>For</a:t>
            </a:r>
            <a:r>
              <a:rPr lang="hu-HU" sz="2000" dirty="0" smtClean="0"/>
              <a:t> 2 </a:t>
            </a:r>
            <a:r>
              <a:rPr lang="hu-HU" sz="2000" dirty="0" err="1" smtClean="0"/>
              <a:t>replicates</a:t>
            </a:r>
            <a:endParaRPr lang="hu-HU" sz="2000" dirty="0"/>
          </a:p>
        </p:txBody>
      </p:sp>
      <p:cxnSp>
        <p:nvCxnSpPr>
          <p:cNvPr id="12" name="Straight Arrow Connector 11"/>
          <p:cNvCxnSpPr>
            <a:stCxn id="10" idx="0"/>
          </p:cNvCxnSpPr>
          <p:nvPr/>
        </p:nvCxnSpPr>
        <p:spPr>
          <a:xfrm flipV="1">
            <a:off x="5904148" y="5373216"/>
            <a:ext cx="18002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hu-HU" sz="3600" dirty="0" err="1" smtClean="0"/>
              <a:t>Effect</a:t>
            </a:r>
            <a:r>
              <a:rPr lang="hu-HU" sz="3600" dirty="0" smtClean="0"/>
              <a:t> of </a:t>
            </a:r>
            <a:r>
              <a:rPr lang="hu-HU" sz="3600" dirty="0" err="1" smtClean="0"/>
              <a:t>particle</a:t>
            </a:r>
            <a:r>
              <a:rPr lang="hu-HU" sz="3600" dirty="0" smtClean="0"/>
              <a:t> </a:t>
            </a:r>
            <a:r>
              <a:rPr lang="hu-HU" sz="3600" dirty="0" err="1" smtClean="0"/>
              <a:t>size</a:t>
            </a:r>
            <a:endParaRPr lang="en-GB" sz="3600" dirty="0"/>
          </a:p>
        </p:txBody>
      </p:sp>
      <p:sp>
        <p:nvSpPr>
          <p:cNvPr id="12697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5" name="TextBox 4"/>
          <p:cNvSpPr txBox="1"/>
          <p:nvPr/>
        </p:nvSpPr>
        <p:spPr>
          <a:xfrm>
            <a:off x="899592" y="1196752"/>
            <a:ext cx="4608512" cy="523220"/>
          </a:xfrm>
          <a:prstGeom prst="rect">
            <a:avLst/>
          </a:prstGeom>
          <a:noFill/>
        </p:spPr>
        <p:txBody>
          <a:bodyPr wrap="square" rtlCol="0">
            <a:spAutoFit/>
          </a:bodyPr>
          <a:lstStyle/>
          <a:p>
            <a:r>
              <a:rPr lang="en-GB" sz="2800" dirty="0" err="1" smtClean="0"/>
              <a:t>Gy’s</a:t>
            </a:r>
            <a:r>
              <a:rPr lang="en-GB" sz="2800" dirty="0" smtClean="0"/>
              <a:t> </a:t>
            </a:r>
            <a:r>
              <a:rPr lang="hu-HU" sz="2800" dirty="0" err="1" smtClean="0"/>
              <a:t>sampling</a:t>
            </a:r>
            <a:r>
              <a:rPr lang="hu-HU" sz="2800" dirty="0" smtClean="0"/>
              <a:t>  RSD=</a:t>
            </a:r>
            <a:r>
              <a:rPr lang="hu-HU" sz="2800" dirty="0" err="1" smtClean="0"/>
              <a:t>CV</a:t>
            </a:r>
            <a:r>
              <a:rPr lang="hu-HU" sz="2800" baseline="-25000" dirty="0" err="1" smtClean="0"/>
              <a:t>Sp</a:t>
            </a:r>
            <a:r>
              <a:rPr lang="en-GB" sz="2800" dirty="0" smtClean="0"/>
              <a:t> </a:t>
            </a:r>
            <a:endParaRPr lang="en-GB" sz="2800" dirty="0"/>
          </a:p>
        </p:txBody>
      </p:sp>
      <p:sp>
        <p:nvSpPr>
          <p:cNvPr id="6" name="TextBox 5"/>
          <p:cNvSpPr txBox="1"/>
          <p:nvPr/>
        </p:nvSpPr>
        <p:spPr>
          <a:xfrm>
            <a:off x="251520" y="3284984"/>
            <a:ext cx="8568952" cy="1569660"/>
          </a:xfrm>
          <a:prstGeom prst="rect">
            <a:avLst/>
          </a:prstGeom>
          <a:noFill/>
        </p:spPr>
        <p:txBody>
          <a:bodyPr wrap="square" rtlCol="0">
            <a:spAutoFit/>
          </a:bodyPr>
          <a:lstStyle/>
          <a:p>
            <a:r>
              <a:rPr lang="en-GB" sz="2400" i="1" dirty="0" smtClean="0"/>
              <a:t>C</a:t>
            </a:r>
            <a:r>
              <a:rPr lang="hu-HU" sz="2400" dirty="0" smtClean="0"/>
              <a:t>: </a:t>
            </a:r>
            <a:r>
              <a:rPr lang="hu-HU" sz="2400" dirty="0" err="1" smtClean="0"/>
              <a:t>shape</a:t>
            </a:r>
            <a:r>
              <a:rPr lang="hu-HU" sz="2400" dirty="0" smtClean="0"/>
              <a:t> </a:t>
            </a:r>
            <a:r>
              <a:rPr lang="hu-HU" sz="2400" dirty="0" err="1" smtClean="0"/>
              <a:t>factor</a:t>
            </a:r>
            <a:r>
              <a:rPr lang="en-GB" sz="2400" dirty="0" smtClean="0"/>
              <a:t>, </a:t>
            </a:r>
            <a:endParaRPr lang="hu-HU" sz="2400" dirty="0" smtClean="0"/>
          </a:p>
          <a:p>
            <a:r>
              <a:rPr lang="en-GB" sz="2400" i="1" dirty="0" smtClean="0"/>
              <a:t>d</a:t>
            </a:r>
            <a:r>
              <a:rPr lang="hu-HU" sz="2400" i="1" dirty="0" smtClean="0"/>
              <a:t>:</a:t>
            </a:r>
            <a:r>
              <a:rPr lang="en-GB" sz="2400" dirty="0" smtClean="0"/>
              <a:t>  </a:t>
            </a:r>
            <a:r>
              <a:rPr lang="hu-HU" sz="2400" dirty="0" err="1" smtClean="0"/>
              <a:t>upper</a:t>
            </a:r>
            <a:r>
              <a:rPr lang="hu-HU" sz="2400" dirty="0" smtClean="0"/>
              <a:t> </a:t>
            </a:r>
            <a:r>
              <a:rPr lang="en-GB" sz="2400" dirty="0" smtClean="0"/>
              <a:t>95% </a:t>
            </a:r>
            <a:r>
              <a:rPr lang="hu-HU" sz="2400" dirty="0" smtClean="0"/>
              <a:t>of </a:t>
            </a:r>
            <a:r>
              <a:rPr lang="hu-HU" sz="2400" dirty="0" err="1" smtClean="0"/>
              <a:t>particle</a:t>
            </a:r>
            <a:r>
              <a:rPr lang="hu-HU" sz="2400" dirty="0" smtClean="0"/>
              <a:t> </a:t>
            </a:r>
            <a:r>
              <a:rPr lang="hu-HU" sz="2400" dirty="0" err="1" smtClean="0"/>
              <a:t>size</a:t>
            </a:r>
            <a:r>
              <a:rPr lang="en-GB" sz="2400" dirty="0" smtClean="0"/>
              <a:t>, </a:t>
            </a:r>
            <a:endParaRPr lang="hu-HU" sz="2400" dirty="0" smtClean="0"/>
          </a:p>
          <a:p>
            <a:r>
              <a:rPr lang="en-GB" sz="2400" i="1" dirty="0" err="1" smtClean="0"/>
              <a:t>M</a:t>
            </a:r>
            <a:r>
              <a:rPr lang="en-GB" sz="2400" baseline="-25000" dirty="0" err="1" smtClean="0"/>
              <a:t>Tp</a:t>
            </a:r>
            <a:r>
              <a:rPr lang="en-GB" sz="2400" dirty="0" smtClean="0"/>
              <a:t> </a:t>
            </a:r>
            <a:r>
              <a:rPr lang="hu-HU" sz="2400" dirty="0" smtClean="0"/>
              <a:t>: </a:t>
            </a:r>
            <a:r>
              <a:rPr lang="hu-HU" sz="2400" dirty="0" err="1" smtClean="0"/>
              <a:t>extracted</a:t>
            </a:r>
            <a:r>
              <a:rPr lang="hu-HU" sz="2400" dirty="0" smtClean="0"/>
              <a:t> test </a:t>
            </a:r>
            <a:r>
              <a:rPr lang="hu-HU" sz="2400" dirty="0" err="1" smtClean="0"/>
              <a:t>portion</a:t>
            </a:r>
            <a:r>
              <a:rPr lang="hu-HU" sz="2400" dirty="0" smtClean="0"/>
              <a:t>,</a:t>
            </a:r>
            <a:r>
              <a:rPr lang="en-GB" sz="2400" dirty="0" smtClean="0"/>
              <a:t> </a:t>
            </a:r>
            <a:endParaRPr lang="hu-HU" sz="2400" dirty="0" smtClean="0"/>
          </a:p>
          <a:p>
            <a:r>
              <a:rPr lang="en-GB" sz="2400" i="1" dirty="0" smtClean="0"/>
              <a:t>M</a:t>
            </a:r>
            <a:r>
              <a:rPr lang="en-GB" sz="2400" baseline="-25000" dirty="0" smtClean="0"/>
              <a:t>As</a:t>
            </a:r>
            <a:r>
              <a:rPr lang="en-GB" sz="2400" dirty="0" smtClean="0"/>
              <a:t> </a:t>
            </a:r>
            <a:r>
              <a:rPr lang="hu-HU" sz="2400" dirty="0" smtClean="0"/>
              <a:t>: </a:t>
            </a:r>
            <a:r>
              <a:rPr lang="hu-HU" sz="2400" dirty="0" err="1" smtClean="0"/>
              <a:t>mass</a:t>
            </a:r>
            <a:r>
              <a:rPr lang="hu-HU" sz="2400" dirty="0" smtClean="0"/>
              <a:t> of </a:t>
            </a:r>
            <a:r>
              <a:rPr lang="hu-HU" sz="2400" dirty="0" err="1" smtClean="0"/>
              <a:t>homogenised</a:t>
            </a:r>
            <a:r>
              <a:rPr lang="hu-HU" sz="2400" dirty="0" smtClean="0"/>
              <a:t> </a:t>
            </a:r>
            <a:r>
              <a:rPr lang="hu-HU" sz="2400" dirty="0" err="1" smtClean="0"/>
              <a:t>portion</a:t>
            </a:r>
            <a:r>
              <a:rPr lang="hu-HU" sz="2400" dirty="0" smtClean="0"/>
              <a:t> </a:t>
            </a:r>
            <a:r>
              <a:rPr lang="hu-HU" sz="2400" dirty="0" err="1" smtClean="0"/>
              <a:t>of</a:t>
            </a:r>
            <a:r>
              <a:rPr lang="hu-HU" sz="2400" dirty="0" smtClean="0"/>
              <a:t> </a:t>
            </a:r>
            <a:r>
              <a:rPr lang="hu-HU" sz="2400" dirty="0" err="1" smtClean="0"/>
              <a:t>sample</a:t>
            </a:r>
            <a:r>
              <a:rPr lang="hu-HU" sz="2400" dirty="0" smtClean="0"/>
              <a:t> </a:t>
            </a:r>
          </a:p>
        </p:txBody>
      </p:sp>
      <p:sp>
        <p:nvSpPr>
          <p:cNvPr id="7" name="TextBox 6"/>
          <p:cNvSpPr txBox="1"/>
          <p:nvPr/>
        </p:nvSpPr>
        <p:spPr>
          <a:xfrm>
            <a:off x="539552" y="5733256"/>
            <a:ext cx="6336704" cy="461665"/>
          </a:xfrm>
          <a:prstGeom prst="rect">
            <a:avLst/>
          </a:prstGeom>
          <a:noFill/>
        </p:spPr>
        <p:txBody>
          <a:bodyPr wrap="square" rtlCol="0">
            <a:spAutoFit/>
          </a:bodyPr>
          <a:lstStyle/>
          <a:p>
            <a:r>
              <a:rPr lang="en-GB" sz="2400" dirty="0" err="1" smtClean="0"/>
              <a:t>Ingamells</a:t>
            </a:r>
            <a:r>
              <a:rPr lang="en-GB" sz="2400" dirty="0" smtClean="0"/>
              <a:t>’ sampling constant</a:t>
            </a:r>
            <a:r>
              <a:rPr lang="hu-HU" sz="2400" dirty="0" smtClean="0"/>
              <a:t>: </a:t>
            </a:r>
            <a:r>
              <a:rPr lang="en-GB" sz="2400" dirty="0" smtClean="0"/>
              <a:t> </a:t>
            </a:r>
            <a:endParaRPr lang="en-GB" sz="2400" dirty="0"/>
          </a:p>
        </p:txBody>
      </p:sp>
      <p:sp>
        <p:nvSpPr>
          <p:cNvPr id="12698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126979" name="Object 3"/>
          <p:cNvGraphicFramePr>
            <a:graphicFrameLocks noChangeAspect="1"/>
          </p:cNvGraphicFramePr>
          <p:nvPr/>
        </p:nvGraphicFramePr>
        <p:xfrm>
          <a:off x="4788024" y="5733256"/>
          <a:ext cx="2453606" cy="720080"/>
        </p:xfrm>
        <a:graphic>
          <a:graphicData uri="http://schemas.openxmlformats.org/presentationml/2006/ole">
            <p:oleObj spid="_x0000_s4098" name="Equation" r:id="rId3" imgW="875920" imgH="253890" progId="">
              <p:embed/>
            </p:oleObj>
          </a:graphicData>
        </a:graphic>
      </p:graphicFrame>
      <p:sp>
        <p:nvSpPr>
          <p:cNvPr id="10" name="TextBox 9"/>
          <p:cNvSpPr txBox="1"/>
          <p:nvPr/>
        </p:nvSpPr>
        <p:spPr>
          <a:xfrm>
            <a:off x="395536" y="5013176"/>
            <a:ext cx="8136904" cy="400110"/>
          </a:xfrm>
          <a:prstGeom prst="rect">
            <a:avLst/>
          </a:prstGeom>
          <a:noFill/>
        </p:spPr>
        <p:txBody>
          <a:bodyPr wrap="square" rtlCol="0">
            <a:spAutoFit/>
          </a:bodyPr>
          <a:lstStyle/>
          <a:p>
            <a:r>
              <a:rPr lang="hu-HU" sz="2000" dirty="0" smtClean="0"/>
              <a:t>M</a:t>
            </a:r>
            <a:r>
              <a:rPr lang="hu-HU" sz="2000" baseline="-25000" dirty="0" smtClean="0"/>
              <a:t>AS</a:t>
            </a:r>
            <a:r>
              <a:rPr lang="hu-HU" sz="2000" dirty="0" smtClean="0"/>
              <a:t>=1000 g </a:t>
            </a:r>
            <a:r>
              <a:rPr lang="hu-HU" sz="2000" dirty="0" err="1" smtClean="0"/>
              <a:t>M</a:t>
            </a:r>
            <a:r>
              <a:rPr lang="hu-HU" sz="2000" baseline="-25000" dirty="0" err="1" smtClean="0"/>
              <a:t>Tp</a:t>
            </a:r>
            <a:r>
              <a:rPr lang="hu-HU" sz="2000" dirty="0" smtClean="0"/>
              <a:t>: 25g (</a:t>
            </a:r>
            <a:r>
              <a:rPr lang="hu-HU" sz="2000" b="1" dirty="0" smtClean="0"/>
              <a:t>F=0.039</a:t>
            </a:r>
            <a:r>
              <a:rPr lang="hu-HU" sz="2000" dirty="0" smtClean="0"/>
              <a:t>); 10g (</a:t>
            </a:r>
            <a:r>
              <a:rPr lang="hu-HU" sz="2000" b="1" dirty="0" smtClean="0"/>
              <a:t>F=0.099</a:t>
            </a:r>
            <a:r>
              <a:rPr lang="hu-HU" sz="2000" dirty="0" smtClean="0"/>
              <a:t>); 5g (</a:t>
            </a:r>
            <a:r>
              <a:rPr lang="hu-HU" sz="2000" b="1" dirty="0" smtClean="0"/>
              <a:t>F=0.199</a:t>
            </a:r>
            <a:r>
              <a:rPr lang="hu-HU" sz="2000" dirty="0" smtClean="0"/>
              <a:t>); 2 g (</a:t>
            </a:r>
            <a:r>
              <a:rPr lang="hu-HU" sz="2000" b="1" dirty="0" smtClean="0"/>
              <a:t>F=0.499</a:t>
            </a:r>
            <a:r>
              <a:rPr lang="hu-HU" sz="2000" dirty="0" smtClean="0"/>
              <a:t>)</a:t>
            </a:r>
            <a:endParaRPr lang="hu-HU" sz="2000" dirty="0"/>
          </a:p>
        </p:txBody>
      </p:sp>
      <p:sp>
        <p:nvSpPr>
          <p:cNvPr id="614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hu-HU"/>
          </a:p>
        </p:txBody>
      </p:sp>
      <p:sp>
        <p:nvSpPr>
          <p:cNvPr id="615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hu-HU"/>
          </a:p>
        </p:txBody>
      </p:sp>
      <p:pic>
        <p:nvPicPr>
          <p:cNvPr id="6150" name="Picture 6"/>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907704" y="2204864"/>
            <a:ext cx="5512612" cy="936104"/>
          </a:xfrm>
          <a:prstGeom prst="rect">
            <a:avLst/>
          </a:prstGeom>
          <a:noFill/>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The effect of test portion size reduction</a:t>
            </a:r>
            <a:endParaRPr lang="en-US" sz="3600" dirty="0"/>
          </a:p>
        </p:txBody>
      </p:sp>
      <p:graphicFrame>
        <p:nvGraphicFramePr>
          <p:cNvPr id="4" name="Table 3"/>
          <p:cNvGraphicFramePr>
            <a:graphicFrameLocks noGrp="1"/>
          </p:cNvGraphicFramePr>
          <p:nvPr/>
        </p:nvGraphicFramePr>
        <p:xfrm>
          <a:off x="1331640" y="2996952"/>
          <a:ext cx="6696745" cy="3657600"/>
        </p:xfrm>
        <a:graphic>
          <a:graphicData uri="http://schemas.openxmlformats.org/drawingml/2006/table">
            <a:tbl>
              <a:tblPr/>
              <a:tblGrid>
                <a:gridCol w="2363835"/>
                <a:gridCol w="1443730"/>
                <a:gridCol w="1444590"/>
                <a:gridCol w="1444590"/>
              </a:tblGrid>
              <a:tr h="268451">
                <a:tc rowSpan="2">
                  <a:txBody>
                    <a:bodyPr/>
                    <a:lstStyle/>
                    <a:p>
                      <a:pPr algn="ctr">
                        <a:spcAft>
                          <a:spcPts val="0"/>
                        </a:spcAft>
                      </a:pPr>
                      <a:r>
                        <a:rPr lang="en-GB" sz="2400" dirty="0">
                          <a:latin typeface="Calibri"/>
                          <a:ea typeface="Calibri"/>
                          <a:cs typeface="Times New Roman"/>
                        </a:rPr>
                        <a:t>Test </a:t>
                      </a:r>
                      <a:r>
                        <a:rPr lang="en-GB" sz="2400" dirty="0" smtClean="0">
                          <a:latin typeface="Calibri"/>
                          <a:ea typeface="Calibri"/>
                          <a:cs typeface="Times New Roman"/>
                        </a:rPr>
                        <a:t>portion</a:t>
                      </a:r>
                      <a:r>
                        <a:rPr lang="hu-HU" sz="2400" dirty="0" smtClean="0">
                          <a:latin typeface="Calibri"/>
                          <a:ea typeface="Calibri"/>
                          <a:cs typeface="Times New Roman"/>
                        </a:rPr>
                        <a:t> </a:t>
                      </a:r>
                      <a:r>
                        <a:rPr lang="hu-HU" sz="2400" dirty="0" err="1" smtClean="0">
                          <a:latin typeface="Calibri"/>
                          <a:ea typeface="Calibri"/>
                          <a:cs typeface="Times New Roman"/>
                        </a:rPr>
                        <a:t>M</a:t>
                      </a:r>
                      <a:r>
                        <a:rPr lang="hu-HU" sz="2400" baseline="-25000" dirty="0" err="1" smtClean="0">
                          <a:latin typeface="Calibri"/>
                          <a:ea typeface="Calibri"/>
                          <a:cs typeface="Times New Roman"/>
                        </a:rPr>
                        <a:t>Tp</a:t>
                      </a:r>
                      <a:r>
                        <a:rPr lang="en-GB" sz="2400" dirty="0" smtClean="0">
                          <a:latin typeface="Calibri"/>
                          <a:ea typeface="Calibri"/>
                          <a:cs typeface="Times New Roman"/>
                        </a:rPr>
                        <a:t> </a:t>
                      </a:r>
                      <a:r>
                        <a:rPr lang="en-GB" sz="2400" dirty="0">
                          <a:latin typeface="Calibri"/>
                          <a:ea typeface="Calibri"/>
                          <a:cs typeface="Times New Roman"/>
                        </a:rPr>
                        <a:t>[g]</a:t>
                      </a:r>
                      <a:endParaRPr lang="hu-HU"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spcAft>
                          <a:spcPts val="0"/>
                        </a:spcAft>
                      </a:pPr>
                      <a:r>
                        <a:rPr lang="en-GB" sz="2400" dirty="0">
                          <a:solidFill>
                            <a:srgbClr val="000000"/>
                          </a:solidFill>
                          <a:latin typeface="Calibri"/>
                          <a:ea typeface="Calibri"/>
                          <a:cs typeface="Times New Roman"/>
                        </a:rPr>
                        <a:t>Mass of </a:t>
                      </a:r>
                      <a:r>
                        <a:rPr lang="en-GB" sz="2400" dirty="0">
                          <a:latin typeface="Calibri"/>
                          <a:ea typeface="Calibri"/>
                          <a:cs typeface="Times New Roman"/>
                        </a:rPr>
                        <a:t>laboratory </a:t>
                      </a:r>
                      <a:r>
                        <a:rPr lang="en-GB" sz="2400" dirty="0" smtClean="0">
                          <a:latin typeface="Calibri"/>
                          <a:ea typeface="Calibri"/>
                          <a:cs typeface="Times New Roman"/>
                        </a:rPr>
                        <a:t>sample</a:t>
                      </a:r>
                      <a:r>
                        <a:rPr lang="hu-HU" sz="2400" dirty="0" smtClean="0">
                          <a:latin typeface="Calibri"/>
                          <a:ea typeface="Calibri"/>
                          <a:cs typeface="Times New Roman"/>
                        </a:rPr>
                        <a:t> (</a:t>
                      </a:r>
                      <a:r>
                        <a:rPr lang="hu-HU" sz="2400" dirty="0" err="1" smtClean="0">
                          <a:latin typeface="Calibri"/>
                          <a:ea typeface="Calibri"/>
                          <a:cs typeface="Times New Roman"/>
                        </a:rPr>
                        <a:t>M</a:t>
                      </a:r>
                      <a:r>
                        <a:rPr lang="hu-HU" sz="2400" baseline="-25000" dirty="0" err="1" smtClean="0">
                          <a:latin typeface="Calibri"/>
                          <a:ea typeface="Calibri"/>
                          <a:cs typeface="Times New Roman"/>
                        </a:rPr>
                        <a:t>Ls</a:t>
                      </a:r>
                      <a:r>
                        <a:rPr lang="hu-HU" sz="2400" dirty="0" smtClean="0">
                          <a:latin typeface="Calibri"/>
                          <a:ea typeface="Calibri"/>
                          <a:cs typeface="Times New Roman"/>
                        </a:rPr>
                        <a:t>)</a:t>
                      </a:r>
                      <a:endParaRPr lang="hu-HU"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hu-HU"/>
                    </a:p>
                  </a:txBody>
                  <a:tcPr/>
                </a:tc>
                <a:tc hMerge="1">
                  <a:txBody>
                    <a:bodyPr/>
                    <a:lstStyle/>
                    <a:p>
                      <a:endParaRPr lang="hu-HU"/>
                    </a:p>
                  </a:txBody>
                  <a:tcPr/>
                </a:tc>
              </a:tr>
              <a:tr h="268451">
                <a:tc vMerge="1">
                  <a:txBody>
                    <a:bodyPr/>
                    <a:lstStyle/>
                    <a:p>
                      <a:endParaRPr lang="hu-HU"/>
                    </a:p>
                  </a:txBody>
                  <a:tcPr/>
                </a:tc>
                <a:tc>
                  <a:txBody>
                    <a:bodyPr/>
                    <a:lstStyle/>
                    <a:p>
                      <a:pPr algn="ctr">
                        <a:spcAft>
                          <a:spcPts val="0"/>
                        </a:spcAft>
                      </a:pPr>
                      <a:r>
                        <a:rPr lang="en-GB" sz="2400">
                          <a:solidFill>
                            <a:srgbClr val="000000"/>
                          </a:solidFill>
                          <a:latin typeface="Calibri"/>
                          <a:ea typeface="Calibri"/>
                          <a:cs typeface="Times New Roman"/>
                        </a:rPr>
                        <a:t>1 kg</a:t>
                      </a:r>
                      <a:endParaRPr lang="hu-HU" sz="24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2400">
                          <a:solidFill>
                            <a:srgbClr val="000000"/>
                          </a:solidFill>
                          <a:latin typeface="Calibri"/>
                          <a:ea typeface="Calibri"/>
                          <a:cs typeface="Times New Roman"/>
                        </a:rPr>
                        <a:t>2 kg</a:t>
                      </a:r>
                      <a:endParaRPr lang="hu-HU" sz="24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2400">
                          <a:solidFill>
                            <a:srgbClr val="000000"/>
                          </a:solidFill>
                          <a:latin typeface="Calibri"/>
                          <a:ea typeface="Calibri"/>
                          <a:cs typeface="Times New Roman"/>
                        </a:rPr>
                        <a:t>5kg</a:t>
                      </a:r>
                      <a:endParaRPr lang="hu-HU" sz="24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451">
                <a:tc>
                  <a:txBody>
                    <a:bodyPr/>
                    <a:lstStyle/>
                    <a:p>
                      <a:pPr algn="ctr">
                        <a:spcAft>
                          <a:spcPts val="0"/>
                        </a:spcAft>
                      </a:pPr>
                      <a:endParaRPr lang="en-GB" sz="2400">
                        <a:solidFill>
                          <a:srgbClr val="000000"/>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spcAft>
                          <a:spcPts val="0"/>
                        </a:spcAft>
                      </a:pPr>
                      <a:r>
                        <a:rPr lang="en-GB" sz="2400">
                          <a:latin typeface="Calibri"/>
                          <a:ea typeface="Calibri"/>
                          <a:cs typeface="Times New Roman"/>
                        </a:rPr>
                        <a:t>Multiplying factor</a:t>
                      </a:r>
                      <a:endParaRPr lang="hu-HU" sz="24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hu-HU"/>
                    </a:p>
                  </a:txBody>
                  <a:tcPr/>
                </a:tc>
                <a:tc hMerge="1">
                  <a:txBody>
                    <a:bodyPr/>
                    <a:lstStyle/>
                    <a:p>
                      <a:endParaRPr lang="hu-HU"/>
                    </a:p>
                  </a:txBody>
                  <a:tcPr/>
                </a:tc>
              </a:tr>
              <a:tr h="268451">
                <a:tc>
                  <a:txBody>
                    <a:bodyPr/>
                    <a:lstStyle/>
                    <a:p>
                      <a:pPr algn="ctr">
                        <a:spcAft>
                          <a:spcPts val="0"/>
                        </a:spcAft>
                      </a:pPr>
                      <a:r>
                        <a:rPr lang="en-GB" sz="2400" b="1" dirty="0">
                          <a:solidFill>
                            <a:srgbClr val="FF0000"/>
                          </a:solidFill>
                          <a:latin typeface="Calibri"/>
                          <a:ea typeface="Calibri"/>
                          <a:cs typeface="Times New Roman"/>
                        </a:rPr>
                        <a:t>1</a:t>
                      </a:r>
                      <a:endParaRPr lang="hu-HU" sz="2400" b="1" dirty="0">
                        <a:solidFill>
                          <a:srgbClr val="FF0000"/>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tabLst>
                          <a:tab pos="472440" algn="dec"/>
                        </a:tabLst>
                      </a:pPr>
                      <a:r>
                        <a:rPr lang="en-GB" sz="2400" b="1" dirty="0">
                          <a:solidFill>
                            <a:srgbClr val="FF0000"/>
                          </a:solidFill>
                          <a:latin typeface="Calibri"/>
                          <a:ea typeface="Calibri"/>
                          <a:cs typeface="Times New Roman"/>
                        </a:rPr>
                        <a:t>15.2</a:t>
                      </a:r>
                      <a:endParaRPr lang="hu-HU" sz="2400" b="1" dirty="0">
                        <a:solidFill>
                          <a:srgbClr val="FF0000"/>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tabLst>
                          <a:tab pos="339725" algn="dec"/>
                        </a:tabLst>
                      </a:pPr>
                      <a:r>
                        <a:rPr lang="en-GB" sz="2400" b="1" dirty="0">
                          <a:solidFill>
                            <a:srgbClr val="FF0000"/>
                          </a:solidFill>
                          <a:latin typeface="Calibri"/>
                          <a:ea typeface="Calibri"/>
                          <a:cs typeface="Times New Roman"/>
                        </a:rPr>
                        <a:t>15.1</a:t>
                      </a:r>
                      <a:endParaRPr lang="hu-HU" sz="2400" b="1" dirty="0">
                        <a:solidFill>
                          <a:srgbClr val="FF0000"/>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tabLst>
                          <a:tab pos="320040" algn="dec"/>
                        </a:tabLst>
                      </a:pPr>
                      <a:r>
                        <a:rPr lang="en-GB" sz="2400" b="1" dirty="0">
                          <a:solidFill>
                            <a:srgbClr val="FF0000"/>
                          </a:solidFill>
                          <a:latin typeface="Calibri"/>
                          <a:ea typeface="Calibri"/>
                          <a:cs typeface="Times New Roman"/>
                        </a:rPr>
                        <a:t>15.0</a:t>
                      </a:r>
                      <a:endParaRPr lang="hu-HU" sz="2400" b="1" dirty="0">
                        <a:solidFill>
                          <a:srgbClr val="FF0000"/>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451">
                <a:tc>
                  <a:txBody>
                    <a:bodyPr/>
                    <a:lstStyle/>
                    <a:p>
                      <a:pPr algn="ctr">
                        <a:spcAft>
                          <a:spcPts val="0"/>
                        </a:spcAft>
                      </a:pPr>
                      <a:r>
                        <a:rPr lang="en-GB" sz="2400">
                          <a:solidFill>
                            <a:srgbClr val="000000"/>
                          </a:solidFill>
                          <a:latin typeface="Calibri"/>
                          <a:ea typeface="Calibri"/>
                          <a:cs typeface="Times New Roman"/>
                        </a:rPr>
                        <a:t>2</a:t>
                      </a:r>
                      <a:endParaRPr lang="hu-HU" sz="24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tabLst>
                          <a:tab pos="472440" algn="dec"/>
                        </a:tabLst>
                      </a:pPr>
                      <a:r>
                        <a:rPr lang="en-GB" sz="2400">
                          <a:solidFill>
                            <a:srgbClr val="000000"/>
                          </a:solidFill>
                          <a:latin typeface="Calibri"/>
                          <a:ea typeface="Calibri"/>
                          <a:cs typeface="Times New Roman"/>
                        </a:rPr>
                        <a:t>7.6</a:t>
                      </a:r>
                      <a:endParaRPr lang="hu-HU" sz="24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tabLst>
                          <a:tab pos="339725" algn="dec"/>
                        </a:tabLst>
                      </a:pPr>
                      <a:r>
                        <a:rPr lang="en-GB" sz="2400" dirty="0">
                          <a:solidFill>
                            <a:srgbClr val="000000"/>
                          </a:solidFill>
                          <a:latin typeface="Calibri"/>
                          <a:ea typeface="Calibri"/>
                          <a:cs typeface="Times New Roman"/>
                        </a:rPr>
                        <a:t>7.5</a:t>
                      </a:r>
                      <a:endParaRPr lang="hu-HU" sz="24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tabLst>
                          <a:tab pos="320040" algn="dec"/>
                        </a:tabLst>
                      </a:pPr>
                      <a:r>
                        <a:rPr lang="en-GB" sz="2400">
                          <a:solidFill>
                            <a:srgbClr val="000000"/>
                          </a:solidFill>
                          <a:latin typeface="Calibri"/>
                          <a:ea typeface="Calibri"/>
                          <a:cs typeface="Times New Roman"/>
                        </a:rPr>
                        <a:t>7.5</a:t>
                      </a:r>
                      <a:endParaRPr lang="hu-HU" sz="24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451">
                <a:tc>
                  <a:txBody>
                    <a:bodyPr/>
                    <a:lstStyle/>
                    <a:p>
                      <a:pPr algn="ctr">
                        <a:spcAft>
                          <a:spcPts val="0"/>
                        </a:spcAft>
                      </a:pPr>
                      <a:r>
                        <a:rPr lang="en-GB" sz="2400">
                          <a:solidFill>
                            <a:srgbClr val="000000"/>
                          </a:solidFill>
                          <a:latin typeface="Calibri"/>
                          <a:ea typeface="Calibri"/>
                          <a:cs typeface="Times New Roman"/>
                        </a:rPr>
                        <a:t>5</a:t>
                      </a:r>
                      <a:endParaRPr lang="hu-HU" sz="24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tabLst>
                          <a:tab pos="472440" algn="dec"/>
                        </a:tabLst>
                      </a:pPr>
                      <a:r>
                        <a:rPr lang="en-GB" sz="2400">
                          <a:solidFill>
                            <a:srgbClr val="000000"/>
                          </a:solidFill>
                          <a:latin typeface="Calibri"/>
                          <a:ea typeface="Calibri"/>
                          <a:cs typeface="Times New Roman"/>
                        </a:rPr>
                        <a:t>3.0</a:t>
                      </a:r>
                      <a:endParaRPr lang="hu-HU" sz="24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tabLst>
                          <a:tab pos="339725" algn="dec"/>
                        </a:tabLst>
                      </a:pPr>
                      <a:r>
                        <a:rPr lang="en-GB" sz="2400" dirty="0">
                          <a:solidFill>
                            <a:srgbClr val="000000"/>
                          </a:solidFill>
                          <a:latin typeface="Calibri"/>
                          <a:ea typeface="Calibri"/>
                          <a:cs typeface="Times New Roman"/>
                        </a:rPr>
                        <a:t>3.0</a:t>
                      </a:r>
                      <a:endParaRPr lang="hu-HU" sz="24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tabLst>
                          <a:tab pos="320040" algn="dec"/>
                        </a:tabLst>
                      </a:pPr>
                      <a:r>
                        <a:rPr lang="en-GB" sz="2400">
                          <a:solidFill>
                            <a:srgbClr val="000000"/>
                          </a:solidFill>
                          <a:latin typeface="Calibri"/>
                          <a:ea typeface="Calibri"/>
                          <a:cs typeface="Times New Roman"/>
                        </a:rPr>
                        <a:t>3.0</a:t>
                      </a:r>
                      <a:endParaRPr lang="hu-HU" sz="24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451">
                <a:tc>
                  <a:txBody>
                    <a:bodyPr/>
                    <a:lstStyle/>
                    <a:p>
                      <a:pPr algn="ctr">
                        <a:spcAft>
                          <a:spcPts val="0"/>
                        </a:spcAft>
                      </a:pPr>
                      <a:r>
                        <a:rPr lang="en-GB" sz="2400">
                          <a:solidFill>
                            <a:srgbClr val="000000"/>
                          </a:solidFill>
                          <a:latin typeface="Calibri"/>
                          <a:ea typeface="Calibri"/>
                          <a:cs typeface="Times New Roman"/>
                        </a:rPr>
                        <a:t>10</a:t>
                      </a:r>
                      <a:endParaRPr lang="hu-HU" sz="24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tabLst>
                          <a:tab pos="472440" algn="dec"/>
                        </a:tabLst>
                      </a:pPr>
                      <a:r>
                        <a:rPr lang="en-GB" sz="2400">
                          <a:solidFill>
                            <a:srgbClr val="000000"/>
                          </a:solidFill>
                          <a:latin typeface="Calibri"/>
                          <a:ea typeface="Calibri"/>
                          <a:cs typeface="Times New Roman"/>
                        </a:rPr>
                        <a:t>1.5</a:t>
                      </a:r>
                      <a:endParaRPr lang="hu-HU" sz="24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tabLst>
                          <a:tab pos="339725" algn="dec"/>
                        </a:tabLst>
                      </a:pPr>
                      <a:r>
                        <a:rPr lang="en-GB" sz="2400" dirty="0">
                          <a:solidFill>
                            <a:srgbClr val="000000"/>
                          </a:solidFill>
                          <a:latin typeface="Calibri"/>
                          <a:ea typeface="Calibri"/>
                          <a:cs typeface="Times New Roman"/>
                        </a:rPr>
                        <a:t>1.5</a:t>
                      </a:r>
                      <a:endParaRPr lang="hu-HU" sz="24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tabLst>
                          <a:tab pos="320040" algn="dec"/>
                        </a:tabLst>
                      </a:pPr>
                      <a:r>
                        <a:rPr lang="en-GB" sz="2400" dirty="0">
                          <a:solidFill>
                            <a:srgbClr val="000000"/>
                          </a:solidFill>
                          <a:latin typeface="Calibri"/>
                          <a:ea typeface="Calibri"/>
                          <a:cs typeface="Times New Roman"/>
                        </a:rPr>
                        <a:t>1.5</a:t>
                      </a:r>
                      <a:endParaRPr lang="hu-HU" sz="24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451">
                <a:tc>
                  <a:txBody>
                    <a:bodyPr/>
                    <a:lstStyle/>
                    <a:p>
                      <a:pPr algn="ctr">
                        <a:spcAft>
                          <a:spcPts val="0"/>
                        </a:spcAft>
                      </a:pPr>
                      <a:r>
                        <a:rPr lang="en-GB" sz="2400" b="1" dirty="0">
                          <a:solidFill>
                            <a:srgbClr val="7030A0"/>
                          </a:solidFill>
                          <a:latin typeface="Calibri"/>
                          <a:ea typeface="Calibri"/>
                          <a:cs typeface="Times New Roman"/>
                        </a:rPr>
                        <a:t>15</a:t>
                      </a:r>
                      <a:endParaRPr lang="hu-HU" sz="2400" b="1" dirty="0">
                        <a:solidFill>
                          <a:srgbClr val="7030A0"/>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tabLst>
                          <a:tab pos="472440" algn="dec"/>
                        </a:tabLst>
                      </a:pPr>
                      <a:r>
                        <a:rPr lang="en-GB" sz="2400" b="1" dirty="0">
                          <a:solidFill>
                            <a:srgbClr val="7030A0"/>
                          </a:solidFill>
                          <a:latin typeface="Calibri"/>
                          <a:ea typeface="Calibri"/>
                          <a:cs typeface="Times New Roman"/>
                        </a:rPr>
                        <a:t>1.0</a:t>
                      </a:r>
                      <a:endParaRPr lang="hu-HU" sz="2400" b="1" dirty="0">
                        <a:solidFill>
                          <a:srgbClr val="7030A0"/>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tabLst>
                          <a:tab pos="339725" algn="dec"/>
                        </a:tabLst>
                      </a:pPr>
                      <a:r>
                        <a:rPr lang="en-GB" sz="2400" b="1" dirty="0">
                          <a:solidFill>
                            <a:srgbClr val="7030A0"/>
                          </a:solidFill>
                          <a:latin typeface="Calibri"/>
                          <a:ea typeface="Calibri"/>
                          <a:cs typeface="Times New Roman"/>
                        </a:rPr>
                        <a:t>1.0</a:t>
                      </a:r>
                      <a:endParaRPr lang="hu-HU" sz="2400" b="1" dirty="0">
                        <a:solidFill>
                          <a:srgbClr val="7030A0"/>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tabLst>
                          <a:tab pos="320040" algn="dec"/>
                        </a:tabLst>
                      </a:pPr>
                      <a:r>
                        <a:rPr lang="en-GB" sz="2400" b="1" dirty="0">
                          <a:solidFill>
                            <a:srgbClr val="7030A0"/>
                          </a:solidFill>
                          <a:latin typeface="Calibri"/>
                          <a:ea typeface="Calibri"/>
                          <a:cs typeface="Times New Roman"/>
                        </a:rPr>
                        <a:t>1.0</a:t>
                      </a:r>
                      <a:endParaRPr lang="hu-HU" sz="2400" b="1" dirty="0">
                        <a:solidFill>
                          <a:srgbClr val="7030A0"/>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451">
                <a:tc>
                  <a:txBody>
                    <a:bodyPr/>
                    <a:lstStyle/>
                    <a:p>
                      <a:pPr algn="ctr">
                        <a:spcAft>
                          <a:spcPts val="0"/>
                        </a:spcAft>
                      </a:pPr>
                      <a:r>
                        <a:rPr lang="en-GB" sz="2400">
                          <a:solidFill>
                            <a:srgbClr val="000000"/>
                          </a:solidFill>
                          <a:latin typeface="Calibri"/>
                          <a:ea typeface="Calibri"/>
                          <a:cs typeface="Times New Roman"/>
                        </a:rPr>
                        <a:t>25</a:t>
                      </a:r>
                      <a:endParaRPr lang="hu-HU" sz="24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tabLst>
                          <a:tab pos="472440" algn="dec"/>
                        </a:tabLst>
                      </a:pPr>
                      <a:r>
                        <a:rPr lang="en-GB" sz="2400">
                          <a:solidFill>
                            <a:srgbClr val="000000"/>
                          </a:solidFill>
                          <a:latin typeface="Calibri"/>
                          <a:ea typeface="Calibri"/>
                          <a:cs typeface="Times New Roman"/>
                        </a:rPr>
                        <a:t>0.6</a:t>
                      </a:r>
                      <a:endParaRPr lang="hu-HU" sz="24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tabLst>
                          <a:tab pos="339725" algn="dec"/>
                        </a:tabLst>
                      </a:pPr>
                      <a:r>
                        <a:rPr lang="en-GB" sz="2400">
                          <a:solidFill>
                            <a:srgbClr val="000000"/>
                          </a:solidFill>
                          <a:latin typeface="Calibri"/>
                          <a:ea typeface="Calibri"/>
                          <a:cs typeface="Times New Roman"/>
                        </a:rPr>
                        <a:t>0.6</a:t>
                      </a:r>
                      <a:endParaRPr lang="hu-HU" sz="24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tabLst>
                          <a:tab pos="320040" algn="dec"/>
                        </a:tabLst>
                      </a:pPr>
                      <a:r>
                        <a:rPr lang="en-GB" sz="2400" dirty="0">
                          <a:solidFill>
                            <a:srgbClr val="000000"/>
                          </a:solidFill>
                          <a:latin typeface="Calibri"/>
                          <a:ea typeface="Calibri"/>
                          <a:cs typeface="Times New Roman"/>
                        </a:rPr>
                        <a:t>0.6</a:t>
                      </a:r>
                      <a:endParaRPr lang="hu-HU" sz="24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451">
                <a:tc>
                  <a:txBody>
                    <a:bodyPr/>
                    <a:lstStyle/>
                    <a:p>
                      <a:pPr algn="ctr">
                        <a:spcAft>
                          <a:spcPts val="0"/>
                        </a:spcAft>
                      </a:pPr>
                      <a:r>
                        <a:rPr lang="en-GB" sz="2400">
                          <a:solidFill>
                            <a:srgbClr val="000000"/>
                          </a:solidFill>
                          <a:latin typeface="Calibri"/>
                          <a:ea typeface="Calibri"/>
                          <a:cs typeface="Times New Roman"/>
                        </a:rPr>
                        <a:t>50</a:t>
                      </a:r>
                      <a:endParaRPr lang="hu-HU" sz="24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tabLst>
                          <a:tab pos="472440" algn="dec"/>
                        </a:tabLst>
                      </a:pPr>
                      <a:r>
                        <a:rPr lang="en-GB" sz="2400">
                          <a:solidFill>
                            <a:srgbClr val="000000"/>
                          </a:solidFill>
                          <a:latin typeface="Calibri"/>
                          <a:ea typeface="Calibri"/>
                          <a:cs typeface="Times New Roman"/>
                        </a:rPr>
                        <a:t>0.3</a:t>
                      </a:r>
                      <a:endParaRPr lang="hu-HU" sz="24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tabLst>
                          <a:tab pos="339725" algn="dec"/>
                        </a:tabLst>
                      </a:pPr>
                      <a:r>
                        <a:rPr lang="en-GB" sz="2400">
                          <a:solidFill>
                            <a:srgbClr val="000000"/>
                          </a:solidFill>
                          <a:latin typeface="Calibri"/>
                          <a:ea typeface="Calibri"/>
                          <a:cs typeface="Times New Roman"/>
                        </a:rPr>
                        <a:t>0.3</a:t>
                      </a:r>
                      <a:endParaRPr lang="hu-HU" sz="24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tabLst>
                          <a:tab pos="320040" algn="dec"/>
                        </a:tabLst>
                      </a:pPr>
                      <a:r>
                        <a:rPr lang="en-GB" sz="2400" dirty="0">
                          <a:solidFill>
                            <a:srgbClr val="000000"/>
                          </a:solidFill>
                          <a:latin typeface="Calibri"/>
                          <a:ea typeface="Calibri"/>
                          <a:cs typeface="Times New Roman"/>
                        </a:rPr>
                        <a:t>0.3</a:t>
                      </a:r>
                      <a:endParaRPr lang="hu-HU" sz="24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hu-HU"/>
          </a:p>
        </p:txBody>
      </p:sp>
      <p:pic>
        <p:nvPicPr>
          <p:cNvPr id="102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39551" y="1412776"/>
            <a:ext cx="3072342" cy="576064"/>
          </a:xfrm>
          <a:prstGeom prst="rect">
            <a:avLst/>
          </a:prstGeom>
          <a:noFill/>
        </p:spPr>
      </p:pic>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hu-HU"/>
          </a:p>
        </p:txBody>
      </p:sp>
      <p:pic>
        <p:nvPicPr>
          <p:cNvPr id="1027"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067944" y="1412776"/>
            <a:ext cx="2106234" cy="648072"/>
          </a:xfrm>
          <a:prstGeom prst="rect">
            <a:avLst/>
          </a:prstGeom>
          <a:noFill/>
        </p:spPr>
      </p:pic>
      <p:sp>
        <p:nvSpPr>
          <p:cNvPr id="10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hu-HU"/>
          </a:p>
        </p:txBody>
      </p:sp>
      <p:sp>
        <p:nvSpPr>
          <p:cNvPr id="103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hu-HU"/>
          </a:p>
        </p:txBody>
      </p:sp>
      <p:pic>
        <p:nvPicPr>
          <p:cNvPr id="1031"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419871" y="2204864"/>
            <a:ext cx="2760307" cy="720080"/>
          </a:xfrm>
          <a:prstGeom prst="rect">
            <a:avLst/>
          </a:prstGeom>
          <a:noFill/>
        </p:spPr>
      </p:pic>
      <p:sp>
        <p:nvSpPr>
          <p:cNvPr id="13" name="TextBox 12"/>
          <p:cNvSpPr txBox="1"/>
          <p:nvPr/>
        </p:nvSpPr>
        <p:spPr>
          <a:xfrm>
            <a:off x="899592" y="2348880"/>
            <a:ext cx="1944216" cy="461665"/>
          </a:xfrm>
          <a:prstGeom prst="rect">
            <a:avLst/>
          </a:prstGeom>
          <a:noFill/>
        </p:spPr>
        <p:txBody>
          <a:bodyPr wrap="square" rtlCol="0">
            <a:spAutoFit/>
          </a:bodyPr>
          <a:lstStyle/>
          <a:p>
            <a:r>
              <a:rPr lang="hu-HU" sz="2400" dirty="0" err="1" smtClean="0"/>
              <a:t>Gy’s</a:t>
            </a:r>
            <a:r>
              <a:rPr lang="hu-HU" sz="2400" dirty="0" smtClean="0"/>
              <a:t> </a:t>
            </a:r>
            <a:r>
              <a:rPr lang="hu-HU" sz="2400" dirty="0" err="1" smtClean="0"/>
              <a:t>equation</a:t>
            </a:r>
            <a:endParaRPr lang="hu-HU"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2"/>
          <p:cNvGraphicFramePr>
            <a:graphicFrameLocks noChangeAspect="1"/>
          </p:cNvGraphicFramePr>
          <p:nvPr/>
        </p:nvGraphicFramePr>
        <p:xfrm>
          <a:off x="642910" y="311150"/>
          <a:ext cx="7319990" cy="5692775"/>
        </p:xfrm>
        <a:graphic>
          <a:graphicData uri="http://schemas.openxmlformats.org/drawingml/2006/chart">
            <c:chart xmlns:c="http://schemas.openxmlformats.org/drawingml/2006/chart" xmlns:r="http://schemas.openxmlformats.org/officeDocument/2006/relationships" r:id="rId2"/>
          </a:graphicData>
        </a:graphic>
      </p:graphicFrame>
      <p:sp>
        <p:nvSpPr>
          <p:cNvPr id="6" name="Slide Number Placeholder 5"/>
          <p:cNvSpPr>
            <a:spLocks noGrp="1"/>
          </p:cNvSpPr>
          <p:nvPr>
            <p:ph type="sldNum" sz="quarter" idx="12"/>
          </p:nvPr>
        </p:nvSpPr>
        <p:spPr/>
        <p:txBody>
          <a:bodyPr/>
          <a:lstStyle/>
          <a:p>
            <a:fld id="{1ABF3071-730D-49D2-BB0B-F0EBBC3FBAB0}"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640960" cy="1143000"/>
          </a:xfrm>
        </p:spPr>
        <p:txBody>
          <a:bodyPr>
            <a:normAutofit fontScale="90000"/>
          </a:bodyPr>
          <a:lstStyle/>
          <a:p>
            <a:pPr algn="l"/>
            <a:r>
              <a:rPr lang="hu-HU" sz="3200" dirty="0" err="1" smtClean="0"/>
              <a:t>Typical</a:t>
            </a:r>
            <a:r>
              <a:rPr lang="hu-HU" sz="3200" dirty="0" smtClean="0"/>
              <a:t> </a:t>
            </a:r>
            <a:r>
              <a:rPr lang="hu-HU" sz="3200" dirty="0" err="1" smtClean="0"/>
              <a:t>contribution</a:t>
            </a:r>
            <a:r>
              <a:rPr lang="hu-HU" sz="3200" dirty="0" smtClean="0"/>
              <a:t> of </a:t>
            </a:r>
            <a:r>
              <a:rPr lang="hu-HU" sz="3200" dirty="0" err="1" smtClean="0"/>
              <a:t>the</a:t>
            </a:r>
            <a:r>
              <a:rPr lang="hu-HU" sz="3200" dirty="0" smtClean="0"/>
              <a:t> </a:t>
            </a:r>
            <a:r>
              <a:rPr lang="hu-HU" sz="3200" dirty="0" err="1" smtClean="0"/>
              <a:t>steps</a:t>
            </a:r>
            <a:r>
              <a:rPr lang="hu-HU" sz="3200" dirty="0" smtClean="0"/>
              <a:t> </a:t>
            </a:r>
            <a:r>
              <a:rPr lang="hu-HU" sz="3200" dirty="0" err="1" smtClean="0"/>
              <a:t>of</a:t>
            </a:r>
            <a:r>
              <a:rPr lang="hu-HU" sz="3200" dirty="0" smtClean="0"/>
              <a:t> </a:t>
            </a:r>
            <a:r>
              <a:rPr lang="hu-HU" sz="3200" dirty="0" err="1" smtClean="0"/>
              <a:t>pesticide</a:t>
            </a:r>
            <a:r>
              <a:rPr lang="hu-HU" sz="3200" dirty="0" smtClean="0"/>
              <a:t> </a:t>
            </a:r>
            <a:r>
              <a:rPr lang="hu-HU" sz="3200" dirty="0" err="1" smtClean="0"/>
              <a:t>residues</a:t>
            </a:r>
            <a:r>
              <a:rPr lang="hu-HU" sz="3200" dirty="0" smtClean="0"/>
              <a:t/>
            </a:r>
            <a:br>
              <a:rPr lang="hu-HU" sz="3200" dirty="0" smtClean="0"/>
            </a:br>
            <a:r>
              <a:rPr lang="hu-HU" sz="3200" dirty="0" err="1" smtClean="0"/>
              <a:t>determination</a:t>
            </a:r>
            <a:r>
              <a:rPr lang="hu-HU" sz="3200" dirty="0" smtClean="0"/>
              <a:t> </a:t>
            </a:r>
            <a:r>
              <a:rPr lang="en-US" sz="3200" dirty="0" smtClean="0"/>
              <a:t>(CV</a:t>
            </a:r>
            <a:r>
              <a:rPr lang="hu-HU" sz="3200" baseline="-25000" dirty="0" smtClean="0"/>
              <a:t>R</a:t>
            </a:r>
            <a:r>
              <a:rPr lang="en-US" sz="3200" dirty="0" smtClean="0"/>
              <a:t>=0.38) </a:t>
            </a:r>
            <a:r>
              <a:rPr lang="hu-HU" sz="3200" dirty="0" err="1" smtClean="0"/>
              <a:t>to</a:t>
            </a:r>
            <a:r>
              <a:rPr lang="hu-HU" sz="3200" dirty="0" smtClean="0"/>
              <a:t> </a:t>
            </a:r>
            <a:r>
              <a:rPr lang="hu-HU" sz="3200" dirty="0" err="1" smtClean="0"/>
              <a:t>the</a:t>
            </a:r>
            <a:r>
              <a:rPr lang="hu-HU" sz="3200" dirty="0" smtClean="0"/>
              <a:t> </a:t>
            </a:r>
            <a:r>
              <a:rPr lang="hu-HU" sz="3200" dirty="0" err="1" smtClean="0"/>
              <a:t>combined</a:t>
            </a:r>
            <a:r>
              <a:rPr lang="hu-HU" sz="3200" dirty="0" smtClean="0"/>
              <a:t> </a:t>
            </a:r>
            <a:r>
              <a:rPr lang="hu-HU" sz="3200" dirty="0" err="1" smtClean="0"/>
              <a:t>uncertainty</a:t>
            </a:r>
            <a:endParaRPr lang="en-US" sz="3200" dirty="0"/>
          </a:p>
        </p:txBody>
      </p:sp>
      <p:graphicFrame>
        <p:nvGraphicFramePr>
          <p:cNvPr id="3" name="Chart 2"/>
          <p:cNvGraphicFramePr/>
          <p:nvPr/>
        </p:nvGraphicFramePr>
        <p:xfrm>
          <a:off x="1043608" y="1700808"/>
          <a:ext cx="6643734" cy="468052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714348" y="5786454"/>
            <a:ext cx="6215106" cy="369332"/>
          </a:xfrm>
          <a:prstGeom prst="rect">
            <a:avLst/>
          </a:prstGeom>
          <a:noFill/>
        </p:spPr>
        <p:txBody>
          <a:bodyPr wrap="square" rtlCol="0">
            <a:spAutoFit/>
          </a:bodyPr>
          <a:lstStyle/>
          <a:p>
            <a:r>
              <a:rPr lang="hu-HU" b="1" dirty="0" smtClean="0">
                <a:solidFill>
                  <a:srgbClr val="FF0000"/>
                </a:solidFill>
              </a:rPr>
              <a:t>The CV</a:t>
            </a:r>
            <a:r>
              <a:rPr lang="hu-HU" b="1" baseline="-25000" dirty="0" smtClean="0">
                <a:solidFill>
                  <a:srgbClr val="FF0000"/>
                </a:solidFill>
              </a:rPr>
              <a:t>A</a:t>
            </a:r>
            <a:r>
              <a:rPr lang="hu-HU" b="1" dirty="0" smtClean="0">
                <a:solidFill>
                  <a:srgbClr val="FF0000"/>
                </a:solidFill>
              </a:rPr>
              <a:t> is </a:t>
            </a:r>
            <a:r>
              <a:rPr lang="hu-HU" b="1" dirty="0" err="1" smtClean="0">
                <a:solidFill>
                  <a:srgbClr val="FF0000"/>
                </a:solidFill>
              </a:rPr>
              <a:t>only</a:t>
            </a:r>
            <a:r>
              <a:rPr lang="hu-HU" b="1" dirty="0" smtClean="0">
                <a:solidFill>
                  <a:srgbClr val="FF0000"/>
                </a:solidFill>
              </a:rPr>
              <a:t>  11%</a:t>
            </a:r>
            <a:endParaRPr lang="en-GB" b="1" dirty="0">
              <a:solidFill>
                <a:srgbClr val="FF0000"/>
              </a:solidFill>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204864"/>
            <a:ext cx="8229600" cy="1143000"/>
          </a:xfrm>
        </p:spPr>
        <p:txBody>
          <a:bodyPr/>
          <a:lstStyle/>
          <a:p>
            <a:r>
              <a:rPr lang="hu-HU" dirty="0" err="1" smtClean="0"/>
              <a:t>Interpretation</a:t>
            </a:r>
            <a:r>
              <a:rPr lang="hu-HU" dirty="0" smtClean="0"/>
              <a:t> of </a:t>
            </a:r>
            <a:r>
              <a:rPr lang="hu-HU" dirty="0" err="1" smtClean="0"/>
              <a:t>measure</a:t>
            </a:r>
            <a:r>
              <a:rPr lang="hu-HU" dirty="0" smtClean="0"/>
              <a:t> </a:t>
            </a:r>
            <a:r>
              <a:rPr lang="hu-HU" dirty="0" err="1" smtClean="0"/>
              <a:t>values</a:t>
            </a:r>
            <a:endParaRPr lang="en-GB"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Relationship of AL and ML in case of determination of AFM1 in milk. </a:t>
            </a:r>
            <a:endParaRPr lang="hu-HU" dirty="0"/>
          </a:p>
        </p:txBody>
      </p:sp>
      <p:graphicFrame>
        <p:nvGraphicFramePr>
          <p:cNvPr id="3" name="Chart 2"/>
          <p:cNvGraphicFramePr/>
          <p:nvPr/>
        </p:nvGraphicFramePr>
        <p:xfrm>
          <a:off x="2286000" y="2057400"/>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1043608" y="5085184"/>
            <a:ext cx="6552728" cy="1200329"/>
          </a:xfrm>
          <a:prstGeom prst="rect">
            <a:avLst/>
          </a:prstGeom>
          <a:noFill/>
        </p:spPr>
        <p:txBody>
          <a:bodyPr wrap="square" rtlCol="0">
            <a:spAutoFit/>
          </a:bodyPr>
          <a:lstStyle/>
          <a:p>
            <a:r>
              <a:rPr lang="en-GB" dirty="0" smtClean="0"/>
              <a:t>Where the product to be tested can be considered homogeneous such as bulk milk, the sampling uncertainty is practically zero. In this case only the uncertainty of the analytical measurement (CV</a:t>
            </a:r>
            <a:r>
              <a:rPr lang="en-GB" baseline="-25000" dirty="0" smtClean="0"/>
              <a:t>L</a:t>
            </a:r>
            <a:r>
              <a:rPr lang="en-GB" dirty="0" smtClean="0"/>
              <a:t>) should be taken into account </a:t>
            </a:r>
            <a:r>
              <a:rPr lang="hu-HU" dirty="0" smtClean="0"/>
              <a:t>.</a:t>
            </a:r>
            <a:endParaRPr lang="hu-H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67544" y="1268760"/>
            <a:ext cx="7488832" cy="504056"/>
          </a:xfrm>
        </p:spPr>
        <p:txBody>
          <a:bodyPr>
            <a:noAutofit/>
          </a:bodyPr>
          <a:lstStyle/>
          <a:p>
            <a:r>
              <a:rPr lang="en-GB" sz="2400" dirty="0" smtClean="0"/>
              <a:t>Distribution of residues in apple composite samples. </a:t>
            </a:r>
            <a:endParaRPr lang="hu-HU" sz="2400" dirty="0"/>
          </a:p>
        </p:txBody>
      </p:sp>
      <p:sp>
        <p:nvSpPr>
          <p:cNvPr id="3" name="Tartalom helye 2"/>
          <p:cNvSpPr>
            <a:spLocks noGrp="1"/>
          </p:cNvSpPr>
          <p:nvPr>
            <p:ph idx="1"/>
          </p:nvPr>
        </p:nvSpPr>
        <p:spPr>
          <a:xfrm>
            <a:off x="323528" y="5805264"/>
            <a:ext cx="8229600" cy="608931"/>
          </a:xfrm>
        </p:spPr>
        <p:txBody>
          <a:bodyPr>
            <a:normAutofit fontScale="85000" lnSpcReduction="10000"/>
          </a:bodyPr>
          <a:lstStyle/>
          <a:p>
            <a:pPr marL="0" indent="0">
              <a:buNone/>
            </a:pPr>
            <a:r>
              <a:rPr lang="en-US" sz="2000" dirty="0"/>
              <a:t>If we compare </a:t>
            </a:r>
            <a:r>
              <a:rPr lang="hu-HU" sz="2000" dirty="0" err="1"/>
              <a:t>contaminants</a:t>
            </a:r>
            <a:r>
              <a:rPr lang="hu-HU" sz="2000" dirty="0"/>
              <a:t>/</a:t>
            </a:r>
            <a:r>
              <a:rPr lang="en-US" sz="2000" dirty="0" err="1"/>
              <a:t>resid</a:t>
            </a:r>
            <a:r>
              <a:rPr lang="hu-HU" sz="2000" dirty="0"/>
              <a:t>u</a:t>
            </a:r>
            <a:r>
              <a:rPr lang="en-US" sz="2000" dirty="0" err="1"/>
              <a:t>es</a:t>
            </a:r>
            <a:r>
              <a:rPr lang="en-US" sz="2000" dirty="0"/>
              <a:t> in composite samples to the </a:t>
            </a:r>
            <a:r>
              <a:rPr lang="hu-HU" sz="2000" dirty="0"/>
              <a:t>ML/</a:t>
            </a:r>
            <a:r>
              <a:rPr lang="en-US" sz="2000" dirty="0"/>
              <a:t>MRL we would make wrong decision in </a:t>
            </a:r>
            <a:r>
              <a:rPr lang="hu-HU" sz="2000" dirty="0"/>
              <a:t>over </a:t>
            </a:r>
            <a:r>
              <a:rPr lang="en-US" sz="2000" dirty="0" smtClean="0"/>
              <a:t>50</a:t>
            </a:r>
            <a:r>
              <a:rPr lang="hu-HU" sz="2000" dirty="0" smtClean="0"/>
              <a:t>-70</a:t>
            </a:r>
            <a:r>
              <a:rPr lang="en-US" sz="2000" dirty="0" smtClean="0"/>
              <a:t>% </a:t>
            </a:r>
            <a:r>
              <a:rPr lang="en-US" sz="2000" dirty="0"/>
              <a:t>of </a:t>
            </a:r>
            <a:r>
              <a:rPr lang="hu-HU" sz="2000" dirty="0" err="1"/>
              <a:t>the</a:t>
            </a:r>
            <a:r>
              <a:rPr lang="hu-HU" sz="2000" dirty="0"/>
              <a:t> </a:t>
            </a:r>
            <a:r>
              <a:rPr lang="en-US" sz="2000" dirty="0" err="1"/>
              <a:t>ca</a:t>
            </a:r>
            <a:r>
              <a:rPr lang="hu-HU" sz="2000" dirty="0"/>
              <a:t>s</a:t>
            </a:r>
            <a:r>
              <a:rPr lang="en-US" sz="2000" dirty="0" err="1" smtClean="0"/>
              <a:t>es</a:t>
            </a:r>
            <a:r>
              <a:rPr lang="hu-HU" sz="2000" dirty="0" smtClean="0"/>
              <a:t> </a:t>
            </a:r>
            <a:r>
              <a:rPr lang="hu-HU" sz="2000" dirty="0" err="1" smtClean="0"/>
              <a:t>depending</a:t>
            </a:r>
            <a:r>
              <a:rPr lang="hu-HU" sz="2000" dirty="0" smtClean="0"/>
              <a:t> </a:t>
            </a:r>
            <a:r>
              <a:rPr lang="hu-HU" sz="2000" dirty="0" err="1" smtClean="0"/>
              <a:t>on</a:t>
            </a:r>
            <a:r>
              <a:rPr lang="hu-HU" sz="2000" dirty="0" smtClean="0"/>
              <a:t> </a:t>
            </a:r>
            <a:r>
              <a:rPr lang="hu-HU" sz="2000" dirty="0" err="1" smtClean="0"/>
              <a:t>the</a:t>
            </a:r>
            <a:r>
              <a:rPr lang="hu-HU" sz="2000" dirty="0" smtClean="0"/>
              <a:t> measurand and </a:t>
            </a:r>
            <a:r>
              <a:rPr lang="hu-HU" sz="2000" dirty="0" err="1" smtClean="0"/>
              <a:t>sample</a:t>
            </a:r>
            <a:r>
              <a:rPr lang="en-US" sz="2000" dirty="0" smtClean="0"/>
              <a:t>.</a:t>
            </a:r>
            <a:endParaRPr lang="hu-HU" sz="2000" dirty="0"/>
          </a:p>
          <a:p>
            <a:endParaRPr lang="hu-HU" sz="2000" dirty="0"/>
          </a:p>
        </p:txBody>
      </p:sp>
      <p:graphicFrame>
        <p:nvGraphicFramePr>
          <p:cNvPr id="4" name="Chart 1"/>
          <p:cNvGraphicFramePr/>
          <p:nvPr>
            <p:extLst>
              <p:ext uri="{D42A27DB-BD31-4B8C-83A1-F6EECF244321}">
                <p14:modId xmlns:p14="http://schemas.microsoft.com/office/powerpoint/2010/main" xmlns="" val="733307690"/>
              </p:ext>
            </p:extLst>
          </p:nvPr>
        </p:nvGraphicFramePr>
        <p:xfrm>
          <a:off x="1187624" y="1844824"/>
          <a:ext cx="5526360" cy="3847306"/>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Egyenes összekötő nyíllal 7"/>
          <p:cNvCxnSpPr/>
          <p:nvPr/>
        </p:nvCxnSpPr>
        <p:spPr>
          <a:xfrm flipH="1">
            <a:off x="2847830" y="1916832"/>
            <a:ext cx="72008" cy="2880320"/>
          </a:xfrm>
          <a:prstGeom prst="straightConnector1">
            <a:avLst/>
          </a:prstGeom>
          <a:ln w="19050">
            <a:tailEnd type="arrow"/>
          </a:ln>
        </p:spPr>
        <p:style>
          <a:lnRef idx="1">
            <a:schemeClr val="accent2"/>
          </a:lnRef>
          <a:fillRef idx="0">
            <a:schemeClr val="accent2"/>
          </a:fillRef>
          <a:effectRef idx="0">
            <a:schemeClr val="accent2"/>
          </a:effectRef>
          <a:fontRef idx="minor">
            <a:schemeClr val="tx1"/>
          </a:fontRef>
        </p:style>
      </p:cxnSp>
      <p:sp>
        <p:nvSpPr>
          <p:cNvPr id="6" name="TextBox 5"/>
          <p:cNvSpPr txBox="1"/>
          <p:nvPr/>
        </p:nvSpPr>
        <p:spPr>
          <a:xfrm>
            <a:off x="611560" y="476672"/>
            <a:ext cx="6768752" cy="523220"/>
          </a:xfrm>
          <a:prstGeom prst="rect">
            <a:avLst/>
          </a:prstGeom>
          <a:noFill/>
        </p:spPr>
        <p:txBody>
          <a:bodyPr wrap="square" rtlCol="0">
            <a:spAutoFit/>
          </a:bodyPr>
          <a:lstStyle/>
          <a:p>
            <a:pPr algn="ctr"/>
            <a:r>
              <a:rPr lang="hu-HU" sz="2800" dirty="0" err="1" smtClean="0"/>
              <a:t>Comparison</a:t>
            </a:r>
            <a:r>
              <a:rPr lang="hu-HU" sz="2800" dirty="0" smtClean="0"/>
              <a:t> of </a:t>
            </a:r>
            <a:r>
              <a:rPr lang="hu-HU" sz="2800" dirty="0" err="1" smtClean="0"/>
              <a:t>mesured</a:t>
            </a:r>
            <a:r>
              <a:rPr lang="hu-HU" sz="2800" dirty="0" smtClean="0"/>
              <a:t> </a:t>
            </a:r>
            <a:r>
              <a:rPr lang="hu-HU" sz="2800" dirty="0" err="1" smtClean="0"/>
              <a:t>value</a:t>
            </a:r>
            <a:r>
              <a:rPr lang="hu-HU" sz="2800" dirty="0" smtClean="0"/>
              <a:t> </a:t>
            </a:r>
            <a:r>
              <a:rPr lang="hu-HU" sz="2800" dirty="0" err="1" smtClean="0"/>
              <a:t>to</a:t>
            </a:r>
            <a:r>
              <a:rPr lang="hu-HU" sz="2800" dirty="0" smtClean="0"/>
              <a:t> </a:t>
            </a:r>
            <a:r>
              <a:rPr lang="hu-HU" sz="2800" dirty="0" err="1" smtClean="0"/>
              <a:t>the</a:t>
            </a:r>
            <a:r>
              <a:rPr lang="hu-HU" sz="2800" dirty="0" smtClean="0"/>
              <a:t> MRL/ML</a:t>
            </a:r>
            <a:endParaRPr lang="hu-HU" sz="2800" dirty="0"/>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23528" y="274638"/>
            <a:ext cx="6624736" cy="1143000"/>
          </a:xfrm>
        </p:spPr>
        <p:txBody>
          <a:bodyPr>
            <a:normAutofit fontScale="90000"/>
          </a:bodyPr>
          <a:lstStyle/>
          <a:p>
            <a:r>
              <a:rPr lang="en-GB" sz="2400" dirty="0" smtClean="0"/>
              <a:t>Relationship of the Action limit (AL) for testing and the decision limit (DL</a:t>
            </a:r>
            <a:r>
              <a:rPr lang="hu-HU" sz="2400" dirty="0" smtClean="0"/>
              <a:t>)</a:t>
            </a:r>
            <a:r>
              <a:rPr lang="en-GB" sz="2400" dirty="0" smtClean="0"/>
              <a:t> for verifying compliance with an MRL of 1 mg/kg of an apple lot. </a:t>
            </a:r>
            <a:endParaRPr lang="hu-HU" sz="2400" dirty="0"/>
          </a:p>
        </p:txBody>
      </p:sp>
      <p:sp>
        <p:nvSpPr>
          <p:cNvPr id="3" name="Tartalom helye 2"/>
          <p:cNvSpPr>
            <a:spLocks noGrp="1"/>
          </p:cNvSpPr>
          <p:nvPr>
            <p:ph idx="1"/>
          </p:nvPr>
        </p:nvSpPr>
        <p:spPr>
          <a:xfrm>
            <a:off x="395536" y="5517232"/>
            <a:ext cx="8229600" cy="824955"/>
          </a:xfrm>
        </p:spPr>
        <p:txBody>
          <a:bodyPr/>
          <a:lstStyle/>
          <a:p>
            <a:pPr marL="0" indent="0">
              <a:buNone/>
            </a:pPr>
            <a:r>
              <a:rPr lang="hu-HU" sz="1400" dirty="0" err="1" smtClean="0"/>
              <a:t>Premarket</a:t>
            </a:r>
            <a:r>
              <a:rPr lang="hu-HU" sz="1400" dirty="0" smtClean="0"/>
              <a:t> </a:t>
            </a:r>
            <a:r>
              <a:rPr lang="hu-HU" sz="1400" dirty="0" err="1" smtClean="0"/>
              <a:t>control</a:t>
            </a:r>
            <a:r>
              <a:rPr lang="hu-HU" sz="1400" dirty="0" smtClean="0"/>
              <a:t>: Action limit</a:t>
            </a:r>
          </a:p>
          <a:p>
            <a:pPr marL="0" indent="0">
              <a:buNone/>
            </a:pPr>
            <a:r>
              <a:rPr lang="hu-HU" sz="1400" dirty="0" smtClean="0"/>
              <a:t>Post-market </a:t>
            </a:r>
            <a:r>
              <a:rPr lang="hu-HU" sz="1400" dirty="0" err="1" smtClean="0"/>
              <a:t>control</a:t>
            </a:r>
            <a:r>
              <a:rPr lang="hu-HU" sz="1400" dirty="0" smtClean="0"/>
              <a:t>: </a:t>
            </a:r>
            <a:r>
              <a:rPr lang="hu-HU" sz="1400" dirty="0" err="1" smtClean="0"/>
              <a:t>Decision</a:t>
            </a:r>
            <a:r>
              <a:rPr lang="hu-HU" sz="1400" dirty="0" smtClean="0"/>
              <a:t> limit (</a:t>
            </a:r>
            <a:r>
              <a:rPr lang="hu-HU" sz="1400" dirty="0" err="1" smtClean="0"/>
              <a:t>expanded</a:t>
            </a:r>
            <a:r>
              <a:rPr lang="hu-HU" sz="1400" dirty="0" smtClean="0"/>
              <a:t> </a:t>
            </a:r>
            <a:r>
              <a:rPr lang="hu-HU" sz="1400" dirty="0" err="1" smtClean="0"/>
              <a:t>uncertainty</a:t>
            </a:r>
            <a:r>
              <a:rPr lang="hu-HU" sz="1400" dirty="0" smtClean="0"/>
              <a:t> =2x SD, CV = 0.25 )</a:t>
            </a:r>
            <a:endParaRPr lang="hu-HU" sz="1400" dirty="0"/>
          </a:p>
        </p:txBody>
      </p:sp>
      <p:graphicFrame>
        <p:nvGraphicFramePr>
          <p:cNvPr id="5" name="Chart 2"/>
          <p:cNvGraphicFramePr>
            <a:graphicFrameLocks/>
          </p:cNvGraphicFramePr>
          <p:nvPr>
            <p:extLst>
              <p:ext uri="{D42A27DB-BD31-4B8C-83A1-F6EECF244321}">
                <p14:modId xmlns:p14="http://schemas.microsoft.com/office/powerpoint/2010/main" xmlns="" val="1988916688"/>
              </p:ext>
            </p:extLst>
          </p:nvPr>
        </p:nvGraphicFramePr>
        <p:xfrm>
          <a:off x="611560" y="1556792"/>
          <a:ext cx="6984776" cy="391308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9512" y="116632"/>
            <a:ext cx="6912768" cy="1143000"/>
          </a:xfrm>
        </p:spPr>
        <p:txBody>
          <a:bodyPr>
            <a:normAutofit fontScale="90000"/>
          </a:bodyPr>
          <a:lstStyle/>
          <a:p>
            <a:r>
              <a:rPr lang="en-GB" sz="3600" dirty="0" smtClean="0"/>
              <a:t>Examples of estimated action limits for selected pesticide residues</a:t>
            </a:r>
            <a:endParaRPr lang="hu-HU" sz="3600" dirty="0"/>
          </a:p>
        </p:txBody>
      </p:sp>
      <p:graphicFrame>
        <p:nvGraphicFramePr>
          <p:cNvPr id="5" name="Table 4"/>
          <p:cNvGraphicFramePr>
            <a:graphicFrameLocks noGrp="1"/>
          </p:cNvGraphicFramePr>
          <p:nvPr>
            <p:extLst>
              <p:ext uri="{D42A27DB-BD31-4B8C-83A1-F6EECF244321}">
                <p14:modId xmlns:p14="http://schemas.microsoft.com/office/powerpoint/2010/main" xmlns="" val="182872289"/>
              </p:ext>
            </p:extLst>
          </p:nvPr>
        </p:nvGraphicFramePr>
        <p:xfrm>
          <a:off x="1403648" y="1556792"/>
          <a:ext cx="5337884" cy="3384376"/>
        </p:xfrm>
        <a:graphic>
          <a:graphicData uri="http://schemas.openxmlformats.org/drawingml/2006/table">
            <a:tbl>
              <a:tblPr/>
              <a:tblGrid>
                <a:gridCol w="2331426"/>
                <a:gridCol w="1269864"/>
                <a:gridCol w="1736594"/>
              </a:tblGrid>
              <a:tr h="423047">
                <a:tc>
                  <a:txBody>
                    <a:bodyPr/>
                    <a:lstStyle/>
                    <a:p>
                      <a:pPr>
                        <a:spcAft>
                          <a:spcPts val="0"/>
                        </a:spcAft>
                      </a:pPr>
                      <a:endParaRPr lang="hu-HU"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hu-HU" sz="1800" dirty="0" smtClean="0">
                          <a:latin typeface="Calibri"/>
                          <a:ea typeface="Calibri"/>
                          <a:cs typeface="Times New Roman"/>
                        </a:rPr>
                        <a:t>MRL mg/kg</a:t>
                      </a:r>
                      <a:endParaRPr lang="hu-HU"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hu-HU" sz="1800" dirty="0" smtClean="0">
                          <a:latin typeface="Calibri"/>
                          <a:ea typeface="Calibri"/>
                          <a:cs typeface="Times New Roman"/>
                        </a:rPr>
                        <a:t>AL mg/kg</a:t>
                      </a:r>
                      <a:endParaRPr lang="hu-HU"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3047">
                <a:tc>
                  <a:txBody>
                    <a:bodyPr/>
                    <a:lstStyle/>
                    <a:p>
                      <a:pPr>
                        <a:spcAft>
                          <a:spcPts val="0"/>
                        </a:spcAft>
                      </a:pPr>
                      <a:r>
                        <a:rPr lang="hu-HU" sz="2400" dirty="0" err="1">
                          <a:latin typeface="Calibri"/>
                          <a:ea typeface="Calibri"/>
                          <a:cs typeface="Times New Roman"/>
                        </a:rPr>
                        <a:t>acephate</a:t>
                      </a:r>
                      <a:endParaRPr lang="hu-HU"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hu-HU" sz="2400">
                          <a:latin typeface="Calibri"/>
                          <a:ea typeface="Calibri"/>
                          <a:cs typeface="Times New Roman"/>
                        </a:rPr>
                        <a:t>0.02*</a:t>
                      </a:r>
                      <a:endParaRPr lang="hu-HU"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hu-HU" sz="2400">
                          <a:latin typeface="Calibri"/>
                          <a:ea typeface="Calibri"/>
                          <a:cs typeface="Times New Roman"/>
                        </a:rPr>
                        <a:t>LD≤0.008</a:t>
                      </a:r>
                      <a:endParaRPr lang="hu-HU"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3047">
                <a:tc>
                  <a:txBody>
                    <a:bodyPr/>
                    <a:lstStyle/>
                    <a:p>
                      <a:pPr>
                        <a:spcAft>
                          <a:spcPts val="0"/>
                        </a:spcAft>
                      </a:pPr>
                      <a:r>
                        <a:rPr lang="hu-HU" sz="2400" dirty="0" err="1">
                          <a:solidFill>
                            <a:srgbClr val="000000"/>
                          </a:solidFill>
                          <a:latin typeface="Calibri"/>
                          <a:ea typeface="Calibri"/>
                          <a:cs typeface="Times New Roman"/>
                        </a:rPr>
                        <a:t>azoxystrobin</a:t>
                      </a:r>
                      <a:endParaRPr lang="hu-HU"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hu-HU" sz="2400" dirty="0">
                          <a:latin typeface="Calibri"/>
                          <a:ea typeface="Calibri"/>
                          <a:cs typeface="Times New Roman"/>
                        </a:rPr>
                        <a:t>3</a:t>
                      </a:r>
                      <a:endParaRPr lang="hu-HU"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hu-HU" sz="2400">
                          <a:latin typeface="Calibri"/>
                          <a:ea typeface="Calibri"/>
                          <a:cs typeface="Times New Roman"/>
                        </a:rPr>
                        <a:t>1.2</a:t>
                      </a:r>
                      <a:endParaRPr lang="hu-HU"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3047">
                <a:tc>
                  <a:txBody>
                    <a:bodyPr/>
                    <a:lstStyle/>
                    <a:p>
                      <a:pPr>
                        <a:spcAft>
                          <a:spcPts val="0"/>
                        </a:spcAft>
                      </a:pPr>
                      <a:r>
                        <a:rPr lang="hu-HU" sz="2400" dirty="0" err="1">
                          <a:solidFill>
                            <a:srgbClr val="000000"/>
                          </a:solidFill>
                          <a:latin typeface="Calibri"/>
                          <a:ea typeface="Calibri"/>
                          <a:cs typeface="Times New Roman"/>
                        </a:rPr>
                        <a:t>chlorpyrifos</a:t>
                      </a:r>
                      <a:r>
                        <a:rPr lang="hu-HU" sz="2400" dirty="0">
                          <a:solidFill>
                            <a:srgbClr val="FF0000"/>
                          </a:solidFill>
                          <a:latin typeface="Calibri"/>
                          <a:ea typeface="Calibri"/>
                          <a:cs typeface="Times New Roman"/>
                        </a:rPr>
                        <a:t> </a:t>
                      </a:r>
                      <a:endParaRPr lang="hu-HU"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hu-HU" sz="2400" dirty="0">
                          <a:solidFill>
                            <a:srgbClr val="000000"/>
                          </a:solidFill>
                          <a:latin typeface="Calibri"/>
                          <a:ea typeface="Calibri"/>
                          <a:cs typeface="Times New Roman"/>
                        </a:rPr>
                        <a:t>0.05*</a:t>
                      </a:r>
                      <a:endParaRPr lang="hu-HU"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hu-HU" sz="2400" dirty="0">
                          <a:latin typeface="Calibri"/>
                          <a:ea typeface="Calibri"/>
                          <a:cs typeface="Times New Roman"/>
                        </a:rPr>
                        <a:t>LD≤0.02</a:t>
                      </a:r>
                      <a:endParaRPr lang="hu-HU"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3047">
                <a:tc>
                  <a:txBody>
                    <a:bodyPr/>
                    <a:lstStyle/>
                    <a:p>
                      <a:pPr>
                        <a:spcAft>
                          <a:spcPts val="0"/>
                        </a:spcAft>
                      </a:pPr>
                      <a:r>
                        <a:rPr lang="hu-HU" sz="2400">
                          <a:latin typeface="Calibri"/>
                          <a:ea typeface="Calibri"/>
                          <a:cs typeface="Times New Roman"/>
                        </a:rPr>
                        <a:t>cyfluthrin</a:t>
                      </a:r>
                      <a:endParaRPr lang="hu-HU"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hu-HU" sz="2400" dirty="0">
                          <a:latin typeface="Calibri"/>
                          <a:ea typeface="Calibri"/>
                          <a:cs typeface="Times New Roman"/>
                        </a:rPr>
                        <a:t>0.1</a:t>
                      </a:r>
                      <a:endParaRPr lang="hu-HU"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hu-HU" sz="2400" dirty="0">
                          <a:latin typeface="Calibri"/>
                          <a:ea typeface="Calibri"/>
                          <a:cs typeface="Times New Roman"/>
                        </a:rPr>
                        <a:t>0.04</a:t>
                      </a:r>
                      <a:endParaRPr lang="hu-HU"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3047">
                <a:tc>
                  <a:txBody>
                    <a:bodyPr/>
                    <a:lstStyle/>
                    <a:p>
                      <a:pPr>
                        <a:spcAft>
                          <a:spcPts val="0"/>
                        </a:spcAft>
                      </a:pPr>
                      <a:r>
                        <a:rPr lang="hu-HU" sz="2400">
                          <a:solidFill>
                            <a:srgbClr val="000000"/>
                          </a:solidFill>
                          <a:latin typeface="Calibri"/>
                          <a:ea typeface="Calibri"/>
                          <a:cs typeface="Times New Roman"/>
                        </a:rPr>
                        <a:t>difenoconazole</a:t>
                      </a:r>
                      <a:endParaRPr lang="hu-HU"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hu-HU" sz="2400" dirty="0">
                          <a:solidFill>
                            <a:srgbClr val="000000"/>
                          </a:solidFill>
                          <a:latin typeface="Calibri"/>
                          <a:ea typeface="Calibri"/>
                          <a:cs typeface="Times New Roman"/>
                        </a:rPr>
                        <a:t>1</a:t>
                      </a:r>
                      <a:endParaRPr lang="hu-HU"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hu-HU" sz="2400" dirty="0">
                          <a:solidFill>
                            <a:srgbClr val="000000"/>
                          </a:solidFill>
                          <a:latin typeface="Calibri"/>
                          <a:ea typeface="Calibri"/>
                          <a:cs typeface="Times New Roman"/>
                        </a:rPr>
                        <a:t>0.4</a:t>
                      </a:r>
                      <a:endParaRPr lang="hu-HU"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3047">
                <a:tc>
                  <a:txBody>
                    <a:bodyPr/>
                    <a:lstStyle/>
                    <a:p>
                      <a:pPr>
                        <a:spcAft>
                          <a:spcPts val="0"/>
                        </a:spcAft>
                      </a:pPr>
                      <a:r>
                        <a:rPr lang="hu-HU" sz="2400">
                          <a:solidFill>
                            <a:srgbClr val="000000"/>
                          </a:solidFill>
                          <a:latin typeface="Calibri"/>
                          <a:ea typeface="Calibri"/>
                          <a:cs typeface="Times New Roman"/>
                        </a:rPr>
                        <a:t>indoxacarb</a:t>
                      </a:r>
                      <a:endParaRPr lang="hu-HU"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hu-HU" sz="2400">
                          <a:solidFill>
                            <a:srgbClr val="000000"/>
                          </a:solidFill>
                          <a:latin typeface="Calibri"/>
                          <a:ea typeface="Calibri"/>
                          <a:cs typeface="Times New Roman"/>
                        </a:rPr>
                        <a:t>0.3</a:t>
                      </a:r>
                      <a:endParaRPr lang="hu-HU"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hu-HU" sz="2400" dirty="0">
                          <a:solidFill>
                            <a:srgbClr val="000000"/>
                          </a:solidFill>
                          <a:latin typeface="Calibri"/>
                          <a:ea typeface="Calibri"/>
                          <a:cs typeface="Times New Roman"/>
                        </a:rPr>
                        <a:t>0.12</a:t>
                      </a:r>
                      <a:endParaRPr lang="hu-HU"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3047">
                <a:tc>
                  <a:txBody>
                    <a:bodyPr/>
                    <a:lstStyle/>
                    <a:p>
                      <a:pPr>
                        <a:spcAft>
                          <a:spcPts val="0"/>
                        </a:spcAft>
                      </a:pPr>
                      <a:r>
                        <a:rPr lang="hu-HU" sz="2400" dirty="0" err="1" smtClean="0">
                          <a:latin typeface="Calibri"/>
                          <a:ea typeface="Calibri"/>
                          <a:cs typeface="Times New Roman"/>
                        </a:rPr>
                        <a:t>tetradifon</a:t>
                      </a:r>
                      <a:endParaRPr lang="hu-HU"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hu-HU" sz="2400">
                          <a:latin typeface="Calibri"/>
                          <a:ea typeface="Calibri"/>
                          <a:cs typeface="Times New Roman"/>
                        </a:rPr>
                        <a:t>0.01*</a:t>
                      </a:r>
                      <a:endParaRPr lang="hu-HU"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hu-HU" sz="2400" dirty="0">
                          <a:latin typeface="Calibri"/>
                          <a:ea typeface="Calibri"/>
                          <a:cs typeface="Times New Roman"/>
                        </a:rPr>
                        <a:t>LD≤0.004</a:t>
                      </a:r>
                      <a:endParaRPr lang="hu-HU"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7200" y="274638"/>
            <a:ext cx="8219256" cy="1143000"/>
          </a:xfrm>
        </p:spPr>
        <p:txBody>
          <a:bodyPr>
            <a:noAutofit/>
          </a:bodyPr>
          <a:lstStyle/>
          <a:p>
            <a:r>
              <a:rPr lang="hu-HU" sz="3200" dirty="0" err="1" smtClean="0"/>
              <a:t>Calculation</a:t>
            </a:r>
            <a:r>
              <a:rPr lang="hu-HU" sz="3200" dirty="0" smtClean="0"/>
              <a:t> of </a:t>
            </a:r>
            <a:r>
              <a:rPr lang="hu-HU" sz="3200" dirty="0" err="1" smtClean="0"/>
              <a:t>compliance</a:t>
            </a:r>
            <a:r>
              <a:rPr lang="hu-HU" sz="3200" dirty="0" smtClean="0"/>
              <a:t> </a:t>
            </a:r>
            <a:r>
              <a:rPr lang="hu-HU" sz="3200" dirty="0" err="1" smtClean="0"/>
              <a:t>of</a:t>
            </a:r>
            <a:r>
              <a:rPr lang="hu-HU" sz="3200" dirty="0" smtClean="0"/>
              <a:t> </a:t>
            </a:r>
            <a:r>
              <a:rPr lang="hu-HU" sz="3200" dirty="0" err="1" smtClean="0"/>
              <a:t>mycotoxin</a:t>
            </a:r>
            <a:r>
              <a:rPr lang="hu-HU" sz="3200" dirty="0" smtClean="0"/>
              <a:t> </a:t>
            </a:r>
            <a:r>
              <a:rPr lang="hu-HU" sz="3200" dirty="0" err="1" smtClean="0"/>
              <a:t>contamination</a:t>
            </a:r>
            <a:r>
              <a:rPr lang="hu-HU" sz="3200" dirty="0" smtClean="0"/>
              <a:t> </a:t>
            </a:r>
            <a:r>
              <a:rPr lang="hu-HU" sz="3200" dirty="0" err="1" smtClean="0"/>
              <a:t>taking</a:t>
            </a:r>
            <a:r>
              <a:rPr lang="hu-HU" sz="3200" dirty="0" smtClean="0"/>
              <a:t> </a:t>
            </a:r>
            <a:r>
              <a:rPr lang="hu-HU" sz="3200" dirty="0" err="1" smtClean="0"/>
              <a:t>into</a:t>
            </a:r>
            <a:r>
              <a:rPr lang="hu-HU" sz="3200" dirty="0" smtClean="0"/>
              <a:t> account </a:t>
            </a:r>
            <a:r>
              <a:rPr lang="hu-HU" sz="3200" dirty="0" err="1" smtClean="0"/>
              <a:t>the</a:t>
            </a:r>
            <a:r>
              <a:rPr lang="hu-HU" sz="3200" dirty="0" smtClean="0"/>
              <a:t> AL </a:t>
            </a:r>
            <a:r>
              <a:rPr lang="hu-HU" sz="3200" dirty="0" err="1" smtClean="0"/>
              <a:t>or</a:t>
            </a:r>
            <a:r>
              <a:rPr lang="hu-HU" sz="3200" dirty="0" smtClean="0"/>
              <a:t> </a:t>
            </a:r>
            <a:r>
              <a:rPr lang="hu-HU" sz="3200" dirty="0" err="1" smtClean="0"/>
              <a:t>targeted</a:t>
            </a:r>
            <a:r>
              <a:rPr lang="hu-HU" sz="3200" dirty="0" smtClean="0"/>
              <a:t> </a:t>
            </a:r>
            <a:r>
              <a:rPr lang="hu-HU" sz="3200" dirty="0" err="1" smtClean="0"/>
              <a:t>complinace</a:t>
            </a:r>
            <a:r>
              <a:rPr lang="hu-HU" sz="3200" dirty="0" smtClean="0"/>
              <a:t> </a:t>
            </a:r>
            <a:r>
              <a:rPr lang="hu-HU" sz="3200" dirty="0" err="1" smtClean="0"/>
              <a:t>level</a:t>
            </a:r>
            <a:r>
              <a:rPr lang="hu-HU" sz="3200" dirty="0" smtClean="0"/>
              <a:t> </a:t>
            </a:r>
            <a:endParaRPr lang="hu-HU" sz="3200" dirty="0"/>
          </a:p>
        </p:txBody>
      </p:sp>
      <p:sp>
        <p:nvSpPr>
          <p:cNvPr id="3" name="Tartalom helye 2"/>
          <p:cNvSpPr>
            <a:spLocks noGrp="1"/>
          </p:cNvSpPr>
          <p:nvPr>
            <p:ph idx="1"/>
          </p:nvPr>
        </p:nvSpPr>
        <p:spPr/>
        <p:txBody>
          <a:bodyPr>
            <a:normAutofit/>
          </a:bodyPr>
          <a:lstStyle/>
          <a:p>
            <a:pPr>
              <a:buNone/>
            </a:pPr>
            <a:r>
              <a:rPr lang="hu-HU" sz="2400" dirty="0" smtClean="0"/>
              <a:t>Input </a:t>
            </a:r>
            <a:r>
              <a:rPr lang="hu-HU" sz="2400" dirty="0" err="1" smtClean="0"/>
              <a:t>data</a:t>
            </a:r>
            <a:r>
              <a:rPr lang="hu-HU" sz="2400" dirty="0" smtClean="0"/>
              <a:t>	</a:t>
            </a:r>
          </a:p>
          <a:p>
            <a:pPr>
              <a:buNone/>
            </a:pPr>
            <a:r>
              <a:rPr lang="hu-HU" sz="2400" dirty="0" err="1" smtClean="0"/>
              <a:t>Commodity</a:t>
            </a:r>
            <a:r>
              <a:rPr lang="hu-HU" sz="2400" dirty="0" smtClean="0"/>
              <a:t> - </a:t>
            </a:r>
            <a:r>
              <a:rPr lang="hu-HU" sz="2400" dirty="0" err="1" smtClean="0"/>
              <a:t>mycotoxin</a:t>
            </a:r>
            <a:r>
              <a:rPr lang="hu-HU" sz="2400" dirty="0" smtClean="0"/>
              <a:t> </a:t>
            </a:r>
            <a:r>
              <a:rPr lang="hu-HU" sz="2400" dirty="0" err="1" smtClean="0"/>
              <a:t>combination</a:t>
            </a:r>
            <a:endParaRPr lang="hu-HU" sz="2400" dirty="0" smtClean="0"/>
          </a:p>
          <a:p>
            <a:pPr>
              <a:buNone/>
            </a:pPr>
            <a:r>
              <a:rPr lang="hu-HU" sz="2400" dirty="0" smtClean="0"/>
              <a:t>V</a:t>
            </a:r>
            <a:r>
              <a:rPr lang="en-GB" sz="2400" dirty="0" err="1" smtClean="0"/>
              <a:t>ariability</a:t>
            </a:r>
            <a:r>
              <a:rPr lang="en-GB" sz="2400" dirty="0" smtClean="0"/>
              <a:t> of </a:t>
            </a:r>
            <a:r>
              <a:rPr lang="en-GB" sz="2400" dirty="0" err="1" smtClean="0"/>
              <a:t>measurand</a:t>
            </a:r>
            <a:r>
              <a:rPr lang="hu-HU" sz="2400" dirty="0" smtClean="0"/>
              <a:t> </a:t>
            </a:r>
            <a:r>
              <a:rPr lang="hu-HU" sz="2400" dirty="0" err="1" smtClean="0"/>
              <a:t>in</a:t>
            </a:r>
            <a:r>
              <a:rPr lang="hu-HU" sz="2400" dirty="0" smtClean="0"/>
              <a:t> </a:t>
            </a:r>
            <a:r>
              <a:rPr lang="hu-HU" sz="2400" dirty="0" err="1" smtClean="0"/>
              <a:t>composite</a:t>
            </a:r>
            <a:r>
              <a:rPr lang="hu-HU" sz="2400" dirty="0" smtClean="0"/>
              <a:t> </a:t>
            </a:r>
            <a:r>
              <a:rPr lang="hu-HU" sz="2400" dirty="0" err="1" smtClean="0"/>
              <a:t>samples</a:t>
            </a:r>
            <a:r>
              <a:rPr lang="en-GB" sz="2400" dirty="0" smtClean="0"/>
              <a:t>. </a:t>
            </a:r>
            <a:endParaRPr lang="hu-HU" sz="2400" dirty="0" smtClean="0"/>
          </a:p>
          <a:p>
            <a:pPr>
              <a:buNone/>
            </a:pPr>
            <a:r>
              <a:rPr lang="hu-HU" sz="2400" dirty="0" err="1" smtClean="0"/>
              <a:t>Mass</a:t>
            </a:r>
            <a:r>
              <a:rPr lang="hu-HU" sz="2400" dirty="0" smtClean="0"/>
              <a:t> and </a:t>
            </a:r>
            <a:r>
              <a:rPr lang="hu-HU" sz="2400" dirty="0" err="1" smtClean="0"/>
              <a:t>number</a:t>
            </a:r>
            <a:r>
              <a:rPr lang="hu-HU" sz="2400" dirty="0" smtClean="0"/>
              <a:t> of </a:t>
            </a:r>
            <a:r>
              <a:rPr lang="hu-HU" sz="2400" dirty="0" err="1" smtClean="0"/>
              <a:t>laboratory</a:t>
            </a:r>
            <a:r>
              <a:rPr lang="hu-HU" sz="2400" dirty="0" smtClean="0"/>
              <a:t> </a:t>
            </a:r>
            <a:r>
              <a:rPr lang="hu-HU" sz="2400" dirty="0" err="1" smtClean="0"/>
              <a:t>sample</a:t>
            </a:r>
            <a:endParaRPr lang="hu-HU" sz="2400" dirty="0" smtClean="0"/>
          </a:p>
          <a:p>
            <a:pPr>
              <a:buNone/>
            </a:pPr>
            <a:r>
              <a:rPr lang="hu-HU" sz="2400" dirty="0" smtClean="0"/>
              <a:t>CV</a:t>
            </a:r>
            <a:r>
              <a:rPr lang="hu-HU" sz="2400" baseline="-25000" dirty="0" smtClean="0"/>
              <a:t>L</a:t>
            </a:r>
            <a:r>
              <a:rPr lang="hu-HU" sz="2400" dirty="0" smtClean="0"/>
              <a:t> of </a:t>
            </a:r>
            <a:r>
              <a:rPr lang="hu-HU" sz="2400" dirty="0" err="1" smtClean="0"/>
              <a:t>the</a:t>
            </a:r>
            <a:r>
              <a:rPr lang="hu-HU" sz="2400" dirty="0" smtClean="0"/>
              <a:t> </a:t>
            </a:r>
            <a:r>
              <a:rPr lang="hu-HU" sz="2400" dirty="0" err="1" smtClean="0"/>
              <a:t>laboratory</a:t>
            </a:r>
            <a:r>
              <a:rPr lang="hu-HU" sz="2400" dirty="0" smtClean="0"/>
              <a:t> </a:t>
            </a:r>
            <a:r>
              <a:rPr lang="hu-HU" sz="2400" dirty="0" err="1" smtClean="0"/>
              <a:t>analysis</a:t>
            </a:r>
            <a:endParaRPr lang="hu-HU" sz="2400" dirty="0" smtClean="0"/>
          </a:p>
          <a:p>
            <a:pPr>
              <a:buNone/>
            </a:pPr>
            <a:r>
              <a:rPr lang="hu-HU" sz="2400" dirty="0" smtClean="0"/>
              <a:t>Test </a:t>
            </a:r>
            <a:r>
              <a:rPr lang="hu-HU" sz="2400" dirty="0" err="1" smtClean="0"/>
              <a:t>portion</a:t>
            </a:r>
            <a:r>
              <a:rPr lang="hu-HU" sz="2400" dirty="0" smtClean="0"/>
              <a:t> </a:t>
            </a:r>
            <a:r>
              <a:rPr lang="hu-HU" sz="2400" dirty="0" err="1" smtClean="0"/>
              <a:t>size</a:t>
            </a:r>
            <a:endParaRPr lang="hu-HU" sz="2400" dirty="0" smtClean="0"/>
          </a:p>
          <a:p>
            <a:pPr>
              <a:buNone/>
            </a:pPr>
            <a:r>
              <a:rPr lang="hu-HU" sz="2400" dirty="0" smtClean="0"/>
              <a:t>Web </a:t>
            </a:r>
            <a:r>
              <a:rPr lang="hu-HU" sz="2400" dirty="0" err="1" smtClean="0"/>
              <a:t>based</a:t>
            </a:r>
            <a:r>
              <a:rPr lang="hu-HU" sz="2400" dirty="0" smtClean="0"/>
              <a:t> </a:t>
            </a:r>
            <a:r>
              <a:rPr lang="hu-HU" sz="2400" dirty="0" err="1" smtClean="0"/>
              <a:t>tool</a:t>
            </a:r>
            <a:r>
              <a:rPr lang="hu-HU" sz="2400" dirty="0" smtClean="0"/>
              <a:t> has </a:t>
            </a:r>
            <a:r>
              <a:rPr lang="hu-HU" sz="2400" dirty="0" err="1" smtClean="0"/>
              <a:t>been</a:t>
            </a:r>
            <a:r>
              <a:rPr lang="hu-HU" sz="2400" dirty="0" smtClean="0"/>
              <a:t> </a:t>
            </a:r>
            <a:r>
              <a:rPr lang="hu-HU" sz="2400" dirty="0" err="1" smtClean="0"/>
              <a:t>developed</a:t>
            </a:r>
            <a:r>
              <a:rPr lang="hu-HU" sz="2400" dirty="0" smtClean="0"/>
              <a:t>:</a:t>
            </a:r>
          </a:p>
          <a:p>
            <a:pPr>
              <a:buNone/>
            </a:pPr>
            <a:r>
              <a:rPr lang="hu-HU" sz="2400" b="1" dirty="0" smtClean="0">
                <a:solidFill>
                  <a:srgbClr val="FF0000"/>
                </a:solidFill>
              </a:rPr>
              <a:t>http://www.fstools.org/mycotoxins/</a:t>
            </a:r>
            <a:r>
              <a:rPr lang="hu-HU" sz="2400" dirty="0" smtClean="0"/>
              <a:t>.</a:t>
            </a:r>
          </a:p>
          <a:p>
            <a:pPr>
              <a:buNone/>
            </a:pPr>
            <a:r>
              <a:rPr lang="hu-HU" sz="2400" dirty="0"/>
              <a:t>	</a:t>
            </a:r>
            <a:endParaRPr lang="hu-HU" sz="2400" dirty="0" smtClean="0"/>
          </a:p>
          <a:p>
            <a:pPr>
              <a:buNone/>
            </a:pPr>
            <a:endParaRPr lang="hu-HU" sz="2400" dirty="0" smtClean="0"/>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7920880" cy="648072"/>
          </a:xfrm>
        </p:spPr>
        <p:txBody>
          <a:bodyPr>
            <a:normAutofit/>
          </a:bodyPr>
          <a:lstStyle/>
          <a:p>
            <a:r>
              <a:rPr lang="hu-HU" sz="3600" dirty="0" err="1" smtClean="0"/>
              <a:t>Template</a:t>
            </a:r>
            <a:r>
              <a:rPr lang="hu-HU" sz="3600" dirty="0" smtClean="0"/>
              <a:t> </a:t>
            </a:r>
            <a:r>
              <a:rPr lang="hu-HU" sz="3600" dirty="0" err="1" smtClean="0"/>
              <a:t>for</a:t>
            </a:r>
            <a:r>
              <a:rPr lang="hu-HU" sz="3600" dirty="0" smtClean="0"/>
              <a:t> </a:t>
            </a:r>
            <a:r>
              <a:rPr lang="hu-HU" sz="3600" dirty="0" err="1" smtClean="0"/>
              <a:t>mycotoxins</a:t>
            </a:r>
            <a:endParaRPr lang="hu-HU" sz="3600" dirty="0"/>
          </a:p>
        </p:txBody>
      </p:sp>
      <p:graphicFrame>
        <p:nvGraphicFramePr>
          <p:cNvPr id="3" name="Table 2"/>
          <p:cNvGraphicFramePr>
            <a:graphicFrameLocks noGrp="1"/>
          </p:cNvGraphicFramePr>
          <p:nvPr>
            <p:extLst>
              <p:ext uri="{D42A27DB-BD31-4B8C-83A1-F6EECF244321}">
                <p14:modId xmlns:p14="http://schemas.microsoft.com/office/powerpoint/2010/main" xmlns="" val="2178243238"/>
              </p:ext>
            </p:extLst>
          </p:nvPr>
        </p:nvGraphicFramePr>
        <p:xfrm>
          <a:off x="323528" y="980728"/>
          <a:ext cx="8568952" cy="3600398"/>
        </p:xfrm>
        <a:graphic>
          <a:graphicData uri="http://schemas.openxmlformats.org/drawingml/2006/table">
            <a:tbl>
              <a:tblPr/>
              <a:tblGrid>
                <a:gridCol w="3377503"/>
                <a:gridCol w="1730483"/>
                <a:gridCol w="1730483"/>
                <a:gridCol w="1730483"/>
              </a:tblGrid>
              <a:tr h="970894">
                <a:tc>
                  <a:txBody>
                    <a:bodyPr/>
                    <a:lstStyle/>
                    <a:p>
                      <a:pPr algn="ctr">
                        <a:spcAft>
                          <a:spcPts val="0"/>
                        </a:spcAft>
                      </a:pPr>
                      <a:r>
                        <a:rPr lang="hu-HU" sz="1600" b="1" dirty="0" err="1">
                          <a:solidFill>
                            <a:schemeClr val="bg1"/>
                          </a:solidFill>
                          <a:latin typeface="Arial"/>
                          <a:ea typeface="Times New Roman"/>
                          <a:cs typeface="Times New Roman"/>
                        </a:rPr>
                        <a:t>Mycotoxin</a:t>
                      </a:r>
                      <a:r>
                        <a:rPr lang="hu-HU" sz="1600" b="1" dirty="0">
                          <a:solidFill>
                            <a:schemeClr val="bg1"/>
                          </a:solidFill>
                          <a:latin typeface="Arial"/>
                          <a:ea typeface="Times New Roman"/>
                          <a:cs typeface="Times New Roman"/>
                        </a:rPr>
                        <a:t>, </a:t>
                      </a:r>
                      <a:r>
                        <a:rPr lang="hu-HU" sz="1600" b="1" dirty="0" err="1">
                          <a:solidFill>
                            <a:schemeClr val="bg1"/>
                          </a:solidFill>
                          <a:latin typeface="Arial"/>
                          <a:ea typeface="Times New Roman"/>
                          <a:cs typeface="Times New Roman"/>
                        </a:rPr>
                        <a:t>Commodity</a:t>
                      </a:r>
                      <a:endParaRPr lang="hu-HU" sz="1800" b="1" dirty="0">
                        <a:solidFill>
                          <a:schemeClr val="bg1"/>
                        </a:solidFill>
                        <a:latin typeface="Calibri"/>
                        <a:ea typeface="Calibri"/>
                        <a:cs typeface="Times New Roman"/>
                      </a:endParaRPr>
                    </a:p>
                  </a:txBody>
                  <a:tcPr marL="39584" marR="3958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a:spcAft>
                          <a:spcPts val="0"/>
                        </a:spcAft>
                      </a:pPr>
                      <a:r>
                        <a:rPr lang="hu-HU" sz="1600" b="1" dirty="0" err="1">
                          <a:solidFill>
                            <a:schemeClr val="bg1"/>
                          </a:solidFill>
                          <a:latin typeface="Arial"/>
                          <a:ea typeface="Times New Roman"/>
                          <a:cs typeface="Times New Roman"/>
                        </a:rPr>
                        <a:t>Aflatoxin</a:t>
                      </a:r>
                      <a:r>
                        <a:rPr lang="hu-HU" sz="1600" b="1" dirty="0">
                          <a:solidFill>
                            <a:schemeClr val="bg1"/>
                          </a:solidFill>
                          <a:latin typeface="Arial"/>
                          <a:ea typeface="Times New Roman"/>
                          <a:cs typeface="Times New Roman"/>
                        </a:rPr>
                        <a:t>, </a:t>
                      </a:r>
                      <a:r>
                        <a:rPr lang="hu-HU" sz="1600" b="1" dirty="0" err="1">
                          <a:solidFill>
                            <a:schemeClr val="bg1"/>
                          </a:solidFill>
                          <a:latin typeface="Arial"/>
                          <a:ea typeface="Times New Roman"/>
                          <a:cs typeface="Times New Roman"/>
                        </a:rPr>
                        <a:t>Corn</a:t>
                      </a:r>
                      <a:r>
                        <a:rPr lang="hu-HU" sz="1600" b="1" dirty="0">
                          <a:solidFill>
                            <a:schemeClr val="bg1"/>
                          </a:solidFill>
                          <a:latin typeface="Arial"/>
                          <a:ea typeface="Times New Roman"/>
                          <a:cs typeface="Times New Roman"/>
                        </a:rPr>
                        <a:t> , Shelled</a:t>
                      </a:r>
                      <a:endParaRPr lang="hu-HU" sz="1800" b="1" dirty="0">
                        <a:solidFill>
                          <a:schemeClr val="bg1"/>
                        </a:solidFill>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a:spcAft>
                          <a:spcPts val="0"/>
                        </a:spcAft>
                      </a:pPr>
                      <a:r>
                        <a:rPr lang="hu-HU" sz="1600" b="1" dirty="0" err="1">
                          <a:solidFill>
                            <a:schemeClr val="bg1"/>
                          </a:solidFill>
                          <a:latin typeface="Arial"/>
                          <a:ea typeface="Times New Roman"/>
                          <a:cs typeface="Times New Roman"/>
                        </a:rPr>
                        <a:t>Aflatoxin</a:t>
                      </a:r>
                      <a:r>
                        <a:rPr lang="hu-HU" sz="1600" b="1" dirty="0">
                          <a:solidFill>
                            <a:schemeClr val="bg1"/>
                          </a:solidFill>
                          <a:latin typeface="Arial"/>
                          <a:ea typeface="Times New Roman"/>
                          <a:cs typeface="Times New Roman"/>
                        </a:rPr>
                        <a:t>, </a:t>
                      </a:r>
                      <a:r>
                        <a:rPr lang="hu-HU" sz="1600" b="1" dirty="0" err="1">
                          <a:solidFill>
                            <a:schemeClr val="bg1"/>
                          </a:solidFill>
                          <a:latin typeface="Arial"/>
                          <a:ea typeface="Times New Roman"/>
                          <a:cs typeface="Times New Roman"/>
                        </a:rPr>
                        <a:t>Corn</a:t>
                      </a:r>
                      <a:r>
                        <a:rPr lang="hu-HU" sz="1600" b="1" dirty="0">
                          <a:solidFill>
                            <a:schemeClr val="bg1"/>
                          </a:solidFill>
                          <a:latin typeface="Arial"/>
                          <a:ea typeface="Times New Roman"/>
                          <a:cs typeface="Times New Roman"/>
                        </a:rPr>
                        <a:t> , Shelled</a:t>
                      </a:r>
                      <a:endParaRPr lang="hu-HU" sz="1800" b="1" dirty="0">
                        <a:solidFill>
                          <a:schemeClr val="bg1"/>
                        </a:solidFill>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a:spcAft>
                          <a:spcPts val="0"/>
                        </a:spcAft>
                      </a:pPr>
                      <a:r>
                        <a:rPr lang="hu-HU" sz="1600" b="1" dirty="0" err="1">
                          <a:solidFill>
                            <a:schemeClr val="bg1"/>
                          </a:solidFill>
                          <a:latin typeface="Arial"/>
                          <a:ea typeface="Times New Roman"/>
                          <a:cs typeface="Times New Roman"/>
                        </a:rPr>
                        <a:t>Aflatoxin</a:t>
                      </a:r>
                      <a:r>
                        <a:rPr lang="hu-HU" sz="1600" b="1" dirty="0">
                          <a:solidFill>
                            <a:schemeClr val="bg1"/>
                          </a:solidFill>
                          <a:latin typeface="Arial"/>
                          <a:ea typeface="Times New Roman"/>
                          <a:cs typeface="Times New Roman"/>
                        </a:rPr>
                        <a:t>, </a:t>
                      </a:r>
                      <a:r>
                        <a:rPr lang="hu-HU" sz="1600" b="1" dirty="0" err="1">
                          <a:solidFill>
                            <a:schemeClr val="bg1"/>
                          </a:solidFill>
                          <a:latin typeface="Arial"/>
                          <a:ea typeface="Times New Roman"/>
                          <a:cs typeface="Times New Roman"/>
                        </a:rPr>
                        <a:t>Corn</a:t>
                      </a:r>
                      <a:r>
                        <a:rPr lang="hu-HU" sz="1600" b="1" dirty="0">
                          <a:solidFill>
                            <a:schemeClr val="bg1"/>
                          </a:solidFill>
                          <a:latin typeface="Arial"/>
                          <a:ea typeface="Times New Roman"/>
                          <a:cs typeface="Times New Roman"/>
                        </a:rPr>
                        <a:t> , Shelled</a:t>
                      </a:r>
                      <a:endParaRPr lang="hu-HU" sz="1800" b="1" dirty="0">
                        <a:solidFill>
                          <a:schemeClr val="bg1"/>
                        </a:solidFill>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r>
              <a:tr h="647263">
                <a:tc>
                  <a:txBody>
                    <a:bodyPr/>
                    <a:lstStyle/>
                    <a:p>
                      <a:pPr algn="r">
                        <a:spcAft>
                          <a:spcPts val="0"/>
                        </a:spcAft>
                      </a:pPr>
                      <a:r>
                        <a:rPr lang="hu-HU" sz="1600" b="0" dirty="0" err="1">
                          <a:latin typeface="Arial"/>
                          <a:ea typeface="Times New Roman"/>
                          <a:cs typeface="Times New Roman"/>
                        </a:rPr>
                        <a:t>Laboratory</a:t>
                      </a:r>
                      <a:r>
                        <a:rPr lang="hu-HU" sz="1600" b="0" dirty="0">
                          <a:latin typeface="Arial"/>
                          <a:ea typeface="Times New Roman"/>
                          <a:cs typeface="Times New Roman"/>
                        </a:rPr>
                        <a:t> </a:t>
                      </a:r>
                      <a:r>
                        <a:rPr lang="hu-HU" sz="1600" b="0" dirty="0" err="1">
                          <a:latin typeface="Arial"/>
                          <a:ea typeface="Times New Roman"/>
                          <a:cs typeface="Times New Roman"/>
                        </a:rPr>
                        <a:t>Sample</a:t>
                      </a:r>
                      <a:r>
                        <a:rPr lang="hu-HU" sz="1600" b="0" dirty="0">
                          <a:latin typeface="Arial"/>
                          <a:ea typeface="Times New Roman"/>
                          <a:cs typeface="Times New Roman"/>
                        </a:rPr>
                        <a:t> </a:t>
                      </a:r>
                      <a:r>
                        <a:rPr lang="hu-HU" sz="1600" b="0" dirty="0" err="1">
                          <a:latin typeface="Arial"/>
                          <a:ea typeface="Times New Roman"/>
                          <a:cs typeface="Times New Roman"/>
                        </a:rPr>
                        <a:t>Size</a:t>
                      </a:r>
                      <a:r>
                        <a:rPr lang="hu-HU" sz="1600" b="0" dirty="0">
                          <a:latin typeface="Arial"/>
                          <a:ea typeface="Times New Roman"/>
                          <a:cs typeface="Times New Roman"/>
                        </a:rPr>
                        <a:t> - </a:t>
                      </a:r>
                      <a:r>
                        <a:rPr lang="hu-HU" sz="1600" b="0" dirty="0" err="1">
                          <a:latin typeface="Arial"/>
                          <a:ea typeface="Times New Roman"/>
                          <a:cs typeface="Times New Roman"/>
                        </a:rPr>
                        <a:t>ns</a:t>
                      </a:r>
                      <a:r>
                        <a:rPr lang="hu-HU" sz="1600" b="0" dirty="0">
                          <a:latin typeface="Arial"/>
                          <a:ea typeface="Times New Roman"/>
                          <a:cs typeface="Times New Roman"/>
                        </a:rPr>
                        <a:t> (kg) = </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hu-HU" sz="1600" b="0" dirty="0">
                          <a:latin typeface="Arial"/>
                          <a:ea typeface="Times New Roman"/>
                          <a:cs typeface="Times New Roman"/>
                        </a:rPr>
                        <a:t>10.00   </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hu-HU" sz="1600" b="0" dirty="0">
                          <a:latin typeface="Arial"/>
                          <a:ea typeface="Times New Roman"/>
                          <a:cs typeface="Times New Roman"/>
                        </a:rPr>
                        <a:t>10.00   </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hu-HU" sz="1600" b="0" dirty="0">
                          <a:latin typeface="Arial"/>
                          <a:ea typeface="Times New Roman"/>
                          <a:cs typeface="Times New Roman"/>
                        </a:rPr>
                        <a:t>10.00   </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647263">
                <a:tc>
                  <a:txBody>
                    <a:bodyPr/>
                    <a:lstStyle/>
                    <a:p>
                      <a:pPr algn="r">
                        <a:spcAft>
                          <a:spcPts val="0"/>
                        </a:spcAft>
                      </a:pPr>
                      <a:r>
                        <a:rPr lang="hu-HU" sz="1600" b="0" dirty="0" err="1">
                          <a:latin typeface="Arial"/>
                          <a:ea typeface="Times New Roman"/>
                          <a:cs typeface="Times New Roman"/>
                        </a:rPr>
                        <a:t>Number</a:t>
                      </a:r>
                      <a:r>
                        <a:rPr lang="hu-HU" sz="1600" b="0" dirty="0">
                          <a:latin typeface="Arial"/>
                          <a:ea typeface="Times New Roman"/>
                          <a:cs typeface="Times New Roman"/>
                        </a:rPr>
                        <a:t> </a:t>
                      </a:r>
                      <a:r>
                        <a:rPr lang="hu-HU" sz="1600" b="0" dirty="0" err="1">
                          <a:latin typeface="Arial"/>
                          <a:ea typeface="Times New Roman"/>
                          <a:cs typeface="Times New Roman"/>
                        </a:rPr>
                        <a:t>Laboratory</a:t>
                      </a:r>
                      <a:r>
                        <a:rPr lang="hu-HU" sz="1600" b="0" dirty="0">
                          <a:latin typeface="Arial"/>
                          <a:ea typeface="Times New Roman"/>
                          <a:cs typeface="Times New Roman"/>
                        </a:rPr>
                        <a:t> </a:t>
                      </a:r>
                      <a:r>
                        <a:rPr lang="hu-HU" sz="1600" b="0" dirty="0" err="1">
                          <a:latin typeface="Arial"/>
                          <a:ea typeface="Times New Roman"/>
                          <a:cs typeface="Times New Roman"/>
                        </a:rPr>
                        <a:t>Samples</a:t>
                      </a:r>
                      <a:r>
                        <a:rPr lang="hu-HU" sz="1600" b="0" dirty="0">
                          <a:latin typeface="Arial"/>
                          <a:ea typeface="Times New Roman"/>
                          <a:cs typeface="Times New Roman"/>
                        </a:rPr>
                        <a:t> - </a:t>
                      </a:r>
                      <a:r>
                        <a:rPr lang="hu-HU" sz="1600" b="0" dirty="0" err="1">
                          <a:latin typeface="Arial"/>
                          <a:ea typeface="Times New Roman"/>
                          <a:cs typeface="Times New Roman"/>
                        </a:rPr>
                        <a:t>scnt</a:t>
                      </a:r>
                      <a:r>
                        <a:rPr lang="hu-HU" sz="1600" b="0" dirty="0">
                          <a:latin typeface="Arial"/>
                          <a:ea typeface="Times New Roman"/>
                          <a:cs typeface="Times New Roman"/>
                        </a:rPr>
                        <a:t> </a:t>
                      </a:r>
                      <a:r>
                        <a:rPr lang="hu-HU" sz="1600" b="0" i="1" dirty="0">
                          <a:latin typeface="Arial"/>
                          <a:ea typeface="Times New Roman"/>
                          <a:cs typeface="Times New Roman"/>
                        </a:rPr>
                        <a:t> (#) </a:t>
                      </a:r>
                      <a:r>
                        <a:rPr lang="hu-HU" sz="1600" b="0" dirty="0">
                          <a:latin typeface="Arial"/>
                          <a:ea typeface="Times New Roman"/>
                          <a:cs typeface="Times New Roman"/>
                        </a:rPr>
                        <a:t>= </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hu-HU" sz="1600" b="0" dirty="0">
                          <a:latin typeface="Arial"/>
                          <a:ea typeface="Times New Roman"/>
                          <a:cs typeface="Times New Roman"/>
                        </a:rPr>
                        <a:t>2   </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hu-HU" sz="1600" b="0" dirty="0">
                          <a:latin typeface="Arial"/>
                          <a:ea typeface="Times New Roman"/>
                          <a:cs typeface="Times New Roman"/>
                        </a:rPr>
                        <a:t>3</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hu-HU" sz="1600" b="0" dirty="0">
                          <a:latin typeface="Arial"/>
                          <a:ea typeface="Times New Roman"/>
                          <a:cs typeface="Times New Roman"/>
                        </a:rPr>
                        <a:t>4</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323631">
                <a:tc>
                  <a:txBody>
                    <a:bodyPr/>
                    <a:lstStyle/>
                    <a:p>
                      <a:pPr algn="r">
                        <a:spcAft>
                          <a:spcPts val="0"/>
                        </a:spcAft>
                      </a:pPr>
                      <a:r>
                        <a:rPr lang="hu-HU" sz="1600" b="0" dirty="0">
                          <a:latin typeface="Arial"/>
                          <a:ea typeface="Times New Roman"/>
                          <a:cs typeface="Times New Roman"/>
                        </a:rPr>
                        <a:t>Test </a:t>
                      </a:r>
                      <a:r>
                        <a:rPr lang="hu-HU" sz="1600" b="0" dirty="0" err="1">
                          <a:latin typeface="Arial"/>
                          <a:ea typeface="Times New Roman"/>
                          <a:cs typeface="Times New Roman"/>
                        </a:rPr>
                        <a:t>Portion</a:t>
                      </a:r>
                      <a:r>
                        <a:rPr lang="hu-HU" sz="1600" b="0" dirty="0">
                          <a:latin typeface="Arial"/>
                          <a:ea typeface="Times New Roman"/>
                          <a:cs typeface="Times New Roman"/>
                        </a:rPr>
                        <a:t> - </a:t>
                      </a:r>
                      <a:r>
                        <a:rPr lang="hu-HU" sz="1600" b="0" dirty="0" err="1">
                          <a:latin typeface="Arial"/>
                          <a:ea typeface="Times New Roman"/>
                          <a:cs typeface="Times New Roman"/>
                        </a:rPr>
                        <a:t>nss</a:t>
                      </a:r>
                      <a:r>
                        <a:rPr lang="hu-HU" sz="1600" b="0" dirty="0">
                          <a:latin typeface="Arial"/>
                          <a:ea typeface="Times New Roman"/>
                          <a:cs typeface="Times New Roman"/>
                        </a:rPr>
                        <a:t> (g) = </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hu-HU" sz="1600" b="0" dirty="0">
                          <a:latin typeface="Arial"/>
                          <a:ea typeface="Times New Roman"/>
                          <a:cs typeface="Times New Roman"/>
                        </a:rPr>
                        <a:t>50   </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hu-HU" sz="1600" b="0" dirty="0">
                          <a:latin typeface="Arial"/>
                          <a:ea typeface="Times New Roman"/>
                          <a:cs typeface="Times New Roman"/>
                        </a:rPr>
                        <a:t>50</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hu-HU" sz="1600" b="0" dirty="0">
                          <a:latin typeface="Arial"/>
                          <a:ea typeface="Times New Roman"/>
                          <a:cs typeface="Times New Roman"/>
                        </a:rPr>
                        <a:t>50</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323631">
                <a:tc>
                  <a:txBody>
                    <a:bodyPr/>
                    <a:lstStyle/>
                    <a:p>
                      <a:pPr algn="r">
                        <a:spcAft>
                          <a:spcPts val="0"/>
                        </a:spcAft>
                      </a:pPr>
                      <a:r>
                        <a:rPr lang="hu-HU" sz="1600" b="0" dirty="0" err="1">
                          <a:latin typeface="Arial"/>
                          <a:ea typeface="Times New Roman"/>
                          <a:cs typeface="Times New Roman"/>
                        </a:rPr>
                        <a:t>Number</a:t>
                      </a:r>
                      <a:r>
                        <a:rPr lang="hu-HU" sz="1600" b="0" dirty="0">
                          <a:latin typeface="Arial"/>
                          <a:ea typeface="Times New Roman"/>
                          <a:cs typeface="Times New Roman"/>
                        </a:rPr>
                        <a:t> of </a:t>
                      </a:r>
                      <a:r>
                        <a:rPr lang="hu-HU" sz="1600" b="0" dirty="0" err="1">
                          <a:latin typeface="Arial"/>
                          <a:ea typeface="Times New Roman"/>
                          <a:cs typeface="Times New Roman"/>
                        </a:rPr>
                        <a:t>aliquots</a:t>
                      </a:r>
                      <a:r>
                        <a:rPr lang="hu-HU" sz="1600" b="0" dirty="0">
                          <a:latin typeface="Arial"/>
                          <a:ea typeface="Times New Roman"/>
                          <a:cs typeface="Times New Roman"/>
                        </a:rPr>
                        <a:t> - na = </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hu-HU" sz="1600" b="0" dirty="0">
                          <a:latin typeface="Arial"/>
                          <a:ea typeface="Times New Roman"/>
                          <a:cs typeface="Times New Roman"/>
                        </a:rPr>
                        <a:t>1   </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hu-HU" sz="1600" b="0" dirty="0">
                          <a:latin typeface="Arial"/>
                          <a:ea typeface="Times New Roman"/>
                          <a:cs typeface="Times New Roman"/>
                        </a:rPr>
                        <a:t>1</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hu-HU" sz="1600" b="0" dirty="0">
                          <a:latin typeface="Arial"/>
                          <a:ea typeface="Times New Roman"/>
                          <a:cs typeface="Times New Roman"/>
                        </a:rPr>
                        <a:t>1</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323631">
                <a:tc>
                  <a:txBody>
                    <a:bodyPr/>
                    <a:lstStyle/>
                    <a:p>
                      <a:pPr algn="r">
                        <a:spcAft>
                          <a:spcPts val="0"/>
                        </a:spcAft>
                      </a:pPr>
                      <a:r>
                        <a:rPr lang="hu-HU" sz="1600" b="0" dirty="0" err="1">
                          <a:latin typeface="Arial"/>
                          <a:ea typeface="Times New Roman"/>
                          <a:cs typeface="Times New Roman"/>
                        </a:rPr>
                        <a:t>Accept</a:t>
                      </a:r>
                      <a:r>
                        <a:rPr lang="hu-HU" sz="1600" b="0" dirty="0">
                          <a:latin typeface="Arial"/>
                          <a:ea typeface="Times New Roman"/>
                          <a:cs typeface="Times New Roman"/>
                        </a:rPr>
                        <a:t>/</a:t>
                      </a:r>
                      <a:r>
                        <a:rPr lang="hu-HU" sz="1600" b="0" dirty="0" err="1">
                          <a:latin typeface="Arial"/>
                          <a:ea typeface="Times New Roman"/>
                          <a:cs typeface="Times New Roman"/>
                        </a:rPr>
                        <a:t>Reject</a:t>
                      </a:r>
                      <a:r>
                        <a:rPr lang="hu-HU" sz="1600" b="0" dirty="0">
                          <a:latin typeface="Arial"/>
                          <a:ea typeface="Times New Roman"/>
                          <a:cs typeface="Times New Roman"/>
                        </a:rPr>
                        <a:t> Limit (</a:t>
                      </a:r>
                      <a:r>
                        <a:rPr lang="hu-HU" sz="1600" b="0" dirty="0" err="1">
                          <a:latin typeface="Arial"/>
                          <a:ea typeface="Times New Roman"/>
                          <a:cs typeface="Times New Roman"/>
                        </a:rPr>
                        <a:t>ng</a:t>
                      </a:r>
                      <a:r>
                        <a:rPr lang="hu-HU" sz="1600" b="0" dirty="0">
                          <a:latin typeface="Arial"/>
                          <a:ea typeface="Times New Roman"/>
                          <a:cs typeface="Times New Roman"/>
                        </a:rPr>
                        <a:t>/g) = </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hu-HU" sz="1600" b="0" dirty="0">
                          <a:latin typeface="Arial"/>
                          <a:ea typeface="Times New Roman"/>
                          <a:cs typeface="Times New Roman"/>
                        </a:rPr>
                        <a:t>2</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hu-HU" sz="1600" b="0" dirty="0">
                          <a:latin typeface="Arial"/>
                          <a:ea typeface="Times New Roman"/>
                          <a:cs typeface="Times New Roman"/>
                        </a:rPr>
                        <a:t>2</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spcAft>
                          <a:spcPts val="0"/>
                        </a:spcAft>
                      </a:pPr>
                      <a:r>
                        <a:rPr lang="hu-HU" sz="1600" b="0" dirty="0">
                          <a:latin typeface="Arial"/>
                          <a:ea typeface="Times New Roman"/>
                          <a:cs typeface="Times New Roman"/>
                        </a:rPr>
                        <a:t>2</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364085">
                <a:tc>
                  <a:txBody>
                    <a:bodyPr/>
                    <a:lstStyle/>
                    <a:p>
                      <a:pPr algn="r">
                        <a:spcAft>
                          <a:spcPts val="0"/>
                        </a:spcAft>
                      </a:pPr>
                      <a:r>
                        <a:rPr lang="hu-HU" sz="1600" b="0">
                          <a:latin typeface="Arial"/>
                          <a:ea typeface="Times New Roman"/>
                          <a:cs typeface="Times New Roman"/>
                        </a:rPr>
                        <a:t>Regulatory Limit (ng/g) = </a:t>
                      </a:r>
                      <a:endParaRPr lang="hu-HU" sz="1800" b="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hu-HU" sz="1600" b="0" dirty="0">
                          <a:latin typeface="Arial"/>
                          <a:ea typeface="Times New Roman"/>
                          <a:cs typeface="Times New Roman"/>
                        </a:rPr>
                        <a:t>5.0 </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endParaRPr lang="hu-HU" sz="1800" b="0" dirty="0">
                        <a:latin typeface="Calibri"/>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hu-HU" sz="1600" b="0" dirty="0">
                          <a:latin typeface="Arial"/>
                          <a:ea typeface="Times New Roman"/>
                          <a:cs typeface="Times New Roman"/>
                        </a:rPr>
                        <a:t> </a:t>
                      </a:r>
                      <a:endParaRPr lang="hu-HU" sz="1800" b="0" dirty="0">
                        <a:latin typeface="Calibri"/>
                        <a:ea typeface="Calibri"/>
                        <a:cs typeface="Times New Roman"/>
                      </a:endParaRPr>
                    </a:p>
                  </a:txBody>
                  <a:tcPr marL="39584" marR="39584"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TextBox 3"/>
          <p:cNvSpPr txBox="1"/>
          <p:nvPr/>
        </p:nvSpPr>
        <p:spPr>
          <a:xfrm>
            <a:off x="251520" y="4795897"/>
            <a:ext cx="8568952" cy="2062103"/>
          </a:xfrm>
          <a:prstGeom prst="rect">
            <a:avLst/>
          </a:prstGeom>
          <a:noFill/>
        </p:spPr>
        <p:txBody>
          <a:bodyPr wrap="square" rtlCol="0">
            <a:spAutoFit/>
          </a:bodyPr>
          <a:lstStyle/>
          <a:p>
            <a:r>
              <a:rPr lang="hu-HU" dirty="0" smtClean="0"/>
              <a:t>The </a:t>
            </a:r>
            <a:r>
              <a:rPr lang="hu-HU" dirty="0" err="1" smtClean="0"/>
              <a:t>Mycotoxin</a:t>
            </a:r>
            <a:r>
              <a:rPr lang="hu-HU" dirty="0" smtClean="0"/>
              <a:t> </a:t>
            </a:r>
            <a:r>
              <a:rPr lang="hu-HU" dirty="0" err="1" smtClean="0"/>
              <a:t>Sampling</a:t>
            </a:r>
            <a:r>
              <a:rPr lang="hu-HU" dirty="0" smtClean="0"/>
              <a:t> </a:t>
            </a:r>
            <a:r>
              <a:rPr lang="hu-HU" dirty="0" err="1" smtClean="0"/>
              <a:t>Tool</a:t>
            </a:r>
            <a:r>
              <a:rPr lang="hu-HU" dirty="0" smtClean="0"/>
              <a:t> </a:t>
            </a:r>
            <a:r>
              <a:rPr lang="hu-HU" dirty="0" err="1" smtClean="0"/>
              <a:t>can</a:t>
            </a:r>
            <a:r>
              <a:rPr lang="hu-HU" dirty="0" smtClean="0"/>
              <a:t> be </a:t>
            </a:r>
            <a:r>
              <a:rPr lang="hu-HU" dirty="0" err="1" smtClean="0"/>
              <a:t>accessed</a:t>
            </a:r>
            <a:r>
              <a:rPr lang="hu-HU" dirty="0" smtClean="0"/>
              <a:t> </a:t>
            </a:r>
            <a:r>
              <a:rPr lang="hu-HU" dirty="0" err="1" smtClean="0"/>
              <a:t>at</a:t>
            </a:r>
            <a:r>
              <a:rPr lang="hu-HU" dirty="0" smtClean="0"/>
              <a:t> </a:t>
            </a:r>
            <a:r>
              <a:rPr lang="hu-HU" dirty="0" err="1" smtClean="0"/>
              <a:t>the</a:t>
            </a:r>
            <a:r>
              <a:rPr lang="hu-HU" dirty="0" smtClean="0"/>
              <a:t> </a:t>
            </a:r>
            <a:r>
              <a:rPr lang="hu-HU" dirty="0" err="1" smtClean="0"/>
              <a:t>following</a:t>
            </a:r>
            <a:r>
              <a:rPr lang="hu-HU" dirty="0" smtClean="0"/>
              <a:t> </a:t>
            </a:r>
            <a:r>
              <a:rPr lang="hu-HU" dirty="0" err="1" smtClean="0"/>
              <a:t>website</a:t>
            </a:r>
            <a:r>
              <a:rPr lang="hu-HU" dirty="0" smtClean="0"/>
              <a:t> </a:t>
            </a:r>
            <a:r>
              <a:rPr lang="hu-HU" dirty="0" err="1" smtClean="0"/>
              <a:t>address</a:t>
            </a:r>
            <a:r>
              <a:rPr lang="hu-HU" dirty="0" smtClean="0"/>
              <a:t>: </a:t>
            </a:r>
            <a:r>
              <a:rPr lang="hu-HU" sz="2000" b="1" dirty="0" smtClean="0">
                <a:solidFill>
                  <a:srgbClr val="FF0000"/>
                </a:solidFill>
              </a:rPr>
              <a:t>http://www.fstools.org/mycotoxins/</a:t>
            </a:r>
            <a:r>
              <a:rPr lang="hu-HU" dirty="0" smtClean="0"/>
              <a:t>.</a:t>
            </a:r>
          </a:p>
          <a:p>
            <a:r>
              <a:rPr lang="en-GB" dirty="0" smtClean="0"/>
              <a:t>FAO encourages Codex members to use the tool. Feedback on the tool can be sent at </a:t>
            </a:r>
            <a:r>
              <a:rPr lang="en-GB" u="sng" dirty="0" smtClean="0">
                <a:hlinkClick r:id="rId3"/>
              </a:rPr>
              <a:t>food-quality@fao.org</a:t>
            </a:r>
            <a:endParaRPr lang="hu-HU" dirty="0" smtClean="0"/>
          </a:p>
          <a:p>
            <a:r>
              <a:rPr lang="hu-HU" dirty="0" err="1" smtClean="0"/>
              <a:t>Additional</a:t>
            </a:r>
            <a:r>
              <a:rPr lang="hu-HU" dirty="0" smtClean="0"/>
              <a:t> </a:t>
            </a:r>
            <a:r>
              <a:rPr lang="hu-HU" dirty="0" err="1" smtClean="0"/>
              <a:t>references</a:t>
            </a:r>
            <a:r>
              <a:rPr lang="hu-HU" dirty="0" smtClean="0"/>
              <a:t> </a:t>
            </a:r>
            <a:r>
              <a:rPr lang="hu-HU" dirty="0" err="1" smtClean="0"/>
              <a:t>on</a:t>
            </a:r>
            <a:r>
              <a:rPr lang="hu-HU" dirty="0" smtClean="0"/>
              <a:t> </a:t>
            </a:r>
            <a:r>
              <a:rPr lang="hu-HU" dirty="0" err="1" smtClean="0"/>
              <a:t>related</a:t>
            </a:r>
            <a:r>
              <a:rPr lang="hu-HU" dirty="0" smtClean="0"/>
              <a:t> </a:t>
            </a:r>
            <a:r>
              <a:rPr lang="hu-HU" dirty="0" err="1" smtClean="0"/>
              <a:t>topics</a:t>
            </a:r>
            <a:r>
              <a:rPr lang="hu-HU" dirty="0" smtClean="0"/>
              <a:t> </a:t>
            </a:r>
            <a:r>
              <a:rPr lang="hu-HU" dirty="0" err="1" smtClean="0"/>
              <a:t>can</a:t>
            </a:r>
            <a:r>
              <a:rPr lang="hu-HU" dirty="0" smtClean="0"/>
              <a:t> be </a:t>
            </a:r>
            <a:r>
              <a:rPr lang="hu-HU" dirty="0" err="1" smtClean="0"/>
              <a:t>found</a:t>
            </a:r>
            <a:r>
              <a:rPr lang="hu-HU" dirty="0" smtClean="0"/>
              <a:t> </a:t>
            </a:r>
            <a:r>
              <a:rPr lang="hu-HU" dirty="0" err="1" smtClean="0"/>
              <a:t>on</a:t>
            </a:r>
            <a:r>
              <a:rPr lang="hu-HU" dirty="0" smtClean="0"/>
              <a:t> </a:t>
            </a:r>
            <a:r>
              <a:rPr lang="hu-HU" dirty="0" err="1" smtClean="0"/>
              <a:t>the</a:t>
            </a:r>
            <a:r>
              <a:rPr lang="hu-HU" dirty="0" smtClean="0"/>
              <a:t> web </a:t>
            </a:r>
            <a:r>
              <a:rPr lang="hu-HU" dirty="0" err="1" smtClean="0"/>
              <a:t>at</a:t>
            </a:r>
            <a:r>
              <a:rPr lang="hu-HU" dirty="0" smtClean="0"/>
              <a:t> http://www.bae.ncsu.edu/usda/www/whitaker1.htm</a:t>
            </a:r>
          </a:p>
          <a:p>
            <a:endParaRPr lang="hu-HU" dirty="0"/>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Practical</a:t>
            </a:r>
            <a:r>
              <a:rPr lang="hu-HU" dirty="0" smtClean="0"/>
              <a:t> </a:t>
            </a:r>
            <a:r>
              <a:rPr lang="hu-HU" dirty="0" err="1" smtClean="0"/>
              <a:t>examples</a:t>
            </a:r>
            <a:endParaRPr lang="hu-HU" dirty="0"/>
          </a:p>
        </p:txBody>
      </p:sp>
      <p:graphicFrame>
        <p:nvGraphicFramePr>
          <p:cNvPr id="36865" name="Object 1"/>
          <p:cNvGraphicFramePr>
            <a:graphicFrameLocks noChangeAspect="1"/>
          </p:cNvGraphicFramePr>
          <p:nvPr>
            <p:extLst>
              <p:ext uri="{D42A27DB-BD31-4B8C-83A1-F6EECF244321}">
                <p14:modId xmlns:p14="http://schemas.microsoft.com/office/powerpoint/2010/main" xmlns="" val="24725304"/>
              </p:ext>
            </p:extLst>
          </p:nvPr>
        </p:nvGraphicFramePr>
        <p:xfrm>
          <a:off x="827584" y="1340768"/>
          <a:ext cx="7513141" cy="4535834"/>
        </p:xfrm>
        <a:graphic>
          <a:graphicData uri="http://schemas.openxmlformats.org/presentationml/2006/ole">
            <p:oleObj spid="_x0000_s6146" name="Makróbarát munkalap" r:id="rId4" imgW="7321503" imgH="4584780" progId="Excel.SheetMacroEnabled.12">
              <p:embed/>
            </p:oleObj>
          </a:graphicData>
        </a:graphic>
      </p:graphicFrame>
      <p:cxnSp>
        <p:nvCxnSpPr>
          <p:cNvPr id="4" name="Egyenes összekötő nyíllal 3"/>
          <p:cNvCxnSpPr/>
          <p:nvPr/>
        </p:nvCxnSpPr>
        <p:spPr>
          <a:xfrm>
            <a:off x="2627784" y="1916832"/>
            <a:ext cx="0" cy="3240360"/>
          </a:xfrm>
          <a:prstGeom prst="straightConnector1">
            <a:avLst/>
          </a:prstGeom>
          <a:ln w="22225">
            <a:tailEnd type="arrow"/>
          </a:ln>
        </p:spPr>
        <p:style>
          <a:lnRef idx="1">
            <a:schemeClr val="accent2"/>
          </a:lnRef>
          <a:fillRef idx="0">
            <a:schemeClr val="accent2"/>
          </a:fillRef>
          <a:effectRef idx="0">
            <a:schemeClr val="accent2"/>
          </a:effectRef>
          <a:fontRef idx="minor">
            <a:schemeClr val="tx1"/>
          </a:fontRef>
        </p:style>
      </p:cxnSp>
      <p:sp>
        <p:nvSpPr>
          <p:cNvPr id="5" name="Szövegdoboz 4"/>
          <p:cNvSpPr txBox="1"/>
          <p:nvPr/>
        </p:nvSpPr>
        <p:spPr>
          <a:xfrm>
            <a:off x="2195736" y="1426464"/>
            <a:ext cx="1296144" cy="615553"/>
          </a:xfrm>
          <a:prstGeom prst="rect">
            <a:avLst/>
          </a:prstGeom>
          <a:noFill/>
        </p:spPr>
        <p:txBody>
          <a:bodyPr wrap="square" rtlCol="0">
            <a:spAutoFit/>
          </a:bodyPr>
          <a:lstStyle/>
          <a:p>
            <a:r>
              <a:rPr lang="hu-HU" dirty="0" smtClean="0"/>
              <a:t>    AL </a:t>
            </a:r>
          </a:p>
          <a:p>
            <a:r>
              <a:rPr lang="hu-HU" sz="1600" dirty="0" smtClean="0"/>
              <a:t>=2 mg/kg</a:t>
            </a:r>
            <a:endParaRPr lang="en-US" sz="1600" dirty="0"/>
          </a:p>
        </p:txBody>
      </p:sp>
      <p:sp>
        <p:nvSpPr>
          <p:cNvPr id="7" name="Szövegdoboz 6"/>
          <p:cNvSpPr txBox="1"/>
          <p:nvPr/>
        </p:nvSpPr>
        <p:spPr>
          <a:xfrm>
            <a:off x="3491880" y="1445533"/>
            <a:ext cx="1080120" cy="615553"/>
          </a:xfrm>
          <a:prstGeom prst="rect">
            <a:avLst/>
          </a:prstGeom>
          <a:noFill/>
        </p:spPr>
        <p:txBody>
          <a:bodyPr wrap="square" rtlCol="0">
            <a:spAutoFit/>
          </a:bodyPr>
          <a:lstStyle/>
          <a:p>
            <a:r>
              <a:rPr lang="hu-HU" dirty="0" smtClean="0"/>
              <a:t>     ML</a:t>
            </a:r>
          </a:p>
          <a:p>
            <a:r>
              <a:rPr lang="hu-HU" sz="1600" dirty="0" smtClean="0"/>
              <a:t>=5 mg/kg</a:t>
            </a:r>
            <a:endParaRPr lang="en-US" sz="1600" dirty="0"/>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79512" y="274638"/>
            <a:ext cx="6696744" cy="706090"/>
          </a:xfrm>
        </p:spPr>
        <p:txBody>
          <a:bodyPr/>
          <a:lstStyle/>
          <a:p>
            <a:r>
              <a:rPr lang="hu-HU" sz="3200" dirty="0" err="1" smtClean="0"/>
              <a:t>Conclusions</a:t>
            </a:r>
            <a:r>
              <a:rPr lang="hu-HU" sz="3200" dirty="0" smtClean="0"/>
              <a:t> and </a:t>
            </a:r>
            <a:r>
              <a:rPr lang="hu-HU" sz="3200" dirty="0" err="1" smtClean="0"/>
              <a:t>recommendations</a:t>
            </a:r>
            <a:endParaRPr lang="hu-HU" sz="3200" dirty="0"/>
          </a:p>
        </p:txBody>
      </p:sp>
      <p:sp>
        <p:nvSpPr>
          <p:cNvPr id="3" name="Tartalom helye 2"/>
          <p:cNvSpPr>
            <a:spLocks noGrp="1"/>
          </p:cNvSpPr>
          <p:nvPr>
            <p:ph idx="1"/>
          </p:nvPr>
        </p:nvSpPr>
        <p:spPr>
          <a:xfrm>
            <a:off x="457200" y="1124744"/>
            <a:ext cx="8229600" cy="5328592"/>
          </a:xfrm>
        </p:spPr>
        <p:txBody>
          <a:bodyPr>
            <a:normAutofit fontScale="92500" lnSpcReduction="20000"/>
          </a:bodyPr>
          <a:lstStyle/>
          <a:p>
            <a:r>
              <a:rPr lang="en-US" sz="2600" dirty="0" smtClean="0"/>
              <a:t>The concept of the action limit can be applied for the verification of the compliance of a particular lot, or can be used within an early warning control </a:t>
            </a:r>
            <a:r>
              <a:rPr lang="en-US" sz="2600" dirty="0" err="1" smtClean="0"/>
              <a:t>programme</a:t>
            </a:r>
            <a:r>
              <a:rPr lang="en-US" sz="2600" dirty="0" smtClean="0"/>
              <a:t>. </a:t>
            </a:r>
          </a:p>
          <a:p>
            <a:r>
              <a:rPr lang="en-US" sz="2600" dirty="0" smtClean="0"/>
              <a:t>AL depends on</a:t>
            </a:r>
            <a:r>
              <a:rPr lang="hu-HU" sz="2600" dirty="0" smtClean="0"/>
              <a:t> </a:t>
            </a:r>
            <a:r>
              <a:rPr lang="en-US" sz="2600" dirty="0" smtClean="0"/>
              <a:t>CV</a:t>
            </a:r>
            <a:r>
              <a:rPr lang="en-US" sz="2600" baseline="-25000" dirty="0" smtClean="0"/>
              <a:t>R</a:t>
            </a:r>
            <a:r>
              <a:rPr lang="en-US" sz="2600" dirty="0" smtClean="0"/>
              <a:t> (n, </a:t>
            </a:r>
            <a:r>
              <a:rPr lang="hu-HU" sz="2600" dirty="0" smtClean="0"/>
              <a:t>p</a:t>
            </a:r>
            <a:r>
              <a:rPr lang="en-US" sz="2600" dirty="0" smtClean="0"/>
              <a:t>, </a:t>
            </a:r>
            <a:r>
              <a:rPr lang="en-US" sz="2600" dirty="0" err="1" smtClean="0"/>
              <a:t>ap</a:t>
            </a:r>
            <a:r>
              <a:rPr lang="en-US" sz="2600" dirty="0" smtClean="0"/>
              <a:t>, CV</a:t>
            </a:r>
            <a:r>
              <a:rPr lang="en-US" sz="2600" baseline="-25000" dirty="0" smtClean="0"/>
              <a:t>L</a:t>
            </a:r>
            <a:r>
              <a:rPr lang="en-US" sz="2600" dirty="0" smtClean="0"/>
              <a:t>)</a:t>
            </a:r>
            <a:r>
              <a:rPr lang="hu-HU" sz="2600" dirty="0" smtClean="0"/>
              <a:t> </a:t>
            </a:r>
            <a:r>
              <a:rPr lang="hu-HU" sz="2600" dirty="0" err="1" smtClean="0"/>
              <a:t>acceptable</a:t>
            </a:r>
            <a:r>
              <a:rPr lang="hu-HU" sz="2600" dirty="0" smtClean="0"/>
              <a:t> </a:t>
            </a:r>
            <a:r>
              <a:rPr lang="hu-HU" sz="2600" dirty="0" err="1" smtClean="0"/>
              <a:t>violation</a:t>
            </a:r>
            <a:r>
              <a:rPr lang="hu-HU" sz="2600" dirty="0" smtClean="0"/>
              <a:t> </a:t>
            </a:r>
            <a:r>
              <a:rPr lang="hu-HU" sz="2600" dirty="0" err="1" smtClean="0"/>
              <a:t>rate</a:t>
            </a:r>
            <a:endParaRPr lang="en-US" sz="2600" dirty="0" smtClean="0"/>
          </a:p>
          <a:p>
            <a:r>
              <a:rPr lang="en-US" sz="2600" dirty="0" smtClean="0"/>
              <a:t>The sample size </a:t>
            </a:r>
            <a:r>
              <a:rPr lang="hu-HU" sz="2600" dirty="0" smtClean="0"/>
              <a:t>(</a:t>
            </a:r>
            <a:r>
              <a:rPr lang="hu-HU" sz="2600" dirty="0" err="1" smtClean="0"/>
              <a:t>number</a:t>
            </a:r>
            <a:r>
              <a:rPr lang="hu-HU" sz="2600" dirty="0" smtClean="0"/>
              <a:t> of </a:t>
            </a:r>
            <a:r>
              <a:rPr lang="hu-HU" sz="2600" dirty="0" err="1" smtClean="0"/>
              <a:t>primary</a:t>
            </a:r>
            <a:r>
              <a:rPr lang="hu-HU" sz="2600" dirty="0" smtClean="0"/>
              <a:t> </a:t>
            </a:r>
            <a:r>
              <a:rPr lang="hu-HU" sz="2600" dirty="0" err="1" smtClean="0"/>
              <a:t>samples</a:t>
            </a:r>
            <a:r>
              <a:rPr lang="hu-HU" sz="2600" dirty="0" smtClean="0"/>
              <a:t>, </a:t>
            </a:r>
            <a:r>
              <a:rPr lang="hu-HU" sz="2600" dirty="0" err="1" smtClean="0"/>
              <a:t>total</a:t>
            </a:r>
            <a:r>
              <a:rPr lang="hu-HU" sz="2600" dirty="0" smtClean="0"/>
              <a:t> </a:t>
            </a:r>
            <a:r>
              <a:rPr lang="hu-HU" sz="2600" dirty="0" err="1" smtClean="0"/>
              <a:t>mass</a:t>
            </a:r>
            <a:r>
              <a:rPr lang="hu-HU" sz="2600" dirty="0" smtClean="0"/>
              <a:t>) </a:t>
            </a:r>
            <a:r>
              <a:rPr lang="en-US" sz="2600" dirty="0" smtClean="0"/>
              <a:t>should correspond to that specified in relevant legislation</a:t>
            </a:r>
            <a:r>
              <a:rPr lang="hu-HU" sz="2600" dirty="0" smtClean="0"/>
              <a:t>.</a:t>
            </a:r>
            <a:endParaRPr lang="en-US" sz="2600" dirty="0" smtClean="0"/>
          </a:p>
          <a:p>
            <a:r>
              <a:rPr lang="en-US" sz="2600" dirty="0" smtClean="0"/>
              <a:t>Producers should define suitable control points when appropriate action levels (Performance Criterion) can be applied</a:t>
            </a:r>
            <a:r>
              <a:rPr lang="hu-HU" sz="2600" dirty="0" smtClean="0"/>
              <a:t>.</a:t>
            </a:r>
            <a:endParaRPr lang="en-US" sz="2600" dirty="0" smtClean="0"/>
          </a:p>
          <a:p>
            <a:r>
              <a:rPr lang="en-US" sz="2600" dirty="0" smtClean="0"/>
              <a:t>The sampling </a:t>
            </a:r>
            <a:r>
              <a:rPr lang="en-US" sz="2600" dirty="0" err="1" smtClean="0"/>
              <a:t>programme</a:t>
            </a:r>
            <a:r>
              <a:rPr lang="en-US" sz="2600" dirty="0" smtClean="0"/>
              <a:t> </a:t>
            </a:r>
            <a:r>
              <a:rPr lang="hu-HU" sz="2600" dirty="0" err="1" smtClean="0"/>
              <a:t>should</a:t>
            </a:r>
            <a:r>
              <a:rPr lang="hu-HU" sz="2600" dirty="0" smtClean="0"/>
              <a:t> be</a:t>
            </a:r>
            <a:r>
              <a:rPr lang="en-US" sz="2600" dirty="0" smtClean="0"/>
              <a:t> based on the precise definition of the sampling frame, weighting the potential risk associated with the production of a given product and the random sampling of the products all over the production cycle. </a:t>
            </a:r>
            <a:endParaRPr lang="hu-HU" sz="2600" dirty="0" smtClean="0"/>
          </a:p>
          <a:p>
            <a:r>
              <a:rPr lang="hu-HU" sz="2600" dirty="0" err="1" smtClean="0"/>
              <a:t>Under</a:t>
            </a:r>
            <a:r>
              <a:rPr lang="hu-HU" sz="2600" dirty="0" smtClean="0"/>
              <a:t> </a:t>
            </a:r>
            <a:r>
              <a:rPr lang="hu-HU" sz="2600" dirty="0" err="1" smtClean="0"/>
              <a:t>such</a:t>
            </a:r>
            <a:r>
              <a:rPr lang="hu-HU" sz="2600" dirty="0" smtClean="0"/>
              <a:t> </a:t>
            </a:r>
            <a:r>
              <a:rPr lang="hu-HU" sz="2600" dirty="0" err="1" smtClean="0"/>
              <a:t>conditions</a:t>
            </a:r>
            <a:r>
              <a:rPr lang="hu-HU" sz="2600" dirty="0" smtClean="0"/>
              <a:t> </a:t>
            </a:r>
            <a:r>
              <a:rPr lang="hu-HU" sz="2600" dirty="0" err="1" smtClean="0"/>
              <a:t>the</a:t>
            </a:r>
            <a:r>
              <a:rPr lang="hu-HU" sz="2600" dirty="0" smtClean="0"/>
              <a:t> </a:t>
            </a:r>
            <a:r>
              <a:rPr lang="hu-HU" sz="2600" dirty="0" err="1" smtClean="0"/>
              <a:t>analytical</a:t>
            </a:r>
            <a:r>
              <a:rPr lang="hu-HU" sz="2600" dirty="0" smtClean="0"/>
              <a:t> </a:t>
            </a:r>
            <a:r>
              <a:rPr lang="hu-HU" sz="2600" dirty="0" err="1" smtClean="0"/>
              <a:t>results</a:t>
            </a:r>
            <a:r>
              <a:rPr lang="hu-HU" sz="2600" dirty="0" smtClean="0"/>
              <a:t> </a:t>
            </a:r>
            <a:r>
              <a:rPr lang="hu-HU" sz="2600" dirty="0" err="1" smtClean="0"/>
              <a:t>can</a:t>
            </a:r>
            <a:r>
              <a:rPr lang="hu-HU" sz="2600" dirty="0" smtClean="0"/>
              <a:t> be </a:t>
            </a:r>
            <a:r>
              <a:rPr lang="hu-HU" sz="2600" dirty="0" err="1" smtClean="0"/>
              <a:t>used</a:t>
            </a:r>
            <a:r>
              <a:rPr lang="hu-HU" sz="2600" dirty="0" smtClean="0"/>
              <a:t> </a:t>
            </a:r>
            <a:r>
              <a:rPr lang="hu-HU" sz="2600" dirty="0" err="1" smtClean="0"/>
              <a:t>to</a:t>
            </a:r>
            <a:r>
              <a:rPr lang="hu-HU" sz="2600" dirty="0" smtClean="0"/>
              <a:t> </a:t>
            </a:r>
            <a:r>
              <a:rPr lang="hu-HU" sz="2600" dirty="0" err="1" smtClean="0"/>
              <a:t>verify</a:t>
            </a:r>
            <a:r>
              <a:rPr lang="hu-HU" sz="2600" dirty="0" smtClean="0"/>
              <a:t> </a:t>
            </a:r>
            <a:r>
              <a:rPr lang="hu-HU" sz="2600" dirty="0" err="1" smtClean="0"/>
              <a:t>that</a:t>
            </a:r>
            <a:r>
              <a:rPr lang="hu-HU" sz="2600" dirty="0" smtClean="0"/>
              <a:t> </a:t>
            </a:r>
            <a:r>
              <a:rPr lang="hu-HU" sz="2600" dirty="0" err="1" smtClean="0"/>
              <a:t>the</a:t>
            </a:r>
            <a:r>
              <a:rPr lang="hu-HU" sz="2600" dirty="0" smtClean="0"/>
              <a:t> </a:t>
            </a:r>
            <a:r>
              <a:rPr lang="hu-HU" sz="2600" dirty="0" err="1" smtClean="0"/>
              <a:t>production</a:t>
            </a:r>
            <a:r>
              <a:rPr lang="hu-HU" sz="2600" dirty="0" smtClean="0"/>
              <a:t> is </a:t>
            </a:r>
            <a:r>
              <a:rPr lang="hu-HU" sz="2600" dirty="0" err="1" smtClean="0"/>
              <a:t>under</a:t>
            </a:r>
            <a:r>
              <a:rPr lang="hu-HU" sz="2600" dirty="0" smtClean="0"/>
              <a:t> </a:t>
            </a:r>
            <a:r>
              <a:rPr lang="hu-HU" sz="2600" dirty="0" err="1" smtClean="0"/>
              <a:t>control</a:t>
            </a:r>
            <a:r>
              <a:rPr lang="hu-HU" sz="2600" dirty="0" smtClean="0"/>
              <a:t>. </a:t>
            </a:r>
          </a:p>
          <a:p>
            <a:endParaRPr lang="en-US" sz="2000" dirty="0" smtClean="0"/>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p:cNvSpPr>
            <a:spLocks noGrp="1"/>
          </p:cNvSpPr>
          <p:nvPr>
            <p:ph type="ctrTitle"/>
          </p:nvPr>
        </p:nvSpPr>
        <p:spPr>
          <a:xfrm>
            <a:off x="611560" y="5085184"/>
            <a:ext cx="7772400" cy="1080120"/>
          </a:xfrm>
        </p:spPr>
        <p:txBody>
          <a:bodyPr>
            <a:normAutofit/>
          </a:bodyPr>
          <a:lstStyle/>
          <a:p>
            <a:r>
              <a:rPr lang="hu-HU" dirty="0" err="1" smtClean="0"/>
              <a:t>Thank</a:t>
            </a:r>
            <a:r>
              <a:rPr lang="hu-HU" dirty="0" smtClean="0"/>
              <a:t> </a:t>
            </a:r>
            <a:r>
              <a:rPr lang="hu-HU" dirty="0" err="1" smtClean="0"/>
              <a:t>you</a:t>
            </a:r>
            <a:r>
              <a:rPr lang="hu-HU" dirty="0" smtClean="0"/>
              <a:t> </a:t>
            </a:r>
            <a:r>
              <a:rPr lang="hu-HU" dirty="0" err="1" smtClean="0"/>
              <a:t>for</a:t>
            </a:r>
            <a:r>
              <a:rPr lang="hu-HU" dirty="0" smtClean="0"/>
              <a:t> </a:t>
            </a:r>
            <a:r>
              <a:rPr lang="hu-HU" dirty="0" err="1" smtClean="0"/>
              <a:t>your</a:t>
            </a:r>
            <a:r>
              <a:rPr lang="hu-HU" dirty="0" smtClean="0"/>
              <a:t> </a:t>
            </a:r>
            <a:r>
              <a:rPr lang="hu-HU" dirty="0" err="1" smtClean="0"/>
              <a:t>attention</a:t>
            </a:r>
            <a:r>
              <a:rPr lang="hu-HU" dirty="0" smtClean="0"/>
              <a:t>.</a:t>
            </a:r>
            <a:endParaRPr lang="hu-HU" dirty="0"/>
          </a:p>
        </p:txBody>
      </p:sp>
      <p:sp>
        <p:nvSpPr>
          <p:cNvPr id="3" name="Tartalom helye 2"/>
          <p:cNvSpPr>
            <a:spLocks noGrp="1"/>
          </p:cNvSpPr>
          <p:nvPr>
            <p:ph type="subTitle" idx="1"/>
          </p:nvPr>
        </p:nvSpPr>
        <p:spPr>
          <a:xfrm>
            <a:off x="1187624" y="3501008"/>
            <a:ext cx="6400800" cy="1752600"/>
          </a:xfrm>
        </p:spPr>
        <p:txBody>
          <a:bodyPr>
            <a:normAutofit/>
          </a:bodyPr>
          <a:lstStyle/>
          <a:p>
            <a:r>
              <a:rPr lang="en-US" sz="2800" dirty="0" smtClean="0">
                <a:solidFill>
                  <a:srgbClr val="FF0000"/>
                </a:solidFill>
              </a:rPr>
              <a:t>Close collaboration of all stakeholders is required for limiting rejection of lots and disputes in food trading </a:t>
            </a:r>
            <a:endParaRPr lang="en-US" sz="2800" dirty="0">
              <a:solidFill>
                <a:srgbClr val="FF0000"/>
              </a:solidFill>
            </a:endParaRPr>
          </a:p>
        </p:txBody>
      </p:sp>
      <p:pic>
        <p:nvPicPr>
          <p:cNvPr id="5" name="Kép 4" descr="01.jpg"/>
          <p:cNvPicPr>
            <a:picLocks noChangeAspect="1"/>
          </p:cNvPicPr>
          <p:nvPr/>
        </p:nvPicPr>
        <p:blipFill>
          <a:blip r:embed="rId2" cstate="print"/>
          <a:stretch>
            <a:fillRect/>
          </a:stretch>
        </p:blipFill>
        <p:spPr>
          <a:xfrm>
            <a:off x="827584" y="836712"/>
            <a:ext cx="7237288" cy="239519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TotalTime>
  <Words>1306</Words>
  <Application>Microsoft Office PowerPoint</Application>
  <PresentationFormat>On-screen Show (4:3)</PresentationFormat>
  <Paragraphs>236</Paragraphs>
  <Slides>25</Slides>
  <Notes>14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25</vt:i4>
      </vt:variant>
    </vt:vector>
  </HeadingPairs>
  <TitlesOfParts>
    <vt:vector size="28" baseType="lpstr">
      <vt:lpstr>Office Theme</vt:lpstr>
      <vt:lpstr>Equation</vt:lpstr>
      <vt:lpstr>Makróbarát munkalap</vt:lpstr>
      <vt:lpstr>Use of the combined uncertainty of measurement result for testing compliance of food commodities with legal limits</vt:lpstr>
      <vt:lpstr>Objectives</vt:lpstr>
      <vt:lpstr>Basic definitions – legal limits</vt:lpstr>
      <vt:lpstr>Control of the commodities</vt:lpstr>
      <vt:lpstr>Illustration of the consideration of combined uncertainty of the measurement result</vt:lpstr>
      <vt:lpstr>Distributions of contaminants in food</vt:lpstr>
      <vt:lpstr>OBJECTIVE: Combined uncertainty of results (SRes) should be as low as practically posible</vt:lpstr>
      <vt:lpstr>Sample size reduction CVSS</vt:lpstr>
      <vt:lpstr>Sample size reduction</vt:lpstr>
      <vt:lpstr>Internal quality control</vt:lpstr>
      <vt:lpstr>Determination of CVL</vt:lpstr>
      <vt:lpstr>Effect of particle size</vt:lpstr>
      <vt:lpstr>The effect of test portion size reduction</vt:lpstr>
      <vt:lpstr>Slide 14</vt:lpstr>
      <vt:lpstr>Typical contribution of the steps of pesticide residues determination (CVR=0.38) to the combined uncertainty</vt:lpstr>
      <vt:lpstr>Interpretation of measure values</vt:lpstr>
      <vt:lpstr>Relationship of AL and ML in case of determination of AFM1 in milk. </vt:lpstr>
      <vt:lpstr>Distribution of residues in apple composite samples. </vt:lpstr>
      <vt:lpstr>Relationship of the Action limit (AL) for testing and the decision limit (DL) for verifying compliance with an MRL of 1 mg/kg of an apple lot. </vt:lpstr>
      <vt:lpstr>Examples of estimated action limits for selected pesticide residues</vt:lpstr>
      <vt:lpstr>Calculation of compliance of mycotoxin contamination taking into account the AL or targeted complinace level </vt:lpstr>
      <vt:lpstr>Template for mycotoxins</vt:lpstr>
      <vt:lpstr>Practical examples</vt:lpstr>
      <vt:lpstr>Conclusions and recommendations</vt:lpstr>
      <vt:lpstr>Thank you for your attention.</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analysis and sampling for contaminants in food</dc:title>
  <dc:creator>Dr. Ambrus</dc:creator>
  <cp:lastModifiedBy>Dr. Ambrus</cp:lastModifiedBy>
  <cp:revision>14</cp:revision>
  <dcterms:created xsi:type="dcterms:W3CDTF">2014-09-23T14:08:07Z</dcterms:created>
  <dcterms:modified xsi:type="dcterms:W3CDTF">2015-08-16T17:23:13Z</dcterms:modified>
</cp:coreProperties>
</file>