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4"/>
  </p:notesMasterIdLst>
  <p:sldIdLst>
    <p:sldId id="280" r:id="rId2"/>
    <p:sldId id="302" r:id="rId3"/>
    <p:sldId id="303" r:id="rId4"/>
    <p:sldId id="426" r:id="rId5"/>
    <p:sldId id="405" r:id="rId6"/>
    <p:sldId id="406" r:id="rId7"/>
    <p:sldId id="417" r:id="rId8"/>
    <p:sldId id="310" r:id="rId9"/>
    <p:sldId id="407" r:id="rId10"/>
    <p:sldId id="418" r:id="rId11"/>
    <p:sldId id="427" r:id="rId12"/>
    <p:sldId id="282" r:id="rId13"/>
    <p:sldId id="428" r:id="rId14"/>
    <p:sldId id="294" r:id="rId15"/>
    <p:sldId id="293" r:id="rId16"/>
    <p:sldId id="312" r:id="rId17"/>
    <p:sldId id="408" r:id="rId18"/>
    <p:sldId id="409" r:id="rId19"/>
    <p:sldId id="410" r:id="rId20"/>
    <p:sldId id="411" r:id="rId21"/>
    <p:sldId id="387" r:id="rId22"/>
    <p:sldId id="416" r:id="rId23"/>
    <p:sldId id="414" r:id="rId24"/>
    <p:sldId id="388" r:id="rId25"/>
    <p:sldId id="419" r:id="rId26"/>
    <p:sldId id="420" r:id="rId27"/>
    <p:sldId id="421" r:id="rId28"/>
    <p:sldId id="422" r:id="rId29"/>
    <p:sldId id="424" r:id="rId30"/>
    <p:sldId id="423" r:id="rId31"/>
    <p:sldId id="425" r:id="rId32"/>
    <p:sldId id="299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0099CC"/>
    <a:srgbClr val="0066CC"/>
    <a:srgbClr val="067694"/>
    <a:srgbClr val="0000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3" autoAdjust="0"/>
    <p:restoredTop sz="94660"/>
  </p:normalViewPr>
  <p:slideViewPr>
    <p:cSldViewPr>
      <p:cViewPr>
        <p:scale>
          <a:sx n="76" d="100"/>
          <a:sy n="76" d="100"/>
        </p:scale>
        <p:origin x="-140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0.5</c:v>
                </c:pt>
                <c:pt idx="1">
                  <c:v>0.18000000000000008</c:v>
                </c:pt>
                <c:pt idx="2">
                  <c:v>0.2</c:v>
                </c:pt>
                <c:pt idx="3">
                  <c:v>0.12000000000000002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Others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0.2</c:v>
                </c:pt>
                <c:pt idx="1">
                  <c:v>0.60000000000000031</c:v>
                </c:pt>
                <c:pt idx="2">
                  <c:v>0.18000000000000008</c:v>
                </c:pt>
                <c:pt idx="3">
                  <c:v>2.0000000000000011E-2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cat>
            <c:strRef>
              <c:f>Foglio1!$A$2:$A$5</c:f>
              <c:strCache>
                <c:ptCount val="4"/>
                <c:pt idx="0">
                  <c:v>HCV</c:v>
                </c:pt>
                <c:pt idx="1">
                  <c:v>HBV</c:v>
                </c:pt>
                <c:pt idx="2">
                  <c:v>Alcohol</c:v>
                </c:pt>
                <c:pt idx="3">
                  <c:v>Others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0.60000000000000031</c:v>
                </c:pt>
                <c:pt idx="1">
                  <c:v>0.2</c:v>
                </c:pt>
                <c:pt idx="2">
                  <c:v>0.12000000000000002</c:v>
                </c:pt>
                <c:pt idx="3">
                  <c:v>8.0000000000000043E-2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Prevalence </c:v>
                </c:pt>
              </c:strCache>
            </c:strRef>
          </c:tx>
          <c:spPr>
            <a:solidFill>
              <a:srgbClr val="FF0000"/>
            </a:solidFill>
          </c:spPr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0066FF"/>
              </a:solidFill>
            </c:spPr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29927723097112863"/>
                  <c:y val="-0.1949552165354331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2994791666666675"/>
                  <c:y val="1.705708661417323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Foglio1!$A$2:$A$5</c:f>
              <c:strCache>
                <c:ptCount val="4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63.6</c:v>
                </c:pt>
                <c:pt idx="1">
                  <c:v>29.4</c:v>
                </c:pt>
                <c:pt idx="2">
                  <c:v>6.2</c:v>
                </c:pt>
                <c:pt idx="3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0033CC"/>
              </a:solidFill>
            </c:spPr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cat>
            <c:strRef>
              <c:f>Foglio1!$A$2:$A$6</c:f>
              <c:strCache>
                <c:ptCount val="5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others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55.1</c:v>
                </c:pt>
                <c:pt idx="1">
                  <c:v>8.9</c:v>
                </c:pt>
                <c:pt idx="2">
                  <c:v>29</c:v>
                </c:pt>
                <c:pt idx="3">
                  <c:v>5.8</c:v>
                </c:pt>
                <c:pt idx="4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95126165120028E-2"/>
          <c:y val="0.14151574304244044"/>
          <c:w val="0.76383888184759563"/>
          <c:h val="0.74852446950339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64.3</c:v>
                </c:pt>
                <c:pt idx="1">
                  <c:v>62.4</c:v>
                </c:pt>
                <c:pt idx="2">
                  <c:v>50.3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27.9</c:v>
                </c:pt>
                <c:pt idx="1">
                  <c:v>31.7</c:v>
                </c:pt>
                <c:pt idx="2">
                  <c:v>42.1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6.8</c:v>
                </c:pt>
                <c:pt idx="1">
                  <c:v>4.7</c:v>
                </c:pt>
                <c:pt idx="2">
                  <c:v>7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G4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1</c:v>
                </c:pt>
                <c:pt idx="1">
                  <c:v>1.2</c:v>
                </c:pt>
                <c:pt idx="2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932352"/>
        <c:axId val="33132480"/>
      </c:barChart>
      <c:catAx>
        <c:axId val="489323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3132480"/>
        <c:crosses val="autoZero"/>
        <c:auto val="1"/>
        <c:lblAlgn val="ctr"/>
        <c:lblOffset val="100"/>
        <c:noMultiLvlLbl val="0"/>
      </c:catAx>
      <c:valAx>
        <c:axId val="33132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93235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853347062695054E-2"/>
          <c:y val="3.0850396106607992E-2"/>
          <c:w val="0.58898855650623128"/>
          <c:h val="0.86834576161618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Terapie odontoiatriche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34.6</c:v>
                </c:pt>
                <c:pt idx="1">
                  <c:v>42.4</c:v>
                </c:pt>
                <c:pt idx="2">
                  <c:v>51.3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Trasfusioni di sangue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13.5</c:v>
                </c:pt>
                <c:pt idx="1">
                  <c:v>6.2</c:v>
                </c:pt>
                <c:pt idx="2">
                  <c:v>3.4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Chirurgia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17.7</c:v>
                </c:pt>
                <c:pt idx="1">
                  <c:v>12.4</c:v>
                </c:pt>
                <c:pt idx="2">
                  <c:v>15.7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Tossicodipendenza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Foglio1!$E$2:$E$4</c:f>
              <c:numCache>
                <c:formatCode>General</c:formatCode>
                <c:ptCount val="3"/>
                <c:pt idx="0">
                  <c:v>31.8</c:v>
                </c:pt>
                <c:pt idx="1">
                  <c:v>36.1</c:v>
                </c:pt>
                <c:pt idx="2">
                  <c:v>35.200000000000003</c:v>
                </c:pt>
              </c:numCache>
            </c:numRef>
          </c:val>
        </c:ser>
        <c:ser>
          <c:idx val="4"/>
          <c:order val="4"/>
          <c:tx>
            <c:strRef>
              <c:f>Foglio1!$F$1</c:f>
              <c:strCache>
                <c:ptCount val="1"/>
                <c:pt idx="0">
                  <c:v>Altro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Foglio1!$A$2:$A$4</c:f>
              <c:strCache>
                <c:ptCount val="3"/>
                <c:pt idx="0">
                  <c:v>2006-2008</c:v>
                </c:pt>
                <c:pt idx="1">
                  <c:v>2009-2011</c:v>
                </c:pt>
                <c:pt idx="2">
                  <c:v>2012-2014</c:v>
                </c:pt>
              </c:strCache>
            </c:strRef>
          </c:cat>
          <c:val>
            <c:numRef>
              <c:f>Foglio1!$F$2:$F$4</c:f>
              <c:numCache>
                <c:formatCode>General</c:formatCode>
                <c:ptCount val="3"/>
                <c:pt idx="0">
                  <c:v>11.6</c:v>
                </c:pt>
                <c:pt idx="1">
                  <c:v>13.5</c:v>
                </c:pt>
                <c:pt idx="2">
                  <c:v>11.8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975872"/>
        <c:axId val="33134784"/>
      </c:barChart>
      <c:catAx>
        <c:axId val="489758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+mj-lt"/>
              </a:defRPr>
            </a:pPr>
            <a:endParaRPr lang="en-US"/>
          </a:p>
        </c:txPr>
        <c:crossAx val="33134784"/>
        <c:crosses val="autoZero"/>
        <c:auto val="1"/>
        <c:lblAlgn val="ctr"/>
        <c:lblOffset val="100"/>
        <c:noMultiLvlLbl val="0"/>
      </c:catAx>
      <c:valAx>
        <c:axId val="3313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+mj-lt"/>
              </a:defRPr>
            </a:pPr>
            <a:endParaRPr lang="en-US"/>
          </a:p>
        </c:txPr>
        <c:crossAx val="4897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Anti HCV +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80.8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34.4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80.8</c:v>
                </c:pt>
                <c:pt idx="1">
                  <c:v>34.4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Anti HCV -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19.2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65.6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19.2</c:v>
                </c:pt>
                <c:pt idx="1">
                  <c:v>65.599999999999994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5788288"/>
        <c:axId val="33116096"/>
      </c:barChart>
      <c:catAx>
        <c:axId val="357882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3116096"/>
        <c:crosses val="autoZero"/>
        <c:auto val="1"/>
        <c:lblAlgn val="ctr"/>
        <c:lblOffset val="100"/>
        <c:noMultiLvlLbl val="0"/>
      </c:catAx>
      <c:valAx>
        <c:axId val="33116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57882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36528465442314E-2"/>
          <c:y val="4.9975102654341783E-2"/>
          <c:w val="0.91398655652447691"/>
          <c:h val="0.782235671243479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MASCHI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mtClean="0"/>
                      <a:t>77.3</a:t>
                    </a: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mtClean="0"/>
                      <a:t>58.1</a:t>
                    </a: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77.3</c:v>
                </c:pt>
                <c:pt idx="1">
                  <c:v>58.1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FEMMINE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22.7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41.9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22.7</c:v>
                </c:pt>
                <c:pt idx="1">
                  <c:v>41.9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5789312"/>
        <c:axId val="33118976"/>
      </c:barChart>
      <c:catAx>
        <c:axId val="357893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0" vert="horz" anchor="t" anchorCtr="0"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3118976"/>
        <c:crosses val="autoZero"/>
        <c:auto val="1"/>
        <c:lblAlgn val="ctr"/>
        <c:lblOffset val="100"/>
        <c:noMultiLvlLbl val="0"/>
      </c:catAx>
      <c:valAx>
        <c:axId val="33118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5789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+mj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902800390465978E-2"/>
          <c:y val="3.9150524155596937E-2"/>
          <c:w val="0.88662322519173609"/>
          <c:h val="0.84043020377190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≤ 59 anni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>
                <c:manualLayout>
                  <c:x val="3.1894249717911781E-3"/>
                  <c:y val="2.3294057473697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6.2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1.66386124812128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25.6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6.2</c:v>
                </c:pt>
                <c:pt idx="1">
                  <c:v>25.6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60-69 anni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26.8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27.9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26.8</c:v>
                </c:pt>
                <c:pt idx="1">
                  <c:v>27.9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≥70 anni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67.0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46.5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Foglio1!$A$2:$A$4</c:f>
              <c:strCache>
                <c:ptCount val="2"/>
                <c:pt idx="0">
                  <c:v>HCC </c:v>
                </c:pt>
                <c:pt idx="1">
                  <c:v>CONTROL GROUP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  <c:pt idx="0">
                  <c:v>67</c:v>
                </c:pt>
                <c:pt idx="1">
                  <c:v>46.5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5978240"/>
        <c:axId val="35882112"/>
      </c:barChart>
      <c:catAx>
        <c:axId val="359782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rot="0"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5882112"/>
        <c:crosses val="autoZero"/>
        <c:auto val="1"/>
        <c:lblAlgn val="ctr"/>
        <c:lblOffset val="100"/>
        <c:noMultiLvlLbl val="0"/>
      </c:catAx>
      <c:valAx>
        <c:axId val="3588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5978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HCV RNA +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71.1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44.4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71.099999999999994</c:v>
                </c:pt>
                <c:pt idx="1">
                  <c:v>44.4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HCV RNA -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28.9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55.6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Foglio1!$A$2:$A$3</c:f>
              <c:strCache>
                <c:ptCount val="2"/>
                <c:pt idx="0">
                  <c:v>HCC</c:v>
                </c:pt>
                <c:pt idx="1">
                  <c:v>CONTROL GROUP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28.9</c:v>
                </c:pt>
                <c:pt idx="1">
                  <c:v>55.8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1061888"/>
        <c:axId val="35884416"/>
      </c:barChart>
      <c:catAx>
        <c:axId val="810618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35884416"/>
        <c:crosses val="autoZero"/>
        <c:auto val="1"/>
        <c:lblAlgn val="ctr"/>
        <c:lblOffset val="100"/>
        <c:noMultiLvlLbl val="0"/>
      </c:catAx>
      <c:valAx>
        <c:axId val="35884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106188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0.59702</cdr:x>
      <cdr:y>0.37146</cdr:y>
    </cdr:from>
    <cdr:to>
      <cdr:x>0.72762</cdr:x>
      <cdr:y>0.45991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2286016" y="1500198"/>
          <a:ext cx="50006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it-IT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50%</a:t>
          </a:r>
          <a:endParaRPr lang="it-IT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0.42188</cdr:x>
      <cdr:y>0.14063</cdr:y>
    </cdr:from>
    <cdr:to>
      <cdr:x>0.43359</cdr:x>
      <cdr:y>0.17578</cdr:y>
    </cdr:to>
    <cdr:sp macro="" textlink="">
      <cdr:nvSpPr>
        <cdr:cNvPr id="3" name="Connettore 2 2"/>
        <cdr:cNvSpPr/>
      </cdr:nvSpPr>
      <cdr:spPr>
        <a:xfrm xmlns:a="http://schemas.openxmlformats.org/drawingml/2006/main" rot="16200000" flipV="1">
          <a:off x="2536035" y="607236"/>
          <a:ext cx="142850" cy="7138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0.5625</cdr:x>
      <cdr:y>0.43946</cdr:y>
    </cdr:from>
    <cdr:to>
      <cdr:x>0.7125</cdr:x>
      <cdr:y>0.52735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3429024" y="1785950"/>
          <a:ext cx="91440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0.36328</cdr:x>
      <cdr:y>0.10547</cdr:y>
    </cdr:from>
    <cdr:to>
      <cdr:x>0.47878</cdr:x>
      <cdr:y>0.19635</cdr:y>
    </cdr:to>
    <cdr:sp macro="" textlink="">
      <cdr:nvSpPr>
        <cdr:cNvPr id="3" name="CasellaDiTesto 4"/>
        <cdr:cNvSpPr txBox="1"/>
      </cdr:nvSpPr>
      <cdr:spPr>
        <a:xfrm xmlns:a="http://schemas.openxmlformats.org/drawingml/2006/main">
          <a:off x="2214578" y="428628"/>
          <a:ext cx="7040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onstantia"/>
            </a:defRPr>
          </a:lvl9pPr>
        </a:lstStyle>
        <a:p xmlns:a="http://schemas.openxmlformats.org/drawingml/2006/main">
          <a:r>
            <a:rPr lang="it-IT" b="1" dirty="0" smtClean="0">
              <a:latin typeface="Times New Roman" pitchFamily="18" charset="0"/>
              <a:cs typeface="Times New Roman" pitchFamily="18" charset="0"/>
            </a:rPr>
            <a:t>1.1%</a:t>
          </a:r>
          <a:endParaRPr lang="it-IT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0.72075</cdr:x>
      <cdr:y>0.62768</cdr:y>
    </cdr:from>
    <cdr:to>
      <cdr:x>0.88412</cdr:x>
      <cdr:y>0.71267</cdr:y>
    </cdr:to>
    <cdr:sp macro="" textlink="">
      <cdr:nvSpPr>
        <cdr:cNvPr id="4" name="CasellaDiTesto 11"/>
        <cdr:cNvSpPr txBox="1"/>
      </cdr:nvSpPr>
      <cdr:spPr>
        <a:xfrm xmlns:a="http://schemas.openxmlformats.org/drawingml/2006/main">
          <a:off x="5072098" y="2500330"/>
          <a:ext cx="114967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err="1" smtClean="0">
              <a:latin typeface="+mj-lt"/>
            </a:rPr>
            <a:t>Drug</a:t>
          </a:r>
          <a:r>
            <a:rPr lang="it-IT" sz="1600" b="1" smtClean="0">
              <a:latin typeface="+mj-lt"/>
            </a:rPr>
            <a:t> </a:t>
          </a:r>
          <a:r>
            <a:rPr lang="it-IT" sz="1600" b="1" err="1" smtClean="0">
              <a:latin typeface="+mj-lt"/>
            </a:rPr>
            <a:t>abuse</a:t>
          </a:r>
          <a:endParaRPr lang="it-IT" sz="1600" b="1">
            <a:latin typeface="+mj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0.74454</cdr:x>
      <cdr:y>0.73002</cdr:y>
    </cdr:from>
    <cdr:to>
      <cdr:x>0.77145</cdr:x>
      <cdr:y>0.78617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929354" y="2786082"/>
          <a:ext cx="214306" cy="214292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 w="25400" cap="flat" cmpd="sng" algn="ctr">
          <a:solidFill>
            <a:srgbClr val="B4ECFC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it-IT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onstantia"/>
            </a:defRPr>
          </a:lvl9pPr>
        </a:lstStyle>
        <a:p xmlns:a="http://schemas.openxmlformats.org/drawingml/2006/main">
          <a:pPr algn="ctr"/>
          <a:endParaRPr lang="it-IT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67A92-28A3-4607-BA81-02C1B75A7832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5F9CE-9E96-4538-B233-46BEEB5ED52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6312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1311F6-8AB0-493C-B722-530BA0AC35B6}" type="datetimeFigureOut">
              <a:rPr lang="it-IT" smtClean="0"/>
              <a:pPr/>
              <a:t>18/05/2016</a:t>
            </a:fld>
            <a:endParaRPr lang="it-I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050B5D-FCD9-40CD-B9D4-6D56CCEF5308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000108"/>
            <a:ext cx="3652034" cy="8572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285720" y="4371811"/>
            <a:ext cx="8643998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Dr. Arnolfo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Petruzziello</a:t>
            </a:r>
            <a:endParaRPr lang="it-IT" sz="2400" b="1" dirty="0" smtClean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PhD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Virology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IRCCS- Fondazione G.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Pascale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it-IT" sz="2000" b="1" dirty="0" err="1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Naples</a:t>
            </a:r>
            <a:r>
              <a:rPr lang="it-IT" sz="2000" b="1" dirty="0" smtClean="0">
                <a:solidFill>
                  <a:srgbClr val="0033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Italy</a:t>
            </a:r>
            <a:endParaRPr lang="it-IT" sz="2000" b="1" dirty="0">
              <a:solidFill>
                <a:srgbClr val="0033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14282" y="2514423"/>
            <a:ext cx="89297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Hepatitis C virus (HCV) genotype 1b as a risk factor </a:t>
            </a:r>
          </a:p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for Hepatocellular carcinoma development </a:t>
            </a:r>
          </a:p>
          <a:p>
            <a:pPr algn="ctr">
              <a:defRPr/>
            </a:pPr>
            <a:r>
              <a:rPr lang="en-US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chronic HCV positive patients in Southern Italy</a:t>
            </a:r>
            <a:endParaRPr lang="it-IT" sz="280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929322" y="928670"/>
            <a:ext cx="3071834" cy="1071570"/>
          </a:xfrm>
          <a:prstGeom prst="rect">
            <a:avLst/>
          </a:prstGeom>
          <a:gradFill flip="none" rotWithShape="1">
            <a:gsLst>
              <a:gs pos="0">
                <a:srgbClr val="00B0F0">
                  <a:alpha val="26000"/>
                </a:srgb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effectLst>
            <a:outerShdw blurRad="1270000" dist="1638300" dir="21540000" algn="ctr" rotWithShape="0">
              <a:schemeClr val="bg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mtClean="0"/>
          </a:p>
          <a:p>
            <a:pPr algn="ctr"/>
            <a:endParaRPr lang="it-IT" smtClean="0"/>
          </a:p>
          <a:p>
            <a:r>
              <a:rPr lang="it-IT" sz="1400" b="1" smtClean="0">
                <a:solidFill>
                  <a:schemeClr val="tx1"/>
                </a:solidFill>
                <a:latin typeface="+mj-lt"/>
              </a:rPr>
              <a:t>  May 09-11,2016 Chicago, </a:t>
            </a:r>
            <a:r>
              <a:rPr lang="it-IT" sz="1400" b="1" err="1" smtClean="0">
                <a:solidFill>
                  <a:schemeClr val="tx1"/>
                </a:solidFill>
                <a:latin typeface="+mj-lt"/>
              </a:rPr>
              <a:t>Ilinois</a:t>
            </a:r>
            <a:r>
              <a:rPr lang="it-IT" sz="1400" b="1" smtClean="0">
                <a:solidFill>
                  <a:schemeClr val="tx1"/>
                </a:solidFill>
                <a:latin typeface="+mj-lt"/>
              </a:rPr>
              <a:t>, USA</a:t>
            </a:r>
            <a:endParaRPr lang="it-IT" sz="14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000760" y="928670"/>
            <a:ext cx="2928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+mj-lt"/>
              </a:rPr>
              <a:t>2</a:t>
            </a:r>
            <a:r>
              <a:rPr lang="it-IT" sz="1400" b="1" baseline="30000" smtClean="0">
                <a:latin typeface="+mj-lt"/>
              </a:rPr>
              <a:t>nd </a:t>
            </a:r>
            <a:r>
              <a:rPr lang="it-IT" sz="1400" b="1" smtClean="0">
                <a:latin typeface="+mj-lt"/>
              </a:rPr>
              <a:t> International Conference on  </a:t>
            </a:r>
            <a:endParaRPr lang="it-IT" sz="1400" b="1">
              <a:latin typeface="+mj-lt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286512" y="1071546"/>
            <a:ext cx="22860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it-IT" sz="3200" b="1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66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Hepatology</a:t>
            </a:r>
            <a:endParaRPr lang="it-IT" sz="3200" b="1" cap="none" spc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66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3500438"/>
            <a:ext cx="8143932" cy="3071834"/>
          </a:xfrm>
        </p:spPr>
        <p:txBody>
          <a:bodyPr>
            <a:normAutofit fontScale="85000" lnSpcReduction="20000"/>
          </a:bodyPr>
          <a:lstStyle/>
          <a:p>
            <a:pPr marL="806450" indent="-514350" algn="just">
              <a:lnSpc>
                <a:spcPct val="120000"/>
              </a:lnSpc>
              <a:spcAft>
                <a:spcPts val="800"/>
              </a:spcAft>
              <a:buClr>
                <a:schemeClr val="bg1"/>
              </a:buClr>
              <a:buNone/>
              <a:defRPr/>
            </a:pPr>
            <a:endParaRPr lang="it-IT" sz="2400" b="1" smtClean="0">
              <a:solidFill>
                <a:srgbClr val="0033CC"/>
              </a:solidFill>
              <a:latin typeface="Constantia" pitchFamily="18" charset="0"/>
            </a:endParaRPr>
          </a:p>
          <a:p>
            <a:pPr algn="just">
              <a:buNone/>
            </a:pPr>
            <a:r>
              <a:rPr lang="it-IT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Accounts for about 7% of all cancers in the world and 80-90% of primary liver cancer;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5</a:t>
            </a:r>
            <a:r>
              <a:rPr lang="it-IT" b="1" baseline="300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and 7</a:t>
            </a:r>
            <a:r>
              <a:rPr lang="it-IT" b="1" baseline="3000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most common cancer in males and females, respectively;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GB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Estimated to kill more than 600,000 people per years, especially in developing countries.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643570" y="1714488"/>
            <a:ext cx="3214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of HCC</a:t>
            </a:r>
            <a:endParaRPr lang="it-IT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PTRRLF61T07F839V\Desktop\Cirrhotic_Liver_Focal_Tum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87" y="857232"/>
            <a:ext cx="4781507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279364" y="857232"/>
            <a:ext cx="8436040" cy="4815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785786" y="571480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Worldwide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incidence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HCC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571472" y="5286388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571472" y="5643578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571472" y="6000768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928662" y="5286388"/>
            <a:ext cx="1612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Low (&lt; 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928662" y="5643578"/>
            <a:ext cx="2451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Intermediate  ( 5-15: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928662" y="6000768"/>
            <a:ext cx="1741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High (&gt; 15: 100,000)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28596" y="6509587"/>
            <a:ext cx="8358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Kew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MC: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Hepatocellular carcinoma: epidemiology and risk factors .Journal of  Hepatocellular carcinoma, 2014.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1: 115-125.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-2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Age-standardized incidence rates of HCC</a:t>
            </a:r>
            <a:endParaRPr lang="it-IT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PTRRLF61T07F839V\Desktop\hmer-4-019Fi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1606" y="1349296"/>
            <a:ext cx="6555104" cy="4794348"/>
          </a:xfrm>
          <a:prstGeom prst="rect">
            <a:avLst/>
          </a:prstGeom>
          <a:noFill/>
        </p:spPr>
      </p:pic>
      <p:sp>
        <p:nvSpPr>
          <p:cNvPr id="5" name="CasellaDiTesto 4"/>
          <p:cNvSpPr txBox="1"/>
          <p:nvPr/>
        </p:nvSpPr>
        <p:spPr>
          <a:xfrm>
            <a:off x="1142976" y="6253483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Dhanasekaran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R, </a:t>
            </a:r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Limaye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A and </a:t>
            </a:r>
            <a:r>
              <a:rPr lang="it-IT" sz="1200" b="1" err="1" smtClean="0">
                <a:latin typeface="Times New Roman" pitchFamily="18" charset="0"/>
                <a:cs typeface="Times New Roman" pitchFamily="18" charset="0"/>
              </a:rPr>
              <a:t>Cabrera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 R. 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Hepatocellular carcinoma: current trends in worldwide epidemiology, risk factors, diagnosis, and therapeutics. </a:t>
            </a:r>
            <a:r>
              <a:rPr lang="sv-SE" sz="1200" b="1" smtClean="0">
                <a:latin typeface="Times New Roman" pitchFamily="18" charset="0"/>
                <a:cs typeface="Times New Roman" pitchFamily="18" charset="0"/>
              </a:rPr>
              <a:t>Hepat Med. 2012; 4: 19–37</a:t>
            </a:r>
            <a:r>
              <a:rPr lang="sv-SE" sz="1200" smtClean="0"/>
              <a:t>.</a:t>
            </a:r>
            <a:endParaRPr lang="en-US" sz="1200" b="1" smtClean="0"/>
          </a:p>
          <a:p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it-IT" sz="12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HBV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infection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82" name="Picture 6" descr="C:\Documents and Settings\PTRRLF61T07F839V\Desktop\hbv_map_large (1)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713667" cy="4525350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714348" y="6072206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Te HS, Jensen DM :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Epidemiology of Hepatitis B and C Viruses: a Global Overview. Clinic in Liver Disease</a:t>
            </a:r>
            <a:r>
              <a:rPr lang="it-IT" sz="1200" b="1" smtClean="0">
                <a:latin typeface="Times New Roman" pitchFamily="18" charset="0"/>
                <a:cs typeface="Times New Roman" pitchFamily="18" charset="0"/>
              </a:rPr>
              <a:t>, 2010. 14:1 ; 1-21.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HCV </a:t>
            </a:r>
            <a:r>
              <a:rPr lang="it-IT" sz="36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infection</a:t>
            </a:r>
            <a:endParaRPr lang="it-IT" sz="36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8144" y="1428736"/>
            <a:ext cx="7662792" cy="4752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642910" y="6215082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HCC risk factors and </a:t>
            </a:r>
            <a:r>
              <a:rPr lang="it-IT" sz="3600" b="1" err="1" smtClean="0">
                <a:solidFill>
                  <a:srgbClr val="0033CC"/>
                </a:solidFill>
              </a:rPr>
              <a:t>geographical</a:t>
            </a:r>
            <a:r>
              <a:rPr lang="it-IT" sz="3600" b="1" smtClean="0">
                <a:solidFill>
                  <a:srgbClr val="0033CC"/>
                </a:solidFill>
              </a:rPr>
              <a:t> </a:t>
            </a:r>
            <a:r>
              <a:rPr lang="it-IT" sz="3600" b="1" err="1" smtClean="0">
                <a:solidFill>
                  <a:srgbClr val="0033CC"/>
                </a:solidFill>
              </a:rPr>
              <a:t>variation</a:t>
            </a:r>
            <a:endParaRPr lang="it-IT" sz="3600" b="1">
              <a:solidFill>
                <a:srgbClr val="0033CC"/>
              </a:solidFill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357158" y="1142984"/>
          <a:ext cx="3829048" cy="403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34725" y="1500174"/>
            <a:ext cx="2880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Europe and North America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1"/>
          <p:cNvSpPr txBox="1"/>
          <p:nvPr/>
        </p:nvSpPr>
        <p:spPr>
          <a:xfrm>
            <a:off x="1142976" y="3143248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1"/>
          <p:cNvSpPr txBox="1"/>
          <p:nvPr/>
        </p:nvSpPr>
        <p:spPr>
          <a:xfrm>
            <a:off x="900090" y="2428868"/>
            <a:ext cx="528638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"/>
          <p:cNvSpPr txBox="1"/>
          <p:nvPr/>
        </p:nvSpPr>
        <p:spPr>
          <a:xfrm>
            <a:off x="1643042" y="2071678"/>
            <a:ext cx="60007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Grafico 11"/>
          <p:cNvGraphicFramePr/>
          <p:nvPr/>
        </p:nvGraphicFramePr>
        <p:xfrm>
          <a:off x="4857752" y="1071546"/>
          <a:ext cx="3830400" cy="403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5072066" y="1500174"/>
            <a:ext cx="3544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Asia and Africa (excluding Japan)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asellaDiTesto 1"/>
          <p:cNvSpPr txBox="1"/>
          <p:nvPr/>
        </p:nvSpPr>
        <p:spPr>
          <a:xfrm>
            <a:off x="6500826" y="300037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asellaDiTesto 1"/>
          <p:cNvSpPr txBox="1"/>
          <p:nvPr/>
        </p:nvSpPr>
        <p:spPr>
          <a:xfrm>
            <a:off x="7143768" y="2214554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"/>
          <p:cNvSpPr txBox="1"/>
          <p:nvPr/>
        </p:nvSpPr>
        <p:spPr>
          <a:xfrm>
            <a:off x="5786446" y="2143116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"/>
          <p:cNvSpPr txBox="1"/>
          <p:nvPr/>
        </p:nvSpPr>
        <p:spPr>
          <a:xfrm>
            <a:off x="6500826" y="1928802"/>
            <a:ext cx="60007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Grafico 17"/>
          <p:cNvGraphicFramePr/>
          <p:nvPr/>
        </p:nvGraphicFramePr>
        <p:xfrm>
          <a:off x="2571736" y="2928934"/>
          <a:ext cx="3830400" cy="4753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CasellaDiTesto 18"/>
          <p:cNvSpPr txBox="1"/>
          <p:nvPr/>
        </p:nvSpPr>
        <p:spPr>
          <a:xfrm>
            <a:off x="4143372" y="378619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Japan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CasellaDiTesto 1"/>
          <p:cNvSpPr txBox="1"/>
          <p:nvPr/>
        </p:nvSpPr>
        <p:spPr>
          <a:xfrm>
            <a:off x="4857752" y="514351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CasellaDiTesto 1"/>
          <p:cNvSpPr txBox="1"/>
          <p:nvPr/>
        </p:nvSpPr>
        <p:spPr>
          <a:xfrm>
            <a:off x="3071802" y="514351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endParaRPr lang="it-IT" sz="1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CasellaDiTesto 1"/>
          <p:cNvSpPr txBox="1"/>
          <p:nvPr/>
        </p:nvSpPr>
        <p:spPr>
          <a:xfrm>
            <a:off x="4000496" y="4286256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8%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CasellaDiTesto 1"/>
          <p:cNvSpPr txBox="1"/>
          <p:nvPr/>
        </p:nvSpPr>
        <p:spPr>
          <a:xfrm>
            <a:off x="3357554" y="4429132"/>
            <a:ext cx="500066" cy="35719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12%</a:t>
            </a:r>
            <a:endParaRPr lang="it-IT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7572396" y="5072074"/>
            <a:ext cx="10001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HBV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Alcohol</a:t>
            </a:r>
          </a:p>
          <a:p>
            <a:r>
              <a:rPr lang="it-IT" sz="17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Others</a:t>
            </a:r>
            <a:endParaRPr lang="it-IT" sz="17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286644" y="5072074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/>
          <p:cNvSpPr/>
          <p:nvPr/>
        </p:nvSpPr>
        <p:spPr>
          <a:xfrm>
            <a:off x="7286644" y="5357826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/>
          <p:cNvSpPr/>
          <p:nvPr/>
        </p:nvSpPr>
        <p:spPr>
          <a:xfrm>
            <a:off x="7286644" y="5643578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7286644" y="5929330"/>
            <a:ext cx="214314" cy="214314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DiTesto 28"/>
          <p:cNvSpPr txBox="1"/>
          <p:nvPr/>
        </p:nvSpPr>
        <p:spPr>
          <a:xfrm>
            <a:off x="642910" y="6396359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/>
              <a:t>Hepatocellular carcinoma: current trends in worldwide epidemiology and risk factors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, 2016, J. Virology and Emerging Diseases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hopkinsmedicine.org/sebin/h/c/Causes_Hepatocellular_Carcinom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285860"/>
            <a:ext cx="5749366" cy="3585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altLang="zh-CN" sz="40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Predictors of progression to HCC</a:t>
            </a:r>
            <a:endParaRPr lang="it-IT" sz="4000" b="1">
              <a:solidFill>
                <a:srgbClr val="0033CC"/>
              </a:solidFill>
            </a:endParaRPr>
          </a:p>
        </p:txBody>
      </p:sp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357157" y="4643446"/>
            <a:ext cx="857256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altLang="zh-CN" sz="2400" b="1" i="0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related to the host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longer duration of infection (progression to cirrhosis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), older age, male    </a:t>
            </a:r>
            <a:endParaRPr kumimoji="0" lang="en-GB" altLang="zh-CN" sz="2000" b="1" i="1" u="none" strike="noStrike" cap="none" normalizeH="0" baseline="0" smtClean="0">
              <a:ln>
                <a:noFill/>
              </a:ln>
              <a:solidFill>
                <a:srgbClr val="0033CC"/>
              </a:solidFill>
              <a:effectLst/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sex, NAFLD (diabetes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and/or</a:t>
            </a: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 metabolic liver</a:t>
            </a:r>
            <a:r>
              <a:rPr kumimoji="0" lang="en-GB" altLang="zh-CN" sz="2000" b="1" i="1" u="none" strike="noStrike" cap="none" normalizeH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kumimoji="0" lang="en-GB" altLang="zh-CN" sz="2000" b="1" i="1" u="none" strike="noStrike" cap="none" normalizeH="0" baseline="0" smtClean="0">
                <a:ln>
                  <a:noFill/>
                </a:ln>
                <a:solidFill>
                  <a:srgbClr val="0033CC"/>
                </a:solidFill>
                <a:effectLst/>
                <a:latin typeface="Times New Roman" pitchFamily="18" charset="0"/>
                <a:ea typeface="SimSun"/>
                <a:cs typeface="Times New Roman" pitchFamily="18" charset="0"/>
              </a:rPr>
              <a:t>diseases),alcohol consumption)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158" y="5715016"/>
            <a:ext cx="80724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GB" altLang="zh-CN" sz="24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related to environment</a:t>
            </a:r>
            <a:r>
              <a:rPr lang="en-GB" altLang="zh-CN" sz="2000" b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000" b="1" i="1" err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Aflatoxins</a:t>
            </a:r>
            <a:r>
              <a:rPr lang="en-GB" altLang="zh-CN" sz="2000" b="1" i="1" smtClean="0">
                <a:solidFill>
                  <a:srgbClr val="0033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exposure, HBV infection , HCV infection</a:t>
            </a:r>
            <a:endParaRPr lang="en-GB" altLang="zh-CN" sz="2000" b="1" i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1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39752" y="620688"/>
            <a:ext cx="4104456" cy="648072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</a:rPr>
              <a:t>HCV GENOTYPES</a:t>
            </a:r>
            <a:endParaRPr lang="it-IT" sz="3600" b="1" dirty="0">
              <a:solidFill>
                <a:srgbClr val="0033CC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412776"/>
            <a:ext cx="8146930" cy="18722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en-GB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is characterized by a high degree of heterogeneity. Based on the sequence divergence rate, seven genotypes and more than 50 subtypes have been identified. 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endParaRPr lang="it-IT" sz="1800" b="1" dirty="0" smtClean="0">
              <a:latin typeface="+mj-lt"/>
            </a:endParaRPr>
          </a:p>
          <a:p>
            <a:pPr algn="just"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The contemporary global geographic distribution of HCV genotypes is complex</a:t>
            </a:r>
            <a:endParaRPr lang="it-IT" sz="20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402445"/>
              </p:ext>
            </p:extLst>
          </p:nvPr>
        </p:nvGraphicFramePr>
        <p:xfrm>
          <a:off x="3707904" y="3573016"/>
          <a:ext cx="5256584" cy="261538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594159"/>
                <a:gridCol w="2662425"/>
              </a:tblGrid>
              <a:tr h="5047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Geographic</a:t>
                      </a:r>
                      <a:r>
                        <a:rPr lang="it-IT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area</a:t>
                      </a:r>
                      <a:endParaRPr lang="it-IT" sz="16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err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Genotype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North America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Europe </a:t>
                      </a:r>
                      <a:endParaRPr lang="it-IT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1b</a:t>
                      </a:r>
                      <a:endParaRPr lang="it-IT" sz="16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8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Eastern</a:t>
                      </a: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 Asia</a:t>
                      </a:r>
                      <a:endParaRPr lang="it-IT" sz="1600" b="1" baseline="0" smtClean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       Central Asia </a:t>
                      </a:r>
                      <a:r>
                        <a:rPr lang="it-IT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	</a:t>
                      </a:r>
                      <a:endParaRPr lang="it-IT" sz="1600" b="1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North Africa and Middle</a:t>
                      </a:r>
                      <a:r>
                        <a:rPr lang="it-IT" sz="1600" b="1" baseline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East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South Africa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6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South East Asia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it-IT" sz="1600" b="1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Immagin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" y="3573016"/>
            <a:ext cx="3528392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32615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 smtClean="0">
                <a:solidFill>
                  <a:srgbClr val="0033CC"/>
                </a:solidFill>
              </a:rPr>
              <a:t>Worlwide geographic </a:t>
            </a:r>
            <a:r>
              <a:rPr lang="it-IT" sz="3600" b="1" dirty="0" err="1" smtClean="0">
                <a:solidFill>
                  <a:srgbClr val="0033CC"/>
                </a:solidFill>
              </a:rPr>
              <a:t>distribution</a:t>
            </a:r>
            <a:r>
              <a:rPr lang="it-IT" sz="3600" b="1" dirty="0" smtClean="0">
                <a:solidFill>
                  <a:srgbClr val="0033CC"/>
                </a:solidFill>
              </a:rPr>
              <a:t> </a:t>
            </a:r>
            <a:br>
              <a:rPr lang="it-IT" sz="3600" b="1" dirty="0" smtClean="0">
                <a:solidFill>
                  <a:srgbClr val="0033CC"/>
                </a:solidFill>
              </a:rPr>
            </a:br>
            <a:r>
              <a:rPr lang="it-IT" sz="3600" b="1" dirty="0" err="1" smtClean="0">
                <a:solidFill>
                  <a:srgbClr val="0033CC"/>
                </a:solidFill>
              </a:rPr>
              <a:t>of</a:t>
            </a:r>
            <a:r>
              <a:rPr lang="it-IT" sz="3600" b="1" dirty="0" smtClean="0">
                <a:solidFill>
                  <a:srgbClr val="0033CC"/>
                </a:solidFill>
              </a:rPr>
              <a:t> HCV genotypes</a:t>
            </a:r>
            <a:endParaRPr lang="it-IT" sz="3600" b="1" dirty="0">
              <a:solidFill>
                <a:srgbClr val="0033CC"/>
              </a:solidFill>
            </a:endParaRPr>
          </a:p>
        </p:txBody>
      </p:sp>
      <p:pic>
        <p:nvPicPr>
          <p:cNvPr id="104450" name="Picture 2" descr="C:\Documents and Settings\PTRRLF61T07F839V\Desktop\image9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1972" y="1571612"/>
            <a:ext cx="6940056" cy="4389437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1071538" y="6072206"/>
            <a:ext cx="707236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Messina JP, Humphreys I, Flaxman A, Brown A, Cooke GS,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Pybus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OG, Barnes E. Global distribution of Hepatitis C virus Genotypes. Hepatology  2015; 61 (1):77-87.</a:t>
            </a:r>
            <a:endParaRPr lang="it-IT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it-IT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858016" y="4071942"/>
            <a:ext cx="214314" cy="2143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6858016" y="4357694"/>
            <a:ext cx="214314" cy="21431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6858016" y="4643446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7072330" y="404991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2-4 %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072330" y="433566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4-6 %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072330" y="4621421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6-12 %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858016" y="4929198"/>
            <a:ext cx="214314" cy="21431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7072330" y="4907173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&gt; 12 %</a:t>
            </a:r>
            <a:endParaRPr lang="it-IT" sz="1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asellaDiTesto 43"/>
          <p:cNvSpPr txBox="1">
            <a:spLocks noChangeArrowheads="1"/>
          </p:cNvSpPr>
          <p:nvPr/>
        </p:nvSpPr>
        <p:spPr bwMode="auto">
          <a:xfrm>
            <a:off x="642878" y="571480"/>
            <a:ext cx="850112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Anti- HCV prevalence  in Italy</a:t>
            </a:r>
            <a:r>
              <a:rPr kumimoji="0" lang="it-IT" alt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642910" y="6324921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G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Documents and Settings\PTRRLF61T07F839V\Desktop\-mappa-italia- ok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1357298"/>
            <a:ext cx="3919536" cy="4470439"/>
          </a:xfrm>
          <a:prstGeom prst="rect">
            <a:avLst/>
          </a:prstGeom>
          <a:noFill/>
        </p:spPr>
      </p:pic>
      <p:sp>
        <p:nvSpPr>
          <p:cNvPr id="15" name="CasellaDiTesto 14"/>
          <p:cNvSpPr txBox="1"/>
          <p:nvPr/>
        </p:nvSpPr>
        <p:spPr>
          <a:xfrm>
            <a:off x="3714744" y="1643050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Nothern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857620" y="2928934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Central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786314" y="3571876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Southern Italy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928926" y="542926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Sicily</a:t>
            </a:r>
            <a:endParaRPr lang="it-IT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4397" y="5334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distribution </a:t>
            </a:r>
          </a:p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Southern Italy (2009-2011)</a:t>
            </a:r>
            <a:endParaRPr lang="it-IT" sz="36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2910" y="5715016"/>
            <a:ext cx="7797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A, Coppola N,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G,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 :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Distribution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pattern of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Hepatitis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C Virus (HCV) genotypes and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correlation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viral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load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risk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factors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it-IT" sz="1200" b="1" dirty="0" err="1"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 positive patients.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Intervirology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2014.</a:t>
            </a:r>
            <a:endParaRPr lang="it-IT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1500166" y="185736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308733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71604" y="178592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ttangolo 2"/>
          <p:cNvSpPr/>
          <p:nvPr/>
        </p:nvSpPr>
        <p:spPr>
          <a:xfrm>
            <a:off x="928662" y="785794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distribution </a:t>
            </a:r>
          </a:p>
          <a:p>
            <a:pPr algn="ctr"/>
            <a:r>
              <a:rPr lang="en-GB" sz="36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in Western Europe (2010-2015)</a:t>
            </a:r>
            <a:endParaRPr lang="it-IT" sz="36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42976" y="5786454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al: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Hepatitis C Virus (HCV) infection: an epidemiology up-date of HCV genotypes distribution, 2016, World Journal of Gastroenterology (in press)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929190" y="342900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55.1%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500430" y="257174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5.8%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86050" y="39290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8.9%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357422" y="3286124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29.0%</a:t>
            </a:r>
            <a:endParaRPr lang="it-IT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3796826125"/>
              </p:ext>
            </p:extLst>
          </p:nvPr>
        </p:nvGraphicFramePr>
        <p:xfrm>
          <a:off x="1500166" y="1428736"/>
          <a:ext cx="68191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>
          <a:xfrm rot="16200000">
            <a:off x="494012" y="3363585"/>
            <a:ext cx="1443085" cy="28803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1" dirty="0" err="1" smtClean="0">
                <a:solidFill>
                  <a:schemeClr val="tx1"/>
                </a:solidFill>
              </a:rPr>
              <a:t>Prevalence</a:t>
            </a:r>
            <a:r>
              <a:rPr lang="it-IT" sz="1800" b="1" dirty="0" smtClean="0">
                <a:solidFill>
                  <a:schemeClr val="tx1"/>
                </a:solidFill>
              </a:rPr>
              <a:t> (%)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714348" y="857232"/>
            <a:ext cx="7929618" cy="377285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 smtClean="0">
                <a:solidFill>
                  <a:srgbClr val="000099"/>
                </a:solidFill>
              </a:rPr>
              <a:t>HCV </a:t>
            </a:r>
            <a:r>
              <a:rPr lang="it-IT" sz="2800" b="1" dirty="0" err="1" smtClean="0">
                <a:solidFill>
                  <a:srgbClr val="000099"/>
                </a:solidFill>
              </a:rPr>
              <a:t>Genotype</a:t>
            </a:r>
            <a:r>
              <a:rPr lang="it-IT" sz="2800" b="1" dirty="0" smtClean="0">
                <a:solidFill>
                  <a:srgbClr val="000099"/>
                </a:solidFill>
              </a:rPr>
              <a:t> update in Southern Italy</a:t>
            </a:r>
            <a:endParaRPr lang="it-IT" sz="2800" b="1" dirty="0">
              <a:solidFill>
                <a:srgbClr val="000099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57158" y="6000768"/>
            <a:ext cx="8082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G, </a:t>
            </a:r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al .: An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up-date of the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circulation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HCV genotypes  in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Chronic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Positive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Patients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in Southern Italy , World Journal of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Gastroenterology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( in press)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2761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ico 7"/>
          <p:cNvGraphicFramePr/>
          <p:nvPr>
            <p:extLst>
              <p:ext uri="{D42A27DB-BD31-4B8C-83A1-F6EECF244321}">
                <p14:modId xmlns:p14="http://schemas.microsoft.com/office/powerpoint/2010/main" val="723150882"/>
              </p:ext>
            </p:extLst>
          </p:nvPr>
        </p:nvGraphicFramePr>
        <p:xfrm>
          <a:off x="1071538" y="1643050"/>
          <a:ext cx="7037234" cy="3983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olo 1"/>
          <p:cNvSpPr txBox="1">
            <a:spLocks/>
          </p:cNvSpPr>
          <p:nvPr/>
        </p:nvSpPr>
        <p:spPr>
          <a:xfrm>
            <a:off x="1285852" y="714356"/>
            <a:ext cx="6429420" cy="58887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 err="1" smtClean="0">
                <a:solidFill>
                  <a:srgbClr val="000099"/>
                </a:solidFill>
              </a:rPr>
              <a:t>Hcv</a:t>
            </a:r>
            <a:r>
              <a:rPr lang="it-IT" sz="2800" b="1" dirty="0" smtClean="0">
                <a:solidFill>
                  <a:srgbClr val="000099"/>
                </a:solidFill>
              </a:rPr>
              <a:t> </a:t>
            </a:r>
            <a:r>
              <a:rPr lang="it-IT" sz="2800" b="1" dirty="0" err="1" smtClean="0">
                <a:solidFill>
                  <a:srgbClr val="000099"/>
                </a:solidFill>
              </a:rPr>
              <a:t>Risk</a:t>
            </a:r>
            <a:r>
              <a:rPr lang="it-IT" sz="2800" b="1" dirty="0" smtClean="0">
                <a:solidFill>
                  <a:srgbClr val="000099"/>
                </a:solidFill>
              </a:rPr>
              <a:t> </a:t>
            </a:r>
            <a:r>
              <a:rPr lang="it-IT" sz="2800" b="1" dirty="0" err="1" smtClean="0">
                <a:solidFill>
                  <a:srgbClr val="000099"/>
                </a:solidFill>
              </a:rPr>
              <a:t>Factors</a:t>
            </a:r>
            <a:r>
              <a:rPr lang="it-IT" sz="2800" b="1" dirty="0" smtClean="0">
                <a:solidFill>
                  <a:srgbClr val="000099"/>
                </a:solidFill>
              </a:rPr>
              <a:t> In Southern Italy 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 rot="16200000">
            <a:off x="65383" y="3363585"/>
            <a:ext cx="1443085" cy="28803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800" b="1" dirty="0" err="1" smtClean="0">
                <a:solidFill>
                  <a:schemeClr val="tx1"/>
                </a:solidFill>
              </a:rPr>
              <a:t>Prevalence</a:t>
            </a:r>
            <a:r>
              <a:rPr lang="it-IT" sz="1800" b="1" dirty="0" smtClean="0">
                <a:solidFill>
                  <a:schemeClr val="tx1"/>
                </a:solidFill>
              </a:rPr>
              <a:t> (%)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42910" y="6000768"/>
            <a:ext cx="8082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Petruzziello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Loquercio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G, </a:t>
            </a:r>
            <a:r>
              <a:rPr lang="it-IT" sz="1400" b="1" dirty="0" err="1">
                <a:latin typeface="Times New Roman" pitchFamily="18" charset="0"/>
                <a:cs typeface="Times New Roman" pitchFamily="18" charset="0"/>
              </a:rPr>
              <a:t>Marigliano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al .: An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epidemiology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up-date of the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circulation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HCV genotypes in Southern Italy , World Journal of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Gastroenterology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( in press)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143636" y="4500570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Tatooes</a:t>
            </a:r>
            <a:r>
              <a:rPr lang="it-IT" sz="1600" b="1" smtClean="0">
                <a:latin typeface="+mj-lt"/>
              </a:rPr>
              <a:t> and </a:t>
            </a:r>
            <a:r>
              <a:rPr lang="it-IT" sz="1600" b="1" err="1" smtClean="0">
                <a:latin typeface="+mj-lt"/>
              </a:rPr>
              <a:t>sexual</a:t>
            </a:r>
            <a:r>
              <a:rPr lang="it-IT" sz="1600" b="1" smtClean="0">
                <a:latin typeface="+mj-lt"/>
              </a:rPr>
              <a:t> </a:t>
            </a:r>
            <a:r>
              <a:rPr lang="it-IT" sz="1600" b="1" err="1" smtClean="0">
                <a:latin typeface="+mj-lt"/>
              </a:rPr>
              <a:t>exposure</a:t>
            </a:r>
            <a:endParaRPr lang="it-IT" sz="1600" b="1">
              <a:latin typeface="+mj-lt"/>
            </a:endParaRPr>
          </a:p>
        </p:txBody>
      </p:sp>
      <p:sp>
        <p:nvSpPr>
          <p:cNvPr id="13" name="Rettangolo 12"/>
          <p:cNvSpPr/>
          <p:nvPr/>
        </p:nvSpPr>
        <p:spPr>
          <a:xfrm flipV="1">
            <a:off x="5913932" y="4214818"/>
            <a:ext cx="158266" cy="1428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 flipV="1">
            <a:off x="5929322" y="3286124"/>
            <a:ext cx="158266" cy="1428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6143636" y="3214686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smtClean="0">
                <a:latin typeface="+mj-lt"/>
              </a:rPr>
              <a:t>Dental </a:t>
            </a:r>
            <a:r>
              <a:rPr lang="it-IT" sz="1600" b="1" err="1" smtClean="0">
                <a:latin typeface="+mj-lt"/>
              </a:rPr>
              <a:t>therapy</a:t>
            </a:r>
            <a:endParaRPr lang="it-IT" sz="1600" b="1">
              <a:latin typeface="+mj-lt"/>
            </a:endParaRPr>
          </a:p>
        </p:txBody>
      </p:sp>
      <p:sp>
        <p:nvSpPr>
          <p:cNvPr id="17" name="Rettangolo 16"/>
          <p:cNvSpPr/>
          <p:nvPr/>
        </p:nvSpPr>
        <p:spPr>
          <a:xfrm flipV="1">
            <a:off x="5929322" y="3643314"/>
            <a:ext cx="158266" cy="14287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6143636" y="3571876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Blood</a:t>
            </a:r>
            <a:r>
              <a:rPr lang="it-IT" sz="1600" b="1" smtClean="0">
                <a:latin typeface="+mj-lt"/>
              </a:rPr>
              <a:t> </a:t>
            </a:r>
            <a:r>
              <a:rPr lang="it-IT" sz="1600" b="1" err="1" smtClean="0">
                <a:latin typeface="+mj-lt"/>
              </a:rPr>
              <a:t>transfusion</a:t>
            </a:r>
            <a:endParaRPr lang="it-IT" sz="1600" b="1">
              <a:latin typeface="+mj-lt"/>
            </a:endParaRPr>
          </a:p>
        </p:txBody>
      </p:sp>
      <p:sp>
        <p:nvSpPr>
          <p:cNvPr id="19" name="Rettangolo 18"/>
          <p:cNvSpPr/>
          <p:nvPr/>
        </p:nvSpPr>
        <p:spPr>
          <a:xfrm flipV="1">
            <a:off x="5929322" y="3929066"/>
            <a:ext cx="158266" cy="14287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6143636" y="3857628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err="1" smtClean="0">
                <a:latin typeface="+mj-lt"/>
              </a:rPr>
              <a:t>Surgery</a:t>
            </a:r>
            <a:endParaRPr lang="it-IT" sz="1600" b="1">
              <a:latin typeface="+mj-lt"/>
            </a:endParaRPr>
          </a:p>
        </p:txBody>
      </p:sp>
      <p:sp>
        <p:nvSpPr>
          <p:cNvPr id="21" name="Rettangolo 20"/>
          <p:cNvSpPr/>
          <p:nvPr/>
        </p:nvSpPr>
        <p:spPr>
          <a:xfrm flipV="1">
            <a:off x="5929322" y="4572008"/>
            <a:ext cx="158266" cy="14287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103310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Hcc</a:t>
            </a:r>
            <a:r>
              <a:rPr lang="it-IT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pyramid</a:t>
            </a:r>
            <a:endParaRPr lang="it-IT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3" name="Picture 1" descr="C:\Documents and Settings\PTRRLF61T07F839V\Desktop\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-612" t="9484" r="1184" b="6747"/>
          <a:stretch>
            <a:fillRect/>
          </a:stretch>
        </p:blipFill>
        <p:spPr bwMode="auto">
          <a:xfrm>
            <a:off x="1571604" y="2143116"/>
            <a:ext cx="6000792" cy="37862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389120"/>
          </a:xfrm>
        </p:spPr>
        <p:txBody>
          <a:bodyPr/>
          <a:lstStyle/>
          <a:p>
            <a:pPr algn="just">
              <a:buNone/>
            </a:pPr>
            <a:r>
              <a:rPr lang="en-GB" b="1" smtClean="0">
                <a:solidFill>
                  <a:srgbClr val="0033CC"/>
                </a:solidFill>
              </a:rPr>
              <a:t>    </a:t>
            </a:r>
          </a:p>
          <a:p>
            <a:pPr algn="just">
              <a:buNone/>
            </a:pPr>
            <a:endParaRPr lang="en-GB" b="1" smtClean="0">
              <a:solidFill>
                <a:srgbClr val="0033CC"/>
              </a:solidFill>
            </a:endParaRPr>
          </a:p>
          <a:p>
            <a:pPr algn="ctr">
              <a:buNone/>
            </a:pPr>
            <a:r>
              <a:rPr lang="en-GB" b="1" smtClean="0">
                <a:solidFill>
                  <a:srgbClr val="0033CC"/>
                </a:solidFill>
              </a:rPr>
              <a:t>    </a:t>
            </a:r>
            <a:r>
              <a:rPr lang="en-GB" sz="3200" b="1" smtClean="0">
                <a:solidFill>
                  <a:srgbClr val="0033CC"/>
                </a:solidFill>
              </a:rPr>
              <a:t>Despite several published studies show that patients infected with HCV genotype 1b may have a higher risk of developing HCC than those infected with other genotypes , other studies did not confirm this result. </a:t>
            </a:r>
            <a:endParaRPr lang="it-IT" sz="320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389120"/>
          </a:xfrm>
        </p:spPr>
        <p:txBody>
          <a:bodyPr/>
          <a:lstStyle/>
          <a:p>
            <a:pPr algn="ctr">
              <a:buNone/>
            </a:pPr>
            <a:endParaRPr lang="en-US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2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The purpose of this study was to clarify whether the genotype 1b is associated with a higher risk of HCC than other genotypes.</a:t>
            </a:r>
            <a:endParaRPr lang="it-IT" sz="32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5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MATERIALS AND METHODS</a:t>
            </a:r>
            <a:br>
              <a:rPr lang="it-IT" sz="3600" b="1" smtClean="0">
                <a:solidFill>
                  <a:srgbClr val="0033CC"/>
                </a:solidFill>
              </a:rPr>
            </a:br>
            <a:r>
              <a:rPr lang="it-IT" sz="3600" b="1" smtClean="0">
                <a:solidFill>
                  <a:srgbClr val="0033CC"/>
                </a:solidFill>
              </a:rPr>
              <a:t>Population</a:t>
            </a:r>
            <a:endParaRPr lang="it-IT" sz="3600" b="1">
              <a:solidFill>
                <a:srgbClr val="0033CC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2143116"/>
            <a:ext cx="8329642" cy="4389120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1.   HCC </a:t>
            </a:r>
            <a:r>
              <a:rPr lang="it-IT" sz="28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120 HCC patients 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97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(80.8 %) and 23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females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(19.2%)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M/F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3.06:1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Mean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71.8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spcBef>
                <a:spcPts val="0"/>
              </a:spcBef>
              <a:buClr>
                <a:srgbClr val="000099"/>
              </a:buClr>
              <a:buFont typeface="+mj-lt"/>
              <a:buAutoNum type="arabicPeriod"/>
            </a:pPr>
            <a:endParaRPr lang="it-IT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84142" y="4214818"/>
            <a:ext cx="645080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 algn="just">
              <a:spcBef>
                <a:spcPts val="0"/>
              </a:spcBef>
              <a:buClr>
                <a:srgbClr val="000099"/>
              </a:buClr>
              <a:buAutoNum type="arabicPeriod" startAt="2"/>
            </a:pPr>
            <a:r>
              <a:rPr 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 Group: 125 patients 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67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(53.6 %) and 58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females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(46.4 %)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M/F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ratio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2.71:1</a:t>
            </a:r>
          </a:p>
          <a:p>
            <a:pPr marL="514350" indent="-514350" algn="just">
              <a:spcBef>
                <a:spcPts val="0"/>
              </a:spcBef>
              <a:buClr>
                <a:srgbClr val="000099"/>
              </a:buClr>
              <a:buNone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Mean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 64.7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24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5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3600" b="1" smtClean="0">
                <a:solidFill>
                  <a:srgbClr val="0033CC"/>
                </a:solidFill>
              </a:rPr>
              <a:t>METHODS</a:t>
            </a:r>
            <a:endParaRPr lang="it-IT" sz="3600" b="1">
              <a:solidFill>
                <a:srgbClr val="0033CC"/>
              </a:solidFill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it-IT" sz="2900" b="1" smtClean="0">
              <a:latin typeface="+mj-lt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:  HCV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CIA-Vitros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RIBA III (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ImmunoBlot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Assay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it-IT" sz="29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PCR-Real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Time (COBAS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AmpliPrep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/COBAS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TaqMan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48);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it-IT" sz="2900" b="1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VERSANT®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HCV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2.0 </a:t>
            </a:r>
            <a:r>
              <a:rPr lang="it-IT" sz="2900" b="1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LiPA</a:t>
            </a:r>
            <a:r>
              <a:rPr lang="it-IT" sz="29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it-IT" sz="200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642878" y="1214422"/>
            <a:ext cx="8501122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 HCV prevalence among HCC patients and Control Group</a:t>
            </a:r>
            <a:b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it-IT" altLang="it-IT" sz="24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928662" y="6286520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8.04- p = 0.01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0" y="50004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1428728" y="1857364"/>
          <a:ext cx="675800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 rot="16200000">
            <a:off x="485993" y="3377703"/>
            <a:ext cx="14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635736611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214422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Gender distribution of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among patients </a:t>
            </a:r>
          </a:p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HCC and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malignancies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t-IT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it-IT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Grafico 3"/>
          <p:cNvGraphicFramePr/>
          <p:nvPr/>
        </p:nvGraphicFramePr>
        <p:xfrm>
          <a:off x="1142976" y="2285992"/>
          <a:ext cx="6286544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sellaDiTesto 5"/>
          <p:cNvSpPr txBox="1"/>
          <p:nvPr/>
        </p:nvSpPr>
        <p:spPr>
          <a:xfrm rot="16200000">
            <a:off x="181607" y="2992749"/>
            <a:ext cx="14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Times New Roman" pitchFamily="18" charset="0"/>
                <a:cs typeface="Times New Roman" pitchFamily="18" charset="0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00100" y="5876528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2.45 - p &lt; 0.05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726493" y="3143248"/>
            <a:ext cx="703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smtClean="0">
                <a:latin typeface="Times New Roman" pitchFamily="18" charset="0"/>
                <a:cs typeface="Times New Roman" pitchFamily="18" charset="0"/>
              </a:rPr>
              <a:t>male</a:t>
            </a:r>
            <a:endParaRPr lang="it-IT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715272" y="350043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err="1" smtClean="0">
                <a:latin typeface="Times New Roman" pitchFamily="18" charset="0"/>
                <a:cs typeface="Times New Roman" pitchFamily="18" charset="0"/>
              </a:rPr>
              <a:t>female</a:t>
            </a:r>
            <a:endParaRPr lang="it-IT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500958" y="3214686"/>
            <a:ext cx="214314" cy="2143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7500958" y="3571876"/>
            <a:ext cx="214314" cy="214314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065006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14298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distribution of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among patients </a:t>
            </a:r>
          </a:p>
          <a:p>
            <a:pPr algn="ctr">
              <a:defRPr/>
            </a:pP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HCC and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malignancies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it-IT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it-IT" sz="2400" b="1" dirty="0" smtClean="0">
              <a:solidFill>
                <a:srgbClr val="C00000"/>
              </a:solidFill>
            </a:endParaRPr>
          </a:p>
          <a:p>
            <a:pPr algn="ctr"/>
            <a:r>
              <a:rPr lang="it-IT" sz="2400" b="1" dirty="0" smtClean="0">
                <a:solidFill>
                  <a:srgbClr val="000000"/>
                </a:solidFill>
                <a:latin typeface="+mj-lt"/>
              </a:rPr>
              <a:t>.</a:t>
            </a:r>
            <a:endParaRPr lang="it-IT" sz="2400" b="1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5" name="Grafico 4"/>
          <p:cNvGraphicFramePr/>
          <p:nvPr/>
        </p:nvGraphicFramePr>
        <p:xfrm>
          <a:off x="928662" y="1857364"/>
          <a:ext cx="796381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 rot="16200000">
            <a:off x="69901" y="3377703"/>
            <a:ext cx="137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+mj-lt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0" y="564357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solidFill>
                  <a:srgbClr val="000000"/>
                </a:solidFill>
                <a:latin typeface="+mj-lt"/>
              </a:rPr>
              <a:t>(p=0,001)</a:t>
            </a:r>
          </a:p>
          <a:p>
            <a:pPr algn="ctr"/>
            <a:endParaRPr lang="it-IT" sz="1600" b="1" smtClean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000892" y="4071942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&lt; 59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072330" y="4357694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60-69 </a:t>
            </a:r>
            <a:r>
              <a:rPr lang="it-IT" sz="1400" b="1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7072330" y="4643446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smtClean="0">
                <a:latin typeface="Times New Roman" pitchFamily="18" charset="0"/>
                <a:cs typeface="Times New Roman" pitchFamily="18" charset="0"/>
              </a:rPr>
              <a:t>&gt; 70 </a:t>
            </a:r>
            <a:r>
              <a:rPr lang="it-IT" sz="1400" b="1" err="1" smtClean="0">
                <a:latin typeface="Times New Roman" pitchFamily="18" charset="0"/>
                <a:cs typeface="Times New Roman" pitchFamily="18" charset="0"/>
              </a:rPr>
              <a:t>years</a:t>
            </a:r>
            <a:endParaRPr lang="it-IT" sz="1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858016" y="4357694"/>
            <a:ext cx="214314" cy="21431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6858016" y="4071942"/>
            <a:ext cx="214314" cy="214314"/>
          </a:xfrm>
          <a:prstGeom prst="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254887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4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00034" y="1071546"/>
            <a:ext cx="828680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HCV- RNA prevalence among HCC patients </a:t>
            </a:r>
            <a:b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Control Group</a:t>
            </a:r>
            <a:br>
              <a:rPr lang="it-IT" altLang="it-IT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it-IT" alt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000100" y="6090842"/>
            <a:ext cx="6786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smtClean="0">
                <a:latin typeface="Times New Roman" pitchFamily="18" charset="0"/>
                <a:cs typeface="Times New Roman" pitchFamily="18" charset="0"/>
              </a:rPr>
              <a:t>OR: 3.1 - p = 0.01</a:t>
            </a:r>
            <a:endParaRPr lang="it-IT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  <p:graphicFrame>
        <p:nvGraphicFramePr>
          <p:cNvPr id="14" name="Segnaposto contenuto 13"/>
          <p:cNvGraphicFramePr>
            <a:graphicFrameLocks noGrp="1"/>
          </p:cNvGraphicFramePr>
          <p:nvPr>
            <p:ph idx="1"/>
          </p:nvPr>
        </p:nvGraphicFramePr>
        <p:xfrm>
          <a:off x="1428728" y="2143116"/>
          <a:ext cx="6643734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asellaDiTesto 17"/>
          <p:cNvSpPr txBox="1"/>
          <p:nvPr/>
        </p:nvSpPr>
        <p:spPr>
          <a:xfrm rot="16200000">
            <a:off x="622770" y="3449141"/>
            <a:ext cx="137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err="1" smtClean="0">
                <a:latin typeface="+mj-lt"/>
              </a:rPr>
              <a:t>Prevalence</a:t>
            </a:r>
            <a:r>
              <a:rPr lang="it-IT" sz="1600" b="1" dirty="0" smtClean="0">
                <a:latin typeface="+mj-lt"/>
              </a:rPr>
              <a:t> </a:t>
            </a:r>
            <a:r>
              <a:rPr lang="it-IT" sz="1600" b="1" dirty="0" smtClean="0"/>
              <a:t> %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403688771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0" y="114298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</a:t>
            </a:r>
            <a:r>
              <a:rPr lang="it-IT" altLang="it-IT" sz="24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</a:t>
            </a: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distribution among HCC patients </a:t>
            </a:r>
            <a:b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t-IT" altLang="it-IT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Control Group</a:t>
            </a:r>
            <a:endParaRPr lang="it-IT" sz="2400" b="1" dirty="0" smtClean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691680" y="2060848"/>
          <a:ext cx="5904656" cy="338437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84212"/>
                <a:gridCol w="1144157"/>
                <a:gridCol w="1225429"/>
                <a:gridCol w="1225429"/>
                <a:gridCol w="1225429"/>
              </a:tblGrid>
              <a:tr h="3760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Genotype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HCC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Control Group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60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n.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%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n.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%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1a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</a:t>
                      </a:r>
                      <a:r>
                        <a:rPr lang="it-IT" sz="18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5.8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1b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59.4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A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26.3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baseline="300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B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FFFF00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marL="160020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</a:t>
                      </a:r>
                      <a:r>
                        <a:rPr lang="it-IT" sz="180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marL="160020"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2a/2c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2397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15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21.7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it-IT" sz="1800" baseline="300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C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2397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12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63.1</a:t>
                      </a:r>
                      <a:r>
                        <a:rPr lang="it-IT" sz="1800" baseline="300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D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00B050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2*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1.4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81125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5.3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3a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5.8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ED8C5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52550" algn="l"/>
                        </a:tabLst>
                      </a:pPr>
                      <a:r>
                        <a:rPr lang="it-IT" sz="180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0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>
                    <a:solidFill>
                      <a:srgbClr val="ED8C51"/>
                    </a:solidFill>
                  </a:tcPr>
                </a:tc>
              </a:tr>
              <a:tr h="376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4*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      1.4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  <a:endParaRPr lang="it-IT" sz="18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  <a:tabLst>
                          <a:tab pos="1371600" algn="l"/>
                        </a:tabLst>
                      </a:pPr>
                      <a:r>
                        <a:rPr lang="it-IT" sz="180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latin typeface="+mj-lt"/>
                        </a:rPr>
                        <a:t>    5.3</a:t>
                      </a:r>
                      <a:endParaRPr lang="it-IT" sz="1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4269" marR="64269" marT="0" marB="0"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2304256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b="1" smtClean="0">
                <a:solidFill>
                  <a:srgbClr val="000000"/>
                </a:solidFill>
                <a:latin typeface="+mj-lt"/>
              </a:rPr>
              <a:t>A vs B : p=0,05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for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genotype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1b</a:t>
            </a:r>
          </a:p>
          <a:p>
            <a:pPr algn="ctr"/>
            <a:r>
              <a:rPr lang="it-IT" b="1" smtClean="0">
                <a:solidFill>
                  <a:srgbClr val="000000"/>
                </a:solidFill>
                <a:latin typeface="+mj-lt"/>
              </a:rPr>
              <a:t> C vs D : p=0,01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for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it-IT" b="1" err="1" smtClean="0">
                <a:solidFill>
                  <a:srgbClr val="000000"/>
                </a:solidFill>
                <a:latin typeface="+mj-lt"/>
              </a:rPr>
              <a:t>genotype</a:t>
            </a:r>
            <a:r>
              <a:rPr lang="it-IT" b="1" smtClean="0">
                <a:solidFill>
                  <a:srgbClr val="000000"/>
                </a:solidFill>
                <a:latin typeface="+mj-lt"/>
              </a:rPr>
              <a:t> 2a/2c</a:t>
            </a:r>
            <a:endParaRPr lang="it-IT" b="1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4286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smtClean="0">
                <a:solidFill>
                  <a:srgbClr val="0033CC"/>
                </a:solidFill>
                <a:latin typeface="+mj-lt"/>
              </a:rPr>
              <a:t>RESULTS</a:t>
            </a:r>
            <a:endParaRPr lang="it-IT" sz="4000" b="1">
              <a:solidFill>
                <a:srgbClr val="0033CC"/>
              </a:solidFill>
              <a:latin typeface="+mj-lt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28662" y="2274838"/>
            <a:ext cx="7000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 positivity is significantly higher among HCC patients than in the control group and HCC patients significantly have 8 times higher risk of exposure to HCV infection compared to the control group. </a:t>
            </a:r>
            <a:endParaRPr lang="it-IT" sz="28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544071"/>
            <a:ext cx="69294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High percentage of our HCC patients demonstrates HCV RNA in their sera, whereas only 29.9% of them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is negative 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36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36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274838"/>
            <a:ext cx="72152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Anti-HCV rate increases  steadily with age,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supporting that HCC is age-related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and older age acts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as an independent factor  associated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with HCC progression. 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2274838"/>
            <a:ext cx="692948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Our study confirms a male predominance in anti-HCV positive HCC  </a:t>
            </a:r>
          </a:p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probably related to the fact that </a:t>
            </a:r>
          </a:p>
          <a:p>
            <a:pPr algn="ctr"/>
            <a:r>
              <a:rPr lang="en-GB" sz="2800" b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HCC always exhibits androgen receptors and males usually have history of drinking alcohol and/or smoking </a:t>
            </a:r>
            <a:endParaRPr lang="it-IT" sz="2800" b="1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28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28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14348" y="1714488"/>
            <a:ext cx="7429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Genotype 1b is strictly correlated to the risk of developing HCC, probably due to the correlation between genotype 1b and liver damage</a:t>
            </a:r>
          </a:p>
          <a:p>
            <a:pPr algn="ctr"/>
            <a:endParaRPr lang="en-GB" sz="2800" b="1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HCV genotype 1b is associated with almost two times the risk of developing HCC </a:t>
            </a:r>
          </a:p>
          <a:p>
            <a:pPr algn="ctr"/>
            <a:r>
              <a:rPr lang="en-GB" sz="2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than other genotypes</a:t>
            </a:r>
            <a:endParaRPr lang="it-IT" sz="28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asellaDiTesto 43"/>
          <p:cNvSpPr txBox="1">
            <a:spLocks noChangeArrowheads="1"/>
          </p:cNvSpPr>
          <p:nvPr/>
        </p:nvSpPr>
        <p:spPr bwMode="auto">
          <a:xfrm>
            <a:off x="428596" y="785794"/>
            <a:ext cx="82296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rIns="0" bIns="0" anchor="b">
            <a:spAutoFit/>
          </a:bodyPr>
          <a:lstStyle>
            <a:defPPr>
              <a:defRPr lang="it-IT"/>
            </a:defPPr>
            <a:lvl1pPr algn="l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6900" b="0" kern="120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6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000" b="1" i="0" u="none" strike="noStrike" kern="1200" cap="none" spc="0" normalizeH="0" baseline="0" noProof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Conclusions</a:t>
            </a:r>
            <a:r>
              <a:rPr kumimoji="0" lang="it-IT" altLang="it-IT" sz="40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it-IT" altLang="it-IT" sz="4000" b="1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it-IT" altLang="it-IT" sz="4000" b="1" i="0" u="none" strike="noStrike" kern="1200" cap="none" spc="0" normalizeH="0" baseline="0" noProof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1538" y="1071546"/>
            <a:ext cx="692948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A special  thanks to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Samantha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Marigliano</a:t>
            </a:r>
            <a:r>
              <a:rPr lang="en-GB" sz="2800" b="1" i="1" dirty="0" smtClean="0">
                <a:solidFill>
                  <a:srgbClr val="0033CC"/>
                </a:solidFill>
              </a:rPr>
              <a:t> and Giovanna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Loquercio</a:t>
            </a:r>
            <a:r>
              <a:rPr lang="en-GB" sz="2800" b="1" i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for their support in the realization 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of this study</a:t>
            </a:r>
          </a:p>
          <a:p>
            <a:pPr algn="ctr"/>
            <a:endParaRPr lang="en-GB" sz="2800" b="1" i="1" dirty="0" smtClean="0">
              <a:solidFill>
                <a:srgbClr val="0033CC"/>
              </a:solidFill>
            </a:endParaRP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To Dr. Francesco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Izzo</a:t>
            </a:r>
            <a:r>
              <a:rPr lang="en-GB" sz="2800" b="1" i="1" dirty="0" smtClean="0">
                <a:solidFill>
                  <a:srgbClr val="0033CC"/>
                </a:solidFill>
              </a:rPr>
              <a:t> for allowing me to conduct this study on his patients </a:t>
            </a:r>
          </a:p>
          <a:p>
            <a:pPr algn="ctr"/>
            <a:endParaRPr lang="en-GB" sz="2800" b="1" i="1" dirty="0" smtClean="0">
              <a:solidFill>
                <a:srgbClr val="0033CC"/>
              </a:solidFill>
            </a:endParaRP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and  to</a:t>
            </a:r>
          </a:p>
          <a:p>
            <a:pPr algn="ctr"/>
            <a:r>
              <a:rPr lang="en-GB" sz="2800" b="1" i="1" dirty="0" smtClean="0">
                <a:solidFill>
                  <a:srgbClr val="0033CC"/>
                </a:solidFill>
              </a:rPr>
              <a:t>Dr. Carmela </a:t>
            </a:r>
            <a:r>
              <a:rPr lang="en-GB" sz="2800" b="1" i="1" dirty="0" err="1" smtClean="0">
                <a:solidFill>
                  <a:srgbClr val="0033CC"/>
                </a:solidFill>
              </a:rPr>
              <a:t>Cacciapuoti</a:t>
            </a:r>
            <a:r>
              <a:rPr lang="en-GB" sz="2800" b="1" i="1" dirty="0" smtClean="0">
                <a:solidFill>
                  <a:srgbClr val="0033CC"/>
                </a:solidFill>
              </a:rPr>
              <a:t> for her moral support</a:t>
            </a:r>
            <a:endParaRPr lang="it-IT" sz="2800" b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133" y="1857364"/>
            <a:ext cx="5621825" cy="430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85720" y="857232"/>
            <a:ext cx="88582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it-IT" sz="54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it-IT" sz="4000" b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4000" b="1" err="1" smtClean="0">
                <a:ln w="11430"/>
                <a:solidFill>
                  <a:srgbClr val="00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attention</a:t>
            </a:r>
            <a:endParaRPr lang="it-IT" sz="4000" b="1" cap="none" spc="0">
              <a:ln w="11430"/>
              <a:solidFill>
                <a:srgbClr val="0033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48" y="142852"/>
            <a:ext cx="3652034" cy="8572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4714876" y="6215082"/>
            <a:ext cx="4143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Unity</a:t>
            </a:r>
            <a:r>
              <a:rPr lang="it-IT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it-IT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Virology</a:t>
            </a:r>
            <a:endParaRPr lang="it-IT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Laboratory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of 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Molecular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 err="1" smtClean="0">
                <a:latin typeface="Times New Roman" pitchFamily="18" charset="0"/>
                <a:cs typeface="Times New Roman" pitchFamily="18" charset="0"/>
              </a:rPr>
              <a:t>Virology</a:t>
            </a:r>
            <a:r>
              <a:rPr lang="it-IT" sz="1400" b="1" dirty="0" smtClean="0">
                <a:latin typeface="Times New Roman" pitchFamily="18" charset="0"/>
                <a:cs typeface="Times New Roman" pitchFamily="18" charset="0"/>
              </a:rPr>
              <a:t> “V. Tridente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931845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Personalizzato 2">
      <a:dk1>
        <a:sysClr val="windowText" lastClr="000000"/>
      </a:dk1>
      <a:lt1>
        <a:sysClr val="window" lastClr="FFFFFF"/>
      </a:lt1>
      <a:dk2>
        <a:srgbClr val="105964"/>
      </a:dk2>
      <a:lt2>
        <a:srgbClr val="08A3CF"/>
      </a:lt2>
      <a:accent1>
        <a:srgbClr val="B4ECFC"/>
      </a:accent1>
      <a:accent2>
        <a:srgbClr val="21B2C8"/>
      </a:accent2>
      <a:accent3>
        <a:srgbClr val="0BCED6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4619</TotalTime>
  <Words>1316</Words>
  <Application>Microsoft Office PowerPoint</Application>
  <PresentationFormat>On-screen Show (4:3)</PresentationFormat>
  <Paragraphs>258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Tema1</vt:lpstr>
      <vt:lpstr>PowerPoint Presentation</vt:lpstr>
      <vt:lpstr>PowerPoint Presentation</vt:lpstr>
      <vt:lpstr>PowerPoint Presentation</vt:lpstr>
      <vt:lpstr>Age-standardized incidence rates of HCC</vt:lpstr>
      <vt:lpstr>Prevalence of Chronic HBV infection</vt:lpstr>
      <vt:lpstr>Prevalence of Chronic HCV infection</vt:lpstr>
      <vt:lpstr>HCC risk factors and geographical variation</vt:lpstr>
      <vt:lpstr>Predictors of progression to HCC</vt:lpstr>
      <vt:lpstr>HCV GENOTYPES</vt:lpstr>
      <vt:lpstr>Worlwide geographic distribution  of HCV genotypes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Hcv to Hcc pyramid</vt:lpstr>
      <vt:lpstr>PowerPoint Presentation</vt:lpstr>
      <vt:lpstr>PowerPoint Presentation</vt:lpstr>
      <vt:lpstr>MATERIALS AND METHODS Population</vt:lpstr>
      <vt:lpstr>METHODS</vt:lpstr>
      <vt:lpstr>Anti- HCV prevalence among HCC patients and Control Group </vt:lpstr>
      <vt:lpstr>PowerPoint Presentation</vt:lpstr>
      <vt:lpstr>PowerPoint Presentation</vt:lpstr>
      <vt:lpstr>HCV- RNA prevalence among HCC patients  and Control Group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CONTE</dc:creator>
  <cp:lastModifiedBy>Hepatology 2016</cp:lastModifiedBy>
  <cp:revision>619</cp:revision>
  <dcterms:created xsi:type="dcterms:W3CDTF">2015-10-10T08:09:49Z</dcterms:created>
  <dcterms:modified xsi:type="dcterms:W3CDTF">2016-05-18T13:43:39Z</dcterms:modified>
</cp:coreProperties>
</file>