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4"/>
  </p:notesMasterIdLst>
  <p:sldIdLst>
    <p:sldId id="280" r:id="rId2"/>
    <p:sldId id="302" r:id="rId3"/>
    <p:sldId id="303" r:id="rId4"/>
    <p:sldId id="426" r:id="rId5"/>
    <p:sldId id="405" r:id="rId6"/>
    <p:sldId id="406" r:id="rId7"/>
    <p:sldId id="417" r:id="rId8"/>
    <p:sldId id="310" r:id="rId9"/>
    <p:sldId id="407" r:id="rId10"/>
    <p:sldId id="418" r:id="rId11"/>
    <p:sldId id="427" r:id="rId12"/>
    <p:sldId id="282" r:id="rId13"/>
    <p:sldId id="428" r:id="rId14"/>
    <p:sldId id="294" r:id="rId15"/>
    <p:sldId id="293" r:id="rId16"/>
    <p:sldId id="312" r:id="rId17"/>
    <p:sldId id="408" r:id="rId18"/>
    <p:sldId id="409" r:id="rId19"/>
    <p:sldId id="410" r:id="rId20"/>
    <p:sldId id="411" r:id="rId21"/>
    <p:sldId id="387" r:id="rId22"/>
    <p:sldId id="416" r:id="rId23"/>
    <p:sldId id="414" r:id="rId24"/>
    <p:sldId id="388" r:id="rId25"/>
    <p:sldId id="419" r:id="rId26"/>
    <p:sldId id="420" r:id="rId27"/>
    <p:sldId id="421" r:id="rId28"/>
    <p:sldId id="422" r:id="rId29"/>
    <p:sldId id="424" r:id="rId30"/>
    <p:sldId id="423" r:id="rId31"/>
    <p:sldId id="425" r:id="rId32"/>
    <p:sldId id="299" r:id="rId3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  <a:srgbClr val="0066FF"/>
    <a:srgbClr val="0099CC"/>
    <a:srgbClr val="0066CC"/>
    <a:srgbClr val="067694"/>
    <a:srgbClr val="000099"/>
    <a:srgbClr val="33C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ile chiaro 1 - Color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ile chiaro 2 - Color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413" autoAdjust="0"/>
    <p:restoredTop sz="94660"/>
  </p:normalViewPr>
  <p:slideViewPr>
    <p:cSldViewPr>
      <p:cViewPr varScale="1">
        <p:scale>
          <a:sx n="69" d="100"/>
          <a:sy n="69" d="100"/>
        </p:scale>
        <p:origin x="-70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Foglio_di_lavoro_di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Foglio_di_lavoro_di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Foglio_di_lavoro_di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Foglio_di_lavoro_di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Foglio_di_lavoro_di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cat>
            <c:strRef>
              <c:f>Foglio1!$A$2:$A$5</c:f>
              <c:strCache>
                <c:ptCount val="4"/>
                <c:pt idx="0">
                  <c:v>HCV</c:v>
                </c:pt>
                <c:pt idx="1">
                  <c:v>HBV</c:v>
                </c:pt>
                <c:pt idx="2">
                  <c:v>Alcohol</c:v>
                </c:pt>
                <c:pt idx="3">
                  <c:v>Other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0.5</c:v>
                </c:pt>
                <c:pt idx="1">
                  <c:v>0.1800000000000001</c:v>
                </c:pt>
                <c:pt idx="2">
                  <c:v>0.2</c:v>
                </c:pt>
                <c:pt idx="3">
                  <c:v>0.12000000000000002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it-IT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cat>
            <c:strRef>
              <c:f>Foglio1!$A$2:$A$5</c:f>
              <c:strCache>
                <c:ptCount val="4"/>
                <c:pt idx="0">
                  <c:v>HCV</c:v>
                </c:pt>
                <c:pt idx="1">
                  <c:v>HBV</c:v>
                </c:pt>
                <c:pt idx="2">
                  <c:v>Alcohol</c:v>
                </c:pt>
                <c:pt idx="3">
                  <c:v>Others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0.2</c:v>
                </c:pt>
                <c:pt idx="1">
                  <c:v>0.60000000000000042</c:v>
                </c:pt>
                <c:pt idx="2">
                  <c:v>0.1800000000000001</c:v>
                </c:pt>
                <c:pt idx="3">
                  <c:v>2.0000000000000011E-2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cat>
            <c:strRef>
              <c:f>Foglio1!$A$2:$A$5</c:f>
              <c:strCache>
                <c:ptCount val="4"/>
                <c:pt idx="0">
                  <c:v>HCV</c:v>
                </c:pt>
                <c:pt idx="1">
                  <c:v>HBV</c:v>
                </c:pt>
                <c:pt idx="2">
                  <c:v>Alcohol</c:v>
                </c:pt>
                <c:pt idx="3">
                  <c:v>Others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0.60000000000000042</c:v>
                </c:pt>
                <c:pt idx="1">
                  <c:v>0.2</c:v>
                </c:pt>
                <c:pt idx="2">
                  <c:v>0.12000000000000002</c:v>
                </c:pt>
                <c:pt idx="3">
                  <c:v>8.0000000000000043E-2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Prevalence </c:v>
                </c:pt>
              </c:strCache>
            </c:strRef>
          </c:tx>
          <c:spPr>
            <a:solidFill>
              <a:srgbClr val="FF0000"/>
            </a:solidFill>
          </c:spPr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66FF"/>
              </a:solidFill>
            </c:spPr>
          </c:dPt>
          <c:dPt>
            <c:idx val="3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0.29927723097112863"/>
                  <c:y val="-0.19495521653543324"/>
                </c:manualLayout>
              </c:layout>
              <c:showPercent val="1"/>
            </c:dLbl>
            <c:dLbl>
              <c:idx val="1"/>
              <c:layout>
                <c:manualLayout>
                  <c:x val="0.22994791666666678"/>
                  <c:y val="1.7057086614173235E-3"/>
                </c:manualLayout>
              </c:layout>
              <c:showPercent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it-IT"/>
              </a:p>
            </c:txPr>
            <c:showPercent val="1"/>
            <c:showLeaderLines val="1"/>
          </c:dLbls>
          <c:cat>
            <c:strRef>
              <c:f>Foglio1!$A$2:$A$5</c:f>
              <c:strCache>
                <c:ptCount val="4"/>
                <c:pt idx="0">
                  <c:v>G1</c:v>
                </c:pt>
                <c:pt idx="1">
                  <c:v>G2</c:v>
                </c:pt>
                <c:pt idx="2">
                  <c:v>G3</c:v>
                </c:pt>
                <c:pt idx="3">
                  <c:v>G4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63.6</c:v>
                </c:pt>
                <c:pt idx="1">
                  <c:v>29.4</c:v>
                </c:pt>
                <c:pt idx="2">
                  <c:v>6.2</c:v>
                </c:pt>
                <c:pt idx="3">
                  <c:v>0.8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</c:legendEntry>
      <c:legendEntry>
        <c:idx val="2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</c:legendEntry>
      <c:legendEntry>
        <c:idx val="3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</c:legendEntry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33CC"/>
              </a:solidFill>
            </c:spPr>
          </c:dPt>
          <c:dPt>
            <c:idx val="3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4"/>
            <c:spPr>
              <a:solidFill>
                <a:srgbClr val="00B050"/>
              </a:solidFill>
            </c:spPr>
          </c:dPt>
          <c:cat>
            <c:strRef>
              <c:f>Foglio1!$A$2:$A$6</c:f>
              <c:strCache>
                <c:ptCount val="5"/>
                <c:pt idx="0">
                  <c:v>G1</c:v>
                </c:pt>
                <c:pt idx="1">
                  <c:v>G2</c:v>
                </c:pt>
                <c:pt idx="2">
                  <c:v>G3</c:v>
                </c:pt>
                <c:pt idx="3">
                  <c:v>G4</c:v>
                </c:pt>
                <c:pt idx="4">
                  <c:v>others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55.1</c:v>
                </c:pt>
                <c:pt idx="1">
                  <c:v>8.9</c:v>
                </c:pt>
                <c:pt idx="2">
                  <c:v>29</c:v>
                </c:pt>
                <c:pt idx="3">
                  <c:v>5.8</c:v>
                </c:pt>
                <c:pt idx="4">
                  <c:v>1.1000000000000001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it-IT"/>
        </a:p>
      </c:txPr>
    </c:legend>
    <c:plotVisOnly val="1"/>
  </c:chart>
  <c:txPr>
    <a:bodyPr/>
    <a:lstStyle/>
    <a:p>
      <a:pPr>
        <a:defRPr sz="1800"/>
      </a:pPr>
      <a:endParaRPr lang="it-IT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>
        <c:manualLayout>
          <c:layoutTarget val="inner"/>
          <c:xMode val="edge"/>
          <c:yMode val="edge"/>
          <c:x val="8.2895126165120028E-2"/>
          <c:y val="0.14151574304244047"/>
          <c:w val="0.76383888184759563"/>
          <c:h val="0.74852446950339058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64.3</c:v>
                </c:pt>
                <c:pt idx="1">
                  <c:v>62.4</c:v>
                </c:pt>
                <c:pt idx="2">
                  <c:v>50.3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27.9</c:v>
                </c:pt>
                <c:pt idx="1">
                  <c:v>31.7</c:v>
                </c:pt>
                <c:pt idx="2">
                  <c:v>42.1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G3</c:v>
                </c:pt>
              </c:strCache>
            </c:strRef>
          </c:tx>
          <c:spPr>
            <a:solidFill>
              <a:srgbClr val="0033CC"/>
            </a:solidFill>
          </c:spPr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6.8</c:v>
                </c:pt>
                <c:pt idx="1">
                  <c:v>4.7</c:v>
                </c:pt>
                <c:pt idx="2">
                  <c:v>7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G4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</c:v>
                </c:pt>
                <c:pt idx="1">
                  <c:v>1.2</c:v>
                </c:pt>
                <c:pt idx="2">
                  <c:v>0.60000000000000009</c:v>
                </c:pt>
              </c:numCache>
            </c:numRef>
          </c:val>
        </c:ser>
        <c:axId val="81904384"/>
        <c:axId val="81905920"/>
      </c:barChart>
      <c:catAx>
        <c:axId val="8190438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81905920"/>
        <c:crosses val="autoZero"/>
        <c:auto val="1"/>
        <c:lblAlgn val="ctr"/>
        <c:lblOffset val="100"/>
      </c:catAx>
      <c:valAx>
        <c:axId val="81905920"/>
        <c:scaling>
          <c:orientation val="minMax"/>
        </c:scaling>
        <c:axPos val="l"/>
        <c:majorGridlines/>
        <c:numFmt formatCode="General" sourceLinked="1"/>
        <c:tickLblPos val="nextTo"/>
        <c:crossAx val="8190438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b="0">
              <a:latin typeface="Times New Roman" pitchFamily="18" charset="0"/>
              <a:cs typeface="Times New Roman" pitchFamily="18" charset="0"/>
            </a:defRPr>
          </a:pPr>
          <a:endParaRPr lang="it-IT"/>
        </a:p>
      </c:txPr>
    </c:legend>
    <c:plotVisOnly val="1"/>
    <c:dispBlanksAs val="gap"/>
  </c:chart>
  <c:txPr>
    <a:bodyPr/>
    <a:lstStyle/>
    <a:p>
      <a:pPr>
        <a:defRPr sz="1800" b="1"/>
      </a:pPr>
      <a:endParaRPr lang="it-IT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plotArea>
      <c:layout>
        <c:manualLayout>
          <c:layoutTarget val="inner"/>
          <c:xMode val="edge"/>
          <c:yMode val="edge"/>
          <c:x val="6.9853347062695054E-2"/>
          <c:y val="3.0850396106607992E-2"/>
          <c:w val="0.58898855650623128"/>
          <c:h val="0.86834576161618504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Terapie odontoiatriche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34.6</c:v>
                </c:pt>
                <c:pt idx="1">
                  <c:v>42.4</c:v>
                </c:pt>
                <c:pt idx="2">
                  <c:v>51.3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Trasfusioni di sangue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13.5</c:v>
                </c:pt>
                <c:pt idx="1">
                  <c:v>6.2</c:v>
                </c:pt>
                <c:pt idx="2">
                  <c:v>3.4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Chirurgia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17.7</c:v>
                </c:pt>
                <c:pt idx="1">
                  <c:v>12.4</c:v>
                </c:pt>
                <c:pt idx="2">
                  <c:v>15.7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Tossicodipendenza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31.8</c:v>
                </c:pt>
                <c:pt idx="1">
                  <c:v>36.1</c:v>
                </c:pt>
                <c:pt idx="2">
                  <c:v>35.200000000000003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Altro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Foglio1!$F$2:$F$4</c:f>
              <c:numCache>
                <c:formatCode>General</c:formatCode>
                <c:ptCount val="3"/>
                <c:pt idx="0">
                  <c:v>11.6</c:v>
                </c:pt>
                <c:pt idx="1">
                  <c:v>13.5</c:v>
                </c:pt>
                <c:pt idx="2">
                  <c:v>11.8</c:v>
                </c:pt>
              </c:numCache>
            </c:numRef>
          </c:val>
        </c:ser>
        <c:axId val="81777792"/>
        <c:axId val="81779328"/>
      </c:barChart>
      <c:catAx>
        <c:axId val="81777792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+mj-lt"/>
              </a:defRPr>
            </a:pPr>
            <a:endParaRPr lang="it-IT"/>
          </a:p>
        </c:txPr>
        <c:crossAx val="81779328"/>
        <c:crosses val="autoZero"/>
        <c:auto val="1"/>
        <c:lblAlgn val="ctr"/>
        <c:lblOffset val="100"/>
      </c:catAx>
      <c:valAx>
        <c:axId val="8177932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>
                <a:latin typeface="+mj-lt"/>
              </a:defRPr>
            </a:pPr>
            <a:endParaRPr lang="it-IT"/>
          </a:p>
        </c:txPr>
        <c:crossAx val="8177779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it-IT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Anti HCV +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80.8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34.4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it-IT"/>
              </a:p>
            </c:txPr>
            <c:showVal val="1"/>
          </c:dLbls>
          <c:cat>
            <c:strRef>
              <c:f>Foglio1!$A$2:$A$3</c:f>
              <c:strCache>
                <c:ptCount val="2"/>
                <c:pt idx="0">
                  <c:v>HCC</c:v>
                </c:pt>
                <c:pt idx="1">
                  <c:v>CONTROL GROUP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80.8</c:v>
                </c:pt>
                <c:pt idx="1">
                  <c:v>34.4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Anti HCV -</c:v>
                </c:pt>
              </c:strCache>
            </c:strRef>
          </c:tx>
          <c:spPr>
            <a:solidFill>
              <a:srgbClr val="0033CC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19.2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65.6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it-IT"/>
              </a:p>
            </c:txPr>
            <c:showVal val="1"/>
          </c:dLbls>
          <c:cat>
            <c:strRef>
              <c:f>Foglio1!$A$2:$A$3</c:f>
              <c:strCache>
                <c:ptCount val="2"/>
                <c:pt idx="0">
                  <c:v>HCC</c:v>
                </c:pt>
                <c:pt idx="1">
                  <c:v>CONTROL GROUP</c:v>
                </c:pt>
              </c:strCache>
            </c:strRef>
          </c:cat>
          <c:val>
            <c:numRef>
              <c:f>Foglio1!$C$2:$C$3</c:f>
              <c:numCache>
                <c:formatCode>General</c:formatCode>
                <c:ptCount val="2"/>
                <c:pt idx="0">
                  <c:v>19.2</c:v>
                </c:pt>
                <c:pt idx="1">
                  <c:v>65.599999999999994</c:v>
                </c:pt>
              </c:numCache>
            </c:numRef>
          </c:val>
        </c:ser>
        <c:dLbls>
          <c:showVal val="1"/>
        </c:dLbls>
        <c:gapWidth val="75"/>
        <c:axId val="87663360"/>
        <c:axId val="87664896"/>
      </c:barChart>
      <c:catAx>
        <c:axId val="8766336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87664896"/>
        <c:crosses val="autoZero"/>
        <c:auto val="1"/>
        <c:lblAlgn val="ctr"/>
        <c:lblOffset val="100"/>
      </c:catAx>
      <c:valAx>
        <c:axId val="87664896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8766336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it-IT"/>
        </a:p>
      </c:txPr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plotArea>
      <c:layout>
        <c:manualLayout>
          <c:layoutTarget val="inner"/>
          <c:xMode val="edge"/>
          <c:yMode val="edge"/>
          <c:x val="6.4836528465442314E-2"/>
          <c:y val="4.9975102654341783E-2"/>
          <c:w val="0.91398655652447702"/>
          <c:h val="0.78223567124348004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MASCHI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mtClean="0"/>
                      <a:t>77.3</a:t>
                    </a:r>
                    <a:endParaRPr lang="en-US"/>
                  </a:p>
                </c:rich>
              </c:tx>
              <c:spPr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mtClean="0"/>
                      <a:t>58.1</a:t>
                    </a:r>
                    <a:endParaRPr lang="en-US"/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1800"/>
                </a:pPr>
                <a:endParaRPr lang="it-IT"/>
              </a:p>
            </c:txPr>
            <c:showVal val="1"/>
          </c:dLbls>
          <c:cat>
            <c:strRef>
              <c:f>Foglio1!$A$2:$A$3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77.3</c:v>
                </c:pt>
                <c:pt idx="1">
                  <c:v>58.1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FEMMINE</c:v>
                </c:pt>
              </c:strCache>
            </c:strRef>
          </c:tx>
          <c:spPr>
            <a:solidFill>
              <a:srgbClr val="0033CC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22.7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41.9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it-IT"/>
              </a:p>
            </c:txPr>
            <c:showVal val="1"/>
          </c:dLbls>
          <c:cat>
            <c:strRef>
              <c:f>Foglio1!$A$2:$A$3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Foglio1!$C$2:$C$3</c:f>
              <c:numCache>
                <c:formatCode>General</c:formatCode>
                <c:ptCount val="2"/>
                <c:pt idx="0">
                  <c:v>22.7</c:v>
                </c:pt>
                <c:pt idx="1">
                  <c:v>41.9</c:v>
                </c:pt>
              </c:numCache>
            </c:numRef>
          </c:val>
        </c:ser>
        <c:dLbls>
          <c:showVal val="1"/>
        </c:dLbls>
        <c:gapWidth val="75"/>
        <c:axId val="87490944"/>
        <c:axId val="87492480"/>
      </c:barChart>
      <c:catAx>
        <c:axId val="87490944"/>
        <c:scaling>
          <c:orientation val="minMax"/>
        </c:scaling>
        <c:axPos val="b"/>
        <c:majorTickMark val="none"/>
        <c:tickLblPos val="nextTo"/>
        <c:txPr>
          <a:bodyPr rot="0" vert="horz" anchor="t" anchorCtr="0"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87492480"/>
        <c:crosses val="autoZero"/>
        <c:auto val="1"/>
        <c:lblAlgn val="ctr"/>
        <c:lblOffset val="100"/>
      </c:catAx>
      <c:valAx>
        <c:axId val="8749248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87490944"/>
        <c:crosses val="autoZero"/>
        <c:crossBetween val="between"/>
      </c:valAx>
    </c:plotArea>
    <c:plotVisOnly val="1"/>
  </c:chart>
  <c:txPr>
    <a:bodyPr/>
    <a:lstStyle/>
    <a:p>
      <a:pPr>
        <a:defRPr sz="1400">
          <a:latin typeface="+mj-lt"/>
        </a:defRPr>
      </a:pPr>
      <a:endParaRPr lang="it-IT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plotArea>
      <c:layout>
        <c:manualLayout>
          <c:layoutTarget val="inner"/>
          <c:xMode val="edge"/>
          <c:yMode val="edge"/>
          <c:x val="5.9902800390465978E-2"/>
          <c:y val="3.9150524155596937E-2"/>
          <c:w val="0.88662322519173609"/>
          <c:h val="0.84043020377190758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≤ 59 anni</c:v>
                </c:pt>
              </c:strCache>
            </c:strRef>
          </c:tx>
          <c:spPr>
            <a:solidFill>
              <a:srgbClr val="002060"/>
            </a:solidFill>
          </c:spPr>
          <c:dLbls>
            <c:dLbl>
              <c:idx val="0"/>
              <c:layout>
                <c:manualLayout>
                  <c:x val="3.1894249717911789E-3"/>
                  <c:y val="2.3294057473697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6.2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"/>
                  <c:y val="1.66386124812128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25.6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 b="1">
                    <a:latin typeface="+mj-lt"/>
                  </a:defRPr>
                </a:pPr>
                <a:endParaRPr lang="it-IT"/>
              </a:p>
            </c:txPr>
            <c:showVal val="1"/>
          </c:dLbls>
          <c:cat>
            <c:strRef>
              <c:f>Foglio1!$A$2:$A$4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6.2</c:v>
                </c:pt>
                <c:pt idx="1">
                  <c:v>25.6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60-69 anni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26.8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27.9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 b="1">
                    <a:latin typeface="+mj-lt"/>
                  </a:defRPr>
                </a:pPr>
                <a:endParaRPr lang="it-IT"/>
              </a:p>
            </c:txPr>
            <c:showVal val="1"/>
          </c:dLbls>
          <c:cat>
            <c:strRef>
              <c:f>Foglio1!$A$2:$A$4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26.8</c:v>
                </c:pt>
                <c:pt idx="1">
                  <c:v>27.9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≥70 anni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67.0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46.5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>
                    <a:latin typeface="+mj-lt"/>
                  </a:defRPr>
                </a:pPr>
                <a:endParaRPr lang="it-IT"/>
              </a:p>
            </c:txPr>
            <c:showVal val="1"/>
          </c:dLbls>
          <c:cat>
            <c:strRef>
              <c:f>Foglio1!$A$2:$A$4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67</c:v>
                </c:pt>
                <c:pt idx="1">
                  <c:v>46.5</c:v>
                </c:pt>
              </c:numCache>
            </c:numRef>
          </c:val>
        </c:ser>
        <c:dLbls>
          <c:showVal val="1"/>
        </c:dLbls>
        <c:gapWidth val="75"/>
        <c:axId val="87617536"/>
        <c:axId val="87619072"/>
      </c:barChart>
      <c:catAx>
        <c:axId val="87617536"/>
        <c:scaling>
          <c:orientation val="minMax"/>
        </c:scaling>
        <c:axPos val="b"/>
        <c:majorTickMark val="none"/>
        <c:tickLblPos val="nextTo"/>
        <c:txPr>
          <a:bodyPr rot="0"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87619072"/>
        <c:crosses val="autoZero"/>
        <c:auto val="1"/>
        <c:lblAlgn val="ctr"/>
        <c:lblOffset val="100"/>
      </c:catAx>
      <c:valAx>
        <c:axId val="8761907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8761753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HCV RNA +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71.1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44.4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it-IT"/>
              </a:p>
            </c:txPr>
            <c:showVal val="1"/>
          </c:dLbls>
          <c:cat>
            <c:strRef>
              <c:f>Foglio1!$A$2:$A$3</c:f>
              <c:strCache>
                <c:ptCount val="2"/>
                <c:pt idx="0">
                  <c:v>HCC</c:v>
                </c:pt>
                <c:pt idx="1">
                  <c:v>CONTROL GROUP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71.099999999999994</c:v>
                </c:pt>
                <c:pt idx="1">
                  <c:v>44.4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HCV RNA -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28.9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55.6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it-IT"/>
              </a:p>
            </c:txPr>
            <c:showVal val="1"/>
          </c:dLbls>
          <c:cat>
            <c:strRef>
              <c:f>Foglio1!$A$2:$A$3</c:f>
              <c:strCache>
                <c:ptCount val="2"/>
                <c:pt idx="0">
                  <c:v>HCC</c:v>
                </c:pt>
                <c:pt idx="1">
                  <c:v>CONTROL GROUP</c:v>
                </c:pt>
              </c:strCache>
            </c:strRef>
          </c:cat>
          <c:val>
            <c:numRef>
              <c:f>Foglio1!$C$2:$C$3</c:f>
              <c:numCache>
                <c:formatCode>General</c:formatCode>
                <c:ptCount val="2"/>
                <c:pt idx="0">
                  <c:v>28.9</c:v>
                </c:pt>
                <c:pt idx="1">
                  <c:v>55.8</c:v>
                </c:pt>
              </c:numCache>
            </c:numRef>
          </c:val>
        </c:ser>
        <c:dLbls>
          <c:showVal val="1"/>
        </c:dLbls>
        <c:gapWidth val="75"/>
        <c:axId val="87591168"/>
        <c:axId val="88186880"/>
      </c:barChart>
      <c:catAx>
        <c:axId val="8759116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88186880"/>
        <c:crosses val="autoZero"/>
        <c:auto val="1"/>
        <c:lblAlgn val="ctr"/>
        <c:lblOffset val="100"/>
      </c:catAx>
      <c:valAx>
        <c:axId val="8818688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it-IT"/>
          </a:p>
        </c:txPr>
        <c:crossAx val="8759116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it-IT"/>
        </a:p>
      </c:txPr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0.59702</cdr:x>
      <cdr:y>0.37146</cdr:y>
    </cdr:from>
    <cdr:to>
      <cdr:x>0.72762</cdr:x>
      <cdr:y>0.45991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2286016" y="1500198"/>
          <a:ext cx="500066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it-IT" sz="16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50%</a:t>
          </a:r>
          <a:endParaRPr lang="it-IT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0.42188</cdr:x>
      <cdr:y>0.14063</cdr:y>
    </cdr:from>
    <cdr:to>
      <cdr:x>0.43359</cdr:x>
      <cdr:y>0.17578</cdr:y>
    </cdr:to>
    <cdr:sp macro="" textlink="">
      <cdr:nvSpPr>
        <cdr:cNvPr id="3" name="Connettore 2 2"/>
        <cdr:cNvSpPr/>
      </cdr:nvSpPr>
      <cdr:spPr>
        <a:xfrm xmlns:a="http://schemas.openxmlformats.org/drawingml/2006/main" rot="16200000" flipV="1">
          <a:off x="2536035" y="607236"/>
          <a:ext cx="142850" cy="7138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0.5625</cdr:x>
      <cdr:y>0.43946</cdr:y>
    </cdr:from>
    <cdr:to>
      <cdr:x>0.7125</cdr:x>
      <cdr:y>0.52735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3429024" y="1785950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it-IT" sz="1100"/>
        </a:p>
      </cdr:txBody>
    </cdr:sp>
  </cdr:relSizeAnchor>
  <cdr:relSizeAnchor xmlns:cdr="http://schemas.openxmlformats.org/drawingml/2006/chartDrawing">
    <cdr:from>
      <cdr:x>0.36328</cdr:x>
      <cdr:y>0.10547</cdr:y>
    </cdr:from>
    <cdr:to>
      <cdr:x>0.47878</cdr:x>
      <cdr:y>0.19635</cdr:y>
    </cdr:to>
    <cdr:sp macro="" textlink="">
      <cdr:nvSpPr>
        <cdr:cNvPr id="3" name="CasellaDiTesto 4"/>
        <cdr:cNvSpPr txBox="1"/>
      </cdr:nvSpPr>
      <cdr:spPr>
        <a:xfrm xmlns:a="http://schemas.openxmlformats.org/drawingml/2006/main">
          <a:off x="2214578" y="428628"/>
          <a:ext cx="70403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t-IT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9pPr>
        </a:lstStyle>
        <a:p xmlns:a="http://schemas.openxmlformats.org/drawingml/2006/main">
          <a:r>
            <a:rPr lang="it-IT" b="1" dirty="0" smtClean="0">
              <a:latin typeface="Times New Roman" pitchFamily="18" charset="0"/>
              <a:cs typeface="Times New Roman" pitchFamily="18" charset="0"/>
            </a:rPr>
            <a:t>1.1%</a:t>
          </a:r>
          <a:endParaRPr lang="it-IT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0.72075</cdr:x>
      <cdr:y>0.62768</cdr:y>
    </cdr:from>
    <cdr:to>
      <cdr:x>0.88412</cdr:x>
      <cdr:y>0.71267</cdr:y>
    </cdr:to>
    <cdr:sp macro="" textlink="">
      <cdr:nvSpPr>
        <cdr:cNvPr id="4" name="CasellaDiTesto 11"/>
        <cdr:cNvSpPr txBox="1"/>
      </cdr:nvSpPr>
      <cdr:spPr>
        <a:xfrm xmlns:a="http://schemas.openxmlformats.org/drawingml/2006/main">
          <a:off x="5072098" y="2500330"/>
          <a:ext cx="114967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t-IT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err="1" smtClean="0">
              <a:latin typeface="+mj-lt"/>
            </a:rPr>
            <a:t>Drug</a:t>
          </a:r>
          <a:r>
            <a:rPr lang="it-IT" sz="1600" b="1" smtClean="0">
              <a:latin typeface="+mj-lt"/>
            </a:rPr>
            <a:t> </a:t>
          </a:r>
          <a:r>
            <a:rPr lang="it-IT" sz="1600" b="1" err="1" smtClean="0">
              <a:latin typeface="+mj-lt"/>
            </a:rPr>
            <a:t>abuse</a:t>
          </a:r>
          <a:endParaRPr lang="it-IT" sz="1600" b="1">
            <a:latin typeface="+mj-lt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0.74454</cdr:x>
      <cdr:y>0.73002</cdr:y>
    </cdr:from>
    <cdr:to>
      <cdr:x>0.77145</cdr:x>
      <cdr:y>0.78617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5929354" y="2786082"/>
          <a:ext cx="214306" cy="214292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 w="25400" cap="flat" cmpd="sng" algn="ctr">
          <a:solidFill>
            <a:srgbClr val="B4ECFC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it-IT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9pPr>
        </a:lstStyle>
        <a:p xmlns:a="http://schemas.openxmlformats.org/drawingml/2006/main">
          <a:pPr algn="ctr"/>
          <a:endParaRPr lang="it-IT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67A92-28A3-4607-BA81-02C1B75A7832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5F9CE-9E96-4538-B233-46BEEB5ED5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776312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1311F6-8AB0-493C-B722-530BA0AC35B6}" type="datetimeFigureOut">
              <a:rPr lang="it-IT" smtClean="0"/>
              <a:pPr/>
              <a:t>27/09/2016</a:t>
            </a:fld>
            <a:endParaRPr lang="it-I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050B5D-FCD9-40CD-B9D4-6D56CCEF5308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000108"/>
            <a:ext cx="3652034" cy="8572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285720" y="4371811"/>
            <a:ext cx="8643998" cy="10772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Dr. Arnolfo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Petruzziello</a:t>
            </a:r>
            <a:endParaRPr lang="it-IT" sz="2400" b="1" dirty="0" smtClean="0">
              <a:solidFill>
                <a:srgbClr val="0033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PhD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of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Virology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Molecular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Biology</a:t>
            </a:r>
            <a:endParaRPr lang="it-IT" sz="2000" b="1" dirty="0" smtClean="0">
              <a:solidFill>
                <a:srgbClr val="0033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IRCCS- Fondazione G.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Pascale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Naples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Italy</a:t>
            </a:r>
            <a:endParaRPr lang="it-IT" sz="2000" b="1" dirty="0">
              <a:solidFill>
                <a:srgbClr val="0033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14282" y="2514423"/>
            <a:ext cx="89297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Hepatitis C virus (HCV) genotype 1b as a risk factor </a:t>
            </a:r>
          </a:p>
          <a:p>
            <a:pPr algn="ctr">
              <a:defRPr/>
            </a:pPr>
            <a:r>
              <a:rPr lang="en-US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for Hepatocellular carcinoma development </a:t>
            </a:r>
          </a:p>
          <a:p>
            <a:pPr algn="ctr">
              <a:defRPr/>
            </a:pPr>
            <a:r>
              <a:rPr lang="en-US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 chronic HCV positive patients in Southern Italy</a:t>
            </a:r>
            <a:endParaRPr lang="it-IT" sz="28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5929322" y="928670"/>
            <a:ext cx="3071834" cy="1071570"/>
          </a:xfrm>
          <a:prstGeom prst="rect">
            <a:avLst/>
          </a:prstGeom>
          <a:gradFill flip="none" rotWithShape="1">
            <a:gsLst>
              <a:gs pos="0">
                <a:srgbClr val="00B0F0">
                  <a:alpha val="26000"/>
                </a:srgb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effectLst>
            <a:outerShdw blurRad="1270000" dist="1638300" dir="21540000" algn="ctr" rotWithShape="0">
              <a:schemeClr val="bg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mtClean="0"/>
          </a:p>
          <a:p>
            <a:pPr algn="ctr"/>
            <a:endParaRPr lang="it-IT" smtClean="0"/>
          </a:p>
          <a:p>
            <a:r>
              <a:rPr lang="it-IT" sz="1400" b="1" smtClean="0">
                <a:solidFill>
                  <a:schemeClr val="tx1"/>
                </a:solidFill>
                <a:latin typeface="+mj-lt"/>
              </a:rPr>
              <a:t>  May 09-11,2016 Chicago, </a:t>
            </a:r>
            <a:r>
              <a:rPr lang="it-IT" sz="1400" b="1" err="1" smtClean="0">
                <a:solidFill>
                  <a:schemeClr val="tx1"/>
                </a:solidFill>
                <a:latin typeface="+mj-lt"/>
              </a:rPr>
              <a:t>Ilinois</a:t>
            </a:r>
            <a:r>
              <a:rPr lang="it-IT" sz="1400" b="1" smtClean="0">
                <a:solidFill>
                  <a:schemeClr val="tx1"/>
                </a:solidFill>
                <a:latin typeface="+mj-lt"/>
              </a:rPr>
              <a:t>, USA</a:t>
            </a:r>
            <a:endParaRPr lang="it-IT" sz="14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000760" y="928670"/>
            <a:ext cx="2928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smtClean="0">
                <a:latin typeface="+mj-lt"/>
              </a:rPr>
              <a:t>2</a:t>
            </a:r>
            <a:r>
              <a:rPr lang="it-IT" sz="1400" b="1" baseline="30000" smtClean="0">
                <a:latin typeface="+mj-lt"/>
              </a:rPr>
              <a:t>nd </a:t>
            </a:r>
            <a:r>
              <a:rPr lang="it-IT" sz="1400" b="1" smtClean="0">
                <a:latin typeface="+mj-lt"/>
              </a:rPr>
              <a:t> International Conference on  </a:t>
            </a:r>
            <a:endParaRPr lang="it-IT" sz="1400" b="1">
              <a:latin typeface="+mj-lt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6286512" y="1071546"/>
            <a:ext cx="22860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200" b="1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6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Hepatology</a:t>
            </a:r>
            <a:endParaRPr lang="it-IT" sz="3200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66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3500438"/>
            <a:ext cx="8143932" cy="3071834"/>
          </a:xfrm>
        </p:spPr>
        <p:txBody>
          <a:bodyPr>
            <a:normAutofit fontScale="85000" lnSpcReduction="20000"/>
          </a:bodyPr>
          <a:lstStyle/>
          <a:p>
            <a:pPr marL="806450" indent="-514350" algn="just">
              <a:lnSpc>
                <a:spcPct val="120000"/>
              </a:lnSpc>
              <a:spcAft>
                <a:spcPts val="800"/>
              </a:spcAft>
              <a:buClr>
                <a:schemeClr val="bg1"/>
              </a:buClr>
              <a:buNone/>
              <a:defRPr/>
            </a:pPr>
            <a:endParaRPr lang="it-IT" sz="2400" b="1" smtClean="0">
              <a:solidFill>
                <a:srgbClr val="0033CC"/>
              </a:solidFill>
              <a:latin typeface="Constantia" pitchFamily="18" charset="0"/>
            </a:endParaRPr>
          </a:p>
          <a:p>
            <a:pPr algn="just">
              <a:buNone/>
            </a:pPr>
            <a:r>
              <a:rPr lang="it-IT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GB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Accounts for about 7% of all cancers in the world and 80-90% of primary liver cancer;</a:t>
            </a:r>
          </a:p>
          <a:p>
            <a:pPr algn="just">
              <a:buNone/>
            </a:pPr>
            <a:endParaRPr lang="en-GB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5</a:t>
            </a:r>
            <a:r>
              <a:rPr lang="it-IT" b="1" baseline="3000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and 7</a:t>
            </a:r>
            <a:r>
              <a:rPr lang="it-IT" b="1" baseline="3000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most common cancer in males and females, respectively;</a:t>
            </a:r>
          </a:p>
          <a:p>
            <a:pPr algn="just">
              <a:buNone/>
            </a:pPr>
            <a:endParaRPr lang="en-GB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GB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Estimated to kill more than 600,000 people per years, especially in developing countries.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643570" y="1714488"/>
            <a:ext cx="3214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Epidemiology</a:t>
            </a:r>
            <a:r>
              <a:rPr lang="it-I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of HCC</a:t>
            </a:r>
            <a:endParaRPr lang="it-IT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Documents and Settings\PTRRLF61T07F839V\Desktop\Cirrhotic_Liver_Focal_Tum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87" y="857232"/>
            <a:ext cx="4781507" cy="30003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>
            <a:off x="279364" y="857232"/>
            <a:ext cx="8436040" cy="4815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sellaDiTesto 9"/>
          <p:cNvSpPr txBox="1"/>
          <p:nvPr/>
        </p:nvSpPr>
        <p:spPr>
          <a:xfrm>
            <a:off x="785786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Worldwide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incidence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of HCC</a:t>
            </a:r>
            <a:endParaRPr lang="it-IT" sz="36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71472" y="5286388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571472" y="5643578"/>
            <a:ext cx="214314" cy="2143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571472" y="6000768"/>
            <a:ext cx="214314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928662" y="5286388"/>
            <a:ext cx="16129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Low (&lt; 5: 100,000)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928662" y="5643578"/>
            <a:ext cx="2451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Intermediate  ( 5-15: 100,000)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928662" y="6000768"/>
            <a:ext cx="1741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High (&gt; 15: 100,000)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428596" y="6509587"/>
            <a:ext cx="8358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err="1" smtClean="0">
                <a:latin typeface="Times New Roman" pitchFamily="18" charset="0"/>
                <a:cs typeface="Times New Roman" pitchFamily="18" charset="0"/>
              </a:rPr>
              <a:t>Kew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MC: 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Hepatocellular carcinoma: epidemiology and risk factors .Journal of  Hepatocellular carcinoma, 2014.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1: 115-125.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-2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Age-standardized incidence rates of HCC</a:t>
            </a:r>
            <a:endParaRPr lang="it-IT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PTRRLF61T07F839V\Desktop\hmer-4-019Fig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31606" y="1349296"/>
            <a:ext cx="6555104" cy="4794348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1142976" y="6253483"/>
            <a:ext cx="671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err="1" smtClean="0">
                <a:latin typeface="Times New Roman" pitchFamily="18" charset="0"/>
                <a:cs typeface="Times New Roman" pitchFamily="18" charset="0"/>
              </a:rPr>
              <a:t>Dhanasekaran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R, </a:t>
            </a:r>
            <a:r>
              <a:rPr lang="it-IT" sz="1200" b="1" err="1" smtClean="0">
                <a:latin typeface="Times New Roman" pitchFamily="18" charset="0"/>
                <a:cs typeface="Times New Roman" pitchFamily="18" charset="0"/>
              </a:rPr>
              <a:t>Limaye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A and </a:t>
            </a:r>
            <a:r>
              <a:rPr lang="it-IT" sz="1200" b="1" err="1" smtClean="0">
                <a:latin typeface="Times New Roman" pitchFamily="18" charset="0"/>
                <a:cs typeface="Times New Roman" pitchFamily="18" charset="0"/>
              </a:rPr>
              <a:t>Cabrera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R. : 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Hepatocellular carcinoma: current trends in worldwide epidemiology, risk factors, diagnosis, and therapeutics. </a:t>
            </a:r>
            <a:r>
              <a:rPr lang="sv-SE" sz="1200" b="1" smtClean="0">
                <a:latin typeface="Times New Roman" pitchFamily="18" charset="0"/>
                <a:cs typeface="Times New Roman" pitchFamily="18" charset="0"/>
              </a:rPr>
              <a:t>Hepat Med. 2012; 4: 19–37</a:t>
            </a:r>
            <a:r>
              <a:rPr lang="sv-SE" sz="1200" smtClean="0"/>
              <a:t>.</a:t>
            </a:r>
            <a:endParaRPr lang="en-US" sz="1200" b="1" smtClean="0"/>
          </a:p>
          <a:p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it-IT" sz="12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Prevalence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Chronic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HBV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infection</a:t>
            </a:r>
            <a:endParaRPr lang="it-IT" sz="36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1382" name="Picture 6" descr="C:\Documents and Settings\PTRRLF61T07F839V\Desktop\hbv_map_large (1)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36"/>
            <a:ext cx="7713667" cy="4525350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714348" y="6072206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Te HS, Jensen DM : 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Epidemiology of Hepatitis B and C Viruses: a Global Overview. Clinic in Liver Disease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, 2010. 14:1 ; 1-21.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Prevalence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Chronic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HCV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infection</a:t>
            </a:r>
            <a:endParaRPr lang="it-IT" sz="36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8144" y="1428736"/>
            <a:ext cx="7662792" cy="4752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642910" y="6215082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G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al: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Hepatitis C Virus (HCV) infection: an epidemiology up-date of HCV genotypes distribution, 2016, World Journal of Gastroenterology (in press)</a:t>
            </a:r>
            <a:endParaRPr lang="it-IT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3600" b="1" smtClean="0">
                <a:solidFill>
                  <a:srgbClr val="0033CC"/>
                </a:solidFill>
              </a:rPr>
              <a:t>HCC risk factors and </a:t>
            </a:r>
            <a:r>
              <a:rPr lang="it-IT" sz="3600" b="1" err="1" smtClean="0">
                <a:solidFill>
                  <a:srgbClr val="0033CC"/>
                </a:solidFill>
              </a:rPr>
              <a:t>geographical</a:t>
            </a:r>
            <a:r>
              <a:rPr lang="it-IT" sz="3600" b="1" smtClean="0">
                <a:solidFill>
                  <a:srgbClr val="0033CC"/>
                </a:solidFill>
              </a:rPr>
              <a:t> </a:t>
            </a:r>
            <a:r>
              <a:rPr lang="it-IT" sz="3600" b="1" err="1" smtClean="0">
                <a:solidFill>
                  <a:srgbClr val="0033CC"/>
                </a:solidFill>
              </a:rPr>
              <a:t>variation</a:t>
            </a:r>
            <a:endParaRPr lang="it-IT" sz="3600" b="1">
              <a:solidFill>
                <a:srgbClr val="0033CC"/>
              </a:solidFill>
            </a:endParaRP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357158" y="1142984"/>
          <a:ext cx="3829048" cy="4038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834725" y="1500174"/>
            <a:ext cx="2880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Europe and North America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sellaDiTesto 1"/>
          <p:cNvSpPr txBox="1"/>
          <p:nvPr/>
        </p:nvSpPr>
        <p:spPr>
          <a:xfrm>
            <a:off x="1142976" y="3143248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sellaDiTesto 1"/>
          <p:cNvSpPr txBox="1"/>
          <p:nvPr/>
        </p:nvSpPr>
        <p:spPr>
          <a:xfrm>
            <a:off x="900090" y="2428868"/>
            <a:ext cx="528638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sellaDiTesto 1"/>
          <p:cNvSpPr txBox="1"/>
          <p:nvPr/>
        </p:nvSpPr>
        <p:spPr>
          <a:xfrm>
            <a:off x="1643042" y="2071678"/>
            <a:ext cx="60007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Grafico 11"/>
          <p:cNvGraphicFramePr/>
          <p:nvPr/>
        </p:nvGraphicFramePr>
        <p:xfrm>
          <a:off x="4857752" y="1071546"/>
          <a:ext cx="3830400" cy="403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5072066" y="1500174"/>
            <a:ext cx="3544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Asia and Africa (excluding Japan)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asellaDiTesto 1"/>
          <p:cNvSpPr txBox="1"/>
          <p:nvPr/>
        </p:nvSpPr>
        <p:spPr>
          <a:xfrm>
            <a:off x="6500826" y="3000372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CasellaDiTesto 1"/>
          <p:cNvSpPr txBox="1"/>
          <p:nvPr/>
        </p:nvSpPr>
        <p:spPr>
          <a:xfrm>
            <a:off x="7143768" y="2214554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sellaDiTesto 1"/>
          <p:cNvSpPr txBox="1"/>
          <p:nvPr/>
        </p:nvSpPr>
        <p:spPr>
          <a:xfrm>
            <a:off x="5786446" y="2143116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asellaDiTesto 1"/>
          <p:cNvSpPr txBox="1"/>
          <p:nvPr/>
        </p:nvSpPr>
        <p:spPr>
          <a:xfrm>
            <a:off x="6500826" y="1928802"/>
            <a:ext cx="60007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Grafico 17"/>
          <p:cNvGraphicFramePr/>
          <p:nvPr/>
        </p:nvGraphicFramePr>
        <p:xfrm>
          <a:off x="2571736" y="2928934"/>
          <a:ext cx="3830400" cy="4753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CasellaDiTesto 18"/>
          <p:cNvSpPr txBox="1"/>
          <p:nvPr/>
        </p:nvSpPr>
        <p:spPr>
          <a:xfrm>
            <a:off x="4143372" y="378619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Japan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CasellaDiTesto 1"/>
          <p:cNvSpPr txBox="1"/>
          <p:nvPr/>
        </p:nvSpPr>
        <p:spPr>
          <a:xfrm>
            <a:off x="4857752" y="5143512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CasellaDiTesto 1"/>
          <p:cNvSpPr txBox="1"/>
          <p:nvPr/>
        </p:nvSpPr>
        <p:spPr>
          <a:xfrm>
            <a:off x="3071802" y="5143512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CasellaDiTesto 1"/>
          <p:cNvSpPr txBox="1"/>
          <p:nvPr/>
        </p:nvSpPr>
        <p:spPr>
          <a:xfrm>
            <a:off x="4000496" y="4286256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8%</a:t>
            </a:r>
            <a:endParaRPr lang="it-IT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CasellaDiTesto 1"/>
          <p:cNvSpPr txBox="1"/>
          <p:nvPr/>
        </p:nvSpPr>
        <p:spPr>
          <a:xfrm>
            <a:off x="3357554" y="4429132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12%</a:t>
            </a:r>
            <a:endParaRPr lang="it-IT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7572396" y="5072074"/>
            <a:ext cx="10001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HBV</a:t>
            </a:r>
          </a:p>
          <a:p>
            <a:r>
              <a:rPr lang="it-IT" sz="17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</a:t>
            </a:r>
          </a:p>
          <a:p>
            <a:r>
              <a:rPr lang="it-IT" sz="17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Alcohol</a:t>
            </a:r>
          </a:p>
          <a:p>
            <a:r>
              <a:rPr lang="it-IT" sz="17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Others</a:t>
            </a:r>
            <a:endParaRPr lang="it-IT" sz="1700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7286644" y="5072074"/>
            <a:ext cx="214314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/>
          <p:cNvSpPr/>
          <p:nvPr/>
        </p:nvSpPr>
        <p:spPr>
          <a:xfrm>
            <a:off x="7286644" y="5357826"/>
            <a:ext cx="214314" cy="2143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/>
          <p:cNvSpPr/>
          <p:nvPr/>
        </p:nvSpPr>
        <p:spPr>
          <a:xfrm>
            <a:off x="7286644" y="5643578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27"/>
          <p:cNvSpPr/>
          <p:nvPr/>
        </p:nvSpPr>
        <p:spPr>
          <a:xfrm>
            <a:off x="7286644" y="5929330"/>
            <a:ext cx="214314" cy="21431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/>
          <p:cNvSpPr txBox="1"/>
          <p:nvPr/>
        </p:nvSpPr>
        <p:spPr>
          <a:xfrm>
            <a:off x="642910" y="6396359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G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al: </a:t>
            </a:r>
            <a:r>
              <a:rPr lang="en-US" sz="1200" b="1" dirty="0" smtClean="0"/>
              <a:t>Hepatocellular carcinoma: current trends in worldwide epidemiology and risk factors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, 2016, J. Virology and Emerging Diseases (in press)</a:t>
            </a:r>
            <a:endParaRPr lang="it-IT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hopkinsmedicine.org/sebin/h/c/Causes_Hepatocellular_Carcinom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1285860"/>
            <a:ext cx="5749366" cy="35850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altLang="zh-CN" sz="4000" b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Predictors of progression to HCC</a:t>
            </a:r>
            <a:endParaRPr lang="it-IT" sz="4000" b="1">
              <a:solidFill>
                <a:srgbClr val="0033CC"/>
              </a:solidFill>
            </a:endParaRPr>
          </a:p>
        </p:txBody>
      </p:sp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357157" y="4643446"/>
            <a:ext cx="857256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altLang="zh-CN" sz="2400" b="1" i="0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related to the host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1" i="1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longer duration of infection (progression to cirrhosis</a:t>
            </a:r>
            <a:r>
              <a:rPr lang="en-GB" altLang="zh-CN" sz="2000" b="1" i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), older age, male    </a:t>
            </a:r>
            <a:endParaRPr kumimoji="0" lang="en-GB" altLang="zh-CN" sz="2000" b="1" i="1" u="none" strike="noStrike" cap="none" normalizeH="0" baseline="0" smtClean="0">
              <a:ln>
                <a:noFill/>
              </a:ln>
              <a:solidFill>
                <a:srgbClr val="0033CC"/>
              </a:solidFill>
              <a:effectLst/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zh-CN" sz="2000" b="1" i="1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sex, NAFLD (diabetes</a:t>
            </a:r>
            <a:r>
              <a:rPr lang="en-GB" altLang="zh-CN" sz="2000" b="1" i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and/or</a:t>
            </a:r>
            <a:r>
              <a:rPr kumimoji="0" lang="en-GB" altLang="zh-CN" sz="2000" b="1" i="1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 metabolic liver</a:t>
            </a:r>
            <a:r>
              <a:rPr kumimoji="0" lang="en-GB" altLang="zh-CN" sz="2000" b="1" i="1" u="none" strike="noStrike" cap="none" normalizeH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kumimoji="0" lang="en-GB" altLang="zh-CN" sz="2000" b="1" i="1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diseases),alcohol consumption)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57158" y="5715016"/>
            <a:ext cx="80724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altLang="zh-CN" sz="2400" b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related to environment</a:t>
            </a:r>
            <a:r>
              <a:rPr lang="en-GB" altLang="zh-CN" sz="2000" b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en-GB" altLang="zh-CN" sz="2000" b="1" i="1" err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Aflatoxins</a:t>
            </a:r>
            <a:r>
              <a:rPr lang="en-GB" altLang="zh-CN" sz="2000" b="1" i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exposure, HBV infection , HCV infection</a:t>
            </a:r>
            <a:endParaRPr lang="en-GB" altLang="zh-CN" sz="2000" b="1" i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it-IT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1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39752" y="620688"/>
            <a:ext cx="4104456" cy="648072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 smtClean="0">
                <a:solidFill>
                  <a:srgbClr val="0033CC"/>
                </a:solidFill>
              </a:rPr>
              <a:t>HCV GENOTYPES</a:t>
            </a:r>
            <a:endParaRPr lang="it-IT" sz="3600" b="1" dirty="0">
              <a:solidFill>
                <a:srgbClr val="0033CC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412776"/>
            <a:ext cx="8146930" cy="187220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en-GB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is characterized by a high degree of heterogeneity. Based on the sequence divergence rate, seven genotypes and more than 50 subtypes have been identified. </a:t>
            </a:r>
            <a:endParaRPr lang="it-IT" sz="20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endParaRPr lang="it-IT" sz="1800" b="1" dirty="0" smtClean="0">
              <a:latin typeface="+mj-lt"/>
            </a:endParaRPr>
          </a:p>
          <a:p>
            <a:pPr algn="just"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The contemporary global geographic distribution of HCV genotypes is complex</a:t>
            </a:r>
            <a:endParaRPr lang="it-IT" sz="20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13402445"/>
              </p:ext>
            </p:extLst>
          </p:nvPr>
        </p:nvGraphicFramePr>
        <p:xfrm>
          <a:off x="3707904" y="3573016"/>
          <a:ext cx="5256584" cy="261538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594159"/>
                <a:gridCol w="2662425"/>
              </a:tblGrid>
              <a:tr h="5047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Geographic</a:t>
                      </a:r>
                      <a:r>
                        <a:rPr lang="it-IT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area</a:t>
                      </a:r>
                      <a:endParaRPr lang="it-IT" sz="16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Genotype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North America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1a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j-lt"/>
                        </a:rPr>
                        <a:t>Europe </a:t>
                      </a:r>
                      <a:endParaRPr lang="it-IT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j-lt"/>
                        </a:rPr>
                        <a:t>1b</a:t>
                      </a:r>
                      <a:endParaRPr lang="it-IT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8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Eastern</a:t>
                      </a: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 Asia</a:t>
                      </a:r>
                      <a:endParaRPr lang="it-IT" sz="1600" b="1" baseline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Central Asia </a:t>
                      </a: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	</a:t>
                      </a:r>
                      <a:endParaRPr lang="it-IT" sz="16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North Africa and Middle</a:t>
                      </a:r>
                      <a:r>
                        <a:rPr lang="it-IT" sz="1600" b="1" baseline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East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South Africa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South East Asia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Immagine 9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1" y="3573016"/>
            <a:ext cx="3528392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934326156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smtClean="0">
                <a:solidFill>
                  <a:srgbClr val="0033CC"/>
                </a:solidFill>
              </a:rPr>
              <a:t>Worlwide geographic </a:t>
            </a:r>
            <a:r>
              <a:rPr lang="it-IT" sz="3600" b="1" dirty="0" err="1" smtClean="0">
                <a:solidFill>
                  <a:srgbClr val="0033CC"/>
                </a:solidFill>
              </a:rPr>
              <a:t>distribution</a:t>
            </a:r>
            <a:r>
              <a:rPr lang="it-IT" sz="3600" b="1" dirty="0" smtClean="0">
                <a:solidFill>
                  <a:srgbClr val="0033CC"/>
                </a:solidFill>
              </a:rPr>
              <a:t> </a:t>
            </a:r>
            <a:br>
              <a:rPr lang="it-IT" sz="3600" b="1" dirty="0" smtClean="0">
                <a:solidFill>
                  <a:srgbClr val="0033CC"/>
                </a:solidFill>
              </a:rPr>
            </a:br>
            <a:r>
              <a:rPr lang="it-IT" sz="3600" b="1" dirty="0" err="1" smtClean="0">
                <a:solidFill>
                  <a:srgbClr val="0033CC"/>
                </a:solidFill>
              </a:rPr>
              <a:t>of</a:t>
            </a:r>
            <a:r>
              <a:rPr lang="it-IT" sz="3600" b="1" dirty="0" smtClean="0">
                <a:solidFill>
                  <a:srgbClr val="0033CC"/>
                </a:solidFill>
              </a:rPr>
              <a:t> HCV genotypes</a:t>
            </a:r>
            <a:endParaRPr lang="it-IT" sz="3600" b="1" dirty="0">
              <a:solidFill>
                <a:srgbClr val="0033CC"/>
              </a:solidFill>
            </a:endParaRPr>
          </a:p>
        </p:txBody>
      </p:sp>
      <p:pic>
        <p:nvPicPr>
          <p:cNvPr id="104450" name="Picture 2" descr="C:\Documents and Settings\PTRRLF61T07F839V\Desktop\image9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01972" y="1571612"/>
            <a:ext cx="6940056" cy="4389437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1071538" y="6072206"/>
            <a:ext cx="707236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Messina JP, Humphreys I, Flaxman A, Brown A, Cooke GS,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Pybus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OG, Barnes E. Global distribution of Hepatitis C virus Genotypes. Hepatology  2015; 61 (1):77-87.</a:t>
            </a:r>
            <a:endParaRPr lang="it-IT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58016" y="4071942"/>
            <a:ext cx="214314" cy="21431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6858016" y="4357694"/>
            <a:ext cx="214314" cy="2143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6858016" y="4643446"/>
            <a:ext cx="214314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7072330" y="404991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2-4 %</a:t>
            </a:r>
            <a:endParaRPr lang="it-IT" sz="1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072330" y="4335669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4-6 %</a:t>
            </a:r>
            <a:endParaRPr lang="it-IT" sz="1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072330" y="4621421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6-12 %</a:t>
            </a:r>
            <a:endParaRPr lang="it-IT" sz="1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858016" y="4929198"/>
            <a:ext cx="214314" cy="21431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7072330" y="4907173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&gt; 12 %</a:t>
            </a:r>
            <a:endParaRPr lang="it-IT" sz="1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asellaDiTesto 43"/>
          <p:cNvSpPr txBox="1">
            <a:spLocks noChangeArrowheads="1"/>
          </p:cNvSpPr>
          <p:nvPr/>
        </p:nvSpPr>
        <p:spPr bwMode="auto">
          <a:xfrm>
            <a:off x="642878" y="571480"/>
            <a:ext cx="850112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Anti- HCV prevalence  in Italy</a:t>
            </a:r>
            <a:r>
              <a:rPr kumimoji="0" lang="it-IT" alt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2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42910" y="6324921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G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al: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Hepatitis C Virus (HCV) infection: an epidemiology up-date of HCV genotypes distribution, 2016, World Journal of Gastroenterology (in press)</a:t>
            </a:r>
            <a:endParaRPr lang="it-IT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Documents and Settings\PTRRLF61T07F839V\Desktop\-mappa-italia- ok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357298"/>
            <a:ext cx="3919536" cy="4470439"/>
          </a:xfrm>
          <a:prstGeom prst="rect">
            <a:avLst/>
          </a:prstGeom>
          <a:noFill/>
        </p:spPr>
      </p:pic>
      <p:sp>
        <p:nvSpPr>
          <p:cNvPr id="15" name="CasellaDiTesto 14"/>
          <p:cNvSpPr txBox="1"/>
          <p:nvPr/>
        </p:nvSpPr>
        <p:spPr>
          <a:xfrm>
            <a:off x="3714744" y="1643050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Nothern Italy</a:t>
            </a:r>
            <a:endParaRPr lang="it-IT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857620" y="2928934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Central Italy</a:t>
            </a:r>
            <a:endParaRPr lang="it-IT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4786314" y="3571876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Southern Italy</a:t>
            </a:r>
            <a:endParaRPr lang="it-IT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928926" y="542926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Sicily</a:t>
            </a:r>
            <a:endParaRPr lang="it-IT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94397" y="533400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genotype distribution </a:t>
            </a:r>
          </a:p>
          <a:p>
            <a:pPr algn="ctr"/>
            <a:r>
              <a:rPr lang="en-GB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 Southern Italy (2009-2011)</a:t>
            </a:r>
            <a:endParaRPr lang="it-IT" sz="36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42910" y="5715016"/>
            <a:ext cx="77970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A, Coppola N,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G,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 :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Distribution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pattern of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Hepatitis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C Virus (HCV) genotypes and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correlation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viral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load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factors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chronic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positive patients.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Intervirology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, 2014.</a:t>
            </a:r>
            <a:endParaRPr lang="it-IT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afico 4"/>
          <p:cNvGraphicFramePr/>
          <p:nvPr/>
        </p:nvGraphicFramePr>
        <p:xfrm>
          <a:off x="1500166" y="185736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833087336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/>
          <p:nvPr/>
        </p:nvGraphicFramePr>
        <p:xfrm>
          <a:off x="1571604" y="178592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ttangolo 2"/>
          <p:cNvSpPr/>
          <p:nvPr/>
        </p:nvSpPr>
        <p:spPr>
          <a:xfrm>
            <a:off x="928662" y="785794"/>
            <a:ext cx="7429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genotype distribution </a:t>
            </a:r>
          </a:p>
          <a:p>
            <a:pPr algn="ctr"/>
            <a:r>
              <a:rPr lang="en-GB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 Western Europe (2010-2015)</a:t>
            </a:r>
            <a:endParaRPr lang="it-IT" sz="36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142976" y="5786454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, S.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, G.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al: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Hepatitis C Virus (HCV) infection: an epidemiology up-date of HCV genotypes distribution, 2016, World Journal of Gastroenterology (in press)</a:t>
            </a:r>
            <a:endParaRPr lang="it-IT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929190" y="342900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55.1%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500430" y="2571744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5.8%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786050" y="3929066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8.9%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357422" y="3286124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29.0%</a:t>
            </a:r>
            <a:endParaRPr lang="it-IT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="" xmlns:p14="http://schemas.microsoft.com/office/powerpoint/2010/main" val="3796826125"/>
              </p:ext>
            </p:extLst>
          </p:nvPr>
        </p:nvGraphicFramePr>
        <p:xfrm>
          <a:off x="1500166" y="1428736"/>
          <a:ext cx="6819100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olo 1"/>
          <p:cNvSpPr txBox="1">
            <a:spLocks/>
          </p:cNvSpPr>
          <p:nvPr/>
        </p:nvSpPr>
        <p:spPr>
          <a:xfrm rot="16200000">
            <a:off x="494012" y="3363585"/>
            <a:ext cx="1443085" cy="28803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b="1" dirty="0" err="1" smtClean="0">
                <a:solidFill>
                  <a:schemeClr val="tx1"/>
                </a:solidFill>
              </a:rPr>
              <a:t>Prevalence</a:t>
            </a:r>
            <a:r>
              <a:rPr lang="it-IT" sz="1800" b="1" dirty="0" smtClean="0">
                <a:solidFill>
                  <a:schemeClr val="tx1"/>
                </a:solidFill>
              </a:rPr>
              <a:t> (%)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714348" y="857232"/>
            <a:ext cx="7929618" cy="377285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b="1" dirty="0" smtClean="0">
                <a:solidFill>
                  <a:srgbClr val="000099"/>
                </a:solidFill>
              </a:rPr>
              <a:t>HCV </a:t>
            </a:r>
            <a:r>
              <a:rPr lang="it-IT" sz="2800" b="1" dirty="0" err="1" smtClean="0">
                <a:solidFill>
                  <a:srgbClr val="000099"/>
                </a:solidFill>
              </a:rPr>
              <a:t>Genotype</a:t>
            </a:r>
            <a:r>
              <a:rPr lang="it-IT" sz="2800" b="1" dirty="0" smtClean="0">
                <a:solidFill>
                  <a:srgbClr val="000099"/>
                </a:solidFill>
              </a:rPr>
              <a:t> update in Southern Italy</a:t>
            </a:r>
            <a:endParaRPr lang="it-IT" sz="2800" b="1" dirty="0">
              <a:solidFill>
                <a:srgbClr val="000099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57158" y="6000768"/>
            <a:ext cx="80828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G, </a:t>
            </a:r>
            <a:r>
              <a:rPr lang="it-IT" sz="1400" b="1" dirty="0" err="1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S.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al .: An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epidemiology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up-date of the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circulation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of HCV genotypes  in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Chronic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Positive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in Southern Italy , World Journal of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Gastroenterology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( in press)</a:t>
            </a:r>
            <a:endParaRPr lang="it-IT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712761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ico 7"/>
          <p:cNvGraphicFramePr/>
          <p:nvPr>
            <p:extLst>
              <p:ext uri="{D42A27DB-BD31-4B8C-83A1-F6EECF244321}">
                <p14:modId xmlns="" xmlns:p14="http://schemas.microsoft.com/office/powerpoint/2010/main" val="723150882"/>
              </p:ext>
            </p:extLst>
          </p:nvPr>
        </p:nvGraphicFramePr>
        <p:xfrm>
          <a:off x="1071538" y="1643050"/>
          <a:ext cx="7037234" cy="3983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olo 1"/>
          <p:cNvSpPr txBox="1">
            <a:spLocks/>
          </p:cNvSpPr>
          <p:nvPr/>
        </p:nvSpPr>
        <p:spPr>
          <a:xfrm>
            <a:off x="1285852" y="714356"/>
            <a:ext cx="6429420" cy="58887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b="1" dirty="0" err="1" smtClean="0">
                <a:solidFill>
                  <a:srgbClr val="000099"/>
                </a:solidFill>
              </a:rPr>
              <a:t>Hcv</a:t>
            </a:r>
            <a:r>
              <a:rPr lang="it-IT" sz="2800" b="1" dirty="0" smtClean="0">
                <a:solidFill>
                  <a:srgbClr val="000099"/>
                </a:solidFill>
              </a:rPr>
              <a:t> </a:t>
            </a:r>
            <a:r>
              <a:rPr lang="it-IT" sz="2800" b="1" dirty="0" err="1" smtClean="0">
                <a:solidFill>
                  <a:srgbClr val="000099"/>
                </a:solidFill>
              </a:rPr>
              <a:t>Risk</a:t>
            </a:r>
            <a:r>
              <a:rPr lang="it-IT" sz="2800" b="1" dirty="0" smtClean="0">
                <a:solidFill>
                  <a:srgbClr val="000099"/>
                </a:solidFill>
              </a:rPr>
              <a:t> </a:t>
            </a:r>
            <a:r>
              <a:rPr lang="it-IT" sz="2800" b="1" dirty="0" err="1" smtClean="0">
                <a:solidFill>
                  <a:srgbClr val="000099"/>
                </a:solidFill>
              </a:rPr>
              <a:t>Factors</a:t>
            </a:r>
            <a:r>
              <a:rPr lang="it-IT" sz="2800" b="1" dirty="0" smtClean="0">
                <a:solidFill>
                  <a:srgbClr val="000099"/>
                </a:solidFill>
              </a:rPr>
              <a:t> In Southern Italy </a:t>
            </a: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 rot="16200000">
            <a:off x="65383" y="3363585"/>
            <a:ext cx="1443085" cy="28803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b="1" dirty="0" err="1" smtClean="0">
                <a:solidFill>
                  <a:schemeClr val="tx1"/>
                </a:solidFill>
              </a:rPr>
              <a:t>Prevalence</a:t>
            </a:r>
            <a:r>
              <a:rPr lang="it-IT" sz="1800" b="1" dirty="0" smtClean="0">
                <a:solidFill>
                  <a:schemeClr val="tx1"/>
                </a:solidFill>
              </a:rPr>
              <a:t> (%)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42910" y="6000768"/>
            <a:ext cx="80828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G, </a:t>
            </a:r>
            <a:r>
              <a:rPr lang="it-IT" sz="1400" b="1" dirty="0" err="1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al .: An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epidemiology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up-date of the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circulation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of HCV genotypes in Southern Italy , World Journal of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Gastroenterology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( in press)</a:t>
            </a:r>
            <a:endParaRPr lang="it-IT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143636" y="4500570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err="1" smtClean="0">
                <a:latin typeface="+mj-lt"/>
              </a:rPr>
              <a:t>Tatooes</a:t>
            </a:r>
            <a:r>
              <a:rPr lang="it-IT" sz="1600" b="1" smtClean="0">
                <a:latin typeface="+mj-lt"/>
              </a:rPr>
              <a:t> and </a:t>
            </a:r>
            <a:r>
              <a:rPr lang="it-IT" sz="1600" b="1" err="1" smtClean="0">
                <a:latin typeface="+mj-lt"/>
              </a:rPr>
              <a:t>sexual</a:t>
            </a:r>
            <a:r>
              <a:rPr lang="it-IT" sz="1600" b="1" smtClean="0">
                <a:latin typeface="+mj-lt"/>
              </a:rPr>
              <a:t> </a:t>
            </a:r>
            <a:r>
              <a:rPr lang="it-IT" sz="1600" b="1" err="1" smtClean="0">
                <a:latin typeface="+mj-lt"/>
              </a:rPr>
              <a:t>exposure</a:t>
            </a:r>
            <a:endParaRPr lang="it-IT" sz="1600" b="1">
              <a:latin typeface="+mj-lt"/>
            </a:endParaRPr>
          </a:p>
        </p:txBody>
      </p:sp>
      <p:sp>
        <p:nvSpPr>
          <p:cNvPr id="13" name="Rettangolo 12"/>
          <p:cNvSpPr/>
          <p:nvPr/>
        </p:nvSpPr>
        <p:spPr>
          <a:xfrm flipV="1">
            <a:off x="5913932" y="4214818"/>
            <a:ext cx="158266" cy="1428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 flipV="1">
            <a:off x="5929322" y="3286124"/>
            <a:ext cx="158266" cy="1428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6143636" y="3214686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smtClean="0">
                <a:latin typeface="+mj-lt"/>
              </a:rPr>
              <a:t>Dental </a:t>
            </a:r>
            <a:r>
              <a:rPr lang="it-IT" sz="1600" b="1" err="1" smtClean="0">
                <a:latin typeface="+mj-lt"/>
              </a:rPr>
              <a:t>therapy</a:t>
            </a:r>
            <a:endParaRPr lang="it-IT" sz="1600" b="1">
              <a:latin typeface="+mj-lt"/>
            </a:endParaRPr>
          </a:p>
        </p:txBody>
      </p:sp>
      <p:sp>
        <p:nvSpPr>
          <p:cNvPr id="17" name="Rettangolo 16"/>
          <p:cNvSpPr/>
          <p:nvPr/>
        </p:nvSpPr>
        <p:spPr>
          <a:xfrm flipV="1">
            <a:off x="5929322" y="3643314"/>
            <a:ext cx="158266" cy="14287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6143636" y="3571876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err="1" smtClean="0">
                <a:latin typeface="+mj-lt"/>
              </a:rPr>
              <a:t>Blood</a:t>
            </a:r>
            <a:r>
              <a:rPr lang="it-IT" sz="1600" b="1" smtClean="0">
                <a:latin typeface="+mj-lt"/>
              </a:rPr>
              <a:t> </a:t>
            </a:r>
            <a:r>
              <a:rPr lang="it-IT" sz="1600" b="1" err="1" smtClean="0">
                <a:latin typeface="+mj-lt"/>
              </a:rPr>
              <a:t>transfusion</a:t>
            </a:r>
            <a:endParaRPr lang="it-IT" sz="1600" b="1">
              <a:latin typeface="+mj-lt"/>
            </a:endParaRPr>
          </a:p>
        </p:txBody>
      </p:sp>
      <p:sp>
        <p:nvSpPr>
          <p:cNvPr id="19" name="Rettangolo 18"/>
          <p:cNvSpPr/>
          <p:nvPr/>
        </p:nvSpPr>
        <p:spPr>
          <a:xfrm flipV="1">
            <a:off x="5929322" y="3929066"/>
            <a:ext cx="158266" cy="14287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6143636" y="3857628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err="1" smtClean="0">
                <a:latin typeface="+mj-lt"/>
              </a:rPr>
              <a:t>Surgery</a:t>
            </a:r>
            <a:endParaRPr lang="it-IT" sz="1600" b="1">
              <a:latin typeface="+mj-lt"/>
            </a:endParaRPr>
          </a:p>
        </p:txBody>
      </p:sp>
      <p:sp>
        <p:nvSpPr>
          <p:cNvPr id="21" name="Rettangolo 20"/>
          <p:cNvSpPr/>
          <p:nvPr/>
        </p:nvSpPr>
        <p:spPr>
          <a:xfrm flipV="1">
            <a:off x="5929322" y="4572008"/>
            <a:ext cx="158266" cy="1428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870103310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Hcc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pyramid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4993" name="Picture 1" descr="C:\Documents and Settings\PTRRLF61T07F839V\Desktop\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-612" t="9484" r="1184" b="6747"/>
          <a:stretch>
            <a:fillRect/>
          </a:stretch>
        </p:blipFill>
        <p:spPr bwMode="auto">
          <a:xfrm>
            <a:off x="1571604" y="2143116"/>
            <a:ext cx="6000792" cy="378621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389120"/>
          </a:xfrm>
        </p:spPr>
        <p:txBody>
          <a:bodyPr/>
          <a:lstStyle/>
          <a:p>
            <a:pPr algn="just">
              <a:buNone/>
            </a:pPr>
            <a:r>
              <a:rPr lang="en-GB" b="1" smtClean="0">
                <a:solidFill>
                  <a:srgbClr val="0033CC"/>
                </a:solidFill>
              </a:rPr>
              <a:t>    </a:t>
            </a:r>
          </a:p>
          <a:p>
            <a:pPr algn="just">
              <a:buNone/>
            </a:pPr>
            <a:endParaRPr lang="en-GB" b="1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en-GB" b="1" smtClean="0">
                <a:solidFill>
                  <a:srgbClr val="0033CC"/>
                </a:solidFill>
              </a:rPr>
              <a:t>    </a:t>
            </a:r>
            <a:r>
              <a:rPr lang="en-GB" sz="3200" b="1" smtClean="0">
                <a:solidFill>
                  <a:srgbClr val="0033CC"/>
                </a:solidFill>
              </a:rPr>
              <a:t>Despite several published studies show that patients infected with HCV genotype 1b may have a higher risk of developing HCC than those infected with other genotypes , other studies did not confirm this result. </a:t>
            </a:r>
            <a:endParaRPr lang="it-IT" sz="320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389120"/>
          </a:xfrm>
        </p:spPr>
        <p:txBody>
          <a:bodyPr/>
          <a:lstStyle/>
          <a:p>
            <a:pPr algn="ctr">
              <a:buNone/>
            </a:pPr>
            <a:endParaRPr lang="en-US" sz="32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32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32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The purpose of this study was to clarify whether the genotype 1b is associated with a higher risk of HCC than other genotypes.</a:t>
            </a:r>
            <a:endParaRPr lang="it-IT" sz="32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it-IT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5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t-IT" sz="3600" b="1" smtClean="0">
                <a:solidFill>
                  <a:srgbClr val="0033CC"/>
                </a:solidFill>
              </a:rPr>
              <a:t>MATERIALS AND METHODS</a:t>
            </a:r>
            <a:br>
              <a:rPr lang="it-IT" sz="3600" b="1" smtClean="0">
                <a:solidFill>
                  <a:srgbClr val="0033CC"/>
                </a:solidFill>
              </a:rPr>
            </a:br>
            <a:r>
              <a:rPr lang="it-IT" sz="3600" b="1" smtClean="0">
                <a:solidFill>
                  <a:srgbClr val="0033CC"/>
                </a:solidFill>
              </a:rPr>
              <a:t>Population</a:t>
            </a:r>
            <a:endParaRPr lang="it-IT" sz="3600" b="1">
              <a:solidFill>
                <a:srgbClr val="0033CC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2143116"/>
            <a:ext cx="8329642" cy="4389120"/>
          </a:xfrm>
        </p:spPr>
        <p:txBody>
          <a:bodyPr>
            <a:normAutofit/>
          </a:bodyPr>
          <a:lstStyle/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1.   HCC </a:t>
            </a:r>
            <a:r>
              <a:rPr lang="it-IT" sz="28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120 HCC patients 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97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males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(80.8 %) and 23 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females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(19.2%)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M/F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ratio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3.06:1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Mean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71.8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28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Bef>
                <a:spcPts val="0"/>
              </a:spcBef>
              <a:buClr>
                <a:srgbClr val="000099"/>
              </a:buClr>
              <a:buFont typeface="+mj-lt"/>
              <a:buAutoNum type="arabicPeriod"/>
            </a:pPr>
            <a:endParaRPr lang="it-IT" sz="28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84142" y="4214818"/>
            <a:ext cx="6450805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 algn="just">
              <a:spcBef>
                <a:spcPts val="0"/>
              </a:spcBef>
              <a:buClr>
                <a:srgbClr val="000099"/>
              </a:buClr>
              <a:buAutoNum type="arabicPeriod" startAt="2"/>
            </a:pPr>
            <a:r>
              <a:rPr 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Control Group: 125 patients 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67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males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(53.6 %) and 58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females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(46.4 %)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M/F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ratio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2.71:1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Mean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64.7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24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5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t-IT" sz="3600" b="1" smtClean="0">
                <a:solidFill>
                  <a:srgbClr val="0033CC"/>
                </a:solidFill>
              </a:rPr>
              <a:t>METHODS</a:t>
            </a:r>
            <a:endParaRPr lang="it-IT" sz="3600" b="1">
              <a:solidFill>
                <a:srgbClr val="0033CC"/>
              </a:solidFill>
            </a:endParaRPr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3891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it-IT" sz="2900" b="1" smtClean="0">
              <a:latin typeface="+mj-lt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:  HCV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CIA-Vitros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RIBA III (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ImmunoBlot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Assay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endParaRPr lang="it-IT" sz="29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PCR-Real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Time (COBAS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AmpliPrep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/COBAS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TaqMan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48);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endParaRPr lang="it-IT" sz="29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VERSANT®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HCV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Genotype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2.0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LiPA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it-IT" sz="200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2878" y="1214422"/>
            <a:ext cx="850112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 HCV prevalence among HCC patients and Control Group</a:t>
            </a:r>
            <a:b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endParaRPr lang="it-IT" altLang="it-IT" sz="2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928662" y="6286520"/>
            <a:ext cx="6786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OR: 8.04- p = 0.01</a:t>
            </a:r>
            <a:endParaRPr lang="it-IT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0" y="50004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1428728" y="1857364"/>
          <a:ext cx="6758006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 rot="16200000">
            <a:off x="485993" y="3377703"/>
            <a:ext cx="1404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 smtClean="0">
                <a:latin typeface="Times New Roman" pitchFamily="18" charset="0"/>
                <a:cs typeface="Times New Roman" pitchFamily="18" charset="0"/>
              </a:rPr>
              <a:t>Prevalence</a:t>
            </a:r>
            <a:r>
              <a:rPr lang="it-IT" sz="1600" b="1" dirty="0" smtClean="0">
                <a:latin typeface="+mj-lt"/>
              </a:rPr>
              <a:t> </a:t>
            </a:r>
            <a:r>
              <a:rPr lang="it-IT" sz="1600" b="1" dirty="0" smtClean="0"/>
              <a:t> %</a:t>
            </a:r>
            <a:endParaRPr lang="it-IT" sz="1600" b="1" dirty="0"/>
          </a:p>
        </p:txBody>
      </p:sp>
    </p:spTree>
    <p:extLst>
      <p:ext uri="{BB962C8B-B14F-4D97-AF65-F5344CB8AC3E}">
        <p14:creationId xmlns="" xmlns:p14="http://schemas.microsoft.com/office/powerpoint/2010/main" val="635736611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0" y="1214422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Gender distribution of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among patients </a:t>
            </a:r>
          </a:p>
          <a:p>
            <a:pPr algn="ctr">
              <a:defRPr/>
            </a:pP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HCC and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malignancies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it-IT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it-IT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Grafico 3"/>
          <p:cNvGraphicFramePr/>
          <p:nvPr/>
        </p:nvGraphicFramePr>
        <p:xfrm>
          <a:off x="1142976" y="2285992"/>
          <a:ext cx="6286544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sellaDiTesto 5"/>
          <p:cNvSpPr txBox="1"/>
          <p:nvPr/>
        </p:nvSpPr>
        <p:spPr>
          <a:xfrm rot="16200000">
            <a:off x="181607" y="2992749"/>
            <a:ext cx="1404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 smtClean="0">
                <a:latin typeface="Times New Roman" pitchFamily="18" charset="0"/>
                <a:cs typeface="Times New Roman" pitchFamily="18" charset="0"/>
              </a:rPr>
              <a:t>Prevalence</a:t>
            </a:r>
            <a:r>
              <a:rPr lang="it-IT" sz="1600" b="1" dirty="0" smtClean="0">
                <a:latin typeface="+mj-lt"/>
              </a:rPr>
              <a:t> </a:t>
            </a:r>
            <a:r>
              <a:rPr lang="it-IT" sz="1600" b="1" dirty="0" smtClean="0"/>
              <a:t> %</a:t>
            </a:r>
            <a:endParaRPr lang="it-IT" sz="16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00100" y="5876528"/>
            <a:ext cx="6786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OR: 2.45 - p &lt; 0.05</a:t>
            </a:r>
            <a:endParaRPr lang="it-IT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726493" y="3143248"/>
            <a:ext cx="703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smtClean="0">
                <a:latin typeface="Times New Roman" pitchFamily="18" charset="0"/>
                <a:cs typeface="Times New Roman" pitchFamily="18" charset="0"/>
              </a:rPr>
              <a:t>male</a:t>
            </a:r>
            <a:endParaRPr lang="it-IT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715272" y="3500438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err="1" smtClean="0">
                <a:latin typeface="Times New Roman" pitchFamily="18" charset="0"/>
                <a:cs typeface="Times New Roman" pitchFamily="18" charset="0"/>
              </a:rPr>
              <a:t>female</a:t>
            </a:r>
            <a:endParaRPr lang="it-IT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7500958" y="3214686"/>
            <a:ext cx="214314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7500958" y="3571876"/>
            <a:ext cx="214314" cy="214314"/>
          </a:xfrm>
          <a:prstGeom prst="rect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0" y="4286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0650068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0" y="114298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distribution of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among patients </a:t>
            </a:r>
          </a:p>
          <a:p>
            <a:pPr algn="ctr">
              <a:defRPr/>
            </a:pP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HCC and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malignancies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it-IT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it-IT" sz="2400" b="1" dirty="0" smtClean="0">
              <a:solidFill>
                <a:srgbClr val="C00000"/>
              </a:solidFill>
            </a:endParaRPr>
          </a:p>
          <a:p>
            <a:pPr algn="ctr"/>
            <a:r>
              <a:rPr lang="it-IT" sz="2400" b="1" dirty="0" smtClean="0">
                <a:solidFill>
                  <a:srgbClr val="000000"/>
                </a:solidFill>
                <a:latin typeface="+mj-lt"/>
              </a:rPr>
              <a:t>.</a:t>
            </a:r>
            <a:endParaRPr lang="it-IT" sz="2400" b="1" dirty="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5" name="Grafico 4"/>
          <p:cNvGraphicFramePr/>
          <p:nvPr/>
        </p:nvGraphicFramePr>
        <p:xfrm>
          <a:off x="928662" y="1857364"/>
          <a:ext cx="7963818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 rot="16200000">
            <a:off x="69901" y="3377703"/>
            <a:ext cx="1378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 smtClean="0">
                <a:latin typeface="+mj-lt"/>
              </a:rPr>
              <a:t>Prevalence</a:t>
            </a:r>
            <a:r>
              <a:rPr lang="it-IT" sz="1600" b="1" dirty="0" smtClean="0">
                <a:latin typeface="+mj-lt"/>
              </a:rPr>
              <a:t> </a:t>
            </a:r>
            <a:r>
              <a:rPr lang="it-IT" sz="1600" b="1" dirty="0" smtClean="0"/>
              <a:t> %</a:t>
            </a:r>
            <a:endParaRPr lang="it-IT" sz="1600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0" y="564357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mtClean="0">
                <a:solidFill>
                  <a:srgbClr val="000000"/>
                </a:solidFill>
                <a:latin typeface="+mj-lt"/>
              </a:rPr>
              <a:t>(p=0,001)</a:t>
            </a:r>
          </a:p>
          <a:p>
            <a:pPr algn="ctr"/>
            <a:endParaRPr lang="it-IT" sz="1600" b="1" smtClean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000892" y="4071942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&lt; 59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072330" y="43576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60-69 </a:t>
            </a:r>
            <a:r>
              <a:rPr lang="it-IT" sz="1400" b="1" err="1" smtClean="0"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7072330" y="4643446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&gt; 70 </a:t>
            </a:r>
            <a:r>
              <a:rPr lang="it-IT" sz="1400" b="1" err="1" smtClean="0"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6858016" y="4357694"/>
            <a:ext cx="214314" cy="21431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6858016" y="4071942"/>
            <a:ext cx="214314" cy="214314"/>
          </a:xfrm>
          <a:prstGeom prst="rect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4286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2548874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4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00034" y="1071546"/>
            <a:ext cx="828680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it-IT" alt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HCV- RNA prevalence among HCC patients </a:t>
            </a:r>
            <a:br>
              <a:rPr lang="it-IT" alt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alt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and Control Group</a:t>
            </a:r>
            <a:br>
              <a:rPr lang="it-IT" alt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endParaRPr lang="it-IT" altLang="it-IT" sz="28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000100" y="6090842"/>
            <a:ext cx="6786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OR: 3.1 - p = 0.01</a:t>
            </a:r>
            <a:endParaRPr lang="it-IT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0" y="4286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  <p:graphicFrame>
        <p:nvGraphicFramePr>
          <p:cNvPr id="14" name="Segnaposto contenuto 13"/>
          <p:cNvGraphicFramePr>
            <a:graphicFrameLocks noGrp="1"/>
          </p:cNvGraphicFramePr>
          <p:nvPr>
            <p:ph idx="1"/>
          </p:nvPr>
        </p:nvGraphicFramePr>
        <p:xfrm>
          <a:off x="1428728" y="2143116"/>
          <a:ext cx="6643734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CasellaDiTesto 17"/>
          <p:cNvSpPr txBox="1"/>
          <p:nvPr/>
        </p:nvSpPr>
        <p:spPr>
          <a:xfrm rot="16200000">
            <a:off x="622770" y="3449141"/>
            <a:ext cx="1378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 smtClean="0">
                <a:latin typeface="+mj-lt"/>
              </a:rPr>
              <a:t>Prevalence</a:t>
            </a:r>
            <a:r>
              <a:rPr lang="it-IT" sz="1600" b="1" dirty="0" smtClean="0">
                <a:latin typeface="+mj-lt"/>
              </a:rPr>
              <a:t> </a:t>
            </a:r>
            <a:r>
              <a:rPr lang="it-IT" sz="1600" b="1" dirty="0" smtClean="0"/>
              <a:t> %</a:t>
            </a:r>
            <a:endParaRPr lang="it-IT" sz="1600" b="1" dirty="0"/>
          </a:p>
        </p:txBody>
      </p:sp>
    </p:spTree>
    <p:extLst>
      <p:ext uri="{BB962C8B-B14F-4D97-AF65-F5344CB8AC3E}">
        <p14:creationId xmlns="" xmlns:p14="http://schemas.microsoft.com/office/powerpoint/2010/main" val="403688771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0" y="114298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alt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</a:t>
            </a:r>
            <a:r>
              <a:rPr lang="it-IT" alt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genotype</a:t>
            </a:r>
            <a: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distribution among HCC patients </a:t>
            </a:r>
            <a:b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and Control Group</a:t>
            </a:r>
            <a:endParaRPr lang="it-IT" sz="2400" b="1" dirty="0" smtClean="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691680" y="2060848"/>
          <a:ext cx="5904656" cy="338437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84212"/>
                <a:gridCol w="1144157"/>
                <a:gridCol w="1225429"/>
                <a:gridCol w="1225429"/>
                <a:gridCol w="1225429"/>
              </a:tblGrid>
              <a:tr h="3760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Genotype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HCC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Control Group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604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n.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%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n.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%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1a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   </a:t>
                      </a:r>
                      <a:r>
                        <a:rPr lang="it-IT" sz="180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5.8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1b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59.4</a:t>
                      </a:r>
                      <a:r>
                        <a:rPr lang="it-IT" sz="1800" baseline="30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A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26.3</a:t>
                      </a:r>
                      <a:r>
                        <a:rPr lang="it-IT" sz="1800" baseline="30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it-IT" sz="1800" baseline="300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B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FFFF00"/>
                    </a:solidFill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1*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3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marL="160020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</a:t>
                      </a:r>
                      <a:r>
                        <a:rPr lang="it-IT" sz="180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4.4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marL="160020"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2a/2c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23975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15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21.7</a:t>
                      </a:r>
                      <a:r>
                        <a:rPr lang="it-IT" sz="1800" baseline="30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it-IT" sz="1800" baseline="300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C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23975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12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63.1</a:t>
                      </a:r>
                      <a:r>
                        <a:rPr lang="it-IT" sz="1800" baseline="30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D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00B050"/>
                    </a:solidFill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2*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81125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81125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    1.4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81125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81125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5.3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3a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52550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52550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    5.8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ED8C5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52550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52550" algn="l"/>
                        </a:tabLs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ED8C51"/>
                    </a:solidFill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4*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71600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71600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    1.4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71600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71600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5.3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2304256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b="1" smtClean="0">
                <a:solidFill>
                  <a:srgbClr val="000000"/>
                </a:solidFill>
                <a:latin typeface="+mj-lt"/>
              </a:rPr>
              <a:t>A vs B : p=0,05 </a:t>
            </a:r>
            <a:r>
              <a:rPr lang="it-IT" b="1" err="1" smtClean="0">
                <a:solidFill>
                  <a:srgbClr val="000000"/>
                </a:solidFill>
                <a:latin typeface="+mj-lt"/>
              </a:rPr>
              <a:t>for</a:t>
            </a:r>
            <a:r>
              <a:rPr lang="it-IT" b="1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it-IT" b="1" err="1" smtClean="0">
                <a:solidFill>
                  <a:srgbClr val="000000"/>
                </a:solidFill>
                <a:latin typeface="+mj-lt"/>
              </a:rPr>
              <a:t>genotype</a:t>
            </a:r>
            <a:r>
              <a:rPr lang="it-IT" b="1" smtClean="0">
                <a:solidFill>
                  <a:srgbClr val="000000"/>
                </a:solidFill>
                <a:latin typeface="+mj-lt"/>
              </a:rPr>
              <a:t> 1b</a:t>
            </a:r>
          </a:p>
          <a:p>
            <a:pPr algn="ctr"/>
            <a:r>
              <a:rPr lang="it-IT" b="1" smtClean="0">
                <a:solidFill>
                  <a:srgbClr val="000000"/>
                </a:solidFill>
                <a:latin typeface="+mj-lt"/>
              </a:rPr>
              <a:t> C vs D : p=0,01 </a:t>
            </a:r>
            <a:r>
              <a:rPr lang="it-IT" b="1" err="1" smtClean="0">
                <a:solidFill>
                  <a:srgbClr val="000000"/>
                </a:solidFill>
                <a:latin typeface="+mj-lt"/>
              </a:rPr>
              <a:t>for</a:t>
            </a:r>
            <a:r>
              <a:rPr lang="it-IT" b="1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it-IT" b="1" err="1" smtClean="0">
                <a:solidFill>
                  <a:srgbClr val="000000"/>
                </a:solidFill>
                <a:latin typeface="+mj-lt"/>
              </a:rPr>
              <a:t>genotype</a:t>
            </a:r>
            <a:r>
              <a:rPr lang="it-IT" b="1" smtClean="0">
                <a:solidFill>
                  <a:srgbClr val="000000"/>
                </a:solidFill>
                <a:latin typeface="+mj-lt"/>
              </a:rPr>
              <a:t> 2a/2c</a:t>
            </a:r>
            <a:endParaRPr lang="it-IT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0" y="4286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28662" y="2274838"/>
            <a:ext cx="70009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 positivity is significantly higher among HCC patients than in the control group and HCC patients significantly have 8 times higher risk of exposure to HCV infection compared to the control group. </a:t>
            </a:r>
            <a:endParaRPr lang="it-IT" sz="2800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28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1538" y="2544071"/>
            <a:ext cx="69294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High percentage of our HCC patients demonstrates HCV RNA in their sera, whereas only 29.9% of them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is negative </a:t>
            </a:r>
            <a:endParaRPr lang="it-IT" sz="28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36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36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36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1538" y="2274838"/>
            <a:ext cx="72152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 rate increases  steadily with age,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supporting that HCC is age-related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and older age acts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as an independent factor  associated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with HCC progression. </a:t>
            </a:r>
            <a:endParaRPr lang="it-IT" sz="28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28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1538" y="2274838"/>
            <a:ext cx="69294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Our study confirms a male predominance in anti-HCV positive HCC  </a:t>
            </a:r>
          </a:p>
          <a:p>
            <a:pPr algn="ctr"/>
            <a:r>
              <a:rPr lang="en-GB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probably related to the fact that </a:t>
            </a:r>
          </a:p>
          <a:p>
            <a:pPr algn="ctr"/>
            <a:r>
              <a:rPr lang="en-GB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HCC always exhibits androgen receptors and males usually have history of drinking alcohol and/or smoking </a:t>
            </a:r>
            <a:endParaRPr lang="it-IT" sz="2800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28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14348" y="1714488"/>
            <a:ext cx="74295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Genotype 1b is strictly correlated to the risk of developing HCC, probably due to the correlation between genotype 1b and liver damage</a:t>
            </a:r>
          </a:p>
          <a:p>
            <a:pPr algn="ctr"/>
            <a:endParaRPr lang="en-GB" sz="28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genotype 1b is associated with almost two times the risk of developing HCC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than other genotypes</a:t>
            </a:r>
            <a:endParaRPr lang="it-IT" sz="28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40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40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40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1538" y="1071546"/>
            <a:ext cx="692948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A special  thanks to </a:t>
            </a: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Samantha </a:t>
            </a:r>
            <a:r>
              <a:rPr lang="en-GB" sz="2800" b="1" i="1" dirty="0" err="1" smtClean="0">
                <a:solidFill>
                  <a:srgbClr val="0033CC"/>
                </a:solidFill>
              </a:rPr>
              <a:t>Marigliano</a:t>
            </a:r>
            <a:r>
              <a:rPr lang="en-GB" sz="2800" b="1" i="1" dirty="0" smtClean="0">
                <a:solidFill>
                  <a:srgbClr val="0033CC"/>
                </a:solidFill>
              </a:rPr>
              <a:t> and Giovanna </a:t>
            </a:r>
            <a:r>
              <a:rPr lang="en-GB" sz="2800" b="1" i="1" dirty="0" err="1" smtClean="0">
                <a:solidFill>
                  <a:srgbClr val="0033CC"/>
                </a:solidFill>
              </a:rPr>
              <a:t>Loquercio</a:t>
            </a:r>
            <a:r>
              <a:rPr lang="en-GB" sz="2800" b="1" i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for their support in the realization </a:t>
            </a: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of this study</a:t>
            </a:r>
          </a:p>
          <a:p>
            <a:pPr algn="ctr"/>
            <a:endParaRPr lang="en-GB" sz="2800" b="1" i="1" dirty="0" smtClean="0">
              <a:solidFill>
                <a:srgbClr val="0033CC"/>
              </a:solidFill>
            </a:endParaRP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To Dr. Francesco </a:t>
            </a:r>
            <a:r>
              <a:rPr lang="en-GB" sz="2800" b="1" i="1" dirty="0" err="1" smtClean="0">
                <a:solidFill>
                  <a:srgbClr val="0033CC"/>
                </a:solidFill>
              </a:rPr>
              <a:t>Izzo</a:t>
            </a:r>
            <a:r>
              <a:rPr lang="en-GB" sz="2800" b="1" i="1" dirty="0" smtClean="0">
                <a:solidFill>
                  <a:srgbClr val="0033CC"/>
                </a:solidFill>
              </a:rPr>
              <a:t> for allowing me to conduct this study on his patients </a:t>
            </a:r>
          </a:p>
          <a:p>
            <a:pPr algn="ctr"/>
            <a:endParaRPr lang="en-GB" sz="2800" b="1" i="1" dirty="0" smtClean="0">
              <a:solidFill>
                <a:srgbClr val="0033CC"/>
              </a:solidFill>
            </a:endParaRP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and  to</a:t>
            </a: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Dr. Carmela </a:t>
            </a:r>
            <a:r>
              <a:rPr lang="en-GB" sz="2800" b="1" i="1" dirty="0" err="1" smtClean="0">
                <a:solidFill>
                  <a:srgbClr val="0033CC"/>
                </a:solidFill>
              </a:rPr>
              <a:t>Cacciapuoti</a:t>
            </a:r>
            <a:r>
              <a:rPr lang="en-GB" sz="2800" b="1" i="1" dirty="0" smtClean="0">
                <a:solidFill>
                  <a:srgbClr val="0033CC"/>
                </a:solidFill>
              </a:rPr>
              <a:t> for her moral support</a:t>
            </a:r>
            <a:endParaRPr lang="it-IT" sz="28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133" y="1857364"/>
            <a:ext cx="5621825" cy="430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285720" y="857232"/>
            <a:ext cx="88582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it-IT" sz="5400" b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it-IT" sz="4000" b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it-IT" sz="4000" b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it-IT" sz="4000" b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attention</a:t>
            </a:r>
            <a:endParaRPr lang="it-IT" sz="4000" b="1" cap="none" spc="0">
              <a:ln w="11430"/>
              <a:solidFill>
                <a:srgbClr val="0033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148" y="142852"/>
            <a:ext cx="3652034" cy="8572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4714876" y="6215082"/>
            <a:ext cx="414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Unity</a:t>
            </a:r>
            <a:r>
              <a:rPr lang="it-IT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it-IT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Virology</a:t>
            </a:r>
            <a:endParaRPr lang="it-IT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Laboratory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of 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Molecular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Virology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“V. Tridente</a:t>
            </a: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469318453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Personalizzato 2">
      <a:dk1>
        <a:sysClr val="windowText" lastClr="000000"/>
      </a:dk1>
      <a:lt1>
        <a:sysClr val="window" lastClr="FFFFFF"/>
      </a:lt1>
      <a:dk2>
        <a:srgbClr val="105964"/>
      </a:dk2>
      <a:lt2>
        <a:srgbClr val="08A3CF"/>
      </a:lt2>
      <a:accent1>
        <a:srgbClr val="B4ECFC"/>
      </a:accent1>
      <a:accent2>
        <a:srgbClr val="21B2C8"/>
      </a:accent2>
      <a:accent3>
        <a:srgbClr val="0BCED6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4619</TotalTime>
  <Words>1319</Words>
  <Application>Microsoft Office PowerPoint</Application>
  <PresentationFormat>Presentazione su schermo (4:3)</PresentationFormat>
  <Paragraphs>258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3" baseType="lpstr">
      <vt:lpstr>Tema1</vt:lpstr>
      <vt:lpstr>Diapositiva 1</vt:lpstr>
      <vt:lpstr>Diapositiva 2</vt:lpstr>
      <vt:lpstr>Diapositiva 3</vt:lpstr>
      <vt:lpstr>Age-standardized incidence rates of HCC</vt:lpstr>
      <vt:lpstr>Prevalence of Chronic HBV infection</vt:lpstr>
      <vt:lpstr>Prevalence of Chronic HCV infection</vt:lpstr>
      <vt:lpstr>HCC risk factors and geographical variation</vt:lpstr>
      <vt:lpstr>Predictors of progression to HCC</vt:lpstr>
      <vt:lpstr>HCV GENOTYPES</vt:lpstr>
      <vt:lpstr>Worlwide geographic distribution  of HCV genotypes</vt:lpstr>
      <vt:lpstr>Diapositiva 11</vt:lpstr>
      <vt:lpstr>Diapositiva 12</vt:lpstr>
      <vt:lpstr>Diapositiva 13</vt:lpstr>
      <vt:lpstr>Diapositiva 14</vt:lpstr>
      <vt:lpstr>Diapositiva 15</vt:lpstr>
      <vt:lpstr>Hcv to Hcc pyramid</vt:lpstr>
      <vt:lpstr>Diapositiva 17</vt:lpstr>
      <vt:lpstr>Diapositiva 18</vt:lpstr>
      <vt:lpstr>MATERIALS AND METHODS Population</vt:lpstr>
      <vt:lpstr>METHODS</vt:lpstr>
      <vt:lpstr>Anti- HCV prevalence among HCC patients and Control Group </vt:lpstr>
      <vt:lpstr>Diapositiva 22</vt:lpstr>
      <vt:lpstr>Diapositiva 23</vt:lpstr>
      <vt:lpstr>HCV- RNA prevalence among HCC patients  and Control Group 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CONTE</dc:creator>
  <cp:lastModifiedBy>PTRRLF61T07F839V</cp:lastModifiedBy>
  <cp:revision>620</cp:revision>
  <dcterms:created xsi:type="dcterms:W3CDTF">2015-10-10T08:09:49Z</dcterms:created>
  <dcterms:modified xsi:type="dcterms:W3CDTF">2016-09-27T12:23:30Z</dcterms:modified>
</cp:coreProperties>
</file>