
<file path=[Content_Types].xml><?xml version="1.0" encoding="utf-8"?>
<Types xmlns="http://schemas.openxmlformats.org/package/2006/content-types">
  <Default Extension="tmp" ContentType="image/png"/>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73" r:id="rId2"/>
    <p:sldId id="772" r:id="rId3"/>
    <p:sldId id="809" r:id="rId4"/>
    <p:sldId id="811" r:id="rId5"/>
    <p:sldId id="814" r:id="rId6"/>
    <p:sldId id="799" r:id="rId7"/>
    <p:sldId id="780" r:id="rId8"/>
    <p:sldId id="812" r:id="rId9"/>
    <p:sldId id="813" r:id="rId10"/>
    <p:sldId id="822" r:id="rId11"/>
    <p:sldId id="815" r:id="rId12"/>
    <p:sldId id="624" r:id="rId13"/>
    <p:sldId id="779" r:id="rId14"/>
    <p:sldId id="798" r:id="rId15"/>
    <p:sldId id="819" r:id="rId16"/>
    <p:sldId id="773" r:id="rId17"/>
    <p:sldId id="808" r:id="rId18"/>
    <p:sldId id="816" r:id="rId19"/>
    <p:sldId id="817" r:id="rId20"/>
    <p:sldId id="785" r:id="rId21"/>
    <p:sldId id="805" r:id="rId22"/>
    <p:sldId id="820" r:id="rId23"/>
    <p:sldId id="801" r:id="rId24"/>
    <p:sldId id="806" r:id="rId25"/>
    <p:sldId id="818" r:id="rId26"/>
  </p:sldIdLst>
  <p:sldSz cx="9144000" cy="6858000" type="screen4x3"/>
  <p:notesSz cx="6669088" cy="9928225"/>
  <p:defaultTextStyle>
    <a:defPPr>
      <a:defRPr lang="de-DE"/>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xmlns="">
        <p15:guide id="1" orient="horz" pos="4032">
          <p15:clr>
            <a:srgbClr val="A4A3A4"/>
          </p15:clr>
        </p15:guide>
        <p15:guide id="2" orient="horz" pos="1008">
          <p15:clr>
            <a:srgbClr val="A4A3A4"/>
          </p15:clr>
        </p15:guide>
        <p15:guide id="3" orient="horz" pos="2496">
          <p15:clr>
            <a:srgbClr val="A4A3A4"/>
          </p15:clr>
        </p15:guide>
        <p15:guide id="4" orient="horz" pos="96">
          <p15:clr>
            <a:srgbClr val="A4A3A4"/>
          </p15:clr>
        </p15:guide>
        <p15:guide id="5" pos="48">
          <p15:clr>
            <a:srgbClr val="A4A3A4"/>
          </p15:clr>
        </p15:guide>
        <p15:guide id="6" pos="5232">
          <p15:clr>
            <a:srgbClr val="A4A3A4"/>
          </p15:clr>
        </p15:guide>
        <p15:guide id="7" pos="5712">
          <p15:clr>
            <a:srgbClr val="A4A3A4"/>
          </p15:clr>
        </p15:guide>
        <p15:guide id="8" pos="480">
          <p15:clr>
            <a:srgbClr val="A4A3A4"/>
          </p15:clr>
        </p15:guide>
        <p15:guide id="9" pos="5280">
          <p15:clr>
            <a:srgbClr val="A4A3A4"/>
          </p15:clr>
        </p15:guide>
        <p15:guide id="10" pos="2880">
          <p15:clr>
            <a:srgbClr val="A4A3A4"/>
          </p15:clr>
        </p15:guide>
        <p15:guide id="11" pos="4752">
          <p15:clr>
            <a:srgbClr val="A4A3A4"/>
          </p15:clr>
        </p15:guide>
        <p15:guide id="12" pos="4272">
          <p15:clr>
            <a:srgbClr val="A4A3A4"/>
          </p15:clr>
        </p15:guide>
      </p15:sldGuideLst>
    </p:ext>
    <p:ext uri="{2D200454-40CA-4A62-9FC3-DE9A4176ACB9}">
      <p15:notesGuideLst xmlns:p15="http://schemas.microsoft.com/office/powerpoint/2012/main" xmlns="">
        <p15:guide id="1" orient="horz" pos="3126"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8CDC"/>
    <a:srgbClr val="809648"/>
    <a:srgbClr val="FFFFFF"/>
    <a:srgbClr val="58A618"/>
    <a:srgbClr val="74904E"/>
    <a:srgbClr val="ABD28B"/>
    <a:srgbClr val="CDE4BA"/>
    <a:srgbClr val="EBD480"/>
    <a:srgbClr val="F393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731" autoAdjust="0"/>
  </p:normalViewPr>
  <p:slideViewPr>
    <p:cSldViewPr>
      <p:cViewPr varScale="1">
        <p:scale>
          <a:sx n="63" d="100"/>
          <a:sy n="63" d="100"/>
        </p:scale>
        <p:origin x="-708" y="-96"/>
      </p:cViewPr>
      <p:guideLst>
        <p:guide orient="horz" pos="4032"/>
        <p:guide orient="horz" pos="1008"/>
        <p:guide orient="horz" pos="2496"/>
        <p:guide orient="horz" pos="96"/>
        <p:guide pos="48"/>
        <p:guide pos="5232"/>
        <p:guide pos="5712"/>
        <p:guide pos="480"/>
        <p:guide pos="5280"/>
        <p:guide pos="2880"/>
        <p:guide pos="4752"/>
        <p:guide pos="42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2712"/>
    </p:cViewPr>
  </p:sorterViewPr>
  <p:notesViewPr>
    <p:cSldViewPr>
      <p:cViewPr varScale="1">
        <p:scale>
          <a:sx n="91" d="100"/>
          <a:sy n="91" d="100"/>
        </p:scale>
        <p:origin x="-3822" y="-10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bjarkib\Documents\0204\eldra\204\vegna%20london%20agust%202015.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bjarkib\Documents\0204\eldra\204\vegna%20london%20agust%20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000000"/>
                </a:solidFill>
                <a:latin typeface="+mn-lt"/>
                <a:ea typeface="+mn-ea"/>
                <a:cs typeface="+mn-cs"/>
              </a:defRPr>
            </a:pPr>
            <a:r>
              <a:rPr lang="is-IS" sz="2400">
                <a:solidFill>
                  <a:srgbClr val="000000"/>
                </a:solidFill>
              </a:rPr>
              <a:t>Specific Seafood Research &amp; Development - </a:t>
            </a:r>
            <a:br>
              <a:rPr lang="is-IS" sz="2400">
                <a:solidFill>
                  <a:srgbClr val="000000"/>
                </a:solidFill>
              </a:rPr>
            </a:br>
            <a:r>
              <a:rPr lang="is-IS" sz="2400">
                <a:solidFill>
                  <a:srgbClr val="000000"/>
                </a:solidFill>
              </a:rPr>
              <a:t>Allocated to Funds for projects</a:t>
            </a:r>
          </a:p>
        </c:rich>
      </c:tx>
      <c:layout/>
      <c:overlay val="0"/>
      <c:spPr>
        <a:noFill/>
        <a:ln>
          <a:noFill/>
        </a:ln>
        <a:effectLst/>
      </c:spPr>
    </c:title>
    <c:autoTitleDeleted val="0"/>
    <c:plotArea>
      <c:layout>
        <c:manualLayout>
          <c:layoutTarget val="inner"/>
          <c:xMode val="edge"/>
          <c:yMode val="edge"/>
          <c:x val="0.12060169145523475"/>
          <c:y val="0.17189447998687665"/>
          <c:w val="0.75339655876348788"/>
          <c:h val="0.67587167814960625"/>
        </c:manualLayout>
      </c:layout>
      <c:lineChart>
        <c:grouping val="standard"/>
        <c:varyColors val="0"/>
        <c:ser>
          <c:idx val="1"/>
          <c:order val="0"/>
          <c:tx>
            <c:strRef>
              <c:f>Sheet4!$Q$1</c:f>
              <c:strCache>
                <c:ptCount val="1"/>
                <c:pt idx="0">
                  <c:v>Total amount in Budget</c:v>
                </c:pt>
              </c:strCache>
            </c:strRef>
          </c:tx>
          <c:spPr>
            <a:ln w="28575" cap="rnd">
              <a:solidFill>
                <a:srgbClr val="00B050"/>
              </a:solidFill>
              <a:round/>
            </a:ln>
            <a:effectLst/>
          </c:spPr>
          <c:marker>
            <c:symbol val="none"/>
          </c:marker>
          <c:cat>
            <c:numRef>
              <c:f>Sheet4!$P$2:$P$14</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Sheet4!$Q$2:$Q$14</c:f>
              <c:numCache>
                <c:formatCode>_(* #,##0_);_(* \(#,##0\);_(* "-"_);_(@_)</c:formatCode>
                <c:ptCount val="13"/>
                <c:pt idx="0">
                  <c:v>479.53667953667957</c:v>
                </c:pt>
                <c:pt idx="1">
                  <c:v>1282.4367088607594</c:v>
                </c:pt>
                <c:pt idx="2">
                  <c:v>3240.8821034775233</c:v>
                </c:pt>
                <c:pt idx="3">
                  <c:v>3606.8139963167591</c:v>
                </c:pt>
                <c:pt idx="4">
                  <c:v>3040.0874635568516</c:v>
                </c:pt>
                <c:pt idx="5">
                  <c:v>4827.0008084074379</c:v>
                </c:pt>
                <c:pt idx="6">
                  <c:v>3350.7295173961843</c:v>
                </c:pt>
                <c:pt idx="7">
                  <c:v>2842.3423423423419</c:v>
                </c:pt>
                <c:pt idx="8">
                  <c:v>4573.5619469026551</c:v>
                </c:pt>
                <c:pt idx="9">
                  <c:v>4083.507306889353</c:v>
                </c:pt>
                <c:pt idx="10">
                  <c:v>4198.0769230769229</c:v>
                </c:pt>
                <c:pt idx="11">
                  <c:v>4003.1413612565448</c:v>
                </c:pt>
                <c:pt idx="12">
                  <c:v>4141.0515672396359</c:v>
                </c:pt>
              </c:numCache>
            </c:numRef>
          </c:val>
          <c:smooth val="0"/>
        </c:ser>
        <c:ser>
          <c:idx val="0"/>
          <c:order val="2"/>
          <c:tx>
            <c:v>Retained catch value for research</c:v>
          </c:tx>
          <c:spPr>
            <a:ln w="28575" cap="rnd">
              <a:solidFill>
                <a:srgbClr val="FF0000"/>
              </a:solidFill>
              <a:round/>
            </a:ln>
            <a:effectLst/>
          </c:spPr>
          <c:marker>
            <c:symbol val="none"/>
          </c:marker>
          <c:val>
            <c:numRef>
              <c:f>Sheet4!$S$2:$S$14</c:f>
              <c:numCache>
                <c:formatCode>General</c:formatCode>
                <c:ptCount val="13"/>
                <c:pt idx="0">
                  <c:v>0</c:v>
                </c:pt>
                <c:pt idx="1">
                  <c:v>0</c:v>
                </c:pt>
                <c:pt idx="2">
                  <c:v>1017.8117048346057</c:v>
                </c:pt>
                <c:pt idx="3">
                  <c:v>1101.2891344383056</c:v>
                </c:pt>
                <c:pt idx="4">
                  <c:v>874.63556851311978</c:v>
                </c:pt>
                <c:pt idx="5">
                  <c:v>1616.8148746968477</c:v>
                </c:pt>
                <c:pt idx="6">
                  <c:v>1122.3344556677889</c:v>
                </c:pt>
                <c:pt idx="7">
                  <c:v>1001.0010010010008</c:v>
                </c:pt>
                <c:pt idx="8">
                  <c:v>2765.4867256637172</c:v>
                </c:pt>
                <c:pt idx="9">
                  <c:v>2609.6033402922758</c:v>
                </c:pt>
                <c:pt idx="10">
                  <c:v>2567.3076923076924</c:v>
                </c:pt>
                <c:pt idx="11">
                  <c:v>2795.8115183246073</c:v>
                </c:pt>
                <c:pt idx="12">
                  <c:v>2699.6966632962585</c:v>
                </c:pt>
              </c:numCache>
            </c:numRef>
          </c:val>
          <c:smooth val="0"/>
        </c:ser>
        <c:dLbls>
          <c:showLegendKey val="0"/>
          <c:showVal val="0"/>
          <c:showCatName val="0"/>
          <c:showSerName val="0"/>
          <c:showPercent val="0"/>
          <c:showBubbleSize val="0"/>
        </c:dLbls>
        <c:marker val="1"/>
        <c:smooth val="0"/>
        <c:axId val="78816768"/>
        <c:axId val="75457664"/>
      </c:lineChart>
      <c:lineChart>
        <c:grouping val="standard"/>
        <c:varyColors val="0"/>
        <c:ser>
          <c:idx val="2"/>
          <c:order val="1"/>
          <c:tx>
            <c:strRef>
              <c:f>Sheet4!$V$1</c:f>
              <c:strCache>
                <c:ptCount val="1"/>
                <c:pt idx="0">
                  <c:v>Accumulated GBP</c:v>
                </c:pt>
              </c:strCache>
            </c:strRef>
          </c:tx>
          <c:spPr>
            <a:ln w="34925" cap="rnd">
              <a:solidFill>
                <a:schemeClr val="accent6"/>
              </a:solidFill>
              <a:round/>
            </a:ln>
            <a:effectLst/>
          </c:spPr>
          <c:marker>
            <c:symbol val="none"/>
          </c:marker>
          <c:cat>
            <c:numRef>
              <c:f>Sheet4!$P$2:$P$12</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Sheet4!$V$2:$V$14</c:f>
              <c:numCache>
                <c:formatCode>_(* #,##0_);_(* \(#,##0\);_(* "-"_);_(@_)</c:formatCode>
                <c:ptCount val="13"/>
                <c:pt idx="0">
                  <c:v>479.53667953667957</c:v>
                </c:pt>
                <c:pt idx="1">
                  <c:v>1761.9733883974391</c:v>
                </c:pt>
                <c:pt idx="2">
                  <c:v>5002.8554918749624</c:v>
                </c:pt>
                <c:pt idx="3">
                  <c:v>8609.669488191721</c:v>
                </c:pt>
                <c:pt idx="4">
                  <c:v>11649.756951748572</c:v>
                </c:pt>
                <c:pt idx="5">
                  <c:v>16476.757760156011</c:v>
                </c:pt>
                <c:pt idx="6">
                  <c:v>19827.487277552194</c:v>
                </c:pt>
                <c:pt idx="7">
                  <c:v>22669.829619894535</c:v>
                </c:pt>
                <c:pt idx="8">
                  <c:v>27243.391566797189</c:v>
                </c:pt>
                <c:pt idx="9">
                  <c:v>31326.898873686543</c:v>
                </c:pt>
                <c:pt idx="10">
                  <c:v>35524.975796763465</c:v>
                </c:pt>
                <c:pt idx="11">
                  <c:v>39528.11715802001</c:v>
                </c:pt>
                <c:pt idx="12">
                  <c:v>43669.168725259646</c:v>
                </c:pt>
              </c:numCache>
            </c:numRef>
          </c:val>
          <c:smooth val="0"/>
        </c:ser>
        <c:dLbls>
          <c:showLegendKey val="0"/>
          <c:showVal val="0"/>
          <c:showCatName val="0"/>
          <c:showSerName val="0"/>
          <c:showPercent val="0"/>
          <c:showBubbleSize val="0"/>
        </c:dLbls>
        <c:marker val="1"/>
        <c:smooth val="0"/>
        <c:axId val="78818304"/>
        <c:axId val="75458240"/>
      </c:lineChart>
      <c:catAx>
        <c:axId val="788167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75457664"/>
        <c:crosses val="autoZero"/>
        <c:auto val="1"/>
        <c:lblAlgn val="ctr"/>
        <c:lblOffset val="100"/>
        <c:noMultiLvlLbl val="0"/>
      </c:catAx>
      <c:valAx>
        <c:axId val="7545766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78816768"/>
        <c:crosses val="autoZero"/>
        <c:crossBetween val="between"/>
        <c:dispUnits>
          <c:builtInUnit val="thousands"/>
          <c:dispUnitsLbl>
            <c:layout/>
            <c:tx>
              <c:rich>
                <a:bodyPr rot="-5400000" spcFirstLastPara="1" vertOverflow="ellipsis" vert="horz" wrap="square" anchor="ctr" anchorCtr="1"/>
                <a:lstStyle/>
                <a:p>
                  <a:pPr>
                    <a:defRPr sz="1400" b="0" i="0" u="none" strike="noStrike" kern="1200" baseline="0">
                      <a:solidFill>
                        <a:srgbClr val="000000"/>
                      </a:solidFill>
                      <a:latin typeface="+mn-lt"/>
                      <a:ea typeface="+mn-ea"/>
                      <a:cs typeface="+mn-cs"/>
                    </a:defRPr>
                  </a:pPr>
                  <a:r>
                    <a:rPr lang="is-IS">
                      <a:solidFill>
                        <a:srgbClr val="000000"/>
                      </a:solidFill>
                    </a:rPr>
                    <a:t>Millions GBP Annually</a:t>
                  </a:r>
                </a:p>
              </c:rich>
            </c:tx>
            <c:spPr>
              <a:noFill/>
              <a:ln>
                <a:noFill/>
              </a:ln>
              <a:effectLst/>
            </c:spPr>
          </c:dispUnitsLbl>
        </c:dispUnits>
      </c:valAx>
      <c:valAx>
        <c:axId val="75458240"/>
        <c:scaling>
          <c:orientation val="minMax"/>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8CDC"/>
                </a:solidFill>
                <a:latin typeface="+mn-lt"/>
                <a:ea typeface="+mn-ea"/>
                <a:cs typeface="+mn-cs"/>
              </a:defRPr>
            </a:pPr>
            <a:endParaRPr lang="en-US"/>
          </a:p>
        </c:txPr>
        <c:crossAx val="78818304"/>
        <c:crosses val="max"/>
        <c:crossBetween val="between"/>
        <c:dispUnits>
          <c:builtInUnit val="thousands"/>
          <c:dispUnitsLbl>
            <c:layout/>
            <c:tx>
              <c:rich>
                <a:bodyPr rot="-5400000" spcFirstLastPara="1" vertOverflow="ellipsis" vert="horz" wrap="square" anchor="ctr" anchorCtr="1"/>
                <a:lstStyle/>
                <a:p>
                  <a:pPr>
                    <a:defRPr sz="1400" b="0" i="0" u="none" strike="noStrike" kern="1200" baseline="0">
                      <a:solidFill>
                        <a:srgbClr val="008CDC"/>
                      </a:solidFill>
                      <a:latin typeface="+mn-lt"/>
                      <a:ea typeface="+mn-ea"/>
                      <a:cs typeface="+mn-cs"/>
                    </a:defRPr>
                  </a:pPr>
                  <a:r>
                    <a:rPr lang="is-IS">
                      <a:solidFill>
                        <a:srgbClr val="008CDC"/>
                      </a:solidFill>
                    </a:rPr>
                    <a:t>Millions GBP Accumulated</a:t>
                  </a:r>
                </a:p>
              </c:rich>
            </c:tx>
            <c:spPr>
              <a:noFill/>
              <a:ln>
                <a:noFill/>
              </a:ln>
              <a:effectLst/>
            </c:spPr>
          </c:dispUnitsLbl>
        </c:dispUnits>
      </c:valAx>
      <c:catAx>
        <c:axId val="78818304"/>
        <c:scaling>
          <c:orientation val="minMax"/>
        </c:scaling>
        <c:delete val="1"/>
        <c:axPos val="b"/>
        <c:numFmt formatCode="General" sourceLinked="1"/>
        <c:majorTickMark val="out"/>
        <c:minorTickMark val="none"/>
        <c:tickLblPos val="nextTo"/>
        <c:crossAx val="75458240"/>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rgbClr val="00B050"/>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8CDC"/>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400" b="0" i="0" u="none" strike="noStrike" kern="1200" baseline="0">
              <a:solidFill>
                <a:srgbClr val="FF0000"/>
              </a:solidFill>
              <a:latin typeface="+mn-lt"/>
              <a:ea typeface="+mn-ea"/>
              <a:cs typeface="+mn-cs"/>
            </a:defRPr>
          </a:pPr>
          <a:endParaRPr lang="en-US"/>
        </a:p>
      </c:txPr>
    </c:legend>
    <c:plotVisOnly val="1"/>
    <c:dispBlanksAs val="zero"/>
    <c:showDLblsOverMax val="0"/>
  </c:chart>
  <c:spPr>
    <a:noFill/>
    <a:ln>
      <a:noFill/>
    </a:ln>
    <a:effectLst/>
  </c:spPr>
  <c:txPr>
    <a:bodyPr/>
    <a:lstStyle/>
    <a:p>
      <a:pPr>
        <a:defRPr sz="1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rgbClr val="000000"/>
                </a:solidFill>
                <a:latin typeface="+mn-lt"/>
                <a:ea typeface="+mn-ea"/>
                <a:cs typeface="+mn-cs"/>
              </a:defRPr>
            </a:pPr>
            <a:r>
              <a:rPr lang="is-IS" sz="2400">
                <a:solidFill>
                  <a:srgbClr val="000000"/>
                </a:solidFill>
              </a:rPr>
              <a:t>Specific Seafood Research &amp; Development - </a:t>
            </a:r>
            <a:br>
              <a:rPr lang="is-IS" sz="2400">
                <a:solidFill>
                  <a:srgbClr val="000000"/>
                </a:solidFill>
              </a:rPr>
            </a:br>
            <a:r>
              <a:rPr lang="is-IS" sz="2400">
                <a:solidFill>
                  <a:srgbClr val="000000"/>
                </a:solidFill>
              </a:rPr>
              <a:t>Allocated to Funds for projects</a:t>
            </a:r>
          </a:p>
        </c:rich>
      </c:tx>
      <c:layout/>
      <c:overlay val="0"/>
      <c:spPr>
        <a:noFill/>
        <a:ln>
          <a:noFill/>
        </a:ln>
        <a:effectLst/>
      </c:spPr>
    </c:title>
    <c:autoTitleDeleted val="0"/>
    <c:plotArea>
      <c:layout>
        <c:manualLayout>
          <c:layoutTarget val="inner"/>
          <c:xMode val="edge"/>
          <c:yMode val="edge"/>
          <c:x val="0.12060169145523475"/>
          <c:y val="0.17189447998687665"/>
          <c:w val="0.75339655876348788"/>
          <c:h val="0.67587167814960625"/>
        </c:manualLayout>
      </c:layout>
      <c:lineChart>
        <c:grouping val="standard"/>
        <c:varyColors val="0"/>
        <c:ser>
          <c:idx val="1"/>
          <c:order val="0"/>
          <c:tx>
            <c:strRef>
              <c:f>Sheet4!$Q$1</c:f>
              <c:strCache>
                <c:ptCount val="1"/>
                <c:pt idx="0">
                  <c:v>Total amount in Budget</c:v>
                </c:pt>
              </c:strCache>
            </c:strRef>
          </c:tx>
          <c:spPr>
            <a:ln w="28575" cap="rnd">
              <a:solidFill>
                <a:srgbClr val="00B050"/>
              </a:solidFill>
              <a:round/>
            </a:ln>
            <a:effectLst/>
          </c:spPr>
          <c:marker>
            <c:symbol val="none"/>
          </c:marker>
          <c:cat>
            <c:numRef>
              <c:f>Sheet4!$P$2:$P$14</c:f>
              <c:numCache>
                <c:formatCode>General</c:formatCode>
                <c:ptCount val="1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numCache>
            </c:numRef>
          </c:cat>
          <c:val>
            <c:numRef>
              <c:f>Sheet4!$Q$2:$Q$14</c:f>
              <c:numCache>
                <c:formatCode>_(* #,##0_);_(* \(#,##0\);_(* "-"_);_(@_)</c:formatCode>
                <c:ptCount val="13"/>
                <c:pt idx="0">
                  <c:v>479.53667953667957</c:v>
                </c:pt>
                <c:pt idx="1">
                  <c:v>1282.4367088607594</c:v>
                </c:pt>
                <c:pt idx="2">
                  <c:v>3240.8821034775233</c:v>
                </c:pt>
                <c:pt idx="3">
                  <c:v>3606.8139963167591</c:v>
                </c:pt>
                <c:pt idx="4">
                  <c:v>3040.0874635568516</c:v>
                </c:pt>
                <c:pt idx="5">
                  <c:v>4827.0008084074379</c:v>
                </c:pt>
                <c:pt idx="6">
                  <c:v>3350.7295173961843</c:v>
                </c:pt>
                <c:pt idx="7">
                  <c:v>2842.3423423423419</c:v>
                </c:pt>
                <c:pt idx="8">
                  <c:v>4573.5619469026551</c:v>
                </c:pt>
                <c:pt idx="9">
                  <c:v>4083.507306889353</c:v>
                </c:pt>
                <c:pt idx="10">
                  <c:v>4198.0769230769229</c:v>
                </c:pt>
                <c:pt idx="11">
                  <c:v>4003.1413612565448</c:v>
                </c:pt>
                <c:pt idx="12">
                  <c:v>4141.0515672396359</c:v>
                </c:pt>
              </c:numCache>
            </c:numRef>
          </c:val>
          <c:smooth val="0"/>
        </c:ser>
        <c:ser>
          <c:idx val="0"/>
          <c:order val="2"/>
          <c:tx>
            <c:v>Retained catch value for research</c:v>
          </c:tx>
          <c:spPr>
            <a:ln w="28575" cap="rnd">
              <a:solidFill>
                <a:srgbClr val="FF0000"/>
              </a:solidFill>
              <a:round/>
            </a:ln>
            <a:effectLst/>
          </c:spPr>
          <c:marker>
            <c:symbol val="none"/>
          </c:marker>
          <c:val>
            <c:numRef>
              <c:f>Sheet4!$S$2:$S$14</c:f>
              <c:numCache>
                <c:formatCode>General</c:formatCode>
                <c:ptCount val="13"/>
                <c:pt idx="0">
                  <c:v>0</c:v>
                </c:pt>
                <c:pt idx="1">
                  <c:v>0</c:v>
                </c:pt>
                <c:pt idx="2">
                  <c:v>1017.8117048346057</c:v>
                </c:pt>
                <c:pt idx="3">
                  <c:v>1101.2891344383056</c:v>
                </c:pt>
                <c:pt idx="4">
                  <c:v>874.63556851311978</c:v>
                </c:pt>
                <c:pt idx="5">
                  <c:v>1616.8148746968477</c:v>
                </c:pt>
                <c:pt idx="6">
                  <c:v>1122.3344556677889</c:v>
                </c:pt>
                <c:pt idx="7">
                  <c:v>1001.0010010010008</c:v>
                </c:pt>
                <c:pt idx="8">
                  <c:v>2765.4867256637172</c:v>
                </c:pt>
                <c:pt idx="9">
                  <c:v>2609.6033402922758</c:v>
                </c:pt>
                <c:pt idx="10">
                  <c:v>2567.3076923076924</c:v>
                </c:pt>
                <c:pt idx="11">
                  <c:v>2795.8115183246073</c:v>
                </c:pt>
                <c:pt idx="12">
                  <c:v>2699.6966632962585</c:v>
                </c:pt>
              </c:numCache>
            </c:numRef>
          </c:val>
          <c:smooth val="0"/>
        </c:ser>
        <c:dLbls>
          <c:showLegendKey val="0"/>
          <c:showVal val="0"/>
          <c:showCatName val="0"/>
          <c:showSerName val="0"/>
          <c:showPercent val="0"/>
          <c:showBubbleSize val="0"/>
        </c:dLbls>
        <c:marker val="1"/>
        <c:smooth val="0"/>
        <c:axId val="82550784"/>
        <c:axId val="75460544"/>
      </c:lineChart>
      <c:lineChart>
        <c:grouping val="standard"/>
        <c:varyColors val="0"/>
        <c:ser>
          <c:idx val="2"/>
          <c:order val="1"/>
          <c:tx>
            <c:strRef>
              <c:f>Sheet4!$V$1</c:f>
              <c:strCache>
                <c:ptCount val="1"/>
                <c:pt idx="0">
                  <c:v>Accumulated GBP</c:v>
                </c:pt>
              </c:strCache>
            </c:strRef>
          </c:tx>
          <c:spPr>
            <a:ln w="34925" cap="rnd">
              <a:solidFill>
                <a:schemeClr val="accent6"/>
              </a:solidFill>
              <a:round/>
            </a:ln>
            <a:effectLst/>
          </c:spPr>
          <c:marker>
            <c:symbol val="none"/>
          </c:marker>
          <c:cat>
            <c:numRef>
              <c:f>Sheet4!$P$2:$P$12</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Sheet4!$V$2:$V$14</c:f>
              <c:numCache>
                <c:formatCode>_(* #,##0_);_(* \(#,##0\);_(* "-"_);_(@_)</c:formatCode>
                <c:ptCount val="13"/>
                <c:pt idx="0">
                  <c:v>479.53667953667957</c:v>
                </c:pt>
                <c:pt idx="1">
                  <c:v>1761.9733883974391</c:v>
                </c:pt>
                <c:pt idx="2">
                  <c:v>5002.8554918749624</c:v>
                </c:pt>
                <c:pt idx="3">
                  <c:v>8609.669488191721</c:v>
                </c:pt>
                <c:pt idx="4">
                  <c:v>11649.756951748572</c:v>
                </c:pt>
                <c:pt idx="5">
                  <c:v>16476.757760156011</c:v>
                </c:pt>
                <c:pt idx="6">
                  <c:v>19827.487277552194</c:v>
                </c:pt>
                <c:pt idx="7">
                  <c:v>22669.829619894535</c:v>
                </c:pt>
                <c:pt idx="8">
                  <c:v>27243.391566797189</c:v>
                </c:pt>
                <c:pt idx="9">
                  <c:v>31326.898873686543</c:v>
                </c:pt>
                <c:pt idx="10">
                  <c:v>35524.975796763465</c:v>
                </c:pt>
                <c:pt idx="11">
                  <c:v>39528.11715802001</c:v>
                </c:pt>
                <c:pt idx="12">
                  <c:v>43669.168725259646</c:v>
                </c:pt>
              </c:numCache>
            </c:numRef>
          </c:val>
          <c:smooth val="0"/>
        </c:ser>
        <c:dLbls>
          <c:showLegendKey val="0"/>
          <c:showVal val="0"/>
          <c:showCatName val="0"/>
          <c:showSerName val="0"/>
          <c:showPercent val="0"/>
          <c:showBubbleSize val="0"/>
        </c:dLbls>
        <c:marker val="1"/>
        <c:smooth val="0"/>
        <c:axId val="82552320"/>
        <c:axId val="75461120"/>
      </c:lineChart>
      <c:catAx>
        <c:axId val="82550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75460544"/>
        <c:crosses val="autoZero"/>
        <c:auto val="1"/>
        <c:lblAlgn val="ctr"/>
        <c:lblOffset val="100"/>
        <c:noMultiLvlLbl val="0"/>
      </c:catAx>
      <c:valAx>
        <c:axId val="7546054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82550784"/>
        <c:crosses val="autoZero"/>
        <c:crossBetween val="between"/>
        <c:dispUnits>
          <c:builtInUnit val="thousands"/>
          <c:dispUnitsLbl>
            <c:layout/>
            <c:tx>
              <c:rich>
                <a:bodyPr rot="-5400000" spcFirstLastPara="1" vertOverflow="ellipsis" vert="horz" wrap="square" anchor="ctr" anchorCtr="1"/>
                <a:lstStyle/>
                <a:p>
                  <a:pPr>
                    <a:defRPr sz="1400" b="0" i="0" u="none" strike="noStrike" kern="1200" baseline="0">
                      <a:solidFill>
                        <a:srgbClr val="000000"/>
                      </a:solidFill>
                      <a:latin typeface="+mn-lt"/>
                      <a:ea typeface="+mn-ea"/>
                      <a:cs typeface="+mn-cs"/>
                    </a:defRPr>
                  </a:pPr>
                  <a:r>
                    <a:rPr lang="is-IS">
                      <a:solidFill>
                        <a:srgbClr val="000000"/>
                      </a:solidFill>
                    </a:rPr>
                    <a:t>Millions GBP Annually</a:t>
                  </a:r>
                </a:p>
              </c:rich>
            </c:tx>
            <c:spPr>
              <a:noFill/>
              <a:ln>
                <a:noFill/>
              </a:ln>
              <a:effectLst/>
            </c:spPr>
          </c:dispUnitsLbl>
        </c:dispUnits>
      </c:valAx>
      <c:valAx>
        <c:axId val="75461120"/>
        <c:scaling>
          <c:orientation val="minMax"/>
        </c:scaling>
        <c:delete val="0"/>
        <c:axPos val="r"/>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8CDC"/>
                </a:solidFill>
                <a:latin typeface="+mn-lt"/>
                <a:ea typeface="+mn-ea"/>
                <a:cs typeface="+mn-cs"/>
              </a:defRPr>
            </a:pPr>
            <a:endParaRPr lang="en-US"/>
          </a:p>
        </c:txPr>
        <c:crossAx val="82552320"/>
        <c:crosses val="max"/>
        <c:crossBetween val="between"/>
        <c:dispUnits>
          <c:builtInUnit val="thousands"/>
          <c:dispUnitsLbl>
            <c:layout/>
            <c:tx>
              <c:rich>
                <a:bodyPr rot="-5400000" spcFirstLastPara="1" vertOverflow="ellipsis" vert="horz" wrap="square" anchor="ctr" anchorCtr="1"/>
                <a:lstStyle/>
                <a:p>
                  <a:pPr>
                    <a:defRPr sz="1400" b="0" i="0" u="none" strike="noStrike" kern="1200" baseline="0">
                      <a:solidFill>
                        <a:srgbClr val="008CDC"/>
                      </a:solidFill>
                      <a:latin typeface="+mn-lt"/>
                      <a:ea typeface="+mn-ea"/>
                      <a:cs typeface="+mn-cs"/>
                    </a:defRPr>
                  </a:pPr>
                  <a:r>
                    <a:rPr lang="is-IS">
                      <a:solidFill>
                        <a:srgbClr val="008CDC"/>
                      </a:solidFill>
                    </a:rPr>
                    <a:t>Millions GBP Accumulated</a:t>
                  </a:r>
                </a:p>
              </c:rich>
            </c:tx>
            <c:spPr>
              <a:noFill/>
              <a:ln>
                <a:noFill/>
              </a:ln>
              <a:effectLst/>
            </c:spPr>
          </c:dispUnitsLbl>
        </c:dispUnits>
      </c:valAx>
      <c:catAx>
        <c:axId val="82552320"/>
        <c:scaling>
          <c:orientation val="minMax"/>
        </c:scaling>
        <c:delete val="1"/>
        <c:axPos val="b"/>
        <c:numFmt formatCode="General" sourceLinked="1"/>
        <c:majorTickMark val="out"/>
        <c:minorTickMark val="none"/>
        <c:tickLblPos val="nextTo"/>
        <c:crossAx val="75461120"/>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rgbClr val="00B050"/>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8CDC"/>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400" b="0" i="0" u="none" strike="noStrike" kern="1200" baseline="0">
              <a:solidFill>
                <a:srgbClr val="FF0000"/>
              </a:solidFill>
              <a:latin typeface="+mn-lt"/>
              <a:ea typeface="+mn-ea"/>
              <a:cs typeface="+mn-cs"/>
            </a:defRPr>
          </a:pPr>
          <a:endParaRPr lang="en-US"/>
        </a:p>
      </c:txPr>
    </c:legend>
    <c:plotVisOnly val="1"/>
    <c:dispBlanksAs val="zero"/>
    <c:showDLblsOverMax val="0"/>
  </c:chart>
  <c:spPr>
    <a:noFill/>
    <a:ln>
      <a:noFill/>
    </a:ln>
    <a:effectLst/>
  </c:spPr>
  <c:txPr>
    <a:bodyPr/>
    <a:lstStyle/>
    <a:p>
      <a:pPr>
        <a:defRPr sz="14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890665" cy="496967"/>
          </a:xfrm>
          <a:prstGeom prst="rect">
            <a:avLst/>
          </a:prstGeom>
        </p:spPr>
        <p:txBody>
          <a:bodyPr vert="horz" lIns="91432" tIns="45716" rIns="91432" bIns="45716" rtlCol="0"/>
          <a:lstStyle>
            <a:lvl1pPr algn="l">
              <a:defRPr sz="1200"/>
            </a:lvl1pPr>
          </a:lstStyle>
          <a:p>
            <a:r>
              <a:rPr lang="en-US" smtClean="0"/>
              <a:t>Matis</a:t>
            </a:r>
            <a:endParaRPr lang="is-IS"/>
          </a:p>
        </p:txBody>
      </p:sp>
      <p:sp>
        <p:nvSpPr>
          <p:cNvPr id="3" name="Date Placeholder 2"/>
          <p:cNvSpPr>
            <a:spLocks noGrp="1"/>
          </p:cNvSpPr>
          <p:nvPr>
            <p:ph type="dt" sz="quarter" idx="1"/>
          </p:nvPr>
        </p:nvSpPr>
        <p:spPr>
          <a:xfrm>
            <a:off x="3776867" y="0"/>
            <a:ext cx="2890665" cy="496967"/>
          </a:xfrm>
          <a:prstGeom prst="rect">
            <a:avLst/>
          </a:prstGeom>
        </p:spPr>
        <p:txBody>
          <a:bodyPr vert="horz" lIns="91432" tIns="45716" rIns="91432" bIns="45716" rtlCol="0"/>
          <a:lstStyle>
            <a:lvl1pPr algn="r">
              <a:defRPr sz="1200"/>
            </a:lvl1pPr>
          </a:lstStyle>
          <a:p>
            <a:fld id="{B1C1947B-C03D-41B9-A0D1-C6EB322BDF87}" type="datetime1">
              <a:rPr lang="is-IS" smtClean="0"/>
              <a:t>11.8.2015</a:t>
            </a:fld>
            <a:endParaRPr lang="is-IS"/>
          </a:p>
        </p:txBody>
      </p:sp>
      <p:sp>
        <p:nvSpPr>
          <p:cNvPr id="4" name="Footer Placeholder 3"/>
          <p:cNvSpPr>
            <a:spLocks noGrp="1"/>
          </p:cNvSpPr>
          <p:nvPr>
            <p:ph type="ftr" sz="quarter" idx="2"/>
          </p:nvPr>
        </p:nvSpPr>
        <p:spPr>
          <a:xfrm>
            <a:off x="1" y="9429672"/>
            <a:ext cx="2890665" cy="496966"/>
          </a:xfrm>
          <a:prstGeom prst="rect">
            <a:avLst/>
          </a:prstGeom>
        </p:spPr>
        <p:txBody>
          <a:bodyPr vert="horz" lIns="91432" tIns="45716" rIns="91432" bIns="45716" rtlCol="0" anchor="b"/>
          <a:lstStyle>
            <a:lvl1pPr algn="l">
              <a:defRPr sz="1200"/>
            </a:lvl1pPr>
          </a:lstStyle>
          <a:p>
            <a:r>
              <a:rPr lang="en-US" smtClean="0"/>
              <a:t>Arnljótur Bjarki Bergsson July 13th 2015</a:t>
            </a:r>
            <a:endParaRPr lang="is-IS"/>
          </a:p>
        </p:txBody>
      </p:sp>
      <p:sp>
        <p:nvSpPr>
          <p:cNvPr id="5" name="Slide Number Placeholder 4"/>
          <p:cNvSpPr>
            <a:spLocks noGrp="1"/>
          </p:cNvSpPr>
          <p:nvPr>
            <p:ph type="sldNum" sz="quarter" idx="3"/>
          </p:nvPr>
        </p:nvSpPr>
        <p:spPr>
          <a:xfrm>
            <a:off x="3776867" y="9429672"/>
            <a:ext cx="2890665" cy="496966"/>
          </a:xfrm>
          <a:prstGeom prst="rect">
            <a:avLst/>
          </a:prstGeom>
        </p:spPr>
        <p:txBody>
          <a:bodyPr vert="horz" lIns="91432" tIns="45716" rIns="91432" bIns="45716" rtlCol="0" anchor="b"/>
          <a:lstStyle>
            <a:lvl1pPr algn="r">
              <a:defRPr sz="1200"/>
            </a:lvl1pPr>
          </a:lstStyle>
          <a:p>
            <a:fld id="{0FACD5CA-DFEA-439F-8EBC-AA8C1F870571}" type="slidenum">
              <a:rPr lang="is-IS" smtClean="0"/>
              <a:pPr/>
              <a:t>‹#›</a:t>
            </a:fld>
            <a:endParaRPr lang="is-IS"/>
          </a:p>
        </p:txBody>
      </p:sp>
    </p:spTree>
    <p:extLst>
      <p:ext uri="{BB962C8B-B14F-4D97-AF65-F5344CB8AC3E}">
        <p14:creationId xmlns:p14="http://schemas.microsoft.com/office/powerpoint/2010/main" val="421532358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2890665" cy="496967"/>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bodyPr>
          <a:lstStyle>
            <a:lvl1pPr>
              <a:defRPr sz="1200">
                <a:cs typeface="+mn-cs"/>
              </a:defRPr>
            </a:lvl1pPr>
          </a:lstStyle>
          <a:p>
            <a:pPr>
              <a:defRPr/>
            </a:pPr>
            <a:r>
              <a:rPr lang="en-US" smtClean="0"/>
              <a:t>Matis</a:t>
            </a:r>
            <a:endParaRPr lang="de-DE"/>
          </a:p>
        </p:txBody>
      </p:sp>
      <p:sp>
        <p:nvSpPr>
          <p:cNvPr id="22531" name="Rectangle 3"/>
          <p:cNvSpPr>
            <a:spLocks noGrp="1" noChangeArrowheads="1"/>
          </p:cNvSpPr>
          <p:nvPr>
            <p:ph type="dt" idx="1"/>
          </p:nvPr>
        </p:nvSpPr>
        <p:spPr bwMode="auto">
          <a:xfrm>
            <a:off x="3776867" y="0"/>
            <a:ext cx="2890665" cy="496967"/>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bodyPr>
          <a:lstStyle>
            <a:lvl1pPr algn="r">
              <a:defRPr sz="1200">
                <a:cs typeface="+mn-cs"/>
              </a:defRPr>
            </a:lvl1pPr>
          </a:lstStyle>
          <a:p>
            <a:pPr>
              <a:defRPr/>
            </a:pPr>
            <a:fld id="{B1CB2D7B-753E-443A-8BA3-B14D208EF710}" type="datetime1">
              <a:rPr lang="is-IS" smtClean="0"/>
              <a:t>11.8.2015</a:t>
            </a:fld>
            <a:endParaRPr lang="de-DE"/>
          </a:p>
        </p:txBody>
      </p:sp>
      <p:sp>
        <p:nvSpPr>
          <p:cNvPr id="24580"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666600" y="4715631"/>
            <a:ext cx="5335893" cy="4467939"/>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2534" name="Rectangle 6"/>
          <p:cNvSpPr>
            <a:spLocks noGrp="1" noChangeArrowheads="1"/>
          </p:cNvSpPr>
          <p:nvPr>
            <p:ph type="ftr" sz="quarter" idx="4"/>
          </p:nvPr>
        </p:nvSpPr>
        <p:spPr bwMode="auto">
          <a:xfrm>
            <a:off x="1" y="9429672"/>
            <a:ext cx="2890665" cy="496966"/>
          </a:xfrm>
          <a:prstGeom prst="rect">
            <a:avLst/>
          </a:prstGeom>
          <a:noFill/>
          <a:ln w="9525">
            <a:noFill/>
            <a:miter lim="800000"/>
            <a:headEnd/>
            <a:tailEnd/>
          </a:ln>
          <a:effectLst/>
        </p:spPr>
        <p:txBody>
          <a:bodyPr vert="horz" wrap="square" lIns="91432" tIns="45716" rIns="91432" bIns="45716" numCol="1" anchor="b" anchorCtr="0" compatLnSpc="1">
            <a:prstTxWarp prst="textNoShape">
              <a:avLst/>
            </a:prstTxWarp>
          </a:bodyPr>
          <a:lstStyle>
            <a:lvl1pPr>
              <a:defRPr sz="1200">
                <a:cs typeface="+mn-cs"/>
              </a:defRPr>
            </a:lvl1pPr>
          </a:lstStyle>
          <a:p>
            <a:pPr>
              <a:defRPr/>
            </a:pPr>
            <a:r>
              <a:rPr lang="en-US" smtClean="0"/>
              <a:t>Arnljótur Bjarki Bergsson July 13th 2015</a:t>
            </a:r>
            <a:endParaRPr lang="de-DE"/>
          </a:p>
        </p:txBody>
      </p:sp>
      <p:sp>
        <p:nvSpPr>
          <p:cNvPr id="22535" name="Rectangle 7"/>
          <p:cNvSpPr>
            <a:spLocks noGrp="1" noChangeArrowheads="1"/>
          </p:cNvSpPr>
          <p:nvPr>
            <p:ph type="sldNum" sz="quarter" idx="5"/>
          </p:nvPr>
        </p:nvSpPr>
        <p:spPr bwMode="auto">
          <a:xfrm>
            <a:off x="3776867" y="9429672"/>
            <a:ext cx="2890665" cy="496966"/>
          </a:xfrm>
          <a:prstGeom prst="rect">
            <a:avLst/>
          </a:prstGeom>
          <a:noFill/>
          <a:ln w="9525">
            <a:noFill/>
            <a:miter lim="800000"/>
            <a:headEnd/>
            <a:tailEnd/>
          </a:ln>
          <a:effectLst/>
        </p:spPr>
        <p:txBody>
          <a:bodyPr vert="horz" wrap="square" lIns="91432" tIns="45716" rIns="91432" bIns="45716" numCol="1" anchor="b" anchorCtr="0" compatLnSpc="1">
            <a:prstTxWarp prst="textNoShape">
              <a:avLst/>
            </a:prstTxWarp>
          </a:bodyPr>
          <a:lstStyle>
            <a:lvl1pPr algn="r">
              <a:defRPr sz="1200">
                <a:cs typeface="+mn-cs"/>
              </a:defRPr>
            </a:lvl1pPr>
          </a:lstStyle>
          <a:p>
            <a:pPr>
              <a:defRPr/>
            </a:pPr>
            <a:fld id="{058B7D48-AF08-4761-B31C-AA12EAABFB2C}" type="slidenum">
              <a:rPr lang="de-DE"/>
              <a:pPr>
                <a:defRPr/>
              </a:pPr>
              <a:t>‹#›</a:t>
            </a:fld>
            <a:endParaRPr lang="de-DE"/>
          </a:p>
        </p:txBody>
      </p:sp>
    </p:spTree>
    <p:extLst>
      <p:ext uri="{BB962C8B-B14F-4D97-AF65-F5344CB8AC3E}">
        <p14:creationId xmlns:p14="http://schemas.microsoft.com/office/powerpoint/2010/main" val="3502520418"/>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is-IS" dirty="0" err="1" smtClean="0"/>
              <a:t>Ladies</a:t>
            </a:r>
            <a:r>
              <a:rPr lang="is-IS" baseline="0" dirty="0" smtClean="0"/>
              <a:t> </a:t>
            </a:r>
            <a:r>
              <a:rPr lang="is-IS" baseline="0" dirty="0" err="1" smtClean="0"/>
              <a:t>and</a:t>
            </a:r>
            <a:r>
              <a:rPr lang="is-IS" baseline="0" dirty="0" smtClean="0"/>
              <a:t> </a:t>
            </a:r>
            <a:r>
              <a:rPr lang="is-IS" baseline="0" dirty="0" err="1" smtClean="0"/>
              <a:t>gentlemen</a:t>
            </a:r>
            <a:r>
              <a:rPr lang="is-IS" baseline="0" dirty="0" smtClean="0"/>
              <a:t> </a:t>
            </a:r>
            <a:r>
              <a:rPr lang="is-IS" baseline="0" dirty="0" err="1" smtClean="0"/>
              <a:t>distingusihed</a:t>
            </a:r>
            <a:r>
              <a:rPr lang="is-IS" baseline="0" dirty="0" smtClean="0"/>
              <a:t> </a:t>
            </a:r>
            <a:r>
              <a:rPr lang="is-IS" baseline="0" dirty="0" err="1" smtClean="0"/>
              <a:t>audience</a:t>
            </a:r>
            <a:endParaRPr lang="is-IS" baseline="0" dirty="0" smtClean="0"/>
          </a:p>
          <a:p>
            <a:pPr eaLnBrk="1" hangingPunct="1"/>
            <a:r>
              <a:rPr lang="is-IS" baseline="0" dirty="0" err="1" smtClean="0"/>
              <a:t>My</a:t>
            </a:r>
            <a:r>
              <a:rPr lang="is-IS" baseline="0" dirty="0" smtClean="0"/>
              <a:t> </a:t>
            </a:r>
            <a:r>
              <a:rPr lang="is-IS" baseline="0" dirty="0" err="1" smtClean="0"/>
              <a:t>name</a:t>
            </a:r>
            <a:r>
              <a:rPr lang="is-IS" baseline="0" dirty="0" smtClean="0"/>
              <a:t> is </a:t>
            </a:r>
          </a:p>
          <a:p>
            <a:pPr eaLnBrk="1" hangingPunct="1"/>
            <a:endParaRPr lang="is-IS" baseline="0" dirty="0" smtClean="0"/>
          </a:p>
          <a:p>
            <a:pPr eaLnBrk="1" hangingPunct="1"/>
            <a:r>
              <a:rPr lang="en-US" dirty="0" smtClean="0"/>
              <a:t>As </a:t>
            </a:r>
            <a:r>
              <a:rPr lang="is-IS" dirty="0" err="1" smtClean="0"/>
              <a:t>Julie</a:t>
            </a:r>
            <a:r>
              <a:rPr lang="is-IS" dirty="0" smtClean="0"/>
              <a:t> </a:t>
            </a:r>
            <a:r>
              <a:rPr lang="is-IS" dirty="0" err="1" smtClean="0"/>
              <a:t>Gold</a:t>
            </a:r>
            <a:r>
              <a:rPr lang="is-IS" dirty="0" smtClean="0"/>
              <a:t> </a:t>
            </a:r>
            <a:r>
              <a:rPr lang="is-IS" dirty="0" err="1" smtClean="0"/>
              <a:t>wrote</a:t>
            </a:r>
            <a:r>
              <a:rPr lang="is-IS" dirty="0" smtClean="0"/>
              <a:t> </a:t>
            </a:r>
            <a:r>
              <a:rPr lang="is-IS" dirty="0" err="1" smtClean="0"/>
              <a:t>and</a:t>
            </a:r>
            <a:r>
              <a:rPr lang="is-IS" dirty="0" smtClean="0"/>
              <a:t> </a:t>
            </a:r>
            <a:r>
              <a:rPr lang="en-US" dirty="0" smtClean="0"/>
              <a:t>Bette Midler later sang</a:t>
            </a:r>
          </a:p>
          <a:p>
            <a:pPr eaLnBrk="1" hangingPunct="1"/>
            <a:r>
              <a:rPr lang="en-US" dirty="0" smtClean="0"/>
              <a:t>From a distance the world looks blue and green,</a:t>
            </a:r>
            <a:br>
              <a:rPr lang="en-US" dirty="0" smtClean="0"/>
            </a:br>
            <a:endParaRPr lang="en-US" dirty="0" smtClean="0"/>
          </a:p>
          <a:p>
            <a:pPr eaLnBrk="1" hangingPunct="1"/>
            <a:r>
              <a:rPr lang="en-US" dirty="0" smtClean="0"/>
              <a:t>and the snow-capped mountains white.</a:t>
            </a:r>
            <a:br>
              <a:rPr lang="en-US" dirty="0" smtClean="0"/>
            </a:br>
            <a:r>
              <a:rPr lang="en-US" dirty="0" smtClean="0"/>
              <a:t>From a distance the ocean meets the stream,</a:t>
            </a:r>
            <a:br>
              <a:rPr lang="en-US" dirty="0" smtClean="0"/>
            </a:br>
            <a:r>
              <a:rPr lang="en-US" dirty="0" smtClean="0"/>
              <a:t>and the eagle takes to flight.</a:t>
            </a:r>
          </a:p>
        </p:txBody>
      </p:sp>
      <p:sp>
        <p:nvSpPr>
          <p:cNvPr id="26628" name="Slide Number Placeholder 3"/>
          <p:cNvSpPr>
            <a:spLocks noGrp="1"/>
          </p:cNvSpPr>
          <p:nvPr>
            <p:ph type="sldNum" sz="quarter" idx="5"/>
          </p:nvPr>
        </p:nvSpPr>
        <p:spPr/>
        <p:txBody>
          <a:bodyPr/>
          <a:lstStyle/>
          <a:p>
            <a:pPr>
              <a:defRPr/>
            </a:pPr>
            <a:fld id="{C29F0B9A-67B3-4007-8522-0958A9E99E09}" type="slidenum">
              <a:rPr lang="de-DE" smtClean="0"/>
              <a:pPr>
                <a:defRPr/>
              </a:pPr>
              <a:t>1</a:t>
            </a:fld>
            <a:endParaRPr lang="de-DE" smtClean="0"/>
          </a:p>
        </p:txBody>
      </p:sp>
      <p:sp>
        <p:nvSpPr>
          <p:cNvPr id="2" name="Footer Placeholder 1"/>
          <p:cNvSpPr>
            <a:spLocks noGrp="1"/>
          </p:cNvSpPr>
          <p:nvPr>
            <p:ph type="ftr" sz="quarter" idx="10"/>
          </p:nvPr>
        </p:nvSpPr>
        <p:spPr/>
        <p:txBody>
          <a:bodyPr/>
          <a:lstStyle/>
          <a:p>
            <a:pPr>
              <a:defRPr/>
            </a:pPr>
            <a:r>
              <a:rPr lang="en-US" smtClean="0"/>
              <a:t>Arnljótur Bjarki Bergsson July 13th 2015</a:t>
            </a:r>
            <a:endParaRPr lang="de-DE"/>
          </a:p>
        </p:txBody>
      </p:sp>
      <p:sp>
        <p:nvSpPr>
          <p:cNvPr id="3" name="Header Placeholder 2"/>
          <p:cNvSpPr>
            <a:spLocks noGrp="1"/>
          </p:cNvSpPr>
          <p:nvPr>
            <p:ph type="hdr" sz="quarter" idx="11"/>
          </p:nvPr>
        </p:nvSpPr>
        <p:spPr/>
        <p:txBody>
          <a:bodyPr/>
          <a:lstStyle/>
          <a:p>
            <a:pPr>
              <a:defRPr/>
            </a:pPr>
            <a:r>
              <a:rPr lang="en-US" smtClean="0"/>
              <a:t>Matis</a:t>
            </a:r>
            <a:endParaRPr lang="de-DE"/>
          </a:p>
        </p:txBody>
      </p:sp>
    </p:spTree>
    <p:extLst>
      <p:ext uri="{BB962C8B-B14F-4D97-AF65-F5344CB8AC3E}">
        <p14:creationId xmlns:p14="http://schemas.microsoft.com/office/powerpoint/2010/main" val="79851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 out look mentions salmon, fish</a:t>
            </a:r>
            <a:r>
              <a:rPr lang="en-US" baseline="0" dirty="0" smtClean="0"/>
              <a:t> oil and fish meal</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2</a:t>
            </a:fld>
            <a:endParaRPr lang="de-DE"/>
          </a:p>
        </p:txBody>
      </p:sp>
    </p:spTree>
    <p:extLst>
      <p:ext uri="{BB962C8B-B14F-4D97-AF65-F5344CB8AC3E}">
        <p14:creationId xmlns:p14="http://schemas.microsoft.com/office/powerpoint/2010/main" val="2781725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presented and discussed yesterday we need to feed the future world population</a:t>
            </a:r>
          </a:p>
          <a:p>
            <a:r>
              <a:rPr lang="en-US" dirty="0" smtClean="0"/>
              <a:t>The challenge of making aquaculture sustainable</a:t>
            </a:r>
          </a:p>
          <a:p>
            <a:endParaRPr lang="en-US" dirty="0" smtClean="0"/>
          </a:p>
          <a:p>
            <a:r>
              <a:rPr lang="en-US" dirty="0" smtClean="0"/>
              <a:t>As Assistant Director-General, Fisheries and Aquaculture Department FAO </a:t>
            </a:r>
            <a:r>
              <a:rPr lang="en-US" dirty="0" err="1" smtClean="0"/>
              <a:t>Arni</a:t>
            </a:r>
            <a:r>
              <a:rPr lang="en-US" dirty="0" smtClean="0"/>
              <a:t> </a:t>
            </a:r>
            <a:r>
              <a:rPr lang="en-US" dirty="0" err="1" smtClean="0"/>
              <a:t>Matthiesen</a:t>
            </a:r>
            <a:r>
              <a:rPr lang="en-US" dirty="0" smtClean="0"/>
              <a:t> has stated the ocean can feed the world if Asia can make its aquaculture </a:t>
            </a:r>
            <a:r>
              <a:rPr lang="en-US" dirty="0" err="1" smtClean="0"/>
              <a:t>suastanable</a:t>
            </a:r>
            <a:r>
              <a:rPr lang="en-US" dirty="0" smtClean="0"/>
              <a:t>. </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3</a:t>
            </a:fld>
            <a:endParaRPr lang="de-DE"/>
          </a:p>
        </p:txBody>
      </p:sp>
    </p:spTree>
    <p:extLst>
      <p:ext uri="{BB962C8B-B14F-4D97-AF65-F5344CB8AC3E}">
        <p14:creationId xmlns:p14="http://schemas.microsoft.com/office/powerpoint/2010/main" val="2892198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Few </a:t>
            </a:r>
            <a:r>
              <a:rPr lang="en-US" noProof="0" dirty="0" err="1" smtClean="0"/>
              <a:t>countires</a:t>
            </a:r>
            <a:r>
              <a:rPr lang="en-US" noProof="0" dirty="0" smtClean="0"/>
              <a:t> where as</a:t>
            </a:r>
            <a:r>
              <a:rPr lang="en-US" baseline="0" noProof="0" dirty="0" smtClean="0"/>
              <a:t> Fisheries are as important as in Iceland</a:t>
            </a:r>
            <a:endParaRPr lang="en-US" noProof="0" dirty="0" smtClean="0"/>
          </a:p>
          <a:p>
            <a:endParaRPr lang="en-US" noProof="0" dirty="0" smtClean="0"/>
          </a:p>
          <a:p>
            <a:r>
              <a:rPr lang="en-US" noProof="0" dirty="0" smtClean="0"/>
              <a:t>Note: Faroe Islands</a:t>
            </a:r>
            <a:r>
              <a:rPr lang="en-US" baseline="0" noProof="0" dirty="0" smtClean="0"/>
              <a:t> are much higher, but this data does give a indication of the supreme importance the industry as in Iceland.  Could make a new version of this from scratch.</a:t>
            </a:r>
            <a:endParaRPr lang="en-US" noProof="0"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5</a:t>
            </a:fld>
            <a:endParaRPr lang="de-DE"/>
          </a:p>
        </p:txBody>
      </p:sp>
    </p:spTree>
    <p:extLst>
      <p:ext uri="{BB962C8B-B14F-4D97-AF65-F5344CB8AC3E}">
        <p14:creationId xmlns:p14="http://schemas.microsoft.com/office/powerpoint/2010/main" val="345879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noProof="0" dirty="0" smtClean="0"/>
              <a:t>This we have done while selling our products on markets where we compete with subsidized competitors and to top it off here it is the mild version of the picture of international comparison as I excluded the Resource Taxes that the governments keep changing and charging.</a:t>
            </a:r>
          </a:p>
          <a:p>
            <a:endParaRPr lang="en-US" u="sng" baseline="0" noProof="0" dirty="0" smtClean="0"/>
          </a:p>
          <a:p>
            <a:r>
              <a:rPr lang="en-US" u="sng" baseline="0" noProof="0" dirty="0" smtClean="0"/>
              <a:t>IRF </a:t>
            </a:r>
            <a:r>
              <a:rPr lang="is-IS" u="none" baseline="0" noProof="0" dirty="0" smtClean="0"/>
              <a:t> </a:t>
            </a:r>
            <a:r>
              <a:rPr lang="is-IS" sz="1200" b="1" kern="1200" dirty="0" smtClean="0">
                <a:solidFill>
                  <a:schemeClr val="tx1"/>
                </a:solidFill>
                <a:effectLst/>
                <a:latin typeface="Verdana" pitchFamily="34" charset="0"/>
                <a:ea typeface="+mn-ea"/>
                <a:cs typeface="+mn-cs"/>
              </a:rPr>
              <a:t>FAO </a:t>
            </a:r>
            <a:r>
              <a:rPr lang="is-IS" sz="1200" b="1" kern="1200" dirty="0" err="1" smtClean="0">
                <a:solidFill>
                  <a:schemeClr val="tx1"/>
                </a:solidFill>
                <a:effectLst/>
                <a:latin typeface="Verdana" pitchFamily="34" charset="0"/>
                <a:ea typeface="+mn-ea"/>
                <a:cs typeface="+mn-cs"/>
              </a:rPr>
              <a:t>based</a:t>
            </a:r>
            <a:r>
              <a:rPr lang="is-IS" sz="1200" b="1" kern="1200" dirty="0" smtClean="0">
                <a:solidFill>
                  <a:schemeClr val="tx1"/>
                </a:solidFill>
                <a:effectLst/>
                <a:latin typeface="Verdana" pitchFamily="34" charset="0"/>
                <a:ea typeface="+mn-ea"/>
                <a:cs typeface="+mn-cs"/>
              </a:rPr>
              <a:t> </a:t>
            </a:r>
            <a:r>
              <a:rPr lang="is-IS" sz="1200" b="1" kern="1200" dirty="0" err="1" smtClean="0">
                <a:solidFill>
                  <a:schemeClr val="tx1"/>
                </a:solidFill>
                <a:effectLst/>
                <a:latin typeface="Verdana" pitchFamily="34" charset="0"/>
                <a:ea typeface="+mn-ea"/>
                <a:cs typeface="+mn-cs"/>
              </a:rPr>
              <a:t>Responsible</a:t>
            </a:r>
            <a:r>
              <a:rPr lang="is-IS" sz="1200" b="1" kern="1200" dirty="0" smtClean="0">
                <a:solidFill>
                  <a:schemeClr val="tx1"/>
                </a:solidFill>
                <a:effectLst/>
                <a:latin typeface="Verdana" pitchFamily="34" charset="0"/>
                <a:ea typeface="+mn-ea"/>
                <a:cs typeface="+mn-cs"/>
              </a:rPr>
              <a:t> </a:t>
            </a:r>
            <a:r>
              <a:rPr lang="is-IS" sz="1200" b="1" kern="1200" dirty="0" err="1" smtClean="0">
                <a:solidFill>
                  <a:schemeClr val="tx1"/>
                </a:solidFill>
                <a:effectLst/>
                <a:latin typeface="Verdana" pitchFamily="34" charset="0"/>
                <a:ea typeface="+mn-ea"/>
                <a:cs typeface="+mn-cs"/>
              </a:rPr>
              <a:t>Fishery</a:t>
            </a:r>
            <a:r>
              <a:rPr lang="is-IS" sz="1200" b="1" kern="1200" dirty="0" smtClean="0">
                <a:solidFill>
                  <a:schemeClr val="tx1"/>
                </a:solidFill>
                <a:effectLst/>
                <a:latin typeface="Verdana" pitchFamily="34" charset="0"/>
                <a:ea typeface="+mn-ea"/>
                <a:cs typeface="+mn-cs"/>
              </a:rPr>
              <a:t> </a:t>
            </a:r>
            <a:r>
              <a:rPr lang="is-IS" sz="1200" b="1" kern="1200" dirty="0" err="1" smtClean="0">
                <a:solidFill>
                  <a:schemeClr val="tx1"/>
                </a:solidFill>
                <a:effectLst/>
                <a:latin typeface="Verdana" pitchFamily="34" charset="0"/>
                <a:ea typeface="+mn-ea"/>
                <a:cs typeface="+mn-cs"/>
              </a:rPr>
              <a:t>Management</a:t>
            </a:r>
            <a:r>
              <a:rPr lang="is-IS" sz="1200" b="1" kern="1200" dirty="0" smtClean="0">
                <a:solidFill>
                  <a:schemeClr val="tx1"/>
                </a:solidFill>
                <a:effectLst/>
                <a:latin typeface="Verdana" pitchFamily="34" charset="0"/>
                <a:ea typeface="+mn-ea"/>
                <a:cs typeface="+mn-cs"/>
              </a:rPr>
              <a:t> </a:t>
            </a:r>
            <a:r>
              <a:rPr lang="is-IS" sz="1200" b="1" kern="1200" dirty="0" err="1" smtClean="0">
                <a:solidFill>
                  <a:schemeClr val="tx1"/>
                </a:solidFill>
                <a:effectLst/>
                <a:latin typeface="Verdana" pitchFamily="34" charset="0"/>
                <a:ea typeface="+mn-ea"/>
                <a:cs typeface="+mn-cs"/>
              </a:rPr>
              <a:t>Certification</a:t>
            </a:r>
            <a:endParaRPr lang="is-IS" dirty="0" smtClean="0"/>
          </a:p>
          <a:p>
            <a:endParaRPr lang="de-DE" u="sng" dirty="0" smtClean="0"/>
          </a:p>
          <a:p>
            <a:r>
              <a:rPr lang="de-DE" u="sng" dirty="0" smtClean="0"/>
              <a:t>20 million meals a day</a:t>
            </a:r>
          </a:p>
          <a:p>
            <a:endParaRPr lang="de-DE" u="sng" dirty="0"/>
          </a:p>
        </p:txBody>
      </p:sp>
      <p:sp>
        <p:nvSpPr>
          <p:cNvPr id="4" name="Slide Number Placeholder 3"/>
          <p:cNvSpPr>
            <a:spLocks noGrp="1"/>
          </p:cNvSpPr>
          <p:nvPr>
            <p:ph type="sldNum" sz="quarter" idx="10"/>
          </p:nvPr>
        </p:nvSpPr>
        <p:spPr/>
        <p:txBody>
          <a:bodyPr/>
          <a:lstStyle/>
          <a:p>
            <a:fld id="{C20B8629-12EA-4E01-B333-374BFB5639EE}" type="slidenum">
              <a:rPr lang="en-US" smtClean="0"/>
              <a:t>7</a:t>
            </a:fld>
            <a:endParaRPr lang="en-US"/>
          </a:p>
        </p:txBody>
      </p:sp>
    </p:spTree>
    <p:extLst>
      <p:ext uri="{BB962C8B-B14F-4D97-AF65-F5344CB8AC3E}">
        <p14:creationId xmlns:p14="http://schemas.microsoft.com/office/powerpoint/2010/main" val="214724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sustainability we banned whaling due to high effort of whaling in 1915 resumed after WWII</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11</a:t>
            </a:fld>
            <a:endParaRPr lang="de-DE"/>
          </a:p>
        </p:txBody>
      </p:sp>
    </p:spTree>
    <p:extLst>
      <p:ext uri="{BB962C8B-B14F-4D97-AF65-F5344CB8AC3E}">
        <p14:creationId xmlns:p14="http://schemas.microsoft.com/office/powerpoint/2010/main" val="1930948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If we look further back the progress is more visual, Aiming to stay as occupation of first desire</a:t>
            </a:r>
            <a:endParaRPr lang="en-US" noProof="0" dirty="0"/>
          </a:p>
        </p:txBody>
      </p:sp>
      <p:sp>
        <p:nvSpPr>
          <p:cNvPr id="4" name="Slide Number Placeholder 3"/>
          <p:cNvSpPr>
            <a:spLocks noGrp="1"/>
          </p:cNvSpPr>
          <p:nvPr>
            <p:ph type="sldNum" sz="quarter" idx="10"/>
          </p:nvPr>
        </p:nvSpPr>
        <p:spPr/>
        <p:txBody>
          <a:bodyPr/>
          <a:lstStyle/>
          <a:p>
            <a:fld id="{C20B8629-12EA-4E01-B333-374BFB5639EE}" type="slidenum">
              <a:rPr lang="en-US" smtClean="0"/>
              <a:t>13</a:t>
            </a:fld>
            <a:endParaRPr lang="en-US"/>
          </a:p>
        </p:txBody>
      </p:sp>
    </p:spTree>
    <p:extLst>
      <p:ext uri="{BB962C8B-B14F-4D97-AF65-F5344CB8AC3E}">
        <p14:creationId xmlns:p14="http://schemas.microsoft.com/office/powerpoint/2010/main" val="3335661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IUU</a:t>
            </a:r>
            <a:r>
              <a:rPr lang="en-US" baseline="0" dirty="0" smtClean="0"/>
              <a:t> </a:t>
            </a:r>
            <a:r>
              <a:rPr lang="en-US" baseline="0" dirty="0" err="1" smtClean="0"/>
              <a:t>Illeageal</a:t>
            </a:r>
            <a:r>
              <a:rPr lang="en-US" baseline="0" dirty="0" smtClean="0"/>
              <a:t>, Unregulated and Unreported fishing</a:t>
            </a:r>
          </a:p>
          <a:p>
            <a:r>
              <a:rPr lang="en-US" baseline="0" dirty="0" smtClean="0"/>
              <a:t>Collaboration is the prerequisite for funding</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14</a:t>
            </a:fld>
            <a:endParaRPr lang="de-DE"/>
          </a:p>
        </p:txBody>
      </p:sp>
    </p:spTree>
    <p:extLst>
      <p:ext uri="{BB962C8B-B14F-4D97-AF65-F5344CB8AC3E}">
        <p14:creationId xmlns:p14="http://schemas.microsoft.com/office/powerpoint/2010/main" val="1270536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Innovation vouchers</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15</a:t>
            </a:fld>
            <a:endParaRPr lang="de-DE"/>
          </a:p>
        </p:txBody>
      </p:sp>
    </p:spTree>
    <p:extLst>
      <p:ext uri="{BB962C8B-B14F-4D97-AF65-F5344CB8AC3E}">
        <p14:creationId xmlns:p14="http://schemas.microsoft.com/office/powerpoint/2010/main" val="307274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noProof="0" dirty="0" smtClean="0"/>
              <a:t>Respect the raw material, each fish that is drawn from the sea by making the most out of it, in terms of products,</a:t>
            </a:r>
            <a:r>
              <a:rPr lang="en-US" baseline="0" noProof="0" dirty="0" smtClean="0"/>
              <a:t> utilization, and handling the catch in a way it full fill requirements that reward it with the highest price, and handling it in a way that does not abuse its good nature</a:t>
            </a:r>
          </a:p>
          <a:p>
            <a:r>
              <a:rPr lang="en-US" baseline="0" noProof="0" dirty="0" smtClean="0"/>
              <a:t>Respect the environment by not taking more that is needed, harvesting the oceans sustainably and conveying the quality to the consumer</a:t>
            </a:r>
          </a:p>
          <a:p>
            <a:r>
              <a:rPr lang="en-US" noProof="0" dirty="0" smtClean="0"/>
              <a:t>Respect the society by making the most valuables out of it, contribute to the economy, by creating</a:t>
            </a:r>
            <a:r>
              <a:rPr lang="en-US" baseline="0" noProof="0" dirty="0" smtClean="0"/>
              <a:t> valuables that need qualified hands to process</a:t>
            </a:r>
            <a:endParaRPr lang="en-US" noProof="0" dirty="0" smtClean="0"/>
          </a:p>
          <a:p>
            <a:r>
              <a:rPr lang="en-US" noProof="0" dirty="0" smtClean="0"/>
              <a:t>Respect Consumer by informing of the origin and the treatment</a:t>
            </a:r>
          </a:p>
          <a:p>
            <a:r>
              <a:rPr lang="en-US" noProof="0" dirty="0" smtClean="0"/>
              <a:t>The green line is translation of respect for the environment and the raw material</a:t>
            </a:r>
          </a:p>
          <a:p>
            <a:r>
              <a:rPr lang="en-US" noProof="0" dirty="0" smtClean="0"/>
              <a:t>The red thread is what drives</a:t>
            </a:r>
            <a:r>
              <a:rPr lang="en-US" baseline="0" noProof="0" dirty="0" smtClean="0"/>
              <a:t> the economy,  the valuables created</a:t>
            </a:r>
            <a:endParaRPr lang="en-US" noProof="0" dirty="0" smtClean="0"/>
          </a:p>
          <a:p>
            <a:endParaRPr lang="en-US" noProof="0" dirty="0" smtClean="0"/>
          </a:p>
        </p:txBody>
      </p:sp>
      <p:sp>
        <p:nvSpPr>
          <p:cNvPr id="4" name="Slide Number Placeholder 3"/>
          <p:cNvSpPr>
            <a:spLocks noGrp="1"/>
          </p:cNvSpPr>
          <p:nvPr>
            <p:ph type="sldNum" sz="quarter" idx="5"/>
          </p:nvPr>
        </p:nvSpPr>
        <p:spPr/>
        <p:txBody>
          <a:bodyPr/>
          <a:lstStyle/>
          <a:p>
            <a:pPr>
              <a:defRPr/>
            </a:pPr>
            <a:fld id="{F1DB4BC5-4E61-4038-8FE5-3C908FDA82B4}" type="slidenum">
              <a:rPr lang="de-DE" smtClean="0"/>
              <a:pPr>
                <a:defRPr/>
              </a:pPr>
              <a:t>16</a:t>
            </a:fld>
            <a:endParaRPr lang="de-DE"/>
          </a:p>
        </p:txBody>
      </p:sp>
    </p:spTree>
    <p:extLst>
      <p:ext uri="{BB962C8B-B14F-4D97-AF65-F5344CB8AC3E}">
        <p14:creationId xmlns:p14="http://schemas.microsoft.com/office/powerpoint/2010/main" val="2477318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281kg of catch</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18</a:t>
            </a:fld>
            <a:endParaRPr lang="de-DE"/>
          </a:p>
        </p:txBody>
      </p:sp>
    </p:spTree>
    <p:extLst>
      <p:ext uri="{BB962C8B-B14F-4D97-AF65-F5344CB8AC3E}">
        <p14:creationId xmlns:p14="http://schemas.microsoft.com/office/powerpoint/2010/main" val="232641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n-NO" dirty="0"/>
              <a:t>• 25 mgN/100 g hamark fyrir karfategundir</a:t>
            </a:r>
          </a:p>
          <a:p>
            <a:r>
              <a:rPr lang="en-US" dirty="0"/>
              <a:t>• 30 </a:t>
            </a:r>
            <a:r>
              <a:rPr lang="en-US" dirty="0" err="1"/>
              <a:t>mgN</a:t>
            </a:r>
            <a:r>
              <a:rPr lang="en-US" dirty="0"/>
              <a:t>/100 g </a:t>
            </a:r>
            <a:r>
              <a:rPr lang="en-US" dirty="0" err="1"/>
              <a:t>fyrir</a:t>
            </a:r>
            <a:r>
              <a:rPr lang="en-US" dirty="0"/>
              <a:t> </a:t>
            </a:r>
            <a:r>
              <a:rPr lang="en-US" dirty="0" err="1"/>
              <a:t>flatfisktegundir</a:t>
            </a:r>
            <a:endParaRPr lang="en-US" dirty="0"/>
          </a:p>
          <a:p>
            <a:r>
              <a:rPr lang="en-US" dirty="0"/>
              <a:t>• 35 </a:t>
            </a:r>
            <a:r>
              <a:rPr lang="en-US" dirty="0" err="1"/>
              <a:t>mgN</a:t>
            </a:r>
            <a:r>
              <a:rPr lang="en-US" dirty="0"/>
              <a:t>/100 g </a:t>
            </a:r>
            <a:r>
              <a:rPr lang="en-US" dirty="0" err="1"/>
              <a:t>fyrir</a:t>
            </a:r>
            <a:r>
              <a:rPr lang="en-US" dirty="0"/>
              <a:t> </a:t>
            </a:r>
            <a:r>
              <a:rPr lang="en-US" dirty="0" err="1"/>
              <a:t>hvitan</a:t>
            </a:r>
            <a:r>
              <a:rPr lang="en-US" dirty="0"/>
              <a:t> </a:t>
            </a:r>
            <a:r>
              <a:rPr lang="en-US" dirty="0" err="1"/>
              <a:t>magran</a:t>
            </a:r>
            <a:r>
              <a:rPr lang="en-US" dirty="0"/>
              <a:t> </a:t>
            </a:r>
            <a:r>
              <a:rPr lang="en-US" dirty="0" err="1"/>
              <a:t>fisk</a:t>
            </a:r>
            <a:endParaRPr lang="en-US" dirty="0"/>
          </a:p>
          <a:p>
            <a:r>
              <a:rPr lang="nn-NO" dirty="0"/>
              <a:t>eins og torsk og ysu.</a:t>
            </a:r>
            <a:endParaRPr lang="en-U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19</a:t>
            </a:fld>
            <a:endParaRPr lang="de-DE"/>
          </a:p>
        </p:txBody>
      </p:sp>
      <p:sp>
        <p:nvSpPr>
          <p:cNvPr id="5" name="Footer Placeholder 4"/>
          <p:cNvSpPr>
            <a:spLocks noGrp="1"/>
          </p:cNvSpPr>
          <p:nvPr>
            <p:ph type="ftr" sz="quarter" idx="11"/>
          </p:nvPr>
        </p:nvSpPr>
        <p:spPr/>
        <p:txBody>
          <a:bodyPr/>
          <a:lstStyle/>
          <a:p>
            <a:pPr>
              <a:defRPr/>
            </a:pPr>
            <a:r>
              <a:rPr lang="de-DE" smtClean="0"/>
              <a:t>Trusted Partners Marel &amp; Matis</a:t>
            </a:r>
            <a:endParaRPr lang="de-DE"/>
          </a:p>
        </p:txBody>
      </p:sp>
      <p:sp>
        <p:nvSpPr>
          <p:cNvPr id="6" name="Header Placeholder 5"/>
          <p:cNvSpPr>
            <a:spLocks noGrp="1"/>
          </p:cNvSpPr>
          <p:nvPr>
            <p:ph type="hdr" sz="quarter" idx="12"/>
          </p:nvPr>
        </p:nvSpPr>
        <p:spPr/>
        <p:txBody>
          <a:bodyPr/>
          <a:lstStyle/>
          <a:p>
            <a:pPr>
              <a:defRPr/>
            </a:pPr>
            <a:r>
              <a:rPr lang="en-US" smtClean="0"/>
              <a:t>Marel Whitefish Seminar June 15th 2015</a:t>
            </a:r>
            <a:endParaRPr lang="de-DE"/>
          </a:p>
        </p:txBody>
      </p:sp>
    </p:spTree>
    <p:extLst>
      <p:ext uri="{BB962C8B-B14F-4D97-AF65-F5344CB8AC3E}">
        <p14:creationId xmlns:p14="http://schemas.microsoft.com/office/powerpoint/2010/main" val="964776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Handling</a:t>
            </a:r>
          </a:p>
          <a:p>
            <a:r>
              <a:rPr lang="en-US" dirty="0" smtClean="0"/>
              <a:t>Processing</a:t>
            </a:r>
          </a:p>
          <a:p>
            <a:r>
              <a:rPr lang="en-US" dirty="0" smtClean="0"/>
              <a:t>Packing</a:t>
            </a:r>
          </a:p>
          <a:p>
            <a:r>
              <a:rPr lang="en-US" dirty="0" smtClean="0"/>
              <a:t>Logistics</a:t>
            </a:r>
          </a:p>
          <a:p>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20</a:t>
            </a:fld>
            <a:endParaRPr lang="de-DE"/>
          </a:p>
        </p:txBody>
      </p:sp>
    </p:spTree>
    <p:extLst>
      <p:ext uri="{BB962C8B-B14F-4D97-AF65-F5344CB8AC3E}">
        <p14:creationId xmlns:p14="http://schemas.microsoft.com/office/powerpoint/2010/main" val="2817808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heavy emphasis on research and development,</a:t>
            </a:r>
            <a:r>
              <a:rPr lang="en-US" baseline="0" dirty="0" smtClean="0"/>
              <a:t> </a:t>
            </a:r>
            <a:r>
              <a:rPr lang="en-US" baseline="0" dirty="0" err="1" smtClean="0"/>
              <a:t>improevments</a:t>
            </a:r>
            <a:r>
              <a:rPr lang="en-US" baseline="0" dirty="0" smtClean="0"/>
              <a:t> and innovation in handling processing and logistics value of fresh fillets and portions increased over 150% in one decade</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21</a:t>
            </a:fld>
            <a:endParaRPr lang="de-DE"/>
          </a:p>
        </p:txBody>
      </p:sp>
    </p:spTree>
    <p:extLst>
      <p:ext uri="{BB962C8B-B14F-4D97-AF65-F5344CB8AC3E}">
        <p14:creationId xmlns:p14="http://schemas.microsoft.com/office/powerpoint/2010/main" val="3020445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t>2 of 7 Icelandic Universities</a:t>
            </a:r>
            <a:r>
              <a:rPr lang="en-US" sz="1200" b="0" baseline="0" dirty="0" smtClean="0"/>
              <a:t> graduate PhDs </a:t>
            </a:r>
            <a:r>
              <a:rPr lang="en-US" sz="1200" b="0" baseline="0" dirty="0" err="1" smtClean="0"/>
              <a:t>Univeristy</a:t>
            </a:r>
            <a:r>
              <a:rPr lang="en-US" sz="1200" b="0" baseline="0" dirty="0" smtClean="0"/>
              <a:t> of Reykjavik and University of Iceland, we </a:t>
            </a:r>
            <a:r>
              <a:rPr lang="en-US" sz="1200" b="0" baseline="0" dirty="0" err="1" smtClean="0"/>
              <a:t>callobaroate</a:t>
            </a:r>
            <a:r>
              <a:rPr lang="en-US" sz="1200" b="0" baseline="0" dirty="0" smtClean="0"/>
              <a:t> with all 7 </a:t>
            </a:r>
            <a:r>
              <a:rPr lang="en-US" sz="1200" b="0" baseline="0" dirty="0" err="1" smtClean="0"/>
              <a:t>univeristies</a:t>
            </a:r>
            <a:r>
              <a:rPr lang="en-US" sz="1200" b="0" baseline="0" dirty="0" smtClean="0"/>
              <a:t> but mostly with university of Iceland founded in 1911</a:t>
            </a:r>
            <a:endParaRPr lang="en-US" sz="1200" b="0" dirty="0" smtClean="0"/>
          </a:p>
          <a:p>
            <a:r>
              <a:rPr lang="en-US" sz="1200" b="0" dirty="0" smtClean="0"/>
              <a:t>NMR &amp; NIR spectroscopy</a:t>
            </a:r>
            <a:endParaRPr lang="en-US" dirty="0"/>
          </a:p>
        </p:txBody>
      </p:sp>
      <p:sp>
        <p:nvSpPr>
          <p:cNvPr id="4" name="Header Placeholder 3"/>
          <p:cNvSpPr>
            <a:spLocks noGrp="1"/>
          </p:cNvSpPr>
          <p:nvPr>
            <p:ph type="hdr" sz="quarter" idx="10"/>
          </p:nvPr>
        </p:nvSpPr>
        <p:spPr/>
        <p:txBody>
          <a:bodyPr/>
          <a:lstStyle/>
          <a:p>
            <a:pPr>
              <a:defRPr/>
            </a:pPr>
            <a:r>
              <a:rPr lang="en-US" smtClean="0"/>
              <a:t>Matis</a:t>
            </a:r>
            <a:endParaRPr lang="de-DE"/>
          </a:p>
        </p:txBody>
      </p:sp>
      <p:sp>
        <p:nvSpPr>
          <p:cNvPr id="5" name="Footer Placeholder 4"/>
          <p:cNvSpPr>
            <a:spLocks noGrp="1"/>
          </p:cNvSpPr>
          <p:nvPr>
            <p:ph type="ftr" sz="quarter" idx="11"/>
          </p:nvPr>
        </p:nvSpPr>
        <p:spPr/>
        <p:txBody>
          <a:bodyPr/>
          <a:lstStyle/>
          <a:p>
            <a:pPr>
              <a:defRPr/>
            </a:pPr>
            <a:r>
              <a:rPr lang="en-US" smtClean="0"/>
              <a:t>Arnljótur Bjarki Bergsson July 13th 2015</a:t>
            </a:r>
            <a:endParaRPr lang="de-DE"/>
          </a:p>
        </p:txBody>
      </p:sp>
      <p:sp>
        <p:nvSpPr>
          <p:cNvPr id="6" name="Slide Number Placeholder 5"/>
          <p:cNvSpPr>
            <a:spLocks noGrp="1"/>
          </p:cNvSpPr>
          <p:nvPr>
            <p:ph type="sldNum" sz="quarter" idx="12"/>
          </p:nvPr>
        </p:nvSpPr>
        <p:spPr/>
        <p:txBody>
          <a:bodyPr/>
          <a:lstStyle/>
          <a:p>
            <a:pPr>
              <a:defRPr/>
            </a:pPr>
            <a:fld id="{058B7D48-AF08-4761-B31C-AA12EAABFB2C}" type="slidenum">
              <a:rPr lang="de-DE" smtClean="0"/>
              <a:pPr>
                <a:defRPr/>
              </a:pPr>
              <a:t>22</a:t>
            </a:fld>
            <a:endParaRPr lang="de-DE"/>
          </a:p>
        </p:txBody>
      </p:sp>
    </p:spTree>
    <p:extLst>
      <p:ext uri="{BB962C8B-B14F-4D97-AF65-F5344CB8AC3E}">
        <p14:creationId xmlns:p14="http://schemas.microsoft.com/office/powerpoint/2010/main" val="1874295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FontTx/>
              <a:buNone/>
              <a:defRPr/>
            </a:pPr>
            <a:r>
              <a:rPr lang="en-US" altLang="en-US" sz="1200" b="1" u="sng" dirty="0" smtClean="0">
                <a:solidFill>
                  <a:schemeClr val="bg1"/>
                </a:solidFill>
              </a:rPr>
              <a:t>Our values</a:t>
            </a:r>
          </a:p>
          <a:p>
            <a:pPr>
              <a:spcBef>
                <a:spcPct val="0"/>
              </a:spcBef>
              <a:buClrTx/>
              <a:buFontTx/>
              <a:buNone/>
              <a:defRPr/>
            </a:pPr>
            <a:r>
              <a:rPr lang="en-US" altLang="en-US" sz="1200" dirty="0" smtClean="0">
                <a:solidFill>
                  <a:schemeClr val="bg1"/>
                </a:solidFill>
              </a:rPr>
              <a:t>We value long term </a:t>
            </a:r>
            <a:r>
              <a:rPr lang="en-US" altLang="en-US" sz="1200" b="1" dirty="0" smtClean="0">
                <a:solidFill>
                  <a:schemeClr val="bg1"/>
                </a:solidFill>
              </a:rPr>
              <a:t>integrity</a:t>
            </a:r>
            <a:r>
              <a:rPr lang="en-US" altLang="en-US" sz="1200" dirty="0" smtClean="0">
                <a:solidFill>
                  <a:schemeClr val="bg1"/>
                </a:solidFill>
              </a:rPr>
              <a:t> above short term profit</a:t>
            </a:r>
          </a:p>
          <a:p>
            <a:pPr>
              <a:spcBef>
                <a:spcPct val="0"/>
              </a:spcBef>
              <a:buClrTx/>
              <a:buFontTx/>
              <a:buNone/>
              <a:defRPr/>
            </a:pPr>
            <a:endParaRPr lang="en-US" altLang="en-US" sz="1200" dirty="0" smtClean="0">
              <a:solidFill>
                <a:schemeClr val="bg1"/>
              </a:solidFill>
            </a:endParaRPr>
          </a:p>
          <a:p>
            <a:pPr>
              <a:spcBef>
                <a:spcPct val="0"/>
              </a:spcBef>
              <a:buClrTx/>
              <a:buFontTx/>
              <a:buNone/>
              <a:defRPr/>
            </a:pPr>
            <a:r>
              <a:rPr lang="en-US" altLang="en-US" sz="1200" dirty="0" smtClean="0">
                <a:solidFill>
                  <a:schemeClr val="bg1"/>
                </a:solidFill>
              </a:rPr>
              <a:t>We take </a:t>
            </a:r>
            <a:r>
              <a:rPr lang="en-US" altLang="en-US" sz="1200" b="1" dirty="0" smtClean="0">
                <a:solidFill>
                  <a:schemeClr val="bg1"/>
                </a:solidFill>
              </a:rPr>
              <a:t>initiative</a:t>
            </a:r>
            <a:r>
              <a:rPr lang="en-US" altLang="en-US" sz="1200" dirty="0" smtClean="0">
                <a:solidFill>
                  <a:schemeClr val="bg1"/>
                </a:solidFill>
              </a:rPr>
              <a:t> in turning good ideas into profitable solutions through science and </a:t>
            </a:r>
            <a:r>
              <a:rPr lang="en-US" altLang="en-US" sz="1200" b="1" dirty="0" smtClean="0">
                <a:solidFill>
                  <a:schemeClr val="bg1"/>
                </a:solidFill>
              </a:rPr>
              <a:t>innovation</a:t>
            </a:r>
          </a:p>
          <a:p>
            <a:pPr>
              <a:spcBef>
                <a:spcPct val="0"/>
              </a:spcBef>
              <a:buClrTx/>
              <a:buFontTx/>
              <a:buNone/>
              <a:defRPr/>
            </a:pPr>
            <a:endParaRPr lang="en-US" altLang="en-US" sz="1200" b="1" dirty="0" smtClean="0">
              <a:solidFill>
                <a:schemeClr val="bg1"/>
              </a:solidFill>
            </a:endParaRPr>
          </a:p>
          <a:p>
            <a:pPr>
              <a:spcBef>
                <a:spcPct val="0"/>
              </a:spcBef>
              <a:buClrTx/>
              <a:buFontTx/>
              <a:buNone/>
              <a:defRPr/>
            </a:pPr>
            <a:r>
              <a:rPr lang="en-US" altLang="en-US" sz="1200" dirty="0" smtClean="0">
                <a:solidFill>
                  <a:schemeClr val="bg1"/>
                </a:solidFill>
              </a:rPr>
              <a:t>We are </a:t>
            </a:r>
            <a:r>
              <a:rPr lang="en-US" altLang="en-US" sz="1200" b="1" dirty="0" smtClean="0">
                <a:solidFill>
                  <a:schemeClr val="bg1"/>
                </a:solidFill>
              </a:rPr>
              <a:t>intent</a:t>
            </a:r>
            <a:r>
              <a:rPr lang="en-US" altLang="en-US" sz="1200" dirty="0" smtClean="0">
                <a:solidFill>
                  <a:schemeClr val="bg1"/>
                </a:solidFill>
              </a:rPr>
              <a:t> on achieving the ambitious goals of our customers and employees</a:t>
            </a:r>
          </a:p>
          <a:p>
            <a:endParaRPr lang="is-IS" altLang="en-US" dirty="0" smtClean="0"/>
          </a:p>
          <a:p>
            <a:endParaRPr lang="is-IS" altLang="en-US" dirty="0" smtClean="0"/>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100">
                <a:solidFill>
                  <a:schemeClr val="tx1"/>
                </a:solidFill>
                <a:latin typeface="Verdana" panose="020B0604030504040204" pitchFamily="34" charset="0"/>
                <a:ea typeface="MS PGothic" panose="020B0600070205080204" pitchFamily="34" charset="-128"/>
              </a:defRPr>
            </a:lvl1pPr>
            <a:lvl2pPr marL="742950" indent="-285750">
              <a:defRPr sz="1100">
                <a:solidFill>
                  <a:schemeClr val="tx1"/>
                </a:solidFill>
                <a:latin typeface="Verdana" panose="020B0604030504040204" pitchFamily="34" charset="0"/>
                <a:ea typeface="MS PGothic" panose="020B0600070205080204" pitchFamily="34" charset="-128"/>
              </a:defRPr>
            </a:lvl2pPr>
            <a:lvl3pPr marL="1143000" indent="-228600">
              <a:defRPr sz="1100">
                <a:solidFill>
                  <a:schemeClr val="tx1"/>
                </a:solidFill>
                <a:latin typeface="Verdana" panose="020B0604030504040204" pitchFamily="34" charset="0"/>
                <a:ea typeface="MS PGothic" panose="020B0600070205080204" pitchFamily="34" charset="-128"/>
              </a:defRPr>
            </a:lvl3pPr>
            <a:lvl4pPr marL="1600200" indent="-228600">
              <a:defRPr sz="1100">
                <a:solidFill>
                  <a:schemeClr val="tx1"/>
                </a:solidFill>
                <a:latin typeface="Verdana" panose="020B0604030504040204" pitchFamily="34" charset="0"/>
                <a:ea typeface="MS PGothic" panose="020B0600070205080204" pitchFamily="34" charset="-128"/>
              </a:defRPr>
            </a:lvl4pPr>
            <a:lvl5pPr marL="2057400" indent="-228600">
              <a:defRPr sz="11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11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11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11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1100">
                <a:solidFill>
                  <a:schemeClr val="tx1"/>
                </a:solidFill>
                <a:latin typeface="Verdana" panose="020B0604030504040204" pitchFamily="34" charset="0"/>
                <a:ea typeface="MS PGothic" panose="020B0600070205080204" pitchFamily="34" charset="-128"/>
              </a:defRPr>
            </a:lvl9pPr>
          </a:lstStyle>
          <a:p>
            <a:fld id="{B72DEA69-E7FB-4C8F-8469-95100E5FA3A4}" type="slidenum">
              <a:rPr lang="de-DE" altLang="en-US" sz="1200">
                <a:ea typeface="SimSun" panose="02010600030101010101" pitchFamily="2" charset="-122"/>
              </a:rPr>
              <a:pPr/>
              <a:t>25</a:t>
            </a:fld>
            <a:endParaRPr lang="de-DE" altLang="en-US" sz="1200">
              <a:ea typeface="SimSun" panose="02010600030101010101" pitchFamily="2" charset="-122"/>
            </a:endParaRPr>
          </a:p>
        </p:txBody>
      </p:sp>
    </p:spTree>
    <p:extLst>
      <p:ext uri="{BB962C8B-B14F-4D97-AF65-F5344CB8AC3E}">
        <p14:creationId xmlns:p14="http://schemas.microsoft.com/office/powerpoint/2010/main" val="1765456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descr="prufa_gradient.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687403"/>
          </a:xfrm>
          <a:prstGeom prst="rect">
            <a:avLst/>
          </a:prstGeom>
        </p:spPr>
      </p:pic>
      <p:sp>
        <p:nvSpPr>
          <p:cNvPr id="3"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512489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
        <p:nvSpPr>
          <p:cNvPr id="4" name="Title 3"/>
          <p:cNvSpPr>
            <a:spLocks noGrp="1"/>
          </p:cNvSpPr>
          <p:nvPr>
            <p:ph type="title"/>
          </p:nvPr>
        </p:nvSpPr>
        <p:spPr/>
        <p:txBody>
          <a:bodyPr/>
          <a:lstStyle/>
          <a:p>
            <a:r>
              <a:rPr lang="en-US" smtClean="0"/>
              <a:t>Click to edit Master title style</a:t>
            </a:r>
            <a:endParaRPr lang="en-US"/>
          </a:p>
        </p:txBody>
      </p:sp>
      <p:sp>
        <p:nvSpPr>
          <p:cNvPr id="5"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7781873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is-I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4277766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is-IS" dirty="0"/>
          </a:p>
        </p:txBody>
      </p:sp>
      <p:sp>
        <p:nvSpPr>
          <p:cNvPr id="3" name="Content Placeholder 2"/>
          <p:cNvSpPr>
            <a:spLocks noGrp="1"/>
          </p:cNvSpPr>
          <p:nvPr>
            <p:ph sz="half" idx="1"/>
          </p:nvPr>
        </p:nvSpPr>
        <p:spPr>
          <a:xfrm>
            <a:off x="76200" y="1524000"/>
            <a:ext cx="4419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
        <p:nvSpPr>
          <p:cNvPr id="4" name="Content Placeholder 3"/>
          <p:cNvSpPr>
            <a:spLocks noGrp="1"/>
          </p:cNvSpPr>
          <p:nvPr>
            <p:ph sz="half" idx="2"/>
          </p:nvPr>
        </p:nvSpPr>
        <p:spPr>
          <a:xfrm>
            <a:off x="4648200" y="1524000"/>
            <a:ext cx="4281518"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
        <p:nvSpPr>
          <p:cNvPr id="5"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241161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8596" y="1142984"/>
            <a:ext cx="8229600" cy="857248"/>
          </a:xfrm>
        </p:spPr>
        <p:txBody>
          <a:bodyPr/>
          <a:lstStyle>
            <a:lvl1pPr>
              <a:defRPr/>
            </a:lvl1pPr>
          </a:lstStyle>
          <a:p>
            <a:r>
              <a:rPr lang="en-US" dirty="0" smtClean="0"/>
              <a:t>Click to edit Master title style</a:t>
            </a:r>
            <a:endParaRPr lang="is-IS" dirty="0"/>
          </a:p>
        </p:txBody>
      </p:sp>
      <p:sp>
        <p:nvSpPr>
          <p:cNvPr id="3" name="Text Placeholder 2"/>
          <p:cNvSpPr>
            <a:spLocks noGrp="1"/>
          </p:cNvSpPr>
          <p:nvPr>
            <p:ph type="body" idx="1"/>
          </p:nvPr>
        </p:nvSpPr>
        <p:spPr>
          <a:xfrm>
            <a:off x="428596" y="2143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857495"/>
            <a:ext cx="4040188" cy="32686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
        <p:nvSpPr>
          <p:cNvPr id="5" name="Text Placeholder 4"/>
          <p:cNvSpPr>
            <a:spLocks noGrp="1"/>
          </p:cNvSpPr>
          <p:nvPr>
            <p:ph type="body" sz="quarter" idx="3"/>
          </p:nvPr>
        </p:nvSpPr>
        <p:spPr>
          <a:xfrm>
            <a:off x="4643438" y="2143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857495"/>
            <a:ext cx="4041775" cy="32686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Tree>
    <p:extLst>
      <p:ext uri="{BB962C8B-B14F-4D97-AF65-F5344CB8AC3E}">
        <p14:creationId xmlns:p14="http://schemas.microsoft.com/office/powerpoint/2010/main" val="419277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400876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008530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8596" y="1142984"/>
            <a:ext cx="3008313" cy="1090612"/>
          </a:xfrm>
        </p:spPr>
        <p:txBody>
          <a:bodyPr anchor="b"/>
          <a:lstStyle>
            <a:lvl1pPr algn="l">
              <a:defRPr sz="2000" b="1"/>
            </a:lvl1pPr>
          </a:lstStyle>
          <a:p>
            <a:r>
              <a:rPr lang="en-US" smtClean="0"/>
              <a:t>Click to edit Master title style</a:t>
            </a:r>
            <a:endParaRPr lang="is-IS"/>
          </a:p>
        </p:txBody>
      </p:sp>
      <p:sp>
        <p:nvSpPr>
          <p:cNvPr id="3" name="Content Placeholder 2"/>
          <p:cNvSpPr>
            <a:spLocks noGrp="1"/>
          </p:cNvSpPr>
          <p:nvPr>
            <p:ph idx="1"/>
          </p:nvPr>
        </p:nvSpPr>
        <p:spPr>
          <a:xfrm>
            <a:off x="3575050" y="1142984"/>
            <a:ext cx="5111750" cy="498317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
        <p:nvSpPr>
          <p:cNvPr id="4" name="Text Placeholder 3"/>
          <p:cNvSpPr>
            <a:spLocks noGrp="1"/>
          </p:cNvSpPr>
          <p:nvPr>
            <p:ph type="body" sz="half" idx="2"/>
          </p:nvPr>
        </p:nvSpPr>
        <p:spPr>
          <a:xfrm>
            <a:off x="457200" y="2214554"/>
            <a:ext cx="3008313" cy="391160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1319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s-IS"/>
          </a:p>
        </p:txBody>
      </p:sp>
      <p:sp>
        <p:nvSpPr>
          <p:cNvPr id="3" name="Picture Placeholder 2"/>
          <p:cNvSpPr>
            <a:spLocks noGrp="1"/>
          </p:cNvSpPr>
          <p:nvPr>
            <p:ph type="pic" idx="1"/>
          </p:nvPr>
        </p:nvSpPr>
        <p:spPr>
          <a:xfrm>
            <a:off x="1792288" y="1142984"/>
            <a:ext cx="5486400" cy="35845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s-I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171982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s-IS"/>
          </a:p>
        </p:txBody>
      </p:sp>
      <p:sp>
        <p:nvSpPr>
          <p:cNvPr id="3" name="Vertical Text Placeholder 2"/>
          <p:cNvSpPr>
            <a:spLocks noGrp="1"/>
          </p:cNvSpPr>
          <p:nvPr>
            <p:ph type="body" orient="vert" idx="1"/>
          </p:nvPr>
        </p:nvSpPr>
        <p:spPr>
          <a:xfrm>
            <a:off x="76200" y="1142984"/>
            <a:ext cx="8853518" cy="5257816"/>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s-IS" dirty="0"/>
          </a:p>
        </p:txBody>
      </p:sp>
    </p:spTree>
    <p:extLst>
      <p:ext uri="{BB962C8B-B14F-4D97-AF65-F5344CB8AC3E}">
        <p14:creationId xmlns:p14="http://schemas.microsoft.com/office/powerpoint/2010/main" val="486069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1142984"/>
            <a:ext cx="2109818" cy="5257816"/>
          </a:xfrm>
        </p:spPr>
        <p:txBody>
          <a:bodyPr vert="eaVert"/>
          <a:lstStyle/>
          <a:p>
            <a:r>
              <a:rPr lang="en-US" dirty="0" smtClean="0"/>
              <a:t>Click to edit Master title style</a:t>
            </a:r>
            <a:endParaRPr lang="is-IS" dirty="0"/>
          </a:p>
        </p:txBody>
      </p:sp>
      <p:sp>
        <p:nvSpPr>
          <p:cNvPr id="3" name="Vertical Text Placeholder 2"/>
          <p:cNvSpPr>
            <a:spLocks noGrp="1"/>
          </p:cNvSpPr>
          <p:nvPr>
            <p:ph type="body" orient="vert" idx="1"/>
          </p:nvPr>
        </p:nvSpPr>
        <p:spPr>
          <a:xfrm>
            <a:off x="76200" y="1142984"/>
            <a:ext cx="6591300" cy="52578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s-IS"/>
          </a:p>
        </p:txBody>
      </p:sp>
    </p:spTree>
    <p:extLst>
      <p:ext uri="{BB962C8B-B14F-4D97-AF65-F5344CB8AC3E}">
        <p14:creationId xmlns:p14="http://schemas.microsoft.com/office/powerpoint/2010/main" val="32800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ps_toppur_blar_gradient.jpg"/>
          <p:cNvPicPr>
            <a:picLocks noChangeAspect="1"/>
          </p:cNvPicPr>
          <p:nvPr userDrawn="1"/>
        </p:nvPicPr>
        <p:blipFill>
          <a:blip r:embed="rId13"/>
          <a:stretch>
            <a:fillRect/>
          </a:stretch>
        </p:blipFill>
        <p:spPr>
          <a:xfrm>
            <a:off x="0" y="0"/>
            <a:ext cx="9144000" cy="1196968"/>
          </a:xfrm>
          <a:prstGeom prst="rect">
            <a:avLst/>
          </a:prstGeom>
        </p:spPr>
      </p:pic>
      <p:sp>
        <p:nvSpPr>
          <p:cNvPr id="1069" name="Line 45"/>
          <p:cNvSpPr>
            <a:spLocks noChangeShapeType="1"/>
          </p:cNvSpPr>
          <p:nvPr/>
        </p:nvSpPr>
        <p:spPr bwMode="auto">
          <a:xfrm>
            <a:off x="7334250" y="6500813"/>
            <a:ext cx="685800" cy="0"/>
          </a:xfrm>
          <a:prstGeom prst="line">
            <a:avLst/>
          </a:prstGeom>
          <a:ln>
            <a:solidFill>
              <a:srgbClr val="008CDC"/>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is-IS"/>
          </a:p>
        </p:txBody>
      </p:sp>
      <p:sp>
        <p:nvSpPr>
          <p:cNvPr id="1070" name="Line 46"/>
          <p:cNvSpPr>
            <a:spLocks noChangeShapeType="1"/>
          </p:cNvSpPr>
          <p:nvPr/>
        </p:nvSpPr>
        <p:spPr bwMode="auto">
          <a:xfrm>
            <a:off x="6429375" y="6500813"/>
            <a:ext cx="792163" cy="0"/>
          </a:xfrm>
          <a:prstGeom prst="line">
            <a:avLst/>
          </a:prstGeom>
          <a:ln>
            <a:solidFill>
              <a:srgbClr val="008CDC"/>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is-IS" dirty="0">
              <a:solidFill>
                <a:srgbClr val="008CDC"/>
              </a:solidFill>
            </a:endParaRPr>
          </a:p>
        </p:txBody>
      </p:sp>
      <p:sp>
        <p:nvSpPr>
          <p:cNvPr id="1071" name="Line 47"/>
          <p:cNvSpPr>
            <a:spLocks noChangeShapeType="1"/>
          </p:cNvSpPr>
          <p:nvPr/>
        </p:nvSpPr>
        <p:spPr bwMode="auto">
          <a:xfrm>
            <a:off x="8096250" y="6500813"/>
            <a:ext cx="685800" cy="0"/>
          </a:xfrm>
          <a:prstGeom prst="line">
            <a:avLst/>
          </a:prstGeom>
          <a:ln>
            <a:solidFill>
              <a:srgbClr val="008CDC"/>
            </a:solidFill>
            <a:headEnd/>
            <a:tailEnd/>
          </a:ln>
        </p:spPr>
        <p:style>
          <a:lnRef idx="1">
            <a:schemeClr val="dk1"/>
          </a:lnRef>
          <a:fillRef idx="0">
            <a:schemeClr val="dk1"/>
          </a:fillRef>
          <a:effectRef idx="0">
            <a:schemeClr val="dk1"/>
          </a:effectRef>
          <a:fontRef idx="minor">
            <a:schemeClr val="tx1"/>
          </a:fontRef>
        </p:style>
        <p:txBody>
          <a:bodyPr/>
          <a:lstStyle/>
          <a:p>
            <a:pPr>
              <a:defRPr/>
            </a:pPr>
            <a:endParaRPr lang="is-IS"/>
          </a:p>
        </p:txBody>
      </p:sp>
      <p:sp>
        <p:nvSpPr>
          <p:cNvPr id="1030" name="Rectangle 3"/>
          <p:cNvSpPr>
            <a:spLocks noGrp="1" noChangeArrowheads="1"/>
          </p:cNvSpPr>
          <p:nvPr>
            <p:ph type="body" idx="1"/>
          </p:nvPr>
        </p:nvSpPr>
        <p:spPr bwMode="auto">
          <a:xfrm>
            <a:off x="214313" y="1500188"/>
            <a:ext cx="85725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s-IS" dirty="0" smtClean="0"/>
              <a:t>Texti sem notaður er er Tahoma og litir eru blár og grænn</a:t>
            </a:r>
          </a:p>
          <a:p>
            <a:pPr lvl="1"/>
            <a:r>
              <a:rPr lang="is-IS" dirty="0" smtClean="0"/>
              <a:t>Litir eru blár</a:t>
            </a:r>
          </a:p>
          <a:p>
            <a:pPr lvl="2"/>
            <a:r>
              <a:rPr lang="is-IS" dirty="0" smtClean="0"/>
              <a:t>ljósblár</a:t>
            </a:r>
          </a:p>
          <a:p>
            <a:pPr lvl="3"/>
            <a:r>
              <a:rPr lang="is-IS" dirty="0" smtClean="0"/>
              <a:t>Semsagt blár</a:t>
            </a:r>
          </a:p>
          <a:p>
            <a:pPr lvl="4"/>
            <a:r>
              <a:rPr lang="is-IS" dirty="0" smtClean="0"/>
              <a:t>Og ljósblár</a:t>
            </a:r>
          </a:p>
        </p:txBody>
      </p:sp>
      <p:sp>
        <p:nvSpPr>
          <p:cNvPr id="1031" name="Rectangle 2"/>
          <p:cNvSpPr>
            <a:spLocks noGrp="1" noChangeArrowheads="1"/>
          </p:cNvSpPr>
          <p:nvPr>
            <p:ph type="title"/>
          </p:nvPr>
        </p:nvSpPr>
        <p:spPr bwMode="auto">
          <a:xfrm>
            <a:off x="142875" y="214313"/>
            <a:ext cx="8001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s-IS" smtClean="0"/>
              <a:t>Titill glæru – ekki breyta leturstærð</a:t>
            </a:r>
          </a:p>
        </p:txBody>
      </p:sp>
      <p:sp>
        <p:nvSpPr>
          <p:cNvPr id="1237" name="Rectangle 213"/>
          <p:cNvSpPr>
            <a:spLocks noChangeArrowheads="1"/>
          </p:cNvSpPr>
          <p:nvPr/>
        </p:nvSpPr>
        <p:spPr bwMode="auto">
          <a:xfrm>
            <a:off x="7358063" y="6572250"/>
            <a:ext cx="685800" cy="14287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lIns="0" tIns="36000" rIns="0" bIns="0"/>
          <a:lstStyle/>
          <a:p>
            <a:pPr algn="ctr">
              <a:defRPr/>
            </a:pPr>
            <a:r>
              <a:rPr lang="is-IS" sz="600" dirty="0">
                <a:solidFill>
                  <a:srgbClr val="000000"/>
                </a:solidFill>
              </a:rPr>
              <a:t>© Matís </a:t>
            </a:r>
            <a:r>
              <a:rPr lang="is-IS" sz="600" dirty="0" smtClean="0">
                <a:solidFill>
                  <a:srgbClr val="000000"/>
                </a:solidFill>
              </a:rPr>
              <a:t>2014</a:t>
            </a:r>
          </a:p>
        </p:txBody>
      </p:sp>
      <p:sp>
        <p:nvSpPr>
          <p:cNvPr id="1239" name="Rectangle 215"/>
          <p:cNvSpPr>
            <a:spLocks noChangeArrowheads="1"/>
          </p:cNvSpPr>
          <p:nvPr/>
        </p:nvSpPr>
        <p:spPr bwMode="auto">
          <a:xfrm>
            <a:off x="8143875" y="6572250"/>
            <a:ext cx="642938" cy="14287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lIns="0" tIns="25200" rIns="0" bIns="0"/>
          <a:lstStyle/>
          <a:p>
            <a:pPr algn="ctr">
              <a:defRPr/>
            </a:pPr>
            <a:fld id="{14BB944D-A7A1-4322-93B6-6B4A31844B5B}" type="slidenum">
              <a:rPr lang="is-IS" sz="600">
                <a:solidFill>
                  <a:srgbClr val="000000"/>
                </a:solidFill>
              </a:rPr>
              <a:pPr algn="ctr">
                <a:defRPr/>
              </a:pPr>
              <a:t>‹#›</a:t>
            </a:fld>
            <a:endParaRPr lang="is-IS" sz="600" dirty="0">
              <a:solidFill>
                <a:srgbClr val="000000"/>
              </a:solidFill>
            </a:endParaRPr>
          </a:p>
        </p:txBody>
      </p:sp>
      <p:pic>
        <p:nvPicPr>
          <p:cNvPr id="4" name="Picture 3" descr="Matis_logo_blatt.pdf"/>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50259" y="116632"/>
            <a:ext cx="1114229" cy="1080120"/>
          </a:xfrm>
          <a:prstGeom prst="rect">
            <a:avLst/>
          </a:prstGeom>
        </p:spPr>
      </p:pic>
      <p:sp>
        <p:nvSpPr>
          <p:cNvPr id="3" name="Footer Placeholder 2"/>
          <p:cNvSpPr>
            <a:spLocks noGrp="1"/>
          </p:cNvSpPr>
          <p:nvPr>
            <p:ph type="ftr" sz="quarter" idx="3"/>
          </p:nvPr>
        </p:nvSpPr>
        <p:spPr>
          <a:xfrm>
            <a:off x="6429375" y="6532563"/>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a:t>
            </a:r>
            <a:r>
              <a:rPr lang="en-US" dirty="0" err="1" smtClean="0"/>
              <a:t>Matís</a:t>
            </a:r>
            <a:r>
              <a:rPr lang="en-US" dirty="0" smtClean="0"/>
              <a:t> 2015</a:t>
            </a:r>
            <a:endParaRPr lang="en-US" dirty="0"/>
          </a:p>
        </p:txBody>
      </p:sp>
    </p:spTree>
  </p:cSld>
  <p:clrMap bg1="lt1" tx1="dk1" bg2="lt2" tx2="dk2" accent1="accent1" accent2="accent2" accent3="accent3" accent4="accent4" accent5="accent5" accent6="accent6" hlink="hlink" folHlink="folHlink"/>
  <p:sldLayoutIdLst>
    <p:sldLayoutId id="2147483759"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hf sldNum="0" hdr="0" ftr="0"/>
  <p:txStyles>
    <p:titleStyle>
      <a:lvl1pPr algn="l" rtl="0" eaLnBrk="0" fontAlgn="base" hangingPunct="0">
        <a:lnSpc>
          <a:spcPct val="95000"/>
        </a:lnSpc>
        <a:spcBef>
          <a:spcPct val="0"/>
        </a:spcBef>
        <a:spcAft>
          <a:spcPct val="0"/>
        </a:spcAft>
        <a:defRPr sz="2400" b="1">
          <a:solidFill>
            <a:schemeClr val="bg1"/>
          </a:solidFill>
          <a:latin typeface="+mj-lt"/>
          <a:ea typeface="+mj-ea"/>
          <a:cs typeface="+mj-cs"/>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p:titleStyle>
    <p:bodyStyle>
      <a:lvl1pPr marL="342900" indent="-342900" algn="l" rtl="0" eaLnBrk="0" fontAlgn="base" hangingPunct="0">
        <a:lnSpc>
          <a:spcPct val="120000"/>
        </a:lnSpc>
        <a:spcBef>
          <a:spcPct val="0"/>
        </a:spcBef>
        <a:spcAft>
          <a:spcPct val="0"/>
        </a:spcAft>
        <a:buClr>
          <a:schemeClr val="tx1"/>
        </a:buClr>
        <a:buFont typeface="Verdana" pitchFamily="34" charset="0"/>
        <a:defRPr b="1">
          <a:solidFill>
            <a:schemeClr val="bg2"/>
          </a:solidFill>
          <a:latin typeface="+mn-lt"/>
          <a:ea typeface="+mn-ea"/>
          <a:cs typeface="+mn-cs"/>
        </a:defRPr>
      </a:lvl1pPr>
      <a:lvl2pPr marL="266700" indent="-265113" algn="l" rtl="0" eaLnBrk="0" fontAlgn="base" hangingPunct="0">
        <a:lnSpc>
          <a:spcPct val="120000"/>
        </a:lnSpc>
        <a:spcBef>
          <a:spcPct val="0"/>
        </a:spcBef>
        <a:spcAft>
          <a:spcPct val="0"/>
        </a:spcAft>
        <a:buClr>
          <a:srgbClr val="008CDC"/>
        </a:buClr>
        <a:buFont typeface="Verdana" pitchFamily="34" charset="0"/>
        <a:buChar char="●"/>
        <a:defRPr b="1">
          <a:solidFill>
            <a:schemeClr val="bg2"/>
          </a:solidFill>
          <a:latin typeface="+mn-lt"/>
        </a:defRPr>
      </a:lvl2pPr>
      <a:lvl3pPr marL="268288" indent="646113" algn="l" rtl="0" eaLnBrk="0" fontAlgn="base" hangingPunct="0">
        <a:lnSpc>
          <a:spcPct val="120000"/>
        </a:lnSpc>
        <a:spcBef>
          <a:spcPct val="0"/>
        </a:spcBef>
        <a:spcAft>
          <a:spcPct val="0"/>
        </a:spcAft>
        <a:buFont typeface="Verdana" pitchFamily="34" charset="0"/>
        <a:defRPr b="1">
          <a:solidFill>
            <a:srgbClr val="008CDC"/>
          </a:solidFill>
          <a:latin typeface="+mn-lt"/>
        </a:defRPr>
      </a:lvl3pPr>
      <a:lvl4pPr marL="269875" indent="266700" algn="l" rtl="0" eaLnBrk="0" fontAlgn="base" hangingPunct="0">
        <a:lnSpc>
          <a:spcPct val="120000"/>
        </a:lnSpc>
        <a:spcBef>
          <a:spcPct val="0"/>
        </a:spcBef>
        <a:spcAft>
          <a:spcPct val="0"/>
        </a:spcAft>
        <a:buClr>
          <a:srgbClr val="008CDC"/>
        </a:buClr>
        <a:buFont typeface="Verdana" pitchFamily="34" charset="0"/>
        <a:buChar char="●"/>
        <a:defRPr b="1">
          <a:solidFill>
            <a:schemeClr val="bg2"/>
          </a:solidFill>
          <a:latin typeface="+mn-lt"/>
        </a:defRPr>
      </a:lvl4pPr>
      <a:lvl5pPr marL="538163" indent="1290638" algn="l" rtl="0" eaLnBrk="0" fontAlgn="base" hangingPunct="0">
        <a:lnSpc>
          <a:spcPct val="120000"/>
        </a:lnSpc>
        <a:spcBef>
          <a:spcPct val="0"/>
        </a:spcBef>
        <a:spcAft>
          <a:spcPct val="0"/>
        </a:spcAft>
        <a:buClr>
          <a:schemeClr val="tx1"/>
        </a:buClr>
        <a:buFont typeface="Verdana" pitchFamily="34" charset="0"/>
        <a:defRPr b="1">
          <a:solidFill>
            <a:srgbClr val="008CDC"/>
          </a:solidFill>
          <a:latin typeface="+mn-lt"/>
        </a:defRPr>
      </a:lvl5pPr>
      <a:lvl6pPr marL="995363" algn="l" rtl="0" fontAlgn="base">
        <a:lnSpc>
          <a:spcPct val="120000"/>
        </a:lnSpc>
        <a:spcBef>
          <a:spcPct val="0"/>
        </a:spcBef>
        <a:spcAft>
          <a:spcPct val="0"/>
        </a:spcAft>
        <a:buClr>
          <a:schemeClr val="tx1"/>
        </a:buClr>
        <a:buFont typeface="Verdana" pitchFamily="34" charset="0"/>
        <a:defRPr b="1">
          <a:solidFill>
            <a:schemeClr val="tx1"/>
          </a:solidFill>
          <a:latin typeface="+mn-lt"/>
        </a:defRPr>
      </a:lvl6pPr>
      <a:lvl7pPr marL="1452563" algn="l" rtl="0" fontAlgn="base">
        <a:lnSpc>
          <a:spcPct val="120000"/>
        </a:lnSpc>
        <a:spcBef>
          <a:spcPct val="0"/>
        </a:spcBef>
        <a:spcAft>
          <a:spcPct val="0"/>
        </a:spcAft>
        <a:buClr>
          <a:schemeClr val="tx1"/>
        </a:buClr>
        <a:buFont typeface="Verdana" pitchFamily="34" charset="0"/>
        <a:defRPr b="1">
          <a:solidFill>
            <a:schemeClr val="tx1"/>
          </a:solidFill>
          <a:latin typeface="+mn-lt"/>
        </a:defRPr>
      </a:lvl7pPr>
      <a:lvl8pPr marL="1909763" algn="l" rtl="0" fontAlgn="base">
        <a:lnSpc>
          <a:spcPct val="120000"/>
        </a:lnSpc>
        <a:spcBef>
          <a:spcPct val="0"/>
        </a:spcBef>
        <a:spcAft>
          <a:spcPct val="0"/>
        </a:spcAft>
        <a:buClr>
          <a:schemeClr val="tx1"/>
        </a:buClr>
        <a:buFont typeface="Verdana" pitchFamily="34" charset="0"/>
        <a:defRPr b="1">
          <a:solidFill>
            <a:schemeClr val="tx1"/>
          </a:solidFill>
          <a:latin typeface="+mn-lt"/>
        </a:defRPr>
      </a:lvl8pPr>
      <a:lvl9pPr marL="2366963" algn="l" rtl="0" fontAlgn="base">
        <a:lnSpc>
          <a:spcPct val="120000"/>
        </a:lnSpc>
        <a:spcBef>
          <a:spcPct val="0"/>
        </a:spcBef>
        <a:spcAft>
          <a:spcPct val="0"/>
        </a:spcAft>
        <a:buClr>
          <a:schemeClr val="tx1"/>
        </a:buClr>
        <a:buFont typeface="Verdana" pitchFamily="34" charset="0"/>
        <a:defRPr b="1">
          <a:solidFill>
            <a:schemeClr val="tx1"/>
          </a:solidFill>
          <a:latin typeface="+mn-lt"/>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tmp"/><Relationship Id="rId4" Type="http://schemas.openxmlformats.org/officeDocument/2006/relationships/image" Target="../media/image5.tm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file://localhost/Volumes/Files/Verkefni/LIU/_Projects/00000_00%20-%20pr.%20-%20SFS%20glaerur%20NY%20151014/myndir/do%CC%88kk_haus_hvitt%20logo.pn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file://localhost/Volumes/Files/Verkefni/LIU/_Projects/00000_00%20-%20pr.%20-%20SFS%20glaerur%20NY%20151014/myndir/do%CC%88kk_haus_hvitt%20logo.png"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jpg"/><Relationship Id="rId26" Type="http://schemas.openxmlformats.org/officeDocument/2006/relationships/image" Target="../media/image41.png"/><Relationship Id="rId3" Type="http://schemas.openxmlformats.org/officeDocument/2006/relationships/chart" Target="../charts/chart2.xml"/><Relationship Id="rId21" Type="http://schemas.openxmlformats.org/officeDocument/2006/relationships/image" Target="../media/image36.jpg"/><Relationship Id="rId7" Type="http://schemas.openxmlformats.org/officeDocument/2006/relationships/image" Target="../media/image22.png"/><Relationship Id="rId12" Type="http://schemas.openxmlformats.org/officeDocument/2006/relationships/image" Target="../media/image27.jp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notesSlide" Target="../notesSlides/notesSlide9.xml"/><Relationship Id="rId16" Type="http://schemas.openxmlformats.org/officeDocument/2006/relationships/image" Target="../media/image31.png"/><Relationship Id="rId20" Type="http://schemas.openxmlformats.org/officeDocument/2006/relationships/image" Target="../media/image35.jpg"/><Relationship Id="rId29"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jpg"/><Relationship Id="rId24" Type="http://schemas.openxmlformats.org/officeDocument/2006/relationships/image" Target="../media/image39.png"/><Relationship Id="rId32" Type="http://schemas.openxmlformats.org/officeDocument/2006/relationships/image" Target="../media/image47.jp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jpg"/><Relationship Id="rId28" Type="http://schemas.openxmlformats.org/officeDocument/2006/relationships/image" Target="../media/image43.png"/><Relationship Id="rId10" Type="http://schemas.openxmlformats.org/officeDocument/2006/relationships/image" Target="../media/image25.png"/><Relationship Id="rId19" Type="http://schemas.openxmlformats.org/officeDocument/2006/relationships/image" Target="../media/image34.jpg"/><Relationship Id="rId31" Type="http://schemas.openxmlformats.org/officeDocument/2006/relationships/image" Target="../media/image46.jpe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jp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3.tmp"/><Relationship Id="rId5" Type="http://schemas.openxmlformats.org/officeDocument/2006/relationships/image" Target="../media/image52.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tmp"/><Relationship Id="rId7" Type="http://schemas.openxmlformats.org/officeDocument/2006/relationships/image" Target="../media/image58.png"/><Relationship Id="rId12" Type="http://schemas.openxmlformats.org/officeDocument/2006/relationships/image" Target="../media/image63.tm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jpeg"/><Relationship Id="rId10" Type="http://schemas.openxmlformats.org/officeDocument/2006/relationships/image" Target="../media/image61.png"/><Relationship Id="rId4" Type="http://schemas.openxmlformats.org/officeDocument/2006/relationships/image" Target="../media/image55.jpeg"/><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6.tmp"/></Relationships>
</file>

<file path=ppt/slides/_rels/slide23.xml.rels><?xml version="1.0" encoding="UTF-8" standalone="yes"?>
<Relationships xmlns="http://schemas.openxmlformats.org/package/2006/relationships"><Relationship Id="rId8" Type="http://schemas.openxmlformats.org/officeDocument/2006/relationships/image" Target="../media/image73.tmp"/><Relationship Id="rId13" Type="http://schemas.openxmlformats.org/officeDocument/2006/relationships/image" Target="../media/image78.png"/><Relationship Id="rId3" Type="http://schemas.openxmlformats.org/officeDocument/2006/relationships/image" Target="../media/image68.tmp"/><Relationship Id="rId7" Type="http://schemas.openxmlformats.org/officeDocument/2006/relationships/image" Target="../media/image72.tmp"/><Relationship Id="rId12" Type="http://schemas.openxmlformats.org/officeDocument/2006/relationships/image" Target="../media/image77.png"/><Relationship Id="rId17" Type="http://schemas.openxmlformats.org/officeDocument/2006/relationships/image" Target="../media/image82.tmp"/><Relationship Id="rId2" Type="http://schemas.openxmlformats.org/officeDocument/2006/relationships/image" Target="../media/image67.png"/><Relationship Id="rId16" Type="http://schemas.openxmlformats.org/officeDocument/2006/relationships/image" Target="../media/image81.tmp"/><Relationship Id="rId1" Type="http://schemas.openxmlformats.org/officeDocument/2006/relationships/slideLayout" Target="../slideLayouts/slideLayout2.xml"/><Relationship Id="rId6" Type="http://schemas.openxmlformats.org/officeDocument/2006/relationships/image" Target="../media/image71.tmp"/><Relationship Id="rId11" Type="http://schemas.openxmlformats.org/officeDocument/2006/relationships/image" Target="../media/image76.tmp"/><Relationship Id="rId5" Type="http://schemas.openxmlformats.org/officeDocument/2006/relationships/image" Target="../media/image70.tmp"/><Relationship Id="rId15" Type="http://schemas.openxmlformats.org/officeDocument/2006/relationships/image" Target="../media/image80.tmp"/><Relationship Id="rId10" Type="http://schemas.openxmlformats.org/officeDocument/2006/relationships/image" Target="../media/image75.tmp"/><Relationship Id="rId4" Type="http://schemas.openxmlformats.org/officeDocument/2006/relationships/image" Target="../media/image69.tmp"/><Relationship Id="rId9" Type="http://schemas.openxmlformats.org/officeDocument/2006/relationships/image" Target="../media/image74.tmp"/><Relationship Id="rId14" Type="http://schemas.openxmlformats.org/officeDocument/2006/relationships/image" Target="../media/image79.tmp"/></Relationships>
</file>

<file path=ppt/slides/_rels/slide2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6"/>
          <p:cNvSpPr txBox="1">
            <a:spLocks noChangeArrowheads="1"/>
          </p:cNvSpPr>
          <p:nvPr/>
        </p:nvSpPr>
        <p:spPr bwMode="auto">
          <a:xfrm>
            <a:off x="571500" y="4643438"/>
            <a:ext cx="78581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r>
              <a:rPr lang="is-IS" sz="4400" dirty="0" smtClean="0">
                <a:solidFill>
                  <a:schemeClr val="bg1"/>
                </a:solidFill>
              </a:rPr>
              <a:t>Matís</a:t>
            </a:r>
            <a:endParaRPr lang="is-IS" sz="4400" dirty="0">
              <a:solidFill>
                <a:schemeClr val="bg1"/>
              </a:solidFill>
            </a:endParaRPr>
          </a:p>
        </p:txBody>
      </p:sp>
      <p:pic>
        <p:nvPicPr>
          <p:cNvPr id="4" name="Picture 3" descr="Matis_logo_blat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548680"/>
            <a:ext cx="4786637" cy="4640109"/>
          </a:xfrm>
          <a:prstGeom prst="rect">
            <a:avLst/>
          </a:prstGeom>
        </p:spPr>
      </p:pic>
      <p:sp>
        <p:nvSpPr>
          <p:cNvPr id="5" name="TextBox 16"/>
          <p:cNvSpPr txBox="1">
            <a:spLocks noChangeArrowheads="1"/>
          </p:cNvSpPr>
          <p:nvPr/>
        </p:nvSpPr>
        <p:spPr bwMode="auto">
          <a:xfrm>
            <a:off x="731999" y="5017944"/>
            <a:ext cx="78581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algn="ctr" eaLnBrk="1" hangingPunct="1"/>
            <a:r>
              <a:rPr lang="en-US" sz="1600" dirty="0">
                <a:solidFill>
                  <a:schemeClr val="bg2"/>
                </a:solidFill>
              </a:rPr>
              <a:t>Multiple benefits of Food Technology collaboration in Fish Processing</a:t>
            </a:r>
            <a:r>
              <a:rPr lang="is-IS" sz="1600" dirty="0">
                <a:solidFill>
                  <a:schemeClr val="bg2"/>
                </a:solidFill>
              </a:rPr>
              <a:t/>
            </a:r>
            <a:br>
              <a:rPr lang="is-IS" sz="1600" dirty="0">
                <a:solidFill>
                  <a:schemeClr val="bg2"/>
                </a:solidFill>
              </a:rPr>
            </a:br>
            <a:endParaRPr lang="is-IS" sz="1600" dirty="0" smtClean="0">
              <a:solidFill>
                <a:schemeClr val="bg2"/>
              </a:solidFill>
            </a:endParaRPr>
          </a:p>
          <a:p>
            <a:pPr algn="ctr" eaLnBrk="1" hangingPunct="1"/>
            <a:r>
              <a:rPr lang="is-IS" sz="1600" dirty="0" smtClean="0">
                <a:solidFill>
                  <a:schemeClr val="bg2"/>
                </a:solidFill>
              </a:rPr>
              <a:t>Arnljótur Bjarki Bergsson  </a:t>
            </a:r>
            <a:r>
              <a:rPr lang="is-IS" sz="1600" u="sng" smtClean="0">
                <a:solidFill>
                  <a:srgbClr val="FF0000"/>
                </a:solidFill>
              </a:rPr>
              <a:t>arnljotur</a:t>
            </a:r>
            <a:r>
              <a:rPr lang="is-IS" sz="1600" u="sng">
                <a:solidFill>
                  <a:srgbClr val="FF0000"/>
                </a:solidFill>
              </a:rPr>
              <a:t>b</a:t>
            </a:r>
            <a:r>
              <a:rPr lang="is-IS" sz="1600" u="sng" smtClean="0">
                <a:solidFill>
                  <a:srgbClr val="FF0000"/>
                </a:solidFill>
              </a:rPr>
              <a:t>@</a:t>
            </a:r>
            <a:r>
              <a:rPr lang="is-IS" sz="1600" u="sng" dirty="0" err="1" smtClean="0">
                <a:solidFill>
                  <a:srgbClr val="FF0000"/>
                </a:solidFill>
              </a:rPr>
              <a:t>matis</a:t>
            </a:r>
            <a:r>
              <a:rPr lang="is-IS" sz="1600" u="sng" dirty="0" smtClean="0">
                <a:solidFill>
                  <a:srgbClr val="FF0000"/>
                </a:solidFill>
              </a:rPr>
              <a:t>.is </a:t>
            </a:r>
          </a:p>
          <a:p>
            <a:pPr algn="ctr" eaLnBrk="1" hangingPunct="1"/>
            <a:r>
              <a:rPr lang="is-IS" sz="1600" dirty="0" err="1" smtClean="0">
                <a:solidFill>
                  <a:schemeClr val="bg2"/>
                </a:solidFill>
              </a:rPr>
              <a:t>Resources</a:t>
            </a:r>
            <a:r>
              <a:rPr lang="is-IS" sz="1600" dirty="0" smtClean="0">
                <a:solidFill>
                  <a:schemeClr val="bg2"/>
                </a:solidFill>
              </a:rPr>
              <a:t> </a:t>
            </a:r>
            <a:r>
              <a:rPr lang="is-IS" sz="1600" dirty="0" err="1" smtClean="0">
                <a:solidFill>
                  <a:schemeClr val="bg2"/>
                </a:solidFill>
              </a:rPr>
              <a:t>and</a:t>
            </a:r>
            <a:r>
              <a:rPr lang="is-IS" sz="1600" dirty="0" smtClean="0">
                <a:solidFill>
                  <a:schemeClr val="bg2"/>
                </a:solidFill>
              </a:rPr>
              <a:t> </a:t>
            </a:r>
            <a:r>
              <a:rPr lang="is-IS" sz="1600" dirty="0" err="1" smtClean="0">
                <a:solidFill>
                  <a:schemeClr val="bg2"/>
                </a:solidFill>
              </a:rPr>
              <a:t>Products</a:t>
            </a:r>
            <a:endParaRPr lang="is-IS" sz="1600" dirty="0" smtClean="0">
              <a:solidFill>
                <a:schemeClr val="bg2"/>
              </a:solidFill>
            </a:endParaRPr>
          </a:p>
          <a:p>
            <a:pPr algn="ctr" eaLnBrk="1" hangingPunct="1"/>
            <a:r>
              <a:rPr lang="is-IS" sz="1600" dirty="0" err="1" smtClean="0">
                <a:solidFill>
                  <a:schemeClr val="bg2"/>
                </a:solidFill>
              </a:rPr>
              <a:t>Matis</a:t>
            </a:r>
            <a:r>
              <a:rPr lang="is-IS" sz="1600" dirty="0" smtClean="0">
                <a:solidFill>
                  <a:schemeClr val="bg2"/>
                </a:solidFill>
              </a:rPr>
              <a:t>, </a:t>
            </a:r>
            <a:r>
              <a:rPr lang="is-IS" sz="1600" dirty="0" err="1" smtClean="0">
                <a:solidFill>
                  <a:schemeClr val="bg2"/>
                </a:solidFill>
              </a:rPr>
              <a:t>Iceland</a:t>
            </a:r>
            <a:r>
              <a:rPr lang="is-IS" sz="1600" dirty="0" smtClean="0">
                <a:solidFill>
                  <a:schemeClr val="bg2"/>
                </a:solidFill>
              </a:rPr>
              <a:t> </a:t>
            </a:r>
            <a:r>
              <a:rPr lang="is-IS" sz="1600" u="sng" dirty="0" smtClean="0">
                <a:solidFill>
                  <a:srgbClr val="FF0000"/>
                </a:solidFill>
              </a:rPr>
              <a:t>www.</a:t>
            </a:r>
            <a:r>
              <a:rPr lang="is-IS" sz="1600" u="sng" dirty="0" err="1" smtClean="0">
                <a:solidFill>
                  <a:srgbClr val="FF0000"/>
                </a:solidFill>
              </a:rPr>
              <a:t>matis</a:t>
            </a:r>
            <a:r>
              <a:rPr lang="is-IS" sz="1600" u="sng" dirty="0" smtClean="0">
                <a:solidFill>
                  <a:srgbClr val="FF0000"/>
                </a:solidFill>
              </a:rPr>
              <a:t>.is</a:t>
            </a:r>
            <a:endParaRPr lang="is-IS" sz="1600" u="sng" dirty="0">
              <a:solidFill>
                <a:srgbClr val="FF0000"/>
              </a:solidFill>
            </a:endParaRPr>
          </a:p>
        </p:txBody>
      </p:sp>
      <p:sp>
        <p:nvSpPr>
          <p:cNvPr id="6" name="Title 1"/>
          <p:cNvSpPr txBox="1">
            <a:spLocks/>
          </p:cNvSpPr>
          <p:nvPr/>
        </p:nvSpPr>
        <p:spPr>
          <a:xfrm>
            <a:off x="827584" y="332656"/>
            <a:ext cx="7604323" cy="432048"/>
          </a:xfrm>
          <a:prstGeom prst="rect">
            <a:avLst/>
          </a:prstGeom>
        </p:spPr>
        <p:txBody>
          <a:bodyPr/>
          <a:lstStyle>
            <a:lvl1pPr algn="l" rtl="0" eaLnBrk="0" fontAlgn="base" hangingPunct="0">
              <a:lnSpc>
                <a:spcPct val="95000"/>
              </a:lnSpc>
              <a:spcBef>
                <a:spcPct val="0"/>
              </a:spcBef>
              <a:spcAft>
                <a:spcPct val="0"/>
              </a:spcAft>
              <a:defRPr sz="2400" b="1">
                <a:solidFill>
                  <a:schemeClr val="bg1"/>
                </a:solidFill>
                <a:latin typeface="+mj-lt"/>
                <a:ea typeface="+mj-ea"/>
                <a:cs typeface="+mj-cs"/>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pPr algn="ctr"/>
            <a:endParaRPr lang="is-IS" b="0" kern="0" dirty="0">
              <a:latin typeface="Myriad Pro"/>
              <a:cs typeface="Myriad Pro"/>
            </a:endParaRPr>
          </a:p>
        </p:txBody>
      </p:sp>
      <p:sp>
        <p:nvSpPr>
          <p:cNvPr id="7" name="Title 1"/>
          <p:cNvSpPr txBox="1">
            <a:spLocks/>
          </p:cNvSpPr>
          <p:nvPr/>
        </p:nvSpPr>
        <p:spPr>
          <a:xfrm>
            <a:off x="571501" y="214313"/>
            <a:ext cx="7572374" cy="838423"/>
          </a:xfrm>
          <a:prstGeom prst="rect">
            <a:avLst/>
          </a:prstGeom>
        </p:spPr>
        <p:txBody>
          <a:bodyPr/>
          <a:lstStyle>
            <a:lvl1pPr algn="l" rtl="0" eaLnBrk="0" fontAlgn="base" hangingPunct="0">
              <a:lnSpc>
                <a:spcPct val="95000"/>
              </a:lnSpc>
              <a:spcBef>
                <a:spcPct val="0"/>
              </a:spcBef>
              <a:spcAft>
                <a:spcPct val="0"/>
              </a:spcAft>
              <a:defRPr sz="2400" b="1">
                <a:solidFill>
                  <a:schemeClr val="bg1"/>
                </a:solidFill>
                <a:latin typeface="+mj-lt"/>
                <a:ea typeface="+mj-ea"/>
                <a:cs typeface="+mj-cs"/>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pPr algn="ctr"/>
            <a:r>
              <a:rPr lang="en-US" b="0" kern="0" dirty="0" smtClean="0"/>
              <a:t>4</a:t>
            </a:r>
            <a:r>
              <a:rPr lang="en-US" b="0" kern="0" baseline="30000" dirty="0" smtClean="0"/>
              <a:t>th</a:t>
            </a:r>
            <a:r>
              <a:rPr lang="en-US" b="0" kern="0" dirty="0" smtClean="0"/>
              <a:t> International Conference and Exhibition on</a:t>
            </a:r>
          </a:p>
          <a:p>
            <a:pPr algn="ctr"/>
            <a:r>
              <a:rPr lang="en-US" kern="0" dirty="0" smtClean="0"/>
              <a:t>Food Processing &amp; Technology</a:t>
            </a:r>
            <a:r>
              <a:rPr lang="en-US" b="0" kern="0" dirty="0" smtClean="0"/>
              <a:t> – August 11</a:t>
            </a:r>
            <a:r>
              <a:rPr lang="en-US" b="0" kern="0" baseline="30000" dirty="0" smtClean="0"/>
              <a:t>th</a:t>
            </a:r>
            <a:r>
              <a:rPr lang="en-US" b="0" kern="0" dirty="0" smtClean="0"/>
              <a:t> 2015</a:t>
            </a:r>
          </a:p>
        </p:txBody>
      </p:sp>
    </p:spTree>
  </p:cSld>
  <p:clrMapOvr>
    <a:masterClrMapping/>
  </p:clrMapOvr>
  <mc:AlternateContent xmlns:mc="http://schemas.openxmlformats.org/markup-compatibility/2006" xmlns:p14="http://schemas.microsoft.com/office/powerpoint/2010/main">
    <mc:Choice Requires="p14">
      <p:transition spd="slow" p14:dur="2000" advTm="7874"/>
    </mc:Choice>
    <mc:Fallback xmlns="">
      <p:transition spd="slow" advTm="787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9119" y="214313"/>
            <a:ext cx="4624755" cy="428625"/>
          </a:xfrm>
        </p:spPr>
        <p:txBody>
          <a:bodyPr/>
          <a:lstStyle/>
          <a:p>
            <a:r>
              <a:rPr lang="en-US" dirty="0" smtClean="0"/>
              <a:t>World food production</a:t>
            </a:r>
            <a:br>
              <a:rPr lang="en-US" dirty="0" smtClean="0"/>
            </a:br>
            <a:r>
              <a:rPr lang="en-US" b="0" dirty="0" smtClean="0"/>
              <a:t>Forecast 2015</a:t>
            </a:r>
            <a:endParaRPr lang="en-US" b="0"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 y="116624"/>
            <a:ext cx="3376245" cy="1052627"/>
          </a:xfrm>
          <a:prstGeom prst="rect">
            <a:avLst/>
          </a:prstGeom>
        </p:spPr>
      </p:pic>
      <p:sp>
        <p:nvSpPr>
          <p:cNvPr id="10" name="Title 1"/>
          <p:cNvSpPr txBox="1">
            <a:spLocks/>
          </p:cNvSpPr>
          <p:nvPr/>
        </p:nvSpPr>
        <p:spPr bwMode="auto">
          <a:xfrm>
            <a:off x="251520" y="1605632"/>
            <a:ext cx="814387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2400" b="1">
                <a:solidFill>
                  <a:schemeClr val="bg1"/>
                </a:solidFill>
                <a:latin typeface="+mj-lt"/>
                <a:ea typeface="+mj-ea"/>
                <a:cs typeface="+mj-cs"/>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r>
              <a:rPr lang="en-US" kern="0" dirty="0" smtClean="0">
                <a:solidFill>
                  <a:schemeClr val="bg2"/>
                </a:solidFill>
              </a:rPr>
              <a:t>Total Production			For food consumption</a:t>
            </a:r>
          </a:p>
          <a:p>
            <a:r>
              <a:rPr lang="en-US" b="0" kern="0" dirty="0" smtClean="0">
                <a:solidFill>
                  <a:schemeClr val="bg2"/>
                </a:solidFill>
              </a:rPr>
              <a:t>4.5 billion tons			3.1 billion tons</a:t>
            </a:r>
            <a:endParaRPr lang="en-US" b="0" kern="0" dirty="0">
              <a:solidFill>
                <a:schemeClr val="bg2"/>
              </a:solidFill>
            </a:endParaRPr>
          </a:p>
        </p:txBody>
      </p:sp>
      <p:pic>
        <p:nvPicPr>
          <p:cNvPr id="13" name="Picture 1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503" y="2708920"/>
            <a:ext cx="4462949" cy="3719124"/>
          </a:xfrm>
          <a:prstGeom prst="rect">
            <a:avLst/>
          </a:prstGeom>
        </p:spPr>
      </p:pic>
      <p:pic>
        <p:nvPicPr>
          <p:cNvPr id="14" name="Picture 13"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3182" y="2708920"/>
            <a:ext cx="3731521" cy="3725323"/>
          </a:xfrm>
          <a:prstGeom prst="rect">
            <a:avLst/>
          </a:prstGeom>
        </p:spPr>
      </p:pic>
      <p:sp>
        <p:nvSpPr>
          <p:cNvPr id="7"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4170811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world population </a:t>
            </a:r>
            <a:endParaRPr lang="en-US" dirty="0"/>
          </a:p>
        </p:txBody>
      </p:sp>
      <p:sp>
        <p:nvSpPr>
          <p:cNvPr id="3" name="Content Placeholder 2"/>
          <p:cNvSpPr>
            <a:spLocks noGrp="1"/>
          </p:cNvSpPr>
          <p:nvPr>
            <p:ph idx="1"/>
          </p:nvPr>
        </p:nvSpPr>
        <p:spPr>
          <a:xfrm>
            <a:off x="214313" y="1072480"/>
            <a:ext cx="8572500" cy="4876800"/>
          </a:xfrm>
        </p:spPr>
        <p:txBody>
          <a:bodyPr/>
          <a:lstStyle/>
          <a:p>
            <a:r>
              <a:rPr lang="en-US" b="0" dirty="0" smtClean="0"/>
              <a:t>Need to feed the world population</a:t>
            </a:r>
          </a:p>
          <a:p>
            <a:r>
              <a:rPr lang="en-US" b="0" dirty="0" smtClean="0"/>
              <a:t>Fierce competition between food products</a:t>
            </a:r>
          </a:p>
          <a:p>
            <a:r>
              <a:rPr lang="en-US" b="0" dirty="0" smtClean="0">
                <a:solidFill>
                  <a:srgbClr val="C00000"/>
                </a:solidFill>
              </a:rPr>
              <a:t>Seafood minor part on the worlds dining table  </a:t>
            </a:r>
          </a:p>
          <a:p>
            <a:endParaRPr lang="en-US" b="0" dirty="0" smtClean="0"/>
          </a:p>
          <a:p>
            <a:r>
              <a:rPr lang="en-US" b="0" dirty="0" smtClean="0"/>
              <a:t>91 million tons captured, 67 million tons cultivated in 2012 </a:t>
            </a:r>
          </a:p>
          <a:p>
            <a:r>
              <a:rPr lang="en-US" b="0" dirty="0"/>
              <a:t>91 million tons captured, </a:t>
            </a:r>
            <a:r>
              <a:rPr lang="en-US" b="0" dirty="0" smtClean="0"/>
              <a:t>78 </a:t>
            </a:r>
            <a:r>
              <a:rPr lang="en-US" b="0" dirty="0"/>
              <a:t>million tons cultivated in </a:t>
            </a:r>
            <a:r>
              <a:rPr lang="en-US" b="0" dirty="0" smtClean="0"/>
              <a:t>2015 - Forecast</a:t>
            </a:r>
          </a:p>
          <a:p>
            <a:r>
              <a:rPr lang="en-US" b="0" dirty="0" smtClean="0"/>
              <a:t>169 million out of 4.5 billion tons</a:t>
            </a:r>
          </a:p>
          <a:p>
            <a:endParaRPr lang="en-US" b="0" dirty="0" smtClean="0"/>
          </a:p>
          <a:p>
            <a:r>
              <a:rPr lang="en-US" b="0" dirty="0" smtClean="0"/>
              <a:t>3 million of 4.3 million tons of Atlantic demersal catches, from North East Atlantic</a:t>
            </a:r>
          </a:p>
          <a:p>
            <a:r>
              <a:rPr lang="en-US" b="0" dirty="0"/>
              <a:t>	</a:t>
            </a:r>
            <a:endParaRPr lang="en-US" b="0" dirty="0" smtClean="0"/>
          </a:p>
          <a:p>
            <a:r>
              <a:rPr lang="en-US" b="0" dirty="0">
                <a:solidFill>
                  <a:srgbClr val="C00000"/>
                </a:solidFill>
              </a:rPr>
              <a:t>E</a:t>
            </a:r>
            <a:r>
              <a:rPr lang="en-US" b="0" dirty="0" smtClean="0">
                <a:solidFill>
                  <a:srgbClr val="C00000"/>
                </a:solidFill>
              </a:rPr>
              <a:t>ven more pressure to obtain high prices for what is harvested and produced</a:t>
            </a:r>
          </a:p>
          <a:p>
            <a:r>
              <a:rPr lang="en-US" b="0" dirty="0"/>
              <a:t>Precision and efficiency in high demand</a:t>
            </a:r>
          </a:p>
          <a:p>
            <a:endParaRPr lang="en-US" b="0" dirty="0" smtClean="0"/>
          </a:p>
          <a:p>
            <a:r>
              <a:rPr lang="en-US" b="0" dirty="0" smtClean="0"/>
              <a:t>Post harvest losses -  food waste (up to 30% of  produced foods)</a:t>
            </a:r>
          </a:p>
          <a:p>
            <a:endParaRPr lang="en-US" b="0" dirty="0"/>
          </a:p>
          <a:p>
            <a:r>
              <a:rPr lang="en-US" b="0" dirty="0" smtClean="0"/>
              <a:t>Increase in aquatic products demand, anticipated</a:t>
            </a:r>
            <a:endParaRPr lang="en-US" b="0" dirty="0"/>
          </a:p>
        </p:txBody>
      </p:sp>
      <p:sp>
        <p:nvSpPr>
          <p:cNvPr id="4"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983399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European Fish Market -  </a:t>
            </a:r>
            <a:r>
              <a:rPr lang="en-US" dirty="0" err="1" smtClean="0"/>
              <a:t>FinFish</a:t>
            </a:r>
            <a:r>
              <a:rPr lang="en-US" dirty="0" smtClean="0"/>
              <a:t> Study 2014</a:t>
            </a:r>
            <a:endParaRPr lang="en-US" dirty="0"/>
          </a:p>
        </p:txBody>
      </p:sp>
      <p:sp>
        <p:nvSpPr>
          <p:cNvPr id="3" name="Content Placeholder 2"/>
          <p:cNvSpPr>
            <a:spLocks noGrp="1"/>
          </p:cNvSpPr>
          <p:nvPr>
            <p:ph idx="1"/>
          </p:nvPr>
        </p:nvSpPr>
        <p:spPr/>
        <p:txBody>
          <a:bodyPr/>
          <a:lstStyle/>
          <a:p>
            <a:r>
              <a:rPr lang="en-US" dirty="0" smtClean="0"/>
              <a:t>Total </a:t>
            </a:r>
            <a:r>
              <a:rPr lang="en-US" dirty="0"/>
              <a:t>market supply 14.2 million t up 1.7 %</a:t>
            </a:r>
          </a:p>
          <a:p>
            <a:r>
              <a:rPr lang="en-US" dirty="0" smtClean="0"/>
              <a:t>Imported </a:t>
            </a:r>
            <a:r>
              <a:rPr lang="en-US" dirty="0"/>
              <a:t>share slightly down to 63 % (8.9 million t)</a:t>
            </a:r>
          </a:p>
          <a:p>
            <a:r>
              <a:rPr lang="en-US" dirty="0" smtClean="0"/>
              <a:t>Whitefish </a:t>
            </a:r>
            <a:r>
              <a:rPr lang="en-US" dirty="0"/>
              <a:t>dependency unchanged at 89 % for wild capture species</a:t>
            </a:r>
          </a:p>
          <a:p>
            <a:r>
              <a:rPr lang="en-US" dirty="0" smtClean="0"/>
              <a:t>EU </a:t>
            </a:r>
            <a:r>
              <a:rPr lang="en-US" dirty="0"/>
              <a:t>catches for whitefish species have increased marginally (+1 %) but quota </a:t>
            </a:r>
            <a:r>
              <a:rPr lang="en-US" dirty="0" smtClean="0"/>
              <a:t>utilization continues </a:t>
            </a:r>
            <a:r>
              <a:rPr lang="en-US" dirty="0"/>
              <a:t>to deteriorate</a:t>
            </a:r>
          </a:p>
          <a:p>
            <a:r>
              <a:rPr lang="en-US" dirty="0" smtClean="0"/>
              <a:t>Exports </a:t>
            </a:r>
            <a:r>
              <a:rPr lang="en-US" dirty="0"/>
              <a:t>slip back by 5 </a:t>
            </a:r>
            <a:r>
              <a:rPr lang="en-US" dirty="0" smtClean="0"/>
              <a:t>%</a:t>
            </a:r>
          </a:p>
          <a:p>
            <a:r>
              <a:rPr lang="en-US" dirty="0" smtClean="0"/>
              <a:t>Tuna</a:t>
            </a:r>
            <a:r>
              <a:rPr lang="en-US" dirty="0"/>
              <a:t>, salmon and cod are more or less equal in consumption at WFE of </a:t>
            </a:r>
            <a:r>
              <a:rPr lang="en-US" dirty="0" smtClean="0"/>
              <a:t>around 1.1 </a:t>
            </a:r>
            <a:r>
              <a:rPr lang="en-US" dirty="0"/>
              <a:t>million t each</a:t>
            </a:r>
          </a:p>
          <a:p>
            <a:r>
              <a:rPr lang="en-US" dirty="0" smtClean="0"/>
              <a:t>Supply </a:t>
            </a:r>
            <a:r>
              <a:rPr lang="en-US" dirty="0"/>
              <a:t>for per capita consumption is up by 0.6 kg at WFE</a:t>
            </a:r>
          </a:p>
          <a:p>
            <a:r>
              <a:rPr lang="en-US" dirty="0" smtClean="0"/>
              <a:t>Competition </a:t>
            </a:r>
            <a:r>
              <a:rPr lang="en-US" dirty="0"/>
              <a:t>is intensifying from other countries and </a:t>
            </a:r>
            <a:r>
              <a:rPr lang="en-US" dirty="0" smtClean="0"/>
              <a:t>regions</a:t>
            </a:r>
          </a:p>
          <a:p>
            <a:r>
              <a:rPr lang="en-US" dirty="0" smtClean="0"/>
              <a:t>EU fisheries account for 27% of consumption</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34" y="5805264"/>
            <a:ext cx="6612945" cy="818939"/>
          </a:xfrm>
          <a:prstGeom prst="rect">
            <a:avLst/>
          </a:prstGeom>
        </p:spPr>
      </p:pic>
      <p:sp>
        <p:nvSpPr>
          <p:cNvPr id="7" name="Rectangle 6"/>
          <p:cNvSpPr/>
          <p:nvPr/>
        </p:nvSpPr>
        <p:spPr>
          <a:xfrm>
            <a:off x="6039923" y="5811016"/>
            <a:ext cx="2876813" cy="646331"/>
          </a:xfrm>
          <a:prstGeom prst="rect">
            <a:avLst/>
          </a:prstGeom>
        </p:spPr>
        <p:txBody>
          <a:bodyPr wrap="none">
            <a:spAutoFit/>
          </a:bodyPr>
          <a:lstStyle/>
          <a:p>
            <a:r>
              <a:rPr lang="en-US" dirty="0">
                <a:latin typeface="Calibri" panose="020F0502020204030204" pitchFamily="34" charset="0"/>
              </a:rPr>
              <a:t>Whole Fish Equivalent (WFE</a:t>
            </a:r>
            <a:r>
              <a:rPr lang="en-US" dirty="0" smtClean="0">
                <a:latin typeface="Calibri" panose="020F0502020204030204" pitchFamily="34" charset="0"/>
              </a:rPr>
              <a:t>)</a:t>
            </a:r>
          </a:p>
          <a:p>
            <a:r>
              <a:rPr lang="en-US" dirty="0"/>
              <a:t> </a:t>
            </a:r>
            <a:r>
              <a:rPr lang="en-US" dirty="0" smtClean="0"/>
              <a:t>     </a:t>
            </a:r>
            <a:r>
              <a:rPr lang="en-US" sz="1200" dirty="0" smtClean="0">
                <a:solidFill>
                  <a:srgbClr val="000000"/>
                </a:solidFill>
              </a:rPr>
              <a:t>Mr. </a:t>
            </a:r>
            <a:r>
              <a:rPr lang="en-US" sz="1200" dirty="0" err="1" smtClean="0">
                <a:solidFill>
                  <a:srgbClr val="000000"/>
                </a:solidFill>
              </a:rPr>
              <a:t>Guus</a:t>
            </a:r>
            <a:r>
              <a:rPr lang="en-US" sz="1200" dirty="0" smtClean="0">
                <a:solidFill>
                  <a:srgbClr val="000000"/>
                </a:solidFill>
              </a:rPr>
              <a:t> </a:t>
            </a:r>
            <a:r>
              <a:rPr lang="en-US" sz="1200" dirty="0" err="1" smtClean="0">
                <a:solidFill>
                  <a:srgbClr val="000000"/>
                </a:solidFill>
              </a:rPr>
              <a:t>Pastoor</a:t>
            </a:r>
            <a:r>
              <a:rPr lang="en-US" sz="1200" dirty="0">
                <a:solidFill>
                  <a:srgbClr val="000000"/>
                </a:solidFill>
              </a:rPr>
              <a:t> </a:t>
            </a:r>
            <a:r>
              <a:rPr lang="en-US" sz="1200" dirty="0" smtClean="0">
                <a:solidFill>
                  <a:srgbClr val="000000"/>
                </a:solidFill>
              </a:rPr>
              <a:t>AIPCE-CEP</a:t>
            </a:r>
            <a:endParaRPr lang="en-US" sz="1200" dirty="0">
              <a:solidFill>
                <a:srgbClr val="000000"/>
              </a:solidFill>
              <a:latin typeface="Calibri" panose="020F0502020204030204" pitchFamily="34" charset="0"/>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026384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214313"/>
            <a:ext cx="8001000" cy="428625"/>
          </a:xfrm>
        </p:spPr>
        <p:txBody>
          <a:bodyPr/>
          <a:lstStyle/>
          <a:p>
            <a:r>
              <a:rPr lang="en-US" dirty="0" smtClean="0"/>
              <a:t>Supreme importance of fisheries to Iceland</a:t>
            </a:r>
            <a:endParaRPr lang="en-US" dirty="0"/>
          </a:p>
        </p:txBody>
      </p:sp>
      <p:sp>
        <p:nvSpPr>
          <p:cNvPr id="3" name="Content Placeholder 2"/>
          <p:cNvSpPr>
            <a:spLocks noGrp="1"/>
          </p:cNvSpPr>
          <p:nvPr>
            <p:ph idx="1"/>
          </p:nvPr>
        </p:nvSpPr>
        <p:spPr>
          <a:xfrm>
            <a:off x="2123728" y="5877272"/>
            <a:ext cx="6336704" cy="316607"/>
          </a:xfrm>
        </p:spPr>
        <p:txBody>
          <a:bodyPr/>
          <a:lstStyle/>
          <a:p>
            <a:r>
              <a:rPr lang="is-IS" sz="1000" dirty="0" err="1" smtClean="0"/>
              <a:t>Source</a:t>
            </a:r>
            <a:r>
              <a:rPr lang="is-IS" sz="1000" dirty="0" smtClean="0"/>
              <a:t> FAO; </a:t>
            </a:r>
            <a:r>
              <a:rPr lang="is-IS" sz="1000" dirty="0" err="1" smtClean="0"/>
              <a:t>McKinsey</a:t>
            </a:r>
            <a:r>
              <a:rPr lang="is-IS" sz="1000" dirty="0" smtClean="0"/>
              <a:t> </a:t>
            </a:r>
            <a:r>
              <a:rPr lang="is-IS" sz="1000" dirty="0" err="1" smtClean="0"/>
              <a:t>analysis</a:t>
            </a:r>
            <a:r>
              <a:rPr lang="is-IS" sz="1000" dirty="0" smtClean="0"/>
              <a:t>. </a:t>
            </a:r>
            <a:r>
              <a:rPr lang="is-IS" sz="1000" dirty="0" err="1" smtClean="0"/>
              <a:t>McKinsey</a:t>
            </a:r>
            <a:r>
              <a:rPr lang="is-IS" sz="1000" dirty="0"/>
              <a:t> </a:t>
            </a:r>
            <a:r>
              <a:rPr lang="is-IS" sz="1000" i="1" dirty="0" err="1" smtClean="0"/>
              <a:t>Charting</a:t>
            </a:r>
            <a:r>
              <a:rPr lang="is-IS" sz="1000" i="1" dirty="0" smtClean="0"/>
              <a:t> a </a:t>
            </a:r>
            <a:r>
              <a:rPr lang="is-IS" sz="1000" i="1" dirty="0" err="1" smtClean="0"/>
              <a:t>Growth</a:t>
            </a:r>
            <a:r>
              <a:rPr lang="is-IS" sz="1000" i="1" dirty="0" smtClean="0"/>
              <a:t> </a:t>
            </a:r>
            <a:r>
              <a:rPr lang="is-IS" sz="1000" i="1" dirty="0" err="1" smtClean="0"/>
              <a:t>Path</a:t>
            </a:r>
            <a:r>
              <a:rPr lang="is-IS" sz="1000" i="1" dirty="0" smtClean="0"/>
              <a:t> for </a:t>
            </a:r>
            <a:r>
              <a:rPr lang="is-IS" sz="1000" i="1" dirty="0" err="1" smtClean="0"/>
              <a:t>Iceland</a:t>
            </a:r>
            <a:endParaRPr lang="is-IS" sz="1000" i="1"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340768"/>
            <a:ext cx="7010400" cy="435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71577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600" b="0" dirty="0" smtClean="0"/>
              <a:t>Iceland </a:t>
            </a:r>
            <a:r>
              <a:rPr lang="en-US" sz="1600" b="0" dirty="0"/>
              <a:t>103,000 km</a:t>
            </a:r>
            <a:r>
              <a:rPr lang="en-US" sz="1600" b="0" baseline="30000" dirty="0"/>
              <a:t>2</a:t>
            </a:r>
            <a:r>
              <a:rPr lang="en-US" sz="1600" b="0" dirty="0"/>
              <a:t> </a:t>
            </a:r>
            <a:r>
              <a:rPr lang="en-US" sz="1600" b="0" dirty="0" smtClean="0"/>
              <a:t>landmass	753,000 km</a:t>
            </a:r>
            <a:r>
              <a:rPr lang="en-US" sz="1600" b="0" baseline="30000" dirty="0"/>
              <a:t>2</a:t>
            </a:r>
            <a:r>
              <a:rPr lang="en-US" sz="1600" b="0" dirty="0" smtClean="0"/>
              <a:t> EEZ  (0.16%)</a:t>
            </a:r>
          </a:p>
          <a:p>
            <a:r>
              <a:rPr lang="en-US" sz="1600" b="0" dirty="0" smtClean="0"/>
              <a:t>330,000 inhabitants</a:t>
            </a:r>
          </a:p>
          <a:p>
            <a:endParaRPr lang="en-US" sz="1600" b="0" dirty="0" smtClean="0"/>
          </a:p>
          <a:p>
            <a:r>
              <a:rPr lang="en-US" sz="1600" b="0" dirty="0" smtClean="0"/>
              <a:t>Harvest ≥ 1.1 million ton/year 	Export </a:t>
            </a:r>
            <a:r>
              <a:rPr lang="en-US" sz="1600" b="0" dirty="0" smtClean="0">
                <a:latin typeface="Algerian" panose="04020705040A02060702" pitchFamily="82" charset="0"/>
                <a:cs typeface="Arabic Typesetting" panose="03020402040406030203" pitchFamily="66" charset="-78"/>
              </a:rPr>
              <a:t>≈</a:t>
            </a:r>
            <a:r>
              <a:rPr lang="en-US" sz="1600" b="0" dirty="0" smtClean="0"/>
              <a:t>660 thousand tons seafood products in 2014</a:t>
            </a:r>
          </a:p>
          <a:p>
            <a:r>
              <a:rPr lang="en-US" sz="1600" b="0" dirty="0" smtClean="0"/>
              <a:t>Export Value of Icelandic Seafood Products 1.9 billion GBP 2014		42.5%</a:t>
            </a:r>
          </a:p>
          <a:p>
            <a:endParaRPr lang="en-US" sz="1600" b="0" dirty="0" smtClean="0"/>
          </a:p>
          <a:p>
            <a:r>
              <a:rPr lang="en-US" sz="1600" b="0" dirty="0" smtClean="0"/>
              <a:t>		         </a:t>
            </a:r>
            <a:r>
              <a:rPr lang="en-US" sz="1600" b="0" i="1" dirty="0" smtClean="0"/>
              <a:t>Ocean Currents</a:t>
            </a:r>
          </a:p>
          <a:p>
            <a:endParaRPr lang="en-US" sz="1600" b="0" dirty="0"/>
          </a:p>
          <a:p>
            <a:endParaRPr lang="en-US" sz="1600" b="0" dirty="0" smtClean="0"/>
          </a:p>
          <a:p>
            <a:endParaRPr lang="en-US" sz="1600" b="0" dirty="0"/>
          </a:p>
          <a:p>
            <a:endParaRPr lang="en-US" sz="1600" b="0" dirty="0" smtClean="0"/>
          </a:p>
          <a:p>
            <a:endParaRPr lang="en-US" sz="1600" b="0" dirty="0"/>
          </a:p>
          <a:p>
            <a:endParaRPr lang="en-US" sz="1600" b="0" dirty="0" smtClean="0"/>
          </a:p>
          <a:p>
            <a:endParaRPr lang="en-US" sz="1600" b="0" dirty="0"/>
          </a:p>
          <a:p>
            <a:endParaRPr lang="en-US" sz="1600" b="0" dirty="0" smtClean="0"/>
          </a:p>
          <a:p>
            <a:endParaRPr lang="en-US" sz="1600" b="0" dirty="0"/>
          </a:p>
          <a:p>
            <a:r>
              <a:rPr lang="en-US" sz="1600" b="0" dirty="0" smtClean="0"/>
              <a:t>Source Wikipedia				Source Statistics Iceland</a:t>
            </a:r>
            <a:endParaRPr lang="en-US" sz="1600" b="0" dirty="0"/>
          </a:p>
        </p:txBody>
      </p:sp>
      <p:sp>
        <p:nvSpPr>
          <p:cNvPr id="3" name="Title 2"/>
          <p:cNvSpPr>
            <a:spLocks noGrp="1"/>
          </p:cNvSpPr>
          <p:nvPr>
            <p:ph type="title"/>
          </p:nvPr>
        </p:nvSpPr>
        <p:spPr/>
        <p:txBody>
          <a:bodyPr/>
          <a:lstStyle/>
          <a:p>
            <a:r>
              <a:rPr lang="en-US" dirty="0" smtClean="0"/>
              <a:t>Iceland’s Fisheries</a:t>
            </a:r>
            <a:endParaRPr lang="en-US" dirty="0"/>
          </a:p>
        </p:txBody>
      </p:sp>
      <p:pic>
        <p:nvPicPr>
          <p:cNvPr id="5" name="Picture 4"/>
          <p:cNvPicPr>
            <a:picLocks noChangeAspect="1"/>
          </p:cNvPicPr>
          <p:nvPr/>
        </p:nvPicPr>
        <p:blipFill>
          <a:blip r:embed="rId2"/>
          <a:stretch>
            <a:fillRect/>
          </a:stretch>
        </p:blipFill>
        <p:spPr>
          <a:xfrm>
            <a:off x="4323610" y="3429000"/>
            <a:ext cx="4485676" cy="28083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75" y="3717032"/>
            <a:ext cx="4265442" cy="2232248"/>
          </a:xfrm>
          <a:prstGeom prst="rect">
            <a:avLst/>
          </a:prstGeom>
        </p:spPr>
      </p:pic>
      <p:sp>
        <p:nvSpPr>
          <p:cNvPr id="7" name="Oval 6"/>
          <p:cNvSpPr/>
          <p:nvPr/>
        </p:nvSpPr>
        <p:spPr bwMode="auto">
          <a:xfrm>
            <a:off x="1979712" y="3861048"/>
            <a:ext cx="216024" cy="144016"/>
          </a:xfrm>
          <a:prstGeom prst="ellipse">
            <a:avLst/>
          </a:prstGeom>
          <a:noFill/>
          <a:ln>
            <a:solidFill>
              <a:srgbClr val="FF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Verdana" pitchFamily="34" charset="0"/>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945988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dökk_haus_hvitt logo.png" descr="/Volumes/Files/Verkefni/LIU/_Projects/00000_00 - pr. - SFS glaerur NY 151014/myndir/dökk_haus_hvitt logo.png"/>
          <p:cNvPicPr>
            <a:picLocks noChangeAspect="1"/>
          </p:cNvPicPr>
          <p:nvPr/>
        </p:nvPicPr>
        <p:blipFill>
          <a:blip r:embed="rId3" r:link="rId4">
            <a:extLst>
              <a:ext uri="{28A0092B-C50C-407E-A947-70E740481C1C}">
                <a14:useLocalDpi xmlns:a14="http://schemas.microsoft.com/office/drawing/2010/main"/>
              </a:ext>
            </a:extLst>
          </a:blip>
          <a:stretch>
            <a:fillRect/>
          </a:stretch>
        </p:blipFill>
        <p:spPr>
          <a:xfrm>
            <a:off x="0" y="-21932"/>
            <a:ext cx="9144000" cy="1146676"/>
          </a:xfrm>
          <a:prstGeom prst="rect">
            <a:avLst/>
          </a:prstGeom>
        </p:spPr>
      </p:pic>
      <p:sp>
        <p:nvSpPr>
          <p:cNvPr id="6" name="Title 7"/>
          <p:cNvSpPr txBox="1">
            <a:spLocks/>
          </p:cNvSpPr>
          <p:nvPr/>
        </p:nvSpPr>
        <p:spPr>
          <a:xfrm>
            <a:off x="179512" y="116632"/>
            <a:ext cx="8229600" cy="857250"/>
          </a:xfrm>
          <a:prstGeom prst="rect">
            <a:avLst/>
          </a:prstGeom>
        </p:spPr>
        <p:txBody>
          <a:bodyPr vert="horz" lIns="0" tIns="0" rIns="0" bIns="0" rtlCol="0" anchor="t" anchorCtr="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s-IS" sz="1800" dirty="0">
                <a:solidFill>
                  <a:schemeClr val="bg1"/>
                </a:solidFill>
                <a:latin typeface="Guardian Egyp Semibold"/>
                <a:cs typeface="Guardian Egyp Medium"/>
              </a:rPr>
              <a:t>Economic independence</a:t>
            </a:r>
          </a:p>
          <a:p>
            <a:pPr algn="l"/>
            <a:r>
              <a:rPr lang="is-IS" sz="1800" dirty="0">
                <a:solidFill>
                  <a:schemeClr val="bg1">
                    <a:lumMod val="85000"/>
                  </a:schemeClr>
                </a:solidFill>
                <a:latin typeface="Guardian Egyp Regular" panose="02060503050503060803" pitchFamily="18" charset="0"/>
                <a:cs typeface="Guardian Egyp Medium"/>
              </a:rPr>
              <a:t>International comparison </a:t>
            </a:r>
            <a:r>
              <a:rPr lang="is-IS" sz="1800" dirty="0">
                <a:solidFill>
                  <a:schemeClr val="bg1"/>
                </a:solidFill>
                <a:latin typeface="Guardian Egyp Regular" panose="02060503050503060803" pitchFamily="18" charset="0"/>
                <a:cs typeface="Guardian Egyp Medium"/>
              </a:rPr>
              <a:t/>
            </a:r>
            <a:br>
              <a:rPr lang="is-IS" sz="1800" dirty="0">
                <a:solidFill>
                  <a:schemeClr val="bg1"/>
                </a:solidFill>
                <a:latin typeface="Guardian Egyp Regular" panose="02060503050503060803" pitchFamily="18" charset="0"/>
                <a:cs typeface="Guardian Egyp Medium"/>
              </a:rPr>
            </a:br>
            <a:endParaRPr lang="en-US" sz="1800" dirty="0">
              <a:solidFill>
                <a:schemeClr val="tx1">
                  <a:lumMod val="50000"/>
                  <a:lumOff val="50000"/>
                </a:schemeClr>
              </a:solidFill>
              <a:latin typeface="Guardian Egyp Regular" panose="02060503050503060803" pitchFamily="18" charset="0"/>
              <a:cs typeface="Guardian Egyp Medium"/>
            </a:endParaRPr>
          </a:p>
        </p:txBody>
      </p:sp>
      <p:sp>
        <p:nvSpPr>
          <p:cNvPr id="2" name="TextBox 1"/>
          <p:cNvSpPr txBox="1"/>
          <p:nvPr/>
        </p:nvSpPr>
        <p:spPr>
          <a:xfrm>
            <a:off x="4860032" y="5805264"/>
            <a:ext cx="4074859" cy="461665"/>
          </a:xfrm>
          <a:prstGeom prst="rect">
            <a:avLst/>
          </a:prstGeom>
          <a:noFill/>
        </p:spPr>
        <p:txBody>
          <a:bodyPr wrap="square" rtlCol="0">
            <a:spAutoFit/>
          </a:bodyPr>
          <a:lstStyle/>
          <a:p>
            <a:pPr algn="r"/>
            <a:r>
              <a:rPr lang="is-IS" sz="1200" dirty="0" smtClean="0">
                <a:solidFill>
                  <a:schemeClr val="bg2">
                    <a:lumMod val="50000"/>
                  </a:schemeClr>
                </a:solidFill>
                <a:latin typeface="Guardian Egyp Regular" panose="02060503050503060803" pitchFamily="18" charset="0"/>
              </a:rPr>
              <a:t>Kolbeinn Árnason, CEO of </a:t>
            </a:r>
            <a:r>
              <a:rPr lang="is-IS" sz="1200" dirty="0" err="1" smtClean="0">
                <a:solidFill>
                  <a:schemeClr val="bg2">
                    <a:lumMod val="50000"/>
                  </a:schemeClr>
                </a:solidFill>
                <a:latin typeface="Guardian Egyp Regular" panose="02060503050503060803" pitchFamily="18" charset="0"/>
              </a:rPr>
              <a:t>Fisheries</a:t>
            </a:r>
            <a:r>
              <a:rPr lang="is-IS" sz="1200" dirty="0" smtClean="0">
                <a:solidFill>
                  <a:schemeClr val="bg2">
                    <a:lumMod val="50000"/>
                  </a:schemeClr>
                </a:solidFill>
                <a:latin typeface="Guardian Egyp Regular" panose="02060503050503060803" pitchFamily="18" charset="0"/>
              </a:rPr>
              <a:t> </a:t>
            </a:r>
            <a:r>
              <a:rPr lang="is-IS" sz="1200" dirty="0" err="1" smtClean="0">
                <a:solidFill>
                  <a:schemeClr val="bg2">
                    <a:lumMod val="50000"/>
                  </a:schemeClr>
                </a:solidFill>
                <a:latin typeface="Guardian Egyp Regular" panose="02060503050503060803" pitchFamily="18" charset="0"/>
              </a:rPr>
              <a:t>Iceland</a:t>
            </a:r>
            <a:r>
              <a:rPr lang="is-IS" sz="1200" dirty="0" smtClean="0">
                <a:solidFill>
                  <a:schemeClr val="bg2">
                    <a:lumMod val="50000"/>
                  </a:schemeClr>
                </a:solidFill>
                <a:latin typeface="Guardian Egyp Regular" panose="02060503050503060803" pitchFamily="18" charset="0"/>
              </a:rPr>
              <a:t> 2014 </a:t>
            </a:r>
            <a:br>
              <a:rPr lang="is-IS" sz="1200" dirty="0" smtClean="0">
                <a:solidFill>
                  <a:schemeClr val="bg2">
                    <a:lumMod val="50000"/>
                  </a:schemeClr>
                </a:solidFill>
                <a:latin typeface="Guardian Egyp Regular" panose="02060503050503060803" pitchFamily="18" charset="0"/>
              </a:rPr>
            </a:br>
            <a:r>
              <a:rPr lang="is-IS" sz="1200" dirty="0" err="1" smtClean="0">
                <a:solidFill>
                  <a:schemeClr val="bg2">
                    <a:lumMod val="50000"/>
                  </a:schemeClr>
                </a:solidFill>
                <a:latin typeface="Guardian Egyp Regular" panose="02060503050503060803" pitchFamily="18" charset="0"/>
              </a:rPr>
              <a:t>Source</a:t>
            </a:r>
            <a:r>
              <a:rPr lang="is-IS" sz="1200" dirty="0">
                <a:solidFill>
                  <a:schemeClr val="bg2">
                    <a:lumMod val="50000"/>
                  </a:schemeClr>
                </a:solidFill>
                <a:latin typeface="Guardian Egyp Regular" panose="02060503050503060803" pitchFamily="18" charset="0"/>
              </a:rPr>
              <a:t>: OECD</a:t>
            </a:r>
          </a:p>
        </p:txBody>
      </p:sp>
      <p:pic>
        <p:nvPicPr>
          <p:cNvPr id="3" name="Picture 2"/>
          <p:cNvPicPr>
            <a:picLocks noChangeAspect="1"/>
          </p:cNvPicPr>
          <p:nvPr/>
        </p:nvPicPr>
        <p:blipFill rotWithShape="1">
          <a:blip r:embed="rId5"/>
          <a:srcRect l="12201" t="32361" r="41259" b="17938"/>
          <a:stretch/>
        </p:blipFill>
        <p:spPr>
          <a:xfrm>
            <a:off x="-828600" y="1134264"/>
            <a:ext cx="11226332" cy="4495732"/>
          </a:xfrm>
          <a:prstGeom prst="rect">
            <a:avLst/>
          </a:prstGeom>
        </p:spPr>
      </p:pic>
      <p:sp>
        <p:nvSpPr>
          <p:cNvPr id="9" name="TextBox 8"/>
          <p:cNvSpPr txBox="1"/>
          <p:nvPr/>
        </p:nvSpPr>
        <p:spPr>
          <a:xfrm>
            <a:off x="8934891" y="5013176"/>
            <a:ext cx="360040" cy="276999"/>
          </a:xfrm>
          <a:prstGeom prst="rect">
            <a:avLst/>
          </a:prstGeom>
          <a:solidFill>
            <a:srgbClr val="FFFFFF"/>
          </a:solidFill>
        </p:spPr>
        <p:txBody>
          <a:bodyPr wrap="square" rtlCol="0">
            <a:spAutoFit/>
          </a:bodyPr>
          <a:lstStyle/>
          <a:p>
            <a:endParaRPr lang="is-IS" sz="1200" dirty="0">
              <a:solidFill>
                <a:schemeClr val="bg2">
                  <a:lumMod val="50000"/>
                </a:schemeClr>
              </a:solidFill>
              <a:latin typeface="Guardian Egyp Regular" panose="02060503050503060803" pitchFamily="18" charset="0"/>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
        <p:nvSpPr>
          <p:cNvPr id="7" name="AutoShape 6" descr="Myndaniðurstaða fyrir iceland responsible fisheri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Icelandic Co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0556" y="3433249"/>
            <a:ext cx="2214335" cy="152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958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Processing Salted fish</a:t>
            </a:r>
            <a:endParaRPr lang="en-US"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954572"/>
            <a:ext cx="5832648" cy="5492312"/>
          </a:xfrm>
        </p:spPr>
      </p:pic>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
        <p:nvSpPr>
          <p:cNvPr id="6" name="TextBox 5"/>
          <p:cNvSpPr txBox="1"/>
          <p:nvPr/>
        </p:nvSpPr>
        <p:spPr>
          <a:xfrm>
            <a:off x="1952711" y="1052736"/>
            <a:ext cx="4381328" cy="276999"/>
          </a:xfrm>
          <a:prstGeom prst="rect">
            <a:avLst/>
          </a:prstGeom>
          <a:solidFill>
            <a:schemeClr val="bg1"/>
          </a:solidFill>
        </p:spPr>
        <p:txBody>
          <a:bodyPr wrap="none" rtlCol="0">
            <a:spAutoFit/>
          </a:bodyPr>
          <a:lstStyle/>
          <a:p>
            <a:r>
              <a:rPr lang="en-US" sz="1200" dirty="0" smtClean="0">
                <a:solidFill>
                  <a:srgbClr val="000000"/>
                </a:solidFill>
              </a:rPr>
              <a:t>Utilization in Salt Fish production based on gutted fish</a:t>
            </a:r>
            <a:endParaRPr lang="en-US" sz="1200" dirty="0">
              <a:solidFill>
                <a:srgbClr val="000000"/>
              </a:solidFill>
            </a:endParaRPr>
          </a:p>
        </p:txBody>
      </p:sp>
      <p:sp>
        <p:nvSpPr>
          <p:cNvPr id="7" name="TextBox 6"/>
          <p:cNvSpPr txBox="1"/>
          <p:nvPr/>
        </p:nvSpPr>
        <p:spPr>
          <a:xfrm>
            <a:off x="3814191" y="2310988"/>
            <a:ext cx="1003801" cy="253916"/>
          </a:xfrm>
          <a:prstGeom prst="rect">
            <a:avLst/>
          </a:prstGeom>
          <a:solidFill>
            <a:schemeClr val="bg1"/>
          </a:solidFill>
        </p:spPr>
        <p:txBody>
          <a:bodyPr wrap="none" rtlCol="0">
            <a:spAutoFit/>
          </a:bodyPr>
          <a:lstStyle/>
          <a:p>
            <a:r>
              <a:rPr lang="en-US" sz="1050" dirty="0" smtClean="0">
                <a:solidFill>
                  <a:srgbClr val="000000"/>
                </a:solidFill>
              </a:rPr>
              <a:t>By-products</a:t>
            </a:r>
            <a:endParaRPr lang="en-US" sz="1050" dirty="0">
              <a:solidFill>
                <a:srgbClr val="000000"/>
              </a:solidFill>
            </a:endParaRPr>
          </a:p>
        </p:txBody>
      </p:sp>
    </p:spTree>
    <p:extLst>
      <p:ext uri="{BB962C8B-B14F-4D97-AF65-F5344CB8AC3E}">
        <p14:creationId xmlns:p14="http://schemas.microsoft.com/office/powerpoint/2010/main" val="2179765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Processing Fish fillets, frozen or fresh</a:t>
            </a:r>
            <a:endParaRPr lang="en-US" dirty="0"/>
          </a:p>
        </p:txBody>
      </p:sp>
      <p:pic>
        <p:nvPicPr>
          <p:cNvPr id="4" name="Content Placeholder 3" descr="Screen Clipping"/>
          <p:cNvPicPr>
            <a:picLocks noGrp="1" noChangeAspect="1"/>
          </p:cNvPicPr>
          <p:nvPr>
            <p:ph idx="1"/>
          </p:nvPr>
        </p:nvPicPr>
        <p:blipFill rotWithShape="1">
          <a:blip r:embed="rId2">
            <a:extLst>
              <a:ext uri="{28A0092B-C50C-407E-A947-70E740481C1C}">
                <a14:useLocalDpi xmlns:a14="http://schemas.microsoft.com/office/drawing/2010/main" val="0"/>
              </a:ext>
            </a:extLst>
          </a:blip>
          <a:srcRect l="1720" t="3137" b="3386"/>
          <a:stretch/>
        </p:blipFill>
        <p:spPr>
          <a:xfrm>
            <a:off x="664322" y="1412776"/>
            <a:ext cx="7479553" cy="4842556"/>
          </a:xfrm>
        </p:spPr>
      </p:pic>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
        <p:nvSpPr>
          <p:cNvPr id="6" name="TextBox 5"/>
          <p:cNvSpPr txBox="1"/>
          <p:nvPr/>
        </p:nvSpPr>
        <p:spPr>
          <a:xfrm>
            <a:off x="2771800" y="1844824"/>
            <a:ext cx="684803" cy="253916"/>
          </a:xfrm>
          <a:prstGeom prst="rect">
            <a:avLst/>
          </a:prstGeom>
          <a:solidFill>
            <a:schemeClr val="bg1"/>
          </a:solidFill>
        </p:spPr>
        <p:txBody>
          <a:bodyPr wrap="none" rtlCol="0">
            <a:spAutoFit/>
          </a:bodyPr>
          <a:lstStyle/>
          <a:p>
            <a:r>
              <a:rPr lang="en-US" sz="1050" dirty="0" smtClean="0">
                <a:solidFill>
                  <a:srgbClr val="000000"/>
                </a:solidFill>
              </a:rPr>
              <a:t>Gutting</a:t>
            </a:r>
            <a:endParaRPr lang="en-US" sz="1050" dirty="0">
              <a:solidFill>
                <a:srgbClr val="000000"/>
              </a:solidFill>
            </a:endParaRPr>
          </a:p>
        </p:txBody>
      </p:sp>
      <p:sp>
        <p:nvSpPr>
          <p:cNvPr id="7" name="TextBox 6"/>
          <p:cNvSpPr txBox="1"/>
          <p:nvPr/>
        </p:nvSpPr>
        <p:spPr>
          <a:xfrm>
            <a:off x="5759405" y="1844824"/>
            <a:ext cx="734496" cy="253916"/>
          </a:xfrm>
          <a:prstGeom prst="rect">
            <a:avLst/>
          </a:prstGeom>
          <a:solidFill>
            <a:schemeClr val="bg1"/>
          </a:solidFill>
        </p:spPr>
        <p:txBody>
          <a:bodyPr wrap="none" rtlCol="0">
            <a:spAutoFit/>
          </a:bodyPr>
          <a:lstStyle/>
          <a:p>
            <a:r>
              <a:rPr lang="en-US" sz="1050" dirty="0" smtClean="0">
                <a:solidFill>
                  <a:srgbClr val="000000"/>
                </a:solidFill>
              </a:rPr>
              <a:t>Heading</a:t>
            </a:r>
            <a:endParaRPr lang="en-US" sz="1050" dirty="0">
              <a:solidFill>
                <a:srgbClr val="000000"/>
              </a:solidFill>
            </a:endParaRPr>
          </a:p>
        </p:txBody>
      </p:sp>
      <p:sp>
        <p:nvSpPr>
          <p:cNvPr id="8" name="TextBox 7"/>
          <p:cNvSpPr txBox="1"/>
          <p:nvPr/>
        </p:nvSpPr>
        <p:spPr>
          <a:xfrm>
            <a:off x="539552" y="3833063"/>
            <a:ext cx="710451" cy="253916"/>
          </a:xfrm>
          <a:prstGeom prst="rect">
            <a:avLst/>
          </a:prstGeom>
          <a:solidFill>
            <a:schemeClr val="bg1"/>
          </a:solidFill>
        </p:spPr>
        <p:txBody>
          <a:bodyPr wrap="none" rtlCol="0">
            <a:spAutoFit/>
          </a:bodyPr>
          <a:lstStyle/>
          <a:p>
            <a:r>
              <a:rPr lang="en-US" sz="1050" dirty="0" smtClean="0">
                <a:solidFill>
                  <a:srgbClr val="000000"/>
                </a:solidFill>
              </a:rPr>
              <a:t>Filleting</a:t>
            </a:r>
            <a:endParaRPr lang="en-US" sz="1050" dirty="0">
              <a:solidFill>
                <a:srgbClr val="000000"/>
              </a:solidFill>
            </a:endParaRPr>
          </a:p>
        </p:txBody>
      </p:sp>
      <p:sp>
        <p:nvSpPr>
          <p:cNvPr id="9" name="TextBox 8"/>
          <p:cNvSpPr txBox="1"/>
          <p:nvPr/>
        </p:nvSpPr>
        <p:spPr>
          <a:xfrm>
            <a:off x="2915816" y="3823156"/>
            <a:ext cx="768159" cy="253916"/>
          </a:xfrm>
          <a:prstGeom prst="rect">
            <a:avLst/>
          </a:prstGeom>
          <a:solidFill>
            <a:schemeClr val="bg1"/>
          </a:solidFill>
        </p:spPr>
        <p:txBody>
          <a:bodyPr wrap="none" rtlCol="0">
            <a:spAutoFit/>
          </a:bodyPr>
          <a:lstStyle/>
          <a:p>
            <a:r>
              <a:rPr lang="en-US" sz="1050" dirty="0" smtClean="0">
                <a:solidFill>
                  <a:srgbClr val="000000"/>
                </a:solidFill>
              </a:rPr>
              <a:t>Skinning</a:t>
            </a:r>
            <a:endParaRPr lang="en-US" sz="1050" dirty="0">
              <a:solidFill>
                <a:srgbClr val="000000"/>
              </a:solidFill>
            </a:endParaRPr>
          </a:p>
        </p:txBody>
      </p:sp>
      <p:sp>
        <p:nvSpPr>
          <p:cNvPr id="10" name="TextBox 9"/>
          <p:cNvSpPr txBox="1"/>
          <p:nvPr/>
        </p:nvSpPr>
        <p:spPr>
          <a:xfrm>
            <a:off x="5663224" y="3813064"/>
            <a:ext cx="830677" cy="253916"/>
          </a:xfrm>
          <a:prstGeom prst="rect">
            <a:avLst/>
          </a:prstGeom>
          <a:solidFill>
            <a:schemeClr val="bg1"/>
          </a:solidFill>
        </p:spPr>
        <p:txBody>
          <a:bodyPr wrap="none" rtlCol="0">
            <a:spAutoFit/>
          </a:bodyPr>
          <a:lstStyle/>
          <a:p>
            <a:r>
              <a:rPr lang="en-US" sz="1050" dirty="0" smtClean="0">
                <a:solidFill>
                  <a:srgbClr val="000000"/>
                </a:solidFill>
              </a:rPr>
              <a:t>Trimming</a:t>
            </a:r>
            <a:endParaRPr lang="en-US" sz="1050" dirty="0">
              <a:solidFill>
                <a:srgbClr val="000000"/>
              </a:solidFill>
            </a:endParaRPr>
          </a:p>
        </p:txBody>
      </p:sp>
      <p:sp>
        <p:nvSpPr>
          <p:cNvPr id="11" name="TextBox 10"/>
          <p:cNvSpPr txBox="1"/>
          <p:nvPr/>
        </p:nvSpPr>
        <p:spPr>
          <a:xfrm>
            <a:off x="896143" y="5407332"/>
            <a:ext cx="867545" cy="253916"/>
          </a:xfrm>
          <a:prstGeom prst="rect">
            <a:avLst/>
          </a:prstGeom>
          <a:solidFill>
            <a:schemeClr val="bg1"/>
          </a:solidFill>
        </p:spPr>
        <p:txBody>
          <a:bodyPr wrap="none" rtlCol="0">
            <a:spAutoFit/>
          </a:bodyPr>
          <a:lstStyle/>
          <a:p>
            <a:r>
              <a:rPr lang="en-US" sz="1050" dirty="0" smtClean="0">
                <a:solidFill>
                  <a:srgbClr val="000000"/>
                </a:solidFill>
              </a:rPr>
              <a:t>Portioning</a:t>
            </a:r>
            <a:endParaRPr lang="en-US" sz="1050" dirty="0">
              <a:solidFill>
                <a:srgbClr val="000000"/>
              </a:solidFill>
            </a:endParaRPr>
          </a:p>
        </p:txBody>
      </p:sp>
    </p:spTree>
    <p:extLst>
      <p:ext uri="{BB962C8B-B14F-4D97-AF65-F5344CB8AC3E}">
        <p14:creationId xmlns:p14="http://schemas.microsoft.com/office/powerpoint/2010/main" val="2676927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4071"/>
            <a:ext cx="8001000" cy="428625"/>
          </a:xfrm>
        </p:spPr>
        <p:txBody>
          <a:bodyPr/>
          <a:lstStyle/>
          <a:p>
            <a:r>
              <a:rPr lang="da-DK" sz="2800" dirty="0" smtClean="0"/>
              <a:t>Value Creation of Cod 2013</a:t>
            </a:r>
            <a:endParaRPr lang="da-DK" sz="2800" dirty="0">
              <a:effectLst/>
            </a:endParaRPr>
          </a:p>
        </p:txBody>
      </p:sp>
      <p:pic>
        <p:nvPicPr>
          <p:cNvPr id="4" name="Picture 3"/>
          <p:cNvPicPr>
            <a:picLocks noChangeAspect="1"/>
          </p:cNvPicPr>
          <p:nvPr/>
        </p:nvPicPr>
        <p:blipFill rotWithShape="1">
          <a:blip r:embed="rId2"/>
          <a:srcRect l="796" t="5257" r="496" b="6435"/>
          <a:stretch/>
        </p:blipFill>
        <p:spPr>
          <a:xfrm>
            <a:off x="107504" y="1333797"/>
            <a:ext cx="8928992" cy="5263555"/>
          </a:xfrm>
          <a:prstGeom prst="rect">
            <a:avLst/>
          </a:prstGeom>
        </p:spPr>
      </p:pic>
      <p:sp>
        <p:nvSpPr>
          <p:cNvPr id="5" name="TextBox 4"/>
          <p:cNvSpPr txBox="1"/>
          <p:nvPr/>
        </p:nvSpPr>
        <p:spPr>
          <a:xfrm>
            <a:off x="1475656" y="6608385"/>
            <a:ext cx="1866217" cy="276999"/>
          </a:xfrm>
          <a:prstGeom prst="rect">
            <a:avLst/>
          </a:prstGeom>
          <a:noFill/>
        </p:spPr>
        <p:txBody>
          <a:bodyPr wrap="none" rtlCol="0">
            <a:spAutoFit/>
          </a:bodyPr>
          <a:lstStyle/>
          <a:p>
            <a:r>
              <a:rPr lang="en-US" sz="1200" dirty="0" smtClean="0">
                <a:solidFill>
                  <a:schemeClr val="bg2"/>
                </a:solidFill>
                <a:latin typeface="Myriad Pro"/>
                <a:cs typeface="Myriad Pro"/>
              </a:rPr>
              <a:t>(Statistics Iceland, 2014)</a:t>
            </a:r>
            <a:endParaRPr lang="en-US" sz="1200" dirty="0">
              <a:solidFill>
                <a:schemeClr val="bg2"/>
              </a:solidFill>
              <a:latin typeface="Myriad Pro"/>
              <a:cs typeface="Myriad Pro"/>
            </a:endParaRPr>
          </a:p>
        </p:txBody>
      </p:sp>
      <p:sp>
        <p:nvSpPr>
          <p:cNvPr id="6" name="TextBox 5"/>
          <p:cNvSpPr txBox="1"/>
          <p:nvPr/>
        </p:nvSpPr>
        <p:spPr>
          <a:xfrm>
            <a:off x="1259632" y="1195297"/>
            <a:ext cx="1970219" cy="276999"/>
          </a:xfrm>
          <a:prstGeom prst="rect">
            <a:avLst/>
          </a:prstGeom>
          <a:noFill/>
        </p:spPr>
        <p:txBody>
          <a:bodyPr wrap="none" rtlCol="0">
            <a:spAutoFit/>
          </a:bodyPr>
          <a:lstStyle/>
          <a:p>
            <a:r>
              <a:rPr lang="en-US" sz="1200" dirty="0" smtClean="0">
                <a:solidFill>
                  <a:schemeClr val="bg2"/>
                </a:solidFill>
                <a:latin typeface="Myriad Pro"/>
                <a:cs typeface="Myriad Pro"/>
              </a:rPr>
              <a:t>Roughly 80% of Valuables</a:t>
            </a:r>
            <a:endParaRPr lang="en-US" sz="1200" dirty="0">
              <a:solidFill>
                <a:schemeClr val="bg2"/>
              </a:solidFill>
              <a:latin typeface="Myriad Pro"/>
              <a:cs typeface="Myriad Pro"/>
            </a:endParaRPr>
          </a:p>
        </p:txBody>
      </p:sp>
      <p:sp>
        <p:nvSpPr>
          <p:cNvPr id="7" name="Title 1"/>
          <p:cNvSpPr txBox="1">
            <a:spLocks/>
          </p:cNvSpPr>
          <p:nvPr/>
        </p:nvSpPr>
        <p:spPr bwMode="auto">
          <a:xfrm>
            <a:off x="3995936" y="1052736"/>
            <a:ext cx="2808312"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2400" b="1">
                <a:solidFill>
                  <a:schemeClr val="bg1"/>
                </a:solidFill>
                <a:latin typeface="+mj-lt"/>
                <a:ea typeface="+mj-ea"/>
                <a:cs typeface="+mj-cs"/>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r>
              <a:rPr lang="da-DK" sz="2000" b="0" kern="0" dirty="0" smtClean="0">
                <a:solidFill>
                  <a:schemeClr val="accent6">
                    <a:lumMod val="50000"/>
                  </a:schemeClr>
                </a:solidFill>
              </a:rPr>
              <a:t>Catch utilization: 78,5%</a:t>
            </a:r>
            <a:endParaRPr lang="is-IS" sz="2000" b="0" kern="0" dirty="0" smtClean="0">
              <a:solidFill>
                <a:schemeClr val="accent6">
                  <a:lumMod val="50000"/>
                </a:schemeClr>
              </a:solidFill>
              <a:latin typeface="Myriad Pro"/>
              <a:cs typeface="Myriad Pro"/>
            </a:endParaRPr>
          </a:p>
        </p:txBody>
      </p:sp>
      <p:sp>
        <p:nvSpPr>
          <p:cNvPr id="9"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Sigurjon Arason     © </a:t>
            </a:r>
            <a:r>
              <a:rPr lang="en-US" dirty="0" err="1" smtClean="0"/>
              <a:t>Matís</a:t>
            </a:r>
            <a:r>
              <a:rPr lang="en-US" dirty="0" smtClean="0"/>
              <a:t> 2014</a:t>
            </a:r>
            <a:endParaRPr lang="en-US" dirty="0"/>
          </a:p>
        </p:txBody>
      </p:sp>
    </p:spTree>
    <p:extLst>
      <p:ext uri="{BB962C8B-B14F-4D97-AF65-F5344CB8AC3E}">
        <p14:creationId xmlns:p14="http://schemas.microsoft.com/office/powerpoint/2010/main" val="153421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Ever-changing challenges in Icelandic Fisheries</a:t>
            </a:r>
            <a:endParaRPr lang="en-US" dirty="0"/>
          </a:p>
        </p:txBody>
      </p:sp>
      <p:pic>
        <p:nvPicPr>
          <p:cNvPr id="4" name="Content Placeholder 3"/>
          <p:cNvPicPr>
            <a:picLocks noGrp="1" noChangeAspect="1"/>
          </p:cNvPicPr>
          <p:nvPr>
            <p:ph idx="1"/>
          </p:nvPr>
        </p:nvPicPr>
        <p:blipFill>
          <a:blip r:embed="rId3"/>
          <a:stretch>
            <a:fillRect/>
          </a:stretch>
        </p:blipFill>
        <p:spPr>
          <a:xfrm>
            <a:off x="-41400" y="1556792"/>
            <a:ext cx="9221912" cy="4450206"/>
          </a:xfrm>
          <a:prstGeom prst="rect">
            <a:avLst/>
          </a:prstGeom>
        </p:spPr>
      </p:pic>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165103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381328"/>
            <a:ext cx="8001000" cy="428625"/>
          </a:xfrm>
        </p:spPr>
        <p:txBody>
          <a:bodyPr/>
          <a:lstStyle/>
          <a:p>
            <a:r>
              <a:rPr lang="en-US" b="0" dirty="0" err="1" smtClean="0">
                <a:solidFill>
                  <a:srgbClr val="000000"/>
                </a:solidFill>
              </a:rPr>
              <a:t>Matis</a:t>
            </a:r>
            <a:r>
              <a:rPr lang="en-US" b="0" dirty="0" smtClean="0">
                <a:solidFill>
                  <a:srgbClr val="000000"/>
                </a:solidFill>
              </a:rPr>
              <a:t>  - </a:t>
            </a:r>
            <a:r>
              <a:rPr lang="is-IS" b="0" dirty="0" err="1" smtClean="0">
                <a:solidFill>
                  <a:srgbClr val="000000"/>
                </a:solidFill>
              </a:rPr>
              <a:t>youtu</a:t>
            </a:r>
            <a:r>
              <a:rPr lang="is-IS" b="0" dirty="0" smtClean="0">
                <a:solidFill>
                  <a:srgbClr val="000000"/>
                </a:solidFill>
              </a:rPr>
              <a:t>.</a:t>
            </a:r>
            <a:r>
              <a:rPr lang="is-IS" b="0" dirty="0" err="1" smtClean="0">
                <a:solidFill>
                  <a:srgbClr val="000000"/>
                </a:solidFill>
              </a:rPr>
              <a:t>be</a:t>
            </a:r>
            <a:r>
              <a:rPr lang="is-IS" b="0" dirty="0" smtClean="0">
                <a:solidFill>
                  <a:srgbClr val="000000"/>
                </a:solidFill>
              </a:rPr>
              <a:t>/8gWo_</a:t>
            </a:r>
            <a:r>
              <a:rPr lang="is-IS" b="0" dirty="0" err="1" smtClean="0">
                <a:solidFill>
                  <a:srgbClr val="000000"/>
                </a:solidFill>
              </a:rPr>
              <a:t>rhOiWE</a:t>
            </a:r>
            <a:endParaRPr lang="en-US" b="0" dirty="0">
              <a:solidFill>
                <a:srgbClr val="000000"/>
              </a:solidFill>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5761065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dökk_haus_hvitt logo.png" descr="/Volumes/Files/Verkefni/LIU/_Projects/00000_00 - pr. - SFS glaerur NY 151014/myndir/dökk_haus_hvitt logo.png"/>
          <p:cNvPicPr>
            <a:picLocks noChangeAspect="1"/>
          </p:cNvPicPr>
          <p:nvPr/>
        </p:nvPicPr>
        <p:blipFill>
          <a:blip r:embed="rId3" r:link="rId4">
            <a:extLst>
              <a:ext uri="{28A0092B-C50C-407E-A947-70E740481C1C}">
                <a14:useLocalDpi xmlns:a14="http://schemas.microsoft.com/office/drawing/2010/main"/>
              </a:ext>
            </a:extLst>
          </a:blip>
          <a:stretch>
            <a:fillRect/>
          </a:stretch>
        </p:blipFill>
        <p:spPr>
          <a:xfrm>
            <a:off x="-51735" y="0"/>
            <a:ext cx="9195736" cy="1196752"/>
          </a:xfrm>
          <a:prstGeom prst="rect">
            <a:avLst/>
          </a:prstGeom>
        </p:spPr>
      </p:pic>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06286" y="1914297"/>
            <a:ext cx="6330994" cy="4094843"/>
          </a:xfrm>
          <a:prstGeom prst="rect">
            <a:avLst/>
          </a:prstGeom>
        </p:spPr>
      </p:pic>
      <p:sp>
        <p:nvSpPr>
          <p:cNvPr id="6" name="Title 7"/>
          <p:cNvSpPr txBox="1">
            <a:spLocks/>
          </p:cNvSpPr>
          <p:nvPr/>
        </p:nvSpPr>
        <p:spPr>
          <a:xfrm>
            <a:off x="107504" y="188640"/>
            <a:ext cx="8229600" cy="857250"/>
          </a:xfrm>
          <a:prstGeom prst="rect">
            <a:avLst/>
          </a:prstGeom>
        </p:spPr>
        <p:txBody>
          <a:bodyPr vert="horz" lIns="0" tIns="0" rIns="0" bIns="0" rtlCol="0" anchor="t" anchorCtr="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s-IS" sz="2000" dirty="0">
                <a:solidFill>
                  <a:schemeClr val="bg1"/>
                </a:solidFill>
                <a:latin typeface="Guardian Egyp Semibold"/>
                <a:cs typeface="Guardian Egyp Medium"/>
              </a:rPr>
              <a:t>Value creation</a:t>
            </a:r>
            <a:br>
              <a:rPr lang="is-IS" sz="2000" dirty="0">
                <a:solidFill>
                  <a:schemeClr val="bg1"/>
                </a:solidFill>
                <a:latin typeface="Guardian Egyp Semibold"/>
                <a:cs typeface="Guardian Egyp Medium"/>
              </a:rPr>
            </a:br>
            <a:r>
              <a:rPr lang="is-IS" sz="2000" dirty="0" err="1">
                <a:solidFill>
                  <a:schemeClr val="bg1">
                    <a:lumMod val="65000"/>
                  </a:schemeClr>
                </a:solidFill>
                <a:latin typeface="Guardian Egyp Regular" panose="02060503050503060803" pitchFamily="18" charset="0"/>
                <a:cs typeface="Guardian Egyp Medium"/>
              </a:rPr>
              <a:t>Economical</a:t>
            </a:r>
            <a:r>
              <a:rPr lang="is-IS" sz="2000" dirty="0">
                <a:solidFill>
                  <a:schemeClr val="bg1">
                    <a:lumMod val="65000"/>
                  </a:schemeClr>
                </a:solidFill>
                <a:latin typeface="Guardian Egyp Regular" panose="02060503050503060803" pitchFamily="18" charset="0"/>
                <a:cs typeface="Guardian Egyp Medium"/>
              </a:rPr>
              <a:t> </a:t>
            </a:r>
            <a:r>
              <a:rPr lang="is-IS" sz="2000" dirty="0" err="1">
                <a:solidFill>
                  <a:schemeClr val="bg1">
                    <a:lumMod val="65000"/>
                  </a:schemeClr>
                </a:solidFill>
                <a:latin typeface="Guardian Egyp Regular" panose="02060503050503060803" pitchFamily="18" charset="0"/>
                <a:cs typeface="Guardian Egyp Medium"/>
              </a:rPr>
              <a:t>impact</a:t>
            </a:r>
            <a:r>
              <a:rPr lang="is-IS" sz="2000" dirty="0">
                <a:solidFill>
                  <a:schemeClr val="bg1">
                    <a:lumMod val="65000"/>
                  </a:schemeClr>
                </a:solidFill>
                <a:latin typeface="Guardian Egyp Regular" panose="02060503050503060803" pitchFamily="18" charset="0"/>
                <a:cs typeface="Guardian Egyp Medium"/>
              </a:rPr>
              <a:t> of </a:t>
            </a:r>
            <a:r>
              <a:rPr lang="is-IS" sz="2000" dirty="0" err="1">
                <a:solidFill>
                  <a:schemeClr val="bg1">
                    <a:lumMod val="65000"/>
                  </a:schemeClr>
                </a:solidFill>
                <a:latin typeface="Guardian Egyp Regular" panose="02060503050503060803" pitchFamily="18" charset="0"/>
                <a:cs typeface="Guardian Egyp Medium"/>
              </a:rPr>
              <a:t>cod</a:t>
            </a:r>
            <a:endParaRPr lang="en-US" sz="2000" dirty="0">
              <a:solidFill>
                <a:schemeClr val="tx1">
                  <a:lumMod val="50000"/>
                  <a:lumOff val="50000"/>
                </a:schemeClr>
              </a:solidFill>
              <a:latin typeface="Guardian Egyp Regular" panose="02060503050503060803" pitchFamily="18" charset="0"/>
              <a:cs typeface="Guardian Egyp Medium"/>
            </a:endParaRPr>
          </a:p>
        </p:txBody>
      </p:sp>
      <p:sp>
        <p:nvSpPr>
          <p:cNvPr id="7" name="TextBox 6"/>
          <p:cNvSpPr txBox="1"/>
          <p:nvPr/>
        </p:nvSpPr>
        <p:spPr>
          <a:xfrm>
            <a:off x="4860032" y="5805264"/>
            <a:ext cx="4074859" cy="461665"/>
          </a:xfrm>
          <a:prstGeom prst="rect">
            <a:avLst/>
          </a:prstGeom>
          <a:noFill/>
        </p:spPr>
        <p:txBody>
          <a:bodyPr wrap="square" rtlCol="0">
            <a:spAutoFit/>
          </a:bodyPr>
          <a:lstStyle/>
          <a:p>
            <a:endParaRPr lang="is-IS" sz="1200" dirty="0" err="1">
              <a:solidFill>
                <a:schemeClr val="bg2">
                  <a:lumMod val="50000"/>
                </a:schemeClr>
              </a:solidFill>
              <a:latin typeface="Guardian Egyp Regular" panose="02060503050503060803" pitchFamily="18" charset="0"/>
            </a:endParaRPr>
          </a:p>
          <a:p>
            <a:r>
              <a:rPr lang="is-IS" sz="1200" dirty="0">
                <a:solidFill>
                  <a:schemeClr val="bg2">
                    <a:lumMod val="50000"/>
                  </a:schemeClr>
                </a:solidFill>
                <a:latin typeface="Guardian Egyp Regular" panose="02060503050503060803" pitchFamily="18" charset="0"/>
              </a:rPr>
              <a:t>Kolbeinn Árnason, CEO of </a:t>
            </a:r>
            <a:r>
              <a:rPr lang="is-IS" sz="1200" dirty="0" err="1">
                <a:solidFill>
                  <a:schemeClr val="bg2">
                    <a:lumMod val="50000"/>
                  </a:schemeClr>
                </a:solidFill>
                <a:latin typeface="Guardian Egyp Regular" panose="02060503050503060803" pitchFamily="18" charset="0"/>
              </a:rPr>
              <a:t>Fisheries</a:t>
            </a:r>
            <a:r>
              <a:rPr lang="is-IS" sz="1200" dirty="0">
                <a:solidFill>
                  <a:schemeClr val="bg2">
                    <a:lumMod val="50000"/>
                  </a:schemeClr>
                </a:solidFill>
                <a:latin typeface="Guardian Egyp Regular" panose="02060503050503060803" pitchFamily="18" charset="0"/>
              </a:rPr>
              <a:t> </a:t>
            </a:r>
            <a:r>
              <a:rPr lang="is-IS" sz="1200" dirty="0" err="1">
                <a:solidFill>
                  <a:schemeClr val="bg2">
                    <a:lumMod val="50000"/>
                  </a:schemeClr>
                </a:solidFill>
                <a:latin typeface="Guardian Egyp Regular" panose="02060503050503060803" pitchFamily="18" charset="0"/>
              </a:rPr>
              <a:t>Iceland</a:t>
            </a:r>
            <a:r>
              <a:rPr lang="is-IS" sz="1200" dirty="0">
                <a:solidFill>
                  <a:schemeClr val="bg2">
                    <a:lumMod val="50000"/>
                  </a:schemeClr>
                </a:solidFill>
                <a:latin typeface="Guardian Egyp Regular" panose="02060503050503060803" pitchFamily="18" charset="0"/>
              </a:rPr>
              <a:t> 2014 </a:t>
            </a:r>
            <a:endParaRPr lang="is-IS" sz="1200" dirty="0" smtClean="0">
              <a:solidFill>
                <a:schemeClr val="bg2">
                  <a:lumMod val="50000"/>
                </a:schemeClr>
              </a:solidFill>
              <a:latin typeface="Guardian Egyp Regular" panose="02060503050503060803" pitchFamily="18" charset="0"/>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313020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Collaboration to sole the challenges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2688437"/>
              </p:ext>
            </p:extLst>
          </p:nvPr>
        </p:nvGraphicFramePr>
        <p:xfrm>
          <a:off x="214313" y="1500188"/>
          <a:ext cx="85725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448551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Collaboration to solve the challenges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59698905"/>
              </p:ext>
            </p:extLst>
          </p:nvPr>
        </p:nvGraphicFramePr>
        <p:xfrm>
          <a:off x="214313" y="1500188"/>
          <a:ext cx="8572500" cy="48768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88" t="17469" r="5449" b="18641"/>
          <a:stretch/>
        </p:blipFill>
        <p:spPr bwMode="auto">
          <a:xfrm>
            <a:off x="1115616" y="2360957"/>
            <a:ext cx="981833" cy="28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17196" y="1169901"/>
            <a:ext cx="1281169" cy="274160"/>
          </a:xfrm>
          <a:prstGeom prst="rect">
            <a:avLst/>
          </a:prstGeom>
        </p:spPr>
      </p:pic>
      <p:pic>
        <p:nvPicPr>
          <p:cNvPr id="7"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36" r="1" b="25914"/>
          <a:stretch/>
        </p:blipFill>
        <p:spPr bwMode="auto">
          <a:xfrm>
            <a:off x="3334591" y="2414605"/>
            <a:ext cx="785163" cy="415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180" t="14000" r="18653" b="15161"/>
          <a:stretch/>
        </p:blipFill>
        <p:spPr bwMode="auto">
          <a:xfrm>
            <a:off x="4244270" y="2416984"/>
            <a:ext cx="399737" cy="444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2777" y="3464048"/>
            <a:ext cx="844672" cy="650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p:cNvPicPr>
          <p:nvPr/>
        </p:nvPicPr>
        <p:blipFill>
          <a:blip r:embed="rId9"/>
          <a:stretch>
            <a:fillRect/>
          </a:stretch>
        </p:blipFill>
        <p:spPr>
          <a:xfrm>
            <a:off x="3064020" y="1186890"/>
            <a:ext cx="1117208" cy="335162"/>
          </a:xfrm>
          <a:prstGeom prst="rect">
            <a:avLst/>
          </a:prstGeom>
        </p:spPr>
      </p:pic>
      <p:pic>
        <p:nvPicPr>
          <p:cNvPr id="1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3361" y="2842446"/>
            <a:ext cx="884088" cy="42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7230" y="2414603"/>
            <a:ext cx="1014439" cy="366325"/>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91285" y="5146165"/>
            <a:ext cx="1639913" cy="595311"/>
          </a:xfrm>
          <a:prstGeom prst="rect">
            <a:avLst/>
          </a:prstGeom>
        </p:spPr>
      </p:pic>
      <p:pic>
        <p:nvPicPr>
          <p:cNvPr id="14" name="Picture 6"/>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28968" b="15055"/>
          <a:stretch/>
        </p:blipFill>
        <p:spPr bwMode="auto">
          <a:xfrm>
            <a:off x="6183834" y="4994168"/>
            <a:ext cx="1270950" cy="356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30492" y="5282632"/>
            <a:ext cx="718615" cy="363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1296600"/>
            <a:ext cx="1411268" cy="854574"/>
          </a:xfrm>
          <a:prstGeom prst="rect">
            <a:avLst/>
          </a:prstGeom>
        </p:spPr>
      </p:pic>
      <p:pic>
        <p:nvPicPr>
          <p:cNvPr id="17" name="Picture 1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99665" y="5196171"/>
            <a:ext cx="1162050" cy="495300"/>
          </a:xfrm>
          <a:prstGeom prst="rect">
            <a:avLst/>
          </a:prstGeom>
        </p:spPr>
      </p:pic>
      <p:pic>
        <p:nvPicPr>
          <p:cNvPr id="18" name="Picture 17"/>
          <p:cNvPicPr>
            <a:picLocks noChangeAspect="1"/>
          </p:cNvPicPr>
          <p:nvPr/>
        </p:nvPicPr>
        <p:blipFill rotWithShape="1">
          <a:blip r:embed="rId17" cstate="print">
            <a:extLst>
              <a:ext uri="{28A0092B-C50C-407E-A947-70E740481C1C}">
                <a14:useLocalDpi xmlns:a14="http://schemas.microsoft.com/office/drawing/2010/main" val="0"/>
              </a:ext>
            </a:extLst>
          </a:blip>
          <a:srcRect t="21988" b="23041"/>
          <a:stretch/>
        </p:blipFill>
        <p:spPr>
          <a:xfrm>
            <a:off x="5394983" y="4585009"/>
            <a:ext cx="933465" cy="444997"/>
          </a:xfrm>
          <a:prstGeom prst="rect">
            <a:avLst/>
          </a:prstGeom>
        </p:spPr>
      </p:pic>
      <p:pic>
        <p:nvPicPr>
          <p:cNvPr id="19" name="Picture 1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604356" y="5351010"/>
            <a:ext cx="1326136" cy="284567"/>
          </a:xfrm>
          <a:prstGeom prst="rect">
            <a:avLst/>
          </a:prstGeom>
        </p:spPr>
      </p:pic>
      <p:pic>
        <p:nvPicPr>
          <p:cNvPr id="20" name="Picture 1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596229" y="4287818"/>
            <a:ext cx="1259306" cy="279409"/>
          </a:xfrm>
          <a:prstGeom prst="rect">
            <a:avLst/>
          </a:prstGeom>
        </p:spPr>
      </p:pic>
      <p:pic>
        <p:nvPicPr>
          <p:cNvPr id="21" name="Picture 2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442651" y="4585009"/>
            <a:ext cx="747104" cy="323745"/>
          </a:xfrm>
          <a:prstGeom prst="rect">
            <a:avLst/>
          </a:prstGeom>
        </p:spPr>
      </p:pic>
      <p:pic>
        <p:nvPicPr>
          <p:cNvPr id="22" name="Picture 2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753140" y="1193872"/>
            <a:ext cx="1275244" cy="372439"/>
          </a:xfrm>
          <a:prstGeom prst="rect">
            <a:avLst/>
          </a:prstGeom>
        </p:spPr>
      </p:pic>
      <p:pic>
        <p:nvPicPr>
          <p:cNvPr id="23" name="Picture 22"/>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596229" y="1218746"/>
            <a:ext cx="1115013" cy="251425"/>
          </a:xfrm>
          <a:prstGeom prst="rect">
            <a:avLst/>
          </a:prstGeom>
        </p:spPr>
      </p:pic>
      <p:pic>
        <p:nvPicPr>
          <p:cNvPr id="26" name="Picture 25"/>
          <p:cNvPicPr>
            <a:picLocks noChangeAspect="1"/>
          </p:cNvPicPr>
          <p:nvPr/>
        </p:nvPicPr>
        <p:blipFill rotWithShape="1">
          <a:blip r:embed="rId23">
            <a:extLst>
              <a:ext uri="{28A0092B-C50C-407E-A947-70E740481C1C}">
                <a14:useLocalDpi xmlns:a14="http://schemas.microsoft.com/office/drawing/2010/main" val="0"/>
              </a:ext>
            </a:extLst>
          </a:blip>
          <a:srcRect t="24892" b="25432"/>
          <a:stretch/>
        </p:blipFill>
        <p:spPr>
          <a:xfrm>
            <a:off x="2362019" y="4247502"/>
            <a:ext cx="724785" cy="360040"/>
          </a:xfrm>
          <a:prstGeom prst="rect">
            <a:avLst/>
          </a:prstGeom>
        </p:spPr>
      </p:pic>
      <p:pic>
        <p:nvPicPr>
          <p:cNvPr id="27" name="Picture 2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296933" y="1537224"/>
            <a:ext cx="615029" cy="738036"/>
          </a:xfrm>
          <a:prstGeom prst="rect">
            <a:avLst/>
          </a:prstGeom>
        </p:spPr>
      </p:pic>
      <p:pic>
        <p:nvPicPr>
          <p:cNvPr id="28" name="Picture 27"/>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962939" y="2369349"/>
            <a:ext cx="959425" cy="367383"/>
          </a:xfrm>
          <a:prstGeom prst="rect">
            <a:avLst/>
          </a:prstGeom>
        </p:spPr>
      </p:pic>
      <p:pic>
        <p:nvPicPr>
          <p:cNvPr id="29" name="Picture 28"/>
          <p:cNvPicPr>
            <a:picLocks noChangeAspect="1"/>
          </p:cNvPicPr>
          <p:nvPr/>
        </p:nvPicPr>
        <p:blipFill rotWithShape="1">
          <a:blip r:embed="rId26" cstate="print">
            <a:extLst>
              <a:ext uri="{28A0092B-C50C-407E-A947-70E740481C1C}">
                <a14:useLocalDpi xmlns:a14="http://schemas.microsoft.com/office/drawing/2010/main" val="0"/>
              </a:ext>
            </a:extLst>
          </a:blip>
          <a:srcRect l="-578" t="20820" r="578" b="17228"/>
          <a:stretch/>
        </p:blipFill>
        <p:spPr>
          <a:xfrm>
            <a:off x="4119755" y="1229796"/>
            <a:ext cx="1534466" cy="292256"/>
          </a:xfrm>
          <a:prstGeom prst="rect">
            <a:avLst/>
          </a:prstGeom>
        </p:spPr>
      </p:pic>
      <p:pic>
        <p:nvPicPr>
          <p:cNvPr id="30" name="Picture 29"/>
          <p:cNvPicPr>
            <a:picLocks noChangeAspect="1"/>
          </p:cNvPicPr>
          <p:nvPr/>
        </p:nvPicPr>
        <p:blipFill rotWithShape="1">
          <a:blip r:embed="rId27" cstate="print">
            <a:extLst>
              <a:ext uri="{28A0092B-C50C-407E-A947-70E740481C1C}">
                <a14:useLocalDpi xmlns:a14="http://schemas.microsoft.com/office/drawing/2010/main" val="0"/>
              </a:ext>
            </a:extLst>
          </a:blip>
          <a:srcRect l="37351" t="29323" r="37352" b="40954"/>
          <a:stretch/>
        </p:blipFill>
        <p:spPr>
          <a:xfrm>
            <a:off x="2286671" y="2438561"/>
            <a:ext cx="635371" cy="562059"/>
          </a:xfrm>
          <a:prstGeom prst="rect">
            <a:avLst/>
          </a:prstGeom>
        </p:spPr>
      </p:pic>
      <p:pic>
        <p:nvPicPr>
          <p:cNvPr id="31" name="Picture 30"/>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740793" y="3589440"/>
            <a:ext cx="527302" cy="329564"/>
          </a:xfrm>
          <a:prstGeom prst="rect">
            <a:avLst/>
          </a:prstGeom>
        </p:spPr>
      </p:pic>
      <p:pic>
        <p:nvPicPr>
          <p:cNvPr id="32" name="Picture 31"/>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4244270" y="4442595"/>
            <a:ext cx="789764" cy="382542"/>
          </a:xfrm>
          <a:prstGeom prst="rect">
            <a:avLst/>
          </a:prstGeom>
        </p:spPr>
      </p:pic>
      <p:pic>
        <p:nvPicPr>
          <p:cNvPr id="33" name="Picture 32"/>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124283" y="4055984"/>
            <a:ext cx="921826" cy="412627"/>
          </a:xfrm>
          <a:prstGeom prst="rect">
            <a:avLst/>
          </a:prstGeom>
        </p:spPr>
      </p:pic>
      <p:pic>
        <p:nvPicPr>
          <p:cNvPr id="34" name="Picture 33"/>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6084167" y="3599818"/>
            <a:ext cx="1443045" cy="483420"/>
          </a:xfrm>
          <a:prstGeom prst="rect">
            <a:avLst/>
          </a:prstGeom>
        </p:spPr>
      </p:pic>
      <p:pic>
        <p:nvPicPr>
          <p:cNvPr id="35" name="Picture 34"/>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5962939" y="273461"/>
            <a:ext cx="1866040" cy="518344"/>
          </a:xfrm>
          <a:prstGeom prst="rect">
            <a:avLst/>
          </a:prstGeom>
        </p:spPr>
      </p:pic>
      <p:sp>
        <p:nvSpPr>
          <p:cNvPr id="36"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0720693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22932" y="188640"/>
            <a:ext cx="8001000" cy="321469"/>
          </a:xfrm>
        </p:spPr>
        <p:txBody>
          <a:bodyPr/>
          <a:lstStyle/>
          <a:p>
            <a:r>
              <a:rPr lang="is-IS" b="0" dirty="0" err="1" smtClean="0"/>
              <a:t>Value</a:t>
            </a:r>
            <a:r>
              <a:rPr lang="is-IS" b="0" dirty="0" smtClean="0"/>
              <a:t> </a:t>
            </a:r>
            <a:r>
              <a:rPr lang="is-IS" b="0" dirty="0" err="1" smtClean="0"/>
              <a:t>creation</a:t>
            </a:r>
            <a:r>
              <a:rPr lang="is-IS" b="0" dirty="0" smtClean="0"/>
              <a:t> </a:t>
            </a:r>
            <a:r>
              <a:rPr lang="is-IS" b="0" dirty="0" err="1" smtClean="0"/>
              <a:t>from</a:t>
            </a:r>
            <a:r>
              <a:rPr lang="is-IS" b="0" dirty="0" smtClean="0"/>
              <a:t> </a:t>
            </a:r>
            <a:r>
              <a:rPr lang="is-IS" b="0" dirty="0" err="1" smtClean="0"/>
              <a:t>catch</a:t>
            </a:r>
            <a:r>
              <a:rPr lang="is-IS" b="0" dirty="0" smtClean="0"/>
              <a:t> </a:t>
            </a:r>
            <a:r>
              <a:rPr lang="is-IS" b="0" dirty="0" err="1" smtClean="0"/>
              <a:t>through</a:t>
            </a:r>
            <a:r>
              <a:rPr lang="is-IS" b="0" dirty="0" smtClean="0"/>
              <a:t> </a:t>
            </a:r>
            <a:r>
              <a:rPr lang="is-IS" b="0" dirty="0" err="1" smtClean="0"/>
              <a:t>processing</a:t>
            </a:r>
            <a:r>
              <a:rPr lang="is-IS" b="0" dirty="0" smtClean="0"/>
              <a:t> </a:t>
            </a:r>
            <a:r>
              <a:rPr lang="is-IS" b="0" dirty="0" err="1" smtClean="0"/>
              <a:t>to</a:t>
            </a:r>
            <a:r>
              <a:rPr lang="is-IS" b="0" dirty="0" smtClean="0"/>
              <a:t> markets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08" y="1412776"/>
            <a:ext cx="8791642" cy="4752528"/>
          </a:xfrm>
          <a:prstGeom prst="rect">
            <a:avLst/>
          </a:prstGeom>
        </p:spPr>
      </p:pic>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194348723"/>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t>Best practices </a:t>
            </a:r>
          </a:p>
          <a:p>
            <a:r>
              <a:rPr lang="en-US" dirty="0"/>
              <a:t>	</a:t>
            </a:r>
            <a:r>
              <a:rPr lang="en-US" dirty="0" smtClean="0"/>
              <a:t>=&gt; Better material quality </a:t>
            </a:r>
          </a:p>
          <a:p>
            <a:r>
              <a:rPr lang="en-US" dirty="0"/>
              <a:t>	</a:t>
            </a:r>
            <a:r>
              <a:rPr lang="en-US" dirty="0" smtClean="0"/>
              <a:t>	=&gt; More utilization </a:t>
            </a:r>
          </a:p>
          <a:p>
            <a:r>
              <a:rPr lang="en-US" dirty="0"/>
              <a:t>	</a:t>
            </a:r>
            <a:r>
              <a:rPr lang="en-US" dirty="0" smtClean="0"/>
              <a:t>		=&gt; New processing possibilities</a:t>
            </a:r>
          </a:p>
          <a:p>
            <a:r>
              <a:rPr lang="en-US" dirty="0" smtClean="0"/>
              <a:t>	</a:t>
            </a:r>
            <a:r>
              <a:rPr lang="en-US" dirty="0"/>
              <a:t>	</a:t>
            </a:r>
            <a:r>
              <a:rPr lang="en-US" dirty="0" smtClean="0"/>
              <a:t>		=&gt; Value creation</a:t>
            </a:r>
          </a:p>
          <a:p>
            <a:endParaRPr lang="en-US" dirty="0" smtClean="0"/>
          </a:p>
          <a:p>
            <a:endParaRPr lang="en-US" dirty="0"/>
          </a:p>
          <a:p>
            <a:r>
              <a:rPr lang="en-US" dirty="0" smtClean="0"/>
              <a:t>Safe – Sustainable – Traceable – Nutritious – Responsible – Tasty</a:t>
            </a:r>
          </a:p>
        </p:txBody>
      </p:sp>
      <p:sp>
        <p:nvSpPr>
          <p:cNvPr id="3" name="Title 2"/>
          <p:cNvSpPr>
            <a:spLocks noGrp="1"/>
          </p:cNvSpPr>
          <p:nvPr>
            <p:ph type="title"/>
          </p:nvPr>
        </p:nvSpPr>
        <p:spPr/>
        <p:txBody>
          <a:bodyPr/>
          <a:lstStyle/>
          <a:p>
            <a:r>
              <a:rPr lang="en-US" dirty="0" smtClean="0"/>
              <a:t>Volatile Food</a:t>
            </a:r>
            <a:endParaRPr lang="en-US" dirty="0"/>
          </a:p>
        </p:txBody>
      </p:sp>
      <p:sp>
        <p:nvSpPr>
          <p:cNvPr id="4"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85096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Requirements for cooling media too chill catch</a:t>
            </a:r>
            <a:endParaRPr lang="en-US" dirty="0"/>
          </a:p>
        </p:txBody>
      </p:sp>
      <p:pic>
        <p:nvPicPr>
          <p:cNvPr id="7" name="Picture 6"/>
          <p:cNvPicPr>
            <a:picLocks noChangeAspect="1"/>
          </p:cNvPicPr>
          <p:nvPr/>
        </p:nvPicPr>
        <p:blipFill rotWithShape="1">
          <a:blip r:embed="rId3"/>
          <a:srcRect l="28344" t="15700" r="28344" b="26901"/>
          <a:stretch/>
        </p:blipFill>
        <p:spPr>
          <a:xfrm>
            <a:off x="2786485" y="3872883"/>
            <a:ext cx="3652102" cy="2722476"/>
          </a:xfrm>
          <a:prstGeom prst="rect">
            <a:avLst/>
          </a:prstGeom>
        </p:spPr>
      </p:pic>
      <p:pic>
        <p:nvPicPr>
          <p:cNvPr id="8" name="Picture 7"/>
          <p:cNvPicPr>
            <a:picLocks noChangeAspect="1"/>
          </p:cNvPicPr>
          <p:nvPr/>
        </p:nvPicPr>
        <p:blipFill rotWithShape="1">
          <a:blip r:embed="rId4"/>
          <a:srcRect l="28738" t="15700" r="28344" b="26900"/>
          <a:stretch/>
        </p:blipFill>
        <p:spPr>
          <a:xfrm>
            <a:off x="5430094" y="1183769"/>
            <a:ext cx="3618901" cy="2722476"/>
          </a:xfrm>
          <a:prstGeom prst="rect">
            <a:avLst/>
          </a:prstGeom>
        </p:spPr>
      </p:pic>
      <p:pic>
        <p:nvPicPr>
          <p:cNvPr id="9" name="Picture 8"/>
          <p:cNvPicPr>
            <a:picLocks noChangeAspect="1"/>
          </p:cNvPicPr>
          <p:nvPr/>
        </p:nvPicPr>
        <p:blipFill rotWithShape="1">
          <a:blip r:embed="rId5"/>
          <a:srcRect l="27934" t="15647" r="28755" b="26954"/>
          <a:stretch/>
        </p:blipFill>
        <p:spPr>
          <a:xfrm>
            <a:off x="142875" y="1209836"/>
            <a:ext cx="3652103" cy="2722476"/>
          </a:xfrm>
          <a:prstGeom prst="rect">
            <a:avLst/>
          </a:prstGeom>
        </p:spPr>
      </p:pic>
      <p:sp>
        <p:nvSpPr>
          <p:cNvPr id="10"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12217584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Shelf life</a:t>
            </a:r>
            <a:endParaRPr lang="en-US" dirty="0"/>
          </a:p>
        </p:txBody>
      </p:sp>
      <p:sp>
        <p:nvSpPr>
          <p:cNvPr id="3" name="Content Placeholder 2"/>
          <p:cNvSpPr>
            <a:spLocks noGrp="1"/>
          </p:cNvSpPr>
          <p:nvPr>
            <p:ph idx="1"/>
          </p:nvPr>
        </p:nvSpPr>
        <p:spPr>
          <a:xfrm>
            <a:off x="214313" y="1500188"/>
            <a:ext cx="6096000" cy="4876800"/>
          </a:xfrm>
        </p:spPr>
        <p:txBody>
          <a:bodyPr/>
          <a:lstStyle/>
          <a:p>
            <a:r>
              <a:rPr lang="en-US" dirty="0"/>
              <a:t>Temperature is crucial</a:t>
            </a:r>
          </a:p>
          <a:p>
            <a:r>
              <a:rPr lang="en-US" dirty="0" smtClean="0"/>
              <a:t>Temperature </a:t>
            </a:r>
            <a:r>
              <a:rPr lang="en-US" dirty="0"/>
              <a:t>at packaging matters </a:t>
            </a:r>
            <a:endParaRPr lang="en-US" dirty="0" smtClean="0"/>
          </a:p>
          <a:p>
            <a:r>
              <a:rPr lang="en-US" dirty="0" smtClean="0"/>
              <a:t>Better to pack </a:t>
            </a:r>
            <a:r>
              <a:rPr lang="en-US" dirty="0"/>
              <a:t>cold fresh fish products </a:t>
            </a:r>
            <a:r>
              <a:rPr lang="en-US" dirty="0" smtClean="0"/>
              <a:t>than warm</a:t>
            </a:r>
          </a:p>
          <a:p>
            <a:endParaRPr lang="en-US" dirty="0"/>
          </a:p>
        </p:txBody>
      </p:sp>
      <p:graphicFrame>
        <p:nvGraphicFramePr>
          <p:cNvPr id="4" name="Object 3"/>
          <p:cNvGraphicFramePr>
            <a:graphicFrameLocks noChangeAspect="1"/>
          </p:cNvGraphicFramePr>
          <p:nvPr>
            <p:extLst/>
          </p:nvPr>
        </p:nvGraphicFramePr>
        <p:xfrm>
          <a:off x="5436096" y="2786063"/>
          <a:ext cx="3350717" cy="3118744"/>
        </p:xfrm>
        <a:graphic>
          <a:graphicData uri="http://schemas.openxmlformats.org/presentationml/2006/ole">
            <mc:AlternateContent xmlns:mc="http://schemas.openxmlformats.org/markup-compatibility/2006">
              <mc:Choice xmlns:v="urn:schemas-microsoft-com:vml" Requires="v">
                <p:oleObj spid="_x0000_s2062" name="Acrobat Document" r:id="rId4" imgW="2476309" imgH="2304990" progId="AcroExch.Document.DC">
                  <p:embed/>
                </p:oleObj>
              </mc:Choice>
              <mc:Fallback>
                <p:oleObj name="Acrobat Document" r:id="rId4" imgW="2476309" imgH="2304990" progId="AcroExch.Document.DC">
                  <p:embed/>
                  <p:pic>
                    <p:nvPicPr>
                      <p:cNvPr id="0" name=""/>
                      <p:cNvPicPr/>
                      <p:nvPr/>
                    </p:nvPicPr>
                    <p:blipFill>
                      <a:blip r:embed="rId5"/>
                      <a:stretch>
                        <a:fillRect/>
                      </a:stretch>
                    </p:blipFill>
                    <p:spPr>
                      <a:xfrm>
                        <a:off x="5436096" y="2786063"/>
                        <a:ext cx="3350717" cy="3118744"/>
                      </a:xfrm>
                      <a:prstGeom prst="rect">
                        <a:avLst/>
                      </a:prstGeom>
                    </p:spPr>
                  </p:pic>
                </p:oleObj>
              </mc:Fallback>
            </mc:AlternateContent>
          </a:graphicData>
        </a:graphic>
      </p:graphicFrame>
      <p:pic>
        <p:nvPicPr>
          <p:cNvPr id="5" name="Picture 4"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3036059"/>
            <a:ext cx="4603741" cy="2618751"/>
          </a:xfrm>
          <a:prstGeom prst="rect">
            <a:avLst/>
          </a:prstGeom>
        </p:spPr>
      </p:pic>
      <p:sp>
        <p:nvSpPr>
          <p:cNvPr id="6" name="TextBox 5"/>
          <p:cNvSpPr txBox="1"/>
          <p:nvPr/>
        </p:nvSpPr>
        <p:spPr>
          <a:xfrm>
            <a:off x="2312083" y="5393200"/>
            <a:ext cx="1026243" cy="261610"/>
          </a:xfrm>
          <a:prstGeom prst="rect">
            <a:avLst/>
          </a:prstGeom>
          <a:solidFill>
            <a:schemeClr val="bg1"/>
          </a:solidFill>
        </p:spPr>
        <p:txBody>
          <a:bodyPr wrap="none" rtlCol="0">
            <a:spAutoFit/>
          </a:bodyPr>
          <a:lstStyle/>
          <a:p>
            <a:r>
              <a:rPr lang="en-US" sz="1050" dirty="0" smtClean="0">
                <a:solidFill>
                  <a:srgbClr val="000000"/>
                </a:solidFill>
              </a:rPr>
              <a:t>Days on Ice</a:t>
            </a:r>
            <a:endParaRPr lang="en-US" sz="1050" dirty="0">
              <a:solidFill>
                <a:srgbClr val="000000"/>
              </a:solidFill>
            </a:endParaRPr>
          </a:p>
        </p:txBody>
      </p:sp>
      <p:sp>
        <p:nvSpPr>
          <p:cNvPr id="7" name="TextBox 6"/>
          <p:cNvSpPr txBox="1"/>
          <p:nvPr/>
        </p:nvSpPr>
        <p:spPr>
          <a:xfrm>
            <a:off x="899592" y="3918248"/>
            <a:ext cx="2754280" cy="230832"/>
          </a:xfrm>
          <a:prstGeom prst="rect">
            <a:avLst/>
          </a:prstGeom>
          <a:solidFill>
            <a:schemeClr val="bg1"/>
          </a:solidFill>
        </p:spPr>
        <p:txBody>
          <a:bodyPr wrap="none" rtlCol="0">
            <a:spAutoFit/>
          </a:bodyPr>
          <a:lstStyle/>
          <a:p>
            <a:r>
              <a:rPr lang="en-US" sz="900" dirty="0" smtClean="0">
                <a:solidFill>
                  <a:srgbClr val="FF0000"/>
                </a:solidFill>
              </a:rPr>
              <a:t>TVB-N maximum for whole cod 35 mg/100g</a:t>
            </a:r>
            <a:endParaRPr lang="en-US" sz="900" dirty="0">
              <a:solidFill>
                <a:srgbClr val="FF0000"/>
              </a:solidFill>
            </a:endParaRPr>
          </a:p>
        </p:txBody>
      </p:sp>
      <p:sp>
        <p:nvSpPr>
          <p:cNvPr id="8"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7716571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 Clipping"/>
          <p:cNvPicPr>
            <a:picLocks noGrp="1" noChangeAspect="1"/>
          </p:cNvPicPr>
          <p:nvPr>
            <p:ph idx="1"/>
          </p:nvPr>
        </p:nvPicPr>
        <p:blipFill rotWithShape="1">
          <a:blip r:embed="rId3">
            <a:extLst>
              <a:ext uri="{28A0092B-C50C-407E-A947-70E740481C1C}">
                <a14:useLocalDpi xmlns:a14="http://schemas.microsoft.com/office/drawing/2010/main" val="0"/>
              </a:ext>
            </a:extLst>
          </a:blip>
          <a:srcRect b="31263"/>
          <a:stretch/>
        </p:blipFill>
        <p:spPr>
          <a:xfrm>
            <a:off x="1213979" y="1647506"/>
            <a:ext cx="6573167" cy="3149646"/>
          </a:xfrm>
        </p:spPr>
      </p:pic>
      <p:sp>
        <p:nvSpPr>
          <p:cNvPr id="4" name="Title 1"/>
          <p:cNvSpPr>
            <a:spLocks noGrp="1"/>
          </p:cNvSpPr>
          <p:nvPr>
            <p:ph type="title"/>
          </p:nvPr>
        </p:nvSpPr>
        <p:spPr>
          <a:xfrm>
            <a:off x="142875" y="214313"/>
            <a:ext cx="8001000" cy="428625"/>
          </a:xfrm>
        </p:spPr>
        <p:txBody>
          <a:bodyPr/>
          <a:lstStyle/>
          <a:p>
            <a:r>
              <a:rPr lang="is-IS" dirty="0" err="1" smtClean="0"/>
              <a:t>Seafood</a:t>
            </a:r>
            <a:r>
              <a:rPr lang="is-IS" dirty="0" smtClean="0"/>
              <a:t> </a:t>
            </a:r>
            <a:r>
              <a:rPr lang="is-IS" dirty="0" err="1" smtClean="0"/>
              <a:t>export</a:t>
            </a:r>
            <a:r>
              <a:rPr lang="is-IS" dirty="0" smtClean="0"/>
              <a:t> </a:t>
            </a:r>
            <a:r>
              <a:rPr lang="is-IS" dirty="0" err="1" smtClean="0"/>
              <a:t>from</a:t>
            </a:r>
            <a:r>
              <a:rPr lang="is-IS" dirty="0" smtClean="0"/>
              <a:t> </a:t>
            </a:r>
            <a:r>
              <a:rPr lang="is-IS" dirty="0" err="1" smtClean="0"/>
              <a:t>Iceland</a:t>
            </a:r>
            <a:r>
              <a:rPr lang="is-IS" dirty="0" smtClean="0"/>
              <a:t> -  </a:t>
            </a:r>
            <a:r>
              <a:rPr lang="is-IS" dirty="0" err="1" smtClean="0"/>
              <a:t>Quantity</a:t>
            </a:r>
            <a:endParaRPr lang="is-IS" dirty="0"/>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2176" y="620688"/>
            <a:ext cx="812029" cy="1082704"/>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89789" y="626398"/>
            <a:ext cx="843740" cy="1084807"/>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18797" y="634210"/>
            <a:ext cx="2082542" cy="1069182"/>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78286" y="634211"/>
            <a:ext cx="1577553" cy="1077532"/>
          </a:xfrm>
          <a:prstGeom prst="rect">
            <a:avLst/>
          </a:prstGeom>
        </p:spPr>
      </p:pic>
      <p:pic>
        <p:nvPicPr>
          <p:cNvPr id="10" name="Picture 2" descr="image001"/>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9782670">
            <a:off x="400924" y="4094265"/>
            <a:ext cx="1024305" cy="12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0945" y="1277128"/>
            <a:ext cx="833773" cy="83377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2630" y="2096725"/>
            <a:ext cx="760792" cy="760792"/>
          </a:xfrm>
          <a:prstGeom prst="rect">
            <a:avLst/>
          </a:prstGeom>
        </p:spPr>
      </p:pic>
      <p:pic>
        <p:nvPicPr>
          <p:cNvPr id="13" name="Picture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2078" y="2930498"/>
            <a:ext cx="741344" cy="741344"/>
          </a:xfrm>
          <a:prstGeom prst="rect">
            <a:avLst/>
          </a:prstGeom>
        </p:spPr>
      </p:pic>
      <p:pic>
        <p:nvPicPr>
          <p:cNvPr id="14" name="Content Placeholder 5" descr="Screen Clipping"/>
          <p:cNvPicPr>
            <a:picLocks noChangeAspect="1"/>
          </p:cNvPicPr>
          <p:nvPr/>
        </p:nvPicPr>
        <p:blipFill rotWithShape="1">
          <a:blip r:embed="rId3">
            <a:extLst>
              <a:ext uri="{28A0092B-C50C-407E-A947-70E740481C1C}">
                <a14:useLocalDpi xmlns:a14="http://schemas.microsoft.com/office/drawing/2010/main" val="0"/>
              </a:ext>
            </a:extLst>
          </a:blip>
          <a:srcRect l="5339" t="70739" b="5688"/>
          <a:stretch/>
        </p:blipFill>
        <p:spPr bwMode="auto">
          <a:xfrm>
            <a:off x="2092176" y="4720921"/>
            <a:ext cx="5112568" cy="887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Screen Clipping"/>
          <p:cNvPicPr>
            <a:picLocks noChangeAspect="1"/>
          </p:cNvPicPr>
          <p:nvPr/>
        </p:nvPicPr>
        <p:blipFill rotWithShape="1">
          <a:blip r:embed="rId12">
            <a:extLst>
              <a:ext uri="{28A0092B-C50C-407E-A947-70E740481C1C}">
                <a14:useLocalDpi xmlns:a14="http://schemas.microsoft.com/office/drawing/2010/main" val="0"/>
              </a:ext>
            </a:extLst>
          </a:blip>
          <a:srcRect l="5528" t="68471" r="1309" b="6164"/>
          <a:stretch/>
        </p:blipFill>
        <p:spPr bwMode="auto">
          <a:xfrm>
            <a:off x="2177255" y="5608412"/>
            <a:ext cx="5007691" cy="85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2072977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err="1" smtClean="0"/>
              <a:t>Value</a:t>
            </a:r>
            <a:r>
              <a:rPr lang="is-IS" dirty="0" smtClean="0"/>
              <a:t> of </a:t>
            </a:r>
            <a:r>
              <a:rPr lang="is-IS" dirty="0" err="1" smtClean="0"/>
              <a:t>fresh</a:t>
            </a:r>
            <a:r>
              <a:rPr lang="is-IS" dirty="0" smtClean="0"/>
              <a:t> </a:t>
            </a:r>
            <a:r>
              <a:rPr lang="is-IS" dirty="0" err="1" smtClean="0"/>
              <a:t>Icelandic</a:t>
            </a:r>
            <a:r>
              <a:rPr lang="is-IS" dirty="0" smtClean="0"/>
              <a:t> </a:t>
            </a:r>
            <a:r>
              <a:rPr lang="is-IS" dirty="0" err="1" smtClean="0"/>
              <a:t>Fish</a:t>
            </a:r>
            <a:r>
              <a:rPr lang="is-IS" dirty="0" smtClean="0"/>
              <a:t> </a:t>
            </a:r>
            <a:r>
              <a:rPr lang="is-IS" dirty="0" err="1" smtClean="0"/>
              <a:t>Products</a:t>
            </a:r>
            <a:endParaRPr lang="is-IS" dirty="0"/>
          </a:p>
        </p:txBody>
      </p:sp>
      <p:pic>
        <p:nvPicPr>
          <p:cNvPr id="5" name="Picture 4"/>
          <p:cNvPicPr>
            <a:picLocks noChangeAspect="1"/>
          </p:cNvPicPr>
          <p:nvPr/>
        </p:nvPicPr>
        <p:blipFill>
          <a:blip r:embed="rId3"/>
          <a:stretch>
            <a:fillRect/>
          </a:stretch>
        </p:blipFill>
        <p:spPr>
          <a:xfrm>
            <a:off x="1115616" y="1916832"/>
            <a:ext cx="7237437" cy="4350162"/>
          </a:xfrm>
          <a:prstGeom prst="rect">
            <a:avLst/>
          </a:prstGeom>
        </p:spPr>
      </p:pic>
      <p:sp>
        <p:nvSpPr>
          <p:cNvPr id="4"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612079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876" y="1124744"/>
            <a:ext cx="8893620" cy="5252244"/>
          </a:xfrm>
        </p:spPr>
        <p:txBody>
          <a:bodyPr/>
          <a:lstStyle/>
          <a:p>
            <a:pPr marL="180975" indent="-180975">
              <a:buFont typeface="+mj-lt"/>
              <a:buAutoNum type="arabicPeriod"/>
            </a:pPr>
            <a:r>
              <a:rPr lang="en-US" sz="1200" b="0" dirty="0" smtClean="0"/>
              <a:t>S </a:t>
            </a:r>
            <a:r>
              <a:rPr lang="en-US" sz="1200" b="0" dirty="0" err="1" smtClean="0"/>
              <a:t>Margeirsson</a:t>
            </a:r>
            <a:r>
              <a:rPr lang="en-US" sz="1200" b="0" dirty="0" smtClean="0"/>
              <a:t>	Processing forecast of cod					2008</a:t>
            </a:r>
          </a:p>
          <a:p>
            <a:pPr marL="180975" indent="-180975">
              <a:buFont typeface="+mj-lt"/>
              <a:buAutoNum type="arabicPeriod"/>
            </a:pPr>
            <a:r>
              <a:rPr lang="en-US" sz="1200" b="0" dirty="0" smtClean="0"/>
              <a:t>K </a:t>
            </a:r>
            <a:r>
              <a:rPr lang="en-US" sz="1200" b="0" dirty="0" err="1" smtClean="0"/>
              <a:t>Sveinsdottir</a:t>
            </a:r>
            <a:r>
              <a:rPr lang="en-US" sz="1200" b="0" dirty="0" smtClean="0"/>
              <a:t>	Improved seafood sensory quality				2009</a:t>
            </a:r>
          </a:p>
          <a:p>
            <a:pPr marL="180975" indent="-180975">
              <a:buFont typeface="+mj-lt"/>
              <a:buAutoNum type="arabicPeriod"/>
            </a:pPr>
            <a:r>
              <a:rPr lang="en-US" sz="1200" b="0" dirty="0" smtClean="0">
                <a:solidFill>
                  <a:srgbClr val="FF0000"/>
                </a:solidFill>
              </a:rPr>
              <a:t>W Tao</a:t>
            </a:r>
            <a:r>
              <a:rPr lang="en-US" sz="1200" b="0" dirty="0" smtClean="0"/>
              <a:t>		Preservation techniques &amp; seaweed </a:t>
            </a:r>
            <a:r>
              <a:rPr lang="en-US" sz="1200" b="0" dirty="0" err="1" smtClean="0"/>
              <a:t>Algalpoluphenols</a:t>
            </a:r>
            <a:r>
              <a:rPr lang="en-US" sz="1200" b="0" dirty="0" smtClean="0"/>
              <a:t> as antioxidants	2009</a:t>
            </a:r>
          </a:p>
          <a:p>
            <a:pPr marL="180975" indent="-180975">
              <a:buFont typeface="+mj-lt"/>
              <a:buAutoNum type="arabicPeriod"/>
            </a:pPr>
            <a:r>
              <a:rPr lang="en-US" sz="1200" b="0" dirty="0" smtClean="0"/>
              <a:t>T Brenner		</a:t>
            </a:r>
            <a:r>
              <a:rPr lang="en-US" sz="1200" b="0" dirty="0" err="1" smtClean="0"/>
              <a:t>Aggreation</a:t>
            </a:r>
            <a:r>
              <a:rPr lang="en-US" sz="1200" b="0" dirty="0" smtClean="0"/>
              <a:t> behavior of cod muscle proteins			2009</a:t>
            </a:r>
          </a:p>
          <a:p>
            <a:pPr marL="180975" indent="-180975">
              <a:buFont typeface="+mj-lt"/>
              <a:buAutoNum type="arabicPeriod"/>
            </a:pPr>
            <a:r>
              <a:rPr lang="en-US" sz="1200" b="0" dirty="0" smtClean="0"/>
              <a:t>E </a:t>
            </a:r>
            <a:r>
              <a:rPr lang="en-US" sz="1200" b="0" dirty="0" err="1" smtClean="0"/>
              <a:t>Reynisson</a:t>
            </a:r>
            <a:r>
              <a:rPr lang="en-US" sz="1200" b="0" dirty="0" smtClean="0"/>
              <a:t>	Fresh view in fish microbiology				2010</a:t>
            </a:r>
          </a:p>
          <a:p>
            <a:pPr marL="180975" indent="-180975">
              <a:buFont typeface="+mj-lt"/>
              <a:buAutoNum type="arabicPeriod"/>
            </a:pPr>
            <a:r>
              <a:rPr lang="en-US" sz="1200" b="0" dirty="0" smtClean="0">
                <a:solidFill>
                  <a:srgbClr val="FF0000"/>
                </a:solidFill>
              </a:rPr>
              <a:t>GR </a:t>
            </a:r>
            <a:r>
              <a:rPr lang="en-US" sz="1200" b="0" dirty="0" err="1" smtClean="0">
                <a:solidFill>
                  <a:srgbClr val="FF0000"/>
                </a:solidFill>
              </a:rPr>
              <a:t>Shaviklo</a:t>
            </a:r>
            <a:r>
              <a:rPr lang="en-US" sz="1200" b="0" dirty="0" smtClean="0"/>
              <a:t>	Properties </a:t>
            </a:r>
            <a:r>
              <a:rPr lang="en-US" sz="1200" b="0" dirty="0"/>
              <a:t>&amp; applications </a:t>
            </a:r>
            <a:r>
              <a:rPr lang="en-US" sz="1200" b="0" dirty="0" smtClean="0"/>
              <a:t>of Fish proteins in value added convenience foods	2010</a:t>
            </a:r>
          </a:p>
          <a:p>
            <a:pPr marL="180975" indent="-180975">
              <a:buFont typeface="+mj-lt"/>
              <a:buAutoNum type="arabicPeriod"/>
            </a:pPr>
            <a:r>
              <a:rPr lang="en-US" sz="1200" b="0" dirty="0" smtClean="0"/>
              <a:t>HL Lauzon		Preventive </a:t>
            </a:r>
            <a:r>
              <a:rPr lang="en-US" sz="1200" b="0" dirty="0"/>
              <a:t>Measures in Aquaculture: </a:t>
            </a:r>
            <a:r>
              <a:rPr lang="en-US" sz="1200" b="0" dirty="0" smtClean="0"/>
              <a:t>[…] </a:t>
            </a:r>
            <a:r>
              <a:rPr lang="en-US" sz="1200" b="0" dirty="0"/>
              <a:t>Probiotics on </a:t>
            </a:r>
            <a:r>
              <a:rPr lang="en-US" sz="1200" b="0" dirty="0" smtClean="0"/>
              <a:t>cod at </a:t>
            </a:r>
            <a:r>
              <a:rPr lang="en-US" sz="1200" b="0" dirty="0"/>
              <a:t>Early </a:t>
            </a:r>
            <a:r>
              <a:rPr lang="en-US" sz="1200" b="0" dirty="0" smtClean="0"/>
              <a:t>Stages	2010</a:t>
            </a:r>
          </a:p>
          <a:p>
            <a:pPr marL="180975" indent="-180975">
              <a:buFont typeface="+mj-lt"/>
              <a:buAutoNum type="arabicPeriod"/>
            </a:pPr>
            <a:r>
              <a:rPr lang="en-US" sz="1200" b="0" dirty="0"/>
              <a:t>KA </a:t>
            </a:r>
            <a:r>
              <a:rPr lang="en-US" sz="1200" b="0" dirty="0" err="1"/>
              <a:t>Thorarinsdottir</a:t>
            </a:r>
            <a:r>
              <a:rPr lang="en-US" sz="1200" b="0" dirty="0"/>
              <a:t>	</a:t>
            </a:r>
            <a:r>
              <a:rPr lang="en-US" sz="1200" b="0" dirty="0" smtClean="0"/>
              <a:t>Influence of salting procedures on the characteristics of heavy salted cod	2010	Lund</a:t>
            </a:r>
          </a:p>
          <a:p>
            <a:pPr marL="180975" indent="-180975">
              <a:buFont typeface="+mj-lt"/>
              <a:buAutoNum type="arabicPeriod"/>
            </a:pPr>
            <a:r>
              <a:rPr lang="en-US" sz="1200" b="0" dirty="0" smtClean="0">
                <a:solidFill>
                  <a:srgbClr val="FF0000"/>
                </a:solidFill>
              </a:rPr>
              <a:t>MTT </a:t>
            </a:r>
            <a:r>
              <a:rPr lang="en-US" sz="1200" b="0" dirty="0" err="1" smtClean="0">
                <a:solidFill>
                  <a:srgbClr val="FF0000"/>
                </a:solidFill>
              </a:rPr>
              <a:t>Nga</a:t>
            </a:r>
            <a:r>
              <a:rPr lang="en-US" sz="1200" b="0" dirty="0" smtClean="0">
                <a:solidFill>
                  <a:srgbClr val="FF0000"/>
                </a:solidFill>
              </a:rPr>
              <a:t>	</a:t>
            </a:r>
            <a:r>
              <a:rPr lang="en-US" sz="1200" b="0" dirty="0" smtClean="0"/>
              <a:t>	Enhancing quality management: fresh fish supply chains, logistics &amp; traceability	2010</a:t>
            </a:r>
          </a:p>
          <a:p>
            <a:pPr marL="180975" indent="-180975">
              <a:buFont typeface="+mj-lt"/>
              <a:buAutoNum type="arabicPeriod"/>
            </a:pPr>
            <a:r>
              <a:rPr lang="en-US" sz="1200" b="0" dirty="0" smtClean="0"/>
              <a:t>R </a:t>
            </a:r>
            <a:r>
              <a:rPr lang="en-US" sz="1200" b="0" dirty="0" err="1" smtClean="0"/>
              <a:t>Bjornsdottir</a:t>
            </a:r>
            <a:r>
              <a:rPr lang="en-US" sz="1200" b="0" dirty="0" smtClean="0"/>
              <a:t>	Bacterial </a:t>
            </a:r>
            <a:r>
              <a:rPr lang="en-US" sz="1200" b="0" dirty="0"/>
              <a:t>community during early production stages of intensively reared </a:t>
            </a:r>
            <a:r>
              <a:rPr lang="en-US" sz="1200" b="0" dirty="0" smtClean="0"/>
              <a:t>halibut	2010</a:t>
            </a:r>
          </a:p>
          <a:p>
            <a:pPr marL="180975" indent="-180975">
              <a:buFont typeface="+mj-lt"/>
              <a:buAutoNum type="arabicPeriod"/>
            </a:pPr>
            <a:r>
              <a:rPr lang="en-US" sz="1200" b="0" dirty="0" smtClean="0"/>
              <a:t>S </a:t>
            </a:r>
            <a:r>
              <a:rPr lang="en-US" sz="1200" b="0" dirty="0" err="1" smtClean="0"/>
              <a:t>Bjornsdottir</a:t>
            </a:r>
            <a:r>
              <a:rPr lang="en-US" sz="1200" b="0" dirty="0" smtClean="0"/>
              <a:t>	</a:t>
            </a:r>
            <a:r>
              <a:rPr lang="en-US" sz="1200" b="0" dirty="0" err="1" smtClean="0"/>
              <a:t>Genetical</a:t>
            </a:r>
            <a:r>
              <a:rPr lang="en-US" sz="1200" b="0" dirty="0" smtClean="0"/>
              <a:t> </a:t>
            </a:r>
            <a:r>
              <a:rPr lang="en-US" sz="1200" b="0" dirty="0" err="1" smtClean="0"/>
              <a:t>motification</a:t>
            </a:r>
            <a:r>
              <a:rPr lang="en-US" sz="1200" b="0" dirty="0" smtClean="0"/>
              <a:t> of </a:t>
            </a:r>
            <a:r>
              <a:rPr lang="is-IS" sz="1200" b="0" i="1" dirty="0" err="1" smtClean="0"/>
              <a:t>Rhodothermus</a:t>
            </a:r>
            <a:r>
              <a:rPr lang="is-IS" sz="1200" b="0" i="1" dirty="0" smtClean="0"/>
              <a:t> </a:t>
            </a:r>
            <a:r>
              <a:rPr lang="is-IS" sz="1200" b="0" i="1" dirty="0" err="1" smtClean="0"/>
              <a:t>marinus</a:t>
            </a:r>
            <a:r>
              <a:rPr lang="is-IS" sz="1200" b="0" i="1" dirty="0"/>
              <a:t> </a:t>
            </a:r>
            <a:r>
              <a:rPr lang="is-IS" sz="1200" b="0" dirty="0" err="1" smtClean="0"/>
              <a:t>bacteria</a:t>
            </a:r>
            <a:r>
              <a:rPr lang="is-IS" sz="1200" b="0" dirty="0" smtClean="0"/>
              <a:t>		2010</a:t>
            </a:r>
            <a:endParaRPr lang="en-US" sz="1200" b="0" dirty="0"/>
          </a:p>
          <a:p>
            <a:pPr marL="180975" indent="-180975">
              <a:buFont typeface="+mj-lt"/>
              <a:buAutoNum type="arabicPeriod"/>
            </a:pPr>
            <a:r>
              <a:rPr lang="en-US" sz="1200" b="0" dirty="0" smtClean="0"/>
              <a:t>M </a:t>
            </a:r>
            <a:r>
              <a:rPr lang="en-US" sz="1200" b="0" dirty="0" err="1" smtClean="0"/>
              <a:t>Gudjonsdottir</a:t>
            </a:r>
            <a:r>
              <a:rPr lang="en-US" sz="1200" b="0" dirty="0" smtClean="0"/>
              <a:t>	Quality changes during seafood processing studied with NMR &amp; NIR		2011	NTNU</a:t>
            </a:r>
          </a:p>
          <a:p>
            <a:pPr marL="180975" indent="-180975">
              <a:buFont typeface="+mj-lt"/>
              <a:buAutoNum type="arabicPeriod"/>
            </a:pPr>
            <a:r>
              <a:rPr lang="en-US" sz="1200" b="0" dirty="0" smtClean="0">
                <a:solidFill>
                  <a:srgbClr val="FF0000"/>
                </a:solidFill>
              </a:rPr>
              <a:t>MV Nguyen</a:t>
            </a:r>
            <a:r>
              <a:rPr lang="en-US" sz="1200" b="0" dirty="0" smtClean="0"/>
              <a:t>	Effects of processes on physiochemical attributes of salted cod		2011</a:t>
            </a:r>
          </a:p>
          <a:p>
            <a:pPr marL="180975" indent="-180975">
              <a:buFont typeface="+mj-lt"/>
              <a:buAutoNum type="arabicPeriod"/>
            </a:pPr>
            <a:r>
              <a:rPr lang="en-US" sz="1200" b="0" dirty="0" smtClean="0"/>
              <a:t>JSRE Jensen	Bioactive </a:t>
            </a:r>
            <a:r>
              <a:rPr lang="en-US" sz="1200" b="0" dirty="0"/>
              <a:t>compounds from Icelandic liverworts </a:t>
            </a:r>
            <a:r>
              <a:rPr lang="en-US" sz="1200" b="0" dirty="0" smtClean="0"/>
              <a:t>			2012</a:t>
            </a:r>
          </a:p>
          <a:p>
            <a:pPr marL="180975" indent="-180975">
              <a:buFont typeface="+mj-lt"/>
              <a:buAutoNum type="arabicPeriod"/>
            </a:pPr>
            <a:r>
              <a:rPr lang="en-US" sz="1200" b="0" dirty="0" smtClean="0"/>
              <a:t>B </a:t>
            </a:r>
            <a:r>
              <a:rPr lang="en-US" sz="1200" b="0" dirty="0" err="1" smtClean="0"/>
              <a:t>Margeirsson</a:t>
            </a:r>
            <a:r>
              <a:rPr lang="en-US" sz="1200" b="0" dirty="0" smtClean="0"/>
              <a:t>	Modeling temperature changes during transport of fresh fish products	2012</a:t>
            </a:r>
          </a:p>
          <a:p>
            <a:pPr marL="180975" indent="-180975">
              <a:buFont typeface="+mj-lt"/>
              <a:buAutoNum type="arabicPeriod"/>
            </a:pPr>
            <a:r>
              <a:rPr lang="en-US" sz="1200" b="0" dirty="0" smtClean="0"/>
              <a:t>SM </a:t>
            </a:r>
            <a:r>
              <a:rPr lang="en-US" sz="1200" b="0" dirty="0" err="1" smtClean="0"/>
              <a:t>Halldorsdottir</a:t>
            </a:r>
            <a:r>
              <a:rPr lang="en-US" sz="1200" b="0" dirty="0" smtClean="0"/>
              <a:t>	New &amp; improved methods for production of hydrolyzed fish proteins	2013</a:t>
            </a:r>
          </a:p>
          <a:p>
            <a:pPr marL="180975" indent="-180975">
              <a:buFont typeface="+mj-lt"/>
              <a:buAutoNum type="arabicPeriod"/>
            </a:pPr>
            <a:r>
              <a:rPr lang="en-US" sz="1200" b="0" dirty="0" smtClean="0"/>
              <a:t>E </a:t>
            </a:r>
            <a:r>
              <a:rPr lang="en-US" sz="1200" b="0" dirty="0" err="1" smtClean="0"/>
              <a:t>Sturludottir</a:t>
            </a:r>
            <a:r>
              <a:rPr lang="en-US" sz="1200" b="0" dirty="0" smtClean="0"/>
              <a:t>	Statistical methods to identify changes in time series of monitoring data	2013</a:t>
            </a:r>
          </a:p>
          <a:p>
            <a:pPr marL="180975" indent="-180975">
              <a:buFont typeface="+mj-lt"/>
              <a:buAutoNum type="arabicPeriod"/>
            </a:pPr>
            <a:r>
              <a:rPr lang="en-US" sz="1200" b="0" dirty="0" smtClean="0"/>
              <a:t>AH </a:t>
            </a:r>
            <a:r>
              <a:rPr lang="en-US" sz="1200" b="0" dirty="0" err="1" smtClean="0"/>
              <a:t>Petursdottir</a:t>
            </a:r>
            <a:r>
              <a:rPr lang="en-US" sz="1200" b="0" dirty="0" smtClean="0"/>
              <a:t>	Inorganic </a:t>
            </a:r>
            <a:r>
              <a:rPr lang="en-US" sz="1200" b="0" dirty="0"/>
              <a:t>and lipophilic arsenic in food commodities with emphasis on </a:t>
            </a:r>
            <a:r>
              <a:rPr lang="en-US" sz="1200" b="0" dirty="0" smtClean="0"/>
              <a:t>seafood	2014	Aberdeen</a:t>
            </a:r>
          </a:p>
          <a:p>
            <a:pPr marL="180975" indent="-180975">
              <a:buFont typeface="+mj-lt"/>
              <a:buAutoNum type="arabicPeriod"/>
            </a:pPr>
            <a:r>
              <a:rPr lang="en-US" sz="1200" b="0" dirty="0" smtClean="0"/>
              <a:t>MG </a:t>
            </a:r>
            <a:r>
              <a:rPr lang="en-US" sz="1200" b="0" dirty="0" err="1" smtClean="0"/>
              <a:t>Karlsdottir</a:t>
            </a:r>
            <a:r>
              <a:rPr lang="en-US" sz="1200" b="0" dirty="0" smtClean="0"/>
              <a:t>	Oxidation and stability of frozen seafood products			2014</a:t>
            </a:r>
          </a:p>
          <a:p>
            <a:pPr marL="180975" indent="-180975">
              <a:buFont typeface="+mj-lt"/>
              <a:buAutoNum type="arabicPeriod"/>
            </a:pPr>
            <a:r>
              <a:rPr lang="en-US" sz="1200" b="0" dirty="0" smtClean="0"/>
              <a:t>VA Kale		Bioactive </a:t>
            </a:r>
            <a:r>
              <a:rPr lang="en-US" sz="1200" b="0" dirty="0"/>
              <a:t>sulfated polysaccharides from the sea </a:t>
            </a:r>
            <a:r>
              <a:rPr lang="en-US" sz="1200" b="0" dirty="0" smtClean="0"/>
              <a:t>cucumber		2014</a:t>
            </a:r>
          </a:p>
        </p:txBody>
      </p:sp>
      <p:sp>
        <p:nvSpPr>
          <p:cNvPr id="3" name="Title 2"/>
          <p:cNvSpPr>
            <a:spLocks noGrp="1"/>
          </p:cNvSpPr>
          <p:nvPr>
            <p:ph type="title"/>
          </p:nvPr>
        </p:nvSpPr>
        <p:spPr/>
        <p:txBody>
          <a:bodyPr/>
          <a:lstStyle/>
          <a:p>
            <a:r>
              <a:rPr lang="en-US" dirty="0" smtClean="0"/>
              <a:t>Industrial PhDs</a:t>
            </a:r>
            <a:endParaRPr lang="en-US" dirty="0"/>
          </a:p>
        </p:txBody>
      </p:sp>
      <p:pic>
        <p:nvPicPr>
          <p:cNvPr id="4098" name="Picture 2" descr="http://www.raunvis.hi.is/Staerdfr/h_ens.jpg"/>
          <p:cNvPicPr>
            <a:picLocks noChangeAspect="1" noChangeArrowheads="1"/>
          </p:cNvPicPr>
          <p:nvPr/>
        </p:nvPicPr>
        <p:blipFill rotWithShape="1">
          <a:blip r:embed="rId3">
            <a:extLst>
              <a:ext uri="{28A0092B-C50C-407E-A947-70E740481C1C}">
                <a14:useLocalDpi xmlns:a14="http://schemas.microsoft.com/office/drawing/2010/main" val="0"/>
              </a:ext>
            </a:extLst>
          </a:blip>
          <a:srcRect t="8257"/>
          <a:stretch/>
        </p:blipFill>
        <p:spPr bwMode="auto">
          <a:xfrm>
            <a:off x="6750053" y="92872"/>
            <a:ext cx="984150" cy="10318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3124" y="206652"/>
            <a:ext cx="1924600" cy="804311"/>
          </a:xfrm>
          <a:prstGeom prst="rect">
            <a:avLst/>
          </a:prstGeom>
        </p:spPr>
      </p:pic>
    </p:spTree>
    <p:extLst>
      <p:ext uri="{BB962C8B-B14F-4D97-AF65-F5344CB8AC3E}">
        <p14:creationId xmlns:p14="http://schemas.microsoft.com/office/powerpoint/2010/main" val="4118688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smtClean="0"/>
              <a:t>Nordic Marine Innovation 2.0 </a:t>
            </a:r>
          </a:p>
          <a:p>
            <a:r>
              <a:rPr lang="en-US" b="0" dirty="0" err="1" smtClean="0"/>
              <a:t>CapMafi</a:t>
            </a:r>
            <a:endParaRPr lang="en-US" b="0" dirty="0"/>
          </a:p>
          <a:p>
            <a:r>
              <a:rPr lang="en-US" b="0" dirty="0" err="1" smtClean="0"/>
              <a:t>ProffAqua</a:t>
            </a:r>
            <a:endParaRPr lang="en-US" b="0" dirty="0"/>
          </a:p>
          <a:p>
            <a:r>
              <a:rPr lang="en-US" b="0" dirty="0" err="1" smtClean="0"/>
              <a:t>SuperChilling</a:t>
            </a:r>
            <a:endParaRPr lang="en-US" b="0" dirty="0" smtClean="0"/>
          </a:p>
          <a:p>
            <a:r>
              <a:rPr lang="en-US" b="0" dirty="0"/>
              <a:t>Improved quality and value of Nordic mackerel products for the Global </a:t>
            </a:r>
            <a:r>
              <a:rPr lang="en-US" b="0" dirty="0" smtClean="0"/>
              <a:t>market</a:t>
            </a:r>
          </a:p>
          <a:p>
            <a:endParaRPr lang="en-US" b="0" dirty="0"/>
          </a:p>
          <a:p>
            <a:r>
              <a:rPr lang="en-US" b="0" dirty="0" smtClean="0"/>
              <a:t>European Research and Development Collaboration</a:t>
            </a:r>
          </a:p>
          <a:p>
            <a:endParaRPr lang="en-US" b="0" dirty="0" smtClean="0"/>
          </a:p>
          <a:p>
            <a:endParaRPr lang="en-US" b="0" dirty="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International Collaboration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490910"/>
            <a:ext cx="3002824" cy="818952"/>
          </a:xfrm>
          <a:prstGeom prst="rect">
            <a:avLst/>
          </a:prstGeom>
        </p:spPr>
      </p:pic>
      <p:sp>
        <p:nvSpPr>
          <p:cNvPr id="5"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723" y="3808656"/>
            <a:ext cx="1962424" cy="790685"/>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643" y="4735540"/>
            <a:ext cx="1495634" cy="676369"/>
          </a:xfrm>
          <a:prstGeom prst="rect">
            <a:avLst/>
          </a:prstGeom>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9607" y="4768331"/>
            <a:ext cx="1971950" cy="419158"/>
          </a:xfrm>
          <a:prstGeom prst="rect">
            <a:avLst/>
          </a:prstGeom>
        </p:spPr>
      </p:pic>
      <p:pic>
        <p:nvPicPr>
          <p:cNvPr id="9" name="Picture 8"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6671" y="4599341"/>
            <a:ext cx="1981477" cy="485843"/>
          </a:xfrm>
          <a:prstGeom prst="rect">
            <a:avLst/>
          </a:prstGeom>
        </p:spPr>
      </p:pic>
      <p:pic>
        <p:nvPicPr>
          <p:cNvPr id="10" name="Picture 9"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8104" y="3813956"/>
            <a:ext cx="790685" cy="838317"/>
          </a:xfrm>
          <a:prstGeom prst="rect">
            <a:avLst/>
          </a:prstGeom>
        </p:spPr>
      </p:pic>
      <p:pic>
        <p:nvPicPr>
          <p:cNvPr id="12" name="Picture 11"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535" y="5450188"/>
            <a:ext cx="1238423" cy="676369"/>
          </a:xfrm>
          <a:prstGeom prst="rect">
            <a:avLst/>
          </a:prstGeom>
        </p:spPr>
      </p:pic>
      <p:pic>
        <p:nvPicPr>
          <p:cNvPr id="13" name="Picture 12"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52396" y="5547214"/>
            <a:ext cx="1438476" cy="762106"/>
          </a:xfrm>
          <a:prstGeom prst="rect">
            <a:avLst/>
          </a:prstGeom>
        </p:spPr>
      </p:pic>
      <p:pic>
        <p:nvPicPr>
          <p:cNvPr id="14" name="Picture 13"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76635" y="5539792"/>
            <a:ext cx="1209844" cy="657317"/>
          </a:xfrm>
          <a:prstGeom prst="rect">
            <a:avLst/>
          </a:prstGeom>
        </p:spPr>
      </p:pic>
      <p:pic>
        <p:nvPicPr>
          <p:cNvPr id="15" name="Picture 14" descr="Screen Clippi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02345" y="5688054"/>
            <a:ext cx="2333951" cy="466790"/>
          </a:xfrm>
          <a:prstGeom prst="rect">
            <a:avLst/>
          </a:prstGeom>
        </p:spPr>
      </p:pic>
      <p:pic>
        <p:nvPicPr>
          <p:cNvPr id="5122" name="Picture 2" descr="PrimeFish Project"/>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57917" y="4723334"/>
            <a:ext cx="928310" cy="92831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essDiscard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04489" y="5484530"/>
            <a:ext cx="958304" cy="95830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Screen Clippi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0637" y="3943150"/>
            <a:ext cx="1629002" cy="676369"/>
          </a:xfrm>
          <a:prstGeom prst="rect">
            <a:avLst/>
          </a:prstGeom>
        </p:spPr>
      </p:pic>
      <p:pic>
        <p:nvPicPr>
          <p:cNvPr id="17" name="Picture 16" descr="Screen Clippi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09633" y="4237340"/>
            <a:ext cx="1771897" cy="362001"/>
          </a:xfrm>
          <a:prstGeom prst="rect">
            <a:avLst/>
          </a:prstGeom>
        </p:spPr>
      </p:pic>
      <p:pic>
        <p:nvPicPr>
          <p:cNvPr id="18" name="Picture 17" descr="Screen Clippi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76635" y="3862708"/>
            <a:ext cx="1629002" cy="323895"/>
          </a:xfrm>
          <a:prstGeom prst="rect">
            <a:avLst/>
          </a:prstGeom>
        </p:spPr>
      </p:pic>
      <p:pic>
        <p:nvPicPr>
          <p:cNvPr id="20" name="Picture 19" descr="Screen Clippi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239412" y="4348768"/>
            <a:ext cx="1009791" cy="304843"/>
          </a:xfrm>
          <a:prstGeom prst="rect">
            <a:avLst/>
          </a:prstGeom>
        </p:spPr>
      </p:pic>
    </p:spTree>
    <p:extLst>
      <p:ext uri="{BB962C8B-B14F-4D97-AF65-F5344CB8AC3E}">
        <p14:creationId xmlns:p14="http://schemas.microsoft.com/office/powerpoint/2010/main" val="9251945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600" dirty="0" smtClean="0"/>
              <a:t>Struggling health care systems</a:t>
            </a:r>
          </a:p>
          <a:p>
            <a:r>
              <a:rPr lang="en-US" sz="1600" dirty="0" smtClean="0"/>
              <a:t>Burden of Lifestyle diseases</a:t>
            </a:r>
          </a:p>
          <a:p>
            <a:r>
              <a:rPr lang="en-US" sz="1600" dirty="0" smtClean="0"/>
              <a:t>Seafood might ease the pain as its consumption has been linked to health benefits</a:t>
            </a:r>
          </a:p>
          <a:p>
            <a:r>
              <a:rPr lang="en-US" sz="1600" dirty="0" smtClean="0"/>
              <a:t>Intake through fortified portions or balanced diet</a:t>
            </a:r>
          </a:p>
          <a:p>
            <a:endParaRPr lang="en-US" sz="1600" dirty="0" smtClean="0"/>
          </a:p>
          <a:p>
            <a:r>
              <a:rPr lang="en-US" sz="1600" dirty="0" smtClean="0"/>
              <a:t>Utilization of marine compounds contribute to more than food</a:t>
            </a:r>
          </a:p>
          <a:p>
            <a:endParaRPr lang="en-US" sz="1600" dirty="0" smtClean="0"/>
          </a:p>
          <a:p>
            <a:r>
              <a:rPr lang="en-US" sz="1600" dirty="0" smtClean="0"/>
              <a:t>Fisheries  - Important section of the </a:t>
            </a:r>
            <a:r>
              <a:rPr lang="en-US" sz="1600" dirty="0" err="1" smtClean="0"/>
              <a:t>BioEconomy</a:t>
            </a:r>
            <a:endParaRPr lang="en-US" sz="1600" dirty="0"/>
          </a:p>
        </p:txBody>
      </p:sp>
      <p:sp>
        <p:nvSpPr>
          <p:cNvPr id="3" name="Title 2"/>
          <p:cNvSpPr>
            <a:spLocks noGrp="1"/>
          </p:cNvSpPr>
          <p:nvPr>
            <p:ph type="title"/>
          </p:nvPr>
        </p:nvSpPr>
        <p:spPr/>
        <p:txBody>
          <a:bodyPr/>
          <a:lstStyle/>
          <a:p>
            <a:r>
              <a:rPr lang="en-US" dirty="0" smtClean="0"/>
              <a:t>The way forward?</a:t>
            </a:r>
            <a:endParaRPr lang="en-US" dirty="0"/>
          </a:p>
        </p:txBody>
      </p:sp>
      <p:pic>
        <p:nvPicPr>
          <p:cNvPr id="5" name="Picture 4"/>
          <p:cNvPicPr>
            <a:picLocks noChangeAspect="1"/>
          </p:cNvPicPr>
          <p:nvPr/>
        </p:nvPicPr>
        <p:blipFill rotWithShape="1">
          <a:blip r:embed="rId2"/>
          <a:srcRect l="14756" t="19220" r="24581" b="22487"/>
          <a:stretch/>
        </p:blipFill>
        <p:spPr>
          <a:xfrm>
            <a:off x="214313" y="3938588"/>
            <a:ext cx="5328592" cy="2880320"/>
          </a:xfrm>
          <a:prstGeom prst="rect">
            <a:avLst/>
          </a:prstGeom>
        </p:spPr>
      </p:pic>
      <p:pic>
        <p:nvPicPr>
          <p:cNvPr id="6" name="Picture 5"/>
          <p:cNvPicPr>
            <a:picLocks noChangeAspect="1"/>
          </p:cNvPicPr>
          <p:nvPr/>
        </p:nvPicPr>
        <p:blipFill rotWithShape="1">
          <a:blip r:embed="rId3"/>
          <a:srcRect l="15350" t="15702" r="59056" b="15000"/>
          <a:stretch/>
        </p:blipFill>
        <p:spPr>
          <a:xfrm>
            <a:off x="6660232" y="2775992"/>
            <a:ext cx="2364290" cy="3600996"/>
          </a:xfrm>
          <a:prstGeom prst="rect">
            <a:avLst/>
          </a:prstGeom>
        </p:spPr>
      </p:pic>
      <p:sp>
        <p:nvSpPr>
          <p:cNvPr id="7" name="Footer Placeholder 2"/>
          <p:cNvSpPr>
            <a:spLocks noGrp="1"/>
          </p:cNvSpPr>
          <p:nvPr>
            <p:ph type="ftr" sz="quarter" idx="3"/>
          </p:nvPr>
        </p:nvSpPr>
        <p:spPr>
          <a:xfrm>
            <a:off x="6444208" y="6558806"/>
            <a:ext cx="1590675" cy="182562"/>
          </a:xfrm>
          <a:prstGeom prst="rect">
            <a:avLst/>
          </a:prstGeom>
          <a:solidFill>
            <a:srgbClr val="FFFFFF"/>
          </a:solidFill>
        </p:spPr>
        <p:txBody>
          <a:bodyPr vert="horz" lIns="91440" tIns="45720" rIns="91440" bIns="45720" rtlCol="0" anchor="ctr"/>
          <a:lstStyle>
            <a:lvl1pPr algn="r">
              <a:defRPr sz="600">
                <a:solidFill>
                  <a:schemeClr val="bg2">
                    <a:lumMod val="50000"/>
                  </a:schemeClr>
                </a:solidFill>
              </a:defRPr>
            </a:lvl1pPr>
          </a:lstStyle>
          <a:p>
            <a:r>
              <a:rPr lang="en-US" dirty="0" smtClean="0"/>
              <a:t>Arnljótur Bergsson     © </a:t>
            </a:r>
            <a:r>
              <a:rPr lang="en-US" dirty="0" err="1" smtClean="0"/>
              <a:t>Matís</a:t>
            </a:r>
            <a:r>
              <a:rPr lang="en-US" dirty="0" smtClean="0"/>
              <a:t> 2015</a:t>
            </a:r>
            <a:endParaRPr lang="en-US" dirty="0"/>
          </a:p>
        </p:txBody>
      </p:sp>
    </p:spTree>
    <p:extLst>
      <p:ext uri="{BB962C8B-B14F-4D97-AF65-F5344CB8AC3E}">
        <p14:creationId xmlns:p14="http://schemas.microsoft.com/office/powerpoint/2010/main" val="32156740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a:extLst>
              <a:ext uri="{28A0092B-C50C-407E-A947-70E740481C1C}">
                <a14:useLocalDpi xmlns:a14="http://schemas.microsoft.com/office/drawing/2010/main" val="0"/>
              </a:ext>
            </a:extLst>
          </a:blip>
          <a:srcRect l="3847" r="2914"/>
          <a:stretch>
            <a:fillRect/>
          </a:stretch>
        </p:blipFill>
        <p:spPr bwMode="auto">
          <a:xfrm>
            <a:off x="54846" y="-33639"/>
            <a:ext cx="9034308" cy="699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
          <p:cNvSpPr>
            <a:spLocks noChangeArrowheads="1"/>
          </p:cNvSpPr>
          <p:nvPr/>
        </p:nvSpPr>
        <p:spPr bwMode="auto">
          <a:xfrm>
            <a:off x="352083" y="533111"/>
            <a:ext cx="3352526" cy="4516878"/>
          </a:xfrm>
          <a:prstGeom prst="rect">
            <a:avLst/>
          </a:prstGeom>
          <a:solidFill>
            <a:schemeClr val="accent1">
              <a:lumMod val="25000"/>
              <a:alpha val="0"/>
            </a:schemeClr>
          </a:solidFill>
          <a:ln>
            <a:noFill/>
          </a:ln>
          <a:effectLst>
            <a:softEdge rad="139700"/>
          </a:effectLst>
        </p:spPr>
        <p:txBody>
          <a:bodyPr>
            <a:spAutoFit/>
          </a:bodyPr>
          <a:lstStyle>
            <a:lvl1pPr eaLnBrk="0" hangingPunct="0">
              <a:spcBef>
                <a:spcPct val="40000"/>
              </a:spcBef>
              <a:buClr>
                <a:schemeClr val="tx1"/>
              </a:buClr>
              <a:buFont typeface="Verdana" pitchFamily="34" charset="0"/>
              <a:buChar char="•"/>
              <a:defRPr sz="2400">
                <a:solidFill>
                  <a:schemeClr val="tx1"/>
                </a:solidFill>
                <a:latin typeface="Verdana" pitchFamily="34" charset="0"/>
                <a:ea typeface="MS PGothic" pitchFamily="34" charset="-128"/>
              </a:defRPr>
            </a:lvl1pPr>
            <a:lvl2pPr marL="742950" indent="-285750" eaLnBrk="0" hangingPunct="0">
              <a:spcBef>
                <a:spcPct val="20000"/>
              </a:spcBef>
              <a:buClr>
                <a:schemeClr val="tx1"/>
              </a:buClr>
              <a:buChar char="-"/>
              <a:defRPr sz="2000">
                <a:solidFill>
                  <a:schemeClr val="tx1"/>
                </a:solidFill>
                <a:latin typeface="Verdana" pitchFamily="34" charset="0"/>
                <a:ea typeface="MS PGothic" pitchFamily="34" charset="-128"/>
              </a:defRPr>
            </a:lvl2pPr>
            <a:lvl3pPr marL="1143000" indent="-228600" eaLnBrk="0" hangingPunct="0">
              <a:spcBef>
                <a:spcPct val="20000"/>
              </a:spcBef>
              <a:buClr>
                <a:schemeClr val="tx1"/>
              </a:buClr>
              <a:buFont typeface="Marlett" pitchFamily="2" charset="2"/>
              <a:buChar char="8"/>
              <a:defRPr sz="2000">
                <a:solidFill>
                  <a:schemeClr val="tx1"/>
                </a:solidFill>
                <a:latin typeface="Verdana" pitchFamily="34" charset="0"/>
                <a:ea typeface="MS PGothic" pitchFamily="34" charset="-128"/>
              </a:defRPr>
            </a:lvl3pPr>
            <a:lvl4pPr marL="1600200" indent="-228600" eaLnBrk="0" hangingPunct="0">
              <a:spcBef>
                <a:spcPct val="20000"/>
              </a:spcBef>
              <a:buClr>
                <a:schemeClr val="tx1"/>
              </a:buClr>
              <a:buChar char="-"/>
              <a:defRPr sz="2000">
                <a:solidFill>
                  <a:schemeClr val="tx1"/>
                </a:solidFill>
                <a:latin typeface="Verdana" pitchFamily="34" charset="0"/>
                <a:ea typeface="MS PGothic" pitchFamily="34" charset="-128"/>
              </a:defRPr>
            </a:lvl4pPr>
            <a:lvl5pPr marL="2057400" indent="-228600" eaLnBrk="0" hangingPunct="0">
              <a:buClr>
                <a:srgbClr val="FFFF66"/>
              </a:buClr>
              <a:buFont typeface="Marlett" pitchFamily="2" charset="2"/>
              <a:buChar char="8"/>
              <a:defRPr sz="2400">
                <a:solidFill>
                  <a:schemeClr val="bg1"/>
                </a:solidFill>
                <a:latin typeface="Verdana" pitchFamily="34" charset="0"/>
                <a:ea typeface="MS PGothic" pitchFamily="34" charset="-128"/>
              </a:defRPr>
            </a:lvl5pPr>
            <a:lvl6pPr marL="25146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6pPr>
            <a:lvl7pPr marL="29718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7pPr>
            <a:lvl8pPr marL="34290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8pPr>
            <a:lvl9pPr marL="38862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9pPr>
          </a:lstStyle>
          <a:p>
            <a:pPr>
              <a:lnSpc>
                <a:spcPct val="120000"/>
              </a:lnSpc>
              <a:spcBef>
                <a:spcPct val="0"/>
              </a:spcBef>
              <a:buClr>
                <a:srgbClr val="58A618"/>
              </a:buClr>
              <a:buFontTx/>
              <a:buNone/>
              <a:defRPr/>
            </a:pPr>
            <a:r>
              <a:rPr lang="en-US" altLang="en-US" sz="1843" b="1" dirty="0">
                <a:solidFill>
                  <a:schemeClr val="bg1"/>
                </a:solidFill>
              </a:rPr>
              <a:t>Our Goals</a:t>
            </a:r>
          </a:p>
          <a:p>
            <a:pPr>
              <a:lnSpc>
                <a:spcPct val="120000"/>
              </a:lnSpc>
              <a:spcBef>
                <a:spcPct val="0"/>
              </a:spcBef>
              <a:buClr>
                <a:srgbClr val="58A618"/>
              </a:buClr>
              <a:buFontTx/>
              <a:buNone/>
              <a:defRPr/>
            </a:pPr>
            <a:r>
              <a:rPr lang="en-US" altLang="en-US" sz="1843" dirty="0">
                <a:solidFill>
                  <a:schemeClr val="bg1"/>
                </a:solidFill>
              </a:rPr>
              <a:t>We are committed to sustainable value creation in the food and biotech industries, food safety and public health</a:t>
            </a:r>
          </a:p>
          <a:p>
            <a:pPr>
              <a:lnSpc>
                <a:spcPct val="120000"/>
              </a:lnSpc>
              <a:spcBef>
                <a:spcPct val="0"/>
              </a:spcBef>
              <a:buClr>
                <a:srgbClr val="58A618"/>
              </a:buClr>
              <a:buFontTx/>
              <a:buNone/>
              <a:defRPr/>
            </a:pPr>
            <a:endParaRPr lang="en-US" altLang="en-US" sz="1843" dirty="0">
              <a:solidFill>
                <a:schemeClr val="bg1"/>
              </a:solidFill>
            </a:endParaRPr>
          </a:p>
          <a:p>
            <a:pPr>
              <a:lnSpc>
                <a:spcPct val="120000"/>
              </a:lnSpc>
              <a:spcBef>
                <a:spcPct val="0"/>
              </a:spcBef>
              <a:buClr>
                <a:srgbClr val="58A618"/>
              </a:buClr>
              <a:buFontTx/>
              <a:buNone/>
              <a:defRPr/>
            </a:pPr>
            <a:r>
              <a:rPr lang="is-IS" altLang="en-US" sz="1843" b="1" dirty="0">
                <a:solidFill>
                  <a:schemeClr val="bg1"/>
                </a:solidFill>
              </a:rPr>
              <a:t>Our mission</a:t>
            </a:r>
            <a:endParaRPr lang="en-US" altLang="en-US" sz="1843" b="1" dirty="0">
              <a:solidFill>
                <a:schemeClr val="bg1"/>
              </a:solidFill>
            </a:endParaRPr>
          </a:p>
          <a:p>
            <a:pPr>
              <a:lnSpc>
                <a:spcPct val="120000"/>
              </a:lnSpc>
              <a:spcBef>
                <a:spcPct val="0"/>
              </a:spcBef>
              <a:buClr>
                <a:srgbClr val="58A618"/>
              </a:buClr>
              <a:buFontTx/>
              <a:buNone/>
              <a:defRPr/>
            </a:pPr>
            <a:r>
              <a:rPr lang="en-US" altLang="en-US" sz="1843" dirty="0">
                <a:solidFill>
                  <a:schemeClr val="bg1"/>
                </a:solidFill>
              </a:rPr>
              <a:t>We provide research, consultancy and solutions to companies in the food industry with emphasis on marine opportunities</a:t>
            </a:r>
          </a:p>
        </p:txBody>
      </p:sp>
      <p:sp>
        <p:nvSpPr>
          <p:cNvPr id="16" name="TextBox 3"/>
          <p:cNvSpPr txBox="1">
            <a:spLocks noChangeArrowheads="1"/>
          </p:cNvSpPr>
          <p:nvPr/>
        </p:nvSpPr>
        <p:spPr bwMode="auto">
          <a:xfrm>
            <a:off x="5792516" y="637479"/>
            <a:ext cx="3107965" cy="4629985"/>
          </a:xfrm>
          <a:prstGeom prst="rect">
            <a:avLst/>
          </a:prstGeom>
          <a:solidFill>
            <a:schemeClr val="accent1">
              <a:lumMod val="25000"/>
              <a:alpha val="0"/>
            </a:schemeClr>
          </a:solidFill>
          <a:ln>
            <a:noFill/>
          </a:ln>
          <a:effectLst>
            <a:softEdge rad="279400"/>
          </a:effectLst>
        </p:spPr>
        <p:txBody>
          <a:bodyPr>
            <a:spAutoFit/>
          </a:bodyPr>
          <a:lstStyle>
            <a:lvl1pPr eaLnBrk="0" hangingPunct="0">
              <a:spcBef>
                <a:spcPct val="40000"/>
              </a:spcBef>
              <a:buClr>
                <a:schemeClr val="tx1"/>
              </a:buClr>
              <a:buFont typeface="Verdana" pitchFamily="34" charset="0"/>
              <a:buChar char="•"/>
              <a:defRPr sz="2400">
                <a:solidFill>
                  <a:schemeClr val="tx1"/>
                </a:solidFill>
                <a:latin typeface="Verdana" pitchFamily="34" charset="0"/>
                <a:ea typeface="MS PGothic" pitchFamily="34" charset="-128"/>
              </a:defRPr>
            </a:lvl1pPr>
            <a:lvl2pPr marL="742950" indent="-285750" eaLnBrk="0" hangingPunct="0">
              <a:spcBef>
                <a:spcPct val="20000"/>
              </a:spcBef>
              <a:buClr>
                <a:schemeClr val="tx1"/>
              </a:buClr>
              <a:buChar char="-"/>
              <a:defRPr sz="2000">
                <a:solidFill>
                  <a:schemeClr val="tx1"/>
                </a:solidFill>
                <a:latin typeface="Verdana" pitchFamily="34" charset="0"/>
                <a:ea typeface="MS PGothic" pitchFamily="34" charset="-128"/>
              </a:defRPr>
            </a:lvl2pPr>
            <a:lvl3pPr marL="1143000" indent="-228600" eaLnBrk="0" hangingPunct="0">
              <a:spcBef>
                <a:spcPct val="20000"/>
              </a:spcBef>
              <a:buClr>
                <a:schemeClr val="tx1"/>
              </a:buClr>
              <a:buFont typeface="Marlett" pitchFamily="2" charset="2"/>
              <a:buChar char="8"/>
              <a:defRPr sz="2000">
                <a:solidFill>
                  <a:schemeClr val="tx1"/>
                </a:solidFill>
                <a:latin typeface="Verdana" pitchFamily="34" charset="0"/>
                <a:ea typeface="MS PGothic" pitchFamily="34" charset="-128"/>
              </a:defRPr>
            </a:lvl3pPr>
            <a:lvl4pPr marL="1600200" indent="-228600" eaLnBrk="0" hangingPunct="0">
              <a:spcBef>
                <a:spcPct val="20000"/>
              </a:spcBef>
              <a:buClr>
                <a:schemeClr val="tx1"/>
              </a:buClr>
              <a:buChar char="-"/>
              <a:defRPr sz="2000">
                <a:solidFill>
                  <a:schemeClr val="tx1"/>
                </a:solidFill>
                <a:latin typeface="Verdana" pitchFamily="34" charset="0"/>
                <a:ea typeface="MS PGothic" pitchFamily="34" charset="-128"/>
              </a:defRPr>
            </a:lvl4pPr>
            <a:lvl5pPr marL="2057400" indent="-228600" eaLnBrk="0" hangingPunct="0">
              <a:buClr>
                <a:srgbClr val="FFFF66"/>
              </a:buClr>
              <a:buFont typeface="Marlett" pitchFamily="2" charset="2"/>
              <a:buChar char="8"/>
              <a:defRPr sz="2400">
                <a:solidFill>
                  <a:schemeClr val="bg1"/>
                </a:solidFill>
                <a:latin typeface="Verdana" pitchFamily="34" charset="0"/>
                <a:ea typeface="MS PGothic" pitchFamily="34" charset="-128"/>
              </a:defRPr>
            </a:lvl5pPr>
            <a:lvl6pPr marL="25146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6pPr>
            <a:lvl7pPr marL="29718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7pPr>
            <a:lvl8pPr marL="34290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8pPr>
            <a:lvl9pPr marL="3886200" indent="-228600" eaLnBrk="0" fontAlgn="base" hangingPunct="0">
              <a:spcBef>
                <a:spcPct val="0"/>
              </a:spcBef>
              <a:spcAft>
                <a:spcPct val="0"/>
              </a:spcAft>
              <a:buClr>
                <a:srgbClr val="FFFF66"/>
              </a:buClr>
              <a:buFont typeface="Marlett" pitchFamily="2" charset="2"/>
              <a:buChar char="8"/>
              <a:defRPr sz="2400">
                <a:solidFill>
                  <a:schemeClr val="bg1"/>
                </a:solidFill>
                <a:latin typeface="Verdana" pitchFamily="34" charset="0"/>
                <a:ea typeface="MS PGothic" pitchFamily="34" charset="-128"/>
              </a:defRPr>
            </a:lvl9pPr>
          </a:lstStyle>
          <a:p>
            <a:pPr>
              <a:spcBef>
                <a:spcPct val="0"/>
              </a:spcBef>
              <a:buClrTx/>
              <a:buFontTx/>
              <a:buNone/>
              <a:defRPr/>
            </a:pPr>
            <a:r>
              <a:rPr lang="en-US" altLang="en-US" sz="1843" b="1" dirty="0">
                <a:solidFill>
                  <a:schemeClr val="bg1"/>
                </a:solidFill>
              </a:rPr>
              <a:t>Our values</a:t>
            </a:r>
          </a:p>
          <a:p>
            <a:pPr>
              <a:spcBef>
                <a:spcPct val="0"/>
              </a:spcBef>
              <a:buClrTx/>
              <a:buFontTx/>
              <a:buNone/>
              <a:defRPr/>
            </a:pPr>
            <a:r>
              <a:rPr lang="en-US" altLang="en-US" sz="1843" dirty="0">
                <a:solidFill>
                  <a:schemeClr val="bg1"/>
                </a:solidFill>
              </a:rPr>
              <a:t>We value long term </a:t>
            </a:r>
            <a:r>
              <a:rPr lang="en-US" altLang="en-US" sz="1843" b="1" dirty="0">
                <a:solidFill>
                  <a:schemeClr val="bg1"/>
                </a:solidFill>
              </a:rPr>
              <a:t>integrity</a:t>
            </a:r>
            <a:r>
              <a:rPr lang="en-US" altLang="en-US" sz="1843" dirty="0">
                <a:solidFill>
                  <a:schemeClr val="bg1"/>
                </a:solidFill>
              </a:rPr>
              <a:t> above short term profit</a:t>
            </a:r>
          </a:p>
          <a:p>
            <a:pPr>
              <a:spcBef>
                <a:spcPct val="0"/>
              </a:spcBef>
              <a:buClrTx/>
              <a:buFontTx/>
              <a:buNone/>
              <a:defRPr/>
            </a:pPr>
            <a:endParaRPr lang="en-US" altLang="en-US" sz="1843" dirty="0">
              <a:solidFill>
                <a:schemeClr val="bg1"/>
              </a:solidFill>
            </a:endParaRPr>
          </a:p>
          <a:p>
            <a:pPr>
              <a:spcBef>
                <a:spcPct val="0"/>
              </a:spcBef>
              <a:buClrTx/>
              <a:buFontTx/>
              <a:buNone/>
              <a:defRPr/>
            </a:pPr>
            <a:r>
              <a:rPr lang="en-US" altLang="en-US" sz="1843" dirty="0">
                <a:solidFill>
                  <a:schemeClr val="bg1"/>
                </a:solidFill>
              </a:rPr>
              <a:t>We take </a:t>
            </a:r>
            <a:r>
              <a:rPr lang="en-US" altLang="en-US" sz="1843" b="1" dirty="0">
                <a:solidFill>
                  <a:schemeClr val="bg1"/>
                </a:solidFill>
              </a:rPr>
              <a:t>initiative</a:t>
            </a:r>
            <a:r>
              <a:rPr lang="en-US" altLang="en-US" sz="1843" dirty="0">
                <a:solidFill>
                  <a:schemeClr val="bg1"/>
                </a:solidFill>
              </a:rPr>
              <a:t> in turning good ideas into profitable solutions through science and </a:t>
            </a:r>
            <a:r>
              <a:rPr lang="en-US" altLang="en-US" sz="1843" b="1" dirty="0">
                <a:solidFill>
                  <a:schemeClr val="bg1"/>
                </a:solidFill>
              </a:rPr>
              <a:t>innovation</a:t>
            </a:r>
          </a:p>
          <a:p>
            <a:pPr>
              <a:spcBef>
                <a:spcPct val="0"/>
              </a:spcBef>
              <a:buClrTx/>
              <a:buFontTx/>
              <a:buNone/>
              <a:defRPr/>
            </a:pPr>
            <a:endParaRPr lang="en-US" altLang="en-US" sz="1843" b="1" dirty="0">
              <a:solidFill>
                <a:schemeClr val="bg1"/>
              </a:solidFill>
            </a:endParaRPr>
          </a:p>
          <a:p>
            <a:pPr>
              <a:spcBef>
                <a:spcPct val="0"/>
              </a:spcBef>
              <a:buClrTx/>
              <a:buFontTx/>
              <a:buNone/>
              <a:defRPr/>
            </a:pPr>
            <a:r>
              <a:rPr lang="en-US" altLang="en-US" sz="1843" dirty="0">
                <a:solidFill>
                  <a:schemeClr val="bg1"/>
                </a:solidFill>
              </a:rPr>
              <a:t>We are </a:t>
            </a:r>
            <a:r>
              <a:rPr lang="en-US" altLang="en-US" sz="1843" b="1" dirty="0">
                <a:solidFill>
                  <a:schemeClr val="bg1"/>
                </a:solidFill>
              </a:rPr>
              <a:t>intent</a:t>
            </a:r>
            <a:r>
              <a:rPr lang="en-US" altLang="en-US" sz="1843" dirty="0">
                <a:solidFill>
                  <a:schemeClr val="bg1"/>
                </a:solidFill>
              </a:rPr>
              <a:t> on achieving the ambitious goals of our customers and employees</a:t>
            </a:r>
          </a:p>
          <a:p>
            <a:pPr>
              <a:spcBef>
                <a:spcPct val="0"/>
              </a:spcBef>
              <a:buClrTx/>
              <a:buFontTx/>
              <a:buNone/>
              <a:defRPr/>
            </a:pPr>
            <a:endParaRPr lang="en-US" altLang="en-US" sz="1843" dirty="0"/>
          </a:p>
        </p:txBody>
      </p:sp>
      <p:pic>
        <p:nvPicPr>
          <p:cNvPr id="4106" name="Picture 9"/>
          <p:cNvPicPr>
            <a:picLocks noChangeAspect="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3616210" y="495813"/>
            <a:ext cx="1911581" cy="189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85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4106"/>
                                        </p:tgtEl>
                                        <p:attrNameLst>
                                          <p:attrName>style.visibility</p:attrName>
                                        </p:attrNameLst>
                                      </p:cBhvr>
                                      <p:to>
                                        <p:strVal val="visible"/>
                                      </p:to>
                                    </p:set>
                                    <p:animEffect transition="in" filter="fade">
                                      <p:cBhvr>
                                        <p:cTn id="10" dur="500"/>
                                        <p:tgtEl>
                                          <p:spTgt spid="410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theme/theme1.xml><?xml version="1.0" encoding="utf-8"?>
<a:theme xmlns:a="http://schemas.openxmlformats.org/drawingml/2006/main" name="MATIS_PPT_standard_010_071016">
  <a:themeElements>
    <a:clrScheme name="MATIS_PPT_standard_010_071016 1">
      <a:dk1>
        <a:srgbClr val="58A618"/>
      </a:dk1>
      <a:lt1>
        <a:srgbClr val="FFFFFF"/>
      </a:lt1>
      <a:dk2>
        <a:srgbClr val="58A618"/>
      </a:dk2>
      <a:lt2>
        <a:srgbClr val="003478"/>
      </a:lt2>
      <a:accent1>
        <a:srgbClr val="828282"/>
      </a:accent1>
      <a:accent2>
        <a:srgbClr val="008CDC"/>
      </a:accent2>
      <a:accent3>
        <a:srgbClr val="FFFFFF"/>
      </a:accent3>
      <a:accent4>
        <a:srgbClr val="4A8D13"/>
      </a:accent4>
      <a:accent5>
        <a:srgbClr val="C1C1C1"/>
      </a:accent5>
      <a:accent6>
        <a:srgbClr val="007EC7"/>
      </a:accent6>
      <a:hlink>
        <a:srgbClr val="E62850"/>
      </a:hlink>
      <a:folHlink>
        <a:srgbClr val="D7A900"/>
      </a:folHlink>
    </a:clrScheme>
    <a:fontScheme name="MATIS_PPT_standard_010_071016">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MATIS_PPT_standard_010_071016 1">
        <a:dk1>
          <a:srgbClr val="58A618"/>
        </a:dk1>
        <a:lt1>
          <a:srgbClr val="FFFFFF"/>
        </a:lt1>
        <a:dk2>
          <a:srgbClr val="58A618"/>
        </a:dk2>
        <a:lt2>
          <a:srgbClr val="003478"/>
        </a:lt2>
        <a:accent1>
          <a:srgbClr val="828282"/>
        </a:accent1>
        <a:accent2>
          <a:srgbClr val="008CDC"/>
        </a:accent2>
        <a:accent3>
          <a:srgbClr val="FFFFFF"/>
        </a:accent3>
        <a:accent4>
          <a:srgbClr val="4A8D13"/>
        </a:accent4>
        <a:accent5>
          <a:srgbClr val="C1C1C1"/>
        </a:accent5>
        <a:accent6>
          <a:srgbClr val="007EC7"/>
        </a:accent6>
        <a:hlink>
          <a:srgbClr val="E62850"/>
        </a:hlink>
        <a:folHlink>
          <a:srgbClr val="D7A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MATIS_PPT_standard_010_071016</Template>
  <TotalTime>9710</TotalTime>
  <Words>1285</Words>
  <Application>Microsoft Office PowerPoint</Application>
  <PresentationFormat>On-screen Show (4:3)</PresentationFormat>
  <Paragraphs>266</Paragraphs>
  <Slides>25</Slides>
  <Notes>16</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MATIS_PPT_standard_010_071016</vt:lpstr>
      <vt:lpstr>Acrobat Document</vt:lpstr>
      <vt:lpstr>PowerPoint Presentation</vt:lpstr>
      <vt:lpstr>World food production Forecast 2015</vt:lpstr>
      <vt:lpstr>Growing world population </vt:lpstr>
      <vt:lpstr>European Fish Market -  FinFish Study 2014</vt:lpstr>
      <vt:lpstr>Supreme importance of fisheries to Iceland</vt:lpstr>
      <vt:lpstr>Iceland’s Fisheries</vt:lpstr>
      <vt:lpstr>PowerPoint Presentation</vt:lpstr>
      <vt:lpstr>Processing Salted fish</vt:lpstr>
      <vt:lpstr>Processing Fish fillets, frozen or fresh</vt:lpstr>
      <vt:lpstr>Value Creation of Cod 2013</vt:lpstr>
      <vt:lpstr>Ever-changing challenges in Icelandic Fisheries</vt:lpstr>
      <vt:lpstr>Matis  - youtu.be/8gWo_rhOiWE</vt:lpstr>
      <vt:lpstr>PowerPoint Presentation</vt:lpstr>
      <vt:lpstr>Collaboration to sole the challenges</vt:lpstr>
      <vt:lpstr>Collaboration to solve the challenges</vt:lpstr>
      <vt:lpstr>Value creation from catch through processing to markets</vt:lpstr>
      <vt:lpstr>Volatile Food</vt:lpstr>
      <vt:lpstr>Requirements for cooling media too chill catch</vt:lpstr>
      <vt:lpstr>Shelf life</vt:lpstr>
      <vt:lpstr>Seafood export from Iceland -  Quantity</vt:lpstr>
      <vt:lpstr>Value of fresh Icelandic Fish Products</vt:lpstr>
      <vt:lpstr>Industrial PhDs</vt:lpstr>
      <vt:lpstr>International Collaboration</vt:lpstr>
      <vt:lpstr>The way forward?</vt:lpstr>
      <vt:lpstr>PowerPoint Presentation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Steinar B. Aðalbjörnsson</dc:creator>
  <dc:description>Template Presentation;_x000d_
Version 1.0 - Standard;_x000d_
2007-10-16;</dc:description>
  <cp:lastModifiedBy>omics</cp:lastModifiedBy>
  <cp:revision>536</cp:revision>
  <cp:lastPrinted>2015-07-13T09:07:22Z</cp:lastPrinted>
  <dcterms:created xsi:type="dcterms:W3CDTF">2007-10-17T10:30:03Z</dcterms:created>
  <dcterms:modified xsi:type="dcterms:W3CDTF">2015-08-11T15:57:17Z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rstellt von">
    <vt:lpwstr>office implementation</vt:lpwstr>
  </property>
  <property fmtid="{D5CDD505-2E9C-101B-9397-08002B2CF9AE}" pid="3" name="Erstellt am">
    <vt:lpwstr>28-08-2007</vt:lpwstr>
  </property>
  <property fmtid="{D5CDD505-2E9C-101B-9397-08002B2CF9AE}" pid="4" name="Bearbeiter">
    <vt:lpwstr>gadamovich</vt:lpwstr>
  </property>
  <property fmtid="{D5CDD505-2E9C-101B-9397-08002B2CF9AE}" pid="5" name="Version">
    <vt:lpwstr>1.0</vt:lpwstr>
  </property>
  <property fmtid="{D5CDD505-2E9C-101B-9397-08002B2CF9AE}" pid="6" name="Version vom">
    <vt:lpwstr>16-10-2007</vt:lpwstr>
  </property>
</Properties>
</file>