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710" r:id="rId2"/>
  </p:sldMasterIdLst>
  <p:notesMasterIdLst>
    <p:notesMasterId r:id="rId67"/>
  </p:notesMasterIdLst>
  <p:sldIdLst>
    <p:sldId id="445" r:id="rId3"/>
    <p:sldId id="443" r:id="rId4"/>
    <p:sldId id="367" r:id="rId5"/>
    <p:sldId id="332" r:id="rId6"/>
    <p:sldId id="331" r:id="rId7"/>
    <p:sldId id="334" r:id="rId8"/>
    <p:sldId id="407" r:id="rId9"/>
    <p:sldId id="339" r:id="rId10"/>
    <p:sldId id="370" r:id="rId11"/>
    <p:sldId id="371" r:id="rId12"/>
    <p:sldId id="372" r:id="rId13"/>
    <p:sldId id="432" r:id="rId14"/>
    <p:sldId id="440" r:id="rId15"/>
    <p:sldId id="431" r:id="rId16"/>
    <p:sldId id="433" r:id="rId17"/>
    <p:sldId id="319" r:id="rId18"/>
    <p:sldId id="414" r:id="rId19"/>
    <p:sldId id="415" r:id="rId20"/>
    <p:sldId id="416" r:id="rId21"/>
    <p:sldId id="417" r:id="rId22"/>
    <p:sldId id="361" r:id="rId23"/>
    <p:sldId id="330" r:id="rId24"/>
    <p:sldId id="434" r:id="rId25"/>
    <p:sldId id="346" r:id="rId26"/>
    <p:sldId id="340" r:id="rId27"/>
    <p:sldId id="435" r:id="rId28"/>
    <p:sldId id="436" r:id="rId29"/>
    <p:sldId id="341" r:id="rId30"/>
    <p:sldId id="347" r:id="rId31"/>
    <p:sldId id="348" r:id="rId32"/>
    <p:sldId id="437" r:id="rId33"/>
    <p:sldId id="438" r:id="rId34"/>
    <p:sldId id="420" r:id="rId35"/>
    <p:sldId id="421" r:id="rId36"/>
    <p:sldId id="344" r:id="rId37"/>
    <p:sldId id="363" r:id="rId38"/>
    <p:sldId id="316" r:id="rId39"/>
    <p:sldId id="441" r:id="rId40"/>
    <p:sldId id="318" r:id="rId41"/>
    <p:sldId id="362" r:id="rId42"/>
    <p:sldId id="310" r:id="rId43"/>
    <p:sldId id="360" r:id="rId44"/>
    <p:sldId id="359" r:id="rId45"/>
    <p:sldId id="322" r:id="rId46"/>
    <p:sldId id="364" r:id="rId47"/>
    <p:sldId id="327" r:id="rId48"/>
    <p:sldId id="350" r:id="rId49"/>
    <p:sldId id="422" r:id="rId50"/>
    <p:sldId id="380" r:id="rId51"/>
    <p:sldId id="383" r:id="rId52"/>
    <p:sldId id="354" r:id="rId53"/>
    <p:sldId id="388" r:id="rId54"/>
    <p:sldId id="389" r:id="rId55"/>
    <p:sldId id="355" r:id="rId56"/>
    <p:sldId id="424" r:id="rId57"/>
    <p:sldId id="425" r:id="rId58"/>
    <p:sldId id="439" r:id="rId59"/>
    <p:sldId id="356" r:id="rId60"/>
    <p:sldId id="426" r:id="rId61"/>
    <p:sldId id="444" r:id="rId62"/>
    <p:sldId id="427" r:id="rId63"/>
    <p:sldId id="428" r:id="rId64"/>
    <p:sldId id="430" r:id="rId65"/>
    <p:sldId id="352" r:id="rId66"/>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0505"/>
    <a:srgbClr val="057926"/>
    <a:srgbClr val="C4DAEE"/>
    <a:srgbClr val="CEFBA1"/>
    <a:srgbClr val="FFE48F"/>
    <a:srgbClr val="FFD85D"/>
    <a:srgbClr val="D5E99B"/>
    <a:srgbClr val="D7FFCF"/>
    <a:srgbClr val="CFFFEA"/>
    <a:srgbClr val="D3E7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15" autoAdjust="0"/>
  </p:normalViewPr>
  <p:slideViewPr>
    <p:cSldViewPr>
      <p:cViewPr>
        <p:scale>
          <a:sx n="66" d="100"/>
          <a:sy n="66" d="100"/>
        </p:scale>
        <p:origin x="-1494" y="-15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60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5ECFA33-4CE7-DF4E-9B43-4F28ACE8026E}" type="doc">
      <dgm:prSet loTypeId="urn:microsoft.com/office/officeart/2005/8/layout/hierarchy1" loCatId="" qsTypeId="urn:microsoft.com/office/officeart/2005/8/quickstyle/3D3" qsCatId="3D" csTypeId="urn:microsoft.com/office/officeart/2005/8/colors/accent2_2" csCatId="accent2" phldr="1"/>
      <dgm:spPr/>
      <dgm:t>
        <a:bodyPr/>
        <a:lstStyle/>
        <a:p>
          <a:endParaRPr lang="en-US"/>
        </a:p>
      </dgm:t>
    </dgm:pt>
    <dgm:pt modelId="{046F4EDB-D357-3445-8CB5-9099BFACC9CC}">
      <dgm:prSet phldrT="[Text]" custT="1"/>
      <dgm:spPr/>
      <dgm:t>
        <a:bodyPr/>
        <a:lstStyle/>
        <a:p>
          <a:r>
            <a:rPr lang="en-US" sz="2000" b="1" i="1" cap="all" spc="300"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CUT-OFF criteria</a:t>
          </a:r>
          <a:endParaRPr lang="en-US" sz="2000" b="1" i="1" cap="all" spc="300"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endParaRPr>
        </a:p>
      </dgm:t>
    </dgm:pt>
    <dgm:pt modelId="{D922D066-AE7D-AD40-A429-9015E31D5691}" type="parTrans" cxnId="{D804B729-702D-464C-9818-961409807355}">
      <dgm:prSet/>
      <dgm:spPr/>
      <dgm:t>
        <a:bodyPr/>
        <a:lstStyle/>
        <a:p>
          <a:endParaRPr lang="en-US"/>
        </a:p>
      </dgm:t>
    </dgm:pt>
    <dgm:pt modelId="{885DBAEC-93E8-E043-BD61-8122EF971DEC}" type="sibTrans" cxnId="{D804B729-702D-464C-9818-961409807355}">
      <dgm:prSet/>
      <dgm:spPr/>
      <dgm:t>
        <a:bodyPr/>
        <a:lstStyle/>
        <a:p>
          <a:endParaRPr lang="en-US"/>
        </a:p>
      </dgm:t>
    </dgm:pt>
    <dgm:pt modelId="{1C000F01-3DF9-3544-AB63-559658271073}">
      <dgm:prSet phldrT="[Text]" custT="1"/>
      <dgm:spPr/>
      <dgm:t>
        <a:bodyPr/>
        <a:lstStyle/>
        <a:p>
          <a:pPr algn="ctr"/>
          <a:r>
            <a:rPr lang="en-US" sz="1600" b="1" dirty="0" smtClean="0">
              <a:solidFill>
                <a:srgbClr val="FF0000"/>
              </a:solidFill>
            </a:rPr>
            <a:t>Human Health </a:t>
          </a:r>
        </a:p>
        <a:p>
          <a:pPr algn="ctr"/>
          <a:r>
            <a:rPr lang="en-US" sz="1200" b="1" dirty="0" smtClean="0">
              <a:solidFill>
                <a:srgbClr val="0070C0"/>
              </a:solidFill>
            </a:rPr>
            <a:t>Carcinogenic, Mutagenic, </a:t>
          </a:r>
          <a:r>
            <a:rPr lang="en-US" sz="1200" b="1" dirty="0" err="1" smtClean="0">
              <a:solidFill>
                <a:srgbClr val="0070C0"/>
              </a:solidFill>
            </a:rPr>
            <a:t>Reprotox</a:t>
          </a:r>
          <a:r>
            <a:rPr lang="en-US" sz="1200" b="1" dirty="0" smtClean="0">
              <a:solidFill>
                <a:srgbClr val="0070C0"/>
              </a:solidFill>
            </a:rPr>
            <a:t> (CMR) </a:t>
          </a:r>
        </a:p>
        <a:p>
          <a:pPr algn="ctr"/>
          <a:r>
            <a:rPr lang="en-US" sz="1200" b="1" dirty="0" smtClean="0">
              <a:solidFill>
                <a:srgbClr val="0070C0"/>
              </a:solidFill>
            </a:rPr>
            <a:t>Endocrine properties</a:t>
          </a:r>
          <a:endParaRPr lang="en-US" sz="1100" dirty="0">
            <a:solidFill>
              <a:srgbClr val="0070C0"/>
            </a:solidFill>
          </a:endParaRPr>
        </a:p>
      </dgm:t>
    </dgm:pt>
    <dgm:pt modelId="{EAF6813B-9F3E-F746-82DE-3C420D5B341A}" type="parTrans" cxnId="{84A735F7-23A6-BB44-A189-3C2DEA1078BD}">
      <dgm:prSet/>
      <dgm:spPr/>
      <dgm:t>
        <a:bodyPr/>
        <a:lstStyle/>
        <a:p>
          <a:endParaRPr lang="en-US"/>
        </a:p>
      </dgm:t>
    </dgm:pt>
    <dgm:pt modelId="{104C669B-9F33-4544-9A3F-2ACAB6B69A45}" type="sibTrans" cxnId="{84A735F7-23A6-BB44-A189-3C2DEA1078BD}">
      <dgm:prSet/>
      <dgm:spPr/>
      <dgm:t>
        <a:bodyPr/>
        <a:lstStyle/>
        <a:p>
          <a:endParaRPr lang="en-US"/>
        </a:p>
      </dgm:t>
    </dgm:pt>
    <dgm:pt modelId="{17FD8FEE-68F3-8642-B1D7-085F40473C96}">
      <dgm:prSet phldrT="[Text]" custT="1"/>
      <dgm:spPr/>
      <dgm:t>
        <a:bodyPr/>
        <a:lstStyle/>
        <a:p>
          <a:r>
            <a:rPr lang="en-US" sz="1800" b="1" i="0" dirty="0" smtClean="0">
              <a:solidFill>
                <a:srgbClr val="FF0000"/>
              </a:solidFill>
            </a:rPr>
            <a:t>Environment</a:t>
          </a:r>
          <a:endParaRPr lang="en-US" sz="1800" b="1" i="0" dirty="0">
            <a:solidFill>
              <a:srgbClr val="FF0000"/>
            </a:solidFill>
          </a:endParaRPr>
        </a:p>
      </dgm:t>
    </dgm:pt>
    <dgm:pt modelId="{7AF8E41A-0B26-0446-B8A0-FBEE57B079B0}" type="parTrans" cxnId="{56216DFA-C617-5E4B-B6E9-8DE262E97B75}">
      <dgm:prSet/>
      <dgm:spPr/>
      <dgm:t>
        <a:bodyPr/>
        <a:lstStyle/>
        <a:p>
          <a:endParaRPr lang="en-US"/>
        </a:p>
      </dgm:t>
    </dgm:pt>
    <dgm:pt modelId="{F20F5952-A987-C04D-BACE-0CDAA23ADBC7}" type="sibTrans" cxnId="{56216DFA-C617-5E4B-B6E9-8DE262E97B75}">
      <dgm:prSet/>
      <dgm:spPr/>
      <dgm:t>
        <a:bodyPr/>
        <a:lstStyle/>
        <a:p>
          <a:endParaRPr lang="en-US"/>
        </a:p>
      </dgm:t>
    </dgm:pt>
    <dgm:pt modelId="{6C1C9166-8366-E247-AAB6-BE2DF49F5D19}">
      <dgm:prSet phldrT="[Text]" custT="1"/>
      <dgm:spPr/>
      <dgm:t>
        <a:bodyPr/>
        <a:lstStyle/>
        <a:p>
          <a:r>
            <a:rPr lang="en-US" sz="2000" b="1" dirty="0" smtClean="0">
              <a:solidFill>
                <a:srgbClr val="C00000"/>
              </a:solidFill>
            </a:rPr>
            <a:t>POP</a:t>
          </a:r>
        </a:p>
        <a:p>
          <a:r>
            <a:rPr lang="en-US" sz="1200" dirty="0" smtClean="0">
              <a:solidFill>
                <a:srgbClr val="0070C0"/>
              </a:solidFill>
            </a:rPr>
            <a:t> Persistent Organic Pollutant</a:t>
          </a:r>
          <a:endParaRPr lang="en-US" sz="1200" dirty="0">
            <a:solidFill>
              <a:srgbClr val="0070C0"/>
            </a:solidFill>
          </a:endParaRPr>
        </a:p>
      </dgm:t>
    </dgm:pt>
    <dgm:pt modelId="{851822CD-A248-8E49-88DC-DB99947734FD}" type="parTrans" cxnId="{868ADEAC-9222-624E-98FA-8F491550FF96}">
      <dgm:prSet/>
      <dgm:spPr>
        <a:solidFill>
          <a:schemeClr val="accent2"/>
        </a:solidFill>
        <a:ln w="57150">
          <a:solidFill>
            <a:srgbClr val="C00000"/>
          </a:solidFill>
        </a:ln>
      </dgm:spPr>
      <dgm:t>
        <a:bodyPr/>
        <a:lstStyle/>
        <a:p>
          <a:endParaRPr lang="en-US"/>
        </a:p>
      </dgm:t>
    </dgm:pt>
    <dgm:pt modelId="{B8E62170-C545-B841-B9C8-9A21693FC186}" type="sibTrans" cxnId="{868ADEAC-9222-624E-98FA-8F491550FF96}">
      <dgm:prSet/>
      <dgm:spPr/>
      <dgm:t>
        <a:bodyPr/>
        <a:lstStyle/>
        <a:p>
          <a:endParaRPr lang="en-US"/>
        </a:p>
      </dgm:t>
    </dgm:pt>
    <dgm:pt modelId="{F359FB8B-2BB4-854F-AD26-1FCE2BC20339}">
      <dgm:prSet custT="1"/>
      <dgm:spPr/>
      <dgm:t>
        <a:bodyPr/>
        <a:lstStyle/>
        <a:p>
          <a:r>
            <a:rPr lang="en-US" sz="2000" b="1" dirty="0" err="1" smtClean="0">
              <a:solidFill>
                <a:srgbClr val="C00000"/>
              </a:solidFill>
            </a:rPr>
            <a:t>vPvB</a:t>
          </a:r>
          <a:r>
            <a:rPr lang="en-US" sz="1400" dirty="0" smtClean="0"/>
            <a:t> </a:t>
          </a:r>
        </a:p>
        <a:p>
          <a:r>
            <a:rPr lang="en-US" sz="1400" dirty="0" smtClean="0">
              <a:solidFill>
                <a:srgbClr val="0070C0"/>
              </a:solidFill>
            </a:rPr>
            <a:t>very Persistent, </a:t>
          </a:r>
        </a:p>
        <a:p>
          <a:r>
            <a:rPr lang="en-US" sz="1400" dirty="0" smtClean="0">
              <a:solidFill>
                <a:srgbClr val="0070C0"/>
              </a:solidFill>
            </a:rPr>
            <a:t>very </a:t>
          </a:r>
          <a:r>
            <a:rPr lang="en-US" sz="1400" dirty="0" err="1" smtClean="0">
              <a:solidFill>
                <a:srgbClr val="0070C0"/>
              </a:solidFill>
            </a:rPr>
            <a:t>Bioccumulative</a:t>
          </a:r>
          <a:endParaRPr lang="en-US" sz="1400" dirty="0">
            <a:solidFill>
              <a:srgbClr val="0070C0"/>
            </a:solidFill>
          </a:endParaRPr>
        </a:p>
      </dgm:t>
    </dgm:pt>
    <dgm:pt modelId="{B32146B1-B480-A949-8767-FCE923ABB3EE}" type="parTrans" cxnId="{A8F66330-C35D-1948-A4A8-FFDD55A9DF81}">
      <dgm:prSet/>
      <dgm:spPr>
        <a:solidFill>
          <a:schemeClr val="accent2"/>
        </a:solidFill>
        <a:ln w="57150">
          <a:solidFill>
            <a:srgbClr val="C00000"/>
          </a:solidFill>
        </a:ln>
      </dgm:spPr>
      <dgm:t>
        <a:bodyPr/>
        <a:lstStyle/>
        <a:p>
          <a:endParaRPr lang="en-US"/>
        </a:p>
      </dgm:t>
    </dgm:pt>
    <dgm:pt modelId="{842BC628-2AA9-AD4F-AFDD-6E134C8AC855}" type="sibTrans" cxnId="{A8F66330-C35D-1948-A4A8-FFDD55A9DF81}">
      <dgm:prSet/>
      <dgm:spPr/>
      <dgm:t>
        <a:bodyPr/>
        <a:lstStyle/>
        <a:p>
          <a:endParaRPr lang="en-US"/>
        </a:p>
      </dgm:t>
    </dgm:pt>
    <dgm:pt modelId="{B2743A22-FDC7-9249-B9D9-CE9697B88856}">
      <dgm:prSet phldrT="[Text]" custT="1"/>
      <dgm:spPr/>
      <dgm:t>
        <a:bodyPr/>
        <a:lstStyle/>
        <a:p>
          <a:r>
            <a:rPr lang="en-US" sz="2000" b="1" dirty="0" smtClean="0">
              <a:solidFill>
                <a:srgbClr val="C00000"/>
              </a:solidFill>
            </a:rPr>
            <a:t>PBT</a:t>
          </a:r>
          <a:r>
            <a:rPr lang="en-US" sz="2000" dirty="0" smtClean="0">
              <a:solidFill>
                <a:srgbClr val="C00000"/>
              </a:solidFill>
            </a:rPr>
            <a:t> </a:t>
          </a:r>
        </a:p>
        <a:p>
          <a:r>
            <a:rPr lang="en-US" sz="1200" dirty="0" smtClean="0">
              <a:solidFill>
                <a:srgbClr val="0070C0"/>
              </a:solidFill>
            </a:rPr>
            <a:t>Persistent, </a:t>
          </a:r>
          <a:r>
            <a:rPr lang="en-US" sz="1200" dirty="0" err="1" smtClean="0">
              <a:solidFill>
                <a:srgbClr val="0070C0"/>
              </a:solidFill>
            </a:rPr>
            <a:t>Bioaccumulative</a:t>
          </a:r>
          <a:r>
            <a:rPr lang="en-US" sz="1200" dirty="0" smtClean="0">
              <a:solidFill>
                <a:srgbClr val="0070C0"/>
              </a:solidFill>
            </a:rPr>
            <a:t> Toxicants</a:t>
          </a:r>
          <a:endParaRPr lang="en-US" sz="1200" dirty="0">
            <a:solidFill>
              <a:srgbClr val="0070C0"/>
            </a:solidFill>
          </a:endParaRPr>
        </a:p>
      </dgm:t>
    </dgm:pt>
    <dgm:pt modelId="{3093AAB8-D851-634B-8C63-D7980651E969}" type="parTrans" cxnId="{04CD9FBE-ECD7-7B43-B39C-8BAA138065F7}">
      <dgm:prSet/>
      <dgm:spPr>
        <a:solidFill>
          <a:schemeClr val="accent2"/>
        </a:solidFill>
        <a:ln w="57150">
          <a:solidFill>
            <a:srgbClr val="C00000"/>
          </a:solidFill>
        </a:ln>
      </dgm:spPr>
      <dgm:t>
        <a:bodyPr/>
        <a:lstStyle/>
        <a:p>
          <a:endParaRPr lang="en-US"/>
        </a:p>
      </dgm:t>
    </dgm:pt>
    <dgm:pt modelId="{93DBD49F-3282-F247-AAF7-DCA64554A82F}" type="sibTrans" cxnId="{04CD9FBE-ECD7-7B43-B39C-8BAA138065F7}">
      <dgm:prSet/>
      <dgm:spPr/>
      <dgm:t>
        <a:bodyPr/>
        <a:lstStyle/>
        <a:p>
          <a:endParaRPr lang="en-US"/>
        </a:p>
      </dgm:t>
    </dgm:pt>
    <dgm:pt modelId="{DDAD5921-ADB0-B64D-B368-331FA8C58B12}" type="pres">
      <dgm:prSet presAssocID="{35ECFA33-4CE7-DF4E-9B43-4F28ACE8026E}" presName="hierChild1" presStyleCnt="0">
        <dgm:presLayoutVars>
          <dgm:chPref val="1"/>
          <dgm:dir/>
          <dgm:animOne val="branch"/>
          <dgm:animLvl val="lvl"/>
          <dgm:resizeHandles/>
        </dgm:presLayoutVars>
      </dgm:prSet>
      <dgm:spPr/>
      <dgm:t>
        <a:bodyPr/>
        <a:lstStyle/>
        <a:p>
          <a:endParaRPr lang="en-US"/>
        </a:p>
      </dgm:t>
    </dgm:pt>
    <dgm:pt modelId="{756910F8-E3A5-9D49-899B-8ADE0EF42113}" type="pres">
      <dgm:prSet presAssocID="{046F4EDB-D357-3445-8CB5-9099BFACC9CC}" presName="hierRoot1" presStyleCnt="0"/>
      <dgm:spPr/>
    </dgm:pt>
    <dgm:pt modelId="{D5744C66-9C44-0447-A2ED-840CAB1ADA84}" type="pres">
      <dgm:prSet presAssocID="{046F4EDB-D357-3445-8CB5-9099BFACC9CC}" presName="composite" presStyleCnt="0"/>
      <dgm:spPr/>
    </dgm:pt>
    <dgm:pt modelId="{D600EB66-9342-4D45-89BD-9A1D22B9865E}" type="pres">
      <dgm:prSet presAssocID="{046F4EDB-D357-3445-8CB5-9099BFACC9CC}" presName="background" presStyleLbl="node0" presStyleIdx="0" presStyleCnt="1"/>
      <dgm:spPr>
        <a:solidFill>
          <a:srgbClr val="C00000"/>
        </a:solidFill>
      </dgm:spPr>
      <dgm:t>
        <a:bodyPr/>
        <a:lstStyle/>
        <a:p>
          <a:endParaRPr lang="it-IT"/>
        </a:p>
      </dgm:t>
    </dgm:pt>
    <dgm:pt modelId="{FB0BB74A-55AC-A64D-8636-255FD39D76F4}" type="pres">
      <dgm:prSet presAssocID="{046F4EDB-D357-3445-8CB5-9099BFACC9CC}" presName="text" presStyleLbl="fgAcc0" presStyleIdx="0" presStyleCnt="1" custScaleX="186604" custLinFactNeighborX="36317" custLinFactNeighborY="2676">
        <dgm:presLayoutVars>
          <dgm:chPref val="3"/>
        </dgm:presLayoutVars>
      </dgm:prSet>
      <dgm:spPr/>
      <dgm:t>
        <a:bodyPr/>
        <a:lstStyle/>
        <a:p>
          <a:endParaRPr lang="en-US"/>
        </a:p>
      </dgm:t>
    </dgm:pt>
    <dgm:pt modelId="{9F107A9F-A68A-E544-9049-01452BFE5979}" type="pres">
      <dgm:prSet presAssocID="{046F4EDB-D357-3445-8CB5-9099BFACC9CC}" presName="hierChild2" presStyleCnt="0"/>
      <dgm:spPr/>
    </dgm:pt>
    <dgm:pt modelId="{76B6AD0B-E038-034C-BF4D-B3635778A846}" type="pres">
      <dgm:prSet presAssocID="{EAF6813B-9F3E-F746-82DE-3C420D5B341A}" presName="Name10" presStyleLbl="parChTrans1D2" presStyleIdx="0" presStyleCnt="2"/>
      <dgm:spPr/>
      <dgm:t>
        <a:bodyPr/>
        <a:lstStyle/>
        <a:p>
          <a:endParaRPr lang="en-US"/>
        </a:p>
      </dgm:t>
    </dgm:pt>
    <dgm:pt modelId="{3432E4FD-7E23-D042-9570-04D9A07C574A}" type="pres">
      <dgm:prSet presAssocID="{1C000F01-3DF9-3544-AB63-559658271073}" presName="hierRoot2" presStyleCnt="0"/>
      <dgm:spPr/>
    </dgm:pt>
    <dgm:pt modelId="{C8A48465-64AB-5442-9935-C55460AD961B}" type="pres">
      <dgm:prSet presAssocID="{1C000F01-3DF9-3544-AB63-559658271073}" presName="composite2" presStyleCnt="0"/>
      <dgm:spPr/>
    </dgm:pt>
    <dgm:pt modelId="{9AED8009-590D-494C-8DC8-729E7D87F808}" type="pres">
      <dgm:prSet presAssocID="{1C000F01-3DF9-3544-AB63-559658271073}" presName="background2" presStyleLbl="node2" presStyleIdx="0" presStyleCnt="2"/>
      <dgm:spPr>
        <a:solidFill>
          <a:srgbClr val="99FFFF"/>
        </a:solidFill>
      </dgm:spPr>
    </dgm:pt>
    <dgm:pt modelId="{EA0335EA-1EDF-F040-9B68-181CF2220094}" type="pres">
      <dgm:prSet presAssocID="{1C000F01-3DF9-3544-AB63-559658271073}" presName="text2" presStyleLbl="fgAcc2" presStyleIdx="0" presStyleCnt="2" custScaleX="124518">
        <dgm:presLayoutVars>
          <dgm:chPref val="3"/>
        </dgm:presLayoutVars>
      </dgm:prSet>
      <dgm:spPr/>
      <dgm:t>
        <a:bodyPr/>
        <a:lstStyle/>
        <a:p>
          <a:endParaRPr lang="en-US"/>
        </a:p>
      </dgm:t>
    </dgm:pt>
    <dgm:pt modelId="{2ECED744-7C46-D948-A439-48C05544BAB8}" type="pres">
      <dgm:prSet presAssocID="{1C000F01-3DF9-3544-AB63-559658271073}" presName="hierChild3" presStyleCnt="0"/>
      <dgm:spPr/>
    </dgm:pt>
    <dgm:pt modelId="{38A9095A-A9C7-B74E-94BC-F98148163906}" type="pres">
      <dgm:prSet presAssocID="{7AF8E41A-0B26-0446-B8A0-FBEE57B079B0}" presName="Name10" presStyleLbl="parChTrans1D2" presStyleIdx="1" presStyleCnt="2"/>
      <dgm:spPr/>
      <dgm:t>
        <a:bodyPr/>
        <a:lstStyle/>
        <a:p>
          <a:endParaRPr lang="en-US"/>
        </a:p>
      </dgm:t>
    </dgm:pt>
    <dgm:pt modelId="{FD534B51-4DEC-F94C-979E-71295D259D91}" type="pres">
      <dgm:prSet presAssocID="{17FD8FEE-68F3-8642-B1D7-085F40473C96}" presName="hierRoot2" presStyleCnt="0"/>
      <dgm:spPr/>
    </dgm:pt>
    <dgm:pt modelId="{C76348F7-DF0C-8341-8A20-D981971F5BDF}" type="pres">
      <dgm:prSet presAssocID="{17FD8FEE-68F3-8642-B1D7-085F40473C96}" presName="composite2" presStyleCnt="0"/>
      <dgm:spPr/>
    </dgm:pt>
    <dgm:pt modelId="{14ACA985-FED4-1142-A02A-C1761E1D64FF}" type="pres">
      <dgm:prSet presAssocID="{17FD8FEE-68F3-8642-B1D7-085F40473C96}" presName="background2" presStyleLbl="node2" presStyleIdx="1" presStyleCnt="2"/>
      <dgm:spPr>
        <a:solidFill>
          <a:srgbClr val="92D050"/>
        </a:solidFill>
      </dgm:spPr>
      <dgm:t>
        <a:bodyPr/>
        <a:lstStyle/>
        <a:p>
          <a:endParaRPr lang="it-IT"/>
        </a:p>
      </dgm:t>
    </dgm:pt>
    <dgm:pt modelId="{95395248-AEF1-3E44-AF11-46B1CF7FD9A4}" type="pres">
      <dgm:prSet presAssocID="{17FD8FEE-68F3-8642-B1D7-085F40473C96}" presName="text2" presStyleLbl="fgAcc2" presStyleIdx="1" presStyleCnt="2" custScaleX="134418" custLinFactNeighborX="47223" custLinFactNeighborY="-864">
        <dgm:presLayoutVars>
          <dgm:chPref val="3"/>
        </dgm:presLayoutVars>
      </dgm:prSet>
      <dgm:spPr/>
      <dgm:t>
        <a:bodyPr/>
        <a:lstStyle/>
        <a:p>
          <a:endParaRPr lang="en-US"/>
        </a:p>
      </dgm:t>
    </dgm:pt>
    <dgm:pt modelId="{BD525A2F-9A55-5D4B-8AD5-D53B6912F415}" type="pres">
      <dgm:prSet presAssocID="{17FD8FEE-68F3-8642-B1D7-085F40473C96}" presName="hierChild3" presStyleCnt="0"/>
      <dgm:spPr/>
    </dgm:pt>
    <dgm:pt modelId="{C29E1136-63E3-BC40-841E-9C3369942E07}" type="pres">
      <dgm:prSet presAssocID="{851822CD-A248-8E49-88DC-DB99947734FD}" presName="Name17" presStyleLbl="parChTrans1D3" presStyleIdx="0" presStyleCnt="3"/>
      <dgm:spPr/>
      <dgm:t>
        <a:bodyPr/>
        <a:lstStyle/>
        <a:p>
          <a:endParaRPr lang="en-US"/>
        </a:p>
      </dgm:t>
    </dgm:pt>
    <dgm:pt modelId="{6F17FC4F-BB67-4C4E-BAC8-B42D8993338E}" type="pres">
      <dgm:prSet presAssocID="{6C1C9166-8366-E247-AAB6-BE2DF49F5D19}" presName="hierRoot3" presStyleCnt="0"/>
      <dgm:spPr/>
    </dgm:pt>
    <dgm:pt modelId="{EB72BEE6-1398-B84B-9595-7E4CF4D590DB}" type="pres">
      <dgm:prSet presAssocID="{6C1C9166-8366-E247-AAB6-BE2DF49F5D19}" presName="composite3" presStyleCnt="0"/>
      <dgm:spPr/>
    </dgm:pt>
    <dgm:pt modelId="{BF49E16E-95ED-7246-A0EF-F3F21229349A}" type="pres">
      <dgm:prSet presAssocID="{6C1C9166-8366-E247-AAB6-BE2DF49F5D19}" presName="background3" presStyleLbl="node3" presStyleIdx="0" presStyleCnt="3"/>
      <dgm:spPr>
        <a:solidFill>
          <a:schemeClr val="accent1">
            <a:lumMod val="50000"/>
          </a:schemeClr>
        </a:solidFill>
      </dgm:spPr>
    </dgm:pt>
    <dgm:pt modelId="{1CFAFEDC-6429-2446-9480-CFC69175B24B}" type="pres">
      <dgm:prSet presAssocID="{6C1C9166-8366-E247-AAB6-BE2DF49F5D19}" presName="text3" presStyleLbl="fgAcc3" presStyleIdx="0" presStyleCnt="3" custScaleX="150116">
        <dgm:presLayoutVars>
          <dgm:chPref val="3"/>
        </dgm:presLayoutVars>
      </dgm:prSet>
      <dgm:spPr/>
      <dgm:t>
        <a:bodyPr/>
        <a:lstStyle/>
        <a:p>
          <a:endParaRPr lang="en-US"/>
        </a:p>
      </dgm:t>
    </dgm:pt>
    <dgm:pt modelId="{BF488F93-45F8-584F-906D-ED76B28B4DAF}" type="pres">
      <dgm:prSet presAssocID="{6C1C9166-8366-E247-AAB6-BE2DF49F5D19}" presName="hierChild4" presStyleCnt="0"/>
      <dgm:spPr/>
    </dgm:pt>
    <dgm:pt modelId="{04F5E878-3279-F24D-852B-9150154583AF}" type="pres">
      <dgm:prSet presAssocID="{3093AAB8-D851-634B-8C63-D7980651E969}" presName="Name17" presStyleLbl="parChTrans1D3" presStyleIdx="1" presStyleCnt="3"/>
      <dgm:spPr/>
      <dgm:t>
        <a:bodyPr/>
        <a:lstStyle/>
        <a:p>
          <a:endParaRPr lang="en-US"/>
        </a:p>
      </dgm:t>
    </dgm:pt>
    <dgm:pt modelId="{DB08421D-8C39-604A-8F6C-430E362ACA6C}" type="pres">
      <dgm:prSet presAssocID="{B2743A22-FDC7-9249-B9D9-CE9697B88856}" presName="hierRoot3" presStyleCnt="0"/>
      <dgm:spPr/>
    </dgm:pt>
    <dgm:pt modelId="{615444F0-2C29-3642-8C09-C0FA428D0CAA}" type="pres">
      <dgm:prSet presAssocID="{B2743A22-FDC7-9249-B9D9-CE9697B88856}" presName="composite3" presStyleCnt="0"/>
      <dgm:spPr/>
    </dgm:pt>
    <dgm:pt modelId="{E1025B66-E490-034F-83C4-44D426EC2D18}" type="pres">
      <dgm:prSet presAssocID="{B2743A22-FDC7-9249-B9D9-CE9697B88856}" presName="background3" presStyleLbl="node3" presStyleIdx="1" presStyleCnt="3"/>
      <dgm:spPr>
        <a:solidFill>
          <a:schemeClr val="accent1">
            <a:lumMod val="50000"/>
          </a:schemeClr>
        </a:solidFill>
      </dgm:spPr>
    </dgm:pt>
    <dgm:pt modelId="{F9365840-CC13-494B-82E3-287E0F7A7CF7}" type="pres">
      <dgm:prSet presAssocID="{B2743A22-FDC7-9249-B9D9-CE9697B88856}" presName="text3" presStyleLbl="fgAcc3" presStyleIdx="1" presStyleCnt="3" custScaleX="149721">
        <dgm:presLayoutVars>
          <dgm:chPref val="3"/>
        </dgm:presLayoutVars>
      </dgm:prSet>
      <dgm:spPr/>
      <dgm:t>
        <a:bodyPr/>
        <a:lstStyle/>
        <a:p>
          <a:endParaRPr lang="en-US"/>
        </a:p>
      </dgm:t>
    </dgm:pt>
    <dgm:pt modelId="{2D09B02F-F597-7E48-91C5-6D9364CE7DB8}" type="pres">
      <dgm:prSet presAssocID="{B2743A22-FDC7-9249-B9D9-CE9697B88856}" presName="hierChild4" presStyleCnt="0"/>
      <dgm:spPr/>
    </dgm:pt>
    <dgm:pt modelId="{D19FE437-F0B1-5B49-B5E9-C83E27D7C394}" type="pres">
      <dgm:prSet presAssocID="{B32146B1-B480-A949-8767-FCE923ABB3EE}" presName="Name17" presStyleLbl="parChTrans1D3" presStyleIdx="2" presStyleCnt="3"/>
      <dgm:spPr/>
      <dgm:t>
        <a:bodyPr/>
        <a:lstStyle/>
        <a:p>
          <a:endParaRPr lang="en-US"/>
        </a:p>
      </dgm:t>
    </dgm:pt>
    <dgm:pt modelId="{4E614859-0DA5-F245-A376-7301C113BC45}" type="pres">
      <dgm:prSet presAssocID="{F359FB8B-2BB4-854F-AD26-1FCE2BC20339}" presName="hierRoot3" presStyleCnt="0"/>
      <dgm:spPr/>
    </dgm:pt>
    <dgm:pt modelId="{BDD3B3D8-C66F-E04B-B85E-51237CE6C00A}" type="pres">
      <dgm:prSet presAssocID="{F359FB8B-2BB4-854F-AD26-1FCE2BC20339}" presName="composite3" presStyleCnt="0"/>
      <dgm:spPr/>
    </dgm:pt>
    <dgm:pt modelId="{E243F656-1EC0-E547-A07E-72B8FC565CF8}" type="pres">
      <dgm:prSet presAssocID="{F359FB8B-2BB4-854F-AD26-1FCE2BC20339}" presName="background3" presStyleLbl="node3" presStyleIdx="2" presStyleCnt="3"/>
      <dgm:spPr>
        <a:solidFill>
          <a:schemeClr val="accent1">
            <a:lumMod val="50000"/>
          </a:schemeClr>
        </a:solidFill>
      </dgm:spPr>
    </dgm:pt>
    <dgm:pt modelId="{0ACD2BCC-222D-2840-A022-03B6A4EB9ED0}" type="pres">
      <dgm:prSet presAssocID="{F359FB8B-2BB4-854F-AD26-1FCE2BC20339}" presName="text3" presStyleLbl="fgAcc3" presStyleIdx="2" presStyleCnt="3" custScaleX="145520" custLinFactNeighborX="15917" custLinFactNeighborY="895">
        <dgm:presLayoutVars>
          <dgm:chPref val="3"/>
        </dgm:presLayoutVars>
      </dgm:prSet>
      <dgm:spPr/>
      <dgm:t>
        <a:bodyPr/>
        <a:lstStyle/>
        <a:p>
          <a:endParaRPr lang="en-US"/>
        </a:p>
      </dgm:t>
    </dgm:pt>
    <dgm:pt modelId="{8ABF4449-B50D-A542-AFC4-23C25B4D32DA}" type="pres">
      <dgm:prSet presAssocID="{F359FB8B-2BB4-854F-AD26-1FCE2BC20339}" presName="hierChild4" presStyleCnt="0"/>
      <dgm:spPr/>
    </dgm:pt>
  </dgm:ptLst>
  <dgm:cxnLst>
    <dgm:cxn modelId="{D804B729-702D-464C-9818-961409807355}" srcId="{35ECFA33-4CE7-DF4E-9B43-4F28ACE8026E}" destId="{046F4EDB-D357-3445-8CB5-9099BFACC9CC}" srcOrd="0" destOrd="0" parTransId="{D922D066-AE7D-AD40-A429-9015E31D5691}" sibTransId="{885DBAEC-93E8-E043-BD61-8122EF971DEC}"/>
    <dgm:cxn modelId="{CE4C4917-D138-41FF-AA47-EC526F43D03A}" type="presOf" srcId="{F359FB8B-2BB4-854F-AD26-1FCE2BC20339}" destId="{0ACD2BCC-222D-2840-A022-03B6A4EB9ED0}" srcOrd="0" destOrd="0" presId="urn:microsoft.com/office/officeart/2005/8/layout/hierarchy1"/>
    <dgm:cxn modelId="{D7AA9CC5-2DF2-4FB4-822E-D4DD77BF836A}" type="presOf" srcId="{EAF6813B-9F3E-F746-82DE-3C420D5B341A}" destId="{76B6AD0B-E038-034C-BF4D-B3635778A846}" srcOrd="0" destOrd="0" presId="urn:microsoft.com/office/officeart/2005/8/layout/hierarchy1"/>
    <dgm:cxn modelId="{1302044D-BD34-4C21-A836-225C64F9CA77}" type="presOf" srcId="{1C000F01-3DF9-3544-AB63-559658271073}" destId="{EA0335EA-1EDF-F040-9B68-181CF2220094}" srcOrd="0" destOrd="0" presId="urn:microsoft.com/office/officeart/2005/8/layout/hierarchy1"/>
    <dgm:cxn modelId="{0328CC21-DCA1-42BD-BC71-973AD05FDC65}" type="presOf" srcId="{17FD8FEE-68F3-8642-B1D7-085F40473C96}" destId="{95395248-AEF1-3E44-AF11-46B1CF7FD9A4}" srcOrd="0" destOrd="0" presId="urn:microsoft.com/office/officeart/2005/8/layout/hierarchy1"/>
    <dgm:cxn modelId="{868ADEAC-9222-624E-98FA-8F491550FF96}" srcId="{17FD8FEE-68F3-8642-B1D7-085F40473C96}" destId="{6C1C9166-8366-E247-AAB6-BE2DF49F5D19}" srcOrd="0" destOrd="0" parTransId="{851822CD-A248-8E49-88DC-DB99947734FD}" sibTransId="{B8E62170-C545-B841-B9C8-9A21693FC186}"/>
    <dgm:cxn modelId="{56216DFA-C617-5E4B-B6E9-8DE262E97B75}" srcId="{046F4EDB-D357-3445-8CB5-9099BFACC9CC}" destId="{17FD8FEE-68F3-8642-B1D7-085F40473C96}" srcOrd="1" destOrd="0" parTransId="{7AF8E41A-0B26-0446-B8A0-FBEE57B079B0}" sibTransId="{F20F5952-A987-C04D-BACE-0CDAA23ADBC7}"/>
    <dgm:cxn modelId="{C5AC3D4B-4264-47F7-B2F5-A44C3C4B88DD}" type="presOf" srcId="{6C1C9166-8366-E247-AAB6-BE2DF49F5D19}" destId="{1CFAFEDC-6429-2446-9480-CFC69175B24B}" srcOrd="0" destOrd="0" presId="urn:microsoft.com/office/officeart/2005/8/layout/hierarchy1"/>
    <dgm:cxn modelId="{F298F888-F68C-4605-A071-3E5EDB36A023}" type="presOf" srcId="{851822CD-A248-8E49-88DC-DB99947734FD}" destId="{C29E1136-63E3-BC40-841E-9C3369942E07}" srcOrd="0" destOrd="0" presId="urn:microsoft.com/office/officeart/2005/8/layout/hierarchy1"/>
    <dgm:cxn modelId="{A8F66330-C35D-1948-A4A8-FFDD55A9DF81}" srcId="{17FD8FEE-68F3-8642-B1D7-085F40473C96}" destId="{F359FB8B-2BB4-854F-AD26-1FCE2BC20339}" srcOrd="2" destOrd="0" parTransId="{B32146B1-B480-A949-8767-FCE923ABB3EE}" sibTransId="{842BC628-2AA9-AD4F-AFDD-6E134C8AC855}"/>
    <dgm:cxn modelId="{2E9905A4-AE37-42EF-8114-C2CE74F591F2}" type="presOf" srcId="{35ECFA33-4CE7-DF4E-9B43-4F28ACE8026E}" destId="{DDAD5921-ADB0-B64D-B368-331FA8C58B12}" srcOrd="0" destOrd="0" presId="urn:microsoft.com/office/officeart/2005/8/layout/hierarchy1"/>
    <dgm:cxn modelId="{84A735F7-23A6-BB44-A189-3C2DEA1078BD}" srcId="{046F4EDB-D357-3445-8CB5-9099BFACC9CC}" destId="{1C000F01-3DF9-3544-AB63-559658271073}" srcOrd="0" destOrd="0" parTransId="{EAF6813B-9F3E-F746-82DE-3C420D5B341A}" sibTransId="{104C669B-9F33-4544-9A3F-2ACAB6B69A45}"/>
    <dgm:cxn modelId="{5813BE37-2427-4907-8590-129437F76C39}" type="presOf" srcId="{B2743A22-FDC7-9249-B9D9-CE9697B88856}" destId="{F9365840-CC13-494B-82E3-287E0F7A7CF7}" srcOrd="0" destOrd="0" presId="urn:microsoft.com/office/officeart/2005/8/layout/hierarchy1"/>
    <dgm:cxn modelId="{736BCB51-9BFB-4BAC-83F9-735F8615F416}" type="presOf" srcId="{046F4EDB-D357-3445-8CB5-9099BFACC9CC}" destId="{FB0BB74A-55AC-A64D-8636-255FD39D76F4}" srcOrd="0" destOrd="0" presId="urn:microsoft.com/office/officeart/2005/8/layout/hierarchy1"/>
    <dgm:cxn modelId="{4893A4E6-9AEB-4CF1-82E5-DCFDB774D70A}" type="presOf" srcId="{B32146B1-B480-A949-8767-FCE923ABB3EE}" destId="{D19FE437-F0B1-5B49-B5E9-C83E27D7C394}" srcOrd="0" destOrd="0" presId="urn:microsoft.com/office/officeart/2005/8/layout/hierarchy1"/>
    <dgm:cxn modelId="{D5674A65-777B-4B3C-9644-F3E1245DAB85}" type="presOf" srcId="{7AF8E41A-0B26-0446-B8A0-FBEE57B079B0}" destId="{38A9095A-A9C7-B74E-94BC-F98148163906}" srcOrd="0" destOrd="0" presId="urn:microsoft.com/office/officeart/2005/8/layout/hierarchy1"/>
    <dgm:cxn modelId="{4354B4B0-46FA-4C45-844C-CA7B3F34566E}" type="presOf" srcId="{3093AAB8-D851-634B-8C63-D7980651E969}" destId="{04F5E878-3279-F24D-852B-9150154583AF}" srcOrd="0" destOrd="0" presId="urn:microsoft.com/office/officeart/2005/8/layout/hierarchy1"/>
    <dgm:cxn modelId="{04CD9FBE-ECD7-7B43-B39C-8BAA138065F7}" srcId="{17FD8FEE-68F3-8642-B1D7-085F40473C96}" destId="{B2743A22-FDC7-9249-B9D9-CE9697B88856}" srcOrd="1" destOrd="0" parTransId="{3093AAB8-D851-634B-8C63-D7980651E969}" sibTransId="{93DBD49F-3282-F247-AAF7-DCA64554A82F}"/>
    <dgm:cxn modelId="{24926FE4-A362-4DDC-89CA-16BE9A7C1AE6}" type="presParOf" srcId="{DDAD5921-ADB0-B64D-B368-331FA8C58B12}" destId="{756910F8-E3A5-9D49-899B-8ADE0EF42113}" srcOrd="0" destOrd="0" presId="urn:microsoft.com/office/officeart/2005/8/layout/hierarchy1"/>
    <dgm:cxn modelId="{00F49932-EAAE-4741-9211-652CEC5D0343}" type="presParOf" srcId="{756910F8-E3A5-9D49-899B-8ADE0EF42113}" destId="{D5744C66-9C44-0447-A2ED-840CAB1ADA84}" srcOrd="0" destOrd="0" presId="urn:microsoft.com/office/officeart/2005/8/layout/hierarchy1"/>
    <dgm:cxn modelId="{40CCF7AB-7A7D-441B-A09B-9820799A4116}" type="presParOf" srcId="{D5744C66-9C44-0447-A2ED-840CAB1ADA84}" destId="{D600EB66-9342-4D45-89BD-9A1D22B9865E}" srcOrd="0" destOrd="0" presId="urn:microsoft.com/office/officeart/2005/8/layout/hierarchy1"/>
    <dgm:cxn modelId="{0C3A1F0C-3198-4795-95BB-ACBEDAAE7CD9}" type="presParOf" srcId="{D5744C66-9C44-0447-A2ED-840CAB1ADA84}" destId="{FB0BB74A-55AC-A64D-8636-255FD39D76F4}" srcOrd="1" destOrd="0" presId="urn:microsoft.com/office/officeart/2005/8/layout/hierarchy1"/>
    <dgm:cxn modelId="{9204C273-7729-4C8E-9A2B-FAED7C5C605C}" type="presParOf" srcId="{756910F8-E3A5-9D49-899B-8ADE0EF42113}" destId="{9F107A9F-A68A-E544-9049-01452BFE5979}" srcOrd="1" destOrd="0" presId="urn:microsoft.com/office/officeart/2005/8/layout/hierarchy1"/>
    <dgm:cxn modelId="{25C1FCCF-CD63-447D-96D7-97407A3FF435}" type="presParOf" srcId="{9F107A9F-A68A-E544-9049-01452BFE5979}" destId="{76B6AD0B-E038-034C-BF4D-B3635778A846}" srcOrd="0" destOrd="0" presId="urn:microsoft.com/office/officeart/2005/8/layout/hierarchy1"/>
    <dgm:cxn modelId="{C8725ACB-4B0B-4AD4-9DC7-D895C56F1A8D}" type="presParOf" srcId="{9F107A9F-A68A-E544-9049-01452BFE5979}" destId="{3432E4FD-7E23-D042-9570-04D9A07C574A}" srcOrd="1" destOrd="0" presId="urn:microsoft.com/office/officeart/2005/8/layout/hierarchy1"/>
    <dgm:cxn modelId="{4E9B1C5E-E1CD-46D9-AE77-D71E476879F5}" type="presParOf" srcId="{3432E4FD-7E23-D042-9570-04D9A07C574A}" destId="{C8A48465-64AB-5442-9935-C55460AD961B}" srcOrd="0" destOrd="0" presId="urn:microsoft.com/office/officeart/2005/8/layout/hierarchy1"/>
    <dgm:cxn modelId="{5F147E1F-0856-43B5-B1AC-07703858CBAD}" type="presParOf" srcId="{C8A48465-64AB-5442-9935-C55460AD961B}" destId="{9AED8009-590D-494C-8DC8-729E7D87F808}" srcOrd="0" destOrd="0" presId="urn:microsoft.com/office/officeart/2005/8/layout/hierarchy1"/>
    <dgm:cxn modelId="{B9A87E72-3AA3-4DE2-AD35-9DB8F5A82FA3}" type="presParOf" srcId="{C8A48465-64AB-5442-9935-C55460AD961B}" destId="{EA0335EA-1EDF-F040-9B68-181CF2220094}" srcOrd="1" destOrd="0" presId="urn:microsoft.com/office/officeart/2005/8/layout/hierarchy1"/>
    <dgm:cxn modelId="{ED643B70-29FF-4DC1-BA11-CBE87B16B74F}" type="presParOf" srcId="{3432E4FD-7E23-D042-9570-04D9A07C574A}" destId="{2ECED744-7C46-D948-A439-48C05544BAB8}" srcOrd="1" destOrd="0" presId="urn:microsoft.com/office/officeart/2005/8/layout/hierarchy1"/>
    <dgm:cxn modelId="{1EAA598C-0F75-4F1B-B0B2-761FAF19B1DC}" type="presParOf" srcId="{9F107A9F-A68A-E544-9049-01452BFE5979}" destId="{38A9095A-A9C7-B74E-94BC-F98148163906}" srcOrd="2" destOrd="0" presId="urn:microsoft.com/office/officeart/2005/8/layout/hierarchy1"/>
    <dgm:cxn modelId="{9B426A25-84EB-497E-8508-151330CB02E1}" type="presParOf" srcId="{9F107A9F-A68A-E544-9049-01452BFE5979}" destId="{FD534B51-4DEC-F94C-979E-71295D259D91}" srcOrd="3" destOrd="0" presId="urn:microsoft.com/office/officeart/2005/8/layout/hierarchy1"/>
    <dgm:cxn modelId="{170B1432-5159-488E-B6BF-D634DC4E9B5D}" type="presParOf" srcId="{FD534B51-4DEC-F94C-979E-71295D259D91}" destId="{C76348F7-DF0C-8341-8A20-D981971F5BDF}" srcOrd="0" destOrd="0" presId="urn:microsoft.com/office/officeart/2005/8/layout/hierarchy1"/>
    <dgm:cxn modelId="{3E2F0AA7-DD9D-4904-A4D0-D58C9B78B057}" type="presParOf" srcId="{C76348F7-DF0C-8341-8A20-D981971F5BDF}" destId="{14ACA985-FED4-1142-A02A-C1761E1D64FF}" srcOrd="0" destOrd="0" presId="urn:microsoft.com/office/officeart/2005/8/layout/hierarchy1"/>
    <dgm:cxn modelId="{7F4DEAD6-3176-4A64-8F4B-E20CB9B64FB2}" type="presParOf" srcId="{C76348F7-DF0C-8341-8A20-D981971F5BDF}" destId="{95395248-AEF1-3E44-AF11-46B1CF7FD9A4}" srcOrd="1" destOrd="0" presId="urn:microsoft.com/office/officeart/2005/8/layout/hierarchy1"/>
    <dgm:cxn modelId="{8FB60200-15F8-43F6-8EFE-7257CEFE9CBD}" type="presParOf" srcId="{FD534B51-4DEC-F94C-979E-71295D259D91}" destId="{BD525A2F-9A55-5D4B-8AD5-D53B6912F415}" srcOrd="1" destOrd="0" presId="urn:microsoft.com/office/officeart/2005/8/layout/hierarchy1"/>
    <dgm:cxn modelId="{258A1ED5-26E6-4129-96BB-495A6C146C7C}" type="presParOf" srcId="{BD525A2F-9A55-5D4B-8AD5-D53B6912F415}" destId="{C29E1136-63E3-BC40-841E-9C3369942E07}" srcOrd="0" destOrd="0" presId="urn:microsoft.com/office/officeart/2005/8/layout/hierarchy1"/>
    <dgm:cxn modelId="{3B002FB6-80FB-4885-ACB3-25E74F97987B}" type="presParOf" srcId="{BD525A2F-9A55-5D4B-8AD5-D53B6912F415}" destId="{6F17FC4F-BB67-4C4E-BAC8-B42D8993338E}" srcOrd="1" destOrd="0" presId="urn:microsoft.com/office/officeart/2005/8/layout/hierarchy1"/>
    <dgm:cxn modelId="{6E12AFD8-0F0C-46BA-A02E-1CA348701D8F}" type="presParOf" srcId="{6F17FC4F-BB67-4C4E-BAC8-B42D8993338E}" destId="{EB72BEE6-1398-B84B-9595-7E4CF4D590DB}" srcOrd="0" destOrd="0" presId="urn:microsoft.com/office/officeart/2005/8/layout/hierarchy1"/>
    <dgm:cxn modelId="{E63C62E9-FC26-4DA3-AC46-7C9402FAD86C}" type="presParOf" srcId="{EB72BEE6-1398-B84B-9595-7E4CF4D590DB}" destId="{BF49E16E-95ED-7246-A0EF-F3F21229349A}" srcOrd="0" destOrd="0" presId="urn:microsoft.com/office/officeart/2005/8/layout/hierarchy1"/>
    <dgm:cxn modelId="{355B12BF-16B1-41A9-9441-5701B7819406}" type="presParOf" srcId="{EB72BEE6-1398-B84B-9595-7E4CF4D590DB}" destId="{1CFAFEDC-6429-2446-9480-CFC69175B24B}" srcOrd="1" destOrd="0" presId="urn:microsoft.com/office/officeart/2005/8/layout/hierarchy1"/>
    <dgm:cxn modelId="{C258029C-4473-49FA-A4CE-D834A9D2D93A}" type="presParOf" srcId="{6F17FC4F-BB67-4C4E-BAC8-B42D8993338E}" destId="{BF488F93-45F8-584F-906D-ED76B28B4DAF}" srcOrd="1" destOrd="0" presId="urn:microsoft.com/office/officeart/2005/8/layout/hierarchy1"/>
    <dgm:cxn modelId="{69711569-62BA-40B6-B8D9-04ACD1685400}" type="presParOf" srcId="{BD525A2F-9A55-5D4B-8AD5-D53B6912F415}" destId="{04F5E878-3279-F24D-852B-9150154583AF}" srcOrd="2" destOrd="0" presId="urn:microsoft.com/office/officeart/2005/8/layout/hierarchy1"/>
    <dgm:cxn modelId="{2E7C73B8-681E-48CB-A198-251D3F7F04F2}" type="presParOf" srcId="{BD525A2F-9A55-5D4B-8AD5-D53B6912F415}" destId="{DB08421D-8C39-604A-8F6C-430E362ACA6C}" srcOrd="3" destOrd="0" presId="urn:microsoft.com/office/officeart/2005/8/layout/hierarchy1"/>
    <dgm:cxn modelId="{84B46655-E79A-409A-8892-093AB0964D5D}" type="presParOf" srcId="{DB08421D-8C39-604A-8F6C-430E362ACA6C}" destId="{615444F0-2C29-3642-8C09-C0FA428D0CAA}" srcOrd="0" destOrd="0" presId="urn:microsoft.com/office/officeart/2005/8/layout/hierarchy1"/>
    <dgm:cxn modelId="{4D38A2F3-B86B-4D21-A617-40339BBCE617}" type="presParOf" srcId="{615444F0-2C29-3642-8C09-C0FA428D0CAA}" destId="{E1025B66-E490-034F-83C4-44D426EC2D18}" srcOrd="0" destOrd="0" presId="urn:microsoft.com/office/officeart/2005/8/layout/hierarchy1"/>
    <dgm:cxn modelId="{FFA0615C-E372-475B-8B8D-9405333F2BDC}" type="presParOf" srcId="{615444F0-2C29-3642-8C09-C0FA428D0CAA}" destId="{F9365840-CC13-494B-82E3-287E0F7A7CF7}" srcOrd="1" destOrd="0" presId="urn:microsoft.com/office/officeart/2005/8/layout/hierarchy1"/>
    <dgm:cxn modelId="{F2FB5D0C-963D-433F-AA12-1AC70E844A20}" type="presParOf" srcId="{DB08421D-8C39-604A-8F6C-430E362ACA6C}" destId="{2D09B02F-F597-7E48-91C5-6D9364CE7DB8}" srcOrd="1" destOrd="0" presId="urn:microsoft.com/office/officeart/2005/8/layout/hierarchy1"/>
    <dgm:cxn modelId="{72425BCF-11E8-40E5-84E8-9F782D3E2EF6}" type="presParOf" srcId="{BD525A2F-9A55-5D4B-8AD5-D53B6912F415}" destId="{D19FE437-F0B1-5B49-B5E9-C83E27D7C394}" srcOrd="4" destOrd="0" presId="urn:microsoft.com/office/officeart/2005/8/layout/hierarchy1"/>
    <dgm:cxn modelId="{D55424BD-B3F8-483A-B378-230A7454876B}" type="presParOf" srcId="{BD525A2F-9A55-5D4B-8AD5-D53B6912F415}" destId="{4E614859-0DA5-F245-A376-7301C113BC45}" srcOrd="5" destOrd="0" presId="urn:microsoft.com/office/officeart/2005/8/layout/hierarchy1"/>
    <dgm:cxn modelId="{B850E7F7-57DB-4246-97F1-E4967DE1E0B6}" type="presParOf" srcId="{4E614859-0DA5-F245-A376-7301C113BC45}" destId="{BDD3B3D8-C66F-E04B-B85E-51237CE6C00A}" srcOrd="0" destOrd="0" presId="urn:microsoft.com/office/officeart/2005/8/layout/hierarchy1"/>
    <dgm:cxn modelId="{826540A1-2084-4364-B6FC-58CEF354A352}" type="presParOf" srcId="{BDD3B3D8-C66F-E04B-B85E-51237CE6C00A}" destId="{E243F656-1EC0-E547-A07E-72B8FC565CF8}" srcOrd="0" destOrd="0" presId="urn:microsoft.com/office/officeart/2005/8/layout/hierarchy1"/>
    <dgm:cxn modelId="{458954F3-0F4F-4262-9303-E3EB8F809940}" type="presParOf" srcId="{BDD3B3D8-C66F-E04B-B85E-51237CE6C00A}" destId="{0ACD2BCC-222D-2840-A022-03B6A4EB9ED0}" srcOrd="1" destOrd="0" presId="urn:microsoft.com/office/officeart/2005/8/layout/hierarchy1"/>
    <dgm:cxn modelId="{E033AFB3-9A49-4EC3-9737-9478F72CA984}" type="presParOf" srcId="{4E614859-0DA5-F245-A376-7301C113BC45}" destId="{8ABF4449-B50D-A542-AFC4-23C25B4D32D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395C5B-57A4-411D-A7FB-8CDAE95D6B9D}" type="doc">
      <dgm:prSet loTypeId="urn:microsoft.com/office/officeart/2008/layout/HorizontalMultiLevelHierarchy" loCatId="hierarchy" qsTypeId="urn:microsoft.com/office/officeart/2005/8/quickstyle/3d5" qsCatId="3D" csTypeId="urn:microsoft.com/office/officeart/2005/8/colors/colorful1#1" csCatId="colorful" phldr="1"/>
      <dgm:spPr/>
      <dgm:t>
        <a:bodyPr/>
        <a:lstStyle/>
        <a:p>
          <a:endParaRPr lang="el-GR"/>
        </a:p>
      </dgm:t>
    </dgm:pt>
    <dgm:pt modelId="{689F4472-80CA-42F3-BAD9-DF99D9626BD8}">
      <dgm:prSet phldrT="[Κείμενο]" custT="1"/>
      <dgm:spPr/>
      <dgm:t>
        <a:bodyPr/>
        <a:lstStyle/>
        <a:p>
          <a:r>
            <a:rPr lang="en-US" sz="2400" b="1" dirty="0" smtClean="0"/>
            <a:t>3 IMPORTANT ISSUES</a:t>
          </a:r>
          <a:endParaRPr lang="el-GR" sz="2400" b="1" dirty="0"/>
        </a:p>
      </dgm:t>
    </dgm:pt>
    <dgm:pt modelId="{BFAE8328-F230-4D9E-9124-2200E4B246C5}" type="sibTrans" cxnId="{3C4FB133-FFD4-435B-886D-413B50BC7389}">
      <dgm:prSet/>
      <dgm:spPr/>
      <dgm:t>
        <a:bodyPr/>
        <a:lstStyle/>
        <a:p>
          <a:endParaRPr lang="el-GR"/>
        </a:p>
      </dgm:t>
    </dgm:pt>
    <dgm:pt modelId="{C0243FCD-356F-4BC5-BE3D-437D635F2EDC}" type="parTrans" cxnId="{3C4FB133-FFD4-435B-886D-413B50BC7389}">
      <dgm:prSet/>
      <dgm:spPr/>
      <dgm:t>
        <a:bodyPr/>
        <a:lstStyle/>
        <a:p>
          <a:endParaRPr lang="el-GR"/>
        </a:p>
      </dgm:t>
    </dgm:pt>
    <dgm:pt modelId="{9A31FF51-51CC-4AD2-BBCC-02D3BE7E185B}">
      <dgm:prSet custT="1"/>
      <dgm:spPr/>
      <dgm:t>
        <a:bodyPr/>
        <a:lstStyle/>
        <a:p>
          <a:r>
            <a:rPr lang="en-US" sz="1800" b="1" dirty="0" smtClean="0"/>
            <a:t>T</a:t>
          </a:r>
          <a:r>
            <a:rPr lang="en-US" sz="1600" b="1" dirty="0" smtClean="0"/>
            <a:t>he </a:t>
          </a:r>
          <a:r>
            <a:rPr lang="en-US" sz="1600" b="1" dirty="0" smtClean="0">
              <a:solidFill>
                <a:srgbClr val="FFFF00"/>
              </a:solidFill>
            </a:rPr>
            <a:t>big number </a:t>
          </a:r>
          <a:r>
            <a:rPr lang="en-US" sz="1600" b="1" dirty="0" smtClean="0"/>
            <a:t>and categories of diseases and/or disorders that can be involved</a:t>
          </a:r>
          <a:endParaRPr lang="el-GR" sz="1600" b="1" dirty="0"/>
        </a:p>
      </dgm:t>
    </dgm:pt>
    <dgm:pt modelId="{06BD3CB2-D35F-4736-B03E-0384D499B629}" type="parTrans" cxnId="{211E5FCC-1698-4F82-8A23-5F4C9F36F4D1}">
      <dgm:prSet/>
      <dgm:spPr/>
      <dgm:t>
        <a:bodyPr/>
        <a:lstStyle/>
        <a:p>
          <a:endParaRPr lang="el-GR"/>
        </a:p>
      </dgm:t>
    </dgm:pt>
    <dgm:pt modelId="{DF8B97FC-4355-479B-9149-A0098E45C81F}" type="sibTrans" cxnId="{211E5FCC-1698-4F82-8A23-5F4C9F36F4D1}">
      <dgm:prSet/>
      <dgm:spPr/>
      <dgm:t>
        <a:bodyPr/>
        <a:lstStyle/>
        <a:p>
          <a:endParaRPr lang="el-GR"/>
        </a:p>
      </dgm:t>
    </dgm:pt>
    <dgm:pt modelId="{843B3E0E-58A8-498B-A1D5-A319CBB61DF8}">
      <dgm:prSet custT="1"/>
      <dgm:spPr/>
      <dgm:t>
        <a:bodyPr/>
        <a:lstStyle/>
        <a:p>
          <a:r>
            <a:rPr lang="en-US" sz="1600" b="1" dirty="0" smtClean="0"/>
            <a:t>The </a:t>
          </a:r>
          <a:r>
            <a:rPr lang="en-US" sz="1600" b="1" dirty="0" smtClean="0">
              <a:solidFill>
                <a:srgbClr val="FFFF00"/>
              </a:solidFill>
            </a:rPr>
            <a:t>expanding number of measurable exposures </a:t>
          </a:r>
          <a:r>
            <a:rPr lang="en-US" sz="1600" b="1" dirty="0" smtClean="0"/>
            <a:t>to specific substances or categories of pollutants </a:t>
          </a:r>
          <a:endParaRPr lang="el-GR" sz="1600" b="1" dirty="0"/>
        </a:p>
      </dgm:t>
    </dgm:pt>
    <dgm:pt modelId="{9B4F3A82-BF5B-4A68-9DC7-6F46185C369F}" type="parTrans" cxnId="{9209FD7F-ED8A-4D1D-A5AD-FEDE4A3C9CB2}">
      <dgm:prSet/>
      <dgm:spPr/>
      <dgm:t>
        <a:bodyPr/>
        <a:lstStyle/>
        <a:p>
          <a:endParaRPr lang="el-GR"/>
        </a:p>
      </dgm:t>
    </dgm:pt>
    <dgm:pt modelId="{243F2005-BF00-4376-8967-6AB273B750A4}" type="sibTrans" cxnId="{9209FD7F-ED8A-4D1D-A5AD-FEDE4A3C9CB2}">
      <dgm:prSet/>
      <dgm:spPr/>
      <dgm:t>
        <a:bodyPr/>
        <a:lstStyle/>
        <a:p>
          <a:endParaRPr lang="el-GR"/>
        </a:p>
      </dgm:t>
    </dgm:pt>
    <dgm:pt modelId="{D7A6B9BD-D2D3-4C72-A663-07D2DB7E74BF}">
      <dgm:prSet custT="1"/>
      <dgm:spPr/>
      <dgm:t>
        <a:bodyPr/>
        <a:lstStyle/>
        <a:p>
          <a:r>
            <a:rPr lang="en-US" sz="1600" b="1" dirty="0" smtClean="0"/>
            <a:t>The </a:t>
          </a:r>
          <a:r>
            <a:rPr lang="en-US" sz="1600" b="1" dirty="0" smtClean="0">
              <a:solidFill>
                <a:srgbClr val="FFFF00"/>
              </a:solidFill>
            </a:rPr>
            <a:t>effect </a:t>
          </a:r>
          <a:r>
            <a:rPr lang="en-US" sz="1600" b="1" dirty="0" smtClean="0">
              <a:solidFill>
                <a:schemeClr val="bg1"/>
              </a:solidFill>
            </a:rPr>
            <a:t>of various </a:t>
          </a:r>
          <a:r>
            <a:rPr lang="en-US" sz="1600" b="1" dirty="0" smtClean="0"/>
            <a:t>types of confounders on both exposure and disease manifestation</a:t>
          </a:r>
          <a:endParaRPr lang="el-GR" sz="1600" b="1" dirty="0"/>
        </a:p>
      </dgm:t>
    </dgm:pt>
    <dgm:pt modelId="{9BC78B97-80BD-4E2C-AB8F-F0B30B4160EF}" type="parTrans" cxnId="{D260A881-47A6-43C6-9989-D8EDFA81A313}">
      <dgm:prSet/>
      <dgm:spPr/>
      <dgm:t>
        <a:bodyPr/>
        <a:lstStyle/>
        <a:p>
          <a:endParaRPr lang="el-GR"/>
        </a:p>
      </dgm:t>
    </dgm:pt>
    <dgm:pt modelId="{9A3CA1C6-EB2F-4D63-A788-99A928941D7A}" type="sibTrans" cxnId="{D260A881-47A6-43C6-9989-D8EDFA81A313}">
      <dgm:prSet/>
      <dgm:spPr/>
      <dgm:t>
        <a:bodyPr/>
        <a:lstStyle/>
        <a:p>
          <a:endParaRPr lang="el-GR"/>
        </a:p>
      </dgm:t>
    </dgm:pt>
    <dgm:pt modelId="{8EAEE487-CEDF-4D62-853A-F73BF8FD0E87}" type="pres">
      <dgm:prSet presAssocID="{F7395C5B-57A4-411D-A7FB-8CDAE95D6B9D}" presName="Name0" presStyleCnt="0">
        <dgm:presLayoutVars>
          <dgm:chPref val="1"/>
          <dgm:dir/>
          <dgm:animOne val="branch"/>
          <dgm:animLvl val="lvl"/>
          <dgm:resizeHandles val="exact"/>
        </dgm:presLayoutVars>
      </dgm:prSet>
      <dgm:spPr/>
      <dgm:t>
        <a:bodyPr/>
        <a:lstStyle/>
        <a:p>
          <a:endParaRPr lang="el-GR"/>
        </a:p>
      </dgm:t>
    </dgm:pt>
    <dgm:pt modelId="{A7C58BF2-EECC-48A6-AD52-A87CB2A2BD6A}" type="pres">
      <dgm:prSet presAssocID="{689F4472-80CA-42F3-BAD9-DF99D9626BD8}" presName="root1" presStyleCnt="0"/>
      <dgm:spPr/>
    </dgm:pt>
    <dgm:pt modelId="{E7EEAC4C-3A9D-4E85-A01E-2E23500D6002}" type="pres">
      <dgm:prSet presAssocID="{689F4472-80CA-42F3-BAD9-DF99D9626BD8}" presName="LevelOneTextNode" presStyleLbl="node0" presStyleIdx="0" presStyleCnt="1" custAng="5400000" custScaleX="190423" custScaleY="47343" custLinFactNeighborX="-59987" custLinFactNeighborY="-1142">
        <dgm:presLayoutVars>
          <dgm:chPref val="3"/>
        </dgm:presLayoutVars>
      </dgm:prSet>
      <dgm:spPr/>
      <dgm:t>
        <a:bodyPr/>
        <a:lstStyle/>
        <a:p>
          <a:endParaRPr lang="el-GR"/>
        </a:p>
      </dgm:t>
    </dgm:pt>
    <dgm:pt modelId="{DE3CF60F-E366-49C4-84B4-32434BC634F1}" type="pres">
      <dgm:prSet presAssocID="{689F4472-80CA-42F3-BAD9-DF99D9626BD8}" presName="level2hierChild" presStyleCnt="0"/>
      <dgm:spPr/>
    </dgm:pt>
    <dgm:pt modelId="{765FD384-CBFD-4972-B4FD-5E19277CCCDF}" type="pres">
      <dgm:prSet presAssocID="{06BD3CB2-D35F-4736-B03E-0384D499B629}" presName="conn2-1" presStyleLbl="parChTrans1D2" presStyleIdx="0" presStyleCnt="3"/>
      <dgm:spPr/>
      <dgm:t>
        <a:bodyPr/>
        <a:lstStyle/>
        <a:p>
          <a:endParaRPr lang="el-GR"/>
        </a:p>
      </dgm:t>
    </dgm:pt>
    <dgm:pt modelId="{1DA144E4-461A-4EAC-AC3C-61765C0F57F9}" type="pres">
      <dgm:prSet presAssocID="{06BD3CB2-D35F-4736-B03E-0384D499B629}" presName="connTx" presStyleLbl="parChTrans1D2" presStyleIdx="0" presStyleCnt="3"/>
      <dgm:spPr/>
      <dgm:t>
        <a:bodyPr/>
        <a:lstStyle/>
        <a:p>
          <a:endParaRPr lang="el-GR"/>
        </a:p>
      </dgm:t>
    </dgm:pt>
    <dgm:pt modelId="{3AFDBB85-7AA8-4663-AFD5-03CB3E85FF61}" type="pres">
      <dgm:prSet presAssocID="{9A31FF51-51CC-4AD2-BBCC-02D3BE7E185B}" presName="root2" presStyleCnt="0"/>
      <dgm:spPr/>
    </dgm:pt>
    <dgm:pt modelId="{2AB3AA14-B9FA-4777-AEF9-5AB0D26EBF17}" type="pres">
      <dgm:prSet presAssocID="{9A31FF51-51CC-4AD2-BBCC-02D3BE7E185B}" presName="LevelTwoTextNode" presStyleLbl="node2" presStyleIdx="0" presStyleCnt="3" custScaleX="123312" custScaleY="138109">
        <dgm:presLayoutVars>
          <dgm:chPref val="3"/>
        </dgm:presLayoutVars>
      </dgm:prSet>
      <dgm:spPr/>
      <dgm:t>
        <a:bodyPr/>
        <a:lstStyle/>
        <a:p>
          <a:endParaRPr lang="el-GR"/>
        </a:p>
      </dgm:t>
    </dgm:pt>
    <dgm:pt modelId="{F11E59D9-A637-47EE-B94D-8D5595A7FA1A}" type="pres">
      <dgm:prSet presAssocID="{9A31FF51-51CC-4AD2-BBCC-02D3BE7E185B}" presName="level3hierChild" presStyleCnt="0"/>
      <dgm:spPr/>
    </dgm:pt>
    <dgm:pt modelId="{C08E0DC8-974C-4B98-BEE6-D40204810A2A}" type="pres">
      <dgm:prSet presAssocID="{9B4F3A82-BF5B-4A68-9DC7-6F46185C369F}" presName="conn2-1" presStyleLbl="parChTrans1D2" presStyleIdx="1" presStyleCnt="3"/>
      <dgm:spPr/>
      <dgm:t>
        <a:bodyPr/>
        <a:lstStyle/>
        <a:p>
          <a:endParaRPr lang="el-GR"/>
        </a:p>
      </dgm:t>
    </dgm:pt>
    <dgm:pt modelId="{B47E43EB-8683-4C80-928A-B099DD51A40C}" type="pres">
      <dgm:prSet presAssocID="{9B4F3A82-BF5B-4A68-9DC7-6F46185C369F}" presName="connTx" presStyleLbl="parChTrans1D2" presStyleIdx="1" presStyleCnt="3"/>
      <dgm:spPr/>
      <dgm:t>
        <a:bodyPr/>
        <a:lstStyle/>
        <a:p>
          <a:endParaRPr lang="el-GR"/>
        </a:p>
      </dgm:t>
    </dgm:pt>
    <dgm:pt modelId="{91BBF0C6-B612-46E2-B7FD-513FA5AFDDB2}" type="pres">
      <dgm:prSet presAssocID="{843B3E0E-58A8-498B-A1D5-A319CBB61DF8}" presName="root2" presStyleCnt="0"/>
      <dgm:spPr/>
    </dgm:pt>
    <dgm:pt modelId="{BAFA8113-97B1-46C9-86EB-2FC6EA28C5ED}" type="pres">
      <dgm:prSet presAssocID="{843B3E0E-58A8-498B-A1D5-A319CBB61DF8}" presName="LevelTwoTextNode" presStyleLbl="node2" presStyleIdx="1" presStyleCnt="3" custScaleX="142292" custScaleY="144461" custLinFactNeighborX="-4421" custLinFactNeighborY="4417">
        <dgm:presLayoutVars>
          <dgm:chPref val="3"/>
        </dgm:presLayoutVars>
      </dgm:prSet>
      <dgm:spPr/>
      <dgm:t>
        <a:bodyPr/>
        <a:lstStyle/>
        <a:p>
          <a:endParaRPr lang="el-GR"/>
        </a:p>
      </dgm:t>
    </dgm:pt>
    <dgm:pt modelId="{39AE2EC3-D23C-4838-B295-2DF128117563}" type="pres">
      <dgm:prSet presAssocID="{843B3E0E-58A8-498B-A1D5-A319CBB61DF8}" presName="level3hierChild" presStyleCnt="0"/>
      <dgm:spPr/>
    </dgm:pt>
    <dgm:pt modelId="{4416E0D0-1A5F-4726-9168-CA441425AA86}" type="pres">
      <dgm:prSet presAssocID="{9BC78B97-80BD-4E2C-AB8F-F0B30B4160EF}" presName="conn2-1" presStyleLbl="parChTrans1D2" presStyleIdx="2" presStyleCnt="3"/>
      <dgm:spPr/>
      <dgm:t>
        <a:bodyPr/>
        <a:lstStyle/>
        <a:p>
          <a:endParaRPr lang="el-GR"/>
        </a:p>
      </dgm:t>
    </dgm:pt>
    <dgm:pt modelId="{023E9F8D-A14D-4C2C-AC61-8EB16491A4F4}" type="pres">
      <dgm:prSet presAssocID="{9BC78B97-80BD-4E2C-AB8F-F0B30B4160EF}" presName="connTx" presStyleLbl="parChTrans1D2" presStyleIdx="2" presStyleCnt="3"/>
      <dgm:spPr/>
      <dgm:t>
        <a:bodyPr/>
        <a:lstStyle/>
        <a:p>
          <a:endParaRPr lang="el-GR"/>
        </a:p>
      </dgm:t>
    </dgm:pt>
    <dgm:pt modelId="{3F054FF4-C6DD-4AE1-9189-A4C0B0FFC16E}" type="pres">
      <dgm:prSet presAssocID="{D7A6B9BD-D2D3-4C72-A663-07D2DB7E74BF}" presName="root2" presStyleCnt="0"/>
      <dgm:spPr/>
    </dgm:pt>
    <dgm:pt modelId="{5F285A5D-DD44-41E9-A624-813B596A5764}" type="pres">
      <dgm:prSet presAssocID="{D7A6B9BD-D2D3-4C72-A663-07D2DB7E74BF}" presName="LevelTwoTextNode" presStyleLbl="node2" presStyleIdx="2" presStyleCnt="3" custScaleX="123659" custScaleY="143042">
        <dgm:presLayoutVars>
          <dgm:chPref val="3"/>
        </dgm:presLayoutVars>
      </dgm:prSet>
      <dgm:spPr/>
      <dgm:t>
        <a:bodyPr/>
        <a:lstStyle/>
        <a:p>
          <a:endParaRPr lang="el-GR"/>
        </a:p>
      </dgm:t>
    </dgm:pt>
    <dgm:pt modelId="{CA50FACE-B1F3-49DE-8DA4-8D4EC02AE553}" type="pres">
      <dgm:prSet presAssocID="{D7A6B9BD-D2D3-4C72-A663-07D2DB7E74BF}" presName="level3hierChild" presStyleCnt="0"/>
      <dgm:spPr/>
    </dgm:pt>
  </dgm:ptLst>
  <dgm:cxnLst>
    <dgm:cxn modelId="{F0FF4EC5-AA93-47E2-B0FA-480BF0AA5397}" type="presOf" srcId="{F7395C5B-57A4-411D-A7FB-8CDAE95D6B9D}" destId="{8EAEE487-CEDF-4D62-853A-F73BF8FD0E87}" srcOrd="0" destOrd="0" presId="urn:microsoft.com/office/officeart/2008/layout/HorizontalMultiLevelHierarchy"/>
    <dgm:cxn modelId="{D260A881-47A6-43C6-9989-D8EDFA81A313}" srcId="{689F4472-80CA-42F3-BAD9-DF99D9626BD8}" destId="{D7A6B9BD-D2D3-4C72-A663-07D2DB7E74BF}" srcOrd="2" destOrd="0" parTransId="{9BC78B97-80BD-4E2C-AB8F-F0B30B4160EF}" sibTransId="{9A3CA1C6-EB2F-4D63-A788-99A928941D7A}"/>
    <dgm:cxn modelId="{3C4FB133-FFD4-435B-886D-413B50BC7389}" srcId="{F7395C5B-57A4-411D-A7FB-8CDAE95D6B9D}" destId="{689F4472-80CA-42F3-BAD9-DF99D9626BD8}" srcOrd="0" destOrd="0" parTransId="{C0243FCD-356F-4BC5-BE3D-437D635F2EDC}" sibTransId="{BFAE8328-F230-4D9E-9124-2200E4B246C5}"/>
    <dgm:cxn modelId="{DE45152D-3554-42D0-AD94-9305BBECBEB2}" type="presOf" srcId="{9BC78B97-80BD-4E2C-AB8F-F0B30B4160EF}" destId="{023E9F8D-A14D-4C2C-AC61-8EB16491A4F4}" srcOrd="1" destOrd="0" presId="urn:microsoft.com/office/officeart/2008/layout/HorizontalMultiLevelHierarchy"/>
    <dgm:cxn modelId="{1F6C4CC0-6CAC-4B29-8BF1-239BE9563D16}" type="presOf" srcId="{843B3E0E-58A8-498B-A1D5-A319CBB61DF8}" destId="{BAFA8113-97B1-46C9-86EB-2FC6EA28C5ED}" srcOrd="0" destOrd="0" presId="urn:microsoft.com/office/officeart/2008/layout/HorizontalMultiLevelHierarchy"/>
    <dgm:cxn modelId="{E88630B8-1246-4DAC-BAAF-4CBFE0347312}" type="presOf" srcId="{9BC78B97-80BD-4E2C-AB8F-F0B30B4160EF}" destId="{4416E0D0-1A5F-4726-9168-CA441425AA86}" srcOrd="0" destOrd="0" presId="urn:microsoft.com/office/officeart/2008/layout/HorizontalMultiLevelHierarchy"/>
    <dgm:cxn modelId="{08CDDDDB-FE74-4367-A315-43067D99E5F2}" type="presOf" srcId="{D7A6B9BD-D2D3-4C72-A663-07D2DB7E74BF}" destId="{5F285A5D-DD44-41E9-A624-813B596A5764}" srcOrd="0" destOrd="0" presId="urn:microsoft.com/office/officeart/2008/layout/HorizontalMultiLevelHierarchy"/>
    <dgm:cxn modelId="{57758808-E9FE-4BD7-AEA9-4CA82F448498}" type="presOf" srcId="{9A31FF51-51CC-4AD2-BBCC-02D3BE7E185B}" destId="{2AB3AA14-B9FA-4777-AEF9-5AB0D26EBF17}" srcOrd="0" destOrd="0" presId="urn:microsoft.com/office/officeart/2008/layout/HorizontalMultiLevelHierarchy"/>
    <dgm:cxn modelId="{673D2AAD-7ED7-4F7D-A75D-8291F729BAF8}" type="presOf" srcId="{689F4472-80CA-42F3-BAD9-DF99D9626BD8}" destId="{E7EEAC4C-3A9D-4E85-A01E-2E23500D6002}" srcOrd="0" destOrd="0" presId="urn:microsoft.com/office/officeart/2008/layout/HorizontalMultiLevelHierarchy"/>
    <dgm:cxn modelId="{AE24E58D-E83D-49FB-959B-1966E9BCF2EC}" type="presOf" srcId="{06BD3CB2-D35F-4736-B03E-0384D499B629}" destId="{1DA144E4-461A-4EAC-AC3C-61765C0F57F9}" srcOrd="1" destOrd="0" presId="urn:microsoft.com/office/officeart/2008/layout/HorizontalMultiLevelHierarchy"/>
    <dgm:cxn modelId="{FAB2181E-1208-4D84-A666-BF21156C5DC5}" type="presOf" srcId="{06BD3CB2-D35F-4736-B03E-0384D499B629}" destId="{765FD384-CBFD-4972-B4FD-5E19277CCCDF}" srcOrd="0" destOrd="0" presId="urn:microsoft.com/office/officeart/2008/layout/HorizontalMultiLevelHierarchy"/>
    <dgm:cxn modelId="{9209FD7F-ED8A-4D1D-A5AD-FEDE4A3C9CB2}" srcId="{689F4472-80CA-42F3-BAD9-DF99D9626BD8}" destId="{843B3E0E-58A8-498B-A1D5-A319CBB61DF8}" srcOrd="1" destOrd="0" parTransId="{9B4F3A82-BF5B-4A68-9DC7-6F46185C369F}" sibTransId="{243F2005-BF00-4376-8967-6AB273B750A4}"/>
    <dgm:cxn modelId="{B1FC3B89-B815-487F-954C-FADC48206BFE}" type="presOf" srcId="{9B4F3A82-BF5B-4A68-9DC7-6F46185C369F}" destId="{B47E43EB-8683-4C80-928A-B099DD51A40C}" srcOrd="1" destOrd="0" presId="urn:microsoft.com/office/officeart/2008/layout/HorizontalMultiLevelHierarchy"/>
    <dgm:cxn modelId="{211E5FCC-1698-4F82-8A23-5F4C9F36F4D1}" srcId="{689F4472-80CA-42F3-BAD9-DF99D9626BD8}" destId="{9A31FF51-51CC-4AD2-BBCC-02D3BE7E185B}" srcOrd="0" destOrd="0" parTransId="{06BD3CB2-D35F-4736-B03E-0384D499B629}" sibTransId="{DF8B97FC-4355-479B-9149-A0098E45C81F}"/>
    <dgm:cxn modelId="{6DB86F38-1CE1-4E58-915F-095285F9C489}" type="presOf" srcId="{9B4F3A82-BF5B-4A68-9DC7-6F46185C369F}" destId="{C08E0DC8-974C-4B98-BEE6-D40204810A2A}" srcOrd="0" destOrd="0" presId="urn:microsoft.com/office/officeart/2008/layout/HorizontalMultiLevelHierarchy"/>
    <dgm:cxn modelId="{1ABA10A6-B7F0-4884-9DFF-F056D576B6C3}" type="presParOf" srcId="{8EAEE487-CEDF-4D62-853A-F73BF8FD0E87}" destId="{A7C58BF2-EECC-48A6-AD52-A87CB2A2BD6A}" srcOrd="0" destOrd="0" presId="urn:microsoft.com/office/officeart/2008/layout/HorizontalMultiLevelHierarchy"/>
    <dgm:cxn modelId="{1B58C493-8AFE-4A2B-80AF-3943CB0DCE05}" type="presParOf" srcId="{A7C58BF2-EECC-48A6-AD52-A87CB2A2BD6A}" destId="{E7EEAC4C-3A9D-4E85-A01E-2E23500D6002}" srcOrd="0" destOrd="0" presId="urn:microsoft.com/office/officeart/2008/layout/HorizontalMultiLevelHierarchy"/>
    <dgm:cxn modelId="{B6B0642D-DE9E-4FA9-A547-0B070DEB6F3D}" type="presParOf" srcId="{A7C58BF2-EECC-48A6-AD52-A87CB2A2BD6A}" destId="{DE3CF60F-E366-49C4-84B4-32434BC634F1}" srcOrd="1" destOrd="0" presId="urn:microsoft.com/office/officeart/2008/layout/HorizontalMultiLevelHierarchy"/>
    <dgm:cxn modelId="{842219C2-21CB-4A73-A505-5CCA3ACB1614}" type="presParOf" srcId="{DE3CF60F-E366-49C4-84B4-32434BC634F1}" destId="{765FD384-CBFD-4972-B4FD-5E19277CCCDF}" srcOrd="0" destOrd="0" presId="urn:microsoft.com/office/officeart/2008/layout/HorizontalMultiLevelHierarchy"/>
    <dgm:cxn modelId="{34AA3139-246F-4AF3-8D8F-A3DE1F54F50F}" type="presParOf" srcId="{765FD384-CBFD-4972-B4FD-5E19277CCCDF}" destId="{1DA144E4-461A-4EAC-AC3C-61765C0F57F9}" srcOrd="0" destOrd="0" presId="urn:microsoft.com/office/officeart/2008/layout/HorizontalMultiLevelHierarchy"/>
    <dgm:cxn modelId="{299DB434-B07F-4B60-90C5-5E63320E66E5}" type="presParOf" srcId="{DE3CF60F-E366-49C4-84B4-32434BC634F1}" destId="{3AFDBB85-7AA8-4663-AFD5-03CB3E85FF61}" srcOrd="1" destOrd="0" presId="urn:microsoft.com/office/officeart/2008/layout/HorizontalMultiLevelHierarchy"/>
    <dgm:cxn modelId="{FABB9FFA-3117-4044-99AC-203DB9A33777}" type="presParOf" srcId="{3AFDBB85-7AA8-4663-AFD5-03CB3E85FF61}" destId="{2AB3AA14-B9FA-4777-AEF9-5AB0D26EBF17}" srcOrd="0" destOrd="0" presId="urn:microsoft.com/office/officeart/2008/layout/HorizontalMultiLevelHierarchy"/>
    <dgm:cxn modelId="{90EB7A83-B9C0-4FE0-97C2-E4AE88DC0910}" type="presParOf" srcId="{3AFDBB85-7AA8-4663-AFD5-03CB3E85FF61}" destId="{F11E59D9-A637-47EE-B94D-8D5595A7FA1A}" srcOrd="1" destOrd="0" presId="urn:microsoft.com/office/officeart/2008/layout/HorizontalMultiLevelHierarchy"/>
    <dgm:cxn modelId="{91F06713-9F77-4DB9-B7FB-B02712C5C666}" type="presParOf" srcId="{DE3CF60F-E366-49C4-84B4-32434BC634F1}" destId="{C08E0DC8-974C-4B98-BEE6-D40204810A2A}" srcOrd="2" destOrd="0" presId="urn:microsoft.com/office/officeart/2008/layout/HorizontalMultiLevelHierarchy"/>
    <dgm:cxn modelId="{FA2618C5-B092-4048-8D6D-E0E36F58C318}" type="presParOf" srcId="{C08E0DC8-974C-4B98-BEE6-D40204810A2A}" destId="{B47E43EB-8683-4C80-928A-B099DD51A40C}" srcOrd="0" destOrd="0" presId="urn:microsoft.com/office/officeart/2008/layout/HorizontalMultiLevelHierarchy"/>
    <dgm:cxn modelId="{44D1A818-DC0A-4988-9FB7-C79FA8E8ECEE}" type="presParOf" srcId="{DE3CF60F-E366-49C4-84B4-32434BC634F1}" destId="{91BBF0C6-B612-46E2-B7FD-513FA5AFDDB2}" srcOrd="3" destOrd="0" presId="urn:microsoft.com/office/officeart/2008/layout/HorizontalMultiLevelHierarchy"/>
    <dgm:cxn modelId="{106CDB79-6711-4578-AFDC-2A2EB271D7E4}" type="presParOf" srcId="{91BBF0C6-B612-46E2-B7FD-513FA5AFDDB2}" destId="{BAFA8113-97B1-46C9-86EB-2FC6EA28C5ED}" srcOrd="0" destOrd="0" presId="urn:microsoft.com/office/officeart/2008/layout/HorizontalMultiLevelHierarchy"/>
    <dgm:cxn modelId="{77C7BA04-56E6-4E27-AF24-D0753B5841E5}" type="presParOf" srcId="{91BBF0C6-B612-46E2-B7FD-513FA5AFDDB2}" destId="{39AE2EC3-D23C-4838-B295-2DF128117563}" srcOrd="1" destOrd="0" presId="urn:microsoft.com/office/officeart/2008/layout/HorizontalMultiLevelHierarchy"/>
    <dgm:cxn modelId="{4E5377D0-730F-43E0-8648-7BB8F88342DD}" type="presParOf" srcId="{DE3CF60F-E366-49C4-84B4-32434BC634F1}" destId="{4416E0D0-1A5F-4726-9168-CA441425AA86}" srcOrd="4" destOrd="0" presId="urn:microsoft.com/office/officeart/2008/layout/HorizontalMultiLevelHierarchy"/>
    <dgm:cxn modelId="{5F264A6A-EA19-47C7-AFA9-5D9D4DA7A980}" type="presParOf" srcId="{4416E0D0-1A5F-4726-9168-CA441425AA86}" destId="{023E9F8D-A14D-4C2C-AC61-8EB16491A4F4}" srcOrd="0" destOrd="0" presId="urn:microsoft.com/office/officeart/2008/layout/HorizontalMultiLevelHierarchy"/>
    <dgm:cxn modelId="{C1F8F792-457D-4793-86BB-2790E966B89E}" type="presParOf" srcId="{DE3CF60F-E366-49C4-84B4-32434BC634F1}" destId="{3F054FF4-C6DD-4AE1-9189-A4C0B0FFC16E}" srcOrd="5" destOrd="0" presId="urn:microsoft.com/office/officeart/2008/layout/HorizontalMultiLevelHierarchy"/>
    <dgm:cxn modelId="{7ABB3BDB-A831-4FF0-8C87-C3CE04CC401A}" type="presParOf" srcId="{3F054FF4-C6DD-4AE1-9189-A4C0B0FFC16E}" destId="{5F285A5D-DD44-41E9-A624-813B596A5764}" srcOrd="0" destOrd="0" presId="urn:microsoft.com/office/officeart/2008/layout/HorizontalMultiLevelHierarchy"/>
    <dgm:cxn modelId="{EF895AF0-2324-468D-9274-960BC9FD3D89}" type="presParOf" srcId="{3F054FF4-C6DD-4AE1-9189-A4C0B0FFC16E}" destId="{CA50FACE-B1F3-49DE-8DA4-8D4EC02AE553}"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5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dirty="0"/>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354C61-E62A-442A-8BB6-254B3C89518B}" type="datetimeFigureOut">
              <a:rPr lang="el-GR" smtClean="0"/>
              <a:pPr/>
              <a:t>5/5/2017</a:t>
            </a:fld>
            <a:endParaRPr lang="el-GR" dirty="0"/>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dirty="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dirty="0"/>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7FD07C-773B-458F-BFB7-4939D2C24C87}" type="slidenum">
              <a:rPr lang="el-GR" smtClean="0"/>
              <a:pPr/>
              <a:t>‹#›</a:t>
            </a:fld>
            <a:endParaRPr lang="el-GR" dirty="0"/>
          </a:p>
        </p:txBody>
      </p:sp>
    </p:spTree>
    <p:extLst>
      <p:ext uri="{BB962C8B-B14F-4D97-AF65-F5344CB8AC3E}">
        <p14:creationId xmlns:p14="http://schemas.microsoft.com/office/powerpoint/2010/main" val="1710092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Θέση εικόνας διαφάνειας 1"/>
          <p:cNvSpPr>
            <a:spLocks noGrp="1" noRot="1" noChangeAspect="1" noTextEdit="1"/>
          </p:cNvSpPr>
          <p:nvPr>
            <p:ph type="sldImg"/>
          </p:nvPr>
        </p:nvSpPr>
        <p:spPr>
          <a:ln/>
        </p:spPr>
      </p:sp>
      <p:sp>
        <p:nvSpPr>
          <p:cNvPr id="361475"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l-GR" altLang="el-GR" smtClean="0"/>
              <a:t>Κατά τη διάρκεια των τελευταίων 100 ετών αλλαγές στον πλανήτη μας και στις συνθήκες ζωής και το κλίμα</a:t>
            </a:r>
          </a:p>
          <a:p>
            <a:r>
              <a:rPr lang="el-GR" altLang="el-GR" smtClean="0"/>
              <a:t>  έχουν οδηγήσει σε σημαντικές αλλαγές στις αιτίες της νοσηρότητας και στους επιβαρυντικούς παράγοντες των ασθενειών</a:t>
            </a:r>
          </a:p>
        </p:txBody>
      </p:sp>
      <p:sp>
        <p:nvSpPr>
          <p:cNvPr id="361476" name="Θέση αριθμού διαφάνειας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30000"/>
              </a:spcBef>
              <a:defRPr kumimoji="1" sz="1200">
                <a:solidFill>
                  <a:schemeClr val="tx1"/>
                </a:solidFill>
                <a:latin typeface="Times New Roman" pitchFamily="18" charset="0"/>
              </a:defRPr>
            </a:lvl1pPr>
            <a:lvl2pPr marL="742950" indent="-285750" eaLnBrk="0" hangingPunct="0">
              <a:spcBef>
                <a:spcPct val="30000"/>
              </a:spcBef>
              <a:defRPr kumimoji="1" sz="1200">
                <a:solidFill>
                  <a:schemeClr val="tx1"/>
                </a:solidFill>
                <a:latin typeface="Times New Roman" pitchFamily="18" charset="0"/>
              </a:defRPr>
            </a:lvl2pPr>
            <a:lvl3pPr marL="1143000" indent="-228600" eaLnBrk="0" hangingPunct="0">
              <a:spcBef>
                <a:spcPct val="30000"/>
              </a:spcBef>
              <a:defRPr kumimoji="1" sz="1200">
                <a:solidFill>
                  <a:schemeClr val="tx1"/>
                </a:solidFill>
                <a:latin typeface="Times New Roman" pitchFamily="18" charset="0"/>
              </a:defRPr>
            </a:lvl3pPr>
            <a:lvl4pPr marL="1600200" indent="-228600" eaLnBrk="0" hangingPunct="0">
              <a:spcBef>
                <a:spcPct val="30000"/>
              </a:spcBef>
              <a:defRPr kumimoji="1" sz="1200">
                <a:solidFill>
                  <a:schemeClr val="tx1"/>
                </a:solidFill>
                <a:latin typeface="Times New Roman" pitchFamily="18" charset="0"/>
              </a:defRPr>
            </a:lvl4pPr>
            <a:lvl5pPr marL="2057400" indent="-228600" eaLnBrk="0" hangingPunct="0">
              <a:spcBef>
                <a:spcPct val="30000"/>
              </a:spcBef>
              <a:defRPr kumimoji="1" sz="1200">
                <a:solidFill>
                  <a:schemeClr val="tx1"/>
                </a:solidFill>
                <a:latin typeface="Times New Roman" pitchFamily="18" charset="0"/>
              </a:defRPr>
            </a:lvl5pPr>
            <a:lvl6pPr marL="2514600" indent="-228600" eaLnBrk="0" fontAlgn="base" hangingPunct="0">
              <a:spcBef>
                <a:spcPct val="30000"/>
              </a:spcBef>
              <a:spcAft>
                <a:spcPct val="0"/>
              </a:spcAft>
              <a:defRPr kumimoji="1" sz="1200">
                <a:solidFill>
                  <a:schemeClr val="tx1"/>
                </a:solidFill>
                <a:latin typeface="Times New Roman" pitchFamily="18" charset="0"/>
              </a:defRPr>
            </a:lvl6pPr>
            <a:lvl7pPr marL="2971800" indent="-228600" eaLnBrk="0" fontAlgn="base" hangingPunct="0">
              <a:spcBef>
                <a:spcPct val="30000"/>
              </a:spcBef>
              <a:spcAft>
                <a:spcPct val="0"/>
              </a:spcAft>
              <a:defRPr kumimoji="1" sz="1200">
                <a:solidFill>
                  <a:schemeClr val="tx1"/>
                </a:solidFill>
                <a:latin typeface="Times New Roman" pitchFamily="18" charset="0"/>
              </a:defRPr>
            </a:lvl7pPr>
            <a:lvl8pPr marL="3429000" indent="-228600" eaLnBrk="0" fontAlgn="base" hangingPunct="0">
              <a:spcBef>
                <a:spcPct val="30000"/>
              </a:spcBef>
              <a:spcAft>
                <a:spcPct val="0"/>
              </a:spcAft>
              <a:defRPr kumimoji="1" sz="1200">
                <a:solidFill>
                  <a:schemeClr val="tx1"/>
                </a:solidFill>
                <a:latin typeface="Times New Roman" pitchFamily="18" charset="0"/>
              </a:defRPr>
            </a:lvl8pPr>
            <a:lvl9pPr marL="3886200" indent="-228600" eaLnBrk="0" fontAlgn="base" hangingPunct="0">
              <a:spcBef>
                <a:spcPct val="30000"/>
              </a:spcBef>
              <a:spcAft>
                <a:spcPct val="0"/>
              </a:spcAft>
              <a:defRPr kumimoji="1" sz="1200">
                <a:solidFill>
                  <a:schemeClr val="tx1"/>
                </a:solidFill>
                <a:latin typeface="Times New Roman" pitchFamily="18" charset="0"/>
              </a:defRPr>
            </a:lvl9pPr>
          </a:lstStyle>
          <a:p>
            <a:pPr>
              <a:spcBef>
                <a:spcPct val="0"/>
              </a:spcBef>
            </a:pPr>
            <a:fld id="{0CE3E6A5-8824-46B3-8D32-B4628E62A12C}" type="slidenum">
              <a:rPr kumimoji="0" lang="el-GR" altLang="el-GR" smtClean="0">
                <a:solidFill>
                  <a:srgbClr val="000000"/>
                </a:solidFill>
              </a:rPr>
              <a:pPr>
                <a:spcBef>
                  <a:spcPct val="0"/>
                </a:spcBef>
              </a:pPr>
              <a:t>9</a:t>
            </a:fld>
            <a:endParaRPr kumimoji="0" lang="el-GR" altLang="el-GR"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Θέση εικόνας διαφάνειας 1"/>
          <p:cNvSpPr>
            <a:spLocks noGrp="1" noRot="1" noChangeAspect="1" noTextEdit="1"/>
          </p:cNvSpPr>
          <p:nvPr>
            <p:ph type="sldImg"/>
          </p:nvPr>
        </p:nvSpPr>
        <p:spPr>
          <a:ln/>
        </p:spPr>
      </p:sp>
      <p:sp>
        <p:nvSpPr>
          <p:cNvPr id="362499"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l-GR" altLang="el-GR" b="1" u="sng" smtClean="0"/>
              <a:t>Εικονα 1</a:t>
            </a:r>
            <a:r>
              <a:rPr lang="en-US" altLang="el-GR" b="1" smtClean="0"/>
              <a:t>: </a:t>
            </a:r>
            <a:r>
              <a:rPr lang="el-GR" altLang="el-GR" smtClean="0"/>
              <a:t>Μείωση της θνησιμότητας από λοιμώδη νοσήματα κατά τη διάρκεια του αιώνα</a:t>
            </a:r>
            <a:endParaRPr lang="en-US" altLang="el-GR" smtClean="0"/>
          </a:p>
          <a:p>
            <a:endParaRPr lang="en-US" altLang="el-GR" smtClean="0"/>
          </a:p>
          <a:p>
            <a:r>
              <a:rPr lang="el-GR" altLang="el-GR" b="1" u="sng" smtClean="0"/>
              <a:t>Εικόνα 2</a:t>
            </a:r>
            <a:r>
              <a:rPr lang="en-US" altLang="el-GR" b="1" smtClean="0"/>
              <a:t>: </a:t>
            </a:r>
            <a:r>
              <a:rPr lang="el-GR" altLang="el-GR" smtClean="0"/>
              <a:t>Αύξηση της θνησιμότητας από χρόνια νοσήματα κατά τη διάρκεια των τελευταίων 15 ετών  (1995-2010)</a:t>
            </a:r>
            <a:endParaRPr lang="el-GR" altLang="el-GR" b="1" u="sng" smtClean="0"/>
          </a:p>
        </p:txBody>
      </p:sp>
      <p:sp>
        <p:nvSpPr>
          <p:cNvPr id="362500" name="Θέση αριθμού διαφάνειας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30000"/>
              </a:spcBef>
              <a:defRPr kumimoji="1" sz="1200">
                <a:solidFill>
                  <a:schemeClr val="tx1"/>
                </a:solidFill>
                <a:latin typeface="Times New Roman" pitchFamily="18" charset="0"/>
              </a:defRPr>
            </a:lvl1pPr>
            <a:lvl2pPr marL="742950" indent="-285750" eaLnBrk="0" hangingPunct="0">
              <a:spcBef>
                <a:spcPct val="30000"/>
              </a:spcBef>
              <a:defRPr kumimoji="1" sz="1200">
                <a:solidFill>
                  <a:schemeClr val="tx1"/>
                </a:solidFill>
                <a:latin typeface="Times New Roman" pitchFamily="18" charset="0"/>
              </a:defRPr>
            </a:lvl2pPr>
            <a:lvl3pPr marL="1143000" indent="-228600" eaLnBrk="0" hangingPunct="0">
              <a:spcBef>
                <a:spcPct val="30000"/>
              </a:spcBef>
              <a:defRPr kumimoji="1" sz="1200">
                <a:solidFill>
                  <a:schemeClr val="tx1"/>
                </a:solidFill>
                <a:latin typeface="Times New Roman" pitchFamily="18" charset="0"/>
              </a:defRPr>
            </a:lvl3pPr>
            <a:lvl4pPr marL="1600200" indent="-228600" eaLnBrk="0" hangingPunct="0">
              <a:spcBef>
                <a:spcPct val="30000"/>
              </a:spcBef>
              <a:defRPr kumimoji="1" sz="1200">
                <a:solidFill>
                  <a:schemeClr val="tx1"/>
                </a:solidFill>
                <a:latin typeface="Times New Roman" pitchFamily="18" charset="0"/>
              </a:defRPr>
            </a:lvl4pPr>
            <a:lvl5pPr marL="2057400" indent="-228600" eaLnBrk="0" hangingPunct="0">
              <a:spcBef>
                <a:spcPct val="30000"/>
              </a:spcBef>
              <a:defRPr kumimoji="1" sz="1200">
                <a:solidFill>
                  <a:schemeClr val="tx1"/>
                </a:solidFill>
                <a:latin typeface="Times New Roman" pitchFamily="18" charset="0"/>
              </a:defRPr>
            </a:lvl5pPr>
            <a:lvl6pPr marL="2514600" indent="-228600" eaLnBrk="0" fontAlgn="base" hangingPunct="0">
              <a:spcBef>
                <a:spcPct val="30000"/>
              </a:spcBef>
              <a:spcAft>
                <a:spcPct val="0"/>
              </a:spcAft>
              <a:defRPr kumimoji="1" sz="1200">
                <a:solidFill>
                  <a:schemeClr val="tx1"/>
                </a:solidFill>
                <a:latin typeface="Times New Roman" pitchFamily="18" charset="0"/>
              </a:defRPr>
            </a:lvl6pPr>
            <a:lvl7pPr marL="2971800" indent="-228600" eaLnBrk="0" fontAlgn="base" hangingPunct="0">
              <a:spcBef>
                <a:spcPct val="30000"/>
              </a:spcBef>
              <a:spcAft>
                <a:spcPct val="0"/>
              </a:spcAft>
              <a:defRPr kumimoji="1" sz="1200">
                <a:solidFill>
                  <a:schemeClr val="tx1"/>
                </a:solidFill>
                <a:latin typeface="Times New Roman" pitchFamily="18" charset="0"/>
              </a:defRPr>
            </a:lvl7pPr>
            <a:lvl8pPr marL="3429000" indent="-228600" eaLnBrk="0" fontAlgn="base" hangingPunct="0">
              <a:spcBef>
                <a:spcPct val="30000"/>
              </a:spcBef>
              <a:spcAft>
                <a:spcPct val="0"/>
              </a:spcAft>
              <a:defRPr kumimoji="1" sz="1200">
                <a:solidFill>
                  <a:schemeClr val="tx1"/>
                </a:solidFill>
                <a:latin typeface="Times New Roman" pitchFamily="18" charset="0"/>
              </a:defRPr>
            </a:lvl8pPr>
            <a:lvl9pPr marL="3886200" indent="-228600" eaLnBrk="0" fontAlgn="base" hangingPunct="0">
              <a:spcBef>
                <a:spcPct val="30000"/>
              </a:spcBef>
              <a:spcAft>
                <a:spcPct val="0"/>
              </a:spcAft>
              <a:defRPr kumimoji="1" sz="1200">
                <a:solidFill>
                  <a:schemeClr val="tx1"/>
                </a:solidFill>
                <a:latin typeface="Times New Roman" pitchFamily="18" charset="0"/>
              </a:defRPr>
            </a:lvl9pPr>
          </a:lstStyle>
          <a:p>
            <a:pPr>
              <a:spcBef>
                <a:spcPct val="0"/>
              </a:spcBef>
            </a:pPr>
            <a:fld id="{F3BC3094-CB28-4EF4-9155-6505AD5261E9}" type="slidenum">
              <a:rPr kumimoji="0" lang="el-GR" altLang="el-GR" smtClean="0">
                <a:solidFill>
                  <a:srgbClr val="000000"/>
                </a:solidFill>
              </a:rPr>
              <a:pPr>
                <a:spcBef>
                  <a:spcPct val="0"/>
                </a:spcBef>
              </a:pPr>
              <a:t>10</a:t>
            </a:fld>
            <a:endParaRPr kumimoji="0" lang="el-GR" altLang="el-GR"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Θέση εικόνας διαφάνειας 1"/>
          <p:cNvSpPr>
            <a:spLocks noGrp="1" noRot="1" noChangeAspect="1" noTextEdit="1"/>
          </p:cNvSpPr>
          <p:nvPr>
            <p:ph type="sldImg"/>
          </p:nvPr>
        </p:nvSpPr>
        <p:spPr>
          <a:ln/>
        </p:spPr>
      </p:sp>
      <p:sp>
        <p:nvSpPr>
          <p:cNvPr id="363523"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l-GR" altLang="el-GR" b="1" smtClean="0"/>
              <a:t>Κύριες αιτίες νοσηρότητας το 1900 και το 2010</a:t>
            </a:r>
          </a:p>
          <a:p>
            <a:endParaRPr lang="el-GR" altLang="el-GR" smtClean="0"/>
          </a:p>
          <a:p>
            <a:r>
              <a:rPr lang="el-GR" altLang="el-GR" b="1" u="sng" smtClean="0">
                <a:solidFill>
                  <a:srgbClr val="FF0000"/>
                </a:solidFill>
              </a:rPr>
              <a:t>190</a:t>
            </a:r>
            <a:r>
              <a:rPr lang="en-US" altLang="el-GR" b="1" u="sng" smtClean="0">
                <a:solidFill>
                  <a:srgbClr val="FF0000"/>
                </a:solidFill>
              </a:rPr>
              <a:t>0:</a:t>
            </a:r>
            <a:r>
              <a:rPr lang="en-US" altLang="el-GR" smtClean="0"/>
              <a:t>  </a:t>
            </a:r>
            <a:r>
              <a:rPr lang="el-GR" altLang="el-GR" smtClean="0"/>
              <a:t>60% οξείες και λοιμώδεις νόσοι</a:t>
            </a:r>
          </a:p>
          <a:p>
            <a:r>
              <a:rPr lang="en-US" altLang="el-GR" smtClean="0"/>
              <a:t>          </a:t>
            </a:r>
            <a:r>
              <a:rPr lang="el-GR" altLang="el-GR" smtClean="0"/>
              <a:t>40% χρόνιες παθήσεις</a:t>
            </a:r>
          </a:p>
          <a:p>
            <a:endParaRPr lang="el-GR" altLang="el-GR" smtClean="0"/>
          </a:p>
          <a:p>
            <a:r>
              <a:rPr lang="en-US" altLang="el-GR" b="1" u="sng" smtClean="0"/>
              <a:t>2010: </a:t>
            </a:r>
            <a:r>
              <a:rPr lang="el-GR" altLang="el-GR" smtClean="0"/>
              <a:t>12% οξείες και λοιμώδεις νόσοι</a:t>
            </a:r>
          </a:p>
          <a:p>
            <a:r>
              <a:rPr lang="en-US" altLang="el-GR" smtClean="0"/>
              <a:t>          </a:t>
            </a:r>
            <a:r>
              <a:rPr lang="el-GR" altLang="el-GR" smtClean="0"/>
              <a:t>88% χρόνιες παθήσεις</a:t>
            </a:r>
          </a:p>
          <a:p>
            <a:endParaRPr lang="el-GR" altLang="el-GR" smtClean="0"/>
          </a:p>
        </p:txBody>
      </p:sp>
      <p:sp>
        <p:nvSpPr>
          <p:cNvPr id="363524" name="Θέση αριθμού διαφάνειας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30000"/>
              </a:spcBef>
              <a:defRPr kumimoji="1" sz="1200">
                <a:solidFill>
                  <a:schemeClr val="tx1"/>
                </a:solidFill>
                <a:latin typeface="Times New Roman" pitchFamily="18" charset="0"/>
              </a:defRPr>
            </a:lvl1pPr>
            <a:lvl2pPr marL="742950" indent="-285750" eaLnBrk="0" hangingPunct="0">
              <a:spcBef>
                <a:spcPct val="30000"/>
              </a:spcBef>
              <a:defRPr kumimoji="1" sz="1200">
                <a:solidFill>
                  <a:schemeClr val="tx1"/>
                </a:solidFill>
                <a:latin typeface="Times New Roman" pitchFamily="18" charset="0"/>
              </a:defRPr>
            </a:lvl2pPr>
            <a:lvl3pPr marL="1143000" indent="-228600" eaLnBrk="0" hangingPunct="0">
              <a:spcBef>
                <a:spcPct val="30000"/>
              </a:spcBef>
              <a:defRPr kumimoji="1" sz="1200">
                <a:solidFill>
                  <a:schemeClr val="tx1"/>
                </a:solidFill>
                <a:latin typeface="Times New Roman" pitchFamily="18" charset="0"/>
              </a:defRPr>
            </a:lvl3pPr>
            <a:lvl4pPr marL="1600200" indent="-228600" eaLnBrk="0" hangingPunct="0">
              <a:spcBef>
                <a:spcPct val="30000"/>
              </a:spcBef>
              <a:defRPr kumimoji="1" sz="1200">
                <a:solidFill>
                  <a:schemeClr val="tx1"/>
                </a:solidFill>
                <a:latin typeface="Times New Roman" pitchFamily="18" charset="0"/>
              </a:defRPr>
            </a:lvl4pPr>
            <a:lvl5pPr marL="2057400" indent="-228600" eaLnBrk="0" hangingPunct="0">
              <a:spcBef>
                <a:spcPct val="30000"/>
              </a:spcBef>
              <a:defRPr kumimoji="1" sz="1200">
                <a:solidFill>
                  <a:schemeClr val="tx1"/>
                </a:solidFill>
                <a:latin typeface="Times New Roman" pitchFamily="18" charset="0"/>
              </a:defRPr>
            </a:lvl5pPr>
            <a:lvl6pPr marL="2514600" indent="-228600" eaLnBrk="0" fontAlgn="base" hangingPunct="0">
              <a:spcBef>
                <a:spcPct val="30000"/>
              </a:spcBef>
              <a:spcAft>
                <a:spcPct val="0"/>
              </a:spcAft>
              <a:defRPr kumimoji="1" sz="1200">
                <a:solidFill>
                  <a:schemeClr val="tx1"/>
                </a:solidFill>
                <a:latin typeface="Times New Roman" pitchFamily="18" charset="0"/>
              </a:defRPr>
            </a:lvl6pPr>
            <a:lvl7pPr marL="2971800" indent="-228600" eaLnBrk="0" fontAlgn="base" hangingPunct="0">
              <a:spcBef>
                <a:spcPct val="30000"/>
              </a:spcBef>
              <a:spcAft>
                <a:spcPct val="0"/>
              </a:spcAft>
              <a:defRPr kumimoji="1" sz="1200">
                <a:solidFill>
                  <a:schemeClr val="tx1"/>
                </a:solidFill>
                <a:latin typeface="Times New Roman" pitchFamily="18" charset="0"/>
              </a:defRPr>
            </a:lvl7pPr>
            <a:lvl8pPr marL="3429000" indent="-228600" eaLnBrk="0" fontAlgn="base" hangingPunct="0">
              <a:spcBef>
                <a:spcPct val="30000"/>
              </a:spcBef>
              <a:spcAft>
                <a:spcPct val="0"/>
              </a:spcAft>
              <a:defRPr kumimoji="1" sz="1200">
                <a:solidFill>
                  <a:schemeClr val="tx1"/>
                </a:solidFill>
                <a:latin typeface="Times New Roman" pitchFamily="18" charset="0"/>
              </a:defRPr>
            </a:lvl8pPr>
            <a:lvl9pPr marL="3886200" indent="-228600" eaLnBrk="0" fontAlgn="base" hangingPunct="0">
              <a:spcBef>
                <a:spcPct val="30000"/>
              </a:spcBef>
              <a:spcAft>
                <a:spcPct val="0"/>
              </a:spcAft>
              <a:defRPr kumimoji="1" sz="1200">
                <a:solidFill>
                  <a:schemeClr val="tx1"/>
                </a:solidFill>
                <a:latin typeface="Times New Roman" pitchFamily="18" charset="0"/>
              </a:defRPr>
            </a:lvl9pPr>
          </a:lstStyle>
          <a:p>
            <a:pPr>
              <a:spcBef>
                <a:spcPct val="0"/>
              </a:spcBef>
            </a:pPr>
            <a:fld id="{77E2D0AF-C16D-44CA-A65F-8A9869E5A077}" type="slidenum">
              <a:rPr kumimoji="0" lang="el-GR" altLang="el-GR" smtClean="0">
                <a:solidFill>
                  <a:srgbClr val="000000"/>
                </a:solidFill>
              </a:rPr>
              <a:pPr>
                <a:spcBef>
                  <a:spcPct val="0"/>
                </a:spcBef>
              </a:pPr>
              <a:t>11</a:t>
            </a:fld>
            <a:endParaRPr kumimoji="0" lang="el-GR" altLang="el-GR" smtClean="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Θέση εικόνας διαφάνειας 1"/>
          <p:cNvSpPr>
            <a:spLocks noGrp="1" noRot="1" noChangeAspect="1" noTextEdit="1"/>
          </p:cNvSpPr>
          <p:nvPr>
            <p:ph type="sldImg"/>
          </p:nvPr>
        </p:nvSpPr>
        <p:spPr>
          <a:ln/>
        </p:spPr>
      </p:sp>
      <p:sp>
        <p:nvSpPr>
          <p:cNvPr id="364547" name="Θέση σημειώσεων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p>
            <a:r>
              <a:rPr lang="el-GR" altLang="el-GR" smtClean="0"/>
              <a:t>Η Συμβολή των ιατρικών θεραπειών στη </a:t>
            </a:r>
            <a:r>
              <a:rPr lang="el-GR" altLang="el-GR" b="1" smtClean="0"/>
              <a:t>μέση διάρκεια ζωής</a:t>
            </a:r>
            <a:r>
              <a:rPr lang="el-GR" altLang="el-GR" smtClean="0"/>
              <a:t>: 5-10%</a:t>
            </a:r>
          </a:p>
          <a:p>
            <a:r>
              <a:rPr lang="el-GR" altLang="el-GR" smtClean="0"/>
              <a:t>Η Συμβολή της υγιεινής στο μέσο προσδόκιμο ζωής: 90-95% υγιεινή είναι η πρόληψη, η τοξικολογία, η αξιολόγηση των κινδύνων</a:t>
            </a:r>
          </a:p>
          <a:p>
            <a:endParaRPr lang="el-GR" altLang="el-GR" smtClean="0"/>
          </a:p>
          <a:p>
            <a:r>
              <a:rPr lang="el-GR" altLang="el-GR" smtClean="0"/>
              <a:t>Σίγουρα απαιτούνται αλλαγές του επιστημονικού μοντέλου που αφορά τις ιατρικές έρευνες και πρακτικές</a:t>
            </a:r>
          </a:p>
        </p:txBody>
      </p:sp>
      <p:sp>
        <p:nvSpPr>
          <p:cNvPr id="364548" name="Θέση αριθμού διαφάνειας 3"/>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spcBef>
                <a:spcPct val="30000"/>
              </a:spcBef>
              <a:defRPr kumimoji="1" sz="1200">
                <a:solidFill>
                  <a:schemeClr val="tx1"/>
                </a:solidFill>
                <a:latin typeface="Times New Roman" pitchFamily="18" charset="0"/>
              </a:defRPr>
            </a:lvl1pPr>
            <a:lvl2pPr marL="742950" indent="-285750" eaLnBrk="0" hangingPunct="0">
              <a:spcBef>
                <a:spcPct val="30000"/>
              </a:spcBef>
              <a:defRPr kumimoji="1" sz="1200">
                <a:solidFill>
                  <a:schemeClr val="tx1"/>
                </a:solidFill>
                <a:latin typeface="Times New Roman" pitchFamily="18" charset="0"/>
              </a:defRPr>
            </a:lvl2pPr>
            <a:lvl3pPr marL="1143000" indent="-228600" eaLnBrk="0" hangingPunct="0">
              <a:spcBef>
                <a:spcPct val="30000"/>
              </a:spcBef>
              <a:defRPr kumimoji="1" sz="1200">
                <a:solidFill>
                  <a:schemeClr val="tx1"/>
                </a:solidFill>
                <a:latin typeface="Times New Roman" pitchFamily="18" charset="0"/>
              </a:defRPr>
            </a:lvl3pPr>
            <a:lvl4pPr marL="1600200" indent="-228600" eaLnBrk="0" hangingPunct="0">
              <a:spcBef>
                <a:spcPct val="30000"/>
              </a:spcBef>
              <a:defRPr kumimoji="1" sz="1200">
                <a:solidFill>
                  <a:schemeClr val="tx1"/>
                </a:solidFill>
                <a:latin typeface="Times New Roman" pitchFamily="18" charset="0"/>
              </a:defRPr>
            </a:lvl4pPr>
            <a:lvl5pPr marL="2057400" indent="-228600" eaLnBrk="0" hangingPunct="0">
              <a:spcBef>
                <a:spcPct val="30000"/>
              </a:spcBef>
              <a:defRPr kumimoji="1" sz="1200">
                <a:solidFill>
                  <a:schemeClr val="tx1"/>
                </a:solidFill>
                <a:latin typeface="Times New Roman" pitchFamily="18" charset="0"/>
              </a:defRPr>
            </a:lvl5pPr>
            <a:lvl6pPr marL="2514600" indent="-228600" eaLnBrk="0" fontAlgn="base" hangingPunct="0">
              <a:spcBef>
                <a:spcPct val="30000"/>
              </a:spcBef>
              <a:spcAft>
                <a:spcPct val="0"/>
              </a:spcAft>
              <a:defRPr kumimoji="1" sz="1200">
                <a:solidFill>
                  <a:schemeClr val="tx1"/>
                </a:solidFill>
                <a:latin typeface="Times New Roman" pitchFamily="18" charset="0"/>
              </a:defRPr>
            </a:lvl6pPr>
            <a:lvl7pPr marL="2971800" indent="-228600" eaLnBrk="0" fontAlgn="base" hangingPunct="0">
              <a:spcBef>
                <a:spcPct val="30000"/>
              </a:spcBef>
              <a:spcAft>
                <a:spcPct val="0"/>
              </a:spcAft>
              <a:defRPr kumimoji="1" sz="1200">
                <a:solidFill>
                  <a:schemeClr val="tx1"/>
                </a:solidFill>
                <a:latin typeface="Times New Roman" pitchFamily="18" charset="0"/>
              </a:defRPr>
            </a:lvl7pPr>
            <a:lvl8pPr marL="3429000" indent="-228600" eaLnBrk="0" fontAlgn="base" hangingPunct="0">
              <a:spcBef>
                <a:spcPct val="30000"/>
              </a:spcBef>
              <a:spcAft>
                <a:spcPct val="0"/>
              </a:spcAft>
              <a:defRPr kumimoji="1" sz="1200">
                <a:solidFill>
                  <a:schemeClr val="tx1"/>
                </a:solidFill>
                <a:latin typeface="Times New Roman" pitchFamily="18" charset="0"/>
              </a:defRPr>
            </a:lvl8pPr>
            <a:lvl9pPr marL="3886200" indent="-228600" eaLnBrk="0" fontAlgn="base" hangingPunct="0">
              <a:spcBef>
                <a:spcPct val="30000"/>
              </a:spcBef>
              <a:spcAft>
                <a:spcPct val="0"/>
              </a:spcAft>
              <a:defRPr kumimoji="1" sz="1200">
                <a:solidFill>
                  <a:schemeClr val="tx1"/>
                </a:solidFill>
                <a:latin typeface="Times New Roman" pitchFamily="18" charset="0"/>
              </a:defRPr>
            </a:lvl9pPr>
          </a:lstStyle>
          <a:p>
            <a:pPr>
              <a:spcBef>
                <a:spcPct val="0"/>
              </a:spcBef>
            </a:pPr>
            <a:fld id="{BEA15FFF-7867-41A2-9542-374025294C40}" type="slidenum">
              <a:rPr kumimoji="0" lang="el-GR" altLang="el-GR" smtClean="0">
                <a:solidFill>
                  <a:srgbClr val="000000"/>
                </a:solidFill>
              </a:rPr>
              <a:pPr>
                <a:spcBef>
                  <a:spcPct val="0"/>
                </a:spcBef>
              </a:pPr>
              <a:t>14</a:t>
            </a:fld>
            <a:endParaRPr kumimoji="0" lang="el-GR" altLang="el-GR"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p:cNvSpPr>
            <a:spLocks noGrp="1" noRot="1" noChangeAspect="1" noChangeArrowheads="1" noTextEdit="1"/>
          </p:cNvSpPr>
          <p:nvPr>
            <p:ph type="sldImg"/>
          </p:nvPr>
        </p:nvSpPr>
        <p:spPr>
          <a:xfrm>
            <a:off x="1144588" y="685800"/>
            <a:ext cx="4572000" cy="3429000"/>
          </a:xfrm>
          <a:ln/>
        </p:spPr>
      </p:sp>
      <p:sp>
        <p:nvSpPr>
          <p:cNvPr id="36557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pPr lvl="1" eaLnBrk="1" hangingPunct="1">
              <a:spcBef>
                <a:spcPct val="0"/>
              </a:spcBef>
            </a:pPr>
            <a:r>
              <a:rPr lang="en-US" altLang="el-GR" smtClean="0"/>
              <a:t>Molecular/cellular to tissue</a:t>
            </a:r>
          </a:p>
          <a:p>
            <a:pPr lvl="1" eaLnBrk="1" hangingPunct="1">
              <a:spcBef>
                <a:spcPct val="0"/>
              </a:spcBef>
            </a:pPr>
            <a:r>
              <a:rPr lang="en-US" altLang="el-GR" smtClean="0"/>
              <a:t>Tissue to individual</a:t>
            </a:r>
          </a:p>
          <a:p>
            <a:pPr lvl="1" eaLnBrk="1" hangingPunct="1">
              <a:spcBef>
                <a:spcPct val="0"/>
              </a:spcBef>
            </a:pPr>
            <a:r>
              <a:rPr lang="en-US" altLang="el-GR" smtClean="0"/>
              <a:t>Individual to population(s)</a:t>
            </a:r>
          </a:p>
          <a:p>
            <a:pPr lvl="1" eaLnBrk="1" hangingPunct="1">
              <a:spcBef>
                <a:spcPct val="0"/>
              </a:spcBef>
            </a:pPr>
            <a:r>
              <a:rPr lang="en-US" altLang="el-GR" smtClean="0"/>
              <a:t>Populations to ecosystem</a:t>
            </a:r>
          </a:p>
          <a:p>
            <a:pPr lvl="1" eaLnBrk="1" hangingPunct="1">
              <a:spcBef>
                <a:spcPct val="0"/>
              </a:spcBef>
            </a:pPr>
            <a:r>
              <a:rPr lang="en-US" altLang="el-GR" smtClean="0"/>
              <a:t>Local to global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bwMode="auto">
          <a:xfrm>
            <a:off x="1143000" y="685800"/>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427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omic Sans MS" charset="0"/>
              <a:ea typeface="ＭＳ Ｐゴシック" charset="0"/>
              <a:cs typeface="ＭＳ Ｐゴシック" charset="0"/>
            </a:endParaRPr>
          </a:p>
        </p:txBody>
      </p:sp>
    </p:spTree>
    <p:extLst>
      <p:ext uri="{BB962C8B-B14F-4D97-AF65-F5344CB8AC3E}">
        <p14:creationId xmlns:p14="http://schemas.microsoft.com/office/powerpoint/2010/main" val="12124868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8565B68-0E3B-DA49-8179-11EF499D138D}" type="slidenum">
              <a:rPr lang="it-IT"/>
              <a:pPr/>
              <a:t>18</a:t>
            </a:fld>
            <a:endParaRPr lang="it-IT"/>
          </a:p>
        </p:txBody>
      </p:sp>
      <p:sp>
        <p:nvSpPr>
          <p:cNvPr id="23554" name="Rectangle 1026"/>
          <p:cNvSpPr>
            <a:spLocks noGrp="1" noRot="1" noChangeAspect="1" noChangeArrowheads="1" noTextEdit="1"/>
          </p:cNvSpPr>
          <p:nvPr>
            <p:ph type="sldImg"/>
          </p:nvPr>
        </p:nvSpPr>
        <p:spPr>
          <a:xfrm>
            <a:off x="1143000" y="685800"/>
            <a:ext cx="4572000" cy="3429000"/>
          </a:xfrm>
          <a:ln/>
          <a:extLst>
            <a:ext uri="{FAA26D3D-D897-4be2-8F04-BA451C77F1D7}">
              <ma14:placeholderFlag xmlns="" xmlns:ma14="http://schemas.microsoft.com/office/mac/drawingml/2011/main" val="1"/>
            </a:ext>
          </a:extLst>
        </p:spPr>
      </p:sp>
      <p:sp>
        <p:nvSpPr>
          <p:cNvPr id="23555" name="Rectangle 1027"/>
          <p:cNvSpPr>
            <a:spLocks noGrp="1" noChangeArrowheads="1"/>
          </p:cNvSpPr>
          <p:nvPr>
            <p:ph type="body" idx="1"/>
          </p:nvPr>
        </p:nvSpPr>
        <p:spPr/>
        <p:txBody>
          <a:bodyPr/>
          <a:lstStyle/>
          <a:p>
            <a:r>
              <a:rPr lang="en-US" dirty="0" smtClean="0"/>
              <a:t>parameters that exclude the</a:t>
            </a:r>
            <a:r>
              <a:rPr lang="en-US" baseline="0" dirty="0" smtClean="0"/>
              <a:t> </a:t>
            </a:r>
            <a:r>
              <a:rPr lang="en-US" dirty="0" smtClean="0"/>
              <a:t>possibility</a:t>
            </a:r>
            <a:r>
              <a:rPr lang="en-US" baseline="0" dirty="0" smtClean="0"/>
              <a:t> to register </a:t>
            </a:r>
            <a:r>
              <a:rPr lang="en-US" dirty="0" smtClean="0"/>
              <a:t>an active substance</a:t>
            </a:r>
            <a:r>
              <a:rPr lang="en-US" baseline="0" dirty="0" smtClean="0"/>
              <a:t> and are</a:t>
            </a:r>
            <a:r>
              <a:rPr lang="en-US" dirty="0" smtClean="0"/>
              <a:t> related to the protection of human health and</a:t>
            </a:r>
            <a:r>
              <a:rPr lang="en-US" baseline="0" dirty="0" smtClean="0"/>
              <a:t> </a:t>
            </a:r>
            <a:r>
              <a:rPr lang="en-US" dirty="0" smtClean="0"/>
              <a:t>environmental protection</a:t>
            </a:r>
          </a:p>
          <a:p>
            <a:endParaRPr lang="en-US" dirty="0"/>
          </a:p>
        </p:txBody>
      </p:sp>
    </p:spTree>
    <p:extLst>
      <p:ext uri="{BB962C8B-B14F-4D97-AF65-F5344CB8AC3E}">
        <p14:creationId xmlns:p14="http://schemas.microsoft.com/office/powerpoint/2010/main" val="942434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951299" name="Rectangle 3"/>
          <p:cNvSpPr>
            <a:spLocks noGrp="1" noChangeArrowheads="1"/>
          </p:cNvSpPr>
          <p:nvPr>
            <p:ph type="body" idx="1"/>
          </p:nvPr>
        </p:nvSpPr>
        <p:spPr/>
        <p:txBody>
          <a:bodyPr/>
          <a:lstStyle/>
          <a:p>
            <a:pPr>
              <a:defRPr/>
            </a:pPr>
            <a:endParaRPr lang="it-IT" smtClean="0">
              <a:cs typeface="+mn-cs"/>
            </a:endParaRPr>
          </a:p>
        </p:txBody>
      </p:sp>
    </p:spTree>
    <p:extLst>
      <p:ext uri="{BB962C8B-B14F-4D97-AF65-F5344CB8AC3E}">
        <p14:creationId xmlns:p14="http://schemas.microsoft.com/office/powerpoint/2010/main" val="18497874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Rectangle 1026"/>
          <p:cNvSpPr>
            <a:spLocks noGrp="1" noRot="1" noChangeAspect="1" noChangeArrowheads="1"/>
          </p:cNvSpPr>
          <p:nvPr>
            <p:ph type="sldImg"/>
          </p:nvPr>
        </p:nvSpPr>
        <p:spPr>
          <a:solidFill>
            <a:srgbClr val="FFFFFF"/>
          </a:solidFill>
          <a:ln/>
          <a:extLst>
            <a:ext uri="{FAA26D3D-D897-4be2-8F04-BA451C77F1D7}">
              <ma14:placeholderFlag xmlns="" xmlns:ma14="http://schemas.microsoft.com/office/mac/drawingml/2011/main" val="1"/>
            </a:ext>
          </a:extLst>
        </p:spPr>
      </p:sp>
      <p:sp>
        <p:nvSpPr>
          <p:cNvPr id="1075203"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a:defRPr/>
            </a:pPr>
            <a:endParaRPr lang="it-IT" smtClean="0">
              <a:cs typeface="+mn-cs"/>
            </a:endParaRPr>
          </a:p>
        </p:txBody>
      </p:sp>
    </p:spTree>
    <p:extLst>
      <p:ext uri="{BB962C8B-B14F-4D97-AF65-F5344CB8AC3E}">
        <p14:creationId xmlns:p14="http://schemas.microsoft.com/office/powerpoint/2010/main" val="1769125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58C4F1DC-B670-4582-8090-820344C0474E}" type="slidenum">
              <a:rPr lang="el-GR" smtClean="0">
                <a:solidFill>
                  <a:prstClr val="black"/>
                </a:solidFill>
              </a:rPr>
              <a:pPr/>
              <a:t>30</a:t>
            </a:fld>
            <a:endParaRPr lang="el-GR">
              <a:solidFill>
                <a:prstClr val="black"/>
              </a:solidFill>
            </a:endParaRPr>
          </a:p>
        </p:txBody>
      </p:sp>
    </p:spTree>
    <p:extLst>
      <p:ext uri="{BB962C8B-B14F-4D97-AF65-F5344CB8AC3E}">
        <p14:creationId xmlns:p14="http://schemas.microsoft.com/office/powerpoint/2010/main" val="3670825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8B9B32D-E4E5-42FA-9B57-A6F74276D94B}" type="slidenum">
              <a:rPr lang="es-ES"/>
              <a:pPr/>
              <a:t>37</a:t>
            </a:fld>
            <a:endParaRPr lang="es-ES"/>
          </a:p>
        </p:txBody>
      </p:sp>
      <p:sp>
        <p:nvSpPr>
          <p:cNvPr id="294914"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anchor="b"/>
          <a:lstStyle/>
          <a:p>
            <a:pPr algn="r"/>
            <a:fld id="{EA0B53FC-3A92-4BD3-A0D3-97B72BF4FB01}" type="slidenum">
              <a:rPr lang="es-ES" sz="1200">
                <a:latin typeface="Times New Roman" pitchFamily="18" charset="0"/>
              </a:rPr>
              <a:pPr algn="r"/>
              <a:t>37</a:t>
            </a:fld>
            <a:endParaRPr lang="es-ES" sz="1200">
              <a:latin typeface="Times New Roman" pitchFamily="18" charset="0"/>
            </a:endParaRPr>
          </a:p>
        </p:txBody>
      </p:sp>
      <p:sp>
        <p:nvSpPr>
          <p:cNvPr id="294915" name="Rectangle 2"/>
          <p:cNvSpPr>
            <a:spLocks noGrp="1" noRot="1" noChangeAspect="1" noChangeArrowheads="1" noTextEdit="1"/>
          </p:cNvSpPr>
          <p:nvPr>
            <p:ph type="sldImg"/>
          </p:nvPr>
        </p:nvSpPr>
        <p:spPr>
          <a:ln/>
        </p:spPr>
      </p:sp>
      <p:sp>
        <p:nvSpPr>
          <p:cNvPr id="294916" name="Rectangle 3"/>
          <p:cNvSpPr>
            <a:spLocks noGrp="1" noChangeArrowheads="1"/>
          </p:cNvSpPr>
          <p:nvPr>
            <p:ph type="body" idx="1"/>
          </p:nvPr>
        </p:nvSpPr>
        <p:spPr>
          <a:xfrm>
            <a:off x="476672" y="4343400"/>
            <a:ext cx="6048672" cy="4114800"/>
          </a:xfrm>
          <a:noFill/>
        </p:spPr>
        <p:txBody>
          <a:bodyPr/>
          <a:lstStyle/>
          <a:p>
            <a:pPr marL="0" marR="0" indent="0" algn="l" defTabSz="914400" rtl="0" eaLnBrk="1" fontAlgn="base" latinLnBrk="0" hangingPunct="1">
              <a:lnSpc>
                <a:spcPct val="80000"/>
              </a:lnSpc>
              <a:spcBef>
                <a:spcPct val="30000"/>
              </a:spcBef>
              <a:spcAft>
                <a:spcPct val="0"/>
              </a:spcAft>
              <a:buClrTx/>
              <a:buSzTx/>
              <a:buFontTx/>
              <a:buNone/>
              <a:tabLst/>
              <a:defRPr/>
            </a:pPr>
            <a:endParaRPr lang="es-ES" sz="20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a:xfrm>
            <a:off x="332656" y="4343400"/>
            <a:ext cx="6336704" cy="4114800"/>
          </a:xfrm>
        </p:spPr>
        <p:txBody>
          <a:bodyPr>
            <a:noAutofit/>
          </a:bodyPr>
          <a:lstStyle/>
          <a:p>
            <a:pPr marL="0" marR="0" indent="0" algn="l" defTabSz="914400" rtl="0" eaLnBrk="1" fontAlgn="base" latinLnBrk="0" hangingPunct="1">
              <a:lnSpc>
                <a:spcPct val="100000"/>
              </a:lnSpc>
              <a:spcBef>
                <a:spcPct val="30000"/>
              </a:spcBef>
              <a:spcAft>
                <a:spcPct val="0"/>
              </a:spcAft>
              <a:buClrTx/>
              <a:buSzTx/>
              <a:buFontTx/>
              <a:buNone/>
              <a:tabLst/>
              <a:defRPr/>
            </a:pPr>
            <a:endParaRPr lang="en-US" sz="2000" kern="1200" dirty="0" smtClean="0">
              <a:solidFill>
                <a:schemeClr val="tx1"/>
              </a:solidFill>
              <a:latin typeface="Arial" pitchFamily="34" charset="0"/>
              <a:ea typeface="+mn-ea"/>
              <a:cs typeface="+mn-cs"/>
            </a:endParaRPr>
          </a:p>
        </p:txBody>
      </p:sp>
      <p:sp>
        <p:nvSpPr>
          <p:cNvPr id="4" name="3 Marcador de número de diapositiva"/>
          <p:cNvSpPr>
            <a:spLocks noGrp="1"/>
          </p:cNvSpPr>
          <p:nvPr>
            <p:ph type="sldNum" sz="quarter" idx="10"/>
          </p:nvPr>
        </p:nvSpPr>
        <p:spPr/>
        <p:txBody>
          <a:bodyPr/>
          <a:lstStyle/>
          <a:p>
            <a:fld id="{D1AA79F0-2466-42CD-8F00-8144B618D8AA}" type="slidenum">
              <a:rPr lang="es-ES" smtClean="0"/>
              <a:pPr/>
              <a:t>39</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Arial" charset="0"/>
                <a:ea typeface="ＭＳ Ｐゴシック" charset="0"/>
                <a:cs typeface="ＭＳ Ｐゴシック" charset="0"/>
              </a:defRPr>
            </a:lvl1pPr>
            <a:lvl2pPr marL="685811" indent="-263774" eaLnBrk="0" hangingPunct="0">
              <a:defRPr sz="2200">
                <a:solidFill>
                  <a:schemeClr val="tx1"/>
                </a:solidFill>
                <a:latin typeface="Arial" charset="0"/>
                <a:ea typeface="ＭＳ Ｐゴシック" charset="0"/>
              </a:defRPr>
            </a:lvl2pPr>
            <a:lvl3pPr marL="1055094" indent="-211019" eaLnBrk="0" hangingPunct="0">
              <a:defRPr sz="2200">
                <a:solidFill>
                  <a:schemeClr val="tx1"/>
                </a:solidFill>
                <a:latin typeface="Arial" charset="0"/>
                <a:ea typeface="ＭＳ Ｐゴシック" charset="0"/>
              </a:defRPr>
            </a:lvl3pPr>
            <a:lvl4pPr marL="1477133" indent="-211019" eaLnBrk="0" hangingPunct="0">
              <a:defRPr sz="2200">
                <a:solidFill>
                  <a:schemeClr val="tx1"/>
                </a:solidFill>
                <a:latin typeface="Arial" charset="0"/>
                <a:ea typeface="ＭＳ Ｐゴシック" charset="0"/>
              </a:defRPr>
            </a:lvl4pPr>
            <a:lvl5pPr marL="1899170" indent="-211019" eaLnBrk="0" hangingPunct="0">
              <a:defRPr sz="2200">
                <a:solidFill>
                  <a:schemeClr val="tx1"/>
                </a:solidFill>
                <a:latin typeface="Arial" charset="0"/>
                <a:ea typeface="ＭＳ Ｐゴシック" charset="0"/>
              </a:defRPr>
            </a:lvl5pPr>
            <a:lvl6pPr marL="2321207" indent="-211019" eaLnBrk="0" fontAlgn="base" hangingPunct="0">
              <a:spcBef>
                <a:spcPct val="0"/>
              </a:spcBef>
              <a:spcAft>
                <a:spcPct val="0"/>
              </a:spcAft>
              <a:defRPr sz="2200">
                <a:solidFill>
                  <a:schemeClr val="tx1"/>
                </a:solidFill>
                <a:latin typeface="Arial" charset="0"/>
                <a:ea typeface="ＭＳ Ｐゴシック" charset="0"/>
              </a:defRPr>
            </a:lvl6pPr>
            <a:lvl7pPr marL="2743246" indent="-211019" eaLnBrk="0" fontAlgn="base" hangingPunct="0">
              <a:spcBef>
                <a:spcPct val="0"/>
              </a:spcBef>
              <a:spcAft>
                <a:spcPct val="0"/>
              </a:spcAft>
              <a:defRPr sz="2200">
                <a:solidFill>
                  <a:schemeClr val="tx1"/>
                </a:solidFill>
                <a:latin typeface="Arial" charset="0"/>
                <a:ea typeface="ＭＳ Ｐゴシック" charset="0"/>
              </a:defRPr>
            </a:lvl7pPr>
            <a:lvl8pPr marL="3165283" indent="-211019" eaLnBrk="0" fontAlgn="base" hangingPunct="0">
              <a:spcBef>
                <a:spcPct val="0"/>
              </a:spcBef>
              <a:spcAft>
                <a:spcPct val="0"/>
              </a:spcAft>
              <a:defRPr sz="2200">
                <a:solidFill>
                  <a:schemeClr val="tx1"/>
                </a:solidFill>
                <a:latin typeface="Arial" charset="0"/>
                <a:ea typeface="ＭＳ Ｐゴシック" charset="0"/>
              </a:defRPr>
            </a:lvl8pPr>
            <a:lvl9pPr marL="3587322" indent="-211019" eaLnBrk="0" fontAlgn="base" hangingPunct="0">
              <a:spcBef>
                <a:spcPct val="0"/>
              </a:spcBef>
              <a:spcAft>
                <a:spcPct val="0"/>
              </a:spcAft>
              <a:defRPr sz="2200">
                <a:solidFill>
                  <a:schemeClr val="tx1"/>
                </a:solidFill>
                <a:latin typeface="Arial" charset="0"/>
                <a:ea typeface="ＭＳ Ｐゴシック" charset="0"/>
              </a:defRPr>
            </a:lvl9pPr>
          </a:lstStyle>
          <a:p>
            <a:pPr eaLnBrk="1" hangingPunct="1"/>
            <a:fld id="{3A8FAA39-B503-BB46-8C2B-BBD9CDA3F55D}" type="slidenum">
              <a:rPr lang="en-US" altLang="ja-JP" sz="1100"/>
              <a:pPr eaLnBrk="1" hangingPunct="1"/>
              <a:t>41</a:t>
            </a:fld>
            <a:endParaRPr lang="en-US" altLang="ja-JP" sz="1100" dirty="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bwMode="auto">
          <a:xfrm>
            <a:off x="686269" y="4343401"/>
            <a:ext cx="5485463"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a:latin typeface="Arial" charset="0"/>
                <a:ea typeface="ＭＳ Ｐゴシック" charset="0"/>
                <a:cs typeface="ＭＳ Ｐゴシック" charset="0"/>
              </a:rPr>
              <a:t>NAS</a:t>
            </a:r>
            <a:r>
              <a:rPr lang="ja-JP" altLang="en-US">
                <a:latin typeface="Arial" charset="0"/>
                <a:ea typeface="ＭＳ Ｐゴシック" charset="0"/>
                <a:cs typeface="ＭＳ Ｐゴシック" charset="0"/>
              </a:rPr>
              <a:t>がこのような発表を行うにあたり基本としたのは，全ての有害事象は物理的あるいは化学的作用因子と細胞パスウェイとの相互作用によって惹起されるという概念である．</a:t>
            </a:r>
            <a:endParaRPr lang="en-US" altLang="ja-JP">
              <a:latin typeface="Arial" charset="0"/>
              <a:ea typeface="ＭＳ Ｐゴシック" charset="0"/>
              <a:cs typeface="ＭＳ Ｐゴシック" charset="0"/>
            </a:endParaRPr>
          </a:p>
          <a:p>
            <a:r>
              <a:rPr lang="ja-JP" altLang="en-US">
                <a:latin typeface="Arial" charset="0"/>
                <a:ea typeface="ＭＳ Ｐゴシック" charset="0"/>
                <a:cs typeface="ＭＳ Ｐゴシック" charset="0"/>
              </a:rPr>
              <a:t>つまり，そのような相互作用によって引き起こされた揺らぎが生理的な適応範囲を超えたときに，細胞障害や病的な状態，最終的には死がもたらされるのである．</a:t>
            </a:r>
            <a:endParaRPr lang="en-US" altLang="ja-JP">
              <a:latin typeface="Arial"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DC6F0D44-E3D1-46F6-8714-B8A864CB281D}" type="slidenum">
              <a:rPr lang="el-GR"/>
              <a:pPr/>
              <a:t>45</a:t>
            </a:fld>
            <a:endParaRPr lang="el-GR"/>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l-GR"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143000" y="685800"/>
            <a:ext cx="4572000" cy="3429000"/>
          </a:xfrm>
        </p:spPr>
      </p:sp>
      <p:sp>
        <p:nvSpPr>
          <p:cNvPr id="3" name="Θέση σημειώσεων 2"/>
          <p:cNvSpPr>
            <a:spLocks noGrp="1"/>
          </p:cNvSpPr>
          <p:nvPr>
            <p:ph type="body" idx="1"/>
          </p:nvPr>
        </p:nvSpPr>
        <p:spPr/>
        <p:txBody>
          <a:bodyPr/>
          <a:lstStyle/>
          <a:p>
            <a:r>
              <a:rPr lang="en-US" dirty="0" smtClean="0"/>
              <a:t> </a:t>
            </a:r>
          </a:p>
          <a:p>
            <a:r>
              <a:rPr lang="en-US" dirty="0" smtClean="0"/>
              <a:t>Need for application of integrated frameworks for testing such as the OECD’s adverse outcome pathway (AOP) approach. </a:t>
            </a:r>
          </a:p>
          <a:p>
            <a:r>
              <a:rPr lang="en-US" dirty="0" smtClean="0"/>
              <a:t>In review papers of epidemiology authors call for harmonization in study methodologies and a better characterization of exposure. </a:t>
            </a:r>
          </a:p>
          <a:p>
            <a:endParaRPr lang="el-GR" dirty="0" smtClean="0"/>
          </a:p>
          <a:p>
            <a:endParaRPr lang="el-GR" dirty="0" smtClean="0"/>
          </a:p>
          <a:p>
            <a:r>
              <a:rPr lang="el-GR" dirty="0" smtClean="0"/>
              <a:t>Ερευνητικά άρθρα χρησιμοποιούν μη πρότυπες μεθόδους για τον προσδιορισμό του κινδύνου των χημικών ουσιών και οι</a:t>
            </a:r>
            <a:r>
              <a:rPr lang="el-GR" baseline="0" dirty="0" smtClean="0"/>
              <a:t> </a:t>
            </a:r>
            <a:r>
              <a:rPr lang="el-GR" dirty="0" smtClean="0"/>
              <a:t>αξιολογητές του κινδύνου έχουν δυσκολίες με τη χρήση αυτών των δεδομένων.</a:t>
            </a:r>
          </a:p>
          <a:p>
            <a:r>
              <a:rPr lang="el-GR" dirty="0" smtClean="0"/>
              <a:t>Το σύνθετο ζήτημα της σύνδεσης των ανοιγμάτων σε ασθένειες / επιδράσεις στην υγεία μπορούν να συνοψιστούν κάτω από τον όρο «πλέγμα αλληλεπιδράσεων"</a:t>
            </a:r>
          </a:p>
          <a:p>
            <a:r>
              <a:rPr lang="el-GR" b="1" u="sng" dirty="0" smtClean="0"/>
              <a:t>Τρία σημαντικά ζητήματα συμβάλλουν σε αυτό το έργο</a:t>
            </a:r>
          </a:p>
          <a:p>
            <a:pPr marL="171450" indent="-171450">
              <a:buFont typeface="Wingdings" panose="05000000000000000000" pitchFamily="2" charset="2"/>
              <a:buChar char="§"/>
            </a:pPr>
            <a:r>
              <a:rPr lang="el-GR" dirty="0" smtClean="0"/>
              <a:t>Ο μεγάλος αριθμός και οι κατηγορίες των ασθενειών ή / και διαταραχών που μπορούν να συμμετέχουν</a:t>
            </a:r>
          </a:p>
          <a:p>
            <a:pPr marL="171450" indent="-171450">
              <a:buFont typeface="Wingdings" panose="05000000000000000000" pitchFamily="2" charset="2"/>
              <a:buChar char="§"/>
            </a:pPr>
            <a:r>
              <a:rPr lang="el-GR" dirty="0" smtClean="0"/>
              <a:t>Η αύξηση του αριθμού των μετρήσιμων εκθέσεων σε συγκεκριμένες ουσίες ή κατηγορίες ρύπων</a:t>
            </a:r>
          </a:p>
          <a:p>
            <a:pPr marL="171450" indent="-171450">
              <a:buFont typeface="Wingdings" panose="05000000000000000000" pitchFamily="2" charset="2"/>
              <a:buChar char="§"/>
            </a:pPr>
            <a:r>
              <a:rPr lang="el-GR" dirty="0" smtClean="0"/>
              <a:t>Και η επίδραση των διαφόρων τύπων των </a:t>
            </a:r>
            <a:r>
              <a:rPr lang="el-GR" dirty="0" err="1" smtClean="0"/>
              <a:t>συγχυτικών</a:t>
            </a:r>
            <a:r>
              <a:rPr lang="el-GR" dirty="0" smtClean="0"/>
              <a:t> παραγόντων τόσο στην έκθεση όσο και στην εκδήλωση της νόσου.</a:t>
            </a:r>
            <a:endParaRPr lang="el-GR" dirty="0"/>
          </a:p>
        </p:txBody>
      </p:sp>
      <p:sp>
        <p:nvSpPr>
          <p:cNvPr id="4" name="Θέση αριθμού διαφάνειας 3"/>
          <p:cNvSpPr>
            <a:spLocks noGrp="1"/>
          </p:cNvSpPr>
          <p:nvPr>
            <p:ph type="sldNum" sz="quarter" idx="10"/>
          </p:nvPr>
        </p:nvSpPr>
        <p:spPr/>
        <p:txBody>
          <a:bodyPr/>
          <a:lstStyle/>
          <a:p>
            <a:fld id="{877FD07C-773B-458F-BFB7-4939D2C24C87}" type="slidenum">
              <a:rPr lang="el-GR" smtClean="0">
                <a:solidFill>
                  <a:prstClr val="black"/>
                </a:solidFill>
              </a:rPr>
              <a:pPr/>
              <a:t>46</a:t>
            </a:fld>
            <a:endParaRPr lang="el-GR">
              <a:solidFill>
                <a:prstClr val="black"/>
              </a:solidFill>
            </a:endParaRPr>
          </a:p>
        </p:txBody>
      </p:sp>
    </p:spTree>
    <p:extLst>
      <p:ext uri="{BB962C8B-B14F-4D97-AF65-F5344CB8AC3E}">
        <p14:creationId xmlns:p14="http://schemas.microsoft.com/office/powerpoint/2010/main" val="2813579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8" name="TextBox 7"/>
          <p:cNvSpPr txBox="1"/>
          <p:nvPr/>
        </p:nvSpPr>
        <p:spPr>
          <a:xfrm>
            <a:off x="1828800" y="3159760"/>
            <a:ext cx="457200" cy="1034129"/>
          </a:xfrm>
          <a:prstGeom prst="rect">
            <a:avLst/>
          </a:prstGeom>
          <a:noFill/>
        </p:spPr>
        <p:txBody>
          <a:bodyPr wrap="square" lIns="0" tIns="9144" rIns="0" bIns="9144" rtlCol="0" anchor="ctr"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2" name="Title 1"/>
          <p:cNvSpPr>
            <a:spLocks noGrp="1"/>
          </p:cNvSpPr>
          <p:nvPr>
            <p:ph type="ctrTitle"/>
          </p:nvPr>
        </p:nvSpPr>
        <p:spPr>
          <a:xfrm>
            <a:off x="777240" y="1219200"/>
            <a:ext cx="7543800" cy="2152650"/>
          </a:xfrm>
        </p:spPr>
        <p:txBody>
          <a:bodyPr>
            <a:noAutofit/>
          </a:bodyPr>
          <a:lstStyle>
            <a:lvl1pPr>
              <a:defRPr sz="6000">
                <a:solidFill>
                  <a:schemeClr val="tx1"/>
                </a:solidFill>
              </a:defRPr>
            </a:lvl1pPr>
          </a:lstStyle>
          <a:p>
            <a:r>
              <a:rPr lang="el-GR" smtClean="0"/>
              <a:t>Στυλ κύριου τίτλου</a:t>
            </a:r>
            <a:endParaRPr lang="en-US" dirty="0"/>
          </a:p>
        </p:txBody>
      </p:sp>
      <p:sp>
        <p:nvSpPr>
          <p:cNvPr id="3" name="Subtitle 2"/>
          <p:cNvSpPr>
            <a:spLocks noGrp="1"/>
          </p:cNvSpPr>
          <p:nvPr>
            <p:ph type="subTitle" idx="1"/>
          </p:nvPr>
        </p:nvSpPr>
        <p:spPr>
          <a:xfrm>
            <a:off x="2133600" y="3375491"/>
            <a:ext cx="6172200" cy="685800"/>
          </a:xfrm>
        </p:spPr>
        <p:txBody>
          <a:bodyPr anchor="ctr"/>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5" name="Date Placeholder 14"/>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16" name="Slide Number Placeholder 15"/>
          <p:cNvSpPr>
            <a:spLocks noGrp="1"/>
          </p:cNvSpPr>
          <p:nvPr>
            <p:ph type="sldNum" sz="quarter" idx="11"/>
          </p:nvPr>
        </p:nvSpPr>
        <p:spPr/>
        <p:txBody>
          <a:bodyPr/>
          <a:lstStyle/>
          <a:p>
            <a:fld id="{3DF53439-851E-44AD-84B1-B6BFC3D0C743}" type="slidenum">
              <a:rPr lang="el-GR" smtClean="0"/>
              <a:pPr/>
              <a:t>‹#›</a:t>
            </a:fld>
            <a:endParaRPr lang="el-GR" dirty="0"/>
          </a:p>
        </p:txBody>
      </p:sp>
      <p:sp>
        <p:nvSpPr>
          <p:cNvPr id="17" name="Footer Placeholder 16"/>
          <p:cNvSpPr>
            <a:spLocks noGrp="1"/>
          </p:cNvSpPr>
          <p:nvPr>
            <p:ph type="ftr" sz="quarter" idx="12"/>
          </p:nvPr>
        </p:nvSpPr>
        <p:spPr/>
        <p:txBody>
          <a:bodyPr/>
          <a:lstStyle/>
          <a:p>
            <a:endParaRPr lang="el-G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13" name="Title 12"/>
          <p:cNvSpPr>
            <a:spLocks noGrp="1"/>
          </p:cNvSpPr>
          <p:nvPr>
            <p:ph type="title"/>
          </p:nvPr>
        </p:nvSpPr>
        <p:spPr/>
        <p:txBody>
          <a:bodyPr/>
          <a:lstStyle/>
          <a:p>
            <a:r>
              <a:rPr lang="el-GR" smtClean="0"/>
              <a:t>Στυλ κύριου τίτλου</a:t>
            </a:r>
            <a:endParaRPr lang="en-US"/>
          </a:p>
        </p:txBody>
      </p:sp>
      <p:sp>
        <p:nvSpPr>
          <p:cNvPr id="14" name="Date Placeholder 13"/>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15" name="Slide Number Placeholder 14"/>
          <p:cNvSpPr>
            <a:spLocks noGrp="1"/>
          </p:cNvSpPr>
          <p:nvPr>
            <p:ph type="sldNum" sz="quarter" idx="11"/>
          </p:nvPr>
        </p:nvSpPr>
        <p:spPr/>
        <p:txBody>
          <a:bodyPr/>
          <a:lstStyle/>
          <a:p>
            <a:fld id="{3DF53439-851E-44AD-84B1-B6BFC3D0C743}" type="slidenum">
              <a:rPr lang="el-GR" smtClean="0"/>
              <a:pPr/>
              <a:t>‹#›</a:t>
            </a:fld>
            <a:endParaRPr lang="el-GR" dirty="0"/>
          </a:p>
        </p:txBody>
      </p:sp>
      <p:sp>
        <p:nvSpPr>
          <p:cNvPr id="16" name="Footer Placeholder 15"/>
          <p:cNvSpPr>
            <a:spLocks noGrp="1"/>
          </p:cNvSpPr>
          <p:nvPr>
            <p:ph type="ftr" sz="quarter" idx="12"/>
          </p:nvPr>
        </p:nvSpPr>
        <p:spPr/>
        <p:txBody>
          <a:bodyPr/>
          <a:lstStyle/>
          <a:p>
            <a:endParaRPr lang="el-G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8" name="TextBox 7"/>
          <p:cNvSpPr txBox="1"/>
          <p:nvPr/>
        </p:nvSpPr>
        <p:spPr>
          <a:xfrm>
            <a:off x="4267200" y="4074497"/>
            <a:ext cx="457200" cy="1015663"/>
          </a:xfrm>
          <a:prstGeom prst="rect">
            <a:avLst/>
          </a:prstGeom>
          <a:noFill/>
        </p:spPr>
        <p:txBody>
          <a:bodyPr wrap="square" lIns="0" tIns="0" rIns="0" bIns="0" rtlCol="0" anchor="t" anchorCtr="0">
            <a:spAutoFit/>
          </a:bodyPr>
          <a:lstStyle/>
          <a:p>
            <a:r>
              <a:rPr lang="en-US" sz="6600" dirty="0" smtClean="0">
                <a:effectLst>
                  <a:outerShdw blurRad="38100" dist="38100" dir="2700000" algn="tl">
                    <a:srgbClr val="000000">
                      <a:alpha val="43137"/>
                    </a:srgbClr>
                  </a:outerShdw>
                </a:effectLst>
                <a:latin typeface="+mn-lt"/>
              </a:rPr>
              <a:t>{</a:t>
            </a:r>
            <a:endParaRPr lang="en-US" sz="6600"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a:xfrm>
            <a:off x="4572000" y="4267368"/>
            <a:ext cx="3733800" cy="731520"/>
          </a:xfrm>
        </p:spPr>
        <p:txBody>
          <a:bodyPr anchor="ctr">
            <a:normAutofit/>
          </a:bodyPr>
          <a:lstStyle>
            <a:lvl1pPr marL="0" indent="0">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12" name="Date Placeholder 11"/>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13" name="Slide Number Placeholder 12"/>
          <p:cNvSpPr>
            <a:spLocks noGrp="1"/>
          </p:cNvSpPr>
          <p:nvPr>
            <p:ph type="sldNum" sz="quarter" idx="11"/>
          </p:nvPr>
        </p:nvSpPr>
        <p:spPr/>
        <p:txBody>
          <a:bodyPr/>
          <a:lstStyle/>
          <a:p>
            <a:fld id="{3DF53439-851E-44AD-84B1-B6BFC3D0C743}" type="slidenum">
              <a:rPr lang="el-GR" smtClean="0"/>
              <a:pPr/>
              <a:t>‹#›</a:t>
            </a:fld>
            <a:endParaRPr lang="el-GR" dirty="0"/>
          </a:p>
        </p:txBody>
      </p:sp>
      <p:sp>
        <p:nvSpPr>
          <p:cNvPr id="14" name="Footer Placeholder 13"/>
          <p:cNvSpPr>
            <a:spLocks noGrp="1"/>
          </p:cNvSpPr>
          <p:nvPr>
            <p:ph type="ftr" sz="quarter" idx="12"/>
          </p:nvPr>
        </p:nvSpPr>
        <p:spPr/>
        <p:txBody>
          <a:bodyPr/>
          <a:lstStyle/>
          <a:p>
            <a:endParaRPr lang="el-GR" dirty="0"/>
          </a:p>
        </p:txBody>
      </p:sp>
      <p:sp>
        <p:nvSpPr>
          <p:cNvPr id="4" name="Title 3"/>
          <p:cNvSpPr>
            <a:spLocks noGrp="1"/>
          </p:cNvSpPr>
          <p:nvPr>
            <p:ph type="title"/>
          </p:nvPr>
        </p:nvSpPr>
        <p:spPr>
          <a:xfrm>
            <a:off x="2286000" y="1905000"/>
            <a:ext cx="6035040" cy="2350008"/>
          </a:xfrm>
        </p:spPr>
        <p:txBody>
          <a:bodyPr/>
          <a:lstStyle>
            <a:lvl1pPr marL="0" algn="l" defTabSz="914400" rtl="0" eaLnBrk="1" latinLnBrk="0" hangingPunct="1">
              <a:spcBef>
                <a:spcPct val="0"/>
              </a:spcBef>
              <a:buNone/>
              <a:defRPr lang="en-US" sz="5400" b="0" kern="1200" cap="none" dirty="0" smtClean="0">
                <a:solidFill>
                  <a:schemeClr val="tx1"/>
                </a:solidFill>
                <a:effectLst>
                  <a:outerShdw blurRad="38100" dist="38100" dir="2700000" algn="tl">
                    <a:srgbClr val="000000">
                      <a:alpha val="43137"/>
                    </a:srgbClr>
                  </a:outerShdw>
                </a:effectLst>
                <a:latin typeface="+mj-lt"/>
                <a:ea typeface="+mj-ea"/>
                <a:cs typeface="+mj-cs"/>
              </a:defRPr>
            </a:lvl1pPr>
          </a:lstStyle>
          <a:p>
            <a:r>
              <a:rPr lang="el-GR" smtClean="0"/>
              <a:t>Στυλ κύριου τίτλου</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9" name="Slide Number Placeholder 8"/>
          <p:cNvSpPr>
            <a:spLocks noGrp="1"/>
          </p:cNvSpPr>
          <p:nvPr>
            <p:ph type="sldNum" sz="quarter" idx="11"/>
          </p:nvPr>
        </p:nvSpPr>
        <p:spPr/>
        <p:txBody>
          <a:bodyPr/>
          <a:lstStyle/>
          <a:p>
            <a:fld id="{3DF53439-851E-44AD-84B1-B6BFC3D0C743}" type="slidenum">
              <a:rPr lang="el-GR" smtClean="0"/>
              <a:pPr/>
              <a:t>‹#›</a:t>
            </a:fld>
            <a:endParaRPr lang="el-GR" dirty="0"/>
          </a:p>
        </p:txBody>
      </p:sp>
      <p:sp>
        <p:nvSpPr>
          <p:cNvPr id="10" name="Footer Placeholder 9"/>
          <p:cNvSpPr>
            <a:spLocks noGrp="1"/>
          </p:cNvSpPr>
          <p:nvPr>
            <p:ph type="ftr" sz="quarter" idx="12"/>
          </p:nvPr>
        </p:nvSpPr>
        <p:spPr/>
        <p:txBody>
          <a:bodyPr/>
          <a:lstStyle/>
          <a:p>
            <a:endParaRPr lang="el-GR" dirty="0"/>
          </a:p>
        </p:txBody>
      </p:sp>
      <p:sp>
        <p:nvSpPr>
          <p:cNvPr id="11" name="Title 10"/>
          <p:cNvSpPr>
            <a:spLocks noGrp="1"/>
          </p:cNvSpPr>
          <p:nvPr>
            <p:ph type="title"/>
          </p:nvPr>
        </p:nvSpPr>
        <p:spPr/>
        <p:txBody>
          <a:bodyPr/>
          <a:lstStyle/>
          <a:p>
            <a:r>
              <a:rPr lang="el-GR" smtClean="0"/>
              <a:t>Στυλ κύριου τίτλου</a:t>
            </a:r>
            <a:endParaRPr lang="en-US" dirty="0"/>
          </a:p>
        </p:txBody>
      </p:sp>
      <p:sp>
        <p:nvSpPr>
          <p:cNvPr id="5" name="Content Placeholder 4"/>
          <p:cNvSpPr>
            <a:spLocks noGrp="1"/>
          </p:cNvSpPr>
          <p:nvPr>
            <p:ph sz="quarter" idx="13"/>
          </p:nvPr>
        </p:nvSpPr>
        <p:spPr>
          <a:xfrm>
            <a:off x="1344168" y="658368"/>
            <a:ext cx="3273552" cy="34290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Content Placeholder 6"/>
          <p:cNvSpPr>
            <a:spLocks noGrp="1"/>
          </p:cNvSpPr>
          <p:nvPr>
            <p:ph sz="quarter" idx="14"/>
          </p:nvPr>
        </p:nvSpPr>
        <p:spPr>
          <a:xfrm>
            <a:off x="5029200" y="658368"/>
            <a:ext cx="3273552" cy="3432175"/>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112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344168" y="1371600"/>
            <a:ext cx="3276600"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5029200" y="661976"/>
            <a:ext cx="3273552" cy="639762"/>
          </a:xfrm>
        </p:spPr>
        <p:txBody>
          <a:bodyPr anchor="ctr">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5029200" y="1371600"/>
            <a:ext cx="3273552" cy="2743200"/>
          </a:xfrm>
        </p:spPr>
        <p:txBody>
          <a:bodyPr anchor="t"/>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3" name="TextBox 12"/>
          <p:cNvSpPr txBox="1"/>
          <p:nvPr/>
        </p:nvSpPr>
        <p:spPr>
          <a:xfrm>
            <a:off x="105664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8" name="TextBox 17"/>
          <p:cNvSpPr txBox="1"/>
          <p:nvPr/>
        </p:nvSpPr>
        <p:spPr>
          <a:xfrm>
            <a:off x="4780280" y="520192"/>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2" name="Title 11"/>
          <p:cNvSpPr>
            <a:spLocks noGrp="1"/>
          </p:cNvSpPr>
          <p:nvPr>
            <p:ph type="title"/>
          </p:nvPr>
        </p:nvSpPr>
        <p:spPr/>
        <p:txBody>
          <a:bodyPr/>
          <a:lstStyle/>
          <a:p>
            <a:r>
              <a:rPr lang="el-GR" smtClean="0"/>
              <a:t>Στυλ κύριου τίτλου</a:t>
            </a:r>
            <a:endParaRPr lang="en-US" dirty="0"/>
          </a:p>
        </p:txBody>
      </p:sp>
      <p:sp>
        <p:nvSpPr>
          <p:cNvPr id="14" name="Date Placeholder 13"/>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15" name="Slide Number Placeholder 14"/>
          <p:cNvSpPr>
            <a:spLocks noGrp="1"/>
          </p:cNvSpPr>
          <p:nvPr>
            <p:ph type="sldNum" sz="quarter" idx="11"/>
          </p:nvPr>
        </p:nvSpPr>
        <p:spPr/>
        <p:txBody>
          <a:bodyPr/>
          <a:lstStyle/>
          <a:p>
            <a:fld id="{3DF53439-851E-44AD-84B1-B6BFC3D0C743}" type="slidenum">
              <a:rPr lang="el-GR" smtClean="0"/>
              <a:pPr/>
              <a:t>‹#›</a:t>
            </a:fld>
            <a:endParaRPr lang="el-GR" dirty="0"/>
          </a:p>
        </p:txBody>
      </p:sp>
      <p:sp>
        <p:nvSpPr>
          <p:cNvPr id="16" name="Footer Placeholder 15"/>
          <p:cNvSpPr>
            <a:spLocks noGrp="1"/>
          </p:cNvSpPr>
          <p:nvPr>
            <p:ph type="ftr" sz="quarter" idx="12"/>
          </p:nvPr>
        </p:nvSpPr>
        <p:spPr/>
        <p:txBody>
          <a:bodyPr/>
          <a:lstStyle/>
          <a:p>
            <a:endParaRPr lang="el-G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l-GR" smtClean="0"/>
              <a:t>Στυλ κύριου τίτλου</a:t>
            </a:r>
            <a:endParaRPr lang="en-US"/>
          </a:p>
        </p:txBody>
      </p:sp>
      <p:sp>
        <p:nvSpPr>
          <p:cNvPr id="7" name="Date Placeholder 6"/>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8" name="Slide Number Placeholder 7"/>
          <p:cNvSpPr>
            <a:spLocks noGrp="1"/>
          </p:cNvSpPr>
          <p:nvPr>
            <p:ph type="sldNum" sz="quarter" idx="11"/>
          </p:nvPr>
        </p:nvSpPr>
        <p:spPr/>
        <p:txBody>
          <a:bodyPr/>
          <a:lstStyle/>
          <a:p>
            <a:fld id="{3DF53439-851E-44AD-84B1-B6BFC3D0C743}" type="slidenum">
              <a:rPr lang="el-GR" smtClean="0"/>
              <a:pPr/>
              <a:t>‹#›</a:t>
            </a:fld>
            <a:endParaRPr lang="el-GR" dirty="0"/>
          </a:p>
        </p:txBody>
      </p:sp>
      <p:sp>
        <p:nvSpPr>
          <p:cNvPr id="9" name="Footer Placeholder 8"/>
          <p:cNvSpPr>
            <a:spLocks noGrp="1"/>
          </p:cNvSpPr>
          <p:nvPr>
            <p:ph type="ftr" sz="quarter" idx="12"/>
          </p:nvPr>
        </p:nvSpPr>
        <p:spPr/>
        <p:txBody>
          <a:bodyPr/>
          <a:lstStyle/>
          <a:p>
            <a:endParaRPr lang="el-G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6" name="Slide Number Placeholder 5"/>
          <p:cNvSpPr>
            <a:spLocks noGrp="1"/>
          </p:cNvSpPr>
          <p:nvPr>
            <p:ph type="sldNum" sz="quarter" idx="11"/>
          </p:nvPr>
        </p:nvSpPr>
        <p:spPr/>
        <p:txBody>
          <a:bodyPr/>
          <a:lstStyle/>
          <a:p>
            <a:fld id="{3DF53439-851E-44AD-84B1-B6BFC3D0C743}" type="slidenum">
              <a:rPr lang="el-GR" smtClean="0"/>
              <a:pPr/>
              <a:t>‹#›</a:t>
            </a:fld>
            <a:endParaRPr lang="el-GR" dirty="0"/>
          </a:p>
        </p:txBody>
      </p:sp>
      <p:sp>
        <p:nvSpPr>
          <p:cNvPr id="7" name="Footer Placeholder 6"/>
          <p:cNvSpPr>
            <a:spLocks noGrp="1"/>
          </p:cNvSpPr>
          <p:nvPr>
            <p:ph type="ftr" sz="quarter" idx="12"/>
          </p:nvPr>
        </p:nvSpPr>
        <p:spPr/>
        <p:txBody>
          <a:bodyPr/>
          <a:lstStyle/>
          <a:p>
            <a:endParaRPr lang="el-G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9" name="TextBox 8"/>
          <p:cNvSpPr txBox="1"/>
          <p:nvPr/>
        </p:nvSpPr>
        <p:spPr>
          <a:xfrm>
            <a:off x="5328920" y="1774588"/>
            <a:ext cx="457200" cy="1231106"/>
          </a:xfrm>
          <a:prstGeom prst="rect">
            <a:avLst/>
          </a:prstGeom>
          <a:noFill/>
        </p:spPr>
        <p:txBody>
          <a:bodyPr wrap="square" lIns="0" tIns="0" rIns="0" bIns="0" rtlCol="0" anchor="t" anchorCtr="0">
            <a:spAutoFit/>
          </a:bodyPr>
          <a:lstStyle/>
          <a:p>
            <a:r>
              <a:rPr lang="en-US" sz="8000" dirty="0" smtClean="0">
                <a:effectLst>
                  <a:outerShdw blurRad="38100" dist="38100" dir="2700000" algn="tl">
                    <a:srgbClr val="000000">
                      <a:alpha val="43137"/>
                    </a:srgbClr>
                  </a:outerShdw>
                </a:effectLst>
                <a:latin typeface="+mn-lt"/>
              </a:rPr>
              <a:t>{</a:t>
            </a:r>
            <a:endParaRPr lang="en-US" sz="8000" dirty="0">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838200" y="685801"/>
            <a:ext cx="4343400" cy="3429000"/>
          </a:xfrm>
        </p:spPr>
        <p:txBody>
          <a:bodyPr anchor="ct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5715000" y="685801"/>
            <a:ext cx="2590800" cy="3429000"/>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15" name="Date Placeholder 14"/>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16" name="Slide Number Placeholder 15"/>
          <p:cNvSpPr>
            <a:spLocks noGrp="1"/>
          </p:cNvSpPr>
          <p:nvPr>
            <p:ph type="sldNum" sz="quarter" idx="11"/>
          </p:nvPr>
        </p:nvSpPr>
        <p:spPr/>
        <p:txBody>
          <a:bodyPr/>
          <a:lstStyle/>
          <a:p>
            <a:fld id="{3DF53439-851E-44AD-84B1-B6BFC3D0C743}" type="slidenum">
              <a:rPr lang="el-GR" smtClean="0"/>
              <a:pPr/>
              <a:t>‹#›</a:t>
            </a:fld>
            <a:endParaRPr lang="el-GR" dirty="0"/>
          </a:p>
        </p:txBody>
      </p:sp>
      <p:sp>
        <p:nvSpPr>
          <p:cNvPr id="17" name="Footer Placeholder 16"/>
          <p:cNvSpPr>
            <a:spLocks noGrp="1"/>
          </p:cNvSpPr>
          <p:nvPr>
            <p:ph type="ftr" sz="quarter" idx="12"/>
          </p:nvPr>
        </p:nvSpPr>
        <p:spPr/>
        <p:txBody>
          <a:bodyPr/>
          <a:lstStyle/>
          <a:p>
            <a:endParaRPr lang="el-GR" dirty="0"/>
          </a:p>
        </p:txBody>
      </p:sp>
      <p:sp>
        <p:nvSpPr>
          <p:cNvPr id="18" name="Title 17"/>
          <p:cNvSpPr>
            <a:spLocks noGrp="1"/>
          </p:cNvSpPr>
          <p:nvPr>
            <p:ph type="title"/>
          </p:nvPr>
        </p:nvSpPr>
        <p:spPr/>
        <p:txBody>
          <a:bodyPr/>
          <a:lstStyle/>
          <a:p>
            <a:r>
              <a:rPr lang="el-GR" smtClean="0"/>
              <a:t>Στυλ κύριου τίτλου</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219200" y="612775"/>
            <a:ext cx="6705600" cy="2546985"/>
          </a:xfrm>
          <a:effectLst>
            <a:outerShdw blurRad="152400" dist="317500" dir="5400000" sx="90000" sy="-19000" rotWithShape="0">
              <a:prstClr val="black">
                <a:alpha val="15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dirty="0" smtClean="0"/>
              <a:t>Κάντε κλικ στο εικονίδιο για να προσθέσετε μια εικόνα</a:t>
            </a:r>
            <a:endParaRPr lang="en-US" dirty="0"/>
          </a:p>
        </p:txBody>
      </p:sp>
      <p:sp>
        <p:nvSpPr>
          <p:cNvPr id="4" name="Text Placeholder 3"/>
          <p:cNvSpPr>
            <a:spLocks noGrp="1"/>
          </p:cNvSpPr>
          <p:nvPr>
            <p:ph type="body" sz="half" idx="2"/>
          </p:nvPr>
        </p:nvSpPr>
        <p:spPr>
          <a:xfrm>
            <a:off x="2743200" y="3453047"/>
            <a:ext cx="5029200" cy="720804"/>
          </a:xfrm>
        </p:spPr>
        <p:txBody>
          <a:bodyPr anchor="ct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9" name="TextBox 8"/>
          <p:cNvSpPr txBox="1"/>
          <p:nvPr/>
        </p:nvSpPr>
        <p:spPr>
          <a:xfrm>
            <a:off x="2435352" y="3331464"/>
            <a:ext cx="457200" cy="923330"/>
          </a:xfrm>
          <a:prstGeom prst="rect">
            <a:avLst/>
          </a:prstGeom>
          <a:noFill/>
        </p:spPr>
        <p:txBody>
          <a:bodyPr wrap="square" lIns="0" tIns="0" rIns="0" bIns="0" rtlCol="0" anchor="t" anchorCtr="0">
            <a:spAutoFit/>
          </a:bodyPr>
          <a:lstStyle/>
          <a:p>
            <a:r>
              <a:rPr lang="en-US" sz="6000" dirty="0" smtClean="0">
                <a:effectLst>
                  <a:outerShdw blurRad="38100" dist="38100" dir="2700000" algn="tl">
                    <a:srgbClr val="000000">
                      <a:alpha val="43137"/>
                    </a:srgbClr>
                  </a:outerShdw>
                </a:effectLst>
                <a:latin typeface="+mn-lt"/>
              </a:rPr>
              <a:t>{</a:t>
            </a:r>
            <a:endParaRPr lang="en-US" sz="6000" dirty="0">
              <a:effectLst>
                <a:outerShdw blurRad="38100" dist="38100" dir="2700000" algn="tl">
                  <a:srgbClr val="000000">
                    <a:alpha val="43137"/>
                  </a:srgbClr>
                </a:outerShdw>
              </a:effectLst>
              <a:latin typeface="+mn-lt"/>
            </a:endParaRPr>
          </a:p>
        </p:txBody>
      </p:sp>
      <p:sp>
        <p:nvSpPr>
          <p:cNvPr id="11" name="Title 10"/>
          <p:cNvSpPr>
            <a:spLocks noGrp="1"/>
          </p:cNvSpPr>
          <p:nvPr>
            <p:ph type="title"/>
          </p:nvPr>
        </p:nvSpPr>
        <p:spPr/>
        <p:txBody>
          <a:bodyPr/>
          <a:lstStyle/>
          <a:p>
            <a:r>
              <a:rPr lang="el-GR" smtClean="0"/>
              <a:t>Στυλ κύριου τίτλου</a:t>
            </a:r>
            <a:endParaRPr lang="en-US"/>
          </a:p>
        </p:txBody>
      </p:sp>
      <p:sp>
        <p:nvSpPr>
          <p:cNvPr id="13" name="Date Placeholder 12"/>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14" name="Slide Number Placeholder 13"/>
          <p:cNvSpPr>
            <a:spLocks noGrp="1"/>
          </p:cNvSpPr>
          <p:nvPr>
            <p:ph type="sldNum" sz="quarter" idx="11"/>
          </p:nvPr>
        </p:nvSpPr>
        <p:spPr/>
        <p:txBody>
          <a:bodyPr/>
          <a:lstStyle/>
          <a:p>
            <a:fld id="{3DF53439-851E-44AD-84B1-B6BFC3D0C743}" type="slidenum">
              <a:rPr lang="el-GR" smtClean="0"/>
              <a:pPr/>
              <a:t>‹#›</a:t>
            </a:fld>
            <a:endParaRPr lang="el-GR" dirty="0"/>
          </a:p>
        </p:txBody>
      </p:sp>
      <p:sp>
        <p:nvSpPr>
          <p:cNvPr id="15" name="Footer Placeholder 14"/>
          <p:cNvSpPr>
            <a:spLocks noGrp="1"/>
          </p:cNvSpPr>
          <p:nvPr>
            <p:ph type="ftr" sz="quarter" idx="12"/>
          </p:nvPr>
        </p:nvSpPr>
        <p:spPr/>
        <p:txBody>
          <a:bodyPr/>
          <a:lstStyle/>
          <a:p>
            <a:endParaRPr lang="el-G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2133600" y="685801"/>
            <a:ext cx="5791200" cy="3505199"/>
          </a:xfrm>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9600" y="609601"/>
            <a:ext cx="2133600" cy="5181600"/>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2895600" y="685801"/>
            <a:ext cx="5029200" cy="4572000"/>
          </a:xfrm>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F2853615-BFDE-46DE-814C-47EC6EF6D371}" type="datetimeFigureOut">
              <a:rPr lang="el-GR" smtClean="0"/>
              <a:pPr/>
              <a:t>5/5/2017</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3DF53439-851E-44AD-84B1-B6BFC3D0C743}" type="slidenum">
              <a:rPr lang="el-GR" smtClean="0"/>
              <a:pPr/>
              <a:t>‹#›</a:t>
            </a:fld>
            <a:endParaRPr lang="el-G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Subtitle 2"/>
          <p:cNvSpPr>
            <a:spLocks noGrp="1"/>
          </p:cNvSpPr>
          <p:nvPr>
            <p:ph type="subTitle" idx="1"/>
          </p:nvPr>
        </p:nvSpPr>
        <p:spPr>
          <a:xfrm>
            <a:off x="1473795" y="5052713"/>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l-GR">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
        <p:nvSpPr>
          <p:cNvPr id="2" name="Title 1"/>
          <p:cNvSpPr>
            <a:spLocks noGrp="1"/>
          </p:cNvSpPr>
          <p:nvPr>
            <p:ph type="ctrTitle"/>
          </p:nvPr>
        </p:nvSpPr>
        <p:spPr>
          <a:xfrm>
            <a:off x="817629" y="3132290"/>
            <a:ext cx="7175351" cy="1793167"/>
          </a:xfrm>
          <a:effectLst/>
        </p:spPr>
        <p:txBody>
          <a:bodyPr>
            <a:noAutofit/>
          </a:bodyPr>
          <a:lstStyle>
            <a:lvl1pPr marL="640080" indent="-457200" algn="l">
              <a:defRPr sz="5400"/>
            </a:lvl1pPr>
          </a:lstStyle>
          <a:p>
            <a:r>
              <a:rPr lang="el-GR" smtClean="0"/>
              <a:t>Στυλ κύριου τίτλου</a:t>
            </a:r>
            <a:endParaRPr lang="en-US" dirty="0"/>
          </a:p>
        </p:txBody>
      </p:sp>
    </p:spTree>
    <p:extLst>
      <p:ext uri="{BB962C8B-B14F-4D97-AF65-F5344CB8AC3E}">
        <p14:creationId xmlns:p14="http://schemas.microsoft.com/office/powerpoint/2010/main" val="327023145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l-GR">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
        <p:nvSpPr>
          <p:cNvPr id="8" name="Title 7"/>
          <p:cNvSpPr>
            <a:spLocks noGrp="1"/>
          </p:cNvSpPr>
          <p:nvPr>
            <p:ph type="title"/>
          </p:nvPr>
        </p:nvSpPr>
        <p:spPr/>
        <p:txBody>
          <a:bodyPr/>
          <a:lstStyle/>
          <a:p>
            <a:r>
              <a:rPr lang="el-GR" smtClean="0"/>
              <a:t>Στυλ κύριου τίτλου</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Tree>
    <p:extLst>
      <p:ext uri="{BB962C8B-B14F-4D97-AF65-F5344CB8AC3E}">
        <p14:creationId xmlns:p14="http://schemas.microsoft.com/office/powerpoint/2010/main" val="404302768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title"/>
          </p:nvPr>
        </p:nvSpPr>
        <p:spPr>
          <a:xfrm>
            <a:off x="2033200" y="2172648"/>
            <a:ext cx="5966666" cy="2423346"/>
          </a:xfrm>
          <a:effectLst/>
        </p:spPr>
        <p:txBody>
          <a:bodyPr anchor="b"/>
          <a:lstStyle>
            <a:lvl1pPr algn="r">
              <a:defRPr sz="4600" b="1" cap="none" baseline="0"/>
            </a:lvl1pPr>
          </a:lstStyle>
          <a:p>
            <a:r>
              <a:rPr lang="el-GR" smtClean="0"/>
              <a:t>Στυλ κύριου τίτλου</a:t>
            </a:r>
            <a:endParaRPr lang="en-US" dirty="0"/>
          </a:p>
        </p:txBody>
      </p:sp>
      <p:sp>
        <p:nvSpPr>
          <p:cNvPr id="3" name="Text Placeholder 2"/>
          <p:cNvSpPr>
            <a:spLocks noGrp="1"/>
          </p:cNvSpPr>
          <p:nvPr>
            <p:ph type="body" idx="1"/>
          </p:nvPr>
        </p:nvSpPr>
        <p:spPr>
          <a:xfrm>
            <a:off x="2022439"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l-GR">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Tree>
    <p:extLst>
      <p:ext uri="{BB962C8B-B14F-4D97-AF65-F5344CB8AC3E}">
        <p14:creationId xmlns:p14="http://schemas.microsoft.com/office/powerpoint/2010/main" val="1763154883"/>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l-GR">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
        <p:nvSpPr>
          <p:cNvPr id="8" name="Title 7"/>
          <p:cNvSpPr>
            <a:spLocks noGrp="1"/>
          </p:cNvSpPr>
          <p:nvPr>
            <p:ph type="title"/>
          </p:nvPr>
        </p:nvSpPr>
        <p:spPr/>
        <p:txBody>
          <a:bodyPr/>
          <a:lstStyle/>
          <a:p>
            <a:r>
              <a:rPr lang="el-GR" smtClean="0"/>
              <a:t>Στυλ κύριου τίτλου</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Tree>
    <p:extLst>
      <p:ext uri="{BB962C8B-B14F-4D97-AF65-F5344CB8AC3E}">
        <p14:creationId xmlns:p14="http://schemas.microsoft.com/office/powerpoint/2010/main" val="132551549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l-GR" smtClean="0"/>
              <a:t>Στυλ υποδείγματος κειμένου</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8" name="Footer Placeholder 7"/>
          <p:cNvSpPr>
            <a:spLocks noGrp="1"/>
          </p:cNvSpPr>
          <p:nvPr>
            <p:ph type="ftr" sz="quarter" idx="11"/>
          </p:nvPr>
        </p:nvSpPr>
        <p:spPr/>
        <p:txBody>
          <a:bodyPr/>
          <a:lstStyle/>
          <a:p>
            <a:endParaRPr lang="el-GR">
              <a:solidFill>
                <a:prstClr val="black">
                  <a:lumMod val="50000"/>
                  <a:lumOff val="50000"/>
                </a:prstClr>
              </a:solidFill>
            </a:endParaRPr>
          </a:p>
        </p:txBody>
      </p:sp>
      <p:sp>
        <p:nvSpPr>
          <p:cNvPr id="9" name="Slide Number Placeholder 8"/>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
        <p:nvSpPr>
          <p:cNvPr id="10" name="Title 9"/>
          <p:cNvSpPr>
            <a:spLocks noGrp="1"/>
          </p:cNvSpPr>
          <p:nvPr>
            <p:ph type="title"/>
          </p:nvPr>
        </p:nvSpPr>
        <p:spPr/>
        <p:txBody>
          <a:bodyPr/>
          <a:lstStyle/>
          <a:p>
            <a:r>
              <a:rPr lang="el-GR" smtClean="0"/>
              <a:t>Στυλ κύριου τίτλου</a:t>
            </a:r>
            <a:endParaRPr lang="en-US" dirty="0"/>
          </a:p>
        </p:txBody>
      </p:sp>
    </p:spTree>
    <p:extLst>
      <p:ext uri="{BB962C8B-B14F-4D97-AF65-F5344CB8AC3E}">
        <p14:creationId xmlns:p14="http://schemas.microsoft.com/office/powerpoint/2010/main" val="3044251442"/>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4" name="Footer Placeholder 3"/>
          <p:cNvSpPr>
            <a:spLocks noGrp="1"/>
          </p:cNvSpPr>
          <p:nvPr>
            <p:ph type="ftr" sz="quarter" idx="11"/>
          </p:nvPr>
        </p:nvSpPr>
        <p:spPr/>
        <p:txBody>
          <a:bodyPr/>
          <a:lstStyle/>
          <a:p>
            <a:endParaRPr lang="el-GR">
              <a:solidFill>
                <a:prstClr val="black">
                  <a:lumMod val="50000"/>
                  <a:lumOff val="50000"/>
                </a:prstClr>
              </a:solidFill>
            </a:endParaRPr>
          </a:p>
        </p:txBody>
      </p:sp>
      <p:sp>
        <p:nvSpPr>
          <p:cNvPr id="5" name="Slide Number Placeholder 4"/>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Tree>
    <p:extLst>
      <p:ext uri="{BB962C8B-B14F-4D97-AF65-F5344CB8AC3E}">
        <p14:creationId xmlns:p14="http://schemas.microsoft.com/office/powerpoint/2010/main" val="3324236140"/>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3" name="Footer Placeholder 2"/>
          <p:cNvSpPr>
            <a:spLocks noGrp="1"/>
          </p:cNvSpPr>
          <p:nvPr>
            <p:ph type="ftr" sz="quarter" idx="11"/>
          </p:nvPr>
        </p:nvSpPr>
        <p:spPr/>
        <p:txBody>
          <a:bodyPr/>
          <a:lstStyle/>
          <a:p>
            <a:endParaRPr lang="el-GR">
              <a:solidFill>
                <a:prstClr val="black">
                  <a:lumMod val="50000"/>
                  <a:lumOff val="50000"/>
                </a:prstClr>
              </a:solidFill>
            </a:endParaRPr>
          </a:p>
        </p:txBody>
      </p:sp>
      <p:sp>
        <p:nvSpPr>
          <p:cNvPr id="4" name="Slide Number Placeholder 3"/>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Tree>
    <p:extLst>
      <p:ext uri="{BB962C8B-B14F-4D97-AF65-F5344CB8AC3E}">
        <p14:creationId xmlns:p14="http://schemas.microsoft.com/office/powerpoint/2010/main" val="1649746365"/>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123" y="2209968"/>
            <a:ext cx="3636085" cy="1258493"/>
          </a:xfrm>
          <a:effectLst/>
        </p:spPr>
        <p:txBody>
          <a:bodyPr anchor="b">
            <a:noAutofit/>
          </a:bodyPr>
          <a:lstStyle>
            <a:lvl1pPr marL="228600" indent="-228600" algn="l">
              <a:defRPr sz="2800" b="1">
                <a:effectLst/>
              </a:defRPr>
            </a:lvl1pPr>
          </a:lstStyle>
          <a:p>
            <a:r>
              <a:rPr lang="el-GR" smtClean="0"/>
              <a:t>Στυλ κύριου τίτλου</a:t>
            </a:r>
            <a:endParaRPr lang="en-US" dirty="0"/>
          </a:p>
        </p:txBody>
      </p:sp>
      <p:sp>
        <p:nvSpPr>
          <p:cNvPr id="3" name="Content Placeholder 2"/>
          <p:cNvSpPr>
            <a:spLocks noGrp="1"/>
          </p:cNvSpPr>
          <p:nvPr>
            <p:ph idx="1"/>
          </p:nvPr>
        </p:nvSpPr>
        <p:spPr>
          <a:xfrm>
            <a:off x="459359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075767"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l-GR">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Tree>
    <p:extLst>
      <p:ext uri="{BB962C8B-B14F-4D97-AF65-F5344CB8AC3E}">
        <p14:creationId xmlns:p14="http://schemas.microsoft.com/office/powerpoint/2010/main" val="397123227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μια εικόνα</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6" name="Footer Placeholder 5"/>
          <p:cNvSpPr>
            <a:spLocks noGrp="1"/>
          </p:cNvSpPr>
          <p:nvPr>
            <p:ph type="ftr" sz="quarter" idx="11"/>
          </p:nvPr>
        </p:nvSpPr>
        <p:spPr/>
        <p:txBody>
          <a:bodyPr/>
          <a:lstStyle/>
          <a:p>
            <a:endParaRPr lang="el-GR">
              <a:solidFill>
                <a:prstClr val="black">
                  <a:lumMod val="50000"/>
                  <a:lumOff val="50000"/>
                </a:prstClr>
              </a:solidFill>
            </a:endParaRPr>
          </a:p>
        </p:txBody>
      </p:sp>
      <p:sp>
        <p:nvSpPr>
          <p:cNvPr id="7" name="Slide Number Placeholder 6"/>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l-GR" smtClean="0"/>
              <a:t>Στυλ κύριου τίτλου</a:t>
            </a:r>
            <a:endParaRPr lang="en-US" dirty="0"/>
          </a:p>
        </p:txBody>
      </p:sp>
    </p:spTree>
    <p:extLst>
      <p:ext uri="{BB962C8B-B14F-4D97-AF65-F5344CB8AC3E}">
        <p14:creationId xmlns:p14="http://schemas.microsoft.com/office/powerpoint/2010/main" val="1902867146"/>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l-GR">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Tree>
    <p:extLst>
      <p:ext uri="{BB962C8B-B14F-4D97-AF65-F5344CB8AC3E}">
        <p14:creationId xmlns:p14="http://schemas.microsoft.com/office/powerpoint/2010/main" val="1788478588"/>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60" y="376605"/>
            <a:ext cx="2057400" cy="5238339"/>
          </a:xfrm>
          <a:effectLst/>
        </p:spPr>
        <p:txBody>
          <a:bodyPr vert="eaVert"/>
          <a:lstStyle>
            <a:lvl1pPr algn="l">
              <a:defRPr/>
            </a:lvl1pPr>
          </a:lstStyle>
          <a:p>
            <a:r>
              <a:rPr lang="el-GR" smtClean="0"/>
              <a:t>Στυλ κύριου τίτλου</a:t>
            </a:r>
            <a:endParaRPr lang="en-US"/>
          </a:p>
        </p:txBody>
      </p:sp>
      <p:sp>
        <p:nvSpPr>
          <p:cNvPr id="3" name="Vertical Text Placeholder 2"/>
          <p:cNvSpPr>
            <a:spLocks noGrp="1"/>
          </p:cNvSpPr>
          <p:nvPr>
            <p:ph type="body" orient="vert" idx="1"/>
          </p:nvPr>
        </p:nvSpPr>
        <p:spPr>
          <a:xfrm>
            <a:off x="3324167" y="731611"/>
            <a:ext cx="4829287" cy="4894729"/>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5" name="Footer Placeholder 4"/>
          <p:cNvSpPr>
            <a:spLocks noGrp="1"/>
          </p:cNvSpPr>
          <p:nvPr>
            <p:ph type="ftr" sz="quarter" idx="11"/>
          </p:nvPr>
        </p:nvSpPr>
        <p:spPr/>
        <p:txBody>
          <a:bodyPr/>
          <a:lstStyle/>
          <a:p>
            <a:endParaRPr lang="el-GR">
              <a:solidFill>
                <a:prstClr val="black">
                  <a:lumMod val="50000"/>
                  <a:lumOff val="50000"/>
                </a:prstClr>
              </a:solidFill>
            </a:endParaRPr>
          </a:p>
        </p:txBody>
      </p:sp>
      <p:sp>
        <p:nvSpPr>
          <p:cNvPr id="6" name="Slide Number Placeholder 5"/>
          <p:cNvSpPr>
            <a:spLocks noGrp="1"/>
          </p:cNvSpPr>
          <p:nvPr>
            <p:ph type="sldNum" sz="quarter" idx="12"/>
          </p:nvPr>
        </p:nvSpPr>
        <p:spPr/>
        <p:txBody>
          <a:body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Tree>
    <p:extLst>
      <p:ext uri="{BB962C8B-B14F-4D97-AF65-F5344CB8AC3E}">
        <p14:creationId xmlns:p14="http://schemas.microsoft.com/office/powerpoint/2010/main" val="265533108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0">
          <a:fgClr>
            <a:schemeClr val="accent2">
              <a:lumMod val="40000"/>
              <a:lumOff val="60000"/>
            </a:schemeClr>
          </a:fgClr>
          <a:bgClr>
            <a:srgbClr val="FFE48F"/>
          </a:bgClr>
        </a:pattFill>
        <a:effectLst/>
      </p:bgPr>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a:gsLst>
              <a:gs pos="0">
                <a:schemeClr val="accent6">
                  <a:lumMod val="50000"/>
                  <a:alpha val="36000"/>
                </a:schemeClr>
              </a:gs>
              <a:gs pos="100000">
                <a:schemeClr val="bg2">
                  <a:alpha val="1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rot="19724275">
            <a:off x="1373221" y="1038440"/>
            <a:ext cx="7240620" cy="5706987"/>
          </a:xfrm>
          <a:prstGeom prst="ellipse">
            <a:avLst/>
          </a:prstGeom>
          <a:gradFill flip="none" rotWithShape="1">
            <a:gsLst>
              <a:gs pos="0">
                <a:schemeClr val="accent6">
                  <a:lumMod val="60000"/>
                  <a:lumOff val="40000"/>
                  <a:alpha val="7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rot="17656910">
            <a:off x="-274211" y="1165875"/>
            <a:ext cx="5538472" cy="4480459"/>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rot="19724275">
            <a:off x="3277955" y="116854"/>
            <a:ext cx="6479362" cy="4754757"/>
          </a:xfrm>
          <a:prstGeom prst="ellipse">
            <a:avLst/>
          </a:prstGeom>
          <a:gradFill flip="none" rotWithShape="1">
            <a:gsLst>
              <a:gs pos="0">
                <a:schemeClr val="accent6">
                  <a:lumMod val="60000"/>
                  <a:lumOff val="40000"/>
                  <a:alpha val="8000"/>
                </a:schemeClr>
              </a:gs>
              <a:gs pos="58000">
                <a:schemeClr val="bg2">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777240" y="4876800"/>
            <a:ext cx="7543800" cy="914400"/>
          </a:xfrm>
          <a:prstGeom prst="rect">
            <a:avLst/>
          </a:prstGeom>
        </p:spPr>
        <p:txBody>
          <a:bodyPr vert="horz" lIns="91440" tIns="45720" rIns="91440" bIns="45720" rtlCol="0" anchor="b">
            <a:noAutofit/>
          </a:bodyPr>
          <a:lstStyle/>
          <a:p>
            <a:r>
              <a:rPr lang="el-GR" smtClean="0"/>
              <a:t>Στυλ κύριου τίτλου</a:t>
            </a:r>
            <a:endParaRPr lang="en-US" dirty="0"/>
          </a:p>
        </p:txBody>
      </p:sp>
      <p:sp>
        <p:nvSpPr>
          <p:cNvPr id="3" name="Text Placeholder 2"/>
          <p:cNvSpPr>
            <a:spLocks noGrp="1"/>
          </p:cNvSpPr>
          <p:nvPr>
            <p:ph type="body" idx="1"/>
          </p:nvPr>
        </p:nvSpPr>
        <p:spPr>
          <a:xfrm>
            <a:off x="2133600" y="685801"/>
            <a:ext cx="6096000" cy="3657599"/>
          </a:xfrm>
          <a:prstGeom prst="rect">
            <a:avLst/>
          </a:prstGeom>
        </p:spPr>
        <p:txBody>
          <a:bodyPr vert="horz" lIns="91440" tIns="45720" rIns="91440" bIns="45720" rtlCol="0"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6172200" y="6154738"/>
            <a:ext cx="2133600" cy="365125"/>
          </a:xfrm>
          <a:prstGeom prst="rect">
            <a:avLst/>
          </a:prstGeom>
        </p:spPr>
        <p:txBody>
          <a:bodyPr vert="horz" lIns="91440" tIns="45720" rIns="91440" bIns="45720" rtlCol="0" anchor="t"/>
          <a:lstStyle>
            <a:lvl1pPr algn="r">
              <a:defRPr sz="1100">
                <a:solidFill>
                  <a:schemeClr val="tx1">
                    <a:alpha val="60000"/>
                  </a:schemeClr>
                </a:solidFill>
                <a:effectLst/>
              </a:defRPr>
            </a:lvl1pPr>
          </a:lstStyle>
          <a:p>
            <a:fld id="{F2853615-BFDE-46DE-814C-47EC6EF6D371}" type="datetimeFigureOut">
              <a:rPr lang="el-GR" smtClean="0"/>
              <a:pPr/>
              <a:t>5/5/2017</a:t>
            </a:fld>
            <a:endParaRPr lang="el-GR" dirty="0"/>
          </a:p>
        </p:txBody>
      </p:sp>
      <p:sp>
        <p:nvSpPr>
          <p:cNvPr id="5" name="Footer Placeholder 4"/>
          <p:cNvSpPr>
            <a:spLocks noGrp="1"/>
          </p:cNvSpPr>
          <p:nvPr>
            <p:ph type="ftr" sz="quarter" idx="3"/>
          </p:nvPr>
        </p:nvSpPr>
        <p:spPr>
          <a:xfrm>
            <a:off x="822960" y="6154738"/>
            <a:ext cx="4572000" cy="365125"/>
          </a:xfrm>
          <a:prstGeom prst="rect">
            <a:avLst/>
          </a:prstGeom>
        </p:spPr>
        <p:txBody>
          <a:bodyPr vert="horz" lIns="91440" tIns="45720" rIns="91440" bIns="45720" rtlCol="0" anchor="t"/>
          <a:lstStyle>
            <a:lvl1pPr algn="l">
              <a:defRPr sz="1100">
                <a:solidFill>
                  <a:schemeClr val="tx1">
                    <a:alpha val="60000"/>
                  </a:schemeClr>
                </a:solidFill>
                <a:effectLst/>
              </a:defRPr>
            </a:lvl1pPr>
          </a:lstStyle>
          <a:p>
            <a:endParaRPr lang="el-GR" dirty="0"/>
          </a:p>
        </p:txBody>
      </p:sp>
      <p:sp>
        <p:nvSpPr>
          <p:cNvPr id="6" name="Slide Number Placeholder 5"/>
          <p:cNvSpPr>
            <a:spLocks noGrp="1"/>
          </p:cNvSpPr>
          <p:nvPr>
            <p:ph type="sldNum" sz="quarter" idx="4"/>
          </p:nvPr>
        </p:nvSpPr>
        <p:spPr>
          <a:xfrm>
            <a:off x="822960" y="5842000"/>
            <a:ext cx="2133600" cy="304800"/>
          </a:xfrm>
          <a:prstGeom prst="rect">
            <a:avLst/>
          </a:prstGeom>
        </p:spPr>
        <p:txBody>
          <a:bodyPr vert="horz" lIns="91440" tIns="45720" rIns="91440" bIns="9144" rtlCol="0" anchor="b"/>
          <a:lstStyle>
            <a:lvl1pPr algn="l">
              <a:defRPr sz="1600">
                <a:solidFill>
                  <a:schemeClr val="tx1">
                    <a:alpha val="60000"/>
                  </a:schemeClr>
                </a:solidFill>
                <a:effectLst/>
              </a:defRPr>
            </a:lvl1pPr>
          </a:lstStyle>
          <a:p>
            <a:fld id="{3DF53439-851E-44AD-84B1-B6BFC3D0C743}" type="slidenum">
              <a:rPr lang="el-GR" smtClean="0"/>
              <a:pPr/>
              <a:t>‹#›</a:t>
            </a:fld>
            <a:endParaRPr lang="el-GR" dirty="0"/>
          </a:p>
        </p:txBody>
      </p:sp>
    </p:spTree>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56032" algn="l" defTabSz="914400" rtl="0" eaLnBrk="1" latinLnBrk="0" hangingPunct="1">
        <a:spcBef>
          <a:spcPct val="20000"/>
        </a:spcBef>
        <a:spcAft>
          <a:spcPts val="0"/>
        </a:spcAft>
        <a:buSzPct val="60000"/>
        <a:buFont typeface="Wingdings" pitchFamily="2" charset="2"/>
        <a:buChar char=""/>
        <a:defRPr sz="2100" kern="1200">
          <a:solidFill>
            <a:schemeClr val="tx1"/>
          </a:solidFill>
          <a:effectLst>
            <a:outerShdw blurRad="38100" dist="38100" dir="2700000" algn="tl">
              <a:srgbClr val="000000">
                <a:alpha val="43137"/>
              </a:srgbClr>
            </a:outerShdw>
          </a:effectLst>
          <a:latin typeface="+mn-lt"/>
          <a:ea typeface="+mn-ea"/>
          <a:cs typeface="+mn-cs"/>
        </a:defRPr>
      </a:lvl1pPr>
      <a:lvl2pPr marL="640080" indent="-256032" algn="l" defTabSz="914400" rtl="0" eaLnBrk="1" latinLnBrk="0" hangingPunct="1">
        <a:spcBef>
          <a:spcPct val="20000"/>
        </a:spcBef>
        <a:buSzPct val="60000"/>
        <a:buFont typeface="Wingdings" pitchFamily="2" charset="2"/>
        <a:buChar char=""/>
        <a:defRPr sz="1900" kern="1200">
          <a:solidFill>
            <a:schemeClr val="tx1"/>
          </a:solidFill>
          <a:effectLst>
            <a:outerShdw blurRad="38100" dist="38100" dir="2700000" algn="tl">
              <a:srgbClr val="000000">
                <a:alpha val="43137"/>
              </a:srgbClr>
            </a:outerShdw>
          </a:effectLst>
          <a:latin typeface="+mn-lt"/>
          <a:ea typeface="+mn-ea"/>
          <a:cs typeface="+mn-cs"/>
        </a:defRPr>
      </a:lvl2pPr>
      <a:lvl3pPr marL="1005840" indent="-256032" algn="l" defTabSz="914400" rtl="0" eaLnBrk="1" latinLnBrk="0" hangingPunct="1">
        <a:spcBef>
          <a:spcPct val="20000"/>
        </a:spcBef>
        <a:buSzPct val="60000"/>
        <a:buFont typeface="Wingdings" pitchFamily="2" charset="2"/>
        <a:buChar char=""/>
        <a:defRPr sz="1700" kern="1200">
          <a:solidFill>
            <a:schemeClr val="tx1"/>
          </a:solidFill>
          <a:effectLst>
            <a:outerShdw blurRad="38100" dist="38100" dir="2700000" algn="tl">
              <a:srgbClr val="000000">
                <a:alpha val="43137"/>
              </a:srgbClr>
            </a:outerShdw>
          </a:effectLst>
          <a:latin typeface="+mn-lt"/>
          <a:ea typeface="+mn-ea"/>
          <a:cs typeface="+mn-cs"/>
        </a:defRPr>
      </a:lvl3pPr>
      <a:lvl4pPr marL="1371600" indent="-256032" algn="l" defTabSz="914400" rtl="0" eaLnBrk="1" latinLnBrk="0" hangingPunct="1">
        <a:spcBef>
          <a:spcPct val="20000"/>
        </a:spcBef>
        <a:buSzPct val="60000"/>
        <a:buFont typeface="Wingdings" pitchFamily="2" charset="2"/>
        <a:buChar char=""/>
        <a:defRPr sz="1600" kern="1200">
          <a:solidFill>
            <a:schemeClr val="tx1"/>
          </a:solidFill>
          <a:effectLst>
            <a:outerShdw blurRad="38100" dist="38100" dir="2700000" algn="tl">
              <a:srgbClr val="000000">
                <a:alpha val="43137"/>
              </a:srgbClr>
            </a:outerShdw>
          </a:effectLst>
          <a:latin typeface="+mn-lt"/>
          <a:ea typeface="+mn-ea"/>
          <a:cs typeface="+mn-cs"/>
        </a:defRPr>
      </a:lvl4pPr>
      <a:lvl5pPr marL="1645920" indent="-256032" algn="l" defTabSz="914400" rtl="0" eaLnBrk="1" latinLnBrk="0" hangingPunct="1">
        <a:spcBef>
          <a:spcPct val="20000"/>
        </a:spcBef>
        <a:buSzPct val="60000"/>
        <a:buFont typeface="Wingdings" pitchFamily="2" charset="2"/>
        <a:buChar char=""/>
        <a:defRPr sz="1500" kern="1200">
          <a:solidFill>
            <a:schemeClr val="tx1"/>
          </a:solidFill>
          <a:effectLst>
            <a:outerShdw blurRad="38100" dist="38100" dir="2700000" algn="tl">
              <a:srgbClr val="000000">
                <a:alpha val="43137"/>
              </a:srgbClr>
            </a:outerShdw>
          </a:effectLst>
          <a:latin typeface="+mn-lt"/>
          <a:ea typeface="+mn-ea"/>
          <a:cs typeface="+mn-cs"/>
        </a:defRPr>
      </a:lvl5pPr>
      <a:lvl6pPr marL="196596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6pPr>
      <a:lvl7pPr marL="224028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7pPr>
      <a:lvl8pPr marL="251460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8pPr>
      <a:lvl9pPr marL="2834640" indent="-256032" algn="l" defTabSz="914400" rtl="0" eaLnBrk="1" latinLnBrk="0" hangingPunct="1">
        <a:spcBef>
          <a:spcPct val="20000"/>
        </a:spcBef>
        <a:buSzPct val="60000"/>
        <a:buFont typeface="Wingdings" pitchFamily="2" charset="2"/>
        <a:buChar char=""/>
        <a:defRPr sz="1400" kern="1200">
          <a:solidFill>
            <a:schemeClr val="tx1"/>
          </a:solidFill>
          <a:effectLst>
            <a:outerShdw blurRad="38100" dist="38100" dir="2700000" algn="ctr" rotWithShape="0">
              <a:srgbClr val="000000">
                <a:alpha val="43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DEBCF"/>
            </a:gs>
            <a:gs pos="50000">
              <a:srgbClr val="9CB86E"/>
            </a:gs>
            <a:gs pos="100000">
              <a:srgbClr val="156B13"/>
            </a:gs>
          </a:gsLst>
          <a:lin ang="5400000" scaled="0"/>
          <a:tileRect/>
        </a:gradFill>
        <a:effectLst/>
      </p:bgPr>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1793300" y="4372168"/>
            <a:ext cx="6512511" cy="1143000"/>
          </a:xfrm>
          <a:prstGeom prst="rect">
            <a:avLst/>
          </a:prstGeom>
          <a:effectLst/>
        </p:spPr>
        <p:txBody>
          <a:bodyPr vert="horz" lIns="91440" tIns="45720" rIns="91440" bIns="45720" rtlCol="0" anchor="t" anchorCtr="0">
            <a:noAutofit/>
          </a:bodyPr>
          <a:lstStyle/>
          <a:p>
            <a:r>
              <a:rPr lang="el-GR" smtClean="0"/>
              <a:t>Στυλ κύριου τίτλου</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6172200" y="6172368"/>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00EE931-0F95-4579-948A-DEE2DB7315A1}" type="datetimeFigureOut">
              <a:rPr lang="el-GR" smtClean="0">
                <a:solidFill>
                  <a:prstClr val="black">
                    <a:lumMod val="50000"/>
                    <a:lumOff val="50000"/>
                  </a:prstClr>
                </a:solidFill>
              </a:rPr>
              <a:pPr/>
              <a:t>5/5/2017</a:t>
            </a:fld>
            <a:endParaRPr lang="el-GR">
              <a:solidFill>
                <a:prstClr val="black">
                  <a:lumMod val="50000"/>
                  <a:lumOff val="50000"/>
                </a:prstClr>
              </a:solidFill>
            </a:endParaRPr>
          </a:p>
        </p:txBody>
      </p:sp>
      <p:sp>
        <p:nvSpPr>
          <p:cNvPr id="5" name="Footer Placeholder 4"/>
          <p:cNvSpPr>
            <a:spLocks noGrp="1"/>
          </p:cNvSpPr>
          <p:nvPr>
            <p:ph type="ftr" sz="quarter" idx="3"/>
          </p:nvPr>
        </p:nvSpPr>
        <p:spPr>
          <a:xfrm>
            <a:off x="457262" y="6172368"/>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l-GR">
              <a:solidFill>
                <a:prstClr val="black">
                  <a:lumMod val="50000"/>
                  <a:lumOff val="50000"/>
                </a:prstClr>
              </a:solidFill>
            </a:endParaRPr>
          </a:p>
        </p:txBody>
      </p:sp>
      <p:sp>
        <p:nvSpPr>
          <p:cNvPr id="6" name="Slide Number Placeholder 5"/>
          <p:cNvSpPr>
            <a:spLocks noGrp="1"/>
          </p:cNvSpPr>
          <p:nvPr>
            <p:ph type="sldNum" sz="quarter" idx="4"/>
          </p:nvPr>
        </p:nvSpPr>
        <p:spPr>
          <a:xfrm>
            <a:off x="3810000" y="6172368"/>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6FD0F605-BFBF-4583-96E5-EF2AD7EBD1DE}" type="slidenum">
              <a:rPr lang="el-GR" smtClean="0">
                <a:solidFill>
                  <a:prstClr val="black">
                    <a:lumMod val="50000"/>
                    <a:lumOff val="50000"/>
                  </a:prstClr>
                </a:solidFill>
              </a:rPr>
              <a:pPr/>
              <a:t>‹#›</a:t>
            </a:fld>
            <a:endParaRPr lang="el-GR">
              <a:solidFill>
                <a:prstClr val="black">
                  <a:lumMod val="50000"/>
                  <a:lumOff val="50000"/>
                </a:prstClr>
              </a:solidFill>
            </a:endParaRPr>
          </a:p>
        </p:txBody>
      </p:sp>
    </p:spTree>
    <p:extLst>
      <p:ext uri="{BB962C8B-B14F-4D97-AF65-F5344CB8AC3E}">
        <p14:creationId xmlns:p14="http://schemas.microsoft.com/office/powerpoint/2010/main" val="321454584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0.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0.xml"/><Relationship Id="rId5" Type="http://schemas.openxmlformats.org/officeDocument/2006/relationships/image" Target="../media/image18.pn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2.jpe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8" Type="http://schemas.openxmlformats.org/officeDocument/2006/relationships/image" Target="../media/image50.jpeg"/><Relationship Id="rId13" Type="http://schemas.openxmlformats.org/officeDocument/2006/relationships/image" Target="../media/image54.jpeg"/><Relationship Id="rId3" Type="http://schemas.openxmlformats.org/officeDocument/2006/relationships/image" Target="../media/image47.wmf"/><Relationship Id="rId7" Type="http://schemas.openxmlformats.org/officeDocument/2006/relationships/image" Target="../media/image49.jpeg"/><Relationship Id="rId12" Type="http://schemas.openxmlformats.org/officeDocument/2006/relationships/image" Target="../media/image53.wmf"/><Relationship Id="rId17" Type="http://schemas.openxmlformats.org/officeDocument/2006/relationships/image" Target="../media/image57.jpeg"/><Relationship Id="rId2" Type="http://schemas.openxmlformats.org/officeDocument/2006/relationships/notesSlide" Target="../notesSlides/notesSlide5.xml"/><Relationship Id="rId16" Type="http://schemas.openxmlformats.org/officeDocument/2006/relationships/hyperlink" Target="http://intranet.epa.gov/media/photogallery/2009MObamaWeb/pages/2009-02-26_M_Obama_EPA_128.htm" TargetMode="External"/><Relationship Id="rId1" Type="http://schemas.openxmlformats.org/officeDocument/2006/relationships/slideLayout" Target="../slideLayouts/slideLayout4.xml"/><Relationship Id="rId6" Type="http://schemas.openxmlformats.org/officeDocument/2006/relationships/hyperlink" Target="http://images.google.com/imgres?imgurl=http://www.thinkpositive.com/home/images/dnafullsize.jpg&amp;imgrefurl=http://www.thinkpositive.com/home/individual.html&amp;h=350&amp;w=305&amp;sz=21&amp;hl=en&amp;start=2&amp;tbnid=Z0zAwkSfjnVsZM:&amp;tbnh=120&amp;tbnw=105&amp;prev=/images?q=individual&amp;gbv=2&amp;svnum=10&amp;hl=en" TargetMode="External"/><Relationship Id="rId11" Type="http://schemas.openxmlformats.org/officeDocument/2006/relationships/image" Target="../media/image52.jpeg"/><Relationship Id="rId5" Type="http://schemas.openxmlformats.org/officeDocument/2006/relationships/image" Target="../media/image48.jpeg"/><Relationship Id="rId15" Type="http://schemas.openxmlformats.org/officeDocument/2006/relationships/image" Target="../media/image56.jpeg"/><Relationship Id="rId10" Type="http://schemas.openxmlformats.org/officeDocument/2006/relationships/hyperlink" Target="http://www.scienceinschool.org/repository/images/issue2epigenetics1_large.jpg" TargetMode="External"/><Relationship Id="rId4" Type="http://schemas.openxmlformats.org/officeDocument/2006/relationships/hyperlink" Target="http://www.enjoylongerhealth.com/liver_lobule.jpg" TargetMode="External"/><Relationship Id="rId9" Type="http://schemas.openxmlformats.org/officeDocument/2006/relationships/image" Target="../media/image51.jpeg"/><Relationship Id="rId14" Type="http://schemas.openxmlformats.org/officeDocument/2006/relationships/image" Target="../media/image5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58.emf"/><Relationship Id="rId4" Type="http://schemas.openxmlformats.org/officeDocument/2006/relationships/oleObject" Target="../embeddings/oleObject1.bin"/></Relationships>
</file>

<file path=ppt/slides/_rels/slide21.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3.png"/><Relationship Id="rId7" Type="http://schemas.openxmlformats.org/officeDocument/2006/relationships/image" Target="../media/image64.png"/><Relationship Id="rId2" Type="http://schemas.openxmlformats.org/officeDocument/2006/relationships/image" Target="../media/image61.pn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63.jpeg"/><Relationship Id="rId4" Type="http://schemas.openxmlformats.org/officeDocument/2006/relationships/image" Target="../media/image62.png"/><Relationship Id="rId9" Type="http://schemas.openxmlformats.org/officeDocument/2006/relationships/image" Target="../media/image66.jpeg"/></Relationships>
</file>

<file path=ppt/slides/_rels/slide2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1.jpeg"/><Relationship Id="rId7" Type="http://schemas.openxmlformats.org/officeDocument/2006/relationships/hyperlink" Target="http://eur-lex.europa.eu/LexUriServ/LexUriServ.do?uri=CELEX:32008R1272:EN:NOT" TargetMode="External"/><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hyperlink" Target="http://eur-lex.europa.eu/LexUriServ/LexUriServ.do?uri=CELEX:32006R1907:EN:NOT" TargetMode="External"/><Relationship Id="rId5" Type="http://schemas.openxmlformats.org/officeDocument/2006/relationships/hyperlink" Target="http://eur-lex.europa.eu/LexUriServ/LexUriServ.do?uri=CELEX:32009R1223:EN:NOT" TargetMode="External"/><Relationship Id="rId4" Type="http://schemas.openxmlformats.org/officeDocument/2006/relationships/hyperlink" Target="http://eur-lex.europa.eu/LexUriServ/LexUriServ.do?uri=CELEX:32010L0063:EN:NOT"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73.gif"/><Relationship Id="rId2" Type="http://schemas.openxmlformats.org/officeDocument/2006/relationships/image" Target="../media/image72.png"/><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jpeg"/></Relationships>
</file>

<file path=ppt/slides/_rels/slide2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31.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jpeg"/><Relationship Id="rId1" Type="http://schemas.openxmlformats.org/officeDocument/2006/relationships/slideLayout" Target="../slideLayouts/slideLayout1.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3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hyperlink" Target="https://aopwiki.org/wiki/index.php/Aop:3" TargetMode="Externa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98.jpeg"/><Relationship Id="rId7" Type="http://schemas.openxmlformats.org/officeDocument/2006/relationships/image" Target="../media/image10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1.png"/><Relationship Id="rId5" Type="http://schemas.openxmlformats.org/officeDocument/2006/relationships/image" Target="../media/image100.gif"/><Relationship Id="rId4" Type="http://schemas.openxmlformats.org/officeDocument/2006/relationships/image" Target="../media/image99.gif"/></Relationships>
</file>

<file path=ppt/slides/_rels/slide46.xml.rels><?xml version="1.0" encoding="UTF-8" standalone="yes"?>
<Relationships xmlns="http://schemas.openxmlformats.org/package/2006/relationships"><Relationship Id="rId8" Type="http://schemas.openxmlformats.org/officeDocument/2006/relationships/image" Target="../media/image103.emf"/><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05.png"/></Relationships>
</file>

<file path=ppt/slides/_rels/slide4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jpeg"/><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5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6.xml"/><Relationship Id="rId4" Type="http://schemas.openxmlformats.org/officeDocument/2006/relationships/image" Target="../media/image115.png"/></Relationships>
</file>

<file path=ppt/slides/_rels/slide52.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echa.europa.eu/web/guest/regulations/clp" TargetMode="External"/><Relationship Id="rId2" Type="http://schemas.openxmlformats.org/officeDocument/2006/relationships/hyperlink" Target="https://www.efsa.europa.eu/en/efsajournal/pub/3313" TargetMode="Externa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21.emf"/></Relationships>
</file>

<file path=ppt/slides/_rels/slide56.xml.rels><?xml version="1.0" encoding="UTF-8" standalone="yes"?>
<Relationships xmlns="http://schemas.openxmlformats.org/package/2006/relationships"><Relationship Id="rId2" Type="http://schemas.openxmlformats.org/officeDocument/2006/relationships/image" Target="../media/image123.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image" Target="../media/image131.jpeg"/><Relationship Id="rId1" Type="http://schemas.openxmlformats.org/officeDocument/2006/relationships/slideLayout" Target="../slideLayouts/slideLayout1.xml"/><Relationship Id="rId4" Type="http://schemas.openxmlformats.org/officeDocument/2006/relationships/image" Target="../media/image133.png"/></Relationships>
</file>

<file path=ppt/slides/_rels/slide6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134.png"/><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8" Type="http://schemas.openxmlformats.org/officeDocument/2006/relationships/image" Target="../media/image142.jpeg"/><Relationship Id="rId13" Type="http://schemas.openxmlformats.org/officeDocument/2006/relationships/image" Target="../media/image145.png"/><Relationship Id="rId18" Type="http://schemas.openxmlformats.org/officeDocument/2006/relationships/image" Target="../media/image150.jpeg"/><Relationship Id="rId3" Type="http://schemas.openxmlformats.org/officeDocument/2006/relationships/image" Target="../media/image137.png"/><Relationship Id="rId7" Type="http://schemas.openxmlformats.org/officeDocument/2006/relationships/image" Target="../media/image141.gif"/><Relationship Id="rId12" Type="http://schemas.openxmlformats.org/officeDocument/2006/relationships/image" Target="../media/image144.png"/><Relationship Id="rId17" Type="http://schemas.openxmlformats.org/officeDocument/2006/relationships/image" Target="../media/image149.png"/><Relationship Id="rId2" Type="http://schemas.openxmlformats.org/officeDocument/2006/relationships/image" Target="../media/image136.jpeg"/><Relationship Id="rId16"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40.png"/><Relationship Id="rId11" Type="http://schemas.openxmlformats.org/officeDocument/2006/relationships/hyperlink" Target="http://toxplus.gr/en/" TargetMode="External"/><Relationship Id="rId5" Type="http://schemas.openxmlformats.org/officeDocument/2006/relationships/image" Target="../media/image139.png"/><Relationship Id="rId15" Type="http://schemas.openxmlformats.org/officeDocument/2006/relationships/image" Target="../media/image147.png"/><Relationship Id="rId10" Type="http://schemas.openxmlformats.org/officeDocument/2006/relationships/image" Target="../media/image143.jpeg"/><Relationship Id="rId19" Type="http://schemas.openxmlformats.org/officeDocument/2006/relationships/image" Target="../media/image151.jpeg"/><Relationship Id="rId4" Type="http://schemas.openxmlformats.org/officeDocument/2006/relationships/image" Target="../media/image138.png"/><Relationship Id="rId9" Type="http://schemas.openxmlformats.org/officeDocument/2006/relationships/hyperlink" Target="http://ctoxres.med.uoc.gr/" TargetMode="External"/><Relationship Id="rId14" Type="http://schemas.openxmlformats.org/officeDocument/2006/relationships/image" Target="../media/image1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Ευθεία γραμμή σύνδεσης 4"/>
          <p:cNvCxnSpPr/>
          <p:nvPr/>
        </p:nvCxnSpPr>
        <p:spPr>
          <a:xfrm flipV="1">
            <a:off x="-10846" y="1047215"/>
            <a:ext cx="9144000" cy="0"/>
          </a:xfrm>
          <a:prstGeom prst="line">
            <a:avLst/>
          </a:prstGeom>
          <a:ln>
            <a:solidFill>
              <a:srgbClr val="960000"/>
            </a:solidFill>
          </a:ln>
        </p:spPr>
        <p:style>
          <a:lnRef idx="1">
            <a:schemeClr val="dk1"/>
          </a:lnRef>
          <a:fillRef idx="0">
            <a:schemeClr val="dk1"/>
          </a:fillRef>
          <a:effectRef idx="0">
            <a:schemeClr val="dk1"/>
          </a:effectRef>
          <a:fontRef idx="minor">
            <a:schemeClr val="tx1"/>
          </a:fontRef>
        </p:style>
      </p:cxnSp>
      <p:pic>
        <p:nvPicPr>
          <p:cNvPr id="6" name="Εικόνα 1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358214" y="0"/>
            <a:ext cx="785786" cy="1050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Εικόνα 16"/>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151811" y="69165"/>
            <a:ext cx="920651" cy="890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Εικόνα 2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2543" y="-1587"/>
            <a:ext cx="1040433" cy="1048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
          <p:cNvSpPr txBox="1"/>
          <p:nvPr/>
        </p:nvSpPr>
        <p:spPr>
          <a:xfrm>
            <a:off x="-10846" y="5603700"/>
            <a:ext cx="6122942" cy="523220"/>
          </a:xfrm>
          <a:prstGeom prst="rect">
            <a:avLst/>
          </a:prstGeom>
          <a:noFill/>
        </p:spPr>
        <p:txBody>
          <a:bodyPr wrap="square">
            <a:sp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800" b="1" spc="300" dirty="0" smtClean="0">
                <a:solidFill>
                  <a:srgbClr val="152A2D"/>
                </a:solidFill>
                <a:effectLst>
                  <a:outerShdw blurRad="38100" dist="38100" dir="2700000" algn="tl">
                    <a:srgbClr val="000000">
                      <a:alpha val="43137"/>
                    </a:srgbClr>
                  </a:outerShdw>
                </a:effectLst>
              </a:rPr>
              <a:t>Aristides M. Tsatsakis</a:t>
            </a:r>
          </a:p>
        </p:txBody>
      </p:sp>
      <p:sp>
        <p:nvSpPr>
          <p:cNvPr id="4" name="TextBox 3"/>
          <p:cNvSpPr txBox="1"/>
          <p:nvPr/>
        </p:nvSpPr>
        <p:spPr>
          <a:xfrm>
            <a:off x="1571604" y="115888"/>
            <a:ext cx="6572296" cy="707886"/>
          </a:xfrm>
          <a:prstGeom prst="rect">
            <a:avLst/>
          </a:prstGeom>
          <a:noFill/>
        </p:spPr>
        <p:txBody>
          <a:bodyPr wrap="square">
            <a:spAutoFit/>
          </a:bodyPr>
          <a:lstStyle/>
          <a:p>
            <a:pPr>
              <a:defRPr/>
            </a:pPr>
            <a:r>
              <a:rPr lang="en-US" sz="2000" b="1" dirty="0">
                <a:solidFill>
                  <a:srgbClr val="FCCD04"/>
                </a:solidFill>
                <a:effectLst>
                  <a:outerShdw blurRad="38100" dist="38100" dir="2700000" algn="tl">
                    <a:srgbClr val="000000">
                      <a:alpha val="43137"/>
                    </a:srgbClr>
                  </a:outerShdw>
                </a:effectLst>
                <a:cs typeface="Arial" pitchFamily="34" charset="0"/>
              </a:rPr>
              <a:t>University of Crete Medical School</a:t>
            </a:r>
          </a:p>
          <a:p>
            <a:pPr>
              <a:defRPr/>
            </a:pPr>
            <a:r>
              <a:rPr lang="en-US" sz="2000" b="1" i="1" dirty="0">
                <a:solidFill>
                  <a:srgbClr val="FCCD04"/>
                </a:solidFill>
                <a:effectLst>
                  <a:outerShdw blurRad="38100" dist="38100" dir="2700000" algn="tl">
                    <a:srgbClr val="000000">
                      <a:alpha val="43137"/>
                    </a:srgbClr>
                  </a:outerShdw>
                </a:effectLst>
                <a:cs typeface="Arial" pitchFamily="34" charset="0"/>
              </a:rPr>
              <a:t>Department of Toxicology &amp; Forensic Science</a:t>
            </a:r>
            <a:endParaRPr lang="el-GR" sz="2000" b="1" i="1" dirty="0">
              <a:solidFill>
                <a:srgbClr val="FCCD04"/>
              </a:solidFill>
              <a:effectLst>
                <a:outerShdw blurRad="38100" dist="38100" dir="2700000" algn="tl">
                  <a:srgbClr val="000000">
                    <a:alpha val="43137"/>
                  </a:srgbClr>
                </a:outerShdw>
              </a:effectLst>
              <a:cs typeface="Arial" pitchFamily="34" charset="0"/>
            </a:endParaRPr>
          </a:p>
        </p:txBody>
      </p:sp>
      <p:sp>
        <p:nvSpPr>
          <p:cNvPr id="9" name="TextBox 8"/>
          <p:cNvSpPr txBox="1"/>
          <p:nvPr/>
        </p:nvSpPr>
        <p:spPr>
          <a:xfrm>
            <a:off x="642910" y="6000768"/>
            <a:ext cx="7215238" cy="830997"/>
          </a:xfrm>
          <a:prstGeom prst="rect">
            <a:avLst/>
          </a:prstGeom>
          <a:noFill/>
        </p:spPr>
        <p:txBody>
          <a:bodyPr wrap="square">
            <a:spAutoFit/>
          </a:bodyPr>
          <a:lstStyle/>
          <a:p>
            <a:pPr algn="r">
              <a:defRPr/>
            </a:pPr>
            <a:r>
              <a:rPr lang="en-US" sz="2400" b="1" i="1" dirty="0">
                <a:solidFill>
                  <a:srgbClr val="152F47"/>
                </a:solidFill>
                <a:effectLst>
                  <a:outerShdw blurRad="38100" dist="38100" dir="2700000" algn="tl">
                    <a:srgbClr val="000000">
                      <a:alpha val="43137"/>
                    </a:srgbClr>
                  </a:outerShdw>
                </a:effectLst>
                <a:cs typeface="Arial" pitchFamily="34" charset="0"/>
              </a:rPr>
              <a:t>Professor and Director, MSc, PhD, DSc, ERT</a:t>
            </a:r>
          </a:p>
          <a:p>
            <a:pPr algn="r">
              <a:defRPr/>
            </a:pPr>
            <a:r>
              <a:rPr lang="en-US" sz="2400" b="1" i="1" u="sng" dirty="0" smtClean="0">
                <a:solidFill>
                  <a:srgbClr val="152F47"/>
                </a:solidFill>
                <a:effectLst>
                  <a:outerShdw blurRad="38100" dist="38100" dir="2700000" algn="tl">
                    <a:srgbClr val="000000">
                      <a:alpha val="43137"/>
                    </a:srgbClr>
                  </a:outerShdw>
                </a:effectLst>
                <a:cs typeface="Arial" pitchFamily="34" charset="0"/>
              </a:rPr>
              <a:t>http</a:t>
            </a:r>
            <a:r>
              <a:rPr lang="en-US" sz="2400" b="1" i="1" u="sng" dirty="0">
                <a:solidFill>
                  <a:srgbClr val="152F47"/>
                </a:solidFill>
                <a:effectLst>
                  <a:outerShdw blurRad="38100" dist="38100" dir="2700000" algn="tl">
                    <a:srgbClr val="000000">
                      <a:alpha val="43137"/>
                    </a:srgbClr>
                  </a:outerShdw>
                </a:effectLst>
                <a:cs typeface="Arial" pitchFamily="34" charset="0"/>
              </a:rPr>
              <a:t>://aristsatsakis.com</a:t>
            </a:r>
            <a:endParaRPr lang="el-GR" sz="2400" b="1" i="1" u="sng" dirty="0">
              <a:solidFill>
                <a:srgbClr val="152F47"/>
              </a:solidFill>
              <a:effectLst>
                <a:outerShdw blurRad="38100" dist="38100" dir="2700000" algn="tl">
                  <a:srgbClr val="000000">
                    <a:alpha val="43137"/>
                  </a:srgbClr>
                </a:outerShdw>
              </a:effectLst>
              <a:cs typeface="Arial" pitchFamily="34" charset="0"/>
            </a:endParaRPr>
          </a:p>
        </p:txBody>
      </p:sp>
      <p:pic>
        <p:nvPicPr>
          <p:cNvPr id="10" name="Εικόνα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38117" y="5637508"/>
            <a:ext cx="1070268" cy="1225478"/>
          </a:xfrm>
          <a:prstGeom prst="rect">
            <a:avLst/>
          </a:prstGeom>
          <a:effectLst>
            <a:softEdge rad="63500"/>
          </a:effectLst>
        </p:spPr>
      </p:pic>
      <p:sp>
        <p:nvSpPr>
          <p:cNvPr id="977922" name="Rectangle 2"/>
          <p:cNvSpPr>
            <a:spLocks noChangeArrowheads="1"/>
          </p:cNvSpPr>
          <p:nvPr/>
        </p:nvSpPr>
        <p:spPr bwMode="auto">
          <a:xfrm>
            <a:off x="0" y="1371415"/>
            <a:ext cx="91440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indent="450850" algn="ctr" fontAlgn="base">
              <a:spcBef>
                <a:spcPct val="0"/>
              </a:spcBef>
              <a:spcAft>
                <a:spcPct val="0"/>
              </a:spcAft>
            </a:pPr>
            <a:r>
              <a:rPr lang="en-US" sz="2400" b="1" dirty="0" smtClean="0">
                <a:solidFill>
                  <a:srgbClr val="012D09"/>
                </a:solidFill>
                <a:latin typeface="Arial" pitchFamily="34" charset="0"/>
                <a:ea typeface="Times New Roman" pitchFamily="18" charset="0"/>
                <a:cs typeface="Arial" pitchFamily="34" charset="0"/>
              </a:rPr>
              <a:t>Challenges </a:t>
            </a:r>
            <a:r>
              <a:rPr lang="en-US" sz="2400" b="1" dirty="0">
                <a:solidFill>
                  <a:srgbClr val="012D09"/>
                </a:solidFill>
                <a:latin typeface="Arial" pitchFamily="34" charset="0"/>
                <a:ea typeface="Times New Roman" pitchFamily="18" charset="0"/>
                <a:cs typeface="Arial" pitchFamily="34" charset="0"/>
              </a:rPr>
              <a:t>for Toxicology and Risk Analysis in 21</a:t>
            </a:r>
            <a:r>
              <a:rPr lang="en-US" sz="2400" b="1" baseline="30000" dirty="0">
                <a:solidFill>
                  <a:srgbClr val="012D09"/>
                </a:solidFill>
                <a:latin typeface="Arial" pitchFamily="34" charset="0"/>
                <a:ea typeface="Times New Roman" pitchFamily="18" charset="0"/>
                <a:cs typeface="Arial" pitchFamily="34" charset="0"/>
              </a:rPr>
              <a:t>st</a:t>
            </a:r>
            <a:r>
              <a:rPr lang="en-US" sz="2400" b="1" dirty="0">
                <a:solidFill>
                  <a:srgbClr val="012D09"/>
                </a:solidFill>
                <a:latin typeface="Arial" pitchFamily="34" charset="0"/>
                <a:ea typeface="Times New Roman" pitchFamily="18" charset="0"/>
                <a:cs typeface="Arial" pitchFamily="34" charset="0"/>
              </a:rPr>
              <a:t> </a:t>
            </a:r>
            <a:r>
              <a:rPr lang="en-US" sz="2400" b="1" dirty="0" smtClean="0">
                <a:solidFill>
                  <a:srgbClr val="012D09"/>
                </a:solidFill>
                <a:latin typeface="Arial" pitchFamily="34" charset="0"/>
                <a:ea typeface="Times New Roman" pitchFamily="18" charset="0"/>
                <a:cs typeface="Arial" pitchFamily="34" charset="0"/>
              </a:rPr>
              <a:t>Century: </a:t>
            </a:r>
            <a:r>
              <a:rPr lang="en-US" sz="2400" b="1" dirty="0">
                <a:solidFill>
                  <a:srgbClr val="012D09"/>
                </a:solidFill>
                <a:latin typeface="Arial" pitchFamily="34" charset="0"/>
                <a:ea typeface="Times New Roman" pitchFamily="18" charset="0"/>
                <a:cs typeface="Arial" pitchFamily="34" charset="0"/>
              </a:rPr>
              <a:t>Epidemiology Experimental and Computational Data in Real Life Exposures</a:t>
            </a:r>
            <a:endParaRPr kumimoji="0" lang="en-US" sz="2400" b="1" i="0" u="none" cap="none" normalizeH="0" baseline="0" dirty="0" smtClean="0">
              <a:ln>
                <a:noFill/>
              </a:ln>
              <a:solidFill>
                <a:srgbClr val="012D09"/>
              </a:solidFill>
              <a:latin typeface="Arial" pitchFamily="34" charset="0"/>
              <a:cs typeface="Arial" pitchFamily="34" charset="0"/>
            </a:endParaRPr>
          </a:p>
        </p:txBody>
      </p:sp>
      <p:sp>
        <p:nvSpPr>
          <p:cNvPr id="14" name="TextBox 1"/>
          <p:cNvSpPr txBox="1"/>
          <p:nvPr/>
        </p:nvSpPr>
        <p:spPr>
          <a:xfrm>
            <a:off x="642910" y="2786058"/>
            <a:ext cx="7858180" cy="707886"/>
          </a:xfrm>
          <a:prstGeom prst="rect">
            <a:avLst/>
          </a:prstGeom>
          <a:noFill/>
        </p:spPr>
        <p:txBody>
          <a:bodyPr wrap="square">
            <a:sp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000" b="1" spc="300" dirty="0">
                <a:solidFill>
                  <a:schemeClr val="accent5">
                    <a:lumMod val="75000"/>
                  </a:schemeClr>
                </a:solidFill>
                <a:effectLst>
                  <a:outerShdw blurRad="38100" dist="38100" dir="2700000" algn="tl">
                    <a:srgbClr val="000000">
                      <a:alpha val="43137"/>
                    </a:srgbClr>
                  </a:outerShdw>
                </a:effectLst>
              </a:rPr>
              <a:t>8th World Congress on Toxicology and Pharmacology April 13-15, 2017 Dubai, UAE</a:t>
            </a:r>
            <a:endParaRPr lang="en-US" sz="2400" b="1" spc="300" dirty="0" smtClean="0">
              <a:solidFill>
                <a:schemeClr val="accent5">
                  <a:lumMod val="75000"/>
                </a:schemeClr>
              </a:solidFill>
              <a:effectLst>
                <a:outerShdw blurRad="38100" dist="38100" dir="2700000" algn="tl">
                  <a:srgbClr val="000000">
                    <a:alpha val="43137"/>
                  </a:srgbClr>
                </a:outerShdw>
              </a:effectLst>
            </a:endParaRPr>
          </a:p>
        </p:txBody>
      </p:sp>
      <p:pic>
        <p:nvPicPr>
          <p:cNvPr id="2" name="Εικόνα 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71136" y="3738515"/>
            <a:ext cx="2586352" cy="1726031"/>
          </a:xfrm>
          <a:prstGeom prst="rect">
            <a:avLst/>
          </a:prstGeom>
          <a:ln>
            <a:noFill/>
          </a:ln>
          <a:effectLst>
            <a:softEdge rad="112500"/>
          </a:effectLst>
        </p:spPr>
      </p:pic>
      <p:pic>
        <p:nvPicPr>
          <p:cNvPr id="3" name="Εικόνα 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794251" y="3624535"/>
            <a:ext cx="3500463" cy="1969010"/>
          </a:xfrm>
          <a:prstGeom prst="rect">
            <a:avLst/>
          </a:prstGeom>
          <a:ln>
            <a:noFill/>
          </a:ln>
          <a:effectLst>
            <a:softEdge rad="112500"/>
          </a:effectLst>
        </p:spPr>
      </p:pic>
      <p:pic>
        <p:nvPicPr>
          <p:cNvPr id="11" name="Εικόνα 1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321185" y="3714752"/>
            <a:ext cx="2679971" cy="1785950"/>
          </a:xfrm>
          <a:prstGeom prst="rect">
            <a:avLst/>
          </a:prstGeom>
          <a:ln>
            <a:noFill/>
          </a:ln>
          <a:effectLst>
            <a:softEdge rad="112500"/>
          </a:effectLst>
        </p:spPr>
      </p:pic>
    </p:spTree>
    <p:extLst>
      <p:ext uri="{BB962C8B-B14F-4D97-AF65-F5344CB8AC3E}">
        <p14:creationId xmlns:p14="http://schemas.microsoft.com/office/powerpoint/2010/main" val="27737140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355976" y="-71462"/>
            <a:ext cx="4573742" cy="6643710"/>
          </a:xfrm>
        </p:spPr>
        <p:txBody>
          <a:bodyPr/>
          <a:lstStyle/>
          <a:p>
            <a:r>
              <a:rPr lang="en-US" sz="3200" dirty="0" smtClean="0">
                <a:solidFill>
                  <a:schemeClr val="bg2">
                    <a:lumMod val="50000"/>
                  </a:schemeClr>
                </a:solidFill>
              </a:rPr>
              <a:t>  Aristotle, </a:t>
            </a:r>
            <a:r>
              <a:rPr lang="en-US" sz="2800" dirty="0" smtClean="0">
                <a:solidFill>
                  <a:schemeClr val="bg2">
                    <a:lumMod val="50000"/>
                  </a:schemeClr>
                </a:solidFill>
              </a:rPr>
              <a:t>the great Greek philosopher </a:t>
            </a:r>
            <a:r>
              <a:rPr lang="en-US" sz="2400" dirty="0" smtClean="0">
                <a:solidFill>
                  <a:schemeClr val="bg2">
                    <a:lumMod val="50000"/>
                  </a:schemeClr>
                </a:solidFill>
              </a:rPr>
              <a:t>‘ ......   </a:t>
            </a:r>
            <a:r>
              <a:rPr lang="el-GR" sz="2400" b="1" dirty="0" smtClean="0">
                <a:solidFill>
                  <a:schemeClr val="tx2">
                    <a:lumMod val="50000"/>
                  </a:schemeClr>
                </a:solidFill>
              </a:rPr>
              <a:t>ανευ</a:t>
            </a:r>
            <a:r>
              <a:rPr lang="en-US" sz="2400" b="1" dirty="0" smtClean="0">
                <a:solidFill>
                  <a:schemeClr val="tx2">
                    <a:lumMod val="50000"/>
                  </a:schemeClr>
                </a:solidFill>
              </a:rPr>
              <a:t> </a:t>
            </a:r>
            <a:r>
              <a:rPr lang="el-GR" sz="2400" b="1" dirty="0" smtClean="0">
                <a:solidFill>
                  <a:schemeClr val="tx2">
                    <a:lumMod val="50000"/>
                  </a:schemeClr>
                </a:solidFill>
              </a:rPr>
              <a:t>των</a:t>
            </a:r>
            <a:r>
              <a:rPr lang="en-US" sz="2400" b="1" dirty="0" smtClean="0">
                <a:solidFill>
                  <a:schemeClr val="tx2">
                    <a:lumMod val="50000"/>
                  </a:schemeClr>
                </a:solidFill>
              </a:rPr>
              <a:t> </a:t>
            </a:r>
            <a:r>
              <a:rPr lang="el-GR" sz="2400" b="1" dirty="0" smtClean="0">
                <a:solidFill>
                  <a:schemeClr val="tx2">
                    <a:lumMod val="50000"/>
                  </a:schemeClr>
                </a:solidFill>
              </a:rPr>
              <a:t>αναγκαίων</a:t>
            </a:r>
            <a:r>
              <a:rPr lang="en-US" sz="2400" b="1" dirty="0" smtClean="0">
                <a:solidFill>
                  <a:schemeClr val="tx2">
                    <a:lumMod val="50000"/>
                  </a:schemeClr>
                </a:solidFill>
              </a:rPr>
              <a:t> </a:t>
            </a:r>
            <a:r>
              <a:rPr lang="el-GR" sz="2400" b="1" dirty="0" smtClean="0">
                <a:solidFill>
                  <a:schemeClr val="tx2">
                    <a:lumMod val="50000"/>
                  </a:schemeClr>
                </a:solidFill>
              </a:rPr>
              <a:t>αδύνατον</a:t>
            </a:r>
            <a:r>
              <a:rPr lang="en-US" sz="2400" b="1" dirty="0" smtClean="0">
                <a:solidFill>
                  <a:schemeClr val="tx2">
                    <a:lumMod val="50000"/>
                  </a:schemeClr>
                </a:solidFill>
              </a:rPr>
              <a:t> </a:t>
            </a:r>
            <a:r>
              <a:rPr lang="el-GR" sz="2400" b="1" dirty="0" smtClean="0">
                <a:solidFill>
                  <a:schemeClr val="tx2">
                    <a:lumMod val="50000"/>
                  </a:schemeClr>
                </a:solidFill>
              </a:rPr>
              <a:t>και</a:t>
            </a:r>
            <a:r>
              <a:rPr lang="en-US" sz="2400" b="1" dirty="0" smtClean="0">
                <a:solidFill>
                  <a:schemeClr val="tx2">
                    <a:lumMod val="50000"/>
                  </a:schemeClr>
                </a:solidFill>
              </a:rPr>
              <a:t> </a:t>
            </a:r>
            <a:r>
              <a:rPr lang="el-GR" sz="2400" b="1" dirty="0" smtClean="0">
                <a:solidFill>
                  <a:schemeClr val="tx2">
                    <a:lumMod val="50000"/>
                  </a:schemeClr>
                </a:solidFill>
              </a:rPr>
              <a:t>ζην</a:t>
            </a:r>
            <a:r>
              <a:rPr lang="en-US" sz="2400" b="1" dirty="0" smtClean="0">
                <a:solidFill>
                  <a:schemeClr val="tx2">
                    <a:lumMod val="50000"/>
                  </a:schemeClr>
                </a:solidFill>
              </a:rPr>
              <a:t> 	</a:t>
            </a:r>
            <a:r>
              <a:rPr lang="el-GR" sz="2400" b="1" dirty="0" smtClean="0">
                <a:solidFill>
                  <a:schemeClr val="tx2">
                    <a:lumMod val="50000"/>
                  </a:schemeClr>
                </a:solidFill>
              </a:rPr>
              <a:t>και</a:t>
            </a:r>
            <a:r>
              <a:rPr lang="en-US" sz="2400" b="1" dirty="0" smtClean="0">
                <a:solidFill>
                  <a:schemeClr val="tx2">
                    <a:lumMod val="50000"/>
                  </a:schemeClr>
                </a:solidFill>
              </a:rPr>
              <a:t> </a:t>
            </a:r>
            <a:r>
              <a:rPr lang="el-GR" sz="2400" b="1" dirty="0" smtClean="0">
                <a:solidFill>
                  <a:schemeClr val="tx2">
                    <a:lumMod val="50000"/>
                  </a:schemeClr>
                </a:solidFill>
              </a:rPr>
              <a:t>εύζην</a:t>
            </a:r>
            <a:r>
              <a:rPr lang="en-US" sz="2400" b="1" dirty="0" smtClean="0">
                <a:solidFill>
                  <a:schemeClr val="tx2">
                    <a:lumMod val="50000"/>
                  </a:schemeClr>
                </a:solidFill>
              </a:rPr>
              <a:t>, </a:t>
            </a:r>
            <a:r>
              <a:rPr lang="el-GR" sz="2400" dirty="0" smtClean="0">
                <a:solidFill>
                  <a:schemeClr val="bg2">
                    <a:lumMod val="50000"/>
                  </a:schemeClr>
                </a:solidFill>
              </a:rPr>
              <a:t/>
            </a:r>
            <a:br>
              <a:rPr lang="el-GR" sz="2400" dirty="0" smtClean="0">
                <a:solidFill>
                  <a:schemeClr val="bg2">
                    <a:lumMod val="50000"/>
                  </a:schemeClr>
                </a:solidFill>
              </a:rPr>
            </a:br>
            <a:r>
              <a:rPr lang="en-US" sz="2400" dirty="0" smtClean="0">
                <a:solidFill>
                  <a:schemeClr val="bg2">
                    <a:lumMod val="50000"/>
                  </a:schemeClr>
                </a:solidFill>
              </a:rPr>
              <a:t>        </a:t>
            </a:r>
            <a:r>
              <a:rPr lang="en-US" sz="2800" b="1" i="1" dirty="0" smtClean="0">
                <a:solidFill>
                  <a:schemeClr val="bg2">
                    <a:lumMod val="50000"/>
                  </a:schemeClr>
                </a:solidFill>
              </a:rPr>
              <a:t>which means that  .....     </a:t>
            </a:r>
            <a:r>
              <a:rPr lang="en-US" sz="2800" b="1" dirty="0" smtClean="0">
                <a:solidFill>
                  <a:schemeClr val="tx2">
                    <a:lumMod val="50000"/>
                  </a:schemeClr>
                </a:solidFill>
              </a:rPr>
              <a:t>without the basics</a:t>
            </a:r>
            <a:r>
              <a:rPr lang="en-US" sz="2800" dirty="0" smtClean="0">
                <a:solidFill>
                  <a:schemeClr val="tx2">
                    <a:lumMod val="50000"/>
                  </a:schemeClr>
                </a:solidFill>
              </a:rPr>
              <a:t> it is     	impossible </a:t>
            </a:r>
            <a:r>
              <a:rPr lang="en-US" sz="2800" b="1" dirty="0" smtClean="0">
                <a:solidFill>
                  <a:schemeClr val="tx2">
                    <a:lumMod val="50000"/>
                  </a:schemeClr>
                </a:solidFill>
              </a:rPr>
              <a:t>to live  </a:t>
            </a:r>
            <a:br>
              <a:rPr lang="en-US" sz="2800" b="1" dirty="0" smtClean="0">
                <a:solidFill>
                  <a:schemeClr val="tx2">
                    <a:lumMod val="50000"/>
                  </a:schemeClr>
                </a:solidFill>
              </a:rPr>
            </a:br>
            <a:r>
              <a:rPr lang="en-US" sz="2800" b="1" dirty="0">
                <a:solidFill>
                  <a:schemeClr val="tx2">
                    <a:lumMod val="50000"/>
                  </a:schemeClr>
                </a:solidFill>
              </a:rPr>
              <a:t> </a:t>
            </a:r>
            <a:r>
              <a:rPr lang="en-US" sz="2800" b="1" dirty="0" smtClean="0">
                <a:solidFill>
                  <a:schemeClr val="tx2">
                    <a:lumMod val="50000"/>
                  </a:schemeClr>
                </a:solidFill>
              </a:rPr>
              <a:t>               and live well.</a:t>
            </a:r>
            <a:r>
              <a:rPr lang="en-US" sz="2800" dirty="0" smtClean="0">
                <a:solidFill>
                  <a:schemeClr val="tx2">
                    <a:lumMod val="50000"/>
                  </a:schemeClr>
                </a:solidFill>
              </a:rPr>
              <a:t> </a:t>
            </a:r>
            <a:r>
              <a:rPr lang="en-US" sz="2400" dirty="0" smtClean="0">
                <a:solidFill>
                  <a:schemeClr val="bg2">
                    <a:lumMod val="50000"/>
                  </a:schemeClr>
                </a:solidFill>
              </a:rPr>
              <a:t/>
            </a:r>
            <a:br>
              <a:rPr lang="en-US" sz="2400" dirty="0" smtClean="0">
                <a:solidFill>
                  <a:schemeClr val="bg2">
                    <a:lumMod val="50000"/>
                  </a:schemeClr>
                </a:solidFill>
              </a:rPr>
            </a:br>
            <a:r>
              <a:rPr lang="en-US" sz="2400" dirty="0" smtClean="0">
                <a:solidFill>
                  <a:schemeClr val="bg2">
                    <a:lumMod val="50000"/>
                  </a:schemeClr>
                </a:solidFill>
              </a:rPr>
              <a:t>      </a:t>
            </a:r>
            <a:r>
              <a:rPr lang="en-US" sz="2800" b="1" dirty="0" smtClean="0">
                <a:solidFill>
                  <a:schemeClr val="accent4">
                    <a:lumMod val="75000"/>
                  </a:schemeClr>
                </a:solidFill>
              </a:rPr>
              <a:t>And I too, believe that  the   science of toxicology and its effect to the people  and the environment  ..</a:t>
            </a:r>
            <a:br>
              <a:rPr lang="en-US" sz="2800" b="1" dirty="0" smtClean="0">
                <a:solidFill>
                  <a:schemeClr val="accent4">
                    <a:lumMod val="75000"/>
                  </a:schemeClr>
                </a:solidFill>
              </a:rPr>
            </a:br>
            <a:r>
              <a:rPr lang="en-US" sz="2800" b="1" dirty="0" smtClean="0">
                <a:solidFill>
                  <a:schemeClr val="accent4">
                    <a:lumMod val="75000"/>
                  </a:schemeClr>
                </a:solidFill>
              </a:rPr>
              <a:t>	</a:t>
            </a:r>
            <a:r>
              <a:rPr lang="en-US" sz="2800" b="1" dirty="0" smtClean="0">
                <a:solidFill>
                  <a:srgbClr val="0070C0"/>
                </a:solidFill>
              </a:rPr>
              <a:t>is truly such a basic, both for our existence, as    well for our well being  </a:t>
            </a:r>
            <a:endParaRPr lang="el-GR" b="1" dirty="0">
              <a:solidFill>
                <a:schemeClr val="accent4">
                  <a:lumMod val="75000"/>
                </a:schemeClr>
              </a:solidFill>
            </a:endParaRPr>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0034" y="4572008"/>
            <a:ext cx="2775627" cy="2066654"/>
          </a:xfrm>
          <a:prstGeom prst="rect">
            <a:avLst/>
          </a:prstGeom>
          <a:noFill/>
          <a:ln w="9525">
            <a:noFill/>
            <a:miter lim="800000"/>
            <a:headEnd/>
            <a:tailEnd/>
          </a:ln>
          <a:effectLst/>
        </p:spPr>
      </p:pic>
      <p:pic>
        <p:nvPicPr>
          <p:cNvPr id="1028" name="Picture 4" descr="Σχετική εικόνα"/>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57224" y="285728"/>
            <a:ext cx="1698552" cy="2123191"/>
          </a:xfrm>
          <a:prstGeom prst="rect">
            <a:avLst/>
          </a:prstGeom>
          <a:noFill/>
        </p:spPr>
      </p:pic>
      <p:pic>
        <p:nvPicPr>
          <p:cNvPr id="3" name="Picture 2" descr="C:\Users\user\Pictures\toxreprts edit.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7504" y="2564904"/>
            <a:ext cx="4137819" cy="1771650"/>
          </a:xfrm>
          <a:prstGeom prst="rect">
            <a:avLst/>
          </a:prstGeom>
          <a:noFill/>
          <a:extLst>
            <a:ext uri="{909E8E84-426E-40DD-AFC4-6F175D3DCCD1}">
              <a14:hiddenFill xmlns:a14="http://schemas.microsoft.com/office/drawing/2010/main">
                <a:solidFill>
                  <a:srgbClr val="FFFFFF"/>
                </a:solidFill>
              </a14:hiddenFill>
            </a:ext>
          </a:extLst>
        </p:spPr>
      </p:pic>
      <p:sp>
        <p:nvSpPr>
          <p:cNvPr id="6" name="5 - Ορθογώνιο"/>
          <p:cNvSpPr/>
          <p:nvPr/>
        </p:nvSpPr>
        <p:spPr>
          <a:xfrm>
            <a:off x="2567370" y="1142984"/>
            <a:ext cx="1415772" cy="461665"/>
          </a:xfrm>
          <a:prstGeom prst="rect">
            <a:avLst/>
          </a:prstGeom>
        </p:spPr>
        <p:txBody>
          <a:bodyPr wrap="none">
            <a:spAutoFit/>
          </a:bodyPr>
          <a:lstStyle/>
          <a:p>
            <a:r>
              <a:rPr lang="en-US" sz="2400" b="1" dirty="0" smtClean="0">
                <a:solidFill>
                  <a:schemeClr val="bg2">
                    <a:lumMod val="50000"/>
                  </a:schemeClr>
                </a:solidFill>
              </a:rPr>
              <a:t>Aristotle</a:t>
            </a:r>
            <a:endParaRPr lang="el-GR" sz="24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5574" y="262508"/>
            <a:ext cx="9096946" cy="1078260"/>
          </a:xfrm>
        </p:spPr>
        <p:txBody>
          <a:bodyPr>
            <a:noAutofit/>
          </a:bodyPr>
          <a:lstStyle/>
          <a:p>
            <a:pPr algn="ctr"/>
            <a:r>
              <a:rPr lang="en-GB" sz="2800" dirty="0">
                <a:solidFill>
                  <a:schemeClr val="accent5">
                    <a:lumMod val="50000"/>
                  </a:schemeClr>
                </a:solidFill>
                <a:effectLst>
                  <a:outerShdw blurRad="38100" dist="38100" dir="2700000" algn="tl">
                    <a:srgbClr val="000000">
                      <a:alpha val="43137"/>
                    </a:srgbClr>
                  </a:outerShdw>
                </a:effectLst>
              </a:rPr>
              <a:t>T</a:t>
            </a:r>
            <a:r>
              <a:rPr lang="en-GB" sz="2800" dirty="0" smtClean="0">
                <a:solidFill>
                  <a:schemeClr val="accent5">
                    <a:lumMod val="50000"/>
                  </a:schemeClr>
                </a:solidFill>
                <a:effectLst>
                  <a:outerShdw blurRad="38100" dist="38100" dir="2700000" algn="tl">
                    <a:srgbClr val="000000">
                      <a:alpha val="43137"/>
                    </a:srgbClr>
                  </a:outerShdw>
                </a:effectLst>
              </a:rPr>
              <a:t>rust </a:t>
            </a:r>
            <a:r>
              <a:rPr lang="en-GB" sz="2800" dirty="0">
                <a:solidFill>
                  <a:schemeClr val="accent5">
                    <a:lumMod val="50000"/>
                  </a:schemeClr>
                </a:solidFill>
                <a:effectLst>
                  <a:outerShdw blurRad="38100" dist="38100" dir="2700000" algn="tl">
                    <a:srgbClr val="000000">
                      <a:alpha val="43137"/>
                    </a:srgbClr>
                  </a:outerShdw>
                </a:effectLst>
              </a:rPr>
              <a:t>the evidence</a:t>
            </a:r>
            <a:r>
              <a:rPr lang="en-GB" sz="2800" dirty="0" smtClean="0">
                <a:solidFill>
                  <a:schemeClr val="accent1">
                    <a:lumMod val="50000"/>
                  </a:schemeClr>
                </a:solidFill>
                <a:effectLst>
                  <a:outerShdw blurRad="38100" dist="38100" dir="2700000" algn="tl">
                    <a:srgbClr val="000000">
                      <a:alpha val="43137"/>
                    </a:srgbClr>
                  </a:outerShdw>
                </a:effectLst>
              </a:rPr>
              <a:t>…..but don’t generalise into conclusions ! </a:t>
            </a:r>
            <a:r>
              <a:rPr lang="en-GB" sz="2800" b="1" dirty="0" smtClean="0">
                <a:solidFill>
                  <a:schemeClr val="accent1">
                    <a:lumMod val="50000"/>
                  </a:schemeClr>
                </a:solidFill>
                <a:effectLst>
                  <a:outerShdw blurRad="38100" dist="38100" dir="2700000" algn="tl">
                    <a:srgbClr val="000000">
                      <a:alpha val="43137"/>
                    </a:srgbClr>
                  </a:outerShdw>
                </a:effectLst>
              </a:rPr>
              <a:t>…..</a:t>
            </a:r>
            <a:r>
              <a:rPr lang="en-GB" sz="2400" b="1" dirty="0" smtClean="0">
                <a:solidFill>
                  <a:schemeClr val="tx2">
                    <a:lumMod val="50000"/>
                  </a:schemeClr>
                </a:solidFill>
                <a:effectLst>
                  <a:outerShdw blurRad="38100" dist="38100" dir="2700000" algn="tl">
                    <a:srgbClr val="000000">
                      <a:alpha val="43137"/>
                    </a:srgbClr>
                  </a:outerShdw>
                </a:effectLst>
              </a:rPr>
              <a:t>Think of personlised causality and intergarted approaches </a:t>
            </a:r>
            <a:r>
              <a:rPr lang="en-GB" sz="2400" b="1" dirty="0" smtClean="0">
                <a:solidFill>
                  <a:srgbClr val="C00000"/>
                </a:solidFill>
                <a:effectLst>
                  <a:outerShdw blurRad="38100" dist="38100" dir="2700000" algn="tl">
                    <a:srgbClr val="000000">
                      <a:alpha val="43137"/>
                    </a:srgbClr>
                  </a:outerShdw>
                </a:effectLst>
              </a:rPr>
              <a:t> </a:t>
            </a:r>
            <a:r>
              <a:rPr lang="en-GB" sz="2800" b="1" dirty="0" smtClean="0">
                <a:solidFill>
                  <a:schemeClr val="tx2">
                    <a:lumMod val="50000"/>
                  </a:schemeClr>
                </a:solidFill>
              </a:rPr>
              <a:t>...</a:t>
            </a:r>
            <a:r>
              <a:rPr lang="en-GB" sz="2400" b="1" dirty="0" smtClean="0">
                <a:solidFill>
                  <a:schemeClr val="tx2">
                    <a:lumMod val="50000"/>
                  </a:schemeClr>
                </a:solidFill>
              </a:rPr>
              <a:t> AMT</a:t>
            </a:r>
            <a:endParaRPr lang="en-GB" sz="2400" b="1" dirty="0">
              <a:solidFill>
                <a:schemeClr val="tx2">
                  <a:lumMod val="50000"/>
                </a:schemeClr>
              </a:solidFill>
            </a:endParaRPr>
          </a:p>
        </p:txBody>
      </p:sp>
      <p:sp>
        <p:nvSpPr>
          <p:cNvPr id="2" name="Slide Number Placeholder 1"/>
          <p:cNvSpPr>
            <a:spLocks noGrp="1"/>
          </p:cNvSpPr>
          <p:nvPr>
            <p:ph type="sldNum" sz="quarter" idx="12"/>
          </p:nvPr>
        </p:nvSpPr>
        <p:spPr/>
        <p:txBody>
          <a:bodyPr/>
          <a:lstStyle/>
          <a:p>
            <a:fld id="{A41E3834-BCCF-4A68-9057-F2252D8A6C01}" type="slidenum">
              <a:rPr lang="en-GB" smtClean="0">
                <a:solidFill>
                  <a:prstClr val="black">
                    <a:tint val="75000"/>
                  </a:prstClr>
                </a:solidFill>
              </a:rPr>
              <a:pPr/>
              <a:t>3</a:t>
            </a:fld>
            <a:endParaRPr lang="en-GB">
              <a:solidFill>
                <a:prstClr val="black">
                  <a:tint val="75000"/>
                </a:prstClr>
              </a:solidFill>
            </a:endParaRPr>
          </a:p>
        </p:txBody>
      </p:sp>
      <p:sp>
        <p:nvSpPr>
          <p:cNvPr id="4" name="Rectangle 3"/>
          <p:cNvSpPr/>
          <p:nvPr/>
        </p:nvSpPr>
        <p:spPr>
          <a:xfrm>
            <a:off x="4556447" y="3827696"/>
            <a:ext cx="4552057" cy="1446550"/>
          </a:xfrm>
          <a:prstGeom prst="rect">
            <a:avLst/>
          </a:prstGeom>
        </p:spPr>
        <p:txBody>
          <a:bodyPr wrap="square">
            <a:spAutoFit/>
          </a:bodyPr>
          <a:lstStyle/>
          <a:p>
            <a:pPr algn="ctr"/>
            <a:r>
              <a:rPr lang="el-GR" sz="2400" b="1" dirty="0">
                <a:solidFill>
                  <a:srgbClr val="4F81BD">
                    <a:lumMod val="50000"/>
                  </a:srgbClr>
                </a:solidFill>
                <a:effectLst>
                  <a:outerShdw blurRad="38100" dist="38100" dir="2700000" algn="tl">
                    <a:srgbClr val="000000">
                      <a:alpha val="43137"/>
                    </a:srgbClr>
                  </a:outerShdw>
                </a:effectLst>
              </a:rPr>
              <a:t>«Αρχή σοφίας, η γνώση της άγνοιας</a:t>
            </a:r>
            <a:r>
              <a:rPr lang="el-GR" sz="2400" b="1" dirty="0" smtClean="0">
                <a:solidFill>
                  <a:srgbClr val="4F81BD">
                    <a:lumMod val="50000"/>
                  </a:srgbClr>
                </a:solidFill>
                <a:effectLst>
                  <a:outerShdw blurRad="38100" dist="38100" dir="2700000" algn="tl">
                    <a:srgbClr val="000000">
                      <a:alpha val="43137"/>
                    </a:srgbClr>
                  </a:outerShdw>
                </a:effectLst>
              </a:rPr>
              <a:t>.»</a:t>
            </a:r>
            <a:endParaRPr lang="en-US" sz="2400" b="1" dirty="0" smtClean="0">
              <a:solidFill>
                <a:srgbClr val="4F81BD">
                  <a:lumMod val="50000"/>
                </a:srgbClr>
              </a:solidFill>
              <a:effectLst>
                <a:outerShdw blurRad="38100" dist="38100" dir="2700000" algn="tl">
                  <a:srgbClr val="000000">
                    <a:alpha val="43137"/>
                  </a:srgbClr>
                </a:outerShdw>
              </a:effectLst>
            </a:endParaRPr>
          </a:p>
          <a:p>
            <a:pPr algn="ctr"/>
            <a:r>
              <a:rPr lang="el-GR" sz="4000" b="1" dirty="0" smtClean="0">
                <a:solidFill>
                  <a:schemeClr val="accent2">
                    <a:lumMod val="50000"/>
                  </a:schemeClr>
                </a:solidFill>
              </a:rPr>
              <a:t>Μέτρον άριστον</a:t>
            </a:r>
            <a:endParaRPr lang="en-US" sz="2400" b="1" dirty="0">
              <a:solidFill>
                <a:srgbClr val="4F81BD">
                  <a:lumMod val="50000"/>
                </a:srgbClr>
              </a:solidFill>
              <a:effectLst>
                <a:outerShdw blurRad="38100" dist="38100" dir="2700000" algn="tl">
                  <a:srgbClr val="000000">
                    <a:alpha val="43137"/>
                  </a:srgbClr>
                </a:outerShdw>
              </a:effectLst>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00332" y="1901504"/>
            <a:ext cx="3657948" cy="18132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5" descr="data:image/jpeg;base64,/9j/4AAQSkZJRgABAQAAAQABAAD/2wCEAAkGBxITEBITERIVFRMWFhUZGBUXGBUXFRYWFRcYFxgXFxYaHiggGBolHRcVITEhJSkrLi4uFx8zODMtNygtLisBCgoKDg0OGxAQGy8mHyYtLS4tNS0tLS0rLS0tLS0tLS0tLS0tLS0tLS0tLS0tLS0tLS0tLS0tLS0tLS0tLS0tLf/AABEIAKMAxgMBEQACEQEDEQH/xAAaAAEAAwEBAQAAAAAAAAAAAAAAAwQFAgEG/8QAOhAAAQMCBAMFBgQEBwAAAAAAAQACEQMhBAUSMUFRcSJhgZGhBhOxwdHwFCMychUzUoJCQ2KSouHx/8QAGQEBAAMBAQAAAAAAAAAAAAAAAAECAwQF/8QAJhEAAwACAgEEAwEAAwAAAAAAAAECAxESITEEE0FRFCIyYSNxgf/aAAwDAQACEQMRAD8A+7XrHnBAEAQBAEAQBAEAQBAEAQBAEAQBAEAQBAEAQBAEAQBAEAQBAEAQBAEAQBAEAQBAEAQBAEAQBAEAQBAEAQBAEAQBAEAQBAEAQAJsBAEAQBAEAQBAEAQBAEAQBAEAQBAEBeynCNqOIdNhNuoWObI4W0aY4VPs0XZPSG7iOpH0XP8AkWbezH2ZeZ4drHgMkiN97yeS6cVultmOSVL6KukxMGOd481o2kU0zlSDotI3EdbKN/Q1o8aJ2EnhCN6INHEVqTWBrW6nxBJBEczHNYRNutt9G1OEtLyZy3MghAhAEAhAEAQBSAgCAIAgCAIAgCA8QGt7O/zHft+YXL6n+V/2b4PJBng/Od0HwWnp/wCEVy/0y37Nf5n9vzWXqvC/9L+n+TQwuM1vqM0xp79+qwvHxlP7NpvbaKOWYVvvqtv0GB3TP0Wua3wn/TLHH7v/AAuYfEiqarC2zTHOdx8Qs7hwlSNJrltEGS4cMFQ8Q8jwbwVs9OtFcUpbZYy3G+9aXadMGPRUy4/baRbHfJbKWTYVp1vIkhxA7oufits9vqUZ4pXdMuZdj/e6+zGmI7wZj4LHJi4aNIyctlfKKhNWsSIMi3SQtMy1Eopie6ZZdS92yo9olxlxWXLm0n4NOPFNopZIwvL6rzLpieVpPxC2z/r+iMsK3+zIfw7sQXVNUBpIAgmwCvzWJKdeSvF22/ot0j7/AAx1fqvf/UNj981lX/Hk6NF+8aZ88vQOQ9UAIAgCAIAgCAIAgNDJcQ1j3F5gafmFz55dT0bYaSfZFmtVrqpLTIgX8FbDLUaZXI062izkeJYzXrMTpjfvVPURVa0i+Gkt7JMuxbG1arnOABNje91XLFOJSRMUlTLOUvBqVyLguaQfArPMmplMvje6phtejS1ua6STcbmRNo8U45L0muhuY3or5Tj2jWHmNTi4E7Sdx6LTPifTkpiyLtMsYXE4emCGP77z8Vnc5Ke2i8VjlaTKmV5g1he1xhpcSDw8fRa5sTrTRniyJb2WWYmhRDtDpJvAMkn6LNxkyNbRoqiF0VMmxjWmo57om/qStM+OmkkjPFaTey1hc0brqB7hpmWm+20Kl4XxTS7LxkW3s4wGMp03Pbq7BMg3i4uD5KcmO6SeuyIuZbXwS0sXQpdlpkOJJIuBKq8eS+2iyuJ6+zmpiqVKkRTIJMkRe54lFF3W6DuYXRgBdxyHqAIAgCAIAgCAIAgCAIAmgEBZweNdTDgyLxc8In6rK8at9l4tz4K7nSZO+/mtUtLSKHMID1AEATQCaACAJoBAEAQBAEAQBAEAQBAEAQABAe6TyPko2iTlSQeoAgCAIAgPWMJMASeShvS2SlskrYd7Y1NidlE3NeGS5a8kSsVCAIAgCgHT2EbtInnI8pRUn8k6aOQFJB06mRuCB0PzUKl4ROn8nKkgko4dzrNBPTgq1antkqW/BzVplphwg8lKafgNNeTlSQEAQBAXMpraaohpdNoG91lmnlBpirVG/jalRrZptDuYO8d11w41LemdWR0l+pn5C8aarjtIPS0rf1K7SMsL6bMetU1Oc7mSV1zPFJHO3t7PcPQc9wa3c/d1F0pW2TKbekX3ZJU5t9VgvUyavBRVdgX+893ALrbbXWvuzx5GbxvlxLZyJ8btPn9Fj+TJp7FfZxleHqayWaJZbtTF+UK2ap4977IxzW+ipjXuL3azLgY7h3DuWuNJStFLbb7PcHhHVCQOAm9kyWoW2Jl14Ln8Dqc2+qx/Jgv7FEOKyx9NpcSI2tPFXjNNPSK1iqVsko5NUcJMC2xmfRVfqZTLLDTRXqUn0agkCRcHgYV1Syy0irTh9m1TmvQOoCTMRtI2I8VyPWPJ0dC/5I7PnWO0uBi4IMd4Xe0mu/k5PDPo8JUNei7WAJJFugv1XBcrHa0dcvnPZ88KJ1aAO1MR3rt5LXI5FL3o2sNgq1NpDNHa3N5FvvzXLWTHb3WzpmLlaRlY3Cupuhxkm66cVq10YXLl9ldaFAgCAIDa9m2jtnj2fK64/VfCOj0/yTZVVqGrVDpiePC5iPBUzKVC15L43XJ7MnHPLalRrSQ0k2BsurGtym/Jhb1TSKq1MzU9nx+Y79vzC5vVfyjfB/RcoVH/AIp4JOmNuEWhY0p9pa8mkuufZzpd+LcWxZrZnlA9VO17K2Rp+719HGYVGanaC/3toA1Rbu22lTiVJLetEZNb68nns6D+ZI/p87yp9V8DB5ZmY7+a/wDcV04/5Rhf9M7yx5FVlzv9hRmScMnG/wBka2Z1XCtQAJALhI59oLlxJOK2dFvVIZs782gCbF1xwMEbqMK/Sn8jK/2SPM6e8GlonfhxMiApwKWnsjM6TWj3PmamsA3LoHiE9PWmxmW9FoPDDTp8wY/tCye73RotTqTCzWhprEDZ1x4/9rsw3uNs5cs6rRt0yKTaTOZj0J+MLke7dM6U+KSKpoacW08HAnxAg/XxWireHRTjrJs6qVHfi2tk6dO3D9J+cKEl7TJpvml8FP2i/mN/b8ytvS/yzPP/AEjLXSYBAEAQE+DxTqbpb4jgQqZIVrTLzbl7Rfq564iGsAPMmfksF6ZfLNHn6Mlxve55rqMAgJcJiCx4c3hw5hUyQqnTLTTl7RpHPTwpjzP0XP8AjL7Nff8A8KwzNwqmoALgAibW+C09lOeJX3Xy5Fl2fHhTE95J9ICzXpV9l3n/AMK2FzNzHPdpBL4nht0Wl4eSS+ik5XLbKlapqcXREmVtK0tGbe3sYerocHcjIUUtrQT09lrFZiXvY8tA0GQBJm4PyWc4VMtfZesm2mc5hjzVLSW6dM9+/wD4pxYlGxeR0WqOduA7TA485g+Kyr0y30y6zv6IHZm41A9zQYmGzAE8equsCU8UV91utnGIzBz6jXwAWxAmymcKmXJFW29ktbNC5zHGmJaedj6Ks4VKaT8kvLt7I8ZmDqjmO0xpvurRiUpr7IrI6aZJiM1c4tcGgFpkG/iIUTgSTX2TWVvX+E5z11oYPM/YWf4q+yzzv6KOPxhquDiIgQt8WNQtIzu+T2VloUCAIAgCkBQAgCAKQFACAIAgCAIAgCAIAgCAIAgCA8QHqAIAgCAICbCYY1HaRA6qmS1C2y0y6ekXv4JU/qb6/RY/kz9GnsMy3CJ+9l0pmRNg8KajtLTw49ypdqFtlpnk9F45HU/qb6/RY/kyX9h/ZlkcF0J7MX0FIPJQHsIAgCAIwX6eXgUvePfpFzEcOSweZ8uMo2WNcdtlBb/9mIQBAEAQBAEAQBAEAQBAXsooOdUBYY07nrwhYZ6SnTNcUt10bGJY2qHNa6HN4gmx+YXJNOO2ujopK+jMynANe6oKgMtgbkXvOy6c2Ryk5McUJ7TGDwrjXd7s6Qw7+O3emTIvbXL5IiHzejUxFNtaQ10ObaRw68wueHWPtro3pK+tmTlmX63uD5hsSO8zZdObLqVx+TDHj2+y/TwGHc4hskt3AJssHlyyuzRY4ZSoZaH1ajdmMPj3CVtWZzC+2UnEnTLlLLsO4kNklu/aKyebKltmixwythcFSfWe0A6ABFzM2lXvJahMziJdNEzMpYDUc/8AQNhJ2AuSVV560kvJdYl3vwVcFg21ahgaabeF9R8VpeSscrfkziFdf4XvwVF+prSdTe8mPNZLLknTZp7cPpFTLcva51RtQTpI2JHNaZcrSTn5KY8abafwMFgWOq1WkWabXPNMmSlCa+RGNOmjjD4Brq72kw1s24m/NTWWpxpkTjTtos1qGGBLSCCOPa+Kzmsz7RdrH4IcqwdOo10g6gTBk7HZXzXcNFcczSZ7lmXMcHl4NnRuRtuoy5qTXEnHjWnsZfl7Hhz3fok6RPAcSVOTNU6leRGNVumS1cupVGF1KxExExbgqrNcVqiXimp3JDleXMcz3lQmLwNrCxJ8irZstKuMlceNNbo5x+HoaA6mbnYTv4cFOO8nLVIZFGtozF0mAQk2PZ2sJc0wCYPXdcnqU+mb4Gu0W8DgTTfUe4iDMdCZkrLJk5ykkaRHGm2cZTVDqtdw2Jb81bMtRKK43umzzLKwFWs0m5dI74lMsvhLGOv2pEuBwJpvqPJEGfKZkquTJzlSi0RxbbIspxAdVrR/iII74kK2aGokrjpOmTYDBlj6jiR2jbnvN1TLlVSl9F8cOW2cZfVAq1m8S6R32upyJ8JorD/Zo6wGCNJ1RziIPwmZKZMnNKUTEcdtlXKH6q9UjYifCVpmWscplMXds0KeKDqj6ZG3qCLrBw5lUaqk20U8qaKdSpTO8gt7wtcv7yrM8a4tyTYHBGm+o4kQZjzmSq5MvOVKLRHGm2R5VVDqtZw2JEeoVss6iUyMb3TZPg8IWVKj5EONh63Wd5OUpfRaY1TZVwVFpxFVx3abD5rS6axyikJc22TYvD1qktOgMne5PxVYrHPa22Wubpa+DMyiporBp4y3xm333rozLlj2Y43xs1M0eGUnRYuJ/wCUk+krnwp3a2bZHxlkWUuD6Bpgwe0P90mfVWzdZORXF3GiTB0fcUXayOJt0gfBVyV7lrRMT7c9keWVG1KJpzDoII43mCPNWzS4ychjaqdGVjsA6nE3HAjn0XTjyq/Bz3jceSqtSgQAFNAlfiXkQXEjqqqJXhFnTflnDKhEwSJ5GFLSfkhNrweazMzfnxU6XgbO34l7hBcSOqqoldpEumzhjiDIMHmFLSfkhPXgkOJeTOt09So4T9E8n9keszMmefFTpeCN/J3UxL3CHOJHKVCiV2kS6bOWVCNiR0spcp+SE9eD0VXSTqMnjJlOK1obfk8dVcTJJnnN0UpLQ2zp+JeRBcSOqhY5XaRLpsuZRjG09ZdNwIA4wss+N3rRpitTvZWr4tznucHOAJMCTYLScaU6aKVbbIhUIOoEzzm6txTWiu35O34p5sXuPioUSvCJd0/kiBVtFTp9Vx3cT1JUKUvCJbb8njHkGQSD3I0n5CejqrXc79TiepRSp8Il035OWm8yR3o11ohPsvZlj/eBjQDA3J3JWOLE5bbNMmTlpFBbmQQBAEAQBAEAQBAEAQBAEAQBAEAQBAEAQBAEAQBAEAQBAEAQBAEAQBAEAQBAEAQBAEAQBAEAQBAEAQBAEAQBAEAQBAEAQBAEAQBAEAQBAEAQBAEAQBAEAQBAEAQBAEAQBAEAQBAEAQBAEAQBAEAQBAEAQBAEAQBAEAQBAEAQBAEAQBAEAQBAEAQBAEAQBAEAQBAEAQBAEAQBAEAQBAf/2Q=="/>
          <p:cNvSpPr>
            <a:spLocks noChangeAspect="1" noChangeArrowheads="1"/>
          </p:cNvSpPr>
          <p:nvPr/>
        </p:nvSpPr>
        <p:spPr bwMode="auto">
          <a:xfrm>
            <a:off x="155575" y="-738188"/>
            <a:ext cx="1885950" cy="1552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 name="AutoShape 7" descr="data:image/jpeg;base64,/9j/4AAQSkZJRgABAQAAAQABAAD/2wCEAAkGBxITEBITERIVFRMWFhUZGBUXGBUXFRYWFRcYFxgXFxYaHiggGBolHRcVITEhJSkrLi4uFx8zODMtNygtLisBCgoKDg0OGxAQGy8mHyYtLS4tNS0tLS0rLS0tLS0tLS0tLS0tLS0tLS0tLS0tLS0tLS0tLS0tLS0tLS0tLS0tLf/AABEIAKMAxgMBEQACEQEDEQH/xAAaAAEAAwEBAQAAAAAAAAAAAAAAAwQFAgEG/8QAOhAAAQMCBAMFBgQEBwAAAAAAAQACEQMhBAUSMUFRcSJhgZGhBhOxwdHwFCMychUzUoJCQ2KSouHx/8QAGQEBAAMBAQAAAAAAAAAAAAAAAAECAwQF/8QAJhEAAwACAgEEAwEAAwAAAAAAAAECAxESITEEE0FRFCIyYSNxgf/aAAwDAQACEQMRAD8A+7XrHnBAEAQBAEAQBAEAQBAEAQBAEAQBAEAQBAEAQBAEAQBAEAQBAEAQBAEAQBAEAQBAEAQBAEAQBAEAQBAEAQBAEAQBAEAQBAEAQAJsBAEAQBAEAQBAEAQBAEAQBAEAQBAEBeynCNqOIdNhNuoWObI4W0aY4VPs0XZPSG7iOpH0XP8AkWbezH2ZeZ4drHgMkiN97yeS6cVultmOSVL6KukxMGOd481o2kU0zlSDotI3EdbKN/Q1o8aJ2EnhCN6INHEVqTWBrW6nxBJBEczHNYRNutt9G1OEtLyZy3MghAhAEAhAEAQBSAgCAIAgCAIAgCA8QGt7O/zHft+YXL6n+V/2b4PJBng/Od0HwWnp/wCEVy/0y37Nf5n9vzWXqvC/9L+n+TQwuM1vqM0xp79+qwvHxlP7NpvbaKOWYVvvqtv0GB3TP0Wua3wn/TLHH7v/AAuYfEiqarC2zTHOdx8Qs7hwlSNJrltEGS4cMFQ8Q8jwbwVs9OtFcUpbZYy3G+9aXadMGPRUy4/baRbHfJbKWTYVp1vIkhxA7oufits9vqUZ4pXdMuZdj/e6+zGmI7wZj4LHJi4aNIyctlfKKhNWsSIMi3SQtMy1Eopie6ZZdS92yo9olxlxWXLm0n4NOPFNopZIwvL6rzLpieVpPxC2z/r+iMsK3+zIfw7sQXVNUBpIAgmwCvzWJKdeSvF22/ot0j7/AAx1fqvf/UNj981lX/Hk6NF+8aZ88vQOQ9UAIAgCAIAgCAIAgNDJcQ1j3F5gafmFz55dT0bYaSfZFmtVrqpLTIgX8FbDLUaZXI062izkeJYzXrMTpjfvVPURVa0i+Gkt7JMuxbG1arnOABNje91XLFOJSRMUlTLOUvBqVyLguaQfArPMmplMvje6phtejS1ua6STcbmRNo8U45L0muhuY3or5Tj2jWHmNTi4E7Sdx6LTPifTkpiyLtMsYXE4emCGP77z8Vnc5Ke2i8VjlaTKmV5g1he1xhpcSDw8fRa5sTrTRniyJb2WWYmhRDtDpJvAMkn6LNxkyNbRoqiF0VMmxjWmo57om/qStM+OmkkjPFaTey1hc0brqB7hpmWm+20Kl4XxTS7LxkW3s4wGMp03Pbq7BMg3i4uD5KcmO6SeuyIuZbXwS0sXQpdlpkOJJIuBKq8eS+2iyuJ6+zmpiqVKkRTIJMkRe54lFF3W6DuYXRgBdxyHqAIAgCAIAgCAIAgCAIAmgEBZweNdTDgyLxc8In6rK8at9l4tz4K7nSZO+/mtUtLSKHMID1AEATQCaACAJoBAEAQBAEAQBAEAQBAEAQABAe6TyPko2iTlSQeoAgCAIAgPWMJMASeShvS2SlskrYd7Y1NidlE3NeGS5a8kSsVCAIAgCgHT2EbtInnI8pRUn8k6aOQFJB06mRuCB0PzUKl4ROn8nKkgko4dzrNBPTgq1antkqW/BzVplphwg8lKafgNNeTlSQEAQBAXMpraaohpdNoG91lmnlBpirVG/jalRrZptDuYO8d11w41LemdWR0l+pn5C8aarjtIPS0rf1K7SMsL6bMetU1Oc7mSV1zPFJHO3t7PcPQc9wa3c/d1F0pW2TKbekX3ZJU5t9VgvUyavBRVdgX+893ALrbbXWvuzx5GbxvlxLZyJ8btPn9Fj+TJp7FfZxleHqayWaJZbtTF+UK2ap4977IxzW+ipjXuL3azLgY7h3DuWuNJStFLbb7PcHhHVCQOAm9kyWoW2Jl14Ln8Dqc2+qx/Jgv7FEOKyx9NpcSI2tPFXjNNPSK1iqVsko5NUcJMC2xmfRVfqZTLLDTRXqUn0agkCRcHgYV1Syy0irTh9m1TmvQOoCTMRtI2I8VyPWPJ0dC/5I7PnWO0uBi4IMd4Xe0mu/k5PDPo8JUNei7WAJJFugv1XBcrHa0dcvnPZ88KJ1aAO1MR3rt5LXI5FL3o2sNgq1NpDNHa3N5FvvzXLWTHb3WzpmLlaRlY3Cupuhxkm66cVq10YXLl9ldaFAgCAIDa9m2jtnj2fK64/VfCOj0/yTZVVqGrVDpiePC5iPBUzKVC15L43XJ7MnHPLalRrSQ0k2BsurGtym/Jhb1TSKq1MzU9nx+Y79vzC5vVfyjfB/RcoVH/AIp4JOmNuEWhY0p9pa8mkuufZzpd+LcWxZrZnlA9VO17K2Rp+719HGYVGanaC/3toA1Rbu22lTiVJLetEZNb68nns6D+ZI/p87yp9V8DB5ZmY7+a/wDcV04/5Rhf9M7yx5FVlzv9hRmScMnG/wBka2Z1XCtQAJALhI59oLlxJOK2dFvVIZs782gCbF1xwMEbqMK/Sn8jK/2SPM6e8GlonfhxMiApwKWnsjM6TWj3PmamsA3LoHiE9PWmxmW9FoPDDTp8wY/tCye73RotTqTCzWhprEDZ1x4/9rsw3uNs5cs6rRt0yKTaTOZj0J+MLke7dM6U+KSKpoacW08HAnxAg/XxWireHRTjrJs6qVHfi2tk6dO3D9J+cKEl7TJpvml8FP2i/mN/b8ytvS/yzPP/AEjLXSYBAEAQE+DxTqbpb4jgQqZIVrTLzbl7Rfq564iGsAPMmfksF6ZfLNHn6Mlxve55rqMAgJcJiCx4c3hw5hUyQqnTLTTl7RpHPTwpjzP0XP8AjL7Nff8A8KwzNwqmoALgAibW+C09lOeJX3Xy5Fl2fHhTE95J9ICzXpV9l3n/AMK2FzNzHPdpBL4nht0Wl4eSS+ik5XLbKlapqcXREmVtK0tGbe3sYerocHcjIUUtrQT09lrFZiXvY8tA0GQBJm4PyWc4VMtfZesm2mc5hjzVLSW6dM9+/wD4pxYlGxeR0WqOduA7TA485g+Kyr0y30y6zv6IHZm41A9zQYmGzAE8equsCU8UV91utnGIzBz6jXwAWxAmymcKmXJFW29ktbNC5zHGmJaedj6Ks4VKaT8kvLt7I8ZmDqjmO0xpvurRiUpr7IrI6aZJiM1c4tcGgFpkG/iIUTgSTX2TWVvX+E5z11oYPM/YWf4q+yzzv6KOPxhquDiIgQt8WNQtIzu+T2VloUCAIAgCkBQAgCAKQFACAIAgCAIAgCAIAgCAIAgCA8QHqAIAgCAICbCYY1HaRA6qmS1C2y0y6ekXv4JU/qb6/RY/kz9GnsMy3CJ+9l0pmRNg8KajtLTw49ypdqFtlpnk9F45HU/qb6/RY/kyX9h/ZlkcF0J7MX0FIPJQHsIAgCAIwX6eXgUvePfpFzEcOSweZ8uMo2WNcdtlBb/9mIQBAEAQBAEAQBAEAQBAXsooOdUBYY07nrwhYZ6SnTNcUt10bGJY2qHNa6HN4gmx+YXJNOO2ujopK+jMynANe6oKgMtgbkXvOy6c2Ryk5McUJ7TGDwrjXd7s6Qw7+O3emTIvbXL5IiHzejUxFNtaQ10ObaRw68wueHWPtro3pK+tmTlmX63uD5hsSO8zZdObLqVx+TDHj2+y/TwGHc4hskt3AJssHlyyuzRY4ZSoZaH1ajdmMPj3CVtWZzC+2UnEnTLlLLsO4kNklu/aKyebKltmixwythcFSfWe0A6ABFzM2lXvJahMziJdNEzMpYDUc/8AQNhJ2AuSVV560kvJdYl3vwVcFg21ahgaabeF9R8VpeSscrfkziFdf4XvwVF+prSdTe8mPNZLLknTZp7cPpFTLcva51RtQTpI2JHNaZcrSTn5KY8abafwMFgWOq1WkWabXPNMmSlCa+RGNOmjjD4Brq72kw1s24m/NTWWpxpkTjTtos1qGGBLSCCOPa+Kzmsz7RdrH4IcqwdOo10g6gTBk7HZXzXcNFcczSZ7lmXMcHl4NnRuRtuoy5qTXEnHjWnsZfl7Hhz3fok6RPAcSVOTNU6leRGNVumS1cupVGF1KxExExbgqrNcVqiXimp3JDleXMcz3lQmLwNrCxJ8irZstKuMlceNNbo5x+HoaA6mbnYTv4cFOO8nLVIZFGtozF0mAQk2PZ2sJc0wCYPXdcnqU+mb4Gu0W8DgTTfUe4iDMdCZkrLJk5ykkaRHGm2cZTVDqtdw2Jb81bMtRKK43umzzLKwFWs0m5dI74lMsvhLGOv2pEuBwJpvqPJEGfKZkquTJzlSi0RxbbIspxAdVrR/iII74kK2aGokrjpOmTYDBlj6jiR2jbnvN1TLlVSl9F8cOW2cZfVAq1m8S6R32upyJ8JorD/Zo6wGCNJ1RziIPwmZKZMnNKUTEcdtlXKH6q9UjYifCVpmWscplMXds0KeKDqj6ZG3qCLrBw5lUaqk20U8qaKdSpTO8gt7wtcv7yrM8a4tyTYHBGm+o4kQZjzmSq5MvOVKLRHGm2R5VVDqtZw2JEeoVss6iUyMb3TZPg8IWVKj5EONh63Wd5OUpfRaY1TZVwVFpxFVx3abD5rS6axyikJc22TYvD1qktOgMne5PxVYrHPa22Wubpa+DMyiporBp4y3xm333rozLlj2Y43xs1M0eGUnRYuJ/wCUk+krnwp3a2bZHxlkWUuD6Bpgwe0P90mfVWzdZORXF3GiTB0fcUXayOJt0gfBVyV7lrRMT7c9keWVG1KJpzDoII43mCPNWzS4ychjaqdGVjsA6nE3HAjn0XTjyq/Bz3jceSqtSgQAFNAlfiXkQXEjqqqJXhFnTflnDKhEwSJ5GFLSfkhNrweazMzfnxU6XgbO34l7hBcSOqqoldpEumzhjiDIMHmFLSfkhPXgkOJeTOt09So4T9E8n9keszMmefFTpeCN/J3UxL3CHOJHKVCiV2kS6bOWVCNiR0spcp+SE9eD0VXSTqMnjJlOK1obfk8dVcTJJnnN0UpLQ2zp+JeRBcSOqhY5XaRLpsuZRjG09ZdNwIA4wss+N3rRpitTvZWr4tznucHOAJMCTYLScaU6aKVbbIhUIOoEzzm6txTWiu35O34p5sXuPioUSvCJd0/kiBVtFTp9Vx3cT1JUKUvCJbb8njHkGQSD3I0n5CejqrXc79TiepRSp8Il035OWm8yR3o11ohPsvZlj/eBjQDA3J3JWOLE5bbNMmTlpFBbmQQBAEAQBAEAQBAEAQBAEAQBAEAQBAEAQBAEAQBAEAQBAEAQBAEAQBAEAQBAEAQBAEAQBAEAQBAEAQBAEAQBAEAQBAEAQBAEAQBAEAQBAEAQBAEAQBAEAQBAEAQBAEAQBAEAQBAEAQBAEAQBAEAQBAEAQBAEAQBAEAQBAEAQBAEAQBAEAQBAEAQBAEAQBAEAQBAEAQBAEAQBAEAQBAf/2Q=="/>
          <p:cNvSpPr>
            <a:spLocks noChangeAspect="1" noChangeArrowheads="1"/>
          </p:cNvSpPr>
          <p:nvPr/>
        </p:nvSpPr>
        <p:spPr bwMode="auto">
          <a:xfrm>
            <a:off x="307975" y="-585788"/>
            <a:ext cx="1885950" cy="1552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9512" y="5258519"/>
            <a:ext cx="8964488"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247" y="1500174"/>
            <a:ext cx="3097607" cy="3020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ctangle 3"/>
          <p:cNvSpPr/>
          <p:nvPr/>
        </p:nvSpPr>
        <p:spPr>
          <a:xfrm>
            <a:off x="357158" y="4500570"/>
            <a:ext cx="2428893" cy="584775"/>
          </a:xfrm>
          <a:prstGeom prst="rect">
            <a:avLst/>
          </a:prstGeom>
        </p:spPr>
        <p:txBody>
          <a:bodyPr wrap="square">
            <a:spAutoFit/>
          </a:bodyPr>
          <a:lstStyle/>
          <a:p>
            <a:pPr algn="ctr"/>
            <a:r>
              <a:rPr lang="en-US" sz="3200" b="1" dirty="0" smtClean="0">
                <a:solidFill>
                  <a:srgbClr val="4F81BD">
                    <a:lumMod val="50000"/>
                  </a:srgbClr>
                </a:solidFill>
                <a:effectLst>
                  <a:outerShdw blurRad="38100" dist="38100" dir="2700000" algn="tl">
                    <a:srgbClr val="000000">
                      <a:alpha val="43137"/>
                    </a:srgbClr>
                  </a:outerShdw>
                </a:effectLst>
              </a:rPr>
              <a:t>Thales </a:t>
            </a:r>
            <a:r>
              <a:rPr lang="en-US" sz="2400" b="1" dirty="0" smtClean="0">
                <a:solidFill>
                  <a:srgbClr val="4F81BD">
                    <a:lumMod val="50000"/>
                  </a:srgbClr>
                </a:solidFill>
                <a:effectLst>
                  <a:outerShdw blurRad="38100" dist="38100" dir="2700000" algn="tl">
                    <a:srgbClr val="000000">
                      <a:alpha val="43137"/>
                    </a:srgbClr>
                  </a:outerShdw>
                </a:effectLst>
              </a:rPr>
              <a:t> </a:t>
            </a:r>
            <a:endParaRPr lang="en-US" sz="2400" b="1" dirty="0">
              <a:solidFill>
                <a:srgbClr val="4F81BD">
                  <a:lumMod val="50000"/>
                </a:srgbClr>
              </a:solidFill>
              <a:effectLst>
                <a:outerShdw blurRad="38100" dist="38100" dir="2700000" algn="tl">
                  <a:srgbClr val="000000">
                    <a:alpha val="43137"/>
                  </a:srgbClr>
                </a:outerShdw>
              </a:effectLst>
            </a:endParaRPr>
          </a:p>
        </p:txBody>
      </p:sp>
      <p:sp>
        <p:nvSpPr>
          <p:cNvPr id="11" name="Rectangle 3"/>
          <p:cNvSpPr/>
          <p:nvPr/>
        </p:nvSpPr>
        <p:spPr>
          <a:xfrm>
            <a:off x="4071933" y="6039169"/>
            <a:ext cx="2428893" cy="584775"/>
          </a:xfrm>
          <a:prstGeom prst="rect">
            <a:avLst/>
          </a:prstGeom>
        </p:spPr>
        <p:txBody>
          <a:bodyPr wrap="square">
            <a:spAutoFit/>
          </a:bodyPr>
          <a:lstStyle/>
          <a:p>
            <a:pPr algn="ctr"/>
            <a:r>
              <a:rPr lang="en-US" sz="3200" b="1" dirty="0" smtClean="0">
                <a:solidFill>
                  <a:srgbClr val="4F81BD">
                    <a:lumMod val="50000"/>
                  </a:srgbClr>
                </a:solidFill>
                <a:effectLst>
                  <a:outerShdw blurRad="38100" dist="38100" dir="2700000" algn="tl">
                    <a:srgbClr val="000000">
                      <a:alpha val="43137"/>
                    </a:srgbClr>
                  </a:outerShdw>
                </a:effectLst>
              </a:rPr>
              <a:t>Ippocrates </a:t>
            </a:r>
            <a:endParaRPr lang="en-US" sz="3200" b="1" dirty="0">
              <a:solidFill>
                <a:srgbClr val="4F81BD">
                  <a:lumMod val="50000"/>
                </a:srgbClr>
              </a:solidFill>
              <a:effectLst>
                <a:outerShdw blurRad="38100" dist="38100" dir="2700000" algn="tl">
                  <a:srgbClr val="000000">
                    <a:alpha val="43137"/>
                  </a:srgbClr>
                </a:outerShdw>
              </a:effectLst>
            </a:endParaRPr>
          </a:p>
        </p:txBody>
      </p:sp>
      <p:sp>
        <p:nvSpPr>
          <p:cNvPr id="12" name="Rectangle 3"/>
          <p:cNvSpPr/>
          <p:nvPr/>
        </p:nvSpPr>
        <p:spPr>
          <a:xfrm>
            <a:off x="5143504" y="1467137"/>
            <a:ext cx="3429024" cy="461665"/>
          </a:xfrm>
          <a:prstGeom prst="rect">
            <a:avLst/>
          </a:prstGeom>
        </p:spPr>
        <p:txBody>
          <a:bodyPr wrap="square">
            <a:spAutoFit/>
          </a:bodyPr>
          <a:lstStyle/>
          <a:p>
            <a:pPr algn="ctr"/>
            <a:r>
              <a:rPr lang="en-US" sz="2400" b="1" dirty="0" smtClean="0">
                <a:solidFill>
                  <a:srgbClr val="4F81BD">
                    <a:lumMod val="50000"/>
                  </a:srgbClr>
                </a:solidFill>
                <a:effectLst>
                  <a:outerShdw blurRad="38100" dist="38100" dir="2700000" algn="tl">
                    <a:srgbClr val="000000">
                      <a:alpha val="43137"/>
                    </a:srgbClr>
                  </a:outerShdw>
                </a:effectLst>
              </a:rPr>
              <a:t>Kleovoulos  Rodios</a:t>
            </a:r>
            <a:endParaRPr lang="en-US" sz="2400" b="1" dirty="0">
              <a:solidFill>
                <a:srgbClr val="4F81BD">
                  <a:lumMod val="50000"/>
                </a:srgbClr>
              </a:solidFill>
              <a:effectLst>
                <a:outerShdw blurRad="38100" dist="38100" dir="2700000" algn="tl">
                  <a:srgbClr val="000000">
                    <a:alpha val="43137"/>
                  </a:srgbClr>
                </a:outerShdw>
              </a:effectLst>
            </a:endParaRPr>
          </a:p>
        </p:txBody>
      </p:sp>
      <p:sp>
        <p:nvSpPr>
          <p:cNvPr id="13" name="12 - Ορθογώνιο"/>
          <p:cNvSpPr/>
          <p:nvPr/>
        </p:nvSpPr>
        <p:spPr>
          <a:xfrm>
            <a:off x="3071802" y="1714488"/>
            <a:ext cx="2214578" cy="2246769"/>
          </a:xfrm>
          <a:prstGeom prst="rect">
            <a:avLst/>
          </a:prstGeom>
        </p:spPr>
        <p:txBody>
          <a:bodyPr wrap="square">
            <a:spAutoFit/>
          </a:bodyPr>
          <a:lstStyle/>
          <a:p>
            <a:pPr algn="ctr"/>
            <a:r>
              <a:rPr lang="en-US" sz="2800" b="1" dirty="0" smtClean="0">
                <a:solidFill>
                  <a:srgbClr val="C00000"/>
                </a:solidFill>
              </a:rPr>
              <a:t>Modern toxicology versus</a:t>
            </a:r>
          </a:p>
          <a:p>
            <a:pPr algn="ctr"/>
            <a:r>
              <a:rPr lang="en-US" sz="2800" b="1" dirty="0" smtClean="0">
                <a:solidFill>
                  <a:srgbClr val="C00000"/>
                </a:solidFill>
              </a:rPr>
              <a:t>  ancient  philosophy </a:t>
            </a:r>
            <a:endParaRPr lang="el-GR" sz="2800" b="1" dirty="0">
              <a:solidFill>
                <a:srgbClr val="C00000"/>
              </a:solidFill>
            </a:endParaRPr>
          </a:p>
        </p:txBody>
      </p:sp>
    </p:spTree>
    <p:extLst>
      <p:ext uri="{BB962C8B-B14F-4D97-AF65-F5344CB8AC3E}">
        <p14:creationId xmlns:p14="http://schemas.microsoft.com/office/powerpoint/2010/main" val="35064919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ristides Tsatsakis\Documents\PPT congresess seminars courses ALL\korea 2016 sept\image-19-09-16-01-06.jpe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85719" y="121137"/>
            <a:ext cx="4286281" cy="3265738"/>
          </a:xfrm>
          <a:prstGeom prst="rect">
            <a:avLst/>
          </a:prstGeom>
          <a:noFill/>
        </p:spPr>
      </p:pic>
      <p:pic>
        <p:nvPicPr>
          <p:cNvPr id="2052" name="Picture 4" descr="C:\Users\Aristides Tsatsakis\Documents\PPT congresess seminars courses ALL\korea 2016 sept\image-19-09-16-01-06-2.jpe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57752" y="404664"/>
            <a:ext cx="4066336" cy="1872208"/>
          </a:xfrm>
          <a:prstGeom prst="rect">
            <a:avLst/>
          </a:prstGeom>
          <a:noFill/>
        </p:spPr>
      </p:pic>
      <p:pic>
        <p:nvPicPr>
          <p:cNvPr id="2053" name="Picture 5" descr="C:\Users\Aristides Tsatsakis\Documents\PPT congresess seminars courses ALL\korea 2016 sept\image-19-09-16-01-06-3.jpe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7504" y="4116922"/>
            <a:ext cx="2743403" cy="1760350"/>
          </a:xfrm>
          <a:prstGeom prst="rect">
            <a:avLst/>
          </a:prstGeom>
          <a:noFill/>
        </p:spPr>
      </p:pic>
      <p:pic>
        <p:nvPicPr>
          <p:cNvPr id="619521" name="Picture 1"/>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036712" y="2924945"/>
            <a:ext cx="6049936" cy="3600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724" y="-27384"/>
            <a:ext cx="4265245" cy="523220"/>
          </a:xfrm>
          <a:prstGeom prst="rect">
            <a:avLst/>
          </a:prstGeom>
          <a:noFill/>
        </p:spPr>
        <p:txBody>
          <a:bodyPr wrap="square" rtlCol="0">
            <a:spAutoFit/>
          </a:bodyPr>
          <a:lstStyle/>
          <a:p>
            <a:pPr algn="ctr"/>
            <a:r>
              <a:rPr lang="en-US" sz="2800" b="1" dirty="0" smtClean="0">
                <a:solidFill>
                  <a:schemeClr val="tx2">
                    <a:lumMod val="25000"/>
                  </a:schemeClr>
                </a:solidFill>
              </a:rPr>
              <a:t>Related  Web sites</a:t>
            </a:r>
            <a:endParaRPr lang="el-GR" sz="2800" b="1" dirty="0">
              <a:solidFill>
                <a:schemeClr val="tx2">
                  <a:lumMod val="25000"/>
                </a:schemeClr>
              </a:solidFill>
            </a:endParaRPr>
          </a:p>
        </p:txBody>
      </p:sp>
      <p:pic>
        <p:nvPicPr>
          <p:cNvPr id="3" name="Εικόνα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498" y="543275"/>
            <a:ext cx="4546737" cy="2597697"/>
          </a:xfrm>
          <a:prstGeom prst="rect">
            <a:avLst/>
          </a:prstGeom>
          <a:ln>
            <a:noFill/>
          </a:ln>
          <a:effectLst>
            <a:softEdge rad="112500"/>
          </a:effectLst>
        </p:spPr>
      </p:pic>
      <p:pic>
        <p:nvPicPr>
          <p:cNvPr id="5" name="Εικόνα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496" y="3503702"/>
            <a:ext cx="5221081" cy="2805618"/>
          </a:xfrm>
          <a:prstGeom prst="rect">
            <a:avLst/>
          </a:prstGeom>
          <a:ln>
            <a:noFill/>
          </a:ln>
          <a:effectLst>
            <a:softEdge rad="112500"/>
          </a:effectLst>
        </p:spPr>
      </p:pic>
      <p:pic>
        <p:nvPicPr>
          <p:cNvPr id="4" name="Εικόνα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55976" y="3177492"/>
            <a:ext cx="4757210" cy="2416908"/>
          </a:xfrm>
          <a:prstGeom prst="rect">
            <a:avLst/>
          </a:prstGeom>
          <a:ln>
            <a:noFill/>
          </a:ln>
          <a:effectLst>
            <a:softEdge rad="112500"/>
          </a:effectLst>
        </p:spPr>
      </p:pic>
      <p:sp>
        <p:nvSpPr>
          <p:cNvPr id="8" name="TextBox 7"/>
          <p:cNvSpPr txBox="1"/>
          <p:nvPr/>
        </p:nvSpPr>
        <p:spPr>
          <a:xfrm>
            <a:off x="1037983" y="580618"/>
            <a:ext cx="2669921" cy="400110"/>
          </a:xfrm>
          <a:prstGeom prst="rect">
            <a:avLst/>
          </a:prstGeom>
          <a:noFill/>
        </p:spPr>
        <p:txBody>
          <a:bodyPr wrap="square" rtlCol="0">
            <a:spAutoFit/>
          </a:bodyPr>
          <a:lstStyle/>
          <a:p>
            <a:pPr algn="ctr"/>
            <a:r>
              <a:rPr lang="en-US" sz="2000" b="1" dirty="0" smtClean="0">
                <a:solidFill>
                  <a:prstClr val="black"/>
                </a:solidFill>
                <a:effectLst>
                  <a:outerShdw blurRad="38100" dist="38100" dir="2700000" algn="tl">
                    <a:srgbClr val="000000">
                      <a:alpha val="43137"/>
                    </a:srgbClr>
                  </a:outerShdw>
                </a:effectLst>
              </a:rPr>
              <a:t>aristsatsakis.com</a:t>
            </a:r>
            <a:endParaRPr lang="el-GR" sz="2000" b="1" dirty="0">
              <a:solidFill>
                <a:prstClr val="black"/>
              </a:solidFill>
              <a:effectLst>
                <a:outerShdw blurRad="38100" dist="38100" dir="2700000" algn="tl">
                  <a:srgbClr val="000000">
                    <a:alpha val="43137"/>
                  </a:srgbClr>
                </a:outerShdw>
              </a:effectLst>
            </a:endParaRPr>
          </a:p>
        </p:txBody>
      </p:sp>
      <p:sp>
        <p:nvSpPr>
          <p:cNvPr id="11" name="TextBox 10"/>
          <p:cNvSpPr txBox="1"/>
          <p:nvPr/>
        </p:nvSpPr>
        <p:spPr>
          <a:xfrm>
            <a:off x="1475656" y="3748970"/>
            <a:ext cx="2520280" cy="400110"/>
          </a:xfrm>
          <a:prstGeom prst="rect">
            <a:avLst/>
          </a:prstGeom>
          <a:noFill/>
        </p:spPr>
        <p:txBody>
          <a:bodyPr wrap="square" rtlCol="0">
            <a:spAutoFit/>
          </a:bodyPr>
          <a:lstStyle/>
          <a:p>
            <a:pPr algn="r"/>
            <a:r>
              <a:rPr lang="en-US" sz="2000" b="1" dirty="0" smtClean="0">
                <a:solidFill>
                  <a:prstClr val="white"/>
                </a:solidFill>
                <a:effectLst>
                  <a:outerShdw blurRad="38100" dist="38100" dir="2700000" algn="tl">
                    <a:srgbClr val="000000">
                      <a:alpha val="43137"/>
                    </a:srgbClr>
                  </a:outerShdw>
                </a:effectLst>
              </a:rPr>
              <a:t>ctoxres.med.uoc.gr</a:t>
            </a:r>
            <a:endParaRPr lang="el-GR" sz="2000" b="1" dirty="0">
              <a:solidFill>
                <a:prstClr val="white"/>
              </a:solidFill>
              <a:effectLst>
                <a:outerShdw blurRad="38100" dist="38100" dir="2700000" algn="tl">
                  <a:srgbClr val="000000">
                    <a:alpha val="43137"/>
                  </a:srgbClr>
                </a:outerShdw>
              </a:effectLst>
            </a:endParaRPr>
          </a:p>
        </p:txBody>
      </p:sp>
      <p:sp>
        <p:nvSpPr>
          <p:cNvPr id="13" name="TextBox 12"/>
          <p:cNvSpPr txBox="1"/>
          <p:nvPr/>
        </p:nvSpPr>
        <p:spPr>
          <a:xfrm>
            <a:off x="5606650" y="3635732"/>
            <a:ext cx="2205743" cy="369332"/>
          </a:xfrm>
          <a:prstGeom prst="rect">
            <a:avLst/>
          </a:prstGeom>
          <a:noFill/>
        </p:spPr>
        <p:txBody>
          <a:bodyPr wrap="square" rtlCol="0">
            <a:spAutoFit/>
          </a:bodyPr>
          <a:lstStyle/>
          <a:p>
            <a:r>
              <a:rPr lang="en-US" b="1" dirty="0" smtClean="0">
                <a:solidFill>
                  <a:prstClr val="black"/>
                </a:solidFill>
                <a:effectLst>
                  <a:outerShdw blurRad="38100" dist="38100" dir="2700000" algn="tl">
                    <a:srgbClr val="000000">
                      <a:alpha val="43137"/>
                    </a:srgbClr>
                  </a:outerShdw>
                </a:effectLst>
              </a:rPr>
              <a:t>toxplus.gr</a:t>
            </a:r>
            <a:endParaRPr lang="el-GR" b="1" dirty="0">
              <a:solidFill>
                <a:prstClr val="black"/>
              </a:solidFill>
              <a:effectLst>
                <a:outerShdw blurRad="38100" dist="38100" dir="2700000" algn="tl">
                  <a:srgbClr val="000000">
                    <a:alpha val="43137"/>
                  </a:srgbClr>
                </a:outerShdw>
              </a:effectLst>
            </a:endParaRPr>
          </a:p>
        </p:txBody>
      </p:sp>
      <p:pic>
        <p:nvPicPr>
          <p:cNvPr id="6146"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16016" y="296132"/>
            <a:ext cx="4489564" cy="3060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07904" y="4797152"/>
            <a:ext cx="3552577" cy="1995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07741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23" y="116631"/>
            <a:ext cx="4178725" cy="2973109"/>
          </a:xfrm>
          <a:prstGeom prst="rect">
            <a:avLst/>
          </a:prstGeom>
          <a:ln>
            <a:noFill/>
          </a:ln>
          <a:effectLst>
            <a:outerShdw blurRad="292100" dist="139700" dir="2700000" algn="tl" rotWithShape="0">
              <a:srgbClr val="333333">
                <a:alpha val="65000"/>
              </a:srgbClr>
            </a:outerShdw>
          </a:effectLst>
        </p:spPr>
      </p:pic>
      <p:pic>
        <p:nvPicPr>
          <p:cNvPr id="512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325712"/>
            <a:ext cx="4571999" cy="1460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20633" y="123904"/>
            <a:ext cx="4235335" cy="3176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Εικόνα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20633" y="3286124"/>
            <a:ext cx="4415863" cy="2031359"/>
          </a:xfrm>
          <a:prstGeom prst="rect">
            <a:avLst/>
          </a:prstGeom>
          <a:ln>
            <a:noFill/>
          </a:ln>
          <a:effectLst>
            <a:outerShdw blurRad="292100" dist="139700" dir="2700000" algn="tl" rotWithShape="0">
              <a:srgbClr val="333333">
                <a:alpha val="65000"/>
              </a:srgbClr>
            </a:outerShdw>
          </a:effectLst>
        </p:spPr>
      </p:pic>
      <p:pic>
        <p:nvPicPr>
          <p:cNvPr id="9" name="Picture 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 y="5143512"/>
            <a:ext cx="7486741" cy="1644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54453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04" y="2132856"/>
            <a:ext cx="5931011" cy="4559949"/>
          </a:xfrm>
          <a:prstGeom prst="rect">
            <a:avLst/>
          </a:prstGeom>
        </p:spPr>
      </p:pic>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04277" y="116632"/>
            <a:ext cx="5132219"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81073" y="2708920"/>
            <a:ext cx="3183416" cy="3893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23529" y="136213"/>
            <a:ext cx="3456384" cy="1995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17233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0" y="-99392"/>
            <a:ext cx="9324528" cy="7235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8468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629467" y="1196752"/>
            <a:ext cx="8191005" cy="914400"/>
          </a:xfrm>
        </p:spPr>
        <p:txBody>
          <a:bodyPr rtlCol="0">
            <a:normAutofit fontScale="90000"/>
          </a:bodyPr>
          <a:lstStyle/>
          <a:p>
            <a:pPr eaLnBrk="1" fontAlgn="auto" hangingPunct="1">
              <a:spcAft>
                <a:spcPts val="0"/>
              </a:spcAft>
              <a:defRPr/>
            </a:pPr>
            <a:r>
              <a:rPr lang="en-US" sz="3600" b="1" dirty="0" smtClean="0">
                <a:solidFill>
                  <a:schemeClr val="tx2">
                    <a:lumMod val="75000"/>
                  </a:schemeClr>
                </a:solidFill>
              </a:rPr>
              <a:t/>
            </a:r>
            <a:br>
              <a:rPr lang="en-US" sz="3600" b="1" dirty="0" smtClean="0">
                <a:solidFill>
                  <a:schemeClr val="tx2">
                    <a:lumMod val="75000"/>
                  </a:schemeClr>
                </a:solidFill>
              </a:rPr>
            </a:br>
            <a:r>
              <a:rPr lang="en-US" sz="3600" b="1" dirty="0" smtClean="0">
                <a:solidFill>
                  <a:schemeClr val="tx2">
                    <a:lumMod val="75000"/>
                  </a:schemeClr>
                </a:solidFill>
              </a:rPr>
              <a:t/>
            </a:r>
            <a:br>
              <a:rPr lang="en-US" sz="3600" b="1" dirty="0" smtClean="0">
                <a:solidFill>
                  <a:schemeClr val="tx2">
                    <a:lumMod val="75000"/>
                  </a:schemeClr>
                </a:solidFill>
              </a:rPr>
            </a:br>
            <a:r>
              <a:rPr lang="en-US" sz="3600" b="1" dirty="0" smtClean="0">
                <a:solidFill>
                  <a:schemeClr val="tx2">
                    <a:lumMod val="75000"/>
                  </a:schemeClr>
                </a:solidFill>
              </a:rPr>
              <a:t>   Changes in Causes of Morbidity and </a:t>
            </a:r>
            <a:r>
              <a:rPr lang="en-US" sz="3600" b="1" dirty="0" smtClean="0">
                <a:solidFill>
                  <a:srgbClr val="C00000"/>
                </a:solidFill>
              </a:rPr>
              <a:t>the concern of increase of chemical exposure </a:t>
            </a:r>
            <a:endParaRPr lang="en-US" sz="3600" b="1" dirty="0">
              <a:solidFill>
                <a:srgbClr val="C00000"/>
              </a:solidFill>
            </a:endParaRPr>
          </a:p>
        </p:txBody>
      </p:sp>
      <p:sp>
        <p:nvSpPr>
          <p:cNvPr id="345090" name="Vertical Text Placeholder 8"/>
          <p:cNvSpPr>
            <a:spLocks noGrp="1"/>
          </p:cNvSpPr>
          <p:nvPr>
            <p:ph type="body" orient="vert" idx="1"/>
          </p:nvPr>
        </p:nvSpPr>
        <p:spPr>
          <a:xfrm>
            <a:off x="611188" y="2564904"/>
            <a:ext cx="8229600" cy="2663825"/>
          </a:xfrm>
        </p:spPr>
        <p:txBody>
          <a:bodyPr vert="horz" rtlCol="0">
            <a:normAutofit fontScale="92500"/>
          </a:bodyPr>
          <a:lstStyle/>
          <a:p>
            <a:pPr marL="0" indent="0" algn="ctr" eaLnBrk="1" fontAlgn="auto" hangingPunct="1">
              <a:spcAft>
                <a:spcPts val="1800"/>
              </a:spcAft>
              <a:buFont typeface="Arial" pitchFamily="34" charset="0"/>
              <a:buNone/>
              <a:defRPr/>
            </a:pPr>
            <a:r>
              <a:rPr lang="en-US" altLang="el-GR" sz="3600" b="1" dirty="0" smtClean="0">
                <a:solidFill>
                  <a:schemeClr val="accent4">
                    <a:lumMod val="50000"/>
                  </a:schemeClr>
                </a:solidFill>
              </a:rPr>
              <a:t>During the last 100 years changes in our planet and in life conditions and climate</a:t>
            </a:r>
          </a:p>
          <a:p>
            <a:pPr marL="0" indent="0" algn="ctr" eaLnBrk="1" fontAlgn="auto" hangingPunct="1">
              <a:spcAft>
                <a:spcPts val="1800"/>
              </a:spcAft>
              <a:buFont typeface="Arial" pitchFamily="34" charset="0"/>
              <a:buNone/>
              <a:defRPr/>
            </a:pPr>
            <a:r>
              <a:rPr lang="en-US" altLang="el-GR" sz="3600" b="1" dirty="0" smtClean="0">
                <a:solidFill>
                  <a:schemeClr val="accent4">
                    <a:lumMod val="50000"/>
                  </a:schemeClr>
                </a:solidFill>
              </a:rPr>
              <a:t> have resulted in major changes in causes of morbidity and the burden of diseases </a:t>
            </a:r>
            <a:endParaRPr lang="el-GR" altLang="el-GR" sz="3600" b="1" dirty="0" smtClean="0">
              <a:solidFill>
                <a:schemeClr val="accent4">
                  <a:lumMod val="50000"/>
                </a:schemeClr>
              </a:solidFill>
            </a:endParaRPr>
          </a:p>
        </p:txBody>
      </p:sp>
      <p:sp>
        <p:nvSpPr>
          <p:cNvPr id="296965" name="TextBox 12"/>
          <p:cNvSpPr txBox="1">
            <a:spLocks noChangeArrowheads="1"/>
          </p:cNvSpPr>
          <p:nvPr/>
        </p:nvSpPr>
        <p:spPr bwMode="auto">
          <a:xfrm>
            <a:off x="985838" y="5589240"/>
            <a:ext cx="642937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charset="0"/>
              <a:buChar char="•"/>
              <a:defRPr sz="3200">
                <a:solidFill>
                  <a:schemeClr val="tx1"/>
                </a:solidFill>
                <a:latin typeface="Calibri" pitchFamily="34" charset="0"/>
              </a:defRPr>
            </a:lvl1pPr>
            <a:lvl2pPr marL="742950" indent="-285750" defTabSz="457200" eaLnBrk="0" hangingPunct="0">
              <a:spcBef>
                <a:spcPct val="20000"/>
              </a:spcBef>
              <a:buFont typeface="Arial" charset="0"/>
              <a:buChar char="–"/>
              <a:defRPr sz="2800">
                <a:solidFill>
                  <a:schemeClr val="tx1"/>
                </a:solidFill>
                <a:latin typeface="Calibri" pitchFamily="34" charset="0"/>
              </a:defRPr>
            </a:lvl2pPr>
            <a:lvl3pPr marL="1143000" indent="-228600" defTabSz="457200" eaLnBrk="0" hangingPunct="0">
              <a:spcBef>
                <a:spcPct val="20000"/>
              </a:spcBef>
              <a:buFont typeface="Arial" charset="0"/>
              <a:buChar char="•"/>
              <a:defRPr sz="2400">
                <a:solidFill>
                  <a:schemeClr val="tx1"/>
                </a:solidFill>
                <a:latin typeface="Calibri" pitchFamily="34" charset="0"/>
              </a:defRPr>
            </a:lvl3pPr>
            <a:lvl4pPr marL="1600200" indent="-228600" defTabSz="457200" eaLnBrk="0" hangingPunct="0">
              <a:spcBef>
                <a:spcPct val="20000"/>
              </a:spcBef>
              <a:buFont typeface="Arial" charset="0"/>
              <a:buChar char="–"/>
              <a:defRPr sz="2000">
                <a:solidFill>
                  <a:schemeClr val="tx1"/>
                </a:solidFill>
                <a:latin typeface="Calibri" pitchFamily="34" charset="0"/>
              </a:defRPr>
            </a:lvl4pPr>
            <a:lvl5pPr marL="2057400" indent="-228600" defTabSz="457200" eaLnBrk="0" hangingPunct="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kumimoji="0" lang="en-US" altLang="el-GR" sz="2000" b="1" i="1" dirty="0">
                <a:solidFill>
                  <a:srgbClr val="376092"/>
                </a:solidFill>
              </a:rPr>
              <a:t>The Burden of Disease and the Changing Task of Medicine</a:t>
            </a:r>
          </a:p>
          <a:p>
            <a:pPr eaLnBrk="1" hangingPunct="1">
              <a:spcBef>
                <a:spcPct val="0"/>
              </a:spcBef>
              <a:buFontTx/>
              <a:buNone/>
            </a:pPr>
            <a:r>
              <a:rPr kumimoji="0" lang="en-US" altLang="el-GR" sz="2000" b="1" i="1" dirty="0">
                <a:solidFill>
                  <a:srgbClr val="C00000"/>
                </a:solidFill>
              </a:rPr>
              <a:t>N </a:t>
            </a:r>
            <a:r>
              <a:rPr kumimoji="0" lang="en-US" altLang="el-GR" sz="2000" b="1" i="1" dirty="0" err="1">
                <a:solidFill>
                  <a:srgbClr val="C00000"/>
                </a:solidFill>
              </a:rPr>
              <a:t>Engl</a:t>
            </a:r>
            <a:r>
              <a:rPr kumimoji="0" lang="en-US" altLang="el-GR" sz="2000" b="1" i="1" dirty="0">
                <a:solidFill>
                  <a:srgbClr val="C00000"/>
                </a:solidFill>
              </a:rPr>
              <a:t> J Med 2012; 366:2333-2338 June 21, 2012</a:t>
            </a:r>
          </a:p>
        </p:txBody>
      </p:sp>
      <p:sp>
        <p:nvSpPr>
          <p:cNvPr id="2" name="Ορθογώνιο 1"/>
          <p:cNvSpPr/>
          <p:nvPr/>
        </p:nvSpPr>
        <p:spPr>
          <a:xfrm>
            <a:off x="198438" y="260648"/>
            <a:ext cx="8820150" cy="523220"/>
          </a:xfrm>
          <a:prstGeom prst="rect">
            <a:avLst/>
          </a:prstGeom>
        </p:spPr>
        <p:txBody>
          <a:bodyPr>
            <a:spAutoFit/>
          </a:bodyPr>
          <a:lstStyle/>
          <a:p>
            <a:pPr algn="ctr" fontAlgn="auto">
              <a:spcBef>
                <a:spcPts val="0"/>
              </a:spcBef>
              <a:spcAft>
                <a:spcPts val="0"/>
              </a:spcAft>
              <a:defRPr/>
            </a:pPr>
            <a:r>
              <a:rPr kumimoji="0" lang="en-US" sz="2800" dirty="0">
                <a:solidFill>
                  <a:srgbClr val="C00000"/>
                </a:solidFill>
                <a:effectLst>
                  <a:outerShdw blurRad="38100" dist="38100" dir="2700000" algn="tl">
                    <a:srgbClr val="000000">
                      <a:alpha val="43137"/>
                    </a:srgbClr>
                  </a:outerShdw>
                </a:effectLst>
                <a:latin typeface="Calibri"/>
              </a:rPr>
              <a:t>Why to study Long Term Low Dose Exposure to Chemicals </a:t>
            </a:r>
          </a:p>
        </p:txBody>
      </p:sp>
      <p:sp>
        <p:nvSpPr>
          <p:cNvPr id="3" name="Στρογγυλεμένο ορθογώνιο 2"/>
          <p:cNvSpPr/>
          <p:nvPr/>
        </p:nvSpPr>
        <p:spPr>
          <a:xfrm>
            <a:off x="611188" y="1009650"/>
            <a:ext cx="7993062" cy="12668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el-GR" sz="1800">
              <a:solidFill>
                <a:prstClr val="white"/>
              </a:solidFill>
            </a:endParaRPr>
          </a:p>
        </p:txBody>
      </p:sp>
    </p:spTree>
    <p:extLst>
      <p:ext uri="{BB962C8B-B14F-4D97-AF65-F5344CB8AC3E}">
        <p14:creationId xmlns:p14="http://schemas.microsoft.com/office/powerpoint/2010/main" val="1759433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288" y="332656"/>
            <a:ext cx="4032250" cy="915987"/>
          </a:xfrm>
        </p:spPr>
        <p:txBody>
          <a:bodyPr rtlCol="0">
            <a:noAutofit/>
          </a:bodyPr>
          <a:lstStyle/>
          <a:p>
            <a:pPr algn="ctr" eaLnBrk="1" fontAlgn="auto" hangingPunct="1">
              <a:spcAft>
                <a:spcPts val="0"/>
              </a:spcAft>
              <a:defRPr/>
            </a:pPr>
            <a:r>
              <a:rPr lang="en-US" sz="2000" b="1" dirty="0" smtClean="0">
                <a:solidFill>
                  <a:srgbClr val="C00000"/>
                </a:solidFill>
              </a:rPr>
              <a:t>Decrease in mortality </a:t>
            </a:r>
            <a:r>
              <a:rPr lang="en-US" sz="2000" b="1" dirty="0" smtClean="0">
                <a:solidFill>
                  <a:schemeClr val="tx2">
                    <a:lumMod val="25000"/>
                  </a:schemeClr>
                </a:solidFill>
              </a:rPr>
              <a:t>from infectious diseases </a:t>
            </a:r>
            <a:r>
              <a:rPr lang="en-US" sz="2400" dirty="0" smtClean="0">
                <a:solidFill>
                  <a:srgbClr val="C00000"/>
                </a:solidFill>
              </a:rPr>
              <a:t>during century </a:t>
            </a:r>
            <a:endParaRPr lang="en-US" sz="2400" dirty="0">
              <a:solidFill>
                <a:srgbClr val="C00000"/>
              </a:solidFill>
            </a:endParaRPr>
          </a:p>
        </p:txBody>
      </p:sp>
      <p:pic>
        <p:nvPicPr>
          <p:cNvPr id="297987" name="Picture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3850" y="1484313"/>
            <a:ext cx="4176713" cy="491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989"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03800" y="1268760"/>
            <a:ext cx="3889375"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990" name="Picture 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51388" y="188640"/>
            <a:ext cx="4141787" cy="1042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63466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513" y="-27384"/>
            <a:ext cx="8458200" cy="670302"/>
          </a:xfrm>
        </p:spPr>
        <p:txBody>
          <a:bodyPr rtlCol="0">
            <a:normAutofit/>
          </a:bodyPr>
          <a:lstStyle/>
          <a:p>
            <a:pPr eaLnBrk="1" fontAlgn="auto" hangingPunct="1">
              <a:spcAft>
                <a:spcPts val="0"/>
              </a:spcAft>
              <a:defRPr/>
            </a:pPr>
            <a:r>
              <a:rPr lang="en-US" sz="3200" b="1" dirty="0" smtClean="0">
                <a:solidFill>
                  <a:schemeClr val="tx2">
                    <a:lumMod val="25000"/>
                  </a:schemeClr>
                </a:solidFill>
              </a:rPr>
              <a:t>Main causes of morbidity in </a:t>
            </a:r>
            <a:r>
              <a:rPr lang="el-GR" sz="3200" b="1" dirty="0" smtClean="0">
                <a:solidFill>
                  <a:schemeClr val="tx2">
                    <a:lumMod val="25000"/>
                  </a:schemeClr>
                </a:solidFill>
              </a:rPr>
              <a:t>1900 </a:t>
            </a:r>
            <a:r>
              <a:rPr lang="en-US" sz="3200" b="1" dirty="0" smtClean="0">
                <a:solidFill>
                  <a:schemeClr val="tx2">
                    <a:lumMod val="25000"/>
                  </a:schemeClr>
                </a:solidFill>
              </a:rPr>
              <a:t>and</a:t>
            </a:r>
            <a:r>
              <a:rPr lang="el-GR" sz="3200" b="1" dirty="0" smtClean="0">
                <a:solidFill>
                  <a:schemeClr val="tx2">
                    <a:lumMod val="25000"/>
                  </a:schemeClr>
                </a:solidFill>
              </a:rPr>
              <a:t> </a:t>
            </a:r>
            <a:r>
              <a:rPr lang="en-US" sz="3200" b="1" dirty="0" smtClean="0">
                <a:solidFill>
                  <a:schemeClr val="tx2">
                    <a:lumMod val="25000"/>
                  </a:schemeClr>
                </a:solidFill>
              </a:rPr>
              <a:t>2010</a:t>
            </a:r>
            <a:endParaRPr lang="en-US" sz="3200" b="1" dirty="0">
              <a:solidFill>
                <a:schemeClr val="tx2">
                  <a:lumMod val="25000"/>
                </a:schemeClr>
              </a:solidFill>
            </a:endParaRPr>
          </a:p>
        </p:txBody>
      </p:sp>
      <p:pic>
        <p:nvPicPr>
          <p:cNvPr id="299012"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85850" y="1498619"/>
            <a:ext cx="7043738" cy="471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9013" name="TextBox 3"/>
          <p:cNvSpPr txBox="1">
            <a:spLocks noChangeArrowheads="1"/>
          </p:cNvSpPr>
          <p:nvPr/>
        </p:nvSpPr>
        <p:spPr bwMode="auto">
          <a:xfrm>
            <a:off x="4344988" y="2011363"/>
            <a:ext cx="501335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spcBef>
                <a:spcPct val="20000"/>
              </a:spcBef>
              <a:buFont typeface="Arial" charset="0"/>
              <a:buChar char="•"/>
              <a:defRPr sz="3200">
                <a:solidFill>
                  <a:schemeClr val="tx1"/>
                </a:solidFill>
                <a:latin typeface="Calibri" pitchFamily="34" charset="0"/>
              </a:defRPr>
            </a:lvl1pPr>
            <a:lvl2pPr marL="742950" indent="-285750" defTabSz="457200" eaLnBrk="0" hangingPunct="0">
              <a:spcBef>
                <a:spcPct val="20000"/>
              </a:spcBef>
              <a:buFont typeface="Arial" charset="0"/>
              <a:buChar char="–"/>
              <a:defRPr sz="2800">
                <a:solidFill>
                  <a:schemeClr val="tx1"/>
                </a:solidFill>
                <a:latin typeface="Calibri" pitchFamily="34" charset="0"/>
              </a:defRPr>
            </a:lvl2pPr>
            <a:lvl3pPr marL="1143000" indent="-228600" defTabSz="457200" eaLnBrk="0" hangingPunct="0">
              <a:spcBef>
                <a:spcPct val="20000"/>
              </a:spcBef>
              <a:buFont typeface="Arial" charset="0"/>
              <a:buChar char="•"/>
              <a:defRPr sz="2400">
                <a:solidFill>
                  <a:schemeClr val="tx1"/>
                </a:solidFill>
                <a:latin typeface="Calibri" pitchFamily="34" charset="0"/>
              </a:defRPr>
            </a:lvl3pPr>
            <a:lvl4pPr marL="1600200" indent="-228600" defTabSz="457200" eaLnBrk="0" hangingPunct="0">
              <a:spcBef>
                <a:spcPct val="20000"/>
              </a:spcBef>
              <a:buFont typeface="Arial" charset="0"/>
              <a:buChar char="–"/>
              <a:defRPr sz="2000">
                <a:solidFill>
                  <a:schemeClr val="tx1"/>
                </a:solidFill>
                <a:latin typeface="Calibri" pitchFamily="34" charset="0"/>
              </a:defRPr>
            </a:lvl4pPr>
            <a:lvl5pPr marL="2057400" indent="-228600" defTabSz="457200" eaLnBrk="0" hangingPunct="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kumimoji="0" lang="el-GR" altLang="el-GR" sz="2400" b="1" dirty="0">
                <a:solidFill>
                  <a:schemeClr val="accent5">
                    <a:lumMod val="50000"/>
                  </a:schemeClr>
                </a:solidFill>
                <a:effectLst>
                  <a:outerShdw blurRad="38100" dist="38100" dir="2700000" algn="tl">
                    <a:srgbClr val="000000">
                      <a:alpha val="43137"/>
                    </a:srgbClr>
                  </a:outerShdw>
                </a:effectLst>
              </a:rPr>
              <a:t>12%</a:t>
            </a:r>
            <a:r>
              <a:rPr kumimoji="0" lang="en-US" altLang="el-GR" sz="2400" b="1" dirty="0">
                <a:solidFill>
                  <a:schemeClr val="accent5">
                    <a:lumMod val="50000"/>
                  </a:schemeClr>
                </a:solidFill>
                <a:effectLst>
                  <a:outerShdw blurRad="38100" dist="38100" dir="2700000" algn="tl">
                    <a:srgbClr val="000000">
                      <a:alpha val="43137"/>
                    </a:srgbClr>
                  </a:outerShdw>
                </a:effectLst>
              </a:rPr>
              <a:t>   acute and infectious diseases </a:t>
            </a:r>
            <a:endParaRPr kumimoji="0" lang="el-GR" altLang="el-GR" sz="2400" b="1" dirty="0">
              <a:solidFill>
                <a:schemeClr val="accent5">
                  <a:lumMod val="50000"/>
                </a:schemeClr>
              </a:solidFill>
              <a:effectLst>
                <a:outerShdw blurRad="38100" dist="38100" dir="2700000" algn="tl">
                  <a:srgbClr val="000000">
                    <a:alpha val="43137"/>
                  </a:srgbClr>
                </a:outerShdw>
              </a:effectLst>
            </a:endParaRPr>
          </a:p>
          <a:p>
            <a:pPr eaLnBrk="1" hangingPunct="1">
              <a:spcBef>
                <a:spcPct val="0"/>
              </a:spcBef>
              <a:buFontTx/>
              <a:buNone/>
            </a:pPr>
            <a:r>
              <a:rPr kumimoji="0" lang="el-GR" altLang="el-GR" sz="2400" b="1" dirty="0">
                <a:solidFill>
                  <a:schemeClr val="accent5">
                    <a:lumMod val="50000"/>
                  </a:schemeClr>
                </a:solidFill>
                <a:effectLst>
                  <a:outerShdw blurRad="38100" dist="38100" dir="2700000" algn="tl">
                    <a:srgbClr val="000000">
                      <a:alpha val="43137"/>
                    </a:srgbClr>
                  </a:outerShdw>
                </a:effectLst>
              </a:rPr>
              <a:t>88% </a:t>
            </a:r>
            <a:r>
              <a:rPr kumimoji="0" lang="en-US" altLang="el-GR" sz="2400" b="1" dirty="0">
                <a:solidFill>
                  <a:schemeClr val="accent5">
                    <a:lumMod val="50000"/>
                  </a:schemeClr>
                </a:solidFill>
                <a:effectLst>
                  <a:outerShdw blurRad="38100" dist="38100" dir="2700000" algn="tl">
                    <a:srgbClr val="000000">
                      <a:alpha val="43137"/>
                    </a:srgbClr>
                  </a:outerShdw>
                </a:effectLst>
              </a:rPr>
              <a:t>  chronic diseases </a:t>
            </a:r>
            <a:endParaRPr kumimoji="0" lang="en-GB" altLang="el-GR" sz="2400" b="1" dirty="0">
              <a:solidFill>
                <a:schemeClr val="accent5">
                  <a:lumMod val="50000"/>
                </a:schemeClr>
              </a:solidFill>
              <a:effectLst>
                <a:outerShdw blurRad="38100" dist="38100" dir="2700000" algn="tl">
                  <a:srgbClr val="000000">
                    <a:alpha val="43137"/>
                  </a:srgbClr>
                </a:outerShdw>
              </a:effectLst>
            </a:endParaRPr>
          </a:p>
        </p:txBody>
      </p:sp>
      <p:sp>
        <p:nvSpPr>
          <p:cNvPr id="299014" name="TextBox 8"/>
          <p:cNvSpPr txBox="1">
            <a:spLocks noChangeArrowheads="1"/>
          </p:cNvSpPr>
          <p:nvPr/>
        </p:nvSpPr>
        <p:spPr bwMode="auto">
          <a:xfrm>
            <a:off x="738190" y="714356"/>
            <a:ext cx="56197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spcBef>
                <a:spcPct val="20000"/>
              </a:spcBef>
              <a:buFont typeface="Arial" charset="0"/>
              <a:buChar char="•"/>
              <a:defRPr sz="3200">
                <a:solidFill>
                  <a:schemeClr val="tx1"/>
                </a:solidFill>
                <a:latin typeface="Calibri" pitchFamily="34" charset="0"/>
              </a:defRPr>
            </a:lvl1pPr>
            <a:lvl2pPr marL="742950" indent="-285750" defTabSz="457200" eaLnBrk="0" hangingPunct="0">
              <a:spcBef>
                <a:spcPct val="20000"/>
              </a:spcBef>
              <a:buFont typeface="Arial" charset="0"/>
              <a:buChar char="–"/>
              <a:defRPr sz="2800">
                <a:solidFill>
                  <a:schemeClr val="tx1"/>
                </a:solidFill>
                <a:latin typeface="Calibri" pitchFamily="34" charset="0"/>
              </a:defRPr>
            </a:lvl2pPr>
            <a:lvl3pPr marL="1143000" indent="-228600" defTabSz="457200" eaLnBrk="0" hangingPunct="0">
              <a:spcBef>
                <a:spcPct val="20000"/>
              </a:spcBef>
              <a:buFont typeface="Arial" charset="0"/>
              <a:buChar char="•"/>
              <a:defRPr sz="2400">
                <a:solidFill>
                  <a:schemeClr val="tx1"/>
                </a:solidFill>
                <a:latin typeface="Calibri" pitchFamily="34" charset="0"/>
              </a:defRPr>
            </a:lvl3pPr>
            <a:lvl4pPr marL="1600200" indent="-228600" defTabSz="457200" eaLnBrk="0" hangingPunct="0">
              <a:spcBef>
                <a:spcPct val="20000"/>
              </a:spcBef>
              <a:buFont typeface="Arial" charset="0"/>
              <a:buChar char="–"/>
              <a:defRPr sz="2000">
                <a:solidFill>
                  <a:schemeClr val="tx1"/>
                </a:solidFill>
                <a:latin typeface="Calibri" pitchFamily="34" charset="0"/>
              </a:defRPr>
            </a:lvl4pPr>
            <a:lvl5pPr marL="2057400" indent="-228600" defTabSz="457200" eaLnBrk="0" hangingPunct="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kumimoji="0" lang="el-GR" altLang="el-GR" sz="2400" b="1" dirty="0">
                <a:solidFill>
                  <a:schemeClr val="accent1">
                    <a:lumMod val="50000"/>
                  </a:schemeClr>
                </a:solidFill>
              </a:rPr>
              <a:t>60% </a:t>
            </a:r>
            <a:r>
              <a:rPr kumimoji="0" lang="en-US" altLang="el-GR" sz="2400" b="1" dirty="0">
                <a:solidFill>
                  <a:schemeClr val="accent1">
                    <a:lumMod val="50000"/>
                  </a:schemeClr>
                </a:solidFill>
              </a:rPr>
              <a:t>acute and infectious diseases </a:t>
            </a:r>
          </a:p>
          <a:p>
            <a:pPr eaLnBrk="1" hangingPunct="1">
              <a:spcBef>
                <a:spcPct val="0"/>
              </a:spcBef>
              <a:buFontTx/>
              <a:buNone/>
            </a:pPr>
            <a:r>
              <a:rPr kumimoji="0" lang="en-US" altLang="el-GR" sz="2400" b="1" dirty="0">
                <a:solidFill>
                  <a:schemeClr val="accent1">
                    <a:lumMod val="50000"/>
                  </a:schemeClr>
                </a:solidFill>
              </a:rPr>
              <a:t>40%  chronic diseases </a:t>
            </a:r>
            <a:endParaRPr kumimoji="0" lang="en-GB" altLang="el-GR" sz="2400" b="1" dirty="0">
              <a:solidFill>
                <a:schemeClr val="accent1">
                  <a:lumMod val="50000"/>
                </a:schemeClr>
              </a:solidFill>
            </a:endParaRPr>
          </a:p>
        </p:txBody>
      </p:sp>
      <p:sp>
        <p:nvSpPr>
          <p:cNvPr id="299015" name="TextBox 5"/>
          <p:cNvSpPr txBox="1">
            <a:spLocks noChangeArrowheads="1"/>
          </p:cNvSpPr>
          <p:nvPr/>
        </p:nvSpPr>
        <p:spPr bwMode="auto">
          <a:xfrm>
            <a:off x="286196" y="6345261"/>
            <a:ext cx="87503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eaLnBrk="0" hangingPunct="0">
              <a:spcBef>
                <a:spcPct val="20000"/>
              </a:spcBef>
              <a:buFont typeface="Arial" charset="0"/>
              <a:buChar char="•"/>
              <a:defRPr sz="3200">
                <a:solidFill>
                  <a:schemeClr val="tx1"/>
                </a:solidFill>
                <a:latin typeface="Calibri" pitchFamily="34" charset="0"/>
              </a:defRPr>
            </a:lvl1pPr>
            <a:lvl2pPr marL="742950" indent="-285750" defTabSz="457200" eaLnBrk="0" hangingPunct="0">
              <a:spcBef>
                <a:spcPct val="20000"/>
              </a:spcBef>
              <a:buFont typeface="Arial" charset="0"/>
              <a:buChar char="–"/>
              <a:defRPr sz="2800">
                <a:solidFill>
                  <a:schemeClr val="tx1"/>
                </a:solidFill>
                <a:latin typeface="Calibri" pitchFamily="34" charset="0"/>
              </a:defRPr>
            </a:lvl2pPr>
            <a:lvl3pPr marL="1143000" indent="-228600" defTabSz="457200" eaLnBrk="0" hangingPunct="0">
              <a:spcBef>
                <a:spcPct val="20000"/>
              </a:spcBef>
              <a:buFont typeface="Arial" charset="0"/>
              <a:buChar char="•"/>
              <a:defRPr sz="2400">
                <a:solidFill>
                  <a:schemeClr val="tx1"/>
                </a:solidFill>
                <a:latin typeface="Calibri" pitchFamily="34" charset="0"/>
              </a:defRPr>
            </a:lvl3pPr>
            <a:lvl4pPr marL="1600200" indent="-228600" defTabSz="457200" eaLnBrk="0" hangingPunct="0">
              <a:spcBef>
                <a:spcPct val="20000"/>
              </a:spcBef>
              <a:buFont typeface="Arial" charset="0"/>
              <a:buChar char="–"/>
              <a:defRPr sz="2000">
                <a:solidFill>
                  <a:schemeClr val="tx1"/>
                </a:solidFill>
                <a:latin typeface="Calibri" pitchFamily="34" charset="0"/>
              </a:defRPr>
            </a:lvl4pPr>
            <a:lvl5pPr marL="2057400" indent="-228600" defTabSz="457200" eaLnBrk="0" hangingPunct="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kumimoji="0" lang="en-US" altLang="el-GR" sz="2000" b="1" i="1" dirty="0">
                <a:solidFill>
                  <a:schemeClr val="accent1">
                    <a:lumMod val="50000"/>
                  </a:schemeClr>
                </a:solidFill>
                <a:effectLst>
                  <a:outerShdw blurRad="38100" dist="38100" dir="2700000" algn="tl">
                    <a:srgbClr val="000000">
                      <a:alpha val="43137"/>
                    </a:srgbClr>
                  </a:outerShdw>
                </a:effectLst>
              </a:rPr>
              <a:t>The Burden of Disease and the Changing Task of Medicine: N </a:t>
            </a:r>
            <a:r>
              <a:rPr kumimoji="0" lang="en-US" altLang="el-GR" sz="2000" b="1" i="1" dirty="0" err="1">
                <a:solidFill>
                  <a:schemeClr val="accent1">
                    <a:lumMod val="50000"/>
                  </a:schemeClr>
                </a:solidFill>
                <a:effectLst>
                  <a:outerShdw blurRad="38100" dist="38100" dir="2700000" algn="tl">
                    <a:srgbClr val="000000">
                      <a:alpha val="43137"/>
                    </a:srgbClr>
                  </a:outerShdw>
                </a:effectLst>
              </a:rPr>
              <a:t>Engl</a:t>
            </a:r>
            <a:r>
              <a:rPr kumimoji="0" lang="en-US" altLang="el-GR" sz="2000" b="1" i="1" dirty="0">
                <a:solidFill>
                  <a:schemeClr val="accent1">
                    <a:lumMod val="50000"/>
                  </a:schemeClr>
                </a:solidFill>
                <a:effectLst>
                  <a:outerShdw blurRad="38100" dist="38100" dir="2700000" algn="tl">
                    <a:srgbClr val="000000">
                      <a:alpha val="43137"/>
                    </a:srgbClr>
                  </a:outerShdw>
                </a:effectLst>
              </a:rPr>
              <a:t> J Med 2012</a:t>
            </a:r>
          </a:p>
        </p:txBody>
      </p:sp>
    </p:spTree>
    <p:extLst>
      <p:ext uri="{BB962C8B-B14F-4D97-AF65-F5344CB8AC3E}">
        <p14:creationId xmlns:p14="http://schemas.microsoft.com/office/powerpoint/2010/main" val="15305800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034"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50" y="-30163"/>
            <a:ext cx="9258300" cy="6918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0035" name="TextBox 2"/>
          <p:cNvSpPr txBox="1">
            <a:spLocks noChangeArrowheads="1"/>
          </p:cNvSpPr>
          <p:nvPr/>
        </p:nvSpPr>
        <p:spPr bwMode="auto">
          <a:xfrm>
            <a:off x="5643563" y="6357938"/>
            <a:ext cx="35004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kumimoji="0" lang="en-US" altLang="el-GR" sz="1800">
                <a:solidFill>
                  <a:srgbClr val="000000"/>
                </a:solidFill>
                <a:latin typeface="Arial" charset="0"/>
                <a:cs typeface="Arial" charset="0"/>
              </a:rPr>
              <a:t>Preker: Int. Health Summit</a:t>
            </a:r>
            <a:endParaRPr kumimoji="0" lang="en-ZA" altLang="el-GR" sz="1800">
              <a:solidFill>
                <a:srgbClr val="000000"/>
              </a:solidFill>
              <a:latin typeface="Arial" charset="0"/>
              <a:cs typeface="Arial" charset="0"/>
            </a:endParaRPr>
          </a:p>
        </p:txBody>
      </p:sp>
      <p:sp>
        <p:nvSpPr>
          <p:cNvPr id="300036" name="Θέση αριθμού διαφάνειας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fld id="{AE8778B2-EFB7-4DE3-95C5-E6638E2100D9}" type="slidenum">
              <a:rPr lang="el-GR" altLang="el-GR" sz="1200" smtClean="0">
                <a:solidFill>
                  <a:srgbClr val="898989"/>
                </a:solidFill>
                <a:latin typeface="Arial" charset="0"/>
              </a:rPr>
              <a:pPr eaLnBrk="1" fontAlgn="base" hangingPunct="1">
                <a:spcBef>
                  <a:spcPct val="0"/>
                </a:spcBef>
                <a:spcAft>
                  <a:spcPct val="0"/>
                </a:spcAft>
                <a:buFontTx/>
                <a:buNone/>
              </a:pPr>
              <a:t>12</a:t>
            </a:fld>
            <a:endParaRPr lang="el-GR" altLang="el-GR" sz="1200" smtClean="0">
              <a:solidFill>
                <a:srgbClr val="898989"/>
              </a:solidFill>
              <a:latin typeface="Arial" charset="0"/>
            </a:endParaRPr>
          </a:p>
        </p:txBody>
      </p:sp>
    </p:spTree>
    <p:extLst>
      <p:ext uri="{BB962C8B-B14F-4D97-AF65-F5344CB8AC3E}">
        <p14:creationId xmlns:p14="http://schemas.microsoft.com/office/powerpoint/2010/main" val="105475175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Users\Aristides Tsatsakis\Pictures\scan cut etc\eliot 1 gen.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4282" y="214290"/>
            <a:ext cx="5547527" cy="4049683"/>
          </a:xfrm>
          <a:prstGeom prst="rect">
            <a:avLst/>
          </a:prstGeom>
          <a:noFill/>
        </p:spPr>
      </p:pic>
      <p:pic>
        <p:nvPicPr>
          <p:cNvPr id="66563" name="Picture 3" descr="C:\Users\Aristides Tsatsakis\Pictures\scan cut etc\eliot 1 gen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08" y="642919"/>
            <a:ext cx="3429024" cy="2621812"/>
          </a:xfrm>
          <a:prstGeom prst="rect">
            <a:avLst/>
          </a:prstGeom>
          <a:noFill/>
        </p:spPr>
      </p:pic>
      <p:pic>
        <p:nvPicPr>
          <p:cNvPr id="66564" name="Picture 4" descr="C:\Users\Aristides Tsatsakis\Pictures\scan cut etc\metabolomics.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34023" y="3805604"/>
            <a:ext cx="3595695" cy="2909544"/>
          </a:xfrm>
          <a:prstGeom prst="rect">
            <a:avLst/>
          </a:prstGeom>
          <a:noFill/>
        </p:spPr>
      </p:pic>
      <p:pic>
        <p:nvPicPr>
          <p:cNvPr id="66565"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4348" y="4383121"/>
            <a:ext cx="3986216" cy="218915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Vertical Text Placeholder 8"/>
          <p:cNvSpPr>
            <a:spLocks noGrp="1"/>
          </p:cNvSpPr>
          <p:nvPr>
            <p:ph type="body" orient="vert" idx="1"/>
          </p:nvPr>
        </p:nvSpPr>
        <p:spPr>
          <a:xfrm>
            <a:off x="357158" y="1428736"/>
            <a:ext cx="4286280" cy="4500593"/>
          </a:xfrm>
        </p:spPr>
        <p:txBody>
          <a:bodyPr vert="horz" rtlCol="0">
            <a:normAutofit fontScale="32500" lnSpcReduction="20000"/>
          </a:bodyPr>
          <a:lstStyle/>
          <a:p>
            <a:pPr eaLnBrk="1" fontAlgn="auto" hangingPunct="1">
              <a:spcAft>
                <a:spcPts val="1800"/>
              </a:spcAft>
              <a:buFont typeface="Arial" panose="020B0604020202020204" pitchFamily="34" charset="0"/>
              <a:buChar char="•"/>
              <a:defRPr/>
            </a:pPr>
            <a:r>
              <a:rPr lang="en-US" altLang="el-GR" sz="5500" b="1" dirty="0" smtClean="0">
                <a:solidFill>
                  <a:schemeClr val="accent2">
                    <a:lumMod val="50000"/>
                  </a:schemeClr>
                </a:solidFill>
                <a:latin typeface="Arial Black" pitchFamily="34" charset="0"/>
                <a:cs typeface="Arial" pitchFamily="34" charset="0"/>
              </a:rPr>
              <a:t>Contribution of medical therapies in mean life length is only : </a:t>
            </a:r>
            <a:r>
              <a:rPr lang="el-GR" altLang="el-GR" sz="5500" b="1" dirty="0" smtClean="0">
                <a:solidFill>
                  <a:schemeClr val="accent2">
                    <a:lumMod val="50000"/>
                  </a:schemeClr>
                </a:solidFill>
                <a:latin typeface="Arial Black" pitchFamily="34" charset="0"/>
                <a:cs typeface="Arial" pitchFamily="34" charset="0"/>
              </a:rPr>
              <a:t> 5-10%</a:t>
            </a:r>
          </a:p>
          <a:p>
            <a:pPr eaLnBrk="1" fontAlgn="auto" hangingPunct="1">
              <a:spcAft>
                <a:spcPts val="1800"/>
              </a:spcAft>
              <a:buFont typeface="Arial" panose="020B0604020202020204" pitchFamily="34" charset="0"/>
              <a:buChar char="•"/>
              <a:defRPr/>
            </a:pPr>
            <a:r>
              <a:rPr lang="en-US" altLang="el-GR" sz="5500" b="1" dirty="0" smtClean="0">
                <a:solidFill>
                  <a:schemeClr val="accent2">
                    <a:lumMod val="50000"/>
                  </a:schemeClr>
                </a:solidFill>
                <a:latin typeface="Arial Black" pitchFamily="34" charset="0"/>
                <a:cs typeface="Arial" pitchFamily="34" charset="0"/>
              </a:rPr>
              <a:t>Contribution of hygiene in mean life length is major  </a:t>
            </a:r>
            <a:r>
              <a:rPr lang="el-GR" altLang="el-GR" sz="5500" b="1" dirty="0" smtClean="0">
                <a:solidFill>
                  <a:schemeClr val="accent2">
                    <a:lumMod val="50000"/>
                  </a:schemeClr>
                </a:solidFill>
                <a:latin typeface="Arial Black" pitchFamily="34" charset="0"/>
                <a:cs typeface="Arial" pitchFamily="34" charset="0"/>
              </a:rPr>
              <a:t>: </a:t>
            </a:r>
            <a:r>
              <a:rPr lang="en-US" altLang="el-GR" sz="5500" b="1" dirty="0" smtClean="0">
                <a:solidFill>
                  <a:schemeClr val="accent2">
                    <a:lumMod val="50000"/>
                  </a:schemeClr>
                </a:solidFill>
                <a:latin typeface="Arial Black" pitchFamily="34" charset="0"/>
                <a:cs typeface="Arial" pitchFamily="34" charset="0"/>
              </a:rPr>
              <a:t>   	   </a:t>
            </a:r>
            <a:r>
              <a:rPr lang="el-GR" altLang="el-GR" sz="5500" b="1" dirty="0" smtClean="0">
                <a:solidFill>
                  <a:schemeClr val="accent2">
                    <a:lumMod val="50000"/>
                  </a:schemeClr>
                </a:solidFill>
                <a:latin typeface="Arial Black" pitchFamily="34" charset="0"/>
                <a:cs typeface="Arial" pitchFamily="34" charset="0"/>
              </a:rPr>
              <a:t>90-95%</a:t>
            </a:r>
            <a:r>
              <a:rPr lang="en-US" altLang="el-GR" sz="5500" b="1" dirty="0" smtClean="0">
                <a:solidFill>
                  <a:schemeClr val="accent2">
                    <a:lumMod val="50000"/>
                  </a:schemeClr>
                </a:solidFill>
                <a:latin typeface="Arial Black" pitchFamily="34" charset="0"/>
                <a:cs typeface="Arial" pitchFamily="34" charset="0"/>
              </a:rPr>
              <a:t>                         </a:t>
            </a:r>
          </a:p>
          <a:p>
            <a:pPr eaLnBrk="1" fontAlgn="auto" hangingPunct="1">
              <a:spcAft>
                <a:spcPts val="1800"/>
              </a:spcAft>
              <a:buFont typeface="Arial" panose="020B0604020202020204" pitchFamily="34" charset="0"/>
              <a:buChar char="•"/>
              <a:defRPr/>
            </a:pPr>
            <a:r>
              <a:rPr lang="en-US" altLang="el-GR" sz="5500" b="1" dirty="0" smtClean="0">
                <a:solidFill>
                  <a:schemeClr val="accent2">
                    <a:lumMod val="50000"/>
                  </a:schemeClr>
                </a:solidFill>
                <a:latin typeface="Arial Black" pitchFamily="34" charset="0"/>
                <a:cs typeface="Arial" pitchFamily="34" charset="0"/>
              </a:rPr>
              <a:t>Hygiene   as ‘’prophylactic ‘’ preventive medicine based on public surveillance and exposure science, toxicology  data  and  risk assessment and risk analysis	 </a:t>
            </a:r>
          </a:p>
          <a:p>
            <a:pPr eaLnBrk="1" fontAlgn="auto" hangingPunct="1">
              <a:spcAft>
                <a:spcPts val="1800"/>
              </a:spcAft>
              <a:buFont typeface="Arial" panose="020B0604020202020204" pitchFamily="34" charset="0"/>
              <a:buChar char="•"/>
              <a:defRPr/>
            </a:pPr>
            <a:r>
              <a:rPr lang="en-US" altLang="el-GR" sz="5500" b="1" dirty="0" smtClean="0">
                <a:solidFill>
                  <a:schemeClr val="accent2">
                    <a:lumMod val="50000"/>
                  </a:schemeClr>
                </a:solidFill>
                <a:latin typeface="Arial Black" pitchFamily="34" charset="0"/>
                <a:cs typeface="Arial" pitchFamily="34" charset="0"/>
              </a:rPr>
              <a:t>aims to improve and maintain public health </a:t>
            </a:r>
          </a:p>
          <a:p>
            <a:pPr eaLnBrk="1" fontAlgn="auto" hangingPunct="1">
              <a:spcAft>
                <a:spcPts val="1800"/>
              </a:spcAft>
              <a:buFont typeface="Arial" panose="020B0604020202020204" pitchFamily="34" charset="0"/>
              <a:buChar char="•"/>
              <a:defRPr/>
            </a:pPr>
            <a:endParaRPr lang="en-US" altLang="el-GR" sz="4000" b="1" dirty="0" smtClean="0">
              <a:solidFill>
                <a:srgbClr val="17375E"/>
              </a:solidFill>
            </a:endParaRPr>
          </a:p>
          <a:p>
            <a:pPr eaLnBrk="1" fontAlgn="auto" hangingPunct="1">
              <a:spcAft>
                <a:spcPts val="1800"/>
              </a:spcAft>
              <a:buFont typeface="Arial" panose="020B0604020202020204" pitchFamily="34" charset="0"/>
              <a:buChar char="•"/>
              <a:defRPr/>
            </a:pPr>
            <a:endParaRPr lang="en-US" altLang="el-GR" sz="4000" b="1" dirty="0" smtClean="0">
              <a:solidFill>
                <a:srgbClr val="17375E"/>
              </a:solidFill>
            </a:endParaRPr>
          </a:p>
          <a:p>
            <a:pPr eaLnBrk="1" fontAlgn="auto" hangingPunct="1">
              <a:spcAft>
                <a:spcPts val="1800"/>
              </a:spcAft>
              <a:buFont typeface="Arial" panose="020B0604020202020204" pitchFamily="34" charset="0"/>
              <a:buChar char="•"/>
              <a:defRPr/>
            </a:pPr>
            <a:endParaRPr lang="el-GR" altLang="el-GR" sz="3600" b="1" dirty="0" smtClean="0">
              <a:solidFill>
                <a:srgbClr val="17375E"/>
              </a:solidFill>
            </a:endParaRPr>
          </a:p>
        </p:txBody>
      </p:sp>
      <p:sp>
        <p:nvSpPr>
          <p:cNvPr id="302083" name="Rectangle 2"/>
          <p:cNvSpPr>
            <a:spLocks noChangeArrowheads="1"/>
          </p:cNvSpPr>
          <p:nvPr/>
        </p:nvSpPr>
        <p:spPr bwMode="auto">
          <a:xfrm>
            <a:off x="539750" y="5987497"/>
            <a:ext cx="838996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eaLnBrk="0" hangingPunct="0">
              <a:spcBef>
                <a:spcPct val="20000"/>
              </a:spcBef>
              <a:buFont typeface="Arial" charset="0"/>
              <a:buChar char="•"/>
              <a:defRPr sz="3200">
                <a:solidFill>
                  <a:schemeClr val="tx1"/>
                </a:solidFill>
                <a:latin typeface="Calibri" pitchFamily="34" charset="0"/>
              </a:defRPr>
            </a:lvl1pPr>
            <a:lvl2pPr marL="742950" indent="-285750" defTabSz="457200" eaLnBrk="0" hangingPunct="0">
              <a:spcBef>
                <a:spcPct val="20000"/>
              </a:spcBef>
              <a:buFont typeface="Arial" charset="0"/>
              <a:buChar char="–"/>
              <a:defRPr sz="2800">
                <a:solidFill>
                  <a:schemeClr val="tx1"/>
                </a:solidFill>
                <a:latin typeface="Calibri" pitchFamily="34" charset="0"/>
              </a:defRPr>
            </a:lvl2pPr>
            <a:lvl3pPr marL="1143000" indent="-228600" defTabSz="457200" eaLnBrk="0" hangingPunct="0">
              <a:spcBef>
                <a:spcPct val="20000"/>
              </a:spcBef>
              <a:buFont typeface="Arial" charset="0"/>
              <a:buChar char="•"/>
              <a:defRPr sz="2400">
                <a:solidFill>
                  <a:schemeClr val="tx1"/>
                </a:solidFill>
                <a:latin typeface="Calibri" pitchFamily="34" charset="0"/>
              </a:defRPr>
            </a:lvl3pPr>
            <a:lvl4pPr marL="1600200" indent="-228600" defTabSz="457200" eaLnBrk="0" hangingPunct="0">
              <a:spcBef>
                <a:spcPct val="20000"/>
              </a:spcBef>
              <a:buFont typeface="Arial" charset="0"/>
              <a:buChar char="–"/>
              <a:defRPr sz="2000">
                <a:solidFill>
                  <a:schemeClr val="tx1"/>
                </a:solidFill>
                <a:latin typeface="Calibri" pitchFamily="34" charset="0"/>
              </a:defRPr>
            </a:lvl4pPr>
            <a:lvl5pPr marL="2057400" indent="-228600" defTabSz="457200" eaLnBrk="0" hangingPunct="0">
              <a:spcBef>
                <a:spcPct val="20000"/>
              </a:spcBef>
              <a:buFont typeface="Arial" charset="0"/>
              <a:buChar char="»"/>
              <a:defRPr sz="2000">
                <a:solidFill>
                  <a:schemeClr val="tx1"/>
                </a:solidFill>
                <a:latin typeface="Calibri" pitchFamily="34" charset="0"/>
              </a:defRPr>
            </a:lvl5pPr>
            <a:lvl6pPr marL="25146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defTabSz="4572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kumimoji="0" lang="en-GB" altLang="el-GR" sz="2000" b="1" i="1" dirty="0">
                <a:solidFill>
                  <a:srgbClr val="376092"/>
                </a:solidFill>
              </a:rPr>
              <a:t>The role of medical care in contributing to health improvements within </a:t>
            </a:r>
            <a:r>
              <a:rPr kumimoji="0" lang="en-GB" altLang="el-GR" sz="2000" b="1" i="1" dirty="0" smtClean="0">
                <a:solidFill>
                  <a:srgbClr val="376092"/>
                </a:solidFill>
              </a:rPr>
              <a:t>societies . </a:t>
            </a:r>
            <a:r>
              <a:rPr kumimoji="0" lang="fi-FI" altLang="el-GR" sz="2000" b="1" i="1" dirty="0">
                <a:solidFill>
                  <a:srgbClr val="376092"/>
                </a:solidFill>
              </a:rPr>
              <a:t>Int. J. Epidemiol. (2001) 30 (6): 1260-1263. </a:t>
            </a:r>
            <a:endParaRPr kumimoji="0" lang="en-GB" altLang="el-GR" sz="2000" b="1" i="1" dirty="0">
              <a:solidFill>
                <a:srgbClr val="376092"/>
              </a:solidFill>
            </a:endParaRPr>
          </a:p>
        </p:txBody>
      </p:sp>
      <p:pic>
        <p:nvPicPr>
          <p:cNvPr id="302084" name="Picture 3"/>
          <p:cNvPicPr>
            <a:picLocks noChangeAspect="1"/>
          </p:cNvPicPr>
          <p:nvPr/>
        </p:nvPicPr>
        <p:blipFill>
          <a:blip r:embed="rId3" cstate="email">
            <a:extLst>
              <a:ext uri="{28A0092B-C50C-407E-A947-70E740481C1C}">
                <a14:useLocalDpi xmlns:a14="http://schemas.microsoft.com/office/drawing/2010/main"/>
              </a:ext>
            </a:extLst>
          </a:blip>
          <a:srcRect t="7558" b="75626"/>
          <a:stretch>
            <a:fillRect/>
          </a:stretch>
        </p:blipFill>
        <p:spPr bwMode="auto">
          <a:xfrm>
            <a:off x="611188" y="332657"/>
            <a:ext cx="3673475" cy="953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2086"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03800" y="1071546"/>
            <a:ext cx="4003675" cy="10033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2087"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62284" y="2285992"/>
            <a:ext cx="3967434" cy="3857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2088" name="Picture 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889500" y="142852"/>
            <a:ext cx="4003675" cy="76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089039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p:cNvSpPr>
          <p:nvPr>
            <p:ph type="title"/>
          </p:nvPr>
        </p:nvSpPr>
        <p:spPr>
          <a:xfrm>
            <a:off x="304800" y="116632"/>
            <a:ext cx="8534400" cy="990600"/>
          </a:xfrm>
        </p:spPr>
        <p:txBody>
          <a:bodyPr/>
          <a:lstStyle/>
          <a:p>
            <a:pPr algn="ctr">
              <a:lnSpc>
                <a:spcPct val="90000"/>
              </a:lnSpc>
            </a:pPr>
            <a:r>
              <a:rPr lang="en-US" altLang="el-GR" sz="2800" b="1" dirty="0" smtClean="0">
                <a:solidFill>
                  <a:srgbClr val="224568"/>
                </a:solidFill>
              </a:rPr>
              <a:t>Qualitative and Quantitative Inferences Based on Mechanistic Understanding</a:t>
            </a:r>
          </a:p>
        </p:txBody>
      </p:sp>
      <p:pic>
        <p:nvPicPr>
          <p:cNvPr id="303107" name="Picture 3" descr="liver"/>
          <p:cNvPicPr>
            <a:picLocks noGrp="1" noChangeAspect="1" noChangeArrowheads="1"/>
          </p:cNvPicPr>
          <p:nvPr>
            <p:ph sz="quarter" idx="4294967295"/>
          </p:nvPr>
        </p:nvPicPr>
        <p:blipFill>
          <a:blip r:embed="rId3" cstate="email">
            <a:extLst>
              <a:ext uri="{28A0092B-C50C-407E-A947-70E740481C1C}">
                <a14:useLocalDpi xmlns:a14="http://schemas.microsoft.com/office/drawing/2010/main"/>
              </a:ext>
            </a:extLst>
          </a:blip>
          <a:srcRect/>
          <a:stretch>
            <a:fillRect/>
          </a:stretch>
        </p:blipFill>
        <p:spPr>
          <a:xfrm>
            <a:off x="3932238" y="1744663"/>
            <a:ext cx="1693862" cy="1660525"/>
          </a:xfrm>
        </p:spPr>
      </p:pic>
      <p:pic>
        <p:nvPicPr>
          <p:cNvPr id="303108" name="Picture 4" descr="liver_lobule">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95600" y="2286000"/>
            <a:ext cx="1143000"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3109" name="Picture 5" descr="dnafullsize">
            <a:hlinkClick r:id="rId6"/>
          </p:cNvPr>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5715000" y="1905000"/>
            <a:ext cx="1550988"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3110" name="Rectangle 6"/>
          <p:cNvSpPr>
            <a:spLocks noGrp="1" noChangeArrowheads="1"/>
          </p:cNvSpPr>
          <p:nvPr>
            <p:ph type="body" sz="half" idx="4294967295"/>
          </p:nvPr>
        </p:nvSpPr>
        <p:spPr>
          <a:xfrm>
            <a:off x="1371600" y="2744688"/>
            <a:ext cx="1524000" cy="3276600"/>
          </a:xfrm>
          <a:prstGeom prst="rect">
            <a:avLst/>
          </a:prstGeom>
        </p:spPr>
        <p:txBody>
          <a:bodyPr>
            <a:normAutofit fontScale="92500"/>
          </a:bodyPr>
          <a:lstStyle/>
          <a:p>
            <a:pPr>
              <a:lnSpc>
                <a:spcPct val="80000"/>
              </a:lnSpc>
              <a:buFont typeface="Arial" charset="0"/>
              <a:buNone/>
            </a:pPr>
            <a:r>
              <a:rPr lang="en-US" altLang="el-GR" sz="2000" i="1" dirty="0" smtClean="0">
                <a:solidFill>
                  <a:srgbClr val="224568"/>
                </a:solidFill>
              </a:rPr>
              <a:t>Parenchymal</a:t>
            </a:r>
          </a:p>
          <a:p>
            <a:pPr>
              <a:lnSpc>
                <a:spcPct val="80000"/>
              </a:lnSpc>
              <a:buFont typeface="Arial" charset="0"/>
              <a:buNone/>
            </a:pPr>
            <a:r>
              <a:rPr lang="en-US" altLang="el-GR" sz="2000" dirty="0" smtClean="0">
                <a:solidFill>
                  <a:srgbClr val="224568"/>
                </a:solidFill>
              </a:rPr>
              <a:t>--Diploid</a:t>
            </a:r>
          </a:p>
          <a:p>
            <a:pPr>
              <a:lnSpc>
                <a:spcPct val="80000"/>
              </a:lnSpc>
              <a:buFont typeface="Arial" charset="0"/>
              <a:buNone/>
            </a:pPr>
            <a:r>
              <a:rPr lang="en-US" altLang="el-GR" sz="2000" dirty="0" smtClean="0">
                <a:solidFill>
                  <a:srgbClr val="224568"/>
                </a:solidFill>
              </a:rPr>
              <a:t>--</a:t>
            </a:r>
            <a:r>
              <a:rPr lang="en-US" altLang="el-GR" sz="2000" dirty="0" err="1" smtClean="0">
                <a:solidFill>
                  <a:srgbClr val="224568"/>
                </a:solidFill>
              </a:rPr>
              <a:t>Polyploid</a:t>
            </a:r>
            <a:endParaRPr lang="en-US" altLang="el-GR" sz="2000" dirty="0" smtClean="0">
              <a:solidFill>
                <a:srgbClr val="224568"/>
              </a:solidFill>
            </a:endParaRPr>
          </a:p>
          <a:p>
            <a:pPr>
              <a:lnSpc>
                <a:spcPct val="80000"/>
              </a:lnSpc>
              <a:buFont typeface="Arial" charset="0"/>
              <a:buNone/>
            </a:pPr>
            <a:r>
              <a:rPr lang="en-US" altLang="el-GR" sz="2000" dirty="0" smtClean="0">
                <a:solidFill>
                  <a:srgbClr val="224568"/>
                </a:solidFill>
              </a:rPr>
              <a:t>--Putative </a:t>
            </a:r>
          </a:p>
          <a:p>
            <a:pPr>
              <a:lnSpc>
                <a:spcPct val="80000"/>
              </a:lnSpc>
              <a:buFont typeface="Arial" charset="0"/>
              <a:buNone/>
            </a:pPr>
            <a:r>
              <a:rPr lang="en-US" altLang="el-GR" sz="2000" dirty="0" smtClean="0">
                <a:solidFill>
                  <a:srgbClr val="224568"/>
                </a:solidFill>
              </a:rPr>
              <a:t>	stem cell</a:t>
            </a:r>
          </a:p>
          <a:p>
            <a:pPr>
              <a:lnSpc>
                <a:spcPct val="80000"/>
              </a:lnSpc>
              <a:buFont typeface="Arial" charset="0"/>
              <a:buNone/>
            </a:pPr>
            <a:endParaRPr lang="en-US" altLang="el-GR" sz="2000" dirty="0" smtClean="0">
              <a:solidFill>
                <a:srgbClr val="224568"/>
              </a:solidFill>
            </a:endParaRPr>
          </a:p>
          <a:p>
            <a:pPr>
              <a:lnSpc>
                <a:spcPct val="80000"/>
              </a:lnSpc>
              <a:buFont typeface="Arial" charset="0"/>
              <a:buNone/>
            </a:pPr>
            <a:r>
              <a:rPr lang="en-US" altLang="el-GR" sz="2000" i="1" u="sng" dirty="0" smtClean="0">
                <a:solidFill>
                  <a:srgbClr val="224568"/>
                </a:solidFill>
              </a:rPr>
              <a:t>NPCs</a:t>
            </a:r>
          </a:p>
          <a:p>
            <a:pPr>
              <a:lnSpc>
                <a:spcPct val="80000"/>
              </a:lnSpc>
              <a:buFont typeface="Arial" charset="0"/>
              <a:buNone/>
            </a:pPr>
            <a:r>
              <a:rPr lang="en-US" altLang="el-GR" sz="2000" dirty="0" smtClean="0">
                <a:solidFill>
                  <a:srgbClr val="224568"/>
                </a:solidFill>
              </a:rPr>
              <a:t>--</a:t>
            </a:r>
            <a:r>
              <a:rPr lang="en-US" altLang="el-GR" sz="2000" dirty="0" err="1" smtClean="0">
                <a:solidFill>
                  <a:srgbClr val="224568"/>
                </a:solidFill>
              </a:rPr>
              <a:t>Kupffer</a:t>
            </a:r>
            <a:endParaRPr lang="en-US" altLang="el-GR" sz="2000" dirty="0" smtClean="0">
              <a:solidFill>
                <a:srgbClr val="224568"/>
              </a:solidFill>
            </a:endParaRPr>
          </a:p>
          <a:p>
            <a:pPr>
              <a:lnSpc>
                <a:spcPct val="80000"/>
              </a:lnSpc>
              <a:buFont typeface="Arial" charset="0"/>
              <a:buNone/>
            </a:pPr>
            <a:r>
              <a:rPr lang="en-US" altLang="el-GR" sz="2000" dirty="0" smtClean="0">
                <a:solidFill>
                  <a:srgbClr val="224568"/>
                </a:solidFill>
              </a:rPr>
              <a:t>--Ito</a:t>
            </a:r>
          </a:p>
          <a:p>
            <a:pPr>
              <a:lnSpc>
                <a:spcPct val="80000"/>
              </a:lnSpc>
              <a:buFont typeface="Arial" charset="0"/>
              <a:buNone/>
            </a:pPr>
            <a:r>
              <a:rPr lang="en-US" altLang="el-GR" sz="2000" i="1" dirty="0" smtClean="0">
                <a:solidFill>
                  <a:srgbClr val="224568"/>
                </a:solidFill>
              </a:rPr>
              <a:t>-E</a:t>
            </a:r>
            <a:r>
              <a:rPr lang="en-US" altLang="el-GR" sz="2000" dirty="0" smtClean="0">
                <a:solidFill>
                  <a:srgbClr val="224568"/>
                </a:solidFill>
              </a:rPr>
              <a:t>ndothelial</a:t>
            </a:r>
          </a:p>
          <a:p>
            <a:pPr>
              <a:lnSpc>
                <a:spcPct val="80000"/>
              </a:lnSpc>
              <a:buFont typeface="Arial" charset="0"/>
              <a:buNone/>
            </a:pPr>
            <a:endParaRPr lang="en-US" altLang="el-GR" sz="2000" dirty="0" smtClean="0">
              <a:solidFill>
                <a:srgbClr val="224568"/>
              </a:solidFill>
            </a:endParaRPr>
          </a:p>
        </p:txBody>
      </p:sp>
      <p:sp>
        <p:nvSpPr>
          <p:cNvPr id="303111" name="Rectangle 7"/>
          <p:cNvSpPr>
            <a:spLocks noChangeArrowheads="1"/>
          </p:cNvSpPr>
          <p:nvPr/>
        </p:nvSpPr>
        <p:spPr bwMode="auto">
          <a:xfrm>
            <a:off x="3048000" y="3962400"/>
            <a:ext cx="2438400" cy="185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buFont typeface="Arial" charset="0"/>
              <a:buNone/>
            </a:pPr>
            <a:r>
              <a:rPr kumimoji="0" lang="en-US" altLang="el-GR" sz="2000" b="1" u="sng" dirty="0">
                <a:solidFill>
                  <a:schemeClr val="tx2">
                    <a:lumMod val="25000"/>
                  </a:schemeClr>
                </a:solidFill>
                <a:cs typeface="Arial" charset="0"/>
              </a:rPr>
              <a:t>Lobular and regional</a:t>
            </a:r>
          </a:p>
          <a:p>
            <a:pPr>
              <a:buFont typeface="Arial" charset="0"/>
              <a:buNone/>
            </a:pPr>
            <a:r>
              <a:rPr kumimoji="0" lang="en-US" altLang="el-GR" sz="2000" b="1" u="sng" dirty="0">
                <a:solidFill>
                  <a:schemeClr val="tx2">
                    <a:lumMod val="25000"/>
                  </a:schemeClr>
                </a:solidFill>
                <a:cs typeface="Arial" charset="0"/>
              </a:rPr>
              <a:t>differences</a:t>
            </a:r>
            <a:r>
              <a:rPr kumimoji="0" lang="en-US" altLang="el-GR" sz="2000" b="1" dirty="0">
                <a:solidFill>
                  <a:schemeClr val="tx2">
                    <a:lumMod val="25000"/>
                  </a:schemeClr>
                </a:solidFill>
                <a:cs typeface="Arial" charset="0"/>
              </a:rPr>
              <a:t>:</a:t>
            </a:r>
          </a:p>
          <a:p>
            <a:r>
              <a:rPr kumimoji="0" lang="en-US" altLang="el-GR" sz="2000" b="1" dirty="0" err="1">
                <a:solidFill>
                  <a:schemeClr val="tx2">
                    <a:lumMod val="25000"/>
                  </a:schemeClr>
                </a:solidFill>
                <a:cs typeface="Arial" charset="0"/>
              </a:rPr>
              <a:t>Ploidy</a:t>
            </a:r>
            <a:endParaRPr kumimoji="0" lang="en-US" altLang="el-GR" sz="2000" b="1" dirty="0">
              <a:solidFill>
                <a:schemeClr val="tx2">
                  <a:lumMod val="25000"/>
                </a:schemeClr>
              </a:solidFill>
              <a:cs typeface="Arial" charset="0"/>
            </a:endParaRPr>
          </a:p>
          <a:p>
            <a:r>
              <a:rPr kumimoji="0" lang="en-US" altLang="el-GR" sz="2000" b="1" dirty="0">
                <a:solidFill>
                  <a:schemeClr val="tx2">
                    <a:lumMod val="25000"/>
                  </a:schemeClr>
                </a:solidFill>
                <a:cs typeface="Arial" charset="0"/>
              </a:rPr>
              <a:t>Maturation</a:t>
            </a:r>
          </a:p>
          <a:p>
            <a:r>
              <a:rPr kumimoji="0" lang="en-US" altLang="el-GR" sz="2000" b="1" dirty="0">
                <a:solidFill>
                  <a:schemeClr val="tx2">
                    <a:lumMod val="25000"/>
                  </a:schemeClr>
                </a:solidFill>
                <a:cs typeface="Arial" charset="0"/>
              </a:rPr>
              <a:t>Function</a:t>
            </a:r>
          </a:p>
        </p:txBody>
      </p:sp>
      <p:sp>
        <p:nvSpPr>
          <p:cNvPr id="303112" name="Rectangle 8"/>
          <p:cNvSpPr>
            <a:spLocks noChangeArrowheads="1"/>
          </p:cNvSpPr>
          <p:nvPr/>
        </p:nvSpPr>
        <p:spPr bwMode="auto">
          <a:xfrm>
            <a:off x="1447800" y="1524000"/>
            <a:ext cx="1447800" cy="4953000"/>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kumimoji="0" lang="el-GR" altLang="el-GR" sz="1800">
              <a:solidFill>
                <a:srgbClr val="000000"/>
              </a:solidFill>
              <a:latin typeface="Arial" charset="0"/>
              <a:cs typeface="Arial" charset="0"/>
            </a:endParaRPr>
          </a:p>
        </p:txBody>
      </p:sp>
      <p:sp>
        <p:nvSpPr>
          <p:cNvPr id="303113" name="Rectangle 9"/>
          <p:cNvSpPr>
            <a:spLocks noChangeArrowheads="1"/>
          </p:cNvSpPr>
          <p:nvPr/>
        </p:nvSpPr>
        <p:spPr bwMode="auto">
          <a:xfrm>
            <a:off x="2895600" y="1524000"/>
            <a:ext cx="2743200" cy="2133600"/>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kumimoji="0" lang="el-GR" altLang="el-GR" sz="1800">
              <a:solidFill>
                <a:srgbClr val="000000"/>
              </a:solidFill>
              <a:latin typeface="Arial" charset="0"/>
              <a:cs typeface="Arial" charset="0"/>
            </a:endParaRPr>
          </a:p>
        </p:txBody>
      </p:sp>
      <p:sp>
        <p:nvSpPr>
          <p:cNvPr id="303114" name="Rectangle 10"/>
          <p:cNvSpPr>
            <a:spLocks noChangeArrowheads="1"/>
          </p:cNvSpPr>
          <p:nvPr/>
        </p:nvSpPr>
        <p:spPr bwMode="auto">
          <a:xfrm>
            <a:off x="5638800" y="1524000"/>
            <a:ext cx="1676400" cy="4953000"/>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kumimoji="0" lang="el-GR" altLang="el-GR" sz="1800">
              <a:solidFill>
                <a:srgbClr val="000000"/>
              </a:solidFill>
              <a:latin typeface="Arial" charset="0"/>
              <a:cs typeface="Arial" charset="0"/>
            </a:endParaRPr>
          </a:p>
        </p:txBody>
      </p:sp>
      <p:sp>
        <p:nvSpPr>
          <p:cNvPr id="303115" name="Rectangle 11"/>
          <p:cNvSpPr>
            <a:spLocks noChangeArrowheads="1"/>
          </p:cNvSpPr>
          <p:nvPr/>
        </p:nvSpPr>
        <p:spPr bwMode="auto">
          <a:xfrm>
            <a:off x="7315200" y="1524000"/>
            <a:ext cx="1828800" cy="4953000"/>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kumimoji="0" lang="el-GR" altLang="el-GR" sz="1800">
              <a:solidFill>
                <a:srgbClr val="000000"/>
              </a:solidFill>
              <a:latin typeface="Arial" charset="0"/>
              <a:cs typeface="Arial" charset="0"/>
            </a:endParaRPr>
          </a:p>
        </p:txBody>
      </p:sp>
      <p:pic>
        <p:nvPicPr>
          <p:cNvPr id="303116" name="Picture 12" descr="Mouse Nature Pape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715000" y="37338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3117" name="Picture 13" descr="photomicrograph"/>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72208" y="1685999"/>
            <a:ext cx="1371600" cy="95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3118" name="Picture 14" descr="Chromatin">
            <a:hlinkClick r:id="rId10"/>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152400" y="2133600"/>
            <a:ext cx="1301750"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3119" name="Rectangle 15"/>
          <p:cNvSpPr>
            <a:spLocks noChangeArrowheads="1"/>
          </p:cNvSpPr>
          <p:nvPr/>
        </p:nvSpPr>
        <p:spPr bwMode="auto">
          <a:xfrm>
            <a:off x="76200" y="1524000"/>
            <a:ext cx="1371600" cy="4953000"/>
          </a:xfrm>
          <a:prstGeom prst="rect">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kumimoji="0" lang="el-GR" altLang="el-GR" sz="1800">
              <a:solidFill>
                <a:srgbClr val="000000"/>
              </a:solidFill>
              <a:latin typeface="Arial" charset="0"/>
              <a:cs typeface="Arial" charset="0"/>
            </a:endParaRPr>
          </a:p>
        </p:txBody>
      </p:sp>
      <p:sp>
        <p:nvSpPr>
          <p:cNvPr id="303120" name="Text Box 16"/>
          <p:cNvSpPr txBox="1">
            <a:spLocks noChangeArrowheads="1"/>
          </p:cNvSpPr>
          <p:nvPr/>
        </p:nvSpPr>
        <p:spPr bwMode="auto">
          <a:xfrm>
            <a:off x="17463" y="4575175"/>
            <a:ext cx="13541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kumimoji="0" lang="en-US" altLang="el-GR" sz="2400">
                <a:solidFill>
                  <a:srgbClr val="FFFFFF"/>
                </a:solidFill>
                <a:latin typeface="Arial" charset="0"/>
                <a:ea typeface="MS PGothic" pitchFamily="34" charset="-128"/>
                <a:cs typeface="Arial" charset="0"/>
                <a:sym typeface="Wingdings" pitchFamily="2" charset="2"/>
              </a:rPr>
              <a:t>Pathway</a:t>
            </a:r>
          </a:p>
        </p:txBody>
      </p:sp>
      <p:pic>
        <p:nvPicPr>
          <p:cNvPr id="303121" name="Picture 17"/>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544216" y="5733256"/>
            <a:ext cx="13716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3122" name="Picture 18" descr="obesity-mice"/>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7380312" y="3429000"/>
            <a:ext cx="1735137"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3123" name="Picture 19" descr="fig1"/>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52400" y="4953000"/>
            <a:ext cx="973138"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3124" name="Rectangle 20"/>
          <p:cNvSpPr>
            <a:spLocks noChangeArrowheads="1"/>
          </p:cNvSpPr>
          <p:nvPr/>
        </p:nvSpPr>
        <p:spPr bwMode="auto">
          <a:xfrm>
            <a:off x="4932040" y="4941168"/>
            <a:ext cx="2333948"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buFont typeface="Arial" charset="0"/>
              <a:buNone/>
            </a:pPr>
            <a:r>
              <a:rPr kumimoji="0" lang="en-US" altLang="el-GR" sz="1800" b="1" dirty="0">
                <a:solidFill>
                  <a:srgbClr val="224568"/>
                </a:solidFill>
                <a:cs typeface="Arial" charset="0"/>
              </a:rPr>
              <a:t>Exposure dose/ window?</a:t>
            </a:r>
          </a:p>
          <a:p>
            <a:pPr>
              <a:buFont typeface="Arial" charset="0"/>
              <a:buNone/>
            </a:pPr>
            <a:r>
              <a:rPr kumimoji="0" lang="en-US" altLang="el-GR" sz="1800" b="1" dirty="0">
                <a:solidFill>
                  <a:srgbClr val="224568"/>
                </a:solidFill>
                <a:cs typeface="Arial" charset="0"/>
              </a:rPr>
              <a:t>Tissue </a:t>
            </a:r>
            <a:r>
              <a:rPr kumimoji="0" lang="en-US" altLang="el-GR" sz="1800" b="1" dirty="0" smtClean="0">
                <a:solidFill>
                  <a:srgbClr val="224568"/>
                </a:solidFill>
                <a:cs typeface="Arial" charset="0"/>
              </a:rPr>
              <a:t> concordance </a:t>
            </a:r>
            <a:r>
              <a:rPr kumimoji="0" lang="en-US" altLang="el-GR" sz="1800" b="1" dirty="0">
                <a:solidFill>
                  <a:srgbClr val="224568"/>
                </a:solidFill>
                <a:cs typeface="Arial" charset="0"/>
              </a:rPr>
              <a:t>across species?</a:t>
            </a:r>
          </a:p>
          <a:p>
            <a:pPr>
              <a:buFont typeface="Arial" charset="0"/>
              <a:buNone/>
            </a:pPr>
            <a:r>
              <a:rPr kumimoji="0" lang="en-US" altLang="el-GR" sz="1800" b="1" dirty="0">
                <a:solidFill>
                  <a:srgbClr val="224568"/>
                </a:solidFill>
                <a:cs typeface="Arial" charset="0"/>
              </a:rPr>
              <a:t>Other outcomes?</a:t>
            </a:r>
          </a:p>
        </p:txBody>
      </p:sp>
      <p:sp>
        <p:nvSpPr>
          <p:cNvPr id="303125" name="Rectangle 21"/>
          <p:cNvSpPr>
            <a:spLocks noChangeArrowheads="1"/>
          </p:cNvSpPr>
          <p:nvPr/>
        </p:nvSpPr>
        <p:spPr bwMode="auto">
          <a:xfrm>
            <a:off x="7315199" y="5229200"/>
            <a:ext cx="1828801"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buFont typeface="Arial" charset="0"/>
              <a:buNone/>
            </a:pPr>
            <a:r>
              <a:rPr kumimoji="0" lang="en-US" altLang="el-GR" sz="1600" b="1" dirty="0">
                <a:solidFill>
                  <a:srgbClr val="224568"/>
                </a:solidFill>
                <a:cs typeface="Arial" charset="0"/>
              </a:rPr>
              <a:t>Susceptible populations?</a:t>
            </a:r>
          </a:p>
          <a:p>
            <a:pPr>
              <a:buFont typeface="Arial" charset="0"/>
              <a:buNone/>
            </a:pPr>
            <a:r>
              <a:rPr kumimoji="0" lang="en-US" altLang="el-GR" sz="1600" b="1" dirty="0">
                <a:solidFill>
                  <a:srgbClr val="224568"/>
                </a:solidFill>
                <a:cs typeface="Arial" charset="0"/>
              </a:rPr>
              <a:t>Shape/slope of population dose-response curve?</a:t>
            </a:r>
          </a:p>
        </p:txBody>
      </p:sp>
      <p:pic>
        <p:nvPicPr>
          <p:cNvPr id="303126" name="Picture 22" descr="PPAR%20Pathway"/>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139700" y="4619625"/>
            <a:ext cx="1231900"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3127" name="Text Box 23"/>
          <p:cNvSpPr txBox="1">
            <a:spLocks noChangeArrowheads="1"/>
          </p:cNvSpPr>
          <p:nvPr/>
        </p:nvSpPr>
        <p:spPr bwMode="auto">
          <a:xfrm>
            <a:off x="0" y="1052736"/>
            <a:ext cx="91440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pPr>
            <a:r>
              <a:rPr kumimoji="0" lang="en-US" altLang="el-GR" sz="2400" dirty="0">
                <a:solidFill>
                  <a:srgbClr val="224568"/>
                </a:solidFill>
                <a:latin typeface="Arial" charset="0"/>
                <a:ea typeface="MS PGothic" pitchFamily="34" charset="-128"/>
                <a:cs typeface="Arial" charset="0"/>
              </a:rPr>
              <a:t>Molecule </a:t>
            </a:r>
            <a:r>
              <a:rPr kumimoji="0" lang="en-US" altLang="el-GR" sz="2400" b="1" dirty="0">
                <a:solidFill>
                  <a:srgbClr val="C45E12"/>
                </a:solidFill>
                <a:latin typeface="Arial" charset="0"/>
                <a:ea typeface="MS PGothic" pitchFamily="34" charset="-128"/>
                <a:cs typeface="Arial" charset="0"/>
                <a:sym typeface="Wingdings" pitchFamily="2" charset="2"/>
              </a:rPr>
              <a:t></a:t>
            </a:r>
            <a:r>
              <a:rPr kumimoji="0" lang="en-US" altLang="el-GR" sz="2400" dirty="0">
                <a:solidFill>
                  <a:srgbClr val="224568"/>
                </a:solidFill>
                <a:latin typeface="Arial" charset="0"/>
                <a:ea typeface="MS PGothic" pitchFamily="34" charset="-128"/>
                <a:cs typeface="Arial" charset="0"/>
                <a:sym typeface="Wingdings" pitchFamily="2" charset="2"/>
              </a:rPr>
              <a:t>  Cell  </a:t>
            </a:r>
            <a:r>
              <a:rPr kumimoji="0" lang="en-US" altLang="el-GR" sz="2400" b="1" dirty="0">
                <a:solidFill>
                  <a:srgbClr val="C45E12"/>
                </a:solidFill>
                <a:latin typeface="Arial" charset="0"/>
                <a:ea typeface="MS PGothic" pitchFamily="34" charset="-128"/>
                <a:cs typeface="Arial" charset="0"/>
                <a:sym typeface="Wingdings" pitchFamily="2" charset="2"/>
              </a:rPr>
              <a:t></a:t>
            </a:r>
            <a:r>
              <a:rPr kumimoji="0" lang="en-US" altLang="el-GR" sz="2400" dirty="0">
                <a:solidFill>
                  <a:srgbClr val="224568"/>
                </a:solidFill>
                <a:latin typeface="Arial" charset="0"/>
                <a:ea typeface="MS PGothic" pitchFamily="34" charset="-128"/>
                <a:cs typeface="Arial" charset="0"/>
                <a:sym typeface="Wingdings" pitchFamily="2" charset="2"/>
              </a:rPr>
              <a:t>   Tissue </a:t>
            </a:r>
            <a:r>
              <a:rPr kumimoji="0" lang="en-US" altLang="el-GR" sz="2400" b="1" dirty="0">
                <a:solidFill>
                  <a:srgbClr val="224568"/>
                </a:solidFill>
                <a:latin typeface="Arial" charset="0"/>
                <a:ea typeface="MS PGothic" pitchFamily="34" charset="-128"/>
                <a:cs typeface="Arial" charset="0"/>
                <a:sym typeface="Wingdings" pitchFamily="2" charset="2"/>
              </a:rPr>
              <a:t>/</a:t>
            </a:r>
            <a:r>
              <a:rPr kumimoji="0" lang="en-US" altLang="el-GR" sz="2400" dirty="0">
                <a:solidFill>
                  <a:srgbClr val="224568"/>
                </a:solidFill>
                <a:latin typeface="Arial" charset="0"/>
                <a:ea typeface="MS PGothic" pitchFamily="34" charset="-128"/>
                <a:cs typeface="Arial" charset="0"/>
                <a:sym typeface="Wingdings" pitchFamily="2" charset="2"/>
              </a:rPr>
              <a:t> Organ  </a:t>
            </a:r>
            <a:r>
              <a:rPr kumimoji="0" lang="en-US" altLang="el-GR" sz="2400" b="1" dirty="0">
                <a:solidFill>
                  <a:srgbClr val="C45E12"/>
                </a:solidFill>
                <a:latin typeface="Arial" charset="0"/>
                <a:ea typeface="MS PGothic" pitchFamily="34" charset="-128"/>
                <a:cs typeface="Arial" charset="0"/>
                <a:sym typeface="Wingdings" pitchFamily="2" charset="2"/>
              </a:rPr>
              <a:t></a:t>
            </a:r>
            <a:r>
              <a:rPr kumimoji="0" lang="en-US" altLang="el-GR" sz="2400" dirty="0">
                <a:solidFill>
                  <a:srgbClr val="224568"/>
                </a:solidFill>
                <a:latin typeface="Arial" charset="0"/>
                <a:ea typeface="MS PGothic" pitchFamily="34" charset="-128"/>
                <a:cs typeface="Arial" charset="0"/>
                <a:sym typeface="Wingdings" pitchFamily="2" charset="2"/>
              </a:rPr>
              <a:t>  Individual </a:t>
            </a:r>
            <a:r>
              <a:rPr kumimoji="0" lang="en-US" altLang="el-GR" sz="2400" b="1" dirty="0">
                <a:solidFill>
                  <a:srgbClr val="C45E12"/>
                </a:solidFill>
                <a:latin typeface="Arial" charset="0"/>
                <a:ea typeface="MS PGothic" pitchFamily="34" charset="-128"/>
                <a:cs typeface="Arial" charset="0"/>
                <a:sym typeface="Wingdings" pitchFamily="2" charset="2"/>
              </a:rPr>
              <a:t></a:t>
            </a:r>
            <a:r>
              <a:rPr kumimoji="0" lang="en-US" altLang="el-GR" sz="2400" dirty="0">
                <a:solidFill>
                  <a:srgbClr val="224568"/>
                </a:solidFill>
                <a:latin typeface="Arial" charset="0"/>
                <a:ea typeface="MS PGothic" pitchFamily="34" charset="-128"/>
                <a:cs typeface="Arial" charset="0"/>
                <a:sym typeface="Wingdings" pitchFamily="2" charset="2"/>
              </a:rPr>
              <a:t>  Population</a:t>
            </a:r>
          </a:p>
          <a:p>
            <a:pPr>
              <a:spcBef>
                <a:spcPct val="0"/>
              </a:spcBef>
              <a:buFontTx/>
              <a:buNone/>
            </a:pPr>
            <a:endParaRPr kumimoji="0" lang="en-US" altLang="el-GR" sz="1800" dirty="0">
              <a:solidFill>
                <a:srgbClr val="224568"/>
              </a:solidFill>
              <a:latin typeface="Arial" charset="0"/>
              <a:ea typeface="MS PGothic" pitchFamily="34" charset="-128"/>
              <a:cs typeface="Arial" charset="0"/>
            </a:endParaRPr>
          </a:p>
        </p:txBody>
      </p:sp>
      <p:pic>
        <p:nvPicPr>
          <p:cNvPr id="303128" name="Picture 24" descr="2009-02-26_M_Obama_EPA_128">
            <a:hlinkClick r:id="rId16"/>
          </p:cNvPr>
          <p:cNvPicPr>
            <a:picLocks noChangeAspect="1" noChangeArrowheads="1"/>
          </p:cNvPicPr>
          <p:nvPr/>
        </p:nvPicPr>
        <p:blipFill>
          <a:blip r:embed="rId17">
            <a:extLst>
              <a:ext uri="{28A0092B-C50C-407E-A947-70E740481C1C}">
                <a14:useLocalDpi xmlns:a14="http://schemas.microsoft.com/office/drawing/2010/main"/>
              </a:ext>
            </a:extLst>
          </a:blip>
          <a:srcRect l="12122"/>
          <a:stretch>
            <a:fillRect/>
          </a:stretch>
        </p:blipFill>
        <p:spPr bwMode="auto">
          <a:xfrm>
            <a:off x="7010400" y="1739900"/>
            <a:ext cx="21336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3129" name="Θέση αριθμού διαφάνειας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fld id="{00C67009-65E3-4D3E-850B-520826954FAB}" type="slidenum">
              <a:rPr lang="el-GR" altLang="el-GR" sz="1200" smtClean="0">
                <a:solidFill>
                  <a:srgbClr val="898989"/>
                </a:solidFill>
                <a:latin typeface="Arial" charset="0"/>
              </a:rPr>
              <a:pPr eaLnBrk="1" fontAlgn="base" hangingPunct="1">
                <a:spcBef>
                  <a:spcPct val="0"/>
                </a:spcBef>
                <a:spcAft>
                  <a:spcPct val="0"/>
                </a:spcAft>
                <a:buFontTx/>
                <a:buNone/>
              </a:pPr>
              <a:t>15</a:t>
            </a:fld>
            <a:endParaRPr lang="el-GR" altLang="el-GR" sz="1200" dirty="0" smtClean="0">
              <a:solidFill>
                <a:srgbClr val="898989"/>
              </a:solidFill>
              <a:latin typeface="Arial" charset="0"/>
            </a:endParaRPr>
          </a:p>
        </p:txBody>
      </p:sp>
    </p:spTree>
    <p:extLst>
      <p:ext uri="{BB962C8B-B14F-4D97-AF65-F5344CB8AC3E}">
        <p14:creationId xmlns:p14="http://schemas.microsoft.com/office/powerpoint/2010/main" val="39538806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3"/>
          <p:cNvSpPr>
            <a:spLocks noGrp="1"/>
          </p:cNvSpPr>
          <p:nvPr>
            <p:ph type="title"/>
          </p:nvPr>
        </p:nvSpPr>
        <p:spPr>
          <a:xfrm>
            <a:off x="428596" y="0"/>
            <a:ext cx="5072098" cy="762000"/>
          </a:xfrm>
        </p:spPr>
        <p:txBody>
          <a:bodyPr/>
          <a:lstStyle/>
          <a:p>
            <a:pPr eaLnBrk="1" hangingPunct="1"/>
            <a:r>
              <a:rPr lang="en-US" altLang="en-US" sz="3600" b="1" i="1" dirty="0" smtClean="0">
                <a:solidFill>
                  <a:schemeClr val="accent3">
                    <a:lumMod val="75000"/>
                  </a:schemeClr>
                </a:solidFill>
                <a:cs typeface="Times New Roman" pitchFamily="18" charset="0"/>
              </a:rPr>
              <a:t>Purpose of Toxicology</a:t>
            </a:r>
            <a:endParaRPr lang="en-US" altLang="en-US" sz="3600" b="1" dirty="0" smtClean="0">
              <a:solidFill>
                <a:schemeClr val="accent3">
                  <a:lumMod val="75000"/>
                </a:schemeClr>
              </a:solidFill>
              <a:cs typeface="Times New Roman" pitchFamily="18" charset="0"/>
            </a:endParaRPr>
          </a:p>
        </p:txBody>
      </p:sp>
      <p:sp>
        <p:nvSpPr>
          <p:cNvPr id="48131" name="Content Placeholder 4"/>
          <p:cNvSpPr>
            <a:spLocks noGrp="1"/>
          </p:cNvSpPr>
          <p:nvPr>
            <p:ph sz="half" idx="4294967295"/>
          </p:nvPr>
        </p:nvSpPr>
        <p:spPr bwMode="auto">
          <a:xfrm>
            <a:off x="142844" y="1000108"/>
            <a:ext cx="4429124" cy="5621338"/>
          </a:xfrm>
          <a:prstGeom prst="rect">
            <a:avLst/>
          </a:prstGeom>
        </p:spPr>
        <p:txBody>
          <a:bodyPr wrap="square" numCol="1" anchor="t" anchorCtr="0" compatLnSpc="1">
            <a:prstTxWarp prst="textNoShape">
              <a:avLst/>
            </a:prstTxWarp>
            <a:normAutofit lnSpcReduction="10000"/>
          </a:bodyPr>
          <a:lstStyle/>
          <a:p>
            <a:pPr marL="365125" lvl="1" indent="0" eaLnBrk="1" hangingPunct="1">
              <a:lnSpc>
                <a:spcPct val="80000"/>
              </a:lnSpc>
              <a:buClr>
                <a:srgbClr val="730E00"/>
              </a:buClr>
              <a:buFont typeface="Arial" pitchFamily="34" charset="0"/>
              <a:buNone/>
            </a:pPr>
            <a:r>
              <a:rPr lang="en-US" sz="2400" b="1" dirty="0" smtClean="0">
                <a:solidFill>
                  <a:schemeClr val="accent5">
                    <a:lumMod val="50000"/>
                  </a:schemeClr>
                </a:solidFill>
                <a:cs typeface="Times New Roman" pitchFamily="18" charset="0"/>
              </a:rPr>
              <a:t>Human Health</a:t>
            </a:r>
          </a:p>
          <a:p>
            <a:pPr marL="1119188" lvl="2" indent="-342900" eaLnBrk="1" hangingPunct="1">
              <a:lnSpc>
                <a:spcPct val="80000"/>
              </a:lnSpc>
              <a:buClr>
                <a:srgbClr val="730E00"/>
              </a:buClr>
            </a:pPr>
            <a:r>
              <a:rPr lang="en-US" sz="2400" dirty="0" smtClean="0">
                <a:solidFill>
                  <a:schemeClr val="accent5">
                    <a:lumMod val="50000"/>
                  </a:schemeClr>
                </a:solidFill>
                <a:cs typeface="Times New Roman" pitchFamily="18" charset="0"/>
              </a:rPr>
              <a:t>Workers </a:t>
            </a:r>
          </a:p>
          <a:p>
            <a:pPr marL="1393825" lvl="3" indent="-342900" eaLnBrk="1" hangingPunct="1">
              <a:lnSpc>
                <a:spcPct val="80000"/>
              </a:lnSpc>
              <a:buClr>
                <a:srgbClr val="730E00"/>
              </a:buClr>
              <a:buFont typeface="Arial" pitchFamily="34" charset="0"/>
              <a:buChar char="•"/>
            </a:pPr>
            <a:r>
              <a:rPr lang="en-US" sz="2000" dirty="0" smtClean="0">
                <a:solidFill>
                  <a:schemeClr val="accent5">
                    <a:lumMod val="50000"/>
                  </a:schemeClr>
                </a:solidFill>
                <a:cs typeface="Times New Roman" pitchFamily="18" charset="0"/>
              </a:rPr>
              <a:t>Safe working environment (OEL)</a:t>
            </a:r>
          </a:p>
          <a:p>
            <a:pPr marL="1119188" lvl="2" indent="-342900" eaLnBrk="1" hangingPunct="1">
              <a:lnSpc>
                <a:spcPct val="80000"/>
              </a:lnSpc>
              <a:buClr>
                <a:srgbClr val="730E00"/>
              </a:buClr>
            </a:pPr>
            <a:r>
              <a:rPr lang="en-US" sz="2400" dirty="0" smtClean="0">
                <a:solidFill>
                  <a:schemeClr val="accent5">
                    <a:lumMod val="50000"/>
                  </a:schemeClr>
                </a:solidFill>
                <a:cs typeface="Times New Roman" pitchFamily="18" charset="0"/>
              </a:rPr>
              <a:t>Consumers</a:t>
            </a:r>
          </a:p>
          <a:p>
            <a:pPr marL="1393825" lvl="3" indent="-342900" eaLnBrk="1" hangingPunct="1">
              <a:lnSpc>
                <a:spcPct val="80000"/>
              </a:lnSpc>
              <a:buClr>
                <a:srgbClr val="730E00"/>
              </a:buClr>
              <a:buFont typeface="Arial" pitchFamily="34" charset="0"/>
              <a:buChar char="•"/>
            </a:pPr>
            <a:r>
              <a:rPr lang="en-US" sz="2000" dirty="0" smtClean="0">
                <a:solidFill>
                  <a:schemeClr val="accent5">
                    <a:lumMod val="50000"/>
                  </a:schemeClr>
                </a:solidFill>
                <a:cs typeface="Times New Roman" pitchFamily="18" charset="0"/>
              </a:rPr>
              <a:t>Products should be safe to use as specified and under foreseeable misuse</a:t>
            </a:r>
          </a:p>
          <a:p>
            <a:pPr marL="1668463" lvl="4" indent="-342900" eaLnBrk="1" hangingPunct="1">
              <a:lnSpc>
                <a:spcPct val="80000"/>
              </a:lnSpc>
              <a:spcBef>
                <a:spcPts val="338"/>
              </a:spcBef>
              <a:buClr>
                <a:srgbClr val="730E00"/>
              </a:buClr>
              <a:buFont typeface="Arial" pitchFamily="34" charset="0"/>
              <a:buChar char="•"/>
            </a:pPr>
            <a:r>
              <a:rPr lang="en-US" sz="1800" dirty="0" smtClean="0">
                <a:solidFill>
                  <a:schemeClr val="accent5">
                    <a:lumMod val="50000"/>
                  </a:schemeClr>
                </a:solidFill>
                <a:cs typeface="Times New Roman" pitchFamily="18" charset="0"/>
              </a:rPr>
              <a:t>ADI (food ingredients)</a:t>
            </a:r>
          </a:p>
          <a:p>
            <a:pPr marL="1668463" lvl="4" indent="-342900" eaLnBrk="1" hangingPunct="1">
              <a:lnSpc>
                <a:spcPct val="80000"/>
              </a:lnSpc>
              <a:spcBef>
                <a:spcPts val="338"/>
              </a:spcBef>
              <a:buClr>
                <a:srgbClr val="730E00"/>
              </a:buClr>
              <a:buFont typeface="Arial" pitchFamily="34" charset="0"/>
              <a:buChar char="•"/>
            </a:pPr>
            <a:r>
              <a:rPr lang="en-US" sz="1800" dirty="0" smtClean="0">
                <a:solidFill>
                  <a:schemeClr val="accent5">
                    <a:lumMod val="50000"/>
                  </a:schemeClr>
                </a:solidFill>
                <a:cs typeface="Times New Roman" pitchFamily="18" charset="0"/>
              </a:rPr>
              <a:t>R</a:t>
            </a:r>
            <a:r>
              <a:rPr lang="en-US" sz="1800" i="1" dirty="0" smtClean="0">
                <a:solidFill>
                  <a:schemeClr val="accent5">
                    <a:lumMod val="50000"/>
                  </a:schemeClr>
                </a:solidFill>
                <a:cs typeface="Times New Roman" pitchFamily="18" charset="0"/>
              </a:rPr>
              <a:t>f</a:t>
            </a:r>
            <a:r>
              <a:rPr lang="en-US" sz="1800" dirty="0" smtClean="0">
                <a:solidFill>
                  <a:schemeClr val="accent5">
                    <a:lumMod val="50000"/>
                  </a:schemeClr>
                </a:solidFill>
                <a:cs typeface="Times New Roman" pitchFamily="18" charset="0"/>
              </a:rPr>
              <a:t>D (pesticides)</a:t>
            </a:r>
          </a:p>
          <a:p>
            <a:pPr marL="1668463" lvl="4" indent="-342900" eaLnBrk="1" hangingPunct="1">
              <a:lnSpc>
                <a:spcPct val="80000"/>
              </a:lnSpc>
              <a:spcBef>
                <a:spcPts val="338"/>
              </a:spcBef>
              <a:buClr>
                <a:srgbClr val="730E00"/>
              </a:buClr>
              <a:buFont typeface="Arial" pitchFamily="34" charset="0"/>
              <a:buChar char="•"/>
            </a:pPr>
            <a:r>
              <a:rPr lang="en-US" sz="1800" dirty="0" smtClean="0">
                <a:solidFill>
                  <a:schemeClr val="accent5">
                    <a:lumMod val="50000"/>
                  </a:schemeClr>
                </a:solidFill>
                <a:cs typeface="Times New Roman" pitchFamily="18" charset="0"/>
              </a:rPr>
              <a:t>TDI (food contaminants)</a:t>
            </a:r>
            <a:br>
              <a:rPr lang="en-US" sz="1800" dirty="0" smtClean="0">
                <a:solidFill>
                  <a:schemeClr val="accent5">
                    <a:lumMod val="50000"/>
                  </a:schemeClr>
                </a:solidFill>
                <a:cs typeface="Times New Roman" pitchFamily="18" charset="0"/>
              </a:rPr>
            </a:br>
            <a:endParaRPr lang="en-US" sz="1800" dirty="0" smtClean="0">
              <a:solidFill>
                <a:schemeClr val="accent5">
                  <a:lumMod val="50000"/>
                </a:schemeClr>
              </a:solidFill>
              <a:cs typeface="Times New Roman" pitchFamily="18" charset="0"/>
            </a:endParaRPr>
          </a:p>
          <a:p>
            <a:pPr marL="365125" lvl="1" indent="0" eaLnBrk="1" hangingPunct="1">
              <a:lnSpc>
                <a:spcPct val="80000"/>
              </a:lnSpc>
              <a:buClr>
                <a:srgbClr val="730E00"/>
              </a:buClr>
              <a:buFont typeface="Arial" pitchFamily="34" charset="0"/>
              <a:buNone/>
            </a:pPr>
            <a:r>
              <a:rPr lang="en-US" sz="2400" b="1" dirty="0" smtClean="0">
                <a:solidFill>
                  <a:schemeClr val="accent5">
                    <a:lumMod val="50000"/>
                  </a:schemeClr>
                </a:solidFill>
                <a:cs typeface="Times New Roman" pitchFamily="18" charset="0"/>
              </a:rPr>
              <a:t>Environment (ecotoxicology)</a:t>
            </a:r>
          </a:p>
          <a:p>
            <a:pPr marL="1119188" lvl="2" indent="-342900" eaLnBrk="1" hangingPunct="1">
              <a:lnSpc>
                <a:spcPct val="80000"/>
              </a:lnSpc>
              <a:buClr>
                <a:srgbClr val="730E00"/>
              </a:buClr>
            </a:pPr>
            <a:r>
              <a:rPr lang="en-US" sz="2400" dirty="0" smtClean="0">
                <a:solidFill>
                  <a:schemeClr val="accent5">
                    <a:lumMod val="50000"/>
                  </a:schemeClr>
                </a:solidFill>
                <a:cs typeface="Times New Roman" pitchFamily="18" charset="0"/>
              </a:rPr>
              <a:t>Air, water (surface and ground), soil, bedrock</a:t>
            </a:r>
          </a:p>
          <a:p>
            <a:pPr marL="1119188" lvl="2" indent="-342900" eaLnBrk="1" hangingPunct="1">
              <a:lnSpc>
                <a:spcPct val="80000"/>
              </a:lnSpc>
              <a:buClr>
                <a:srgbClr val="730E00"/>
              </a:buClr>
            </a:pPr>
            <a:r>
              <a:rPr lang="en-US" sz="2400" dirty="0" smtClean="0">
                <a:solidFill>
                  <a:schemeClr val="accent5">
                    <a:lumMod val="50000"/>
                  </a:schemeClr>
                </a:solidFill>
                <a:cs typeface="Times New Roman" pitchFamily="18" charset="0"/>
              </a:rPr>
              <a:t>Aquatic (fresh and salt) &amp; terrestrial organisms (flora and fauna)</a:t>
            </a:r>
          </a:p>
          <a:p>
            <a:pPr eaLnBrk="1" hangingPunct="1">
              <a:lnSpc>
                <a:spcPct val="90000"/>
              </a:lnSpc>
            </a:pPr>
            <a:endParaRPr lang="en-US" dirty="0" smtClean="0">
              <a:solidFill>
                <a:schemeClr val="bg2">
                  <a:lumMod val="50000"/>
                </a:schemeClr>
              </a:solidFill>
            </a:endParaRPr>
          </a:p>
        </p:txBody>
      </p:sp>
      <p:sp>
        <p:nvSpPr>
          <p:cNvPr id="6" name="Content Placeholder 5"/>
          <p:cNvSpPr>
            <a:spLocks noGrp="1"/>
          </p:cNvSpPr>
          <p:nvPr>
            <p:ph sz="half" idx="4294967295"/>
          </p:nvPr>
        </p:nvSpPr>
        <p:spPr bwMode="auto">
          <a:xfrm>
            <a:off x="4714876" y="714356"/>
            <a:ext cx="4200524" cy="5857915"/>
          </a:xfrm>
          <a:prstGeom prst="rect">
            <a:avLst/>
          </a:prstGeom>
        </p:spPr>
        <p:txBody>
          <a:bodyPr wrap="square" numCol="1" anchor="t" anchorCtr="0" compatLnSpc="1">
            <a:prstTxWarp prst="textNoShape">
              <a:avLst/>
            </a:prstTxWarp>
            <a:noAutofit/>
          </a:bodyPr>
          <a:lstStyle/>
          <a:p>
            <a:pPr marL="0" indent="0" eaLnBrk="1" hangingPunct="1">
              <a:lnSpc>
                <a:spcPct val="80000"/>
              </a:lnSpc>
              <a:buFont typeface="Arial" pitchFamily="34" charset="0"/>
              <a:buNone/>
            </a:pPr>
            <a:r>
              <a:rPr lang="en-US" sz="2400" b="1" dirty="0" smtClean="0">
                <a:solidFill>
                  <a:schemeClr val="accent6">
                    <a:lumMod val="50000"/>
                  </a:schemeClr>
                </a:solidFill>
                <a:cs typeface="Times New Roman" pitchFamily="18" charset="0"/>
              </a:rPr>
              <a:t>To Provide</a:t>
            </a:r>
          </a:p>
          <a:p>
            <a:pPr marL="708025" lvl="1" indent="-342900" eaLnBrk="1" hangingPunct="1">
              <a:lnSpc>
                <a:spcPct val="80000"/>
              </a:lnSpc>
              <a:buClr>
                <a:srgbClr val="730E00"/>
              </a:buClr>
              <a:buFont typeface="Arial" pitchFamily="34" charset="0"/>
              <a:buChar char="•"/>
            </a:pPr>
            <a:r>
              <a:rPr lang="en-US" sz="1800" b="1" dirty="0" smtClean="0">
                <a:solidFill>
                  <a:schemeClr val="accent6">
                    <a:lumMod val="50000"/>
                  </a:schemeClr>
                </a:solidFill>
                <a:cs typeface="Times New Roman" pitchFamily="18" charset="0"/>
              </a:rPr>
              <a:t>Information to risk managers </a:t>
            </a:r>
          </a:p>
          <a:p>
            <a:pPr marL="1119188" lvl="2" indent="-342900" eaLnBrk="1" hangingPunct="1">
              <a:lnSpc>
                <a:spcPct val="80000"/>
              </a:lnSpc>
              <a:buClr>
                <a:srgbClr val="730E00"/>
              </a:buClr>
            </a:pPr>
            <a:r>
              <a:rPr lang="en-US" sz="1800" b="1" dirty="0" smtClean="0">
                <a:solidFill>
                  <a:schemeClr val="accent6">
                    <a:lumMod val="50000"/>
                  </a:schemeClr>
                </a:solidFill>
                <a:cs typeface="Times New Roman" pitchFamily="18" charset="0"/>
              </a:rPr>
              <a:t>About nature &amp; severity of effects on human health and environment as it relates to specific exposures</a:t>
            </a:r>
          </a:p>
          <a:p>
            <a:pPr marL="1393825" lvl="3" indent="-342900" eaLnBrk="1" hangingPunct="1">
              <a:lnSpc>
                <a:spcPct val="80000"/>
              </a:lnSpc>
              <a:buClr>
                <a:srgbClr val="730E00"/>
              </a:buClr>
              <a:buFont typeface="Arial" pitchFamily="34" charset="0"/>
              <a:buChar char="•"/>
            </a:pPr>
            <a:r>
              <a:rPr lang="en-US" b="1" u="sng" dirty="0" smtClean="0">
                <a:solidFill>
                  <a:schemeClr val="accent6">
                    <a:lumMod val="50000"/>
                  </a:schemeClr>
                </a:solidFill>
                <a:cs typeface="Times New Roman" pitchFamily="18" charset="0"/>
              </a:rPr>
              <a:t>Ecotoxicology </a:t>
            </a:r>
            <a:r>
              <a:rPr lang="en-US" b="1" dirty="0" smtClean="0">
                <a:solidFill>
                  <a:schemeClr val="accent6">
                    <a:lumMod val="50000"/>
                  </a:schemeClr>
                </a:solidFill>
                <a:cs typeface="Times New Roman" pitchFamily="18" charset="0"/>
              </a:rPr>
              <a:t>often drives remediation site clean-ups </a:t>
            </a:r>
          </a:p>
          <a:p>
            <a:pPr marL="1119188" lvl="2" indent="-342900" eaLnBrk="1" hangingPunct="1">
              <a:lnSpc>
                <a:spcPct val="80000"/>
              </a:lnSpc>
              <a:buClr>
                <a:srgbClr val="730E00"/>
              </a:buClr>
            </a:pPr>
            <a:r>
              <a:rPr lang="en-US" sz="1800" b="1" dirty="0" smtClean="0">
                <a:solidFill>
                  <a:srgbClr val="C00000"/>
                </a:solidFill>
                <a:cs typeface="Times New Roman" pitchFamily="18" charset="0"/>
              </a:rPr>
              <a:t>~6,000,000 known chemicals</a:t>
            </a:r>
          </a:p>
          <a:p>
            <a:pPr marL="1393825" lvl="3" indent="-342900" eaLnBrk="1" hangingPunct="1">
              <a:lnSpc>
                <a:spcPct val="80000"/>
              </a:lnSpc>
              <a:buClr>
                <a:srgbClr val="730E00"/>
              </a:buClr>
              <a:buFont typeface="Arial" pitchFamily="34" charset="0"/>
              <a:buChar char="•"/>
            </a:pPr>
            <a:r>
              <a:rPr lang="en-US" b="1" dirty="0" smtClean="0">
                <a:solidFill>
                  <a:srgbClr val="C00000"/>
                </a:solidFill>
                <a:cs typeface="Times New Roman" pitchFamily="18" charset="0"/>
              </a:rPr>
              <a:t>Approximately 100,000 currently in use worldwide, 500 new chemicals added annually</a:t>
            </a:r>
          </a:p>
          <a:p>
            <a:pPr marL="1668463" lvl="4" indent="-342900" eaLnBrk="1" hangingPunct="1">
              <a:lnSpc>
                <a:spcPct val="80000"/>
              </a:lnSpc>
              <a:spcBef>
                <a:spcPts val="338"/>
              </a:spcBef>
              <a:buClr>
                <a:srgbClr val="730E00"/>
              </a:buClr>
              <a:buFont typeface="Arial" pitchFamily="34" charset="0"/>
              <a:buChar char="•"/>
            </a:pPr>
            <a:r>
              <a:rPr lang="en-US" sz="1400" b="1" dirty="0" smtClean="0">
                <a:solidFill>
                  <a:schemeClr val="accent6">
                    <a:lumMod val="50000"/>
                  </a:schemeClr>
                </a:solidFill>
                <a:cs typeface="Times New Roman" pitchFamily="18" charset="0"/>
              </a:rPr>
              <a:t>limited information</a:t>
            </a:r>
          </a:p>
          <a:p>
            <a:pPr marL="1393825" lvl="3" indent="-342900" eaLnBrk="1" hangingPunct="1">
              <a:lnSpc>
                <a:spcPct val="80000"/>
              </a:lnSpc>
              <a:buClr>
                <a:srgbClr val="730E00"/>
              </a:buClr>
              <a:buFont typeface="Arial" pitchFamily="34" charset="0"/>
              <a:buChar char="•"/>
            </a:pPr>
            <a:r>
              <a:rPr lang="en-US" b="1" dirty="0" smtClean="0">
                <a:solidFill>
                  <a:schemeClr val="accent6">
                    <a:lumMod val="50000"/>
                  </a:schemeClr>
                </a:solidFill>
                <a:cs typeface="Times New Roman" pitchFamily="18" charset="0"/>
              </a:rPr>
              <a:t>HPVC &amp; REACH; 7th Amendment</a:t>
            </a:r>
            <a:br>
              <a:rPr lang="en-US" b="1" dirty="0" smtClean="0">
                <a:solidFill>
                  <a:schemeClr val="accent6">
                    <a:lumMod val="50000"/>
                  </a:schemeClr>
                </a:solidFill>
                <a:cs typeface="Times New Roman" pitchFamily="18" charset="0"/>
              </a:rPr>
            </a:br>
            <a:r>
              <a:rPr lang="en-US" sz="1800" b="1" dirty="0" smtClean="0">
                <a:solidFill>
                  <a:schemeClr val="accent6">
                    <a:lumMod val="50000"/>
                  </a:schemeClr>
                </a:solidFill>
                <a:cs typeface="Times New Roman" pitchFamily="18" charset="0"/>
              </a:rPr>
              <a:t> </a:t>
            </a:r>
          </a:p>
          <a:p>
            <a:pPr marL="1119188" lvl="2" indent="-342900" eaLnBrk="1" hangingPunct="1">
              <a:lnSpc>
                <a:spcPct val="80000"/>
              </a:lnSpc>
              <a:buClr>
                <a:srgbClr val="730E00"/>
              </a:buClr>
              <a:buFont typeface="Arial" pitchFamily="34" charset="0"/>
              <a:buNone/>
            </a:pPr>
            <a:r>
              <a:rPr lang="en-US" sz="2400" b="1" dirty="0" smtClean="0">
                <a:solidFill>
                  <a:schemeClr val="accent6">
                    <a:lumMod val="50000"/>
                  </a:schemeClr>
                </a:solidFill>
                <a:cs typeface="Times New Roman" pitchFamily="18" charset="0"/>
              </a:rPr>
              <a:t>Via Risk Assessments</a:t>
            </a:r>
          </a:p>
          <a:p>
            <a:pPr marL="1393825" lvl="3" indent="-342900" eaLnBrk="1" hangingPunct="1">
              <a:lnSpc>
                <a:spcPct val="80000"/>
              </a:lnSpc>
              <a:buClr>
                <a:srgbClr val="730E00"/>
              </a:buClr>
              <a:buFont typeface="Arial" pitchFamily="34" charset="0"/>
              <a:buChar char="•"/>
            </a:pPr>
            <a:r>
              <a:rPr lang="en-US" b="1" dirty="0" smtClean="0">
                <a:solidFill>
                  <a:schemeClr val="accent6">
                    <a:lumMod val="50000"/>
                  </a:schemeClr>
                </a:solidFill>
                <a:cs typeface="Times New Roman" pitchFamily="18" charset="0"/>
              </a:rPr>
              <a:t>Hazard identification</a:t>
            </a:r>
          </a:p>
          <a:p>
            <a:pPr marL="1393825" lvl="3" indent="-342900" eaLnBrk="1" hangingPunct="1">
              <a:lnSpc>
                <a:spcPct val="80000"/>
              </a:lnSpc>
              <a:buClr>
                <a:srgbClr val="730E00"/>
              </a:buClr>
              <a:buFont typeface="Arial" pitchFamily="34" charset="0"/>
              <a:buChar char="•"/>
            </a:pPr>
            <a:r>
              <a:rPr lang="en-US" b="1" dirty="0" smtClean="0">
                <a:solidFill>
                  <a:schemeClr val="accent6">
                    <a:lumMod val="50000"/>
                  </a:schemeClr>
                </a:solidFill>
                <a:cs typeface="Times New Roman" pitchFamily="18" charset="0"/>
              </a:rPr>
              <a:t>Dose-response assessment</a:t>
            </a:r>
          </a:p>
          <a:p>
            <a:pPr marL="1393825" lvl="3" indent="-342900" eaLnBrk="1" hangingPunct="1">
              <a:lnSpc>
                <a:spcPct val="80000"/>
              </a:lnSpc>
              <a:buClr>
                <a:srgbClr val="730E00"/>
              </a:buClr>
              <a:buFont typeface="Arial" pitchFamily="34" charset="0"/>
              <a:buChar char="•"/>
            </a:pPr>
            <a:r>
              <a:rPr lang="en-US" b="1" dirty="0" smtClean="0">
                <a:solidFill>
                  <a:schemeClr val="accent6">
                    <a:lumMod val="50000"/>
                  </a:schemeClr>
                </a:solidFill>
                <a:cs typeface="Times New Roman" pitchFamily="18" charset="0"/>
              </a:rPr>
              <a:t>Exposure assessment </a:t>
            </a:r>
          </a:p>
          <a:p>
            <a:pPr marL="1393825" lvl="3" indent="-342900" eaLnBrk="1" hangingPunct="1">
              <a:lnSpc>
                <a:spcPct val="80000"/>
              </a:lnSpc>
              <a:buClr>
                <a:srgbClr val="730E00"/>
              </a:buClr>
              <a:buFont typeface="Arial" pitchFamily="34" charset="0"/>
              <a:buChar char="•"/>
            </a:pPr>
            <a:r>
              <a:rPr lang="en-US" b="1" dirty="0" smtClean="0">
                <a:solidFill>
                  <a:schemeClr val="accent6">
                    <a:lumMod val="50000"/>
                  </a:schemeClr>
                </a:solidFill>
                <a:cs typeface="Times New Roman" pitchFamily="18" charset="0"/>
              </a:rPr>
              <a:t>Risk characterization</a:t>
            </a:r>
          </a:p>
          <a:p>
            <a:pPr marL="0" indent="0" eaLnBrk="1" hangingPunct="1">
              <a:lnSpc>
                <a:spcPct val="90000"/>
              </a:lnSpc>
            </a:pPr>
            <a:endParaRPr lang="en-US" sz="2000" b="1" dirty="0" smtClean="0">
              <a:solidFill>
                <a:schemeClr val="accent6">
                  <a:lumMod val="50000"/>
                </a:schemeClr>
              </a:solidFill>
            </a:endParaRPr>
          </a:p>
        </p:txBody>
      </p:sp>
      <p:cxnSp>
        <p:nvCxnSpPr>
          <p:cNvPr id="7" name="Straight Arrow Connector 6"/>
          <p:cNvCxnSpPr/>
          <p:nvPr/>
        </p:nvCxnSpPr>
        <p:spPr>
          <a:xfrm flipH="1">
            <a:off x="6918348" y="71414"/>
            <a:ext cx="1011238" cy="804863"/>
          </a:xfrm>
          <a:prstGeom prst="straightConnector1">
            <a:avLst/>
          </a:prstGeom>
          <a:ln w="57150">
            <a:solidFill>
              <a:srgbClr val="2B78C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3"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0" end="1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11" end="1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p:cNvSpPr>
            <a:spLocks noGrp="1" noChangeArrowheads="1"/>
          </p:cNvSpPr>
          <p:nvPr>
            <p:ph type="title"/>
          </p:nvPr>
        </p:nvSpPr>
        <p:spPr>
          <a:xfrm>
            <a:off x="152401" y="228600"/>
            <a:ext cx="8872538" cy="914400"/>
          </a:xfrm>
        </p:spPr>
        <p:txBody>
          <a:bodyPr/>
          <a:lstStyle/>
          <a:p>
            <a:pPr>
              <a:defRPr/>
            </a:pPr>
            <a:r>
              <a:rPr lang="it-IT" sz="3200" dirty="0">
                <a:effectLst>
                  <a:outerShdw blurRad="38100" dist="38100" dir="2700000" algn="tl">
                    <a:srgbClr val="DDDDDD"/>
                  </a:outerShdw>
                </a:effectLst>
                <a:latin typeface="Arial" charset="0"/>
                <a:ea typeface="ＭＳ Ｐゴシック" charset="0"/>
                <a:cs typeface="ＭＳ Ｐゴシック" charset="0"/>
              </a:rPr>
              <a:t/>
            </a:r>
            <a:br>
              <a:rPr lang="it-IT" sz="3200" dirty="0">
                <a:effectLst>
                  <a:outerShdw blurRad="38100" dist="38100" dir="2700000" algn="tl">
                    <a:srgbClr val="DDDDDD"/>
                  </a:outerShdw>
                </a:effectLst>
                <a:latin typeface="Arial" charset="0"/>
                <a:ea typeface="ＭＳ Ｐゴシック" charset="0"/>
                <a:cs typeface="ＭＳ Ｐゴシック" charset="0"/>
              </a:rPr>
            </a:br>
            <a:endParaRPr lang="it-IT" dirty="0">
              <a:effectLst>
                <a:outerShdw blurRad="38100" dist="38100" dir="2700000" algn="tl">
                  <a:srgbClr val="DDDDDD"/>
                </a:outerShdw>
              </a:effectLst>
              <a:latin typeface="Arial" charset="0"/>
              <a:ea typeface="ＭＳ Ｐゴシック" charset="0"/>
              <a:cs typeface="ＭＳ Ｐゴシック" charset="0"/>
            </a:endParaRPr>
          </a:p>
        </p:txBody>
      </p:sp>
      <p:grpSp>
        <p:nvGrpSpPr>
          <p:cNvPr id="2" name="Group 3"/>
          <p:cNvGrpSpPr>
            <a:grpSpLocks/>
          </p:cNvGrpSpPr>
          <p:nvPr/>
        </p:nvGrpSpPr>
        <p:grpSpPr bwMode="auto">
          <a:xfrm>
            <a:off x="1216331" y="1405503"/>
            <a:ext cx="450852" cy="4202112"/>
            <a:chOff x="787" y="1007"/>
            <a:chExt cx="284" cy="2647"/>
          </a:xfrm>
        </p:grpSpPr>
        <p:sp>
          <p:nvSpPr>
            <p:cNvPr id="53284" name="Line 4"/>
            <p:cNvSpPr>
              <a:spLocks noChangeShapeType="1"/>
            </p:cNvSpPr>
            <p:nvPr/>
          </p:nvSpPr>
          <p:spPr bwMode="auto">
            <a:xfrm flipV="1">
              <a:off x="1071" y="1007"/>
              <a:ext cx="0" cy="2647"/>
            </a:xfrm>
            <a:prstGeom prst="line">
              <a:avLst/>
            </a:prstGeom>
            <a:ln>
              <a:headEnd/>
              <a:tailEnd type="triangle" w="med" len="med"/>
            </a:ln>
            <a:extLst/>
          </p:spPr>
          <p:style>
            <a:lnRef idx="2">
              <a:schemeClr val="dk1"/>
            </a:lnRef>
            <a:fillRef idx="0">
              <a:schemeClr val="dk1"/>
            </a:fillRef>
            <a:effectRef idx="1">
              <a:schemeClr val="dk1"/>
            </a:effectRef>
            <a:fontRef idx="minor">
              <a:schemeClr val="tx1"/>
            </a:fontRef>
          </p:style>
          <p:txBody>
            <a:bodyPr wrap="none" anchor="ctr"/>
            <a:lstStyle/>
            <a:p>
              <a:pPr defTabSz="914378"/>
              <a:endParaRPr lang="en-US">
                <a:solidFill>
                  <a:srgbClr val="000090"/>
                </a:solidFill>
                <a:latin typeface="Comic Sans MS"/>
                <a:ea typeface="ＭＳ Ｐゴシック"/>
                <a:cs typeface="Comic Sans MS"/>
              </a:endParaRPr>
            </a:p>
          </p:txBody>
        </p:sp>
        <p:sp>
          <p:nvSpPr>
            <p:cNvPr id="53285" name="Text Box 5"/>
            <p:cNvSpPr txBox="1">
              <a:spLocks noChangeArrowheads="1"/>
            </p:cNvSpPr>
            <p:nvPr/>
          </p:nvSpPr>
          <p:spPr bwMode="auto">
            <a:xfrm rot="16224478">
              <a:off x="569" y="2435"/>
              <a:ext cx="649" cy="213"/>
            </a:xfrm>
            <a:prstGeom prst="rect">
              <a:avLst/>
            </a:prstGeom>
            <a:ln/>
            <a:extLst/>
          </p:spPr>
          <p:style>
            <a:lnRef idx="0">
              <a:schemeClr val="accent1"/>
            </a:lnRef>
            <a:fillRef idx="3">
              <a:schemeClr val="accent1"/>
            </a:fillRef>
            <a:effectRef idx="3">
              <a:schemeClr val="accent1"/>
            </a:effectRef>
            <a:fontRef idx="minor">
              <a:schemeClr val="lt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378" eaLnBrk="1" hangingPunct="1"/>
              <a:r>
                <a:rPr lang="it-IT" sz="1600" dirty="0" err="1">
                  <a:solidFill>
                    <a:srgbClr val="000090"/>
                  </a:solidFill>
                  <a:latin typeface="Comic Sans MS"/>
                  <a:cs typeface="Comic Sans MS"/>
                </a:rPr>
                <a:t>response</a:t>
              </a:r>
              <a:endParaRPr lang="it-IT" sz="2000" dirty="0">
                <a:solidFill>
                  <a:srgbClr val="000090"/>
                </a:solidFill>
                <a:latin typeface="Comic Sans MS"/>
                <a:cs typeface="Comic Sans MS"/>
              </a:endParaRPr>
            </a:p>
          </p:txBody>
        </p:sp>
      </p:grpSp>
      <p:grpSp>
        <p:nvGrpSpPr>
          <p:cNvPr id="3" name="Group 6"/>
          <p:cNvGrpSpPr>
            <a:grpSpLocks/>
          </p:cNvGrpSpPr>
          <p:nvPr/>
        </p:nvGrpSpPr>
        <p:grpSpPr bwMode="auto">
          <a:xfrm>
            <a:off x="1677407" y="5575507"/>
            <a:ext cx="6467476" cy="504827"/>
            <a:chOff x="1051" y="3582"/>
            <a:chExt cx="4074" cy="318"/>
          </a:xfrm>
        </p:grpSpPr>
        <p:sp>
          <p:nvSpPr>
            <p:cNvPr id="53278" name="Text Box 7"/>
            <p:cNvSpPr txBox="1">
              <a:spLocks noChangeArrowheads="1"/>
            </p:cNvSpPr>
            <p:nvPr/>
          </p:nvSpPr>
          <p:spPr bwMode="auto">
            <a:xfrm>
              <a:off x="4131" y="3706"/>
              <a:ext cx="896" cy="194"/>
            </a:xfrm>
            <a:prstGeom prst="rect">
              <a:avLst/>
            </a:prstGeom>
            <a:ln/>
            <a:extLst/>
          </p:spPr>
          <p:style>
            <a:lnRef idx="0">
              <a:schemeClr val="accent1"/>
            </a:lnRef>
            <a:fillRef idx="3">
              <a:schemeClr val="accent1"/>
            </a:fillRef>
            <a:effectRef idx="3">
              <a:schemeClr val="accent1"/>
            </a:effectRef>
            <a:fontRef idx="minor">
              <a:schemeClr val="lt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378" eaLnBrk="1" hangingPunct="1"/>
              <a:r>
                <a:rPr lang="it-IT" sz="1400" dirty="0">
                  <a:solidFill>
                    <a:srgbClr val="000090"/>
                  </a:solidFill>
                  <a:latin typeface="Comic Sans MS"/>
                  <a:cs typeface="Comic Sans MS"/>
                </a:rPr>
                <a:t>dose mg/kg </a:t>
              </a:r>
              <a:r>
                <a:rPr lang="it-IT" sz="1400" dirty="0" err="1">
                  <a:solidFill>
                    <a:srgbClr val="000090"/>
                  </a:solidFill>
                  <a:latin typeface="Comic Sans MS"/>
                  <a:cs typeface="Comic Sans MS"/>
                </a:rPr>
                <a:t>bw</a:t>
              </a:r>
              <a:endParaRPr lang="it-IT" sz="1800" dirty="0">
                <a:solidFill>
                  <a:srgbClr val="000090"/>
                </a:solidFill>
                <a:latin typeface="Comic Sans MS"/>
                <a:cs typeface="Comic Sans MS"/>
              </a:endParaRPr>
            </a:p>
          </p:txBody>
        </p:sp>
        <p:grpSp>
          <p:nvGrpSpPr>
            <p:cNvPr id="53279" name="Group 8"/>
            <p:cNvGrpSpPr>
              <a:grpSpLocks/>
            </p:cNvGrpSpPr>
            <p:nvPr/>
          </p:nvGrpSpPr>
          <p:grpSpPr bwMode="auto">
            <a:xfrm>
              <a:off x="1051" y="3582"/>
              <a:ext cx="4074" cy="233"/>
              <a:chOff x="1051" y="3582"/>
              <a:chExt cx="4074" cy="233"/>
            </a:xfrm>
          </p:grpSpPr>
          <p:sp>
            <p:nvSpPr>
              <p:cNvPr id="53280" name="Line 9"/>
              <p:cNvSpPr>
                <a:spLocks noChangeShapeType="1"/>
              </p:cNvSpPr>
              <p:nvPr/>
            </p:nvSpPr>
            <p:spPr bwMode="auto">
              <a:xfrm>
                <a:off x="1051" y="3582"/>
                <a:ext cx="4074" cy="0"/>
              </a:xfrm>
              <a:prstGeom prst="line">
                <a:avLst/>
              </a:prstGeom>
              <a:ln>
                <a:headEnd/>
                <a:tailEnd type="triangle" w="med" len="med"/>
              </a:ln>
              <a:extLst/>
            </p:spPr>
            <p:style>
              <a:lnRef idx="2">
                <a:schemeClr val="dk1"/>
              </a:lnRef>
              <a:fillRef idx="0">
                <a:schemeClr val="dk1"/>
              </a:fillRef>
              <a:effectRef idx="1">
                <a:schemeClr val="dk1"/>
              </a:effectRef>
              <a:fontRef idx="minor">
                <a:schemeClr val="tx1"/>
              </a:fontRef>
            </p:style>
            <p:txBody>
              <a:bodyPr wrap="none" anchor="ctr"/>
              <a:lstStyle/>
              <a:p>
                <a:pPr defTabSz="914378"/>
                <a:endParaRPr lang="en-US" sz="1600">
                  <a:solidFill>
                    <a:srgbClr val="000090"/>
                  </a:solidFill>
                  <a:latin typeface="Comic Sans MS"/>
                  <a:ea typeface="ＭＳ Ｐゴシック"/>
                  <a:cs typeface="Comic Sans MS"/>
                </a:endParaRPr>
              </a:p>
            </p:txBody>
          </p:sp>
          <p:sp>
            <p:nvSpPr>
              <p:cNvPr id="53281" name="Text Box 10"/>
              <p:cNvSpPr txBox="1">
                <a:spLocks noChangeArrowheads="1"/>
              </p:cNvSpPr>
              <p:nvPr/>
            </p:nvSpPr>
            <p:spPr bwMode="auto">
              <a:xfrm>
                <a:off x="3552" y="3602"/>
                <a:ext cx="332"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378" eaLnBrk="1" hangingPunct="1"/>
                <a:r>
                  <a:rPr lang="it-IT" sz="1600" dirty="0">
                    <a:solidFill>
                      <a:srgbClr val="000090"/>
                    </a:solidFill>
                    <a:latin typeface="Comic Sans MS"/>
                    <a:cs typeface="Comic Sans MS"/>
                  </a:rPr>
                  <a:t>185</a:t>
                </a:r>
                <a:endParaRPr lang="it-IT" sz="2800" dirty="0">
                  <a:solidFill>
                    <a:srgbClr val="000090"/>
                  </a:solidFill>
                  <a:latin typeface="Comic Sans MS"/>
                  <a:cs typeface="Comic Sans MS"/>
                </a:endParaRPr>
              </a:p>
            </p:txBody>
          </p:sp>
          <p:sp>
            <p:nvSpPr>
              <p:cNvPr id="53282" name="Text Box 11"/>
              <p:cNvSpPr txBox="1">
                <a:spLocks noChangeArrowheads="1"/>
              </p:cNvSpPr>
              <p:nvPr/>
            </p:nvSpPr>
            <p:spPr bwMode="auto">
              <a:xfrm>
                <a:off x="2448" y="3602"/>
                <a:ext cx="36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378" eaLnBrk="1" hangingPunct="1"/>
                <a:r>
                  <a:rPr lang="it-IT" sz="1600" dirty="0">
                    <a:solidFill>
                      <a:srgbClr val="000090"/>
                    </a:solidFill>
                    <a:latin typeface="Comic Sans MS"/>
                    <a:cs typeface="Comic Sans MS"/>
                  </a:rPr>
                  <a:t>18.5</a:t>
                </a:r>
                <a:endParaRPr lang="it-IT" sz="2800" dirty="0">
                  <a:solidFill>
                    <a:srgbClr val="000090"/>
                  </a:solidFill>
                  <a:latin typeface="Comic Sans MS"/>
                  <a:cs typeface="Comic Sans MS"/>
                </a:endParaRPr>
              </a:p>
            </p:txBody>
          </p:sp>
          <p:sp>
            <p:nvSpPr>
              <p:cNvPr id="53283" name="Text Box 12"/>
              <p:cNvSpPr txBox="1">
                <a:spLocks noChangeArrowheads="1"/>
              </p:cNvSpPr>
              <p:nvPr/>
            </p:nvSpPr>
            <p:spPr bwMode="auto">
              <a:xfrm>
                <a:off x="1200" y="3600"/>
                <a:ext cx="365" cy="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defTabSz="914378" eaLnBrk="1" hangingPunct="1"/>
                <a:r>
                  <a:rPr lang="it-IT" sz="1600" dirty="0">
                    <a:solidFill>
                      <a:srgbClr val="000090"/>
                    </a:solidFill>
                    <a:latin typeface="Comic Sans MS"/>
                    <a:cs typeface="Comic Sans MS"/>
                  </a:rPr>
                  <a:t>1.85</a:t>
                </a:r>
              </a:p>
            </p:txBody>
          </p:sp>
        </p:grpSp>
      </p:grpSp>
      <p:grpSp>
        <p:nvGrpSpPr>
          <p:cNvPr id="13" name="Group 12"/>
          <p:cNvGrpSpPr/>
          <p:nvPr/>
        </p:nvGrpSpPr>
        <p:grpSpPr>
          <a:xfrm>
            <a:off x="5292183" y="4617714"/>
            <a:ext cx="1309974" cy="904199"/>
            <a:chOff x="5292182" y="3439032"/>
            <a:chExt cx="1309973" cy="678149"/>
          </a:xfrm>
        </p:grpSpPr>
        <p:sp>
          <p:nvSpPr>
            <p:cNvPr id="522254" name="Text Box 14"/>
            <p:cNvSpPr txBox="1">
              <a:spLocks noChangeArrowheads="1"/>
            </p:cNvSpPr>
            <p:nvPr/>
          </p:nvSpPr>
          <p:spPr bwMode="auto">
            <a:xfrm>
              <a:off x="5292182" y="3439032"/>
              <a:ext cx="1309973" cy="230833"/>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914378" eaLnBrk="1" hangingPunct="1">
                <a:defRPr/>
              </a:pPr>
              <a:r>
                <a:rPr lang="it-IT" sz="1400" b="1" dirty="0">
                  <a:ln w="1905"/>
                  <a:solidFill>
                    <a:srgbClr val="008000"/>
                  </a:solidFill>
                  <a:effectLst>
                    <a:innerShdw blurRad="69850" dist="43180" dir="5400000">
                      <a:srgbClr val="000000">
                        <a:alpha val="65000"/>
                      </a:srgbClr>
                    </a:innerShdw>
                  </a:effectLst>
                  <a:latin typeface="Comic Sans MS"/>
                  <a:cs typeface="Comic Sans MS"/>
                </a:rPr>
                <a:t>NOAEL/BMD</a:t>
              </a:r>
              <a:endParaRPr lang="it-IT" sz="1800" b="1" dirty="0">
                <a:ln w="1905"/>
                <a:solidFill>
                  <a:srgbClr val="008000"/>
                </a:solidFill>
                <a:effectLst>
                  <a:innerShdw blurRad="69850" dist="43180" dir="5400000">
                    <a:srgbClr val="000000">
                      <a:alpha val="65000"/>
                    </a:srgbClr>
                  </a:innerShdw>
                </a:effectLst>
                <a:latin typeface="Comic Sans MS"/>
                <a:cs typeface="Comic Sans MS"/>
              </a:endParaRPr>
            </a:p>
          </p:txBody>
        </p:sp>
        <p:sp>
          <p:nvSpPr>
            <p:cNvPr id="53277" name="Line 15"/>
            <p:cNvSpPr>
              <a:spLocks noChangeShapeType="1"/>
            </p:cNvSpPr>
            <p:nvPr/>
          </p:nvSpPr>
          <p:spPr bwMode="auto">
            <a:xfrm>
              <a:off x="5943600" y="3757612"/>
              <a:ext cx="0" cy="359569"/>
            </a:xfrm>
            <a:prstGeom prst="line">
              <a:avLst/>
            </a:prstGeom>
            <a:ln>
              <a:headEnd/>
              <a:tailEnd type="triangle" w="med" len="med"/>
            </a:ln>
            <a:extLst/>
          </p:spPr>
          <p:style>
            <a:lnRef idx="3">
              <a:schemeClr val="accent6"/>
            </a:lnRef>
            <a:fillRef idx="0">
              <a:schemeClr val="accent6"/>
            </a:fillRef>
            <a:effectRef idx="2">
              <a:schemeClr val="accent6"/>
            </a:effectRef>
            <a:fontRef idx="minor">
              <a:schemeClr val="tx1"/>
            </a:fontRef>
          </p:style>
          <p:txBody>
            <a:bodyPr wrap="none" anchor="ctr"/>
            <a:lstStyle/>
            <a:p>
              <a:pPr defTabSz="914378"/>
              <a:endParaRPr lang="en-US" b="1">
                <a:ln w="1905"/>
                <a:solidFill>
                  <a:srgbClr val="008000"/>
                </a:solidFill>
                <a:effectLst>
                  <a:innerShdw blurRad="69850" dist="43180" dir="5400000">
                    <a:srgbClr val="000000">
                      <a:alpha val="65000"/>
                    </a:srgbClr>
                  </a:innerShdw>
                </a:effectLst>
                <a:latin typeface="Comic Sans MS"/>
                <a:ea typeface="ＭＳ Ｐゴシック"/>
                <a:cs typeface="Comic Sans MS"/>
              </a:endParaRPr>
            </a:p>
          </p:txBody>
        </p:sp>
      </p:grpSp>
      <p:sp>
        <p:nvSpPr>
          <p:cNvPr id="522257" name="Text Box 17"/>
          <p:cNvSpPr txBox="1">
            <a:spLocks noChangeArrowheads="1"/>
          </p:cNvSpPr>
          <p:nvPr/>
        </p:nvSpPr>
        <p:spPr bwMode="auto">
          <a:xfrm>
            <a:off x="1733938" y="4534876"/>
            <a:ext cx="1103186" cy="387798"/>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378" eaLnBrk="1" hangingPunct="1">
              <a:lnSpc>
                <a:spcPct val="120000"/>
              </a:lnSpc>
              <a:defRPr/>
            </a:pPr>
            <a:r>
              <a:rPr lang="it-IT" sz="1600" b="1" dirty="0">
                <a:ln w="1905"/>
                <a:solidFill>
                  <a:srgbClr val="FF0000"/>
                </a:solidFill>
                <a:effectLst>
                  <a:innerShdw blurRad="69850" dist="43180" dir="5400000">
                    <a:srgbClr val="000000">
                      <a:alpha val="65000"/>
                    </a:srgbClr>
                  </a:innerShdw>
                </a:effectLst>
                <a:latin typeface="Comic Sans MS"/>
                <a:cs typeface="Comic Sans MS"/>
              </a:rPr>
              <a:t>ADI/TDI</a:t>
            </a:r>
          </a:p>
        </p:txBody>
      </p:sp>
      <p:grpSp>
        <p:nvGrpSpPr>
          <p:cNvPr id="7" name="Group 19"/>
          <p:cNvGrpSpPr>
            <a:grpSpLocks/>
          </p:cNvGrpSpPr>
          <p:nvPr/>
        </p:nvGrpSpPr>
        <p:grpSpPr bwMode="auto">
          <a:xfrm>
            <a:off x="3514797" y="3225801"/>
            <a:ext cx="1579564" cy="882651"/>
            <a:chOff x="2317" y="2228"/>
            <a:chExt cx="995" cy="556"/>
          </a:xfrm>
          <a:solidFill>
            <a:srgbClr val="CCFFCC"/>
          </a:solidFill>
        </p:grpSpPr>
        <p:sp>
          <p:nvSpPr>
            <p:cNvPr id="522260" name="Text Box 20"/>
            <p:cNvSpPr txBox="1">
              <a:spLocks noChangeArrowheads="1"/>
            </p:cNvSpPr>
            <p:nvPr/>
          </p:nvSpPr>
          <p:spPr bwMode="auto">
            <a:xfrm>
              <a:off x="2317" y="2228"/>
              <a:ext cx="995" cy="19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spAutoFit/>
            </a:bodyPr>
            <a:lstStyle/>
            <a:p>
              <a:pPr defTabSz="914378">
                <a:defRPr/>
              </a:pPr>
              <a:r>
                <a:rPr lang="it-IT" sz="1400" b="1" i="1" cap="all" dirty="0" err="1">
                  <a:ln w="9000" cmpd="sng">
                    <a:solidFill>
                      <a:srgbClr val="000000">
                        <a:shade val="50000"/>
                        <a:satMod val="120000"/>
                      </a:srgbClr>
                    </a:solidFill>
                    <a:prstDash val="solid"/>
                  </a:ln>
                  <a:solidFill>
                    <a:srgbClr val="0000FF"/>
                  </a:solidFill>
                  <a:effectLst>
                    <a:reflection blurRad="12700" stA="28000" endPos="45000" dist="1000" dir="5400000" sy="-100000" algn="bl" rotWithShape="0"/>
                  </a:effectLst>
                  <a:latin typeface="Comic Sans MS"/>
                  <a:ea typeface="ＭＳ Ｐゴシック"/>
                  <a:cs typeface="Comic Sans MS"/>
                </a:rPr>
                <a:t>intraspecies</a:t>
              </a:r>
              <a:endParaRPr lang="it-IT" b="1" i="1" cap="all" dirty="0">
                <a:ln w="9000" cmpd="sng">
                  <a:solidFill>
                    <a:srgbClr val="000000">
                      <a:shade val="50000"/>
                      <a:satMod val="120000"/>
                    </a:srgbClr>
                  </a:solidFill>
                  <a:prstDash val="solid"/>
                </a:ln>
                <a:solidFill>
                  <a:srgbClr val="0000FF"/>
                </a:solidFill>
                <a:effectLst>
                  <a:reflection blurRad="12700" stA="28000" endPos="45000" dist="1000" dir="5400000" sy="-100000" algn="bl" rotWithShape="0"/>
                </a:effectLst>
                <a:latin typeface="Comic Sans MS"/>
                <a:ea typeface="ＭＳ Ｐゴシック"/>
                <a:cs typeface="Comic Sans MS"/>
              </a:endParaRPr>
            </a:p>
          </p:txBody>
        </p:sp>
        <p:sp>
          <p:nvSpPr>
            <p:cNvPr id="17436" name="Line 21"/>
            <p:cNvSpPr>
              <a:spLocks noChangeShapeType="1"/>
            </p:cNvSpPr>
            <p:nvPr/>
          </p:nvSpPr>
          <p:spPr bwMode="auto">
            <a:xfrm>
              <a:off x="2420" y="2784"/>
              <a:ext cx="733" cy="0"/>
            </a:xfrm>
            <a:prstGeom prst="line">
              <a:avLst/>
            </a:prstGeom>
            <a:ln>
              <a:headEnd type="triangle" w="med" len="me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defTabSz="914378">
                <a:defRPr/>
              </a:pPr>
              <a:endParaRPr lang="it-IT" b="1">
                <a:solidFill>
                  <a:srgbClr val="0000FF"/>
                </a:solidFill>
                <a:latin typeface="Comic Sans MS"/>
                <a:ea typeface="ＭＳ Ｐゴシック"/>
                <a:cs typeface="Comic Sans MS"/>
              </a:endParaRPr>
            </a:p>
          </p:txBody>
        </p:sp>
      </p:grpSp>
      <p:grpSp>
        <p:nvGrpSpPr>
          <p:cNvPr id="10" name="Group 28"/>
          <p:cNvGrpSpPr>
            <a:grpSpLocks/>
          </p:cNvGrpSpPr>
          <p:nvPr/>
        </p:nvGrpSpPr>
        <p:grpSpPr bwMode="auto">
          <a:xfrm>
            <a:off x="4114816" y="1319234"/>
            <a:ext cx="2236794" cy="4216399"/>
            <a:chOff x="2592" y="920"/>
            <a:chExt cx="1409" cy="2656"/>
          </a:xfrm>
        </p:grpSpPr>
        <p:sp>
          <p:nvSpPr>
            <p:cNvPr id="53268" name="Freeform 29"/>
            <p:cNvSpPr>
              <a:spLocks/>
            </p:cNvSpPr>
            <p:nvPr/>
          </p:nvSpPr>
          <p:spPr bwMode="auto">
            <a:xfrm>
              <a:off x="2592" y="1344"/>
              <a:ext cx="1392" cy="2232"/>
            </a:xfrm>
            <a:custGeom>
              <a:avLst/>
              <a:gdLst>
                <a:gd name="T0" fmla="*/ 1392 w 1392"/>
                <a:gd name="T1" fmla="*/ 24 h 2232"/>
                <a:gd name="T2" fmla="*/ 912 w 1392"/>
                <a:gd name="T3" fmla="*/ 312 h 2232"/>
                <a:gd name="T4" fmla="*/ 528 w 1392"/>
                <a:gd name="T5" fmla="*/ 1896 h 2232"/>
                <a:gd name="T6" fmla="*/ 0 w 1392"/>
                <a:gd name="T7" fmla="*/ 2232 h 2232"/>
                <a:gd name="T8" fmla="*/ 0 60000 65536"/>
                <a:gd name="T9" fmla="*/ 0 60000 65536"/>
                <a:gd name="T10" fmla="*/ 0 60000 65536"/>
                <a:gd name="T11" fmla="*/ 0 60000 65536"/>
                <a:gd name="T12" fmla="*/ 0 w 1392"/>
                <a:gd name="T13" fmla="*/ 0 h 2232"/>
                <a:gd name="T14" fmla="*/ 1392 w 1392"/>
                <a:gd name="T15" fmla="*/ 2232 h 2232"/>
              </a:gdLst>
              <a:ahLst/>
              <a:cxnLst>
                <a:cxn ang="T8">
                  <a:pos x="T0" y="T1"/>
                </a:cxn>
                <a:cxn ang="T9">
                  <a:pos x="T2" y="T3"/>
                </a:cxn>
                <a:cxn ang="T10">
                  <a:pos x="T4" y="T5"/>
                </a:cxn>
                <a:cxn ang="T11">
                  <a:pos x="T6" y="T7"/>
                </a:cxn>
              </a:cxnLst>
              <a:rect l="T12" t="T13" r="T14" b="T15"/>
              <a:pathLst>
                <a:path w="1392" h="2232">
                  <a:moveTo>
                    <a:pt x="1392" y="24"/>
                  </a:moveTo>
                  <a:cubicBezTo>
                    <a:pt x="1224" y="12"/>
                    <a:pt x="1056" y="0"/>
                    <a:pt x="912" y="312"/>
                  </a:cubicBezTo>
                  <a:cubicBezTo>
                    <a:pt x="768" y="624"/>
                    <a:pt x="680" y="1576"/>
                    <a:pt x="528" y="1896"/>
                  </a:cubicBezTo>
                  <a:cubicBezTo>
                    <a:pt x="376" y="2216"/>
                    <a:pt x="87" y="2176"/>
                    <a:pt x="0" y="2232"/>
                  </a:cubicBezTo>
                </a:path>
              </a:pathLst>
            </a:custGeom>
            <a:ln>
              <a:headEnd/>
              <a:tailEnd/>
            </a:ln>
            <a:extLst/>
          </p:spPr>
          <p:style>
            <a:lnRef idx="2">
              <a:schemeClr val="accent4"/>
            </a:lnRef>
            <a:fillRef idx="0">
              <a:schemeClr val="accent4"/>
            </a:fillRef>
            <a:effectRef idx="1">
              <a:schemeClr val="accent4"/>
            </a:effectRef>
            <a:fontRef idx="minor">
              <a:schemeClr val="tx1"/>
            </a:fontRef>
          </p:style>
          <p:txBody>
            <a:bodyPr wrap="none" anchor="ctr"/>
            <a:lstStyle/>
            <a:p>
              <a:pPr defTabSz="914378"/>
              <a:endParaRPr lang="en-US">
                <a:solidFill>
                  <a:srgbClr val="000000"/>
                </a:solidFill>
                <a:latin typeface="Comic Sans MS"/>
                <a:ea typeface="ＭＳ Ｐゴシック"/>
                <a:cs typeface="Comic Sans MS"/>
              </a:endParaRPr>
            </a:p>
          </p:txBody>
        </p:sp>
        <p:sp>
          <p:nvSpPr>
            <p:cNvPr id="522270" name="Text Box 30"/>
            <p:cNvSpPr txBox="1">
              <a:spLocks noChangeArrowheads="1"/>
            </p:cNvSpPr>
            <p:nvPr/>
          </p:nvSpPr>
          <p:spPr bwMode="auto">
            <a:xfrm>
              <a:off x="3060" y="920"/>
              <a:ext cx="941" cy="330"/>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378" eaLnBrk="1" hangingPunct="1">
                <a:defRPr/>
              </a:pPr>
              <a:r>
                <a:rPr lang="it-IT" sz="1400" b="1" dirty="0">
                  <a:solidFill>
                    <a:srgbClr val="000090"/>
                  </a:solidFill>
                  <a:effectLst>
                    <a:outerShdw blurRad="38100" dist="38100" dir="2700000" algn="tl">
                      <a:srgbClr val="FFFFFF"/>
                    </a:outerShdw>
                  </a:effectLst>
                  <a:latin typeface="Comic Sans MS"/>
                  <a:cs typeface="Comic Sans MS"/>
                </a:rPr>
                <a:t>INDIVIDUALS</a:t>
              </a:r>
            </a:p>
            <a:p>
              <a:pPr algn="ctr" defTabSz="914378" eaLnBrk="1" hangingPunct="1">
                <a:defRPr/>
              </a:pPr>
              <a:endParaRPr lang="it-IT" sz="1400" b="1" dirty="0">
                <a:solidFill>
                  <a:srgbClr val="000090"/>
                </a:solidFill>
                <a:effectLst>
                  <a:outerShdw blurRad="38100" dist="38100" dir="2700000" algn="tl">
                    <a:srgbClr val="FFFFFF"/>
                  </a:outerShdw>
                </a:effectLst>
                <a:latin typeface="Comic Sans MS"/>
                <a:cs typeface="Comic Sans MS"/>
              </a:endParaRPr>
            </a:p>
          </p:txBody>
        </p:sp>
      </p:grpSp>
      <p:grpSp>
        <p:nvGrpSpPr>
          <p:cNvPr id="11" name="Group 31"/>
          <p:cNvGrpSpPr>
            <a:grpSpLocks/>
          </p:cNvGrpSpPr>
          <p:nvPr/>
        </p:nvGrpSpPr>
        <p:grpSpPr bwMode="auto">
          <a:xfrm>
            <a:off x="5943623" y="1316035"/>
            <a:ext cx="2217746" cy="4219572"/>
            <a:chOff x="3744" y="918"/>
            <a:chExt cx="1397" cy="2658"/>
          </a:xfrm>
        </p:grpSpPr>
        <p:sp>
          <p:nvSpPr>
            <p:cNvPr id="53266" name="Freeform 32"/>
            <p:cNvSpPr>
              <a:spLocks/>
            </p:cNvSpPr>
            <p:nvPr/>
          </p:nvSpPr>
          <p:spPr bwMode="auto">
            <a:xfrm>
              <a:off x="3744" y="1344"/>
              <a:ext cx="1392" cy="2232"/>
            </a:xfrm>
            <a:custGeom>
              <a:avLst/>
              <a:gdLst>
                <a:gd name="T0" fmla="*/ 1392 w 1392"/>
                <a:gd name="T1" fmla="*/ 24 h 2232"/>
                <a:gd name="T2" fmla="*/ 912 w 1392"/>
                <a:gd name="T3" fmla="*/ 312 h 2232"/>
                <a:gd name="T4" fmla="*/ 528 w 1392"/>
                <a:gd name="T5" fmla="*/ 1896 h 2232"/>
                <a:gd name="T6" fmla="*/ 0 w 1392"/>
                <a:gd name="T7" fmla="*/ 2232 h 2232"/>
                <a:gd name="T8" fmla="*/ 0 60000 65536"/>
                <a:gd name="T9" fmla="*/ 0 60000 65536"/>
                <a:gd name="T10" fmla="*/ 0 60000 65536"/>
                <a:gd name="T11" fmla="*/ 0 60000 65536"/>
                <a:gd name="T12" fmla="*/ 0 w 1392"/>
                <a:gd name="T13" fmla="*/ 0 h 2232"/>
                <a:gd name="T14" fmla="*/ 1392 w 1392"/>
                <a:gd name="T15" fmla="*/ 2232 h 2232"/>
              </a:gdLst>
              <a:ahLst/>
              <a:cxnLst>
                <a:cxn ang="T8">
                  <a:pos x="T0" y="T1"/>
                </a:cxn>
                <a:cxn ang="T9">
                  <a:pos x="T2" y="T3"/>
                </a:cxn>
                <a:cxn ang="T10">
                  <a:pos x="T4" y="T5"/>
                </a:cxn>
                <a:cxn ang="T11">
                  <a:pos x="T6" y="T7"/>
                </a:cxn>
              </a:cxnLst>
              <a:rect l="T12" t="T13" r="T14" b="T15"/>
              <a:pathLst>
                <a:path w="1392" h="2232">
                  <a:moveTo>
                    <a:pt x="1392" y="24"/>
                  </a:moveTo>
                  <a:cubicBezTo>
                    <a:pt x="1224" y="12"/>
                    <a:pt x="1056" y="0"/>
                    <a:pt x="912" y="312"/>
                  </a:cubicBezTo>
                  <a:cubicBezTo>
                    <a:pt x="768" y="624"/>
                    <a:pt x="680" y="1576"/>
                    <a:pt x="528" y="1896"/>
                  </a:cubicBezTo>
                  <a:cubicBezTo>
                    <a:pt x="376" y="2216"/>
                    <a:pt x="87" y="2176"/>
                    <a:pt x="0" y="2232"/>
                  </a:cubicBezTo>
                </a:path>
              </a:pathLst>
            </a:custGeom>
            <a:ln>
              <a:headEnd/>
              <a:tailEnd/>
            </a:ln>
            <a:extLst/>
          </p:spPr>
          <p:style>
            <a:lnRef idx="3">
              <a:schemeClr val="accent6"/>
            </a:lnRef>
            <a:fillRef idx="0">
              <a:schemeClr val="accent6"/>
            </a:fillRef>
            <a:effectRef idx="2">
              <a:schemeClr val="accent6"/>
            </a:effectRef>
            <a:fontRef idx="minor">
              <a:schemeClr val="tx1"/>
            </a:fontRef>
          </p:style>
          <p:txBody>
            <a:bodyPr wrap="none" anchor="ctr"/>
            <a:lstStyle/>
            <a:p>
              <a:pPr defTabSz="914378"/>
              <a:endParaRPr lang="en-US">
                <a:solidFill>
                  <a:srgbClr val="000000"/>
                </a:solidFill>
                <a:latin typeface="Comic Sans MS"/>
                <a:ea typeface="ＭＳ Ｐゴシック"/>
                <a:cs typeface="Comic Sans MS"/>
              </a:endParaRPr>
            </a:p>
          </p:txBody>
        </p:sp>
        <p:sp>
          <p:nvSpPr>
            <p:cNvPr id="522273" name="Text Box 33"/>
            <p:cNvSpPr txBox="1">
              <a:spLocks noChangeArrowheads="1"/>
            </p:cNvSpPr>
            <p:nvPr/>
          </p:nvSpPr>
          <p:spPr bwMode="auto">
            <a:xfrm>
              <a:off x="4464" y="918"/>
              <a:ext cx="677" cy="33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dist" defTabSz="914378" eaLnBrk="1" hangingPunct="1">
                <a:defRPr/>
              </a:pPr>
              <a:r>
                <a:rPr lang="it-IT" sz="1400" b="1" dirty="0">
                  <a:ln w="1905"/>
                  <a:solidFill>
                    <a:srgbClr val="008000"/>
                  </a:solidFill>
                  <a:effectLst>
                    <a:innerShdw blurRad="69850" dist="43180" dir="5400000">
                      <a:srgbClr val="000000">
                        <a:alpha val="65000"/>
                      </a:srgbClr>
                    </a:innerShdw>
                  </a:effectLst>
                  <a:latin typeface="Comic Sans MS"/>
                  <a:cs typeface="Comic Sans MS"/>
                </a:rPr>
                <a:t>ANIMALS</a:t>
              </a:r>
            </a:p>
            <a:p>
              <a:pPr algn="dist" defTabSz="914378" eaLnBrk="1" hangingPunct="1">
                <a:defRPr/>
              </a:pPr>
              <a:endParaRPr lang="it-IT" sz="1400" b="1" dirty="0">
                <a:ln w="1905"/>
                <a:solidFill>
                  <a:srgbClr val="008000"/>
                </a:solidFill>
                <a:effectLst>
                  <a:innerShdw blurRad="69850" dist="43180" dir="5400000">
                    <a:srgbClr val="000000">
                      <a:alpha val="65000"/>
                    </a:srgbClr>
                  </a:innerShdw>
                </a:effectLst>
                <a:latin typeface="Comic Sans MS"/>
                <a:cs typeface="Comic Sans MS"/>
              </a:endParaRPr>
            </a:p>
          </p:txBody>
        </p:sp>
      </p:grpSp>
      <p:sp>
        <p:nvSpPr>
          <p:cNvPr id="53262" name="Rectangle 37"/>
          <p:cNvSpPr>
            <a:spLocks noChangeArrowheads="1"/>
          </p:cNvSpPr>
          <p:nvPr/>
        </p:nvSpPr>
        <p:spPr bwMode="auto">
          <a:xfrm>
            <a:off x="1851027" y="2991436"/>
            <a:ext cx="184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defTabSz="914378"/>
            <a:endParaRPr lang="en-US" sz="1600">
              <a:solidFill>
                <a:srgbClr val="000000"/>
              </a:solidFill>
              <a:latin typeface="Comic Sans MS"/>
              <a:ea typeface="ＭＳ Ｐゴシック"/>
              <a:cs typeface="Comic Sans MS"/>
            </a:endParaRPr>
          </a:p>
        </p:txBody>
      </p:sp>
      <p:sp>
        <p:nvSpPr>
          <p:cNvPr id="522278" name="Rectangle 38"/>
          <p:cNvSpPr>
            <a:spLocks noChangeArrowheads="1"/>
          </p:cNvSpPr>
          <p:nvPr/>
        </p:nvSpPr>
        <p:spPr bwMode="auto">
          <a:xfrm>
            <a:off x="228600" y="151035"/>
            <a:ext cx="8737600" cy="800100"/>
          </a:xfrm>
          <a:prstGeom prst="rect">
            <a:avLst/>
          </a:prstGeom>
          <a:noFill/>
          <a:ln w="9525">
            <a:noFill/>
            <a:miter lim="800000"/>
            <a:headEnd/>
            <a:tailEnd/>
          </a:ln>
        </p:spPr>
        <p:txBody>
          <a:bodyPr anchor="b">
            <a:scene3d>
              <a:camera prst="orthographicFront"/>
              <a:lightRig rig="harsh" dir="t"/>
            </a:scene3d>
            <a:sp3d extrusionH="57150" prstMaterial="matte">
              <a:bevelT w="63500" h="12700" prst="angle"/>
              <a:contourClr>
                <a:schemeClr val="bg1">
                  <a:lumMod val="65000"/>
                </a:schemeClr>
              </a:contourClr>
            </a:sp3d>
          </a:bodyPr>
          <a:lstStyle/>
          <a:p>
            <a:pPr algn="ctr" defTabSz="914378">
              <a:lnSpc>
                <a:spcPct val="80000"/>
              </a:lnSpc>
              <a:defRPr/>
            </a:pPr>
            <a:r>
              <a:rPr lang="it-IT" b="1" dirty="0">
                <a:ln/>
                <a:solidFill>
                  <a:srgbClr val="0070C0"/>
                </a:solidFill>
                <a:latin typeface="Comic Sans MS"/>
                <a:ea typeface="ＭＳ Ｐゴシック"/>
                <a:cs typeface="Comic Sans MS"/>
              </a:rPr>
              <a:t>ANIMAL-BASED TOXICOLOGICAL STUDIES</a:t>
            </a:r>
            <a:br>
              <a:rPr lang="it-IT" b="1" dirty="0">
                <a:ln/>
                <a:solidFill>
                  <a:srgbClr val="0070C0"/>
                </a:solidFill>
                <a:latin typeface="Comic Sans MS"/>
                <a:ea typeface="ＭＳ Ｐゴシック"/>
                <a:cs typeface="Comic Sans MS"/>
              </a:rPr>
            </a:br>
            <a:r>
              <a:rPr lang="it-IT" sz="1200" b="1" dirty="0">
                <a:ln/>
                <a:solidFill>
                  <a:srgbClr val="0070C0"/>
                </a:solidFill>
                <a:latin typeface="Comic Sans MS"/>
                <a:ea typeface="ＭＳ Ｐゴシック"/>
                <a:cs typeface="Comic Sans MS"/>
              </a:rPr>
              <a:t>(</a:t>
            </a:r>
            <a:r>
              <a:rPr lang="it-IT" sz="1200" b="1" dirty="0" err="1">
                <a:ln/>
                <a:solidFill>
                  <a:srgbClr val="0070C0"/>
                </a:solidFill>
                <a:latin typeface="Comic Sans MS"/>
                <a:ea typeface="ＭＳ Ｐゴシック"/>
                <a:cs typeface="Comic Sans MS"/>
              </a:rPr>
              <a:t>quantification</a:t>
            </a:r>
            <a:r>
              <a:rPr lang="it-IT" sz="1200" b="1" dirty="0">
                <a:ln/>
                <a:solidFill>
                  <a:srgbClr val="0070C0"/>
                </a:solidFill>
                <a:latin typeface="Comic Sans MS"/>
                <a:ea typeface="ＭＳ Ｐゴシック"/>
                <a:cs typeface="Comic Sans MS"/>
              </a:rPr>
              <a:t> of </a:t>
            </a:r>
            <a:r>
              <a:rPr lang="it-IT" sz="1200" b="1" dirty="0" err="1">
                <a:ln/>
                <a:solidFill>
                  <a:srgbClr val="0070C0"/>
                </a:solidFill>
                <a:latin typeface="Comic Sans MS"/>
                <a:ea typeface="ＭＳ Ｐゴシック"/>
                <a:cs typeface="Comic Sans MS"/>
              </a:rPr>
              <a:t>adverse</a:t>
            </a:r>
            <a:r>
              <a:rPr lang="it-IT" sz="1200" b="1" dirty="0">
                <a:ln/>
                <a:solidFill>
                  <a:srgbClr val="0070C0"/>
                </a:solidFill>
                <a:latin typeface="Comic Sans MS"/>
                <a:ea typeface="ＭＳ Ｐゴシック"/>
                <a:cs typeface="Comic Sans MS"/>
              </a:rPr>
              <a:t> </a:t>
            </a:r>
            <a:r>
              <a:rPr lang="it-IT" sz="1200" b="1" dirty="0" err="1">
                <a:ln/>
                <a:solidFill>
                  <a:srgbClr val="0070C0"/>
                </a:solidFill>
                <a:latin typeface="Comic Sans MS"/>
                <a:ea typeface="ＭＳ Ｐゴシック"/>
                <a:cs typeface="Comic Sans MS"/>
              </a:rPr>
              <a:t>health</a:t>
            </a:r>
            <a:r>
              <a:rPr lang="it-IT" sz="1200" b="1" dirty="0">
                <a:ln/>
                <a:solidFill>
                  <a:srgbClr val="0070C0"/>
                </a:solidFill>
                <a:latin typeface="Comic Sans MS"/>
                <a:ea typeface="ＭＳ Ｐゴシック"/>
                <a:cs typeface="Comic Sans MS"/>
              </a:rPr>
              <a:t> </a:t>
            </a:r>
            <a:r>
              <a:rPr lang="it-IT" sz="1200" b="1" dirty="0" err="1">
                <a:ln/>
                <a:solidFill>
                  <a:srgbClr val="0070C0"/>
                </a:solidFill>
                <a:latin typeface="Comic Sans MS"/>
                <a:ea typeface="ＭＳ Ｐゴシック"/>
                <a:cs typeface="Comic Sans MS"/>
              </a:rPr>
              <a:t>effects</a:t>
            </a:r>
            <a:r>
              <a:rPr lang="it-IT" sz="1200" b="1" dirty="0">
                <a:ln/>
                <a:solidFill>
                  <a:srgbClr val="0070C0"/>
                </a:solidFill>
                <a:latin typeface="Comic Sans MS"/>
                <a:ea typeface="ＭＳ Ｐゴシック"/>
                <a:cs typeface="Comic Sans MS"/>
              </a:rPr>
              <a:t>)</a:t>
            </a:r>
            <a:r>
              <a:rPr lang="it-IT" b="1" dirty="0">
                <a:ln/>
                <a:solidFill>
                  <a:srgbClr val="0070C0"/>
                </a:solidFill>
                <a:latin typeface="Comic Sans MS"/>
                <a:ea typeface="ＭＳ Ｐゴシック"/>
                <a:cs typeface="Comic Sans MS"/>
              </a:rPr>
              <a:t> </a:t>
            </a:r>
            <a:endParaRPr kumimoji="1" lang="it-IT" sz="2800" b="1" dirty="0">
              <a:ln/>
              <a:solidFill>
                <a:srgbClr val="0070C0"/>
              </a:solidFill>
              <a:latin typeface="Comic Sans MS"/>
              <a:ea typeface="ＭＳ Ｐゴシック"/>
              <a:cs typeface="Comic Sans MS"/>
            </a:endParaRPr>
          </a:p>
        </p:txBody>
      </p:sp>
      <p:sp>
        <p:nvSpPr>
          <p:cNvPr id="12" name="TextBox 11"/>
          <p:cNvSpPr txBox="1"/>
          <p:nvPr/>
        </p:nvSpPr>
        <p:spPr>
          <a:xfrm>
            <a:off x="5941657" y="2583602"/>
            <a:ext cx="566181" cy="369332"/>
          </a:xfrm>
          <a:prstGeom prst="rect">
            <a:avLst/>
          </a:prstGeom>
          <a:ln/>
        </p:spPr>
        <p:style>
          <a:lnRef idx="1">
            <a:schemeClr val="accent2"/>
          </a:lnRef>
          <a:fillRef idx="2">
            <a:schemeClr val="accent2"/>
          </a:fillRef>
          <a:effectRef idx="1">
            <a:schemeClr val="accent2"/>
          </a:effectRef>
          <a:fontRef idx="minor">
            <a:schemeClr val="dk1"/>
          </a:fontRef>
        </p:style>
        <p:txBody>
          <a:bodyPr wrap="none" rtlCol="0">
            <a:spAutoFit/>
          </a:bodyPr>
          <a:lstStyle/>
          <a:p>
            <a:pPr defTabSz="914378"/>
            <a:r>
              <a:rPr lang="en-US" b="1"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Comic Sans MS"/>
                <a:cs typeface="Comic Sans MS"/>
              </a:rPr>
              <a:t>:10</a:t>
            </a:r>
          </a:p>
        </p:txBody>
      </p:sp>
      <p:sp>
        <p:nvSpPr>
          <p:cNvPr id="41" name="TextBox 40"/>
          <p:cNvSpPr txBox="1"/>
          <p:nvPr/>
        </p:nvSpPr>
        <p:spPr>
          <a:xfrm>
            <a:off x="3978766" y="2572330"/>
            <a:ext cx="566181" cy="369332"/>
          </a:xfrm>
          <a:prstGeom prst="rect">
            <a:avLst/>
          </a:prstGeom>
          <a:ln/>
        </p:spPr>
        <p:style>
          <a:lnRef idx="1">
            <a:schemeClr val="accent2"/>
          </a:lnRef>
          <a:fillRef idx="2">
            <a:schemeClr val="accent2"/>
          </a:fillRef>
          <a:effectRef idx="1">
            <a:schemeClr val="accent2"/>
          </a:effectRef>
          <a:fontRef idx="minor">
            <a:schemeClr val="dk1"/>
          </a:fontRef>
        </p:style>
        <p:txBody>
          <a:bodyPr wrap="none" rtlCol="0">
            <a:spAutoFit/>
          </a:bodyPr>
          <a:lstStyle/>
          <a:p>
            <a:pPr defTabSz="914378"/>
            <a:r>
              <a:rPr lang="en-US" b="1"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Comic Sans MS"/>
                <a:cs typeface="Comic Sans MS"/>
              </a:rPr>
              <a:t>:10</a:t>
            </a:r>
          </a:p>
        </p:txBody>
      </p:sp>
      <p:grpSp>
        <p:nvGrpSpPr>
          <p:cNvPr id="8" name="Group 22"/>
          <p:cNvGrpSpPr>
            <a:grpSpLocks/>
          </p:cNvGrpSpPr>
          <p:nvPr/>
        </p:nvGrpSpPr>
        <p:grpSpPr bwMode="auto">
          <a:xfrm>
            <a:off x="5410210" y="3227416"/>
            <a:ext cx="1617664" cy="881069"/>
            <a:chOff x="3408" y="2229"/>
            <a:chExt cx="1019" cy="555"/>
          </a:xfrm>
        </p:grpSpPr>
        <p:sp>
          <p:nvSpPr>
            <p:cNvPr id="522263" name="Text Box 23"/>
            <p:cNvSpPr txBox="1">
              <a:spLocks noChangeArrowheads="1"/>
            </p:cNvSpPr>
            <p:nvPr/>
          </p:nvSpPr>
          <p:spPr bwMode="auto">
            <a:xfrm>
              <a:off x="3444" y="2229"/>
              <a:ext cx="983" cy="194"/>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defTabSz="914378" eaLnBrk="1" hangingPunct="1">
                <a:defRPr/>
              </a:pPr>
              <a:r>
                <a:rPr lang="it-IT" sz="1400" b="1" i="1" cap="all" dirty="0" err="1">
                  <a:ln w="9000" cmpd="sng">
                    <a:solidFill>
                      <a:srgbClr val="000000">
                        <a:shade val="50000"/>
                        <a:satMod val="120000"/>
                      </a:srgbClr>
                    </a:solidFill>
                    <a:prstDash val="solid"/>
                  </a:ln>
                  <a:solidFill>
                    <a:srgbClr val="0000FF"/>
                  </a:solidFill>
                  <a:effectLst>
                    <a:reflection blurRad="12700" stA="28000" endPos="45000" dist="1000" dir="5400000" sy="-100000" algn="bl" rotWithShape="0"/>
                  </a:effectLst>
                  <a:latin typeface="Comic Sans MS"/>
                  <a:cs typeface="Comic Sans MS"/>
                </a:rPr>
                <a:t>interspecies</a:t>
              </a:r>
              <a:endParaRPr lang="it-IT" sz="1800" b="1" i="1" cap="all" dirty="0">
                <a:ln w="9000" cmpd="sng">
                  <a:solidFill>
                    <a:srgbClr val="000000">
                      <a:shade val="50000"/>
                      <a:satMod val="120000"/>
                    </a:srgbClr>
                  </a:solidFill>
                  <a:prstDash val="solid"/>
                </a:ln>
                <a:solidFill>
                  <a:srgbClr val="0000FF"/>
                </a:solidFill>
                <a:effectLst>
                  <a:reflection blurRad="12700" stA="28000" endPos="45000" dist="1000" dir="5400000" sy="-100000" algn="bl" rotWithShape="0"/>
                </a:effectLst>
                <a:latin typeface="Comic Sans MS"/>
                <a:cs typeface="Comic Sans MS"/>
              </a:endParaRPr>
            </a:p>
          </p:txBody>
        </p:sp>
        <p:sp>
          <p:nvSpPr>
            <p:cNvPr id="53273" name="Line 24"/>
            <p:cNvSpPr>
              <a:spLocks noChangeShapeType="1"/>
            </p:cNvSpPr>
            <p:nvPr/>
          </p:nvSpPr>
          <p:spPr bwMode="auto">
            <a:xfrm>
              <a:off x="3408" y="2784"/>
              <a:ext cx="862" cy="0"/>
            </a:xfrm>
            <a:prstGeom prst="line">
              <a:avLst/>
            </a:prstGeom>
            <a:ln>
              <a:headEnd type="triangle" w="med" len="med"/>
              <a:tailEnd/>
            </a:ln>
            <a:extLst/>
          </p:spPr>
          <p:style>
            <a:lnRef idx="2">
              <a:schemeClr val="accent4"/>
            </a:lnRef>
            <a:fillRef idx="0">
              <a:schemeClr val="accent4"/>
            </a:fillRef>
            <a:effectRef idx="1">
              <a:schemeClr val="accent4"/>
            </a:effectRef>
            <a:fontRef idx="minor">
              <a:schemeClr val="tx1"/>
            </a:fontRef>
          </p:style>
          <p:txBody>
            <a:bodyPr wrap="none" anchor="ctr"/>
            <a:lstStyle/>
            <a:p>
              <a:pPr defTabSz="914378"/>
              <a:endParaRPr lang="en-US">
                <a:solidFill>
                  <a:srgbClr val="0000FF"/>
                </a:solidFill>
                <a:latin typeface="Comic Sans MS"/>
                <a:ea typeface="ＭＳ Ｐゴシック"/>
                <a:cs typeface="Comic Sans MS"/>
              </a:endParaRPr>
            </a:p>
          </p:txBody>
        </p:sp>
      </p:grpSp>
      <p:sp>
        <p:nvSpPr>
          <p:cNvPr id="43" name="Line 15"/>
          <p:cNvSpPr>
            <a:spLocks noChangeShapeType="1"/>
          </p:cNvSpPr>
          <p:nvPr/>
        </p:nvSpPr>
        <p:spPr bwMode="auto">
          <a:xfrm>
            <a:off x="2239015" y="4981837"/>
            <a:ext cx="0" cy="553801"/>
          </a:xfrm>
          <a:prstGeom prst="line">
            <a:avLst/>
          </a:prstGeom>
          <a:ln>
            <a:headEnd/>
            <a:tailEnd type="triangle" w="med" len="med"/>
          </a:ln>
          <a:extLst/>
        </p:spPr>
        <p:style>
          <a:lnRef idx="3">
            <a:schemeClr val="accent3"/>
          </a:lnRef>
          <a:fillRef idx="0">
            <a:schemeClr val="accent3"/>
          </a:fillRef>
          <a:effectRef idx="2">
            <a:schemeClr val="accent3"/>
          </a:effectRef>
          <a:fontRef idx="minor">
            <a:schemeClr val="tx1"/>
          </a:fontRef>
        </p:style>
        <p:txBody>
          <a:bodyPr wrap="none" anchor="ctr"/>
          <a:lstStyle/>
          <a:p>
            <a:pPr defTabSz="914378"/>
            <a:endParaRPr lang="en-US">
              <a:solidFill>
                <a:srgbClr val="0000FF"/>
              </a:solidFill>
              <a:latin typeface="Comic Sans MS"/>
              <a:ea typeface="ＭＳ Ｐゴシック"/>
              <a:cs typeface="Comic Sans MS"/>
            </a:endParaRPr>
          </a:p>
        </p:txBody>
      </p:sp>
      <p:grpSp>
        <p:nvGrpSpPr>
          <p:cNvPr id="5" name="Gruppo 4"/>
          <p:cNvGrpSpPr/>
          <p:nvPr/>
        </p:nvGrpSpPr>
        <p:grpSpPr>
          <a:xfrm>
            <a:off x="2220869" y="1316035"/>
            <a:ext cx="2209801" cy="4219572"/>
            <a:chOff x="2220846" y="987026"/>
            <a:chExt cx="2209801" cy="3164679"/>
          </a:xfrm>
        </p:grpSpPr>
        <p:sp>
          <p:nvSpPr>
            <p:cNvPr id="53270" name="Freeform 26"/>
            <p:cNvSpPr>
              <a:spLocks/>
            </p:cNvSpPr>
            <p:nvPr/>
          </p:nvSpPr>
          <p:spPr bwMode="auto">
            <a:xfrm>
              <a:off x="2220846" y="1494232"/>
              <a:ext cx="2209801" cy="2657473"/>
            </a:xfrm>
            <a:custGeom>
              <a:avLst/>
              <a:gdLst>
                <a:gd name="T0" fmla="*/ 1392 w 1392"/>
                <a:gd name="T1" fmla="*/ 24 h 2232"/>
                <a:gd name="T2" fmla="*/ 912 w 1392"/>
                <a:gd name="T3" fmla="*/ 312 h 2232"/>
                <a:gd name="T4" fmla="*/ 528 w 1392"/>
                <a:gd name="T5" fmla="*/ 1896 h 2232"/>
                <a:gd name="T6" fmla="*/ 0 w 1392"/>
                <a:gd name="T7" fmla="*/ 2232 h 2232"/>
                <a:gd name="T8" fmla="*/ 0 60000 65536"/>
                <a:gd name="T9" fmla="*/ 0 60000 65536"/>
                <a:gd name="T10" fmla="*/ 0 60000 65536"/>
                <a:gd name="T11" fmla="*/ 0 60000 65536"/>
                <a:gd name="T12" fmla="*/ 0 w 1392"/>
                <a:gd name="T13" fmla="*/ 0 h 2232"/>
                <a:gd name="T14" fmla="*/ 1392 w 1392"/>
                <a:gd name="T15" fmla="*/ 2232 h 2232"/>
              </a:gdLst>
              <a:ahLst/>
              <a:cxnLst>
                <a:cxn ang="T8">
                  <a:pos x="T0" y="T1"/>
                </a:cxn>
                <a:cxn ang="T9">
                  <a:pos x="T2" y="T3"/>
                </a:cxn>
                <a:cxn ang="T10">
                  <a:pos x="T4" y="T5"/>
                </a:cxn>
                <a:cxn ang="T11">
                  <a:pos x="T6" y="T7"/>
                </a:cxn>
              </a:cxnLst>
              <a:rect l="T12" t="T13" r="T14" b="T15"/>
              <a:pathLst>
                <a:path w="1392" h="2232">
                  <a:moveTo>
                    <a:pt x="1392" y="24"/>
                  </a:moveTo>
                  <a:cubicBezTo>
                    <a:pt x="1224" y="12"/>
                    <a:pt x="1056" y="0"/>
                    <a:pt x="912" y="312"/>
                  </a:cubicBezTo>
                  <a:cubicBezTo>
                    <a:pt x="768" y="624"/>
                    <a:pt x="680" y="1576"/>
                    <a:pt x="528" y="1896"/>
                  </a:cubicBezTo>
                  <a:cubicBezTo>
                    <a:pt x="376" y="2216"/>
                    <a:pt x="87" y="2176"/>
                    <a:pt x="0" y="2232"/>
                  </a:cubicBezTo>
                </a:path>
              </a:pathLst>
            </a:custGeom>
            <a:ln>
              <a:headEnd/>
              <a:tailEnd/>
            </a:ln>
            <a:extLst/>
          </p:spPr>
          <p:style>
            <a:lnRef idx="3">
              <a:schemeClr val="accent3"/>
            </a:lnRef>
            <a:fillRef idx="0">
              <a:schemeClr val="accent3"/>
            </a:fillRef>
            <a:effectRef idx="2">
              <a:schemeClr val="accent3"/>
            </a:effectRef>
            <a:fontRef idx="minor">
              <a:schemeClr val="tx1"/>
            </a:fontRef>
          </p:style>
          <p:txBody>
            <a:bodyPr wrap="none" anchor="ctr"/>
            <a:lstStyle/>
            <a:p>
              <a:pPr defTabSz="914378"/>
              <a:endParaRPr lang="en-US">
                <a:solidFill>
                  <a:srgbClr val="000000"/>
                </a:solidFill>
                <a:latin typeface="Comic Sans MS"/>
                <a:ea typeface="ＭＳ Ｐゴシック"/>
                <a:cs typeface="Comic Sans MS"/>
              </a:endParaRPr>
            </a:p>
          </p:txBody>
        </p:sp>
        <p:sp>
          <p:nvSpPr>
            <p:cNvPr id="522267" name="Text Box 27"/>
            <p:cNvSpPr txBox="1">
              <a:spLocks noChangeArrowheads="1"/>
            </p:cNvSpPr>
            <p:nvPr/>
          </p:nvSpPr>
          <p:spPr bwMode="auto">
            <a:xfrm>
              <a:off x="3010361" y="987026"/>
              <a:ext cx="1420286" cy="392415"/>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defTabSz="914378" eaLnBrk="1" hangingPunct="1">
                <a:defRPr/>
              </a:pPr>
              <a:r>
                <a:rPr lang="it-IT" sz="1400" b="1" dirty="0">
                  <a:solidFill>
                    <a:srgbClr val="FF0000"/>
                  </a:solidFill>
                  <a:effectLst>
                    <a:outerShdw blurRad="38100" dist="38100" dir="2700000" algn="tl">
                      <a:srgbClr val="000000"/>
                    </a:outerShdw>
                  </a:effectLst>
                  <a:latin typeface="Comic Sans MS"/>
                  <a:cs typeface="Comic Sans MS"/>
                </a:rPr>
                <a:t>HUMAN</a:t>
              </a:r>
              <a:endParaRPr lang="it-IT" sz="1400" b="1" dirty="0">
                <a:solidFill>
                  <a:srgbClr val="FF0000"/>
                </a:solidFill>
                <a:effectLst>
                  <a:outerShdw blurRad="38100" dist="38100" dir="2700000" algn="tl">
                    <a:srgbClr val="FFFFFF"/>
                  </a:outerShdw>
                </a:effectLst>
                <a:latin typeface="Comic Sans MS"/>
                <a:cs typeface="Comic Sans MS"/>
              </a:endParaRPr>
            </a:p>
            <a:p>
              <a:pPr algn="ctr" defTabSz="914378" eaLnBrk="1" hangingPunct="1">
                <a:defRPr/>
              </a:pPr>
              <a:r>
                <a:rPr lang="it-IT" sz="1400" b="1" dirty="0" err="1">
                  <a:solidFill>
                    <a:srgbClr val="000000"/>
                  </a:solidFill>
                  <a:effectLst>
                    <a:outerShdw blurRad="38100" dist="38100" dir="2700000" algn="tl">
                      <a:srgbClr val="FFFFFF"/>
                    </a:outerShdw>
                  </a:effectLst>
                  <a:latin typeface="Comic Sans MS"/>
                  <a:cs typeface="Comic Sans MS"/>
                </a:rPr>
                <a:t>variability</a:t>
              </a:r>
              <a:endParaRPr lang="it-IT" sz="1400" b="1" dirty="0">
                <a:solidFill>
                  <a:srgbClr val="000000"/>
                </a:solidFill>
                <a:latin typeface="Comic Sans MS"/>
                <a:cs typeface="Comic Sans MS"/>
              </a:endParaRPr>
            </a:p>
          </p:txBody>
        </p:sp>
      </p:grpSp>
    </p:spTree>
    <p:custDataLst>
      <p:tags r:id="rId1"/>
    </p:custDataLst>
    <p:extLst>
      <p:ext uri="{BB962C8B-B14F-4D97-AF65-F5344CB8AC3E}">
        <p14:creationId xmlns:p14="http://schemas.microsoft.com/office/powerpoint/2010/main" val="1548429071"/>
      </p:ext>
    </p:extLst>
  </p:cSld>
  <p:clrMapOvr>
    <a:masterClrMapping/>
  </p:clrMapOvr>
  <mc:AlternateContent xmlns:mc="http://schemas.openxmlformats.org/markup-compatibility/2006" xmlns:p14="http://schemas.microsoft.com/office/powerpoint/2010/main">
    <mc:Choice Requires="p14">
      <p:transition spd="slow" p14:dur="2000" advTm="1910"/>
    </mc:Choice>
    <mc:Fallback xmlns="">
      <p:transition spd="slow" advTm="1910"/>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7"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7"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ppt_x"/>
                                          </p:val>
                                        </p:tav>
                                        <p:tav tm="100000">
                                          <p:val>
                                            <p:strVal val="#ppt_x"/>
                                          </p:val>
                                        </p:tav>
                                      </p:tavLst>
                                    </p:anim>
                                    <p:anim calcmode="lin" valueType="num">
                                      <p:cBhvr additive="base">
                                        <p:cTn id="13" dur="10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12" presetClass="entr" presetSubtype="2"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lide(fromRight)">
                                      <p:cBhvr>
                                        <p:cTn id="17" dur="500"/>
                                        <p:tgtEl>
                                          <p:spTgt spid="11"/>
                                        </p:tgtEl>
                                      </p:cBhvr>
                                    </p:animEffect>
                                  </p:childTnLst>
                                </p:cTn>
                              </p:par>
                            </p:childTnLst>
                          </p:cTn>
                        </p:par>
                        <p:par>
                          <p:cTn id="18" fill="hold">
                            <p:stCondLst>
                              <p:cond delay="2500"/>
                            </p:stCondLst>
                            <p:childTnLst>
                              <p:par>
                                <p:cTn id="19" presetID="37"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2000"/>
                                        <p:tgtEl>
                                          <p:spTgt spid="13"/>
                                        </p:tgtEl>
                                      </p:cBhvr>
                                    </p:animEffect>
                                    <p:anim calcmode="lin" valueType="num">
                                      <p:cBhvr>
                                        <p:cTn id="22" dur="2000" fill="hold"/>
                                        <p:tgtEl>
                                          <p:spTgt spid="13"/>
                                        </p:tgtEl>
                                        <p:attrNameLst>
                                          <p:attrName>ppt_x</p:attrName>
                                        </p:attrNameLst>
                                      </p:cBhvr>
                                      <p:tavLst>
                                        <p:tav tm="0">
                                          <p:val>
                                            <p:strVal val="#ppt_x"/>
                                          </p:val>
                                        </p:tav>
                                        <p:tav tm="100000">
                                          <p:val>
                                            <p:strVal val="#ppt_x"/>
                                          </p:val>
                                        </p:tav>
                                      </p:tavLst>
                                    </p:anim>
                                    <p:anim calcmode="lin" valueType="num">
                                      <p:cBhvr>
                                        <p:cTn id="23" dur="1800" decel="100000" fill="hold"/>
                                        <p:tgtEl>
                                          <p:spTgt spid="13"/>
                                        </p:tgtEl>
                                        <p:attrNameLst>
                                          <p:attrName>ppt_y</p:attrName>
                                        </p:attrNameLst>
                                      </p:cBhvr>
                                      <p:tavLst>
                                        <p:tav tm="0">
                                          <p:val>
                                            <p:strVal val="#ppt_y+1"/>
                                          </p:val>
                                        </p:tav>
                                        <p:tav tm="100000">
                                          <p:val>
                                            <p:strVal val="#ppt_y-.03"/>
                                          </p:val>
                                        </p:tav>
                                      </p:tavLst>
                                    </p:anim>
                                    <p:anim calcmode="lin" valueType="num">
                                      <p:cBhvr>
                                        <p:cTn id="24" dur="200" accel="100000" fill="hold">
                                          <p:stCondLst>
                                            <p:cond delay="1800"/>
                                          </p:stCondLst>
                                        </p:cTn>
                                        <p:tgtEl>
                                          <p:spTgt spid="13"/>
                                        </p:tgtEl>
                                        <p:attrNameLst>
                                          <p:attrName>ppt_y</p:attrName>
                                        </p:attrNameLst>
                                      </p:cBhvr>
                                      <p:tavLst>
                                        <p:tav tm="0">
                                          <p:val>
                                            <p:strVal val="#ppt_y-.03"/>
                                          </p:val>
                                        </p:tav>
                                        <p:tav tm="100000">
                                          <p:val>
                                            <p:strVal val="#ppt_y"/>
                                          </p:val>
                                        </p:tav>
                                      </p:tavLst>
                                    </p:anim>
                                  </p:childTnLst>
                                </p:cTn>
                              </p:par>
                            </p:childTnLst>
                          </p:cTn>
                        </p:par>
                        <p:par>
                          <p:cTn id="25" fill="hold">
                            <p:stCondLst>
                              <p:cond delay="4500"/>
                            </p:stCondLst>
                            <p:childTnLst>
                              <p:par>
                                <p:cTn id="26" presetID="17" presetClass="entr" presetSubtype="2" fill="hold" nodeType="afterEffect">
                                  <p:stCondLst>
                                    <p:cond delay="20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ppt_w/2"/>
                                          </p:val>
                                        </p:tav>
                                        <p:tav tm="100000">
                                          <p:val>
                                            <p:strVal val="#ppt_x"/>
                                          </p:val>
                                        </p:tav>
                                      </p:tavLst>
                                    </p:anim>
                                    <p:anim calcmode="lin" valueType="num">
                                      <p:cBhvr>
                                        <p:cTn id="29" dur="500" fill="hold"/>
                                        <p:tgtEl>
                                          <p:spTgt spid="8"/>
                                        </p:tgtEl>
                                        <p:attrNameLst>
                                          <p:attrName>ppt_y</p:attrName>
                                        </p:attrNameLst>
                                      </p:cBhvr>
                                      <p:tavLst>
                                        <p:tav tm="0">
                                          <p:val>
                                            <p:strVal val="#ppt_y"/>
                                          </p:val>
                                        </p:tav>
                                        <p:tav tm="100000">
                                          <p:val>
                                            <p:strVal val="#ppt_y"/>
                                          </p:val>
                                        </p:tav>
                                      </p:tavLst>
                                    </p:anim>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strVal val="#ppt_h"/>
                                          </p:val>
                                        </p:tav>
                                        <p:tav tm="100000">
                                          <p:val>
                                            <p:strVal val="#ppt_h"/>
                                          </p:val>
                                        </p:tav>
                                      </p:tavLst>
                                    </p:anim>
                                  </p:childTnLst>
                                </p:cTn>
                              </p:par>
                            </p:childTnLst>
                          </p:cTn>
                        </p:par>
                        <p:par>
                          <p:cTn id="32" fill="hold">
                            <p:stCondLst>
                              <p:cond delay="7000"/>
                            </p:stCondLst>
                            <p:childTnLst>
                              <p:par>
                                <p:cTn id="33" presetID="3" presetClass="entr" presetSubtype="10" fill="hold" grpId="0" nodeType="afterEffect">
                                  <p:stCondLst>
                                    <p:cond delay="1000"/>
                                  </p:stCondLst>
                                  <p:childTnLst>
                                    <p:set>
                                      <p:cBhvr>
                                        <p:cTn id="34" dur="1" fill="hold">
                                          <p:stCondLst>
                                            <p:cond delay="0"/>
                                          </p:stCondLst>
                                        </p:cTn>
                                        <p:tgtEl>
                                          <p:spTgt spid="12"/>
                                        </p:tgtEl>
                                        <p:attrNameLst>
                                          <p:attrName>style.visibility</p:attrName>
                                        </p:attrNameLst>
                                      </p:cBhvr>
                                      <p:to>
                                        <p:strVal val="visible"/>
                                      </p:to>
                                    </p:set>
                                    <p:animEffect transition="in" filter="blinds(horizontal)">
                                      <p:cBhvr>
                                        <p:cTn id="35" dur="1000"/>
                                        <p:tgtEl>
                                          <p:spTgt spid="12"/>
                                        </p:tgtEl>
                                      </p:cBhvr>
                                    </p:animEffect>
                                  </p:childTnLst>
                                </p:cTn>
                              </p:par>
                            </p:childTnLst>
                          </p:cTn>
                        </p:par>
                        <p:par>
                          <p:cTn id="36" fill="hold">
                            <p:stCondLst>
                              <p:cond delay="9000"/>
                            </p:stCondLst>
                            <p:childTnLst>
                              <p:par>
                                <p:cTn id="37" presetID="12" presetClass="entr" presetSubtype="2"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slide(fromRight)">
                                      <p:cBhvr>
                                        <p:cTn id="39" dur="500"/>
                                        <p:tgtEl>
                                          <p:spTgt spid="10"/>
                                        </p:tgtEl>
                                      </p:cBhvr>
                                    </p:animEffect>
                                  </p:childTnLst>
                                </p:cTn>
                              </p:par>
                            </p:childTnLst>
                          </p:cTn>
                        </p:par>
                        <p:par>
                          <p:cTn id="40" fill="hold">
                            <p:stCondLst>
                              <p:cond delay="9500"/>
                            </p:stCondLst>
                            <p:childTnLst>
                              <p:par>
                                <p:cTn id="41" presetID="17" presetClass="entr" presetSubtype="2"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2000" fill="hold"/>
                                        <p:tgtEl>
                                          <p:spTgt spid="7"/>
                                        </p:tgtEl>
                                        <p:attrNameLst>
                                          <p:attrName>ppt_x</p:attrName>
                                        </p:attrNameLst>
                                      </p:cBhvr>
                                      <p:tavLst>
                                        <p:tav tm="0">
                                          <p:val>
                                            <p:strVal val="#ppt_x+#ppt_w/2"/>
                                          </p:val>
                                        </p:tav>
                                        <p:tav tm="100000">
                                          <p:val>
                                            <p:strVal val="#ppt_x"/>
                                          </p:val>
                                        </p:tav>
                                      </p:tavLst>
                                    </p:anim>
                                    <p:anim calcmode="lin" valueType="num">
                                      <p:cBhvr>
                                        <p:cTn id="44" dur="2000" fill="hold"/>
                                        <p:tgtEl>
                                          <p:spTgt spid="7"/>
                                        </p:tgtEl>
                                        <p:attrNameLst>
                                          <p:attrName>ppt_y</p:attrName>
                                        </p:attrNameLst>
                                      </p:cBhvr>
                                      <p:tavLst>
                                        <p:tav tm="0">
                                          <p:val>
                                            <p:strVal val="#ppt_y"/>
                                          </p:val>
                                        </p:tav>
                                        <p:tav tm="100000">
                                          <p:val>
                                            <p:strVal val="#ppt_y"/>
                                          </p:val>
                                        </p:tav>
                                      </p:tavLst>
                                    </p:anim>
                                    <p:anim calcmode="lin" valueType="num">
                                      <p:cBhvr>
                                        <p:cTn id="45" dur="2000" fill="hold"/>
                                        <p:tgtEl>
                                          <p:spTgt spid="7"/>
                                        </p:tgtEl>
                                        <p:attrNameLst>
                                          <p:attrName>ppt_w</p:attrName>
                                        </p:attrNameLst>
                                      </p:cBhvr>
                                      <p:tavLst>
                                        <p:tav tm="0">
                                          <p:val>
                                            <p:fltVal val="0"/>
                                          </p:val>
                                        </p:tav>
                                        <p:tav tm="100000">
                                          <p:val>
                                            <p:strVal val="#ppt_w"/>
                                          </p:val>
                                        </p:tav>
                                      </p:tavLst>
                                    </p:anim>
                                    <p:anim calcmode="lin" valueType="num">
                                      <p:cBhvr>
                                        <p:cTn id="46" dur="2000" fill="hold"/>
                                        <p:tgtEl>
                                          <p:spTgt spid="7"/>
                                        </p:tgtEl>
                                        <p:attrNameLst>
                                          <p:attrName>ppt_h</p:attrName>
                                        </p:attrNameLst>
                                      </p:cBhvr>
                                      <p:tavLst>
                                        <p:tav tm="0">
                                          <p:val>
                                            <p:strVal val="#ppt_h"/>
                                          </p:val>
                                        </p:tav>
                                        <p:tav tm="100000">
                                          <p:val>
                                            <p:strVal val="#ppt_h"/>
                                          </p:val>
                                        </p:tav>
                                      </p:tavLst>
                                    </p:anim>
                                  </p:childTnLst>
                                </p:cTn>
                              </p:par>
                            </p:childTnLst>
                          </p:cTn>
                        </p:par>
                        <p:par>
                          <p:cTn id="47" fill="hold">
                            <p:stCondLst>
                              <p:cond delay="11500"/>
                            </p:stCondLst>
                            <p:childTnLst>
                              <p:par>
                                <p:cTn id="48" presetID="3" presetClass="entr" presetSubtype="10" fill="hold" grpId="0" nodeType="afterEffect">
                                  <p:stCondLst>
                                    <p:cond delay="1000"/>
                                  </p:stCondLst>
                                  <p:childTnLst>
                                    <p:set>
                                      <p:cBhvr>
                                        <p:cTn id="49" dur="1" fill="hold">
                                          <p:stCondLst>
                                            <p:cond delay="0"/>
                                          </p:stCondLst>
                                        </p:cTn>
                                        <p:tgtEl>
                                          <p:spTgt spid="41"/>
                                        </p:tgtEl>
                                        <p:attrNameLst>
                                          <p:attrName>style.visibility</p:attrName>
                                        </p:attrNameLst>
                                      </p:cBhvr>
                                      <p:to>
                                        <p:strVal val="visible"/>
                                      </p:to>
                                    </p:set>
                                    <p:animEffect transition="in" filter="blinds(horizontal)">
                                      <p:cBhvr>
                                        <p:cTn id="50" dur="1000"/>
                                        <p:tgtEl>
                                          <p:spTgt spid="41"/>
                                        </p:tgtEl>
                                      </p:cBhvr>
                                    </p:animEffect>
                                  </p:childTnLst>
                                </p:cTn>
                              </p:par>
                            </p:childTnLst>
                          </p:cTn>
                        </p:par>
                        <p:par>
                          <p:cTn id="51" fill="hold">
                            <p:stCondLst>
                              <p:cond delay="13500"/>
                            </p:stCondLst>
                            <p:childTnLst>
                              <p:par>
                                <p:cTn id="52" presetID="12" presetClass="entr" presetSubtype="2" fill="hold" nodeType="after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additive="base">
                                        <p:cTn id="54" dur="1000"/>
                                        <p:tgtEl>
                                          <p:spTgt spid="5"/>
                                        </p:tgtEl>
                                        <p:attrNameLst>
                                          <p:attrName>ppt_x</p:attrName>
                                        </p:attrNameLst>
                                      </p:cBhvr>
                                      <p:tavLst>
                                        <p:tav tm="0">
                                          <p:val>
                                            <p:strVal val="#ppt_x+#ppt_w*1.125000"/>
                                          </p:val>
                                        </p:tav>
                                        <p:tav tm="100000">
                                          <p:val>
                                            <p:strVal val="#ppt_x"/>
                                          </p:val>
                                        </p:tav>
                                      </p:tavLst>
                                    </p:anim>
                                    <p:animEffect transition="in" filter="wipe(left)">
                                      <p:cBhvr>
                                        <p:cTn id="55" dur="1000"/>
                                        <p:tgtEl>
                                          <p:spTgt spid="5"/>
                                        </p:tgtEl>
                                      </p:cBhvr>
                                    </p:animEffect>
                                  </p:childTnLst>
                                </p:cTn>
                              </p:par>
                            </p:childTnLst>
                          </p:cTn>
                        </p:par>
                        <p:par>
                          <p:cTn id="56" fill="hold">
                            <p:stCondLst>
                              <p:cond delay="14500"/>
                            </p:stCondLst>
                            <p:childTnLst>
                              <p:par>
                                <p:cTn id="57" presetID="5" presetClass="entr" presetSubtype="10" fill="hold" grpId="0" nodeType="afterEffect">
                                  <p:stCondLst>
                                    <p:cond delay="1000"/>
                                  </p:stCondLst>
                                  <p:childTnLst>
                                    <p:set>
                                      <p:cBhvr>
                                        <p:cTn id="58" dur="1" fill="hold">
                                          <p:stCondLst>
                                            <p:cond delay="0"/>
                                          </p:stCondLst>
                                        </p:cTn>
                                        <p:tgtEl>
                                          <p:spTgt spid="522257"/>
                                        </p:tgtEl>
                                        <p:attrNameLst>
                                          <p:attrName>style.visibility</p:attrName>
                                        </p:attrNameLst>
                                      </p:cBhvr>
                                      <p:to>
                                        <p:strVal val="visible"/>
                                      </p:to>
                                    </p:set>
                                    <p:animEffect transition="in" filter="checkerboard(across)">
                                      <p:cBhvr>
                                        <p:cTn id="59" dur="3000"/>
                                        <p:tgtEl>
                                          <p:spTgt spid="522257"/>
                                        </p:tgtEl>
                                      </p:cBhvr>
                                    </p:animEffect>
                                  </p:childTnLst>
                                </p:cTn>
                              </p:par>
                            </p:childTnLst>
                          </p:cTn>
                        </p:par>
                        <p:par>
                          <p:cTn id="60" fill="hold">
                            <p:stCondLst>
                              <p:cond delay="18500"/>
                            </p:stCondLst>
                            <p:childTnLst>
                              <p:par>
                                <p:cTn id="61" presetID="5" presetClass="entr" presetSubtype="10"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checkerboard(across)">
                                      <p:cBhvr>
                                        <p:cTn id="63" dur="2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57" grpId="0" animBg="1"/>
      <p:bldP spid="12" grpId="0" animBg="1"/>
      <p:bldP spid="41" grpId="0" animBg="1"/>
      <p:bldP spid="4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bwMode="auto">
          <a:xfrm>
            <a:off x="1485900" y="0"/>
            <a:ext cx="6343650" cy="990600"/>
          </a:xfrm>
          <a:prstGeom prst="rect">
            <a:avLst/>
          </a:prstGeom>
          <a:noFill/>
          <a:ln>
            <a:noFill/>
          </a:ln>
          <a:extLst>
            <a:ext uri="{FAA26D3D-D897-4be2-8F04-BA451C77F1D7}">
              <ma14:placeholderFlag xmlns="" xmlns:ma14="http://schemas.microsoft.com/office/mac/drawingml/2011/main" val="1"/>
            </a:ext>
          </a:extLst>
        </p:spPr>
        <p:txBody>
          <a:bodyPr vert="horz" wrap="square" lIns="68580" tIns="34290" rIns="68580" bIns="34290" numCol="1" anchor="ctr" anchorCtr="0" compatLnSpc="1">
            <a:prstTxWarp prst="textNoShape">
              <a:avLst/>
            </a:prstTxWarp>
          </a:bodyPr>
          <a:lstStyle>
            <a:lvl1pPr algn="l" rtl="0" eaLnBrk="1" fontAlgn="base" hangingPunct="1">
              <a:spcBef>
                <a:spcPct val="0"/>
              </a:spcBef>
              <a:spcAft>
                <a:spcPct val="0"/>
              </a:spcAft>
              <a:defRPr sz="3200">
                <a:solidFill>
                  <a:srgbClr val="424242"/>
                </a:solidFill>
                <a:latin typeface="+mj-lt"/>
                <a:ea typeface="+mj-ea"/>
                <a:cs typeface="+mj-cs"/>
              </a:defRPr>
            </a:lvl1pPr>
            <a:lvl2pPr algn="l" rtl="0" eaLnBrk="1" fontAlgn="base" hangingPunct="1">
              <a:spcBef>
                <a:spcPct val="0"/>
              </a:spcBef>
              <a:spcAft>
                <a:spcPct val="0"/>
              </a:spcAft>
              <a:defRPr sz="3200">
                <a:solidFill>
                  <a:srgbClr val="424242"/>
                </a:solidFill>
                <a:latin typeface="Trebuchet MS" charset="0"/>
                <a:ea typeface="ＭＳ Ｐゴシック" charset="0"/>
                <a:cs typeface="ＭＳ Ｐゴシック" charset="0"/>
              </a:defRPr>
            </a:lvl2pPr>
            <a:lvl3pPr algn="l" rtl="0" eaLnBrk="1" fontAlgn="base" hangingPunct="1">
              <a:spcBef>
                <a:spcPct val="0"/>
              </a:spcBef>
              <a:spcAft>
                <a:spcPct val="0"/>
              </a:spcAft>
              <a:defRPr sz="3200">
                <a:solidFill>
                  <a:srgbClr val="424242"/>
                </a:solidFill>
                <a:latin typeface="Trebuchet MS" charset="0"/>
                <a:ea typeface="ＭＳ Ｐゴシック" charset="0"/>
                <a:cs typeface="ＭＳ Ｐゴシック" charset="0"/>
              </a:defRPr>
            </a:lvl3pPr>
            <a:lvl4pPr algn="l" rtl="0" eaLnBrk="1" fontAlgn="base" hangingPunct="1">
              <a:spcBef>
                <a:spcPct val="0"/>
              </a:spcBef>
              <a:spcAft>
                <a:spcPct val="0"/>
              </a:spcAft>
              <a:defRPr sz="3200">
                <a:solidFill>
                  <a:srgbClr val="424242"/>
                </a:solidFill>
                <a:latin typeface="Trebuchet MS" charset="0"/>
                <a:ea typeface="ＭＳ Ｐゴシック" charset="0"/>
                <a:cs typeface="ＭＳ Ｐゴシック" charset="0"/>
              </a:defRPr>
            </a:lvl4pPr>
            <a:lvl5pPr algn="l" rtl="0" eaLnBrk="1" fontAlgn="base" hangingPunct="1">
              <a:spcBef>
                <a:spcPct val="0"/>
              </a:spcBef>
              <a:spcAft>
                <a:spcPct val="0"/>
              </a:spcAft>
              <a:defRPr sz="3200">
                <a:solidFill>
                  <a:srgbClr val="424242"/>
                </a:solidFill>
                <a:latin typeface="Trebuchet MS" charset="0"/>
                <a:ea typeface="ＭＳ Ｐゴシック" charset="0"/>
                <a:cs typeface="ＭＳ Ｐゴシック" charset="0"/>
              </a:defRPr>
            </a:lvl5pPr>
            <a:lvl6pPr marL="457200" algn="l" rtl="0" eaLnBrk="1" fontAlgn="base" hangingPunct="1">
              <a:spcBef>
                <a:spcPct val="0"/>
              </a:spcBef>
              <a:spcAft>
                <a:spcPct val="0"/>
              </a:spcAft>
              <a:defRPr sz="3200">
                <a:solidFill>
                  <a:srgbClr val="424242"/>
                </a:solidFill>
                <a:latin typeface="Trebuchet MS" charset="0"/>
                <a:ea typeface="ＭＳ Ｐゴシック" charset="0"/>
                <a:cs typeface="ＭＳ Ｐゴシック" charset="0"/>
              </a:defRPr>
            </a:lvl6pPr>
            <a:lvl7pPr marL="914400" algn="l" rtl="0" eaLnBrk="1" fontAlgn="base" hangingPunct="1">
              <a:spcBef>
                <a:spcPct val="0"/>
              </a:spcBef>
              <a:spcAft>
                <a:spcPct val="0"/>
              </a:spcAft>
              <a:defRPr sz="3200">
                <a:solidFill>
                  <a:srgbClr val="424242"/>
                </a:solidFill>
                <a:latin typeface="Trebuchet MS" charset="0"/>
                <a:ea typeface="ＭＳ Ｐゴシック" charset="0"/>
                <a:cs typeface="ＭＳ Ｐゴシック" charset="0"/>
              </a:defRPr>
            </a:lvl7pPr>
            <a:lvl8pPr marL="1371600" algn="l" rtl="0" eaLnBrk="1" fontAlgn="base" hangingPunct="1">
              <a:spcBef>
                <a:spcPct val="0"/>
              </a:spcBef>
              <a:spcAft>
                <a:spcPct val="0"/>
              </a:spcAft>
              <a:defRPr sz="3200">
                <a:solidFill>
                  <a:srgbClr val="424242"/>
                </a:solidFill>
                <a:latin typeface="Trebuchet MS" charset="0"/>
                <a:ea typeface="ＭＳ Ｐゴシック" charset="0"/>
                <a:cs typeface="ＭＳ Ｐゴシック" charset="0"/>
              </a:defRPr>
            </a:lvl8pPr>
            <a:lvl9pPr marL="1828800" algn="l" rtl="0" eaLnBrk="1" fontAlgn="base" hangingPunct="1">
              <a:spcBef>
                <a:spcPct val="0"/>
              </a:spcBef>
              <a:spcAft>
                <a:spcPct val="0"/>
              </a:spcAft>
              <a:defRPr sz="3200">
                <a:solidFill>
                  <a:srgbClr val="424242"/>
                </a:solidFill>
                <a:latin typeface="Trebuchet MS" charset="0"/>
                <a:ea typeface="ＭＳ Ｐゴシック" charset="0"/>
                <a:cs typeface="ＭＳ Ｐゴシック" charset="0"/>
              </a:defRPr>
            </a:lvl9pPr>
          </a:lstStyle>
          <a:p>
            <a:pPr algn="ctr"/>
            <a:r>
              <a:rPr lang="sk-SK" sz="2000" b="1" cap="all" dirty="0">
                <a:ln w="9000" cmpd="sng">
                  <a:noFill/>
                  <a:prstDash val="solid"/>
                </a:ln>
                <a:solidFill>
                  <a:srgbClr val="000090"/>
                </a:solidFill>
                <a:latin typeface="Comic Sans MS" charset="0"/>
                <a:ea typeface="Comic Sans MS" charset="0"/>
                <a:cs typeface="Comic Sans MS" charset="0"/>
              </a:rPr>
              <a:t>Cut-off and Approval criteria</a:t>
            </a:r>
          </a:p>
          <a:p>
            <a:pPr algn="ctr">
              <a:lnSpc>
                <a:spcPts val="2160"/>
              </a:lnSpc>
              <a:spcBef>
                <a:spcPts val="0"/>
              </a:spcBef>
            </a:pPr>
            <a:r>
              <a:rPr lang="sk-SK" sz="2800" b="1" cap="all" dirty="0">
                <a:ln w="9000" cmpd="sng">
                  <a:noFill/>
                  <a:prstDash val="solid"/>
                </a:ln>
                <a:solidFill>
                  <a:srgbClr val="000090"/>
                </a:solidFill>
                <a:latin typeface="Comic Sans MS" charset="0"/>
                <a:ea typeface="Comic Sans MS" charset="0"/>
                <a:cs typeface="Comic Sans MS" charset="0"/>
              </a:rPr>
              <a:t> </a:t>
            </a:r>
            <a:r>
              <a:rPr lang="en-US" sz="1600" dirty="0">
                <a:solidFill>
                  <a:srgbClr val="000090"/>
                </a:solidFill>
                <a:latin typeface="Comic Sans MS" charset="0"/>
                <a:ea typeface="Comic Sans MS" charset="0"/>
                <a:cs typeface="Comic Sans MS" charset="0"/>
              </a:rPr>
              <a:t>(as., </a:t>
            </a:r>
            <a:r>
              <a:rPr lang="en-US" sz="1600" dirty="0" err="1">
                <a:solidFill>
                  <a:srgbClr val="000090"/>
                </a:solidFill>
                <a:latin typeface="Comic Sans MS" charset="0"/>
                <a:ea typeface="Comic Sans MS" charset="0"/>
                <a:cs typeface="Comic Sans MS" charset="0"/>
              </a:rPr>
              <a:t>safeners</a:t>
            </a:r>
            <a:r>
              <a:rPr lang="en-US" sz="1600" dirty="0">
                <a:solidFill>
                  <a:srgbClr val="000090"/>
                </a:solidFill>
                <a:latin typeface="Comic Sans MS" charset="0"/>
                <a:ea typeface="Comic Sans MS" charset="0"/>
                <a:cs typeface="Comic Sans MS" charset="0"/>
              </a:rPr>
              <a:t>, synergists)</a:t>
            </a:r>
          </a:p>
        </p:txBody>
      </p:sp>
      <p:graphicFrame>
        <p:nvGraphicFramePr>
          <p:cNvPr id="6" name="Diagram 5"/>
          <p:cNvGraphicFramePr/>
          <p:nvPr>
            <p:extLst>
              <p:ext uri="{D42A27DB-BD31-4B8C-83A1-F6EECF244321}">
                <p14:modId xmlns:p14="http://schemas.microsoft.com/office/powerpoint/2010/main" val="3861183906"/>
              </p:ext>
            </p:extLst>
          </p:nvPr>
        </p:nvGraphicFramePr>
        <p:xfrm>
          <a:off x="279401" y="990600"/>
          <a:ext cx="8746067" cy="51477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6373694"/>
      </p:ext>
    </p:extLst>
  </p:cSld>
  <p:clrMapOvr>
    <a:masterClrMapping/>
  </p:clrMapOvr>
  <mc:AlternateContent xmlns:mc="http://schemas.openxmlformats.org/markup-compatibility/2006" xmlns:p14="http://schemas.microsoft.com/office/powerpoint/2010/main">
    <mc:Choice Requires="p14">
      <p:transition spd="slow" p14:dur="2000" advTm="33949"/>
    </mc:Choice>
    <mc:Fallback xmlns="">
      <p:transition spd="slow" advTm="33949"/>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7" name="Rectangle 48"/>
          <p:cNvSpPr>
            <a:spLocks noGrp="1" noChangeArrowheads="1"/>
          </p:cNvSpPr>
          <p:nvPr>
            <p:ph type="title"/>
          </p:nvPr>
        </p:nvSpPr>
        <p:spPr bwMode="auto">
          <a:xfrm>
            <a:off x="1425275" y="75663"/>
            <a:ext cx="6293450" cy="11430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120000"/>
              </a:lnSpc>
              <a:defRPr/>
            </a:pPr>
            <a:r>
              <a:rPr lang="en-US" sz="2800" b="1" cap="all" dirty="0" smtClean="0">
                <a:ln w="9000" cmpd="sng">
                  <a:solidFill>
                    <a:schemeClr val="accent4">
                      <a:shade val="50000"/>
                      <a:satMod val="120000"/>
                    </a:schemeClr>
                  </a:solidFill>
                  <a:prstDash val="solid"/>
                </a:ln>
                <a:solidFill>
                  <a:srgbClr val="0000FF"/>
                </a:solidFill>
                <a:effectLst>
                  <a:reflection blurRad="12700" stA="28000" endPos="45000" dist="1000" dir="5400000" sy="-100000" algn="bl" rotWithShape="0"/>
                </a:effectLst>
                <a:latin typeface="Comic Sans MS" charset="0"/>
                <a:ea typeface="ＭＳ Ｐゴシック" charset="0"/>
                <a:cs typeface="ＭＳ Ｐゴシック" charset="0"/>
              </a:rPr>
              <a:t>Health </a:t>
            </a:r>
            <a:r>
              <a:rPr lang="en-US" sz="2800" b="1" cap="all" smtClean="0">
                <a:ln w="9000" cmpd="sng">
                  <a:solidFill>
                    <a:schemeClr val="accent4">
                      <a:shade val="50000"/>
                      <a:satMod val="120000"/>
                    </a:schemeClr>
                  </a:solidFill>
                  <a:prstDash val="solid"/>
                </a:ln>
                <a:solidFill>
                  <a:srgbClr val="0000FF"/>
                </a:solidFill>
                <a:effectLst>
                  <a:reflection blurRad="12700" stA="28000" endPos="45000" dist="1000" dir="5400000" sy="-100000" algn="bl" rotWithShape="0"/>
                </a:effectLst>
                <a:latin typeface="Comic Sans MS" charset="0"/>
                <a:ea typeface="ＭＳ Ｐゴシック" charset="0"/>
                <a:cs typeface="ＭＳ Ｐゴシック" charset="0"/>
              </a:rPr>
              <a:t>based guidance</a:t>
            </a:r>
            <a:endParaRPr lang="it-IT" sz="2800" b="1" cap="all" dirty="0">
              <a:ln w="9000" cmpd="sng">
                <a:solidFill>
                  <a:schemeClr val="accent4">
                    <a:shade val="50000"/>
                    <a:satMod val="120000"/>
                  </a:schemeClr>
                </a:solidFill>
                <a:prstDash val="solid"/>
              </a:ln>
              <a:solidFill>
                <a:srgbClr val="0000FF"/>
              </a:solidFill>
              <a:effectLst>
                <a:reflection blurRad="12700" stA="28000" endPos="45000" dist="1000" dir="5400000" sy="-100000" algn="bl" rotWithShape="0"/>
              </a:effectLst>
              <a:latin typeface="Comic Sans MS" charset="0"/>
              <a:ea typeface="ＭＳ Ｐゴシック" charset="0"/>
              <a:cs typeface="ＭＳ Ｐゴシック" charset="0"/>
            </a:endParaRPr>
          </a:p>
        </p:txBody>
      </p:sp>
      <p:grpSp>
        <p:nvGrpSpPr>
          <p:cNvPr id="162818" name="Group 4"/>
          <p:cNvGrpSpPr>
            <a:grpSpLocks/>
          </p:cNvGrpSpPr>
          <p:nvPr/>
        </p:nvGrpSpPr>
        <p:grpSpPr bwMode="auto">
          <a:xfrm>
            <a:off x="246691" y="1214818"/>
            <a:ext cx="5261297" cy="3111529"/>
            <a:chOff x="1434" y="573"/>
            <a:chExt cx="3244" cy="1943"/>
          </a:xfrm>
        </p:grpSpPr>
        <p:grpSp>
          <p:nvGrpSpPr>
            <p:cNvPr id="162819" name="Group 5"/>
            <p:cNvGrpSpPr>
              <a:grpSpLocks/>
            </p:cNvGrpSpPr>
            <p:nvPr/>
          </p:nvGrpSpPr>
          <p:grpSpPr bwMode="auto">
            <a:xfrm>
              <a:off x="1436" y="2217"/>
              <a:ext cx="932" cy="299"/>
              <a:chOff x="1436" y="2217"/>
              <a:chExt cx="932" cy="299"/>
            </a:xfrm>
          </p:grpSpPr>
          <p:sp>
            <p:nvSpPr>
              <p:cNvPr id="2" name="AutoShape 6"/>
              <p:cNvSpPr>
                <a:spLocks noChangeArrowheads="1"/>
              </p:cNvSpPr>
              <p:nvPr/>
            </p:nvSpPr>
            <p:spPr bwMode="auto">
              <a:xfrm>
                <a:off x="1436" y="2217"/>
                <a:ext cx="932" cy="299"/>
              </a:xfrm>
              <a:prstGeom prst="roundRect">
                <a:avLst>
                  <a:gd name="adj" fmla="val 27259"/>
                </a:avLst>
              </a:prstGeom>
              <a:solidFill>
                <a:srgbClr val="CCFFCC"/>
              </a:solidFill>
              <a:ln>
                <a:solidFill>
                  <a:srgbClr val="000090"/>
                </a:solidFill>
                <a:headEnd/>
                <a:tailEnd/>
              </a:ln>
            </p:spPr>
            <p:style>
              <a:lnRef idx="1">
                <a:schemeClr val="accent3"/>
              </a:lnRef>
              <a:fillRef idx="2">
                <a:schemeClr val="accent3"/>
              </a:fillRef>
              <a:effectRef idx="1">
                <a:schemeClr val="accent3"/>
              </a:effectRef>
              <a:fontRef idx="minor">
                <a:schemeClr val="dk1"/>
              </a:fontRef>
            </p:style>
            <p:txBody>
              <a:bodyPr/>
              <a:lstStyle/>
              <a:p>
                <a:pPr algn="ctr">
                  <a:defRPr/>
                </a:pPr>
                <a:endParaRPr lang="it-IT" sz="2000" b="1">
                  <a:solidFill>
                    <a:srgbClr val="000090"/>
                  </a:solidFill>
                  <a:latin typeface="Comic Sans MS"/>
                  <a:cs typeface="Comic Sans MS"/>
                </a:endParaRPr>
              </a:p>
            </p:txBody>
          </p:sp>
          <p:sp>
            <p:nvSpPr>
              <p:cNvPr id="162866" name="Rectangle 7"/>
              <p:cNvSpPr>
                <a:spLocks noChangeArrowheads="1"/>
              </p:cNvSpPr>
              <p:nvPr/>
            </p:nvSpPr>
            <p:spPr bwMode="auto">
              <a:xfrm>
                <a:off x="1480" y="2262"/>
                <a:ext cx="823"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dirty="0" smtClean="0">
                    <a:solidFill>
                      <a:srgbClr val="000090"/>
                    </a:solidFill>
                    <a:latin typeface="Comic Sans MS"/>
                    <a:cs typeface="Comic Sans MS"/>
                  </a:rPr>
                  <a:t>Safety Factor</a:t>
                </a:r>
                <a:endParaRPr lang="it-IT" dirty="0" smtClean="0">
                  <a:solidFill>
                    <a:srgbClr val="000090"/>
                  </a:solidFill>
                  <a:latin typeface="Comic Sans MS"/>
                  <a:cs typeface="Comic Sans MS"/>
                </a:endParaRPr>
              </a:p>
            </p:txBody>
          </p:sp>
        </p:grpSp>
        <p:grpSp>
          <p:nvGrpSpPr>
            <p:cNvPr id="162822" name="Group 17"/>
            <p:cNvGrpSpPr>
              <a:grpSpLocks/>
            </p:cNvGrpSpPr>
            <p:nvPr/>
          </p:nvGrpSpPr>
          <p:grpSpPr bwMode="auto">
            <a:xfrm>
              <a:off x="1434" y="573"/>
              <a:ext cx="3244" cy="1383"/>
              <a:chOff x="1434" y="573"/>
              <a:chExt cx="3244" cy="1383"/>
            </a:xfrm>
          </p:grpSpPr>
          <p:sp>
            <p:nvSpPr>
              <p:cNvPr id="162839" name="Oval 18"/>
              <p:cNvSpPr>
                <a:spLocks noChangeArrowheads="1"/>
              </p:cNvSpPr>
              <p:nvPr/>
            </p:nvSpPr>
            <p:spPr bwMode="auto">
              <a:xfrm>
                <a:off x="1725" y="573"/>
                <a:ext cx="2495" cy="453"/>
              </a:xfrm>
              <a:prstGeom prst="ellipse">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endParaRPr lang="it-IT" sz="2000" b="1">
                  <a:solidFill>
                    <a:prstClr val="white"/>
                  </a:solidFill>
                  <a:latin typeface="Comic Sans MS"/>
                  <a:cs typeface="Comic Sans MS"/>
                </a:endParaRPr>
              </a:p>
            </p:txBody>
          </p:sp>
          <p:sp>
            <p:nvSpPr>
              <p:cNvPr id="162842" name="Rectangle 19"/>
              <p:cNvSpPr>
                <a:spLocks noChangeArrowheads="1"/>
              </p:cNvSpPr>
              <p:nvPr/>
            </p:nvSpPr>
            <p:spPr bwMode="auto">
              <a:xfrm>
                <a:off x="1930" y="714"/>
                <a:ext cx="1899"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dirty="0" smtClean="0">
                    <a:solidFill>
                      <a:srgbClr val="000090"/>
                    </a:solidFill>
                    <a:latin typeface="Comic Sans MS"/>
                    <a:cs typeface="Comic Sans MS"/>
                  </a:rPr>
                  <a:t>TOXICOLOGICAL EVALUATION</a:t>
                </a:r>
                <a:endParaRPr lang="it-IT" dirty="0" smtClean="0">
                  <a:solidFill>
                    <a:srgbClr val="000090"/>
                  </a:solidFill>
                  <a:latin typeface="Comic Sans MS"/>
                  <a:cs typeface="Comic Sans MS"/>
                </a:endParaRPr>
              </a:p>
            </p:txBody>
          </p:sp>
          <p:grpSp>
            <p:nvGrpSpPr>
              <p:cNvPr id="162843" name="Group 20"/>
              <p:cNvGrpSpPr>
                <a:grpSpLocks/>
              </p:cNvGrpSpPr>
              <p:nvPr/>
            </p:nvGrpSpPr>
            <p:grpSpPr bwMode="auto">
              <a:xfrm>
                <a:off x="1434" y="1498"/>
                <a:ext cx="3244" cy="458"/>
                <a:chOff x="1434" y="1498"/>
                <a:chExt cx="3244" cy="458"/>
              </a:xfrm>
            </p:grpSpPr>
            <p:sp>
              <p:nvSpPr>
                <p:cNvPr id="3" name="AutoShape 21"/>
                <p:cNvSpPr>
                  <a:spLocks noChangeArrowheads="1"/>
                </p:cNvSpPr>
                <p:nvPr/>
              </p:nvSpPr>
              <p:spPr bwMode="auto">
                <a:xfrm>
                  <a:off x="1434" y="1506"/>
                  <a:ext cx="932" cy="450"/>
                </a:xfrm>
                <a:prstGeom prst="roundRect">
                  <a:avLst>
                    <a:gd name="adj" fmla="val 26375"/>
                  </a:avLst>
                </a:prstGeom>
                <a:ln>
                  <a:headEnd/>
                  <a:tailEnd/>
                </a:ln>
              </p:spPr>
              <p:style>
                <a:lnRef idx="0">
                  <a:schemeClr val="accent6"/>
                </a:lnRef>
                <a:fillRef idx="3">
                  <a:schemeClr val="accent6"/>
                </a:fillRef>
                <a:effectRef idx="3">
                  <a:schemeClr val="accent6"/>
                </a:effectRef>
                <a:fontRef idx="minor">
                  <a:schemeClr val="lt1"/>
                </a:fontRef>
              </p:style>
              <p:txBody>
                <a:bodyPr anchor="ctr" anchorCtr="1"/>
                <a:lstStyle/>
                <a:p>
                  <a:pPr algn="ctr">
                    <a:defRPr/>
                  </a:pPr>
                  <a:endParaRPr lang="it-IT" sz="2000" b="1">
                    <a:solidFill>
                      <a:srgbClr val="000090"/>
                    </a:solidFill>
                    <a:latin typeface="Comic Sans MS"/>
                    <a:cs typeface="Comic Sans MS"/>
                  </a:endParaRPr>
                </a:p>
              </p:txBody>
            </p:sp>
            <p:sp>
              <p:nvSpPr>
                <p:cNvPr id="162851" name="Rectangle 22"/>
                <p:cNvSpPr>
                  <a:spLocks noChangeArrowheads="1"/>
                </p:cNvSpPr>
                <p:nvPr/>
              </p:nvSpPr>
              <p:spPr bwMode="auto">
                <a:xfrm>
                  <a:off x="1688" y="1523"/>
                  <a:ext cx="41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dirty="0" smtClean="0">
                      <a:solidFill>
                        <a:srgbClr val="000090"/>
                      </a:solidFill>
                      <a:latin typeface="Comic Sans MS"/>
                      <a:cs typeface="Comic Sans MS"/>
                    </a:rPr>
                    <a:t>Acute </a:t>
                  </a:r>
                </a:p>
                <a:p>
                  <a:r>
                    <a:rPr lang="en-US" sz="1500" b="1" dirty="0" smtClean="0">
                      <a:solidFill>
                        <a:srgbClr val="000090"/>
                      </a:solidFill>
                      <a:latin typeface="Comic Sans MS"/>
                      <a:cs typeface="Comic Sans MS"/>
                    </a:rPr>
                    <a:t>NOAEL</a:t>
                  </a:r>
                  <a:endParaRPr lang="it-IT" dirty="0" smtClean="0">
                    <a:solidFill>
                      <a:srgbClr val="000090"/>
                    </a:solidFill>
                    <a:latin typeface="Comic Sans MS"/>
                    <a:cs typeface="Comic Sans MS"/>
                  </a:endParaRPr>
                </a:p>
              </p:txBody>
            </p:sp>
            <p:grpSp>
              <p:nvGrpSpPr>
                <p:cNvPr id="162852" name="Group 23"/>
                <p:cNvGrpSpPr>
                  <a:grpSpLocks/>
                </p:cNvGrpSpPr>
                <p:nvPr/>
              </p:nvGrpSpPr>
              <p:grpSpPr bwMode="auto">
                <a:xfrm>
                  <a:off x="3746" y="1498"/>
                  <a:ext cx="932" cy="450"/>
                  <a:chOff x="3746" y="1498"/>
                  <a:chExt cx="932" cy="450"/>
                </a:xfrm>
              </p:grpSpPr>
              <p:sp>
                <p:nvSpPr>
                  <p:cNvPr id="4" name="AutoShape 24"/>
                  <p:cNvSpPr>
                    <a:spLocks noChangeArrowheads="1"/>
                  </p:cNvSpPr>
                  <p:nvPr/>
                </p:nvSpPr>
                <p:spPr bwMode="auto">
                  <a:xfrm>
                    <a:off x="3746" y="1498"/>
                    <a:ext cx="932" cy="450"/>
                  </a:xfrm>
                  <a:prstGeom prst="roundRect">
                    <a:avLst>
                      <a:gd name="adj" fmla="val 25630"/>
                    </a:avLst>
                  </a:prstGeom>
                  <a:ln>
                    <a:headEnd/>
                    <a:tailEnd/>
                  </a:ln>
                </p:spPr>
                <p:style>
                  <a:lnRef idx="0">
                    <a:schemeClr val="accent4"/>
                  </a:lnRef>
                  <a:fillRef idx="3">
                    <a:schemeClr val="accent4"/>
                  </a:fillRef>
                  <a:effectRef idx="3">
                    <a:schemeClr val="accent4"/>
                  </a:effectRef>
                  <a:fontRef idx="minor">
                    <a:schemeClr val="lt1"/>
                  </a:fontRef>
                </p:style>
                <p:txBody>
                  <a:bodyPr anchor="ctr" anchorCtr="1"/>
                  <a:lstStyle/>
                  <a:p>
                    <a:pPr algn="ctr">
                      <a:defRPr/>
                    </a:pPr>
                    <a:endParaRPr lang="it-IT" sz="2000" b="1">
                      <a:solidFill>
                        <a:srgbClr val="000090"/>
                      </a:solidFill>
                      <a:latin typeface="Comic Sans MS"/>
                      <a:cs typeface="Comic Sans MS"/>
                    </a:endParaRPr>
                  </a:p>
                </p:txBody>
              </p:sp>
              <p:sp>
                <p:nvSpPr>
                  <p:cNvPr id="162854" name="Rectangle 25"/>
                  <p:cNvSpPr>
                    <a:spLocks noChangeArrowheads="1"/>
                  </p:cNvSpPr>
                  <p:nvPr/>
                </p:nvSpPr>
                <p:spPr bwMode="auto">
                  <a:xfrm>
                    <a:off x="4012" y="1529"/>
                    <a:ext cx="4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sz="1500" b="1" dirty="0" smtClean="0">
                        <a:solidFill>
                          <a:srgbClr val="000090"/>
                        </a:solidFill>
                        <a:latin typeface="Comic Sans MS"/>
                        <a:cs typeface="Comic Sans MS"/>
                      </a:rPr>
                      <a:t>Chronic </a:t>
                    </a:r>
                  </a:p>
                  <a:p>
                    <a:r>
                      <a:rPr lang="en-US" sz="1500" b="1" dirty="0" smtClean="0">
                        <a:solidFill>
                          <a:srgbClr val="000090"/>
                        </a:solidFill>
                        <a:latin typeface="Comic Sans MS"/>
                        <a:cs typeface="Comic Sans MS"/>
                      </a:rPr>
                      <a:t>NOAEL</a:t>
                    </a:r>
                    <a:endParaRPr lang="it-IT" dirty="0" smtClean="0">
                      <a:solidFill>
                        <a:srgbClr val="000090"/>
                      </a:solidFill>
                      <a:latin typeface="Comic Sans MS"/>
                      <a:cs typeface="Comic Sans MS"/>
                    </a:endParaRPr>
                  </a:p>
                </p:txBody>
              </p:sp>
            </p:grpSp>
          </p:grpSp>
        </p:grpSp>
      </p:grpSp>
      <p:sp>
        <p:nvSpPr>
          <p:cNvPr id="47" name="Oval 18"/>
          <p:cNvSpPr>
            <a:spLocks noChangeArrowheads="1"/>
          </p:cNvSpPr>
          <p:nvPr/>
        </p:nvSpPr>
        <p:spPr bwMode="auto">
          <a:xfrm>
            <a:off x="5256004" y="1214817"/>
            <a:ext cx="3887996" cy="720000"/>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a:lstStyle/>
          <a:p>
            <a:pPr algn="ctr">
              <a:defRPr/>
            </a:pPr>
            <a:r>
              <a:rPr lang="it-IT" sz="1500" b="1" dirty="0" smtClean="0">
                <a:solidFill>
                  <a:srgbClr val="000090"/>
                </a:solidFill>
                <a:latin typeface="Comic Sans MS"/>
                <a:cs typeface="Comic Sans MS"/>
              </a:rPr>
              <a:t>FIELD EVALUATION</a:t>
            </a:r>
            <a:endParaRPr lang="it-IT" sz="1500" b="1" dirty="0">
              <a:solidFill>
                <a:srgbClr val="000090"/>
              </a:solidFill>
              <a:latin typeface="Comic Sans MS"/>
              <a:cs typeface="Comic Sans MS"/>
            </a:endParaRPr>
          </a:p>
        </p:txBody>
      </p:sp>
      <p:sp>
        <p:nvSpPr>
          <p:cNvPr id="48" name="AutoShape 24"/>
          <p:cNvSpPr>
            <a:spLocks noChangeArrowheads="1"/>
          </p:cNvSpPr>
          <p:nvPr/>
        </p:nvSpPr>
        <p:spPr bwMode="auto">
          <a:xfrm>
            <a:off x="6077323" y="4380418"/>
            <a:ext cx="2437012" cy="1475641"/>
          </a:xfrm>
          <a:prstGeom prst="roundRect">
            <a:avLst>
              <a:gd name="adj" fmla="val 25630"/>
            </a:avLst>
          </a:prstGeom>
          <a:ln>
            <a:headEnd/>
            <a:tailEnd/>
          </a:ln>
        </p:spPr>
        <p:style>
          <a:lnRef idx="0">
            <a:schemeClr val="accent3"/>
          </a:lnRef>
          <a:fillRef idx="3">
            <a:schemeClr val="accent3"/>
          </a:fillRef>
          <a:effectRef idx="3">
            <a:schemeClr val="accent3"/>
          </a:effectRef>
          <a:fontRef idx="minor">
            <a:schemeClr val="lt1"/>
          </a:fontRef>
        </p:style>
        <p:txBody>
          <a:bodyPr anchor="ctr" anchorCtr="1"/>
          <a:lstStyle/>
          <a:p>
            <a:pPr algn="ctr">
              <a:defRPr/>
            </a:pPr>
            <a:r>
              <a:rPr lang="it-IT" sz="2000" b="1" dirty="0" smtClean="0">
                <a:solidFill>
                  <a:srgbClr val="000090"/>
                </a:solidFill>
                <a:latin typeface="Comic Sans MS"/>
                <a:cs typeface="Comic Sans MS"/>
              </a:rPr>
              <a:t>Maximum Residue </a:t>
            </a:r>
            <a:r>
              <a:rPr lang="it-IT" sz="2000" b="1" dirty="0" err="1" smtClean="0">
                <a:solidFill>
                  <a:srgbClr val="000090"/>
                </a:solidFill>
                <a:latin typeface="Comic Sans MS"/>
                <a:cs typeface="Comic Sans MS"/>
              </a:rPr>
              <a:t>Levels</a:t>
            </a:r>
            <a:r>
              <a:rPr lang="it-IT" sz="2000" b="1" dirty="0" smtClean="0">
                <a:solidFill>
                  <a:srgbClr val="000090"/>
                </a:solidFill>
                <a:latin typeface="Comic Sans MS"/>
                <a:cs typeface="Comic Sans MS"/>
              </a:rPr>
              <a:t> (MRL) </a:t>
            </a:r>
            <a:endParaRPr lang="it-IT" sz="2000" b="1" dirty="0">
              <a:solidFill>
                <a:srgbClr val="000090"/>
              </a:solidFill>
              <a:latin typeface="Comic Sans MS"/>
              <a:cs typeface="Comic Sans MS"/>
            </a:endParaRPr>
          </a:p>
        </p:txBody>
      </p:sp>
      <p:sp>
        <p:nvSpPr>
          <p:cNvPr id="51" name="AutoShape 24"/>
          <p:cNvSpPr>
            <a:spLocks noChangeArrowheads="1"/>
          </p:cNvSpPr>
          <p:nvPr/>
        </p:nvSpPr>
        <p:spPr bwMode="auto">
          <a:xfrm>
            <a:off x="4009178" y="4849059"/>
            <a:ext cx="1512000" cy="720000"/>
          </a:xfrm>
          <a:prstGeom prst="roundRect">
            <a:avLst>
              <a:gd name="adj" fmla="val 25630"/>
            </a:avLst>
          </a:prstGeom>
          <a:ln>
            <a:headEnd/>
            <a:tailEnd/>
          </a:ln>
        </p:spPr>
        <p:style>
          <a:lnRef idx="0">
            <a:schemeClr val="accent4"/>
          </a:lnRef>
          <a:fillRef idx="3">
            <a:schemeClr val="accent4"/>
          </a:fillRef>
          <a:effectRef idx="3">
            <a:schemeClr val="accent4"/>
          </a:effectRef>
          <a:fontRef idx="minor">
            <a:schemeClr val="lt1"/>
          </a:fontRef>
        </p:style>
        <p:txBody>
          <a:bodyPr anchor="ctr" anchorCtr="1"/>
          <a:lstStyle/>
          <a:p>
            <a:pPr algn="ctr">
              <a:defRPr/>
            </a:pPr>
            <a:r>
              <a:rPr lang="it-IT" sz="2000" b="1" dirty="0" smtClean="0">
                <a:solidFill>
                  <a:srgbClr val="000090"/>
                </a:solidFill>
                <a:latin typeface="Comic Sans MS"/>
                <a:cs typeface="Comic Sans MS"/>
              </a:rPr>
              <a:t>ADI</a:t>
            </a:r>
            <a:endParaRPr lang="it-IT" sz="2000" b="1" dirty="0">
              <a:solidFill>
                <a:srgbClr val="000090"/>
              </a:solidFill>
              <a:latin typeface="Comic Sans MS"/>
              <a:cs typeface="Comic Sans MS"/>
            </a:endParaRPr>
          </a:p>
        </p:txBody>
      </p:sp>
      <p:sp>
        <p:nvSpPr>
          <p:cNvPr id="40" name="AutoShape 24"/>
          <p:cNvSpPr>
            <a:spLocks noChangeArrowheads="1"/>
          </p:cNvSpPr>
          <p:nvPr/>
        </p:nvSpPr>
        <p:spPr bwMode="auto">
          <a:xfrm>
            <a:off x="2059302" y="2661824"/>
            <a:ext cx="1512000" cy="720000"/>
          </a:xfrm>
          <a:prstGeom prst="roundRect">
            <a:avLst>
              <a:gd name="adj" fmla="val 25630"/>
            </a:avLst>
          </a:prstGeom>
          <a:ln>
            <a:headEnd/>
            <a:tailEnd/>
          </a:ln>
        </p:spPr>
        <p:style>
          <a:lnRef idx="0">
            <a:schemeClr val="accent5"/>
          </a:lnRef>
          <a:fillRef idx="3">
            <a:schemeClr val="accent5"/>
          </a:fillRef>
          <a:effectRef idx="3">
            <a:schemeClr val="accent5"/>
          </a:effectRef>
          <a:fontRef idx="minor">
            <a:schemeClr val="lt1"/>
          </a:fontRef>
        </p:style>
        <p:txBody>
          <a:bodyPr anchor="ctr" anchorCtr="1"/>
          <a:lstStyle/>
          <a:p>
            <a:pPr algn="ctr">
              <a:defRPr/>
            </a:pPr>
            <a:r>
              <a:rPr lang="it-IT" sz="1400" b="1" dirty="0" smtClean="0">
                <a:solidFill>
                  <a:srgbClr val="000090"/>
                </a:solidFill>
                <a:latin typeface="Comic Sans MS"/>
                <a:cs typeface="Comic Sans MS"/>
              </a:rPr>
              <a:t>Short </a:t>
            </a:r>
            <a:r>
              <a:rPr lang="it-IT" sz="1400" b="1" dirty="0" err="1" smtClean="0">
                <a:solidFill>
                  <a:srgbClr val="000090"/>
                </a:solidFill>
                <a:latin typeface="Comic Sans MS"/>
                <a:cs typeface="Comic Sans MS"/>
              </a:rPr>
              <a:t>term</a:t>
            </a:r>
            <a:r>
              <a:rPr lang="it-IT" sz="1400" b="1" dirty="0" smtClean="0">
                <a:solidFill>
                  <a:srgbClr val="000090"/>
                </a:solidFill>
                <a:latin typeface="Comic Sans MS"/>
                <a:cs typeface="Comic Sans MS"/>
              </a:rPr>
              <a:t> </a:t>
            </a:r>
            <a:r>
              <a:rPr lang="it-IT" sz="1200" b="1" dirty="0" smtClean="0">
                <a:solidFill>
                  <a:srgbClr val="000090"/>
                </a:solidFill>
                <a:latin typeface="Comic Sans MS"/>
                <a:cs typeface="Comic Sans MS"/>
              </a:rPr>
              <a:t>NOAEL</a:t>
            </a:r>
            <a:endParaRPr lang="it-IT" sz="1200" b="1" dirty="0">
              <a:solidFill>
                <a:srgbClr val="000090"/>
              </a:solidFill>
              <a:latin typeface="Comic Sans MS"/>
              <a:cs typeface="Comic Sans MS"/>
            </a:endParaRPr>
          </a:p>
        </p:txBody>
      </p:sp>
      <p:sp>
        <p:nvSpPr>
          <p:cNvPr id="44" name="AutoShape 6"/>
          <p:cNvSpPr>
            <a:spLocks noChangeArrowheads="1"/>
          </p:cNvSpPr>
          <p:nvPr/>
        </p:nvSpPr>
        <p:spPr bwMode="auto">
          <a:xfrm>
            <a:off x="2059303" y="3863985"/>
            <a:ext cx="1511569" cy="478820"/>
          </a:xfrm>
          <a:prstGeom prst="roundRect">
            <a:avLst>
              <a:gd name="adj" fmla="val 27259"/>
            </a:avLst>
          </a:prstGeom>
          <a:solidFill>
            <a:srgbClr val="CCFFCC"/>
          </a:solidFill>
          <a:ln>
            <a:solidFill>
              <a:srgbClr val="000090"/>
            </a:solidFill>
            <a:headEnd/>
            <a:tailEnd/>
          </a:ln>
        </p:spPr>
        <p:style>
          <a:lnRef idx="1">
            <a:schemeClr val="accent3"/>
          </a:lnRef>
          <a:fillRef idx="2">
            <a:schemeClr val="accent3"/>
          </a:fillRef>
          <a:effectRef idx="1">
            <a:schemeClr val="accent3"/>
          </a:effectRef>
          <a:fontRef idx="minor">
            <a:schemeClr val="dk1"/>
          </a:fontRef>
        </p:style>
        <p:txBody>
          <a:bodyPr/>
          <a:lstStyle/>
          <a:p>
            <a:pPr algn="ctr">
              <a:defRPr/>
            </a:pPr>
            <a:endParaRPr lang="it-IT" sz="2000" b="1">
              <a:solidFill>
                <a:srgbClr val="000090"/>
              </a:solidFill>
              <a:latin typeface="Comic Sans MS"/>
              <a:cs typeface="Comic Sans MS"/>
            </a:endParaRPr>
          </a:p>
        </p:txBody>
      </p:sp>
      <p:sp>
        <p:nvSpPr>
          <p:cNvPr id="45" name="AutoShape 6"/>
          <p:cNvSpPr>
            <a:spLocks noChangeArrowheads="1"/>
          </p:cNvSpPr>
          <p:nvPr/>
        </p:nvSpPr>
        <p:spPr bwMode="auto">
          <a:xfrm>
            <a:off x="3995737" y="3863203"/>
            <a:ext cx="1511569" cy="478820"/>
          </a:xfrm>
          <a:prstGeom prst="roundRect">
            <a:avLst>
              <a:gd name="adj" fmla="val 27259"/>
            </a:avLst>
          </a:prstGeom>
          <a:solidFill>
            <a:srgbClr val="CCFFCC"/>
          </a:solidFill>
          <a:ln>
            <a:solidFill>
              <a:srgbClr val="000090"/>
            </a:solidFill>
            <a:headEnd/>
            <a:tailEnd/>
          </a:ln>
        </p:spPr>
        <p:style>
          <a:lnRef idx="1">
            <a:schemeClr val="accent3"/>
          </a:lnRef>
          <a:fillRef idx="2">
            <a:schemeClr val="accent3"/>
          </a:fillRef>
          <a:effectRef idx="1">
            <a:schemeClr val="accent3"/>
          </a:effectRef>
          <a:fontRef idx="minor">
            <a:schemeClr val="dk1"/>
          </a:fontRef>
        </p:style>
        <p:txBody>
          <a:bodyPr/>
          <a:lstStyle/>
          <a:p>
            <a:pPr algn="ctr">
              <a:defRPr/>
            </a:pPr>
            <a:endParaRPr lang="it-IT" sz="2000" b="1">
              <a:solidFill>
                <a:srgbClr val="000090"/>
              </a:solidFill>
              <a:latin typeface="Comic Sans MS"/>
              <a:cs typeface="Comic Sans MS"/>
            </a:endParaRPr>
          </a:p>
        </p:txBody>
      </p:sp>
      <p:sp>
        <p:nvSpPr>
          <p:cNvPr id="46" name="Rectangle 7"/>
          <p:cNvSpPr>
            <a:spLocks noChangeArrowheads="1"/>
          </p:cNvSpPr>
          <p:nvPr/>
        </p:nvSpPr>
        <p:spPr bwMode="auto">
          <a:xfrm>
            <a:off x="2185247" y="3947276"/>
            <a:ext cx="13353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dirty="0" smtClean="0">
                <a:solidFill>
                  <a:srgbClr val="000090"/>
                </a:solidFill>
                <a:latin typeface="Comic Sans MS"/>
                <a:cs typeface="Comic Sans MS"/>
              </a:rPr>
              <a:t>Safety Factor</a:t>
            </a:r>
            <a:endParaRPr lang="it-IT" dirty="0" smtClean="0">
              <a:solidFill>
                <a:srgbClr val="000090"/>
              </a:solidFill>
              <a:latin typeface="Comic Sans MS"/>
              <a:cs typeface="Comic Sans MS"/>
            </a:endParaRPr>
          </a:p>
        </p:txBody>
      </p:sp>
      <p:sp>
        <p:nvSpPr>
          <p:cNvPr id="49" name="Rectangle 7"/>
          <p:cNvSpPr>
            <a:spLocks noChangeArrowheads="1"/>
          </p:cNvSpPr>
          <p:nvPr/>
        </p:nvSpPr>
        <p:spPr bwMode="auto">
          <a:xfrm>
            <a:off x="4123379" y="3956223"/>
            <a:ext cx="1335302"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sz="1500" b="1" dirty="0" smtClean="0">
                <a:solidFill>
                  <a:srgbClr val="000090"/>
                </a:solidFill>
                <a:latin typeface="Comic Sans MS"/>
                <a:cs typeface="Comic Sans MS"/>
              </a:rPr>
              <a:t>Safety Factor</a:t>
            </a:r>
            <a:endParaRPr lang="it-IT" dirty="0" smtClean="0">
              <a:solidFill>
                <a:srgbClr val="000090"/>
              </a:solidFill>
              <a:latin typeface="Comic Sans MS"/>
              <a:cs typeface="Comic Sans MS"/>
            </a:endParaRPr>
          </a:p>
        </p:txBody>
      </p:sp>
      <p:sp>
        <p:nvSpPr>
          <p:cNvPr id="53" name="AutoShape 24"/>
          <p:cNvSpPr>
            <a:spLocks noChangeArrowheads="1"/>
          </p:cNvSpPr>
          <p:nvPr/>
        </p:nvSpPr>
        <p:spPr bwMode="auto">
          <a:xfrm>
            <a:off x="2059302" y="4849753"/>
            <a:ext cx="1512000" cy="720000"/>
          </a:xfrm>
          <a:prstGeom prst="roundRect">
            <a:avLst>
              <a:gd name="adj" fmla="val 25630"/>
            </a:avLst>
          </a:prstGeom>
          <a:ln>
            <a:headEnd/>
            <a:tailEnd/>
          </a:ln>
        </p:spPr>
        <p:style>
          <a:lnRef idx="0">
            <a:schemeClr val="accent5"/>
          </a:lnRef>
          <a:fillRef idx="3">
            <a:schemeClr val="accent5"/>
          </a:fillRef>
          <a:effectRef idx="3">
            <a:schemeClr val="accent5"/>
          </a:effectRef>
          <a:fontRef idx="minor">
            <a:schemeClr val="lt1"/>
          </a:fontRef>
        </p:style>
        <p:txBody>
          <a:bodyPr anchor="ctr" anchorCtr="1"/>
          <a:lstStyle/>
          <a:p>
            <a:pPr algn="ctr">
              <a:defRPr/>
            </a:pPr>
            <a:r>
              <a:rPr lang="it-IT" sz="2000" b="1" dirty="0" smtClean="0">
                <a:solidFill>
                  <a:srgbClr val="000090"/>
                </a:solidFill>
                <a:latin typeface="Comic Sans MS"/>
                <a:cs typeface="Comic Sans MS"/>
              </a:rPr>
              <a:t>AOEL</a:t>
            </a:r>
            <a:endParaRPr lang="it-IT" sz="2000" b="1" dirty="0">
              <a:solidFill>
                <a:srgbClr val="000090"/>
              </a:solidFill>
              <a:latin typeface="Comic Sans MS"/>
              <a:cs typeface="Comic Sans MS"/>
            </a:endParaRPr>
          </a:p>
        </p:txBody>
      </p:sp>
      <p:sp>
        <p:nvSpPr>
          <p:cNvPr id="54" name="AutoShape 24"/>
          <p:cNvSpPr>
            <a:spLocks noChangeArrowheads="1"/>
          </p:cNvSpPr>
          <p:nvPr/>
        </p:nvSpPr>
        <p:spPr bwMode="auto">
          <a:xfrm>
            <a:off x="242419" y="4865044"/>
            <a:ext cx="1512000" cy="720000"/>
          </a:xfrm>
          <a:prstGeom prst="roundRect">
            <a:avLst>
              <a:gd name="adj" fmla="val 25630"/>
            </a:avLst>
          </a:prstGeom>
          <a:ln>
            <a:headEnd/>
            <a:tailEnd/>
          </a:ln>
        </p:spPr>
        <p:style>
          <a:lnRef idx="0">
            <a:schemeClr val="accent6"/>
          </a:lnRef>
          <a:fillRef idx="3">
            <a:schemeClr val="accent6"/>
          </a:fillRef>
          <a:effectRef idx="3">
            <a:schemeClr val="accent6"/>
          </a:effectRef>
          <a:fontRef idx="minor">
            <a:schemeClr val="lt1"/>
          </a:fontRef>
        </p:style>
        <p:txBody>
          <a:bodyPr anchor="ctr" anchorCtr="1"/>
          <a:lstStyle/>
          <a:p>
            <a:pPr algn="ctr">
              <a:defRPr/>
            </a:pPr>
            <a:r>
              <a:rPr lang="it-IT" sz="2000" b="1" dirty="0" err="1" smtClean="0">
                <a:solidFill>
                  <a:srgbClr val="000090"/>
                </a:solidFill>
                <a:latin typeface="Comic Sans MS"/>
                <a:cs typeface="Comic Sans MS"/>
              </a:rPr>
              <a:t>ARfD</a:t>
            </a:r>
            <a:endParaRPr lang="it-IT" sz="2000" b="1" dirty="0">
              <a:solidFill>
                <a:srgbClr val="000090"/>
              </a:solidFill>
              <a:latin typeface="Comic Sans MS"/>
              <a:cs typeface="Comic Sans MS"/>
            </a:endParaRPr>
          </a:p>
        </p:txBody>
      </p:sp>
      <p:sp>
        <p:nvSpPr>
          <p:cNvPr id="5" name="Freccia giù 4"/>
          <p:cNvSpPr/>
          <p:nvPr/>
        </p:nvSpPr>
        <p:spPr>
          <a:xfrm>
            <a:off x="883687" y="3455486"/>
            <a:ext cx="265894" cy="374425"/>
          </a:xfrm>
          <a:prstGeom prst="down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it-IT"/>
          </a:p>
        </p:txBody>
      </p:sp>
      <p:sp>
        <p:nvSpPr>
          <p:cNvPr id="57" name="Freccia giù 56"/>
          <p:cNvSpPr/>
          <p:nvPr/>
        </p:nvSpPr>
        <p:spPr>
          <a:xfrm>
            <a:off x="4632231" y="4435044"/>
            <a:ext cx="265894" cy="374425"/>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t-IT"/>
          </a:p>
        </p:txBody>
      </p:sp>
      <p:sp>
        <p:nvSpPr>
          <p:cNvPr id="58" name="Freccia giù 57"/>
          <p:cNvSpPr/>
          <p:nvPr/>
        </p:nvSpPr>
        <p:spPr>
          <a:xfrm>
            <a:off x="2624329" y="4390473"/>
            <a:ext cx="265894" cy="374425"/>
          </a:xfrm>
          <a:prstGeom prst="down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it-IT"/>
          </a:p>
        </p:txBody>
      </p:sp>
      <p:sp>
        <p:nvSpPr>
          <p:cNvPr id="59" name="Freccia giù 58"/>
          <p:cNvSpPr/>
          <p:nvPr/>
        </p:nvSpPr>
        <p:spPr>
          <a:xfrm>
            <a:off x="858787" y="4412901"/>
            <a:ext cx="265894" cy="374425"/>
          </a:xfrm>
          <a:prstGeom prst="down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it-IT"/>
          </a:p>
        </p:txBody>
      </p:sp>
      <p:sp>
        <p:nvSpPr>
          <p:cNvPr id="60" name="Freccia giù 59"/>
          <p:cNvSpPr/>
          <p:nvPr/>
        </p:nvSpPr>
        <p:spPr>
          <a:xfrm>
            <a:off x="4632231" y="3466393"/>
            <a:ext cx="265894" cy="374425"/>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t-IT"/>
          </a:p>
        </p:txBody>
      </p:sp>
      <p:sp>
        <p:nvSpPr>
          <p:cNvPr id="61" name="Freccia giù 60"/>
          <p:cNvSpPr/>
          <p:nvPr/>
        </p:nvSpPr>
        <p:spPr>
          <a:xfrm>
            <a:off x="2612807" y="3455486"/>
            <a:ext cx="265894" cy="374425"/>
          </a:xfrm>
          <a:prstGeom prst="down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it-IT"/>
          </a:p>
        </p:txBody>
      </p:sp>
      <p:sp>
        <p:nvSpPr>
          <p:cNvPr id="62" name="Freccia giù 61"/>
          <p:cNvSpPr/>
          <p:nvPr/>
        </p:nvSpPr>
        <p:spPr>
          <a:xfrm>
            <a:off x="7108341" y="2095356"/>
            <a:ext cx="326388" cy="2271891"/>
          </a:xfrm>
          <a:prstGeom prst="downArrow">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it-IT"/>
          </a:p>
        </p:txBody>
      </p:sp>
      <p:sp>
        <p:nvSpPr>
          <p:cNvPr id="10" name="Freccia giù 9"/>
          <p:cNvSpPr/>
          <p:nvPr/>
        </p:nvSpPr>
        <p:spPr>
          <a:xfrm rot="1370362">
            <a:off x="839713" y="1850872"/>
            <a:ext cx="284474" cy="799235"/>
          </a:xfrm>
          <a:prstGeom prst="downArrow">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it-IT"/>
          </a:p>
        </p:txBody>
      </p:sp>
      <p:sp>
        <p:nvSpPr>
          <p:cNvPr id="66" name="Freccia giù 65"/>
          <p:cNvSpPr/>
          <p:nvPr/>
        </p:nvSpPr>
        <p:spPr>
          <a:xfrm rot="20479577">
            <a:off x="4353153" y="1843318"/>
            <a:ext cx="284474" cy="799237"/>
          </a:xfrm>
          <a:prstGeom prst="downArrow">
            <a:avLst/>
          </a:prstGeom>
        </p:spPr>
        <p:style>
          <a:lnRef idx="3">
            <a:schemeClr val="lt1"/>
          </a:lnRef>
          <a:fillRef idx="1">
            <a:schemeClr val="accent4"/>
          </a:fillRef>
          <a:effectRef idx="1">
            <a:schemeClr val="accent4"/>
          </a:effectRef>
          <a:fontRef idx="minor">
            <a:schemeClr val="lt1"/>
          </a:fontRef>
        </p:style>
        <p:txBody>
          <a:bodyPr rtlCol="0" anchor="ctr"/>
          <a:lstStyle/>
          <a:p>
            <a:pPr algn="ctr"/>
            <a:endParaRPr lang="it-IT"/>
          </a:p>
        </p:txBody>
      </p:sp>
      <p:sp>
        <p:nvSpPr>
          <p:cNvPr id="67" name="Freccia giù 66"/>
          <p:cNvSpPr/>
          <p:nvPr/>
        </p:nvSpPr>
        <p:spPr>
          <a:xfrm>
            <a:off x="2672849" y="1986281"/>
            <a:ext cx="284474" cy="629516"/>
          </a:xfrm>
          <a:prstGeom prst="down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1230159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29" name="Object 1026"/>
          <p:cNvGraphicFramePr>
            <a:graphicFrameLocks noChangeAspect="1"/>
          </p:cNvGraphicFramePr>
          <p:nvPr>
            <p:extLst>
              <p:ext uri="{D42A27DB-BD31-4B8C-83A1-F6EECF244321}">
                <p14:modId xmlns:p14="http://schemas.microsoft.com/office/powerpoint/2010/main" val="273322341"/>
              </p:ext>
            </p:extLst>
          </p:nvPr>
        </p:nvGraphicFramePr>
        <p:xfrm>
          <a:off x="428596" y="1285860"/>
          <a:ext cx="8229600" cy="4648200"/>
        </p:xfrm>
        <a:graphic>
          <a:graphicData uri="http://schemas.openxmlformats.org/presentationml/2006/ole">
            <mc:AlternateContent xmlns:mc="http://schemas.openxmlformats.org/markup-compatibility/2006">
              <mc:Choice xmlns:v="urn:schemas-microsoft-com:vml" Requires="v">
                <p:oleObj spid="_x0000_s2058" name="Grafico" r:id="rId4" imgW="6095921" imgH="4061448" progId="MSGraph.Chart.8">
                  <p:embed followColorScheme="full"/>
                </p:oleObj>
              </mc:Choice>
              <mc:Fallback>
                <p:oleObj name="Grafico" r:id="rId4" imgW="6095921" imgH="4061448" progId="MSGraph.Chart.8">
                  <p:embed followColorScheme="full"/>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596" y="1285860"/>
                        <a:ext cx="8229600" cy="4648200"/>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8099" dir="2700000" algn="ctr" rotWithShape="0">
                                <a:srgbClr val="000000">
                                  <a:alpha val="74997"/>
                                </a:srgbClr>
                              </a:outerShdw>
                            </a:effectLst>
                          </a14:hiddenEffects>
                        </a:ext>
                      </a:extLst>
                    </p:spPr>
                  </p:pic>
                </p:oleObj>
              </mc:Fallback>
            </mc:AlternateContent>
          </a:graphicData>
        </a:graphic>
      </p:graphicFrame>
      <p:sp>
        <p:nvSpPr>
          <p:cNvPr id="1074179" name="Text Box 1027"/>
          <p:cNvSpPr txBox="1">
            <a:spLocks noChangeArrowheads="1"/>
          </p:cNvSpPr>
          <p:nvPr/>
        </p:nvSpPr>
        <p:spPr bwMode="auto">
          <a:xfrm rot="16200000">
            <a:off x="-429665" y="3485057"/>
            <a:ext cx="223651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it-IT" sz="2000" b="1" i="1" dirty="0" err="1" smtClean="0">
                <a:solidFill>
                  <a:srgbClr val="000090"/>
                </a:solidFill>
                <a:latin typeface="Comic Sans MS"/>
              </a:rPr>
              <a:t>Biological</a:t>
            </a:r>
            <a:r>
              <a:rPr lang="it-IT" sz="2000" b="1" i="1" dirty="0" smtClean="0">
                <a:solidFill>
                  <a:srgbClr val="000090"/>
                </a:solidFill>
                <a:latin typeface="Comic Sans MS"/>
              </a:rPr>
              <a:t> </a:t>
            </a:r>
            <a:r>
              <a:rPr lang="it-IT" sz="2000" b="1" i="1" dirty="0" err="1" smtClean="0">
                <a:solidFill>
                  <a:srgbClr val="000090"/>
                </a:solidFill>
                <a:latin typeface="Comic Sans MS"/>
              </a:rPr>
              <a:t>Effect</a:t>
            </a:r>
            <a:endParaRPr lang="it-IT" sz="3200" dirty="0">
              <a:solidFill>
                <a:srgbClr val="000090"/>
              </a:solidFill>
              <a:latin typeface="Comic Sans MS"/>
            </a:endParaRPr>
          </a:p>
        </p:txBody>
      </p:sp>
      <p:sp>
        <p:nvSpPr>
          <p:cNvPr id="1074180" name="Text Box 1028"/>
          <p:cNvSpPr txBox="1">
            <a:spLocks noChangeArrowheads="1"/>
          </p:cNvSpPr>
          <p:nvPr/>
        </p:nvSpPr>
        <p:spPr bwMode="auto">
          <a:xfrm>
            <a:off x="4800601" y="5651500"/>
            <a:ext cx="308930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it-IT" sz="1800" b="1" i="1" dirty="0" smtClean="0">
                <a:solidFill>
                  <a:srgbClr val="000090"/>
                </a:solidFill>
                <a:latin typeface="Comic Sans MS"/>
              </a:rPr>
              <a:t>Dose </a:t>
            </a:r>
            <a:r>
              <a:rPr lang="it-IT" sz="1800" b="1" i="1" dirty="0">
                <a:solidFill>
                  <a:srgbClr val="000090"/>
                </a:solidFill>
                <a:latin typeface="Comic Sans MS"/>
              </a:rPr>
              <a:t>(mg/kg </a:t>
            </a:r>
            <a:r>
              <a:rPr lang="it-IT" sz="1800" b="1" i="1" dirty="0" smtClean="0">
                <a:solidFill>
                  <a:srgbClr val="000090"/>
                </a:solidFill>
                <a:latin typeface="Comic Sans MS"/>
              </a:rPr>
              <a:t>body </a:t>
            </a:r>
            <a:r>
              <a:rPr lang="it-IT" sz="1800" b="1" i="1" dirty="0" err="1" smtClean="0">
                <a:solidFill>
                  <a:srgbClr val="000090"/>
                </a:solidFill>
                <a:latin typeface="Comic Sans MS"/>
              </a:rPr>
              <a:t>weight</a:t>
            </a:r>
            <a:r>
              <a:rPr lang="it-IT" sz="1800" b="1" i="1" dirty="0" smtClean="0">
                <a:solidFill>
                  <a:srgbClr val="000090"/>
                </a:solidFill>
                <a:latin typeface="Comic Sans MS"/>
              </a:rPr>
              <a:t>)</a:t>
            </a:r>
            <a:endParaRPr lang="it-IT" sz="2800" dirty="0">
              <a:solidFill>
                <a:srgbClr val="000090"/>
              </a:solidFill>
              <a:latin typeface="Comic Sans MS"/>
            </a:endParaRPr>
          </a:p>
        </p:txBody>
      </p:sp>
      <p:sp>
        <p:nvSpPr>
          <p:cNvPr id="34826" name="Rectangle 1041"/>
          <p:cNvSpPr>
            <a:spLocks noChangeArrowheads="1"/>
          </p:cNvSpPr>
          <p:nvPr/>
        </p:nvSpPr>
        <p:spPr bwMode="auto">
          <a:xfrm>
            <a:off x="381000" y="214290"/>
            <a:ext cx="8432800" cy="657782"/>
          </a:xfrm>
          <a:prstGeom prst="rect">
            <a:avLst/>
          </a:prstGeom>
          <a:noFill/>
          <a:ln>
            <a:noFill/>
          </a:ln>
        </p:spPr>
        <p:txBody>
          <a:bodyPr anchor="b"/>
          <a:lstStyle/>
          <a:p>
            <a:pPr algn="ctr">
              <a:defRPr/>
            </a:pPr>
            <a:r>
              <a:rPr lang="it-IT" sz="2400" b="1"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Book Antiqua" pitchFamily="18" charset="0"/>
              </a:rPr>
              <a:t>Toxicological assessment </a:t>
            </a:r>
            <a:r>
              <a:rPr lang="it-IT" sz="2800" b="1" cap="all" dirty="0" smtClean="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Book Antiqua" pitchFamily="18" charset="0"/>
              </a:rPr>
              <a:t>exposure</a:t>
            </a:r>
            <a:endParaRPr lang="it-IT" sz="3600" b="1" cap="all" dirty="0">
              <a:ln w="9000" cmpd="sng">
                <a:solidFill>
                  <a:srgbClr val="8064A2">
                    <a:shade val="50000"/>
                    <a:satMod val="120000"/>
                  </a:srgbClr>
                </a:solidFill>
                <a:prstDash val="solid"/>
              </a:ln>
              <a:solidFill>
                <a:srgbClr val="0000FF"/>
              </a:solidFill>
              <a:effectLst>
                <a:reflection blurRad="12700" stA="28000" endPos="45000" dist="1000" dir="5400000" sy="-100000" algn="bl" rotWithShape="0"/>
              </a:effectLst>
              <a:latin typeface="Book Antiqua" pitchFamily="18" charset="0"/>
            </a:endParaRPr>
          </a:p>
        </p:txBody>
      </p:sp>
      <p:sp>
        <p:nvSpPr>
          <p:cNvPr id="2" name="Parentesi graffa aperta 1"/>
          <p:cNvSpPr/>
          <p:nvPr/>
        </p:nvSpPr>
        <p:spPr>
          <a:xfrm rot="15301746" flipH="1">
            <a:off x="3676915" y="4669102"/>
            <a:ext cx="315384" cy="900113"/>
          </a:xfrm>
          <a:prstGeom prst="leftBrace">
            <a:avLst/>
          </a:prstGeom>
        </p:spPr>
        <p:style>
          <a:lnRef idx="3">
            <a:schemeClr val="accent3"/>
          </a:lnRef>
          <a:fillRef idx="0">
            <a:schemeClr val="accent3"/>
          </a:fillRef>
          <a:effectRef idx="2">
            <a:schemeClr val="accent3"/>
          </a:effectRef>
          <a:fontRef idx="minor">
            <a:schemeClr val="tx1"/>
          </a:fontRef>
        </p:style>
        <p:txBody>
          <a:bodyPr anchor="ctr"/>
          <a:lstStyle/>
          <a:p>
            <a:pPr algn="ctr">
              <a:defRPr/>
            </a:pPr>
            <a:endParaRPr lang="it-IT" sz="2000" b="1">
              <a:solidFill>
                <a:prstClr val="black"/>
              </a:solidFill>
              <a:latin typeface="Calibri"/>
            </a:endParaRPr>
          </a:p>
        </p:txBody>
      </p:sp>
      <p:sp>
        <p:nvSpPr>
          <p:cNvPr id="7" name="Ovale 6"/>
          <p:cNvSpPr/>
          <p:nvPr/>
        </p:nvSpPr>
        <p:spPr>
          <a:xfrm>
            <a:off x="2011985" y="4147862"/>
            <a:ext cx="1869289" cy="1084533"/>
          </a:xfrm>
          <a:prstGeom prst="ellipse">
            <a:avLst/>
          </a:prstGeom>
        </p:spPr>
        <p:style>
          <a:lnRef idx="0">
            <a:schemeClr val="accent3"/>
          </a:lnRef>
          <a:fillRef idx="3">
            <a:schemeClr val="accent3"/>
          </a:fillRef>
          <a:effectRef idx="3">
            <a:schemeClr val="accent3"/>
          </a:effectRef>
          <a:fontRef idx="minor">
            <a:schemeClr val="lt1"/>
          </a:fontRef>
        </p:style>
        <p:txBody>
          <a:bodyPr anchor="ctr"/>
          <a:lstStyle/>
          <a:p>
            <a:pPr>
              <a:defRPr/>
            </a:pPr>
            <a:r>
              <a:rPr lang="it-IT" sz="1050" b="1" cap="all" dirty="0" err="1" smtClean="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Comic Sans MS"/>
                <a:cs typeface="Comic Sans MS"/>
              </a:rPr>
              <a:t>Population</a:t>
            </a:r>
            <a:endParaRPr lang="it-IT" sz="1050" b="1" cap="all" dirty="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Comic Sans MS"/>
              <a:cs typeface="Comic Sans MS"/>
            </a:endParaRPr>
          </a:p>
          <a:p>
            <a:pPr marL="171450" indent="-171450">
              <a:buFont typeface="Arial"/>
              <a:buChar char="•"/>
              <a:defRPr/>
            </a:pPr>
            <a:r>
              <a:rPr lang="it-IT" sz="1050" b="1" dirty="0" err="1" smtClean="0">
                <a:solidFill>
                  <a:srgbClr val="000090"/>
                </a:solidFill>
                <a:latin typeface="Comic Sans MS"/>
                <a:cs typeface="Comic Sans MS"/>
              </a:rPr>
              <a:t>Food</a:t>
            </a:r>
            <a:r>
              <a:rPr lang="it-IT" sz="1050" b="1" dirty="0" smtClean="0">
                <a:solidFill>
                  <a:srgbClr val="000090"/>
                </a:solidFill>
                <a:latin typeface="Comic Sans MS"/>
                <a:cs typeface="Comic Sans MS"/>
              </a:rPr>
              <a:t>,</a:t>
            </a:r>
            <a:endParaRPr lang="it-IT" sz="1050" b="1" dirty="0">
              <a:solidFill>
                <a:srgbClr val="000090"/>
              </a:solidFill>
              <a:latin typeface="Comic Sans MS"/>
              <a:cs typeface="Comic Sans MS"/>
            </a:endParaRPr>
          </a:p>
          <a:p>
            <a:pPr marL="171450" indent="-171450">
              <a:buFont typeface="Arial"/>
              <a:buChar char="•"/>
              <a:defRPr/>
            </a:pPr>
            <a:r>
              <a:rPr lang="it-IT" sz="1050" b="1" dirty="0" smtClean="0">
                <a:solidFill>
                  <a:srgbClr val="000090"/>
                </a:solidFill>
                <a:latin typeface="Comic Sans MS"/>
                <a:cs typeface="Comic Sans MS"/>
              </a:rPr>
              <a:t>Water,</a:t>
            </a:r>
            <a:endParaRPr lang="it-IT" sz="1050" b="1" dirty="0">
              <a:solidFill>
                <a:srgbClr val="000090"/>
              </a:solidFill>
              <a:latin typeface="Comic Sans MS"/>
              <a:cs typeface="Comic Sans MS"/>
            </a:endParaRPr>
          </a:p>
          <a:p>
            <a:pPr marL="171450" indent="-171450">
              <a:buFont typeface="Arial"/>
              <a:buChar char="•"/>
              <a:defRPr/>
            </a:pPr>
            <a:r>
              <a:rPr lang="it-IT" sz="1050" b="1" dirty="0" smtClean="0">
                <a:solidFill>
                  <a:srgbClr val="000090"/>
                </a:solidFill>
                <a:latin typeface="Comic Sans MS"/>
                <a:cs typeface="Comic Sans MS"/>
              </a:rPr>
              <a:t>Air</a:t>
            </a:r>
            <a:endParaRPr lang="it-IT" sz="1050" b="1" dirty="0">
              <a:solidFill>
                <a:srgbClr val="000090"/>
              </a:solidFill>
              <a:latin typeface="Comic Sans MS"/>
              <a:cs typeface="Comic Sans MS"/>
            </a:endParaRPr>
          </a:p>
        </p:txBody>
      </p:sp>
      <p:sp>
        <p:nvSpPr>
          <p:cNvPr id="24" name="Ovale 23"/>
          <p:cNvSpPr/>
          <p:nvPr/>
        </p:nvSpPr>
        <p:spPr>
          <a:xfrm>
            <a:off x="2856452" y="3415325"/>
            <a:ext cx="2423225" cy="960857"/>
          </a:xfrm>
          <a:prstGeom prst="ellipse">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it-IT" sz="1050" b="1" cap="all" dirty="0" err="1" smtClean="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Comic Sans MS"/>
                <a:cs typeface="Comic Sans MS"/>
              </a:rPr>
              <a:t>Bystanders</a:t>
            </a:r>
            <a:endParaRPr lang="it-IT" sz="1050" b="1" cap="all" dirty="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Comic Sans MS"/>
              <a:cs typeface="Comic Sans MS"/>
            </a:endParaRPr>
          </a:p>
          <a:p>
            <a:pPr marL="171450" indent="-171450">
              <a:buFont typeface="Arial"/>
              <a:buChar char="•"/>
              <a:defRPr/>
            </a:pPr>
            <a:r>
              <a:rPr lang="it-IT" sz="1050" b="1" dirty="0" smtClean="0">
                <a:solidFill>
                  <a:srgbClr val="000090"/>
                </a:solidFill>
                <a:latin typeface="Comic Sans MS"/>
                <a:cs typeface="Comic Sans MS"/>
              </a:rPr>
              <a:t>Direct </a:t>
            </a:r>
            <a:r>
              <a:rPr lang="it-IT" sz="1050" b="1" dirty="0" err="1" smtClean="0">
                <a:solidFill>
                  <a:srgbClr val="000090"/>
                </a:solidFill>
                <a:latin typeface="Comic Sans MS"/>
                <a:cs typeface="Comic Sans MS"/>
              </a:rPr>
              <a:t>exposure</a:t>
            </a:r>
            <a:endParaRPr lang="it-IT" sz="1050" b="1" dirty="0" smtClean="0">
              <a:solidFill>
                <a:srgbClr val="000090"/>
              </a:solidFill>
              <a:latin typeface="Comic Sans MS"/>
              <a:cs typeface="Comic Sans MS"/>
            </a:endParaRPr>
          </a:p>
          <a:p>
            <a:pPr marL="171450" indent="-171450">
              <a:buFont typeface="Arial"/>
              <a:buChar char="•"/>
              <a:defRPr/>
            </a:pPr>
            <a:r>
              <a:rPr lang="it-IT" sz="1050" b="1" dirty="0" err="1" smtClean="0">
                <a:solidFill>
                  <a:srgbClr val="000090"/>
                </a:solidFill>
                <a:latin typeface="Comic Sans MS"/>
                <a:cs typeface="Comic Sans MS"/>
              </a:rPr>
              <a:t>Indirect</a:t>
            </a:r>
            <a:r>
              <a:rPr lang="it-IT" sz="1050" b="1" dirty="0" smtClean="0">
                <a:solidFill>
                  <a:srgbClr val="000090"/>
                </a:solidFill>
                <a:latin typeface="Comic Sans MS"/>
                <a:cs typeface="Comic Sans MS"/>
              </a:rPr>
              <a:t> </a:t>
            </a:r>
            <a:r>
              <a:rPr lang="it-IT" sz="1050" b="1" dirty="0" err="1" smtClean="0">
                <a:solidFill>
                  <a:srgbClr val="000090"/>
                </a:solidFill>
                <a:latin typeface="Comic Sans MS"/>
                <a:cs typeface="Comic Sans MS"/>
              </a:rPr>
              <a:t>exposure</a:t>
            </a:r>
            <a:endParaRPr lang="it-IT" sz="1050" b="1" dirty="0">
              <a:solidFill>
                <a:srgbClr val="000090"/>
              </a:solidFill>
              <a:latin typeface="Comic Sans MS"/>
              <a:cs typeface="Comic Sans MS"/>
            </a:endParaRPr>
          </a:p>
        </p:txBody>
      </p:sp>
      <p:sp>
        <p:nvSpPr>
          <p:cNvPr id="25" name="Ovale 24"/>
          <p:cNvSpPr/>
          <p:nvPr/>
        </p:nvSpPr>
        <p:spPr>
          <a:xfrm>
            <a:off x="5286808" y="993561"/>
            <a:ext cx="2290236" cy="979884"/>
          </a:xfrm>
          <a:prstGeom prst="ellipse">
            <a:avLst/>
          </a:prstGeom>
        </p:spPr>
        <p:style>
          <a:lnRef idx="0">
            <a:schemeClr val="accent2"/>
          </a:lnRef>
          <a:fillRef idx="3">
            <a:schemeClr val="accent2"/>
          </a:fillRef>
          <a:effectRef idx="3">
            <a:schemeClr val="accent2"/>
          </a:effectRef>
          <a:fontRef idx="minor">
            <a:schemeClr val="lt1"/>
          </a:fontRef>
        </p:style>
        <p:txBody>
          <a:bodyPr anchor="ctr"/>
          <a:lstStyle/>
          <a:p>
            <a:pPr algn="ctr">
              <a:defRPr/>
            </a:pPr>
            <a:r>
              <a:rPr lang="it-IT" sz="1050" b="1" cap="all" dirty="0" err="1" smtClean="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Comic Sans MS"/>
                <a:cs typeface="Comic Sans MS"/>
              </a:rPr>
              <a:t>Poisoning</a:t>
            </a:r>
            <a:endParaRPr lang="it-IT" sz="1050" b="1" cap="all" dirty="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Comic Sans MS"/>
              <a:cs typeface="Comic Sans MS"/>
            </a:endParaRPr>
          </a:p>
          <a:p>
            <a:pPr marL="171450" indent="-171450">
              <a:buFont typeface="Arial"/>
              <a:buChar char="•"/>
              <a:defRPr/>
            </a:pPr>
            <a:r>
              <a:rPr lang="it-IT" sz="1050" b="1" dirty="0" err="1" smtClean="0">
                <a:solidFill>
                  <a:srgbClr val="000090"/>
                </a:solidFill>
                <a:latin typeface="Comic Sans MS"/>
                <a:cs typeface="Comic Sans MS"/>
              </a:rPr>
              <a:t>Unintentional</a:t>
            </a:r>
            <a:endParaRPr lang="it-IT" sz="1050" b="1" dirty="0">
              <a:solidFill>
                <a:srgbClr val="000090"/>
              </a:solidFill>
              <a:latin typeface="Comic Sans MS"/>
              <a:cs typeface="Comic Sans MS"/>
            </a:endParaRPr>
          </a:p>
          <a:p>
            <a:pPr marL="171450" indent="-171450">
              <a:buFont typeface="Arial"/>
              <a:buChar char="•"/>
              <a:defRPr/>
            </a:pPr>
            <a:r>
              <a:rPr lang="it-IT" sz="1050" b="1" dirty="0" smtClean="0">
                <a:solidFill>
                  <a:srgbClr val="000090"/>
                </a:solidFill>
                <a:latin typeface="Comic Sans MS"/>
                <a:cs typeface="Comic Sans MS"/>
              </a:rPr>
              <a:t>Suicide</a:t>
            </a:r>
            <a:endParaRPr lang="it-IT" sz="1050" b="1" dirty="0">
              <a:solidFill>
                <a:srgbClr val="000090"/>
              </a:solidFill>
              <a:latin typeface="Comic Sans MS"/>
              <a:cs typeface="Comic Sans MS"/>
            </a:endParaRPr>
          </a:p>
        </p:txBody>
      </p:sp>
      <p:sp>
        <p:nvSpPr>
          <p:cNvPr id="26" name="Ovale 25"/>
          <p:cNvSpPr/>
          <p:nvPr/>
        </p:nvSpPr>
        <p:spPr>
          <a:xfrm>
            <a:off x="4483576" y="1881238"/>
            <a:ext cx="1948351" cy="1779012"/>
          </a:xfrm>
          <a:prstGeom prst="ellipse">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it-IT" sz="1050" b="1" cap="all" dirty="0" err="1" smtClean="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Comic Sans MS"/>
                <a:cs typeface="Comic Sans MS"/>
              </a:rPr>
              <a:t>Occupational</a:t>
            </a:r>
            <a:endParaRPr lang="it-IT" sz="1050" b="1" cap="all" dirty="0">
              <a:ln w="9000" cmpd="sng">
                <a:solidFill>
                  <a:srgbClr val="8064A2">
                    <a:shade val="50000"/>
                    <a:satMod val="120000"/>
                  </a:srgbClr>
                </a:solidFill>
                <a:prstDash val="solid"/>
              </a:ln>
              <a:solidFill>
                <a:srgbClr val="FF0000"/>
              </a:solidFill>
              <a:effectLst>
                <a:reflection blurRad="12700" stA="28000" endPos="45000" dist="1000" dir="5400000" sy="-100000" algn="bl" rotWithShape="0"/>
              </a:effectLst>
              <a:latin typeface="Comic Sans MS"/>
              <a:cs typeface="Comic Sans MS"/>
            </a:endParaRPr>
          </a:p>
          <a:p>
            <a:pPr marL="171450" indent="-171450">
              <a:buFont typeface="Arial"/>
              <a:buChar char="•"/>
              <a:defRPr/>
            </a:pPr>
            <a:r>
              <a:rPr lang="it-IT" sz="1050" b="1" dirty="0" err="1" smtClean="0">
                <a:solidFill>
                  <a:srgbClr val="000090"/>
                </a:solidFill>
                <a:latin typeface="Comic Sans MS"/>
                <a:cs typeface="Comic Sans MS"/>
              </a:rPr>
              <a:t>Producers</a:t>
            </a:r>
            <a:endParaRPr lang="it-IT" sz="1050" b="1" dirty="0">
              <a:solidFill>
                <a:srgbClr val="000090"/>
              </a:solidFill>
              <a:latin typeface="Comic Sans MS"/>
              <a:cs typeface="Comic Sans MS"/>
            </a:endParaRPr>
          </a:p>
          <a:p>
            <a:pPr marL="171450" indent="-171450">
              <a:buFont typeface="Arial"/>
              <a:buChar char="•"/>
              <a:defRPr/>
            </a:pPr>
            <a:r>
              <a:rPr lang="it-IT" sz="1050" b="1" dirty="0" err="1" smtClean="0">
                <a:solidFill>
                  <a:srgbClr val="000090"/>
                </a:solidFill>
                <a:latin typeface="Comic Sans MS"/>
                <a:cs typeface="Comic Sans MS"/>
              </a:rPr>
              <a:t>Operators</a:t>
            </a:r>
            <a:endParaRPr lang="it-IT" sz="1050" b="1" dirty="0">
              <a:solidFill>
                <a:srgbClr val="000090"/>
              </a:solidFill>
              <a:latin typeface="Comic Sans MS"/>
              <a:cs typeface="Comic Sans MS"/>
            </a:endParaRPr>
          </a:p>
          <a:p>
            <a:pPr marL="171450" indent="-171450">
              <a:buFont typeface="Arial"/>
              <a:buChar char="•"/>
              <a:defRPr/>
            </a:pPr>
            <a:r>
              <a:rPr lang="it-IT" sz="1050" b="1" dirty="0" smtClean="0">
                <a:solidFill>
                  <a:srgbClr val="000090"/>
                </a:solidFill>
                <a:latin typeface="Comic Sans MS"/>
                <a:cs typeface="Comic Sans MS"/>
              </a:rPr>
              <a:t>Mixing</a:t>
            </a:r>
            <a:endParaRPr lang="it-IT" sz="1050" b="1" dirty="0">
              <a:solidFill>
                <a:srgbClr val="000090"/>
              </a:solidFill>
              <a:latin typeface="Comic Sans MS"/>
              <a:cs typeface="Comic Sans MS"/>
            </a:endParaRPr>
          </a:p>
          <a:p>
            <a:pPr marL="171450" indent="-171450">
              <a:buFont typeface="Arial"/>
              <a:buChar char="•"/>
              <a:defRPr/>
            </a:pPr>
            <a:r>
              <a:rPr lang="it-IT" sz="1050" b="1" dirty="0" err="1">
                <a:solidFill>
                  <a:srgbClr val="000090"/>
                </a:solidFill>
                <a:latin typeface="Comic Sans MS"/>
                <a:cs typeface="Comic Sans MS"/>
              </a:rPr>
              <a:t>L</a:t>
            </a:r>
            <a:r>
              <a:rPr lang="it-IT" sz="1050" b="1" dirty="0" err="1" smtClean="0">
                <a:solidFill>
                  <a:srgbClr val="000090"/>
                </a:solidFill>
                <a:latin typeface="Comic Sans MS"/>
                <a:cs typeface="Comic Sans MS"/>
              </a:rPr>
              <a:t>oading</a:t>
            </a:r>
            <a:endParaRPr lang="it-IT" sz="1050" b="1" dirty="0">
              <a:solidFill>
                <a:srgbClr val="000090"/>
              </a:solidFill>
              <a:latin typeface="Comic Sans MS"/>
              <a:cs typeface="Comic Sans MS"/>
            </a:endParaRPr>
          </a:p>
          <a:p>
            <a:pPr marL="171450" indent="-171450">
              <a:buFont typeface="Arial"/>
              <a:buChar char="•"/>
              <a:defRPr/>
            </a:pPr>
            <a:r>
              <a:rPr lang="it-IT" sz="1050" b="1" dirty="0" err="1" smtClean="0">
                <a:solidFill>
                  <a:srgbClr val="000090"/>
                </a:solidFill>
                <a:latin typeface="Comic Sans MS"/>
                <a:cs typeface="Comic Sans MS"/>
              </a:rPr>
              <a:t>Harvester</a:t>
            </a:r>
            <a:endParaRPr lang="it-IT" sz="1050" b="1" dirty="0">
              <a:solidFill>
                <a:srgbClr val="000090"/>
              </a:solidFill>
              <a:latin typeface="Comic Sans MS"/>
              <a:cs typeface="Comic Sans MS"/>
            </a:endParaRPr>
          </a:p>
        </p:txBody>
      </p:sp>
      <p:sp>
        <p:nvSpPr>
          <p:cNvPr id="27" name="Parentesi graffa aperta 26"/>
          <p:cNvSpPr/>
          <p:nvPr/>
        </p:nvSpPr>
        <p:spPr>
          <a:xfrm rot="14321338" flipH="1">
            <a:off x="4961732" y="3901812"/>
            <a:ext cx="317500" cy="900113"/>
          </a:xfrm>
          <a:prstGeom prst="leftBrace">
            <a:avLst/>
          </a:prstGeom>
        </p:spPr>
        <p:style>
          <a:lnRef idx="3">
            <a:schemeClr val="accent1"/>
          </a:lnRef>
          <a:fillRef idx="0">
            <a:schemeClr val="accent1"/>
          </a:fillRef>
          <a:effectRef idx="2">
            <a:schemeClr val="accent1"/>
          </a:effectRef>
          <a:fontRef idx="minor">
            <a:schemeClr val="tx1"/>
          </a:fontRef>
        </p:style>
        <p:txBody>
          <a:bodyPr anchor="ctr"/>
          <a:lstStyle/>
          <a:p>
            <a:pPr algn="ctr">
              <a:defRPr/>
            </a:pPr>
            <a:endParaRPr lang="it-IT" sz="2000" b="1">
              <a:solidFill>
                <a:prstClr val="black"/>
              </a:solidFill>
              <a:latin typeface="Calibri"/>
            </a:endParaRPr>
          </a:p>
        </p:txBody>
      </p:sp>
      <p:sp>
        <p:nvSpPr>
          <p:cNvPr id="28" name="Parentesi graffa aperta 27"/>
          <p:cNvSpPr/>
          <p:nvPr/>
        </p:nvSpPr>
        <p:spPr>
          <a:xfrm rot="13784891" flipH="1">
            <a:off x="6344444" y="2609587"/>
            <a:ext cx="336551" cy="900112"/>
          </a:xfrm>
          <a:prstGeom prst="leftBrace">
            <a:avLst/>
          </a:prstGeom>
        </p:spPr>
        <p:style>
          <a:lnRef idx="3">
            <a:schemeClr val="accent6"/>
          </a:lnRef>
          <a:fillRef idx="0">
            <a:schemeClr val="accent6"/>
          </a:fillRef>
          <a:effectRef idx="2">
            <a:schemeClr val="accent6"/>
          </a:effectRef>
          <a:fontRef idx="minor">
            <a:schemeClr val="tx1"/>
          </a:fontRef>
        </p:style>
        <p:txBody>
          <a:bodyPr anchor="ctr"/>
          <a:lstStyle/>
          <a:p>
            <a:pPr algn="ctr">
              <a:defRPr/>
            </a:pPr>
            <a:endParaRPr lang="it-IT" sz="2000" b="1">
              <a:solidFill>
                <a:prstClr val="black"/>
              </a:solidFill>
              <a:latin typeface="Calibri"/>
            </a:endParaRPr>
          </a:p>
        </p:txBody>
      </p:sp>
      <p:sp>
        <p:nvSpPr>
          <p:cNvPr id="29" name="Parentesi graffa aperta 28"/>
          <p:cNvSpPr/>
          <p:nvPr/>
        </p:nvSpPr>
        <p:spPr>
          <a:xfrm rot="13756239" flipH="1">
            <a:off x="7180527" y="1549136"/>
            <a:ext cx="315384" cy="900112"/>
          </a:xfrm>
          <a:prstGeom prst="leftBrace">
            <a:avLst/>
          </a:prstGeom>
        </p:spPr>
        <p:style>
          <a:lnRef idx="3">
            <a:schemeClr val="accent2"/>
          </a:lnRef>
          <a:fillRef idx="0">
            <a:schemeClr val="accent2"/>
          </a:fillRef>
          <a:effectRef idx="2">
            <a:schemeClr val="accent2"/>
          </a:effectRef>
          <a:fontRef idx="minor">
            <a:schemeClr val="tx1"/>
          </a:fontRef>
        </p:style>
        <p:txBody>
          <a:bodyPr anchor="ctr"/>
          <a:lstStyle/>
          <a:p>
            <a:pPr algn="ctr">
              <a:defRPr/>
            </a:pPr>
            <a:endParaRPr lang="it-IT" sz="2000" b="1">
              <a:solidFill>
                <a:prstClr val="black"/>
              </a:solidFill>
              <a:latin typeface="Calibri"/>
            </a:endParaRPr>
          </a:p>
        </p:txBody>
      </p:sp>
    </p:spTree>
    <p:extLst>
      <p:ext uri="{BB962C8B-B14F-4D97-AF65-F5344CB8AC3E}">
        <p14:creationId xmlns:p14="http://schemas.microsoft.com/office/powerpoint/2010/main" val="28182136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up)">
                                      <p:cBhvr>
                                        <p:cTn id="8" dur="500"/>
                                        <p:tgtEl>
                                          <p:spTgt spid="2"/>
                                        </p:tgtEl>
                                      </p:cBhvr>
                                    </p:animEffect>
                                  </p:childTnLst>
                                </p:cTn>
                              </p:par>
                            </p:childTnLst>
                          </p:cTn>
                        </p:par>
                        <p:par>
                          <p:cTn id="9" fill="hold">
                            <p:stCondLst>
                              <p:cond delay="500"/>
                            </p:stCondLst>
                            <p:childTnLst>
                              <p:par>
                                <p:cTn id="10" presetID="6" presetClass="entr" presetSubtype="16"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p:tgtEl>
                                          <p:spTgt spid="27"/>
                                        </p:tgtEl>
                                        <p:attrNameLst>
                                          <p:attrName>ppt_y</p:attrName>
                                        </p:attrNameLst>
                                      </p:cBhvr>
                                      <p:tavLst>
                                        <p:tav tm="0">
                                          <p:val>
                                            <p:strVal val="#ppt_y+#ppt_h*1.125000"/>
                                          </p:val>
                                        </p:tav>
                                        <p:tav tm="100000">
                                          <p:val>
                                            <p:strVal val="#ppt_y"/>
                                          </p:val>
                                        </p:tav>
                                      </p:tavLst>
                                    </p:anim>
                                    <p:animEffect transition="in" filter="wipe(up)">
                                      <p:cBhvr>
                                        <p:cTn id="18" dur="500"/>
                                        <p:tgtEl>
                                          <p:spTgt spid="27"/>
                                        </p:tgtEl>
                                      </p:cBhvr>
                                    </p:animEffect>
                                  </p:childTnLst>
                                </p:cTn>
                              </p:par>
                            </p:childTnLst>
                          </p:cTn>
                        </p:par>
                        <p:par>
                          <p:cTn id="19" fill="hold">
                            <p:stCondLst>
                              <p:cond delay="500"/>
                            </p:stCondLst>
                            <p:childTnLst>
                              <p:par>
                                <p:cTn id="20" presetID="6" presetClass="entr" presetSubtype="16"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circle(in)">
                                      <p:cBhvr>
                                        <p:cTn id="22" dur="2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p:tgtEl>
                                          <p:spTgt spid="28"/>
                                        </p:tgtEl>
                                        <p:attrNameLst>
                                          <p:attrName>ppt_y</p:attrName>
                                        </p:attrNameLst>
                                      </p:cBhvr>
                                      <p:tavLst>
                                        <p:tav tm="0">
                                          <p:val>
                                            <p:strVal val="#ppt_y+#ppt_h*1.125000"/>
                                          </p:val>
                                        </p:tav>
                                        <p:tav tm="100000">
                                          <p:val>
                                            <p:strVal val="#ppt_y"/>
                                          </p:val>
                                        </p:tav>
                                      </p:tavLst>
                                    </p:anim>
                                    <p:animEffect transition="in" filter="wipe(up)">
                                      <p:cBhvr>
                                        <p:cTn id="28" dur="500"/>
                                        <p:tgtEl>
                                          <p:spTgt spid="28"/>
                                        </p:tgtEl>
                                      </p:cBhvr>
                                    </p:animEffect>
                                  </p:childTnLst>
                                </p:cTn>
                              </p:par>
                            </p:childTnLst>
                          </p:cTn>
                        </p:par>
                        <p:par>
                          <p:cTn id="29" fill="hold">
                            <p:stCondLst>
                              <p:cond delay="500"/>
                            </p:stCondLst>
                            <p:childTnLst>
                              <p:par>
                                <p:cTn id="30" presetID="6" presetClass="entr" presetSubtype="16"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circle(in)">
                                      <p:cBhvr>
                                        <p:cTn id="32" dur="20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p:tgtEl>
                                          <p:spTgt spid="29"/>
                                        </p:tgtEl>
                                        <p:attrNameLst>
                                          <p:attrName>ppt_y</p:attrName>
                                        </p:attrNameLst>
                                      </p:cBhvr>
                                      <p:tavLst>
                                        <p:tav tm="0">
                                          <p:val>
                                            <p:strVal val="#ppt_y+#ppt_h*1.125000"/>
                                          </p:val>
                                        </p:tav>
                                        <p:tav tm="100000">
                                          <p:val>
                                            <p:strVal val="#ppt_y"/>
                                          </p:val>
                                        </p:tav>
                                      </p:tavLst>
                                    </p:anim>
                                    <p:animEffect transition="in" filter="wipe(up)">
                                      <p:cBhvr>
                                        <p:cTn id="38" dur="500"/>
                                        <p:tgtEl>
                                          <p:spTgt spid="29"/>
                                        </p:tgtEl>
                                      </p:cBhvr>
                                    </p:animEffect>
                                  </p:childTnLst>
                                </p:cTn>
                              </p:par>
                            </p:childTnLst>
                          </p:cTn>
                        </p:par>
                        <p:par>
                          <p:cTn id="39" fill="hold">
                            <p:stCondLst>
                              <p:cond delay="500"/>
                            </p:stCondLst>
                            <p:childTnLst>
                              <p:par>
                                <p:cTn id="40" presetID="6" presetClass="entr" presetSubtype="16"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circle(in)">
                                      <p:cBhvr>
                                        <p:cTn id="42"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24" grpId="0" animBg="1"/>
      <p:bldP spid="25" grpId="0" animBg="1"/>
      <p:bldP spid="26" grpId="0" animBg="1"/>
      <p:bldP spid="27" grpId="0" animBg="1"/>
      <p:bldP spid="28" grpId="0" animBg="1"/>
      <p:bldP spid="2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24234" y="428604"/>
            <a:ext cx="8695534" cy="61436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5720" y="162305"/>
            <a:ext cx="8572560" cy="653339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Ευθεία γραμμή σύνδεσης 4"/>
          <p:cNvCxnSpPr/>
          <p:nvPr/>
        </p:nvCxnSpPr>
        <p:spPr>
          <a:xfrm flipV="1">
            <a:off x="0" y="1214438"/>
            <a:ext cx="9144000" cy="0"/>
          </a:xfrm>
          <a:prstGeom prst="line">
            <a:avLst/>
          </a:prstGeom>
          <a:ln>
            <a:solidFill>
              <a:srgbClr val="960000"/>
            </a:solidFill>
          </a:ln>
        </p:spPr>
        <p:style>
          <a:lnRef idx="1">
            <a:schemeClr val="dk1"/>
          </a:lnRef>
          <a:fillRef idx="0">
            <a:schemeClr val="dk1"/>
          </a:fillRef>
          <a:effectRef idx="0">
            <a:schemeClr val="dk1"/>
          </a:effectRef>
          <a:fontRef idx="minor">
            <a:schemeClr val="tx1"/>
          </a:fontRef>
        </p:style>
      </p:cxnSp>
      <p:pic>
        <p:nvPicPr>
          <p:cNvPr id="301059" name="Εικόνα 15"/>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59788" y="115888"/>
            <a:ext cx="50958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1060" name="Εικόνα 1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08850" y="214313"/>
            <a:ext cx="76517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1061" name="Εικόνα 20"/>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75" y="-1588"/>
            <a:ext cx="1184275" cy="1193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Εικόνα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1189" y="1182769"/>
            <a:ext cx="9186377" cy="5741485"/>
          </a:xfrm>
          <a:prstGeom prst="rect">
            <a:avLst/>
          </a:prstGeom>
          <a:ln>
            <a:noFill/>
          </a:ln>
          <a:effectLst>
            <a:reflection blurRad="1270000" endPos="0" dir="5400000" sy="-100000" algn="bl" rotWithShape="0"/>
            <a:softEdge rad="112500"/>
          </a:effectLst>
        </p:spPr>
      </p:pic>
      <p:sp>
        <p:nvSpPr>
          <p:cNvPr id="12" name="TextBox 1"/>
          <p:cNvSpPr txBox="1"/>
          <p:nvPr/>
        </p:nvSpPr>
        <p:spPr>
          <a:xfrm>
            <a:off x="468313" y="4437063"/>
            <a:ext cx="5632450" cy="646112"/>
          </a:xfrm>
          <a:prstGeom prst="rect">
            <a:avLst/>
          </a:prstGeom>
          <a:noFill/>
        </p:spPr>
        <p:txBody>
          <a:bodyPr>
            <a:spAutoFit/>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kumimoji="0" lang="en-US" sz="3600" b="1" dirty="0">
                <a:solidFill>
                  <a:srgbClr val="1F497D">
                    <a:lumMod val="50000"/>
                  </a:srgbClr>
                </a:solidFill>
                <a:effectLst>
                  <a:outerShdw blurRad="38100" dist="38100" dir="2700000" algn="tl">
                    <a:srgbClr val="000000">
                      <a:alpha val="43137"/>
                    </a:srgbClr>
                  </a:outerShdw>
                </a:effectLst>
              </a:rPr>
              <a:t>Aristides M. </a:t>
            </a:r>
            <a:r>
              <a:rPr kumimoji="0" lang="en-US" sz="3600" b="1" dirty="0" err="1" smtClean="0">
                <a:solidFill>
                  <a:srgbClr val="1F497D">
                    <a:lumMod val="50000"/>
                  </a:srgbClr>
                </a:solidFill>
                <a:effectLst>
                  <a:outerShdw blurRad="38100" dist="38100" dir="2700000" algn="tl">
                    <a:srgbClr val="000000">
                      <a:alpha val="43137"/>
                    </a:srgbClr>
                  </a:outerShdw>
                </a:effectLst>
              </a:rPr>
              <a:t>Tsatsakis</a:t>
            </a:r>
            <a:endParaRPr kumimoji="0" lang="en-US" sz="3600" b="1" dirty="0" smtClean="0">
              <a:solidFill>
                <a:srgbClr val="1F497D">
                  <a:lumMod val="50000"/>
                </a:srgbClr>
              </a:solidFill>
              <a:effectLst>
                <a:outerShdw blurRad="38100" dist="38100" dir="2700000" algn="tl">
                  <a:srgbClr val="000000">
                    <a:alpha val="43137"/>
                  </a:srgbClr>
                </a:outerShdw>
              </a:effectLst>
            </a:endParaRPr>
          </a:p>
        </p:txBody>
      </p:sp>
      <p:sp>
        <p:nvSpPr>
          <p:cNvPr id="4" name="TextBox 3"/>
          <p:cNvSpPr txBox="1"/>
          <p:nvPr/>
        </p:nvSpPr>
        <p:spPr>
          <a:xfrm>
            <a:off x="1317625" y="260350"/>
            <a:ext cx="4783138" cy="647700"/>
          </a:xfrm>
          <a:prstGeom prst="rect">
            <a:avLst/>
          </a:prstGeom>
          <a:noFill/>
        </p:spPr>
        <p:txBody>
          <a:bodyPr>
            <a:spAutoFit/>
          </a:bodyPr>
          <a:lstStyle/>
          <a:p>
            <a:pPr fontAlgn="auto">
              <a:spcBef>
                <a:spcPts val="0"/>
              </a:spcBef>
              <a:spcAft>
                <a:spcPts val="0"/>
              </a:spcAft>
              <a:defRPr/>
            </a:pPr>
            <a:r>
              <a:rPr kumimoji="0" lang="en-US" sz="1800" b="1" dirty="0">
                <a:solidFill>
                  <a:srgbClr val="FFC000"/>
                </a:solidFill>
                <a:effectLst>
                  <a:outerShdw blurRad="38100" dist="38100" dir="2700000" algn="tl">
                    <a:srgbClr val="000000">
                      <a:alpha val="43137"/>
                    </a:srgbClr>
                  </a:outerShdw>
                </a:effectLst>
                <a:latin typeface="Calibri"/>
                <a:cs typeface="Arial" pitchFamily="34" charset="0"/>
              </a:rPr>
              <a:t>University of Crete Medical School</a:t>
            </a:r>
          </a:p>
          <a:p>
            <a:pPr fontAlgn="auto">
              <a:spcBef>
                <a:spcPts val="0"/>
              </a:spcBef>
              <a:spcAft>
                <a:spcPts val="0"/>
              </a:spcAft>
              <a:defRPr/>
            </a:pPr>
            <a:r>
              <a:rPr kumimoji="0" lang="en-US" sz="1800" i="1" dirty="0">
                <a:solidFill>
                  <a:srgbClr val="FFC000"/>
                </a:solidFill>
                <a:effectLst>
                  <a:outerShdw blurRad="38100" dist="38100" dir="2700000" algn="tl">
                    <a:srgbClr val="000000">
                      <a:alpha val="43137"/>
                    </a:srgbClr>
                  </a:outerShdw>
                </a:effectLst>
                <a:latin typeface="Calibri"/>
                <a:cs typeface="Arial" pitchFamily="34" charset="0"/>
              </a:rPr>
              <a:t>Department of Toxicology &amp; Forensic Science</a:t>
            </a:r>
            <a:endParaRPr kumimoji="0" lang="el-GR" sz="1800" i="1" dirty="0">
              <a:solidFill>
                <a:srgbClr val="FFC000"/>
              </a:solidFill>
              <a:effectLst>
                <a:outerShdw blurRad="38100" dist="38100" dir="2700000" algn="tl">
                  <a:srgbClr val="000000">
                    <a:alpha val="43137"/>
                  </a:srgbClr>
                </a:outerShdw>
              </a:effectLst>
              <a:latin typeface="Calibri"/>
              <a:cs typeface="Arial" pitchFamily="34" charset="0"/>
            </a:endParaRPr>
          </a:p>
        </p:txBody>
      </p:sp>
      <p:sp>
        <p:nvSpPr>
          <p:cNvPr id="11" name="TextBox 10"/>
          <p:cNvSpPr txBox="1"/>
          <p:nvPr/>
        </p:nvSpPr>
        <p:spPr>
          <a:xfrm>
            <a:off x="3175" y="2492896"/>
            <a:ext cx="9252520" cy="2062103"/>
          </a:xfrm>
          <a:prstGeom prst="rect">
            <a:avLst/>
          </a:prstGeom>
          <a:noFill/>
          <a:ln>
            <a:noFill/>
          </a:ln>
          <a:effectLst>
            <a:glow rad="228600">
              <a:schemeClr val="accent6">
                <a:satMod val="175000"/>
                <a:alpha val="40000"/>
              </a:schemeClr>
            </a:glow>
          </a:effectLst>
        </p:spPr>
        <p:txBody>
          <a:bodyPr>
            <a:spAutoFit/>
          </a:bodyPr>
          <a:lstStyle/>
          <a:p>
            <a:pPr algn="ctr" fontAlgn="auto">
              <a:spcBef>
                <a:spcPts val="0"/>
              </a:spcBef>
              <a:spcAft>
                <a:spcPts val="0"/>
              </a:spcAft>
              <a:defRPr/>
            </a:pPr>
            <a:r>
              <a:rPr kumimoji="0" lang="en-US" sz="3200" b="1" dirty="0">
                <a:solidFill>
                  <a:prstClr val="black">
                    <a:lumMod val="95000"/>
                    <a:lumOff val="5000"/>
                  </a:prstClr>
                </a:solidFill>
                <a:effectLst>
                  <a:outerShdw blurRad="38100" dist="38100" dir="2700000" algn="tl">
                    <a:srgbClr val="000000">
                      <a:alpha val="43137"/>
                    </a:srgbClr>
                  </a:outerShdw>
                </a:effectLst>
                <a:latin typeface="Calibri"/>
                <a:cs typeface="Arial" pitchFamily="34" charset="0"/>
              </a:rPr>
              <a:t>Prenatal long term pesticide exposure and its association with</a:t>
            </a:r>
            <a:br>
              <a:rPr kumimoji="0" lang="en-US" sz="3200" b="1" dirty="0">
                <a:solidFill>
                  <a:prstClr val="black">
                    <a:lumMod val="95000"/>
                    <a:lumOff val="5000"/>
                  </a:prstClr>
                </a:solidFill>
                <a:effectLst>
                  <a:outerShdw blurRad="38100" dist="38100" dir="2700000" algn="tl">
                    <a:srgbClr val="000000">
                      <a:alpha val="43137"/>
                    </a:srgbClr>
                  </a:outerShdw>
                </a:effectLst>
                <a:latin typeface="Calibri"/>
                <a:cs typeface="Arial" pitchFamily="34" charset="0"/>
              </a:rPr>
            </a:br>
            <a:r>
              <a:rPr kumimoji="0" lang="en-US" sz="3200" b="1" dirty="0">
                <a:solidFill>
                  <a:prstClr val="black">
                    <a:lumMod val="95000"/>
                    <a:lumOff val="5000"/>
                  </a:prstClr>
                </a:solidFill>
                <a:effectLst>
                  <a:outerShdw blurRad="38100" dist="38100" dir="2700000" algn="tl">
                    <a:srgbClr val="000000">
                      <a:alpha val="43137"/>
                    </a:srgbClr>
                  </a:outerShdw>
                </a:effectLst>
                <a:latin typeface="Calibri"/>
                <a:cs typeface="Arial" pitchFamily="34" charset="0"/>
              </a:rPr>
              <a:t>pregnancy problems and birth defects</a:t>
            </a:r>
            <a:br>
              <a:rPr kumimoji="0" lang="en-US" sz="3200" b="1" dirty="0">
                <a:solidFill>
                  <a:prstClr val="black">
                    <a:lumMod val="95000"/>
                    <a:lumOff val="5000"/>
                  </a:prstClr>
                </a:solidFill>
                <a:effectLst>
                  <a:outerShdw blurRad="38100" dist="38100" dir="2700000" algn="tl">
                    <a:srgbClr val="000000">
                      <a:alpha val="43137"/>
                    </a:srgbClr>
                  </a:outerShdw>
                </a:effectLst>
                <a:latin typeface="Calibri"/>
                <a:cs typeface="Arial" pitchFamily="34" charset="0"/>
              </a:rPr>
            </a:br>
            <a:endParaRPr kumimoji="0" lang="el-GR" sz="3200" b="1" dirty="0">
              <a:solidFill>
                <a:prstClr val="black">
                  <a:lumMod val="95000"/>
                  <a:lumOff val="5000"/>
                </a:prstClr>
              </a:solidFill>
              <a:effectLst>
                <a:outerShdw blurRad="38100" dist="38100" dir="2700000" algn="tl">
                  <a:srgbClr val="000000">
                    <a:alpha val="43137"/>
                  </a:srgbClr>
                </a:outerShdw>
              </a:effectLst>
              <a:latin typeface="Calibri"/>
              <a:cs typeface="Arial" pitchFamily="34" charset="0"/>
            </a:endParaRPr>
          </a:p>
        </p:txBody>
      </p:sp>
      <p:sp>
        <p:nvSpPr>
          <p:cNvPr id="9" name="TextBox 8"/>
          <p:cNvSpPr txBox="1"/>
          <p:nvPr/>
        </p:nvSpPr>
        <p:spPr>
          <a:xfrm>
            <a:off x="2411413" y="5513388"/>
            <a:ext cx="5407025" cy="1200150"/>
          </a:xfrm>
          <a:prstGeom prst="rect">
            <a:avLst/>
          </a:prstGeom>
          <a:noFill/>
        </p:spPr>
        <p:txBody>
          <a:bodyPr>
            <a:spAutoFit/>
          </a:bodyPr>
          <a:lstStyle/>
          <a:p>
            <a:pPr algn="r" fontAlgn="auto">
              <a:spcBef>
                <a:spcPts val="0"/>
              </a:spcBef>
              <a:spcAft>
                <a:spcPts val="0"/>
              </a:spcAft>
              <a:defRPr/>
            </a:pPr>
            <a:r>
              <a:rPr kumimoji="0" lang="en-US" sz="1800" b="1" i="1" dirty="0">
                <a:solidFill>
                  <a:srgbClr val="FFC000"/>
                </a:solidFill>
                <a:effectLst>
                  <a:outerShdw blurRad="38100" dist="38100" dir="2700000" algn="tl">
                    <a:srgbClr val="000000">
                      <a:alpha val="43137"/>
                    </a:srgbClr>
                  </a:outerShdw>
                </a:effectLst>
                <a:latin typeface="Calibri"/>
                <a:cs typeface="Arial" pitchFamily="34" charset="0"/>
              </a:rPr>
              <a:t>Professor and Director, MSc, PhD, DSc, ERT</a:t>
            </a:r>
          </a:p>
          <a:p>
            <a:pPr algn="r" fontAlgn="auto">
              <a:spcBef>
                <a:spcPts val="0"/>
              </a:spcBef>
              <a:spcAft>
                <a:spcPts val="0"/>
              </a:spcAft>
              <a:defRPr/>
            </a:pPr>
            <a:r>
              <a:rPr kumimoji="0" lang="en-US" sz="1800" b="1" i="1" dirty="0">
                <a:solidFill>
                  <a:srgbClr val="FFC000"/>
                </a:solidFill>
                <a:effectLst>
                  <a:outerShdw blurRad="38100" dist="38100" dir="2700000" algn="tl">
                    <a:srgbClr val="000000">
                      <a:alpha val="43137"/>
                    </a:srgbClr>
                  </a:outerShdw>
                </a:effectLst>
                <a:latin typeface="Calibri"/>
                <a:cs typeface="Arial" pitchFamily="34" charset="0"/>
              </a:rPr>
              <a:t>Department of Toxicology &amp; Forensic Science, Medical School, University of Crete</a:t>
            </a:r>
          </a:p>
          <a:p>
            <a:pPr algn="r" fontAlgn="auto">
              <a:spcBef>
                <a:spcPts val="0"/>
              </a:spcBef>
              <a:spcAft>
                <a:spcPts val="0"/>
              </a:spcAft>
              <a:defRPr/>
            </a:pPr>
            <a:r>
              <a:rPr kumimoji="0" lang="en-US" sz="1800" b="1" i="1" u="sng" dirty="0">
                <a:solidFill>
                  <a:srgbClr val="FFC000"/>
                </a:solidFill>
                <a:effectLst>
                  <a:outerShdw blurRad="38100" dist="38100" dir="2700000" algn="tl">
                    <a:srgbClr val="000000">
                      <a:alpha val="43137"/>
                    </a:srgbClr>
                  </a:outerShdw>
                </a:effectLst>
                <a:latin typeface="Calibri"/>
                <a:cs typeface="Arial" pitchFamily="34" charset="0"/>
              </a:rPr>
              <a:t>http://aristsatsakis.com</a:t>
            </a:r>
            <a:endParaRPr kumimoji="0" lang="el-GR" sz="1800" b="1" i="1" u="sng" dirty="0">
              <a:solidFill>
                <a:srgbClr val="FFC000"/>
              </a:solidFill>
              <a:effectLst>
                <a:outerShdw blurRad="38100" dist="38100" dir="2700000" algn="tl">
                  <a:srgbClr val="000000">
                    <a:alpha val="43137"/>
                  </a:srgbClr>
                </a:outerShdw>
              </a:effectLst>
              <a:latin typeface="Calibri"/>
              <a:cs typeface="Arial" pitchFamily="34" charset="0"/>
            </a:endParaRPr>
          </a:p>
        </p:txBody>
      </p:sp>
      <p:pic>
        <p:nvPicPr>
          <p:cNvPr id="10" name="Εικόνα 9"/>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924654" y="5471233"/>
            <a:ext cx="1070268" cy="1225478"/>
          </a:xfrm>
          <a:prstGeom prst="rect">
            <a:avLst/>
          </a:prstGeom>
          <a:effectLst>
            <a:softEdge rad="63500"/>
          </a:effectLst>
        </p:spPr>
      </p:pic>
      <p:pic>
        <p:nvPicPr>
          <p:cNvPr id="15" name="Εικόνα 1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046412" y="1385304"/>
            <a:ext cx="2866699" cy="1225890"/>
          </a:xfrm>
          <a:prstGeom prst="rect">
            <a:avLst/>
          </a:prstGeom>
          <a:ln>
            <a:noFill/>
          </a:ln>
          <a:effectLst>
            <a:softEdge rad="112500"/>
          </a:effectLst>
        </p:spPr>
      </p:pic>
      <p:pic>
        <p:nvPicPr>
          <p:cNvPr id="301071" name="Εικόνα 16"/>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77788" y="1258888"/>
            <a:ext cx="1266825" cy="85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Εικόνα 17"/>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407347" y="1378884"/>
            <a:ext cx="1618340" cy="611463"/>
          </a:xfrm>
          <a:prstGeom prst="rect">
            <a:avLst/>
          </a:prstGeom>
          <a:ln>
            <a:noFill/>
          </a:ln>
          <a:effectLst>
            <a:softEdge rad="112500"/>
          </a:effectLst>
        </p:spPr>
      </p:pic>
    </p:spTree>
    <p:extLst>
      <p:ext uri="{BB962C8B-B14F-4D97-AF65-F5344CB8AC3E}">
        <p14:creationId xmlns:p14="http://schemas.microsoft.com/office/powerpoint/2010/main" val="32929164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0" y="0"/>
            <a:ext cx="9144000" cy="3143248"/>
          </a:xfrm>
        </p:spPr>
        <p:txBody>
          <a:bodyPr>
            <a:normAutofit fontScale="90000"/>
          </a:bodyPr>
          <a:lstStyle/>
          <a:p>
            <a:pPr algn="ctr"/>
            <a:r>
              <a:rPr lang="en-US" sz="2000" b="1" dirty="0" smtClean="0">
                <a:solidFill>
                  <a:srgbClr val="002060"/>
                </a:solidFill>
                <a:latin typeface="Arial" pitchFamily="34" charset="0"/>
                <a:cs typeface="Arial" pitchFamily="34" charset="0"/>
              </a:rPr>
              <a:t>Associations related to exposures and health problems remain at the end only associations for certain cases and is not a prove for general conclusions</a:t>
            </a:r>
            <a:r>
              <a:rPr lang="en-US" sz="2000" b="1" dirty="0" smtClean="0">
                <a:solidFill>
                  <a:schemeClr val="bg2">
                    <a:lumMod val="50000"/>
                  </a:schemeClr>
                </a:solidFill>
                <a:latin typeface="Arial" pitchFamily="34" charset="0"/>
                <a:cs typeface="Arial" pitchFamily="34" charset="0"/>
              </a:rPr>
              <a:t>.</a:t>
            </a:r>
            <a:br>
              <a:rPr lang="en-US" sz="2000" b="1" dirty="0" smtClean="0">
                <a:solidFill>
                  <a:schemeClr val="bg2">
                    <a:lumMod val="50000"/>
                  </a:schemeClr>
                </a:solidFill>
                <a:latin typeface="Arial" pitchFamily="34" charset="0"/>
                <a:cs typeface="Arial" pitchFamily="34" charset="0"/>
              </a:rPr>
            </a:br>
            <a:r>
              <a:rPr lang="en-US" sz="2700" b="1" dirty="0" smtClean="0">
                <a:solidFill>
                  <a:srgbClr val="0070C0"/>
                </a:solidFill>
                <a:latin typeface="Arial" pitchFamily="34" charset="0"/>
                <a:cs typeface="Arial" pitchFamily="34" charset="0"/>
              </a:rPr>
              <a:t>Association is not Causality </a:t>
            </a:r>
            <a:br>
              <a:rPr lang="en-US" sz="2700" b="1" dirty="0" smtClean="0">
                <a:solidFill>
                  <a:srgbClr val="0070C0"/>
                </a:solidFill>
                <a:latin typeface="Arial" pitchFamily="34" charset="0"/>
                <a:cs typeface="Arial" pitchFamily="34" charset="0"/>
              </a:rPr>
            </a:br>
            <a:r>
              <a:rPr lang="en-US" sz="2000" b="1" dirty="0" smtClean="0">
                <a:solidFill>
                  <a:srgbClr val="0070C0"/>
                </a:solidFill>
                <a:latin typeface="Arial" pitchFamily="34" charset="0"/>
                <a:cs typeface="Arial" pitchFamily="34" charset="0"/>
              </a:rPr>
              <a:t>These associations are more evident  in cases with strong epidemiology support  and objections and restrictions are apparent .</a:t>
            </a:r>
            <a:br>
              <a:rPr lang="en-US" sz="2000" b="1" dirty="0" smtClean="0">
                <a:solidFill>
                  <a:srgbClr val="0070C0"/>
                </a:solidFill>
                <a:latin typeface="Arial" pitchFamily="34" charset="0"/>
                <a:cs typeface="Arial" pitchFamily="34" charset="0"/>
              </a:rPr>
            </a:br>
            <a:r>
              <a:rPr lang="en-US" sz="2000" b="1" dirty="0" smtClean="0">
                <a:solidFill>
                  <a:srgbClr val="0070C0"/>
                </a:solidFill>
                <a:latin typeface="Arial" pitchFamily="34" charset="0"/>
                <a:cs typeface="Arial" pitchFamily="34" charset="0"/>
              </a:rPr>
              <a:t/>
            </a:r>
            <a:br>
              <a:rPr lang="en-US" sz="2000" b="1" dirty="0" smtClean="0">
                <a:solidFill>
                  <a:srgbClr val="0070C0"/>
                </a:solidFill>
                <a:latin typeface="Arial" pitchFamily="34" charset="0"/>
                <a:cs typeface="Arial" pitchFamily="34" charset="0"/>
              </a:rPr>
            </a:br>
            <a:r>
              <a:rPr lang="en-US" sz="2000" b="1" dirty="0" smtClean="0">
                <a:solidFill>
                  <a:srgbClr val="C00000"/>
                </a:solidFill>
                <a:latin typeface="Arial" pitchFamily="34" charset="0"/>
                <a:cs typeface="Arial" pitchFamily="34" charset="0"/>
              </a:rPr>
              <a:t>The  case of  paraquat and parkinson disease in recent EFSA  studies</a:t>
            </a:r>
            <a:br>
              <a:rPr lang="en-US" sz="2000" b="1" dirty="0" smtClean="0">
                <a:solidFill>
                  <a:srgbClr val="C00000"/>
                </a:solidFill>
                <a:latin typeface="Arial" pitchFamily="34" charset="0"/>
                <a:cs typeface="Arial" pitchFamily="34" charset="0"/>
              </a:rPr>
            </a:br>
            <a:r>
              <a:rPr lang="en-US" sz="2000" b="1" dirty="0" smtClean="0">
                <a:solidFill>
                  <a:schemeClr val="bg2">
                    <a:lumMod val="50000"/>
                  </a:schemeClr>
                </a:solidFill>
                <a:latin typeface="Arial" pitchFamily="34" charset="0"/>
                <a:cs typeface="Arial" pitchFamily="34" charset="0"/>
              </a:rPr>
              <a:t/>
            </a:r>
            <a:br>
              <a:rPr lang="en-US" sz="2000" b="1" dirty="0" smtClean="0">
                <a:solidFill>
                  <a:schemeClr val="bg2">
                    <a:lumMod val="50000"/>
                  </a:schemeClr>
                </a:solidFill>
                <a:latin typeface="Arial" pitchFamily="34" charset="0"/>
                <a:cs typeface="Arial" pitchFamily="34" charset="0"/>
              </a:rPr>
            </a:br>
            <a:r>
              <a:rPr lang="en-US" sz="2000" b="1" dirty="0" smtClean="0">
                <a:solidFill>
                  <a:schemeClr val="accent5">
                    <a:lumMod val="75000"/>
                  </a:schemeClr>
                </a:solidFill>
                <a:latin typeface="Arial" pitchFamily="34" charset="0"/>
                <a:cs typeface="Arial" pitchFamily="34" charset="0"/>
              </a:rPr>
              <a:t>What is the value then ? Policy  and Prevention  and Regulatory issues, and increase of knowledge </a:t>
            </a:r>
            <a:endParaRPr lang="el-GR" sz="2000" b="1" dirty="0">
              <a:solidFill>
                <a:schemeClr val="accent5">
                  <a:lumMod val="75000"/>
                </a:schemeClr>
              </a:solidFill>
              <a:latin typeface="Arial" pitchFamily="34" charset="0"/>
              <a:cs typeface="Arial" pitchFamily="34" charset="0"/>
            </a:endParaRPr>
          </a:p>
        </p:txBody>
      </p:sp>
      <p:sp>
        <p:nvSpPr>
          <p:cNvPr id="5" name="Text Box 5"/>
          <p:cNvSpPr txBox="1">
            <a:spLocks noChangeArrowheads="1"/>
          </p:cNvSpPr>
          <p:nvPr/>
        </p:nvSpPr>
        <p:spPr bwMode="auto">
          <a:xfrm>
            <a:off x="71435" y="5929330"/>
            <a:ext cx="421481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e-DE" altLang="de-DE" sz="1600" b="1" dirty="0">
                <a:solidFill>
                  <a:schemeClr val="bg2">
                    <a:lumMod val="75000"/>
                  </a:schemeClr>
                </a:solidFill>
              </a:rPr>
              <a:t>Correlation </a:t>
            </a:r>
            <a:r>
              <a:rPr lang="de-DE" altLang="de-DE" sz="1600" b="1" dirty="0" smtClean="0">
                <a:solidFill>
                  <a:schemeClr val="bg2">
                    <a:lumMod val="75000"/>
                  </a:schemeClr>
                </a:solidFill>
              </a:rPr>
              <a:t> ..Chocolate </a:t>
            </a:r>
            <a:r>
              <a:rPr lang="de-DE" altLang="de-DE" sz="1600" b="1" dirty="0">
                <a:solidFill>
                  <a:schemeClr val="bg2">
                    <a:lumMod val="75000"/>
                  </a:schemeClr>
                </a:solidFill>
              </a:rPr>
              <a:t>Consumption and the Number of Nobel Laureates </a:t>
            </a:r>
            <a:r>
              <a:rPr lang="de-DE" altLang="de-DE" sz="1600" b="1" dirty="0" smtClean="0">
                <a:solidFill>
                  <a:schemeClr val="bg2">
                    <a:lumMod val="75000"/>
                  </a:schemeClr>
                </a:solidFill>
              </a:rPr>
              <a:t>.</a:t>
            </a:r>
            <a:endParaRPr lang="de-DE" altLang="de-DE" sz="1600" b="1" dirty="0">
              <a:solidFill>
                <a:schemeClr val="bg2">
                  <a:lumMod val="75000"/>
                </a:schemeClr>
              </a:solidFill>
            </a:endParaRPr>
          </a:p>
          <a:p>
            <a:r>
              <a:rPr lang="de-DE" altLang="de-DE" sz="1600" b="1" dirty="0" err="1">
                <a:solidFill>
                  <a:schemeClr val="bg2">
                    <a:lumMod val="75000"/>
                  </a:schemeClr>
                </a:solidFill>
              </a:rPr>
              <a:t>Messerli</a:t>
            </a:r>
            <a:r>
              <a:rPr lang="de-DE" altLang="de-DE" sz="1600" b="1" dirty="0">
                <a:solidFill>
                  <a:schemeClr val="bg2">
                    <a:lumMod val="75000"/>
                  </a:schemeClr>
                </a:solidFill>
              </a:rPr>
              <a:t> (2012) New Engl J </a:t>
            </a:r>
            <a:r>
              <a:rPr lang="de-DE" altLang="de-DE" sz="1600" b="1" dirty="0" err="1">
                <a:solidFill>
                  <a:schemeClr val="bg2">
                    <a:lumMod val="75000"/>
                  </a:schemeClr>
                </a:solidFill>
              </a:rPr>
              <a:t>Med</a:t>
            </a:r>
            <a:r>
              <a:rPr lang="de-DE" altLang="de-DE" sz="1600" b="1" dirty="0">
                <a:solidFill>
                  <a:schemeClr val="bg2">
                    <a:lumMod val="75000"/>
                  </a:schemeClr>
                </a:solidFill>
              </a:rPr>
              <a:t>, 367, 1562 </a:t>
            </a:r>
          </a:p>
        </p:txBody>
      </p:sp>
      <p:pic>
        <p:nvPicPr>
          <p:cNvPr id="61440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29124" y="3571876"/>
            <a:ext cx="4449864" cy="2786082"/>
          </a:xfrm>
          <a:prstGeom prst="rect">
            <a:avLst/>
          </a:prstGeom>
          <a:noFill/>
          <a:ln w="9525">
            <a:noFill/>
            <a:miter lim="800000"/>
            <a:headEnd/>
            <a:tailEnd/>
          </a:ln>
          <a:effectLst/>
        </p:spPr>
      </p:pic>
      <p:pic>
        <p:nvPicPr>
          <p:cNvPr id="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l="6622" t="8842" r="32635" b="12524"/>
          <a:stretch>
            <a:fillRect/>
          </a:stretch>
        </p:blipFill>
        <p:spPr bwMode="auto">
          <a:xfrm>
            <a:off x="214314" y="3357562"/>
            <a:ext cx="3786182" cy="25382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43814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ristides Tsatsakis\Pictures\scan cut etc\toxic differs.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7158" y="285728"/>
            <a:ext cx="8501122" cy="6370853"/>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2" y="-171400"/>
            <a:ext cx="4712070" cy="954157"/>
          </a:xfrm>
        </p:spPr>
        <p:txBody>
          <a:bodyPr/>
          <a:lstStyle/>
          <a:p>
            <a:r>
              <a:rPr lang="en-GB" sz="3200" dirty="0">
                <a:solidFill>
                  <a:schemeClr val="tx2">
                    <a:lumMod val="50000"/>
                  </a:schemeClr>
                </a:solidFill>
              </a:rPr>
              <a:t>3R and the JRC Activity</a:t>
            </a:r>
          </a:p>
        </p:txBody>
      </p:sp>
      <p:sp>
        <p:nvSpPr>
          <p:cNvPr id="3" name="Content Placeholder 2"/>
          <p:cNvSpPr>
            <a:spLocks noGrp="1"/>
          </p:cNvSpPr>
          <p:nvPr>
            <p:ph idx="1"/>
          </p:nvPr>
        </p:nvSpPr>
        <p:spPr>
          <a:xfrm>
            <a:off x="219969" y="836712"/>
            <a:ext cx="4208013" cy="2592288"/>
          </a:xfrm>
        </p:spPr>
        <p:txBody>
          <a:bodyPr>
            <a:noAutofit/>
          </a:bodyPr>
          <a:lstStyle/>
          <a:p>
            <a:pPr algn="ctr"/>
            <a:r>
              <a:rPr lang="en-GB" sz="1600" b="1" dirty="0">
                <a:solidFill>
                  <a:schemeClr val="accent2">
                    <a:lumMod val="50000"/>
                  </a:schemeClr>
                </a:solidFill>
              </a:rPr>
              <a:t>New integrated methods based on in-depth biological knowledge are needed. Therefore the JRC is developing and testing new animal-free methods, alternatives to animal-based tests, to be applied in an integrated safety assessment of chemicals</a:t>
            </a:r>
            <a:r>
              <a:rPr lang="en-GB" sz="1600" dirty="0" smtClean="0">
                <a:solidFill>
                  <a:schemeClr val="accent2">
                    <a:lumMod val="50000"/>
                  </a:schemeClr>
                </a:solidFill>
              </a:rPr>
              <a:t>.</a:t>
            </a:r>
            <a:endParaRPr lang="en-GB" sz="1600" dirty="0">
              <a:solidFill>
                <a:schemeClr val="accent2">
                  <a:lumMod val="50000"/>
                </a:schemeClr>
              </a:solidFill>
            </a:endParaRPr>
          </a:p>
          <a:p>
            <a:r>
              <a:rPr lang="en-GB" sz="1600" b="1" dirty="0" smtClean="0">
                <a:solidFill>
                  <a:schemeClr val="accent2">
                    <a:lumMod val="50000"/>
                  </a:schemeClr>
                </a:solidFill>
              </a:rPr>
              <a:t>EURL </a:t>
            </a:r>
            <a:r>
              <a:rPr lang="en-GB" sz="1600" b="1" dirty="0">
                <a:solidFill>
                  <a:schemeClr val="accent2">
                    <a:lumMod val="50000"/>
                  </a:schemeClr>
                </a:solidFill>
              </a:rPr>
              <a:t>ECVAM, the European Union Reference Laboratory for Alternatives to Animal Testing</a:t>
            </a:r>
            <a:endParaRPr lang="en-GB" sz="1600" dirty="0">
              <a:solidFill>
                <a:schemeClr val="accent2">
                  <a:lumMod val="50000"/>
                </a:schemeClr>
              </a:solidFill>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20073" y="126062"/>
            <a:ext cx="3024335" cy="3268419"/>
          </a:xfrm>
          <a:prstGeom prst="rect">
            <a:avLst/>
          </a:prstGeom>
        </p:spPr>
      </p:pic>
      <p:sp>
        <p:nvSpPr>
          <p:cNvPr id="7" name="Slide Number Placeholder 6"/>
          <p:cNvSpPr>
            <a:spLocks noGrp="1"/>
          </p:cNvSpPr>
          <p:nvPr>
            <p:ph type="sldNum" sz="quarter" idx="12"/>
          </p:nvPr>
        </p:nvSpPr>
        <p:spPr/>
        <p:txBody>
          <a:bodyPr/>
          <a:lstStyle/>
          <a:p>
            <a:fld id="{6D22F896-40B5-4ADD-8801-0D06FADFA095}" type="slidenum">
              <a:rPr lang="en-US" smtClean="0">
                <a:solidFill>
                  <a:srgbClr val="90C226"/>
                </a:solidFill>
              </a:rPr>
              <a:pPr/>
              <a:t>26</a:t>
            </a:fld>
            <a:endParaRPr lang="en-US" dirty="0">
              <a:solidFill>
                <a:srgbClr val="90C226"/>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0400" y="3701207"/>
            <a:ext cx="4127584" cy="2824137"/>
          </a:xfrm>
          <a:prstGeom prst="rect">
            <a:avLst/>
          </a:prstGeom>
        </p:spPr>
      </p:pic>
      <p:sp>
        <p:nvSpPr>
          <p:cNvPr id="9" name="Title 1"/>
          <p:cNvSpPr txBox="1">
            <a:spLocks/>
          </p:cNvSpPr>
          <p:nvPr/>
        </p:nvSpPr>
        <p:spPr bwMode="auto">
          <a:xfrm>
            <a:off x="4466726" y="2204864"/>
            <a:ext cx="1401418" cy="1183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l-GR" sz="6000" dirty="0" smtClean="0">
                <a:solidFill>
                  <a:schemeClr val="accent2">
                    <a:lumMod val="50000"/>
                  </a:schemeClr>
                </a:solidFill>
              </a:rPr>
              <a:t>3</a:t>
            </a:r>
            <a:r>
              <a:rPr lang="it-IT" sz="6000" dirty="0" smtClean="0">
                <a:solidFill>
                  <a:schemeClr val="accent2">
                    <a:lumMod val="50000"/>
                  </a:schemeClr>
                </a:solidFill>
              </a:rPr>
              <a:t>R!</a:t>
            </a:r>
            <a:endParaRPr lang="en-GB" sz="6000" dirty="0">
              <a:solidFill>
                <a:schemeClr val="accent2">
                  <a:lumMod val="50000"/>
                </a:schemeClr>
              </a:solidFill>
            </a:endParaRPr>
          </a:p>
        </p:txBody>
      </p:sp>
      <p:sp>
        <p:nvSpPr>
          <p:cNvPr id="4" name="Rectangle 3"/>
          <p:cNvSpPr/>
          <p:nvPr/>
        </p:nvSpPr>
        <p:spPr>
          <a:xfrm>
            <a:off x="4860032" y="3429000"/>
            <a:ext cx="4067944" cy="3416320"/>
          </a:xfrm>
          <a:prstGeom prst="rect">
            <a:avLst/>
          </a:prstGeom>
        </p:spPr>
        <p:txBody>
          <a:bodyPr wrap="square">
            <a:spAutoFit/>
          </a:bodyPr>
          <a:lstStyle/>
          <a:p>
            <a:pPr marL="0" indent="0">
              <a:buNone/>
            </a:pPr>
            <a:r>
              <a:rPr lang="en-GB" b="1" dirty="0" smtClean="0">
                <a:solidFill>
                  <a:srgbClr val="C00000"/>
                </a:solidFill>
              </a:rPr>
              <a:t>Examples of EU legislation that require, or strongly encourage, the replacement of animal testing</a:t>
            </a:r>
          </a:p>
          <a:p>
            <a:pPr marL="0" indent="0">
              <a:buNone/>
            </a:pPr>
            <a:endParaRPr lang="en-GB" dirty="0" smtClean="0">
              <a:solidFill>
                <a:schemeClr val="accent2">
                  <a:lumMod val="50000"/>
                </a:schemeClr>
              </a:solidFill>
            </a:endParaRPr>
          </a:p>
          <a:p>
            <a:pPr>
              <a:buFont typeface="Wingdings" panose="05000000000000000000" pitchFamily="2" charset="2"/>
              <a:buChar char="Ø"/>
            </a:pPr>
            <a:r>
              <a:rPr lang="en-GB" dirty="0" smtClean="0">
                <a:solidFill>
                  <a:schemeClr val="accent2">
                    <a:lumMod val="50000"/>
                  </a:schemeClr>
                </a:solidFill>
                <a:hlinkClick r:id="rId4" tooltip="Directive 2010/63/EU"/>
              </a:rPr>
              <a:t>   Directive on the protection of animals used for scientific purposes (2010/63)</a:t>
            </a:r>
            <a:endParaRPr lang="en-GB" dirty="0" smtClean="0">
              <a:solidFill>
                <a:schemeClr val="accent2">
                  <a:lumMod val="50000"/>
                </a:schemeClr>
              </a:solidFill>
            </a:endParaRPr>
          </a:p>
          <a:p>
            <a:pPr>
              <a:buFont typeface="Wingdings" panose="05000000000000000000" pitchFamily="2" charset="2"/>
              <a:buChar char="Ø"/>
            </a:pPr>
            <a:r>
              <a:rPr lang="en-GB" dirty="0" smtClean="0">
                <a:solidFill>
                  <a:schemeClr val="accent2">
                    <a:lumMod val="50000"/>
                  </a:schemeClr>
                </a:solidFill>
                <a:hlinkClick r:id="rId5" tooltip="Regulation on cosmetic products (1223/2009)"/>
              </a:rPr>
              <a:t>   Regulation on cosmetic products (1223/2009)</a:t>
            </a:r>
            <a:r>
              <a:rPr lang="en-GB" dirty="0" smtClean="0">
                <a:solidFill>
                  <a:schemeClr val="accent2">
                    <a:lumMod val="50000"/>
                  </a:schemeClr>
                </a:solidFill>
              </a:rPr>
              <a:t> </a:t>
            </a:r>
          </a:p>
          <a:p>
            <a:pPr>
              <a:buFont typeface="Wingdings" panose="05000000000000000000" pitchFamily="2" charset="2"/>
              <a:buChar char="Ø"/>
            </a:pPr>
            <a:r>
              <a:rPr lang="en-GB" dirty="0" smtClean="0">
                <a:solidFill>
                  <a:schemeClr val="accent2">
                    <a:lumMod val="50000"/>
                  </a:schemeClr>
                </a:solidFill>
                <a:hlinkClick r:id="rId6" tooltip="REACH (2007/2006)"/>
              </a:rPr>
              <a:t>   REACH (2007/2006)</a:t>
            </a:r>
            <a:r>
              <a:rPr lang="en-GB" dirty="0" smtClean="0">
                <a:solidFill>
                  <a:schemeClr val="accent2">
                    <a:lumMod val="50000"/>
                  </a:schemeClr>
                </a:solidFill>
              </a:rPr>
              <a:t> </a:t>
            </a:r>
          </a:p>
          <a:p>
            <a:pPr>
              <a:buFont typeface="Wingdings" panose="05000000000000000000" pitchFamily="2" charset="2"/>
              <a:buChar char="Ø"/>
            </a:pPr>
            <a:r>
              <a:rPr lang="en-GB" dirty="0" smtClean="0">
                <a:solidFill>
                  <a:schemeClr val="accent2">
                    <a:lumMod val="50000"/>
                  </a:schemeClr>
                </a:solidFill>
                <a:hlinkClick r:id="rId7" tooltip="Classification, Labelling and Packaging (CLP) (1272/2008)"/>
              </a:rPr>
              <a:t>   Classification, Labelling and Packaging (CLP) (1272/2008)</a:t>
            </a:r>
            <a:r>
              <a:rPr lang="en-GB" dirty="0" smtClean="0">
                <a:solidFill>
                  <a:schemeClr val="accent2">
                    <a:lumMod val="50000"/>
                  </a:schemeClr>
                </a:solidFill>
              </a:rPr>
              <a:t> </a:t>
            </a:r>
            <a:endParaRPr lang="en-GB" dirty="0">
              <a:solidFill>
                <a:schemeClr val="accent2">
                  <a:lumMod val="50000"/>
                </a:schemeClr>
              </a:solidFill>
            </a:endParaRPr>
          </a:p>
        </p:txBody>
      </p:sp>
    </p:spTree>
    <p:extLst>
      <p:ext uri="{BB962C8B-B14F-4D97-AF65-F5344CB8AC3E}">
        <p14:creationId xmlns:p14="http://schemas.microsoft.com/office/powerpoint/2010/main" val="22403747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463" y="11113"/>
            <a:ext cx="9107487" cy="684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3" descr="D:\Βιβλιοθήκες Documents\Documents\2013 all files\congress 2013\SOT 2013\interlaken debate\sot sa.GI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600" y="1302494"/>
            <a:ext cx="9107487" cy="565489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07504" y="3009146"/>
            <a:ext cx="8856984" cy="707886"/>
          </a:xfrm>
          <a:prstGeom prst="rect">
            <a:avLst/>
          </a:prstGeom>
          <a:noFill/>
        </p:spPr>
        <p:txBody>
          <a:bodyPr wrap="square" rtlCol="0">
            <a:spAutoFit/>
          </a:bodyPr>
          <a:lstStyle/>
          <a:p>
            <a:pPr algn="ctr"/>
            <a:r>
              <a:rPr lang="en-US" sz="2000" b="1" i="1" dirty="0" smtClean="0">
                <a:solidFill>
                  <a:srgbClr val="FF0000"/>
                </a:solidFill>
                <a:effectLst>
                  <a:outerShdw blurRad="38100" dist="38100" dir="2700000" algn="tl">
                    <a:srgbClr val="000000">
                      <a:alpha val="43137"/>
                    </a:srgbClr>
                  </a:outerShdw>
                </a:effectLst>
                <a:latin typeface="Arial Black" pitchFamily="34" charset="0"/>
              </a:rPr>
              <a:t>In the Near Foreseeable Future, Much of Toxicity Testing </a:t>
            </a:r>
          </a:p>
          <a:p>
            <a:pPr algn="ctr"/>
            <a:r>
              <a:rPr lang="en-US" sz="2000" b="1" i="1" dirty="0" smtClean="0">
                <a:solidFill>
                  <a:srgbClr val="FF0000"/>
                </a:solidFill>
                <a:effectLst>
                  <a:outerShdw blurRad="38100" dist="38100" dir="2700000" algn="tl">
                    <a:srgbClr val="000000">
                      <a:alpha val="43137"/>
                    </a:srgbClr>
                  </a:outerShdw>
                </a:effectLst>
                <a:latin typeface="Arial Black" pitchFamily="34" charset="0"/>
              </a:rPr>
              <a:t>Can Be Replaced by Computational Approaches</a:t>
            </a:r>
            <a:endParaRPr lang="el-GR" sz="2000" b="1" i="1" dirty="0">
              <a:solidFill>
                <a:srgbClr val="FF0000"/>
              </a:solidFill>
              <a:effectLst>
                <a:outerShdw blurRad="38100" dist="38100" dir="2700000" algn="tl">
                  <a:srgbClr val="000000">
                    <a:alpha val="43137"/>
                  </a:srgbClr>
                </a:outerShdw>
              </a:effectLst>
              <a:latin typeface="Arial Black" pitchFamily="34" charset="0"/>
            </a:endParaRPr>
          </a:p>
        </p:txBody>
      </p:sp>
      <p:pic>
        <p:nvPicPr>
          <p:cNvPr id="2050" name="Picture 2" descr="C:\Users\eva\Desktop\Τοξικολογία\SOT 2013\co-chair.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15008" y="4160023"/>
            <a:ext cx="2643206" cy="18445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194"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1520" y="4243735"/>
            <a:ext cx="2921000" cy="1633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73483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71472" y="3688532"/>
            <a:ext cx="8215370" cy="3169492"/>
          </a:xfrm>
          <a:prstGeom prst="rect">
            <a:avLst/>
          </a:prstGeom>
          <a:noFill/>
          <a:ln w="9525">
            <a:noFill/>
            <a:miter lim="800000"/>
            <a:headEnd/>
            <a:tailEnd/>
          </a:ln>
          <a:effectLst/>
        </p:spPr>
      </p:pic>
      <p:pic>
        <p:nvPicPr>
          <p:cNvPr id="3" name="Picture 2" descr="C:\Users\Aristides Tsatsakis\Pictures\scan cut etc\dose.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14348" y="-25"/>
            <a:ext cx="7858180" cy="3643339"/>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274638"/>
            <a:ext cx="8229600" cy="1143000"/>
          </a:xfrm>
        </p:spPr>
        <p:txBody>
          <a:bodyPr>
            <a:normAutofit fontScale="90000"/>
          </a:bodyPr>
          <a:lstStyle/>
          <a:p>
            <a:r>
              <a:rPr lang="en-US" sz="3600" b="1" dirty="0" smtClean="0">
                <a:solidFill>
                  <a:schemeClr val="accent2">
                    <a:lumMod val="50000"/>
                  </a:schemeClr>
                </a:solidFill>
              </a:rPr>
              <a:t>Examples of non-monotonic curves</a:t>
            </a:r>
            <a:r>
              <a:rPr lang="en-US" dirty="0" smtClean="0"/>
              <a:t/>
            </a:r>
            <a:br>
              <a:rPr lang="en-US" dirty="0" smtClean="0"/>
            </a:br>
            <a:r>
              <a:rPr lang="en-US" sz="4000" dirty="0" smtClean="0"/>
              <a:t> Xenoestrogens in vitro cell lines </a:t>
            </a:r>
            <a:endParaRPr lang="el-GR" dirty="0"/>
          </a:p>
        </p:txBody>
      </p:sp>
      <p:sp>
        <p:nvSpPr>
          <p:cNvPr id="6" name="TextBox 5"/>
          <p:cNvSpPr txBox="1"/>
          <p:nvPr/>
        </p:nvSpPr>
        <p:spPr>
          <a:xfrm>
            <a:off x="323528" y="1714488"/>
            <a:ext cx="2319646" cy="2154436"/>
          </a:xfrm>
          <a:prstGeom prst="rect">
            <a:avLst/>
          </a:prstGeom>
          <a:noFill/>
        </p:spPr>
        <p:txBody>
          <a:bodyPr wrap="square" rtlCol="0">
            <a:spAutoFit/>
          </a:bodyPr>
          <a:lstStyle/>
          <a:p>
            <a:pPr marL="342900" indent="-342900">
              <a:buFontTx/>
              <a:buAutoNum type="alphaUcParenBoth"/>
            </a:pPr>
            <a:r>
              <a:rPr lang="en-US" sz="2000" b="1" dirty="0" err="1" smtClean="0">
                <a:solidFill>
                  <a:prstClr val="black"/>
                </a:solidFill>
              </a:rPr>
              <a:t>Estradiol</a:t>
            </a:r>
            <a:endParaRPr lang="en-US" sz="2000" b="1" dirty="0" smtClean="0">
              <a:solidFill>
                <a:prstClr val="black"/>
              </a:solidFill>
            </a:endParaRPr>
          </a:p>
          <a:p>
            <a:pPr marL="342900" indent="-342900">
              <a:buFontTx/>
              <a:buAutoNum type="alphaUcParenBoth"/>
            </a:pPr>
            <a:r>
              <a:rPr lang="en-US" sz="2000" b="1" dirty="0" err="1" smtClean="0">
                <a:solidFill>
                  <a:prstClr val="black"/>
                </a:solidFill>
              </a:rPr>
              <a:t>Coumestrol</a:t>
            </a:r>
            <a:endParaRPr lang="en-US" sz="2000" b="1" dirty="0" smtClean="0">
              <a:solidFill>
                <a:prstClr val="black"/>
              </a:solidFill>
            </a:endParaRPr>
          </a:p>
          <a:p>
            <a:pPr marL="342900" indent="-342900">
              <a:buFontTx/>
              <a:buAutoNum type="alphaUcParenBoth"/>
            </a:pPr>
            <a:r>
              <a:rPr lang="en-US" sz="2000" b="1" dirty="0" smtClean="0">
                <a:solidFill>
                  <a:prstClr val="black"/>
                </a:solidFill>
              </a:rPr>
              <a:t>p-</a:t>
            </a:r>
            <a:r>
              <a:rPr lang="en-US" sz="2000" b="1" dirty="0" err="1" smtClean="0">
                <a:solidFill>
                  <a:prstClr val="black"/>
                </a:solidFill>
              </a:rPr>
              <a:t>nonylphenol</a:t>
            </a:r>
            <a:endParaRPr lang="en-US" sz="2000" b="1" dirty="0" smtClean="0">
              <a:solidFill>
                <a:prstClr val="black"/>
              </a:solidFill>
            </a:endParaRPr>
          </a:p>
          <a:p>
            <a:pPr marL="342900" indent="-342900">
              <a:buFontTx/>
              <a:buAutoNum type="alphaUcParenBoth"/>
            </a:pPr>
            <a:r>
              <a:rPr lang="en-US" sz="2000" b="1" dirty="0" err="1" smtClean="0">
                <a:solidFill>
                  <a:prstClr val="black"/>
                </a:solidFill>
              </a:rPr>
              <a:t>endosulfan</a:t>
            </a:r>
            <a:endParaRPr lang="en-US" sz="2000" b="1" dirty="0" smtClean="0">
              <a:solidFill>
                <a:prstClr val="black"/>
              </a:solidFill>
            </a:endParaRPr>
          </a:p>
          <a:p>
            <a:pPr marL="342900" indent="-342900">
              <a:buFontTx/>
              <a:buAutoNum type="alphaUcParenBoth"/>
            </a:pPr>
            <a:endParaRPr lang="en-US" dirty="0" smtClean="0">
              <a:solidFill>
                <a:prstClr val="black"/>
              </a:solidFill>
            </a:endParaRPr>
          </a:p>
          <a:p>
            <a:pPr marL="342900" indent="-342900">
              <a:buFontTx/>
              <a:buAutoNum type="alphaUcParenBoth"/>
            </a:pPr>
            <a:endParaRPr lang="en-US" dirty="0" smtClean="0">
              <a:solidFill>
                <a:prstClr val="black"/>
              </a:solidFill>
            </a:endParaRPr>
          </a:p>
          <a:p>
            <a:pPr marL="342900" indent="-342900">
              <a:buFontTx/>
              <a:buAutoNum type="alphaLcParenBoth"/>
            </a:pPr>
            <a:endParaRPr lang="el-GR" dirty="0">
              <a:solidFill>
                <a:prstClr val="black"/>
              </a:solidFill>
            </a:endParaRPr>
          </a:p>
        </p:txBody>
      </p:sp>
      <p:sp>
        <p:nvSpPr>
          <p:cNvPr id="7" name="Rectangle 6"/>
          <p:cNvSpPr/>
          <p:nvPr/>
        </p:nvSpPr>
        <p:spPr>
          <a:xfrm>
            <a:off x="251520" y="3286124"/>
            <a:ext cx="3177472" cy="1754326"/>
          </a:xfrm>
          <a:prstGeom prst="rect">
            <a:avLst/>
          </a:prstGeom>
        </p:spPr>
        <p:txBody>
          <a:bodyPr wrap="square">
            <a:spAutoFit/>
          </a:bodyPr>
          <a:lstStyle/>
          <a:p>
            <a:r>
              <a:rPr lang="en-US" b="1" dirty="0" smtClean="0">
                <a:solidFill>
                  <a:prstClr val="black"/>
                </a:solidFill>
              </a:rPr>
              <a:t>Concentration-dependent changes in the phosphorylation status of extracellular-regulated kinases (ERK)</a:t>
            </a:r>
          </a:p>
          <a:p>
            <a:endParaRPr lang="en-US" b="1" dirty="0" smtClean="0">
              <a:solidFill>
                <a:prstClr val="black"/>
              </a:solidFill>
            </a:endParaRPr>
          </a:p>
          <a:p>
            <a:r>
              <a:rPr lang="en-US" b="1" dirty="0" smtClean="0">
                <a:solidFill>
                  <a:prstClr val="black"/>
                </a:solidFill>
              </a:rPr>
              <a:t>Concentrations in log</a:t>
            </a:r>
            <a:r>
              <a:rPr lang="en-US" b="1" baseline="-25000" dirty="0" smtClean="0">
                <a:solidFill>
                  <a:prstClr val="black"/>
                </a:solidFill>
              </a:rPr>
              <a:t>10</a:t>
            </a:r>
            <a:r>
              <a:rPr lang="en-US" b="1" dirty="0" smtClean="0">
                <a:solidFill>
                  <a:prstClr val="black"/>
                </a:solidFill>
              </a:rPr>
              <a:t> scale</a:t>
            </a:r>
            <a:endParaRPr lang="el-GR" b="1" dirty="0">
              <a:solidFill>
                <a:prstClr val="black"/>
              </a:solidFill>
            </a:endParaRPr>
          </a:p>
        </p:txBody>
      </p:sp>
      <p:grpSp>
        <p:nvGrpSpPr>
          <p:cNvPr id="2" name="Group 24"/>
          <p:cNvGrpSpPr/>
          <p:nvPr/>
        </p:nvGrpSpPr>
        <p:grpSpPr>
          <a:xfrm>
            <a:off x="3428992" y="1628800"/>
            <a:ext cx="5535496" cy="4943472"/>
            <a:chOff x="3628511" y="1412776"/>
            <a:chExt cx="5191961" cy="3672408"/>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a:ext>
              </a:extLst>
            </a:blip>
            <a:srcRect l="5128" t="1300" b="32387"/>
            <a:stretch>
              <a:fillRect/>
            </a:stretch>
          </p:blipFill>
          <p:spPr bwMode="auto">
            <a:xfrm>
              <a:off x="3628511" y="1412776"/>
              <a:ext cx="5191961" cy="3672408"/>
            </a:xfrm>
            <a:prstGeom prst="rect">
              <a:avLst/>
            </a:prstGeom>
            <a:noFill/>
            <a:ln w="9525">
              <a:noFill/>
              <a:miter lim="800000"/>
              <a:headEnd/>
              <a:tailEnd/>
            </a:ln>
          </p:spPr>
        </p:pic>
        <p:grpSp>
          <p:nvGrpSpPr>
            <p:cNvPr id="3" name="Group 23"/>
            <p:cNvGrpSpPr/>
            <p:nvPr/>
          </p:nvGrpSpPr>
          <p:grpSpPr>
            <a:xfrm>
              <a:off x="4355976" y="1628800"/>
              <a:ext cx="4104456" cy="2520280"/>
              <a:chOff x="4355976" y="1628800"/>
              <a:chExt cx="4104456" cy="2520280"/>
            </a:xfrm>
          </p:grpSpPr>
          <p:sp>
            <p:nvSpPr>
              <p:cNvPr id="8" name="Oval 7"/>
              <p:cNvSpPr/>
              <p:nvPr/>
            </p:nvSpPr>
            <p:spPr>
              <a:xfrm>
                <a:off x="4355976" y="1772816"/>
                <a:ext cx="2160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13" name="Oval 12"/>
              <p:cNvSpPr/>
              <p:nvPr/>
            </p:nvSpPr>
            <p:spPr>
              <a:xfrm>
                <a:off x="5580112" y="1988840"/>
                <a:ext cx="2160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14" name="Oval 13"/>
              <p:cNvSpPr/>
              <p:nvPr/>
            </p:nvSpPr>
            <p:spPr>
              <a:xfrm>
                <a:off x="5868144" y="1916832"/>
                <a:ext cx="2160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17" name="Oval 16"/>
              <p:cNvSpPr/>
              <p:nvPr/>
            </p:nvSpPr>
            <p:spPr>
              <a:xfrm>
                <a:off x="6732240" y="1916832"/>
                <a:ext cx="2160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18" name="Oval 17"/>
              <p:cNvSpPr/>
              <p:nvPr/>
            </p:nvSpPr>
            <p:spPr>
              <a:xfrm>
                <a:off x="8244408" y="1628800"/>
                <a:ext cx="2160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19" name="Oval 18"/>
              <p:cNvSpPr/>
              <p:nvPr/>
            </p:nvSpPr>
            <p:spPr>
              <a:xfrm>
                <a:off x="5796136" y="3356992"/>
                <a:ext cx="2160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20" name="Oval 19"/>
              <p:cNvSpPr/>
              <p:nvPr/>
            </p:nvSpPr>
            <p:spPr>
              <a:xfrm>
                <a:off x="4355976" y="3861048"/>
                <a:ext cx="21602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21" name="Oval 20"/>
              <p:cNvSpPr/>
              <p:nvPr/>
            </p:nvSpPr>
            <p:spPr>
              <a:xfrm>
                <a:off x="7236296" y="3429000"/>
                <a:ext cx="216024"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sp>
            <p:nvSpPr>
              <p:cNvPr id="22" name="Oval 21"/>
              <p:cNvSpPr/>
              <p:nvPr/>
            </p:nvSpPr>
            <p:spPr>
              <a:xfrm>
                <a:off x="8244408" y="3501008"/>
                <a:ext cx="216024"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solidFill>
                    <a:prstClr val="white"/>
                  </a:solidFill>
                </a:endParaRPr>
              </a:p>
            </p:txBody>
          </p:sp>
        </p:grpSp>
      </p:grpSp>
      <p:sp>
        <p:nvSpPr>
          <p:cNvPr id="23" name="Rectangle 22"/>
          <p:cNvSpPr/>
          <p:nvPr/>
        </p:nvSpPr>
        <p:spPr>
          <a:xfrm>
            <a:off x="428596" y="5429264"/>
            <a:ext cx="2643206" cy="1077218"/>
          </a:xfrm>
          <a:prstGeom prst="rect">
            <a:avLst/>
          </a:prstGeom>
        </p:spPr>
        <p:txBody>
          <a:bodyPr wrap="square">
            <a:spAutoFit/>
          </a:bodyPr>
          <a:lstStyle/>
          <a:p>
            <a:r>
              <a:rPr lang="en-US" sz="1600" b="1" i="1" dirty="0" err="1" smtClean="0">
                <a:solidFill>
                  <a:prstClr val="black"/>
                </a:solidFill>
              </a:rPr>
              <a:t>Bulayeva</a:t>
            </a:r>
            <a:r>
              <a:rPr lang="en-US" sz="1600" b="1" i="1" dirty="0" smtClean="0">
                <a:solidFill>
                  <a:prstClr val="black"/>
                </a:solidFill>
              </a:rPr>
              <a:t> NN Watson CS (2004). Environmental Health Perspectives, 112(15): 1481-1487 </a:t>
            </a:r>
            <a:endParaRPr lang="el-GR" sz="1600" b="1" i="1" dirty="0">
              <a:solidFill>
                <a:prstClr val="black"/>
              </a:solidFill>
            </a:endParaRPr>
          </a:p>
        </p:txBody>
      </p:sp>
    </p:spTree>
    <p:extLst>
      <p:ext uri="{BB962C8B-B14F-4D97-AF65-F5344CB8AC3E}">
        <p14:creationId xmlns:p14="http://schemas.microsoft.com/office/powerpoint/2010/main" val="9419221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7504" y="296298"/>
            <a:ext cx="8964488" cy="418058"/>
          </a:xfrm>
        </p:spPr>
        <p:txBody>
          <a:bodyPr>
            <a:noAutofit/>
            <a:scene3d>
              <a:camera prst="orthographicFront"/>
              <a:lightRig rig="balanced" dir="t">
                <a:rot lat="0" lon="0" rev="2100000"/>
              </a:lightRig>
            </a:scene3d>
            <a:sp3d extrusionH="57150" prstMaterial="metal">
              <a:bevelT w="38100" h="25400"/>
              <a:contourClr>
                <a:schemeClr val="bg2"/>
              </a:contourClr>
            </a:sp3d>
          </a:bodyPr>
          <a:lstStyle/>
          <a:p>
            <a:r>
              <a:rPr lang="en-US" sz="2800" b="1" dirty="0" smtClean="0">
                <a:ln w="50800"/>
                <a:solidFill>
                  <a:srgbClr val="FFFF00"/>
                </a:solidFill>
              </a:rPr>
              <a:t>Non linear (non monotonic) response at low? doses</a:t>
            </a:r>
            <a:endParaRPr lang="el-GR" sz="2800" b="1" dirty="0">
              <a:ln w="50800"/>
              <a:solidFill>
                <a:srgbClr val="FFFF00"/>
              </a:solidFill>
            </a:endParaRPr>
          </a:p>
        </p:txBody>
      </p:sp>
      <p:sp>
        <p:nvSpPr>
          <p:cNvPr id="3" name="Θέση υποσέλιδου 2"/>
          <p:cNvSpPr>
            <a:spLocks noGrp="1"/>
          </p:cNvSpPr>
          <p:nvPr>
            <p:ph type="ftr" sz="quarter" idx="11"/>
          </p:nvPr>
        </p:nvSpPr>
        <p:spPr>
          <a:xfrm>
            <a:off x="0" y="6459510"/>
            <a:ext cx="2895600" cy="365125"/>
          </a:xfrm>
        </p:spPr>
        <p:txBody>
          <a:bodyPr/>
          <a:lstStyle/>
          <a:p>
            <a:r>
              <a:rPr lang="en-US" dirty="0" smtClean="0">
                <a:solidFill>
                  <a:prstClr val="black">
                    <a:tint val="75000"/>
                  </a:prstClr>
                </a:solidFill>
              </a:rPr>
              <a:t>Renieri Elisavet</a:t>
            </a:r>
            <a:endParaRPr lang="el-GR" dirty="0">
              <a:solidFill>
                <a:prstClr val="black">
                  <a:tint val="75000"/>
                </a:prstClr>
              </a:solidFill>
            </a:endParaRPr>
          </a:p>
        </p:txBody>
      </p:sp>
      <p:pic>
        <p:nvPicPr>
          <p:cNvPr id="1026" name="Picture 2" descr="C:\Users\mrRobot\Pictures\fig_jpg1.jpg"/>
          <p:cNvPicPr>
            <a:picLocks noChangeAspect="1" noChangeArrowheads="1"/>
          </p:cNvPicPr>
          <p:nvPr/>
        </p:nvPicPr>
        <p:blipFill>
          <a:blip r:embed="rId3" cstate="email">
            <a:clrChange>
              <a:clrFrom>
                <a:srgbClr val="F0F0F0"/>
              </a:clrFrom>
              <a:clrTo>
                <a:srgbClr val="F0F0F0">
                  <a:alpha val="0"/>
                </a:srgbClr>
              </a:clrTo>
            </a:clrChange>
            <a:extLst>
              <a:ext uri="{28A0092B-C50C-407E-A947-70E740481C1C}">
                <a14:useLocalDpi xmlns:a14="http://schemas.microsoft.com/office/drawing/2010/main"/>
              </a:ext>
            </a:extLst>
          </a:blip>
          <a:srcRect/>
          <a:stretch>
            <a:fillRect/>
          </a:stretch>
        </p:blipFill>
        <p:spPr bwMode="auto">
          <a:xfrm>
            <a:off x="107504" y="1785926"/>
            <a:ext cx="4680520" cy="317126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07504" y="5000636"/>
            <a:ext cx="5178876" cy="1384995"/>
          </a:xfrm>
          <a:prstGeom prst="rect">
            <a:avLst/>
          </a:prstGeom>
          <a:noFill/>
        </p:spPr>
        <p:txBody>
          <a:bodyPr wrap="square" rtlCol="0">
            <a:spAutoFit/>
          </a:bodyPr>
          <a:lstStyle/>
          <a:p>
            <a:pPr marL="285750" indent="-285750">
              <a:buFont typeface="Arial" pitchFamily="34" charset="0"/>
              <a:buChar char="•"/>
            </a:pPr>
            <a:r>
              <a:rPr lang="en-US" sz="1400" b="1" dirty="0" smtClean="0">
                <a:solidFill>
                  <a:prstClr val="black">
                    <a:lumMod val="50000"/>
                    <a:lumOff val="50000"/>
                  </a:prstClr>
                </a:solidFill>
              </a:rPr>
              <a:t>Mortality data: this study (Renieri E.), including recent literature</a:t>
            </a:r>
          </a:p>
          <a:p>
            <a:pPr marL="742950" lvl="1" indent="-285750">
              <a:buFont typeface="Courier New" pitchFamily="49" charset="0"/>
              <a:buChar char="o"/>
            </a:pPr>
            <a:r>
              <a:rPr lang="en-US" sz="1400" b="1" dirty="0" smtClean="0">
                <a:solidFill>
                  <a:prstClr val="black">
                    <a:lumMod val="50000"/>
                    <a:lumOff val="50000"/>
                  </a:prstClr>
                </a:solidFill>
              </a:rPr>
              <a:t>S</a:t>
            </a:r>
            <a:r>
              <a:rPr lang="en-US" sz="1400" b="1" dirty="0">
                <a:solidFill>
                  <a:prstClr val="black">
                    <a:lumMod val="50000"/>
                    <a:lumOff val="50000"/>
                  </a:prstClr>
                </a:solidFill>
              </a:rPr>
              <a:t>. </a:t>
            </a:r>
            <a:r>
              <a:rPr lang="en-US" sz="1400" b="1" dirty="0" err="1">
                <a:solidFill>
                  <a:prstClr val="black">
                    <a:lumMod val="50000"/>
                    <a:lumOff val="50000"/>
                  </a:prstClr>
                </a:solidFill>
              </a:rPr>
              <a:t>Cambier</a:t>
            </a:r>
            <a:r>
              <a:rPr lang="en-US" sz="1400" b="1" dirty="0">
                <a:solidFill>
                  <a:prstClr val="black">
                    <a:lumMod val="50000"/>
                    <a:lumOff val="50000"/>
                  </a:prstClr>
                </a:solidFill>
              </a:rPr>
              <a:t> </a:t>
            </a:r>
            <a:r>
              <a:rPr lang="en-US" sz="1400" b="1" i="1" dirty="0">
                <a:solidFill>
                  <a:prstClr val="black">
                    <a:lumMod val="50000"/>
                    <a:lumOff val="50000"/>
                  </a:prstClr>
                </a:solidFill>
              </a:rPr>
              <a:t>et al</a:t>
            </a:r>
            <a:r>
              <a:rPr lang="en-US" sz="1400" b="1" dirty="0">
                <a:solidFill>
                  <a:prstClr val="black">
                    <a:lumMod val="50000"/>
                    <a:lumOff val="50000"/>
                  </a:prstClr>
                </a:solidFill>
              </a:rPr>
              <a:t>.,  2010</a:t>
            </a:r>
          </a:p>
          <a:p>
            <a:pPr marL="742950" lvl="1" indent="-285750">
              <a:buFont typeface="Courier New" pitchFamily="49" charset="0"/>
              <a:buChar char="o"/>
            </a:pPr>
            <a:r>
              <a:rPr lang="en-US" sz="1400" b="1" dirty="0" smtClean="0">
                <a:solidFill>
                  <a:prstClr val="black">
                    <a:lumMod val="50000"/>
                    <a:lumOff val="50000"/>
                  </a:prstClr>
                </a:solidFill>
              </a:rPr>
              <a:t>L</a:t>
            </a:r>
            <a:r>
              <a:rPr lang="en-US" sz="1400" b="1" dirty="0">
                <a:solidFill>
                  <a:prstClr val="black">
                    <a:lumMod val="50000"/>
                    <a:lumOff val="50000"/>
                  </a:prstClr>
                </a:solidFill>
              </a:rPr>
              <a:t>. </a:t>
            </a:r>
            <a:r>
              <a:rPr lang="en-US" sz="1400" b="1" dirty="0" err="1">
                <a:solidFill>
                  <a:prstClr val="black">
                    <a:lumMod val="50000"/>
                    <a:lumOff val="50000"/>
                  </a:prstClr>
                </a:solidFill>
              </a:rPr>
              <a:t>Vergauwen</a:t>
            </a:r>
            <a:r>
              <a:rPr lang="en-US" sz="1400" b="1" dirty="0">
                <a:solidFill>
                  <a:prstClr val="black">
                    <a:lumMod val="50000"/>
                    <a:lumOff val="50000"/>
                  </a:prstClr>
                </a:solidFill>
              </a:rPr>
              <a:t> </a:t>
            </a:r>
            <a:r>
              <a:rPr lang="en-US" sz="1400" b="1" i="1" dirty="0">
                <a:solidFill>
                  <a:prstClr val="black">
                    <a:lumMod val="50000"/>
                    <a:lumOff val="50000"/>
                  </a:prstClr>
                </a:solidFill>
              </a:rPr>
              <a:t>et al</a:t>
            </a:r>
            <a:r>
              <a:rPr lang="en-US" sz="1400" b="1" dirty="0">
                <a:solidFill>
                  <a:prstClr val="black">
                    <a:lumMod val="50000"/>
                    <a:lumOff val="50000"/>
                  </a:prstClr>
                </a:solidFill>
              </a:rPr>
              <a:t>. / Chemosphere  (2013)</a:t>
            </a:r>
          </a:p>
          <a:p>
            <a:pPr marL="742950" lvl="1" indent="-285750">
              <a:buFont typeface="Courier New" pitchFamily="49" charset="0"/>
              <a:buChar char="o"/>
            </a:pPr>
            <a:r>
              <a:rPr lang="en-US" sz="1400" b="1" dirty="0" smtClean="0">
                <a:solidFill>
                  <a:prstClr val="black">
                    <a:lumMod val="50000"/>
                    <a:lumOff val="50000"/>
                  </a:prstClr>
                </a:solidFill>
              </a:rPr>
              <a:t>LA</a:t>
            </a:r>
            <a:r>
              <a:rPr lang="en-US" sz="1400" b="1" dirty="0">
                <a:solidFill>
                  <a:prstClr val="black">
                    <a:lumMod val="50000"/>
                    <a:lumOff val="50000"/>
                  </a:prstClr>
                </a:solidFill>
              </a:rPr>
              <a:t>. </a:t>
            </a:r>
            <a:r>
              <a:rPr lang="en-US" sz="1400" b="1" dirty="0" err="1">
                <a:solidFill>
                  <a:prstClr val="black">
                    <a:lumMod val="50000"/>
                    <a:lumOff val="50000"/>
                  </a:prstClr>
                </a:solidFill>
              </a:rPr>
              <a:t>Arini</a:t>
            </a:r>
            <a:r>
              <a:rPr lang="en-US" sz="1400" b="1" dirty="0">
                <a:solidFill>
                  <a:prstClr val="black">
                    <a:lumMod val="50000"/>
                    <a:lumOff val="50000"/>
                  </a:prstClr>
                </a:solidFill>
              </a:rPr>
              <a:t> </a:t>
            </a:r>
            <a:r>
              <a:rPr lang="en-US" sz="1400" b="1" i="1" dirty="0">
                <a:solidFill>
                  <a:prstClr val="black">
                    <a:lumMod val="50000"/>
                    <a:lumOff val="50000"/>
                  </a:prstClr>
                </a:solidFill>
              </a:rPr>
              <a:t>et al</a:t>
            </a:r>
            <a:r>
              <a:rPr lang="en-US" sz="1400" b="1" dirty="0">
                <a:solidFill>
                  <a:prstClr val="black">
                    <a:lumMod val="50000"/>
                    <a:lumOff val="50000"/>
                  </a:prstClr>
                </a:solidFill>
              </a:rPr>
              <a:t>., </a:t>
            </a:r>
            <a:r>
              <a:rPr lang="en-US" sz="1400" b="1" dirty="0" smtClean="0">
                <a:solidFill>
                  <a:prstClr val="black">
                    <a:lumMod val="50000"/>
                    <a:lumOff val="50000"/>
                  </a:prstClr>
                </a:solidFill>
              </a:rPr>
              <a:t>2015</a:t>
            </a:r>
          </a:p>
          <a:p>
            <a:pPr marL="285750" indent="-285750">
              <a:buFont typeface="Arial" pitchFamily="34" charset="0"/>
              <a:buChar char="•"/>
            </a:pPr>
            <a:r>
              <a:rPr lang="en-US" sz="1400" b="1" dirty="0" smtClean="0">
                <a:solidFill>
                  <a:prstClr val="black">
                    <a:lumMod val="50000"/>
                    <a:lumOff val="50000"/>
                  </a:prstClr>
                </a:solidFill>
              </a:rPr>
              <a:t>Accumulation data: this </a:t>
            </a:r>
            <a:r>
              <a:rPr lang="en-US" sz="1400" b="1" dirty="0">
                <a:solidFill>
                  <a:prstClr val="black">
                    <a:lumMod val="50000"/>
                    <a:lumOff val="50000"/>
                  </a:prstClr>
                </a:solidFill>
              </a:rPr>
              <a:t>study (Renieri E</a:t>
            </a:r>
            <a:r>
              <a:rPr lang="en-US" sz="1400" b="1" dirty="0" smtClean="0">
                <a:solidFill>
                  <a:prstClr val="black">
                    <a:lumMod val="50000"/>
                    <a:lumOff val="50000"/>
                  </a:prstClr>
                </a:solidFill>
              </a:rPr>
              <a:t>.)</a:t>
            </a:r>
            <a:endParaRPr lang="el-GR" sz="1400" b="1" dirty="0">
              <a:solidFill>
                <a:prstClr val="black">
                  <a:lumMod val="50000"/>
                  <a:lumOff val="50000"/>
                </a:prstClr>
              </a:solidFill>
            </a:endParaRPr>
          </a:p>
        </p:txBody>
      </p:sp>
      <p:sp>
        <p:nvSpPr>
          <p:cNvPr id="4" name="Ορθογώνιο 3"/>
          <p:cNvSpPr/>
          <p:nvPr/>
        </p:nvSpPr>
        <p:spPr>
          <a:xfrm>
            <a:off x="2483768" y="773652"/>
            <a:ext cx="3093860" cy="369332"/>
          </a:xfrm>
          <a:prstGeom prst="rect">
            <a:avLst/>
          </a:prstGeom>
        </p:spPr>
        <p:txBody>
          <a:bodyPr wrap="none">
            <a:spAutoFit/>
          </a:bodyPr>
          <a:lstStyle/>
          <a:p>
            <a:r>
              <a:rPr lang="en-US" b="1" u="sng" dirty="0">
                <a:solidFill>
                  <a:prstClr val="black">
                    <a:lumMod val="65000"/>
                    <a:lumOff val="35000"/>
                  </a:prstClr>
                </a:solidFill>
              </a:rPr>
              <a:t>Mortality vs. Cd accumulation </a:t>
            </a:r>
          </a:p>
        </p:txBody>
      </p:sp>
      <p:pic>
        <p:nvPicPr>
          <p:cNvPr id="13314"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26297" y="1247174"/>
            <a:ext cx="3690119" cy="2477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364088" y="4093294"/>
            <a:ext cx="3456384" cy="243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73111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03028" y="285729"/>
            <a:ext cx="8455252" cy="62865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46947" y="1214422"/>
            <a:ext cx="7196953" cy="5300374"/>
          </a:xfrm>
          <a:prstGeom prst="rect">
            <a:avLst/>
          </a:prstGeom>
          <a:noFill/>
          <a:ln w="9525">
            <a:noFill/>
            <a:miter lim="800000"/>
            <a:headEnd/>
            <a:tailEnd/>
          </a:ln>
          <a:effectLst/>
        </p:spPr>
      </p:pic>
      <p:sp>
        <p:nvSpPr>
          <p:cNvPr id="3" name="Τίτλος 1"/>
          <p:cNvSpPr txBox="1">
            <a:spLocks/>
          </p:cNvSpPr>
          <p:nvPr/>
        </p:nvSpPr>
        <p:spPr>
          <a:xfrm>
            <a:off x="0" y="203460"/>
            <a:ext cx="9144000" cy="1368152"/>
          </a:xfrm>
          <a:prstGeom prst="rect">
            <a:avLst/>
          </a:prstGeom>
        </p:spPr>
        <p:txBody>
          <a:bodyPr>
            <a:normAutofit fontScale="975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b="1" dirty="0" smtClean="0">
                <a:solidFill>
                  <a:schemeClr val="accent5">
                    <a:lumMod val="75000"/>
                  </a:schemeClr>
                </a:solidFill>
                <a:effectLst>
                  <a:outerShdw blurRad="38100" dist="38100" dir="2700000" algn="tl">
                    <a:srgbClr val="000000">
                      <a:alpha val="43137"/>
                    </a:srgbClr>
                  </a:outerShdw>
                </a:effectLst>
                <a:latin typeface="+mj-lt"/>
                <a:ea typeface="+mj-ea"/>
                <a:cs typeface="+mj-cs"/>
              </a:rPr>
              <a:t>Issues under consideration  include high variability  in  levels and sensitivity  and of exposure duration of the toxicological studies</a:t>
            </a:r>
            <a:endParaRPr kumimoji="0" lang="el-GR" sz="2400" b="1" i="0" u="none" strike="noStrike" kern="1200" cap="none" spc="0" normalizeH="0" baseline="0" noProof="0" dirty="0">
              <a:ln>
                <a:noFill/>
              </a:ln>
              <a:solidFill>
                <a:schemeClr val="accent5">
                  <a:lumMod val="75000"/>
                </a:schemeClr>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330946"/>
            <a:ext cx="9036496" cy="1169228"/>
          </a:xfrm>
        </p:spPr>
        <p:txBody>
          <a:bodyPr>
            <a:normAutofit fontScale="90000"/>
          </a:bodyPr>
          <a:lstStyle/>
          <a:p>
            <a:pPr algn="ctr"/>
            <a:r>
              <a:rPr lang="en-US" sz="3600" dirty="0" smtClean="0">
                <a:solidFill>
                  <a:schemeClr val="tx2">
                    <a:lumMod val="50000"/>
                  </a:schemeClr>
                </a:solidFill>
              </a:rPr>
              <a:t>WHO , Oct. 26 2015 released review </a:t>
            </a:r>
            <a:br>
              <a:rPr lang="en-US" sz="3600" dirty="0" smtClean="0">
                <a:solidFill>
                  <a:schemeClr val="tx2">
                    <a:lumMod val="50000"/>
                  </a:schemeClr>
                </a:solidFill>
              </a:rPr>
            </a:br>
            <a:r>
              <a:rPr lang="en-US" sz="3600" dirty="0" smtClean="0">
                <a:solidFill>
                  <a:schemeClr val="tx2">
                    <a:lumMod val="50000"/>
                  </a:schemeClr>
                </a:solidFill>
              </a:rPr>
              <a:t>study performed by IARC </a:t>
            </a:r>
            <a:r>
              <a:rPr lang="en-US" dirty="0" smtClean="0">
                <a:solidFill>
                  <a:schemeClr val="tx2">
                    <a:lumMod val="50000"/>
                  </a:schemeClr>
                </a:solidFill>
              </a:rPr>
              <a:t/>
            </a:r>
            <a:br>
              <a:rPr lang="en-US" dirty="0" smtClean="0">
                <a:solidFill>
                  <a:schemeClr val="tx2">
                    <a:lumMod val="50000"/>
                  </a:schemeClr>
                </a:solidFill>
              </a:rPr>
            </a:br>
            <a:r>
              <a:rPr lang="en-US" sz="2700" dirty="0" smtClean="0">
                <a:solidFill>
                  <a:schemeClr val="tx2">
                    <a:lumMod val="50000"/>
                  </a:schemeClr>
                </a:solidFill>
              </a:rPr>
              <a:t>Intern Agency Research on Cancer  WHO subsidiary</a:t>
            </a:r>
            <a:endParaRPr lang="el-GR" sz="2700" dirty="0">
              <a:solidFill>
                <a:schemeClr val="tx2">
                  <a:lumMod val="50000"/>
                </a:schemeClr>
              </a:solidFill>
            </a:endParaRPr>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215206" y="2981628"/>
            <a:ext cx="1821300" cy="3399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Ορθογώνιο 6"/>
          <p:cNvSpPr/>
          <p:nvPr/>
        </p:nvSpPr>
        <p:spPr>
          <a:xfrm>
            <a:off x="179514" y="1582345"/>
            <a:ext cx="6392750" cy="4893647"/>
          </a:xfrm>
          <a:prstGeom prst="rect">
            <a:avLst/>
          </a:prstGeom>
        </p:spPr>
        <p:txBody>
          <a:bodyPr wrap="square">
            <a:spAutoFit/>
          </a:bodyPr>
          <a:lstStyle/>
          <a:p>
            <a:pPr marL="342900" indent="-342900">
              <a:buFontTx/>
              <a:buChar char="-"/>
            </a:pPr>
            <a:r>
              <a:rPr lang="en-US" sz="2400" dirty="0" smtClean="0">
                <a:solidFill>
                  <a:srgbClr val="7E6BC9">
                    <a:lumMod val="50000"/>
                  </a:srgbClr>
                </a:solidFill>
              </a:rPr>
              <a:t>Processed </a:t>
            </a:r>
            <a:r>
              <a:rPr lang="en-US" sz="2400" dirty="0">
                <a:solidFill>
                  <a:srgbClr val="7E6BC9">
                    <a:lumMod val="50000"/>
                  </a:srgbClr>
                </a:solidFill>
              </a:rPr>
              <a:t>meat as a Group </a:t>
            </a:r>
            <a:r>
              <a:rPr lang="en-US" sz="2400" dirty="0">
                <a:solidFill>
                  <a:srgbClr val="C00000"/>
                </a:solidFill>
              </a:rPr>
              <a:t>1 </a:t>
            </a:r>
            <a:r>
              <a:rPr lang="en-US" sz="2400" dirty="0" smtClean="0">
                <a:solidFill>
                  <a:srgbClr val="C00000"/>
                </a:solidFill>
              </a:rPr>
              <a:t>Carcinogen,</a:t>
            </a:r>
            <a:r>
              <a:rPr lang="en-US" sz="2400" dirty="0" smtClean="0">
                <a:solidFill>
                  <a:srgbClr val="7E6BC9">
                    <a:lumMod val="50000"/>
                  </a:srgbClr>
                </a:solidFill>
              </a:rPr>
              <a:t> meaning </a:t>
            </a:r>
            <a:r>
              <a:rPr lang="en-US" sz="2400" dirty="0">
                <a:solidFill>
                  <a:srgbClr val="7E6BC9">
                    <a:lumMod val="50000"/>
                  </a:srgbClr>
                </a:solidFill>
              </a:rPr>
              <a:t>evidence that links to cancer </a:t>
            </a:r>
            <a:endParaRPr lang="en-US" sz="2400" dirty="0" smtClean="0">
              <a:solidFill>
                <a:srgbClr val="7E6BC9">
                  <a:lumMod val="50000"/>
                </a:srgbClr>
              </a:solidFill>
            </a:endParaRPr>
          </a:p>
          <a:p>
            <a:pPr marL="342900" indent="-342900">
              <a:buFontTx/>
              <a:buChar char="-"/>
            </a:pPr>
            <a:r>
              <a:rPr lang="en-US" sz="2400" dirty="0" smtClean="0">
                <a:solidFill>
                  <a:srgbClr val="7E6BC9">
                    <a:lumMod val="50000"/>
                  </a:srgbClr>
                </a:solidFill>
              </a:rPr>
              <a:t>This based </a:t>
            </a:r>
            <a:r>
              <a:rPr lang="en-US" sz="2400" dirty="0">
                <a:solidFill>
                  <a:srgbClr val="7E6BC9">
                    <a:lumMod val="50000"/>
                  </a:srgbClr>
                </a:solidFill>
              </a:rPr>
              <a:t>on meta-analysis </a:t>
            </a:r>
            <a:r>
              <a:rPr lang="en-US" sz="2400" dirty="0" smtClean="0">
                <a:solidFill>
                  <a:srgbClr val="7E6BC9">
                    <a:lumMod val="50000"/>
                  </a:srgbClr>
                </a:solidFill>
              </a:rPr>
              <a:t>studies </a:t>
            </a:r>
            <a:r>
              <a:rPr lang="en-US" sz="2400" dirty="0">
                <a:solidFill>
                  <a:srgbClr val="7E6BC9">
                    <a:lumMod val="50000"/>
                  </a:srgbClr>
                </a:solidFill>
              </a:rPr>
              <a:t>evaluating 800 papers and conducted by team of 22 experts from 10 countr</a:t>
            </a:r>
            <a:r>
              <a:rPr lang="en-US" sz="2400" dirty="0">
                <a:solidFill>
                  <a:srgbClr val="69676D">
                    <a:lumMod val="50000"/>
                  </a:srgbClr>
                </a:solidFill>
              </a:rPr>
              <a:t>ies who voted on what findings to issue </a:t>
            </a:r>
          </a:p>
          <a:p>
            <a:pPr marL="342900" indent="-342900">
              <a:buFontTx/>
              <a:buChar char="-"/>
            </a:pPr>
            <a:r>
              <a:rPr lang="en-US" sz="2400" b="1" dirty="0" smtClean="0">
                <a:solidFill>
                  <a:schemeClr val="accent2">
                    <a:lumMod val="75000"/>
                  </a:schemeClr>
                </a:solidFill>
              </a:rPr>
              <a:t>FDA </a:t>
            </a:r>
            <a:r>
              <a:rPr lang="en-US" sz="2400" b="1" dirty="0">
                <a:solidFill>
                  <a:schemeClr val="accent2">
                    <a:lumMod val="75000"/>
                  </a:schemeClr>
                </a:solidFill>
              </a:rPr>
              <a:t>Food and Drug Administration response : Federal Government carries out its </a:t>
            </a:r>
            <a:r>
              <a:rPr lang="en-US" sz="2400" dirty="0">
                <a:solidFill>
                  <a:srgbClr val="69676D">
                    <a:lumMod val="50000"/>
                  </a:srgbClr>
                </a:solidFill>
              </a:rPr>
              <a:t>own research through </a:t>
            </a:r>
            <a:r>
              <a:rPr lang="en-US" sz="2400" dirty="0" smtClean="0">
                <a:solidFill>
                  <a:srgbClr val="69676D">
                    <a:lumMod val="50000"/>
                  </a:srgbClr>
                </a:solidFill>
              </a:rPr>
              <a:t>the</a:t>
            </a:r>
          </a:p>
          <a:p>
            <a:pPr marL="342900" indent="-342900"/>
            <a:r>
              <a:rPr lang="en-US" sz="2400" dirty="0" smtClean="0">
                <a:solidFill>
                  <a:srgbClr val="69676D">
                    <a:lumMod val="50000"/>
                  </a:srgbClr>
                </a:solidFill>
              </a:rPr>
              <a:t>      </a:t>
            </a:r>
            <a:r>
              <a:rPr lang="en-US" sz="2400" b="1" dirty="0">
                <a:solidFill>
                  <a:srgbClr val="C00000"/>
                </a:solidFill>
              </a:rPr>
              <a:t>National Toxicology </a:t>
            </a:r>
            <a:r>
              <a:rPr lang="en-US" sz="2400" b="1" dirty="0" smtClean="0">
                <a:solidFill>
                  <a:srgbClr val="C00000"/>
                </a:solidFill>
              </a:rPr>
              <a:t>Program</a:t>
            </a:r>
          </a:p>
          <a:p>
            <a:pPr marL="342900" indent="-342900">
              <a:buFontTx/>
              <a:buChar char="-"/>
            </a:pPr>
            <a:r>
              <a:rPr lang="en-US" sz="2400" dirty="0" smtClean="0">
                <a:solidFill>
                  <a:srgbClr val="69676D">
                    <a:lumMod val="50000"/>
                  </a:srgbClr>
                </a:solidFill>
              </a:rPr>
              <a:t> </a:t>
            </a:r>
            <a:r>
              <a:rPr lang="en-US" sz="2400" b="1" dirty="0" smtClean="0">
                <a:solidFill>
                  <a:srgbClr val="002060"/>
                </a:solidFill>
              </a:rPr>
              <a:t>NTP </a:t>
            </a:r>
            <a:r>
              <a:rPr lang="en-US" sz="2400" b="1" dirty="0">
                <a:solidFill>
                  <a:srgbClr val="002060"/>
                </a:solidFill>
              </a:rPr>
              <a:t>on carcinogens will not look at processed meats as whole food items nominated for review as carcinogens </a:t>
            </a:r>
          </a:p>
        </p:txBody>
      </p:sp>
      <p:sp>
        <p:nvSpPr>
          <p:cNvPr id="5" name="4 - Ορθογώνιο"/>
          <p:cNvSpPr/>
          <p:nvPr/>
        </p:nvSpPr>
        <p:spPr>
          <a:xfrm>
            <a:off x="6715140" y="1571612"/>
            <a:ext cx="2428860" cy="1384995"/>
          </a:xfrm>
          <a:prstGeom prst="rect">
            <a:avLst/>
          </a:prstGeom>
        </p:spPr>
        <p:txBody>
          <a:bodyPr wrap="square">
            <a:spAutoFit/>
          </a:bodyPr>
          <a:lstStyle/>
          <a:p>
            <a:pPr algn="ctr"/>
            <a:r>
              <a:rPr lang="en-US" sz="2800" b="1" dirty="0" smtClean="0">
                <a:solidFill>
                  <a:srgbClr val="C00000"/>
                </a:solidFill>
                <a:effectLst>
                  <a:outerShdw blurRad="38100" dist="38100" dir="2700000" algn="tl">
                    <a:srgbClr val="000000">
                      <a:alpha val="43137"/>
                    </a:srgbClr>
                  </a:outerShdw>
                </a:effectLst>
              </a:rPr>
              <a:t>Contraversies </a:t>
            </a:r>
          </a:p>
          <a:p>
            <a:pPr algn="ctr"/>
            <a:r>
              <a:rPr lang="en-US" sz="2800" b="1" dirty="0" smtClean="0">
                <a:solidFill>
                  <a:srgbClr val="C00000"/>
                </a:solidFill>
                <a:effectLst>
                  <a:outerShdw blurRad="38100" dist="38100" dir="2700000" algn="tl">
                    <a:srgbClr val="000000">
                      <a:alpha val="43137"/>
                    </a:srgbClr>
                  </a:outerShdw>
                </a:effectLst>
              </a:rPr>
              <a:t> among regulators </a:t>
            </a:r>
            <a:endParaRPr lang="el-GR"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416274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Εικόνα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0932" y="-27384"/>
            <a:ext cx="3536972" cy="5079043"/>
          </a:xfrm>
          <a:prstGeom prst="rect">
            <a:avLst/>
          </a:prstGeom>
        </p:spPr>
      </p:pic>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496" y="4725144"/>
            <a:ext cx="3024336"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21711" y="-27384"/>
            <a:ext cx="2355806"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732240" y="-99392"/>
            <a:ext cx="2217236"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2"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143237" y="2996952"/>
            <a:ext cx="5927737" cy="377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46856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85720" y="0"/>
            <a:ext cx="7358114" cy="3727990"/>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5742" y="3000348"/>
            <a:ext cx="8758258" cy="3857652"/>
          </a:xfrm>
          <a:prstGeom prst="rect">
            <a:avLst/>
          </a:prstGeom>
          <a:noFill/>
          <a:ln w="9525">
            <a:noFill/>
            <a:miter lim="800000"/>
            <a:headEnd/>
            <a:tailEnd/>
          </a:ln>
          <a:effectLst/>
        </p:spPr>
      </p:pic>
      <p:sp>
        <p:nvSpPr>
          <p:cNvPr id="4" name="3 - Ορθογώνιο"/>
          <p:cNvSpPr/>
          <p:nvPr/>
        </p:nvSpPr>
        <p:spPr>
          <a:xfrm>
            <a:off x="7143769" y="1142984"/>
            <a:ext cx="1857388" cy="1200329"/>
          </a:xfrm>
          <a:prstGeom prst="rect">
            <a:avLst/>
          </a:prstGeom>
        </p:spPr>
        <p:txBody>
          <a:bodyPr wrap="square">
            <a:spAutoFit/>
          </a:bodyPr>
          <a:lstStyle/>
          <a:p>
            <a:pPr algn="ctr"/>
            <a:r>
              <a:rPr lang="en-US" sz="2400" b="1" dirty="0" smtClean="0">
                <a:solidFill>
                  <a:srgbClr val="FF0000"/>
                </a:solidFill>
                <a:effectLst>
                  <a:outerShdw blurRad="38100" dist="38100" dir="2700000" algn="tl">
                    <a:srgbClr val="000000">
                      <a:alpha val="43137"/>
                    </a:srgbClr>
                  </a:outerShdw>
                </a:effectLst>
              </a:rPr>
              <a:t>SOT EUROTOX debate</a:t>
            </a:r>
            <a:endParaRPr lang="el-GR" sz="2400" b="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97127" y="357166"/>
            <a:ext cx="8446836" cy="621510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idx="4294967295"/>
          </p:nvPr>
        </p:nvSpPr>
        <p:spPr>
          <a:xfrm>
            <a:off x="1150939" y="214313"/>
            <a:ext cx="7381502" cy="1071547"/>
          </a:xfrm>
        </p:spPr>
        <p:txBody>
          <a:bodyPr/>
          <a:lstStyle/>
          <a:p>
            <a:pPr algn="ctr"/>
            <a:r>
              <a:rPr lang="en-US" sz="4200" dirty="0" smtClean="0">
                <a:solidFill>
                  <a:schemeClr val="bg2">
                    <a:lumMod val="50000"/>
                  </a:schemeClr>
                </a:solidFill>
              </a:rPr>
              <a:t>Epidemiological studies</a:t>
            </a:r>
            <a:endParaRPr lang="en-US" sz="4200" dirty="0">
              <a:solidFill>
                <a:schemeClr val="bg2">
                  <a:lumMod val="50000"/>
                </a:schemeClr>
              </a:solidFill>
            </a:endParaRPr>
          </a:p>
        </p:txBody>
      </p:sp>
      <p:sp>
        <p:nvSpPr>
          <p:cNvPr id="17" name="Text Box 3"/>
          <p:cNvSpPr txBox="1">
            <a:spLocks noChangeArrowheads="1"/>
          </p:cNvSpPr>
          <p:nvPr/>
        </p:nvSpPr>
        <p:spPr bwMode="auto">
          <a:xfrm>
            <a:off x="1403648" y="1785926"/>
            <a:ext cx="2382534" cy="584775"/>
          </a:xfrm>
          <a:prstGeom prst="rect">
            <a:avLst/>
          </a:prstGeom>
          <a:noFill/>
          <a:ln w="12700">
            <a:noFill/>
            <a:miter lim="800000"/>
            <a:headEnd/>
            <a:tailEnd/>
          </a:ln>
          <a:effectLst/>
        </p:spPr>
        <p:txBody>
          <a:bodyPr wrap="square">
            <a:spAutoFit/>
          </a:bodyPr>
          <a:lstStyle/>
          <a:p>
            <a:pPr>
              <a:spcBef>
                <a:spcPts val="1200"/>
              </a:spcBef>
              <a:spcAft>
                <a:spcPts val="0"/>
              </a:spcAft>
            </a:pPr>
            <a:r>
              <a:rPr lang="en-US" sz="3200" b="1" dirty="0" smtClean="0">
                <a:solidFill>
                  <a:srgbClr val="0000CC"/>
                </a:solidFill>
                <a:latin typeface="+mj-lt"/>
              </a:rPr>
              <a:t>Advantages</a:t>
            </a:r>
            <a:endParaRPr lang="en-US" sz="3200" b="1" dirty="0">
              <a:solidFill>
                <a:srgbClr val="0000CC"/>
              </a:solidFill>
              <a:latin typeface="+mj-lt"/>
            </a:endParaRPr>
          </a:p>
        </p:txBody>
      </p:sp>
      <p:sp>
        <p:nvSpPr>
          <p:cNvPr id="20" name="Text Box 3"/>
          <p:cNvSpPr txBox="1">
            <a:spLocks noChangeArrowheads="1"/>
          </p:cNvSpPr>
          <p:nvPr/>
        </p:nvSpPr>
        <p:spPr bwMode="auto">
          <a:xfrm>
            <a:off x="5436096" y="1857364"/>
            <a:ext cx="3279308" cy="523220"/>
          </a:xfrm>
          <a:prstGeom prst="rect">
            <a:avLst/>
          </a:prstGeom>
          <a:noFill/>
          <a:ln w="12700">
            <a:noFill/>
            <a:miter lim="800000"/>
            <a:headEnd/>
            <a:tailEnd/>
          </a:ln>
          <a:effectLst/>
        </p:spPr>
        <p:txBody>
          <a:bodyPr wrap="square">
            <a:spAutoFit/>
          </a:bodyPr>
          <a:lstStyle/>
          <a:p>
            <a:pPr>
              <a:spcBef>
                <a:spcPts val="1200"/>
              </a:spcBef>
              <a:spcAft>
                <a:spcPts val="0"/>
              </a:spcAft>
            </a:pPr>
            <a:r>
              <a:rPr lang="en-US" sz="2800" b="1" dirty="0" smtClean="0">
                <a:solidFill>
                  <a:srgbClr val="0000CC"/>
                </a:solidFill>
                <a:latin typeface="+mj-lt"/>
              </a:rPr>
              <a:t>Disadvantages</a:t>
            </a:r>
            <a:endParaRPr lang="en-US" sz="2800" b="1" dirty="0">
              <a:solidFill>
                <a:srgbClr val="0000CC"/>
              </a:solidFill>
              <a:latin typeface="+mj-lt"/>
            </a:endParaRPr>
          </a:p>
        </p:txBody>
      </p:sp>
      <p:sp>
        <p:nvSpPr>
          <p:cNvPr id="23" name="Rectangle 45"/>
          <p:cNvSpPr>
            <a:spLocks noChangeArrowheads="1"/>
          </p:cNvSpPr>
          <p:nvPr/>
        </p:nvSpPr>
        <p:spPr bwMode="auto">
          <a:xfrm>
            <a:off x="4786314" y="2714620"/>
            <a:ext cx="4143404" cy="3724096"/>
          </a:xfrm>
          <a:prstGeom prst="rect">
            <a:avLst/>
          </a:prstGeom>
          <a:solidFill>
            <a:srgbClr val="FFFF00">
              <a:alpha val="29000"/>
            </a:srgbClr>
          </a:solidFill>
          <a:ln w="12700">
            <a:solidFill>
              <a:srgbClr val="C00000"/>
            </a:solidFill>
            <a:miter lim="800000"/>
            <a:headEnd/>
            <a:tailEnd/>
          </a:ln>
          <a:effectLst/>
        </p:spPr>
        <p:txBody>
          <a:bodyPr wrap="square">
            <a:spAutoFit/>
          </a:bodyPr>
          <a:lstStyle/>
          <a:p>
            <a:pPr>
              <a:spcBef>
                <a:spcPts val="300"/>
              </a:spcBef>
            </a:pPr>
            <a:r>
              <a:rPr lang="en-US" sz="2400" b="1" dirty="0" smtClean="0">
                <a:solidFill>
                  <a:srgbClr val="C00000"/>
                </a:solidFill>
                <a:latin typeface="Arial" pitchFamily="34" charset="0"/>
                <a:cs typeface="Arial" pitchFamily="34" charset="0"/>
              </a:rPr>
              <a:t>Poor exposure information</a:t>
            </a:r>
          </a:p>
          <a:p>
            <a:pPr>
              <a:spcBef>
                <a:spcPts val="300"/>
              </a:spcBef>
            </a:pPr>
            <a:r>
              <a:rPr lang="en-US" sz="2400" b="1" dirty="0" smtClean="0">
                <a:solidFill>
                  <a:srgbClr val="C00000"/>
                </a:solidFill>
                <a:latin typeface="Arial" pitchFamily="34" charset="0"/>
                <a:cs typeface="Arial" pitchFamily="34" charset="0"/>
              </a:rPr>
              <a:t>No quantitative data</a:t>
            </a:r>
          </a:p>
          <a:p>
            <a:pPr>
              <a:spcBef>
                <a:spcPts val="300"/>
              </a:spcBef>
            </a:pPr>
            <a:endParaRPr lang="en-US" sz="2400" b="1" dirty="0" smtClean="0">
              <a:solidFill>
                <a:srgbClr val="C00000"/>
              </a:solidFill>
              <a:latin typeface="Arial" pitchFamily="34" charset="0"/>
              <a:cs typeface="Arial" pitchFamily="34" charset="0"/>
            </a:endParaRPr>
          </a:p>
          <a:p>
            <a:pPr>
              <a:spcBef>
                <a:spcPts val="300"/>
              </a:spcBef>
            </a:pPr>
            <a:r>
              <a:rPr lang="en-US" sz="2400" b="1" dirty="0" smtClean="0">
                <a:solidFill>
                  <a:srgbClr val="C00000"/>
                </a:solidFill>
                <a:latin typeface="Arial" pitchFamily="34" charset="0"/>
                <a:cs typeface="Arial" pitchFamily="34" charset="0"/>
              </a:rPr>
              <a:t>More than one chemical</a:t>
            </a:r>
          </a:p>
          <a:p>
            <a:pPr>
              <a:spcBef>
                <a:spcPts val="300"/>
              </a:spcBef>
            </a:pPr>
            <a:r>
              <a:rPr lang="en-US" sz="2400" b="1" dirty="0" smtClean="0">
                <a:solidFill>
                  <a:srgbClr val="C00000"/>
                </a:solidFill>
                <a:latin typeface="Arial" pitchFamily="34" charset="0"/>
                <a:cs typeface="Arial" pitchFamily="34" charset="0"/>
              </a:rPr>
              <a:t>Heterogeneity of data</a:t>
            </a:r>
          </a:p>
          <a:p>
            <a:pPr>
              <a:spcBef>
                <a:spcPts val="300"/>
              </a:spcBef>
            </a:pPr>
            <a:r>
              <a:rPr lang="en-US" sz="2400" b="1" dirty="0" smtClean="0">
                <a:solidFill>
                  <a:srgbClr val="C00000"/>
                </a:solidFill>
                <a:latin typeface="Arial" pitchFamily="34" charset="0"/>
                <a:cs typeface="Arial" pitchFamily="34" charset="0"/>
              </a:rPr>
              <a:t>Temporal concordance?</a:t>
            </a:r>
          </a:p>
          <a:p>
            <a:pPr>
              <a:spcBef>
                <a:spcPts val="300"/>
              </a:spcBef>
            </a:pPr>
            <a:r>
              <a:rPr lang="en-US" sz="2400" b="1" dirty="0" smtClean="0">
                <a:solidFill>
                  <a:srgbClr val="C00000"/>
                </a:solidFill>
                <a:latin typeface="Arial" pitchFamily="34" charset="0"/>
                <a:cs typeface="Arial" pitchFamily="34" charset="0"/>
              </a:rPr>
              <a:t>Confounders</a:t>
            </a:r>
          </a:p>
          <a:p>
            <a:pPr>
              <a:spcBef>
                <a:spcPts val="300"/>
              </a:spcBef>
            </a:pPr>
            <a:endParaRPr lang="en-US" sz="2400" b="1" dirty="0" smtClean="0">
              <a:solidFill>
                <a:srgbClr val="C00000"/>
              </a:solidFill>
              <a:latin typeface="Arial" pitchFamily="34" charset="0"/>
              <a:cs typeface="Arial" pitchFamily="34" charset="0"/>
            </a:endParaRPr>
          </a:p>
          <a:p>
            <a:pPr>
              <a:spcBef>
                <a:spcPts val="300"/>
              </a:spcBef>
            </a:pPr>
            <a:r>
              <a:rPr lang="en-US" sz="2400" b="1" dirty="0" smtClean="0">
                <a:solidFill>
                  <a:srgbClr val="C00000"/>
                </a:solidFill>
                <a:latin typeface="Arial" pitchFamily="34" charset="0"/>
                <a:cs typeface="Arial" pitchFamily="34" charset="0"/>
              </a:rPr>
              <a:t>No biological plausibility</a:t>
            </a:r>
            <a:endParaRPr lang="en-US" sz="2400" b="1" dirty="0">
              <a:solidFill>
                <a:srgbClr val="C00000"/>
              </a:solidFill>
              <a:latin typeface="Arial" pitchFamily="34" charset="0"/>
              <a:cs typeface="Arial" pitchFamily="34" charset="0"/>
            </a:endParaRPr>
          </a:p>
        </p:txBody>
      </p:sp>
      <p:sp>
        <p:nvSpPr>
          <p:cNvPr id="27" name="Text Box 9"/>
          <p:cNvSpPr txBox="1">
            <a:spLocks noChangeArrowheads="1"/>
          </p:cNvSpPr>
          <p:nvPr/>
        </p:nvSpPr>
        <p:spPr bwMode="auto">
          <a:xfrm>
            <a:off x="214282" y="2643182"/>
            <a:ext cx="4286280" cy="3339376"/>
          </a:xfrm>
          <a:prstGeom prst="rect">
            <a:avLst/>
          </a:prstGeom>
          <a:solidFill>
            <a:schemeClr val="accent1">
              <a:lumMod val="20000"/>
              <a:lumOff val="80000"/>
            </a:schemeClr>
          </a:solidFill>
          <a:ln w="9525">
            <a:solidFill>
              <a:srgbClr val="006600"/>
            </a:solidFill>
            <a:miter lim="800000"/>
            <a:headEnd/>
            <a:tailEnd/>
          </a:ln>
        </p:spPr>
        <p:txBody>
          <a:bodyPr wrap="square">
            <a:spAutoFit/>
          </a:bodyPr>
          <a:lstStyle/>
          <a:p>
            <a:pPr eaLnBrk="0" hangingPunct="0">
              <a:spcBef>
                <a:spcPts val="300"/>
              </a:spcBef>
            </a:pPr>
            <a:r>
              <a:rPr lang="en-US" sz="2800" dirty="0" smtClean="0">
                <a:solidFill>
                  <a:srgbClr val="006600"/>
                </a:solidFill>
                <a:latin typeface="Arial" pitchFamily="34" charset="0"/>
                <a:cs typeface="Arial" pitchFamily="34" charset="0"/>
              </a:rPr>
              <a:t>Human populations</a:t>
            </a:r>
          </a:p>
          <a:p>
            <a:pPr eaLnBrk="0" hangingPunct="0">
              <a:spcBef>
                <a:spcPts val="300"/>
              </a:spcBef>
            </a:pPr>
            <a:endParaRPr lang="en-US" sz="2800" dirty="0" smtClean="0">
              <a:solidFill>
                <a:srgbClr val="006600"/>
              </a:solidFill>
              <a:latin typeface="Arial" pitchFamily="34" charset="0"/>
              <a:cs typeface="Arial" pitchFamily="34" charset="0"/>
            </a:endParaRPr>
          </a:p>
          <a:p>
            <a:pPr eaLnBrk="0" hangingPunct="0">
              <a:spcBef>
                <a:spcPts val="300"/>
              </a:spcBef>
            </a:pPr>
            <a:r>
              <a:rPr lang="en-US" sz="2800" dirty="0" smtClean="0">
                <a:solidFill>
                  <a:srgbClr val="006600"/>
                </a:solidFill>
                <a:latin typeface="Arial" pitchFamily="34" charset="0"/>
                <a:cs typeface="Arial" pitchFamily="34" charset="0"/>
              </a:rPr>
              <a:t>True range of exposure</a:t>
            </a:r>
          </a:p>
          <a:p>
            <a:pPr eaLnBrk="0" hangingPunct="0">
              <a:spcBef>
                <a:spcPts val="300"/>
              </a:spcBef>
            </a:pPr>
            <a:r>
              <a:rPr lang="en-US" sz="2800" dirty="0" smtClean="0">
                <a:solidFill>
                  <a:srgbClr val="006600"/>
                </a:solidFill>
                <a:latin typeface="Arial" pitchFamily="34" charset="0"/>
                <a:cs typeface="Arial" pitchFamily="34" charset="0"/>
              </a:rPr>
              <a:t>Vulnerable subgroups</a:t>
            </a:r>
          </a:p>
          <a:p>
            <a:pPr eaLnBrk="0" hangingPunct="0">
              <a:spcBef>
                <a:spcPts val="300"/>
              </a:spcBef>
            </a:pPr>
            <a:endParaRPr lang="en-US" sz="2800" dirty="0" smtClean="0">
              <a:solidFill>
                <a:srgbClr val="006600"/>
              </a:solidFill>
              <a:latin typeface="Arial" pitchFamily="34" charset="0"/>
              <a:cs typeface="Arial" pitchFamily="34" charset="0"/>
            </a:endParaRPr>
          </a:p>
          <a:p>
            <a:pPr eaLnBrk="0" hangingPunct="0">
              <a:spcBef>
                <a:spcPts val="300"/>
              </a:spcBef>
            </a:pPr>
            <a:r>
              <a:rPr lang="en-US" sz="2800" dirty="0" smtClean="0">
                <a:solidFill>
                  <a:srgbClr val="006600"/>
                </a:solidFill>
                <a:latin typeface="Arial" pitchFamily="34" charset="0"/>
                <a:cs typeface="Arial" pitchFamily="34" charset="0"/>
              </a:rPr>
              <a:t>Sensitive parts of lifespan</a:t>
            </a:r>
          </a:p>
          <a:p>
            <a:pPr eaLnBrk="0" hangingPunct="0">
              <a:spcBef>
                <a:spcPts val="300"/>
              </a:spcBef>
            </a:pPr>
            <a:r>
              <a:rPr lang="en-US" sz="2800" dirty="0" smtClean="0">
                <a:solidFill>
                  <a:srgbClr val="006600"/>
                </a:solidFill>
                <a:latin typeface="Arial" pitchFamily="34" charset="0"/>
                <a:cs typeface="Arial" pitchFamily="34" charset="0"/>
              </a:rPr>
              <a:t>Gender-selective effects</a:t>
            </a:r>
            <a:endParaRPr lang="en-US" sz="2800" dirty="0">
              <a:solidFill>
                <a:srgbClr val="006600"/>
              </a:solidFill>
              <a:latin typeface="Arial" pitchFamily="34" charset="0"/>
              <a:cs typeface="Arial" pitchFamily="34" charset="0"/>
            </a:endParaRP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wipe(left)">
                                      <p:cBhvr>
                                        <p:cTn id="7" dur="500"/>
                                        <p:tgtEl>
                                          <p:spTgt spid="17">
                                            <p:txEl>
                                              <p:pRg st="0" end="0"/>
                                            </p:txEl>
                                          </p:spTgt>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0">
                                            <p:txEl>
                                              <p:pRg st="0" end="0"/>
                                            </p:txEl>
                                          </p:spTgt>
                                        </p:tgtEl>
                                        <p:attrNameLst>
                                          <p:attrName>style.visibility</p:attrName>
                                        </p:attrNameLst>
                                      </p:cBhvr>
                                      <p:to>
                                        <p:strVal val="visible"/>
                                      </p:to>
                                    </p:set>
                                    <p:animEffect transition="in" filter="wipe(right)">
                                      <p:cBhvr>
                                        <p:cTn id="11" dur="500"/>
                                        <p:tgtEl>
                                          <p:spTgt spid="20">
                                            <p:txEl>
                                              <p:pRg st="0" end="0"/>
                                            </p:txEl>
                                          </p:spTgt>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dissolve">
                                      <p:cBhvr>
                                        <p:cTn id="15" dur="500"/>
                                        <p:tgtEl>
                                          <p:spTgt spid="27"/>
                                        </p:tgtEl>
                                      </p:cBhvr>
                                    </p:animEffect>
                                  </p:childTnLst>
                                </p:cTn>
                              </p:par>
                            </p:childTnLst>
                          </p:cTn>
                        </p:par>
                        <p:par>
                          <p:cTn id="16" fill="hold">
                            <p:stCondLst>
                              <p:cond delay="1500"/>
                            </p:stCondLst>
                            <p:childTnLst>
                              <p:par>
                                <p:cTn id="17" presetID="9"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dissolv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P spid="20" grpId="0" build="p"/>
      <p:bldP spid="23" grpId="0" animBg="1"/>
      <p:bldP spid="2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32634" y="642918"/>
            <a:ext cx="8537446" cy="557216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285728"/>
            <a:ext cx="8407479" cy="1152128"/>
          </a:xfrm>
        </p:spPr>
        <p:txBody>
          <a:bodyPr/>
          <a:lstStyle/>
          <a:p>
            <a:pPr algn="ctr"/>
            <a:r>
              <a:rPr lang="en-US" sz="3600" dirty="0" smtClean="0">
                <a:solidFill>
                  <a:schemeClr val="tx2">
                    <a:lumMod val="50000"/>
                  </a:schemeClr>
                </a:solidFill>
              </a:rPr>
              <a:t>Application of epidemiological studies to pesticide risk assessment</a:t>
            </a:r>
            <a:endParaRPr lang="en-US" sz="3600" dirty="0">
              <a:solidFill>
                <a:schemeClr val="tx2">
                  <a:lumMod val="50000"/>
                </a:schemeClr>
              </a:solidFill>
            </a:endParaRPr>
          </a:p>
        </p:txBody>
      </p:sp>
      <p:grpSp>
        <p:nvGrpSpPr>
          <p:cNvPr id="3" name="23 Grupo"/>
          <p:cNvGrpSpPr/>
          <p:nvPr/>
        </p:nvGrpSpPr>
        <p:grpSpPr>
          <a:xfrm>
            <a:off x="214282" y="1928802"/>
            <a:ext cx="4643470" cy="4214841"/>
            <a:chOff x="35496" y="2073711"/>
            <a:chExt cx="4464496" cy="3869025"/>
          </a:xfrm>
        </p:grpSpPr>
        <p:sp>
          <p:nvSpPr>
            <p:cNvPr id="5" name="Title 1"/>
            <p:cNvSpPr txBox="1">
              <a:spLocks/>
            </p:cNvSpPr>
            <p:nvPr/>
          </p:nvSpPr>
          <p:spPr>
            <a:xfrm>
              <a:off x="35496" y="2073711"/>
              <a:ext cx="4464496" cy="108012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0" normalizeH="0" baseline="0" noProof="0" dirty="0" smtClean="0">
                  <a:ln>
                    <a:noFill/>
                  </a:ln>
                  <a:solidFill>
                    <a:srgbClr val="0000CC"/>
                  </a:solidFill>
                  <a:effectLst/>
                  <a:uLnTx/>
                  <a:uFillTx/>
                  <a:latin typeface="Tahoma" pitchFamily="34" charset="0"/>
                  <a:ea typeface="Tahoma" pitchFamily="34" charset="0"/>
                  <a:cs typeface="Tahoma" pitchFamily="34" charset="0"/>
                </a:rPr>
                <a:t> </a:t>
              </a:r>
              <a:r>
                <a:rPr kumimoji="0" lang="en-GB" sz="2800" b="0" i="0" u="none" strike="noStrike" kern="1200" cap="none" spc="0" normalizeH="0" baseline="0" noProof="0" dirty="0" smtClean="0">
                  <a:ln>
                    <a:noFill/>
                  </a:ln>
                  <a:solidFill>
                    <a:srgbClr val="0000CC"/>
                  </a:solidFill>
                  <a:effectLst/>
                  <a:uLnTx/>
                  <a:uFillTx/>
                  <a:latin typeface="Tahoma" pitchFamily="34" charset="0"/>
                  <a:ea typeface="Tahoma" pitchFamily="34" charset="0"/>
                  <a:cs typeface="Tahoma" pitchFamily="34" charset="0"/>
                </a:rPr>
                <a:t>Classical </a:t>
              </a:r>
              <a:r>
                <a:rPr kumimoji="0" lang="en-GB" sz="2800" b="0" i="0" strike="noStrike" kern="1200" cap="none" spc="0" normalizeH="0" baseline="0" noProof="0" dirty="0" smtClean="0">
                  <a:ln>
                    <a:noFill/>
                  </a:ln>
                  <a:solidFill>
                    <a:srgbClr val="0000CC"/>
                  </a:solidFill>
                  <a:effectLst>
                    <a:outerShdw blurRad="38100" dist="38100" dir="2700000" algn="tl">
                      <a:srgbClr val="000000">
                        <a:alpha val="43137"/>
                      </a:srgbClr>
                    </a:outerShdw>
                  </a:effectLst>
                  <a:uLnTx/>
                  <a:uFillTx/>
                  <a:latin typeface="Tahoma" pitchFamily="34" charset="0"/>
                  <a:ea typeface="Tahoma" pitchFamily="34" charset="0"/>
                  <a:cs typeface="Tahoma" pitchFamily="34" charset="0"/>
                </a:rPr>
                <a:t>single hazard </a:t>
              </a:r>
              <a:r>
                <a:rPr kumimoji="0" lang="en-GB" sz="2800" b="0" i="0" u="none" strike="noStrike" kern="1200" cap="none" spc="0" normalizeH="0" baseline="0" noProof="0" dirty="0" smtClean="0">
                  <a:ln>
                    <a:noFill/>
                  </a:ln>
                  <a:solidFill>
                    <a:srgbClr val="0000CC"/>
                  </a:solidFill>
                  <a:effectLst/>
                  <a:uLnTx/>
                  <a:uFillTx/>
                  <a:latin typeface="Tahoma" pitchFamily="34" charset="0"/>
                  <a:ea typeface="Tahoma" pitchFamily="34" charset="0"/>
                  <a:cs typeface="Tahoma" pitchFamily="34" charset="0"/>
                </a:rPr>
                <a:t>approach</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GB" sz="2400" b="0" i="0" u="none" strike="noStrike" kern="1200" cap="none" spc="0" normalizeH="0" baseline="0" noProof="0" dirty="0" smtClean="0">
                  <a:ln>
                    <a:noFill/>
                  </a:ln>
                  <a:solidFill>
                    <a:srgbClr val="0000CC"/>
                  </a:solidFill>
                  <a:effectLst/>
                  <a:uLnTx/>
                  <a:uFillTx/>
                  <a:latin typeface="Tahoma" pitchFamily="34" charset="0"/>
                  <a:ea typeface="Tahoma" pitchFamily="34" charset="0"/>
                  <a:cs typeface="Tahoma" pitchFamily="34" charset="0"/>
                </a:rPr>
                <a:t> (</a:t>
              </a:r>
              <a:r>
                <a:rPr kumimoji="0" lang="en-GB" sz="2400" b="0" i="1" u="none" strike="noStrike" kern="1200" cap="none" spc="0" normalizeH="0" baseline="0" noProof="0" dirty="0" smtClean="0">
                  <a:ln>
                    <a:noFill/>
                  </a:ln>
                  <a:solidFill>
                    <a:srgbClr val="0000CC"/>
                  </a:solidFill>
                  <a:effectLst/>
                  <a:uLnTx/>
                  <a:uFillTx/>
                  <a:latin typeface="Tahoma" pitchFamily="34" charset="0"/>
                  <a:ea typeface="Tahoma" pitchFamily="34" charset="0"/>
                  <a:cs typeface="Tahoma" pitchFamily="34" charset="0"/>
                </a:rPr>
                <a:t>regulatory framework</a:t>
              </a:r>
              <a:r>
                <a:rPr kumimoji="0" lang="en-GB" sz="2400" b="0" i="0" u="none" strike="noStrike" kern="1200" cap="none" spc="0" normalizeH="0" baseline="0" noProof="0" dirty="0" smtClean="0">
                  <a:ln>
                    <a:noFill/>
                  </a:ln>
                  <a:solidFill>
                    <a:srgbClr val="0000CC"/>
                  </a:solidFill>
                  <a:effectLst/>
                  <a:uLnTx/>
                  <a:uFillTx/>
                  <a:latin typeface="Tahoma" pitchFamily="34" charset="0"/>
                  <a:ea typeface="Tahoma" pitchFamily="34" charset="0"/>
                  <a:cs typeface="Tahoma" pitchFamily="34" charset="0"/>
                </a:rPr>
                <a:t>)</a:t>
              </a:r>
              <a:endParaRPr kumimoji="0" lang="en-GB" sz="2300" b="0" i="0" u="none" strike="noStrike" kern="1200" cap="none" spc="0" normalizeH="0" baseline="0" noProof="0" dirty="0" smtClean="0">
                <a:ln>
                  <a:noFill/>
                </a:ln>
                <a:solidFill>
                  <a:srgbClr val="0000CC"/>
                </a:solidFill>
                <a:effectLst/>
                <a:uLnTx/>
                <a:uFillTx/>
                <a:latin typeface="Tahoma" pitchFamily="34" charset="0"/>
                <a:ea typeface="Tahoma" pitchFamily="34" charset="0"/>
                <a:cs typeface="Tahoma" pitchFamily="34" charset="0"/>
              </a:endParaRPr>
            </a:p>
          </p:txBody>
        </p:sp>
        <p:sp>
          <p:nvSpPr>
            <p:cNvPr id="7" name="Rounded Rectangle 7"/>
            <p:cNvSpPr/>
            <p:nvPr/>
          </p:nvSpPr>
          <p:spPr>
            <a:xfrm>
              <a:off x="2555777" y="4293096"/>
              <a:ext cx="1440159" cy="392772"/>
            </a:xfrm>
            <a:prstGeom prst="roundRect">
              <a:avLst/>
            </a:prstGeom>
            <a:solidFill>
              <a:srgbClr val="FF0000">
                <a:alpha val="1000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smtClean="0">
                  <a:solidFill>
                    <a:srgbClr val="000066"/>
                  </a:solidFill>
                  <a:latin typeface="Arial" pitchFamily="34" charset="0"/>
                  <a:ea typeface="Tahoma" pitchFamily="34" charset="0"/>
                  <a:cs typeface="Arial" pitchFamily="34" charset="0"/>
                </a:rPr>
                <a:t>Endpoint 1</a:t>
              </a:r>
              <a:endParaRPr lang="en-GB" sz="2000" dirty="0">
                <a:solidFill>
                  <a:srgbClr val="000066"/>
                </a:solidFill>
                <a:latin typeface="Arial" pitchFamily="34" charset="0"/>
                <a:ea typeface="Tahoma" pitchFamily="34" charset="0"/>
                <a:cs typeface="Arial" pitchFamily="34" charset="0"/>
              </a:endParaRPr>
            </a:p>
          </p:txBody>
        </p:sp>
        <p:sp>
          <p:nvSpPr>
            <p:cNvPr id="8" name="Rounded Rectangle 8"/>
            <p:cNvSpPr/>
            <p:nvPr/>
          </p:nvSpPr>
          <p:spPr>
            <a:xfrm>
              <a:off x="2555776" y="4941168"/>
              <a:ext cx="1440160" cy="392772"/>
            </a:xfrm>
            <a:prstGeom prst="roundRect">
              <a:avLst/>
            </a:prstGeom>
            <a:solidFill>
              <a:srgbClr val="FF0000">
                <a:alpha val="1000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smtClean="0">
                  <a:solidFill>
                    <a:srgbClr val="000066"/>
                  </a:solidFill>
                  <a:latin typeface="Arial" pitchFamily="34" charset="0"/>
                  <a:ea typeface="Tahoma" pitchFamily="34" charset="0"/>
                  <a:cs typeface="Arial" pitchFamily="34" charset="0"/>
                </a:rPr>
                <a:t>Endpoint </a:t>
              </a:r>
              <a:r>
                <a:rPr lang="en-GB" sz="2000" dirty="0">
                  <a:solidFill>
                    <a:srgbClr val="000066"/>
                  </a:solidFill>
                  <a:latin typeface="Arial" pitchFamily="34" charset="0"/>
                  <a:ea typeface="Tahoma" pitchFamily="34" charset="0"/>
                  <a:cs typeface="Arial" pitchFamily="34" charset="0"/>
                </a:rPr>
                <a:t>2</a:t>
              </a:r>
            </a:p>
          </p:txBody>
        </p:sp>
        <p:cxnSp>
          <p:nvCxnSpPr>
            <p:cNvPr id="10" name="Straight Arrow Connector 11"/>
            <p:cNvCxnSpPr>
              <a:endCxn id="7" idx="1"/>
            </p:cNvCxnSpPr>
            <p:nvPr/>
          </p:nvCxnSpPr>
          <p:spPr>
            <a:xfrm flipV="1">
              <a:off x="1979712" y="4489482"/>
              <a:ext cx="576065" cy="484418"/>
            </a:xfrm>
            <a:prstGeom prst="straightConnector1">
              <a:avLst/>
            </a:prstGeom>
            <a:ln w="9525">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4"/>
            <p:cNvCxnSpPr>
              <a:endCxn id="8" idx="1"/>
            </p:cNvCxnSpPr>
            <p:nvPr/>
          </p:nvCxnSpPr>
          <p:spPr>
            <a:xfrm>
              <a:off x="1979712" y="5045908"/>
              <a:ext cx="576064" cy="91646"/>
            </a:xfrm>
            <a:prstGeom prst="straightConnector1">
              <a:avLst/>
            </a:prstGeom>
            <a:ln w="9525">
              <a:solidFill>
                <a:srgbClr val="0000CC"/>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6"/>
            <p:cNvCxnSpPr/>
            <p:nvPr/>
          </p:nvCxnSpPr>
          <p:spPr>
            <a:xfrm>
              <a:off x="1979712" y="5117916"/>
              <a:ext cx="576064" cy="648072"/>
            </a:xfrm>
            <a:prstGeom prst="straightConnector1">
              <a:avLst/>
            </a:prstGeom>
            <a:ln w="9525">
              <a:solidFill>
                <a:srgbClr val="0000CC"/>
              </a:solidFill>
              <a:tailEnd type="arrow"/>
            </a:ln>
          </p:spPr>
          <p:style>
            <a:lnRef idx="1">
              <a:schemeClr val="accent1"/>
            </a:lnRef>
            <a:fillRef idx="0">
              <a:schemeClr val="accent1"/>
            </a:fillRef>
            <a:effectRef idx="0">
              <a:schemeClr val="accent1"/>
            </a:effectRef>
            <a:fontRef idx="minor">
              <a:schemeClr val="tx1"/>
            </a:fontRef>
          </p:style>
        </p:cxnSp>
        <p:sp>
          <p:nvSpPr>
            <p:cNvPr id="13" name="Flowchart: Process 20"/>
            <p:cNvSpPr/>
            <p:nvPr/>
          </p:nvSpPr>
          <p:spPr>
            <a:xfrm>
              <a:off x="2267744" y="3466213"/>
              <a:ext cx="2151112" cy="643591"/>
            </a:xfrm>
            <a:prstGeom prst="flowChartProcess">
              <a:avLst/>
            </a:prstGeom>
            <a:solidFill>
              <a:srgbClr val="EBEBF9"/>
            </a:solidFill>
            <a:ln w="95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a:solidFill>
                    <a:srgbClr val="000066"/>
                  </a:solidFill>
                  <a:latin typeface="Arial" pitchFamily="34" charset="0"/>
                  <a:ea typeface="Tahoma" pitchFamily="34" charset="0"/>
                  <a:cs typeface="Arial" pitchFamily="34" charset="0"/>
                </a:rPr>
                <a:t>Various potential </a:t>
              </a:r>
              <a:r>
                <a:rPr lang="en-GB" sz="2000" dirty="0" smtClean="0">
                  <a:solidFill>
                    <a:srgbClr val="000066"/>
                  </a:solidFill>
                  <a:latin typeface="Arial" pitchFamily="34" charset="0"/>
                  <a:ea typeface="Tahoma" pitchFamily="34" charset="0"/>
                  <a:cs typeface="Arial" pitchFamily="34" charset="0"/>
                </a:rPr>
                <a:t>outcomes</a:t>
              </a:r>
              <a:endParaRPr lang="en-GB" sz="2000" dirty="0">
                <a:solidFill>
                  <a:srgbClr val="000066"/>
                </a:solidFill>
                <a:latin typeface="Arial" pitchFamily="34" charset="0"/>
                <a:ea typeface="Tahoma" pitchFamily="34" charset="0"/>
                <a:cs typeface="Arial" pitchFamily="34" charset="0"/>
              </a:endParaRPr>
            </a:p>
          </p:txBody>
        </p:sp>
        <p:sp>
          <p:nvSpPr>
            <p:cNvPr id="14" name="Flowchart: Process 21"/>
            <p:cNvSpPr/>
            <p:nvPr/>
          </p:nvSpPr>
          <p:spPr>
            <a:xfrm>
              <a:off x="179512" y="3429001"/>
              <a:ext cx="1800200" cy="680804"/>
            </a:xfrm>
            <a:prstGeom prst="flowChartProcess">
              <a:avLst/>
            </a:prstGeom>
            <a:solidFill>
              <a:srgbClr val="EBEBF9"/>
            </a:solidFill>
            <a:ln w="95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a:solidFill>
                    <a:srgbClr val="000066"/>
                  </a:solidFill>
                  <a:latin typeface="Arial" pitchFamily="34" charset="0"/>
                  <a:ea typeface="Tahoma" pitchFamily="34" charset="0"/>
                  <a:cs typeface="Arial" pitchFamily="34" charset="0"/>
                </a:rPr>
                <a:t>Evaluation of one </a:t>
              </a:r>
              <a:r>
                <a:rPr lang="en-GB" sz="2000" dirty="0" smtClean="0">
                  <a:solidFill>
                    <a:srgbClr val="000066"/>
                  </a:solidFill>
                  <a:latin typeface="Arial" pitchFamily="34" charset="0"/>
                  <a:ea typeface="Tahoma" pitchFamily="34" charset="0"/>
                  <a:cs typeface="Arial" pitchFamily="34" charset="0"/>
                </a:rPr>
                <a:t>pesticide</a:t>
              </a:r>
              <a:endParaRPr lang="en-GB" sz="2000" dirty="0">
                <a:solidFill>
                  <a:srgbClr val="000066"/>
                </a:solidFill>
                <a:latin typeface="Arial" pitchFamily="34" charset="0"/>
                <a:ea typeface="Tahoma" pitchFamily="34" charset="0"/>
                <a:cs typeface="Arial" pitchFamily="34" charset="0"/>
              </a:endParaRPr>
            </a:p>
          </p:txBody>
        </p:sp>
        <p:sp>
          <p:nvSpPr>
            <p:cNvPr id="30" name="Rounded Rectangle 8"/>
            <p:cNvSpPr/>
            <p:nvPr/>
          </p:nvSpPr>
          <p:spPr>
            <a:xfrm>
              <a:off x="2555776" y="5549964"/>
              <a:ext cx="1440160" cy="392772"/>
            </a:xfrm>
            <a:prstGeom prst="roundRect">
              <a:avLst/>
            </a:prstGeom>
            <a:solidFill>
              <a:srgbClr val="FF0000">
                <a:alpha val="1000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smtClean="0">
                  <a:solidFill>
                    <a:srgbClr val="000066"/>
                  </a:solidFill>
                  <a:latin typeface="Arial" pitchFamily="34" charset="0"/>
                  <a:ea typeface="Tahoma" pitchFamily="34" charset="0"/>
                  <a:cs typeface="Arial" pitchFamily="34" charset="0"/>
                </a:rPr>
                <a:t>Endpoint 3</a:t>
              </a:r>
              <a:endParaRPr lang="en-GB" sz="2000" dirty="0">
                <a:solidFill>
                  <a:srgbClr val="000066"/>
                </a:solidFill>
                <a:latin typeface="Arial" pitchFamily="34" charset="0"/>
                <a:ea typeface="Tahoma" pitchFamily="34" charset="0"/>
                <a:cs typeface="Arial" pitchFamily="34" charset="0"/>
              </a:endParaRPr>
            </a:p>
          </p:txBody>
        </p:sp>
        <p:sp>
          <p:nvSpPr>
            <p:cNvPr id="37" name="Rectangle 45"/>
            <p:cNvSpPr>
              <a:spLocks noChangeArrowheads="1"/>
            </p:cNvSpPr>
            <p:nvPr/>
          </p:nvSpPr>
          <p:spPr bwMode="auto">
            <a:xfrm>
              <a:off x="179512" y="4829884"/>
              <a:ext cx="1800200" cy="400110"/>
            </a:xfrm>
            <a:prstGeom prst="rect">
              <a:avLst/>
            </a:prstGeom>
            <a:solidFill>
              <a:srgbClr val="FFFF00">
                <a:alpha val="29000"/>
              </a:srgbClr>
            </a:solidFill>
            <a:ln w="12700">
              <a:solidFill>
                <a:srgbClr val="C00000"/>
              </a:solidFill>
              <a:miter lim="800000"/>
              <a:headEnd/>
              <a:tailEnd/>
            </a:ln>
            <a:effectLst/>
          </p:spPr>
          <p:txBody>
            <a:bodyPr wrap="square">
              <a:spAutoFit/>
            </a:bodyPr>
            <a:lstStyle/>
            <a:p>
              <a:pPr>
                <a:spcBef>
                  <a:spcPts val="300"/>
                </a:spcBef>
              </a:pPr>
              <a:r>
                <a:rPr lang="en-US" sz="2000" dirty="0" smtClean="0">
                  <a:solidFill>
                    <a:srgbClr val="C00000"/>
                  </a:solidFill>
                  <a:latin typeface="Arial" pitchFamily="34" charset="0"/>
                  <a:cs typeface="Arial" pitchFamily="34" charset="0"/>
                </a:rPr>
                <a:t>Single hazard</a:t>
              </a:r>
              <a:endParaRPr lang="en-US" sz="2000" dirty="0">
                <a:solidFill>
                  <a:srgbClr val="C00000"/>
                </a:solidFill>
                <a:latin typeface="Arial" pitchFamily="34" charset="0"/>
                <a:cs typeface="Arial" pitchFamily="34" charset="0"/>
              </a:endParaRPr>
            </a:p>
          </p:txBody>
        </p:sp>
      </p:grpSp>
      <p:grpSp>
        <p:nvGrpSpPr>
          <p:cNvPr id="4" name="22 Grupo"/>
          <p:cNvGrpSpPr/>
          <p:nvPr/>
        </p:nvGrpSpPr>
        <p:grpSpPr>
          <a:xfrm>
            <a:off x="4932040" y="1928802"/>
            <a:ext cx="4211960" cy="4137188"/>
            <a:chOff x="5004048" y="2316148"/>
            <a:chExt cx="4211960" cy="4137188"/>
          </a:xfrm>
        </p:grpSpPr>
        <p:sp>
          <p:nvSpPr>
            <p:cNvPr id="51" name="Title 1"/>
            <p:cNvSpPr txBox="1">
              <a:spLocks/>
            </p:cNvSpPr>
            <p:nvPr/>
          </p:nvSpPr>
          <p:spPr>
            <a:xfrm>
              <a:off x="5004048" y="2316148"/>
              <a:ext cx="4211960" cy="896828"/>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dirty="0" smtClean="0">
                  <a:ln>
                    <a:noFill/>
                  </a:ln>
                  <a:solidFill>
                    <a:srgbClr val="0000CC"/>
                  </a:solidFill>
                  <a:effectLst>
                    <a:outerShdw blurRad="38100" dist="38100" dir="2700000" algn="tl">
                      <a:srgbClr val="000000">
                        <a:alpha val="43137"/>
                      </a:srgbClr>
                    </a:outerShdw>
                  </a:effectLst>
                  <a:uLnTx/>
                  <a:uFillTx/>
                  <a:latin typeface="Tahoma" pitchFamily="34" charset="0"/>
                  <a:ea typeface="Tahoma" pitchFamily="34" charset="0"/>
                  <a:cs typeface="Tahoma" pitchFamily="34" charset="0"/>
                </a:rPr>
                <a:t>Multiple </a:t>
              </a:r>
              <a:r>
                <a:rPr kumimoji="0" lang="en-US" sz="3200" b="0" i="0" strike="noStrike" kern="1200" cap="none" spc="0" normalizeH="0" baseline="0" noProof="0" dirty="0" smtClean="0">
                  <a:ln>
                    <a:noFill/>
                  </a:ln>
                  <a:solidFill>
                    <a:srgbClr val="0000CC"/>
                  </a:solidFill>
                  <a:effectLst>
                    <a:outerShdw blurRad="38100" dist="38100" dir="2700000" algn="tl">
                      <a:srgbClr val="000000">
                        <a:alpha val="43137"/>
                      </a:srgbClr>
                    </a:outerShdw>
                  </a:effectLst>
                  <a:uLnTx/>
                  <a:uFillTx/>
                  <a:latin typeface="Tahoma" pitchFamily="34" charset="0"/>
                  <a:ea typeface="Tahoma" pitchFamily="34" charset="0"/>
                  <a:cs typeface="Tahoma" pitchFamily="34" charset="0"/>
                </a:rPr>
                <a:t>hazard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1" strike="noStrike" kern="1200" cap="none" spc="0" normalizeH="0" baseline="0" noProof="0" dirty="0" smtClean="0">
                  <a:ln>
                    <a:noFill/>
                  </a:ln>
                  <a:solidFill>
                    <a:srgbClr val="0000CC"/>
                  </a:solidFill>
                  <a:effectLst/>
                  <a:uLnTx/>
                  <a:uFillTx/>
                  <a:latin typeface="Tahoma" pitchFamily="34" charset="0"/>
                  <a:ea typeface="Tahoma" pitchFamily="34" charset="0"/>
                  <a:cs typeface="Tahoma" pitchFamily="34" charset="0"/>
                </a:rPr>
                <a:t>(</a:t>
              </a:r>
              <a:r>
                <a:rPr lang="en-US" sz="2400" b="1" i="1" dirty="0" smtClean="0">
                  <a:solidFill>
                    <a:srgbClr val="0000CC"/>
                  </a:solidFill>
                  <a:ea typeface="Tahoma" pitchFamily="34" charset="0"/>
                  <a:cs typeface="Tahoma" pitchFamily="34" charset="0"/>
                </a:rPr>
                <a:t>integrated e</a:t>
              </a:r>
              <a:r>
                <a:rPr kumimoji="0" lang="en-US" sz="2400" b="1" i="1" strike="noStrike" kern="1200" cap="none" spc="0" normalizeH="0" baseline="0" noProof="0" dirty="0" smtClean="0">
                  <a:ln>
                    <a:noFill/>
                  </a:ln>
                  <a:solidFill>
                    <a:srgbClr val="0000CC"/>
                  </a:solidFill>
                  <a:effectLst/>
                  <a:uLnTx/>
                  <a:uFillTx/>
                  <a:latin typeface="Tahoma" pitchFamily="34" charset="0"/>
                  <a:ea typeface="Tahoma" pitchFamily="34" charset="0"/>
                  <a:cs typeface="Tahoma" pitchFamily="34" charset="0"/>
                </a:rPr>
                <a:t>pi</a:t>
              </a:r>
              <a:r>
                <a:rPr kumimoji="0" lang="en-US" sz="2400" b="1" i="1" u="none" strike="noStrike" kern="1200" cap="none" spc="0" normalizeH="0" baseline="0" noProof="0" dirty="0" smtClean="0">
                  <a:ln>
                    <a:noFill/>
                  </a:ln>
                  <a:solidFill>
                    <a:srgbClr val="0000CC"/>
                  </a:solidFill>
                  <a:effectLst/>
                  <a:uLnTx/>
                  <a:uFillTx/>
                  <a:latin typeface="Tahoma" pitchFamily="34" charset="0"/>
                  <a:ea typeface="Tahoma" pitchFamily="34" charset="0"/>
                  <a:cs typeface="Tahoma" pitchFamily="34" charset="0"/>
                </a:rPr>
                <a:t> approach)</a:t>
              </a:r>
            </a:p>
          </p:txBody>
        </p:sp>
        <p:sp>
          <p:nvSpPr>
            <p:cNvPr id="52" name="Rounded Rectangle 7"/>
            <p:cNvSpPr/>
            <p:nvPr/>
          </p:nvSpPr>
          <p:spPr>
            <a:xfrm>
              <a:off x="5292081" y="4548396"/>
              <a:ext cx="1440159" cy="392772"/>
            </a:xfrm>
            <a:prstGeom prst="roundRect">
              <a:avLst/>
            </a:prstGeom>
            <a:solidFill>
              <a:srgbClr val="FF0000">
                <a:alpha val="1000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smtClean="0">
                  <a:solidFill>
                    <a:srgbClr val="000066"/>
                  </a:solidFill>
                  <a:latin typeface="Arial" pitchFamily="34" charset="0"/>
                  <a:ea typeface="Tahoma" pitchFamily="34" charset="0"/>
                  <a:cs typeface="Arial" pitchFamily="34" charset="0"/>
                </a:rPr>
                <a:t>Pesticides</a:t>
              </a:r>
              <a:endParaRPr lang="en-GB" sz="2000" dirty="0">
                <a:solidFill>
                  <a:srgbClr val="000066"/>
                </a:solidFill>
                <a:latin typeface="Arial" pitchFamily="34" charset="0"/>
                <a:ea typeface="Tahoma" pitchFamily="34" charset="0"/>
                <a:cs typeface="Arial" pitchFamily="34" charset="0"/>
              </a:endParaRPr>
            </a:p>
          </p:txBody>
        </p:sp>
        <p:sp>
          <p:nvSpPr>
            <p:cNvPr id="53" name="Rounded Rectangle 8"/>
            <p:cNvSpPr/>
            <p:nvPr/>
          </p:nvSpPr>
          <p:spPr>
            <a:xfrm>
              <a:off x="5292080" y="5196468"/>
              <a:ext cx="1440160" cy="392772"/>
            </a:xfrm>
            <a:prstGeom prst="roundRect">
              <a:avLst/>
            </a:prstGeom>
            <a:solidFill>
              <a:srgbClr val="FF0000">
                <a:alpha val="1000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smtClean="0">
                  <a:solidFill>
                    <a:srgbClr val="000066"/>
                  </a:solidFill>
                  <a:latin typeface="Arial" pitchFamily="34" charset="0"/>
                  <a:ea typeface="Tahoma" pitchFamily="34" charset="0"/>
                  <a:cs typeface="Arial" pitchFamily="34" charset="0"/>
                </a:rPr>
                <a:t>Chemicals</a:t>
              </a:r>
              <a:endParaRPr lang="en-GB" sz="2000" dirty="0">
                <a:solidFill>
                  <a:srgbClr val="000066"/>
                </a:solidFill>
                <a:latin typeface="Arial" pitchFamily="34" charset="0"/>
                <a:ea typeface="Tahoma" pitchFamily="34" charset="0"/>
                <a:cs typeface="Arial" pitchFamily="34" charset="0"/>
              </a:endParaRPr>
            </a:p>
          </p:txBody>
        </p:sp>
        <p:cxnSp>
          <p:nvCxnSpPr>
            <p:cNvPr id="54" name="Straight Arrow Connector 11"/>
            <p:cNvCxnSpPr/>
            <p:nvPr/>
          </p:nvCxnSpPr>
          <p:spPr>
            <a:xfrm flipV="1">
              <a:off x="6732240" y="5589240"/>
              <a:ext cx="792088" cy="576064"/>
            </a:xfrm>
            <a:prstGeom prst="straightConnector1">
              <a:avLst/>
            </a:prstGeom>
            <a:ln w="9525">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14"/>
            <p:cNvCxnSpPr/>
            <p:nvPr/>
          </p:nvCxnSpPr>
          <p:spPr>
            <a:xfrm>
              <a:off x="6732240" y="5445224"/>
              <a:ext cx="792088" cy="0"/>
            </a:xfrm>
            <a:prstGeom prst="straightConnector1">
              <a:avLst/>
            </a:prstGeom>
            <a:ln w="9525">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16"/>
            <p:cNvCxnSpPr/>
            <p:nvPr/>
          </p:nvCxnSpPr>
          <p:spPr>
            <a:xfrm>
              <a:off x="6732240" y="4725144"/>
              <a:ext cx="792088" cy="504056"/>
            </a:xfrm>
            <a:prstGeom prst="straightConnector1">
              <a:avLst/>
            </a:prstGeom>
            <a:ln w="9525">
              <a:solidFill>
                <a:srgbClr val="0000CC"/>
              </a:solidFill>
              <a:tailEnd type="triangle"/>
            </a:ln>
          </p:spPr>
          <p:style>
            <a:lnRef idx="1">
              <a:schemeClr val="accent1"/>
            </a:lnRef>
            <a:fillRef idx="0">
              <a:schemeClr val="accent1"/>
            </a:fillRef>
            <a:effectRef idx="0">
              <a:schemeClr val="accent1"/>
            </a:effectRef>
            <a:fontRef idx="minor">
              <a:schemeClr val="tx1"/>
            </a:fontRef>
          </p:style>
        </p:cxnSp>
        <p:sp>
          <p:nvSpPr>
            <p:cNvPr id="57" name="Flowchart: Process 20"/>
            <p:cNvSpPr/>
            <p:nvPr/>
          </p:nvSpPr>
          <p:spPr>
            <a:xfrm>
              <a:off x="7236296" y="3501008"/>
              <a:ext cx="1800200" cy="643591"/>
            </a:xfrm>
            <a:prstGeom prst="flowChartProcess">
              <a:avLst/>
            </a:prstGeom>
            <a:solidFill>
              <a:srgbClr val="EBEBF9"/>
            </a:solidFill>
            <a:ln w="95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smtClean="0">
                  <a:solidFill>
                    <a:srgbClr val="000066"/>
                  </a:solidFill>
                  <a:latin typeface="Arial" pitchFamily="34" charset="0"/>
                  <a:ea typeface="Tahoma" pitchFamily="34" charset="0"/>
                  <a:cs typeface="Arial" pitchFamily="34" charset="0"/>
                </a:rPr>
                <a:t>Known (or emerging risk)</a:t>
              </a:r>
              <a:endParaRPr lang="en-GB" sz="2000" dirty="0">
                <a:solidFill>
                  <a:srgbClr val="000066"/>
                </a:solidFill>
                <a:latin typeface="Arial" pitchFamily="34" charset="0"/>
                <a:ea typeface="Tahoma" pitchFamily="34" charset="0"/>
                <a:cs typeface="Arial" pitchFamily="34" charset="0"/>
              </a:endParaRPr>
            </a:p>
          </p:txBody>
        </p:sp>
        <p:sp>
          <p:nvSpPr>
            <p:cNvPr id="58" name="Flowchart: Process 21"/>
            <p:cNvSpPr/>
            <p:nvPr/>
          </p:nvSpPr>
          <p:spPr>
            <a:xfrm>
              <a:off x="5220072" y="3429000"/>
              <a:ext cx="1656184" cy="864096"/>
            </a:xfrm>
            <a:prstGeom prst="flowChartProcess">
              <a:avLst/>
            </a:prstGeom>
            <a:solidFill>
              <a:srgbClr val="EBEBF9"/>
            </a:solidFill>
            <a:ln w="9525">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a:solidFill>
                    <a:srgbClr val="000066"/>
                  </a:solidFill>
                  <a:latin typeface="Arial" pitchFamily="34" charset="0"/>
                  <a:ea typeface="Tahoma" pitchFamily="34" charset="0"/>
                  <a:cs typeface="Arial" pitchFamily="34" charset="0"/>
                </a:rPr>
                <a:t>Evaluation of </a:t>
              </a:r>
              <a:r>
                <a:rPr lang="en-GB" sz="2000" dirty="0" smtClean="0">
                  <a:solidFill>
                    <a:srgbClr val="000066"/>
                  </a:solidFill>
                  <a:latin typeface="Arial" pitchFamily="34" charset="0"/>
                  <a:ea typeface="Tahoma" pitchFamily="34" charset="0"/>
                  <a:cs typeface="Arial" pitchFamily="34" charset="0"/>
                </a:rPr>
                <a:t>various</a:t>
              </a:r>
            </a:p>
            <a:p>
              <a:pPr algn="ctr">
                <a:defRPr/>
              </a:pPr>
              <a:r>
                <a:rPr lang="en-GB" sz="2000" dirty="0" smtClean="0">
                  <a:solidFill>
                    <a:srgbClr val="000066"/>
                  </a:solidFill>
                  <a:latin typeface="Arial" pitchFamily="34" charset="0"/>
                  <a:ea typeface="Tahoma" pitchFamily="34" charset="0"/>
                  <a:cs typeface="Arial" pitchFamily="34" charset="0"/>
                </a:rPr>
                <a:t>‘stressors’</a:t>
              </a:r>
              <a:endParaRPr lang="en-GB" sz="2000" dirty="0">
                <a:solidFill>
                  <a:srgbClr val="000066"/>
                </a:solidFill>
                <a:latin typeface="Arial" pitchFamily="34" charset="0"/>
                <a:ea typeface="Tahoma" pitchFamily="34" charset="0"/>
                <a:cs typeface="Arial" pitchFamily="34" charset="0"/>
              </a:endParaRPr>
            </a:p>
          </p:txBody>
        </p:sp>
        <p:sp>
          <p:nvSpPr>
            <p:cNvPr id="59" name="Rounded Rectangle 8"/>
            <p:cNvSpPr/>
            <p:nvPr/>
          </p:nvSpPr>
          <p:spPr>
            <a:xfrm>
              <a:off x="5292080" y="5805264"/>
              <a:ext cx="1440160" cy="648072"/>
            </a:xfrm>
            <a:prstGeom prst="roundRect">
              <a:avLst/>
            </a:prstGeom>
            <a:solidFill>
              <a:srgbClr val="FF0000">
                <a:alpha val="10000"/>
              </a:srgbClr>
            </a:solid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2000" dirty="0" smtClean="0">
                  <a:solidFill>
                    <a:srgbClr val="000066"/>
                  </a:solidFill>
                  <a:latin typeface="Arial" pitchFamily="34" charset="0"/>
                  <a:ea typeface="Tahoma" pitchFamily="34" charset="0"/>
                  <a:cs typeface="Arial" pitchFamily="34" charset="0"/>
                </a:rPr>
                <a:t>Biological agents</a:t>
              </a:r>
              <a:endParaRPr lang="en-GB" sz="2000" dirty="0">
                <a:solidFill>
                  <a:srgbClr val="000066"/>
                </a:solidFill>
                <a:latin typeface="Arial" pitchFamily="34" charset="0"/>
                <a:ea typeface="Tahoma" pitchFamily="34" charset="0"/>
                <a:cs typeface="Arial" pitchFamily="34" charset="0"/>
              </a:endParaRPr>
            </a:p>
          </p:txBody>
        </p:sp>
        <p:sp>
          <p:nvSpPr>
            <p:cNvPr id="60" name="Rectangle 45"/>
            <p:cNvSpPr>
              <a:spLocks noChangeArrowheads="1"/>
            </p:cNvSpPr>
            <p:nvPr/>
          </p:nvSpPr>
          <p:spPr bwMode="auto">
            <a:xfrm>
              <a:off x="7596336" y="5085184"/>
              <a:ext cx="1368152" cy="707886"/>
            </a:xfrm>
            <a:prstGeom prst="rect">
              <a:avLst/>
            </a:prstGeom>
            <a:solidFill>
              <a:srgbClr val="FFFF00">
                <a:alpha val="29000"/>
              </a:srgbClr>
            </a:solidFill>
            <a:ln w="12700">
              <a:solidFill>
                <a:srgbClr val="C00000"/>
              </a:solidFill>
              <a:miter lim="800000"/>
              <a:headEnd/>
              <a:tailEnd/>
            </a:ln>
            <a:effectLst/>
          </p:spPr>
          <p:txBody>
            <a:bodyPr wrap="square">
              <a:spAutoFit/>
            </a:bodyPr>
            <a:lstStyle/>
            <a:p>
              <a:pPr>
                <a:spcBef>
                  <a:spcPts val="300"/>
                </a:spcBef>
              </a:pPr>
              <a:r>
                <a:rPr lang="en-US" sz="2000" dirty="0" smtClean="0">
                  <a:solidFill>
                    <a:srgbClr val="C00000"/>
                  </a:solidFill>
                  <a:latin typeface="Arial" pitchFamily="34" charset="0"/>
                  <a:cs typeface="Arial" pitchFamily="34" charset="0"/>
                </a:rPr>
                <a:t>↑ disease incidence</a:t>
              </a:r>
              <a:endParaRPr lang="en-US" sz="2000" dirty="0">
                <a:solidFill>
                  <a:srgbClr val="C00000"/>
                </a:solidFill>
                <a:latin typeface="Arial" pitchFamily="34" charset="0"/>
                <a:cs typeface="Arial" pitchFamily="34" charset="0"/>
              </a:endParaRPr>
            </a:p>
          </p:txBody>
        </p:sp>
      </p:gr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ppt_w/2"/>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18512" y="357166"/>
            <a:ext cx="8611206" cy="61436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p:cNvGrpSpPr>
            <a:grpSpLocks/>
          </p:cNvGrpSpPr>
          <p:nvPr/>
        </p:nvGrpSpPr>
        <p:grpSpPr bwMode="auto">
          <a:xfrm>
            <a:off x="427038" y="2908300"/>
            <a:ext cx="7197725" cy="1233488"/>
            <a:chOff x="262" y="1920"/>
            <a:chExt cx="4534" cy="777"/>
          </a:xfrm>
        </p:grpSpPr>
        <p:sp>
          <p:nvSpPr>
            <p:cNvPr id="19497" name="Oval 3"/>
            <p:cNvSpPr>
              <a:spLocks noChangeArrowheads="1"/>
            </p:cNvSpPr>
            <p:nvPr/>
          </p:nvSpPr>
          <p:spPr bwMode="auto">
            <a:xfrm>
              <a:off x="3936" y="1920"/>
              <a:ext cx="860" cy="777"/>
            </a:xfrm>
            <a:prstGeom prst="ellipse">
              <a:avLst/>
            </a:prstGeom>
            <a:solidFill>
              <a:srgbClr val="66FF33"/>
            </a:solidFill>
            <a:ln w="12700">
              <a:solidFill>
                <a:srgbClr val="66FF33"/>
              </a:solidFill>
              <a:round/>
              <a:headEnd/>
              <a:tailEnd/>
            </a:ln>
          </p:spPr>
          <p:txBody>
            <a:bodyPr wrap="none" anchor="ctr"/>
            <a:lstStyle/>
            <a:p>
              <a:endParaRPr lang="ja-JP"/>
            </a:p>
          </p:txBody>
        </p:sp>
        <p:sp>
          <p:nvSpPr>
            <p:cNvPr id="19498" name="Text Box 4"/>
            <p:cNvSpPr txBox="1">
              <a:spLocks noChangeArrowheads="1"/>
            </p:cNvSpPr>
            <p:nvPr/>
          </p:nvSpPr>
          <p:spPr bwMode="auto">
            <a:xfrm>
              <a:off x="262" y="2120"/>
              <a:ext cx="68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ltLang="ja-JP" sz="1800" b="1" dirty="0">
                  <a:solidFill>
                    <a:schemeClr val="bg2">
                      <a:lumMod val="60000"/>
                      <a:lumOff val="40000"/>
                    </a:schemeClr>
                  </a:solidFill>
                </a:rPr>
                <a:t>Biologic</a:t>
              </a:r>
            </a:p>
            <a:p>
              <a:pPr algn="ctr"/>
              <a:r>
                <a:rPr lang="en-US" altLang="ja-JP" sz="1800" b="1" dirty="0">
                  <a:solidFill>
                    <a:schemeClr val="bg2">
                      <a:lumMod val="60000"/>
                      <a:lumOff val="40000"/>
                    </a:schemeClr>
                  </a:solidFill>
                </a:rPr>
                <a:t>Inputs</a:t>
              </a:r>
              <a:endParaRPr lang="en-US" altLang="ja-JP" sz="1800" dirty="0">
                <a:solidFill>
                  <a:schemeClr val="bg2">
                    <a:lumMod val="60000"/>
                    <a:lumOff val="40000"/>
                  </a:schemeClr>
                </a:solidFill>
              </a:endParaRPr>
            </a:p>
          </p:txBody>
        </p:sp>
        <p:sp>
          <p:nvSpPr>
            <p:cNvPr id="19499" name="Text Box 5"/>
            <p:cNvSpPr txBox="1">
              <a:spLocks noChangeArrowheads="1"/>
            </p:cNvSpPr>
            <p:nvPr/>
          </p:nvSpPr>
          <p:spPr bwMode="auto">
            <a:xfrm>
              <a:off x="4020" y="2064"/>
              <a:ext cx="656"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ltLang="ja-JP" sz="1600" b="1" dirty="0">
                  <a:solidFill>
                    <a:schemeClr val="accent1">
                      <a:lumMod val="75000"/>
                    </a:schemeClr>
                  </a:solidFill>
                </a:rPr>
                <a:t>Normal</a:t>
              </a:r>
            </a:p>
            <a:p>
              <a:pPr algn="ctr"/>
              <a:r>
                <a:rPr lang="en-US" altLang="ja-JP" sz="1600" b="1" dirty="0">
                  <a:solidFill>
                    <a:schemeClr val="accent1">
                      <a:lumMod val="75000"/>
                    </a:schemeClr>
                  </a:solidFill>
                </a:rPr>
                <a:t>Biologic</a:t>
              </a:r>
            </a:p>
            <a:p>
              <a:pPr algn="ctr"/>
              <a:r>
                <a:rPr lang="en-US" altLang="ja-JP" sz="1600" b="1" dirty="0">
                  <a:solidFill>
                    <a:schemeClr val="accent1">
                      <a:lumMod val="75000"/>
                    </a:schemeClr>
                  </a:solidFill>
                </a:rPr>
                <a:t>Function</a:t>
              </a:r>
            </a:p>
          </p:txBody>
        </p:sp>
        <p:grpSp>
          <p:nvGrpSpPr>
            <p:cNvPr id="5" name="Group 6"/>
            <p:cNvGrpSpPr>
              <a:grpSpLocks/>
            </p:cNvGrpSpPr>
            <p:nvPr/>
          </p:nvGrpSpPr>
          <p:grpSpPr bwMode="auto">
            <a:xfrm>
              <a:off x="960" y="2245"/>
              <a:ext cx="2986" cy="144"/>
              <a:chOff x="960" y="2245"/>
              <a:chExt cx="2986" cy="144"/>
            </a:xfrm>
          </p:grpSpPr>
          <p:sp>
            <p:nvSpPr>
              <p:cNvPr id="19501" name="Rectangle 7"/>
              <p:cNvSpPr>
                <a:spLocks noChangeArrowheads="1"/>
              </p:cNvSpPr>
              <p:nvPr/>
            </p:nvSpPr>
            <p:spPr bwMode="auto">
              <a:xfrm>
                <a:off x="960" y="2280"/>
                <a:ext cx="2592" cy="95"/>
              </a:xfrm>
              <a:prstGeom prst="rect">
                <a:avLst/>
              </a:prstGeom>
              <a:solidFill>
                <a:srgbClr val="EAEAEA"/>
              </a:solidFill>
              <a:ln w="9525">
                <a:solidFill>
                  <a:srgbClr val="333333"/>
                </a:solidFill>
                <a:miter lim="800000"/>
                <a:headEnd/>
                <a:tailEnd/>
              </a:ln>
            </p:spPr>
            <p:txBody>
              <a:bodyPr wrap="none" anchor="ctr"/>
              <a:lstStyle/>
              <a:p>
                <a:endParaRPr lang="ja-JP"/>
              </a:p>
            </p:txBody>
          </p:sp>
          <p:sp>
            <p:nvSpPr>
              <p:cNvPr id="19502" name="Line 8"/>
              <p:cNvSpPr>
                <a:spLocks noChangeShapeType="1"/>
              </p:cNvSpPr>
              <p:nvPr/>
            </p:nvSpPr>
            <p:spPr bwMode="auto">
              <a:xfrm>
                <a:off x="960" y="2280"/>
                <a:ext cx="2592" cy="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503" name="Line 9"/>
              <p:cNvSpPr>
                <a:spLocks noChangeShapeType="1"/>
              </p:cNvSpPr>
              <p:nvPr/>
            </p:nvSpPr>
            <p:spPr bwMode="auto">
              <a:xfrm>
                <a:off x="960" y="2371"/>
                <a:ext cx="1105" cy="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504" name="Line 10"/>
              <p:cNvSpPr>
                <a:spLocks noChangeShapeType="1"/>
              </p:cNvSpPr>
              <p:nvPr/>
            </p:nvSpPr>
            <p:spPr bwMode="auto">
              <a:xfrm>
                <a:off x="2523" y="2371"/>
                <a:ext cx="1029" cy="0"/>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505" name="Line 11"/>
              <p:cNvSpPr>
                <a:spLocks noChangeShapeType="1"/>
              </p:cNvSpPr>
              <p:nvPr/>
            </p:nvSpPr>
            <p:spPr bwMode="auto">
              <a:xfrm>
                <a:off x="960" y="2280"/>
                <a:ext cx="0" cy="91"/>
              </a:xfrm>
              <a:prstGeom prst="line">
                <a:avLst/>
              </a:prstGeom>
              <a:noFill/>
              <a:ln w="9525">
                <a:solidFill>
                  <a:srgbClr val="333333"/>
                </a:solidFill>
                <a:round/>
                <a:headEnd/>
                <a:tailEnd/>
              </a:ln>
              <a:extLst>
                <a:ext uri="{909E8E84-426E-40DD-AFC4-6F175D3DCCD1}">
                  <a14:hiddenFill xmlns:a14="http://schemas.microsoft.com/office/drawing/2010/main">
                    <a:noFill/>
                  </a14:hiddenFill>
                </a:ext>
              </a:extLst>
            </p:spPr>
            <p:txBody>
              <a:bodyPr/>
              <a:lstStyle/>
              <a:p>
                <a:endParaRPr lang="de-DE"/>
              </a:p>
            </p:txBody>
          </p:sp>
          <p:sp>
            <p:nvSpPr>
              <p:cNvPr id="19506" name="AutoShape 12"/>
              <p:cNvSpPr>
                <a:spLocks noChangeArrowheads="1"/>
              </p:cNvSpPr>
              <p:nvPr/>
            </p:nvSpPr>
            <p:spPr bwMode="auto">
              <a:xfrm>
                <a:off x="3562" y="2245"/>
                <a:ext cx="384"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C0C0C0"/>
              </a:solidFill>
              <a:ln w="9525">
                <a:solidFill>
                  <a:schemeClr val="tx1"/>
                </a:solidFill>
                <a:miter lim="800000"/>
                <a:headEnd/>
                <a:tailEnd/>
              </a:ln>
            </p:spPr>
            <p:txBody>
              <a:bodyPr wrap="none" anchor="ctr"/>
              <a:lstStyle/>
              <a:p>
                <a:endParaRPr lang="de-DE"/>
              </a:p>
            </p:txBody>
          </p:sp>
          <p:sp>
            <p:nvSpPr>
              <p:cNvPr id="19507" name="Line 13"/>
              <p:cNvSpPr>
                <a:spLocks noChangeShapeType="1"/>
              </p:cNvSpPr>
              <p:nvPr/>
            </p:nvSpPr>
            <p:spPr bwMode="auto">
              <a:xfrm>
                <a:off x="1008" y="2327"/>
                <a:ext cx="192" cy="0"/>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508" name="Line 14"/>
              <p:cNvSpPr>
                <a:spLocks noChangeShapeType="1"/>
              </p:cNvSpPr>
              <p:nvPr/>
            </p:nvSpPr>
            <p:spPr bwMode="auto">
              <a:xfrm>
                <a:off x="1248" y="2327"/>
                <a:ext cx="192" cy="0"/>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509" name="Line 15"/>
              <p:cNvSpPr>
                <a:spLocks noChangeShapeType="1"/>
              </p:cNvSpPr>
              <p:nvPr/>
            </p:nvSpPr>
            <p:spPr bwMode="auto">
              <a:xfrm>
                <a:off x="1488" y="2327"/>
                <a:ext cx="192" cy="0"/>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510" name="Line 16"/>
              <p:cNvSpPr>
                <a:spLocks noChangeShapeType="1"/>
              </p:cNvSpPr>
              <p:nvPr/>
            </p:nvSpPr>
            <p:spPr bwMode="auto">
              <a:xfrm>
                <a:off x="1728" y="2327"/>
                <a:ext cx="192" cy="0"/>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511" name="Line 17"/>
              <p:cNvSpPr>
                <a:spLocks noChangeShapeType="1"/>
              </p:cNvSpPr>
              <p:nvPr/>
            </p:nvSpPr>
            <p:spPr bwMode="auto">
              <a:xfrm>
                <a:off x="1968" y="2327"/>
                <a:ext cx="192" cy="0"/>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512" name="Line 18"/>
              <p:cNvSpPr>
                <a:spLocks noChangeShapeType="1"/>
              </p:cNvSpPr>
              <p:nvPr/>
            </p:nvSpPr>
            <p:spPr bwMode="auto">
              <a:xfrm>
                <a:off x="2208" y="2327"/>
                <a:ext cx="336" cy="0"/>
              </a:xfrm>
              <a:prstGeom prst="line">
                <a:avLst/>
              </a:prstGeom>
              <a:noFill/>
              <a:ln w="25400">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513" name="Line 19"/>
              <p:cNvSpPr>
                <a:spLocks noChangeShapeType="1"/>
              </p:cNvSpPr>
              <p:nvPr/>
            </p:nvSpPr>
            <p:spPr bwMode="auto">
              <a:xfrm>
                <a:off x="2592" y="2327"/>
                <a:ext cx="192" cy="0"/>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514" name="Line 20"/>
              <p:cNvSpPr>
                <a:spLocks noChangeShapeType="1"/>
              </p:cNvSpPr>
              <p:nvPr/>
            </p:nvSpPr>
            <p:spPr bwMode="auto">
              <a:xfrm>
                <a:off x="2832" y="2327"/>
                <a:ext cx="192" cy="0"/>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515" name="Line 21"/>
              <p:cNvSpPr>
                <a:spLocks noChangeShapeType="1"/>
              </p:cNvSpPr>
              <p:nvPr/>
            </p:nvSpPr>
            <p:spPr bwMode="auto">
              <a:xfrm>
                <a:off x="3072" y="2327"/>
                <a:ext cx="192" cy="0"/>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516" name="Line 22"/>
              <p:cNvSpPr>
                <a:spLocks noChangeShapeType="1"/>
              </p:cNvSpPr>
              <p:nvPr/>
            </p:nvSpPr>
            <p:spPr bwMode="auto">
              <a:xfrm>
                <a:off x="3312" y="2327"/>
                <a:ext cx="192" cy="0"/>
              </a:xfrm>
              <a:prstGeom prst="line">
                <a:avLst/>
              </a:prstGeom>
              <a:noFill/>
              <a:ln w="9525">
                <a:solidFill>
                  <a:srgbClr val="333333"/>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grpSp>
      </p:grpSp>
      <p:grpSp>
        <p:nvGrpSpPr>
          <p:cNvPr id="6" name="Group 45"/>
          <p:cNvGrpSpPr>
            <a:grpSpLocks/>
          </p:cNvGrpSpPr>
          <p:nvPr/>
        </p:nvGrpSpPr>
        <p:grpSpPr bwMode="auto">
          <a:xfrm>
            <a:off x="2601913" y="1231900"/>
            <a:ext cx="4495800" cy="2097088"/>
            <a:chOff x="1632" y="864"/>
            <a:chExt cx="2832" cy="1321"/>
          </a:xfrm>
        </p:grpSpPr>
        <p:grpSp>
          <p:nvGrpSpPr>
            <p:cNvPr id="7" name="Group 46"/>
            <p:cNvGrpSpPr>
              <a:grpSpLocks/>
            </p:cNvGrpSpPr>
            <p:nvPr/>
          </p:nvGrpSpPr>
          <p:grpSpPr bwMode="auto">
            <a:xfrm>
              <a:off x="1632" y="864"/>
              <a:ext cx="1432" cy="1321"/>
              <a:chOff x="1632" y="912"/>
              <a:chExt cx="1432" cy="1321"/>
            </a:xfrm>
          </p:grpSpPr>
          <p:sp>
            <p:nvSpPr>
              <p:cNvPr id="19492" name="Text Box 47"/>
              <p:cNvSpPr txBox="1">
                <a:spLocks noChangeArrowheads="1"/>
              </p:cNvSpPr>
              <p:nvPr/>
            </p:nvSpPr>
            <p:spPr bwMode="auto">
              <a:xfrm>
                <a:off x="1632" y="912"/>
                <a:ext cx="1432" cy="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ltLang="ja-JP" sz="1600" b="1" dirty="0">
                    <a:solidFill>
                      <a:schemeClr val="bg2">
                        <a:lumMod val="75000"/>
                      </a:schemeClr>
                    </a:solidFill>
                  </a:rPr>
                  <a:t>Exposure</a:t>
                </a:r>
              </a:p>
              <a:p>
                <a:pPr algn="ctr"/>
                <a:endParaRPr lang="en-US" altLang="ja-JP" sz="1600" b="1" dirty="0">
                  <a:solidFill>
                    <a:schemeClr val="bg2">
                      <a:lumMod val="75000"/>
                    </a:schemeClr>
                  </a:solidFill>
                </a:endParaRPr>
              </a:p>
              <a:p>
                <a:pPr algn="ctr"/>
                <a:r>
                  <a:rPr lang="en-US" altLang="ja-JP" sz="1600" b="1" dirty="0">
                    <a:solidFill>
                      <a:schemeClr val="bg2">
                        <a:lumMod val="75000"/>
                      </a:schemeClr>
                    </a:solidFill>
                  </a:rPr>
                  <a:t>Tissue Dose</a:t>
                </a:r>
              </a:p>
              <a:p>
                <a:pPr algn="ctr"/>
                <a:endParaRPr lang="en-US" altLang="ja-JP" sz="1600" b="1" dirty="0">
                  <a:solidFill>
                    <a:schemeClr val="bg2">
                      <a:lumMod val="75000"/>
                    </a:schemeClr>
                  </a:solidFill>
                </a:endParaRPr>
              </a:p>
              <a:p>
                <a:pPr algn="ctr"/>
                <a:r>
                  <a:rPr lang="en-US" altLang="ja-JP" sz="1600" b="1" dirty="0">
                    <a:solidFill>
                      <a:schemeClr val="bg2">
                        <a:lumMod val="75000"/>
                      </a:schemeClr>
                    </a:solidFill>
                  </a:rPr>
                  <a:t>Biologic Interaction</a:t>
                </a:r>
              </a:p>
              <a:p>
                <a:pPr algn="ctr"/>
                <a:endParaRPr lang="en-US" altLang="ja-JP" sz="1600" b="1" dirty="0">
                  <a:solidFill>
                    <a:schemeClr val="bg2">
                      <a:lumMod val="75000"/>
                    </a:schemeClr>
                  </a:solidFill>
                </a:endParaRPr>
              </a:p>
              <a:p>
                <a:pPr algn="ctr"/>
                <a:r>
                  <a:rPr lang="en-US" altLang="ja-JP" sz="1600" b="1" dirty="0">
                    <a:solidFill>
                      <a:schemeClr val="bg2">
                        <a:lumMod val="75000"/>
                      </a:schemeClr>
                    </a:solidFill>
                  </a:rPr>
                  <a:t>Perturbation</a:t>
                </a:r>
                <a:endParaRPr lang="en-US" altLang="ja-JP" sz="1600" dirty="0">
                  <a:solidFill>
                    <a:schemeClr val="bg2">
                      <a:lumMod val="75000"/>
                    </a:schemeClr>
                  </a:solidFill>
                </a:endParaRPr>
              </a:p>
            </p:txBody>
          </p:sp>
          <p:sp>
            <p:nvSpPr>
              <p:cNvPr id="19493" name="AutoShape 48"/>
              <p:cNvSpPr>
                <a:spLocks noChangeArrowheads="1"/>
              </p:cNvSpPr>
              <p:nvPr/>
            </p:nvSpPr>
            <p:spPr bwMode="auto">
              <a:xfrm>
                <a:off x="2304" y="1148"/>
                <a:ext cx="96" cy="94"/>
              </a:xfrm>
              <a:prstGeom prst="downArrow">
                <a:avLst>
                  <a:gd name="adj1" fmla="val 50000"/>
                  <a:gd name="adj2" fmla="val 25000"/>
                </a:avLst>
              </a:prstGeom>
              <a:solidFill>
                <a:srgbClr val="000080"/>
              </a:solidFill>
              <a:ln w="9525">
                <a:solidFill>
                  <a:srgbClr val="000080"/>
                </a:solidFill>
                <a:miter lim="800000"/>
                <a:headEnd/>
                <a:tailEnd/>
              </a:ln>
            </p:spPr>
            <p:txBody>
              <a:bodyPr wrap="none" anchor="ctr"/>
              <a:lstStyle/>
              <a:p>
                <a:endParaRPr lang="ja-JP"/>
              </a:p>
            </p:txBody>
          </p:sp>
          <p:sp>
            <p:nvSpPr>
              <p:cNvPr id="19494" name="AutoShape 49"/>
              <p:cNvSpPr>
                <a:spLocks noChangeArrowheads="1"/>
              </p:cNvSpPr>
              <p:nvPr/>
            </p:nvSpPr>
            <p:spPr bwMode="auto">
              <a:xfrm>
                <a:off x="2304" y="1431"/>
                <a:ext cx="96" cy="94"/>
              </a:xfrm>
              <a:prstGeom prst="downArrow">
                <a:avLst>
                  <a:gd name="adj1" fmla="val 50000"/>
                  <a:gd name="adj2" fmla="val 25000"/>
                </a:avLst>
              </a:prstGeom>
              <a:solidFill>
                <a:srgbClr val="000080"/>
              </a:solidFill>
              <a:ln w="9525">
                <a:solidFill>
                  <a:srgbClr val="000080"/>
                </a:solidFill>
                <a:miter lim="800000"/>
                <a:headEnd/>
                <a:tailEnd/>
              </a:ln>
            </p:spPr>
            <p:txBody>
              <a:bodyPr wrap="none" anchor="ctr"/>
              <a:lstStyle/>
              <a:p>
                <a:endParaRPr lang="ja-JP"/>
              </a:p>
            </p:txBody>
          </p:sp>
          <p:sp>
            <p:nvSpPr>
              <p:cNvPr id="19495" name="AutoShape 50"/>
              <p:cNvSpPr>
                <a:spLocks noChangeArrowheads="1"/>
              </p:cNvSpPr>
              <p:nvPr/>
            </p:nvSpPr>
            <p:spPr bwMode="auto">
              <a:xfrm>
                <a:off x="2304" y="1714"/>
                <a:ext cx="96" cy="94"/>
              </a:xfrm>
              <a:prstGeom prst="downArrow">
                <a:avLst>
                  <a:gd name="adj1" fmla="val 50000"/>
                  <a:gd name="adj2" fmla="val 25000"/>
                </a:avLst>
              </a:prstGeom>
              <a:solidFill>
                <a:srgbClr val="000080"/>
              </a:solidFill>
              <a:ln w="9525">
                <a:solidFill>
                  <a:srgbClr val="000080"/>
                </a:solidFill>
                <a:miter lim="800000"/>
                <a:headEnd/>
                <a:tailEnd/>
              </a:ln>
            </p:spPr>
            <p:txBody>
              <a:bodyPr wrap="none" anchor="ctr"/>
              <a:lstStyle/>
              <a:p>
                <a:endParaRPr lang="ja-JP"/>
              </a:p>
            </p:txBody>
          </p:sp>
          <p:sp>
            <p:nvSpPr>
              <p:cNvPr id="19496" name="AutoShape 51"/>
              <p:cNvSpPr>
                <a:spLocks noChangeArrowheads="1"/>
              </p:cNvSpPr>
              <p:nvPr/>
            </p:nvSpPr>
            <p:spPr bwMode="auto">
              <a:xfrm>
                <a:off x="2304" y="2044"/>
                <a:ext cx="144" cy="189"/>
              </a:xfrm>
              <a:prstGeom prst="downArrow">
                <a:avLst>
                  <a:gd name="adj1" fmla="val 50000"/>
                  <a:gd name="adj2" fmla="val 32813"/>
                </a:avLst>
              </a:prstGeom>
              <a:solidFill>
                <a:schemeClr val="tx1"/>
              </a:solidFill>
              <a:ln w="9525">
                <a:solidFill>
                  <a:schemeClr val="hlink"/>
                </a:solidFill>
                <a:miter lim="800000"/>
                <a:headEnd/>
                <a:tailEnd/>
              </a:ln>
            </p:spPr>
            <p:txBody>
              <a:bodyPr wrap="none" anchor="ctr"/>
              <a:lstStyle/>
              <a:p>
                <a:endParaRPr lang="ja-JP"/>
              </a:p>
            </p:txBody>
          </p:sp>
        </p:grpSp>
        <p:sp>
          <p:nvSpPr>
            <p:cNvPr id="19491" name="Rectangle 52"/>
            <p:cNvSpPr>
              <a:spLocks noChangeArrowheads="1"/>
            </p:cNvSpPr>
            <p:nvPr/>
          </p:nvSpPr>
          <p:spPr bwMode="auto">
            <a:xfrm>
              <a:off x="3120" y="1056"/>
              <a:ext cx="1344" cy="480"/>
            </a:xfrm>
            <a:prstGeom prst="rect">
              <a:avLst/>
            </a:prstGeom>
            <a:solidFill>
              <a:schemeClr val="accent1"/>
            </a:solidFill>
            <a:ln w="9525">
              <a:solidFill>
                <a:schemeClr val="tx1"/>
              </a:solidFill>
              <a:miter lim="800000"/>
              <a:headEnd/>
              <a:tailEnd/>
            </a:ln>
          </p:spPr>
          <p:txBody>
            <a:bodyPr wrap="none" anchor="ctr"/>
            <a:lstStyle/>
            <a:p>
              <a:pPr algn="ctr"/>
              <a:r>
                <a:rPr lang="en-US" altLang="ja-JP" sz="1800"/>
                <a:t>Low Dose</a:t>
              </a:r>
            </a:p>
          </p:txBody>
        </p:sp>
      </p:grpSp>
      <p:grpSp>
        <p:nvGrpSpPr>
          <p:cNvPr id="8" name="Group 57"/>
          <p:cNvGrpSpPr>
            <a:grpSpLocks/>
          </p:cNvGrpSpPr>
          <p:nvPr/>
        </p:nvGrpSpPr>
        <p:grpSpPr bwMode="auto">
          <a:xfrm>
            <a:off x="2952750" y="1689100"/>
            <a:ext cx="4221163" cy="3819525"/>
            <a:chOff x="2952750" y="1689100"/>
            <a:chExt cx="4221163" cy="3819525"/>
          </a:xfrm>
        </p:grpSpPr>
        <p:grpSp>
          <p:nvGrpSpPr>
            <p:cNvPr id="9" name="Group 29"/>
            <p:cNvGrpSpPr>
              <a:grpSpLocks/>
            </p:cNvGrpSpPr>
            <p:nvPr/>
          </p:nvGrpSpPr>
          <p:grpSpPr bwMode="auto">
            <a:xfrm>
              <a:off x="2952750" y="3573463"/>
              <a:ext cx="3154363" cy="1935162"/>
              <a:chOff x="1853" y="2339"/>
              <a:chExt cx="1987" cy="1219"/>
            </a:xfrm>
          </p:grpSpPr>
          <p:sp>
            <p:nvSpPr>
              <p:cNvPr id="19475" name="Oval 30"/>
              <p:cNvSpPr>
                <a:spLocks noChangeArrowheads="1"/>
              </p:cNvSpPr>
              <p:nvPr/>
            </p:nvSpPr>
            <p:spPr bwMode="auto">
              <a:xfrm>
                <a:off x="2688" y="2592"/>
                <a:ext cx="1152" cy="576"/>
              </a:xfrm>
              <a:prstGeom prst="ellipse">
                <a:avLst/>
              </a:prstGeom>
              <a:solidFill>
                <a:srgbClr val="00CCFF"/>
              </a:solidFill>
              <a:ln w="12700">
                <a:solidFill>
                  <a:srgbClr val="00CCFF"/>
                </a:solidFill>
                <a:round/>
                <a:headEnd/>
                <a:tailEnd/>
              </a:ln>
            </p:spPr>
            <p:txBody>
              <a:bodyPr wrap="none" anchor="ctr"/>
              <a:lstStyle/>
              <a:p>
                <a:endParaRPr lang="ja-JP"/>
              </a:p>
            </p:txBody>
          </p:sp>
          <p:sp>
            <p:nvSpPr>
              <p:cNvPr id="19476" name="Rectangle 31"/>
              <p:cNvSpPr>
                <a:spLocks noChangeArrowheads="1"/>
              </p:cNvSpPr>
              <p:nvPr/>
            </p:nvSpPr>
            <p:spPr bwMode="auto">
              <a:xfrm>
                <a:off x="2362" y="3023"/>
                <a:ext cx="538" cy="94"/>
              </a:xfrm>
              <a:prstGeom prst="rect">
                <a:avLst/>
              </a:prstGeom>
              <a:solidFill>
                <a:srgbClr val="EAEAEA"/>
              </a:solidFill>
              <a:ln w="9525">
                <a:solidFill>
                  <a:schemeClr val="tx1"/>
                </a:solidFill>
                <a:miter lim="800000"/>
                <a:headEnd/>
                <a:tailEnd/>
              </a:ln>
            </p:spPr>
            <p:txBody>
              <a:bodyPr wrap="none" anchor="ctr"/>
              <a:lstStyle/>
              <a:p>
                <a:endParaRPr lang="ja-JP"/>
              </a:p>
            </p:txBody>
          </p:sp>
          <p:sp>
            <p:nvSpPr>
              <p:cNvPr id="19477" name="Rectangle 32"/>
              <p:cNvSpPr>
                <a:spLocks noChangeArrowheads="1"/>
              </p:cNvSpPr>
              <p:nvPr/>
            </p:nvSpPr>
            <p:spPr bwMode="auto">
              <a:xfrm>
                <a:off x="2362" y="2917"/>
                <a:ext cx="89" cy="192"/>
              </a:xfrm>
              <a:prstGeom prst="rect">
                <a:avLst/>
              </a:prstGeom>
              <a:solidFill>
                <a:srgbClr val="EAEAEA"/>
              </a:solidFill>
              <a:ln w="9525">
                <a:solidFill>
                  <a:schemeClr val="tx1"/>
                </a:solidFill>
                <a:miter lim="800000"/>
                <a:headEnd/>
                <a:tailEnd/>
              </a:ln>
            </p:spPr>
            <p:txBody>
              <a:bodyPr wrap="none" anchor="ctr"/>
              <a:lstStyle/>
              <a:p>
                <a:endParaRPr lang="ja-JP"/>
              </a:p>
            </p:txBody>
          </p:sp>
          <p:sp>
            <p:nvSpPr>
              <p:cNvPr id="19478" name="Freeform 33"/>
              <p:cNvSpPr>
                <a:spLocks/>
              </p:cNvSpPr>
              <p:nvPr/>
            </p:nvSpPr>
            <p:spPr bwMode="auto">
              <a:xfrm>
                <a:off x="2053" y="2339"/>
                <a:ext cx="872" cy="365"/>
              </a:xfrm>
              <a:custGeom>
                <a:avLst/>
                <a:gdLst>
                  <a:gd name="T0" fmla="*/ 0 w 1856"/>
                  <a:gd name="T1" fmla="*/ 0 h 760"/>
                  <a:gd name="T2" fmla="*/ 0 w 1856"/>
                  <a:gd name="T3" fmla="*/ 0 h 760"/>
                  <a:gd name="T4" fmla="*/ 0 w 1856"/>
                  <a:gd name="T5" fmla="*/ 0 h 760"/>
                  <a:gd name="T6" fmla="*/ 0 w 1856"/>
                  <a:gd name="T7" fmla="*/ 0 h 760"/>
                  <a:gd name="T8" fmla="*/ 0 60000 65536"/>
                  <a:gd name="T9" fmla="*/ 0 60000 65536"/>
                  <a:gd name="T10" fmla="*/ 0 60000 65536"/>
                  <a:gd name="T11" fmla="*/ 0 60000 65536"/>
                  <a:gd name="T12" fmla="*/ 0 w 1856"/>
                  <a:gd name="T13" fmla="*/ 0 h 760"/>
                  <a:gd name="T14" fmla="*/ 1856 w 1856"/>
                  <a:gd name="T15" fmla="*/ 760 h 760"/>
                </a:gdLst>
                <a:ahLst/>
                <a:cxnLst>
                  <a:cxn ang="T8">
                    <a:pos x="T0" y="T1"/>
                  </a:cxn>
                  <a:cxn ang="T9">
                    <a:pos x="T2" y="T3"/>
                  </a:cxn>
                  <a:cxn ang="T10">
                    <a:pos x="T4" y="T5"/>
                  </a:cxn>
                  <a:cxn ang="T11">
                    <a:pos x="T6" y="T7"/>
                  </a:cxn>
                </a:cxnLst>
                <a:rect l="T12" t="T13" r="T14" b="T15"/>
                <a:pathLst>
                  <a:path w="1856" h="760">
                    <a:moveTo>
                      <a:pt x="0" y="0"/>
                    </a:moveTo>
                    <a:cubicBezTo>
                      <a:pt x="220" y="40"/>
                      <a:pt x="440" y="80"/>
                      <a:pt x="720" y="192"/>
                    </a:cubicBezTo>
                    <a:cubicBezTo>
                      <a:pt x="1000" y="304"/>
                      <a:pt x="1504" y="584"/>
                      <a:pt x="1680" y="672"/>
                    </a:cubicBezTo>
                    <a:cubicBezTo>
                      <a:pt x="1856" y="760"/>
                      <a:pt x="1816" y="740"/>
                      <a:pt x="1776" y="720"/>
                    </a:cubicBezTo>
                  </a:path>
                </a:pathLst>
              </a:custGeom>
              <a:noFill/>
              <a:ln w="19050">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19479" name="Freeform 34"/>
              <p:cNvSpPr>
                <a:spLocks/>
              </p:cNvSpPr>
              <p:nvPr/>
            </p:nvSpPr>
            <p:spPr bwMode="auto">
              <a:xfrm>
                <a:off x="2523" y="2371"/>
                <a:ext cx="523" cy="268"/>
              </a:xfrm>
              <a:custGeom>
                <a:avLst/>
                <a:gdLst>
                  <a:gd name="T0" fmla="*/ 0 w 1248"/>
                  <a:gd name="T1" fmla="*/ 0 h 624"/>
                  <a:gd name="T2" fmla="*/ 0 w 1248"/>
                  <a:gd name="T3" fmla="*/ 0 h 624"/>
                  <a:gd name="T4" fmla="*/ 0 w 1248"/>
                  <a:gd name="T5" fmla="*/ 0 h 624"/>
                  <a:gd name="T6" fmla="*/ 0 60000 65536"/>
                  <a:gd name="T7" fmla="*/ 0 60000 65536"/>
                  <a:gd name="T8" fmla="*/ 0 60000 65536"/>
                  <a:gd name="T9" fmla="*/ 0 w 1248"/>
                  <a:gd name="T10" fmla="*/ 0 h 624"/>
                  <a:gd name="T11" fmla="*/ 1248 w 1248"/>
                  <a:gd name="T12" fmla="*/ 624 h 624"/>
                </a:gdLst>
                <a:ahLst/>
                <a:cxnLst>
                  <a:cxn ang="T6">
                    <a:pos x="T0" y="T1"/>
                  </a:cxn>
                  <a:cxn ang="T7">
                    <a:pos x="T2" y="T3"/>
                  </a:cxn>
                  <a:cxn ang="T8">
                    <a:pos x="T4" y="T5"/>
                  </a:cxn>
                </a:cxnLst>
                <a:rect l="T9" t="T10" r="T11" b="T12"/>
                <a:pathLst>
                  <a:path w="1248" h="624">
                    <a:moveTo>
                      <a:pt x="0" y="0"/>
                    </a:moveTo>
                    <a:cubicBezTo>
                      <a:pt x="256" y="116"/>
                      <a:pt x="512" y="232"/>
                      <a:pt x="720" y="336"/>
                    </a:cubicBezTo>
                    <a:cubicBezTo>
                      <a:pt x="928" y="440"/>
                      <a:pt x="1160" y="576"/>
                      <a:pt x="1248" y="624"/>
                    </a:cubicBezTo>
                  </a:path>
                </a:pathLst>
              </a:custGeom>
              <a:noFill/>
              <a:ln w="19050">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19480" name="AutoShape 35"/>
              <p:cNvSpPr>
                <a:spLocks noChangeArrowheads="1"/>
              </p:cNvSpPr>
              <p:nvPr/>
            </p:nvSpPr>
            <p:spPr bwMode="auto">
              <a:xfrm rot="-5400000">
                <a:off x="2211" y="2609"/>
                <a:ext cx="378" cy="192"/>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1 w 21600"/>
                  <a:gd name="T13" fmla="*/ 5400 h 21600"/>
                  <a:gd name="T14" fmla="*/ 18914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EAEAEA"/>
              </a:solidFill>
              <a:ln w="9525">
                <a:solidFill>
                  <a:schemeClr val="tx1"/>
                </a:solidFill>
                <a:miter lim="800000"/>
                <a:headEnd/>
                <a:tailEnd/>
              </a:ln>
            </p:spPr>
            <p:txBody>
              <a:bodyPr wrap="none" anchor="ctr"/>
              <a:lstStyle/>
              <a:p>
                <a:endParaRPr lang="de-DE"/>
              </a:p>
            </p:txBody>
          </p:sp>
          <p:sp>
            <p:nvSpPr>
              <p:cNvPr id="19481" name="Text Box 36"/>
              <p:cNvSpPr txBox="1">
                <a:spLocks noChangeArrowheads="1"/>
              </p:cNvSpPr>
              <p:nvPr/>
            </p:nvSpPr>
            <p:spPr bwMode="auto">
              <a:xfrm>
                <a:off x="1853" y="3154"/>
                <a:ext cx="120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ltLang="ja-JP" sz="1800" b="1" dirty="0">
                    <a:solidFill>
                      <a:schemeClr val="accent1">
                        <a:lumMod val="75000"/>
                      </a:schemeClr>
                    </a:solidFill>
                  </a:rPr>
                  <a:t>Adaptive Stress</a:t>
                </a:r>
              </a:p>
              <a:p>
                <a:pPr algn="ctr"/>
                <a:r>
                  <a:rPr lang="en-US" altLang="ja-JP" sz="1800" b="1" dirty="0">
                    <a:solidFill>
                      <a:schemeClr val="accent1">
                        <a:lumMod val="75000"/>
                      </a:schemeClr>
                    </a:solidFill>
                  </a:rPr>
                  <a:t>Responses</a:t>
                </a:r>
                <a:endParaRPr lang="en-US" altLang="ja-JP" sz="1800" dirty="0">
                  <a:solidFill>
                    <a:schemeClr val="accent1">
                      <a:lumMod val="75000"/>
                    </a:schemeClr>
                  </a:solidFill>
                </a:endParaRPr>
              </a:p>
            </p:txBody>
          </p:sp>
          <p:sp>
            <p:nvSpPr>
              <p:cNvPr id="19482" name="Line 37"/>
              <p:cNvSpPr>
                <a:spLocks noChangeShapeType="1"/>
              </p:cNvSpPr>
              <p:nvPr/>
            </p:nvSpPr>
            <p:spPr bwMode="auto">
              <a:xfrm rot="1786178">
                <a:off x="2310" y="2400"/>
                <a:ext cx="281" cy="5"/>
              </a:xfrm>
              <a:prstGeom prst="line">
                <a:avLst/>
              </a:prstGeom>
              <a:noFill/>
              <a:ln w="5080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483" name="Line 38"/>
              <p:cNvSpPr>
                <a:spLocks noChangeShapeType="1"/>
              </p:cNvSpPr>
              <p:nvPr/>
            </p:nvSpPr>
            <p:spPr bwMode="auto">
              <a:xfrm rot="10800000" flipV="1">
                <a:off x="2459" y="3070"/>
                <a:ext cx="141" cy="0"/>
              </a:xfrm>
              <a:prstGeom prst="line">
                <a:avLst/>
              </a:prstGeom>
              <a:noFill/>
              <a:ln w="254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484" name="Line 39"/>
              <p:cNvSpPr>
                <a:spLocks noChangeShapeType="1"/>
              </p:cNvSpPr>
              <p:nvPr/>
            </p:nvSpPr>
            <p:spPr bwMode="auto">
              <a:xfrm rot="16200000" flipV="1">
                <a:off x="2290" y="2673"/>
                <a:ext cx="218" cy="0"/>
              </a:xfrm>
              <a:prstGeom prst="line">
                <a:avLst/>
              </a:prstGeom>
              <a:noFill/>
              <a:ln w="254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485" name="Text Box 40"/>
              <p:cNvSpPr txBox="1">
                <a:spLocks noChangeArrowheads="1"/>
              </p:cNvSpPr>
              <p:nvPr/>
            </p:nvSpPr>
            <p:spPr bwMode="auto">
              <a:xfrm>
                <a:off x="2698" y="2725"/>
                <a:ext cx="1104"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ltLang="ja-JP" sz="1600" b="1" dirty="0">
                    <a:solidFill>
                      <a:schemeClr val="accent5">
                        <a:lumMod val="75000"/>
                      </a:schemeClr>
                    </a:solidFill>
                  </a:rPr>
                  <a:t>Early Cellular</a:t>
                </a:r>
              </a:p>
              <a:p>
                <a:pPr algn="ctr"/>
                <a:r>
                  <a:rPr lang="en-US" altLang="ja-JP" sz="1600" b="1" dirty="0">
                    <a:solidFill>
                      <a:schemeClr val="accent5">
                        <a:lumMod val="75000"/>
                      </a:schemeClr>
                    </a:solidFill>
                  </a:rPr>
                  <a:t>Changes</a:t>
                </a:r>
              </a:p>
            </p:txBody>
          </p:sp>
          <p:sp>
            <p:nvSpPr>
              <p:cNvPr id="19486" name="Line 41"/>
              <p:cNvSpPr>
                <a:spLocks noChangeShapeType="1"/>
              </p:cNvSpPr>
              <p:nvPr/>
            </p:nvSpPr>
            <p:spPr bwMode="auto">
              <a:xfrm rot="1786178">
                <a:off x="2608" y="2514"/>
                <a:ext cx="192" cy="0"/>
              </a:xfrm>
              <a:prstGeom prst="line">
                <a:avLst/>
              </a:prstGeom>
              <a:noFill/>
              <a:ln w="19050">
                <a:solidFill>
                  <a:schemeClr val="hlink"/>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487" name="Line 42"/>
              <p:cNvSpPr>
                <a:spLocks noChangeShapeType="1"/>
              </p:cNvSpPr>
              <p:nvPr/>
            </p:nvSpPr>
            <p:spPr bwMode="auto">
              <a:xfrm rot="1786178">
                <a:off x="2822" y="2639"/>
                <a:ext cx="192" cy="0"/>
              </a:xfrm>
              <a:prstGeom prst="line">
                <a:avLst/>
              </a:prstGeom>
              <a:noFill/>
              <a:ln w="19050">
                <a:solidFill>
                  <a:srgbClr val="00FF00"/>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488" name="Line 43"/>
              <p:cNvSpPr>
                <a:spLocks noChangeShapeType="1"/>
              </p:cNvSpPr>
              <p:nvPr/>
            </p:nvSpPr>
            <p:spPr bwMode="auto">
              <a:xfrm rot="10800000" flipV="1">
                <a:off x="2671" y="3071"/>
                <a:ext cx="122" cy="0"/>
              </a:xfrm>
              <a:prstGeom prst="line">
                <a:avLst/>
              </a:prstGeom>
              <a:noFill/>
              <a:ln w="25400">
                <a:solidFill>
                  <a:srgbClr val="0000FF"/>
                </a:solidFill>
                <a:round/>
                <a:headEnd/>
                <a:tailEnd type="triangle" w="med" len="med"/>
              </a:ln>
              <a:extLst>
                <a:ext uri="{909E8E84-426E-40DD-AFC4-6F175D3DCCD1}">
                  <a14:hiddenFill xmlns:a14="http://schemas.microsoft.com/office/drawing/2010/main">
                    <a:noFill/>
                  </a14:hiddenFill>
                </a:ext>
              </a:extLst>
            </p:spPr>
            <p:txBody>
              <a:bodyPr/>
              <a:lstStyle/>
              <a:p>
                <a:endParaRPr lang="de-DE"/>
              </a:p>
            </p:txBody>
          </p:sp>
          <p:sp>
            <p:nvSpPr>
              <p:cNvPr id="19489" name="Line 44"/>
              <p:cNvSpPr>
                <a:spLocks noChangeShapeType="1"/>
              </p:cNvSpPr>
              <p:nvPr/>
            </p:nvSpPr>
            <p:spPr bwMode="auto">
              <a:xfrm flipV="1">
                <a:off x="2404" y="2936"/>
                <a:ext cx="0" cy="141"/>
              </a:xfrm>
              <a:prstGeom prst="line">
                <a:avLst/>
              </a:prstGeom>
              <a:noFill/>
              <a:ln w="28575">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de-DE"/>
              </a:p>
            </p:txBody>
          </p:sp>
        </p:grpSp>
        <p:sp>
          <p:nvSpPr>
            <p:cNvPr id="19474" name="Rectangle 53"/>
            <p:cNvSpPr>
              <a:spLocks noChangeArrowheads="1"/>
            </p:cNvSpPr>
            <p:nvPr/>
          </p:nvSpPr>
          <p:spPr bwMode="auto">
            <a:xfrm>
              <a:off x="5040313" y="1689100"/>
              <a:ext cx="2133600" cy="762000"/>
            </a:xfrm>
            <a:prstGeom prst="rect">
              <a:avLst/>
            </a:prstGeom>
            <a:solidFill>
              <a:schemeClr val="accent1"/>
            </a:solidFill>
            <a:ln w="9525">
              <a:solidFill>
                <a:schemeClr val="tx1"/>
              </a:solidFill>
              <a:miter lim="800000"/>
              <a:headEnd/>
              <a:tailEnd/>
            </a:ln>
          </p:spPr>
          <p:txBody>
            <a:bodyPr wrap="none" anchor="ctr"/>
            <a:lstStyle/>
            <a:p>
              <a:pPr algn="ctr"/>
              <a:r>
                <a:rPr lang="en-US" altLang="ja-JP" sz="1800"/>
                <a:t>Higher Dose</a:t>
              </a:r>
            </a:p>
          </p:txBody>
        </p:sp>
      </p:grpSp>
      <p:grpSp>
        <p:nvGrpSpPr>
          <p:cNvPr id="10" name="Group 58"/>
          <p:cNvGrpSpPr>
            <a:grpSpLocks/>
          </p:cNvGrpSpPr>
          <p:nvPr/>
        </p:nvGrpSpPr>
        <p:grpSpPr bwMode="auto">
          <a:xfrm>
            <a:off x="5181600" y="1828800"/>
            <a:ext cx="3890966" cy="4024318"/>
            <a:chOff x="5181600" y="1828800"/>
            <a:chExt cx="3890966" cy="4024318"/>
          </a:xfrm>
        </p:grpSpPr>
        <p:grpSp>
          <p:nvGrpSpPr>
            <p:cNvPr id="11" name="Group 23"/>
            <p:cNvGrpSpPr>
              <a:grpSpLocks/>
            </p:cNvGrpSpPr>
            <p:nvPr/>
          </p:nvGrpSpPr>
          <p:grpSpPr bwMode="auto">
            <a:xfrm>
              <a:off x="5616577" y="4781554"/>
              <a:ext cx="3455989" cy="1071564"/>
              <a:chOff x="3538" y="3012"/>
              <a:chExt cx="2177" cy="675"/>
            </a:xfrm>
          </p:grpSpPr>
          <p:sp>
            <p:nvSpPr>
              <p:cNvPr id="19468" name="Oval 24"/>
              <p:cNvSpPr>
                <a:spLocks noChangeArrowheads="1"/>
              </p:cNvSpPr>
              <p:nvPr/>
            </p:nvSpPr>
            <p:spPr bwMode="auto">
              <a:xfrm>
                <a:off x="3991" y="3032"/>
                <a:ext cx="622" cy="560"/>
              </a:xfrm>
              <a:prstGeom prst="ellipse">
                <a:avLst/>
              </a:prstGeom>
              <a:solidFill>
                <a:srgbClr val="00FFFF"/>
              </a:solidFill>
              <a:ln w="12700">
                <a:solidFill>
                  <a:schemeClr val="bg1"/>
                </a:solidFill>
                <a:round/>
                <a:headEnd/>
                <a:tailEnd/>
              </a:ln>
            </p:spPr>
            <p:txBody>
              <a:bodyPr wrap="none" anchor="ctr"/>
              <a:lstStyle/>
              <a:p>
                <a:endParaRPr lang="ja-JP"/>
              </a:p>
            </p:txBody>
          </p:sp>
          <p:sp>
            <p:nvSpPr>
              <p:cNvPr id="19469" name="AutoShape 25"/>
              <p:cNvSpPr>
                <a:spLocks noChangeArrowheads="1"/>
              </p:cNvSpPr>
              <p:nvPr/>
            </p:nvSpPr>
            <p:spPr bwMode="auto">
              <a:xfrm rot="2036529">
                <a:off x="3538" y="3012"/>
                <a:ext cx="516" cy="18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91 w 21600"/>
                  <a:gd name="T13" fmla="*/ 5429 h 21600"/>
                  <a:gd name="T14" fmla="*/ 18921 w 21600"/>
                  <a:gd name="T15" fmla="*/ 16171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C0C0C0"/>
              </a:solidFill>
              <a:ln w="9525">
                <a:solidFill>
                  <a:srgbClr val="00FF00"/>
                </a:solidFill>
                <a:miter lim="800000"/>
                <a:headEnd/>
                <a:tailEnd/>
              </a:ln>
            </p:spPr>
            <p:txBody>
              <a:bodyPr wrap="none" anchor="ctr"/>
              <a:lstStyle/>
              <a:p>
                <a:endParaRPr lang="de-DE"/>
              </a:p>
            </p:txBody>
          </p:sp>
          <p:sp>
            <p:nvSpPr>
              <p:cNvPr id="19470" name="AutoShape 26"/>
              <p:cNvSpPr>
                <a:spLocks noChangeArrowheads="1"/>
              </p:cNvSpPr>
              <p:nvPr/>
            </p:nvSpPr>
            <p:spPr bwMode="auto">
              <a:xfrm>
                <a:off x="4647" y="3332"/>
                <a:ext cx="280" cy="150"/>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94 w 21600"/>
                  <a:gd name="T13" fmla="*/ 5472 h 21600"/>
                  <a:gd name="T14" fmla="*/ 18900 w 21600"/>
                  <a:gd name="T15" fmla="*/ 1627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808080"/>
              </a:solidFill>
              <a:ln w="9525">
                <a:solidFill>
                  <a:srgbClr val="FF0000"/>
                </a:solidFill>
                <a:miter lim="800000"/>
                <a:headEnd/>
                <a:tailEnd/>
              </a:ln>
            </p:spPr>
            <p:txBody>
              <a:bodyPr wrap="none" anchor="ctr"/>
              <a:lstStyle/>
              <a:p>
                <a:endParaRPr lang="de-DE"/>
              </a:p>
            </p:txBody>
          </p:sp>
          <p:sp>
            <p:nvSpPr>
              <p:cNvPr id="19471" name="Text Box 27"/>
              <p:cNvSpPr txBox="1">
                <a:spLocks noChangeArrowheads="1"/>
              </p:cNvSpPr>
              <p:nvPr/>
            </p:nvSpPr>
            <p:spPr bwMode="auto">
              <a:xfrm>
                <a:off x="4797" y="3105"/>
                <a:ext cx="918"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ltLang="ja-JP" sz="1800" b="1" dirty="0">
                    <a:solidFill>
                      <a:srgbClr val="FF0000"/>
                    </a:solidFill>
                    <a:effectLst>
                      <a:outerShdw blurRad="38100" dist="38100" dir="2700000" algn="tl">
                        <a:srgbClr val="000000">
                          <a:alpha val="43137"/>
                        </a:srgbClr>
                      </a:outerShdw>
                    </a:effectLst>
                  </a:rPr>
                  <a:t>Morbidity</a:t>
                </a:r>
              </a:p>
              <a:p>
                <a:pPr algn="ctr"/>
                <a:r>
                  <a:rPr lang="en-US" altLang="ja-JP" sz="1800" b="1" dirty="0">
                    <a:solidFill>
                      <a:srgbClr val="FF0000"/>
                    </a:solidFill>
                    <a:effectLst>
                      <a:outerShdw blurRad="38100" dist="38100" dir="2700000" algn="tl">
                        <a:srgbClr val="000000">
                          <a:alpha val="43137"/>
                        </a:srgbClr>
                      </a:outerShdw>
                    </a:effectLst>
                  </a:rPr>
                  <a:t>and</a:t>
                </a:r>
              </a:p>
              <a:p>
                <a:pPr algn="ctr"/>
                <a:r>
                  <a:rPr lang="en-US" altLang="ja-JP" sz="1800" b="1" dirty="0">
                    <a:solidFill>
                      <a:srgbClr val="FF0000"/>
                    </a:solidFill>
                    <a:effectLst>
                      <a:outerShdw blurRad="38100" dist="38100" dir="2700000" algn="tl">
                        <a:srgbClr val="000000">
                          <a:alpha val="43137"/>
                        </a:srgbClr>
                      </a:outerShdw>
                    </a:effectLst>
                  </a:rPr>
                  <a:t>Mortality</a:t>
                </a:r>
                <a:endParaRPr lang="en-US" altLang="ja-JP" sz="1800" dirty="0">
                  <a:solidFill>
                    <a:srgbClr val="FF0000"/>
                  </a:solidFill>
                  <a:effectLst>
                    <a:outerShdw blurRad="38100" dist="38100" dir="2700000" algn="tl">
                      <a:srgbClr val="000000">
                        <a:alpha val="43137"/>
                      </a:srgbClr>
                    </a:outerShdw>
                  </a:effectLst>
                </a:endParaRPr>
              </a:p>
            </p:txBody>
          </p:sp>
          <p:sp>
            <p:nvSpPr>
              <p:cNvPr id="19472" name="Text Box 28"/>
              <p:cNvSpPr txBox="1">
                <a:spLocks noChangeArrowheads="1"/>
              </p:cNvSpPr>
              <p:nvPr/>
            </p:nvSpPr>
            <p:spPr bwMode="auto">
              <a:xfrm>
                <a:off x="4083" y="3163"/>
                <a:ext cx="465"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ltLang="ja-JP" sz="1600" b="1" dirty="0">
                    <a:solidFill>
                      <a:srgbClr val="FF0000"/>
                    </a:solidFill>
                  </a:rPr>
                  <a:t>Cell </a:t>
                </a:r>
              </a:p>
              <a:p>
                <a:pPr algn="ctr"/>
                <a:r>
                  <a:rPr lang="en-US" altLang="ja-JP" sz="1600" b="1" dirty="0">
                    <a:solidFill>
                      <a:srgbClr val="FF0000"/>
                    </a:solidFill>
                  </a:rPr>
                  <a:t>Injury</a:t>
                </a:r>
              </a:p>
            </p:txBody>
          </p:sp>
        </p:grpSp>
        <p:sp>
          <p:nvSpPr>
            <p:cNvPr id="19467" name="Rectangle 54"/>
            <p:cNvSpPr>
              <a:spLocks noChangeArrowheads="1"/>
            </p:cNvSpPr>
            <p:nvPr/>
          </p:nvSpPr>
          <p:spPr bwMode="auto">
            <a:xfrm>
              <a:off x="5181600" y="1828800"/>
              <a:ext cx="2133600" cy="762000"/>
            </a:xfrm>
            <a:prstGeom prst="rect">
              <a:avLst/>
            </a:prstGeom>
            <a:solidFill>
              <a:schemeClr val="accent1"/>
            </a:solidFill>
            <a:ln w="9525">
              <a:solidFill>
                <a:schemeClr val="tx1"/>
              </a:solidFill>
              <a:miter lim="800000"/>
              <a:headEnd/>
              <a:tailEnd/>
            </a:ln>
          </p:spPr>
          <p:txBody>
            <a:bodyPr wrap="none" anchor="ctr"/>
            <a:lstStyle/>
            <a:p>
              <a:pPr algn="ctr"/>
              <a:r>
                <a:rPr lang="en-US" altLang="ja-JP" sz="1800"/>
                <a:t>Higher yet </a:t>
              </a:r>
            </a:p>
          </p:txBody>
        </p:sp>
      </p:grpSp>
      <p:sp>
        <p:nvSpPr>
          <p:cNvPr id="2" name="Titel 1"/>
          <p:cNvSpPr>
            <a:spLocks noGrp="1"/>
          </p:cNvSpPr>
          <p:nvPr>
            <p:ph type="title"/>
          </p:nvPr>
        </p:nvSpPr>
        <p:spPr>
          <a:xfrm>
            <a:off x="414338" y="184150"/>
            <a:ext cx="8229600" cy="423863"/>
          </a:xfrm>
        </p:spPr>
        <p:txBody>
          <a:bodyPr/>
          <a:lstStyle/>
          <a:p>
            <a:r>
              <a:rPr lang="de-DE" sz="2800" dirty="0" err="1" smtClean="0">
                <a:solidFill>
                  <a:schemeClr val="tx2">
                    <a:lumMod val="50000"/>
                  </a:schemeClr>
                </a:solidFill>
              </a:rPr>
              <a:t>Activation</a:t>
            </a:r>
            <a:r>
              <a:rPr lang="de-DE" sz="2800" dirty="0" smtClean="0">
                <a:solidFill>
                  <a:schemeClr val="tx2">
                    <a:lumMod val="50000"/>
                  </a:schemeClr>
                </a:solidFill>
              </a:rPr>
              <a:t> </a:t>
            </a:r>
            <a:r>
              <a:rPr lang="de-DE" sz="2800" dirty="0" err="1" smtClean="0">
                <a:solidFill>
                  <a:schemeClr val="tx2">
                    <a:lumMod val="50000"/>
                  </a:schemeClr>
                </a:solidFill>
              </a:rPr>
              <a:t>of</a:t>
            </a:r>
            <a:r>
              <a:rPr lang="de-DE" sz="2800" dirty="0" smtClean="0">
                <a:solidFill>
                  <a:schemeClr val="tx2">
                    <a:lumMod val="50000"/>
                  </a:schemeClr>
                </a:solidFill>
              </a:rPr>
              <a:t> a </a:t>
            </a:r>
            <a:r>
              <a:rPr lang="de-DE" sz="2800" dirty="0" err="1" smtClean="0">
                <a:solidFill>
                  <a:schemeClr val="tx2">
                    <a:lumMod val="50000"/>
                  </a:schemeClr>
                </a:solidFill>
              </a:rPr>
              <a:t>toxicity</a:t>
            </a:r>
            <a:r>
              <a:rPr lang="de-DE" sz="2800" dirty="0" smtClean="0">
                <a:solidFill>
                  <a:schemeClr val="tx2">
                    <a:lumMod val="50000"/>
                  </a:schemeClr>
                </a:solidFill>
              </a:rPr>
              <a:t> </a:t>
            </a:r>
            <a:r>
              <a:rPr lang="de-DE" sz="2800" dirty="0" err="1" smtClean="0">
                <a:solidFill>
                  <a:schemeClr val="tx2">
                    <a:lumMod val="50000"/>
                  </a:schemeClr>
                </a:solidFill>
              </a:rPr>
              <a:t>pathway</a:t>
            </a:r>
            <a:r>
              <a:rPr lang="de-DE" sz="2800" dirty="0" smtClean="0">
                <a:solidFill>
                  <a:schemeClr val="tx2">
                    <a:lumMod val="50000"/>
                  </a:schemeClr>
                </a:solidFill>
              </a:rPr>
              <a:t> (NRC, 2007)</a:t>
            </a:r>
            <a:endParaRPr lang="de-DE" sz="2800" dirty="0">
              <a:solidFill>
                <a:schemeClr val="tx2">
                  <a:lumMod val="50000"/>
                </a:schemeClr>
              </a:solidFill>
            </a:endParaRPr>
          </a:p>
        </p:txBody>
      </p:sp>
      <p:sp>
        <p:nvSpPr>
          <p:cNvPr id="3" name="Foliennummernplatzhalter 2"/>
          <p:cNvSpPr>
            <a:spLocks noGrp="1"/>
          </p:cNvSpPr>
          <p:nvPr>
            <p:ph type="sldNum" sz="quarter" idx="12"/>
          </p:nvPr>
        </p:nvSpPr>
        <p:spPr/>
        <p:txBody>
          <a:bodyPr/>
          <a:lstStyle/>
          <a:p>
            <a:pPr>
              <a:defRPr/>
            </a:pPr>
            <a:fld id="{2A7D369C-77DE-754D-8C1E-3B54E5FEFA1B}" type="slidenum">
              <a:rPr lang="de-CH" smtClean="0">
                <a:solidFill>
                  <a:srgbClr val="000000"/>
                </a:solidFill>
              </a:rPr>
              <a:pPr>
                <a:defRPr/>
              </a:pPr>
              <a:t>41</a:t>
            </a:fld>
            <a:endParaRPr lang="de-CH">
              <a:solidFill>
                <a:srgbClr val="000000"/>
              </a:solidFill>
            </a:endParaRPr>
          </a:p>
        </p:txBody>
      </p:sp>
    </p:spTree>
    <p:extLst>
      <p:ext uri="{BB962C8B-B14F-4D97-AF65-F5344CB8AC3E}">
        <p14:creationId xmlns:p14="http://schemas.microsoft.com/office/powerpoint/2010/main" val="27077532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1000" fill="hold"/>
                                        <p:tgtEl>
                                          <p:spTgt spid="10"/>
                                        </p:tgtEl>
                                        <p:attrNameLst>
                                          <p:attrName>ppt_w</p:attrName>
                                        </p:attrNameLst>
                                      </p:cBhvr>
                                      <p:tavLst>
                                        <p:tav tm="0">
                                          <p:val>
                                            <p:strVal val="#ppt_w*0.70"/>
                                          </p:val>
                                        </p:tav>
                                        <p:tav tm="100000">
                                          <p:val>
                                            <p:strVal val="#ppt_w"/>
                                          </p:val>
                                        </p:tav>
                                      </p:tavLst>
                                    </p:anim>
                                    <p:anim calcmode="lin" valueType="num">
                                      <p:cBhvr>
                                        <p:cTn id="22" dur="1000" fill="hold"/>
                                        <p:tgtEl>
                                          <p:spTgt spid="10"/>
                                        </p:tgtEl>
                                        <p:attrNameLst>
                                          <p:attrName>ppt_h</p:attrName>
                                        </p:attrNameLst>
                                      </p:cBhvr>
                                      <p:tavLst>
                                        <p:tav tm="0">
                                          <p:val>
                                            <p:strVal val="#ppt_h"/>
                                          </p:val>
                                        </p:tav>
                                        <p:tav tm="100000">
                                          <p:val>
                                            <p:strVal val="#ppt_h"/>
                                          </p:val>
                                        </p:tav>
                                      </p:tavLst>
                                    </p:anim>
                                    <p:animEffect transition="in" filter="fade">
                                      <p:cBhvr>
                                        <p:cTn id="23"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10406" y="285728"/>
            <a:ext cx="8719312" cy="65722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4909" y="357166"/>
            <a:ext cx="8480495" cy="614366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0" y="-71462"/>
            <a:ext cx="9144000" cy="1214446"/>
          </a:xfrm>
        </p:spPr>
        <p:txBody>
          <a:bodyPr/>
          <a:lstStyle/>
          <a:p>
            <a:pPr marL="992188" indent="-992188" algn="ctr"/>
            <a:r>
              <a:rPr lang="en-GB" sz="2400" b="1" dirty="0" smtClean="0">
                <a:solidFill>
                  <a:srgbClr val="C00000"/>
                </a:solidFill>
              </a:rPr>
              <a:t>AOP 1</a:t>
            </a:r>
            <a:r>
              <a:rPr lang="en-GB" sz="2400" b="1" dirty="0" smtClean="0">
                <a:solidFill>
                  <a:schemeClr val="tx2">
                    <a:lumMod val="25000"/>
                  </a:schemeClr>
                </a:solidFill>
              </a:rPr>
              <a:t>: Inhibition of the mitochondrial complex I of </a:t>
            </a:r>
            <a:r>
              <a:rPr lang="en-GB" sz="2400" b="1" dirty="0" err="1" smtClean="0">
                <a:solidFill>
                  <a:schemeClr val="tx2">
                    <a:lumMod val="25000"/>
                  </a:schemeClr>
                </a:solidFill>
              </a:rPr>
              <a:t>nigra</a:t>
            </a:r>
            <a:r>
              <a:rPr lang="en-GB" sz="2400" b="1" dirty="0" smtClean="0">
                <a:solidFill>
                  <a:schemeClr val="tx2">
                    <a:lumMod val="25000"/>
                  </a:schemeClr>
                </a:solidFill>
              </a:rPr>
              <a:t>-striatal neurons leads to </a:t>
            </a:r>
            <a:r>
              <a:rPr lang="en-GB" sz="2400" b="1" dirty="0" err="1" smtClean="0">
                <a:solidFill>
                  <a:srgbClr val="C00000"/>
                </a:solidFill>
              </a:rPr>
              <a:t>parkinsonian</a:t>
            </a:r>
            <a:r>
              <a:rPr lang="en-GB" sz="2400" b="1" dirty="0" smtClean="0">
                <a:solidFill>
                  <a:srgbClr val="C00000"/>
                </a:solidFill>
              </a:rPr>
              <a:t> motor deficits </a:t>
            </a:r>
            <a:endParaRPr lang="en-GB" sz="2400" b="1" dirty="0">
              <a:solidFill>
                <a:srgbClr val="C00000"/>
              </a:solidFill>
            </a:endParaRPr>
          </a:p>
        </p:txBody>
      </p:sp>
      <p:sp>
        <p:nvSpPr>
          <p:cNvPr id="2" name="Foliennummernplatzhalter 1"/>
          <p:cNvSpPr>
            <a:spLocks noGrp="1"/>
          </p:cNvSpPr>
          <p:nvPr>
            <p:ph type="sldNum" sz="quarter" idx="12"/>
          </p:nvPr>
        </p:nvSpPr>
        <p:spPr/>
        <p:txBody>
          <a:bodyPr/>
          <a:lstStyle/>
          <a:p>
            <a:pPr>
              <a:defRPr/>
            </a:pPr>
            <a:fld id="{6B453257-42E6-3748-8621-153AADA82D55}" type="slidenum">
              <a:rPr lang="de-CH" smtClean="0"/>
              <a:pPr>
                <a:defRPr/>
              </a:pPr>
              <a:t>44</a:t>
            </a:fld>
            <a:endParaRPr lang="de-CH"/>
          </a:p>
        </p:txBody>
      </p:sp>
      <p:sp>
        <p:nvSpPr>
          <p:cNvPr id="6" name="Textfeld 5"/>
          <p:cNvSpPr txBox="1"/>
          <p:nvPr/>
        </p:nvSpPr>
        <p:spPr>
          <a:xfrm>
            <a:off x="91849" y="5000636"/>
            <a:ext cx="8837869" cy="400110"/>
          </a:xfrm>
          <a:prstGeom prst="rect">
            <a:avLst/>
          </a:prstGeom>
          <a:noFill/>
        </p:spPr>
        <p:txBody>
          <a:bodyPr wrap="none" rtlCol="0">
            <a:spAutoFit/>
          </a:bodyPr>
          <a:lstStyle/>
          <a:p>
            <a:r>
              <a:rPr lang="de-DE" sz="2000" b="1" dirty="0" smtClean="0">
                <a:solidFill>
                  <a:schemeClr val="accent3">
                    <a:lumMod val="75000"/>
                  </a:schemeClr>
                </a:solidFill>
              </a:rPr>
              <a:t>AOP Wiki: </a:t>
            </a:r>
            <a:r>
              <a:rPr lang="de-DE" sz="2000" b="1" dirty="0" smtClean="0">
                <a:solidFill>
                  <a:schemeClr val="accent3">
                    <a:lumMod val="75000"/>
                  </a:schemeClr>
                </a:solidFill>
                <a:hlinkClick r:id="rId2"/>
              </a:rPr>
              <a:t>https://aopwiki.org/wiki/index.php/Aop:3</a:t>
            </a:r>
            <a:r>
              <a:rPr lang="de-DE" sz="2000" b="1" dirty="0" smtClean="0">
                <a:solidFill>
                  <a:schemeClr val="accent3">
                    <a:lumMod val="75000"/>
                  </a:schemeClr>
                </a:solidFill>
              </a:rPr>
              <a:t>, </a:t>
            </a:r>
            <a:r>
              <a:rPr lang="de-DE" sz="2000" b="1" dirty="0" err="1" smtClean="0">
                <a:solidFill>
                  <a:schemeClr val="accent3">
                    <a:lumMod val="75000"/>
                  </a:schemeClr>
                </a:solidFill>
              </a:rPr>
              <a:t>accessed</a:t>
            </a:r>
            <a:r>
              <a:rPr lang="de-DE" sz="2000" b="1" dirty="0" smtClean="0">
                <a:solidFill>
                  <a:schemeClr val="accent3">
                    <a:lumMod val="75000"/>
                  </a:schemeClr>
                </a:solidFill>
              </a:rPr>
              <a:t> </a:t>
            </a:r>
            <a:r>
              <a:rPr lang="de-DE" sz="2000" b="1" dirty="0" err="1" smtClean="0">
                <a:solidFill>
                  <a:schemeClr val="accent3">
                    <a:lumMod val="75000"/>
                  </a:schemeClr>
                </a:solidFill>
              </a:rPr>
              <a:t>Oct</a:t>
            </a:r>
            <a:r>
              <a:rPr lang="de-DE" sz="2000" b="1" dirty="0" smtClean="0">
                <a:solidFill>
                  <a:schemeClr val="accent3">
                    <a:lumMod val="75000"/>
                  </a:schemeClr>
                </a:solidFill>
              </a:rPr>
              <a:t> 1, 2016</a:t>
            </a:r>
            <a:endParaRPr lang="de-DE" sz="2000" b="1" dirty="0">
              <a:solidFill>
                <a:schemeClr val="accent3">
                  <a:lumMod val="75000"/>
                </a:schemeClr>
              </a:solidFill>
            </a:endParaRPr>
          </a:p>
        </p:txBody>
      </p:sp>
      <p:pic>
        <p:nvPicPr>
          <p:cNvPr id="4" name="Bild 3" descr="Bildschirmfoto 2016-10-01 um 09.51.50.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4298" y="1285860"/>
            <a:ext cx="8859131" cy="3345602"/>
          </a:xfrm>
          <a:prstGeom prst="rect">
            <a:avLst/>
          </a:prstGeom>
        </p:spPr>
      </p:pic>
      <p:sp>
        <p:nvSpPr>
          <p:cNvPr id="7" name="6 - Ορθογώνιο"/>
          <p:cNvSpPr/>
          <p:nvPr/>
        </p:nvSpPr>
        <p:spPr>
          <a:xfrm>
            <a:off x="357158" y="5572140"/>
            <a:ext cx="8286808" cy="1015663"/>
          </a:xfrm>
          <a:prstGeom prst="rect">
            <a:avLst/>
          </a:prstGeom>
        </p:spPr>
        <p:txBody>
          <a:bodyPr wrap="square">
            <a:spAutoFit/>
          </a:bodyPr>
          <a:lstStyle/>
          <a:p>
            <a:pPr algn="ctr"/>
            <a:r>
              <a:rPr lang="en-US" sz="2000" dirty="0" smtClean="0">
                <a:solidFill>
                  <a:schemeClr val="accent5">
                    <a:lumMod val="50000"/>
                  </a:schemeClr>
                </a:solidFill>
                <a:effectLst>
                  <a:outerShdw blurRad="38100" dist="38100" dir="2700000" algn="tl">
                    <a:srgbClr val="000000">
                      <a:alpha val="43137"/>
                    </a:srgbClr>
                  </a:outerShdw>
                </a:effectLst>
              </a:rPr>
              <a:t>Studies  on Adverse Outcome pathways  for many years  now  resulted so far only in few AOPs  not without  contraversies also  </a:t>
            </a:r>
          </a:p>
          <a:p>
            <a:pPr algn="ctr"/>
            <a:r>
              <a:rPr lang="en-US" sz="2000" dirty="0" smtClean="0">
                <a:solidFill>
                  <a:srgbClr val="C00000"/>
                </a:solidFill>
                <a:effectLst>
                  <a:outerShdw blurRad="38100" dist="38100" dir="2700000" algn="tl">
                    <a:srgbClr val="000000">
                      <a:alpha val="43137"/>
                    </a:srgbClr>
                  </a:outerShdw>
                </a:effectLst>
              </a:rPr>
              <a:t>See EFSA recent  reports on Paraquat and Parskinson  Disease</a:t>
            </a:r>
            <a:endParaRPr lang="el-GR" sz="2000" dirty="0">
              <a:solidFill>
                <a:srgbClr val="C0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0857579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ChangeArrowheads="1"/>
          </p:cNvSpPr>
          <p:nvPr/>
        </p:nvSpPr>
        <p:spPr bwMode="auto">
          <a:xfrm>
            <a:off x="2771775" y="6286520"/>
            <a:ext cx="4176713" cy="461628"/>
          </a:xfrm>
          <a:prstGeom prst="rect">
            <a:avLst/>
          </a:prstGeom>
          <a:noFill/>
          <a:ln w="9525">
            <a:noFill/>
            <a:miter lim="800000"/>
            <a:headEnd/>
            <a:tailEnd/>
          </a:ln>
        </p:spPr>
        <p:txBody>
          <a:bodyPr lIns="91405" tIns="45702" rIns="91405" bIns="45702">
            <a:spAutoFit/>
          </a:bodyPr>
          <a:lstStyle/>
          <a:p>
            <a:r>
              <a:rPr lang="el-GR" sz="1200" b="1" dirty="0">
                <a:solidFill>
                  <a:schemeClr val="accent5">
                    <a:lumMod val="50000"/>
                  </a:schemeClr>
                </a:solidFill>
              </a:rPr>
              <a:t>Pesticides cause oxidative stress, ROS production, </a:t>
            </a:r>
          </a:p>
          <a:p>
            <a:r>
              <a:rPr lang="el-GR" sz="1200" b="1" dirty="0">
                <a:solidFill>
                  <a:schemeClr val="accent5">
                    <a:lumMod val="50000"/>
                  </a:schemeClr>
                </a:solidFill>
              </a:rPr>
              <a:t>apoptosis, necrosis, pimutations, ageing </a:t>
            </a:r>
          </a:p>
        </p:txBody>
      </p:sp>
      <p:pic>
        <p:nvPicPr>
          <p:cNvPr id="3076" name="Picture 4" descr="1024px-Reactions_of_peroxynitrite_leading_to_either_apoptotic_or_necrotic_cell_deat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14612" y="4143380"/>
            <a:ext cx="3673475" cy="2087563"/>
          </a:xfrm>
          <a:prstGeom prst="rect">
            <a:avLst/>
          </a:prstGeom>
          <a:noFill/>
          <a:ln w="9525">
            <a:noFill/>
            <a:miter lim="800000"/>
            <a:headEnd/>
            <a:tailEnd/>
          </a:ln>
        </p:spPr>
      </p:pic>
      <p:pic>
        <p:nvPicPr>
          <p:cNvPr id="3077" name="Picture 5" descr="synapse"/>
          <p:cNvPicPr>
            <a:picLocks noChangeAspect="1" noChangeArrowheads="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9388" y="1412876"/>
            <a:ext cx="2106596" cy="1907834"/>
          </a:xfrm>
          <a:prstGeom prst="rect">
            <a:avLst/>
          </a:prstGeom>
          <a:noFill/>
          <a:ln w="9525">
            <a:noFill/>
            <a:miter lim="800000"/>
            <a:headEnd/>
            <a:tailEnd/>
          </a:ln>
        </p:spPr>
      </p:pic>
      <p:pic>
        <p:nvPicPr>
          <p:cNvPr id="3078" name="Picture 6" descr="ATP_atpsynanim"/>
          <p:cNvPicPr>
            <a:picLocks noChangeAspect="1" noChangeArrowheads="1" noCrop="1"/>
          </p:cNvPicPr>
          <p:nvPr/>
        </p:nvPicPr>
        <p:blipFill>
          <a:blip r:embed="rId5">
            <a:extLst>
              <a:ext uri="{28A0092B-C50C-407E-A947-70E740481C1C}">
                <a14:useLocalDpi xmlns:a14="http://schemas.microsoft.com/office/drawing/2010/main"/>
              </a:ext>
            </a:extLst>
          </a:blip>
          <a:srcRect/>
          <a:stretch>
            <a:fillRect/>
          </a:stretch>
        </p:blipFill>
        <p:spPr bwMode="auto">
          <a:xfrm>
            <a:off x="179388" y="4076700"/>
            <a:ext cx="2232025" cy="2160588"/>
          </a:xfrm>
          <a:prstGeom prst="rect">
            <a:avLst/>
          </a:prstGeom>
          <a:noFill/>
          <a:ln w="9525">
            <a:noFill/>
            <a:miter lim="800000"/>
            <a:headEnd/>
            <a:tailEnd/>
          </a:ln>
        </p:spPr>
      </p:pic>
      <p:sp>
        <p:nvSpPr>
          <p:cNvPr id="3079" name="Rectangle 7"/>
          <p:cNvSpPr>
            <a:spLocks noChangeArrowheads="1"/>
          </p:cNvSpPr>
          <p:nvPr/>
        </p:nvSpPr>
        <p:spPr bwMode="auto">
          <a:xfrm>
            <a:off x="0" y="3500438"/>
            <a:ext cx="2786050" cy="553961"/>
          </a:xfrm>
          <a:prstGeom prst="rect">
            <a:avLst/>
          </a:prstGeom>
          <a:noFill/>
          <a:ln w="9525">
            <a:noFill/>
            <a:miter lim="800000"/>
            <a:headEnd/>
            <a:tailEnd/>
          </a:ln>
        </p:spPr>
        <p:txBody>
          <a:bodyPr wrap="square" lIns="91405" tIns="45702" rIns="91405" bIns="45702">
            <a:spAutoFit/>
          </a:bodyPr>
          <a:lstStyle/>
          <a:p>
            <a:r>
              <a:rPr lang="el-GR" sz="1200" b="1" dirty="0">
                <a:solidFill>
                  <a:schemeClr val="accent5">
                    <a:lumMod val="50000"/>
                  </a:schemeClr>
                </a:solidFill>
              </a:rPr>
              <a:t>Ops, Pyrethroids and Carbamades </a:t>
            </a:r>
          </a:p>
          <a:p>
            <a:r>
              <a:rPr lang="el-GR" sz="1200" b="1" dirty="0">
                <a:solidFill>
                  <a:schemeClr val="accent5">
                    <a:lumMod val="50000"/>
                  </a:schemeClr>
                </a:solidFill>
              </a:rPr>
              <a:t>cause cholinergic crisis</a:t>
            </a:r>
            <a:r>
              <a:rPr lang="el-GR" dirty="0">
                <a:solidFill>
                  <a:schemeClr val="accent5">
                    <a:lumMod val="50000"/>
                  </a:schemeClr>
                </a:solidFill>
              </a:rPr>
              <a:t> </a:t>
            </a:r>
          </a:p>
        </p:txBody>
      </p:sp>
      <p:sp>
        <p:nvSpPr>
          <p:cNvPr id="3080" name="Rectangle 8"/>
          <p:cNvSpPr>
            <a:spLocks noChangeArrowheads="1"/>
          </p:cNvSpPr>
          <p:nvPr/>
        </p:nvSpPr>
        <p:spPr bwMode="auto">
          <a:xfrm>
            <a:off x="0" y="6218238"/>
            <a:ext cx="2757488" cy="461628"/>
          </a:xfrm>
          <a:prstGeom prst="rect">
            <a:avLst/>
          </a:prstGeom>
          <a:noFill/>
          <a:ln w="9525">
            <a:noFill/>
            <a:miter lim="800000"/>
            <a:headEnd/>
            <a:tailEnd/>
          </a:ln>
        </p:spPr>
        <p:txBody>
          <a:bodyPr lIns="91405" tIns="45702" rIns="91405" bIns="45702">
            <a:spAutoFit/>
          </a:bodyPr>
          <a:lstStyle/>
          <a:p>
            <a:r>
              <a:rPr lang="en-US" sz="1200" b="1" dirty="0">
                <a:solidFill>
                  <a:schemeClr val="accent5">
                    <a:lumMod val="50000"/>
                  </a:schemeClr>
                </a:solidFill>
              </a:rPr>
              <a:t>P</a:t>
            </a:r>
            <a:r>
              <a:rPr lang="el-GR" sz="1200" b="1" dirty="0">
                <a:solidFill>
                  <a:schemeClr val="accent5">
                    <a:lumMod val="50000"/>
                  </a:schemeClr>
                </a:solidFill>
              </a:rPr>
              <a:t>esticides inhibit the mitochondrial energy production </a:t>
            </a:r>
            <a:r>
              <a:rPr lang="en-US" sz="1200" b="1" dirty="0">
                <a:solidFill>
                  <a:schemeClr val="accent5">
                    <a:lumMod val="50000"/>
                  </a:schemeClr>
                </a:solidFill>
              </a:rPr>
              <a:t>at mt </a:t>
            </a:r>
            <a:r>
              <a:rPr lang="el-GR" sz="1200" b="1" dirty="0">
                <a:solidFill>
                  <a:schemeClr val="accent5">
                    <a:lumMod val="50000"/>
                  </a:schemeClr>
                </a:solidFill>
              </a:rPr>
              <a:t>complexes </a:t>
            </a:r>
          </a:p>
        </p:txBody>
      </p:sp>
      <p:sp>
        <p:nvSpPr>
          <p:cNvPr id="3081" name="Rectangle 9"/>
          <p:cNvSpPr>
            <a:spLocks noChangeArrowheads="1"/>
          </p:cNvSpPr>
          <p:nvPr/>
        </p:nvSpPr>
        <p:spPr bwMode="gray">
          <a:xfrm>
            <a:off x="80963" y="71415"/>
            <a:ext cx="8961437" cy="785818"/>
          </a:xfrm>
          <a:prstGeom prst="rect">
            <a:avLst/>
          </a:prstGeom>
          <a:noFill/>
          <a:ln w="9525">
            <a:solidFill>
              <a:srgbClr val="003366"/>
            </a:solidFill>
            <a:miter lim="800000"/>
            <a:headEnd/>
            <a:tailEnd/>
          </a:ln>
        </p:spPr>
        <p:txBody>
          <a:bodyPr lIns="91337" tIns="45668" rIns="91337" bIns="45668" anchor="ctr"/>
          <a:lstStyle/>
          <a:p>
            <a:pPr algn="ctr"/>
            <a:r>
              <a:rPr lang="el-GR" sz="2800" dirty="0">
                <a:solidFill>
                  <a:srgbClr val="C00000"/>
                </a:solidFill>
              </a:rPr>
              <a:t>Mechanisms </a:t>
            </a:r>
            <a:r>
              <a:rPr lang="en-US" sz="2800" dirty="0" smtClean="0">
                <a:solidFill>
                  <a:srgbClr val="C00000"/>
                </a:solidFill>
              </a:rPr>
              <a:t>involved in </a:t>
            </a:r>
            <a:r>
              <a:rPr lang="el-GR" sz="2800" dirty="0" smtClean="0">
                <a:solidFill>
                  <a:srgbClr val="C00000"/>
                </a:solidFill>
              </a:rPr>
              <a:t>long-term </a:t>
            </a:r>
            <a:r>
              <a:rPr lang="en-US" sz="2800" dirty="0" smtClean="0">
                <a:solidFill>
                  <a:srgbClr val="C00000"/>
                </a:solidFill>
              </a:rPr>
              <a:t>low dose </a:t>
            </a:r>
            <a:r>
              <a:rPr lang="el-GR" sz="2800" dirty="0" smtClean="0">
                <a:solidFill>
                  <a:srgbClr val="C00000"/>
                </a:solidFill>
              </a:rPr>
              <a:t>exposure</a:t>
            </a:r>
            <a:endParaRPr lang="en-US" sz="2800" dirty="0" smtClean="0">
              <a:solidFill>
                <a:srgbClr val="C00000"/>
              </a:solidFill>
            </a:endParaRPr>
          </a:p>
          <a:p>
            <a:pPr algn="ctr"/>
            <a:r>
              <a:rPr lang="en-US" sz="2800" dirty="0" smtClean="0">
                <a:solidFill>
                  <a:srgbClr val="C00000"/>
                </a:solidFill>
              </a:rPr>
              <a:t>Paradigm for pesticides </a:t>
            </a:r>
            <a:endParaRPr lang="el-GR" sz="4400" dirty="0">
              <a:solidFill>
                <a:srgbClr val="C00000"/>
              </a:solidFill>
            </a:endParaRPr>
          </a:p>
        </p:txBody>
      </p:sp>
      <p:pic>
        <p:nvPicPr>
          <p:cNvPr id="20" name="Picture 6" descr="674px-Sodium-potassium_pump"/>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614543" y="4000504"/>
            <a:ext cx="2315175" cy="2004883"/>
          </a:xfrm>
          <a:prstGeom prst="rect">
            <a:avLst/>
          </a:prstGeom>
          <a:noFill/>
          <a:ln w="9525">
            <a:solidFill>
              <a:srgbClr val="FF6600"/>
            </a:solidFill>
            <a:miter lim="800000"/>
            <a:headEnd/>
            <a:tailEnd/>
          </a:ln>
        </p:spPr>
      </p:pic>
      <p:sp>
        <p:nvSpPr>
          <p:cNvPr id="21" name="20 - Ορθογώνιο"/>
          <p:cNvSpPr/>
          <p:nvPr/>
        </p:nvSpPr>
        <p:spPr>
          <a:xfrm>
            <a:off x="6715140" y="6263366"/>
            <a:ext cx="2357454" cy="523220"/>
          </a:xfrm>
          <a:prstGeom prst="rect">
            <a:avLst/>
          </a:prstGeom>
        </p:spPr>
        <p:txBody>
          <a:bodyPr wrap="square">
            <a:spAutoFit/>
          </a:bodyPr>
          <a:lstStyle/>
          <a:p>
            <a:r>
              <a:rPr lang="en-US" sz="1400" b="1" dirty="0" smtClean="0">
                <a:solidFill>
                  <a:schemeClr val="accent5">
                    <a:lumMod val="50000"/>
                  </a:schemeClr>
                </a:solidFill>
              </a:rPr>
              <a:t>Ops and Pyrethroids</a:t>
            </a:r>
            <a:br>
              <a:rPr lang="en-US" sz="1400" b="1" dirty="0" smtClean="0">
                <a:solidFill>
                  <a:schemeClr val="accent5">
                    <a:lumMod val="50000"/>
                  </a:schemeClr>
                </a:solidFill>
              </a:rPr>
            </a:br>
            <a:r>
              <a:rPr lang="en-US" sz="1400" b="1" dirty="0" smtClean="0">
                <a:solidFill>
                  <a:schemeClr val="accent5">
                    <a:lumMod val="50000"/>
                  </a:schemeClr>
                </a:solidFill>
              </a:rPr>
              <a:t>inhibit </a:t>
            </a:r>
            <a:r>
              <a:rPr lang="en-GB" sz="1400" b="1" dirty="0" smtClean="0">
                <a:solidFill>
                  <a:schemeClr val="accent5">
                    <a:lumMod val="50000"/>
                  </a:schemeClr>
                </a:solidFill>
              </a:rPr>
              <a:t>Na+/K+ -ATPase</a:t>
            </a:r>
            <a:endParaRPr lang="el-GR" sz="1400" dirty="0">
              <a:solidFill>
                <a:schemeClr val="accent5">
                  <a:lumMod val="50000"/>
                </a:schemeClr>
              </a:solidFill>
            </a:endParaRPr>
          </a:p>
        </p:txBody>
      </p:sp>
      <p:pic>
        <p:nvPicPr>
          <p:cNvPr id="22" name="Picture 9" descr="ip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72828" y="1142984"/>
            <a:ext cx="2756890" cy="1816101"/>
          </a:xfrm>
          <a:prstGeom prst="rect">
            <a:avLst/>
          </a:prstGeom>
          <a:noFill/>
          <a:ln w="9525">
            <a:solidFill>
              <a:srgbClr val="FF6600"/>
            </a:solidFill>
            <a:miter lim="800000"/>
            <a:headEnd/>
            <a:tailEnd/>
          </a:ln>
        </p:spPr>
      </p:pic>
      <p:sp>
        <p:nvSpPr>
          <p:cNvPr id="23" name="22 - Ορθογώνιο"/>
          <p:cNvSpPr/>
          <p:nvPr/>
        </p:nvSpPr>
        <p:spPr>
          <a:xfrm>
            <a:off x="6572264" y="3253087"/>
            <a:ext cx="2500330" cy="461665"/>
          </a:xfrm>
          <a:prstGeom prst="rect">
            <a:avLst/>
          </a:prstGeom>
        </p:spPr>
        <p:txBody>
          <a:bodyPr wrap="square">
            <a:spAutoFit/>
          </a:bodyPr>
          <a:lstStyle/>
          <a:p>
            <a:r>
              <a:rPr lang="el-GR" sz="1200" b="1" dirty="0" smtClean="0">
                <a:solidFill>
                  <a:schemeClr val="accent5">
                    <a:lumMod val="50000"/>
                  </a:schemeClr>
                </a:solidFill>
              </a:rPr>
              <a:t>Muscarinic (Rs) secondary</a:t>
            </a:r>
            <a:br>
              <a:rPr lang="el-GR" sz="1200" b="1" dirty="0" smtClean="0">
                <a:solidFill>
                  <a:schemeClr val="accent5">
                    <a:lumMod val="50000"/>
                  </a:schemeClr>
                </a:solidFill>
              </a:rPr>
            </a:br>
            <a:r>
              <a:rPr lang="el-GR" sz="1200" b="1" dirty="0" smtClean="0">
                <a:solidFill>
                  <a:schemeClr val="accent5">
                    <a:lumMod val="50000"/>
                  </a:schemeClr>
                </a:solidFill>
              </a:rPr>
              <a:t>signaling Gps, PΚC,Ca+2</a:t>
            </a:r>
            <a:r>
              <a:rPr lang="el-GR" sz="1200" dirty="0" smtClean="0">
                <a:solidFill>
                  <a:schemeClr val="accent5">
                    <a:lumMod val="50000"/>
                  </a:schemeClr>
                </a:solidFill>
              </a:rPr>
              <a:t>  </a:t>
            </a:r>
            <a:endParaRPr lang="el-GR" sz="1200" dirty="0">
              <a:solidFill>
                <a:schemeClr val="accent5">
                  <a:lumMod val="50000"/>
                </a:schemeClr>
              </a:solidFill>
            </a:endParaRPr>
          </a:p>
        </p:txBody>
      </p:sp>
      <p:sp>
        <p:nvSpPr>
          <p:cNvPr id="26" name="25 - Ορθογώνιο"/>
          <p:cNvSpPr/>
          <p:nvPr/>
        </p:nvSpPr>
        <p:spPr>
          <a:xfrm>
            <a:off x="2571736" y="1071546"/>
            <a:ext cx="3786214" cy="2862322"/>
          </a:xfrm>
          <a:prstGeom prst="rect">
            <a:avLst/>
          </a:prstGeom>
        </p:spPr>
        <p:txBody>
          <a:bodyPr wrap="square">
            <a:spAutoFit/>
          </a:bodyPr>
          <a:lstStyle/>
          <a:p>
            <a:r>
              <a:rPr lang="el-GR" sz="1200" b="1" dirty="0" smtClean="0">
                <a:solidFill>
                  <a:schemeClr val="accent5">
                    <a:lumMod val="50000"/>
                  </a:schemeClr>
                </a:solidFill>
              </a:rPr>
              <a:t>Inhibition or enhancement of enzymes, lipid peroxidation</a:t>
            </a:r>
            <a:br>
              <a:rPr lang="el-GR" sz="1200" b="1" dirty="0" smtClean="0">
                <a:solidFill>
                  <a:schemeClr val="accent5">
                    <a:lumMod val="50000"/>
                  </a:schemeClr>
                </a:solidFill>
              </a:rPr>
            </a:br>
            <a:r>
              <a:rPr lang="el-GR" sz="1200" b="1" dirty="0" smtClean="0">
                <a:solidFill>
                  <a:schemeClr val="accent5">
                    <a:lumMod val="50000"/>
                  </a:schemeClr>
                </a:solidFill>
              </a:rPr>
              <a:t>Production of free radicals, oxidative </a:t>
            </a:r>
            <a:r>
              <a:rPr lang="en-US" sz="1200" b="1" dirty="0" smtClean="0">
                <a:solidFill>
                  <a:schemeClr val="accent5">
                    <a:lumMod val="50000"/>
                  </a:schemeClr>
                </a:solidFill>
              </a:rPr>
              <a:t>sress</a:t>
            </a:r>
            <a:r>
              <a:rPr lang="el-GR" sz="1200" b="1" dirty="0" smtClean="0">
                <a:solidFill>
                  <a:schemeClr val="accent5">
                    <a:lumMod val="50000"/>
                  </a:schemeClr>
                </a:solidFill>
              </a:rPr>
              <a:t/>
            </a:r>
            <a:br>
              <a:rPr lang="el-GR" sz="1200" b="1" dirty="0" smtClean="0">
                <a:solidFill>
                  <a:schemeClr val="accent5">
                    <a:lumMod val="50000"/>
                  </a:schemeClr>
                </a:solidFill>
              </a:rPr>
            </a:br>
            <a:r>
              <a:rPr lang="el-GR" sz="1200" b="1" dirty="0" smtClean="0">
                <a:solidFill>
                  <a:schemeClr val="accent5">
                    <a:lumMod val="50000"/>
                  </a:schemeClr>
                </a:solidFill>
              </a:rPr>
              <a:t>Reduction of antioxidant enzymes GHS, SOD, CAT, Gpx</a:t>
            </a:r>
            <a:br>
              <a:rPr lang="el-GR" sz="1200" b="1" dirty="0" smtClean="0">
                <a:solidFill>
                  <a:schemeClr val="accent5">
                    <a:lumMod val="50000"/>
                  </a:schemeClr>
                </a:solidFill>
              </a:rPr>
            </a:br>
            <a:r>
              <a:rPr lang="el-GR" sz="1200" b="1" dirty="0" smtClean="0">
                <a:solidFill>
                  <a:schemeClr val="accent5">
                    <a:lumMod val="50000"/>
                  </a:schemeClr>
                </a:solidFill>
              </a:rPr>
              <a:t>Inhibition of the electron transport chain</a:t>
            </a:r>
            <a:br>
              <a:rPr lang="el-GR" sz="1200" b="1" dirty="0" smtClean="0">
                <a:solidFill>
                  <a:schemeClr val="accent5">
                    <a:lumMod val="50000"/>
                  </a:schemeClr>
                </a:solidFill>
              </a:rPr>
            </a:br>
            <a:r>
              <a:rPr lang="el-GR" sz="1200" b="1" dirty="0" smtClean="0">
                <a:solidFill>
                  <a:schemeClr val="accent5">
                    <a:lumMod val="50000"/>
                  </a:schemeClr>
                </a:solidFill>
              </a:rPr>
              <a:t>Disturbances in transcription at the nucleus</a:t>
            </a:r>
            <a:br>
              <a:rPr lang="el-GR" sz="1200" b="1" dirty="0" smtClean="0">
                <a:solidFill>
                  <a:schemeClr val="accent5">
                    <a:lumMod val="50000"/>
                  </a:schemeClr>
                </a:solidFill>
              </a:rPr>
            </a:br>
            <a:r>
              <a:rPr lang="el-GR" sz="1200" b="1" dirty="0" smtClean="0">
                <a:solidFill>
                  <a:schemeClr val="accent5">
                    <a:lumMod val="50000"/>
                  </a:schemeClr>
                </a:solidFill>
              </a:rPr>
              <a:t>Splitting chromatid DNA, Chromosomal damage</a:t>
            </a:r>
            <a:br>
              <a:rPr lang="el-GR" sz="1200" b="1" dirty="0" smtClean="0">
                <a:solidFill>
                  <a:schemeClr val="accent5">
                    <a:lumMod val="50000"/>
                  </a:schemeClr>
                </a:solidFill>
              </a:rPr>
            </a:br>
            <a:r>
              <a:rPr lang="el-GR" sz="1200" b="1" dirty="0" smtClean="0">
                <a:solidFill>
                  <a:schemeClr val="accent5">
                    <a:lumMod val="50000"/>
                  </a:schemeClr>
                </a:solidFill>
              </a:rPr>
              <a:t>Apoptosis, oncogenesis, epigenetic damage, depletion of mitochondria, telomere shortening and ageing </a:t>
            </a:r>
          </a:p>
          <a:p>
            <a:r>
              <a:rPr lang="el-GR" sz="1200" b="1" dirty="0" smtClean="0">
                <a:solidFill>
                  <a:schemeClr val="accent5">
                    <a:lumMod val="50000"/>
                  </a:schemeClr>
                </a:solidFill>
              </a:rPr>
              <a:t>Inhibition of protein synthesis</a:t>
            </a:r>
            <a:br>
              <a:rPr lang="el-GR" sz="1200" b="1" dirty="0" smtClean="0">
                <a:solidFill>
                  <a:schemeClr val="accent5">
                    <a:lumMod val="50000"/>
                  </a:schemeClr>
                </a:solidFill>
              </a:rPr>
            </a:br>
            <a:r>
              <a:rPr lang="el-GR" sz="1200" b="1" dirty="0" smtClean="0">
                <a:solidFill>
                  <a:schemeClr val="accent5">
                    <a:lumMod val="50000"/>
                  </a:schemeClr>
                </a:solidFill>
              </a:rPr>
              <a:t>Disorders phosphorylation, methylation and intracellular signaling</a:t>
            </a:r>
            <a:br>
              <a:rPr lang="el-GR" sz="1200" b="1" dirty="0" smtClean="0">
                <a:solidFill>
                  <a:schemeClr val="accent5">
                    <a:lumMod val="50000"/>
                  </a:schemeClr>
                </a:solidFill>
              </a:rPr>
            </a:br>
            <a:r>
              <a:rPr lang="en-US" sz="1200" b="1" dirty="0" smtClean="0">
                <a:solidFill>
                  <a:schemeClr val="accent5">
                    <a:lumMod val="50000"/>
                  </a:schemeClr>
                </a:solidFill>
              </a:rPr>
              <a:t>R</a:t>
            </a:r>
            <a:r>
              <a:rPr lang="el-GR" sz="1200" b="1" dirty="0" smtClean="0">
                <a:solidFill>
                  <a:schemeClr val="accent5">
                    <a:lumMod val="50000"/>
                  </a:schemeClr>
                </a:solidFill>
              </a:rPr>
              <a:t>eceptor and ion channels function’s modifications</a:t>
            </a:r>
            <a:endParaRPr lang="el-GR" sz="1200" b="1" dirty="0">
              <a:solidFill>
                <a:schemeClr val="accent5">
                  <a:lumMod val="50000"/>
                </a:schemeClr>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251538" y="285728"/>
            <a:ext cx="8435975" cy="1557337"/>
          </a:xfrm>
        </p:spPr>
        <p:txBody>
          <a:bodyPr rtlCol="0">
            <a:normAutofit fontScale="90000"/>
          </a:bodyPr>
          <a:lstStyle/>
          <a:p>
            <a:pPr algn="ctr" eaLnBrk="1" fontAlgn="auto" hangingPunct="1">
              <a:spcAft>
                <a:spcPts val="0"/>
              </a:spcAft>
              <a:defRPr/>
            </a:pPr>
            <a:r>
              <a:rPr lang="en-US" sz="3200" b="1" dirty="0" smtClean="0">
                <a:solidFill>
                  <a:srgbClr val="00B050"/>
                </a:solidFill>
              </a:rPr>
              <a:t/>
            </a:r>
            <a:br>
              <a:rPr lang="en-US" sz="3200" b="1" dirty="0" smtClean="0">
                <a:solidFill>
                  <a:srgbClr val="00B050"/>
                </a:solidFill>
              </a:rPr>
            </a:br>
            <a:r>
              <a:rPr lang="en-US" sz="3200" b="1" dirty="0">
                <a:solidFill>
                  <a:srgbClr val="00B050"/>
                </a:solidFill>
              </a:rPr>
              <a:t/>
            </a:r>
            <a:br>
              <a:rPr lang="en-US" sz="3200" b="1" dirty="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rgbClr val="00B050"/>
                </a:solidFill>
              </a:rPr>
              <a:t/>
            </a:r>
            <a:br>
              <a:rPr lang="en-US" sz="3200" b="1" dirty="0" smtClean="0">
                <a:solidFill>
                  <a:srgbClr val="00B050"/>
                </a:solidFill>
              </a:rPr>
            </a:br>
            <a:r>
              <a:rPr lang="en-US" sz="3200" b="1" dirty="0" smtClean="0">
                <a:solidFill>
                  <a:schemeClr val="accent5">
                    <a:lumMod val="75000"/>
                  </a:schemeClr>
                </a:solidFill>
                <a:effectLst>
                  <a:outerShdw blurRad="38100" dist="38100" dir="2700000" algn="tl">
                    <a:srgbClr val="000000">
                      <a:alpha val="43137"/>
                    </a:srgbClr>
                  </a:outerShdw>
                </a:effectLst>
              </a:rPr>
              <a:t>The </a:t>
            </a:r>
            <a:r>
              <a:rPr lang="en-US" sz="3200" b="1" dirty="0">
                <a:solidFill>
                  <a:schemeClr val="accent5">
                    <a:lumMod val="75000"/>
                  </a:schemeClr>
                </a:solidFill>
                <a:effectLst>
                  <a:outerShdw blurRad="38100" dist="38100" dir="2700000" algn="tl">
                    <a:srgbClr val="000000">
                      <a:alpha val="43137"/>
                    </a:srgbClr>
                  </a:outerShdw>
                </a:effectLst>
              </a:rPr>
              <a:t>challenge of linking diseases with </a:t>
            </a:r>
            <a:r>
              <a:rPr lang="en-US" sz="3200" b="1" dirty="0" smtClean="0">
                <a:solidFill>
                  <a:schemeClr val="accent5">
                    <a:lumMod val="75000"/>
                  </a:schemeClr>
                </a:solidFill>
                <a:effectLst>
                  <a:outerShdw blurRad="38100" dist="38100" dir="2700000" algn="tl">
                    <a:srgbClr val="000000">
                      <a:alpha val="43137"/>
                    </a:srgbClr>
                  </a:outerShdw>
                </a:effectLst>
              </a:rPr>
              <a:t>exposure</a:t>
            </a:r>
            <a:r>
              <a:rPr lang="en-US" sz="3200" b="1" dirty="0" smtClean="0">
                <a:solidFill>
                  <a:srgbClr val="00B050"/>
                </a:solidFill>
                <a:effectLst>
                  <a:outerShdw blurRad="38100" dist="38100" dir="2700000" algn="tl">
                    <a:srgbClr val="000000">
                      <a:alpha val="43137"/>
                    </a:srgbClr>
                  </a:outerShdw>
                </a:effectLst>
              </a:rPr>
              <a:t/>
            </a:r>
            <a:br>
              <a:rPr lang="en-US" sz="3200" b="1" dirty="0" smtClean="0">
                <a:solidFill>
                  <a:srgbClr val="00B050"/>
                </a:solidFill>
                <a:effectLst>
                  <a:outerShdw blurRad="38100" dist="38100" dir="2700000" algn="tl">
                    <a:srgbClr val="000000">
                      <a:alpha val="43137"/>
                    </a:srgbClr>
                  </a:outerShdw>
                </a:effectLst>
              </a:rPr>
            </a:br>
            <a:r>
              <a:rPr lang="en-US" sz="3100" b="1" dirty="0" smtClean="0">
                <a:solidFill>
                  <a:srgbClr val="00B050"/>
                </a:solidFill>
              </a:rPr>
              <a:t>web </a:t>
            </a:r>
            <a:r>
              <a:rPr lang="en-US" sz="3100" b="1" dirty="0">
                <a:solidFill>
                  <a:srgbClr val="00B050"/>
                </a:solidFill>
              </a:rPr>
              <a:t>of interactions </a:t>
            </a:r>
            <a:r>
              <a:rPr lang="en-US" sz="3100" b="1" dirty="0" smtClean="0">
                <a:solidFill>
                  <a:srgbClr val="00B050"/>
                </a:solidFill>
              </a:rPr>
              <a:t> </a:t>
            </a:r>
            <a:r>
              <a:rPr lang="en-US" sz="2200" b="1" dirty="0">
                <a:solidFill>
                  <a:srgbClr val="00B050"/>
                </a:solidFill>
              </a:rPr>
              <a:t/>
            </a:r>
            <a:br>
              <a:rPr lang="en-US" sz="2200" b="1" dirty="0">
                <a:solidFill>
                  <a:srgbClr val="00B050"/>
                </a:solidFill>
              </a:rPr>
            </a:br>
            <a:r>
              <a:rPr lang="en-US" sz="3200" b="1" dirty="0">
                <a:solidFill>
                  <a:srgbClr val="00B050"/>
                </a:solidFill>
              </a:rPr>
              <a:t/>
            </a:r>
            <a:br>
              <a:rPr lang="en-US" sz="3200" b="1" dirty="0">
                <a:solidFill>
                  <a:srgbClr val="00B050"/>
                </a:solidFill>
              </a:rPr>
            </a:br>
            <a:endParaRPr lang="el-GR" sz="3200" b="1" dirty="0">
              <a:solidFill>
                <a:srgbClr val="00B050"/>
              </a:solidFill>
            </a:endParaRPr>
          </a:p>
        </p:txBody>
      </p:sp>
      <p:sp>
        <p:nvSpPr>
          <p:cNvPr id="3" name="Θέση περιεχομένου 2"/>
          <p:cNvSpPr>
            <a:spLocks noGrp="1"/>
          </p:cNvSpPr>
          <p:nvPr>
            <p:ph idx="1"/>
          </p:nvPr>
        </p:nvSpPr>
        <p:spPr>
          <a:xfrm>
            <a:off x="142844" y="1196752"/>
            <a:ext cx="3929090" cy="1875058"/>
          </a:xfrm>
          <a:ln>
            <a:noFill/>
          </a:ln>
        </p:spPr>
        <p:txBody>
          <a:bodyPr rtlCol="0">
            <a:noAutofit/>
          </a:bodyPr>
          <a:lstStyle/>
          <a:p>
            <a:pPr algn="ctr">
              <a:buFont typeface="Wingdings" panose="05000000000000000000" pitchFamily="2" charset="2"/>
              <a:buChar char="q"/>
              <a:defRPr/>
            </a:pPr>
            <a:r>
              <a:rPr lang="en-US" sz="2000" b="1" i="1" dirty="0" smtClean="0">
                <a:solidFill>
                  <a:schemeClr val="accent1">
                    <a:lumMod val="50000"/>
                  </a:schemeClr>
                </a:solidFill>
              </a:rPr>
              <a:t>The </a:t>
            </a:r>
            <a:r>
              <a:rPr lang="en-US" sz="2000" b="1" i="1" dirty="0">
                <a:solidFill>
                  <a:schemeClr val="accent1">
                    <a:lumMod val="50000"/>
                  </a:schemeClr>
                </a:solidFill>
              </a:rPr>
              <a:t>complex issue of linking exposures to </a:t>
            </a:r>
            <a:r>
              <a:rPr lang="en-US" sz="2000" b="1" i="1" dirty="0" smtClean="0">
                <a:solidFill>
                  <a:schemeClr val="accent1">
                    <a:lumMod val="50000"/>
                  </a:schemeClr>
                </a:solidFill>
              </a:rPr>
              <a:t>diseases/health  effects </a:t>
            </a:r>
            <a:r>
              <a:rPr lang="en-US" sz="2000" b="1" i="1" dirty="0">
                <a:solidFill>
                  <a:schemeClr val="accent1">
                    <a:lumMod val="50000"/>
                  </a:schemeClr>
                </a:solidFill>
              </a:rPr>
              <a:t>can be summarized </a:t>
            </a:r>
            <a:r>
              <a:rPr lang="en-US" sz="2000" b="1" i="1" dirty="0" err="1">
                <a:solidFill>
                  <a:schemeClr val="accent1">
                    <a:lumMod val="50000"/>
                  </a:schemeClr>
                </a:solidFill>
              </a:rPr>
              <a:t>underthe</a:t>
            </a:r>
            <a:r>
              <a:rPr lang="en-US" sz="2000" b="1" i="1" dirty="0">
                <a:solidFill>
                  <a:schemeClr val="accent1">
                    <a:lumMod val="50000"/>
                  </a:schemeClr>
                </a:solidFill>
              </a:rPr>
              <a:t> term </a:t>
            </a:r>
            <a:r>
              <a:rPr lang="en-US" sz="2000" b="1" i="1" u="sng" dirty="0">
                <a:solidFill>
                  <a:srgbClr val="C00000"/>
                </a:solidFill>
              </a:rPr>
              <a:t>“web of </a:t>
            </a:r>
            <a:r>
              <a:rPr lang="en-US" sz="2000" b="1" i="1" u="sng" dirty="0" smtClean="0">
                <a:solidFill>
                  <a:srgbClr val="C00000"/>
                </a:solidFill>
              </a:rPr>
              <a:t>interactions’’</a:t>
            </a:r>
            <a:endParaRPr lang="el-GR" sz="2000" u="sng" dirty="0">
              <a:solidFill>
                <a:srgbClr val="C00000"/>
              </a:solidFill>
            </a:endParaRPr>
          </a:p>
        </p:txBody>
      </p:sp>
      <p:sp>
        <p:nvSpPr>
          <p:cNvPr id="351236" name="Θέση αριθμού διαφάνειας 3"/>
          <p:cNvSpPr>
            <a:spLocks noGrp="1"/>
          </p:cNvSpPr>
          <p:nvPr>
            <p:ph type="sldNum" sz="quarter" idx="12"/>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ndara" pitchFamily="34" charset="0"/>
              </a:defRPr>
            </a:lvl1pPr>
            <a:lvl2pPr marL="742950" indent="-285750">
              <a:defRPr>
                <a:solidFill>
                  <a:schemeClr val="tx1"/>
                </a:solidFill>
                <a:latin typeface="Candara" pitchFamily="34" charset="0"/>
              </a:defRPr>
            </a:lvl2pPr>
            <a:lvl3pPr marL="1143000" indent="-228600">
              <a:defRPr>
                <a:solidFill>
                  <a:schemeClr val="tx1"/>
                </a:solidFill>
                <a:latin typeface="Candara" pitchFamily="34" charset="0"/>
              </a:defRPr>
            </a:lvl3pPr>
            <a:lvl4pPr marL="1600200" indent="-228600">
              <a:defRPr>
                <a:solidFill>
                  <a:schemeClr val="tx1"/>
                </a:solidFill>
                <a:latin typeface="Candara" pitchFamily="34" charset="0"/>
              </a:defRPr>
            </a:lvl4pPr>
            <a:lvl5pPr marL="2057400" indent="-228600">
              <a:defRPr>
                <a:solidFill>
                  <a:schemeClr val="tx1"/>
                </a:solidFill>
                <a:latin typeface="Candara" pitchFamily="34" charset="0"/>
              </a:defRPr>
            </a:lvl5pPr>
            <a:lvl6pPr marL="2514600" indent="-228600" fontAlgn="base">
              <a:spcBef>
                <a:spcPct val="0"/>
              </a:spcBef>
              <a:spcAft>
                <a:spcPct val="0"/>
              </a:spcAft>
              <a:defRPr>
                <a:solidFill>
                  <a:schemeClr val="tx1"/>
                </a:solidFill>
                <a:latin typeface="Candara" pitchFamily="34" charset="0"/>
              </a:defRPr>
            </a:lvl6pPr>
            <a:lvl7pPr marL="2971800" indent="-228600" fontAlgn="base">
              <a:spcBef>
                <a:spcPct val="0"/>
              </a:spcBef>
              <a:spcAft>
                <a:spcPct val="0"/>
              </a:spcAft>
              <a:defRPr>
                <a:solidFill>
                  <a:schemeClr val="tx1"/>
                </a:solidFill>
                <a:latin typeface="Candara" pitchFamily="34" charset="0"/>
              </a:defRPr>
            </a:lvl7pPr>
            <a:lvl8pPr marL="3429000" indent="-228600" fontAlgn="base">
              <a:spcBef>
                <a:spcPct val="0"/>
              </a:spcBef>
              <a:spcAft>
                <a:spcPct val="0"/>
              </a:spcAft>
              <a:defRPr>
                <a:solidFill>
                  <a:schemeClr val="tx1"/>
                </a:solidFill>
                <a:latin typeface="Candara" pitchFamily="34" charset="0"/>
              </a:defRPr>
            </a:lvl8pPr>
            <a:lvl9pPr marL="3886200" indent="-228600" fontAlgn="base">
              <a:spcBef>
                <a:spcPct val="0"/>
              </a:spcBef>
              <a:spcAft>
                <a:spcPct val="0"/>
              </a:spcAft>
              <a:defRPr>
                <a:solidFill>
                  <a:schemeClr val="tx1"/>
                </a:solidFill>
                <a:latin typeface="Candara" pitchFamily="34" charset="0"/>
              </a:defRPr>
            </a:lvl9pPr>
          </a:lstStyle>
          <a:p>
            <a:pPr fontAlgn="base">
              <a:spcBef>
                <a:spcPct val="0"/>
              </a:spcBef>
              <a:spcAft>
                <a:spcPct val="0"/>
              </a:spcAft>
              <a:defRPr/>
            </a:pPr>
            <a:fld id="{C48C3A4C-EDD6-4EC6-85D4-49DE389D366A}" type="slidenum">
              <a:rPr lang="el-GR" altLang="el-GR" smtClean="0">
                <a:solidFill>
                  <a:srgbClr val="898989"/>
                </a:solidFill>
                <a:latin typeface="Calibri" pitchFamily="34" charset="0"/>
              </a:rPr>
              <a:pPr fontAlgn="base">
                <a:spcBef>
                  <a:spcPct val="0"/>
                </a:spcBef>
                <a:spcAft>
                  <a:spcPct val="0"/>
                </a:spcAft>
                <a:defRPr/>
              </a:pPr>
              <a:t>46</a:t>
            </a:fld>
            <a:endParaRPr lang="el-GR" altLang="el-GR" smtClean="0">
              <a:solidFill>
                <a:srgbClr val="898989"/>
              </a:solidFill>
              <a:latin typeface="Calibri" pitchFamily="34" charset="0"/>
            </a:endParaRPr>
          </a:p>
        </p:txBody>
      </p:sp>
      <p:graphicFrame>
        <p:nvGraphicFramePr>
          <p:cNvPr id="4" name="Διάγραμμα 3"/>
          <p:cNvGraphicFramePr/>
          <p:nvPr>
            <p:extLst>
              <p:ext uri="{D42A27DB-BD31-4B8C-83A1-F6EECF244321}">
                <p14:modId xmlns:p14="http://schemas.microsoft.com/office/powerpoint/2010/main" val="518365432"/>
              </p:ext>
            </p:extLst>
          </p:nvPr>
        </p:nvGraphicFramePr>
        <p:xfrm>
          <a:off x="4143372" y="642918"/>
          <a:ext cx="5000628" cy="40719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2"/>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68744" y="3286124"/>
            <a:ext cx="4831884" cy="337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Ορθογώνιο 2"/>
          <p:cNvSpPr>
            <a:spLocks noChangeArrowheads="1"/>
          </p:cNvSpPr>
          <p:nvPr/>
        </p:nvSpPr>
        <p:spPr bwMode="auto">
          <a:xfrm>
            <a:off x="5429256" y="5072074"/>
            <a:ext cx="321471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defRPr/>
            </a:pPr>
            <a:r>
              <a:rPr lang="en-US" altLang="el-GR" sz="1800" b="1" i="1" dirty="0" smtClean="0">
                <a:solidFill>
                  <a:prstClr val="black">
                    <a:lumMod val="95000"/>
                    <a:lumOff val="5000"/>
                  </a:prstClr>
                </a:solidFill>
                <a:effectLst>
                  <a:outerShdw blurRad="38100" dist="38100" dir="2700000" algn="tl">
                    <a:srgbClr val="000000">
                      <a:alpha val="43137"/>
                    </a:srgbClr>
                  </a:outerShdw>
                </a:effectLst>
              </a:rPr>
              <a:t>Editorial  in </a:t>
            </a:r>
            <a:r>
              <a:rPr lang="en-US" altLang="el-GR" sz="1800" b="1" i="1" dirty="0" err="1" smtClean="0">
                <a:solidFill>
                  <a:prstClr val="black">
                    <a:lumMod val="95000"/>
                    <a:lumOff val="5000"/>
                  </a:prstClr>
                </a:solidFill>
                <a:effectLst>
                  <a:outerShdw blurRad="38100" dist="38100" dir="2700000" algn="tl">
                    <a:srgbClr val="000000">
                      <a:alpha val="43137"/>
                    </a:srgbClr>
                  </a:outerShdw>
                </a:effectLst>
              </a:rPr>
              <a:t>Toxicol</a:t>
            </a:r>
            <a:r>
              <a:rPr lang="en-US" altLang="el-GR" sz="1800" b="1" i="1" dirty="0" smtClean="0">
                <a:solidFill>
                  <a:prstClr val="black">
                    <a:lumMod val="95000"/>
                    <a:lumOff val="5000"/>
                  </a:prstClr>
                </a:solidFill>
                <a:effectLst>
                  <a:outerShdw blurRad="38100" dist="38100" dir="2700000" algn="tl">
                    <a:srgbClr val="000000">
                      <a:alpha val="43137"/>
                    </a:srgbClr>
                  </a:outerShdw>
                </a:effectLst>
              </a:rPr>
              <a:t> Letters</a:t>
            </a:r>
          </a:p>
          <a:p>
            <a:pPr algn="ctr" eaLnBrk="1" hangingPunct="1">
              <a:spcBef>
                <a:spcPct val="0"/>
              </a:spcBef>
              <a:buFontTx/>
              <a:buNone/>
              <a:defRPr/>
            </a:pPr>
            <a:r>
              <a:rPr lang="en-US" altLang="el-GR" sz="1800" b="1" i="1" dirty="0" smtClean="0">
                <a:solidFill>
                  <a:srgbClr val="215968"/>
                </a:solidFill>
              </a:rPr>
              <a:t>Environmental contaminants and target organ toxicities – new insights into old problems</a:t>
            </a:r>
          </a:p>
          <a:p>
            <a:pPr algn="ctr" eaLnBrk="1" hangingPunct="1">
              <a:spcBef>
                <a:spcPct val="0"/>
              </a:spcBef>
              <a:buFontTx/>
              <a:buNone/>
              <a:defRPr/>
            </a:pPr>
            <a:r>
              <a:rPr lang="en-US" altLang="el-GR" sz="1800" b="1" i="1" dirty="0" smtClean="0">
                <a:solidFill>
                  <a:srgbClr val="215968"/>
                </a:solidFill>
              </a:rPr>
              <a:t>Tsatsakis and Wilks </a:t>
            </a:r>
            <a:endParaRPr lang="el-GR" altLang="el-GR" sz="1800" b="1" i="1" dirty="0" smtClean="0">
              <a:solidFill>
                <a:srgbClr val="215968"/>
              </a:solidFill>
            </a:endParaRPr>
          </a:p>
        </p:txBody>
      </p:sp>
    </p:spTree>
    <p:extLst>
      <p:ext uri="{BB962C8B-B14F-4D97-AF65-F5344CB8AC3E}">
        <p14:creationId xmlns:p14="http://schemas.microsoft.com/office/powerpoint/2010/main" val="2340705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110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116632"/>
            <a:ext cx="8784975" cy="1800199"/>
          </a:xfrm>
        </p:spPr>
        <p:txBody>
          <a:bodyPr>
            <a:noAutofit/>
          </a:bodyPr>
          <a:lstStyle/>
          <a:p>
            <a:pPr algn="ctr"/>
            <a:r>
              <a:rPr lang="en-GB" sz="3200" b="1" dirty="0">
                <a:solidFill>
                  <a:schemeClr val="accent5">
                    <a:lumMod val="50000"/>
                  </a:schemeClr>
                </a:solidFill>
                <a:effectLst>
                  <a:outerShdw blurRad="38100" dist="38100" dir="2700000" algn="tl">
                    <a:srgbClr val="000000">
                      <a:alpha val="43137"/>
                    </a:srgbClr>
                  </a:outerShdw>
                </a:effectLst>
              </a:rPr>
              <a:t>T</a:t>
            </a:r>
            <a:r>
              <a:rPr lang="en-GB" sz="3200" b="1" dirty="0" smtClean="0">
                <a:solidFill>
                  <a:schemeClr val="accent5">
                    <a:lumMod val="50000"/>
                  </a:schemeClr>
                </a:solidFill>
                <a:effectLst>
                  <a:outerShdw blurRad="38100" dist="38100" dir="2700000" algn="tl">
                    <a:srgbClr val="000000">
                      <a:alpha val="43137"/>
                    </a:srgbClr>
                  </a:outerShdw>
                </a:effectLst>
              </a:rPr>
              <a:t>rust </a:t>
            </a:r>
            <a:r>
              <a:rPr lang="en-GB" sz="3200" b="1" dirty="0">
                <a:solidFill>
                  <a:schemeClr val="accent5">
                    <a:lumMod val="50000"/>
                  </a:schemeClr>
                </a:solidFill>
                <a:effectLst>
                  <a:outerShdw blurRad="38100" dist="38100" dir="2700000" algn="tl">
                    <a:srgbClr val="000000">
                      <a:alpha val="43137"/>
                    </a:srgbClr>
                  </a:outerShdw>
                </a:effectLst>
              </a:rPr>
              <a:t>the evidence</a:t>
            </a:r>
            <a:r>
              <a:rPr lang="en-GB" sz="3200" b="1" dirty="0" smtClean="0">
                <a:solidFill>
                  <a:schemeClr val="accent1">
                    <a:lumMod val="50000"/>
                  </a:schemeClr>
                </a:solidFill>
                <a:effectLst>
                  <a:outerShdw blurRad="38100" dist="38100" dir="2700000" algn="tl">
                    <a:srgbClr val="000000">
                      <a:alpha val="43137"/>
                    </a:srgbClr>
                  </a:outerShdw>
                </a:effectLst>
              </a:rPr>
              <a:t>…..but don’t generalise into conclusions ! …..</a:t>
            </a:r>
            <a:r>
              <a:rPr lang="en-GB" sz="2800" b="1" dirty="0" smtClean="0">
                <a:solidFill>
                  <a:srgbClr val="C00000"/>
                </a:solidFill>
                <a:effectLst>
                  <a:outerShdw blurRad="38100" dist="38100" dir="2700000" algn="tl">
                    <a:srgbClr val="000000">
                      <a:alpha val="43137"/>
                    </a:srgbClr>
                  </a:outerShdw>
                </a:effectLst>
              </a:rPr>
              <a:t>Think of personlised causality and intergarted approaches  </a:t>
            </a:r>
            <a:r>
              <a:rPr lang="en-GB" sz="3200" b="1" dirty="0" smtClean="0">
                <a:solidFill>
                  <a:schemeClr val="tx2">
                    <a:lumMod val="50000"/>
                  </a:schemeClr>
                </a:solidFill>
              </a:rPr>
              <a:t>... AMT</a:t>
            </a:r>
            <a:endParaRPr lang="en-GB" sz="2800" b="1" dirty="0">
              <a:solidFill>
                <a:schemeClr val="tx2">
                  <a:lumMod val="50000"/>
                </a:schemeClr>
              </a:solidFill>
            </a:endParaRPr>
          </a:p>
        </p:txBody>
      </p:sp>
      <p:sp>
        <p:nvSpPr>
          <p:cNvPr id="2" name="Slide Number Placeholder 1"/>
          <p:cNvSpPr>
            <a:spLocks noGrp="1"/>
          </p:cNvSpPr>
          <p:nvPr>
            <p:ph type="sldNum" sz="quarter" idx="12"/>
          </p:nvPr>
        </p:nvSpPr>
        <p:spPr/>
        <p:txBody>
          <a:bodyPr/>
          <a:lstStyle/>
          <a:p>
            <a:fld id="{A41E3834-BCCF-4A68-9057-F2252D8A6C01}" type="slidenum">
              <a:rPr lang="en-GB" smtClean="0">
                <a:solidFill>
                  <a:prstClr val="black">
                    <a:tint val="75000"/>
                  </a:prstClr>
                </a:solidFill>
              </a:rPr>
              <a:pPr/>
              <a:t>47</a:t>
            </a:fld>
            <a:endParaRPr lang="en-GB">
              <a:solidFill>
                <a:prstClr val="black">
                  <a:tint val="75000"/>
                </a:prstClr>
              </a:solidFill>
            </a:endParaRPr>
          </a:p>
        </p:txBody>
      </p:sp>
      <p:sp>
        <p:nvSpPr>
          <p:cNvPr id="4" name="Rectangle 3"/>
          <p:cNvSpPr/>
          <p:nvPr/>
        </p:nvSpPr>
        <p:spPr>
          <a:xfrm>
            <a:off x="0" y="1857364"/>
            <a:ext cx="5556148" cy="3046988"/>
          </a:xfrm>
          <a:prstGeom prst="rect">
            <a:avLst/>
          </a:prstGeom>
        </p:spPr>
        <p:txBody>
          <a:bodyPr wrap="square">
            <a:spAutoFit/>
          </a:bodyPr>
          <a:lstStyle/>
          <a:p>
            <a:pPr algn="ctr"/>
            <a:r>
              <a:rPr lang="el-GR" sz="2400" b="1" dirty="0">
                <a:solidFill>
                  <a:schemeClr val="accent1">
                    <a:lumMod val="50000"/>
                  </a:schemeClr>
                </a:solidFill>
                <a:effectLst>
                  <a:outerShdw blurRad="38100" dist="38100" dir="2700000" algn="tl">
                    <a:srgbClr val="000000">
                      <a:alpha val="43137"/>
                    </a:srgbClr>
                  </a:outerShdw>
                </a:effectLst>
              </a:rPr>
              <a:t>«Αρχή σοφίας, η γνώση της άγνοιας</a:t>
            </a:r>
            <a:r>
              <a:rPr lang="el-GR" sz="2400" b="1" dirty="0" smtClean="0">
                <a:solidFill>
                  <a:schemeClr val="accent1">
                    <a:lumMod val="50000"/>
                  </a:schemeClr>
                </a:solidFill>
                <a:effectLst>
                  <a:outerShdw blurRad="38100" dist="38100" dir="2700000" algn="tl">
                    <a:srgbClr val="000000">
                      <a:alpha val="43137"/>
                    </a:srgbClr>
                  </a:outerShdw>
                </a:effectLst>
              </a:rPr>
              <a:t>.»</a:t>
            </a:r>
            <a:endParaRPr lang="en-US" sz="2400" b="1" dirty="0" smtClean="0">
              <a:solidFill>
                <a:schemeClr val="accent1">
                  <a:lumMod val="50000"/>
                </a:schemeClr>
              </a:solidFill>
              <a:effectLst>
                <a:outerShdw blurRad="38100" dist="38100" dir="2700000" algn="tl">
                  <a:srgbClr val="000000">
                    <a:alpha val="43137"/>
                  </a:srgbClr>
                </a:outerShdw>
              </a:effectLst>
            </a:endParaRPr>
          </a:p>
          <a:p>
            <a:pPr algn="ctr"/>
            <a:r>
              <a:rPr lang="en-US" sz="2400" b="1" dirty="0" smtClean="0">
                <a:solidFill>
                  <a:schemeClr val="accent1">
                    <a:lumMod val="50000"/>
                  </a:schemeClr>
                </a:solidFill>
                <a:effectLst>
                  <a:outerShdw blurRad="38100" dist="38100" dir="2700000" algn="tl">
                    <a:srgbClr val="000000">
                      <a:alpha val="43137"/>
                    </a:srgbClr>
                  </a:outerShdw>
                </a:effectLst>
              </a:rPr>
              <a:t>Begin of Wisdom is acknowledgement of ignorance</a:t>
            </a:r>
          </a:p>
          <a:p>
            <a:pPr algn="ctr"/>
            <a:r>
              <a:rPr lang="en-US" sz="2400" b="1" dirty="0" smtClean="0">
                <a:solidFill>
                  <a:schemeClr val="accent1">
                    <a:lumMod val="50000"/>
                  </a:schemeClr>
                </a:solidFill>
                <a:effectLst>
                  <a:outerShdw blurRad="38100" dist="38100" dir="2700000" algn="tl">
                    <a:srgbClr val="000000">
                      <a:alpha val="43137"/>
                    </a:srgbClr>
                  </a:outerShdw>
                </a:effectLst>
              </a:rPr>
              <a:t>Pan </a:t>
            </a:r>
            <a:r>
              <a:rPr lang="en-US" sz="2400" b="1" dirty="0" err="1" smtClean="0">
                <a:solidFill>
                  <a:schemeClr val="accent1">
                    <a:lumMod val="50000"/>
                  </a:schemeClr>
                </a:solidFill>
                <a:effectLst>
                  <a:outerShdw blurRad="38100" dist="38100" dir="2700000" algn="tl">
                    <a:srgbClr val="000000">
                      <a:alpha val="43137"/>
                    </a:srgbClr>
                  </a:outerShdw>
                </a:effectLst>
              </a:rPr>
              <a:t>metron</a:t>
            </a:r>
            <a:r>
              <a:rPr lang="en-US" sz="2400" b="1" dirty="0" smtClean="0">
                <a:solidFill>
                  <a:schemeClr val="accent1">
                    <a:lumMod val="50000"/>
                  </a:schemeClr>
                </a:solidFill>
                <a:effectLst>
                  <a:outerShdw blurRad="38100" dist="38100" dir="2700000" algn="tl">
                    <a:srgbClr val="000000">
                      <a:alpha val="43137"/>
                    </a:srgbClr>
                  </a:outerShdw>
                </a:effectLst>
              </a:rPr>
              <a:t> </a:t>
            </a:r>
            <a:r>
              <a:rPr lang="en-US" sz="2400" b="1" dirty="0" err="1" smtClean="0">
                <a:solidFill>
                  <a:schemeClr val="accent1">
                    <a:lumMod val="50000"/>
                  </a:schemeClr>
                </a:solidFill>
                <a:effectLst>
                  <a:outerShdw blurRad="38100" dist="38100" dir="2700000" algn="tl">
                    <a:srgbClr val="000000">
                      <a:alpha val="43137"/>
                    </a:srgbClr>
                  </a:outerShdw>
                </a:effectLst>
              </a:rPr>
              <a:t>ariston</a:t>
            </a:r>
            <a:endParaRPr lang="en-US" sz="2400" b="1" dirty="0" smtClean="0">
              <a:solidFill>
                <a:schemeClr val="accent1">
                  <a:lumMod val="50000"/>
                </a:schemeClr>
              </a:solidFill>
              <a:effectLst>
                <a:outerShdw blurRad="38100" dist="38100" dir="2700000" algn="tl">
                  <a:srgbClr val="000000">
                    <a:alpha val="43137"/>
                  </a:srgbClr>
                </a:outerShdw>
              </a:effectLst>
            </a:endParaRPr>
          </a:p>
          <a:p>
            <a:pPr algn="ctr"/>
            <a:r>
              <a:rPr lang="en-US" sz="2400" b="1" dirty="0" smtClean="0">
                <a:solidFill>
                  <a:schemeClr val="accent1">
                    <a:lumMod val="50000"/>
                  </a:schemeClr>
                </a:solidFill>
                <a:effectLst>
                  <a:outerShdw blurRad="38100" dist="38100" dir="2700000" algn="tl">
                    <a:srgbClr val="000000">
                      <a:alpha val="43137"/>
                    </a:srgbClr>
                  </a:outerShdw>
                </a:effectLst>
              </a:rPr>
              <a:t>Be fond of hearing </a:t>
            </a:r>
          </a:p>
          <a:p>
            <a:pPr algn="ctr"/>
            <a:r>
              <a:rPr lang="en-US" sz="2400" b="1" dirty="0" smtClean="0">
                <a:solidFill>
                  <a:schemeClr val="accent1">
                    <a:lumMod val="50000"/>
                  </a:schemeClr>
                </a:solidFill>
                <a:effectLst>
                  <a:outerShdw blurRad="38100" dist="38100" dir="2700000" algn="tl">
                    <a:srgbClr val="000000">
                      <a:alpha val="43137"/>
                    </a:srgbClr>
                  </a:outerShdw>
                </a:effectLst>
              </a:rPr>
              <a:t>rather than of talking </a:t>
            </a:r>
          </a:p>
          <a:p>
            <a:pPr algn="ctr"/>
            <a:r>
              <a:rPr lang="en-US" sz="2400" b="1" dirty="0" smtClean="0">
                <a:solidFill>
                  <a:schemeClr val="accent1">
                    <a:lumMod val="50000"/>
                  </a:schemeClr>
                </a:solidFill>
                <a:effectLst>
                  <a:outerShdw blurRad="38100" dist="38100" dir="2700000" algn="tl">
                    <a:srgbClr val="000000">
                      <a:alpha val="43137"/>
                    </a:srgbClr>
                  </a:outerShdw>
                </a:effectLst>
              </a:rPr>
              <a:t>Be fond of learning  </a:t>
            </a:r>
          </a:p>
          <a:p>
            <a:pPr algn="ctr"/>
            <a:endParaRPr lang="en-US" sz="2400" b="1" dirty="0">
              <a:solidFill>
                <a:schemeClr val="accent1">
                  <a:lumMod val="50000"/>
                </a:schemeClr>
              </a:solidFill>
              <a:effectLst>
                <a:outerShdw blurRad="38100" dist="38100" dir="2700000" algn="tl">
                  <a:srgbClr val="000000">
                    <a:alpha val="43137"/>
                  </a:srgbClr>
                </a:outerShdw>
              </a:effectLst>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79797" y="2047800"/>
            <a:ext cx="3512683" cy="1741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1851" y="4365104"/>
            <a:ext cx="2886613" cy="1656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AutoShape 5" descr="data:image/jpeg;base64,/9j/4AAQSkZJRgABAQAAAQABAAD/2wCEAAkGBxITEBITERIVFRMWFhUZGBUXGBUXFRYWFRcYFxgXFxYaHiggGBolHRcVITEhJSkrLi4uFx8zODMtNygtLisBCgoKDg0OGxAQGy8mHyYtLS4tNS0tLS0rLS0tLS0tLS0tLS0tLS0tLS0tLS0tLS0tLS0tLS0tLS0tLS0tLS0tLf/AABEIAKMAxgMBEQACEQEDEQH/xAAaAAEAAwEBAQAAAAAAAAAAAAAAAwQFAgEG/8QAOhAAAQMCBAMFBgQEBwAAAAAAAQACEQMhBAUSMUFRcSJhgZGhBhOxwdHwFCMychUzUoJCQ2KSouHx/8QAGQEBAAMBAQAAAAAAAAAAAAAAAAECAwQF/8QAJhEAAwACAgEEAwEAAwAAAAAAAAECAxESITEEE0FRFCIyYSNxgf/aAAwDAQACEQMRAD8A+7XrHnBAEAQBAEAQBAEAQBAEAQBAEAQBAEAQBAEAQBAEAQBAEAQBAEAQBAEAQBAEAQBAEAQBAEAQBAEAQBAEAQBAEAQBAEAQBAEAQAJsBAEAQBAEAQBAEAQBAEAQBAEAQBAEBeynCNqOIdNhNuoWObI4W0aY4VPs0XZPSG7iOpH0XP8AkWbezH2ZeZ4drHgMkiN97yeS6cVultmOSVL6KukxMGOd481o2kU0zlSDotI3EdbKN/Q1o8aJ2EnhCN6INHEVqTWBrW6nxBJBEczHNYRNutt9G1OEtLyZy3MghAhAEAhAEAQBSAgCAIAgCAIAgCA8QGt7O/zHft+YXL6n+V/2b4PJBng/Od0HwWnp/wCEVy/0y37Nf5n9vzWXqvC/9L+n+TQwuM1vqM0xp79+qwvHxlP7NpvbaKOWYVvvqtv0GB3TP0Wua3wn/TLHH7v/AAuYfEiqarC2zTHOdx8Qs7hwlSNJrltEGS4cMFQ8Q8jwbwVs9OtFcUpbZYy3G+9aXadMGPRUy4/baRbHfJbKWTYVp1vIkhxA7oufits9vqUZ4pXdMuZdj/e6+zGmI7wZj4LHJi4aNIyctlfKKhNWsSIMi3SQtMy1Eopie6ZZdS92yo9olxlxWXLm0n4NOPFNopZIwvL6rzLpieVpPxC2z/r+iMsK3+zIfw7sQXVNUBpIAgmwCvzWJKdeSvF22/ot0j7/AAx1fqvf/UNj981lX/Hk6NF+8aZ88vQOQ9UAIAgCAIAgCAIAgNDJcQ1j3F5gafmFz55dT0bYaSfZFmtVrqpLTIgX8FbDLUaZXI062izkeJYzXrMTpjfvVPURVa0i+Gkt7JMuxbG1arnOABNje91XLFOJSRMUlTLOUvBqVyLguaQfArPMmplMvje6phtejS1ua6STcbmRNo8U45L0muhuY3or5Tj2jWHmNTi4E7Sdx6LTPifTkpiyLtMsYXE4emCGP77z8Vnc5Ke2i8VjlaTKmV5g1he1xhpcSDw8fRa5sTrTRniyJb2WWYmhRDtDpJvAMkn6LNxkyNbRoqiF0VMmxjWmo57om/qStM+OmkkjPFaTey1hc0brqB7hpmWm+20Kl4XxTS7LxkW3s4wGMp03Pbq7BMg3i4uD5KcmO6SeuyIuZbXwS0sXQpdlpkOJJIuBKq8eS+2iyuJ6+zmpiqVKkRTIJMkRe54lFF3W6DuYXRgBdxyHqAIAgCAIAgCAIAgCAIAmgEBZweNdTDgyLxc8In6rK8at9l4tz4K7nSZO+/mtUtLSKHMID1AEATQCaACAJoBAEAQBAEAQBAEAQBAEAQABAe6TyPko2iTlSQeoAgCAIAgPWMJMASeShvS2SlskrYd7Y1NidlE3NeGS5a8kSsVCAIAgCgHT2EbtInnI8pRUn8k6aOQFJB06mRuCB0PzUKl4ROn8nKkgko4dzrNBPTgq1antkqW/BzVplphwg8lKafgNNeTlSQEAQBAXMpraaohpdNoG91lmnlBpirVG/jalRrZptDuYO8d11w41LemdWR0l+pn5C8aarjtIPS0rf1K7SMsL6bMetU1Oc7mSV1zPFJHO3t7PcPQc9wa3c/d1F0pW2TKbekX3ZJU5t9VgvUyavBRVdgX+893ALrbbXWvuzx5GbxvlxLZyJ8btPn9Fj+TJp7FfZxleHqayWaJZbtTF+UK2ap4977IxzW+ipjXuL3azLgY7h3DuWuNJStFLbb7PcHhHVCQOAm9kyWoW2Jl14Ln8Dqc2+qx/Jgv7FEOKyx9NpcSI2tPFXjNNPSK1iqVsko5NUcJMC2xmfRVfqZTLLDTRXqUn0agkCRcHgYV1Syy0irTh9m1TmvQOoCTMRtI2I8VyPWPJ0dC/5I7PnWO0uBi4IMd4Xe0mu/k5PDPo8JUNei7WAJJFugv1XBcrHa0dcvnPZ88KJ1aAO1MR3rt5LXI5FL3o2sNgq1NpDNHa3N5FvvzXLWTHb3WzpmLlaRlY3Cupuhxkm66cVq10YXLl9ldaFAgCAIDa9m2jtnj2fK64/VfCOj0/yTZVVqGrVDpiePC5iPBUzKVC15L43XJ7MnHPLalRrSQ0k2BsurGtym/Jhb1TSKq1MzU9nx+Y79vzC5vVfyjfB/RcoVH/AIp4JOmNuEWhY0p9pa8mkuufZzpd+LcWxZrZnlA9VO17K2Rp+719HGYVGanaC/3toA1Rbu22lTiVJLetEZNb68nns6D+ZI/p87yp9V8DB5ZmY7+a/wDcV04/5Rhf9M7yx5FVlzv9hRmScMnG/wBka2Z1XCtQAJALhI59oLlxJOK2dFvVIZs782gCbF1xwMEbqMK/Sn8jK/2SPM6e8GlonfhxMiApwKWnsjM6TWj3PmamsA3LoHiE9PWmxmW9FoPDDTp8wY/tCye73RotTqTCzWhprEDZ1x4/9rsw3uNs5cs6rRt0yKTaTOZj0J+MLke7dM6U+KSKpoacW08HAnxAg/XxWireHRTjrJs6qVHfi2tk6dO3D9J+cKEl7TJpvml8FP2i/mN/b8ytvS/yzPP/AEjLXSYBAEAQE+DxTqbpb4jgQqZIVrTLzbl7Rfq564iGsAPMmfksF6ZfLNHn6Mlxve55rqMAgJcJiCx4c3hw5hUyQqnTLTTl7RpHPTwpjzP0XP8AjL7Nff8A8KwzNwqmoALgAibW+C09lOeJX3Xy5Fl2fHhTE95J9ICzXpV9l3n/AMK2FzNzHPdpBL4nht0Wl4eSS+ik5XLbKlapqcXREmVtK0tGbe3sYerocHcjIUUtrQT09lrFZiXvY8tA0GQBJm4PyWc4VMtfZesm2mc5hjzVLSW6dM9+/wD4pxYlGxeR0WqOduA7TA485g+Kyr0y30y6zv6IHZm41A9zQYmGzAE8equsCU8UV91utnGIzBz6jXwAWxAmymcKmXJFW29ktbNC5zHGmJaedj6Ks4VKaT8kvLt7I8ZmDqjmO0xpvurRiUpr7IrI6aZJiM1c4tcGgFpkG/iIUTgSTX2TWVvX+E5z11oYPM/YWf4q+yzzv6KOPxhquDiIgQt8WNQtIzu+T2VloUCAIAgCkBQAgCAKQFACAIAgCAIAgCAIAgCAIAgCA8QHqAIAgCAICbCYY1HaRA6qmS1C2y0y6ekXv4JU/qb6/RY/kz9GnsMy3CJ+9l0pmRNg8KajtLTw49ypdqFtlpnk9F45HU/qb6/RY/kyX9h/ZlkcF0J7MX0FIPJQHsIAgCAIwX6eXgUvePfpFzEcOSweZ8uMo2WNcdtlBb/9mIQBAEAQBAEAQBAEAQBAXsooOdUBYY07nrwhYZ6SnTNcUt10bGJY2qHNa6HN4gmx+YXJNOO2ujopK+jMynANe6oKgMtgbkXvOy6c2Ryk5McUJ7TGDwrjXd7s6Qw7+O3emTIvbXL5IiHzejUxFNtaQ10ObaRw68wueHWPtro3pK+tmTlmX63uD5hsSO8zZdObLqVx+TDHj2+y/TwGHc4hskt3AJssHlyyuzRY4ZSoZaH1ajdmMPj3CVtWZzC+2UnEnTLlLLsO4kNklu/aKyebKltmixwythcFSfWe0A6ABFzM2lXvJahMziJdNEzMpYDUc/8AQNhJ2AuSVV560kvJdYl3vwVcFg21ahgaabeF9R8VpeSscrfkziFdf4XvwVF+prSdTe8mPNZLLknTZp7cPpFTLcva51RtQTpI2JHNaZcrSTn5KY8abafwMFgWOq1WkWabXPNMmSlCa+RGNOmjjD4Brq72kw1s24m/NTWWpxpkTjTtos1qGGBLSCCOPa+Kzmsz7RdrH4IcqwdOo10g6gTBk7HZXzXcNFcczSZ7lmXMcHl4NnRuRtuoy5qTXEnHjWnsZfl7Hhz3fok6RPAcSVOTNU6leRGNVumS1cupVGF1KxExExbgqrNcVqiXimp3JDleXMcz3lQmLwNrCxJ8irZstKuMlceNNbo5x+HoaA6mbnYTv4cFOO8nLVIZFGtozF0mAQk2PZ2sJc0wCYPXdcnqU+mb4Gu0W8DgTTfUe4iDMdCZkrLJk5ykkaRHGm2cZTVDqtdw2Jb81bMtRKK43umzzLKwFWs0m5dI74lMsvhLGOv2pEuBwJpvqPJEGfKZkquTJzlSi0RxbbIspxAdVrR/iII74kK2aGokrjpOmTYDBlj6jiR2jbnvN1TLlVSl9F8cOW2cZfVAq1m8S6R32upyJ8JorD/Zo6wGCNJ1RziIPwmZKZMnNKUTEcdtlXKH6q9UjYifCVpmWscplMXds0KeKDqj6ZG3qCLrBw5lUaqk20U8qaKdSpTO8gt7wtcv7yrM8a4tyTYHBGm+o4kQZjzmSq5MvOVKLRHGm2R5VVDqtZw2JEeoVss6iUyMb3TZPg8IWVKj5EONh63Wd5OUpfRaY1TZVwVFpxFVx3abD5rS6axyikJc22TYvD1qktOgMne5PxVYrHPa22Wubpa+DMyiporBp4y3xm333rozLlj2Y43xs1M0eGUnRYuJ/wCUk+krnwp3a2bZHxlkWUuD6Bpgwe0P90mfVWzdZORXF3GiTB0fcUXayOJt0gfBVyV7lrRMT7c9keWVG1KJpzDoII43mCPNWzS4ychjaqdGVjsA6nE3HAjn0XTjyq/Bz3jceSqtSgQAFNAlfiXkQXEjqqqJXhFnTflnDKhEwSJ5GFLSfkhNrweazMzfnxU6XgbO34l7hBcSOqqoldpEumzhjiDIMHmFLSfkhPXgkOJeTOt09So4T9E8n9keszMmefFTpeCN/J3UxL3CHOJHKVCiV2kS6bOWVCNiR0spcp+SE9eD0VXSTqMnjJlOK1obfk8dVcTJJnnN0UpLQ2zp+JeRBcSOqhY5XaRLpsuZRjG09ZdNwIA4wss+N3rRpitTvZWr4tznucHOAJMCTYLScaU6aKVbbIhUIOoEzzm6txTWiu35O34p5sXuPioUSvCJd0/kiBVtFTp9Vx3cT1JUKUvCJbb8njHkGQSD3I0n5CejqrXc79TiepRSp8Il035OWm8yR3o11ohPsvZlj/eBjQDA3J3JWOLE5bbNMmTlpFBbmQQBAEAQBAEAQBAEAQBAEAQBAEAQBAEAQBAEAQBAEAQBAEAQBAEAQBAEAQBAEAQBAEAQBAEAQBAEAQBAEAQBAEAQBAEAQBAEAQBAEAQBAEAQBAEAQBAEAQBAEAQBAEAQBAEAQBAEAQBAEAQBAEAQBAEAQBAEAQBAEAQBAEAQBAEAQBAEAQBAEAQBAEAQBAEAQBAEAQBAEAQBAEAQBAf/2Q=="/>
          <p:cNvSpPr>
            <a:spLocks noChangeAspect="1" noChangeArrowheads="1"/>
          </p:cNvSpPr>
          <p:nvPr/>
        </p:nvSpPr>
        <p:spPr bwMode="auto">
          <a:xfrm>
            <a:off x="155575" y="-738188"/>
            <a:ext cx="1885950" cy="1552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7" descr="data:image/jpeg;base64,/9j/4AAQSkZJRgABAQAAAQABAAD/2wCEAAkGBxITEBITERIVFRMWFhUZGBUXGBUXFRYWFRcYFxgXFxYaHiggGBolHRcVITEhJSkrLi4uFx8zODMtNygtLisBCgoKDg0OGxAQGy8mHyYtLS4tNS0tLS0rLS0tLS0tLS0tLS0tLS0tLS0tLS0tLS0tLS0tLS0tLS0tLS0tLS0tLf/AABEIAKMAxgMBEQACEQEDEQH/xAAaAAEAAwEBAQAAAAAAAAAAAAAAAwQFAgEG/8QAOhAAAQMCBAMFBgQEBwAAAAAAAQACEQMhBAUSMUFRcSJhgZGhBhOxwdHwFCMychUzUoJCQ2KSouHx/8QAGQEBAAMBAQAAAAAAAAAAAAAAAAECAwQF/8QAJhEAAwACAgEEAwEAAwAAAAAAAAECAxESITEEE0FRFCIyYSNxgf/aAAwDAQACEQMRAD8A+7XrHnBAEAQBAEAQBAEAQBAEAQBAEAQBAEAQBAEAQBAEAQBAEAQBAEAQBAEAQBAEAQBAEAQBAEAQBAEAQBAEAQBAEAQBAEAQBAEAQAJsBAEAQBAEAQBAEAQBAEAQBAEAQBAEBeynCNqOIdNhNuoWObI4W0aY4VPs0XZPSG7iOpH0XP8AkWbezH2ZeZ4drHgMkiN97yeS6cVultmOSVL6KukxMGOd481o2kU0zlSDotI3EdbKN/Q1o8aJ2EnhCN6INHEVqTWBrW6nxBJBEczHNYRNutt9G1OEtLyZy3MghAhAEAhAEAQBSAgCAIAgCAIAgCA8QGt7O/zHft+YXL6n+V/2b4PJBng/Od0HwWnp/wCEVy/0y37Nf5n9vzWXqvC/9L+n+TQwuM1vqM0xp79+qwvHxlP7NpvbaKOWYVvvqtv0GB3TP0Wua3wn/TLHH7v/AAuYfEiqarC2zTHOdx8Qs7hwlSNJrltEGS4cMFQ8Q8jwbwVs9OtFcUpbZYy3G+9aXadMGPRUy4/baRbHfJbKWTYVp1vIkhxA7oufits9vqUZ4pXdMuZdj/e6+zGmI7wZj4LHJi4aNIyctlfKKhNWsSIMi3SQtMy1Eopie6ZZdS92yo9olxlxWXLm0n4NOPFNopZIwvL6rzLpieVpPxC2z/r+iMsK3+zIfw7sQXVNUBpIAgmwCvzWJKdeSvF22/ot0j7/AAx1fqvf/UNj981lX/Hk6NF+8aZ88vQOQ9UAIAgCAIAgCAIAgNDJcQ1j3F5gafmFz55dT0bYaSfZFmtVrqpLTIgX8FbDLUaZXI062izkeJYzXrMTpjfvVPURVa0i+Gkt7JMuxbG1arnOABNje91XLFOJSRMUlTLOUvBqVyLguaQfArPMmplMvje6phtejS1ua6STcbmRNo8U45L0muhuY3or5Tj2jWHmNTi4E7Sdx6LTPifTkpiyLtMsYXE4emCGP77z8Vnc5Ke2i8VjlaTKmV5g1he1xhpcSDw8fRa5sTrTRniyJb2WWYmhRDtDpJvAMkn6LNxkyNbRoqiF0VMmxjWmo57om/qStM+OmkkjPFaTey1hc0brqB7hpmWm+20Kl4XxTS7LxkW3s4wGMp03Pbq7BMg3i4uD5KcmO6SeuyIuZbXwS0sXQpdlpkOJJIuBKq8eS+2iyuJ6+zmpiqVKkRTIJMkRe54lFF3W6DuYXRgBdxyHqAIAgCAIAgCAIAgCAIAmgEBZweNdTDgyLxc8In6rK8at9l4tz4K7nSZO+/mtUtLSKHMID1AEATQCaACAJoBAEAQBAEAQBAEAQBAEAQABAe6TyPko2iTlSQeoAgCAIAgPWMJMASeShvS2SlskrYd7Y1NidlE3NeGS5a8kSsVCAIAgCgHT2EbtInnI8pRUn8k6aOQFJB06mRuCB0PzUKl4ROn8nKkgko4dzrNBPTgq1antkqW/BzVplphwg8lKafgNNeTlSQEAQBAXMpraaohpdNoG91lmnlBpirVG/jalRrZptDuYO8d11w41LemdWR0l+pn5C8aarjtIPS0rf1K7SMsL6bMetU1Oc7mSV1zPFJHO3t7PcPQc9wa3c/d1F0pW2TKbekX3ZJU5t9VgvUyavBRVdgX+893ALrbbXWvuzx5GbxvlxLZyJ8btPn9Fj+TJp7FfZxleHqayWaJZbtTF+UK2ap4977IxzW+ipjXuL3azLgY7h3DuWuNJStFLbb7PcHhHVCQOAm9kyWoW2Jl14Ln8Dqc2+qx/Jgv7FEOKyx9NpcSI2tPFXjNNPSK1iqVsko5NUcJMC2xmfRVfqZTLLDTRXqUn0agkCRcHgYV1Syy0irTh9m1TmvQOoCTMRtI2I8VyPWPJ0dC/5I7PnWO0uBi4IMd4Xe0mu/k5PDPo8JUNei7WAJJFugv1XBcrHa0dcvnPZ88KJ1aAO1MR3rt5LXI5FL3o2sNgq1NpDNHa3N5FvvzXLWTHb3WzpmLlaRlY3Cupuhxkm66cVq10YXLl9ldaFAgCAIDa9m2jtnj2fK64/VfCOj0/yTZVVqGrVDpiePC5iPBUzKVC15L43XJ7MnHPLalRrSQ0k2BsurGtym/Jhb1TSKq1MzU9nx+Y79vzC5vVfyjfB/RcoVH/AIp4JOmNuEWhY0p9pa8mkuufZzpd+LcWxZrZnlA9VO17K2Rp+719HGYVGanaC/3toA1Rbu22lTiVJLetEZNb68nns6D+ZI/p87yp9V8DB5ZmY7+a/wDcV04/5Rhf9M7yx5FVlzv9hRmScMnG/wBka2Z1XCtQAJALhI59oLlxJOK2dFvVIZs782gCbF1xwMEbqMK/Sn8jK/2SPM6e8GlonfhxMiApwKWnsjM6TWj3PmamsA3LoHiE9PWmxmW9FoPDDTp8wY/tCye73RotTqTCzWhprEDZ1x4/9rsw3uNs5cs6rRt0yKTaTOZj0J+MLke7dM6U+KSKpoacW08HAnxAg/XxWireHRTjrJs6qVHfi2tk6dO3D9J+cKEl7TJpvml8FP2i/mN/b8ytvS/yzPP/AEjLXSYBAEAQE+DxTqbpb4jgQqZIVrTLzbl7Rfq564iGsAPMmfksF6ZfLNHn6Mlxve55rqMAgJcJiCx4c3hw5hUyQqnTLTTl7RpHPTwpjzP0XP8AjL7Nff8A8KwzNwqmoALgAibW+C09lOeJX3Xy5Fl2fHhTE95J9ICzXpV9l3n/AMK2FzNzHPdpBL4nht0Wl4eSS+ik5XLbKlapqcXREmVtK0tGbe3sYerocHcjIUUtrQT09lrFZiXvY8tA0GQBJm4PyWc4VMtfZesm2mc5hjzVLSW6dM9+/wD4pxYlGxeR0WqOduA7TA485g+Kyr0y30y6zv6IHZm41A9zQYmGzAE8equsCU8UV91utnGIzBz6jXwAWxAmymcKmXJFW29ktbNC5zHGmJaedj6Ks4VKaT8kvLt7I8ZmDqjmO0xpvurRiUpr7IrI6aZJiM1c4tcGgFpkG/iIUTgSTX2TWVvX+E5z11oYPM/YWf4q+yzzv6KOPxhquDiIgQt8WNQtIzu+T2VloUCAIAgCkBQAgCAKQFACAIAgCAIAgCAIAgCAIAgCA8QHqAIAgCAICbCYY1HaRA6qmS1C2y0y6ekXv4JU/qb6/RY/kz9GnsMy3CJ+9l0pmRNg8KajtLTw49ypdqFtlpnk9F45HU/qb6/RY/kyX9h/ZlkcF0J7MX0FIPJQHsIAgCAIwX6eXgUvePfpFzEcOSweZ8uMo2WNcdtlBb/9mIQBAEAQBAEAQBAEAQBAXsooOdUBYY07nrwhYZ6SnTNcUt10bGJY2qHNa6HN4gmx+YXJNOO2ujopK+jMynANe6oKgMtgbkXvOy6c2Ryk5McUJ7TGDwrjXd7s6Qw7+O3emTIvbXL5IiHzejUxFNtaQ10ObaRw68wueHWPtro3pK+tmTlmX63uD5hsSO8zZdObLqVx+TDHj2+y/TwGHc4hskt3AJssHlyyuzRY4ZSoZaH1ajdmMPj3CVtWZzC+2UnEnTLlLLsO4kNklu/aKyebKltmixwythcFSfWe0A6ABFzM2lXvJahMziJdNEzMpYDUc/8AQNhJ2AuSVV560kvJdYl3vwVcFg21ahgaabeF9R8VpeSscrfkziFdf4XvwVF+prSdTe8mPNZLLknTZp7cPpFTLcva51RtQTpI2JHNaZcrSTn5KY8abafwMFgWOq1WkWabXPNMmSlCa+RGNOmjjD4Brq72kw1s24m/NTWWpxpkTjTtos1qGGBLSCCOPa+Kzmsz7RdrH4IcqwdOo10g6gTBk7HZXzXcNFcczSZ7lmXMcHl4NnRuRtuoy5qTXEnHjWnsZfl7Hhz3fok6RPAcSVOTNU6leRGNVumS1cupVGF1KxExExbgqrNcVqiXimp3JDleXMcz3lQmLwNrCxJ8irZstKuMlceNNbo5x+HoaA6mbnYTv4cFOO8nLVIZFGtozF0mAQk2PZ2sJc0wCYPXdcnqU+mb4Gu0W8DgTTfUe4iDMdCZkrLJk5ykkaRHGm2cZTVDqtdw2Jb81bMtRKK43umzzLKwFWs0m5dI74lMsvhLGOv2pEuBwJpvqPJEGfKZkquTJzlSi0RxbbIspxAdVrR/iII74kK2aGokrjpOmTYDBlj6jiR2jbnvN1TLlVSl9F8cOW2cZfVAq1m8S6R32upyJ8JorD/Zo6wGCNJ1RziIPwmZKZMnNKUTEcdtlXKH6q9UjYifCVpmWscplMXds0KeKDqj6ZG3qCLrBw5lUaqk20U8qaKdSpTO8gt7wtcv7yrM8a4tyTYHBGm+o4kQZjzmSq5MvOVKLRHGm2R5VVDqtZw2JEeoVss6iUyMb3TZPg8IWVKj5EONh63Wd5OUpfRaY1TZVwVFpxFVx3abD5rS6axyikJc22TYvD1qktOgMne5PxVYrHPa22Wubpa+DMyiporBp4y3xm333rozLlj2Y43xs1M0eGUnRYuJ/wCUk+krnwp3a2bZHxlkWUuD6Bpgwe0P90mfVWzdZORXF3GiTB0fcUXayOJt0gfBVyV7lrRMT7c9keWVG1KJpzDoII43mCPNWzS4ychjaqdGVjsA6nE3HAjn0XTjyq/Bz3jceSqtSgQAFNAlfiXkQXEjqqqJXhFnTflnDKhEwSJ5GFLSfkhNrweazMzfnxU6XgbO34l7hBcSOqqoldpEumzhjiDIMHmFLSfkhPXgkOJeTOt09So4T9E8n9keszMmefFTpeCN/J3UxL3CHOJHKVCiV2kS6bOWVCNiR0spcp+SE9eD0VXSTqMnjJlOK1obfk8dVcTJJnnN0UpLQ2zp+JeRBcSOqhY5XaRLpsuZRjG09ZdNwIA4wss+N3rRpitTvZWr4tznucHOAJMCTYLScaU6aKVbbIhUIOoEzzm6txTWiu35O34p5sXuPioUSvCJd0/kiBVtFTp9Vx3cT1JUKUvCJbb8njHkGQSD3I0n5CejqrXc79TiepRSp8Il035OWm8yR3o11ohPsvZlj/eBjQDA3J3JWOLE5bbNMmTlpFBbmQQBAEAQBAEAQBAEAQBAEAQBAEAQBAEAQBAEAQBAEAQBAEAQBAEAQBAEAQBAEAQBAEAQBAEAQBAEAQBAEAQBAEAQBAEAQBAEAQBAEAQBAEAQBAEAQBAEAQBAEAQBAEAQBAEAQBAEAQBAEAQBAEAQBAEAQBAEAQBAEAQBAEAQBAEAQBAEAQBAEAQBAEAQBAEAQBAEAQBAEAQBAEAQBAf/2Q=="/>
          <p:cNvSpPr>
            <a:spLocks noChangeAspect="1" noChangeArrowheads="1"/>
          </p:cNvSpPr>
          <p:nvPr/>
        </p:nvSpPr>
        <p:spPr bwMode="auto">
          <a:xfrm>
            <a:off x="307975" y="-585788"/>
            <a:ext cx="1885950" cy="1552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296"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23528" y="4724420"/>
            <a:ext cx="2333625"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3059832" y="4994988"/>
            <a:ext cx="2592288" cy="1077218"/>
          </a:xfrm>
          <a:prstGeom prst="rect">
            <a:avLst/>
          </a:prstGeom>
        </p:spPr>
        <p:txBody>
          <a:bodyPr wrap="square">
            <a:spAutoFit/>
          </a:bodyPr>
          <a:lstStyle/>
          <a:p>
            <a:pPr algn="ctr"/>
            <a:r>
              <a:rPr lang="en-US" sz="3200" dirty="0">
                <a:solidFill>
                  <a:schemeClr val="accent1">
                    <a:lumMod val="50000"/>
                  </a:schemeClr>
                </a:solidFill>
                <a:effectLst>
                  <a:outerShdw blurRad="38100" dist="38100" dir="2700000" algn="tl">
                    <a:srgbClr val="000000">
                      <a:alpha val="43137"/>
                    </a:srgbClr>
                  </a:outerShdw>
                </a:effectLst>
              </a:rPr>
              <a:t>I grow old ever learning </a:t>
            </a:r>
          </a:p>
        </p:txBody>
      </p:sp>
    </p:spTree>
    <p:extLst>
      <p:ext uri="{BB962C8B-B14F-4D97-AF65-F5344CB8AC3E}">
        <p14:creationId xmlns:p14="http://schemas.microsoft.com/office/powerpoint/2010/main" val="110066805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42852"/>
            <a:ext cx="9178996" cy="1080120"/>
          </a:xfrm>
        </p:spPr>
        <p:txBody>
          <a:bodyPr>
            <a:noAutofit/>
          </a:bodyPr>
          <a:lstStyle/>
          <a:p>
            <a:pPr algn="ctr"/>
            <a:r>
              <a:rPr lang="en-GB" sz="3000" b="1" dirty="0" smtClean="0">
                <a:solidFill>
                  <a:schemeClr val="accent1">
                    <a:lumMod val="75000"/>
                  </a:schemeClr>
                </a:solidFill>
                <a:effectLst>
                  <a:outerShdw blurRad="38100" dist="38100" dir="2700000" algn="tl">
                    <a:srgbClr val="000000">
                      <a:alpha val="43137"/>
                    </a:srgbClr>
                  </a:outerShdw>
                </a:effectLst>
              </a:rPr>
              <a:t/>
            </a:r>
            <a:br>
              <a:rPr lang="en-GB" sz="3000" b="1" dirty="0" smtClean="0">
                <a:solidFill>
                  <a:schemeClr val="accent1">
                    <a:lumMod val="75000"/>
                  </a:schemeClr>
                </a:solidFill>
                <a:effectLst>
                  <a:outerShdw blurRad="38100" dist="38100" dir="2700000" algn="tl">
                    <a:srgbClr val="000000">
                      <a:alpha val="43137"/>
                    </a:srgbClr>
                  </a:outerShdw>
                </a:effectLst>
              </a:rPr>
            </a:br>
            <a:r>
              <a:rPr lang="en-GB" sz="3000" b="1" dirty="0">
                <a:solidFill>
                  <a:schemeClr val="accent1">
                    <a:lumMod val="75000"/>
                  </a:schemeClr>
                </a:solidFill>
              </a:rPr>
              <a:t/>
            </a:r>
            <a:br>
              <a:rPr lang="en-GB" sz="3000" b="1" dirty="0">
                <a:solidFill>
                  <a:schemeClr val="accent1">
                    <a:lumMod val="75000"/>
                  </a:schemeClr>
                </a:solidFill>
              </a:rPr>
            </a:br>
            <a:r>
              <a:rPr lang="en-GB" sz="2400" b="1" dirty="0" smtClean="0">
                <a:solidFill>
                  <a:schemeClr val="accent1">
                    <a:lumMod val="75000"/>
                  </a:schemeClr>
                </a:solidFill>
                <a:effectLst>
                  <a:outerShdw blurRad="38100" dist="38100" dir="2700000" algn="tl">
                    <a:srgbClr val="000000">
                      <a:alpha val="43137"/>
                    </a:srgbClr>
                  </a:outerShdw>
                </a:effectLst>
              </a:rPr>
              <a:t>Simulating real life exposures to uncover possible risks </a:t>
            </a:r>
            <a:br>
              <a:rPr lang="en-GB" sz="2400" b="1" dirty="0" smtClean="0">
                <a:solidFill>
                  <a:schemeClr val="accent1">
                    <a:lumMod val="75000"/>
                  </a:schemeClr>
                </a:solidFill>
                <a:effectLst>
                  <a:outerShdw blurRad="38100" dist="38100" dir="2700000" algn="tl">
                    <a:srgbClr val="000000">
                      <a:alpha val="43137"/>
                    </a:srgbClr>
                  </a:outerShdw>
                </a:effectLst>
              </a:rPr>
            </a:br>
            <a:r>
              <a:rPr lang="en-GB" sz="2400" b="1" dirty="0" smtClean="0">
                <a:solidFill>
                  <a:schemeClr val="accent1">
                    <a:lumMod val="75000"/>
                  </a:schemeClr>
                </a:solidFill>
                <a:effectLst>
                  <a:outerShdw blurRad="38100" dist="38100" dir="2700000" algn="tl">
                    <a:srgbClr val="000000">
                      <a:alpha val="43137"/>
                    </a:srgbClr>
                  </a:outerShdw>
                </a:effectLst>
              </a:rPr>
              <a:t>to human health: </a:t>
            </a:r>
            <a:br>
              <a:rPr lang="en-GB" sz="2400" b="1" dirty="0" smtClean="0">
                <a:solidFill>
                  <a:schemeClr val="accent1">
                    <a:lumMod val="75000"/>
                  </a:schemeClr>
                </a:solidFill>
                <a:effectLst>
                  <a:outerShdw blurRad="38100" dist="38100" dir="2700000" algn="tl">
                    <a:srgbClr val="000000">
                      <a:alpha val="43137"/>
                    </a:srgbClr>
                  </a:outerShdw>
                </a:effectLst>
              </a:rPr>
            </a:br>
            <a:r>
              <a:rPr lang="en-GB" sz="2400" b="1" dirty="0" smtClean="0">
                <a:solidFill>
                  <a:schemeClr val="accent1">
                    <a:lumMod val="75000"/>
                  </a:schemeClr>
                </a:solidFill>
                <a:effectLst>
                  <a:outerShdw blurRad="38100" dist="38100" dir="2700000" algn="tl">
                    <a:srgbClr val="000000">
                      <a:alpha val="43137"/>
                    </a:srgbClr>
                  </a:outerShdw>
                </a:effectLst>
              </a:rPr>
              <a:t>a proposed consensus for a methodological approach</a:t>
            </a:r>
            <a:endParaRPr lang="en-GB" sz="2800" b="1" dirty="0">
              <a:solidFill>
                <a:schemeClr val="accent1">
                  <a:lumMod val="75000"/>
                </a:schemeClr>
              </a:solidFill>
              <a:effectLst>
                <a:outerShdw blurRad="38100" dist="38100" dir="2700000" algn="tl">
                  <a:srgbClr val="000000">
                    <a:alpha val="43137"/>
                  </a:srgbClr>
                </a:outerShdw>
              </a:effectLst>
            </a:endParaRPr>
          </a:p>
        </p:txBody>
      </p:sp>
      <p:sp>
        <p:nvSpPr>
          <p:cNvPr id="5" name="Content Placeholder 4"/>
          <p:cNvSpPr>
            <a:spLocks noGrp="1"/>
          </p:cNvSpPr>
          <p:nvPr>
            <p:ph idx="1"/>
          </p:nvPr>
        </p:nvSpPr>
        <p:spPr>
          <a:xfrm>
            <a:off x="179512" y="1052736"/>
            <a:ext cx="8424936" cy="2808312"/>
          </a:xfrm>
        </p:spPr>
        <p:txBody>
          <a:bodyPr>
            <a:normAutofit/>
          </a:bodyPr>
          <a:lstStyle/>
          <a:p>
            <a:pPr algn="ctr"/>
            <a:r>
              <a:rPr lang="en-GB" sz="2200" b="1" dirty="0">
                <a:solidFill>
                  <a:schemeClr val="tx2">
                    <a:lumMod val="25000"/>
                  </a:schemeClr>
                </a:solidFill>
              </a:rPr>
              <a:t>Exposure scenarios simulating real life is a complex issue </a:t>
            </a:r>
            <a:endParaRPr lang="en-GB" sz="2200" b="1" dirty="0" smtClean="0">
              <a:solidFill>
                <a:schemeClr val="tx2">
                  <a:lumMod val="25000"/>
                </a:schemeClr>
              </a:solidFill>
            </a:endParaRPr>
          </a:p>
          <a:p>
            <a:pPr algn="ctr">
              <a:buNone/>
            </a:pPr>
            <a:r>
              <a:rPr lang="en-GB" sz="2200" b="1" dirty="0" smtClean="0">
                <a:solidFill>
                  <a:schemeClr val="accent4">
                    <a:lumMod val="75000"/>
                  </a:schemeClr>
                </a:solidFill>
              </a:rPr>
              <a:t> since </a:t>
            </a:r>
            <a:r>
              <a:rPr lang="en-GB" sz="2200" b="1" dirty="0">
                <a:solidFill>
                  <a:schemeClr val="accent4">
                    <a:lumMod val="75000"/>
                  </a:schemeClr>
                </a:solidFill>
              </a:rPr>
              <a:t>effects from multiply chemicals must be considered as a web of interactions that produce variety of mechanisms of effects and subsequently of health outcomes. </a:t>
            </a:r>
            <a:endParaRPr lang="en-GB" sz="2200" b="1" dirty="0" smtClean="0">
              <a:solidFill>
                <a:schemeClr val="accent4">
                  <a:lumMod val="75000"/>
                </a:schemeClr>
              </a:solidFill>
            </a:endParaRPr>
          </a:p>
          <a:p>
            <a:pPr algn="ctr"/>
            <a:r>
              <a:rPr lang="en-GB" sz="2200" b="1" dirty="0">
                <a:solidFill>
                  <a:schemeClr val="tx2">
                    <a:lumMod val="25000"/>
                  </a:schemeClr>
                </a:solidFill>
              </a:rPr>
              <a:t>L</a:t>
            </a:r>
            <a:r>
              <a:rPr lang="en-GB" sz="2200" b="1" dirty="0" smtClean="0">
                <a:solidFill>
                  <a:schemeClr val="tx2">
                    <a:lumMod val="25000"/>
                  </a:schemeClr>
                </a:solidFill>
              </a:rPr>
              <a:t>inear </a:t>
            </a:r>
            <a:r>
              <a:rPr lang="en-GB" sz="2200" b="1" dirty="0">
                <a:solidFill>
                  <a:schemeClr val="tx2">
                    <a:lumMod val="25000"/>
                  </a:schemeClr>
                </a:solidFill>
              </a:rPr>
              <a:t>–</a:t>
            </a:r>
            <a:r>
              <a:rPr lang="en-GB" sz="2200" b="1" dirty="0" err="1">
                <a:solidFill>
                  <a:schemeClr val="tx2">
                    <a:lumMod val="25000"/>
                  </a:schemeClr>
                </a:solidFill>
              </a:rPr>
              <a:t>monomodal</a:t>
            </a:r>
            <a:r>
              <a:rPr lang="en-GB" sz="2200" b="1" dirty="0">
                <a:solidFill>
                  <a:schemeClr val="tx2">
                    <a:lumMod val="25000"/>
                  </a:schemeClr>
                </a:solidFill>
              </a:rPr>
              <a:t> but also nonlinear effects can be seen in the range of low and/or high concentrations of exposures</a:t>
            </a:r>
          </a:p>
        </p:txBody>
      </p:sp>
      <p:pic>
        <p:nvPicPr>
          <p:cNvPr id="1028"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43570" y="4655077"/>
            <a:ext cx="3281833"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8596" y="3911864"/>
            <a:ext cx="4935492" cy="2685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210799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8662" y="2564904"/>
            <a:ext cx="2099936"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85720" y="214291"/>
            <a:ext cx="5294392" cy="2077492"/>
          </a:xfrm>
          <a:prstGeom prst="rect">
            <a:avLst/>
          </a:prstGeom>
          <a:noFill/>
        </p:spPr>
        <p:txBody>
          <a:bodyPr wrap="square" rtlCol="0">
            <a:spAutoFit/>
          </a:bodyPr>
          <a:lstStyle/>
          <a:p>
            <a:pPr algn="ctr"/>
            <a:r>
              <a:rPr lang="en-GB" b="1" dirty="0" smtClean="0">
                <a:solidFill>
                  <a:srgbClr val="C00000"/>
                </a:solidFill>
                <a:effectLst>
                  <a:outerShdw blurRad="38100" dist="38100" dir="2700000" algn="tl">
                    <a:srgbClr val="000000">
                      <a:alpha val="43137"/>
                    </a:srgbClr>
                  </a:outerShdw>
                </a:effectLst>
              </a:rPr>
              <a:t>PPPs or pesticides “any </a:t>
            </a:r>
            <a:r>
              <a:rPr lang="en-GB" b="1" dirty="0">
                <a:solidFill>
                  <a:srgbClr val="C00000"/>
                </a:solidFill>
                <a:effectLst>
                  <a:outerShdw blurRad="38100" dist="38100" dir="2700000" algn="tl">
                    <a:srgbClr val="000000">
                      <a:alpha val="43137"/>
                    </a:srgbClr>
                  </a:outerShdw>
                </a:effectLst>
              </a:rPr>
              <a:t>substance or mixture of substances used as insecticides, fungicides, herbicides, </a:t>
            </a:r>
            <a:r>
              <a:rPr lang="en-GB" sz="1600" b="1" dirty="0" err="1">
                <a:solidFill>
                  <a:schemeClr val="tx2">
                    <a:lumMod val="25000"/>
                  </a:schemeClr>
                </a:solidFill>
              </a:rPr>
              <a:t>acaricides</a:t>
            </a:r>
            <a:r>
              <a:rPr lang="en-GB" sz="1600" b="1" dirty="0">
                <a:solidFill>
                  <a:schemeClr val="tx2">
                    <a:lumMod val="25000"/>
                  </a:schemeClr>
                </a:solidFill>
              </a:rPr>
              <a:t>, rodenticides, </a:t>
            </a:r>
            <a:r>
              <a:rPr lang="en-GB" sz="1600" b="1" dirty="0" err="1">
                <a:solidFill>
                  <a:schemeClr val="tx2">
                    <a:lumMod val="25000"/>
                  </a:schemeClr>
                </a:solidFill>
              </a:rPr>
              <a:t>nematicides</a:t>
            </a:r>
            <a:r>
              <a:rPr lang="en-GB" sz="1600" b="1" dirty="0">
                <a:solidFill>
                  <a:schemeClr val="tx2">
                    <a:lumMod val="25000"/>
                  </a:schemeClr>
                </a:solidFill>
              </a:rPr>
              <a:t>, growth regulators, repellents, </a:t>
            </a:r>
            <a:r>
              <a:rPr lang="en-GB" sz="1600" b="1" dirty="0" smtClean="0">
                <a:solidFill>
                  <a:schemeClr val="tx2">
                    <a:lumMod val="25000"/>
                  </a:schemeClr>
                </a:solidFill>
              </a:rPr>
              <a:t>biocides </a:t>
            </a:r>
            <a:r>
              <a:rPr lang="en-GB" sz="1600" b="1" dirty="0">
                <a:solidFill>
                  <a:schemeClr val="tx2">
                    <a:lumMod val="25000"/>
                  </a:schemeClr>
                </a:solidFill>
              </a:rPr>
              <a:t>to prevent, destroy or control a harmful organism (‘pest’) or disease, or to protect plants or plant products during production, storage and </a:t>
            </a:r>
            <a:r>
              <a:rPr lang="en-GB" sz="1600" b="1" dirty="0" smtClean="0">
                <a:solidFill>
                  <a:schemeClr val="tx2">
                    <a:lumMod val="25000"/>
                  </a:schemeClr>
                </a:solidFill>
              </a:rPr>
              <a:t>transport”</a:t>
            </a:r>
          </a:p>
          <a:p>
            <a:pPr algn="ctr"/>
            <a:r>
              <a:rPr lang="en-GB" sz="1100" b="1" dirty="0" smtClean="0">
                <a:solidFill>
                  <a:schemeClr val="tx2">
                    <a:lumMod val="25000"/>
                  </a:schemeClr>
                </a:solidFill>
              </a:rPr>
              <a:t>[</a:t>
            </a:r>
            <a:r>
              <a:rPr lang="en-GB" sz="1100" b="1" dirty="0">
                <a:solidFill>
                  <a:schemeClr val="tx2">
                    <a:lumMod val="25000"/>
                  </a:schemeClr>
                </a:solidFill>
              </a:rPr>
              <a:t>http://ec.europa.eu/food/plant/pesticides/index_en.htm</a:t>
            </a:r>
            <a:r>
              <a:rPr lang="en-GB" sz="1100" b="1" dirty="0" smtClean="0">
                <a:solidFill>
                  <a:schemeClr val="tx2">
                    <a:lumMod val="25000"/>
                  </a:schemeClr>
                </a:solidFill>
              </a:rPr>
              <a:t>].</a:t>
            </a:r>
            <a:endParaRPr lang="en-GB" sz="1100" b="1" dirty="0">
              <a:solidFill>
                <a:schemeClr val="tx2">
                  <a:lumMod val="25000"/>
                </a:schemeClr>
              </a:solidFill>
            </a:endParaRPr>
          </a:p>
        </p:txBody>
      </p:sp>
      <p:sp>
        <p:nvSpPr>
          <p:cNvPr id="3" name="TextBox 2"/>
          <p:cNvSpPr txBox="1"/>
          <p:nvPr/>
        </p:nvSpPr>
        <p:spPr>
          <a:xfrm>
            <a:off x="6000760" y="285728"/>
            <a:ext cx="2928958" cy="4715259"/>
          </a:xfrm>
          <a:prstGeom prst="rect">
            <a:avLst/>
          </a:prstGeom>
          <a:noFill/>
        </p:spPr>
        <p:txBody>
          <a:bodyPr wrap="square" rtlCol="0">
            <a:spAutoFit/>
          </a:bodyPr>
          <a:lstStyle/>
          <a:p>
            <a:pPr algn="ctr"/>
            <a:r>
              <a:rPr lang="en-GB" dirty="0" smtClean="0">
                <a:solidFill>
                  <a:srgbClr val="C00000"/>
                </a:solidFill>
                <a:effectLst>
                  <a:outerShdw blurRad="38100" dist="38100" dir="2700000" algn="tl">
                    <a:srgbClr val="000000">
                      <a:alpha val="43137"/>
                    </a:srgbClr>
                  </a:outerShdw>
                </a:effectLst>
              </a:rPr>
              <a:t>Food </a:t>
            </a:r>
            <a:r>
              <a:rPr lang="en-GB" dirty="0">
                <a:solidFill>
                  <a:srgbClr val="C00000"/>
                </a:solidFill>
                <a:effectLst>
                  <a:outerShdw blurRad="38100" dist="38100" dir="2700000" algn="tl">
                    <a:srgbClr val="000000">
                      <a:alpha val="43137"/>
                    </a:srgbClr>
                  </a:outerShdw>
                </a:effectLst>
              </a:rPr>
              <a:t>improvement </a:t>
            </a:r>
            <a:r>
              <a:rPr lang="en-GB" dirty="0" smtClean="0">
                <a:solidFill>
                  <a:srgbClr val="C00000"/>
                </a:solidFill>
                <a:effectLst>
                  <a:outerShdw blurRad="38100" dist="38100" dir="2700000" algn="tl">
                    <a:srgbClr val="000000">
                      <a:alpha val="43137"/>
                    </a:srgbClr>
                  </a:outerShdw>
                </a:effectLst>
              </a:rPr>
              <a:t>agents =  </a:t>
            </a:r>
            <a:r>
              <a:rPr lang="en-GB" dirty="0">
                <a:solidFill>
                  <a:srgbClr val="C00000"/>
                </a:solidFill>
                <a:effectLst>
                  <a:outerShdw blurRad="38100" dist="38100" dir="2700000" algn="tl">
                    <a:srgbClr val="000000">
                      <a:alpha val="43137"/>
                    </a:srgbClr>
                  </a:outerShdw>
                </a:effectLst>
              </a:rPr>
              <a:t>food additives, food enzymes and food </a:t>
            </a:r>
            <a:r>
              <a:rPr lang="en-GB" dirty="0" smtClean="0">
                <a:solidFill>
                  <a:srgbClr val="C00000"/>
                </a:solidFill>
                <a:effectLst>
                  <a:outerShdw blurRad="38100" dist="38100" dir="2700000" algn="tl">
                    <a:srgbClr val="000000">
                      <a:alpha val="43137"/>
                    </a:srgbClr>
                  </a:outerShdw>
                </a:effectLst>
              </a:rPr>
              <a:t>flavouring.</a:t>
            </a:r>
            <a:r>
              <a:rPr lang="en-GB" dirty="0">
                <a:solidFill>
                  <a:srgbClr val="C00000"/>
                </a:solidFill>
                <a:effectLst>
                  <a:outerShdw blurRad="38100" dist="38100" dir="2700000" algn="tl">
                    <a:srgbClr val="000000">
                      <a:alpha val="43137"/>
                    </a:srgbClr>
                  </a:outerShdw>
                </a:effectLst>
              </a:rPr>
              <a:t> Additives </a:t>
            </a:r>
            <a:r>
              <a:rPr lang="en-GB" dirty="0">
                <a:solidFill>
                  <a:schemeClr val="tx2">
                    <a:lumMod val="25000"/>
                  </a:schemeClr>
                </a:solidFill>
              </a:rPr>
              <a:t>are defined by the same EU legislation as any substance not normally consumed as a food in itself and not normally used as a characteristic ingredient of food, whether or not it has nutritive value </a:t>
            </a:r>
            <a:r>
              <a:rPr lang="en-GB" sz="1200" dirty="0">
                <a:solidFill>
                  <a:schemeClr val="tx2">
                    <a:lumMod val="25000"/>
                  </a:schemeClr>
                </a:solidFill>
              </a:rPr>
              <a:t>[http://ec.europa.eu/food/safety/food_improvement_agents/additives/index_en.htm]. </a:t>
            </a:r>
            <a:endParaRPr lang="en-GB" sz="1200" dirty="0" smtClean="0">
              <a:solidFill>
                <a:schemeClr val="tx2">
                  <a:lumMod val="25000"/>
                </a:schemeClr>
              </a:solidFill>
            </a:endParaRPr>
          </a:p>
          <a:p>
            <a:endParaRPr lang="en-GB" sz="2000" dirty="0">
              <a:solidFill>
                <a:schemeClr val="tx2">
                  <a:lumMod val="25000"/>
                </a:schemeClr>
              </a:solidFill>
            </a:endParaRPr>
          </a:p>
        </p:txBody>
      </p:sp>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86446" y="4970519"/>
            <a:ext cx="3143272" cy="1601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251520" y="4019580"/>
            <a:ext cx="4807793" cy="2123658"/>
          </a:xfrm>
          <a:prstGeom prst="rect">
            <a:avLst/>
          </a:prstGeom>
          <a:noFill/>
        </p:spPr>
        <p:txBody>
          <a:bodyPr wrap="square" rtlCol="0">
            <a:spAutoFit/>
          </a:bodyPr>
          <a:lstStyle/>
          <a:p>
            <a:pPr algn="ctr"/>
            <a:r>
              <a:rPr lang="en-GB" sz="2000" dirty="0" smtClean="0">
                <a:solidFill>
                  <a:srgbClr val="C00000"/>
                </a:solidFill>
                <a:effectLst>
                  <a:outerShdw blurRad="38100" dist="38100" dir="2700000" algn="tl">
                    <a:srgbClr val="000000">
                      <a:alpha val="43137"/>
                    </a:srgbClr>
                  </a:outerShdw>
                </a:effectLst>
              </a:rPr>
              <a:t>”Lifestyle </a:t>
            </a:r>
            <a:r>
              <a:rPr lang="en-GB" sz="2000" dirty="0">
                <a:solidFill>
                  <a:srgbClr val="C00000"/>
                </a:solidFill>
                <a:effectLst>
                  <a:outerShdw blurRad="38100" dist="38100" dir="2700000" algn="tl">
                    <a:srgbClr val="000000">
                      <a:alpha val="43137"/>
                    </a:srgbClr>
                  </a:outerShdw>
                </a:effectLst>
              </a:rPr>
              <a:t>additives</a:t>
            </a:r>
            <a:r>
              <a:rPr lang="en-GB" sz="2000" dirty="0" smtClean="0">
                <a:solidFill>
                  <a:srgbClr val="C00000"/>
                </a:solidFill>
                <a:effectLst>
                  <a:outerShdw blurRad="38100" dist="38100" dir="2700000" algn="tl">
                    <a:srgbClr val="000000">
                      <a:alpha val="43137"/>
                    </a:srgbClr>
                  </a:outerShdw>
                </a:effectLst>
              </a:rPr>
              <a:t>” - </a:t>
            </a:r>
            <a:r>
              <a:rPr lang="en-GB" sz="2000" dirty="0">
                <a:solidFill>
                  <a:srgbClr val="C00000"/>
                </a:solidFill>
                <a:effectLst>
                  <a:outerShdw blurRad="38100" dist="38100" dir="2700000" algn="tl">
                    <a:srgbClr val="000000">
                      <a:alpha val="43137"/>
                    </a:srgbClr>
                  </a:outerShdw>
                </a:effectLst>
              </a:rPr>
              <a:t>other substances used as additives, preservatives, plasticisers, solvents, </a:t>
            </a:r>
            <a:r>
              <a:rPr lang="en-GB" b="1" dirty="0">
                <a:solidFill>
                  <a:schemeClr val="tx2">
                    <a:lumMod val="25000"/>
                  </a:schemeClr>
                </a:solidFill>
              </a:rPr>
              <a:t>colorants that can be found in consumer related products as cosmetics, products of personal hygiene, detergents, food contact materials and medicines</a:t>
            </a:r>
            <a:r>
              <a:rPr lang="en-GB" dirty="0">
                <a:solidFill>
                  <a:schemeClr val="tx2">
                    <a:lumMod val="25000"/>
                  </a:schemeClr>
                </a:solidFill>
              </a:rPr>
              <a:t>. </a:t>
            </a:r>
          </a:p>
        </p:txBody>
      </p:sp>
      <p:pic>
        <p:nvPicPr>
          <p:cNvPr id="2052"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86182" y="2571744"/>
            <a:ext cx="1944216" cy="1241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1"/>
          </p:nvPr>
        </p:nvSpPr>
        <p:spPr/>
        <p:txBody>
          <a:bodyPr/>
          <a:lstStyle/>
          <a:p>
            <a:fld id="{E57C114C-A3CF-4DC1-AD9A-4759770BEB86}" type="slidenum">
              <a:rPr lang="en-GB" smtClean="0">
                <a:solidFill>
                  <a:prstClr val="white">
                    <a:shade val="50000"/>
                  </a:prstClr>
                </a:solidFill>
              </a:rPr>
              <a:pPr/>
              <a:t>49</a:t>
            </a:fld>
            <a:endParaRPr lang="en-GB">
              <a:solidFill>
                <a:prstClr val="white">
                  <a:shade val="50000"/>
                </a:prstClr>
              </a:solidFill>
            </a:endParaRPr>
          </a:p>
        </p:txBody>
      </p:sp>
    </p:spTree>
    <p:extLst>
      <p:ext uri="{BB962C8B-B14F-4D97-AF65-F5344CB8AC3E}">
        <p14:creationId xmlns:p14="http://schemas.microsoft.com/office/powerpoint/2010/main" val="152286594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3" y="2005714"/>
            <a:ext cx="4286280" cy="4524315"/>
          </a:xfrm>
          <a:prstGeom prst="rect">
            <a:avLst/>
          </a:prstGeom>
        </p:spPr>
        <p:txBody>
          <a:bodyPr wrap="square">
            <a:spAutoFit/>
          </a:bodyPr>
          <a:lstStyle/>
          <a:p>
            <a:pPr algn="ctr"/>
            <a:r>
              <a:rPr lang="en-GB" sz="2000" dirty="0" smtClean="0">
                <a:solidFill>
                  <a:srgbClr val="C00000"/>
                </a:solidFill>
                <a:effectLst>
                  <a:outerShdw blurRad="38100" dist="38100" dir="2700000" algn="tl">
                    <a:srgbClr val="000000">
                      <a:alpha val="43137"/>
                    </a:srgbClr>
                  </a:outerShdw>
                </a:effectLst>
              </a:rPr>
              <a:t>Most of the </a:t>
            </a:r>
            <a:r>
              <a:rPr lang="en-GB" sz="2400" dirty="0" smtClean="0">
                <a:solidFill>
                  <a:srgbClr val="C00000"/>
                </a:solidFill>
                <a:effectLst>
                  <a:outerShdw blurRad="38100" dist="38100" dir="2700000" algn="tl">
                    <a:srgbClr val="000000">
                      <a:alpha val="43137"/>
                    </a:srgbClr>
                  </a:outerShdw>
                </a:effectLst>
              </a:rPr>
              <a:t>food additives </a:t>
            </a:r>
            <a:r>
              <a:rPr lang="en-GB" sz="2000" dirty="0" smtClean="0">
                <a:solidFill>
                  <a:srgbClr val="C00000"/>
                </a:solidFill>
                <a:effectLst>
                  <a:outerShdw blurRad="38100" dist="38100" dir="2700000" algn="tl">
                    <a:srgbClr val="000000">
                      <a:alpha val="43137"/>
                    </a:srgbClr>
                  </a:outerShdw>
                </a:effectLst>
              </a:rPr>
              <a:t>regulated EU legislation  have some concerns that though safe for the general population may cause </a:t>
            </a:r>
            <a:r>
              <a:rPr lang="en-GB" sz="2000" b="1" dirty="0" smtClean="0">
                <a:solidFill>
                  <a:srgbClr val="C00000"/>
                </a:solidFill>
                <a:effectLst>
                  <a:outerShdw blurRad="38100" dist="38100" dir="2700000" algn="tl">
                    <a:srgbClr val="000000">
                      <a:alpha val="43137"/>
                    </a:srgbClr>
                  </a:outerShdw>
                </a:effectLst>
              </a:rPr>
              <a:t>health problems in children</a:t>
            </a:r>
            <a:r>
              <a:rPr lang="en-GB" sz="2000" dirty="0" smtClean="0">
                <a:solidFill>
                  <a:srgbClr val="C00000"/>
                </a:solidFill>
                <a:effectLst>
                  <a:outerShdw blurRad="38100" dist="38100" dir="2700000" algn="tl">
                    <a:srgbClr val="000000">
                      <a:alpha val="43137"/>
                    </a:srgbClr>
                  </a:outerShdw>
                </a:effectLst>
              </a:rPr>
              <a:t> such as </a:t>
            </a:r>
            <a:r>
              <a:rPr lang="en-GB" sz="2000" b="1" dirty="0" smtClean="0">
                <a:solidFill>
                  <a:srgbClr val="C00000"/>
                </a:solidFill>
                <a:effectLst>
                  <a:outerShdw blurRad="38100" dist="38100" dir="2700000" algn="tl">
                    <a:srgbClr val="000000">
                      <a:alpha val="43137"/>
                    </a:srgbClr>
                  </a:outerShdw>
                </a:effectLst>
              </a:rPr>
              <a:t>hyperactivity and immunological reactions </a:t>
            </a:r>
          </a:p>
          <a:p>
            <a:pPr algn="ctr"/>
            <a:r>
              <a:rPr lang="en-GB" sz="1600" dirty="0" smtClean="0">
                <a:solidFill>
                  <a:schemeClr val="tx2">
                    <a:lumMod val="25000"/>
                  </a:schemeClr>
                </a:solidFill>
              </a:rPr>
              <a:t>Briffa J. </a:t>
            </a:r>
            <a:r>
              <a:rPr lang="en-GB" sz="1600" b="1" dirty="0" smtClean="0">
                <a:solidFill>
                  <a:schemeClr val="tx2">
                    <a:lumMod val="25000"/>
                  </a:schemeClr>
                </a:solidFill>
              </a:rPr>
              <a:t>Aspartame</a:t>
            </a:r>
            <a:r>
              <a:rPr lang="en-GB" sz="1600" b="1" dirty="0">
                <a:solidFill>
                  <a:schemeClr val="tx2">
                    <a:lumMod val="25000"/>
                  </a:schemeClr>
                </a:solidFill>
              </a:rPr>
              <a:t> and its effects on health: independently funded studies have found potential for adverse effects</a:t>
            </a:r>
            <a:r>
              <a:rPr lang="en-GB" sz="1600" b="1" dirty="0" smtClean="0">
                <a:solidFill>
                  <a:schemeClr val="tx2">
                    <a:lumMod val="25000"/>
                  </a:schemeClr>
                </a:solidFill>
              </a:rPr>
              <a:t>.</a:t>
            </a:r>
            <a:r>
              <a:rPr lang="en-GB" sz="1600" dirty="0" smtClean="0">
                <a:solidFill>
                  <a:schemeClr val="tx2">
                    <a:lumMod val="25000"/>
                  </a:schemeClr>
                </a:solidFill>
              </a:rPr>
              <a:t> </a:t>
            </a:r>
            <a:r>
              <a:rPr lang="en-GB" sz="1600" i="1" dirty="0" smtClean="0">
                <a:solidFill>
                  <a:schemeClr val="tx2">
                    <a:lumMod val="25000"/>
                  </a:schemeClr>
                </a:solidFill>
              </a:rPr>
              <a:t>BMJ.</a:t>
            </a:r>
            <a:r>
              <a:rPr lang="en-GB" sz="1600" dirty="0">
                <a:solidFill>
                  <a:schemeClr val="tx2">
                    <a:lumMod val="25000"/>
                  </a:schemeClr>
                </a:solidFill>
              </a:rPr>
              <a:t> 2005 Feb 5;330(7486):309-10; </a:t>
            </a:r>
            <a:r>
              <a:rPr lang="en-GB" sz="1600" b="1" dirty="0" smtClean="0">
                <a:solidFill>
                  <a:schemeClr val="tx2">
                    <a:lumMod val="25000"/>
                  </a:schemeClr>
                </a:solidFill>
              </a:rPr>
              <a:t>Food </a:t>
            </a:r>
            <a:r>
              <a:rPr lang="en-GB" sz="1600" b="1" dirty="0">
                <a:solidFill>
                  <a:schemeClr val="tx2">
                    <a:lumMod val="25000"/>
                  </a:schemeClr>
                </a:solidFill>
              </a:rPr>
              <a:t>additives and hyperactive behaviour in 3-year-old and 8/9-year-old children in the community: a randomised, double-blinded, placebo-controlled trial</a:t>
            </a:r>
            <a:r>
              <a:rPr lang="en-GB" sz="1600" b="1" dirty="0" smtClean="0">
                <a:solidFill>
                  <a:schemeClr val="tx2">
                    <a:lumMod val="25000"/>
                  </a:schemeClr>
                </a:solidFill>
              </a:rPr>
              <a:t>.</a:t>
            </a:r>
            <a:r>
              <a:rPr lang="en-GB" sz="1600" i="1" dirty="0" smtClean="0">
                <a:solidFill>
                  <a:schemeClr val="tx2">
                    <a:lumMod val="25000"/>
                  </a:schemeClr>
                </a:solidFill>
              </a:rPr>
              <a:t> Lancet</a:t>
            </a:r>
            <a:r>
              <a:rPr lang="en-GB" sz="1600" b="1" dirty="0" smtClean="0">
                <a:solidFill>
                  <a:schemeClr val="tx2">
                    <a:lumMod val="25000"/>
                  </a:schemeClr>
                </a:solidFill>
              </a:rPr>
              <a:t>.</a:t>
            </a:r>
            <a:r>
              <a:rPr lang="en-GB" sz="1600" dirty="0" smtClean="0">
                <a:solidFill>
                  <a:schemeClr val="tx2">
                    <a:lumMod val="25000"/>
                  </a:schemeClr>
                </a:solidFill>
              </a:rPr>
              <a:t> </a:t>
            </a:r>
            <a:r>
              <a:rPr lang="en-GB" sz="1600" dirty="0">
                <a:solidFill>
                  <a:schemeClr val="tx2">
                    <a:lumMod val="25000"/>
                  </a:schemeClr>
                </a:solidFill>
              </a:rPr>
              <a:t> 2007 Nov 3;370 (9598):1560-7].</a:t>
            </a:r>
          </a:p>
        </p:txBody>
      </p:sp>
      <p:sp>
        <p:nvSpPr>
          <p:cNvPr id="3" name="Rectangle 2"/>
          <p:cNvSpPr/>
          <p:nvPr/>
        </p:nvSpPr>
        <p:spPr>
          <a:xfrm>
            <a:off x="4685982" y="188640"/>
            <a:ext cx="4315173" cy="5786199"/>
          </a:xfrm>
          <a:prstGeom prst="rect">
            <a:avLst/>
          </a:prstGeom>
        </p:spPr>
        <p:txBody>
          <a:bodyPr wrap="square">
            <a:spAutoFit/>
          </a:bodyPr>
          <a:lstStyle/>
          <a:p>
            <a:pPr algn="ctr"/>
            <a:r>
              <a:rPr lang="en-GB" sz="2400" dirty="0" smtClean="0">
                <a:solidFill>
                  <a:srgbClr val="C00000"/>
                </a:solidFill>
                <a:effectLst>
                  <a:outerShdw blurRad="38100" dist="38100" dir="2700000" algn="tl">
                    <a:srgbClr val="000000">
                      <a:alpha val="43137"/>
                    </a:srgbClr>
                  </a:outerShdw>
                </a:effectLst>
              </a:rPr>
              <a:t>”Lifestyle </a:t>
            </a:r>
            <a:r>
              <a:rPr lang="en-GB" sz="2400" dirty="0">
                <a:solidFill>
                  <a:srgbClr val="C00000"/>
                </a:solidFill>
                <a:effectLst>
                  <a:outerShdw blurRad="38100" dist="38100" dir="2700000" algn="tl">
                    <a:srgbClr val="000000">
                      <a:alpha val="43137"/>
                    </a:srgbClr>
                  </a:outerShdw>
                </a:effectLst>
              </a:rPr>
              <a:t>additives</a:t>
            </a:r>
            <a:r>
              <a:rPr lang="en-GB" dirty="0" smtClean="0">
                <a:solidFill>
                  <a:srgbClr val="C00000"/>
                </a:solidFill>
                <a:effectLst>
                  <a:outerShdw blurRad="38100" dist="38100" dir="2700000" algn="tl">
                    <a:srgbClr val="000000">
                      <a:alpha val="43137"/>
                    </a:srgbClr>
                  </a:outerShdw>
                </a:effectLst>
              </a:rPr>
              <a:t>” </a:t>
            </a:r>
            <a:r>
              <a:rPr lang="en-GB" dirty="0">
                <a:solidFill>
                  <a:schemeClr val="accent3">
                    <a:lumMod val="50000"/>
                  </a:schemeClr>
                </a:solidFill>
                <a:effectLst>
                  <a:outerShdw blurRad="38100" dist="38100" dir="2700000" algn="tl">
                    <a:srgbClr val="000000">
                      <a:alpha val="43137"/>
                    </a:srgbClr>
                  </a:outerShdw>
                </a:effectLst>
              </a:rPr>
              <a:t>as bisphenol-A, phthalates, parabens, 1,4 dioxine, sodium laureth/sodium lauretsulfate, propylene glycol, PEG’s, phenoxyethanol, </a:t>
            </a:r>
            <a:r>
              <a:rPr lang="en-GB" dirty="0" smtClean="0">
                <a:solidFill>
                  <a:schemeClr val="accent3">
                    <a:lumMod val="50000"/>
                  </a:schemeClr>
                </a:solidFill>
                <a:effectLst>
                  <a:outerShdw blurRad="38100" dist="38100" dir="2700000" algn="tl">
                    <a:srgbClr val="000000">
                      <a:alpha val="43137"/>
                    </a:srgbClr>
                  </a:outerShdw>
                </a:effectLst>
              </a:rPr>
              <a:t>(</a:t>
            </a:r>
            <a:r>
              <a:rPr lang="en-GB" dirty="0">
                <a:solidFill>
                  <a:schemeClr val="accent3">
                    <a:lumMod val="50000"/>
                  </a:schemeClr>
                </a:solidFill>
                <a:effectLst>
                  <a:outerShdw blurRad="38100" dist="38100" dir="2700000" algn="tl">
                    <a:srgbClr val="000000">
                      <a:alpha val="43137"/>
                    </a:srgbClr>
                  </a:outerShdw>
                </a:effectLst>
              </a:rPr>
              <a:t>PFOA) </a:t>
            </a:r>
            <a:r>
              <a:rPr lang="en-GB" dirty="0" smtClean="0">
                <a:solidFill>
                  <a:schemeClr val="accent3">
                    <a:lumMod val="50000"/>
                  </a:schemeClr>
                </a:solidFill>
                <a:effectLst>
                  <a:outerShdw blurRad="38100" dist="38100" dir="2700000" algn="tl">
                    <a:srgbClr val="000000">
                      <a:alpha val="43137"/>
                    </a:srgbClr>
                  </a:outerShdw>
                </a:effectLst>
              </a:rPr>
              <a:t>along </a:t>
            </a:r>
            <a:r>
              <a:rPr lang="en-GB" dirty="0">
                <a:solidFill>
                  <a:schemeClr val="accent3">
                    <a:lumMod val="50000"/>
                  </a:schemeClr>
                </a:solidFill>
                <a:effectLst>
                  <a:outerShdw blurRad="38100" dist="38100" dir="2700000" algn="tl">
                    <a:srgbClr val="000000">
                      <a:alpha val="43137"/>
                    </a:srgbClr>
                  </a:outerShdw>
                </a:effectLst>
              </a:rPr>
              <a:t>with some pesticides and s</a:t>
            </a:r>
            <a:r>
              <a:rPr lang="en-GB" dirty="0" smtClean="0">
                <a:solidFill>
                  <a:schemeClr val="accent3">
                    <a:lumMod val="50000"/>
                  </a:schemeClr>
                </a:solidFill>
                <a:effectLst>
                  <a:outerShdw blurRad="38100" dist="38100" dir="2700000" algn="tl">
                    <a:srgbClr val="000000">
                      <a:alpha val="43137"/>
                    </a:srgbClr>
                  </a:outerShdw>
                </a:effectLst>
              </a:rPr>
              <a:t>ome </a:t>
            </a:r>
            <a:r>
              <a:rPr lang="en-GB" dirty="0">
                <a:solidFill>
                  <a:schemeClr val="accent3">
                    <a:lumMod val="50000"/>
                  </a:schemeClr>
                </a:solidFill>
                <a:effectLst>
                  <a:outerShdw blurRad="38100" dist="38100" dir="2700000" algn="tl">
                    <a:srgbClr val="000000">
                      <a:alpha val="43137"/>
                    </a:srgbClr>
                  </a:outerShdw>
                </a:effectLst>
              </a:rPr>
              <a:t>food additives </a:t>
            </a:r>
            <a:endParaRPr lang="en-GB" dirty="0" smtClean="0">
              <a:solidFill>
                <a:schemeClr val="accent3">
                  <a:lumMod val="50000"/>
                </a:schemeClr>
              </a:solidFill>
              <a:effectLst>
                <a:outerShdw blurRad="38100" dist="38100" dir="2700000" algn="tl">
                  <a:srgbClr val="000000">
                    <a:alpha val="43137"/>
                  </a:srgbClr>
                </a:outerShdw>
              </a:effectLst>
            </a:endParaRPr>
          </a:p>
          <a:p>
            <a:pPr algn="ctr"/>
            <a:r>
              <a:rPr lang="en-GB" sz="2000" b="1" dirty="0" smtClean="0">
                <a:solidFill>
                  <a:srgbClr val="C00000"/>
                </a:solidFill>
                <a:effectLst>
                  <a:outerShdw blurRad="38100" dist="38100" dir="2700000" algn="tl">
                    <a:srgbClr val="000000">
                      <a:alpha val="43137"/>
                    </a:srgbClr>
                  </a:outerShdw>
                </a:effectLst>
              </a:rPr>
              <a:t>may </a:t>
            </a:r>
            <a:r>
              <a:rPr lang="en-GB" sz="2000" b="1" dirty="0">
                <a:solidFill>
                  <a:srgbClr val="C00000"/>
                </a:solidFill>
                <a:effectLst>
                  <a:outerShdw blurRad="38100" dist="38100" dir="2700000" algn="tl">
                    <a:srgbClr val="000000">
                      <a:alpha val="43137"/>
                    </a:srgbClr>
                  </a:outerShdw>
                </a:effectLst>
              </a:rPr>
              <a:t>act as </a:t>
            </a:r>
            <a:r>
              <a:rPr lang="en-GB" sz="2000" b="1" dirty="0" smtClean="0">
                <a:solidFill>
                  <a:srgbClr val="C00000"/>
                </a:solidFill>
                <a:effectLst>
                  <a:outerShdw blurRad="38100" dist="38100" dir="2700000" algn="tl">
                    <a:srgbClr val="000000">
                      <a:alpha val="43137"/>
                    </a:srgbClr>
                  </a:outerShdw>
                </a:effectLst>
              </a:rPr>
              <a:t>EDCs and </a:t>
            </a:r>
            <a:r>
              <a:rPr lang="en-GB" sz="2000" b="1" dirty="0">
                <a:solidFill>
                  <a:srgbClr val="C00000"/>
                </a:solidFill>
                <a:effectLst>
                  <a:outerShdw blurRad="38100" dist="38100" dir="2700000" algn="tl">
                    <a:srgbClr val="000000">
                      <a:alpha val="43137"/>
                    </a:srgbClr>
                  </a:outerShdw>
                </a:effectLst>
              </a:rPr>
              <a:t>cause a range of toxic effects </a:t>
            </a:r>
            <a:endParaRPr lang="en-GB" sz="2000" b="1" dirty="0" smtClean="0">
              <a:solidFill>
                <a:srgbClr val="C00000"/>
              </a:solidFill>
              <a:effectLst>
                <a:outerShdw blurRad="38100" dist="38100" dir="2700000" algn="tl">
                  <a:srgbClr val="000000">
                    <a:alpha val="43137"/>
                  </a:srgbClr>
                </a:outerShdw>
              </a:effectLst>
            </a:endParaRPr>
          </a:p>
          <a:p>
            <a:pPr algn="ctr"/>
            <a:r>
              <a:rPr lang="en-GB" b="1" dirty="0" smtClean="0">
                <a:solidFill>
                  <a:schemeClr val="tx2">
                    <a:lumMod val="25000"/>
                  </a:schemeClr>
                </a:solidFill>
                <a:effectLst>
                  <a:outerShdw blurRad="38100" dist="38100" dir="2700000" algn="tl">
                    <a:srgbClr val="000000">
                      <a:alpha val="43137"/>
                    </a:srgbClr>
                  </a:outerShdw>
                </a:effectLst>
              </a:rPr>
              <a:t>on </a:t>
            </a:r>
            <a:r>
              <a:rPr lang="en-GB" b="1" dirty="0">
                <a:solidFill>
                  <a:schemeClr val="tx2">
                    <a:lumMod val="25000"/>
                  </a:schemeClr>
                </a:solidFill>
                <a:effectLst>
                  <a:outerShdw blurRad="38100" dist="38100" dir="2700000" algn="tl">
                    <a:srgbClr val="000000">
                      <a:alpha val="43137"/>
                    </a:srgbClr>
                  </a:outerShdw>
                </a:effectLst>
              </a:rPr>
              <a:t>humans as learning differences and behaviour problems, asthma, increased sensitivity to infections, testicular dysgenesis syndrome, altered puberty and obesity in early years, and infertility, breast cancer, fibroids, premature menopause, atherosclerosis, </a:t>
            </a:r>
            <a:r>
              <a:rPr lang="en-GB" b="1" dirty="0">
                <a:solidFill>
                  <a:srgbClr val="C00000"/>
                </a:solidFill>
                <a:effectLst>
                  <a:outerShdw blurRad="38100" dist="38100" dir="2700000" algn="tl">
                    <a:srgbClr val="000000">
                      <a:alpha val="43137"/>
                    </a:srgbClr>
                  </a:outerShdw>
                </a:effectLst>
              </a:rPr>
              <a:t>cardiovascular disease, diabetes/metabolic syndrome, prostate cancer, Alzheimer disease and Parkinson disease </a:t>
            </a:r>
            <a:r>
              <a:rPr lang="en-GB" sz="1100" b="1" dirty="0" smtClean="0">
                <a:solidFill>
                  <a:srgbClr val="C00000"/>
                </a:solidFill>
                <a:effectLst>
                  <a:outerShdw blurRad="38100" dist="38100" dir="2700000" algn="tl">
                    <a:srgbClr val="000000">
                      <a:alpha val="43137"/>
                    </a:srgbClr>
                  </a:outerShdw>
                </a:effectLst>
              </a:rPr>
              <a:t>[</a:t>
            </a:r>
            <a:endParaRPr lang="en-GB" sz="1100" b="1" dirty="0">
              <a:solidFill>
                <a:srgbClr val="C00000"/>
              </a:solidFill>
              <a:effectLst>
                <a:outerShdw blurRad="38100" dist="38100" dir="2700000" algn="tl">
                  <a:srgbClr val="000000">
                    <a:alpha val="43137"/>
                  </a:srgbClr>
                </a:outerShdw>
              </a:effectLst>
            </a:endParaRPr>
          </a:p>
        </p:txBody>
      </p:sp>
      <p:pic>
        <p:nvPicPr>
          <p:cNvPr id="5122"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71802" y="214290"/>
            <a:ext cx="1657359" cy="1370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8597" y="214290"/>
            <a:ext cx="2357454" cy="1382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1"/>
          </p:nvPr>
        </p:nvSpPr>
        <p:spPr/>
        <p:txBody>
          <a:bodyPr/>
          <a:lstStyle/>
          <a:p>
            <a:fld id="{E57C114C-A3CF-4DC1-AD9A-4759770BEB86}" type="slidenum">
              <a:rPr lang="en-GB" smtClean="0">
                <a:solidFill>
                  <a:prstClr val="white">
                    <a:shade val="50000"/>
                  </a:prstClr>
                </a:solidFill>
              </a:rPr>
              <a:pPr/>
              <a:t>50</a:t>
            </a:fld>
            <a:endParaRPr lang="en-GB">
              <a:solidFill>
                <a:prstClr val="white">
                  <a:shade val="50000"/>
                </a:prstClr>
              </a:solidFill>
            </a:endParaRPr>
          </a:p>
        </p:txBody>
      </p:sp>
    </p:spTree>
    <p:extLst>
      <p:ext uri="{BB962C8B-B14F-4D97-AF65-F5344CB8AC3E}">
        <p14:creationId xmlns:p14="http://schemas.microsoft.com/office/powerpoint/2010/main" val="27604599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142876"/>
            <a:ext cx="8643998" cy="1214422"/>
          </a:xfrm>
        </p:spPr>
        <p:txBody>
          <a:bodyPr>
            <a:noAutofit/>
          </a:bodyPr>
          <a:lstStyle/>
          <a:p>
            <a:pPr algn="ctr"/>
            <a:r>
              <a:rPr lang="en-GB" sz="2400" b="1" dirty="0">
                <a:solidFill>
                  <a:schemeClr val="accent2">
                    <a:lumMod val="50000"/>
                  </a:schemeClr>
                </a:solidFill>
                <a:effectLst/>
              </a:rPr>
              <a:t>Simulating Real Life Exposures to Uncover Possible Risks to Human </a:t>
            </a:r>
            <a:r>
              <a:rPr lang="en-GB" sz="2400" b="1" dirty="0" smtClean="0">
                <a:solidFill>
                  <a:schemeClr val="accent2">
                    <a:lumMod val="50000"/>
                  </a:schemeClr>
                </a:solidFill>
                <a:effectLst/>
              </a:rPr>
              <a:t>Health. </a:t>
            </a:r>
            <a:br>
              <a:rPr lang="en-GB" sz="2400" b="1" dirty="0" smtClean="0">
                <a:solidFill>
                  <a:schemeClr val="accent2">
                    <a:lumMod val="50000"/>
                  </a:schemeClr>
                </a:solidFill>
                <a:effectLst/>
              </a:rPr>
            </a:br>
            <a:r>
              <a:rPr lang="en-GB" sz="2400" b="1" dirty="0" smtClean="0">
                <a:solidFill>
                  <a:srgbClr val="C00000"/>
                </a:solidFill>
                <a:effectLst/>
              </a:rPr>
              <a:t>The present regulatory assessment disadvantage</a:t>
            </a:r>
            <a:endParaRPr lang="en-GB" sz="2400" b="1" dirty="0">
              <a:solidFill>
                <a:srgbClr val="C00000"/>
              </a:solidFill>
              <a:effectLst/>
            </a:endParaRPr>
          </a:p>
        </p:txBody>
      </p:sp>
      <p:sp>
        <p:nvSpPr>
          <p:cNvPr id="3" name="Rectangle 2"/>
          <p:cNvSpPr/>
          <p:nvPr/>
        </p:nvSpPr>
        <p:spPr>
          <a:xfrm>
            <a:off x="285720" y="1628800"/>
            <a:ext cx="5143536" cy="3785652"/>
          </a:xfrm>
          <a:prstGeom prst="rect">
            <a:avLst/>
          </a:prstGeom>
        </p:spPr>
        <p:txBody>
          <a:bodyPr wrap="square">
            <a:spAutoFit/>
          </a:bodyPr>
          <a:lstStyle/>
          <a:p>
            <a:pPr algn="ctr"/>
            <a:r>
              <a:rPr lang="en-GB" sz="2000" b="1" dirty="0" smtClean="0">
                <a:solidFill>
                  <a:schemeClr val="tx2">
                    <a:lumMod val="10000"/>
                  </a:schemeClr>
                </a:solidFill>
              </a:rPr>
              <a:t>Chronic toxicity evaluations for chemicals have been performed for a single chemical each time in order to set appropriate reference doses and regulatory limits, </a:t>
            </a:r>
          </a:p>
          <a:p>
            <a:pPr algn="ctr"/>
            <a:r>
              <a:rPr lang="en-GB" sz="2000" b="1" dirty="0" smtClean="0">
                <a:solidFill>
                  <a:srgbClr val="C00000"/>
                </a:solidFill>
              </a:rPr>
              <a:t>Status now </a:t>
            </a:r>
          </a:p>
          <a:p>
            <a:pPr algn="ctr"/>
            <a:r>
              <a:rPr lang="en-GB" sz="2000" b="1" dirty="0" smtClean="0">
                <a:solidFill>
                  <a:schemeClr val="accent5">
                    <a:lumMod val="50000"/>
                  </a:schemeClr>
                </a:solidFill>
              </a:rPr>
              <a:t>such as the ADIs of additives in food and other consumer products, </a:t>
            </a:r>
          </a:p>
          <a:p>
            <a:pPr algn="ctr"/>
            <a:r>
              <a:rPr lang="en-GB" sz="2000" b="1" dirty="0" smtClean="0">
                <a:solidFill>
                  <a:schemeClr val="accent5">
                    <a:lumMod val="50000"/>
                  </a:schemeClr>
                </a:solidFill>
              </a:rPr>
              <a:t>the MRLs for pesticides residues in food, the OELs to different chemicals and the DNELs (derived no-effect levels) for chemical safety assessment of chemicals under the REACH Regulation. </a:t>
            </a:r>
            <a:endParaRPr lang="en-GB" sz="2000" b="1" dirty="0">
              <a:solidFill>
                <a:schemeClr val="accent5">
                  <a:lumMod val="50000"/>
                </a:schemeClr>
              </a:solidFill>
            </a:endParaRPr>
          </a:p>
        </p:txBody>
      </p:sp>
      <p:sp>
        <p:nvSpPr>
          <p:cNvPr id="4" name="Rectangle 3"/>
          <p:cNvSpPr/>
          <p:nvPr/>
        </p:nvSpPr>
        <p:spPr>
          <a:xfrm>
            <a:off x="5429256" y="3429000"/>
            <a:ext cx="3571900" cy="3170099"/>
          </a:xfrm>
          <a:prstGeom prst="rect">
            <a:avLst/>
          </a:prstGeom>
        </p:spPr>
        <p:txBody>
          <a:bodyPr wrap="square">
            <a:spAutoFit/>
          </a:bodyPr>
          <a:lstStyle/>
          <a:p>
            <a:pPr algn="ctr"/>
            <a:r>
              <a:rPr lang="en-GB" sz="2000" dirty="0" smtClean="0">
                <a:solidFill>
                  <a:srgbClr val="C00000"/>
                </a:solidFill>
                <a:effectLst>
                  <a:outerShdw blurRad="38100" dist="38100" dir="2700000" algn="tl">
                    <a:srgbClr val="000000">
                      <a:alpha val="43137"/>
                    </a:srgbClr>
                  </a:outerShdw>
                </a:effectLst>
              </a:rPr>
              <a:t>BUT</a:t>
            </a:r>
          </a:p>
          <a:p>
            <a:pPr algn="ctr"/>
            <a:r>
              <a:rPr lang="en-GB" sz="2000" b="1" dirty="0" smtClean="0">
                <a:solidFill>
                  <a:schemeClr val="tx2">
                    <a:lumMod val="10000"/>
                  </a:schemeClr>
                </a:solidFill>
              </a:rPr>
              <a:t>In </a:t>
            </a:r>
            <a:r>
              <a:rPr lang="en-GB" sz="2000" b="1" dirty="0">
                <a:solidFill>
                  <a:schemeClr val="tx2">
                    <a:lumMod val="10000"/>
                  </a:schemeClr>
                </a:solidFill>
              </a:rPr>
              <a:t>practise the general population is never exposed to one single chemical </a:t>
            </a:r>
            <a:endParaRPr lang="en-GB" sz="2000" b="1" dirty="0" smtClean="0">
              <a:solidFill>
                <a:schemeClr val="tx2">
                  <a:lumMod val="10000"/>
                </a:schemeClr>
              </a:solidFill>
            </a:endParaRPr>
          </a:p>
          <a:p>
            <a:pPr algn="ctr"/>
            <a:r>
              <a:rPr lang="en-GB" sz="2000" b="1" dirty="0" smtClean="0">
                <a:solidFill>
                  <a:schemeClr val="tx2">
                    <a:lumMod val="10000"/>
                  </a:schemeClr>
                </a:solidFill>
              </a:rPr>
              <a:t>but </a:t>
            </a:r>
          </a:p>
          <a:p>
            <a:pPr algn="ctr"/>
            <a:r>
              <a:rPr lang="en-GB" sz="2000" b="1" dirty="0" smtClean="0">
                <a:solidFill>
                  <a:schemeClr val="tx2">
                    <a:lumMod val="10000"/>
                  </a:schemeClr>
                </a:solidFill>
              </a:rPr>
              <a:t>experiences </a:t>
            </a:r>
            <a:r>
              <a:rPr lang="en-GB" sz="2000" b="1" dirty="0">
                <a:solidFill>
                  <a:schemeClr val="tx2">
                    <a:lumMod val="10000"/>
                  </a:schemeClr>
                </a:solidFill>
              </a:rPr>
              <a:t>uncontrolled multi-chemicals exposure from many different sources, at doses around or well below the regulatory limits. </a:t>
            </a:r>
          </a:p>
        </p:txBody>
      </p:sp>
      <p:pic>
        <p:nvPicPr>
          <p:cNvPr id="717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86817" y="1453267"/>
            <a:ext cx="2349679" cy="895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40152" y="2357612"/>
            <a:ext cx="2376266" cy="927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42976" y="5589239"/>
            <a:ext cx="3105150" cy="11521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p:cNvSpPr>
            <a:spLocks noGrp="1"/>
          </p:cNvSpPr>
          <p:nvPr>
            <p:ph type="sldNum" sz="quarter" idx="12"/>
          </p:nvPr>
        </p:nvSpPr>
        <p:spPr/>
        <p:txBody>
          <a:bodyPr/>
          <a:lstStyle/>
          <a:p>
            <a:fld id="{E57C114C-A3CF-4DC1-AD9A-4759770BEB86}" type="slidenum">
              <a:rPr lang="en-GB" smtClean="0"/>
              <a:pPr/>
              <a:t>51</a:t>
            </a:fld>
            <a:endParaRPr lang="en-GB" dirty="0"/>
          </a:p>
        </p:txBody>
      </p:sp>
    </p:spTree>
    <p:extLst>
      <p:ext uri="{BB962C8B-B14F-4D97-AF65-F5344CB8AC3E}">
        <p14:creationId xmlns:p14="http://schemas.microsoft.com/office/powerpoint/2010/main" val="8724622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4282" y="1285860"/>
            <a:ext cx="6143668" cy="5262979"/>
          </a:xfrm>
          <a:prstGeom prst="rect">
            <a:avLst/>
          </a:prstGeom>
        </p:spPr>
        <p:txBody>
          <a:bodyPr wrap="square">
            <a:spAutoFit/>
          </a:bodyPr>
          <a:lstStyle/>
          <a:p>
            <a:pPr algn="ctr"/>
            <a:r>
              <a:rPr lang="en-GB" sz="2400" b="1" dirty="0">
                <a:solidFill>
                  <a:schemeClr val="tx2">
                    <a:lumMod val="25000"/>
                  </a:schemeClr>
                </a:solidFill>
              </a:rPr>
              <a:t>T</a:t>
            </a:r>
            <a:r>
              <a:rPr lang="en-GB" sz="2400" b="1" dirty="0" smtClean="0">
                <a:solidFill>
                  <a:schemeClr val="tx2">
                    <a:lumMod val="25000"/>
                  </a:schemeClr>
                </a:solidFill>
              </a:rPr>
              <a:t>he existing </a:t>
            </a:r>
            <a:r>
              <a:rPr lang="en-GB" sz="2400" b="1" dirty="0">
                <a:solidFill>
                  <a:schemeClr val="tx2">
                    <a:lumMod val="25000"/>
                  </a:schemeClr>
                </a:solidFill>
              </a:rPr>
              <a:t>studies on mixtures </a:t>
            </a:r>
            <a:r>
              <a:rPr lang="en-GB" sz="2400" b="1" dirty="0" smtClean="0">
                <a:solidFill>
                  <a:schemeClr val="tx2">
                    <a:lumMod val="25000"/>
                  </a:schemeClr>
                </a:solidFill>
              </a:rPr>
              <a:t> disadvantages : </a:t>
            </a:r>
          </a:p>
          <a:p>
            <a:pPr marL="285750" indent="-285750" algn="ctr">
              <a:buFont typeface="Arial" panose="020B0604020202020204" pitchFamily="34" charset="0"/>
              <a:buChar char="•"/>
            </a:pPr>
            <a:r>
              <a:rPr lang="en-GB" sz="2400" b="1" dirty="0" smtClean="0">
                <a:solidFill>
                  <a:srgbClr val="C00000"/>
                </a:solidFill>
              </a:rPr>
              <a:t> </a:t>
            </a:r>
            <a:r>
              <a:rPr lang="en-GB" sz="2400" b="1" dirty="0">
                <a:solidFill>
                  <a:srgbClr val="C00000"/>
                </a:solidFill>
              </a:rPr>
              <a:t>dosage schemes </a:t>
            </a:r>
            <a:r>
              <a:rPr lang="en-GB" sz="2400" b="1" dirty="0">
                <a:solidFill>
                  <a:schemeClr val="tx2">
                    <a:lumMod val="25000"/>
                  </a:schemeClr>
                </a:solidFill>
              </a:rPr>
              <a:t>proposed from the internationally recognised experimental protocols that are</a:t>
            </a:r>
            <a:r>
              <a:rPr lang="en-GB" sz="2400" b="1" dirty="0">
                <a:solidFill>
                  <a:srgbClr val="C00000"/>
                </a:solidFill>
              </a:rPr>
              <a:t> too high to simulate real exposure </a:t>
            </a:r>
            <a:r>
              <a:rPr lang="en-GB" sz="2400" b="1" dirty="0" smtClean="0">
                <a:solidFill>
                  <a:srgbClr val="C00000"/>
                </a:solidFill>
              </a:rPr>
              <a:t>scenarios</a:t>
            </a:r>
          </a:p>
          <a:p>
            <a:pPr marL="285750" indent="-285750" algn="ctr">
              <a:buFont typeface="Arial" panose="020B0604020202020204" pitchFamily="34" charset="0"/>
              <a:buChar char="•"/>
            </a:pPr>
            <a:r>
              <a:rPr lang="en-GB" sz="2400" b="1" dirty="0" smtClean="0">
                <a:solidFill>
                  <a:srgbClr val="C00000"/>
                </a:solidFill>
              </a:rPr>
              <a:t>endpoints </a:t>
            </a:r>
            <a:r>
              <a:rPr lang="en-GB" sz="2400" b="1" dirty="0">
                <a:solidFill>
                  <a:srgbClr val="C00000"/>
                </a:solidFill>
              </a:rPr>
              <a:t>studied </a:t>
            </a:r>
            <a:r>
              <a:rPr lang="en-GB" sz="2400" b="1" dirty="0" smtClean="0">
                <a:solidFill>
                  <a:srgbClr val="C00000"/>
                </a:solidFill>
              </a:rPr>
              <a:t>- limited </a:t>
            </a:r>
            <a:r>
              <a:rPr lang="en-GB" sz="2400" b="1" dirty="0">
                <a:solidFill>
                  <a:srgbClr val="C00000"/>
                </a:solidFill>
              </a:rPr>
              <a:t>to </a:t>
            </a:r>
            <a:r>
              <a:rPr lang="en-GB" sz="2400" b="1" dirty="0">
                <a:solidFill>
                  <a:schemeClr val="tx2">
                    <a:lumMod val="25000"/>
                  </a:schemeClr>
                </a:solidFill>
              </a:rPr>
              <a:t>specific types of toxicity covered by the Regulations, allowing for </a:t>
            </a:r>
            <a:r>
              <a:rPr lang="en-GB" sz="2400" b="1" dirty="0">
                <a:solidFill>
                  <a:srgbClr val="C00000"/>
                </a:solidFill>
              </a:rPr>
              <a:t>a gap of knowledge </a:t>
            </a:r>
            <a:r>
              <a:rPr lang="en-GB" sz="2400" b="1" dirty="0">
                <a:solidFill>
                  <a:schemeClr val="tx2">
                    <a:lumMod val="25000"/>
                  </a:schemeClr>
                </a:solidFill>
              </a:rPr>
              <a:t>for example on cardiotoxicity or </a:t>
            </a:r>
            <a:r>
              <a:rPr lang="en-GB" sz="2400" b="1" dirty="0" smtClean="0">
                <a:solidFill>
                  <a:schemeClr val="tx2">
                    <a:lumMod val="25000"/>
                  </a:schemeClr>
                </a:solidFill>
              </a:rPr>
              <a:t>neurotoxicity</a:t>
            </a:r>
            <a:r>
              <a:rPr lang="en-GB" sz="2000" dirty="0" smtClean="0">
                <a:solidFill>
                  <a:schemeClr val="tx2">
                    <a:lumMod val="25000"/>
                  </a:schemeClr>
                </a:solidFill>
              </a:rPr>
              <a:t>.</a:t>
            </a:r>
          </a:p>
          <a:p>
            <a:pPr marL="285750" indent="-285750" algn="ctr">
              <a:buFont typeface="Arial" panose="020B0604020202020204" pitchFamily="34" charset="0"/>
              <a:buChar char="•"/>
            </a:pPr>
            <a:r>
              <a:rPr lang="en-GB" sz="2400" b="1" dirty="0" smtClean="0">
                <a:solidFill>
                  <a:srgbClr val="C00000"/>
                </a:solidFill>
              </a:rPr>
              <a:t>Long term studies</a:t>
            </a:r>
            <a:r>
              <a:rPr lang="en-GB" sz="2400" b="1" dirty="0" smtClean="0">
                <a:solidFill>
                  <a:schemeClr val="tx2">
                    <a:lumMod val="25000"/>
                  </a:schemeClr>
                </a:solidFill>
              </a:rPr>
              <a:t> are not performed to simulate time frames for </a:t>
            </a:r>
            <a:r>
              <a:rPr lang="en-GB" sz="2400" b="1" dirty="0" smtClean="0">
                <a:solidFill>
                  <a:srgbClr val="C00000"/>
                </a:solidFill>
              </a:rPr>
              <a:t>neurodegenartive diseases</a:t>
            </a:r>
            <a:endParaRPr lang="en-GB" sz="2400" b="1" dirty="0">
              <a:solidFill>
                <a:srgbClr val="C00000"/>
              </a:solidFill>
            </a:endParaRPr>
          </a:p>
        </p:txBody>
      </p:sp>
      <p:sp>
        <p:nvSpPr>
          <p:cNvPr id="4" name="Slide Number Placeholder 3"/>
          <p:cNvSpPr>
            <a:spLocks noGrp="1"/>
          </p:cNvSpPr>
          <p:nvPr>
            <p:ph type="sldNum" sz="quarter" idx="11"/>
          </p:nvPr>
        </p:nvSpPr>
        <p:spPr/>
        <p:txBody>
          <a:bodyPr/>
          <a:lstStyle/>
          <a:p>
            <a:fld id="{E57C114C-A3CF-4DC1-AD9A-4759770BEB86}" type="slidenum">
              <a:rPr lang="en-GB" smtClean="0">
                <a:solidFill>
                  <a:prstClr val="white">
                    <a:shade val="50000"/>
                  </a:prstClr>
                </a:solidFill>
              </a:rPr>
              <a:pPr/>
              <a:t>52</a:t>
            </a:fld>
            <a:endParaRPr lang="en-GB">
              <a:solidFill>
                <a:prstClr val="white">
                  <a:shade val="50000"/>
                </a:prstClr>
              </a:solidFill>
            </a:endParaRPr>
          </a:p>
        </p:txBody>
      </p:sp>
      <p:sp>
        <p:nvSpPr>
          <p:cNvPr id="3" name="Title 2"/>
          <p:cNvSpPr>
            <a:spLocks noGrp="1"/>
          </p:cNvSpPr>
          <p:nvPr>
            <p:ph type="title" idx="4294967295"/>
          </p:nvPr>
        </p:nvSpPr>
        <p:spPr>
          <a:xfrm>
            <a:off x="0" y="274638"/>
            <a:ext cx="8858280" cy="850900"/>
          </a:xfrm>
        </p:spPr>
        <p:txBody>
          <a:bodyPr>
            <a:noAutofit/>
          </a:bodyPr>
          <a:lstStyle/>
          <a:p>
            <a:pPr algn="ctr"/>
            <a:r>
              <a:rPr lang="en-GB" sz="2800" b="1" dirty="0" smtClean="0">
                <a:solidFill>
                  <a:schemeClr val="tx2">
                    <a:lumMod val="25000"/>
                  </a:schemeClr>
                </a:solidFill>
              </a:rPr>
              <a:t>Limitation of toxicological </a:t>
            </a:r>
            <a:r>
              <a:rPr lang="en-GB" sz="2800" b="1" dirty="0">
                <a:solidFill>
                  <a:schemeClr val="tx2">
                    <a:lumMod val="25000"/>
                  </a:schemeClr>
                </a:solidFill>
              </a:rPr>
              <a:t>studies investigating mixtures</a:t>
            </a:r>
          </a:p>
        </p:txBody>
      </p:sp>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828204" y="4141177"/>
            <a:ext cx="2101513" cy="250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43702" y="1214423"/>
            <a:ext cx="2428891" cy="24288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447461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E57C114C-A3CF-4DC1-AD9A-4759770BEB86}" type="slidenum">
              <a:rPr lang="en-GB" smtClean="0">
                <a:solidFill>
                  <a:prstClr val="white">
                    <a:shade val="50000"/>
                  </a:prstClr>
                </a:solidFill>
              </a:rPr>
              <a:pPr/>
              <a:t>53</a:t>
            </a:fld>
            <a:endParaRPr lang="en-GB">
              <a:solidFill>
                <a:prstClr val="white">
                  <a:shade val="50000"/>
                </a:prstClr>
              </a:solidFill>
            </a:endParaRPr>
          </a:p>
        </p:txBody>
      </p:sp>
      <p:sp>
        <p:nvSpPr>
          <p:cNvPr id="2" name="Title 1"/>
          <p:cNvSpPr>
            <a:spLocks noGrp="1"/>
          </p:cNvSpPr>
          <p:nvPr>
            <p:ph type="title" idx="4294967295"/>
          </p:nvPr>
        </p:nvSpPr>
        <p:spPr>
          <a:xfrm>
            <a:off x="374848" y="274638"/>
            <a:ext cx="8229600" cy="633412"/>
          </a:xfrm>
        </p:spPr>
        <p:txBody>
          <a:bodyPr>
            <a:normAutofit/>
          </a:bodyPr>
          <a:lstStyle/>
          <a:p>
            <a:pPr algn="ctr"/>
            <a:r>
              <a:rPr lang="en-GB" sz="2800" b="1" dirty="0" smtClean="0">
                <a:solidFill>
                  <a:srgbClr val="C00000"/>
                </a:solidFill>
              </a:rPr>
              <a:t>The need </a:t>
            </a:r>
            <a:r>
              <a:rPr lang="en-GB" sz="2800" b="1" dirty="0">
                <a:solidFill>
                  <a:srgbClr val="C00000"/>
                </a:solidFill>
              </a:rPr>
              <a:t>for a cumulative risk </a:t>
            </a:r>
            <a:r>
              <a:rPr lang="en-GB" sz="2800" b="1" dirty="0" smtClean="0">
                <a:solidFill>
                  <a:srgbClr val="C00000"/>
                </a:solidFill>
              </a:rPr>
              <a:t>assessment </a:t>
            </a:r>
            <a:endParaRPr lang="en-GB" sz="2800" b="1" dirty="0">
              <a:solidFill>
                <a:srgbClr val="C00000"/>
              </a:solidFill>
            </a:endParaRPr>
          </a:p>
        </p:txBody>
      </p:sp>
      <p:sp>
        <p:nvSpPr>
          <p:cNvPr id="3" name="Rectangle 2"/>
          <p:cNvSpPr/>
          <p:nvPr/>
        </p:nvSpPr>
        <p:spPr>
          <a:xfrm>
            <a:off x="323528" y="980728"/>
            <a:ext cx="8568952" cy="5683994"/>
          </a:xfrm>
          <a:prstGeom prst="rect">
            <a:avLst/>
          </a:prstGeom>
        </p:spPr>
        <p:txBody>
          <a:bodyPr wrap="square">
            <a:spAutoFit/>
          </a:bodyPr>
          <a:lstStyle/>
          <a:p>
            <a:pPr marL="285750" indent="-285750">
              <a:buFont typeface="Arial" panose="020B0604020202020204" pitchFamily="34" charset="0"/>
              <a:buChar char="•"/>
            </a:pPr>
            <a:r>
              <a:rPr lang="en-GB" sz="2400" dirty="0">
                <a:solidFill>
                  <a:schemeClr val="tx2">
                    <a:lumMod val="25000"/>
                  </a:schemeClr>
                </a:solidFill>
              </a:rPr>
              <a:t>Nowadays, the international scientific community as well as the international regulatory authorities </a:t>
            </a:r>
            <a:r>
              <a:rPr lang="en-GB" sz="2400" b="1" dirty="0">
                <a:solidFill>
                  <a:srgbClr val="C00000"/>
                </a:solidFill>
              </a:rPr>
              <a:t>have started to realise the need for a cumulative risk assessment</a:t>
            </a:r>
            <a:r>
              <a:rPr lang="en-GB" sz="2400" dirty="0">
                <a:solidFill>
                  <a:schemeClr val="tx2">
                    <a:lumMod val="25000"/>
                  </a:schemeClr>
                </a:solidFill>
              </a:rPr>
              <a:t> and new methodologies are </a:t>
            </a:r>
            <a:r>
              <a:rPr lang="en-GB" sz="2400" dirty="0" smtClean="0">
                <a:solidFill>
                  <a:schemeClr val="tx2">
                    <a:lumMod val="25000"/>
                  </a:schemeClr>
                </a:solidFill>
              </a:rPr>
              <a:t>being developed  </a:t>
            </a:r>
            <a:r>
              <a:rPr lang="en-GB" sz="1400" dirty="0" smtClean="0">
                <a:solidFill>
                  <a:schemeClr val="tx2">
                    <a:lumMod val="25000"/>
                  </a:schemeClr>
                </a:solidFill>
              </a:rPr>
              <a:t>[</a:t>
            </a:r>
            <a:r>
              <a:rPr lang="en-GB" sz="1400" dirty="0" smtClean="0">
                <a:solidFill>
                  <a:schemeClr val="tx2">
                    <a:lumMod val="25000"/>
                  </a:schemeClr>
                </a:solidFill>
                <a:hlinkClick r:id="rId2"/>
              </a:rPr>
              <a:t>https</a:t>
            </a:r>
            <a:r>
              <a:rPr lang="en-GB" sz="1400" dirty="0">
                <a:solidFill>
                  <a:schemeClr val="tx2">
                    <a:lumMod val="25000"/>
                  </a:schemeClr>
                </a:solidFill>
                <a:hlinkClick r:id="rId2"/>
              </a:rPr>
              <a:t>://www.efsa.europa.eu/en/efsajournal/pub/3313</a:t>
            </a:r>
            <a:r>
              <a:rPr lang="en-GB" sz="1400" dirty="0" smtClean="0">
                <a:solidFill>
                  <a:schemeClr val="tx2">
                    <a:lumMod val="25000"/>
                  </a:schemeClr>
                </a:solidFill>
              </a:rPr>
              <a:t>]. </a:t>
            </a:r>
          </a:p>
          <a:p>
            <a:pPr marL="285750" indent="-285750">
              <a:buFont typeface="Arial" panose="020B0604020202020204" pitchFamily="34" charset="0"/>
              <a:buChar char="•"/>
            </a:pPr>
            <a:r>
              <a:rPr lang="en-GB" sz="2400" b="1" dirty="0">
                <a:solidFill>
                  <a:srgbClr val="C00000"/>
                </a:solidFill>
              </a:rPr>
              <a:t>EFSA </a:t>
            </a:r>
            <a:r>
              <a:rPr lang="en-GB" sz="2400" dirty="0">
                <a:solidFill>
                  <a:schemeClr val="tx2">
                    <a:lumMod val="25000"/>
                  </a:schemeClr>
                </a:solidFill>
              </a:rPr>
              <a:t>started to give special attention to </a:t>
            </a:r>
            <a:r>
              <a:rPr lang="en-GB" sz="2400" b="1" dirty="0">
                <a:solidFill>
                  <a:schemeClr val="tx2">
                    <a:lumMod val="25000"/>
                  </a:schemeClr>
                </a:solidFill>
              </a:rPr>
              <a:t>cumulative risks from exposure to pesticides </a:t>
            </a:r>
            <a:r>
              <a:rPr lang="en-GB" sz="2400" dirty="0">
                <a:solidFill>
                  <a:schemeClr val="tx2">
                    <a:lumMod val="25000"/>
                  </a:schemeClr>
                </a:solidFill>
              </a:rPr>
              <a:t>that produce common adverse outcomes on the same target organ/system </a:t>
            </a:r>
            <a:r>
              <a:rPr lang="en-GB" sz="1400" dirty="0">
                <a:solidFill>
                  <a:schemeClr val="tx2">
                    <a:lumMod val="25000"/>
                  </a:schemeClr>
                </a:solidFill>
              </a:rPr>
              <a:t>[EFSA. </a:t>
            </a:r>
            <a:r>
              <a:rPr lang="en-GB" sz="1400" b="1" dirty="0">
                <a:solidFill>
                  <a:schemeClr val="tx2">
                    <a:lumMod val="25000"/>
                  </a:schemeClr>
                </a:solidFill>
              </a:rPr>
              <a:t>Scientific opinion on the identification of pesticides to be included in cumulative assessment groups on the basis of their toxicological profile. </a:t>
            </a:r>
            <a:r>
              <a:rPr lang="en-GB" sz="1400" dirty="0">
                <a:solidFill>
                  <a:schemeClr val="tx2">
                    <a:lumMod val="25000"/>
                  </a:schemeClr>
                </a:solidFill>
              </a:rPr>
              <a:t>EFSA J., 11 (2013), p. 3293].</a:t>
            </a:r>
            <a:endParaRPr lang="en-GB" sz="1400" dirty="0" smtClean="0">
              <a:solidFill>
                <a:schemeClr val="tx2">
                  <a:lumMod val="25000"/>
                </a:schemeClr>
              </a:solidFill>
            </a:endParaRPr>
          </a:p>
          <a:p>
            <a:pPr marL="285750" indent="-285750">
              <a:buFont typeface="Arial" panose="020B0604020202020204" pitchFamily="34" charset="0"/>
              <a:buChar char="•"/>
            </a:pPr>
            <a:r>
              <a:rPr lang="en-GB" sz="2400" dirty="0" smtClean="0">
                <a:solidFill>
                  <a:schemeClr val="tx2">
                    <a:lumMod val="25000"/>
                  </a:schemeClr>
                </a:solidFill>
              </a:rPr>
              <a:t>The </a:t>
            </a:r>
            <a:r>
              <a:rPr lang="en-GB" sz="2400" dirty="0">
                <a:solidFill>
                  <a:schemeClr val="tx2">
                    <a:lumMod val="25000"/>
                  </a:schemeClr>
                </a:solidFill>
              </a:rPr>
              <a:t>lack of data from toxicological studies investigating mixtures consists one of the biggest regulatory challenges</a:t>
            </a:r>
            <a:r>
              <a:rPr lang="en-GB" sz="2400" dirty="0" smtClean="0">
                <a:solidFill>
                  <a:schemeClr val="tx2">
                    <a:lumMod val="25000"/>
                  </a:schemeClr>
                </a:solidFill>
              </a:rPr>
              <a:t>.</a:t>
            </a:r>
          </a:p>
          <a:p>
            <a:pPr marL="285750" indent="-285750">
              <a:buFont typeface="Arial" panose="020B0604020202020204" pitchFamily="34" charset="0"/>
              <a:buChar char="•"/>
            </a:pPr>
            <a:r>
              <a:rPr lang="en-GB" sz="2400" dirty="0" smtClean="0">
                <a:solidFill>
                  <a:schemeClr val="tx2">
                    <a:lumMod val="25000"/>
                  </a:schemeClr>
                </a:solidFill>
              </a:rPr>
              <a:t> </a:t>
            </a:r>
            <a:r>
              <a:rPr lang="en-GB" sz="2400" b="1" dirty="0">
                <a:solidFill>
                  <a:srgbClr val="C00000"/>
                </a:solidFill>
              </a:rPr>
              <a:t>The CLP </a:t>
            </a:r>
            <a:r>
              <a:rPr lang="en-GB" sz="2400" b="1" dirty="0" smtClean="0">
                <a:solidFill>
                  <a:srgbClr val="C00000"/>
                </a:solidFill>
              </a:rPr>
              <a:t>Regulation</a:t>
            </a:r>
            <a:r>
              <a:rPr lang="en-GB" sz="1400" b="1" dirty="0">
                <a:solidFill>
                  <a:srgbClr val="C00000"/>
                </a:solidFill>
              </a:rPr>
              <a:t> </a:t>
            </a:r>
            <a:r>
              <a:rPr lang="en-GB" sz="1400" dirty="0" smtClean="0">
                <a:solidFill>
                  <a:schemeClr val="tx2">
                    <a:lumMod val="25000"/>
                  </a:schemeClr>
                </a:solidFill>
              </a:rPr>
              <a:t>[</a:t>
            </a:r>
            <a:r>
              <a:rPr lang="en-GB" sz="1400" dirty="0" smtClean="0">
                <a:solidFill>
                  <a:schemeClr val="tx2">
                    <a:lumMod val="25000"/>
                  </a:schemeClr>
                </a:solidFill>
                <a:hlinkClick r:id="rId3"/>
              </a:rPr>
              <a:t>http</a:t>
            </a:r>
            <a:r>
              <a:rPr lang="en-GB" sz="1400" dirty="0">
                <a:solidFill>
                  <a:schemeClr val="tx2">
                    <a:lumMod val="25000"/>
                  </a:schemeClr>
                </a:solidFill>
                <a:hlinkClick r:id="rId3"/>
              </a:rPr>
              <a:t>://</a:t>
            </a:r>
            <a:r>
              <a:rPr lang="en-GB" sz="1400" dirty="0" smtClean="0">
                <a:solidFill>
                  <a:schemeClr val="tx2">
                    <a:lumMod val="25000"/>
                  </a:schemeClr>
                </a:solidFill>
                <a:hlinkClick r:id="rId3"/>
              </a:rPr>
              <a:t>echa.europa.eu/web/guest/regulations/clp</a:t>
            </a:r>
            <a:r>
              <a:rPr lang="en-GB" sz="1400" dirty="0" smtClean="0">
                <a:solidFill>
                  <a:schemeClr val="tx2">
                    <a:lumMod val="25000"/>
                  </a:schemeClr>
                </a:solidFill>
              </a:rPr>
              <a:t>]</a:t>
            </a:r>
            <a:r>
              <a:rPr lang="en-GB" sz="2400" dirty="0" smtClean="0">
                <a:solidFill>
                  <a:schemeClr val="tx2">
                    <a:lumMod val="25000"/>
                  </a:schemeClr>
                </a:solidFill>
              </a:rPr>
              <a:t> gives </a:t>
            </a:r>
            <a:r>
              <a:rPr lang="en-GB" sz="2400" dirty="0">
                <a:solidFill>
                  <a:schemeClr val="tx2">
                    <a:lumMod val="25000"/>
                  </a:schemeClr>
                </a:solidFill>
              </a:rPr>
              <a:t>the opportunity to Industry to </a:t>
            </a:r>
            <a:r>
              <a:rPr lang="en-GB" sz="2400" b="1" dirty="0">
                <a:solidFill>
                  <a:srgbClr val="C00000"/>
                </a:solidFill>
              </a:rPr>
              <a:t>perform animal testing in commercial mixtures </a:t>
            </a:r>
            <a:r>
              <a:rPr lang="en-GB" sz="2400" dirty="0">
                <a:solidFill>
                  <a:schemeClr val="tx2">
                    <a:lumMod val="25000"/>
                  </a:schemeClr>
                </a:solidFill>
              </a:rPr>
              <a:t>as a last resort to prove a toxicological hazard.</a:t>
            </a:r>
          </a:p>
        </p:txBody>
      </p:sp>
    </p:spTree>
    <p:extLst>
      <p:ext uri="{BB962C8B-B14F-4D97-AF65-F5344CB8AC3E}">
        <p14:creationId xmlns:p14="http://schemas.microsoft.com/office/powerpoint/2010/main" val="218947029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224" y="706686"/>
            <a:ext cx="2160240" cy="778098"/>
          </a:xfrm>
        </p:spPr>
        <p:txBody>
          <a:bodyPr>
            <a:normAutofit fontScale="90000"/>
          </a:bodyPr>
          <a:lstStyle/>
          <a:p>
            <a:pPr algn="ctr"/>
            <a:r>
              <a:rPr lang="en-GB" sz="3200" dirty="0" smtClean="0">
                <a:solidFill>
                  <a:schemeClr val="tx2">
                    <a:lumMod val="10000"/>
                  </a:schemeClr>
                </a:solidFill>
              </a:rPr>
              <a:t>Aim of the study</a:t>
            </a:r>
            <a:endParaRPr lang="en-GB" sz="3200" dirty="0">
              <a:solidFill>
                <a:schemeClr val="tx2">
                  <a:lumMod val="10000"/>
                </a:schemeClr>
              </a:solidFill>
            </a:endParaRPr>
          </a:p>
        </p:txBody>
      </p:sp>
      <p:sp>
        <p:nvSpPr>
          <p:cNvPr id="3" name="Rectangle 2"/>
          <p:cNvSpPr/>
          <p:nvPr/>
        </p:nvSpPr>
        <p:spPr>
          <a:xfrm>
            <a:off x="285720" y="142852"/>
            <a:ext cx="5726440" cy="6370975"/>
          </a:xfrm>
          <a:prstGeom prst="rect">
            <a:avLst/>
          </a:prstGeom>
        </p:spPr>
        <p:txBody>
          <a:bodyPr wrap="square">
            <a:spAutoFit/>
          </a:bodyPr>
          <a:lstStyle/>
          <a:p>
            <a:pPr algn="ctr"/>
            <a:r>
              <a:rPr lang="en-GB" sz="2400" b="1" dirty="0" smtClean="0">
                <a:solidFill>
                  <a:schemeClr val="tx2">
                    <a:lumMod val="10000"/>
                  </a:schemeClr>
                </a:solidFill>
              </a:rPr>
              <a:t>Our experimental </a:t>
            </a:r>
            <a:r>
              <a:rPr lang="en-GB" sz="2400" b="1" dirty="0">
                <a:solidFill>
                  <a:schemeClr val="tx2">
                    <a:lumMod val="10000"/>
                  </a:schemeClr>
                </a:solidFill>
              </a:rPr>
              <a:t>methodology </a:t>
            </a:r>
            <a:r>
              <a:rPr lang="en-GB" sz="2400" b="1" dirty="0" smtClean="0">
                <a:solidFill>
                  <a:schemeClr val="tx2">
                    <a:lumMod val="10000"/>
                  </a:schemeClr>
                </a:solidFill>
              </a:rPr>
              <a:t>has </a:t>
            </a:r>
            <a:r>
              <a:rPr lang="en-GB" sz="2400" b="1" dirty="0">
                <a:solidFill>
                  <a:schemeClr val="tx2">
                    <a:lumMod val="10000"/>
                  </a:schemeClr>
                </a:solidFill>
              </a:rPr>
              <a:t>the ambition to provide at one strike multi-answers to </a:t>
            </a:r>
            <a:r>
              <a:rPr lang="en-GB" sz="2400" b="1" dirty="0" smtClean="0">
                <a:solidFill>
                  <a:schemeClr val="tx2">
                    <a:lumMod val="10000"/>
                  </a:schemeClr>
                </a:solidFill>
              </a:rPr>
              <a:t>multi-questions:</a:t>
            </a:r>
          </a:p>
          <a:p>
            <a:pPr algn="ctr"/>
            <a:endParaRPr lang="en-GB" sz="2400" b="1" dirty="0" smtClean="0">
              <a:solidFill>
                <a:schemeClr val="tx2">
                  <a:lumMod val="10000"/>
                </a:schemeClr>
              </a:solidFill>
            </a:endParaRPr>
          </a:p>
          <a:p>
            <a:pPr marL="285750" indent="-285750">
              <a:buFont typeface="Arial" panose="020B0604020202020204" pitchFamily="34" charset="0"/>
              <a:buChar char="•"/>
            </a:pPr>
            <a:r>
              <a:rPr lang="en-GB" sz="2400" b="1" dirty="0" smtClean="0">
                <a:solidFill>
                  <a:schemeClr val="tx2">
                    <a:lumMod val="10000"/>
                  </a:schemeClr>
                </a:solidFill>
              </a:rPr>
              <a:t>   </a:t>
            </a:r>
            <a:r>
              <a:rPr lang="en-GB" sz="2400" b="1" dirty="0" smtClean="0">
                <a:solidFill>
                  <a:srgbClr val="C00000"/>
                </a:solidFill>
              </a:rPr>
              <a:t>long </a:t>
            </a:r>
            <a:r>
              <a:rPr lang="en-GB" sz="2400" b="1" dirty="0">
                <a:solidFill>
                  <a:srgbClr val="C00000"/>
                </a:solidFill>
              </a:rPr>
              <a:t>term toxicity study</a:t>
            </a:r>
            <a:r>
              <a:rPr lang="en-GB" sz="2400" b="1" dirty="0">
                <a:solidFill>
                  <a:schemeClr val="accent2">
                    <a:lumMod val="50000"/>
                  </a:schemeClr>
                </a:solidFill>
              </a:rPr>
              <a:t> of </a:t>
            </a:r>
            <a:r>
              <a:rPr lang="en-GB" sz="2400" b="1" dirty="0">
                <a:solidFill>
                  <a:srgbClr val="C00000"/>
                </a:solidFill>
              </a:rPr>
              <a:t>non-commercial chemical mixtures</a:t>
            </a:r>
            <a:r>
              <a:rPr lang="en-GB" sz="2400" b="1" dirty="0">
                <a:solidFill>
                  <a:schemeClr val="accent2">
                    <a:lumMod val="50000"/>
                  </a:schemeClr>
                </a:solidFill>
              </a:rPr>
              <a:t>, consisting of common everyday life chemicals (pesticides, food additives, life-style products components</a:t>
            </a:r>
            <a:r>
              <a:rPr lang="en-GB" sz="2400" b="1" dirty="0" smtClean="0">
                <a:solidFill>
                  <a:schemeClr val="accent2">
                    <a:lumMod val="50000"/>
                  </a:schemeClr>
                </a:solidFill>
              </a:rPr>
              <a:t>)</a:t>
            </a:r>
          </a:p>
          <a:p>
            <a:pPr marL="285750" indent="-285750">
              <a:buFont typeface="Arial" panose="020B0604020202020204" pitchFamily="34" charset="0"/>
              <a:buChar char="•"/>
            </a:pPr>
            <a:r>
              <a:rPr lang="en-GB" sz="2400" b="1" dirty="0" smtClean="0">
                <a:solidFill>
                  <a:schemeClr val="bg2">
                    <a:lumMod val="50000"/>
                  </a:schemeClr>
                </a:solidFill>
              </a:rPr>
              <a:t>   at </a:t>
            </a:r>
            <a:r>
              <a:rPr lang="en-GB" sz="2400" b="1" dirty="0">
                <a:solidFill>
                  <a:schemeClr val="bg2">
                    <a:lumMod val="50000"/>
                  </a:schemeClr>
                </a:solidFill>
              </a:rPr>
              <a:t>low </a:t>
            </a:r>
            <a:r>
              <a:rPr lang="en-GB" sz="2400" b="1" dirty="0">
                <a:solidFill>
                  <a:srgbClr val="C00000"/>
                </a:solidFill>
              </a:rPr>
              <a:t>and realistic dose levels </a:t>
            </a:r>
            <a:r>
              <a:rPr lang="en-GB" sz="2400" b="1" dirty="0">
                <a:solidFill>
                  <a:schemeClr val="bg2">
                    <a:lumMod val="50000"/>
                  </a:schemeClr>
                </a:solidFill>
              </a:rPr>
              <a:t>around the regulatory limits </a:t>
            </a:r>
          </a:p>
          <a:p>
            <a:pPr marL="285750" indent="-285750">
              <a:buFont typeface="Arial" panose="020B0604020202020204" pitchFamily="34" charset="0"/>
              <a:buChar char="•"/>
            </a:pPr>
            <a:r>
              <a:rPr lang="en-GB" sz="2400" b="1" dirty="0" smtClean="0">
                <a:solidFill>
                  <a:schemeClr val="accent1">
                    <a:lumMod val="75000"/>
                  </a:schemeClr>
                </a:solidFill>
              </a:rPr>
              <a:t>     with </a:t>
            </a:r>
            <a:r>
              <a:rPr lang="en-GB" sz="2400" b="1" dirty="0">
                <a:solidFill>
                  <a:schemeClr val="accent1">
                    <a:lumMod val="75000"/>
                  </a:schemeClr>
                </a:solidFill>
              </a:rPr>
              <a:t>the </a:t>
            </a:r>
            <a:r>
              <a:rPr lang="en-GB" sz="2400" b="1" dirty="0">
                <a:solidFill>
                  <a:srgbClr val="C00000"/>
                </a:solidFill>
              </a:rPr>
              <a:t>simultaneous investigation of several key endpoints</a:t>
            </a:r>
            <a:r>
              <a:rPr lang="en-GB" sz="2400" b="1" dirty="0">
                <a:solidFill>
                  <a:schemeClr val="accent1">
                    <a:lumMod val="75000"/>
                  </a:schemeClr>
                </a:solidFill>
              </a:rPr>
              <a:t> like genotoxicity, endocrine disruption, target organ toxicity and systemic mechanistic pathways, like oxidative stress. </a:t>
            </a: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62582" y="2060848"/>
            <a:ext cx="2695698" cy="36541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p:txBody>
          <a:bodyPr/>
          <a:lstStyle/>
          <a:p>
            <a:fld id="{E57C114C-A3CF-4DC1-AD9A-4759770BEB86}" type="slidenum">
              <a:rPr lang="en-GB" smtClean="0"/>
              <a:pPr/>
              <a:t>54</a:t>
            </a:fld>
            <a:endParaRPr lang="en-GB"/>
          </a:p>
        </p:txBody>
      </p:sp>
    </p:spTree>
    <p:extLst>
      <p:ext uri="{BB962C8B-B14F-4D97-AF65-F5344CB8AC3E}">
        <p14:creationId xmlns:p14="http://schemas.microsoft.com/office/powerpoint/2010/main" val="398547936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20688"/>
          </a:xfrm>
        </p:spPr>
        <p:txBody>
          <a:bodyPr>
            <a:normAutofit/>
          </a:bodyPr>
          <a:lstStyle/>
          <a:p>
            <a:pPr algn="ctr"/>
            <a:r>
              <a:rPr lang="en-GB" sz="3000" dirty="0" smtClean="0">
                <a:solidFill>
                  <a:srgbClr val="C00000"/>
                </a:solidFill>
                <a:effectLst>
                  <a:outerShdw blurRad="38100" dist="38100" dir="2700000" algn="tl">
                    <a:srgbClr val="000000">
                      <a:alpha val="43137"/>
                    </a:srgbClr>
                  </a:outerShdw>
                </a:effectLst>
              </a:rPr>
              <a:t>The new methodology approach high lights</a:t>
            </a:r>
            <a:endParaRPr lang="en-GB" sz="3000" dirty="0">
              <a:solidFill>
                <a:srgbClr val="C00000"/>
              </a:solidFill>
              <a:effectLst>
                <a:outerShdw blurRad="38100" dist="38100" dir="2700000" algn="tl">
                  <a:srgbClr val="000000">
                    <a:alpha val="43137"/>
                  </a:srgbClr>
                </a:outerShdw>
              </a:effectLst>
            </a:endParaRPr>
          </a:p>
        </p:txBody>
      </p:sp>
      <p:pic>
        <p:nvPicPr>
          <p:cNvPr id="2050"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08195" y="675346"/>
            <a:ext cx="3506549" cy="239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32040" y="738117"/>
            <a:ext cx="3928243" cy="2474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71406" y="3143248"/>
            <a:ext cx="8143931" cy="1785104"/>
          </a:xfrm>
          <a:prstGeom prst="rect">
            <a:avLst/>
          </a:prstGeom>
        </p:spPr>
        <p:txBody>
          <a:bodyPr wrap="square">
            <a:spAutoFit/>
          </a:bodyPr>
          <a:lstStyle/>
          <a:p>
            <a:r>
              <a:rPr lang="en-GB" sz="2200" b="1" dirty="0" smtClean="0">
                <a:solidFill>
                  <a:schemeClr val="accent4">
                    <a:lumMod val="50000"/>
                  </a:schemeClr>
                </a:solidFill>
              </a:rPr>
              <a:t>	The need for a new experimental methodology for mixture testing intending to answer to multiple questions related to health concerns after exposure to low, realistic doses</a:t>
            </a:r>
          </a:p>
          <a:p>
            <a:r>
              <a:rPr lang="en-GB" sz="2200" b="1" dirty="0" smtClean="0">
                <a:solidFill>
                  <a:schemeClr val="accent4">
                    <a:lumMod val="50000"/>
                  </a:schemeClr>
                </a:solidFill>
              </a:rPr>
              <a:t>raised the attention of research </a:t>
            </a:r>
          </a:p>
          <a:p>
            <a:pPr algn="ctr"/>
            <a:r>
              <a:rPr lang="en-GB" sz="2200" b="1" dirty="0" smtClean="0">
                <a:solidFill>
                  <a:schemeClr val="accent4">
                    <a:lumMod val="50000"/>
                  </a:schemeClr>
                </a:solidFill>
              </a:rPr>
              <a:t>in the field</a:t>
            </a:r>
            <a:endParaRPr lang="en-GB" sz="2200" b="1" dirty="0">
              <a:solidFill>
                <a:schemeClr val="accent4">
                  <a:lumMod val="50000"/>
                </a:schemeClr>
              </a:solidFill>
            </a:endParaRPr>
          </a:p>
        </p:txBody>
      </p:sp>
      <p:pic>
        <p:nvPicPr>
          <p:cNvPr id="2052"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4284" y="5000636"/>
            <a:ext cx="5124897" cy="178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8610" name="Picture 2" descr="C:\Users\Aristides Tsatsakis\Pictures\scan cut etc\fct hernadexz.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472145" y="4260400"/>
            <a:ext cx="3600449" cy="2454748"/>
          </a:xfrm>
          <a:prstGeom prst="rect">
            <a:avLst/>
          </a:prstGeom>
          <a:noFill/>
        </p:spPr>
      </p:pic>
    </p:spTree>
    <p:extLst>
      <p:ext uri="{BB962C8B-B14F-4D97-AF65-F5344CB8AC3E}">
        <p14:creationId xmlns:p14="http://schemas.microsoft.com/office/powerpoint/2010/main" val="2213336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275856" y="188640"/>
            <a:ext cx="5421288" cy="562074"/>
          </a:xfrm>
        </p:spPr>
        <p:txBody>
          <a:bodyPr>
            <a:normAutofit/>
          </a:bodyPr>
          <a:lstStyle/>
          <a:p>
            <a:pPr algn="ctr"/>
            <a:r>
              <a:rPr lang="en-GB" sz="3000" b="1" dirty="0" smtClean="0">
                <a:solidFill>
                  <a:schemeClr val="accent4">
                    <a:lumMod val="50000"/>
                  </a:schemeClr>
                </a:solidFill>
                <a:effectLst>
                  <a:outerShdw blurRad="38100" dist="38100" dir="2700000" algn="tl">
                    <a:srgbClr val="000000">
                      <a:alpha val="43137"/>
                    </a:srgbClr>
                  </a:outerShdw>
                </a:effectLst>
              </a:rPr>
              <a:t>New methodology approach</a:t>
            </a:r>
            <a:endParaRPr lang="en-GB" sz="3000" b="1" dirty="0">
              <a:solidFill>
                <a:schemeClr val="accent4">
                  <a:lumMod val="50000"/>
                </a:schemeClr>
              </a:solidFill>
              <a:effectLst>
                <a:outerShdw blurRad="38100" dist="38100" dir="2700000" algn="tl">
                  <a:srgbClr val="000000">
                    <a:alpha val="43137"/>
                  </a:srgbClr>
                </a:outerShdw>
              </a:effectLst>
            </a:endParaRPr>
          </a:p>
        </p:txBody>
      </p:sp>
      <p:sp>
        <p:nvSpPr>
          <p:cNvPr id="3" name="Content Placeholder 2"/>
          <p:cNvSpPr>
            <a:spLocks noGrp="1"/>
          </p:cNvSpPr>
          <p:nvPr>
            <p:ph idx="4294967295"/>
          </p:nvPr>
        </p:nvSpPr>
        <p:spPr>
          <a:xfrm>
            <a:off x="107504" y="188640"/>
            <a:ext cx="2808312" cy="6624017"/>
          </a:xfrm>
        </p:spPr>
        <p:txBody>
          <a:bodyPr>
            <a:normAutofit/>
          </a:bodyPr>
          <a:lstStyle/>
          <a:p>
            <a:pPr algn="ctr"/>
            <a:r>
              <a:rPr lang="en-GB" sz="1800" b="1" dirty="0" smtClean="0">
                <a:solidFill>
                  <a:schemeClr val="accent4">
                    <a:lumMod val="50000"/>
                  </a:schemeClr>
                </a:solidFill>
              </a:rPr>
              <a:t>This experimental methodology has the ambition to provide at one strike multi-answers to multi-questions:</a:t>
            </a:r>
          </a:p>
          <a:p>
            <a:pPr algn="ctr"/>
            <a:r>
              <a:rPr lang="en-GB" sz="1800" b="1" dirty="0" smtClean="0">
                <a:solidFill>
                  <a:schemeClr val="accent4">
                    <a:lumMod val="50000"/>
                  </a:schemeClr>
                </a:solidFill>
              </a:rPr>
              <a:t> long term toxicity study of pesticide mixtures</a:t>
            </a:r>
          </a:p>
          <a:p>
            <a:pPr algn="ctr"/>
            <a:r>
              <a:rPr lang="en-GB" sz="1800" b="1" dirty="0" smtClean="0">
                <a:solidFill>
                  <a:schemeClr val="accent4">
                    <a:lumMod val="50000"/>
                  </a:schemeClr>
                </a:solidFill>
              </a:rPr>
              <a:t>at low and realistic dose levels around the regulatory limits – ADI doses</a:t>
            </a:r>
          </a:p>
          <a:p>
            <a:pPr algn="ctr"/>
            <a:r>
              <a:rPr lang="en-GB" sz="1800" b="1" dirty="0" smtClean="0">
                <a:solidFill>
                  <a:schemeClr val="accent4">
                    <a:lumMod val="50000"/>
                  </a:schemeClr>
                </a:solidFill>
              </a:rPr>
              <a:t>with the simultaneous investigation of several key endpoints like genotoxicity, endocrine disruption, target organ toxicity and systemic mechanistic pathways, like oxidative stress. </a:t>
            </a:r>
          </a:p>
          <a:p>
            <a:pPr marL="0" indent="0" algn="ctr">
              <a:buNone/>
            </a:pPr>
            <a:endParaRPr lang="en-GB" sz="1800" b="1" dirty="0">
              <a:solidFill>
                <a:schemeClr val="accent4">
                  <a:lumMod val="50000"/>
                </a:schemeClr>
              </a:solidFill>
            </a:endParaRPr>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9832" y="980728"/>
            <a:ext cx="5976664" cy="5824853"/>
          </a:xfrm>
          <a:prstGeom prst="rect">
            <a:avLst/>
          </a:prstGeom>
        </p:spPr>
      </p:pic>
    </p:spTree>
    <p:extLst>
      <p:ext uri="{BB962C8B-B14F-4D97-AF65-F5344CB8AC3E}">
        <p14:creationId xmlns:p14="http://schemas.microsoft.com/office/powerpoint/2010/main" val="158568208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22194"/>
            <a:ext cx="9144000" cy="1589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6"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31971" y="1484784"/>
            <a:ext cx="9112030" cy="5373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25481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85728"/>
            <a:ext cx="7164288" cy="5909310"/>
          </a:xfrm>
          <a:prstGeom prst="rect">
            <a:avLst/>
          </a:prstGeom>
        </p:spPr>
        <p:txBody>
          <a:bodyPr wrap="square">
            <a:spAutoFit/>
          </a:bodyPr>
          <a:lstStyle/>
          <a:p>
            <a:pPr marL="285750" indent="-285750" algn="ctr">
              <a:buFont typeface="Arial" panose="020B0604020202020204" pitchFamily="34" charset="0"/>
              <a:buChar char="•"/>
            </a:pPr>
            <a:r>
              <a:rPr lang="en-GB" sz="2000" b="1" dirty="0" smtClean="0">
                <a:solidFill>
                  <a:schemeClr val="accent1">
                    <a:lumMod val="50000"/>
                  </a:schemeClr>
                </a:solidFill>
              </a:rPr>
              <a:t>If </a:t>
            </a:r>
            <a:r>
              <a:rPr lang="en-GB" sz="2000" b="1" dirty="0">
                <a:solidFill>
                  <a:schemeClr val="accent1">
                    <a:lumMod val="50000"/>
                  </a:schemeClr>
                </a:solidFill>
              </a:rPr>
              <a:t>the hypothesis of an increased hazard from cumulative exposure on chemicals in ADI levels were shown to be true, this will provide further information to public authorities and research community supporting the </a:t>
            </a:r>
            <a:r>
              <a:rPr lang="en-GB" sz="2000" b="1" dirty="0">
                <a:solidFill>
                  <a:srgbClr val="C00000"/>
                </a:solidFill>
              </a:rPr>
              <a:t>effort to pass from the single-compound risk assessment to the era of cumulative risk assessment. </a:t>
            </a:r>
            <a:endParaRPr lang="en-GB" sz="2000" b="1" dirty="0" smtClean="0">
              <a:solidFill>
                <a:srgbClr val="C00000"/>
              </a:solidFill>
            </a:endParaRPr>
          </a:p>
          <a:p>
            <a:pPr algn="ctr"/>
            <a:endParaRPr lang="en-GB" sz="2000" b="1" dirty="0">
              <a:solidFill>
                <a:schemeClr val="accent1">
                  <a:lumMod val="50000"/>
                </a:schemeClr>
              </a:solidFill>
            </a:endParaRPr>
          </a:p>
          <a:p>
            <a:pPr marL="285750" indent="-285750" algn="ctr">
              <a:buFont typeface="Arial" panose="020B0604020202020204" pitchFamily="34" charset="0"/>
              <a:buChar char="•"/>
            </a:pPr>
            <a:r>
              <a:rPr lang="en-GB" sz="2000" dirty="0" smtClean="0">
                <a:solidFill>
                  <a:schemeClr val="accent2">
                    <a:lumMod val="75000"/>
                  </a:schemeClr>
                </a:solidFill>
              </a:rPr>
              <a:t>Such transition would probably lead to serious </a:t>
            </a:r>
            <a:r>
              <a:rPr lang="en-GB" sz="2000" b="1" dirty="0" smtClean="0">
                <a:solidFill>
                  <a:srgbClr val="C00000"/>
                </a:solidFill>
              </a:rPr>
              <a:t>reconsiderations regarding chemicals’ use and to the recalculation of related ADIs,</a:t>
            </a:r>
            <a:r>
              <a:rPr lang="en-GB" sz="2000" b="1" dirty="0" smtClean="0">
                <a:solidFill>
                  <a:schemeClr val="accent2">
                    <a:lumMod val="75000"/>
                  </a:schemeClr>
                </a:solidFill>
              </a:rPr>
              <a:t> </a:t>
            </a:r>
            <a:r>
              <a:rPr lang="en-GB" sz="2000" dirty="0" smtClean="0">
                <a:solidFill>
                  <a:schemeClr val="accent2">
                    <a:lumMod val="75000"/>
                  </a:schemeClr>
                </a:solidFill>
              </a:rPr>
              <a:t>hopefully reducing the incidences of different chronic diseases as well as the costs for their treatment. </a:t>
            </a:r>
          </a:p>
          <a:p>
            <a:pPr marL="285750" indent="-285750" algn="ctr">
              <a:buFont typeface="Arial" panose="020B0604020202020204" pitchFamily="34" charset="0"/>
              <a:buChar char="•"/>
            </a:pPr>
            <a:endParaRPr lang="en-GB" dirty="0" smtClean="0">
              <a:solidFill>
                <a:schemeClr val="tx2">
                  <a:lumMod val="10000"/>
                </a:schemeClr>
              </a:solidFill>
            </a:endParaRPr>
          </a:p>
          <a:p>
            <a:pPr marL="285750" indent="-285750" algn="ctr">
              <a:buFont typeface="Arial" panose="020B0604020202020204" pitchFamily="34" charset="0"/>
              <a:buChar char="•"/>
            </a:pPr>
            <a:r>
              <a:rPr lang="en-GB" sz="2000" dirty="0" smtClean="0">
                <a:solidFill>
                  <a:schemeClr val="accent2">
                    <a:lumMod val="50000"/>
                  </a:schemeClr>
                </a:solidFill>
              </a:rPr>
              <a:t>The next step in cumulative risk assessment will be </a:t>
            </a:r>
            <a:r>
              <a:rPr lang="en-GB" sz="2000" dirty="0" smtClean="0">
                <a:solidFill>
                  <a:srgbClr val="C00000"/>
                </a:solidFill>
              </a:rPr>
              <a:t>to </a:t>
            </a:r>
            <a:r>
              <a:rPr lang="en-GB" sz="2000" b="1" dirty="0" smtClean="0">
                <a:solidFill>
                  <a:srgbClr val="C00000"/>
                </a:solidFill>
              </a:rPr>
              <a:t>take in consideration all type of interactions that can appear between the chemicals analysed</a:t>
            </a:r>
            <a:r>
              <a:rPr lang="en-GB" sz="2000" b="1" dirty="0" smtClean="0">
                <a:solidFill>
                  <a:schemeClr val="accent2">
                    <a:lumMod val="50000"/>
                  </a:schemeClr>
                </a:solidFill>
              </a:rPr>
              <a:t> </a:t>
            </a:r>
            <a:r>
              <a:rPr lang="en-GB" sz="2000" dirty="0" smtClean="0">
                <a:solidFill>
                  <a:schemeClr val="accent2">
                    <a:lumMod val="50000"/>
                  </a:schemeClr>
                </a:solidFill>
              </a:rPr>
              <a:t>and how this will influence the effect of final mixture even if the compounds have different </a:t>
            </a:r>
            <a:r>
              <a:rPr lang="en-GB" b="1" dirty="0" smtClean="0">
                <a:solidFill>
                  <a:schemeClr val="accent2">
                    <a:lumMod val="50000"/>
                  </a:schemeClr>
                </a:solidFill>
              </a:rPr>
              <a:t>adverse outcomes </a:t>
            </a:r>
            <a:r>
              <a:rPr lang="en-GB" sz="2000" b="1" dirty="0" smtClean="0">
                <a:solidFill>
                  <a:schemeClr val="accent2">
                    <a:lumMod val="50000"/>
                  </a:schemeClr>
                </a:solidFill>
              </a:rPr>
              <a:t>pathways and act on different target organ/system</a:t>
            </a:r>
            <a:r>
              <a:rPr lang="en-GB" sz="2000" dirty="0" smtClean="0">
                <a:solidFill>
                  <a:schemeClr val="tx2">
                    <a:lumMod val="10000"/>
                  </a:schemeClr>
                </a:solidFill>
              </a:rPr>
              <a:t>.  </a:t>
            </a:r>
            <a:endParaRPr lang="en-GB" sz="2000" dirty="0">
              <a:solidFill>
                <a:schemeClr val="tx2">
                  <a:lumMod val="10000"/>
                </a:schemeClr>
              </a:solidFill>
            </a:endParaRPr>
          </a:p>
        </p:txBody>
      </p:sp>
      <p:sp>
        <p:nvSpPr>
          <p:cNvPr id="3" name="Slide Number Placeholder 2"/>
          <p:cNvSpPr>
            <a:spLocks noGrp="1"/>
          </p:cNvSpPr>
          <p:nvPr>
            <p:ph type="sldNum" sz="quarter" idx="12"/>
          </p:nvPr>
        </p:nvSpPr>
        <p:spPr/>
        <p:txBody>
          <a:bodyPr/>
          <a:lstStyle/>
          <a:p>
            <a:fld id="{E57C114C-A3CF-4DC1-AD9A-4759770BEB86}" type="slidenum">
              <a:rPr lang="en-GB" smtClean="0"/>
              <a:pPr/>
              <a:t>58</a:t>
            </a:fld>
            <a:endParaRPr lang="en-GB"/>
          </a:p>
        </p:txBody>
      </p:sp>
      <p:pic>
        <p:nvPicPr>
          <p:cNvPr id="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08304" y="692696"/>
            <a:ext cx="1531309"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554290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Users\Aristides Tsatsakis\Pictures\scan cut etc\GM.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1595" y="928694"/>
            <a:ext cx="8696685" cy="4929198"/>
          </a:xfrm>
          <a:prstGeom prst="rect">
            <a:avLst/>
          </a:prstGeom>
          <a:noFill/>
        </p:spPr>
      </p:pic>
    </p:spTree>
    <p:extLst>
      <p:ext uri="{BB962C8B-B14F-4D97-AF65-F5344CB8AC3E}">
        <p14:creationId xmlns:p14="http://schemas.microsoft.com/office/powerpoint/2010/main" val="346084438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descr="C:\Users\Aristides Tsatsakis\Documents\PPT congresess seminars courses ALL\2017\Iasi 2017\ER pap.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4282" y="142852"/>
            <a:ext cx="6311034" cy="3282257"/>
          </a:xfrm>
          <a:prstGeom prst="rect">
            <a:avLst/>
          </a:prstGeom>
          <a:noFill/>
        </p:spPr>
      </p:pic>
      <p:pic>
        <p:nvPicPr>
          <p:cNvPr id="5" name="Picture 3" descr="C:\Users\Aristides Tsatsakis\Pictures\scan cut etc\GM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5984" y="3500438"/>
            <a:ext cx="6492456" cy="3252768"/>
          </a:xfrm>
          <a:prstGeom prst="rect">
            <a:avLst/>
          </a:prstGeom>
          <a:noFill/>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Group 83"/>
          <p:cNvGrpSpPr/>
          <p:nvPr/>
        </p:nvGrpSpPr>
        <p:grpSpPr>
          <a:xfrm>
            <a:off x="457584" y="1677683"/>
            <a:ext cx="1291501" cy="993232"/>
            <a:chOff x="457583" y="1258262"/>
            <a:chExt cx="1291501" cy="744924"/>
          </a:xfrm>
        </p:grpSpPr>
        <p:sp>
          <p:nvSpPr>
            <p:cNvPr id="41" name="Freeform 6"/>
            <p:cNvSpPr>
              <a:spLocks/>
            </p:cNvSpPr>
            <p:nvPr/>
          </p:nvSpPr>
          <p:spPr bwMode="auto">
            <a:xfrm>
              <a:off x="457583" y="1258262"/>
              <a:ext cx="162699" cy="162698"/>
            </a:xfrm>
            <a:custGeom>
              <a:avLst/>
              <a:gdLst>
                <a:gd name="T0" fmla="*/ 69 w 140"/>
                <a:gd name="T1" fmla="*/ 0 h 140"/>
                <a:gd name="T2" fmla="*/ 88 w 140"/>
                <a:gd name="T3" fmla="*/ 2 h 140"/>
                <a:gd name="T4" fmla="*/ 104 w 140"/>
                <a:gd name="T5" fmla="*/ 9 h 140"/>
                <a:gd name="T6" fmla="*/ 119 w 140"/>
                <a:gd name="T7" fmla="*/ 20 h 140"/>
                <a:gd name="T8" fmla="*/ 130 w 140"/>
                <a:gd name="T9" fmla="*/ 33 h 140"/>
                <a:gd name="T10" fmla="*/ 137 w 140"/>
                <a:gd name="T11" fmla="*/ 50 h 140"/>
                <a:gd name="T12" fmla="*/ 140 w 140"/>
                <a:gd name="T13" fmla="*/ 69 h 140"/>
                <a:gd name="T14" fmla="*/ 138 w 140"/>
                <a:gd name="T15" fmla="*/ 88 h 140"/>
                <a:gd name="T16" fmla="*/ 131 w 140"/>
                <a:gd name="T17" fmla="*/ 104 h 140"/>
                <a:gd name="T18" fmla="*/ 120 w 140"/>
                <a:gd name="T19" fmla="*/ 119 h 140"/>
                <a:gd name="T20" fmla="*/ 107 w 140"/>
                <a:gd name="T21" fmla="*/ 130 h 140"/>
                <a:gd name="T22" fmla="*/ 90 w 140"/>
                <a:gd name="T23" fmla="*/ 138 h 140"/>
                <a:gd name="T24" fmla="*/ 71 w 140"/>
                <a:gd name="T25" fmla="*/ 140 h 140"/>
                <a:gd name="T26" fmla="*/ 52 w 140"/>
                <a:gd name="T27" fmla="*/ 138 h 140"/>
                <a:gd name="T28" fmla="*/ 36 w 140"/>
                <a:gd name="T29" fmla="*/ 131 h 140"/>
                <a:gd name="T30" fmla="*/ 21 w 140"/>
                <a:gd name="T31" fmla="*/ 120 h 140"/>
                <a:gd name="T32" fmla="*/ 9 w 140"/>
                <a:gd name="T33" fmla="*/ 106 h 140"/>
                <a:gd name="T34" fmla="*/ 2 w 140"/>
                <a:gd name="T35" fmla="*/ 90 h 140"/>
                <a:gd name="T36" fmla="*/ 0 w 140"/>
                <a:gd name="T37" fmla="*/ 71 h 140"/>
                <a:gd name="T38" fmla="*/ 2 w 140"/>
                <a:gd name="T39" fmla="*/ 52 h 140"/>
                <a:gd name="T40" fmla="*/ 8 w 140"/>
                <a:gd name="T41" fmla="*/ 35 h 140"/>
                <a:gd name="T42" fmla="*/ 20 w 140"/>
                <a:gd name="T43" fmla="*/ 21 h 140"/>
                <a:gd name="T44" fmla="*/ 33 w 140"/>
                <a:gd name="T45" fmla="*/ 10 h 140"/>
                <a:gd name="T46" fmla="*/ 50 w 140"/>
                <a:gd name="T47" fmla="*/ 3 h 140"/>
                <a:gd name="T48" fmla="*/ 69 w 140"/>
                <a:gd name="T4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140">
                  <a:moveTo>
                    <a:pt x="69" y="0"/>
                  </a:moveTo>
                  <a:lnTo>
                    <a:pt x="88" y="2"/>
                  </a:lnTo>
                  <a:lnTo>
                    <a:pt x="104" y="9"/>
                  </a:lnTo>
                  <a:lnTo>
                    <a:pt x="119" y="20"/>
                  </a:lnTo>
                  <a:lnTo>
                    <a:pt x="130" y="33"/>
                  </a:lnTo>
                  <a:lnTo>
                    <a:pt x="137" y="50"/>
                  </a:lnTo>
                  <a:lnTo>
                    <a:pt x="140" y="69"/>
                  </a:lnTo>
                  <a:lnTo>
                    <a:pt x="138" y="88"/>
                  </a:lnTo>
                  <a:lnTo>
                    <a:pt x="131" y="104"/>
                  </a:lnTo>
                  <a:lnTo>
                    <a:pt x="120" y="119"/>
                  </a:lnTo>
                  <a:lnTo>
                    <a:pt x="107" y="130"/>
                  </a:lnTo>
                  <a:lnTo>
                    <a:pt x="90" y="138"/>
                  </a:lnTo>
                  <a:lnTo>
                    <a:pt x="71" y="140"/>
                  </a:lnTo>
                  <a:lnTo>
                    <a:pt x="52" y="138"/>
                  </a:lnTo>
                  <a:lnTo>
                    <a:pt x="36" y="131"/>
                  </a:lnTo>
                  <a:lnTo>
                    <a:pt x="21" y="120"/>
                  </a:lnTo>
                  <a:lnTo>
                    <a:pt x="9" y="106"/>
                  </a:lnTo>
                  <a:lnTo>
                    <a:pt x="2" y="90"/>
                  </a:lnTo>
                  <a:lnTo>
                    <a:pt x="0" y="71"/>
                  </a:lnTo>
                  <a:lnTo>
                    <a:pt x="2" y="52"/>
                  </a:lnTo>
                  <a:lnTo>
                    <a:pt x="8" y="35"/>
                  </a:lnTo>
                  <a:lnTo>
                    <a:pt x="20" y="21"/>
                  </a:lnTo>
                  <a:lnTo>
                    <a:pt x="33" y="10"/>
                  </a:lnTo>
                  <a:lnTo>
                    <a:pt x="50" y="3"/>
                  </a:lnTo>
                  <a:lnTo>
                    <a:pt x="6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7" name="Freeform 13"/>
            <p:cNvSpPr>
              <a:spLocks/>
            </p:cNvSpPr>
            <p:nvPr/>
          </p:nvSpPr>
          <p:spPr bwMode="auto">
            <a:xfrm>
              <a:off x="512738" y="1323895"/>
              <a:ext cx="698500" cy="200819"/>
            </a:xfrm>
            <a:custGeom>
              <a:avLst/>
              <a:gdLst>
                <a:gd name="T0" fmla="*/ 0 w 798"/>
                <a:gd name="T1" fmla="*/ 0 h 232"/>
                <a:gd name="T2" fmla="*/ 96 w 798"/>
                <a:gd name="T3" fmla="*/ 2 h 232"/>
                <a:gd name="T4" fmla="*/ 190 w 798"/>
                <a:gd name="T5" fmla="*/ 8 h 232"/>
                <a:gd name="T6" fmla="*/ 283 w 798"/>
                <a:gd name="T7" fmla="*/ 20 h 232"/>
                <a:gd name="T8" fmla="*/ 374 w 798"/>
                <a:gd name="T9" fmla="*/ 37 h 232"/>
                <a:gd name="T10" fmla="*/ 463 w 798"/>
                <a:gd name="T11" fmla="*/ 59 h 232"/>
                <a:gd name="T12" fmla="*/ 549 w 798"/>
                <a:gd name="T13" fmla="*/ 85 h 232"/>
                <a:gd name="T14" fmla="*/ 635 w 798"/>
                <a:gd name="T15" fmla="*/ 116 h 232"/>
                <a:gd name="T16" fmla="*/ 718 w 798"/>
                <a:gd name="T17" fmla="*/ 151 h 232"/>
                <a:gd name="T18" fmla="*/ 798 w 798"/>
                <a:gd name="T19" fmla="*/ 191 h 232"/>
                <a:gd name="T20" fmla="*/ 788 w 798"/>
                <a:gd name="T21" fmla="*/ 203 h 232"/>
                <a:gd name="T22" fmla="*/ 780 w 798"/>
                <a:gd name="T23" fmla="*/ 216 h 232"/>
                <a:gd name="T24" fmla="*/ 777 w 798"/>
                <a:gd name="T25" fmla="*/ 232 h 232"/>
                <a:gd name="T26" fmla="*/ 689 w 798"/>
                <a:gd name="T27" fmla="*/ 189 h 232"/>
                <a:gd name="T28" fmla="*/ 597 w 798"/>
                <a:gd name="T29" fmla="*/ 151 h 232"/>
                <a:gd name="T30" fmla="*/ 504 w 798"/>
                <a:gd name="T31" fmla="*/ 119 h 232"/>
                <a:gd name="T32" fmla="*/ 407 w 798"/>
                <a:gd name="T33" fmla="*/ 92 h 232"/>
                <a:gd name="T34" fmla="*/ 309 w 798"/>
                <a:gd name="T35" fmla="*/ 71 h 232"/>
                <a:gd name="T36" fmla="*/ 208 w 798"/>
                <a:gd name="T37" fmla="*/ 56 h 232"/>
                <a:gd name="T38" fmla="*/ 105 w 798"/>
                <a:gd name="T39" fmla="*/ 48 h 232"/>
                <a:gd name="T40" fmla="*/ 1 w 798"/>
                <a:gd name="T41" fmla="*/ 47 h 232"/>
                <a:gd name="T42" fmla="*/ 0 w 798"/>
                <a:gd name="T43"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98" h="232">
                  <a:moveTo>
                    <a:pt x="0" y="0"/>
                  </a:moveTo>
                  <a:lnTo>
                    <a:pt x="96" y="2"/>
                  </a:lnTo>
                  <a:lnTo>
                    <a:pt x="190" y="8"/>
                  </a:lnTo>
                  <a:lnTo>
                    <a:pt x="283" y="20"/>
                  </a:lnTo>
                  <a:lnTo>
                    <a:pt x="374" y="37"/>
                  </a:lnTo>
                  <a:lnTo>
                    <a:pt x="463" y="59"/>
                  </a:lnTo>
                  <a:lnTo>
                    <a:pt x="549" y="85"/>
                  </a:lnTo>
                  <a:lnTo>
                    <a:pt x="635" y="116"/>
                  </a:lnTo>
                  <a:lnTo>
                    <a:pt x="718" y="151"/>
                  </a:lnTo>
                  <a:lnTo>
                    <a:pt x="798" y="191"/>
                  </a:lnTo>
                  <a:lnTo>
                    <a:pt x="788" y="203"/>
                  </a:lnTo>
                  <a:lnTo>
                    <a:pt x="780" y="216"/>
                  </a:lnTo>
                  <a:lnTo>
                    <a:pt x="777" y="232"/>
                  </a:lnTo>
                  <a:lnTo>
                    <a:pt x="689" y="189"/>
                  </a:lnTo>
                  <a:lnTo>
                    <a:pt x="597" y="151"/>
                  </a:lnTo>
                  <a:lnTo>
                    <a:pt x="504" y="119"/>
                  </a:lnTo>
                  <a:lnTo>
                    <a:pt x="407" y="92"/>
                  </a:lnTo>
                  <a:lnTo>
                    <a:pt x="309" y="71"/>
                  </a:lnTo>
                  <a:lnTo>
                    <a:pt x="208" y="56"/>
                  </a:lnTo>
                  <a:lnTo>
                    <a:pt x="105" y="48"/>
                  </a:lnTo>
                  <a:lnTo>
                    <a:pt x="1" y="47"/>
                  </a:lnTo>
                  <a:lnTo>
                    <a:pt x="0"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nvGrpSpPr>
            <p:cNvPr id="80" name="Group 79"/>
            <p:cNvGrpSpPr/>
            <p:nvPr/>
          </p:nvGrpSpPr>
          <p:grpSpPr>
            <a:xfrm>
              <a:off x="1146627" y="1433909"/>
              <a:ext cx="602457" cy="569277"/>
              <a:chOff x="1146627" y="1433909"/>
              <a:chExt cx="602457" cy="569277"/>
            </a:xfrm>
          </p:grpSpPr>
          <p:sp>
            <p:nvSpPr>
              <p:cNvPr id="42" name="Freeform 8"/>
              <p:cNvSpPr>
                <a:spLocks/>
              </p:cNvSpPr>
              <p:nvPr/>
            </p:nvSpPr>
            <p:spPr bwMode="auto">
              <a:xfrm>
                <a:off x="1146627" y="1433909"/>
                <a:ext cx="185103" cy="185102"/>
              </a:xfrm>
              <a:custGeom>
                <a:avLst/>
                <a:gdLst>
                  <a:gd name="T0" fmla="*/ 103 w 211"/>
                  <a:gd name="T1" fmla="*/ 0 h 212"/>
                  <a:gd name="T2" fmla="*/ 129 w 211"/>
                  <a:gd name="T3" fmla="*/ 4 h 212"/>
                  <a:gd name="T4" fmla="*/ 150 w 211"/>
                  <a:gd name="T5" fmla="*/ 11 h 212"/>
                  <a:gd name="T6" fmla="*/ 170 w 211"/>
                  <a:gd name="T7" fmla="*/ 23 h 212"/>
                  <a:gd name="T8" fmla="*/ 187 w 211"/>
                  <a:gd name="T9" fmla="*/ 39 h 212"/>
                  <a:gd name="T10" fmla="*/ 200 w 211"/>
                  <a:gd name="T11" fmla="*/ 59 h 212"/>
                  <a:gd name="T12" fmla="*/ 208 w 211"/>
                  <a:gd name="T13" fmla="*/ 81 h 212"/>
                  <a:gd name="T14" fmla="*/ 211 w 211"/>
                  <a:gd name="T15" fmla="*/ 105 h 212"/>
                  <a:gd name="T16" fmla="*/ 209 w 211"/>
                  <a:gd name="T17" fmla="*/ 129 h 212"/>
                  <a:gd name="T18" fmla="*/ 201 w 211"/>
                  <a:gd name="T19" fmla="*/ 152 h 212"/>
                  <a:gd name="T20" fmla="*/ 189 w 211"/>
                  <a:gd name="T21" fmla="*/ 172 h 212"/>
                  <a:gd name="T22" fmla="*/ 172 w 211"/>
                  <a:gd name="T23" fmla="*/ 187 h 212"/>
                  <a:gd name="T24" fmla="*/ 154 w 211"/>
                  <a:gd name="T25" fmla="*/ 201 h 212"/>
                  <a:gd name="T26" fmla="*/ 132 w 211"/>
                  <a:gd name="T27" fmla="*/ 209 h 212"/>
                  <a:gd name="T28" fmla="*/ 107 w 211"/>
                  <a:gd name="T29" fmla="*/ 212 h 212"/>
                  <a:gd name="T30" fmla="*/ 83 w 211"/>
                  <a:gd name="T31" fmla="*/ 209 h 212"/>
                  <a:gd name="T32" fmla="*/ 61 w 211"/>
                  <a:gd name="T33" fmla="*/ 202 h 212"/>
                  <a:gd name="T34" fmla="*/ 41 w 211"/>
                  <a:gd name="T35" fmla="*/ 189 h 212"/>
                  <a:gd name="T36" fmla="*/ 24 w 211"/>
                  <a:gd name="T37" fmla="*/ 174 h 212"/>
                  <a:gd name="T38" fmla="*/ 11 w 211"/>
                  <a:gd name="T39" fmla="*/ 154 h 212"/>
                  <a:gd name="T40" fmla="*/ 3 w 211"/>
                  <a:gd name="T41" fmla="*/ 132 h 212"/>
                  <a:gd name="T42" fmla="*/ 0 w 211"/>
                  <a:gd name="T43" fmla="*/ 108 h 212"/>
                  <a:gd name="T44" fmla="*/ 2 w 211"/>
                  <a:gd name="T45" fmla="*/ 84 h 212"/>
                  <a:gd name="T46" fmla="*/ 9 w 211"/>
                  <a:gd name="T47" fmla="*/ 61 h 212"/>
                  <a:gd name="T48" fmla="*/ 22 w 211"/>
                  <a:gd name="T49" fmla="*/ 41 h 212"/>
                  <a:gd name="T50" fmla="*/ 38 w 211"/>
                  <a:gd name="T51" fmla="*/ 25 h 212"/>
                  <a:gd name="T52" fmla="*/ 57 w 211"/>
                  <a:gd name="T53" fmla="*/ 12 h 212"/>
                  <a:gd name="T54" fmla="*/ 79 w 211"/>
                  <a:gd name="T55" fmla="*/ 4 h 212"/>
                  <a:gd name="T56" fmla="*/ 103 w 211"/>
                  <a:gd name="T57"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1" h="212">
                    <a:moveTo>
                      <a:pt x="103" y="0"/>
                    </a:moveTo>
                    <a:lnTo>
                      <a:pt x="129" y="4"/>
                    </a:lnTo>
                    <a:lnTo>
                      <a:pt x="150" y="11"/>
                    </a:lnTo>
                    <a:lnTo>
                      <a:pt x="170" y="23"/>
                    </a:lnTo>
                    <a:lnTo>
                      <a:pt x="187" y="39"/>
                    </a:lnTo>
                    <a:lnTo>
                      <a:pt x="200" y="59"/>
                    </a:lnTo>
                    <a:lnTo>
                      <a:pt x="208" y="81"/>
                    </a:lnTo>
                    <a:lnTo>
                      <a:pt x="211" y="105"/>
                    </a:lnTo>
                    <a:lnTo>
                      <a:pt x="209" y="129"/>
                    </a:lnTo>
                    <a:lnTo>
                      <a:pt x="201" y="152"/>
                    </a:lnTo>
                    <a:lnTo>
                      <a:pt x="189" y="172"/>
                    </a:lnTo>
                    <a:lnTo>
                      <a:pt x="172" y="187"/>
                    </a:lnTo>
                    <a:lnTo>
                      <a:pt x="154" y="201"/>
                    </a:lnTo>
                    <a:lnTo>
                      <a:pt x="132" y="209"/>
                    </a:lnTo>
                    <a:lnTo>
                      <a:pt x="107" y="212"/>
                    </a:lnTo>
                    <a:lnTo>
                      <a:pt x="83" y="209"/>
                    </a:lnTo>
                    <a:lnTo>
                      <a:pt x="61" y="202"/>
                    </a:lnTo>
                    <a:lnTo>
                      <a:pt x="41" y="189"/>
                    </a:lnTo>
                    <a:lnTo>
                      <a:pt x="24" y="174"/>
                    </a:lnTo>
                    <a:lnTo>
                      <a:pt x="11" y="154"/>
                    </a:lnTo>
                    <a:lnTo>
                      <a:pt x="3" y="132"/>
                    </a:lnTo>
                    <a:lnTo>
                      <a:pt x="0" y="108"/>
                    </a:lnTo>
                    <a:lnTo>
                      <a:pt x="2" y="84"/>
                    </a:lnTo>
                    <a:lnTo>
                      <a:pt x="9" y="61"/>
                    </a:lnTo>
                    <a:lnTo>
                      <a:pt x="22" y="41"/>
                    </a:lnTo>
                    <a:lnTo>
                      <a:pt x="38" y="25"/>
                    </a:lnTo>
                    <a:lnTo>
                      <a:pt x="57" y="12"/>
                    </a:lnTo>
                    <a:lnTo>
                      <a:pt x="79" y="4"/>
                    </a:lnTo>
                    <a:lnTo>
                      <a:pt x="103" y="0"/>
                    </a:lnTo>
                    <a:close/>
                  </a:path>
                </a:pathLst>
              </a:custGeom>
              <a:solidFill>
                <a:schemeClr val="tx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6" name="Freeform 12"/>
              <p:cNvSpPr>
                <a:spLocks/>
              </p:cNvSpPr>
              <p:nvPr/>
            </p:nvSpPr>
            <p:spPr bwMode="auto">
              <a:xfrm>
                <a:off x="1263626" y="1531699"/>
                <a:ext cx="485458" cy="471487"/>
              </a:xfrm>
              <a:custGeom>
                <a:avLst/>
                <a:gdLst>
                  <a:gd name="T0" fmla="*/ 24 w 557"/>
                  <a:gd name="T1" fmla="*/ 0 h 541"/>
                  <a:gd name="T2" fmla="*/ 102 w 557"/>
                  <a:gd name="T3" fmla="*/ 50 h 541"/>
                  <a:gd name="T4" fmla="*/ 178 w 557"/>
                  <a:gd name="T5" fmla="*/ 106 h 541"/>
                  <a:gd name="T6" fmla="*/ 251 w 557"/>
                  <a:gd name="T7" fmla="*/ 164 h 541"/>
                  <a:gd name="T8" fmla="*/ 319 w 557"/>
                  <a:gd name="T9" fmla="*/ 227 h 541"/>
                  <a:gd name="T10" fmla="*/ 384 w 557"/>
                  <a:gd name="T11" fmla="*/ 293 h 541"/>
                  <a:gd name="T12" fmla="*/ 446 w 557"/>
                  <a:gd name="T13" fmla="*/ 363 h 541"/>
                  <a:gd name="T14" fmla="*/ 503 w 557"/>
                  <a:gd name="T15" fmla="*/ 438 h 541"/>
                  <a:gd name="T16" fmla="*/ 557 w 557"/>
                  <a:gd name="T17" fmla="*/ 514 h 541"/>
                  <a:gd name="T18" fmla="*/ 541 w 557"/>
                  <a:gd name="T19" fmla="*/ 519 h 541"/>
                  <a:gd name="T20" fmla="*/ 528 w 557"/>
                  <a:gd name="T21" fmla="*/ 528 h 541"/>
                  <a:gd name="T22" fmla="*/ 519 w 557"/>
                  <a:gd name="T23" fmla="*/ 541 h 541"/>
                  <a:gd name="T24" fmla="*/ 467 w 557"/>
                  <a:gd name="T25" fmla="*/ 467 h 541"/>
                  <a:gd name="T26" fmla="*/ 411 w 557"/>
                  <a:gd name="T27" fmla="*/ 395 h 541"/>
                  <a:gd name="T28" fmla="*/ 352 w 557"/>
                  <a:gd name="T29" fmla="*/ 327 h 541"/>
                  <a:gd name="T30" fmla="*/ 289 w 557"/>
                  <a:gd name="T31" fmla="*/ 262 h 541"/>
                  <a:gd name="T32" fmla="*/ 221 w 557"/>
                  <a:gd name="T33" fmla="*/ 201 h 541"/>
                  <a:gd name="T34" fmla="*/ 150 w 557"/>
                  <a:gd name="T35" fmla="*/ 142 h 541"/>
                  <a:gd name="T36" fmla="*/ 77 w 557"/>
                  <a:gd name="T37" fmla="*/ 89 h 541"/>
                  <a:gd name="T38" fmla="*/ 0 w 557"/>
                  <a:gd name="T39" fmla="*/ 39 h 541"/>
                  <a:gd name="T40" fmla="*/ 11 w 557"/>
                  <a:gd name="T41" fmla="*/ 28 h 541"/>
                  <a:gd name="T42" fmla="*/ 20 w 557"/>
                  <a:gd name="T43" fmla="*/ 16 h 541"/>
                  <a:gd name="T44" fmla="*/ 24 w 557"/>
                  <a:gd name="T45"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7" h="541">
                    <a:moveTo>
                      <a:pt x="24" y="0"/>
                    </a:moveTo>
                    <a:lnTo>
                      <a:pt x="102" y="50"/>
                    </a:lnTo>
                    <a:lnTo>
                      <a:pt x="178" y="106"/>
                    </a:lnTo>
                    <a:lnTo>
                      <a:pt x="251" y="164"/>
                    </a:lnTo>
                    <a:lnTo>
                      <a:pt x="319" y="227"/>
                    </a:lnTo>
                    <a:lnTo>
                      <a:pt x="384" y="293"/>
                    </a:lnTo>
                    <a:lnTo>
                      <a:pt x="446" y="363"/>
                    </a:lnTo>
                    <a:lnTo>
                      <a:pt x="503" y="438"/>
                    </a:lnTo>
                    <a:lnTo>
                      <a:pt x="557" y="514"/>
                    </a:lnTo>
                    <a:lnTo>
                      <a:pt x="541" y="519"/>
                    </a:lnTo>
                    <a:lnTo>
                      <a:pt x="528" y="528"/>
                    </a:lnTo>
                    <a:lnTo>
                      <a:pt x="519" y="541"/>
                    </a:lnTo>
                    <a:lnTo>
                      <a:pt x="467" y="467"/>
                    </a:lnTo>
                    <a:lnTo>
                      <a:pt x="411" y="395"/>
                    </a:lnTo>
                    <a:lnTo>
                      <a:pt x="352" y="327"/>
                    </a:lnTo>
                    <a:lnTo>
                      <a:pt x="289" y="262"/>
                    </a:lnTo>
                    <a:lnTo>
                      <a:pt x="221" y="201"/>
                    </a:lnTo>
                    <a:lnTo>
                      <a:pt x="150" y="142"/>
                    </a:lnTo>
                    <a:lnTo>
                      <a:pt x="77" y="89"/>
                    </a:lnTo>
                    <a:lnTo>
                      <a:pt x="0" y="39"/>
                    </a:lnTo>
                    <a:lnTo>
                      <a:pt x="11" y="28"/>
                    </a:lnTo>
                    <a:lnTo>
                      <a:pt x="20" y="16"/>
                    </a:lnTo>
                    <a:lnTo>
                      <a:pt x="24" y="0"/>
                    </a:lnTo>
                    <a:close/>
                  </a:path>
                </a:pathLst>
              </a:custGeom>
              <a:solidFill>
                <a:srgbClr val="002060"/>
              </a:solidFill>
              <a:ln w="0">
                <a:solidFill>
                  <a:srgbClr val="002060"/>
                </a:solid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8" name="Freeform 14"/>
              <p:cNvSpPr>
                <a:spLocks/>
              </p:cNvSpPr>
              <p:nvPr/>
            </p:nvSpPr>
            <p:spPr bwMode="auto">
              <a:xfrm>
                <a:off x="1196792" y="1483439"/>
                <a:ext cx="92552" cy="92552"/>
              </a:xfrm>
              <a:custGeom>
                <a:avLst/>
                <a:gdLst>
                  <a:gd name="T0" fmla="*/ 52 w 107"/>
                  <a:gd name="T1" fmla="*/ 0 h 105"/>
                  <a:gd name="T2" fmla="*/ 69 w 107"/>
                  <a:gd name="T3" fmla="*/ 2 h 105"/>
                  <a:gd name="T4" fmla="*/ 84 w 107"/>
                  <a:gd name="T5" fmla="*/ 9 h 105"/>
                  <a:gd name="T6" fmla="*/ 95 w 107"/>
                  <a:gd name="T7" fmla="*/ 21 h 105"/>
                  <a:gd name="T8" fmla="*/ 104 w 107"/>
                  <a:gd name="T9" fmla="*/ 35 h 105"/>
                  <a:gd name="T10" fmla="*/ 107 w 107"/>
                  <a:gd name="T11" fmla="*/ 52 h 105"/>
                  <a:gd name="T12" fmla="*/ 104 w 107"/>
                  <a:gd name="T13" fmla="*/ 69 h 105"/>
                  <a:gd name="T14" fmla="*/ 96 w 107"/>
                  <a:gd name="T15" fmla="*/ 83 h 105"/>
                  <a:gd name="T16" fmla="*/ 85 w 107"/>
                  <a:gd name="T17" fmla="*/ 95 h 105"/>
                  <a:gd name="T18" fmla="*/ 71 w 107"/>
                  <a:gd name="T19" fmla="*/ 102 h 105"/>
                  <a:gd name="T20" fmla="*/ 55 w 107"/>
                  <a:gd name="T21" fmla="*/ 105 h 105"/>
                  <a:gd name="T22" fmla="*/ 38 w 107"/>
                  <a:gd name="T23" fmla="*/ 103 h 105"/>
                  <a:gd name="T24" fmla="*/ 22 w 107"/>
                  <a:gd name="T25" fmla="*/ 96 h 105"/>
                  <a:gd name="T26" fmla="*/ 11 w 107"/>
                  <a:gd name="T27" fmla="*/ 84 h 105"/>
                  <a:gd name="T28" fmla="*/ 3 w 107"/>
                  <a:gd name="T29" fmla="*/ 70 h 105"/>
                  <a:gd name="T30" fmla="*/ 0 w 107"/>
                  <a:gd name="T31" fmla="*/ 53 h 105"/>
                  <a:gd name="T32" fmla="*/ 2 w 107"/>
                  <a:gd name="T33" fmla="*/ 36 h 105"/>
                  <a:gd name="T34" fmla="*/ 10 w 107"/>
                  <a:gd name="T35" fmla="*/ 22 h 105"/>
                  <a:gd name="T36" fmla="*/ 21 w 107"/>
                  <a:gd name="T37" fmla="*/ 10 h 105"/>
                  <a:gd name="T38" fmla="*/ 36 w 107"/>
                  <a:gd name="T39" fmla="*/ 3 h 105"/>
                  <a:gd name="T40" fmla="*/ 52 w 107"/>
                  <a:gd name="T4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5">
                    <a:moveTo>
                      <a:pt x="52" y="0"/>
                    </a:moveTo>
                    <a:lnTo>
                      <a:pt x="69" y="2"/>
                    </a:lnTo>
                    <a:lnTo>
                      <a:pt x="84" y="9"/>
                    </a:lnTo>
                    <a:lnTo>
                      <a:pt x="95" y="21"/>
                    </a:lnTo>
                    <a:lnTo>
                      <a:pt x="104" y="35"/>
                    </a:lnTo>
                    <a:lnTo>
                      <a:pt x="107" y="52"/>
                    </a:lnTo>
                    <a:lnTo>
                      <a:pt x="104" y="69"/>
                    </a:lnTo>
                    <a:lnTo>
                      <a:pt x="96" y="83"/>
                    </a:lnTo>
                    <a:lnTo>
                      <a:pt x="85" y="95"/>
                    </a:lnTo>
                    <a:lnTo>
                      <a:pt x="71" y="102"/>
                    </a:lnTo>
                    <a:lnTo>
                      <a:pt x="55" y="105"/>
                    </a:lnTo>
                    <a:lnTo>
                      <a:pt x="38" y="103"/>
                    </a:lnTo>
                    <a:lnTo>
                      <a:pt x="22" y="96"/>
                    </a:lnTo>
                    <a:lnTo>
                      <a:pt x="11" y="84"/>
                    </a:lnTo>
                    <a:lnTo>
                      <a:pt x="3" y="70"/>
                    </a:lnTo>
                    <a:lnTo>
                      <a:pt x="0" y="53"/>
                    </a:lnTo>
                    <a:lnTo>
                      <a:pt x="2" y="36"/>
                    </a:lnTo>
                    <a:lnTo>
                      <a:pt x="10" y="22"/>
                    </a:lnTo>
                    <a:lnTo>
                      <a:pt x="21" y="10"/>
                    </a:lnTo>
                    <a:lnTo>
                      <a:pt x="36" y="3"/>
                    </a:lnTo>
                    <a:lnTo>
                      <a:pt x="5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cxnSp>
        <p:nvCxnSpPr>
          <p:cNvPr id="4" name="Straight Arrow Connector 3"/>
          <p:cNvCxnSpPr/>
          <p:nvPr/>
        </p:nvCxnSpPr>
        <p:spPr bwMode="auto">
          <a:xfrm flipV="1">
            <a:off x="1292440" y="575439"/>
            <a:ext cx="1510025" cy="1432227"/>
          </a:xfrm>
          <a:prstGeom prst="straightConnector1">
            <a:avLst/>
          </a:prstGeom>
          <a:blipFill dpi="0" rotWithShape="0">
            <a:blip r:embed="rId2">
              <a:extLst>
                <a:ext uri="{28A0092B-C50C-407E-A947-70E740481C1C}">
                  <a14:useLocalDpi xmlns:a14="http://schemas.microsoft.com/office/drawing/2010/main"/>
                </a:ext>
              </a:extLst>
            </a:blip>
            <a:srcRect/>
            <a:tile tx="0" ty="0" sx="100000" sy="100000" flip="none" algn="tl"/>
          </a:blipFill>
          <a:ln w="12700" cap="flat" cmpd="sng" algn="ctr">
            <a:solidFill>
              <a:schemeClr val="tx2"/>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79" name="Group 78"/>
          <p:cNvGrpSpPr/>
          <p:nvPr/>
        </p:nvGrpSpPr>
        <p:grpSpPr>
          <a:xfrm>
            <a:off x="1665264" y="2188435"/>
            <a:ext cx="1106537" cy="1334652"/>
            <a:chOff x="1665263" y="1641326"/>
            <a:chExt cx="1106537" cy="1000989"/>
          </a:xfrm>
        </p:grpSpPr>
        <p:grpSp>
          <p:nvGrpSpPr>
            <p:cNvPr id="78" name="Group 77"/>
            <p:cNvGrpSpPr/>
            <p:nvPr/>
          </p:nvGrpSpPr>
          <p:grpSpPr>
            <a:xfrm>
              <a:off x="1665263" y="1933336"/>
              <a:ext cx="312580" cy="708979"/>
              <a:chOff x="1665263" y="1933336"/>
              <a:chExt cx="312580" cy="708979"/>
            </a:xfrm>
          </p:grpSpPr>
          <p:sp>
            <p:nvSpPr>
              <p:cNvPr id="43" name="Freeform 9"/>
              <p:cNvSpPr>
                <a:spLocks/>
              </p:cNvSpPr>
              <p:nvPr/>
            </p:nvSpPr>
            <p:spPr bwMode="auto">
              <a:xfrm>
                <a:off x="1665263" y="1933336"/>
                <a:ext cx="185103" cy="185102"/>
              </a:xfrm>
              <a:custGeom>
                <a:avLst/>
                <a:gdLst>
                  <a:gd name="T0" fmla="*/ 104 w 212"/>
                  <a:gd name="T1" fmla="*/ 0 h 210"/>
                  <a:gd name="T2" fmla="*/ 128 w 212"/>
                  <a:gd name="T3" fmla="*/ 2 h 210"/>
                  <a:gd name="T4" fmla="*/ 151 w 212"/>
                  <a:gd name="T5" fmla="*/ 9 h 210"/>
                  <a:gd name="T6" fmla="*/ 171 w 212"/>
                  <a:gd name="T7" fmla="*/ 21 h 210"/>
                  <a:gd name="T8" fmla="*/ 188 w 212"/>
                  <a:gd name="T9" fmla="*/ 37 h 210"/>
                  <a:gd name="T10" fmla="*/ 200 w 212"/>
                  <a:gd name="T11" fmla="*/ 57 h 210"/>
                  <a:gd name="T12" fmla="*/ 209 w 212"/>
                  <a:gd name="T13" fmla="*/ 79 h 210"/>
                  <a:gd name="T14" fmla="*/ 212 w 212"/>
                  <a:gd name="T15" fmla="*/ 103 h 210"/>
                  <a:gd name="T16" fmla="*/ 209 w 212"/>
                  <a:gd name="T17" fmla="*/ 128 h 210"/>
                  <a:gd name="T18" fmla="*/ 201 w 212"/>
                  <a:gd name="T19" fmla="*/ 150 h 210"/>
                  <a:gd name="T20" fmla="*/ 189 w 212"/>
                  <a:gd name="T21" fmla="*/ 170 h 210"/>
                  <a:gd name="T22" fmla="*/ 173 w 212"/>
                  <a:gd name="T23" fmla="*/ 186 h 210"/>
                  <a:gd name="T24" fmla="*/ 153 w 212"/>
                  <a:gd name="T25" fmla="*/ 199 h 210"/>
                  <a:gd name="T26" fmla="*/ 131 w 212"/>
                  <a:gd name="T27" fmla="*/ 207 h 210"/>
                  <a:gd name="T28" fmla="*/ 107 w 212"/>
                  <a:gd name="T29" fmla="*/ 210 h 210"/>
                  <a:gd name="T30" fmla="*/ 83 w 212"/>
                  <a:gd name="T31" fmla="*/ 208 h 210"/>
                  <a:gd name="T32" fmla="*/ 60 w 212"/>
                  <a:gd name="T33" fmla="*/ 201 h 210"/>
                  <a:gd name="T34" fmla="*/ 40 w 212"/>
                  <a:gd name="T35" fmla="*/ 188 h 210"/>
                  <a:gd name="T36" fmla="*/ 25 w 212"/>
                  <a:gd name="T37" fmla="*/ 172 h 210"/>
                  <a:gd name="T38" fmla="*/ 11 w 212"/>
                  <a:gd name="T39" fmla="*/ 153 h 210"/>
                  <a:gd name="T40" fmla="*/ 3 w 212"/>
                  <a:gd name="T41" fmla="*/ 131 h 210"/>
                  <a:gd name="T42" fmla="*/ 0 w 212"/>
                  <a:gd name="T43" fmla="*/ 106 h 210"/>
                  <a:gd name="T44" fmla="*/ 3 w 212"/>
                  <a:gd name="T45" fmla="*/ 82 h 210"/>
                  <a:gd name="T46" fmla="*/ 10 w 212"/>
                  <a:gd name="T47" fmla="*/ 60 h 210"/>
                  <a:gd name="T48" fmla="*/ 23 w 212"/>
                  <a:gd name="T49" fmla="*/ 40 h 210"/>
                  <a:gd name="T50" fmla="*/ 38 w 212"/>
                  <a:gd name="T51" fmla="*/ 24 h 210"/>
                  <a:gd name="T52" fmla="*/ 58 w 212"/>
                  <a:gd name="T53" fmla="*/ 11 h 210"/>
                  <a:gd name="T54" fmla="*/ 80 w 212"/>
                  <a:gd name="T55" fmla="*/ 3 h 210"/>
                  <a:gd name="T56" fmla="*/ 104 w 212"/>
                  <a:gd name="T57"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2" h="210">
                    <a:moveTo>
                      <a:pt x="104" y="0"/>
                    </a:moveTo>
                    <a:lnTo>
                      <a:pt x="128" y="2"/>
                    </a:lnTo>
                    <a:lnTo>
                      <a:pt x="151" y="9"/>
                    </a:lnTo>
                    <a:lnTo>
                      <a:pt x="171" y="21"/>
                    </a:lnTo>
                    <a:lnTo>
                      <a:pt x="188" y="37"/>
                    </a:lnTo>
                    <a:lnTo>
                      <a:pt x="200" y="57"/>
                    </a:lnTo>
                    <a:lnTo>
                      <a:pt x="209" y="79"/>
                    </a:lnTo>
                    <a:lnTo>
                      <a:pt x="212" y="103"/>
                    </a:lnTo>
                    <a:lnTo>
                      <a:pt x="209" y="128"/>
                    </a:lnTo>
                    <a:lnTo>
                      <a:pt x="201" y="150"/>
                    </a:lnTo>
                    <a:lnTo>
                      <a:pt x="189" y="170"/>
                    </a:lnTo>
                    <a:lnTo>
                      <a:pt x="173" y="186"/>
                    </a:lnTo>
                    <a:lnTo>
                      <a:pt x="153" y="199"/>
                    </a:lnTo>
                    <a:lnTo>
                      <a:pt x="131" y="207"/>
                    </a:lnTo>
                    <a:lnTo>
                      <a:pt x="107" y="210"/>
                    </a:lnTo>
                    <a:lnTo>
                      <a:pt x="83" y="208"/>
                    </a:lnTo>
                    <a:lnTo>
                      <a:pt x="60" y="201"/>
                    </a:lnTo>
                    <a:lnTo>
                      <a:pt x="40" y="188"/>
                    </a:lnTo>
                    <a:lnTo>
                      <a:pt x="25" y="172"/>
                    </a:lnTo>
                    <a:lnTo>
                      <a:pt x="11" y="153"/>
                    </a:lnTo>
                    <a:lnTo>
                      <a:pt x="3" y="131"/>
                    </a:lnTo>
                    <a:lnTo>
                      <a:pt x="0" y="106"/>
                    </a:lnTo>
                    <a:lnTo>
                      <a:pt x="3" y="82"/>
                    </a:lnTo>
                    <a:lnTo>
                      <a:pt x="10" y="60"/>
                    </a:lnTo>
                    <a:lnTo>
                      <a:pt x="23" y="40"/>
                    </a:lnTo>
                    <a:lnTo>
                      <a:pt x="38" y="24"/>
                    </a:lnTo>
                    <a:lnTo>
                      <a:pt x="58" y="11"/>
                    </a:lnTo>
                    <a:lnTo>
                      <a:pt x="80" y="3"/>
                    </a:lnTo>
                    <a:lnTo>
                      <a:pt x="104" y="0"/>
                    </a:lnTo>
                    <a:close/>
                  </a:path>
                </a:pathLst>
              </a:custGeom>
              <a:solidFill>
                <a:srgbClr val="00206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5" name="Freeform 11"/>
              <p:cNvSpPr>
                <a:spLocks/>
              </p:cNvSpPr>
              <p:nvPr/>
            </p:nvSpPr>
            <p:spPr bwMode="auto">
              <a:xfrm>
                <a:off x="1757815" y="2053828"/>
                <a:ext cx="220028" cy="588487"/>
              </a:xfrm>
              <a:custGeom>
                <a:avLst/>
                <a:gdLst>
                  <a:gd name="T0" fmla="*/ 42 w 252"/>
                  <a:gd name="T1" fmla="*/ 0 h 674"/>
                  <a:gd name="T2" fmla="*/ 88 w 252"/>
                  <a:gd name="T3" fmla="*/ 87 h 674"/>
                  <a:gd name="T4" fmla="*/ 130 w 252"/>
                  <a:gd name="T5" fmla="*/ 178 h 674"/>
                  <a:gd name="T6" fmla="*/ 165 w 252"/>
                  <a:gd name="T7" fmla="*/ 271 h 674"/>
                  <a:gd name="T8" fmla="*/ 196 w 252"/>
                  <a:gd name="T9" fmla="*/ 367 h 674"/>
                  <a:gd name="T10" fmla="*/ 221 w 252"/>
                  <a:gd name="T11" fmla="*/ 466 h 674"/>
                  <a:gd name="T12" fmla="*/ 239 w 252"/>
                  <a:gd name="T13" fmla="*/ 566 h 674"/>
                  <a:gd name="T14" fmla="*/ 252 w 252"/>
                  <a:gd name="T15" fmla="*/ 669 h 674"/>
                  <a:gd name="T16" fmla="*/ 245 w 252"/>
                  <a:gd name="T17" fmla="*/ 668 h 674"/>
                  <a:gd name="T18" fmla="*/ 237 w 252"/>
                  <a:gd name="T19" fmla="*/ 668 h 674"/>
                  <a:gd name="T20" fmla="*/ 222 w 252"/>
                  <a:gd name="T21" fmla="*/ 669 h 674"/>
                  <a:gd name="T22" fmla="*/ 206 w 252"/>
                  <a:gd name="T23" fmla="*/ 674 h 674"/>
                  <a:gd name="T24" fmla="*/ 193 w 252"/>
                  <a:gd name="T25" fmla="*/ 573 h 674"/>
                  <a:gd name="T26" fmla="*/ 176 w 252"/>
                  <a:gd name="T27" fmla="*/ 475 h 674"/>
                  <a:gd name="T28" fmla="*/ 152 w 252"/>
                  <a:gd name="T29" fmla="*/ 379 h 674"/>
                  <a:gd name="T30" fmla="*/ 121 w 252"/>
                  <a:gd name="T31" fmla="*/ 285 h 674"/>
                  <a:gd name="T32" fmla="*/ 86 w 252"/>
                  <a:gd name="T33" fmla="*/ 194 h 674"/>
                  <a:gd name="T34" fmla="*/ 46 w 252"/>
                  <a:gd name="T35" fmla="*/ 106 h 674"/>
                  <a:gd name="T36" fmla="*/ 0 w 252"/>
                  <a:gd name="T37" fmla="*/ 21 h 674"/>
                  <a:gd name="T38" fmla="*/ 0 w 252"/>
                  <a:gd name="T39" fmla="*/ 21 h 674"/>
                  <a:gd name="T40" fmla="*/ 17 w 252"/>
                  <a:gd name="T41" fmla="*/ 18 h 674"/>
                  <a:gd name="T42" fmla="*/ 30 w 252"/>
                  <a:gd name="T43" fmla="*/ 11 h 674"/>
                  <a:gd name="T44" fmla="*/ 42 w 252"/>
                  <a:gd name="T45" fmla="*/ 0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2" h="674">
                    <a:moveTo>
                      <a:pt x="42" y="0"/>
                    </a:moveTo>
                    <a:lnTo>
                      <a:pt x="88" y="87"/>
                    </a:lnTo>
                    <a:lnTo>
                      <a:pt x="130" y="178"/>
                    </a:lnTo>
                    <a:lnTo>
                      <a:pt x="165" y="271"/>
                    </a:lnTo>
                    <a:lnTo>
                      <a:pt x="196" y="367"/>
                    </a:lnTo>
                    <a:lnTo>
                      <a:pt x="221" y="466"/>
                    </a:lnTo>
                    <a:lnTo>
                      <a:pt x="239" y="566"/>
                    </a:lnTo>
                    <a:lnTo>
                      <a:pt x="252" y="669"/>
                    </a:lnTo>
                    <a:lnTo>
                      <a:pt x="245" y="668"/>
                    </a:lnTo>
                    <a:lnTo>
                      <a:pt x="237" y="668"/>
                    </a:lnTo>
                    <a:lnTo>
                      <a:pt x="222" y="669"/>
                    </a:lnTo>
                    <a:lnTo>
                      <a:pt x="206" y="674"/>
                    </a:lnTo>
                    <a:lnTo>
                      <a:pt x="193" y="573"/>
                    </a:lnTo>
                    <a:lnTo>
                      <a:pt x="176" y="475"/>
                    </a:lnTo>
                    <a:lnTo>
                      <a:pt x="152" y="379"/>
                    </a:lnTo>
                    <a:lnTo>
                      <a:pt x="121" y="285"/>
                    </a:lnTo>
                    <a:lnTo>
                      <a:pt x="86" y="194"/>
                    </a:lnTo>
                    <a:lnTo>
                      <a:pt x="46" y="106"/>
                    </a:lnTo>
                    <a:lnTo>
                      <a:pt x="0" y="21"/>
                    </a:lnTo>
                    <a:lnTo>
                      <a:pt x="0" y="21"/>
                    </a:lnTo>
                    <a:lnTo>
                      <a:pt x="17" y="18"/>
                    </a:lnTo>
                    <a:lnTo>
                      <a:pt x="30" y="11"/>
                    </a:lnTo>
                    <a:lnTo>
                      <a:pt x="42" y="0"/>
                    </a:lnTo>
                    <a:close/>
                  </a:path>
                </a:pathLst>
              </a:custGeom>
              <a:solidFill>
                <a:srgbClr val="9900CC"/>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49" name="Freeform 15"/>
              <p:cNvSpPr>
                <a:spLocks/>
              </p:cNvSpPr>
              <p:nvPr/>
            </p:nvSpPr>
            <p:spPr bwMode="auto">
              <a:xfrm>
                <a:off x="1710666" y="1978739"/>
                <a:ext cx="92552" cy="94297"/>
              </a:xfrm>
              <a:custGeom>
                <a:avLst/>
                <a:gdLst>
                  <a:gd name="T0" fmla="*/ 52 w 105"/>
                  <a:gd name="T1" fmla="*/ 0 h 106"/>
                  <a:gd name="T2" fmla="*/ 69 w 105"/>
                  <a:gd name="T3" fmla="*/ 3 h 106"/>
                  <a:gd name="T4" fmla="*/ 83 w 105"/>
                  <a:gd name="T5" fmla="*/ 10 h 106"/>
                  <a:gd name="T6" fmla="*/ 95 w 105"/>
                  <a:gd name="T7" fmla="*/ 21 h 106"/>
                  <a:gd name="T8" fmla="*/ 102 w 105"/>
                  <a:gd name="T9" fmla="*/ 35 h 106"/>
                  <a:gd name="T10" fmla="*/ 105 w 105"/>
                  <a:gd name="T11" fmla="*/ 52 h 106"/>
                  <a:gd name="T12" fmla="*/ 103 w 105"/>
                  <a:gd name="T13" fmla="*/ 69 h 106"/>
                  <a:gd name="T14" fmla="*/ 96 w 105"/>
                  <a:gd name="T15" fmla="*/ 83 h 106"/>
                  <a:gd name="T16" fmla="*/ 84 w 105"/>
                  <a:gd name="T17" fmla="*/ 96 h 106"/>
                  <a:gd name="T18" fmla="*/ 70 w 105"/>
                  <a:gd name="T19" fmla="*/ 103 h 106"/>
                  <a:gd name="T20" fmla="*/ 53 w 105"/>
                  <a:gd name="T21" fmla="*/ 106 h 106"/>
                  <a:gd name="T22" fmla="*/ 36 w 105"/>
                  <a:gd name="T23" fmla="*/ 103 h 106"/>
                  <a:gd name="T24" fmla="*/ 22 w 105"/>
                  <a:gd name="T25" fmla="*/ 96 h 106"/>
                  <a:gd name="T26" fmla="*/ 10 w 105"/>
                  <a:gd name="T27" fmla="*/ 85 h 106"/>
                  <a:gd name="T28" fmla="*/ 3 w 105"/>
                  <a:gd name="T29" fmla="*/ 71 h 106"/>
                  <a:gd name="T30" fmla="*/ 0 w 105"/>
                  <a:gd name="T31" fmla="*/ 54 h 106"/>
                  <a:gd name="T32" fmla="*/ 2 w 105"/>
                  <a:gd name="T33" fmla="*/ 37 h 106"/>
                  <a:gd name="T34" fmla="*/ 9 w 105"/>
                  <a:gd name="T35" fmla="*/ 23 h 106"/>
                  <a:gd name="T36" fmla="*/ 21 w 105"/>
                  <a:gd name="T37" fmla="*/ 10 h 106"/>
                  <a:gd name="T38" fmla="*/ 35 w 105"/>
                  <a:gd name="T39" fmla="*/ 3 h 106"/>
                  <a:gd name="T40" fmla="*/ 52 w 105"/>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106">
                    <a:moveTo>
                      <a:pt x="52" y="0"/>
                    </a:moveTo>
                    <a:lnTo>
                      <a:pt x="69" y="3"/>
                    </a:lnTo>
                    <a:lnTo>
                      <a:pt x="83" y="10"/>
                    </a:lnTo>
                    <a:lnTo>
                      <a:pt x="95" y="21"/>
                    </a:lnTo>
                    <a:lnTo>
                      <a:pt x="102" y="35"/>
                    </a:lnTo>
                    <a:lnTo>
                      <a:pt x="105" y="52"/>
                    </a:lnTo>
                    <a:lnTo>
                      <a:pt x="103" y="69"/>
                    </a:lnTo>
                    <a:lnTo>
                      <a:pt x="96" y="83"/>
                    </a:lnTo>
                    <a:lnTo>
                      <a:pt x="84" y="96"/>
                    </a:lnTo>
                    <a:lnTo>
                      <a:pt x="70" y="103"/>
                    </a:lnTo>
                    <a:lnTo>
                      <a:pt x="53" y="106"/>
                    </a:lnTo>
                    <a:lnTo>
                      <a:pt x="36" y="103"/>
                    </a:lnTo>
                    <a:lnTo>
                      <a:pt x="22" y="96"/>
                    </a:lnTo>
                    <a:lnTo>
                      <a:pt x="10" y="85"/>
                    </a:lnTo>
                    <a:lnTo>
                      <a:pt x="3" y="71"/>
                    </a:lnTo>
                    <a:lnTo>
                      <a:pt x="0" y="54"/>
                    </a:lnTo>
                    <a:lnTo>
                      <a:pt x="2" y="37"/>
                    </a:lnTo>
                    <a:lnTo>
                      <a:pt x="9" y="23"/>
                    </a:lnTo>
                    <a:lnTo>
                      <a:pt x="21" y="10"/>
                    </a:lnTo>
                    <a:lnTo>
                      <a:pt x="35" y="3"/>
                    </a:lnTo>
                    <a:lnTo>
                      <a:pt x="52"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cxnSp>
          <p:nvCxnSpPr>
            <p:cNvPr id="66" name="Straight Arrow Connector 65"/>
            <p:cNvCxnSpPr/>
            <p:nvPr/>
          </p:nvCxnSpPr>
          <p:spPr bwMode="auto">
            <a:xfrm flipV="1">
              <a:off x="1804794" y="1641326"/>
              <a:ext cx="967006" cy="354361"/>
            </a:xfrm>
            <a:prstGeom prst="straightConnector1">
              <a:avLst/>
            </a:prstGeom>
            <a:blipFill dpi="0" rotWithShape="0">
              <a:blip r:embed="rId2">
                <a:extLst>
                  <a:ext uri="{28A0092B-C50C-407E-A947-70E740481C1C}">
                    <a14:useLocalDpi xmlns:a14="http://schemas.microsoft.com/office/drawing/2010/main"/>
                  </a:ext>
                </a:extLst>
              </a:blip>
              <a:srcRect/>
              <a:tile tx="0" ty="0" sx="100000" sy="100000" flip="none" algn="tl"/>
            </a:blipFill>
            <a:ln w="12700" cap="flat" cmpd="sng" algn="ctr">
              <a:solidFill>
                <a:srgbClr val="00206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grpSp>
        <p:nvGrpSpPr>
          <p:cNvPr id="35" name="Group 34"/>
          <p:cNvGrpSpPr/>
          <p:nvPr/>
        </p:nvGrpSpPr>
        <p:grpSpPr>
          <a:xfrm>
            <a:off x="1356178" y="4456747"/>
            <a:ext cx="1446287" cy="805603"/>
            <a:chOff x="1356177" y="3342560"/>
            <a:chExt cx="1446287" cy="604202"/>
          </a:xfrm>
        </p:grpSpPr>
        <p:sp>
          <p:nvSpPr>
            <p:cNvPr id="51" name="Freeform 17"/>
            <p:cNvSpPr>
              <a:spLocks/>
            </p:cNvSpPr>
            <p:nvPr/>
          </p:nvSpPr>
          <p:spPr bwMode="auto">
            <a:xfrm>
              <a:off x="1707173" y="3342560"/>
              <a:ext cx="185103" cy="185102"/>
            </a:xfrm>
            <a:custGeom>
              <a:avLst/>
              <a:gdLst>
                <a:gd name="T0" fmla="*/ 103 w 211"/>
                <a:gd name="T1" fmla="*/ 0 h 212"/>
                <a:gd name="T2" fmla="*/ 127 w 211"/>
                <a:gd name="T3" fmla="*/ 4 h 212"/>
                <a:gd name="T4" fmla="*/ 150 w 211"/>
                <a:gd name="T5" fmla="*/ 11 h 212"/>
                <a:gd name="T6" fmla="*/ 170 w 211"/>
                <a:gd name="T7" fmla="*/ 23 h 212"/>
                <a:gd name="T8" fmla="*/ 187 w 211"/>
                <a:gd name="T9" fmla="*/ 39 h 212"/>
                <a:gd name="T10" fmla="*/ 199 w 211"/>
                <a:gd name="T11" fmla="*/ 59 h 212"/>
                <a:gd name="T12" fmla="*/ 208 w 211"/>
                <a:gd name="T13" fmla="*/ 81 h 212"/>
                <a:gd name="T14" fmla="*/ 211 w 211"/>
                <a:gd name="T15" fmla="*/ 105 h 212"/>
                <a:gd name="T16" fmla="*/ 209 w 211"/>
                <a:gd name="T17" fmla="*/ 129 h 212"/>
                <a:gd name="T18" fmla="*/ 200 w 211"/>
                <a:gd name="T19" fmla="*/ 152 h 212"/>
                <a:gd name="T20" fmla="*/ 189 w 211"/>
                <a:gd name="T21" fmla="*/ 171 h 212"/>
                <a:gd name="T22" fmla="*/ 172 w 211"/>
                <a:gd name="T23" fmla="*/ 187 h 212"/>
                <a:gd name="T24" fmla="*/ 153 w 211"/>
                <a:gd name="T25" fmla="*/ 201 h 212"/>
                <a:gd name="T26" fmla="*/ 130 w 211"/>
                <a:gd name="T27" fmla="*/ 209 h 212"/>
                <a:gd name="T28" fmla="*/ 106 w 211"/>
                <a:gd name="T29" fmla="*/ 212 h 212"/>
                <a:gd name="T30" fmla="*/ 82 w 211"/>
                <a:gd name="T31" fmla="*/ 209 h 212"/>
                <a:gd name="T32" fmla="*/ 60 w 211"/>
                <a:gd name="T33" fmla="*/ 202 h 212"/>
                <a:gd name="T34" fmla="*/ 40 w 211"/>
                <a:gd name="T35" fmla="*/ 189 h 212"/>
                <a:gd name="T36" fmla="*/ 24 w 211"/>
                <a:gd name="T37" fmla="*/ 174 h 212"/>
                <a:gd name="T38" fmla="*/ 11 w 211"/>
                <a:gd name="T39" fmla="*/ 154 h 212"/>
                <a:gd name="T40" fmla="*/ 3 w 211"/>
                <a:gd name="T41" fmla="*/ 132 h 212"/>
                <a:gd name="T42" fmla="*/ 0 w 211"/>
                <a:gd name="T43" fmla="*/ 108 h 212"/>
                <a:gd name="T44" fmla="*/ 2 w 211"/>
                <a:gd name="T45" fmla="*/ 84 h 212"/>
                <a:gd name="T46" fmla="*/ 9 w 211"/>
                <a:gd name="T47" fmla="*/ 61 h 212"/>
                <a:gd name="T48" fmla="*/ 22 w 211"/>
                <a:gd name="T49" fmla="*/ 41 h 212"/>
                <a:gd name="T50" fmla="*/ 37 w 211"/>
                <a:gd name="T51" fmla="*/ 24 h 212"/>
                <a:gd name="T52" fmla="*/ 57 w 211"/>
                <a:gd name="T53" fmla="*/ 12 h 212"/>
                <a:gd name="T54" fmla="*/ 79 w 211"/>
                <a:gd name="T55" fmla="*/ 4 h 212"/>
                <a:gd name="T56" fmla="*/ 103 w 211"/>
                <a:gd name="T57" fmla="*/ 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1" h="212">
                  <a:moveTo>
                    <a:pt x="103" y="0"/>
                  </a:moveTo>
                  <a:lnTo>
                    <a:pt x="127" y="4"/>
                  </a:lnTo>
                  <a:lnTo>
                    <a:pt x="150" y="11"/>
                  </a:lnTo>
                  <a:lnTo>
                    <a:pt x="170" y="23"/>
                  </a:lnTo>
                  <a:lnTo>
                    <a:pt x="187" y="39"/>
                  </a:lnTo>
                  <a:lnTo>
                    <a:pt x="199" y="59"/>
                  </a:lnTo>
                  <a:lnTo>
                    <a:pt x="208" y="81"/>
                  </a:lnTo>
                  <a:lnTo>
                    <a:pt x="211" y="105"/>
                  </a:lnTo>
                  <a:lnTo>
                    <a:pt x="209" y="129"/>
                  </a:lnTo>
                  <a:lnTo>
                    <a:pt x="200" y="152"/>
                  </a:lnTo>
                  <a:lnTo>
                    <a:pt x="189" y="171"/>
                  </a:lnTo>
                  <a:lnTo>
                    <a:pt x="172" y="187"/>
                  </a:lnTo>
                  <a:lnTo>
                    <a:pt x="153" y="201"/>
                  </a:lnTo>
                  <a:lnTo>
                    <a:pt x="130" y="209"/>
                  </a:lnTo>
                  <a:lnTo>
                    <a:pt x="106" y="212"/>
                  </a:lnTo>
                  <a:lnTo>
                    <a:pt x="82" y="209"/>
                  </a:lnTo>
                  <a:lnTo>
                    <a:pt x="60" y="202"/>
                  </a:lnTo>
                  <a:lnTo>
                    <a:pt x="40" y="189"/>
                  </a:lnTo>
                  <a:lnTo>
                    <a:pt x="24" y="174"/>
                  </a:lnTo>
                  <a:lnTo>
                    <a:pt x="11" y="154"/>
                  </a:lnTo>
                  <a:lnTo>
                    <a:pt x="3" y="132"/>
                  </a:lnTo>
                  <a:lnTo>
                    <a:pt x="0" y="108"/>
                  </a:lnTo>
                  <a:lnTo>
                    <a:pt x="2" y="84"/>
                  </a:lnTo>
                  <a:lnTo>
                    <a:pt x="9" y="61"/>
                  </a:lnTo>
                  <a:lnTo>
                    <a:pt x="22" y="41"/>
                  </a:lnTo>
                  <a:lnTo>
                    <a:pt x="37" y="24"/>
                  </a:lnTo>
                  <a:lnTo>
                    <a:pt x="57" y="12"/>
                  </a:lnTo>
                  <a:lnTo>
                    <a:pt x="79" y="4"/>
                  </a:lnTo>
                  <a:lnTo>
                    <a:pt x="103" y="0"/>
                  </a:lnTo>
                  <a:close/>
                </a:path>
              </a:pathLst>
            </a:custGeom>
            <a:solidFill>
              <a:srgbClr val="FF33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FF3300"/>
                </a:solidFill>
                <a:latin typeface="Arial" panose="020B0604020202020204" pitchFamily="34" charset="0"/>
                <a:cs typeface="Arial" panose="020B0604020202020204" pitchFamily="34" charset="0"/>
              </a:endParaRPr>
            </a:p>
          </p:txBody>
        </p:sp>
        <p:sp>
          <p:nvSpPr>
            <p:cNvPr id="54" name="Freeform 20"/>
            <p:cNvSpPr>
              <a:spLocks/>
            </p:cNvSpPr>
            <p:nvPr/>
          </p:nvSpPr>
          <p:spPr bwMode="auto">
            <a:xfrm>
              <a:off x="1356177" y="3461305"/>
              <a:ext cx="441802" cy="485457"/>
            </a:xfrm>
            <a:custGeom>
              <a:avLst/>
              <a:gdLst>
                <a:gd name="T0" fmla="*/ 465 w 506"/>
                <a:gd name="T1" fmla="*/ 0 h 556"/>
                <a:gd name="T2" fmla="*/ 476 w 506"/>
                <a:gd name="T3" fmla="*/ 12 h 556"/>
                <a:gd name="T4" fmla="*/ 489 w 506"/>
                <a:gd name="T5" fmla="*/ 20 h 556"/>
                <a:gd name="T6" fmla="*/ 506 w 506"/>
                <a:gd name="T7" fmla="*/ 23 h 556"/>
                <a:gd name="T8" fmla="*/ 459 w 506"/>
                <a:gd name="T9" fmla="*/ 100 h 556"/>
                <a:gd name="T10" fmla="*/ 408 w 506"/>
                <a:gd name="T11" fmla="*/ 176 h 556"/>
                <a:gd name="T12" fmla="*/ 353 w 506"/>
                <a:gd name="T13" fmla="*/ 247 h 556"/>
                <a:gd name="T14" fmla="*/ 295 w 506"/>
                <a:gd name="T15" fmla="*/ 315 h 556"/>
                <a:gd name="T16" fmla="*/ 232 w 506"/>
                <a:gd name="T17" fmla="*/ 381 h 556"/>
                <a:gd name="T18" fmla="*/ 167 w 506"/>
                <a:gd name="T19" fmla="*/ 443 h 556"/>
                <a:gd name="T20" fmla="*/ 99 w 506"/>
                <a:gd name="T21" fmla="*/ 501 h 556"/>
                <a:gd name="T22" fmla="*/ 26 w 506"/>
                <a:gd name="T23" fmla="*/ 556 h 556"/>
                <a:gd name="T24" fmla="*/ 16 w 506"/>
                <a:gd name="T25" fmla="*/ 535 h 556"/>
                <a:gd name="T26" fmla="*/ 0 w 506"/>
                <a:gd name="T27" fmla="*/ 517 h 556"/>
                <a:gd name="T28" fmla="*/ 77 w 506"/>
                <a:gd name="T29" fmla="*/ 458 h 556"/>
                <a:gd name="T30" fmla="*/ 150 w 506"/>
                <a:gd name="T31" fmla="*/ 396 h 556"/>
                <a:gd name="T32" fmla="*/ 219 w 506"/>
                <a:gd name="T33" fmla="*/ 329 h 556"/>
                <a:gd name="T34" fmla="*/ 274 w 506"/>
                <a:gd name="T35" fmla="*/ 268 h 556"/>
                <a:gd name="T36" fmla="*/ 327 w 506"/>
                <a:gd name="T37" fmla="*/ 206 h 556"/>
                <a:gd name="T38" fmla="*/ 376 w 506"/>
                <a:gd name="T39" fmla="*/ 140 h 556"/>
                <a:gd name="T40" fmla="*/ 422 w 506"/>
                <a:gd name="T41" fmla="*/ 71 h 556"/>
                <a:gd name="T42" fmla="*/ 465 w 506"/>
                <a:gd name="T43" fmla="*/ 0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6" h="556">
                  <a:moveTo>
                    <a:pt x="465" y="0"/>
                  </a:moveTo>
                  <a:lnTo>
                    <a:pt x="476" y="12"/>
                  </a:lnTo>
                  <a:lnTo>
                    <a:pt x="489" y="20"/>
                  </a:lnTo>
                  <a:lnTo>
                    <a:pt x="506" y="23"/>
                  </a:lnTo>
                  <a:lnTo>
                    <a:pt x="459" y="100"/>
                  </a:lnTo>
                  <a:lnTo>
                    <a:pt x="408" y="176"/>
                  </a:lnTo>
                  <a:lnTo>
                    <a:pt x="353" y="247"/>
                  </a:lnTo>
                  <a:lnTo>
                    <a:pt x="295" y="315"/>
                  </a:lnTo>
                  <a:lnTo>
                    <a:pt x="232" y="381"/>
                  </a:lnTo>
                  <a:lnTo>
                    <a:pt x="167" y="443"/>
                  </a:lnTo>
                  <a:lnTo>
                    <a:pt x="99" y="501"/>
                  </a:lnTo>
                  <a:lnTo>
                    <a:pt x="26" y="556"/>
                  </a:lnTo>
                  <a:lnTo>
                    <a:pt x="16" y="535"/>
                  </a:lnTo>
                  <a:lnTo>
                    <a:pt x="0" y="517"/>
                  </a:lnTo>
                  <a:lnTo>
                    <a:pt x="77" y="458"/>
                  </a:lnTo>
                  <a:lnTo>
                    <a:pt x="150" y="396"/>
                  </a:lnTo>
                  <a:lnTo>
                    <a:pt x="219" y="329"/>
                  </a:lnTo>
                  <a:lnTo>
                    <a:pt x="274" y="268"/>
                  </a:lnTo>
                  <a:lnTo>
                    <a:pt x="327" y="206"/>
                  </a:lnTo>
                  <a:lnTo>
                    <a:pt x="376" y="140"/>
                  </a:lnTo>
                  <a:lnTo>
                    <a:pt x="422" y="71"/>
                  </a:lnTo>
                  <a:lnTo>
                    <a:pt x="465" y="0"/>
                  </a:lnTo>
                  <a:close/>
                </a:path>
              </a:pathLst>
            </a:custGeom>
            <a:gradFill>
              <a:gsLst>
                <a:gs pos="100000">
                  <a:schemeClr val="accent3"/>
                </a:gs>
                <a:gs pos="0">
                  <a:schemeClr val="accent2"/>
                </a:gs>
              </a:gsLst>
              <a:lin ang="54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5" name="Freeform 21"/>
            <p:cNvSpPr>
              <a:spLocks/>
            </p:cNvSpPr>
            <p:nvPr/>
          </p:nvSpPr>
          <p:spPr bwMode="auto">
            <a:xfrm>
              <a:off x="1752576" y="3389708"/>
              <a:ext cx="94298" cy="92552"/>
            </a:xfrm>
            <a:custGeom>
              <a:avLst/>
              <a:gdLst>
                <a:gd name="T0" fmla="*/ 52 w 106"/>
                <a:gd name="T1" fmla="*/ 0 h 105"/>
                <a:gd name="T2" fmla="*/ 69 w 106"/>
                <a:gd name="T3" fmla="*/ 2 h 105"/>
                <a:gd name="T4" fmla="*/ 83 w 106"/>
                <a:gd name="T5" fmla="*/ 9 h 105"/>
                <a:gd name="T6" fmla="*/ 95 w 106"/>
                <a:gd name="T7" fmla="*/ 21 h 105"/>
                <a:gd name="T8" fmla="*/ 103 w 106"/>
                <a:gd name="T9" fmla="*/ 35 h 105"/>
                <a:gd name="T10" fmla="*/ 106 w 106"/>
                <a:gd name="T11" fmla="*/ 52 h 105"/>
                <a:gd name="T12" fmla="*/ 103 w 106"/>
                <a:gd name="T13" fmla="*/ 69 h 105"/>
                <a:gd name="T14" fmla="*/ 96 w 106"/>
                <a:gd name="T15" fmla="*/ 83 h 105"/>
                <a:gd name="T16" fmla="*/ 85 w 106"/>
                <a:gd name="T17" fmla="*/ 95 h 105"/>
                <a:gd name="T18" fmla="*/ 71 w 106"/>
                <a:gd name="T19" fmla="*/ 102 h 105"/>
                <a:gd name="T20" fmla="*/ 54 w 106"/>
                <a:gd name="T21" fmla="*/ 105 h 105"/>
                <a:gd name="T22" fmla="*/ 36 w 106"/>
                <a:gd name="T23" fmla="*/ 103 h 105"/>
                <a:gd name="T24" fmla="*/ 22 w 106"/>
                <a:gd name="T25" fmla="*/ 96 h 105"/>
                <a:gd name="T26" fmla="*/ 10 w 106"/>
                <a:gd name="T27" fmla="*/ 84 h 105"/>
                <a:gd name="T28" fmla="*/ 3 w 106"/>
                <a:gd name="T29" fmla="*/ 70 h 105"/>
                <a:gd name="T30" fmla="*/ 0 w 106"/>
                <a:gd name="T31" fmla="*/ 53 h 105"/>
                <a:gd name="T32" fmla="*/ 2 w 106"/>
                <a:gd name="T33" fmla="*/ 36 h 105"/>
                <a:gd name="T34" fmla="*/ 9 w 106"/>
                <a:gd name="T35" fmla="*/ 22 h 105"/>
                <a:gd name="T36" fmla="*/ 21 w 106"/>
                <a:gd name="T37" fmla="*/ 10 h 105"/>
                <a:gd name="T38" fmla="*/ 35 w 106"/>
                <a:gd name="T39" fmla="*/ 2 h 105"/>
                <a:gd name="T40" fmla="*/ 52 w 106"/>
                <a:gd name="T4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6" h="105">
                  <a:moveTo>
                    <a:pt x="52" y="0"/>
                  </a:moveTo>
                  <a:lnTo>
                    <a:pt x="69" y="2"/>
                  </a:lnTo>
                  <a:lnTo>
                    <a:pt x="83" y="9"/>
                  </a:lnTo>
                  <a:lnTo>
                    <a:pt x="95" y="21"/>
                  </a:lnTo>
                  <a:lnTo>
                    <a:pt x="103" y="35"/>
                  </a:lnTo>
                  <a:lnTo>
                    <a:pt x="106" y="52"/>
                  </a:lnTo>
                  <a:lnTo>
                    <a:pt x="103" y="69"/>
                  </a:lnTo>
                  <a:lnTo>
                    <a:pt x="96" y="83"/>
                  </a:lnTo>
                  <a:lnTo>
                    <a:pt x="85" y="95"/>
                  </a:lnTo>
                  <a:lnTo>
                    <a:pt x="71" y="102"/>
                  </a:lnTo>
                  <a:lnTo>
                    <a:pt x="54" y="105"/>
                  </a:lnTo>
                  <a:lnTo>
                    <a:pt x="36" y="103"/>
                  </a:lnTo>
                  <a:lnTo>
                    <a:pt x="22" y="96"/>
                  </a:lnTo>
                  <a:lnTo>
                    <a:pt x="10" y="84"/>
                  </a:lnTo>
                  <a:lnTo>
                    <a:pt x="3" y="70"/>
                  </a:lnTo>
                  <a:lnTo>
                    <a:pt x="0" y="53"/>
                  </a:lnTo>
                  <a:lnTo>
                    <a:pt x="2" y="36"/>
                  </a:lnTo>
                  <a:lnTo>
                    <a:pt x="9" y="22"/>
                  </a:lnTo>
                  <a:lnTo>
                    <a:pt x="21" y="10"/>
                  </a:lnTo>
                  <a:lnTo>
                    <a:pt x="35" y="2"/>
                  </a:lnTo>
                  <a:lnTo>
                    <a:pt x="5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cxnSp>
          <p:nvCxnSpPr>
            <p:cNvPr id="70" name="Straight Arrow Connector 69"/>
            <p:cNvCxnSpPr/>
            <p:nvPr/>
          </p:nvCxnSpPr>
          <p:spPr bwMode="auto">
            <a:xfrm>
              <a:off x="1848398" y="3424437"/>
              <a:ext cx="954066" cy="227433"/>
            </a:xfrm>
            <a:prstGeom prst="straightConnector1">
              <a:avLst/>
            </a:prstGeom>
            <a:blipFill dpi="0" rotWithShape="0">
              <a:blip r:embed="rId2">
                <a:extLst>
                  <a:ext uri="{28A0092B-C50C-407E-A947-70E740481C1C}">
                    <a14:useLocalDpi xmlns:a14="http://schemas.microsoft.com/office/drawing/2010/main"/>
                  </a:ext>
                </a:extLst>
              </a:blip>
              <a:srcRect/>
              <a:tile tx="0" ty="0" sx="100000" sy="100000" flip="none" algn="tl"/>
            </a:blipFill>
            <a:ln w="12700" cap="flat" cmpd="sng" algn="ctr">
              <a:solidFill>
                <a:srgbClr val="FF330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cxnSp>
        <p:nvCxnSpPr>
          <p:cNvPr id="71" name="Straight Arrow Connector 70"/>
          <p:cNvCxnSpPr/>
          <p:nvPr/>
        </p:nvCxnSpPr>
        <p:spPr bwMode="auto">
          <a:xfrm>
            <a:off x="1335674" y="5292070"/>
            <a:ext cx="1292111" cy="825229"/>
          </a:xfrm>
          <a:prstGeom prst="straightConnector1">
            <a:avLst/>
          </a:prstGeom>
          <a:blipFill dpi="0" rotWithShape="0">
            <a:blip r:embed="rId2">
              <a:extLst>
                <a:ext uri="{28A0092B-C50C-407E-A947-70E740481C1C}">
                  <a14:useLocalDpi xmlns:a14="http://schemas.microsoft.com/office/drawing/2010/main"/>
                </a:ext>
              </a:extLst>
            </a:blip>
            <a:srcRect/>
            <a:tile tx="0" ty="0" sx="100000" sy="100000" flip="none" algn="tl"/>
          </a:blipFill>
          <a:ln w="12700" cap="flat" cmpd="sng" algn="ctr">
            <a:solidFill>
              <a:schemeClr val="accent3"/>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55310" name="Group 14"/>
          <p:cNvGrpSpPr>
            <a:grpSpLocks/>
          </p:cNvGrpSpPr>
          <p:nvPr/>
        </p:nvGrpSpPr>
        <p:grpSpPr bwMode="auto">
          <a:xfrm>
            <a:off x="3513912" y="68627"/>
            <a:ext cx="5522584" cy="781051"/>
            <a:chOff x="0" y="0"/>
            <a:chExt cx="4392" cy="984"/>
          </a:xfrm>
        </p:grpSpPr>
        <p:sp>
          <p:nvSpPr>
            <p:cNvPr id="55311" name="Rectangle 15"/>
            <p:cNvSpPr>
              <a:spLocks/>
            </p:cNvSpPr>
            <p:nvPr/>
          </p:nvSpPr>
          <p:spPr bwMode="auto">
            <a:xfrm>
              <a:off x="0" y="440"/>
              <a:ext cx="43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US" sz="1200" b="1" dirty="0" smtClean="0">
                  <a:solidFill>
                    <a:schemeClr val="accent2">
                      <a:lumMod val="50000"/>
                    </a:schemeClr>
                  </a:solidFill>
                  <a:latin typeface="Arial" panose="020B0604020202020204" pitchFamily="34" charset="0"/>
                  <a:ea typeface="ＭＳ Ｐゴシック" charset="0"/>
                  <a:cs typeface="Arial" panose="020B0604020202020204" pitchFamily="34" charset="0"/>
                  <a:sym typeface="Lato Light" charset="0"/>
                </a:rPr>
                <a:t>Gene flow creates reduction of differentiation between populations</a:t>
              </a:r>
            </a:p>
            <a:p>
              <a:pPr algn="l">
                <a:lnSpc>
                  <a:spcPct val="114000"/>
                </a:lnSpc>
              </a:pPr>
              <a:r>
                <a:rPr lang="en-US" sz="1200" b="1" dirty="0" smtClean="0">
                  <a:solidFill>
                    <a:schemeClr val="accent2">
                      <a:lumMod val="50000"/>
                    </a:schemeClr>
                  </a:solidFill>
                  <a:latin typeface="Arial" panose="020B0604020202020204" pitchFamily="34" charset="0"/>
                  <a:ea typeface="ＭＳ Ｐゴシック" charset="0"/>
                  <a:cs typeface="Arial" panose="020B0604020202020204" pitchFamily="34" charset="0"/>
                  <a:sym typeface="Lato Light" charset="0"/>
                </a:rPr>
                <a:t>Transgene x wild hybridization a possible and has been proven </a:t>
              </a:r>
            </a:p>
            <a:p>
              <a:pPr algn="l">
                <a:lnSpc>
                  <a:spcPct val="114000"/>
                </a:lnSpc>
              </a:pPr>
              <a:r>
                <a:rPr lang="en-US" sz="1200" b="1" dirty="0" smtClean="0">
                  <a:solidFill>
                    <a:schemeClr val="accent2">
                      <a:lumMod val="50000"/>
                    </a:schemeClr>
                  </a:solidFill>
                  <a:latin typeface="Arial" panose="020B0604020202020204" pitchFamily="34" charset="0"/>
                  <a:ea typeface="ＭＳ Ｐゴシック" charset="0"/>
                  <a:cs typeface="Arial" panose="020B0604020202020204" pitchFamily="34" charset="0"/>
                  <a:sym typeface="Lato Light" charset="0"/>
                </a:rPr>
                <a:t>Synergistic and antagonistic effects of stacked transgenes offer risks</a:t>
              </a:r>
            </a:p>
            <a:p>
              <a:pPr algn="l">
                <a:lnSpc>
                  <a:spcPct val="114000"/>
                </a:lnSpc>
              </a:pPr>
              <a:r>
                <a:rPr lang="en-US" sz="1200" b="1" dirty="0" smtClean="0">
                  <a:solidFill>
                    <a:schemeClr val="accent2">
                      <a:lumMod val="50000"/>
                    </a:schemeClr>
                  </a:solidFill>
                  <a:latin typeface="Arial" panose="020B0604020202020204" pitchFamily="34" charset="0"/>
                  <a:ea typeface="ＭＳ Ｐゴシック" charset="0"/>
                  <a:cs typeface="Arial" panose="020B0604020202020204" pitchFamily="34" charset="0"/>
                  <a:sym typeface="Lato Light" charset="0"/>
                </a:rPr>
                <a:t>Horizontal gene transfer can create fitness changes in the recipient organism</a:t>
              </a:r>
            </a:p>
            <a:p>
              <a:pPr algn="l">
                <a:lnSpc>
                  <a:spcPct val="114000"/>
                </a:lnSpc>
              </a:pPr>
              <a:r>
                <a:rPr lang="en-US" sz="1200" b="1" dirty="0" smtClean="0">
                  <a:solidFill>
                    <a:schemeClr val="accent2">
                      <a:lumMod val="50000"/>
                    </a:schemeClr>
                  </a:solidFill>
                  <a:latin typeface="Arial" panose="020B0604020202020204" pitchFamily="34" charset="0"/>
                  <a:ea typeface="ＭＳ Ｐゴシック" charset="0"/>
                  <a:cs typeface="Arial" panose="020B0604020202020204" pitchFamily="34" charset="0"/>
                  <a:sym typeface="Lato Light" charset="0"/>
                </a:rPr>
                <a:t>Weediness is potential effects of adoption of HR crops </a:t>
              </a:r>
              <a:endParaRPr lang="en-US" sz="1200" b="1" dirty="0">
                <a:solidFill>
                  <a:schemeClr val="accent2">
                    <a:lumMod val="50000"/>
                  </a:schemeClr>
                </a:solidFill>
                <a:latin typeface="Arial" panose="020B0604020202020204" pitchFamily="34" charset="0"/>
                <a:ea typeface="ＭＳ Ｐゴシック" charset="0"/>
                <a:cs typeface="Arial" panose="020B0604020202020204" pitchFamily="34" charset="0"/>
                <a:sym typeface="Lato Light" charset="0"/>
              </a:endParaRPr>
            </a:p>
          </p:txBody>
        </p:sp>
        <p:sp>
          <p:nvSpPr>
            <p:cNvPr id="55312" name="Rectangle 16"/>
            <p:cNvSpPr>
              <a:spLocks/>
            </p:cNvSpPr>
            <p:nvPr/>
          </p:nvSpPr>
          <p:spPr bwMode="auto">
            <a:xfrm>
              <a:off x="0" y="0"/>
              <a:ext cx="43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1600" dirty="0" smtClean="0">
                  <a:solidFill>
                    <a:schemeClr val="accent2">
                      <a:lumMod val="50000"/>
                    </a:schemeClr>
                  </a:solidFill>
                  <a:latin typeface="Arial" panose="020B0604020202020204" pitchFamily="34" charset="0"/>
                  <a:ea typeface="ＭＳ Ｐゴシック" charset="0"/>
                  <a:cs typeface="Arial" panose="020B0604020202020204" pitchFamily="34" charset="0"/>
                  <a:sym typeface="Bebas Neue" charset="0"/>
                </a:rPr>
                <a:t>Gene flow</a:t>
              </a:r>
              <a:endParaRPr lang="en-US" sz="1600" dirty="0">
                <a:solidFill>
                  <a:schemeClr val="accent2">
                    <a:lumMod val="50000"/>
                  </a:schemeClr>
                </a:solidFill>
                <a:latin typeface="Arial" panose="020B0604020202020204" pitchFamily="34" charset="0"/>
                <a:ea typeface="ＭＳ Ｐゴシック" charset="0"/>
                <a:cs typeface="Arial" panose="020B0604020202020204" pitchFamily="34" charset="0"/>
                <a:sym typeface="Bebas Neue" charset="0"/>
              </a:endParaRPr>
            </a:p>
          </p:txBody>
        </p:sp>
      </p:grpSp>
      <p:grpSp>
        <p:nvGrpSpPr>
          <p:cNvPr id="77" name="Group 76"/>
          <p:cNvGrpSpPr/>
          <p:nvPr/>
        </p:nvGrpSpPr>
        <p:grpSpPr>
          <a:xfrm>
            <a:off x="1820680" y="3388282"/>
            <a:ext cx="951120" cy="1096405"/>
            <a:chOff x="1820680" y="2541211"/>
            <a:chExt cx="951120" cy="822304"/>
          </a:xfrm>
        </p:grpSpPr>
        <p:cxnSp>
          <p:nvCxnSpPr>
            <p:cNvPr id="69" name="Straight Arrow Connector 68"/>
            <p:cNvCxnSpPr/>
            <p:nvPr/>
          </p:nvCxnSpPr>
          <p:spPr bwMode="auto">
            <a:xfrm flipV="1">
              <a:off x="2007836" y="2541211"/>
              <a:ext cx="763964" cy="178375"/>
            </a:xfrm>
            <a:prstGeom prst="straightConnector1">
              <a:avLst/>
            </a:prstGeom>
            <a:blipFill dpi="0" rotWithShape="0">
              <a:blip r:embed="rId2">
                <a:extLst>
                  <a:ext uri="{28A0092B-C50C-407E-A947-70E740481C1C}">
                    <a14:useLocalDpi xmlns:a14="http://schemas.microsoft.com/office/drawing/2010/main"/>
                  </a:ext>
                </a:extLst>
              </a:blip>
              <a:srcRect/>
              <a:tile tx="0" ty="0" sx="100000" sy="100000" flip="none" algn="tl"/>
            </a:blipFill>
            <a:ln w="12700" cap="flat" cmpd="sng" algn="ctr">
              <a:solidFill>
                <a:srgbClr val="7030A0"/>
              </a:solidFill>
              <a:prstDash val="solid"/>
              <a:round/>
              <a:headEnd type="none" w="med" len="med"/>
              <a:tailEnd type="arrow"/>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76" name="Group 75"/>
            <p:cNvGrpSpPr/>
            <p:nvPr/>
          </p:nvGrpSpPr>
          <p:grpSpPr>
            <a:xfrm>
              <a:off x="1820680" y="2637075"/>
              <a:ext cx="237490" cy="726440"/>
              <a:chOff x="1820680" y="2637075"/>
              <a:chExt cx="237490" cy="726440"/>
            </a:xfrm>
          </p:grpSpPr>
          <p:sp>
            <p:nvSpPr>
              <p:cNvPr id="44" name="Freeform 10"/>
              <p:cNvSpPr>
                <a:spLocks/>
              </p:cNvSpPr>
              <p:nvPr/>
            </p:nvSpPr>
            <p:spPr bwMode="auto">
              <a:xfrm>
                <a:off x="1874813" y="2637075"/>
                <a:ext cx="183357" cy="185102"/>
              </a:xfrm>
              <a:custGeom>
                <a:avLst/>
                <a:gdLst>
                  <a:gd name="T0" fmla="*/ 103 w 211"/>
                  <a:gd name="T1" fmla="*/ 0 h 211"/>
                  <a:gd name="T2" fmla="*/ 128 w 211"/>
                  <a:gd name="T3" fmla="*/ 3 h 211"/>
                  <a:gd name="T4" fmla="*/ 150 w 211"/>
                  <a:gd name="T5" fmla="*/ 10 h 211"/>
                  <a:gd name="T6" fmla="*/ 170 w 211"/>
                  <a:gd name="T7" fmla="*/ 22 h 211"/>
                  <a:gd name="T8" fmla="*/ 187 w 211"/>
                  <a:gd name="T9" fmla="*/ 38 h 211"/>
                  <a:gd name="T10" fmla="*/ 199 w 211"/>
                  <a:gd name="T11" fmla="*/ 58 h 211"/>
                  <a:gd name="T12" fmla="*/ 208 w 211"/>
                  <a:gd name="T13" fmla="*/ 80 h 211"/>
                  <a:gd name="T14" fmla="*/ 211 w 211"/>
                  <a:gd name="T15" fmla="*/ 104 h 211"/>
                  <a:gd name="T16" fmla="*/ 209 w 211"/>
                  <a:gd name="T17" fmla="*/ 129 h 211"/>
                  <a:gd name="T18" fmla="*/ 202 w 211"/>
                  <a:gd name="T19" fmla="*/ 151 h 211"/>
                  <a:gd name="T20" fmla="*/ 189 w 211"/>
                  <a:gd name="T21" fmla="*/ 171 h 211"/>
                  <a:gd name="T22" fmla="*/ 172 w 211"/>
                  <a:gd name="T23" fmla="*/ 187 h 211"/>
                  <a:gd name="T24" fmla="*/ 153 w 211"/>
                  <a:gd name="T25" fmla="*/ 200 h 211"/>
                  <a:gd name="T26" fmla="*/ 132 w 211"/>
                  <a:gd name="T27" fmla="*/ 208 h 211"/>
                  <a:gd name="T28" fmla="*/ 108 w 211"/>
                  <a:gd name="T29" fmla="*/ 211 h 211"/>
                  <a:gd name="T30" fmla="*/ 82 w 211"/>
                  <a:gd name="T31" fmla="*/ 209 h 211"/>
                  <a:gd name="T32" fmla="*/ 60 w 211"/>
                  <a:gd name="T33" fmla="*/ 202 h 211"/>
                  <a:gd name="T34" fmla="*/ 41 w 211"/>
                  <a:gd name="T35" fmla="*/ 189 h 211"/>
                  <a:gd name="T36" fmla="*/ 24 w 211"/>
                  <a:gd name="T37" fmla="*/ 173 h 211"/>
                  <a:gd name="T38" fmla="*/ 11 w 211"/>
                  <a:gd name="T39" fmla="*/ 154 h 211"/>
                  <a:gd name="T40" fmla="*/ 3 w 211"/>
                  <a:gd name="T41" fmla="*/ 132 h 211"/>
                  <a:gd name="T42" fmla="*/ 0 w 211"/>
                  <a:gd name="T43" fmla="*/ 107 h 211"/>
                  <a:gd name="T44" fmla="*/ 2 w 211"/>
                  <a:gd name="T45" fmla="*/ 83 h 211"/>
                  <a:gd name="T46" fmla="*/ 9 w 211"/>
                  <a:gd name="T47" fmla="*/ 61 h 211"/>
                  <a:gd name="T48" fmla="*/ 22 w 211"/>
                  <a:gd name="T49" fmla="*/ 41 h 211"/>
                  <a:gd name="T50" fmla="*/ 37 w 211"/>
                  <a:gd name="T51" fmla="*/ 24 h 211"/>
                  <a:gd name="T52" fmla="*/ 57 w 211"/>
                  <a:gd name="T53" fmla="*/ 12 h 211"/>
                  <a:gd name="T54" fmla="*/ 79 w 211"/>
                  <a:gd name="T55" fmla="*/ 4 h 211"/>
                  <a:gd name="T56" fmla="*/ 103 w 211"/>
                  <a:gd name="T5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1" h="211">
                    <a:moveTo>
                      <a:pt x="103" y="0"/>
                    </a:moveTo>
                    <a:lnTo>
                      <a:pt x="128" y="3"/>
                    </a:lnTo>
                    <a:lnTo>
                      <a:pt x="150" y="10"/>
                    </a:lnTo>
                    <a:lnTo>
                      <a:pt x="170" y="22"/>
                    </a:lnTo>
                    <a:lnTo>
                      <a:pt x="187" y="38"/>
                    </a:lnTo>
                    <a:lnTo>
                      <a:pt x="199" y="58"/>
                    </a:lnTo>
                    <a:lnTo>
                      <a:pt x="208" y="80"/>
                    </a:lnTo>
                    <a:lnTo>
                      <a:pt x="211" y="104"/>
                    </a:lnTo>
                    <a:lnTo>
                      <a:pt x="209" y="129"/>
                    </a:lnTo>
                    <a:lnTo>
                      <a:pt x="202" y="151"/>
                    </a:lnTo>
                    <a:lnTo>
                      <a:pt x="189" y="171"/>
                    </a:lnTo>
                    <a:lnTo>
                      <a:pt x="172" y="187"/>
                    </a:lnTo>
                    <a:lnTo>
                      <a:pt x="153" y="200"/>
                    </a:lnTo>
                    <a:lnTo>
                      <a:pt x="132" y="208"/>
                    </a:lnTo>
                    <a:lnTo>
                      <a:pt x="108" y="211"/>
                    </a:lnTo>
                    <a:lnTo>
                      <a:pt x="82" y="209"/>
                    </a:lnTo>
                    <a:lnTo>
                      <a:pt x="60" y="202"/>
                    </a:lnTo>
                    <a:lnTo>
                      <a:pt x="41" y="189"/>
                    </a:lnTo>
                    <a:lnTo>
                      <a:pt x="24" y="173"/>
                    </a:lnTo>
                    <a:lnTo>
                      <a:pt x="11" y="154"/>
                    </a:lnTo>
                    <a:lnTo>
                      <a:pt x="3" y="132"/>
                    </a:lnTo>
                    <a:lnTo>
                      <a:pt x="0" y="107"/>
                    </a:lnTo>
                    <a:lnTo>
                      <a:pt x="2" y="83"/>
                    </a:lnTo>
                    <a:lnTo>
                      <a:pt x="9" y="61"/>
                    </a:lnTo>
                    <a:lnTo>
                      <a:pt x="22" y="41"/>
                    </a:lnTo>
                    <a:lnTo>
                      <a:pt x="37" y="24"/>
                    </a:lnTo>
                    <a:lnTo>
                      <a:pt x="57" y="12"/>
                    </a:lnTo>
                    <a:lnTo>
                      <a:pt x="79" y="4"/>
                    </a:lnTo>
                    <a:lnTo>
                      <a:pt x="103" y="0"/>
                    </a:lnTo>
                    <a:close/>
                  </a:path>
                </a:pathLst>
              </a:custGeom>
              <a:solidFill>
                <a:srgbClr val="7030A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2" name="Freeform 18"/>
              <p:cNvSpPr>
                <a:spLocks/>
              </p:cNvSpPr>
              <p:nvPr/>
            </p:nvSpPr>
            <p:spPr bwMode="auto">
              <a:xfrm>
                <a:off x="1820680" y="2769790"/>
                <a:ext cx="164148" cy="593725"/>
              </a:xfrm>
              <a:custGeom>
                <a:avLst/>
                <a:gdLst>
                  <a:gd name="T0" fmla="*/ 141 w 188"/>
                  <a:gd name="T1" fmla="*/ 0 h 679"/>
                  <a:gd name="T2" fmla="*/ 155 w 188"/>
                  <a:gd name="T3" fmla="*/ 5 h 679"/>
                  <a:gd name="T4" fmla="*/ 169 w 188"/>
                  <a:gd name="T5" fmla="*/ 7 h 679"/>
                  <a:gd name="T6" fmla="*/ 179 w 188"/>
                  <a:gd name="T7" fmla="*/ 6 h 679"/>
                  <a:gd name="T8" fmla="*/ 188 w 188"/>
                  <a:gd name="T9" fmla="*/ 3 h 679"/>
                  <a:gd name="T10" fmla="*/ 184 w 188"/>
                  <a:gd name="T11" fmla="*/ 105 h 679"/>
                  <a:gd name="T12" fmla="*/ 175 w 188"/>
                  <a:gd name="T13" fmla="*/ 207 h 679"/>
                  <a:gd name="T14" fmla="*/ 160 w 188"/>
                  <a:gd name="T15" fmla="*/ 306 h 679"/>
                  <a:gd name="T16" fmla="*/ 138 w 188"/>
                  <a:gd name="T17" fmla="*/ 402 h 679"/>
                  <a:gd name="T18" fmla="*/ 112 w 188"/>
                  <a:gd name="T19" fmla="*/ 497 h 679"/>
                  <a:gd name="T20" fmla="*/ 80 w 188"/>
                  <a:gd name="T21" fmla="*/ 590 h 679"/>
                  <a:gd name="T22" fmla="*/ 42 w 188"/>
                  <a:gd name="T23" fmla="*/ 679 h 679"/>
                  <a:gd name="T24" fmla="*/ 23 w 188"/>
                  <a:gd name="T25" fmla="*/ 667 h 679"/>
                  <a:gd name="T26" fmla="*/ 0 w 188"/>
                  <a:gd name="T27" fmla="*/ 660 h 679"/>
                  <a:gd name="T28" fmla="*/ 37 w 188"/>
                  <a:gd name="T29" fmla="*/ 572 h 679"/>
                  <a:gd name="T30" fmla="*/ 68 w 188"/>
                  <a:gd name="T31" fmla="*/ 481 h 679"/>
                  <a:gd name="T32" fmla="*/ 94 w 188"/>
                  <a:gd name="T33" fmla="*/ 389 h 679"/>
                  <a:gd name="T34" fmla="*/ 114 w 188"/>
                  <a:gd name="T35" fmla="*/ 294 h 679"/>
                  <a:gd name="T36" fmla="*/ 130 w 188"/>
                  <a:gd name="T37" fmla="*/ 198 h 679"/>
                  <a:gd name="T38" fmla="*/ 138 w 188"/>
                  <a:gd name="T39" fmla="*/ 99 h 679"/>
                  <a:gd name="T40" fmla="*/ 141 w 188"/>
                  <a:gd name="T41" fmla="*/ 0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8" h="679">
                    <a:moveTo>
                      <a:pt x="141" y="0"/>
                    </a:moveTo>
                    <a:lnTo>
                      <a:pt x="155" y="5"/>
                    </a:lnTo>
                    <a:lnTo>
                      <a:pt x="169" y="7"/>
                    </a:lnTo>
                    <a:lnTo>
                      <a:pt x="179" y="6"/>
                    </a:lnTo>
                    <a:lnTo>
                      <a:pt x="188" y="3"/>
                    </a:lnTo>
                    <a:lnTo>
                      <a:pt x="184" y="105"/>
                    </a:lnTo>
                    <a:lnTo>
                      <a:pt x="175" y="207"/>
                    </a:lnTo>
                    <a:lnTo>
                      <a:pt x="160" y="306"/>
                    </a:lnTo>
                    <a:lnTo>
                      <a:pt x="138" y="402"/>
                    </a:lnTo>
                    <a:lnTo>
                      <a:pt x="112" y="497"/>
                    </a:lnTo>
                    <a:lnTo>
                      <a:pt x="80" y="590"/>
                    </a:lnTo>
                    <a:lnTo>
                      <a:pt x="42" y="679"/>
                    </a:lnTo>
                    <a:lnTo>
                      <a:pt x="23" y="667"/>
                    </a:lnTo>
                    <a:lnTo>
                      <a:pt x="0" y="660"/>
                    </a:lnTo>
                    <a:lnTo>
                      <a:pt x="37" y="572"/>
                    </a:lnTo>
                    <a:lnTo>
                      <a:pt x="68" y="481"/>
                    </a:lnTo>
                    <a:lnTo>
                      <a:pt x="94" y="389"/>
                    </a:lnTo>
                    <a:lnTo>
                      <a:pt x="114" y="294"/>
                    </a:lnTo>
                    <a:lnTo>
                      <a:pt x="130" y="198"/>
                    </a:lnTo>
                    <a:lnTo>
                      <a:pt x="138" y="99"/>
                    </a:lnTo>
                    <a:lnTo>
                      <a:pt x="141" y="0"/>
                    </a:lnTo>
                    <a:close/>
                  </a:path>
                </a:pathLst>
              </a:custGeom>
              <a:solidFill>
                <a:srgbClr val="FF33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0" name="Freeform 16"/>
              <p:cNvSpPr>
                <a:spLocks/>
              </p:cNvSpPr>
              <p:nvPr/>
            </p:nvSpPr>
            <p:spPr bwMode="auto">
              <a:xfrm>
                <a:off x="1920216" y="2682478"/>
                <a:ext cx="92552" cy="94297"/>
              </a:xfrm>
              <a:custGeom>
                <a:avLst/>
                <a:gdLst>
                  <a:gd name="T0" fmla="*/ 52 w 107"/>
                  <a:gd name="T1" fmla="*/ 0 h 106"/>
                  <a:gd name="T2" fmla="*/ 69 w 107"/>
                  <a:gd name="T3" fmla="*/ 3 h 106"/>
                  <a:gd name="T4" fmla="*/ 84 w 107"/>
                  <a:gd name="T5" fmla="*/ 10 h 106"/>
                  <a:gd name="T6" fmla="*/ 96 w 107"/>
                  <a:gd name="T7" fmla="*/ 21 h 106"/>
                  <a:gd name="T8" fmla="*/ 104 w 107"/>
                  <a:gd name="T9" fmla="*/ 35 h 106"/>
                  <a:gd name="T10" fmla="*/ 107 w 107"/>
                  <a:gd name="T11" fmla="*/ 52 h 106"/>
                  <a:gd name="T12" fmla="*/ 104 w 107"/>
                  <a:gd name="T13" fmla="*/ 69 h 106"/>
                  <a:gd name="T14" fmla="*/ 96 w 107"/>
                  <a:gd name="T15" fmla="*/ 83 h 106"/>
                  <a:gd name="T16" fmla="*/ 86 w 107"/>
                  <a:gd name="T17" fmla="*/ 95 h 106"/>
                  <a:gd name="T18" fmla="*/ 71 w 107"/>
                  <a:gd name="T19" fmla="*/ 103 h 106"/>
                  <a:gd name="T20" fmla="*/ 54 w 107"/>
                  <a:gd name="T21" fmla="*/ 106 h 106"/>
                  <a:gd name="T22" fmla="*/ 38 w 107"/>
                  <a:gd name="T23" fmla="*/ 103 h 106"/>
                  <a:gd name="T24" fmla="*/ 23 w 107"/>
                  <a:gd name="T25" fmla="*/ 96 h 106"/>
                  <a:gd name="T26" fmla="*/ 11 w 107"/>
                  <a:gd name="T27" fmla="*/ 85 h 106"/>
                  <a:gd name="T28" fmla="*/ 3 w 107"/>
                  <a:gd name="T29" fmla="*/ 71 h 106"/>
                  <a:gd name="T30" fmla="*/ 0 w 107"/>
                  <a:gd name="T31" fmla="*/ 54 h 106"/>
                  <a:gd name="T32" fmla="*/ 3 w 107"/>
                  <a:gd name="T33" fmla="*/ 37 h 106"/>
                  <a:gd name="T34" fmla="*/ 11 w 107"/>
                  <a:gd name="T35" fmla="*/ 23 h 106"/>
                  <a:gd name="T36" fmla="*/ 21 w 107"/>
                  <a:gd name="T37" fmla="*/ 10 h 106"/>
                  <a:gd name="T38" fmla="*/ 36 w 107"/>
                  <a:gd name="T39" fmla="*/ 3 h 106"/>
                  <a:gd name="T40" fmla="*/ 52 w 107"/>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7" h="106">
                    <a:moveTo>
                      <a:pt x="52" y="0"/>
                    </a:moveTo>
                    <a:lnTo>
                      <a:pt x="69" y="3"/>
                    </a:lnTo>
                    <a:lnTo>
                      <a:pt x="84" y="10"/>
                    </a:lnTo>
                    <a:lnTo>
                      <a:pt x="96" y="21"/>
                    </a:lnTo>
                    <a:lnTo>
                      <a:pt x="104" y="35"/>
                    </a:lnTo>
                    <a:lnTo>
                      <a:pt x="107" y="52"/>
                    </a:lnTo>
                    <a:lnTo>
                      <a:pt x="104" y="69"/>
                    </a:lnTo>
                    <a:lnTo>
                      <a:pt x="96" y="83"/>
                    </a:lnTo>
                    <a:lnTo>
                      <a:pt x="86" y="95"/>
                    </a:lnTo>
                    <a:lnTo>
                      <a:pt x="71" y="103"/>
                    </a:lnTo>
                    <a:lnTo>
                      <a:pt x="54" y="106"/>
                    </a:lnTo>
                    <a:lnTo>
                      <a:pt x="38" y="103"/>
                    </a:lnTo>
                    <a:lnTo>
                      <a:pt x="23" y="96"/>
                    </a:lnTo>
                    <a:lnTo>
                      <a:pt x="11" y="85"/>
                    </a:lnTo>
                    <a:lnTo>
                      <a:pt x="3" y="71"/>
                    </a:lnTo>
                    <a:lnTo>
                      <a:pt x="0" y="54"/>
                    </a:lnTo>
                    <a:lnTo>
                      <a:pt x="3" y="37"/>
                    </a:lnTo>
                    <a:lnTo>
                      <a:pt x="11" y="23"/>
                    </a:lnTo>
                    <a:lnTo>
                      <a:pt x="21" y="10"/>
                    </a:lnTo>
                    <a:lnTo>
                      <a:pt x="36" y="3"/>
                    </a:lnTo>
                    <a:lnTo>
                      <a:pt x="5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grpSp>
      <p:grpSp>
        <p:nvGrpSpPr>
          <p:cNvPr id="85" name="Group 84"/>
          <p:cNvGrpSpPr/>
          <p:nvPr/>
        </p:nvGrpSpPr>
        <p:grpSpPr>
          <a:xfrm>
            <a:off x="481306" y="5183187"/>
            <a:ext cx="902812" cy="533189"/>
            <a:chOff x="481306" y="3887390"/>
            <a:chExt cx="902812" cy="399892"/>
          </a:xfrm>
        </p:grpSpPr>
        <p:grpSp>
          <p:nvGrpSpPr>
            <p:cNvPr id="32" name="Group 31"/>
            <p:cNvGrpSpPr/>
            <p:nvPr/>
          </p:nvGrpSpPr>
          <p:grpSpPr>
            <a:xfrm>
              <a:off x="481306" y="3887390"/>
              <a:ext cx="902812" cy="399892"/>
              <a:chOff x="481306" y="3887390"/>
              <a:chExt cx="902812" cy="399892"/>
            </a:xfrm>
          </p:grpSpPr>
          <p:sp>
            <p:nvSpPr>
              <p:cNvPr id="53" name="Freeform 19"/>
              <p:cNvSpPr>
                <a:spLocks/>
              </p:cNvSpPr>
              <p:nvPr/>
            </p:nvSpPr>
            <p:spPr bwMode="auto">
              <a:xfrm>
                <a:off x="1199015" y="3887390"/>
                <a:ext cx="185103" cy="183357"/>
              </a:xfrm>
              <a:custGeom>
                <a:avLst/>
                <a:gdLst>
                  <a:gd name="T0" fmla="*/ 104 w 212"/>
                  <a:gd name="T1" fmla="*/ 0 h 211"/>
                  <a:gd name="T2" fmla="*/ 128 w 212"/>
                  <a:gd name="T3" fmla="*/ 2 h 211"/>
                  <a:gd name="T4" fmla="*/ 151 w 212"/>
                  <a:gd name="T5" fmla="*/ 10 h 211"/>
                  <a:gd name="T6" fmla="*/ 171 w 212"/>
                  <a:gd name="T7" fmla="*/ 22 h 211"/>
                  <a:gd name="T8" fmla="*/ 188 w 212"/>
                  <a:gd name="T9" fmla="*/ 38 h 211"/>
                  <a:gd name="T10" fmla="*/ 200 w 212"/>
                  <a:gd name="T11" fmla="*/ 57 h 211"/>
                  <a:gd name="T12" fmla="*/ 209 w 212"/>
                  <a:gd name="T13" fmla="*/ 80 h 211"/>
                  <a:gd name="T14" fmla="*/ 212 w 212"/>
                  <a:gd name="T15" fmla="*/ 104 h 211"/>
                  <a:gd name="T16" fmla="*/ 210 w 212"/>
                  <a:gd name="T17" fmla="*/ 128 h 211"/>
                  <a:gd name="T18" fmla="*/ 201 w 212"/>
                  <a:gd name="T19" fmla="*/ 150 h 211"/>
                  <a:gd name="T20" fmla="*/ 190 w 212"/>
                  <a:gd name="T21" fmla="*/ 170 h 211"/>
                  <a:gd name="T22" fmla="*/ 173 w 212"/>
                  <a:gd name="T23" fmla="*/ 187 h 211"/>
                  <a:gd name="T24" fmla="*/ 154 w 212"/>
                  <a:gd name="T25" fmla="*/ 199 h 211"/>
                  <a:gd name="T26" fmla="*/ 131 w 212"/>
                  <a:gd name="T27" fmla="*/ 207 h 211"/>
                  <a:gd name="T28" fmla="*/ 107 w 212"/>
                  <a:gd name="T29" fmla="*/ 211 h 211"/>
                  <a:gd name="T30" fmla="*/ 83 w 212"/>
                  <a:gd name="T31" fmla="*/ 208 h 211"/>
                  <a:gd name="T32" fmla="*/ 61 w 212"/>
                  <a:gd name="T33" fmla="*/ 201 h 211"/>
                  <a:gd name="T34" fmla="*/ 41 w 212"/>
                  <a:gd name="T35" fmla="*/ 189 h 211"/>
                  <a:gd name="T36" fmla="*/ 25 w 212"/>
                  <a:gd name="T37" fmla="*/ 173 h 211"/>
                  <a:gd name="T38" fmla="*/ 11 w 212"/>
                  <a:gd name="T39" fmla="*/ 153 h 211"/>
                  <a:gd name="T40" fmla="*/ 4 w 212"/>
                  <a:gd name="T41" fmla="*/ 131 h 211"/>
                  <a:gd name="T42" fmla="*/ 0 w 212"/>
                  <a:gd name="T43" fmla="*/ 107 h 211"/>
                  <a:gd name="T44" fmla="*/ 3 w 212"/>
                  <a:gd name="T45" fmla="*/ 83 h 211"/>
                  <a:gd name="T46" fmla="*/ 10 w 212"/>
                  <a:gd name="T47" fmla="*/ 60 h 211"/>
                  <a:gd name="T48" fmla="*/ 23 w 212"/>
                  <a:gd name="T49" fmla="*/ 40 h 211"/>
                  <a:gd name="T50" fmla="*/ 38 w 212"/>
                  <a:gd name="T51" fmla="*/ 24 h 211"/>
                  <a:gd name="T52" fmla="*/ 58 w 212"/>
                  <a:gd name="T53" fmla="*/ 11 h 211"/>
                  <a:gd name="T54" fmla="*/ 80 w 212"/>
                  <a:gd name="T55" fmla="*/ 3 h 211"/>
                  <a:gd name="T56" fmla="*/ 104 w 212"/>
                  <a:gd name="T5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2" h="211">
                    <a:moveTo>
                      <a:pt x="104" y="0"/>
                    </a:moveTo>
                    <a:lnTo>
                      <a:pt x="128" y="2"/>
                    </a:lnTo>
                    <a:lnTo>
                      <a:pt x="151" y="10"/>
                    </a:lnTo>
                    <a:lnTo>
                      <a:pt x="171" y="22"/>
                    </a:lnTo>
                    <a:lnTo>
                      <a:pt x="188" y="38"/>
                    </a:lnTo>
                    <a:lnTo>
                      <a:pt x="200" y="57"/>
                    </a:lnTo>
                    <a:lnTo>
                      <a:pt x="209" y="80"/>
                    </a:lnTo>
                    <a:lnTo>
                      <a:pt x="212" y="104"/>
                    </a:lnTo>
                    <a:lnTo>
                      <a:pt x="210" y="128"/>
                    </a:lnTo>
                    <a:lnTo>
                      <a:pt x="201" y="150"/>
                    </a:lnTo>
                    <a:lnTo>
                      <a:pt x="190" y="170"/>
                    </a:lnTo>
                    <a:lnTo>
                      <a:pt x="173" y="187"/>
                    </a:lnTo>
                    <a:lnTo>
                      <a:pt x="154" y="199"/>
                    </a:lnTo>
                    <a:lnTo>
                      <a:pt x="131" y="207"/>
                    </a:lnTo>
                    <a:lnTo>
                      <a:pt x="107" y="211"/>
                    </a:lnTo>
                    <a:lnTo>
                      <a:pt x="83" y="208"/>
                    </a:lnTo>
                    <a:lnTo>
                      <a:pt x="61" y="201"/>
                    </a:lnTo>
                    <a:lnTo>
                      <a:pt x="41" y="189"/>
                    </a:lnTo>
                    <a:lnTo>
                      <a:pt x="25" y="173"/>
                    </a:lnTo>
                    <a:lnTo>
                      <a:pt x="11" y="153"/>
                    </a:lnTo>
                    <a:lnTo>
                      <a:pt x="4" y="131"/>
                    </a:lnTo>
                    <a:lnTo>
                      <a:pt x="0" y="107"/>
                    </a:lnTo>
                    <a:lnTo>
                      <a:pt x="3" y="83"/>
                    </a:lnTo>
                    <a:lnTo>
                      <a:pt x="10" y="60"/>
                    </a:lnTo>
                    <a:lnTo>
                      <a:pt x="23" y="40"/>
                    </a:lnTo>
                    <a:lnTo>
                      <a:pt x="38" y="24"/>
                    </a:lnTo>
                    <a:lnTo>
                      <a:pt x="58" y="11"/>
                    </a:lnTo>
                    <a:lnTo>
                      <a:pt x="80" y="3"/>
                    </a:lnTo>
                    <a:lnTo>
                      <a:pt x="104" y="0"/>
                    </a:lnTo>
                    <a:close/>
                  </a:path>
                </a:pathLst>
              </a:custGeom>
              <a:solidFill>
                <a:schemeClr val="accent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7" name="Freeform 23"/>
              <p:cNvSpPr>
                <a:spLocks/>
              </p:cNvSpPr>
              <p:nvPr/>
            </p:nvSpPr>
            <p:spPr bwMode="auto">
              <a:xfrm>
                <a:off x="481306" y="4103925"/>
                <a:ext cx="183357" cy="183357"/>
              </a:xfrm>
              <a:custGeom>
                <a:avLst/>
                <a:gdLst>
                  <a:gd name="T0" fmla="*/ 104 w 211"/>
                  <a:gd name="T1" fmla="*/ 0 h 211"/>
                  <a:gd name="T2" fmla="*/ 129 w 211"/>
                  <a:gd name="T3" fmla="*/ 2 h 211"/>
                  <a:gd name="T4" fmla="*/ 151 w 211"/>
                  <a:gd name="T5" fmla="*/ 10 h 211"/>
                  <a:gd name="T6" fmla="*/ 170 w 211"/>
                  <a:gd name="T7" fmla="*/ 22 h 211"/>
                  <a:gd name="T8" fmla="*/ 187 w 211"/>
                  <a:gd name="T9" fmla="*/ 38 h 211"/>
                  <a:gd name="T10" fmla="*/ 200 w 211"/>
                  <a:gd name="T11" fmla="*/ 58 h 211"/>
                  <a:gd name="T12" fmla="*/ 208 w 211"/>
                  <a:gd name="T13" fmla="*/ 79 h 211"/>
                  <a:gd name="T14" fmla="*/ 211 w 211"/>
                  <a:gd name="T15" fmla="*/ 103 h 211"/>
                  <a:gd name="T16" fmla="*/ 209 w 211"/>
                  <a:gd name="T17" fmla="*/ 129 h 211"/>
                  <a:gd name="T18" fmla="*/ 202 w 211"/>
                  <a:gd name="T19" fmla="*/ 150 h 211"/>
                  <a:gd name="T20" fmla="*/ 189 w 211"/>
                  <a:gd name="T21" fmla="*/ 170 h 211"/>
                  <a:gd name="T22" fmla="*/ 173 w 211"/>
                  <a:gd name="T23" fmla="*/ 187 h 211"/>
                  <a:gd name="T24" fmla="*/ 154 w 211"/>
                  <a:gd name="T25" fmla="*/ 200 h 211"/>
                  <a:gd name="T26" fmla="*/ 132 w 211"/>
                  <a:gd name="T27" fmla="*/ 208 h 211"/>
                  <a:gd name="T28" fmla="*/ 108 w 211"/>
                  <a:gd name="T29" fmla="*/ 211 h 211"/>
                  <a:gd name="T30" fmla="*/ 83 w 211"/>
                  <a:gd name="T31" fmla="*/ 209 h 211"/>
                  <a:gd name="T32" fmla="*/ 61 w 211"/>
                  <a:gd name="T33" fmla="*/ 201 h 211"/>
                  <a:gd name="T34" fmla="*/ 41 w 211"/>
                  <a:gd name="T35" fmla="*/ 189 h 211"/>
                  <a:gd name="T36" fmla="*/ 24 w 211"/>
                  <a:gd name="T37" fmla="*/ 172 h 211"/>
                  <a:gd name="T38" fmla="*/ 12 w 211"/>
                  <a:gd name="T39" fmla="*/ 154 h 211"/>
                  <a:gd name="T40" fmla="*/ 3 w 211"/>
                  <a:gd name="T41" fmla="*/ 131 h 211"/>
                  <a:gd name="T42" fmla="*/ 0 w 211"/>
                  <a:gd name="T43" fmla="*/ 107 h 211"/>
                  <a:gd name="T44" fmla="*/ 2 w 211"/>
                  <a:gd name="T45" fmla="*/ 83 h 211"/>
                  <a:gd name="T46" fmla="*/ 10 w 211"/>
                  <a:gd name="T47" fmla="*/ 61 h 211"/>
                  <a:gd name="T48" fmla="*/ 22 w 211"/>
                  <a:gd name="T49" fmla="*/ 41 h 211"/>
                  <a:gd name="T50" fmla="*/ 38 w 211"/>
                  <a:gd name="T51" fmla="*/ 24 h 211"/>
                  <a:gd name="T52" fmla="*/ 58 w 211"/>
                  <a:gd name="T53" fmla="*/ 12 h 211"/>
                  <a:gd name="T54" fmla="*/ 80 w 211"/>
                  <a:gd name="T55" fmla="*/ 3 h 211"/>
                  <a:gd name="T56" fmla="*/ 104 w 211"/>
                  <a:gd name="T5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11" h="211">
                    <a:moveTo>
                      <a:pt x="104" y="0"/>
                    </a:moveTo>
                    <a:lnTo>
                      <a:pt x="129" y="2"/>
                    </a:lnTo>
                    <a:lnTo>
                      <a:pt x="151" y="10"/>
                    </a:lnTo>
                    <a:lnTo>
                      <a:pt x="170" y="22"/>
                    </a:lnTo>
                    <a:lnTo>
                      <a:pt x="187" y="38"/>
                    </a:lnTo>
                    <a:lnTo>
                      <a:pt x="200" y="58"/>
                    </a:lnTo>
                    <a:lnTo>
                      <a:pt x="208" y="79"/>
                    </a:lnTo>
                    <a:lnTo>
                      <a:pt x="211" y="103"/>
                    </a:lnTo>
                    <a:lnTo>
                      <a:pt x="209" y="129"/>
                    </a:lnTo>
                    <a:lnTo>
                      <a:pt x="202" y="150"/>
                    </a:lnTo>
                    <a:lnTo>
                      <a:pt x="189" y="170"/>
                    </a:lnTo>
                    <a:lnTo>
                      <a:pt x="173" y="187"/>
                    </a:lnTo>
                    <a:lnTo>
                      <a:pt x="154" y="200"/>
                    </a:lnTo>
                    <a:lnTo>
                      <a:pt x="132" y="208"/>
                    </a:lnTo>
                    <a:lnTo>
                      <a:pt x="108" y="211"/>
                    </a:lnTo>
                    <a:lnTo>
                      <a:pt x="83" y="209"/>
                    </a:lnTo>
                    <a:lnTo>
                      <a:pt x="61" y="201"/>
                    </a:lnTo>
                    <a:lnTo>
                      <a:pt x="41" y="189"/>
                    </a:lnTo>
                    <a:lnTo>
                      <a:pt x="24" y="172"/>
                    </a:lnTo>
                    <a:lnTo>
                      <a:pt x="12" y="154"/>
                    </a:lnTo>
                    <a:lnTo>
                      <a:pt x="3" y="131"/>
                    </a:lnTo>
                    <a:lnTo>
                      <a:pt x="0" y="107"/>
                    </a:lnTo>
                    <a:lnTo>
                      <a:pt x="2" y="83"/>
                    </a:lnTo>
                    <a:lnTo>
                      <a:pt x="10" y="61"/>
                    </a:lnTo>
                    <a:lnTo>
                      <a:pt x="22" y="41"/>
                    </a:lnTo>
                    <a:lnTo>
                      <a:pt x="38" y="24"/>
                    </a:lnTo>
                    <a:lnTo>
                      <a:pt x="58" y="12"/>
                    </a:lnTo>
                    <a:lnTo>
                      <a:pt x="80" y="3"/>
                    </a:lnTo>
                    <a:lnTo>
                      <a:pt x="104"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58" name="Freeform 24"/>
              <p:cNvSpPr>
                <a:spLocks/>
              </p:cNvSpPr>
              <p:nvPr/>
            </p:nvSpPr>
            <p:spPr bwMode="auto">
              <a:xfrm>
                <a:off x="556395" y="3983433"/>
                <a:ext cx="710724" cy="232252"/>
              </a:xfrm>
              <a:custGeom>
                <a:avLst/>
                <a:gdLst>
                  <a:gd name="T0" fmla="*/ 789 w 813"/>
                  <a:gd name="T1" fmla="*/ 0 h 267"/>
                  <a:gd name="T2" fmla="*/ 793 w 813"/>
                  <a:gd name="T3" fmla="*/ 16 h 267"/>
                  <a:gd name="T4" fmla="*/ 801 w 813"/>
                  <a:gd name="T5" fmla="*/ 30 h 267"/>
                  <a:gd name="T6" fmla="*/ 813 w 813"/>
                  <a:gd name="T7" fmla="*/ 40 h 267"/>
                  <a:gd name="T8" fmla="*/ 732 w 813"/>
                  <a:gd name="T9" fmla="*/ 85 h 267"/>
                  <a:gd name="T10" fmla="*/ 649 w 813"/>
                  <a:gd name="T11" fmla="*/ 125 h 267"/>
                  <a:gd name="T12" fmla="*/ 562 w 813"/>
                  <a:gd name="T13" fmla="*/ 160 h 267"/>
                  <a:gd name="T14" fmla="*/ 474 w 813"/>
                  <a:gd name="T15" fmla="*/ 190 h 267"/>
                  <a:gd name="T16" fmla="*/ 383 w 813"/>
                  <a:gd name="T17" fmla="*/ 216 h 267"/>
                  <a:gd name="T18" fmla="*/ 290 w 813"/>
                  <a:gd name="T19" fmla="*/ 237 h 267"/>
                  <a:gd name="T20" fmla="*/ 195 w 813"/>
                  <a:gd name="T21" fmla="*/ 252 h 267"/>
                  <a:gd name="T22" fmla="*/ 99 w 813"/>
                  <a:gd name="T23" fmla="*/ 262 h 267"/>
                  <a:gd name="T24" fmla="*/ 1 w 813"/>
                  <a:gd name="T25" fmla="*/ 267 h 267"/>
                  <a:gd name="T26" fmla="*/ 0 w 813"/>
                  <a:gd name="T27" fmla="*/ 221 h 267"/>
                  <a:gd name="T28" fmla="*/ 95 w 813"/>
                  <a:gd name="T29" fmla="*/ 216 h 267"/>
                  <a:gd name="T30" fmla="*/ 189 w 813"/>
                  <a:gd name="T31" fmla="*/ 206 h 267"/>
                  <a:gd name="T32" fmla="*/ 281 w 813"/>
                  <a:gd name="T33" fmla="*/ 191 h 267"/>
                  <a:gd name="T34" fmla="*/ 371 w 813"/>
                  <a:gd name="T35" fmla="*/ 172 h 267"/>
                  <a:gd name="T36" fmla="*/ 460 w 813"/>
                  <a:gd name="T37" fmla="*/ 147 h 267"/>
                  <a:gd name="T38" fmla="*/ 545 w 813"/>
                  <a:gd name="T39" fmla="*/ 117 h 267"/>
                  <a:gd name="T40" fmla="*/ 629 w 813"/>
                  <a:gd name="T41" fmla="*/ 83 h 267"/>
                  <a:gd name="T42" fmla="*/ 711 w 813"/>
                  <a:gd name="T43" fmla="*/ 43 h 267"/>
                  <a:gd name="T44" fmla="*/ 789 w 813"/>
                  <a:gd name="T45"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3" h="267">
                    <a:moveTo>
                      <a:pt x="789" y="0"/>
                    </a:moveTo>
                    <a:lnTo>
                      <a:pt x="793" y="16"/>
                    </a:lnTo>
                    <a:lnTo>
                      <a:pt x="801" y="30"/>
                    </a:lnTo>
                    <a:lnTo>
                      <a:pt x="813" y="40"/>
                    </a:lnTo>
                    <a:lnTo>
                      <a:pt x="732" y="85"/>
                    </a:lnTo>
                    <a:lnTo>
                      <a:pt x="649" y="125"/>
                    </a:lnTo>
                    <a:lnTo>
                      <a:pt x="562" y="160"/>
                    </a:lnTo>
                    <a:lnTo>
                      <a:pt x="474" y="190"/>
                    </a:lnTo>
                    <a:lnTo>
                      <a:pt x="383" y="216"/>
                    </a:lnTo>
                    <a:lnTo>
                      <a:pt x="290" y="237"/>
                    </a:lnTo>
                    <a:lnTo>
                      <a:pt x="195" y="252"/>
                    </a:lnTo>
                    <a:lnTo>
                      <a:pt x="99" y="262"/>
                    </a:lnTo>
                    <a:lnTo>
                      <a:pt x="1" y="267"/>
                    </a:lnTo>
                    <a:lnTo>
                      <a:pt x="0" y="221"/>
                    </a:lnTo>
                    <a:lnTo>
                      <a:pt x="95" y="216"/>
                    </a:lnTo>
                    <a:lnTo>
                      <a:pt x="189" y="206"/>
                    </a:lnTo>
                    <a:lnTo>
                      <a:pt x="281" y="191"/>
                    </a:lnTo>
                    <a:lnTo>
                      <a:pt x="371" y="172"/>
                    </a:lnTo>
                    <a:lnTo>
                      <a:pt x="460" y="147"/>
                    </a:lnTo>
                    <a:lnTo>
                      <a:pt x="545" y="117"/>
                    </a:lnTo>
                    <a:lnTo>
                      <a:pt x="629" y="83"/>
                    </a:lnTo>
                    <a:lnTo>
                      <a:pt x="711" y="43"/>
                    </a:lnTo>
                    <a:lnTo>
                      <a:pt x="78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
          <p:nvSpPr>
            <p:cNvPr id="56" name="Freeform 22"/>
            <p:cNvSpPr>
              <a:spLocks/>
            </p:cNvSpPr>
            <p:nvPr/>
          </p:nvSpPr>
          <p:spPr bwMode="auto">
            <a:xfrm>
              <a:off x="1246163" y="3932793"/>
              <a:ext cx="92552" cy="92552"/>
            </a:xfrm>
            <a:custGeom>
              <a:avLst/>
              <a:gdLst>
                <a:gd name="T0" fmla="*/ 52 w 105"/>
                <a:gd name="T1" fmla="*/ 0 h 106"/>
                <a:gd name="T2" fmla="*/ 69 w 105"/>
                <a:gd name="T3" fmla="*/ 3 h 106"/>
                <a:gd name="T4" fmla="*/ 83 w 105"/>
                <a:gd name="T5" fmla="*/ 10 h 106"/>
                <a:gd name="T6" fmla="*/ 95 w 105"/>
                <a:gd name="T7" fmla="*/ 22 h 106"/>
                <a:gd name="T8" fmla="*/ 103 w 105"/>
                <a:gd name="T9" fmla="*/ 35 h 106"/>
                <a:gd name="T10" fmla="*/ 105 w 105"/>
                <a:gd name="T11" fmla="*/ 52 h 106"/>
                <a:gd name="T12" fmla="*/ 103 w 105"/>
                <a:gd name="T13" fmla="*/ 70 h 106"/>
                <a:gd name="T14" fmla="*/ 96 w 105"/>
                <a:gd name="T15" fmla="*/ 84 h 106"/>
                <a:gd name="T16" fmla="*/ 85 w 105"/>
                <a:gd name="T17" fmla="*/ 96 h 106"/>
                <a:gd name="T18" fmla="*/ 70 w 105"/>
                <a:gd name="T19" fmla="*/ 103 h 106"/>
                <a:gd name="T20" fmla="*/ 53 w 105"/>
                <a:gd name="T21" fmla="*/ 106 h 106"/>
                <a:gd name="T22" fmla="*/ 36 w 105"/>
                <a:gd name="T23" fmla="*/ 104 h 106"/>
                <a:gd name="T24" fmla="*/ 22 w 105"/>
                <a:gd name="T25" fmla="*/ 97 h 106"/>
                <a:gd name="T26" fmla="*/ 10 w 105"/>
                <a:gd name="T27" fmla="*/ 86 h 106"/>
                <a:gd name="T28" fmla="*/ 3 w 105"/>
                <a:gd name="T29" fmla="*/ 71 h 106"/>
                <a:gd name="T30" fmla="*/ 0 w 105"/>
                <a:gd name="T31" fmla="*/ 54 h 106"/>
                <a:gd name="T32" fmla="*/ 2 w 105"/>
                <a:gd name="T33" fmla="*/ 37 h 106"/>
                <a:gd name="T34" fmla="*/ 9 w 105"/>
                <a:gd name="T35" fmla="*/ 23 h 106"/>
                <a:gd name="T36" fmla="*/ 21 w 105"/>
                <a:gd name="T37" fmla="*/ 11 h 106"/>
                <a:gd name="T38" fmla="*/ 35 w 105"/>
                <a:gd name="T39" fmla="*/ 3 h 106"/>
                <a:gd name="T40" fmla="*/ 52 w 105"/>
                <a:gd name="T4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5" h="106">
                  <a:moveTo>
                    <a:pt x="52" y="0"/>
                  </a:moveTo>
                  <a:lnTo>
                    <a:pt x="69" y="3"/>
                  </a:lnTo>
                  <a:lnTo>
                    <a:pt x="83" y="10"/>
                  </a:lnTo>
                  <a:lnTo>
                    <a:pt x="95" y="22"/>
                  </a:lnTo>
                  <a:lnTo>
                    <a:pt x="103" y="35"/>
                  </a:lnTo>
                  <a:lnTo>
                    <a:pt x="105" y="52"/>
                  </a:lnTo>
                  <a:lnTo>
                    <a:pt x="103" y="70"/>
                  </a:lnTo>
                  <a:lnTo>
                    <a:pt x="96" y="84"/>
                  </a:lnTo>
                  <a:lnTo>
                    <a:pt x="85" y="96"/>
                  </a:lnTo>
                  <a:lnTo>
                    <a:pt x="70" y="103"/>
                  </a:lnTo>
                  <a:lnTo>
                    <a:pt x="53" y="106"/>
                  </a:lnTo>
                  <a:lnTo>
                    <a:pt x="36" y="104"/>
                  </a:lnTo>
                  <a:lnTo>
                    <a:pt x="22" y="97"/>
                  </a:lnTo>
                  <a:lnTo>
                    <a:pt x="10" y="86"/>
                  </a:lnTo>
                  <a:lnTo>
                    <a:pt x="3" y="71"/>
                  </a:lnTo>
                  <a:lnTo>
                    <a:pt x="0" y="54"/>
                  </a:lnTo>
                  <a:lnTo>
                    <a:pt x="2" y="37"/>
                  </a:lnTo>
                  <a:lnTo>
                    <a:pt x="9" y="23"/>
                  </a:lnTo>
                  <a:lnTo>
                    <a:pt x="21" y="11"/>
                  </a:lnTo>
                  <a:lnTo>
                    <a:pt x="35" y="3"/>
                  </a:lnTo>
                  <a:lnTo>
                    <a:pt x="52"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
        <p:nvSpPr>
          <p:cNvPr id="94" name="Oval 93"/>
          <p:cNvSpPr/>
          <p:nvPr/>
        </p:nvSpPr>
        <p:spPr bwMode="auto">
          <a:xfrm>
            <a:off x="2893686" y="3091325"/>
            <a:ext cx="397272" cy="529696"/>
          </a:xfrm>
          <a:prstGeom prst="ellipse">
            <a:avLst/>
          </a:prstGeom>
          <a:solidFill>
            <a:srgbClr val="7030A0"/>
          </a:solidFill>
          <a:ln w="12700"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Gill Sans" charset="0"/>
            </a:endParaRPr>
          </a:p>
        </p:txBody>
      </p:sp>
      <p:sp>
        <p:nvSpPr>
          <p:cNvPr id="26" name="Oval 25"/>
          <p:cNvSpPr/>
          <p:nvPr/>
        </p:nvSpPr>
        <p:spPr bwMode="auto">
          <a:xfrm>
            <a:off x="2893686" y="68627"/>
            <a:ext cx="397272" cy="529696"/>
          </a:xfrm>
          <a:prstGeom prst="ellipse">
            <a:avLst/>
          </a:prstGeom>
          <a:solidFill>
            <a:schemeClr val="tx2"/>
          </a:solidFill>
          <a:ln w="12700"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Gill Sans" charset="0"/>
            </a:endParaRPr>
          </a:p>
        </p:txBody>
      </p:sp>
      <p:sp>
        <p:nvSpPr>
          <p:cNvPr id="95" name="Oval 94"/>
          <p:cNvSpPr/>
          <p:nvPr/>
        </p:nvSpPr>
        <p:spPr bwMode="auto">
          <a:xfrm>
            <a:off x="2893686" y="4627496"/>
            <a:ext cx="397272" cy="529696"/>
          </a:xfrm>
          <a:prstGeom prst="ellipse">
            <a:avLst/>
          </a:prstGeom>
          <a:solidFill>
            <a:srgbClr val="FF3300"/>
          </a:solidFill>
          <a:ln w="12700"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A30101"/>
              </a:solidFill>
              <a:effectLst/>
              <a:latin typeface="Arial" panose="020B0604020202020204" pitchFamily="34" charset="0"/>
              <a:cs typeface="Arial" panose="020B0604020202020204" pitchFamily="34" charset="0"/>
              <a:sym typeface="Gill Sans" charset="0"/>
            </a:endParaRPr>
          </a:p>
        </p:txBody>
      </p:sp>
      <p:sp>
        <p:nvSpPr>
          <p:cNvPr id="93" name="Oval 92"/>
          <p:cNvSpPr/>
          <p:nvPr/>
        </p:nvSpPr>
        <p:spPr bwMode="auto">
          <a:xfrm>
            <a:off x="2893686" y="1843187"/>
            <a:ext cx="397272" cy="529696"/>
          </a:xfrm>
          <a:prstGeom prst="ellipse">
            <a:avLst/>
          </a:prstGeom>
          <a:solidFill>
            <a:srgbClr val="002060"/>
          </a:solidFill>
          <a:ln w="12700"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a:ln>
                <a:noFill/>
              </a:ln>
              <a:solidFill>
                <a:srgbClr val="002060"/>
              </a:solidFill>
              <a:effectLst/>
              <a:latin typeface="Arial" panose="020B0604020202020204" pitchFamily="34" charset="0"/>
              <a:cs typeface="Arial" panose="020B0604020202020204" pitchFamily="34" charset="0"/>
              <a:sym typeface="Gill Sans" charset="0"/>
            </a:endParaRPr>
          </a:p>
        </p:txBody>
      </p:sp>
      <p:sp>
        <p:nvSpPr>
          <p:cNvPr id="96" name="Oval 95"/>
          <p:cNvSpPr/>
          <p:nvPr/>
        </p:nvSpPr>
        <p:spPr bwMode="auto">
          <a:xfrm>
            <a:off x="2893686" y="6213309"/>
            <a:ext cx="397272" cy="529696"/>
          </a:xfrm>
          <a:prstGeom prst="ellipse">
            <a:avLst/>
          </a:prstGeom>
          <a:solidFill>
            <a:schemeClr val="accent3"/>
          </a:solidFill>
          <a:ln w="12700" cap="flat" cmpd="sng" algn="ctr">
            <a:solidFill>
              <a:schemeClr val="bg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56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Gill Sans" charset="0"/>
            </a:endParaRPr>
          </a:p>
        </p:txBody>
      </p:sp>
      <p:grpSp>
        <p:nvGrpSpPr>
          <p:cNvPr id="147" name="Group 14"/>
          <p:cNvGrpSpPr>
            <a:grpSpLocks/>
          </p:cNvGrpSpPr>
          <p:nvPr/>
        </p:nvGrpSpPr>
        <p:grpSpPr bwMode="auto">
          <a:xfrm>
            <a:off x="3513912" y="1872720"/>
            <a:ext cx="5522584" cy="788195"/>
            <a:chOff x="0" y="0"/>
            <a:chExt cx="4392" cy="993"/>
          </a:xfrm>
        </p:grpSpPr>
        <p:sp>
          <p:nvSpPr>
            <p:cNvPr id="148" name="Rectangle 15"/>
            <p:cNvSpPr>
              <a:spLocks/>
            </p:cNvSpPr>
            <p:nvPr/>
          </p:nvSpPr>
          <p:spPr bwMode="auto">
            <a:xfrm>
              <a:off x="0" y="449"/>
              <a:ext cx="43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US" sz="1200" b="1" dirty="0" smtClean="0">
                  <a:solidFill>
                    <a:schemeClr val="accent4">
                      <a:lumMod val="75000"/>
                    </a:schemeClr>
                  </a:solidFill>
                  <a:latin typeface="Arial" panose="020B0604020202020204" pitchFamily="34" charset="0"/>
                  <a:ea typeface="ＭＳ Ｐゴシック" charset="0"/>
                  <a:cs typeface="Arial" panose="020B0604020202020204" pitchFamily="34" charset="0"/>
                  <a:sym typeface="Lato Light" charset="0"/>
                </a:rPr>
                <a:t>Natural/Novel toxins have target and/or non-target impacts on life </a:t>
              </a:r>
            </a:p>
            <a:p>
              <a:pPr algn="l">
                <a:lnSpc>
                  <a:spcPct val="114000"/>
                </a:lnSpc>
              </a:pPr>
              <a:r>
                <a:rPr lang="en-US" sz="1200" b="1" dirty="0" smtClean="0">
                  <a:solidFill>
                    <a:schemeClr val="accent4">
                      <a:lumMod val="75000"/>
                    </a:schemeClr>
                  </a:solidFill>
                  <a:latin typeface="Arial" panose="020B0604020202020204" pitchFamily="34" charset="0"/>
                  <a:ea typeface="ＭＳ Ｐゴシック" charset="0"/>
                  <a:cs typeface="Arial" panose="020B0604020202020204" pitchFamily="34" charset="0"/>
                  <a:sym typeface="Lato Light" charset="0"/>
                </a:rPr>
                <a:t>Herbicides have immediate or delayed adverse effects on the environment</a:t>
              </a:r>
            </a:p>
            <a:p>
              <a:pPr algn="l">
                <a:lnSpc>
                  <a:spcPct val="114000"/>
                </a:lnSpc>
              </a:pPr>
              <a:r>
                <a:rPr lang="en-US" sz="1200" b="1" dirty="0" smtClean="0">
                  <a:solidFill>
                    <a:schemeClr val="accent4">
                      <a:lumMod val="75000"/>
                    </a:schemeClr>
                  </a:solidFill>
                  <a:latin typeface="Arial" panose="020B0604020202020204" pitchFamily="34" charset="0"/>
                  <a:ea typeface="ＭＳ Ｐゴシック" charset="0"/>
                  <a:cs typeface="Arial" panose="020B0604020202020204" pitchFamily="34" charset="0"/>
                  <a:sym typeface="Lato Light" charset="0"/>
                </a:rPr>
                <a:t>Bt toxins has effects tri-trophic interactions among fauna and flora</a:t>
              </a:r>
            </a:p>
          </p:txBody>
        </p:sp>
        <p:sp>
          <p:nvSpPr>
            <p:cNvPr id="149" name="Rectangle 16"/>
            <p:cNvSpPr>
              <a:spLocks/>
            </p:cNvSpPr>
            <p:nvPr/>
          </p:nvSpPr>
          <p:spPr bwMode="auto">
            <a:xfrm>
              <a:off x="0" y="0"/>
              <a:ext cx="43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1600" dirty="0" smtClean="0">
                  <a:solidFill>
                    <a:srgbClr val="002060"/>
                  </a:solidFill>
                  <a:latin typeface="Arial" panose="020B0604020202020204" pitchFamily="34" charset="0"/>
                  <a:ea typeface="ＭＳ Ｐゴシック" charset="0"/>
                  <a:cs typeface="Arial" panose="020B0604020202020204" pitchFamily="34" charset="0"/>
                  <a:sym typeface="Bebas Neue" charset="0"/>
                </a:rPr>
                <a:t>Chemical toxicity</a:t>
              </a:r>
              <a:endParaRPr lang="en-US" sz="1600" dirty="0">
                <a:solidFill>
                  <a:srgbClr val="002060"/>
                </a:solidFill>
                <a:latin typeface="Arial" panose="020B0604020202020204" pitchFamily="34" charset="0"/>
                <a:ea typeface="ＭＳ Ｐゴシック" charset="0"/>
                <a:cs typeface="Arial" panose="020B0604020202020204" pitchFamily="34" charset="0"/>
                <a:sym typeface="Bebas Neue" charset="0"/>
              </a:endParaRPr>
            </a:p>
          </p:txBody>
        </p:sp>
      </p:grpSp>
      <p:grpSp>
        <p:nvGrpSpPr>
          <p:cNvPr id="150" name="Group 14"/>
          <p:cNvGrpSpPr>
            <a:grpSpLocks/>
          </p:cNvGrpSpPr>
          <p:nvPr/>
        </p:nvGrpSpPr>
        <p:grpSpPr bwMode="auto">
          <a:xfrm>
            <a:off x="3513912" y="3140968"/>
            <a:ext cx="5630088" cy="781051"/>
            <a:chOff x="0" y="0"/>
            <a:chExt cx="4392" cy="984"/>
          </a:xfrm>
        </p:grpSpPr>
        <p:sp>
          <p:nvSpPr>
            <p:cNvPr id="151" name="Rectangle 15"/>
            <p:cNvSpPr>
              <a:spLocks/>
            </p:cNvSpPr>
            <p:nvPr/>
          </p:nvSpPr>
          <p:spPr bwMode="auto">
            <a:xfrm>
              <a:off x="0" y="440"/>
              <a:ext cx="43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US" sz="1200" b="1" dirty="0" smtClean="0">
                  <a:solidFill>
                    <a:srgbClr val="7030A0"/>
                  </a:solidFill>
                  <a:latin typeface="Arial" panose="020B0604020202020204" pitchFamily="34" charset="0"/>
                  <a:ea typeface="ＭＳ Ｐゴシック" charset="0"/>
                  <a:cs typeface="Arial" panose="020B0604020202020204" pitchFamily="34" charset="0"/>
                  <a:sym typeface="Lato Light" charset="0"/>
                </a:rPr>
                <a:t>Excess of Glyphosate effects soil and water</a:t>
              </a:r>
            </a:p>
            <a:p>
              <a:pPr algn="l">
                <a:lnSpc>
                  <a:spcPct val="114000"/>
                </a:lnSpc>
              </a:pPr>
              <a:r>
                <a:rPr lang="en-US" sz="1200" b="1" dirty="0" smtClean="0">
                  <a:solidFill>
                    <a:srgbClr val="7030A0"/>
                  </a:solidFill>
                  <a:latin typeface="Arial" panose="020B0604020202020204" pitchFamily="34" charset="0"/>
                  <a:ea typeface="ＭＳ Ｐゴシック" charset="0"/>
                  <a:cs typeface="Arial" panose="020B0604020202020204" pitchFamily="34" charset="0"/>
                  <a:sym typeface="Lato Light" charset="0"/>
                </a:rPr>
                <a:t>GMOs effect biodiversity </a:t>
              </a:r>
            </a:p>
            <a:p>
              <a:pPr algn="l">
                <a:lnSpc>
                  <a:spcPct val="114000"/>
                </a:lnSpc>
              </a:pPr>
              <a:r>
                <a:rPr lang="en-US" sz="1200" b="1" dirty="0" smtClean="0">
                  <a:solidFill>
                    <a:srgbClr val="7030A0"/>
                  </a:solidFill>
                  <a:latin typeface="Arial" panose="020B0604020202020204" pitchFamily="34" charset="0"/>
                  <a:ea typeface="ＭＳ Ｐゴシック" charset="0"/>
                  <a:cs typeface="Arial" panose="020B0604020202020204" pitchFamily="34" charset="0"/>
                  <a:sym typeface="Lato Light" charset="0"/>
                </a:rPr>
                <a:t>Reduced efficiency of pest, disease and weed control</a:t>
              </a:r>
            </a:p>
            <a:p>
              <a:pPr algn="l">
                <a:lnSpc>
                  <a:spcPct val="114000"/>
                </a:lnSpc>
              </a:pPr>
              <a:r>
                <a:rPr lang="en-US" sz="1200" b="1" dirty="0" smtClean="0">
                  <a:solidFill>
                    <a:srgbClr val="7030A0"/>
                  </a:solidFill>
                  <a:latin typeface="Arial" panose="020B0604020202020204" pitchFamily="34" charset="0"/>
                  <a:ea typeface="ＭＳ Ｐゴシック" charset="0"/>
                  <a:cs typeface="Arial" panose="020B0604020202020204" pitchFamily="34" charset="0"/>
                  <a:sym typeface="Lato Light" charset="0"/>
                </a:rPr>
                <a:t>Evolution of insecticide and herbicide resistance </a:t>
              </a:r>
              <a:endParaRPr lang="en-US" sz="1200" b="1" dirty="0">
                <a:solidFill>
                  <a:srgbClr val="7030A0"/>
                </a:solidFill>
                <a:latin typeface="Arial" panose="020B0604020202020204" pitchFamily="34" charset="0"/>
                <a:ea typeface="ＭＳ Ｐゴシック" charset="0"/>
                <a:cs typeface="Arial" panose="020B0604020202020204" pitchFamily="34" charset="0"/>
                <a:sym typeface="Lato Light" charset="0"/>
              </a:endParaRPr>
            </a:p>
          </p:txBody>
        </p:sp>
        <p:sp>
          <p:nvSpPr>
            <p:cNvPr id="152" name="Rectangle 16"/>
            <p:cNvSpPr>
              <a:spLocks/>
            </p:cNvSpPr>
            <p:nvPr/>
          </p:nvSpPr>
          <p:spPr bwMode="auto">
            <a:xfrm>
              <a:off x="0" y="0"/>
              <a:ext cx="43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1600" dirty="0" smtClean="0">
                  <a:solidFill>
                    <a:srgbClr val="7030A0"/>
                  </a:solidFill>
                  <a:latin typeface="Arial" panose="020B0604020202020204" pitchFamily="34" charset="0"/>
                  <a:ea typeface="ＭＳ Ｐゴシック" charset="0"/>
                  <a:cs typeface="Arial" panose="020B0604020202020204" pitchFamily="34" charset="0"/>
                  <a:sym typeface="Bebas Neue" charset="0"/>
                </a:rPr>
                <a:t>Indirect impacts of GM</a:t>
              </a:r>
              <a:endParaRPr lang="en-US" sz="1600" dirty="0">
                <a:solidFill>
                  <a:srgbClr val="7030A0"/>
                </a:solidFill>
                <a:latin typeface="Arial" panose="020B0604020202020204" pitchFamily="34" charset="0"/>
                <a:ea typeface="ＭＳ Ｐゴシック" charset="0"/>
                <a:cs typeface="Arial" panose="020B0604020202020204" pitchFamily="34" charset="0"/>
                <a:sym typeface="Bebas Neue" charset="0"/>
              </a:endParaRPr>
            </a:p>
          </p:txBody>
        </p:sp>
      </p:grpSp>
      <p:grpSp>
        <p:nvGrpSpPr>
          <p:cNvPr id="153" name="Group 14"/>
          <p:cNvGrpSpPr>
            <a:grpSpLocks/>
          </p:cNvGrpSpPr>
          <p:nvPr/>
        </p:nvGrpSpPr>
        <p:grpSpPr bwMode="auto">
          <a:xfrm>
            <a:off x="3513912" y="4664173"/>
            <a:ext cx="5630088" cy="781051"/>
            <a:chOff x="0" y="0"/>
            <a:chExt cx="4392" cy="984"/>
          </a:xfrm>
        </p:grpSpPr>
        <p:sp>
          <p:nvSpPr>
            <p:cNvPr id="154" name="Rectangle 15"/>
            <p:cNvSpPr>
              <a:spLocks/>
            </p:cNvSpPr>
            <p:nvPr/>
          </p:nvSpPr>
          <p:spPr bwMode="auto">
            <a:xfrm>
              <a:off x="0" y="440"/>
              <a:ext cx="43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US" sz="1200" b="1" dirty="0" smtClean="0">
                  <a:solidFill>
                    <a:srgbClr val="CD0505"/>
                  </a:solidFill>
                  <a:latin typeface="Arial" panose="020B0604020202020204" pitchFamily="34" charset="0"/>
                  <a:ea typeface="ＭＳ Ｐゴシック" charset="0"/>
                  <a:cs typeface="Arial" panose="020B0604020202020204" pitchFamily="34" charset="0"/>
                  <a:sym typeface="Lato Light" charset="0"/>
                </a:rPr>
                <a:t>EU-Comparative assessment VS US-Substantial equivalence</a:t>
              </a:r>
            </a:p>
            <a:p>
              <a:pPr algn="l">
                <a:lnSpc>
                  <a:spcPct val="114000"/>
                </a:lnSpc>
              </a:pPr>
              <a:r>
                <a:rPr lang="en-US" sz="1200" b="1" dirty="0" smtClean="0">
                  <a:solidFill>
                    <a:srgbClr val="CD0505"/>
                  </a:solidFill>
                  <a:latin typeface="Arial" panose="020B0604020202020204" pitchFamily="34" charset="0"/>
                  <a:ea typeface="ＭＳ Ｐゴシック" charset="0"/>
                  <a:cs typeface="Arial" panose="020B0604020202020204" pitchFamily="34" charset="0"/>
                  <a:sym typeface="Lato Light" charset="0"/>
                </a:rPr>
                <a:t>Authorities should consider sci. evidences as well as legitimate reasons</a:t>
              </a:r>
            </a:p>
            <a:p>
              <a:pPr algn="l">
                <a:lnSpc>
                  <a:spcPct val="114000"/>
                </a:lnSpc>
              </a:pPr>
              <a:r>
                <a:rPr lang="en-US" sz="1200" b="1" dirty="0" smtClean="0">
                  <a:solidFill>
                    <a:srgbClr val="CD0505"/>
                  </a:solidFill>
                  <a:latin typeface="Arial" panose="020B0604020202020204" pitchFamily="34" charset="0"/>
                  <a:ea typeface="ＭＳ Ｐゴシック" charset="0"/>
                  <a:cs typeface="Arial" panose="020B0604020202020204" pitchFamily="34" charset="0"/>
                  <a:sym typeface="Lato Light" charset="0"/>
                </a:rPr>
                <a:t>Chronic and sub-chronic studies have limitations</a:t>
              </a:r>
            </a:p>
            <a:p>
              <a:pPr algn="l">
                <a:lnSpc>
                  <a:spcPct val="114000"/>
                </a:lnSpc>
              </a:pPr>
              <a:endParaRPr lang="en-US" sz="1200" dirty="0">
                <a:solidFill>
                  <a:srgbClr val="FF3300"/>
                </a:solidFill>
                <a:latin typeface="Arial" panose="020B0604020202020204" pitchFamily="34" charset="0"/>
                <a:ea typeface="ＭＳ Ｐゴシック" charset="0"/>
                <a:cs typeface="Arial" panose="020B0604020202020204" pitchFamily="34" charset="0"/>
                <a:sym typeface="Lato Light" charset="0"/>
              </a:endParaRPr>
            </a:p>
          </p:txBody>
        </p:sp>
        <p:sp>
          <p:nvSpPr>
            <p:cNvPr id="155" name="Rectangle 16"/>
            <p:cNvSpPr>
              <a:spLocks/>
            </p:cNvSpPr>
            <p:nvPr/>
          </p:nvSpPr>
          <p:spPr bwMode="auto">
            <a:xfrm>
              <a:off x="0" y="0"/>
              <a:ext cx="4392" cy="434"/>
            </a:xfrm>
            <a:prstGeom prst="rect">
              <a:avLst/>
            </a:prstGeom>
            <a:noFill/>
            <a:ln w="12700" cap="flat">
              <a:noFill/>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nchor="ctr"/>
            <a:lstStyle/>
            <a:p>
              <a:pPr algn="l">
                <a:lnSpc>
                  <a:spcPct val="80000"/>
                </a:lnSpc>
              </a:pPr>
              <a:r>
                <a:rPr lang="en-US" sz="1600" dirty="0" smtClean="0">
                  <a:solidFill>
                    <a:srgbClr val="FF3300"/>
                  </a:solidFill>
                  <a:latin typeface="Arial" panose="020B0604020202020204" pitchFamily="34" charset="0"/>
                  <a:ea typeface="ＭＳ Ｐゴシック" charset="0"/>
                  <a:cs typeface="Arial" panose="020B0604020202020204" pitchFamily="34" charset="0"/>
                  <a:sym typeface="Bebas Neue" charset="0"/>
                </a:rPr>
                <a:t>Regulation of GMOs</a:t>
              </a:r>
              <a:endParaRPr lang="en-US" sz="1600" dirty="0">
                <a:solidFill>
                  <a:srgbClr val="FF3300"/>
                </a:solidFill>
                <a:latin typeface="Arial" panose="020B0604020202020204" pitchFamily="34" charset="0"/>
                <a:ea typeface="ＭＳ Ｐゴシック" charset="0"/>
                <a:cs typeface="Arial" panose="020B0604020202020204" pitchFamily="34" charset="0"/>
                <a:sym typeface="Bebas Neue" charset="0"/>
              </a:endParaRPr>
            </a:p>
          </p:txBody>
        </p:sp>
      </p:grpSp>
      <p:grpSp>
        <p:nvGrpSpPr>
          <p:cNvPr id="156" name="Group 14"/>
          <p:cNvGrpSpPr>
            <a:grpSpLocks/>
          </p:cNvGrpSpPr>
          <p:nvPr/>
        </p:nvGrpSpPr>
        <p:grpSpPr bwMode="auto">
          <a:xfrm>
            <a:off x="3513912" y="5960731"/>
            <a:ext cx="5630088" cy="732632"/>
            <a:chOff x="0" y="0"/>
            <a:chExt cx="4392" cy="923"/>
          </a:xfrm>
        </p:grpSpPr>
        <p:sp>
          <p:nvSpPr>
            <p:cNvPr id="157" name="Rectangle 15"/>
            <p:cNvSpPr>
              <a:spLocks/>
            </p:cNvSpPr>
            <p:nvPr/>
          </p:nvSpPr>
          <p:spPr bwMode="auto">
            <a:xfrm>
              <a:off x="0" y="379"/>
              <a:ext cx="43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l">
                <a:lnSpc>
                  <a:spcPct val="114000"/>
                </a:lnSpc>
              </a:pPr>
              <a:r>
                <a:rPr lang="en-AU" sz="1200" i="1" dirty="0" smtClean="0">
                  <a:solidFill>
                    <a:schemeClr val="accent4">
                      <a:lumMod val="50000"/>
                    </a:schemeClr>
                  </a:solidFill>
                  <a:latin typeface="Arial" panose="020B0604020202020204" pitchFamily="34" charset="0"/>
                  <a:cs typeface="Arial" panose="020B0604020202020204" pitchFamily="34" charset="0"/>
                </a:rPr>
                <a:t>Evidences are not enough, case-to-case studies, large scale investigations</a:t>
              </a:r>
            </a:p>
            <a:p>
              <a:pPr algn="l">
                <a:lnSpc>
                  <a:spcPct val="114000"/>
                </a:lnSpc>
              </a:pPr>
              <a:r>
                <a:rPr lang="en-AU" sz="1200" i="1" dirty="0" smtClean="0">
                  <a:solidFill>
                    <a:schemeClr val="accent4">
                      <a:lumMod val="75000"/>
                    </a:schemeClr>
                  </a:solidFill>
                  <a:latin typeface="Arial" panose="020B0604020202020204" pitchFamily="34" charset="0"/>
                  <a:ea typeface="ＭＳ Ｐゴシック" charset="0"/>
                  <a:cs typeface="Arial" panose="020B0604020202020204" pitchFamily="34" charset="0"/>
                  <a:sym typeface="Lato Light" charset="0"/>
                </a:rPr>
                <a:t>Complex food webs, long term exposure/full-life span for many generations</a:t>
              </a:r>
              <a:endParaRPr lang="en-US" sz="1200" dirty="0">
                <a:solidFill>
                  <a:schemeClr val="accent4">
                    <a:lumMod val="75000"/>
                  </a:schemeClr>
                </a:solidFill>
                <a:latin typeface="Arial" panose="020B0604020202020204" pitchFamily="34" charset="0"/>
                <a:ea typeface="ＭＳ Ｐゴシック" charset="0"/>
                <a:cs typeface="Arial" panose="020B0604020202020204" pitchFamily="34" charset="0"/>
                <a:sym typeface="Lato Light" charset="0"/>
              </a:endParaRPr>
            </a:p>
          </p:txBody>
        </p:sp>
        <p:sp>
          <p:nvSpPr>
            <p:cNvPr id="159" name="Rectangle 16"/>
            <p:cNvSpPr>
              <a:spLocks/>
            </p:cNvSpPr>
            <p:nvPr/>
          </p:nvSpPr>
          <p:spPr bwMode="auto">
            <a:xfrm>
              <a:off x="0" y="0"/>
              <a:ext cx="4392"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l">
                <a:lnSpc>
                  <a:spcPct val="80000"/>
                </a:lnSpc>
              </a:pPr>
              <a:r>
                <a:rPr lang="en-US" sz="1600" dirty="0" smtClean="0">
                  <a:solidFill>
                    <a:schemeClr val="accent3">
                      <a:lumMod val="50000"/>
                    </a:schemeClr>
                  </a:solidFill>
                  <a:latin typeface="Arial" panose="020B0604020202020204" pitchFamily="34" charset="0"/>
                  <a:ea typeface="ＭＳ Ｐゴシック" charset="0"/>
                  <a:cs typeface="Arial" panose="020B0604020202020204" pitchFamily="34" charset="0"/>
                  <a:sym typeface="Bebas Neue" charset="0"/>
                </a:rPr>
                <a:t>Future prospects</a:t>
              </a:r>
              <a:endParaRPr lang="en-US" sz="1600" dirty="0">
                <a:solidFill>
                  <a:schemeClr val="accent3">
                    <a:lumMod val="50000"/>
                  </a:schemeClr>
                </a:solidFill>
                <a:latin typeface="Arial" panose="020B0604020202020204" pitchFamily="34" charset="0"/>
                <a:ea typeface="ＭＳ Ｐゴシック" charset="0"/>
                <a:cs typeface="Arial" panose="020B0604020202020204" pitchFamily="34" charset="0"/>
                <a:sym typeface="Bebas Neue" charset="0"/>
              </a:endParaRPr>
            </a:p>
          </p:txBody>
        </p:sp>
      </p:grpSp>
      <p:sp>
        <p:nvSpPr>
          <p:cNvPr id="19" name="TextBox 18"/>
          <p:cNvSpPr txBox="1"/>
          <p:nvPr/>
        </p:nvSpPr>
        <p:spPr>
          <a:xfrm>
            <a:off x="89760" y="3388281"/>
            <a:ext cx="1695122" cy="400110"/>
          </a:xfrm>
          <a:prstGeom prst="rect">
            <a:avLst/>
          </a:prstGeom>
          <a:noFill/>
        </p:spPr>
        <p:txBody>
          <a:bodyPr wrap="square" rtlCol="0">
            <a:spAutoFit/>
          </a:bodyPr>
          <a:lstStyle/>
          <a:p>
            <a:r>
              <a:rPr lang="en-US" sz="2000" b="1" dirty="0" smtClean="0">
                <a:solidFill>
                  <a:schemeClr val="accent2">
                    <a:lumMod val="50000"/>
                  </a:schemeClr>
                </a:solidFill>
                <a:latin typeface="Arial" panose="020B0604020202020204" pitchFamily="34" charset="0"/>
                <a:cs typeface="Arial" panose="020B0604020202020204" pitchFamily="34" charset="0"/>
              </a:rPr>
              <a:t>Implications</a:t>
            </a:r>
            <a:endParaRPr lang="en-US" sz="2000" b="1" dirty="0">
              <a:solidFill>
                <a:schemeClr val="accent2">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0180876"/>
      </p:ext>
    </p:extLst>
  </p:cSld>
  <p:clrMapOvr>
    <a:masterClrMapping/>
  </p:clrMapOvr>
  <mc:AlternateContent xmlns:mc="http://schemas.openxmlformats.org/markup-compatibility/2006" xmlns:p14="http://schemas.microsoft.com/office/powerpoint/2010/main">
    <mc:Choice Requires="p14">
      <p:transition spd="slow" p14:dur="900">
        <p14:flythrough dir="out" hasBounce="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wipe(left)">
                                      <p:cBhvr>
                                        <p:cTn id="7" dur="500"/>
                                        <p:tgtEl>
                                          <p:spTgt spid="8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5310"/>
                                        </p:tgtEl>
                                        <p:attrNameLst>
                                          <p:attrName>style.visibility</p:attrName>
                                        </p:attrNameLst>
                                      </p:cBhvr>
                                      <p:to>
                                        <p:strVal val="visible"/>
                                      </p:to>
                                    </p:set>
                                    <p:animEffect transition="in" filter="wipe(left)">
                                      <p:cBhvr>
                                        <p:cTn id="15" dur="500"/>
                                        <p:tgtEl>
                                          <p:spTgt spid="55310"/>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wipe(left)">
                                      <p:cBhvr>
                                        <p:cTn id="22" dur="500"/>
                                        <p:tgtEl>
                                          <p:spTgt spid="79"/>
                                        </p:tgtEl>
                                      </p:cBhvr>
                                    </p:animEffect>
                                  </p:childTnLst>
                                </p:cTn>
                              </p:par>
                            </p:childTnLst>
                          </p:cTn>
                        </p:par>
                        <p:par>
                          <p:cTn id="23" fill="hold">
                            <p:stCondLst>
                              <p:cond delay="500"/>
                            </p:stCondLst>
                            <p:childTnLst>
                              <p:par>
                                <p:cTn id="24" presetID="22" presetClass="entr" presetSubtype="8" fill="hold" nodeType="afterEffect">
                                  <p:stCondLst>
                                    <p:cond delay="0"/>
                                  </p:stCondLst>
                                  <p:childTnLst>
                                    <p:set>
                                      <p:cBhvr>
                                        <p:cTn id="25" dur="1" fill="hold">
                                          <p:stCondLst>
                                            <p:cond delay="0"/>
                                          </p:stCondLst>
                                        </p:cTn>
                                        <p:tgtEl>
                                          <p:spTgt spid="147"/>
                                        </p:tgtEl>
                                        <p:attrNameLst>
                                          <p:attrName>style.visibility</p:attrName>
                                        </p:attrNameLst>
                                      </p:cBhvr>
                                      <p:to>
                                        <p:strVal val="visible"/>
                                      </p:to>
                                    </p:set>
                                    <p:animEffect transition="in" filter="wipe(left)">
                                      <p:cBhvr>
                                        <p:cTn id="26" dur="500"/>
                                        <p:tgtEl>
                                          <p:spTgt spid="147"/>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9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wipe(left)">
                                      <p:cBhvr>
                                        <p:cTn id="33" dur="500"/>
                                        <p:tgtEl>
                                          <p:spTgt spid="77"/>
                                        </p:tgtEl>
                                      </p:cBhvr>
                                    </p:animEffect>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150"/>
                                        </p:tgtEl>
                                        <p:attrNameLst>
                                          <p:attrName>style.visibility</p:attrName>
                                        </p:attrNameLst>
                                      </p:cBhvr>
                                      <p:to>
                                        <p:strVal val="visible"/>
                                      </p:to>
                                    </p:set>
                                    <p:animEffect transition="in" filter="wipe(left)">
                                      <p:cBhvr>
                                        <p:cTn id="37" dur="500"/>
                                        <p:tgtEl>
                                          <p:spTgt spid="150"/>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9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childTnLst>
                          </p:cTn>
                        </p:par>
                        <p:par>
                          <p:cTn id="45" fill="hold">
                            <p:stCondLst>
                              <p:cond delay="500"/>
                            </p:stCondLst>
                            <p:childTnLst>
                              <p:par>
                                <p:cTn id="46" presetID="22" presetClass="entr" presetSubtype="8" fill="hold" nodeType="afterEffect">
                                  <p:stCondLst>
                                    <p:cond delay="0"/>
                                  </p:stCondLst>
                                  <p:childTnLst>
                                    <p:set>
                                      <p:cBhvr>
                                        <p:cTn id="47" dur="1" fill="hold">
                                          <p:stCondLst>
                                            <p:cond delay="0"/>
                                          </p:stCondLst>
                                        </p:cTn>
                                        <p:tgtEl>
                                          <p:spTgt spid="153"/>
                                        </p:tgtEl>
                                        <p:attrNameLst>
                                          <p:attrName>style.visibility</p:attrName>
                                        </p:attrNameLst>
                                      </p:cBhvr>
                                      <p:to>
                                        <p:strVal val="visible"/>
                                      </p:to>
                                    </p:set>
                                    <p:animEffect transition="in" filter="wipe(left)">
                                      <p:cBhvr>
                                        <p:cTn id="48" dur="500"/>
                                        <p:tgtEl>
                                          <p:spTgt spid="153"/>
                                        </p:tgtEl>
                                      </p:cBhvr>
                                    </p:animEffect>
                                  </p:childTnLst>
                                </p:cTn>
                              </p:par>
                              <p:par>
                                <p:cTn id="49" presetID="1" presetClass="entr" presetSubtype="0" fill="hold" grpId="0" nodeType="withEffect">
                                  <p:stCondLst>
                                    <p:cond delay="0"/>
                                  </p:stCondLst>
                                  <p:childTnLst>
                                    <p:set>
                                      <p:cBhvr>
                                        <p:cTn id="50" dur="1" fill="hold">
                                          <p:stCondLst>
                                            <p:cond delay="0"/>
                                          </p:stCondLst>
                                        </p:cTn>
                                        <p:tgtEl>
                                          <p:spTgt spid="9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nodeType="click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wipe(right)">
                                      <p:cBhvr>
                                        <p:cTn id="55" dur="500"/>
                                        <p:tgtEl>
                                          <p:spTgt spid="85"/>
                                        </p:tgtEl>
                                      </p:cBhvr>
                                    </p:animEffect>
                                  </p:childTnLst>
                                </p:cTn>
                              </p:par>
                            </p:childTnLst>
                          </p:cTn>
                        </p:par>
                        <p:par>
                          <p:cTn id="56" fill="hold">
                            <p:stCondLst>
                              <p:cond delay="500"/>
                            </p:stCondLst>
                            <p:childTnLst>
                              <p:par>
                                <p:cTn id="57" presetID="22" presetClass="entr" presetSubtype="8" fill="hold" nodeType="after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wipe(left)">
                                      <p:cBhvr>
                                        <p:cTn id="59" dur="500"/>
                                        <p:tgtEl>
                                          <p:spTgt spid="71"/>
                                        </p:tgtEl>
                                      </p:cBhvr>
                                    </p:animEffect>
                                  </p:childTnLst>
                                </p:cTn>
                              </p:par>
                            </p:childTnLst>
                          </p:cTn>
                        </p:par>
                        <p:par>
                          <p:cTn id="60" fill="hold">
                            <p:stCondLst>
                              <p:cond delay="1000"/>
                            </p:stCondLst>
                            <p:childTnLst>
                              <p:par>
                                <p:cTn id="61" presetID="22" presetClass="entr" presetSubtype="8" fill="hold" nodeType="afterEffect">
                                  <p:stCondLst>
                                    <p:cond delay="0"/>
                                  </p:stCondLst>
                                  <p:childTnLst>
                                    <p:set>
                                      <p:cBhvr>
                                        <p:cTn id="62" dur="1" fill="hold">
                                          <p:stCondLst>
                                            <p:cond delay="0"/>
                                          </p:stCondLst>
                                        </p:cTn>
                                        <p:tgtEl>
                                          <p:spTgt spid="156"/>
                                        </p:tgtEl>
                                        <p:attrNameLst>
                                          <p:attrName>style.visibility</p:attrName>
                                        </p:attrNameLst>
                                      </p:cBhvr>
                                      <p:to>
                                        <p:strVal val="visible"/>
                                      </p:to>
                                    </p:set>
                                    <p:animEffect transition="in" filter="wipe(left)">
                                      <p:cBhvr>
                                        <p:cTn id="63" dur="500"/>
                                        <p:tgtEl>
                                          <p:spTgt spid="156"/>
                                        </p:tgtEl>
                                      </p:cBhvr>
                                    </p:animEffect>
                                  </p:childTnLst>
                                </p:cTn>
                              </p:par>
                              <p:par>
                                <p:cTn id="64" presetID="1" presetClass="entr" presetSubtype="0" fill="hold" grpId="0" nodeType="withEffect">
                                  <p:stCondLst>
                                    <p:cond delay="0"/>
                                  </p:stCondLst>
                                  <p:childTnLst>
                                    <p:set>
                                      <p:cBhvr>
                                        <p:cTn id="65"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26" grpId="0" animBg="1"/>
      <p:bldP spid="95" grpId="0" animBg="1"/>
      <p:bldP spid="93" grpId="0" animBg="1"/>
      <p:bldP spid="9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2443998" cy="2996952"/>
          </a:xfrm>
          <a:prstGeom prst="rect">
            <a:avLst/>
          </a:prstGeom>
          <a:ln>
            <a:noFill/>
          </a:ln>
          <a:effectLst>
            <a:softEdge rad="112500"/>
          </a:effectLst>
        </p:spPr>
      </p:pic>
      <p:pic>
        <p:nvPicPr>
          <p:cNvPr id="7" name="Εικόνα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33908" y="4603948"/>
            <a:ext cx="6148467" cy="1921396"/>
          </a:xfrm>
          <a:prstGeom prst="rect">
            <a:avLst/>
          </a:prstGeom>
          <a:ln>
            <a:noFill/>
          </a:ln>
          <a:effectLst>
            <a:softEdge rad="112500"/>
          </a:effectLst>
        </p:spPr>
      </p:pic>
      <p:sp>
        <p:nvSpPr>
          <p:cNvPr id="11" name="TextBox 10"/>
          <p:cNvSpPr txBox="1"/>
          <p:nvPr/>
        </p:nvSpPr>
        <p:spPr>
          <a:xfrm>
            <a:off x="154272" y="3020759"/>
            <a:ext cx="2833552" cy="1200329"/>
          </a:xfrm>
          <a:prstGeom prst="rect">
            <a:avLst/>
          </a:prstGeom>
          <a:noFill/>
        </p:spPr>
        <p:txBody>
          <a:bodyPr wrap="square" rtlCol="0">
            <a:spAutoFit/>
          </a:bodyPr>
          <a:lstStyle/>
          <a:p>
            <a:pPr algn="ctr"/>
            <a:r>
              <a:rPr lang="en-US" sz="2000" b="1" dirty="0" smtClean="0">
                <a:solidFill>
                  <a:srgbClr val="8064A2">
                    <a:lumMod val="50000"/>
                  </a:srgbClr>
                </a:solidFill>
                <a:effectLst>
                  <a:outerShdw blurRad="38100" dist="38100" dir="2700000" algn="tl">
                    <a:srgbClr val="000000">
                      <a:alpha val="43137"/>
                    </a:srgbClr>
                  </a:outerShdw>
                </a:effectLst>
                <a:latin typeface="Vijaya" panose="020B0604020202020204" pitchFamily="34" charset="0"/>
                <a:cs typeface="Vijaya" panose="020B0604020202020204" pitchFamily="34" charset="0"/>
              </a:rPr>
              <a:t>"</a:t>
            </a:r>
            <a:r>
              <a:rPr lang="en-US" sz="3600" b="1" dirty="0" smtClean="0">
                <a:solidFill>
                  <a:schemeClr val="tx2">
                    <a:lumMod val="25000"/>
                  </a:schemeClr>
                </a:solidFill>
                <a:effectLst>
                  <a:outerShdw blurRad="38100" dist="38100" dir="2700000" algn="tl">
                    <a:srgbClr val="000000">
                      <a:alpha val="43137"/>
                    </a:srgbClr>
                  </a:outerShdw>
                </a:effectLst>
                <a:latin typeface="Vijaya" panose="020B0604020202020204" pitchFamily="34" charset="0"/>
                <a:cs typeface="Vijaya" panose="020B0604020202020204" pitchFamily="34" charset="0"/>
              </a:rPr>
              <a:t>I know that </a:t>
            </a:r>
          </a:p>
          <a:p>
            <a:pPr algn="ctr"/>
            <a:r>
              <a:rPr lang="en-US" sz="3600" b="1" dirty="0" smtClean="0">
                <a:solidFill>
                  <a:schemeClr val="tx2">
                    <a:lumMod val="25000"/>
                  </a:schemeClr>
                </a:solidFill>
                <a:effectLst>
                  <a:outerShdw blurRad="38100" dist="38100" dir="2700000" algn="tl">
                    <a:srgbClr val="000000">
                      <a:alpha val="43137"/>
                    </a:srgbClr>
                  </a:outerShdw>
                </a:effectLst>
                <a:latin typeface="Vijaya" panose="020B0604020202020204" pitchFamily="34" charset="0"/>
                <a:cs typeface="Vijaya" panose="020B0604020202020204" pitchFamily="34" charset="0"/>
              </a:rPr>
              <a:t>I know nothing"</a:t>
            </a:r>
            <a:endParaRPr lang="en-US" sz="3600" b="1" dirty="0">
              <a:solidFill>
                <a:schemeClr val="tx2">
                  <a:lumMod val="25000"/>
                </a:schemeClr>
              </a:solidFill>
              <a:effectLst>
                <a:outerShdw blurRad="38100" dist="38100" dir="2700000" algn="tl">
                  <a:srgbClr val="000000">
                    <a:alpha val="43137"/>
                  </a:srgbClr>
                </a:outerShdw>
              </a:effectLst>
              <a:latin typeface="Vijaya" panose="020B0604020202020204" pitchFamily="34" charset="0"/>
              <a:cs typeface="Vijaya" panose="020B0604020202020204" pitchFamily="34" charset="0"/>
            </a:endParaRPr>
          </a:p>
        </p:txBody>
      </p:sp>
      <p:sp>
        <p:nvSpPr>
          <p:cNvPr id="12" name="TextBox 11"/>
          <p:cNvSpPr txBox="1"/>
          <p:nvPr/>
        </p:nvSpPr>
        <p:spPr>
          <a:xfrm>
            <a:off x="3131841" y="1484784"/>
            <a:ext cx="5750532" cy="3231654"/>
          </a:xfrm>
          <a:prstGeom prst="rect">
            <a:avLst/>
          </a:prstGeom>
          <a:noFill/>
        </p:spPr>
        <p:txBody>
          <a:bodyPr wrap="square" rtlCol="0">
            <a:spAutoFit/>
          </a:bodyPr>
          <a:lstStyle/>
          <a:p>
            <a:pPr algn="ctr"/>
            <a:r>
              <a:rPr lang="en-US" sz="2000" b="1" i="1" dirty="0" smtClean="0">
                <a:solidFill>
                  <a:srgbClr val="9BBB59">
                    <a:lumMod val="50000"/>
                  </a:srgbClr>
                </a:solidFill>
                <a:latin typeface="Vijaya" panose="020B0604020202020204" pitchFamily="34" charset="0"/>
                <a:cs typeface="Vijaya" panose="020B0604020202020204" pitchFamily="34" charset="0"/>
              </a:rPr>
              <a:t>"The only good is knowledge and the only evil is ignorance“</a:t>
            </a:r>
          </a:p>
          <a:p>
            <a:pPr algn="ctr"/>
            <a:endParaRPr lang="en-US" sz="2000" b="1" dirty="0" smtClean="0">
              <a:solidFill>
                <a:prstClr val="black"/>
              </a:solidFill>
              <a:latin typeface="Vijaya" panose="020B0604020202020204" pitchFamily="34" charset="0"/>
              <a:cs typeface="Vijaya" panose="020B0604020202020204" pitchFamily="34" charset="0"/>
            </a:endParaRPr>
          </a:p>
          <a:p>
            <a:pPr algn="ctr"/>
            <a:r>
              <a:rPr lang="en-US" sz="2400" b="1" dirty="0" smtClean="0">
                <a:solidFill>
                  <a:srgbClr val="4BACC6">
                    <a:lumMod val="50000"/>
                  </a:srgbClr>
                </a:solidFill>
                <a:cs typeface="Vijaya" panose="020B0604020202020204" pitchFamily="34" charset="0"/>
              </a:rPr>
              <a:t>As more we increase our knowledge about things as more we understand that we increase the boarders with our no knowledge </a:t>
            </a:r>
          </a:p>
          <a:p>
            <a:pPr algn="ctr"/>
            <a:r>
              <a:rPr lang="en-US" sz="2400" b="1" dirty="0" smtClean="0">
                <a:solidFill>
                  <a:srgbClr val="4BACC6">
                    <a:lumMod val="50000"/>
                  </a:srgbClr>
                </a:solidFill>
                <a:cs typeface="Vijaya" panose="020B0604020202020204" pitchFamily="34" charset="0"/>
              </a:rPr>
              <a:t>i.e.  we increase the understanding the knowledge of our ignorance </a:t>
            </a:r>
          </a:p>
          <a:p>
            <a:pPr algn="ctr"/>
            <a:endParaRPr lang="en-US" sz="2000" b="1" dirty="0">
              <a:solidFill>
                <a:prstClr val="black"/>
              </a:solidFill>
              <a:latin typeface="Vijaya" panose="020B0604020202020204" pitchFamily="34" charset="0"/>
              <a:cs typeface="Vijaya" panose="020B0604020202020204" pitchFamily="34" charset="0"/>
            </a:endParaRPr>
          </a:p>
        </p:txBody>
      </p:sp>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0035" y="4244000"/>
            <a:ext cx="1677710" cy="2236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itle 3"/>
          <p:cNvSpPr txBox="1">
            <a:spLocks/>
          </p:cNvSpPr>
          <p:nvPr/>
        </p:nvSpPr>
        <p:spPr>
          <a:xfrm>
            <a:off x="2443998" y="260648"/>
            <a:ext cx="6242802" cy="1066130"/>
          </a:xfrm>
          <a:prstGeom prst="rect">
            <a:avLst/>
          </a:prstGeom>
          <a:gradFill rotWithShape="1">
            <a:gsLst>
              <a:gs pos="0">
                <a:srgbClr val="0F6FC6">
                  <a:tint val="50000"/>
                  <a:satMod val="300000"/>
                </a:srgbClr>
              </a:gs>
              <a:gs pos="35000">
                <a:srgbClr val="0F6FC6">
                  <a:tint val="37000"/>
                  <a:satMod val="300000"/>
                </a:srgbClr>
              </a:gs>
              <a:gs pos="100000">
                <a:srgbClr val="0F6FC6">
                  <a:tint val="15000"/>
                  <a:satMod val="350000"/>
                </a:srgbClr>
              </a:gs>
            </a:gsLst>
            <a:lin ang="16200000" scaled="1"/>
          </a:gradFill>
          <a:ln w="9525" cap="sq" cmpd="sng" algn="ctr">
            <a:solidFill>
              <a:srgbClr val="0F6FC6">
                <a:shade val="95000"/>
                <a:satMod val="105000"/>
              </a:srgbClr>
            </a:solidFill>
            <a:prstDash val="solid"/>
            <a:round/>
          </a:ln>
          <a:effectLst>
            <a:glow rad="63500">
              <a:srgbClr val="0F6FC6">
                <a:satMod val="175000"/>
                <a:alpha val="40000"/>
              </a:srgbClr>
            </a:glow>
            <a:outerShdw blurRad="40000" dist="20000" dir="5400000" rotWithShape="0">
              <a:srgbClr val="000000">
                <a:alpha val="38000"/>
              </a:srgbClr>
            </a:outerShdw>
          </a:effectLst>
        </p:spPr>
        <p:txBody>
          <a:bodyPr vert="horz" lIns="91440" rIns="45720" rtlCol="0" anchor="ctr">
            <a:normAutofit fontScale="82500" lnSpcReduction="100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500" b="1" kern="1200">
                <a:solidFill>
                  <a:schemeClr val="dk1"/>
                </a:solidFill>
                <a:latin typeface="+mn-lt"/>
                <a:ea typeface="+mn-ea"/>
                <a:cs typeface="+mn-cs"/>
              </a:defRPr>
            </a:lvl1pPr>
            <a:lvl2pPr algn="l" rtl="0" eaLnBrk="0" fontAlgn="base" hangingPunct="0">
              <a:spcBef>
                <a:spcPct val="0"/>
              </a:spcBef>
              <a:spcAft>
                <a:spcPct val="0"/>
              </a:spcAft>
              <a:defRPr sz="4500" b="1">
                <a:solidFill>
                  <a:schemeClr val="dk1"/>
                </a:solidFill>
                <a:latin typeface="+mn-lt"/>
                <a:ea typeface="+mn-ea"/>
                <a:cs typeface="+mn-cs"/>
              </a:defRPr>
            </a:lvl2pPr>
            <a:lvl3pPr algn="l" rtl="0" eaLnBrk="0" fontAlgn="base" hangingPunct="0">
              <a:spcBef>
                <a:spcPct val="0"/>
              </a:spcBef>
              <a:spcAft>
                <a:spcPct val="0"/>
              </a:spcAft>
              <a:defRPr sz="4500" b="1">
                <a:solidFill>
                  <a:schemeClr val="dk1"/>
                </a:solidFill>
                <a:latin typeface="+mn-lt"/>
                <a:ea typeface="+mn-ea"/>
                <a:cs typeface="+mn-cs"/>
              </a:defRPr>
            </a:lvl3pPr>
            <a:lvl4pPr algn="l" rtl="0" eaLnBrk="0" fontAlgn="base" hangingPunct="0">
              <a:spcBef>
                <a:spcPct val="0"/>
              </a:spcBef>
              <a:spcAft>
                <a:spcPct val="0"/>
              </a:spcAft>
              <a:defRPr sz="4500" b="1">
                <a:solidFill>
                  <a:schemeClr val="dk1"/>
                </a:solidFill>
                <a:latin typeface="+mn-lt"/>
                <a:ea typeface="+mn-ea"/>
                <a:cs typeface="+mn-cs"/>
              </a:defRPr>
            </a:lvl4pPr>
            <a:lvl5pPr algn="l" rtl="0" eaLnBrk="0" fontAlgn="base" hangingPunct="0">
              <a:spcBef>
                <a:spcPct val="0"/>
              </a:spcBef>
              <a:spcAft>
                <a:spcPct val="0"/>
              </a:spcAft>
              <a:defRPr sz="4500" b="1">
                <a:solidFill>
                  <a:schemeClr val="dk1"/>
                </a:solidFill>
                <a:latin typeface="+mn-lt"/>
                <a:ea typeface="+mn-ea"/>
                <a:cs typeface="+mn-cs"/>
              </a:defRPr>
            </a:lvl5pPr>
            <a:lvl6pPr marL="457200" algn="l" rtl="0" fontAlgn="base">
              <a:spcBef>
                <a:spcPct val="0"/>
              </a:spcBef>
              <a:spcAft>
                <a:spcPct val="0"/>
              </a:spcAft>
              <a:defRPr sz="4500" b="1">
                <a:solidFill>
                  <a:schemeClr val="dk1"/>
                </a:solidFill>
                <a:latin typeface="+mn-lt"/>
                <a:ea typeface="+mn-ea"/>
                <a:cs typeface="+mn-cs"/>
              </a:defRPr>
            </a:lvl6pPr>
            <a:lvl7pPr marL="914400" algn="l" rtl="0" fontAlgn="base">
              <a:spcBef>
                <a:spcPct val="0"/>
              </a:spcBef>
              <a:spcAft>
                <a:spcPct val="0"/>
              </a:spcAft>
              <a:defRPr sz="4500" b="1">
                <a:solidFill>
                  <a:schemeClr val="dk1"/>
                </a:solidFill>
                <a:latin typeface="+mn-lt"/>
                <a:ea typeface="+mn-ea"/>
                <a:cs typeface="+mn-cs"/>
              </a:defRPr>
            </a:lvl7pPr>
            <a:lvl8pPr marL="1371600" algn="l" rtl="0" fontAlgn="base">
              <a:spcBef>
                <a:spcPct val="0"/>
              </a:spcBef>
              <a:spcAft>
                <a:spcPct val="0"/>
              </a:spcAft>
              <a:defRPr sz="4500" b="1">
                <a:solidFill>
                  <a:schemeClr val="dk1"/>
                </a:solidFill>
                <a:latin typeface="+mn-lt"/>
                <a:ea typeface="+mn-ea"/>
                <a:cs typeface="+mn-cs"/>
              </a:defRPr>
            </a:lvl8pPr>
            <a:lvl9pPr marL="1828800" algn="l" rtl="0" fontAlgn="base">
              <a:spcBef>
                <a:spcPct val="0"/>
              </a:spcBef>
              <a:spcAft>
                <a:spcPct val="0"/>
              </a:spcAft>
              <a:defRPr sz="4500" b="1">
                <a:solidFill>
                  <a:schemeClr val="dk1"/>
                </a:solidFill>
                <a:latin typeface="+mn-lt"/>
                <a:ea typeface="+mn-ea"/>
                <a:cs typeface="+mn-cs"/>
              </a:defRPr>
            </a:lvl9pPr>
            <a:extLst/>
          </a:lstStyle>
          <a:p>
            <a:pPr algn="ctr" eaLnBrk="1" fontAlgn="auto" hangingPunct="1">
              <a:spcAft>
                <a:spcPts val="0"/>
              </a:spcAft>
              <a:defRPr/>
            </a:pPr>
            <a:r>
              <a:rPr lang="en-US" sz="3200" cap="all" dirty="0" smtClean="0">
                <a:ln w="9000" cmpd="sng">
                  <a:solidFill>
                    <a:srgbClr val="10CF9B">
                      <a:shade val="50000"/>
                      <a:satMod val="120000"/>
                    </a:srgbClr>
                  </a:solidFill>
                  <a:prstDash val="solid"/>
                </a:ln>
                <a:solidFill>
                  <a:srgbClr val="000090"/>
                </a:solidFill>
                <a:effectLst>
                  <a:reflection blurRad="12700" stA="28000" endPos="45000" dist="1000" dir="5400000" sy="-100000" algn="bl" rotWithShape="0"/>
                </a:effectLst>
                <a:latin typeface="Corbel"/>
              </a:rPr>
              <a:t>I know nothing </a:t>
            </a:r>
            <a:br>
              <a:rPr lang="en-US" sz="3200" cap="all" dirty="0" smtClean="0">
                <a:ln w="9000" cmpd="sng">
                  <a:solidFill>
                    <a:srgbClr val="10CF9B">
                      <a:shade val="50000"/>
                      <a:satMod val="120000"/>
                    </a:srgbClr>
                  </a:solidFill>
                  <a:prstDash val="solid"/>
                </a:ln>
                <a:solidFill>
                  <a:srgbClr val="000090"/>
                </a:solidFill>
                <a:effectLst>
                  <a:reflection blurRad="12700" stA="28000" endPos="45000" dist="1000" dir="5400000" sy="-100000" algn="bl" rotWithShape="0"/>
                </a:effectLst>
                <a:latin typeface="Corbel"/>
              </a:rPr>
            </a:br>
            <a:r>
              <a:rPr lang="en-US" sz="3200" cap="all" dirty="0" smtClean="0">
                <a:ln w="9000" cmpd="sng">
                  <a:solidFill>
                    <a:srgbClr val="10CF9B">
                      <a:shade val="50000"/>
                      <a:satMod val="120000"/>
                    </a:srgbClr>
                  </a:solidFill>
                  <a:prstDash val="solid"/>
                </a:ln>
                <a:solidFill>
                  <a:srgbClr val="000090"/>
                </a:solidFill>
                <a:effectLst>
                  <a:reflection blurRad="12700" stA="28000" endPos="45000" dist="1000" dir="5400000" sy="-100000" algn="bl" rotWithShape="0"/>
                </a:effectLst>
                <a:latin typeface="Corbel"/>
              </a:rPr>
              <a:t>except the fact of my ignorance</a:t>
            </a:r>
            <a:endParaRPr lang="en-US" sz="2800" cap="all" dirty="0">
              <a:ln w="9000" cmpd="sng">
                <a:solidFill>
                  <a:srgbClr val="10CF9B">
                    <a:shade val="50000"/>
                    <a:satMod val="120000"/>
                  </a:srgbClr>
                </a:solidFill>
                <a:prstDash val="solid"/>
              </a:ln>
              <a:solidFill>
                <a:srgbClr val="000090"/>
              </a:solidFill>
              <a:effectLst>
                <a:reflection blurRad="12700" stA="28000" endPos="45000" dist="1000" dir="5400000" sy="-100000" algn="bl" rotWithShape="0"/>
              </a:effectLst>
              <a:latin typeface="Corbel"/>
            </a:endParaRPr>
          </a:p>
        </p:txBody>
      </p:sp>
    </p:spTree>
    <p:extLst>
      <p:ext uri="{BB962C8B-B14F-4D97-AF65-F5344CB8AC3E}">
        <p14:creationId xmlns:p14="http://schemas.microsoft.com/office/powerpoint/2010/main" val="335693472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ristides Tsatsakis\Pictures\scan cut etc\bionanotox 1.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0034" y="214289"/>
            <a:ext cx="8108396" cy="3417285"/>
          </a:xfrm>
          <a:prstGeom prst="rect">
            <a:avLst/>
          </a:prstGeom>
          <a:noFill/>
        </p:spPr>
      </p:pic>
      <p:pic>
        <p:nvPicPr>
          <p:cNvPr id="1027" name="Picture 3" descr="C:\Users\Aristides Tsatsakis\Pictures\scan cut etc\bionanotox 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0066" y="3667063"/>
            <a:ext cx="8001024" cy="2859301"/>
          </a:xfrm>
          <a:prstGeom prst="rect">
            <a:avLst/>
          </a:prstGeom>
          <a:noFill/>
        </p:spPr>
      </p:pic>
    </p:spTree>
    <p:extLst>
      <p:ext uri="{BB962C8B-B14F-4D97-AF65-F5344CB8AC3E}">
        <p14:creationId xmlns:p14="http://schemas.microsoft.com/office/powerpoint/2010/main" val="270376524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Ομάδα 9"/>
          <p:cNvGrpSpPr>
            <a:grpSpLocks/>
          </p:cNvGrpSpPr>
          <p:nvPr/>
        </p:nvGrpSpPr>
        <p:grpSpPr bwMode="auto">
          <a:xfrm>
            <a:off x="34925" y="-55563"/>
            <a:ext cx="9286875" cy="6884988"/>
            <a:chOff x="35496" y="-27384"/>
            <a:chExt cx="9109830" cy="6840760"/>
          </a:xfrm>
        </p:grpSpPr>
        <p:pic>
          <p:nvPicPr>
            <p:cNvPr id="496654" name="Εικόνα 2"/>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5496" y="-27384"/>
              <a:ext cx="9109830" cy="6840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6655"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496" y="113966"/>
              <a:ext cx="1604772" cy="95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96643" name="Picture 8" descr="http://pharmacology.med.uoc.gr/Medshma.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835154" y="115890"/>
            <a:ext cx="865188" cy="83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6644" name="Picture 2" descr="C:\Users\eva\Desktop\Τοξικολογία\έντυπο εργαστηρίου\εικονες\logo.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316922" y="-26988"/>
            <a:ext cx="833437" cy="1533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6645" name="Picture 3" descr="C:\Users\eva\Desktop\Τοξικολογία\έντυπο εργαστηρίου\εικονες\Διάψευση-τα-περί-κατάργησης-του-Πανεπιστημίου-Κρήτης.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092951" y="115889"/>
            <a:ext cx="896938" cy="89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F:\LAB ALL PHOTO.GIF"/>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5496" y="950913"/>
            <a:ext cx="7356150" cy="31634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6" name="12 - Ομάδα"/>
          <p:cNvGrpSpPr>
            <a:grpSpLocks/>
          </p:cNvGrpSpPr>
          <p:nvPr/>
        </p:nvGrpSpPr>
        <p:grpSpPr bwMode="auto">
          <a:xfrm>
            <a:off x="179389" y="4366442"/>
            <a:ext cx="4104580" cy="2374926"/>
            <a:chOff x="500034" y="4286256"/>
            <a:chExt cx="4214842" cy="2322809"/>
          </a:xfrm>
        </p:grpSpPr>
        <p:pic>
          <p:nvPicPr>
            <p:cNvPr id="1030" name="Picture 6" descr="C:\Users\eva\Desktop\Τοξικολογία\INTERLAKEN ALL\ctoxre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00034" y="4286256"/>
              <a:ext cx="4210339" cy="232280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96653" name="23 - TextBox"/>
            <p:cNvSpPr txBox="1">
              <a:spLocks noChangeArrowheads="1"/>
            </p:cNvSpPr>
            <p:nvPr/>
          </p:nvSpPr>
          <p:spPr bwMode="auto">
            <a:xfrm>
              <a:off x="1785918" y="4572008"/>
              <a:ext cx="2928958" cy="63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2B2AA"/>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n-US" altLang="el-GR" sz="1800" b="1" dirty="0" smtClean="0">
                  <a:solidFill>
                    <a:srgbClr val="000000"/>
                  </a:solidFill>
                  <a:cs typeface="Arial" pitchFamily="34" charset="0"/>
                  <a:hlinkClick r:id="rId9"/>
                </a:rPr>
                <a:t>http://ctoxres.med.uoc.gr/</a:t>
              </a:r>
              <a:endParaRPr lang="el-GR" altLang="el-GR" sz="1800" b="1" dirty="0" smtClean="0">
                <a:solidFill>
                  <a:srgbClr val="000000"/>
                </a:solidFill>
                <a:latin typeface="Cambria" pitchFamily="18" charset="0"/>
                <a:cs typeface="Arial" pitchFamily="34" charset="0"/>
              </a:endParaRPr>
            </a:p>
          </p:txBody>
        </p:sp>
      </p:grpSp>
      <p:sp>
        <p:nvSpPr>
          <p:cNvPr id="12" name="1 - Τίτλος"/>
          <p:cNvSpPr>
            <a:spLocks noGrp="1"/>
          </p:cNvSpPr>
          <p:nvPr>
            <p:ph type="title"/>
          </p:nvPr>
        </p:nvSpPr>
        <p:spPr>
          <a:xfrm>
            <a:off x="3136959" y="77918"/>
            <a:ext cx="3224928" cy="789824"/>
          </a:xfrm>
          <a:extLst/>
        </p:spPr>
        <p:txBody>
          <a:bodyPr>
            <a:normAutofit/>
          </a:bodyPr>
          <a:lstStyle/>
          <a:p>
            <a:pPr algn="ctr" eaLnBrk="1" fontAlgn="auto" hangingPunct="1">
              <a:spcAft>
                <a:spcPts val="0"/>
              </a:spcAft>
              <a:defRPr/>
            </a:pPr>
            <a:r>
              <a:rPr lang="en-US" sz="3200" b="1" dirty="0" smtClean="0">
                <a:ln w="900" cmpd="sng">
                  <a:solidFill>
                    <a:schemeClr val="accent1">
                      <a:satMod val="190000"/>
                      <a:alpha val="55000"/>
                    </a:schemeClr>
                  </a:solidFill>
                  <a:prstDash val="solid"/>
                </a:ln>
                <a:solidFill>
                  <a:srgbClr val="FF0000"/>
                </a:solidFill>
                <a:effectLst>
                  <a:innerShdw blurRad="101600" dist="76200" dir="5400000">
                    <a:schemeClr val="accent1">
                      <a:satMod val="190000"/>
                      <a:tint val="100000"/>
                      <a:alpha val="74000"/>
                    </a:schemeClr>
                  </a:innerShdw>
                </a:effectLst>
                <a:latin typeface="Segoe Script" pitchFamily="34" charset="0"/>
              </a:rPr>
              <a:t>Thank You</a:t>
            </a:r>
            <a:endParaRPr lang="el-GR" sz="3200" b="1" dirty="0">
              <a:ln w="900" cmpd="sng">
                <a:solidFill>
                  <a:schemeClr val="accent1">
                    <a:satMod val="190000"/>
                    <a:alpha val="55000"/>
                  </a:schemeClr>
                </a:solidFill>
                <a:prstDash val="solid"/>
              </a:ln>
              <a:solidFill>
                <a:srgbClr val="FF0000"/>
              </a:solidFill>
              <a:effectLst>
                <a:innerShdw blurRad="101600" dist="76200" dir="5400000">
                  <a:schemeClr val="accent1">
                    <a:satMod val="190000"/>
                    <a:tint val="100000"/>
                    <a:alpha val="74000"/>
                  </a:schemeClr>
                </a:innerShdw>
              </a:effectLst>
              <a:latin typeface="Segoe Script" pitchFamily="34" charset="0"/>
            </a:endParaRPr>
          </a:p>
        </p:txBody>
      </p:sp>
      <p:pic>
        <p:nvPicPr>
          <p:cNvPr id="194562" name="Picture 2" descr="C:\Users\eva\Desktop\Τοξικολογία\INTERLAKEN ALL\toxplus.JP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905610" y="4725144"/>
            <a:ext cx="4058878" cy="20054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96650" name="14 - TextBox"/>
          <p:cNvSpPr txBox="1">
            <a:spLocks noChangeArrowheads="1"/>
          </p:cNvSpPr>
          <p:nvPr/>
        </p:nvSpPr>
        <p:spPr bwMode="auto">
          <a:xfrm>
            <a:off x="6040438" y="4787900"/>
            <a:ext cx="3500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575"/>
              </a:spcBef>
              <a:buClr>
                <a:schemeClr val="accent1"/>
              </a:buClr>
              <a:buSzPct val="85000"/>
              <a:buFont typeface="Wingdings 2" pitchFamily="18" charset="2"/>
              <a:buChar char=""/>
              <a:defRPr sz="2600">
                <a:solidFill>
                  <a:schemeClr val="tx1"/>
                </a:solidFill>
                <a:latin typeface="Perpetua" pitchFamily="18" charset="0"/>
              </a:defRPr>
            </a:lvl1pPr>
            <a:lvl2pPr marL="742950" indent="-285750" eaLnBrk="0" hangingPunct="0">
              <a:spcBef>
                <a:spcPts val="375"/>
              </a:spcBef>
              <a:buClr>
                <a:schemeClr val="accent2"/>
              </a:buClr>
              <a:buSzPct val="85000"/>
              <a:buFont typeface="Wingdings 2" pitchFamily="18" charset="2"/>
              <a:buChar char=""/>
              <a:defRPr sz="2400">
                <a:solidFill>
                  <a:schemeClr val="tx1"/>
                </a:solidFill>
                <a:latin typeface="Perpetua" pitchFamily="18" charset="0"/>
              </a:defRPr>
            </a:lvl2pPr>
            <a:lvl3pPr marL="1143000" indent="-228600" eaLnBrk="0" hangingPunct="0">
              <a:spcBef>
                <a:spcPts val="375"/>
              </a:spcBef>
              <a:buClr>
                <a:srgbClr val="E2B2AA"/>
              </a:buClr>
              <a:buSzPct val="85000"/>
              <a:buFont typeface="Wingdings 2" pitchFamily="18" charset="2"/>
              <a:buChar char=""/>
              <a:defRPr sz="2000">
                <a:solidFill>
                  <a:schemeClr val="tx1"/>
                </a:solidFill>
                <a:latin typeface="Perpetua" pitchFamily="18" charset="0"/>
              </a:defRPr>
            </a:lvl3pPr>
            <a:lvl4pPr marL="1600200" indent="-228600" eaLnBrk="0" hangingPunct="0">
              <a:spcBef>
                <a:spcPts val="375"/>
              </a:spcBef>
              <a:buClr>
                <a:srgbClr val="A28E6A"/>
              </a:buClr>
              <a:buSzPct val="80000"/>
              <a:buFont typeface="Wingdings 2" pitchFamily="18" charset="2"/>
              <a:buChar char=""/>
              <a:defRPr sz="2000">
                <a:solidFill>
                  <a:schemeClr val="tx1"/>
                </a:solidFill>
                <a:latin typeface="Perpetua" pitchFamily="18" charset="0"/>
              </a:defRPr>
            </a:lvl4pPr>
            <a:lvl5pPr marL="2057400" indent="-228600" eaLnBrk="0" hangingPunct="0">
              <a:spcBef>
                <a:spcPts val="375"/>
              </a:spcBef>
              <a:buClr>
                <a:srgbClr val="A28E6A"/>
              </a:buClr>
              <a:buChar char="o"/>
              <a:defRPr sz="2000">
                <a:solidFill>
                  <a:schemeClr val="tx1"/>
                </a:solidFill>
                <a:latin typeface="Perpetua"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itchFamily="18" charset="0"/>
              </a:defRPr>
            </a:lvl9pPr>
          </a:lstStyle>
          <a:p>
            <a:pPr eaLnBrk="1" fontAlgn="base" hangingPunct="1">
              <a:spcBef>
                <a:spcPct val="0"/>
              </a:spcBef>
              <a:spcAft>
                <a:spcPct val="0"/>
              </a:spcAft>
              <a:buClrTx/>
              <a:buSzTx/>
              <a:buFontTx/>
              <a:buNone/>
            </a:pPr>
            <a:r>
              <a:rPr lang="en-US" altLang="el-GR" sz="1800" b="1" dirty="0" smtClean="0">
                <a:solidFill>
                  <a:srgbClr val="0070C0"/>
                </a:solidFill>
                <a:cs typeface="Arial" pitchFamily="34" charset="0"/>
                <a:hlinkClick r:id="rId11"/>
              </a:rPr>
              <a:t>http://toxplus.gr/en/</a:t>
            </a:r>
            <a:endParaRPr lang="el-GR" altLang="el-GR" sz="1800" b="1" dirty="0" smtClean="0">
              <a:solidFill>
                <a:srgbClr val="0070C0"/>
              </a:solidFill>
              <a:latin typeface="Cambria" pitchFamily="18" charset="0"/>
              <a:cs typeface="Arial" pitchFamily="34" charset="0"/>
            </a:endParaRPr>
          </a:p>
        </p:txBody>
      </p:sp>
      <p:sp>
        <p:nvSpPr>
          <p:cNvPr id="3" name="Θέση αριθμού διαφάνειας 2"/>
          <p:cNvSpPr>
            <a:spLocks noGrp="1"/>
          </p:cNvSpPr>
          <p:nvPr>
            <p:ph type="sldNum" sz="quarter" idx="12"/>
          </p:nvPr>
        </p:nvSpPr>
        <p:spPr/>
        <p:txBody>
          <a:bodyPr/>
          <a:lstStyle/>
          <a:p>
            <a:pPr>
              <a:defRPr/>
            </a:pPr>
            <a:fld id="{DBBDC563-635D-49EF-B743-15B4D9F10EBD}" type="slidenum">
              <a:rPr lang="el-GR">
                <a:solidFill>
                  <a:prstClr val="black">
                    <a:tint val="75000"/>
                  </a:prstClr>
                </a:solidFill>
              </a:rPr>
              <a:pPr>
                <a:defRPr/>
              </a:pPr>
              <a:t>64</a:t>
            </a:fld>
            <a:endParaRPr lang="el-GR">
              <a:solidFill>
                <a:prstClr val="black">
                  <a:tint val="75000"/>
                </a:prstClr>
              </a:solidFill>
            </a:endParaRPr>
          </a:p>
        </p:txBody>
      </p:sp>
      <p:pic>
        <p:nvPicPr>
          <p:cNvPr id="2050" name="Picture 2"/>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7322533" y="3501008"/>
            <a:ext cx="1281915"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388433" y="3573022"/>
            <a:ext cx="841375" cy="116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6393437" y="3573016"/>
            <a:ext cx="986875" cy="1167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6393437" y="4223065"/>
            <a:ext cx="295751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6339144" y="1700808"/>
            <a:ext cx="3273425" cy="2103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5438020" y="2689309"/>
            <a:ext cx="1471310" cy="1425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Εικόνα 1"/>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5000703" y="3540910"/>
            <a:ext cx="616673" cy="1146995"/>
          </a:xfrm>
          <a:prstGeom prst="rect">
            <a:avLst/>
          </a:prstGeom>
          <a:effectLst>
            <a:glow rad="139700">
              <a:schemeClr val="bg1">
                <a:lumMod val="20000"/>
                <a:lumOff val="80000"/>
                <a:alpha val="71000"/>
              </a:schemeClr>
            </a:glow>
            <a:softEdge rad="12700"/>
          </a:effectLst>
        </p:spPr>
      </p:pic>
      <p:pic>
        <p:nvPicPr>
          <p:cNvPr id="4" name="Εικόνα 3"/>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5617376" y="3911078"/>
            <a:ext cx="846141" cy="958082"/>
          </a:xfrm>
          <a:prstGeom prst="rect">
            <a:avLst/>
          </a:prstGeom>
          <a:effectLst>
            <a:glow rad="139700">
              <a:schemeClr val="bg1">
                <a:lumMod val="20000"/>
                <a:lumOff val="80000"/>
                <a:alpha val="48000"/>
              </a:schemeClr>
            </a:glow>
            <a:softEdge rad="63500"/>
          </a:effectLst>
        </p:spPr>
      </p:pic>
    </p:spTree>
    <p:extLst>
      <p:ext uri="{BB962C8B-B14F-4D97-AF65-F5344CB8AC3E}">
        <p14:creationId xmlns:p14="http://schemas.microsoft.com/office/powerpoint/2010/main" val="26803237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2|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Στοιχειώδες">
  <a:themeElements>
    <a:clrScheme name="Στοιχειώδες">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Στοιχειώδες">
      <a:maj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Στοιχειώδες">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glow" dir="tl">
              <a:rot lat="0" lon="0" rev="19800000"/>
            </a:lightRig>
          </a:scene3d>
          <a:sp3d prstMaterial="metal">
            <a:bevelT w="38100" h="3810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50800" h="50800"/>
          </a:sp3d>
        </a:effectStyle>
      </a:effectStyleLst>
      <a:bgFillStyleLst>
        <a:solidFill>
          <a:schemeClr val="phClr"/>
        </a:solidFill>
        <a:gradFill rotWithShape="1">
          <a:gsLst>
            <a:gs pos="0">
              <a:schemeClr val="phClr">
                <a:tint val="95000"/>
              </a:schemeClr>
            </a:gs>
            <a:gs pos="100000">
              <a:schemeClr val="phClr">
                <a:shade val="40000"/>
                <a:satMod val="180000"/>
              </a:schemeClr>
            </a:gs>
          </a:gsLst>
          <a:lin ang="5400000" scaled="0"/>
        </a:gradFill>
        <a:blipFill>
          <a:blip xmlns:r="http://schemas.openxmlformats.org/officeDocument/2006/relationships" r:embed="rId1">
            <a:duotone>
              <a:schemeClr val="phClr">
                <a:shade val="14000"/>
                <a:satMod val="280000"/>
              </a:schemeClr>
              <a:schemeClr val="phClr">
                <a:tint val="60000"/>
                <a:satMod val="120000"/>
              </a:schemeClr>
            </a:duotone>
          </a:blip>
          <a:stretch/>
        </a:blipFill>
      </a:bgFillStyleLst>
    </a:fmtScheme>
  </a:themeElements>
  <a:objectDefaults/>
  <a:extraClrSchemeLst/>
</a:theme>
</file>

<file path=ppt/theme/theme2.xml><?xml version="1.0" encoding="utf-8"?>
<a:theme xmlns:a="http://schemas.openxmlformats.org/drawingml/2006/main" name="Πνοή">
  <a:themeElements>
    <a:clrScheme name="Πνοή">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Πνοή">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Πνοή">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Elemental</Template>
  <TotalTime>3488</TotalTime>
  <Words>3106</Words>
  <Application>Microsoft Office PowerPoint</Application>
  <PresentationFormat>On-screen Show (4:3)</PresentationFormat>
  <Paragraphs>446</Paragraphs>
  <Slides>64</Slides>
  <Notes>15</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64</vt:i4>
      </vt:variant>
    </vt:vector>
  </HeadingPairs>
  <TitlesOfParts>
    <vt:vector size="67" baseType="lpstr">
      <vt:lpstr>Στοιχειώδες</vt:lpstr>
      <vt:lpstr>Πνοή</vt:lpstr>
      <vt:lpstr>Grafico</vt:lpstr>
      <vt:lpstr>PowerPoint Presentation</vt:lpstr>
      <vt:lpstr>  Aristotle, the great Greek philosopher ‘ ......   ανευ των αναγκαίων αδύνατον και ζην  και εύζην,          which means that  .....     without the basics it is      impossible to live                   and live well.        And I too, believe that  the   science of toxicology and its effect to the people  and the environment  ..  is truly such a basic, both for our existence, as    well for our well being  </vt:lpstr>
      <vt:lpstr>Trust the evidence…..but don’t generalise into conclusions ! …..Think of personlised causality and intergarted approaches  ... AMT</vt:lpstr>
      <vt:lpstr>PowerPoint Presentation</vt:lpstr>
      <vt:lpstr>PowerPoint Presentation</vt:lpstr>
      <vt:lpstr>PowerPoint Presentation</vt:lpstr>
      <vt:lpstr>PowerPoint Presentation</vt:lpstr>
      <vt:lpstr>PowerPoint Presentation</vt:lpstr>
      <vt:lpstr>     Changes in Causes of Morbidity and the concern of increase of chemical exposure </vt:lpstr>
      <vt:lpstr>Decrease in mortality from infectious diseases during century </vt:lpstr>
      <vt:lpstr>Main causes of morbidity in 1900 and 2010</vt:lpstr>
      <vt:lpstr>PowerPoint Presentation</vt:lpstr>
      <vt:lpstr>PowerPoint Presentation</vt:lpstr>
      <vt:lpstr>PowerPoint Presentation</vt:lpstr>
      <vt:lpstr>Qualitative and Quantitative Inferences Based on Mechanistic Understanding</vt:lpstr>
      <vt:lpstr>Purpose of Toxicology</vt:lpstr>
      <vt:lpstr> </vt:lpstr>
      <vt:lpstr>PowerPoint Presentation</vt:lpstr>
      <vt:lpstr>Health based guidance</vt:lpstr>
      <vt:lpstr>PowerPoint Presentation</vt:lpstr>
      <vt:lpstr>PowerPoint Presentation</vt:lpstr>
      <vt:lpstr>PowerPoint Presentation</vt:lpstr>
      <vt:lpstr>PowerPoint Presentation</vt:lpstr>
      <vt:lpstr>Associations related to exposures and health problems remain at the end only associations for certain cases and is not a prove for general conclusions. Association is not Causality  These associations are more evident  in cases with strong epidemiology support  and objections and restrictions are apparent .  The  case of  paraquat and parkinson disease in recent EFSA  studies  What is the value then ? Policy  and Prevention  and Regulatory issues, and increase of knowledge </vt:lpstr>
      <vt:lpstr>PowerPoint Presentation</vt:lpstr>
      <vt:lpstr>3R and the JRC Activity</vt:lpstr>
      <vt:lpstr>PowerPoint Presentation</vt:lpstr>
      <vt:lpstr>PowerPoint Presentation</vt:lpstr>
      <vt:lpstr>Examples of non-monotonic curves  Xenoestrogens in vitro cell lines </vt:lpstr>
      <vt:lpstr>Non linear (non monotonic) response at low? doses</vt:lpstr>
      <vt:lpstr>PowerPoint Presentation</vt:lpstr>
      <vt:lpstr>PowerPoint Presentation</vt:lpstr>
      <vt:lpstr>WHO , Oct. 26 2015 released review  study performed by IARC  Intern Agency Research on Cancer  WHO subsidiary</vt:lpstr>
      <vt:lpstr>PowerPoint Presentation</vt:lpstr>
      <vt:lpstr>PowerPoint Presentation</vt:lpstr>
      <vt:lpstr>PowerPoint Presentation</vt:lpstr>
      <vt:lpstr>Epidemiological studies</vt:lpstr>
      <vt:lpstr>PowerPoint Presentation</vt:lpstr>
      <vt:lpstr>Application of epidemiological studies to pesticide risk assessment</vt:lpstr>
      <vt:lpstr>PowerPoint Presentation</vt:lpstr>
      <vt:lpstr>Activation of a toxicity pathway (NRC, 2007)</vt:lpstr>
      <vt:lpstr>PowerPoint Presentation</vt:lpstr>
      <vt:lpstr>PowerPoint Presentation</vt:lpstr>
      <vt:lpstr>AOP 1: Inhibition of the mitochondrial complex I of nigra-striatal neurons leads to parkinsonian motor deficits </vt:lpstr>
      <vt:lpstr>PowerPoint Presentation</vt:lpstr>
      <vt:lpstr>             The challenge of linking diseases with exposure web of interactions    </vt:lpstr>
      <vt:lpstr>Trust the evidence…..but don’t generalise into conclusions ! …..Think of personlised causality and intergarted approaches  ... AMT</vt:lpstr>
      <vt:lpstr>  Simulating real life exposures to uncover possible risks  to human health:  a proposed consensus for a methodological approach</vt:lpstr>
      <vt:lpstr>PowerPoint Presentation</vt:lpstr>
      <vt:lpstr>PowerPoint Presentation</vt:lpstr>
      <vt:lpstr>Simulating Real Life Exposures to Uncover Possible Risks to Human Health.  The present regulatory assessment disadvantage</vt:lpstr>
      <vt:lpstr>Limitation of toxicological studies investigating mixtures</vt:lpstr>
      <vt:lpstr>The need for a cumulative risk assessment </vt:lpstr>
      <vt:lpstr>Aim of the study</vt:lpstr>
      <vt:lpstr>The new methodology approach high lights</vt:lpstr>
      <vt:lpstr>New methodology approach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Pesticides and Birth Defects</dc:title>
  <dc:creator>Στέλλα Πουλή</dc:creator>
  <cp:lastModifiedBy>Toxicology</cp:lastModifiedBy>
  <cp:revision>275</cp:revision>
  <dcterms:created xsi:type="dcterms:W3CDTF">2015-08-18T05:18:13Z</dcterms:created>
  <dcterms:modified xsi:type="dcterms:W3CDTF">2017-05-05T05:36:09Z</dcterms:modified>
</cp:coreProperties>
</file>