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62" r:id="rId2"/>
    <p:sldId id="443" r:id="rId3"/>
    <p:sldId id="295" r:id="rId4"/>
    <p:sldId id="455" r:id="rId5"/>
    <p:sldId id="355" r:id="rId6"/>
    <p:sldId id="456" r:id="rId7"/>
    <p:sldId id="453" r:id="rId8"/>
    <p:sldId id="457" r:id="rId9"/>
    <p:sldId id="458" r:id="rId10"/>
    <p:sldId id="466" r:id="rId11"/>
    <p:sldId id="459" r:id="rId12"/>
    <p:sldId id="460" r:id="rId13"/>
    <p:sldId id="462" r:id="rId14"/>
    <p:sldId id="463" r:id="rId15"/>
    <p:sldId id="464" r:id="rId16"/>
    <p:sldId id="465" r:id="rId17"/>
    <p:sldId id="461" r:id="rId18"/>
  </p:sldIdLst>
  <p:sldSz cx="9144000" cy="6858000" type="screen4x3"/>
  <p:notesSz cx="6797675" cy="99282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henorrLab" initials="S" lastIdx="5" clrIdx="0"/>
  <p:cmAuthor id="1" name="Ariea"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1C1C1C"/>
    <a:srgbClr val="FF3300"/>
    <a:srgbClr val="800000"/>
    <a:srgbClr val="993300"/>
    <a:srgbClr val="FFFF00"/>
    <a:srgbClr val="00CCFF"/>
    <a:srgbClr val="1007C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375" autoAdjust="0"/>
    <p:restoredTop sz="90253" autoAdjust="0"/>
  </p:normalViewPr>
  <p:slideViewPr>
    <p:cSldViewPr>
      <p:cViewPr>
        <p:scale>
          <a:sx n="80" d="100"/>
          <a:sy n="80" d="100"/>
        </p:scale>
        <p:origin x="-1627"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253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oleObject" Target="file:///C:\Users\Ariea\HUJI\EarlyDiff_metabolomics\EarlyDiff_pathways\q-PCRs\EarlyDiffMetabolismPCR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he-I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31408465244322098"/>
          <c:y val="7.4982965263194506E-2"/>
          <c:w val="0.670133822742219"/>
          <c:h val="0.778375312855769"/>
        </c:manualLayout>
      </c:layout>
      <c:barChart>
        <c:barDir val="col"/>
        <c:grouping val="clustered"/>
        <c:varyColors val="0"/>
        <c:ser>
          <c:idx val="0"/>
          <c:order val="0"/>
          <c:tx>
            <c:strRef>
              <c:f>Sheet1!$K$47</c:f>
              <c:strCache>
                <c:ptCount val="1"/>
                <c:pt idx="0">
                  <c:v>SpDiff</c:v>
                </c:pt>
              </c:strCache>
            </c:strRef>
          </c:tx>
          <c:spPr>
            <a:solidFill>
              <a:srgbClr val="008000"/>
            </a:solidFill>
          </c:spPr>
          <c:invertIfNegative val="0"/>
          <c:errBars>
            <c:errBarType val="both"/>
            <c:errValType val="cust"/>
            <c:noEndCap val="0"/>
            <c:plus>
              <c:numRef>
                <c:f>Sheet1!$L$66:$O$66</c:f>
                <c:numCache>
                  <c:formatCode>General</c:formatCode>
                  <c:ptCount val="4"/>
                  <c:pt idx="0">
                    <c:v>6.6243113971223497E-2</c:v>
                  </c:pt>
                  <c:pt idx="1">
                    <c:v>0.144968074370904</c:v>
                  </c:pt>
                  <c:pt idx="2">
                    <c:v>0.32877478683150901</c:v>
                  </c:pt>
                  <c:pt idx="3">
                    <c:v>0.17202301131513001</c:v>
                  </c:pt>
                </c:numCache>
              </c:numRef>
            </c:plus>
            <c:minus>
              <c:numRef>
                <c:f>Sheet1!$L$66:$O$66</c:f>
                <c:numCache>
                  <c:formatCode>General</c:formatCode>
                  <c:ptCount val="4"/>
                  <c:pt idx="0">
                    <c:v>6.6243113971223497E-2</c:v>
                  </c:pt>
                  <c:pt idx="1">
                    <c:v>0.144968074370904</c:v>
                  </c:pt>
                  <c:pt idx="2">
                    <c:v>0.32877478683150901</c:v>
                  </c:pt>
                  <c:pt idx="3">
                    <c:v>0.17202301131513001</c:v>
                  </c:pt>
                </c:numCache>
              </c:numRef>
            </c:minus>
          </c:errBars>
          <c:cat>
            <c:strRef>
              <c:f>Sheet1!$L$46:$O$46</c:f>
              <c:strCache>
                <c:ptCount val="4"/>
                <c:pt idx="0">
                  <c:v>UCP2</c:v>
                </c:pt>
                <c:pt idx="1">
                  <c:v>PDHB</c:v>
                </c:pt>
                <c:pt idx="2">
                  <c:v>ACLY</c:v>
                </c:pt>
                <c:pt idx="3">
                  <c:v>ACSS2</c:v>
                </c:pt>
              </c:strCache>
            </c:strRef>
          </c:cat>
          <c:val>
            <c:numRef>
              <c:f>Sheet1!$L$47:$O$47</c:f>
              <c:numCache>
                <c:formatCode>0.00</c:formatCode>
                <c:ptCount val="4"/>
                <c:pt idx="0" formatCode="General">
                  <c:v>0.96175452031675501</c:v>
                </c:pt>
                <c:pt idx="1">
                  <c:v>1.0066307531025931</c:v>
                </c:pt>
                <c:pt idx="2">
                  <c:v>1.03238117478451</c:v>
                </c:pt>
                <c:pt idx="3">
                  <c:v>1.0096320018397269</c:v>
                </c:pt>
              </c:numCache>
            </c:numRef>
          </c:val>
        </c:ser>
        <c:ser>
          <c:idx val="1"/>
          <c:order val="1"/>
          <c:tx>
            <c:strRef>
              <c:f>Sheet1!$K$48</c:f>
              <c:strCache>
                <c:ptCount val="1"/>
                <c:pt idx="0">
                  <c:v>Acetate</c:v>
                </c:pt>
              </c:strCache>
            </c:strRef>
          </c:tx>
          <c:spPr>
            <a:solidFill>
              <a:srgbClr val="0000FF"/>
            </a:solidFill>
          </c:spPr>
          <c:invertIfNegative val="0"/>
          <c:errBars>
            <c:errBarType val="both"/>
            <c:errValType val="cust"/>
            <c:noEndCap val="0"/>
            <c:plus>
              <c:numRef>
                <c:f>Sheet1!$L$67:$O$67</c:f>
                <c:numCache>
                  <c:formatCode>General</c:formatCode>
                  <c:ptCount val="4"/>
                  <c:pt idx="0">
                    <c:v>0.46009109649816299</c:v>
                  </c:pt>
                  <c:pt idx="1">
                    <c:v>0.33612972508890099</c:v>
                  </c:pt>
                  <c:pt idx="2">
                    <c:v>0.61453673783890606</c:v>
                  </c:pt>
                  <c:pt idx="3">
                    <c:v>0.565603908266893</c:v>
                  </c:pt>
                </c:numCache>
              </c:numRef>
            </c:plus>
            <c:minus>
              <c:numRef>
                <c:f>Sheet1!$L$67:$O$67</c:f>
                <c:numCache>
                  <c:formatCode>General</c:formatCode>
                  <c:ptCount val="4"/>
                  <c:pt idx="0">
                    <c:v>0.46009109649816299</c:v>
                  </c:pt>
                  <c:pt idx="1">
                    <c:v>0.33612972508890099</c:v>
                  </c:pt>
                  <c:pt idx="2">
                    <c:v>0.61453673783890606</c:v>
                  </c:pt>
                  <c:pt idx="3">
                    <c:v>0.565603908266893</c:v>
                  </c:pt>
                </c:numCache>
              </c:numRef>
            </c:minus>
          </c:errBars>
          <c:cat>
            <c:strRef>
              <c:f>Sheet1!$L$46:$O$46</c:f>
              <c:strCache>
                <c:ptCount val="4"/>
                <c:pt idx="0">
                  <c:v>UCP2</c:v>
                </c:pt>
                <c:pt idx="1">
                  <c:v>PDHB</c:v>
                </c:pt>
                <c:pt idx="2">
                  <c:v>ACLY</c:v>
                </c:pt>
                <c:pt idx="3">
                  <c:v>ACSS2</c:v>
                </c:pt>
              </c:strCache>
            </c:strRef>
          </c:cat>
          <c:val>
            <c:numRef>
              <c:f>Sheet1!$L$48:$O$48</c:f>
              <c:numCache>
                <c:formatCode>0.00</c:formatCode>
                <c:ptCount val="4"/>
                <c:pt idx="0" formatCode="General">
                  <c:v>1.133451474892851</c:v>
                </c:pt>
                <c:pt idx="1">
                  <c:v>0.816814264557713</c:v>
                </c:pt>
                <c:pt idx="2">
                  <c:v>1.290455486860935</c:v>
                </c:pt>
                <c:pt idx="3">
                  <c:v>1.525342088689051</c:v>
                </c:pt>
              </c:numCache>
            </c:numRef>
          </c:val>
        </c:ser>
        <c:ser>
          <c:idx val="2"/>
          <c:order val="2"/>
          <c:tx>
            <c:strRef>
              <c:f>Sheet1!$K$49</c:f>
              <c:strCache>
                <c:ptCount val="1"/>
                <c:pt idx="0">
                  <c:v>mTeSR</c:v>
                </c:pt>
              </c:strCache>
            </c:strRef>
          </c:tx>
          <c:spPr>
            <a:solidFill>
              <a:srgbClr val="FF0000"/>
            </a:solidFill>
          </c:spPr>
          <c:invertIfNegative val="0"/>
          <c:errBars>
            <c:errBarType val="both"/>
            <c:errValType val="cust"/>
            <c:noEndCap val="0"/>
            <c:plus>
              <c:numRef>
                <c:f>Sheet1!$L$68:$O$68</c:f>
                <c:numCache>
                  <c:formatCode>General</c:formatCode>
                  <c:ptCount val="4"/>
                  <c:pt idx="0">
                    <c:v>0.14209520068626799</c:v>
                  </c:pt>
                  <c:pt idx="1">
                    <c:v>0.33919808982583199</c:v>
                  </c:pt>
                  <c:pt idx="2">
                    <c:v>0.42306481672349799</c:v>
                  </c:pt>
                  <c:pt idx="3">
                    <c:v>0.47629714828077402</c:v>
                  </c:pt>
                </c:numCache>
              </c:numRef>
            </c:plus>
            <c:minus>
              <c:numRef>
                <c:f>Sheet1!$L$68:$O$68</c:f>
                <c:numCache>
                  <c:formatCode>General</c:formatCode>
                  <c:ptCount val="4"/>
                  <c:pt idx="0">
                    <c:v>0.14209520068626799</c:v>
                  </c:pt>
                  <c:pt idx="1">
                    <c:v>0.33919808982583199</c:v>
                  </c:pt>
                  <c:pt idx="2">
                    <c:v>0.42306481672349799</c:v>
                  </c:pt>
                  <c:pt idx="3">
                    <c:v>0.47629714828077402</c:v>
                  </c:pt>
                </c:numCache>
              </c:numRef>
            </c:minus>
          </c:errBars>
          <c:cat>
            <c:strRef>
              <c:f>Sheet1!$L$46:$O$46</c:f>
              <c:strCache>
                <c:ptCount val="4"/>
                <c:pt idx="0">
                  <c:v>UCP2</c:v>
                </c:pt>
                <c:pt idx="1">
                  <c:v>PDHB</c:v>
                </c:pt>
                <c:pt idx="2">
                  <c:v>ACLY</c:v>
                </c:pt>
                <c:pt idx="3">
                  <c:v>ACSS2</c:v>
                </c:pt>
              </c:strCache>
            </c:strRef>
          </c:cat>
          <c:val>
            <c:numRef>
              <c:f>Sheet1!$L$49:$O$49</c:f>
              <c:numCache>
                <c:formatCode>0.00</c:formatCode>
                <c:ptCount val="4"/>
                <c:pt idx="0" formatCode="General">
                  <c:v>1.257645847632169</c:v>
                </c:pt>
                <c:pt idx="1">
                  <c:v>1.809948802804864</c:v>
                </c:pt>
                <c:pt idx="2">
                  <c:v>5.0508263487807046</c:v>
                </c:pt>
                <c:pt idx="3">
                  <c:v>3.8800618722118032</c:v>
                </c:pt>
              </c:numCache>
            </c:numRef>
          </c:val>
        </c:ser>
        <c:dLbls>
          <c:showLegendKey val="0"/>
          <c:showVal val="0"/>
          <c:showCatName val="0"/>
          <c:showSerName val="0"/>
          <c:showPercent val="0"/>
          <c:showBubbleSize val="0"/>
        </c:dLbls>
        <c:gapWidth val="150"/>
        <c:axId val="42514688"/>
        <c:axId val="43188224"/>
      </c:barChart>
      <c:catAx>
        <c:axId val="42514688"/>
        <c:scaling>
          <c:orientation val="minMax"/>
        </c:scaling>
        <c:delete val="0"/>
        <c:axPos val="b"/>
        <c:majorTickMark val="out"/>
        <c:minorTickMark val="none"/>
        <c:tickLblPos val="nextTo"/>
        <c:txPr>
          <a:bodyPr/>
          <a:lstStyle/>
          <a:p>
            <a:pPr>
              <a:defRPr sz="2800">
                <a:latin typeface="Arial" panose="020B0604020202020204" pitchFamily="34" charset="0"/>
                <a:cs typeface="Arial" panose="020B0604020202020204" pitchFamily="34" charset="0"/>
              </a:defRPr>
            </a:pPr>
            <a:endParaRPr lang="he-IL"/>
          </a:p>
        </c:txPr>
        <c:crossAx val="43188224"/>
        <c:crosses val="autoZero"/>
        <c:auto val="1"/>
        <c:lblAlgn val="ctr"/>
        <c:lblOffset val="100"/>
        <c:noMultiLvlLbl val="0"/>
      </c:catAx>
      <c:valAx>
        <c:axId val="43188224"/>
        <c:scaling>
          <c:orientation val="minMax"/>
        </c:scaling>
        <c:delete val="0"/>
        <c:axPos val="l"/>
        <c:title>
          <c:tx>
            <c:rich>
              <a:bodyPr rot="-5400000" vert="horz"/>
              <a:lstStyle/>
              <a:p>
                <a:pPr>
                  <a:defRPr sz="2800">
                    <a:latin typeface="Arial" panose="020B0604020202020204" pitchFamily="34" charset="0"/>
                    <a:cs typeface="Arial" panose="020B0604020202020204" pitchFamily="34" charset="0"/>
                  </a:defRPr>
                </a:pPr>
                <a:r>
                  <a:rPr lang="en-US" sz="2800">
                    <a:latin typeface="Arial" panose="020B0604020202020204" pitchFamily="34" charset="0"/>
                    <a:cs typeface="Arial" panose="020B0604020202020204" pitchFamily="34" charset="0"/>
                  </a:rPr>
                  <a:t>Relative Gene Expression</a:t>
                </a:r>
              </a:p>
            </c:rich>
          </c:tx>
          <c:layout/>
          <c:overlay val="0"/>
        </c:title>
        <c:numFmt formatCode="0" sourceLinked="0"/>
        <c:majorTickMark val="out"/>
        <c:minorTickMark val="none"/>
        <c:tickLblPos val="nextTo"/>
        <c:txPr>
          <a:bodyPr/>
          <a:lstStyle/>
          <a:p>
            <a:pPr>
              <a:defRPr sz="2400"/>
            </a:pPr>
            <a:endParaRPr lang="he-IL"/>
          </a:p>
        </c:txPr>
        <c:crossAx val="42514688"/>
        <c:crosses val="autoZero"/>
        <c:crossBetween val="between"/>
        <c:majorUnit val="2"/>
      </c:valAx>
    </c:plotArea>
    <c:legend>
      <c:legendPos val="l"/>
      <c:layout>
        <c:manualLayout>
          <c:xMode val="edge"/>
          <c:yMode val="edge"/>
          <c:x val="0.30713275216028102"/>
          <c:y val="1.27522049767337E-2"/>
          <c:w val="0.17693278274833699"/>
          <c:h val="0.25716540780494301"/>
        </c:manualLayout>
      </c:layout>
      <c:overlay val="0"/>
      <c:txPr>
        <a:bodyPr/>
        <a:lstStyle/>
        <a:p>
          <a:pPr>
            <a:defRPr sz="2800">
              <a:latin typeface="Arial" panose="020B0604020202020204" pitchFamily="34" charset="0"/>
              <a:cs typeface="Arial" panose="020B0604020202020204" pitchFamily="34" charset="0"/>
            </a:defRPr>
          </a:pPr>
          <a:endParaRPr lang="he-IL"/>
        </a:p>
      </c:txPr>
    </c:legend>
    <c:plotVisOnly val="1"/>
    <c:dispBlanksAs val="gap"/>
    <c:showDLblsOverMax val="0"/>
  </c:chart>
  <c:spPr>
    <a:ln>
      <a:noFill/>
    </a:ln>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411"/>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3" y="0"/>
            <a:ext cx="2945659" cy="496411"/>
          </a:xfrm>
          <a:prstGeom prst="rect">
            <a:avLst/>
          </a:prstGeom>
        </p:spPr>
        <p:txBody>
          <a:bodyPr vert="horz" lIns="91440" tIns="45720" rIns="91440" bIns="45720" rtlCol="0"/>
          <a:lstStyle>
            <a:lvl1pPr algn="r">
              <a:defRPr sz="1200"/>
            </a:lvl1pPr>
          </a:lstStyle>
          <a:p>
            <a:fld id="{60C13756-A7BE-45E4-9359-8D7608AF5694}" type="datetimeFigureOut">
              <a:rPr lang="en-US" smtClean="0"/>
              <a:pPr/>
              <a:t>3/14/2016</a:t>
            </a:fld>
            <a:endParaRPr lang="en-US"/>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15907"/>
            <a:ext cx="5438140" cy="446770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430091"/>
            <a:ext cx="2945659" cy="496411"/>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3" y="9430091"/>
            <a:ext cx="2945659" cy="496411"/>
          </a:xfrm>
          <a:prstGeom prst="rect">
            <a:avLst/>
          </a:prstGeom>
        </p:spPr>
        <p:txBody>
          <a:bodyPr vert="horz" lIns="91440" tIns="45720" rIns="91440" bIns="45720" rtlCol="0" anchor="b"/>
          <a:lstStyle>
            <a:lvl1pPr algn="r">
              <a:defRPr sz="1200"/>
            </a:lvl1pPr>
          </a:lstStyle>
          <a:p>
            <a:fld id="{3FF95C0D-DCB0-4287-9578-39CB1ADF7941}" type="slidenum">
              <a:rPr lang="en-US" smtClean="0"/>
              <a:pPr/>
              <a:t>‹#›</a:t>
            </a:fld>
            <a:endParaRPr lang="en-US"/>
          </a:p>
        </p:txBody>
      </p:sp>
    </p:spTree>
    <p:extLst>
      <p:ext uri="{BB962C8B-B14F-4D97-AF65-F5344CB8AC3E}">
        <p14:creationId xmlns:p14="http://schemas.microsoft.com/office/powerpoint/2010/main" val="37631339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p:spPr>
      </p:sp>
      <p:sp>
        <p:nvSpPr>
          <p:cNvPr id="3584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n-US" dirty="0" smtClean="0">
                <a:cs typeface="Arial" pitchFamily="34" charset="0"/>
              </a:rPr>
              <a:t>Shalom,</a:t>
            </a:r>
          </a:p>
          <a:p>
            <a:pPr eaLnBrk="1" hangingPunct="1"/>
            <a:endParaRPr lang="en-US" dirty="0" smtClean="0">
              <a:cs typeface="Arial" pitchFamily="34" charset="0"/>
            </a:endParaRPr>
          </a:p>
          <a:p>
            <a:pPr eaLnBrk="1" hangingPunct="1"/>
            <a:r>
              <a:rPr lang="en-US" dirty="0" smtClean="0">
                <a:cs typeface="Arial" pitchFamily="34" charset="0"/>
              </a:rPr>
              <a:t>I would like to thank Prof. Benita and the committee for the kind invitation.</a:t>
            </a:r>
          </a:p>
          <a:p>
            <a:pPr eaLnBrk="1" hangingPunct="1"/>
            <a:endParaRPr lang="en-US" dirty="0" smtClean="0">
              <a:cs typeface="Arial" pitchFamily="34" charset="0"/>
            </a:endParaRPr>
          </a:p>
          <a:p>
            <a:pPr eaLnBrk="1" hangingPunct="1"/>
            <a:r>
              <a:rPr lang="en-US" dirty="0" smtClean="0">
                <a:cs typeface="Arial" pitchFamily="34" charset="0"/>
              </a:rPr>
              <a:t>Today I would like to talk on the role of metabolism in development. Specifically,</a:t>
            </a:r>
            <a:r>
              <a:rPr lang="en-US" baseline="0" dirty="0" smtClean="0">
                <a:cs typeface="Arial" pitchFamily="34" charset="0"/>
              </a:rPr>
              <a:t> I will describe the link between metabolism and cell identity.</a:t>
            </a:r>
            <a:endParaRPr lang="en-US" dirty="0" smtClean="0">
              <a:cs typeface="Arial"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cs typeface="Arial" pitchFamily="34" charset="0"/>
              </a:rPr>
              <a:t>I used two models to study two aspects  this link. </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cs typeface="Arial" pitchFamily="34" charset="0"/>
              </a:rPr>
              <a:t>The first metabolic mapping of a tissue was done using the Arabidopsis root for reasons that will be clearer soon.</a:t>
            </a:r>
          </a:p>
          <a:p>
            <a:pPr eaLnBrk="1" hangingPunct="1"/>
            <a:r>
              <a:rPr lang="en-US" baseline="0" dirty="0" smtClean="0">
                <a:cs typeface="Arial" pitchFamily="34" charset="0"/>
              </a:rPr>
              <a:t>I the second part of this talk I will discuss the </a:t>
            </a:r>
            <a:r>
              <a:rPr lang="en-US" sz="1200" kern="1200" dirty="0" smtClean="0">
                <a:solidFill>
                  <a:schemeClr val="tx1"/>
                </a:solidFill>
                <a:effectLst/>
                <a:latin typeface="+mn-lt"/>
                <a:ea typeface="+mn-ea"/>
                <a:cs typeface="+mn-cs"/>
              </a:rPr>
              <a:t>interactions between metabolism, epigenetics, and cell identity during pluripotent stem cell differentiation. </a:t>
            </a:r>
          </a:p>
        </p:txBody>
      </p:sp>
      <p:sp>
        <p:nvSpPr>
          <p:cNvPr id="3584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D30A8E97-92BB-4E21-A057-C78E5C4C48A4}" type="slidenum">
              <a:rPr lang="en-US" smtClean="0">
                <a:latin typeface="Arial" pitchFamily="34" charset="0"/>
                <a:cs typeface="Arial" pitchFamily="34" charset="0"/>
              </a:rPr>
              <a:pPr/>
              <a:t>1</a:t>
            </a:fld>
            <a:endParaRPr lang="en-US" smtClean="0">
              <a:latin typeface="Arial" pitchFamily="34" charset="0"/>
              <a:cs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 would like to start by introducing a</a:t>
            </a:r>
            <a:r>
              <a:rPr lang="en-US" baseline="0" dirty="0" smtClean="0"/>
              <a:t> new and non-familiar concept: Chemical </a:t>
            </a:r>
            <a:r>
              <a:rPr lang="en-US" baseline="0" dirty="0" err="1" smtClean="0"/>
              <a:t>Phenotyping</a:t>
            </a:r>
            <a:r>
              <a:rPr lang="en-US" baseline="0" dirty="0" smtClean="0"/>
              <a:t>.</a:t>
            </a:r>
          </a:p>
          <a:p>
            <a:r>
              <a:rPr lang="en-US" baseline="0" smtClean="0"/>
              <a:t>To understand this term, let us consider metabolism.</a:t>
            </a:r>
            <a:endParaRPr lang="en-US" baseline="0" dirty="0" smtClean="0"/>
          </a:p>
          <a:p>
            <a:r>
              <a:rPr lang="en-US" dirty="0" smtClean="0"/>
              <a:t>…</a:t>
            </a:r>
          </a:p>
          <a:p>
            <a:r>
              <a:rPr lang="en-US" dirty="0" smtClean="0"/>
              <a:t>Pauling studied the metabolic profile of human</a:t>
            </a:r>
            <a:r>
              <a:rPr lang="en-US" baseline="0" dirty="0" smtClean="0"/>
              <a:t> urine long before the </a:t>
            </a:r>
            <a:r>
              <a:rPr lang="en-US" baseline="0" dirty="0" err="1" smtClean="0"/>
              <a:t>bioinformatic</a:t>
            </a:r>
            <a:r>
              <a:rPr lang="en-US" baseline="0" dirty="0" smtClean="0"/>
              <a:t> and statistical tools we now use for such a study were introduced to the field.</a:t>
            </a:r>
          </a:p>
        </p:txBody>
      </p:sp>
      <p:sp>
        <p:nvSpPr>
          <p:cNvPr id="4" name="Slide Number Placeholder 3"/>
          <p:cNvSpPr>
            <a:spLocks noGrp="1"/>
          </p:cNvSpPr>
          <p:nvPr>
            <p:ph type="sldNum" sz="quarter" idx="10"/>
          </p:nvPr>
        </p:nvSpPr>
        <p:spPr/>
        <p:txBody>
          <a:bodyPr/>
          <a:lstStyle/>
          <a:p>
            <a:fld id="{3FF95C0D-DCB0-4287-9578-39CB1ADF7941}" type="slidenum">
              <a:rPr lang="en-US" smtClean="0"/>
              <a:pPr/>
              <a:t>2</a:t>
            </a:fld>
            <a:endParaRPr lang="en-US"/>
          </a:p>
        </p:txBody>
      </p:sp>
    </p:spTree>
    <p:extLst>
      <p:ext uri="{BB962C8B-B14F-4D97-AF65-F5344CB8AC3E}">
        <p14:creationId xmlns:p14="http://schemas.microsoft.com/office/powerpoint/2010/main" val="31198532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p:spPr>
      </p:sp>
      <p:sp>
        <p:nvSpPr>
          <p:cNvPr id="36867" name="Notes Placeholder 2"/>
          <p:cNvSpPr>
            <a:spLocks noGrp="1"/>
          </p:cNvSpPr>
          <p:nvPr>
            <p:ph type="body" idx="1"/>
          </p:nvPr>
        </p:nvSpPr>
        <p:spPr bwMode="auto">
          <a:noFill/>
        </p:spPr>
        <p:txBody>
          <a:bodyPr wrap="square" numCol="1" anchor="t" anchorCtr="0" compatLnSpc="1">
            <a:prstTxWarp prst="textNoShape">
              <a:avLst/>
            </a:prstTxWarp>
            <a:normAutofit fontScale="92500"/>
          </a:bodyPr>
          <a:lstStyle/>
          <a:p>
            <a:pPr algn="l" rtl="0"/>
            <a:r>
              <a:rPr lang="en-US" sz="1200" b="0" i="0" kern="1200" dirty="0" smtClean="0">
                <a:solidFill>
                  <a:schemeClr val="tx1"/>
                </a:solidFill>
                <a:effectLst/>
                <a:latin typeface="+mn-lt"/>
                <a:ea typeface="+mn-ea"/>
                <a:cs typeface="+mn-cs"/>
              </a:rPr>
              <a:t>Despite intensive use in</a:t>
            </a:r>
            <a:r>
              <a:rPr lang="en-US" sz="1200" b="0" i="0" kern="1200" baseline="0" dirty="0" smtClean="0">
                <a:solidFill>
                  <a:schemeClr val="tx1"/>
                </a:solidFill>
                <a:effectLst/>
                <a:latin typeface="+mn-lt"/>
                <a:ea typeface="+mn-ea"/>
                <a:cs typeface="+mn-cs"/>
              </a:rPr>
              <a:t> the new tool of metabolomics during </a:t>
            </a:r>
            <a:r>
              <a:rPr lang="en-US" sz="1200" b="0" i="0" kern="1200" dirty="0" smtClean="0">
                <a:solidFill>
                  <a:schemeClr val="tx1"/>
                </a:solidFill>
                <a:effectLst/>
                <a:latin typeface="+mn-lt"/>
                <a:ea typeface="+mn-ea"/>
                <a:cs typeface="+mn-cs"/>
              </a:rPr>
              <a:t>the last 15 years</a:t>
            </a:r>
            <a:r>
              <a:rPr lang="en-US" sz="1200" b="0" i="0" kern="1200" baseline="0" dirty="0" smtClean="0">
                <a:solidFill>
                  <a:schemeClr val="tx1"/>
                </a:solidFill>
                <a:effectLst/>
                <a:latin typeface="+mn-lt"/>
                <a:ea typeface="+mn-ea"/>
                <a:cs typeface="+mn-cs"/>
              </a:rPr>
              <a:t>, to date, such studies have been performed almost exclusively either on tissues, or on cell cultures </a:t>
            </a:r>
            <a:r>
              <a:rPr lang="en-US" sz="1200" b="0" i="0" kern="1200" dirty="0" smtClean="0">
                <a:solidFill>
                  <a:schemeClr val="tx1"/>
                </a:solidFill>
                <a:effectLst/>
                <a:latin typeface="+mn-lt"/>
                <a:ea typeface="+mn-ea"/>
                <a:cs typeface="+mn-cs"/>
              </a:rPr>
              <a:t>providing scarce information on the</a:t>
            </a:r>
            <a:r>
              <a:rPr lang="en-US" sz="1200" b="0" i="0" kern="1200" baseline="0" dirty="0" smtClean="0">
                <a:solidFill>
                  <a:schemeClr val="tx1"/>
                </a:solidFill>
                <a:effectLst/>
                <a:latin typeface="+mn-lt"/>
                <a:ea typeface="+mn-ea"/>
                <a:cs typeface="+mn-cs"/>
              </a:rPr>
              <a:t> </a:t>
            </a:r>
            <a:r>
              <a:rPr lang="en-US" sz="1200" b="0" i="0" kern="1200" baseline="0" dirty="0" err="1" smtClean="0">
                <a:solidFill>
                  <a:schemeClr val="tx1"/>
                </a:solidFill>
                <a:effectLst/>
                <a:latin typeface="+mn-lt"/>
                <a:ea typeface="+mn-ea"/>
                <a:cs typeface="+mn-cs"/>
              </a:rPr>
              <a:t>metabolome</a:t>
            </a:r>
            <a:r>
              <a:rPr lang="en-US" sz="1200" b="0" i="0" kern="1200" baseline="0" dirty="0" smtClean="0">
                <a:solidFill>
                  <a:schemeClr val="tx1"/>
                </a:solidFill>
                <a:effectLst/>
                <a:latin typeface="+mn-lt"/>
                <a:ea typeface="+mn-ea"/>
                <a:cs typeface="+mn-cs"/>
              </a:rPr>
              <a:t> at a cell type level.</a:t>
            </a:r>
          </a:p>
          <a:p>
            <a:pPr algn="l" rtl="0"/>
            <a:endParaRPr lang="en-US" sz="1200" b="0" i="0" kern="1200" baseline="0" dirty="0" smtClean="0">
              <a:solidFill>
                <a:schemeClr val="tx1"/>
              </a:solidFill>
              <a:effectLst/>
              <a:latin typeface="+mn-lt"/>
              <a:ea typeface="+mn-ea"/>
              <a:cs typeface="+mn-cs"/>
            </a:endParaRPr>
          </a:p>
          <a:p>
            <a:pPr algn="l" rtl="0"/>
            <a:r>
              <a:rPr lang="en-US" sz="1200" b="0" i="0" kern="1200" baseline="0" dirty="0" smtClean="0">
                <a:solidFill>
                  <a:schemeClr val="tx1"/>
                </a:solidFill>
                <a:effectLst/>
                <a:latin typeface="+mn-lt"/>
                <a:ea typeface="+mn-ea"/>
                <a:cs typeface="+mn-cs"/>
              </a:rPr>
              <a:t>As suggested by a recent study, oxytocin, a neuropeptide, is released in hypothalamic neurons to form a structure critically involved in fear suppression (here in red).</a:t>
            </a:r>
            <a:endParaRPr lang="en-US" sz="1200" b="0" i="0" kern="1200" dirty="0" smtClean="0">
              <a:solidFill>
                <a:schemeClr val="tx1"/>
              </a:solidFill>
              <a:effectLst/>
              <a:latin typeface="+mn-lt"/>
              <a:ea typeface="+mn-ea"/>
              <a:cs typeface="+mn-cs"/>
            </a:endParaRPr>
          </a:p>
          <a:p>
            <a:pPr algn="l" rtl="0"/>
            <a:endParaRPr lang="en-US" sz="1200" b="0" i="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Arial" panose="020B0604020202020204" pitchFamily="34" charset="0"/>
                <a:cs typeface="Arial Unicode MS" panose="020B0604020202020204" pitchFamily="34" charset="-128"/>
              </a:rPr>
              <a:t>Evoked Axonal Oxytocin Release in the Central Amygdala Attenuates Fear Response (</a:t>
            </a:r>
            <a:r>
              <a:rPr lang="en-US" dirty="0" err="1" smtClean="0">
                <a:latin typeface="Arial" panose="020B0604020202020204" pitchFamily="34" charset="0"/>
                <a:cs typeface="Arial Unicode MS" panose="020B0604020202020204" pitchFamily="34" charset="-128"/>
              </a:rPr>
              <a:t>Knobloch</a:t>
            </a:r>
            <a:r>
              <a:rPr lang="en-US" dirty="0" smtClean="0">
                <a:latin typeface="Arial" panose="020B0604020202020204" pitchFamily="34" charset="0"/>
                <a:cs typeface="Arial Unicode MS" panose="020B0604020202020204" pitchFamily="34" charset="-128"/>
              </a:rPr>
              <a:t>, 2012)</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latin typeface="Arial" panose="020B0604020202020204" pitchFamily="34" charset="0"/>
              <a:cs typeface="Arial Unicode MS" panose="020B0604020202020204" pitchFamily="34" charset="-128"/>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Arial" panose="020B0604020202020204" pitchFamily="34" charset="0"/>
                <a:cs typeface="Arial Unicode MS" panose="020B0604020202020204" pitchFamily="34" charset="-128"/>
              </a:rPr>
              <a:t>Oxytocin MW = </a:t>
            </a:r>
            <a:r>
              <a:rPr lang="he-IL" sz="1200" b="0" i="0" kern="1200" dirty="0" smtClean="0">
                <a:solidFill>
                  <a:schemeClr val="tx1"/>
                </a:solidFill>
                <a:effectLst/>
                <a:latin typeface="+mn-lt"/>
                <a:ea typeface="+mn-ea"/>
                <a:cs typeface="+mn-cs"/>
              </a:rPr>
              <a:t>1007.19</a:t>
            </a:r>
            <a:endParaRPr lang="he-IL" dirty="0" smtClean="0">
              <a:latin typeface="Arial" panose="020B0604020202020204" pitchFamily="34" charset="0"/>
              <a:cs typeface="Arial Unicode MS" panose="020B0604020202020204" pitchFamily="34" charset="-128"/>
            </a:endParaRPr>
          </a:p>
          <a:p>
            <a:pPr algn="l" rtl="0"/>
            <a:endParaRPr lang="en-US" sz="1200" b="0" i="0" kern="1200" dirty="0" smtClean="0">
              <a:solidFill>
                <a:schemeClr val="tx1"/>
              </a:solidFill>
              <a:effectLst/>
              <a:latin typeface="+mn-lt"/>
              <a:ea typeface="+mn-ea"/>
              <a:cs typeface="+mn-cs"/>
            </a:endParaRPr>
          </a:p>
          <a:p>
            <a:pPr algn="l" rtl="0"/>
            <a:r>
              <a:rPr lang="en-US" sz="1200" b="0" i="0" kern="1200" dirty="0" smtClean="0">
                <a:solidFill>
                  <a:schemeClr val="tx1"/>
                </a:solidFill>
                <a:effectLst/>
                <a:latin typeface="+mn-lt"/>
                <a:ea typeface="+mn-ea"/>
                <a:cs typeface="+mn-cs"/>
              </a:rPr>
              <a:t>The hypothalamic neuropeptide oxytocin (OT).</a:t>
            </a:r>
            <a:r>
              <a:rPr lang="en-US" sz="1200" b="0" i="0" kern="1200" baseline="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Here we gained by recombinant viruses selective genetic access to hypothalamic OT neurons to study their connectivity and control their activity by </a:t>
            </a:r>
            <a:r>
              <a:rPr lang="en-US" sz="1200" b="0" i="0" kern="1200" dirty="0" err="1" smtClean="0">
                <a:solidFill>
                  <a:schemeClr val="tx1"/>
                </a:solidFill>
                <a:effectLst/>
                <a:latin typeface="+mn-lt"/>
                <a:ea typeface="+mn-ea"/>
                <a:cs typeface="+mn-cs"/>
              </a:rPr>
              <a:t>optogenetic</a:t>
            </a:r>
            <a:r>
              <a:rPr lang="en-US" sz="1200" b="0" i="0" kern="1200" dirty="0" smtClean="0">
                <a:solidFill>
                  <a:schemeClr val="tx1"/>
                </a:solidFill>
                <a:effectLst/>
                <a:latin typeface="+mn-lt"/>
                <a:ea typeface="+mn-ea"/>
                <a:cs typeface="+mn-cs"/>
              </a:rPr>
              <a:t> means. </a:t>
            </a:r>
            <a:r>
              <a:rPr lang="en-US" sz="1200" b="1" i="0" kern="1200" dirty="0" smtClean="0">
                <a:solidFill>
                  <a:schemeClr val="tx1"/>
                </a:solidFill>
                <a:effectLst/>
                <a:latin typeface="+mn-lt"/>
                <a:ea typeface="+mn-ea"/>
                <a:cs typeface="+mn-cs"/>
              </a:rPr>
              <a:t>We found axons of hypothalamic OT neurons in the majority of forebrain regions, including the central amygdala (</a:t>
            </a:r>
            <a:r>
              <a:rPr lang="en-US" sz="1200" b="1" i="0" kern="1200" dirty="0" err="1" smtClean="0">
                <a:solidFill>
                  <a:schemeClr val="tx1"/>
                </a:solidFill>
                <a:effectLst/>
                <a:latin typeface="+mn-lt"/>
                <a:ea typeface="+mn-ea"/>
                <a:cs typeface="+mn-cs"/>
              </a:rPr>
              <a:t>CeA</a:t>
            </a:r>
            <a:r>
              <a:rPr lang="en-US" sz="1200" b="1" i="0" kern="1200" dirty="0" smtClean="0">
                <a:solidFill>
                  <a:schemeClr val="tx1"/>
                </a:solidFill>
                <a:effectLst/>
                <a:latin typeface="+mn-lt"/>
                <a:ea typeface="+mn-ea"/>
                <a:cs typeface="+mn-cs"/>
              </a:rPr>
              <a:t>), a structure critically involved in OT-mediated fear suppression</a:t>
            </a:r>
            <a:r>
              <a:rPr lang="en-US" sz="1200" b="0" i="0" kern="1200" dirty="0" smtClean="0">
                <a:solidFill>
                  <a:schemeClr val="tx1"/>
                </a:solidFill>
                <a:effectLst/>
                <a:latin typeface="+mn-lt"/>
                <a:ea typeface="+mn-ea"/>
                <a:cs typeface="+mn-cs"/>
              </a:rPr>
              <a:t>. In vitro, exposure to blue light of channelrhodopsin-2-expressing OT axons activated a local </a:t>
            </a:r>
            <a:r>
              <a:rPr lang="en-US" sz="1200" b="0" i="0" kern="1200" dirty="0" err="1" smtClean="0">
                <a:solidFill>
                  <a:schemeClr val="tx1"/>
                </a:solidFill>
                <a:effectLst/>
                <a:latin typeface="+mn-lt"/>
                <a:ea typeface="+mn-ea"/>
                <a:cs typeface="+mn-cs"/>
              </a:rPr>
              <a:t>GABAergic</a:t>
            </a:r>
            <a:r>
              <a:rPr lang="en-US" sz="1200" b="0" i="0" kern="1200" dirty="0" smtClean="0">
                <a:solidFill>
                  <a:schemeClr val="tx1"/>
                </a:solidFill>
                <a:effectLst/>
                <a:latin typeface="+mn-lt"/>
                <a:ea typeface="+mn-ea"/>
                <a:cs typeface="+mn-cs"/>
              </a:rPr>
              <a:t> circuit that inhibited neurons in the output region of the </a:t>
            </a:r>
            <a:r>
              <a:rPr lang="en-US" sz="1200" b="0" i="0" kern="1200" dirty="0" err="1" smtClean="0">
                <a:solidFill>
                  <a:schemeClr val="tx1"/>
                </a:solidFill>
                <a:effectLst/>
                <a:latin typeface="+mn-lt"/>
                <a:ea typeface="+mn-ea"/>
                <a:cs typeface="+mn-cs"/>
              </a:rPr>
              <a:t>CeA</a:t>
            </a:r>
            <a:r>
              <a:rPr lang="en-US" sz="1200" b="0" i="0" kern="1200" dirty="0" smtClean="0">
                <a:solidFill>
                  <a:schemeClr val="tx1"/>
                </a:solidFill>
                <a:effectLst/>
                <a:latin typeface="+mn-lt"/>
                <a:ea typeface="+mn-ea"/>
                <a:cs typeface="+mn-cs"/>
              </a:rPr>
              <a:t>. Remarkably, in vivo, local blue-light-induced endogenous OT release robustly decreased freezing responses in fear-conditioned rats. Our results thus show widespread central projections of hypothalamic OT neurons and demonstrate that OT release from local axonal endings can specifically control region-associated behaviors.</a:t>
            </a:r>
            <a:endParaRPr lang="en-US" dirty="0" smtClean="0">
              <a:cs typeface="Arial" pitchFamily="34" charset="0"/>
            </a:endParaRPr>
          </a:p>
          <a:p>
            <a:pPr algn="l" rtl="0"/>
            <a:endParaRPr lang="en-US" dirty="0" smtClean="0">
              <a:cs typeface="Arial" pitchFamily="34" charset="0"/>
            </a:endParaRPr>
          </a:p>
          <a:p>
            <a:pPr algn="l" rtl="0"/>
            <a:r>
              <a:rPr lang="en-US" dirty="0" smtClean="0">
                <a:cs typeface="Arial" pitchFamily="34" charset="0"/>
              </a:rPr>
              <a:t>Oxytocin</a:t>
            </a:r>
            <a:r>
              <a:rPr lang="en-US" baseline="0" dirty="0" smtClean="0">
                <a:cs typeface="Arial" pitchFamily="34" charset="0"/>
              </a:rPr>
              <a:t> (red)</a:t>
            </a:r>
            <a:endParaRPr lang="en-US" dirty="0" smtClean="0">
              <a:cs typeface="Arial" pitchFamily="34" charset="0"/>
            </a:endParaRPr>
          </a:p>
        </p:txBody>
      </p:sp>
      <p:sp>
        <p:nvSpPr>
          <p:cNvPr id="3686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BF013BE8-AB41-4D50-9251-4AEE4CECE0B0}" type="slidenum">
              <a:rPr lang="en-US" smtClean="0">
                <a:latin typeface="Arial" pitchFamily="34" charset="0"/>
                <a:cs typeface="Arial" pitchFamily="34" charset="0"/>
              </a:rPr>
              <a:pPr/>
              <a:t>3</a:t>
            </a:fld>
            <a:endParaRPr lang="en-US" smtClean="0">
              <a:latin typeface="Arial" pitchFamily="34" charset="0"/>
              <a:cs typeface="Arial"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592DC06B-0E4D-4190-ACDD-A1AA2AB74355}" type="slidenum">
              <a:rPr lang="he-IL" smtClean="0">
                <a:latin typeface="Arial" pitchFamily="34" charset="0"/>
                <a:cs typeface="Arial" pitchFamily="34" charset="0"/>
              </a:rPr>
              <a:pPr/>
              <a:t>4</a:t>
            </a:fld>
            <a:endParaRPr lang="en-US" smtClean="0">
              <a:latin typeface="Arial" pitchFamily="34" charset="0"/>
              <a:cs typeface="Arial" pitchFamily="34" charset="0"/>
            </a:endParaRPr>
          </a:p>
        </p:txBody>
      </p:sp>
      <p:sp>
        <p:nvSpPr>
          <p:cNvPr id="3891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8916"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r>
              <a:rPr lang="en-US" dirty="0" smtClean="0">
                <a:latin typeface="Arial" pitchFamily="34" charset="0"/>
                <a:cs typeface="Arial" pitchFamily="34" charset="0"/>
              </a:rPr>
              <a:t>To address metabolic zonation in</a:t>
            </a:r>
            <a:r>
              <a:rPr lang="en-US" baseline="0" dirty="0" smtClean="0">
                <a:latin typeface="Arial" pitchFamily="34" charset="0"/>
                <a:cs typeface="Arial" pitchFamily="34" charset="0"/>
              </a:rPr>
              <a:t> a tissue, we chose the Arabidopsis root as a model.</a:t>
            </a:r>
            <a:endParaRPr lang="en-US" dirty="0" smtClean="0">
              <a:latin typeface="Arial" pitchFamily="34" charset="0"/>
              <a:cs typeface="Arial"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 a metabolic profiling of cell types,</a:t>
            </a:r>
            <a:r>
              <a:rPr lang="en-US" baseline="0" dirty="0" smtClean="0"/>
              <a:t> I established the following work flow: a few steps were added to the typical sample preparation for metabolic profiling: enzymatic separation; cell isolation; concentration * 1000. Quite a few </a:t>
            </a:r>
            <a:r>
              <a:rPr lang="en-US" baseline="0" dirty="0" err="1" smtClean="0"/>
              <a:t>bioinformatic</a:t>
            </a:r>
            <a:r>
              <a:rPr lang="en-US" baseline="0" dirty="0" smtClean="0"/>
              <a:t> steps were taken to filter the data and get a comprehensive data set. A few of these were developed especially for this project: QC, Selection of samples derived masses, Exclusion of masses  resulting from enzymatic separation / sorting.</a:t>
            </a:r>
            <a:endParaRPr lang="he-IL" dirty="0"/>
          </a:p>
        </p:txBody>
      </p:sp>
      <p:sp>
        <p:nvSpPr>
          <p:cNvPr id="4" name="Slide Number Placeholder 3"/>
          <p:cNvSpPr>
            <a:spLocks noGrp="1"/>
          </p:cNvSpPr>
          <p:nvPr>
            <p:ph type="sldNum" sz="quarter" idx="10"/>
          </p:nvPr>
        </p:nvSpPr>
        <p:spPr/>
        <p:txBody>
          <a:bodyPr/>
          <a:lstStyle/>
          <a:p>
            <a:fld id="{3FF95C0D-DCB0-4287-9578-39CB1ADF7941}" type="slidenum">
              <a:rPr lang="en-US" smtClean="0"/>
              <a:pPr/>
              <a:t>5</a:t>
            </a:fld>
            <a:endParaRPr lang="en-US"/>
          </a:p>
        </p:txBody>
      </p:sp>
    </p:spTree>
    <p:extLst>
      <p:ext uri="{BB962C8B-B14F-4D97-AF65-F5344CB8AC3E}">
        <p14:creationId xmlns:p14="http://schemas.microsoft.com/office/powerpoint/2010/main" val="31575171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p:spPr>
      </p:sp>
      <p:sp>
        <p:nvSpPr>
          <p:cNvPr id="41987" name="Notes Placeholder 2"/>
          <p:cNvSpPr>
            <a:spLocks noGrp="1"/>
          </p:cNvSpPr>
          <p:nvPr>
            <p:ph type="body" idx="1"/>
          </p:nvPr>
        </p:nvSpPr>
        <p:spPr bwMode="auto">
          <a:noFill/>
        </p:spPr>
        <p:txBody>
          <a:bodyPr wrap="square" numCol="1" anchor="t" anchorCtr="0" compatLnSpc="1">
            <a:prstTxWarp prst="textNoShape">
              <a:avLst/>
            </a:prstTxWarp>
            <a:normAutofit fontScale="92500"/>
          </a:bodyPr>
          <a:lstStyle/>
          <a:p>
            <a:r>
              <a:rPr lang="en-US" sz="1200" b="0" i="0" u="none" strike="noStrike" kern="1200" baseline="0" dirty="0" smtClean="0">
                <a:solidFill>
                  <a:srgbClr val="FF0000"/>
                </a:solidFill>
                <a:latin typeface="+mn-lt"/>
                <a:ea typeface="+mn-ea"/>
                <a:cs typeface="+mn-cs"/>
              </a:rPr>
              <a:t>The results of the new work flow can be assessed from a Pearson correlation matrix in the upper panel, showing correlations of over 0.85 for all samples within the same cell type, and considerably lower correlations for samples from different cell populations.</a:t>
            </a:r>
          </a:p>
          <a:p>
            <a:endParaRPr lang="en-US" sz="1200" b="0" i="0" u="none" strike="noStrike" kern="1200" baseline="0" dirty="0" smtClean="0">
              <a:solidFill>
                <a:srgbClr val="FF0000"/>
              </a:solidFill>
              <a:latin typeface="+mn-lt"/>
              <a:ea typeface="+mn-ea"/>
              <a:cs typeface="+mn-cs"/>
            </a:endParaRPr>
          </a:p>
          <a:p>
            <a:r>
              <a:rPr lang="en-US" sz="1200" b="0" i="0" u="none" strike="noStrike" kern="1200" baseline="0" dirty="0" smtClean="0">
                <a:solidFill>
                  <a:srgbClr val="FF0000"/>
                </a:solidFill>
                <a:latin typeface="+mn-lt"/>
                <a:ea typeface="+mn-ea"/>
                <a:cs typeface="+mn-cs"/>
              </a:rPr>
              <a:t>PCA also suggested a separation of samples of the different groups, while clustering of samples of the same group.</a:t>
            </a:r>
          </a:p>
          <a:p>
            <a:endParaRPr lang="en-US" sz="1200" b="0" i="0" u="none" strike="noStrike" kern="1200" baseline="0" dirty="0" smtClean="0">
              <a:solidFill>
                <a:srgbClr val="FF0000"/>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smtClean="0">
                <a:solidFill>
                  <a:srgbClr val="FF0000"/>
                </a:solidFill>
                <a:latin typeface="+mn-lt"/>
                <a:ea typeface="+mn-ea"/>
                <a:cs typeface="+mn-cs"/>
              </a:rPr>
              <a:t>Principal Component Analysis (PCA) analysis </a:t>
            </a:r>
            <a:r>
              <a:rPr lang="en-US" dirty="0" smtClean="0"/>
              <a:t>transforms the data to </a:t>
            </a:r>
            <a:r>
              <a:rPr lang="en-US" b="1" dirty="0" smtClean="0"/>
              <a:t>a new coordinate system </a:t>
            </a:r>
            <a:r>
              <a:rPr lang="en-US" dirty="0" smtClean="0"/>
              <a:t>such that the greatest variance comes to lie on the first coordinate (called the first principal component), the second greatest variance on the second coordinate, and so on. </a:t>
            </a:r>
            <a:r>
              <a:rPr lang="en-US" sz="1200" b="0" i="0" kern="1200" dirty="0" smtClean="0">
                <a:solidFill>
                  <a:schemeClr val="tx1"/>
                </a:solidFill>
                <a:effectLst/>
                <a:latin typeface="+mn-lt"/>
                <a:ea typeface="+mn-ea"/>
                <a:cs typeface="+mn-cs"/>
              </a:rPr>
              <a:t>Principal Component Analysis is useful for reducing and interpreting large multivariate data sets with underlying linear structures, and for discovering previously unsuspected relationships.</a:t>
            </a:r>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rgbClr val="FF0000"/>
              </a:solidFill>
              <a:latin typeface="+mn-lt"/>
              <a:ea typeface="+mn-ea"/>
              <a:cs typeface="+mn-cs"/>
            </a:endParaRPr>
          </a:p>
          <a:p>
            <a:r>
              <a:rPr lang="en-US" sz="1200" b="0" i="0" u="none" strike="noStrike" kern="1200" baseline="0" dirty="0" smtClean="0">
                <a:solidFill>
                  <a:srgbClr val="FF0000"/>
                </a:solidFill>
                <a:latin typeface="+mn-lt"/>
                <a:ea typeface="+mn-ea"/>
                <a:cs typeface="+mn-cs"/>
              </a:rPr>
              <a:t>Pearson correlation coefficient of robust masses of plant origin among replicates of all five cell-type populations is higher than 0.85 (pink, correlation &gt;0.95; dark orange, correlation of 0.90–0.95; light orange, correlation of 0.85–0.90) (all</a:t>
            </a:r>
          </a:p>
          <a:p>
            <a:r>
              <a:rPr lang="en-US" sz="1200" b="0" i="0" u="none" strike="noStrike" kern="1200" baseline="0" dirty="0" smtClean="0">
                <a:solidFill>
                  <a:srgbClr val="FF0000"/>
                </a:solidFill>
                <a:latin typeface="+mn-lt"/>
                <a:ea typeface="+mn-ea"/>
                <a:cs typeface="+mn-cs"/>
              </a:rPr>
              <a:t>correlations are shown in Fig. S5)</a:t>
            </a:r>
          </a:p>
          <a:p>
            <a:endParaRPr lang="en-US" sz="1200" b="0" i="0" u="none" strike="noStrike" kern="1200" baseline="0" dirty="0" smtClean="0">
              <a:solidFill>
                <a:srgbClr val="FF0000"/>
              </a:solidFill>
              <a:latin typeface="+mn-lt"/>
              <a:ea typeface="+mn-ea"/>
              <a:cs typeface="+mn-cs"/>
            </a:endParaRPr>
          </a:p>
          <a:p>
            <a:r>
              <a:rPr lang="en-US" dirty="0" smtClean="0"/>
              <a:t>Principal component analysis (PCA) is mathematically defined as an orthogonal linear transformation that transforms the data to a new coordinate system such that the greatest variance by any projection of the data comes to lie on the first coordinate (called the first principal component), the second greatest variance on the second coordinate, and so on. Partial Least Square </a:t>
            </a:r>
            <a:r>
              <a:rPr lang="en-US" sz="1200" b="0" i="0" kern="1200" dirty="0" smtClean="0">
                <a:solidFill>
                  <a:schemeClr val="tx1"/>
                </a:solidFill>
                <a:effectLst/>
                <a:latin typeface="+mn-lt"/>
                <a:ea typeface="+mn-ea"/>
                <a:cs typeface="+mn-cs"/>
              </a:rPr>
              <a:t>Discriminant Analysis. Principal Component Analysis is useful for reducing and interpreting large multivariate data sets with underlying linear structures, and for discovering previously unsuspected relationships.</a:t>
            </a:r>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p:txBody>
      </p:sp>
      <p:sp>
        <p:nvSpPr>
          <p:cNvPr id="4198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DA180EFF-D7CF-4DA3-AA1D-82A95EFF9FFC}" type="slidenum">
              <a:rPr lang="en-US" smtClean="0">
                <a:latin typeface="Arial" pitchFamily="34" charset="0"/>
                <a:cs typeface="Arial" pitchFamily="34" charset="0"/>
              </a:rPr>
              <a:pPr/>
              <a:t>6</a:t>
            </a:fld>
            <a:endParaRPr lang="en-US" smtClean="0">
              <a:latin typeface="Arial" pitchFamily="34" charset="0"/>
              <a:cs typeface="Arial"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dirty="0" smtClean="0">
                <a:latin typeface="Arial" pitchFamily="34" charset="0"/>
                <a:cs typeface="Arial" pitchFamily="34" charset="0"/>
              </a:rPr>
              <a:t>The tight regulation resulting in the striking correlation of the different profiles of abundance of GSL</a:t>
            </a:r>
            <a:r>
              <a:rPr lang="en-US" sz="1200" b="0" baseline="0" dirty="0" smtClean="0">
                <a:latin typeface="Arial" pitchFamily="34" charset="0"/>
                <a:cs typeface="Arial" pitchFamily="34" charset="0"/>
              </a:rPr>
              <a:t> metabolites in the different cell types can be attributed to the rate limiting steps of the pathway. U</a:t>
            </a:r>
            <a:r>
              <a:rPr lang="en-US" sz="1200" b="0" dirty="0" smtClean="0">
                <a:latin typeface="Arial" pitchFamily="34" charset="0"/>
                <a:cs typeface="Arial" pitchFamily="34" charset="0"/>
              </a:rPr>
              <a:t>nder the assumption that</a:t>
            </a:r>
            <a:r>
              <a:rPr lang="en-US" sz="1200" b="0" baseline="0" dirty="0" smtClean="0">
                <a:latin typeface="Arial" pitchFamily="34" charset="0"/>
                <a:cs typeface="Arial" pitchFamily="34" charset="0"/>
              </a:rPr>
              <a:t> m</a:t>
            </a:r>
            <a:r>
              <a:rPr lang="en-US" sz="1200" b="0" dirty="0" smtClean="0">
                <a:latin typeface="Arial" pitchFamily="34" charset="0"/>
                <a:cs typeface="Arial" pitchFamily="34" charset="0"/>
              </a:rPr>
              <a:t>etabolite</a:t>
            </a:r>
            <a:r>
              <a:rPr lang="en-US" sz="1200" b="0" baseline="0" dirty="0" smtClean="0">
                <a:latin typeface="Arial" pitchFamily="34" charset="0"/>
                <a:cs typeface="Arial" pitchFamily="34" charset="0"/>
              </a:rPr>
              <a:t> abundance profile will be most correlative to the profile of the expression of the rate limiting step enzymes, the metabolic profile has been compared to the profiles of the expression of different enzymes of the pathway. </a:t>
            </a:r>
          </a:p>
          <a:p>
            <a:endParaRPr lang="en-US" sz="1200" b="0" i="0" u="none" strike="noStrike" kern="1200" baseline="0" dirty="0" smtClean="0">
              <a:solidFill>
                <a:schemeClr val="tx1"/>
              </a:solidFill>
              <a:effectLst/>
              <a:latin typeface="Arial" pitchFamily="34" charset="0"/>
              <a:ea typeface="+mn-ea"/>
              <a:cs typeface="Arial"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cs typeface="Arial" pitchFamily="34" charset="0"/>
              </a:rPr>
              <a:t>GS-OH: a side-chain modifying locus that is involved in </a:t>
            </a:r>
            <a:r>
              <a:rPr lang="en-US" dirty="0" err="1" smtClean="0">
                <a:cs typeface="Arial" pitchFamily="34" charset="0"/>
              </a:rPr>
              <a:t>hydroxylating</a:t>
            </a:r>
            <a:r>
              <a:rPr lang="en-US" dirty="0" smtClean="0">
                <a:cs typeface="Arial" pitchFamily="34" charset="0"/>
              </a:rPr>
              <a:t> </a:t>
            </a:r>
            <a:r>
              <a:rPr lang="en-US" dirty="0" err="1" smtClean="0">
                <a:cs typeface="Arial" pitchFamily="34" charset="0"/>
              </a:rPr>
              <a:t>alkenyl</a:t>
            </a:r>
            <a:r>
              <a:rPr lang="en-US" dirty="0" smtClean="0">
                <a:cs typeface="Arial" pitchFamily="34" charset="0"/>
              </a:rPr>
              <a:t> </a:t>
            </a:r>
            <a:r>
              <a:rPr lang="en-US" dirty="0" err="1" smtClean="0">
                <a:cs typeface="Arial" pitchFamily="34" charset="0"/>
              </a:rPr>
              <a:t>glucosinolates</a:t>
            </a:r>
            <a:r>
              <a:rPr lang="en-US" dirty="0" smtClean="0">
                <a:cs typeface="Arial" pitchFamily="34" charset="0"/>
              </a:rPr>
              <a:t> (</a:t>
            </a:r>
            <a:r>
              <a:rPr lang="en-US" dirty="0" err="1" smtClean="0">
                <a:cs typeface="Arial" pitchFamily="34" charset="0"/>
              </a:rPr>
              <a:t>Kliebenstein</a:t>
            </a:r>
            <a:r>
              <a:rPr lang="en-US" dirty="0" smtClean="0">
                <a:cs typeface="Arial" pitchFamily="34" charset="0"/>
              </a:rPr>
              <a:t> et al, 2005), and FMO-GSOX5, which catalyzes </a:t>
            </a:r>
            <a:r>
              <a:rPr lang="en-US" dirty="0" err="1" smtClean="0">
                <a:cs typeface="Arial" pitchFamily="34" charset="0"/>
              </a:rPr>
              <a:t>thiol</a:t>
            </a:r>
            <a:r>
              <a:rPr lang="en-US" dirty="0" smtClean="0">
                <a:cs typeface="Arial" pitchFamily="34" charset="0"/>
              </a:rPr>
              <a:t> oxidation, i.e. the conversion of </a:t>
            </a:r>
            <a:r>
              <a:rPr lang="en-US" dirty="0" err="1" smtClean="0">
                <a:cs typeface="Arial" pitchFamily="34" charset="0"/>
              </a:rPr>
              <a:t>methylthioalkyl</a:t>
            </a:r>
            <a:r>
              <a:rPr lang="en-US" dirty="0" smtClean="0">
                <a:cs typeface="Arial" pitchFamily="34" charset="0"/>
              </a:rPr>
              <a:t> GLIs into </a:t>
            </a:r>
            <a:r>
              <a:rPr lang="en-US" dirty="0" err="1" smtClean="0">
                <a:cs typeface="Arial" pitchFamily="34" charset="0"/>
              </a:rPr>
              <a:t>methylsulfinylalkyl</a:t>
            </a:r>
            <a:r>
              <a:rPr lang="en-US" dirty="0" smtClean="0">
                <a:cs typeface="Arial" pitchFamily="34" charset="0"/>
              </a:rPr>
              <a:t> GLIs (</a:t>
            </a:r>
            <a:r>
              <a:rPr lang="en-US" dirty="0" err="1" smtClean="0">
                <a:cs typeface="Arial" pitchFamily="34" charset="0"/>
              </a:rPr>
              <a:t>Sønderby</a:t>
            </a:r>
            <a:r>
              <a:rPr lang="en-US" dirty="0" smtClean="0">
                <a:cs typeface="Arial" pitchFamily="34" charset="0"/>
              </a:rPr>
              <a:t> et al, 2010).</a:t>
            </a:r>
          </a:p>
          <a:p>
            <a:endParaRPr lang="en-US" sz="1200" b="0" i="0" u="none" strike="noStrike" kern="1200" dirty="0" smtClean="0">
              <a:solidFill>
                <a:schemeClr val="tx1"/>
              </a:solidFill>
              <a:effectLst/>
              <a:latin typeface="+mn-lt"/>
              <a:ea typeface="+mn-ea"/>
              <a:cs typeface="+mn-cs"/>
            </a:endParaRPr>
          </a:p>
          <a:p>
            <a:r>
              <a:rPr lang="en-US" sz="1200" b="0" i="0" u="none" strike="noStrike" kern="1200" dirty="0" smtClean="0">
                <a:solidFill>
                  <a:schemeClr val="tx1"/>
                </a:solidFill>
                <a:effectLst/>
                <a:latin typeface="+mn-lt"/>
                <a:ea typeface="+mn-ea"/>
                <a:cs typeface="+mn-cs"/>
              </a:rPr>
              <a:t>Log10 of Normalized Expression relative to the mean.</a:t>
            </a:r>
            <a:endParaRPr lang="he-IL" dirty="0"/>
          </a:p>
        </p:txBody>
      </p:sp>
      <p:sp>
        <p:nvSpPr>
          <p:cNvPr id="4" name="Slide Number Placeholder 3"/>
          <p:cNvSpPr>
            <a:spLocks noGrp="1"/>
          </p:cNvSpPr>
          <p:nvPr>
            <p:ph type="sldNum" sz="quarter" idx="10"/>
          </p:nvPr>
        </p:nvSpPr>
        <p:spPr/>
        <p:txBody>
          <a:bodyPr/>
          <a:lstStyle/>
          <a:p>
            <a:fld id="{3FF95C0D-DCB0-4287-9578-39CB1ADF7941}" type="slidenum">
              <a:rPr lang="en-US" smtClean="0"/>
              <a:pPr/>
              <a:t>7</a:t>
            </a:fld>
            <a:endParaRPr lang="en-US"/>
          </a:p>
        </p:txBody>
      </p:sp>
    </p:spTree>
    <p:extLst>
      <p:ext uri="{BB962C8B-B14F-4D97-AF65-F5344CB8AC3E}">
        <p14:creationId xmlns:p14="http://schemas.microsoft.com/office/powerpoint/2010/main" val="39544837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p:spPr>
      </p:sp>
      <p:sp>
        <p:nvSpPr>
          <p:cNvPr id="47107"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err="1" smtClean="0">
                <a:cs typeface="Arial" pitchFamily="34" charset="0"/>
              </a:rPr>
              <a:t>Phenylpropanoid</a:t>
            </a:r>
            <a:r>
              <a:rPr lang="en-US" dirty="0" smtClean="0">
                <a:cs typeface="Arial" pitchFamily="34" charset="0"/>
              </a:rPr>
              <a:t> are also most abundant within the </a:t>
            </a:r>
            <a:r>
              <a:rPr lang="en-US" b="1" dirty="0" smtClean="0">
                <a:cs typeface="Arial" pitchFamily="34" charset="0"/>
              </a:rPr>
              <a:t>cortex</a:t>
            </a:r>
            <a:r>
              <a:rPr lang="en-US" dirty="0" smtClean="0">
                <a:cs typeface="Arial" pitchFamily="34" charset="0"/>
              </a:rPr>
              <a:t>. The majority of </a:t>
            </a:r>
            <a:r>
              <a:rPr lang="en-US" dirty="0" err="1" smtClean="0">
                <a:cs typeface="Arial" pitchFamily="34" charset="0"/>
              </a:rPr>
              <a:t>Phenylpropanoids</a:t>
            </a:r>
            <a:r>
              <a:rPr lang="en-US" dirty="0" smtClean="0">
                <a:cs typeface="Arial" pitchFamily="34" charset="0"/>
              </a:rPr>
              <a:t> show maximal abundance (log</a:t>
            </a:r>
            <a:r>
              <a:rPr lang="en-US" baseline="-25000" dirty="0" smtClean="0">
                <a:cs typeface="Arial" pitchFamily="34" charset="0"/>
              </a:rPr>
              <a:t>10</a:t>
            </a:r>
            <a:r>
              <a:rPr lang="en-US" dirty="0" smtClean="0">
                <a:cs typeface="Arial" pitchFamily="34" charset="0"/>
              </a:rPr>
              <a:t>) in the cortex relative to other cell types, in accordance with the expression of </a:t>
            </a:r>
            <a:r>
              <a:rPr lang="en-US" dirty="0" err="1" smtClean="0">
                <a:cs typeface="Arial" pitchFamily="34" charset="0"/>
              </a:rPr>
              <a:t>Phenylpropanoid</a:t>
            </a:r>
            <a:r>
              <a:rPr lang="en-US" dirty="0" smtClean="0">
                <a:cs typeface="Arial" pitchFamily="34" charset="0"/>
              </a:rPr>
              <a:t> biosynthesis genes (log</a:t>
            </a:r>
            <a:r>
              <a:rPr lang="en-US" baseline="-25000" dirty="0" smtClean="0">
                <a:cs typeface="Arial" pitchFamily="34" charset="0"/>
              </a:rPr>
              <a:t>2</a:t>
            </a:r>
            <a:r>
              <a:rPr lang="en-US" dirty="0" smtClean="0">
                <a:cs typeface="Arial" pitchFamily="34" charset="0"/>
              </a:rPr>
              <a:t>) enriched in the cortex relative to other cell types. Seeing the</a:t>
            </a:r>
            <a:r>
              <a:rPr lang="en-US" baseline="0" dirty="0" smtClean="0">
                <a:cs typeface="Arial" pitchFamily="34" charset="0"/>
              </a:rPr>
              <a:t> anatomy of the root, this makes biological sense. The plant woul</a:t>
            </a:r>
            <a:r>
              <a:rPr lang="en-US" dirty="0" smtClean="0">
                <a:cs typeface="Arial" pitchFamily="34" charset="0"/>
              </a:rPr>
              <a:t>d be best served</a:t>
            </a:r>
            <a:r>
              <a:rPr lang="en-US" baseline="0" dirty="0" smtClean="0">
                <a:cs typeface="Arial" pitchFamily="34" charset="0"/>
              </a:rPr>
              <a:t> by releasing defensive secondary metabolites when bacterial /</a:t>
            </a:r>
            <a:r>
              <a:rPr lang="en-US" baseline="0" dirty="0" err="1" smtClean="0">
                <a:cs typeface="Arial" pitchFamily="34" charset="0"/>
              </a:rPr>
              <a:t>fugi</a:t>
            </a:r>
            <a:r>
              <a:rPr lang="en-US" baseline="0" dirty="0" smtClean="0">
                <a:cs typeface="Arial" pitchFamily="34" charset="0"/>
              </a:rPr>
              <a:t>/insect infection reaches the inner layers. This way, while protecting the inner layers, energy is not wasted on every superficial scratch in the epidermis.</a:t>
            </a:r>
            <a:endParaRPr lang="en-US" dirty="0" smtClean="0">
              <a:cs typeface="Arial" pitchFamily="34" charset="0"/>
            </a:endParaRPr>
          </a:p>
        </p:txBody>
      </p:sp>
      <p:sp>
        <p:nvSpPr>
          <p:cNvPr id="4710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73A18C77-EDF2-4D55-9B7C-0837DEB56C38}" type="slidenum">
              <a:rPr lang="en-US" smtClean="0">
                <a:latin typeface="Arial" pitchFamily="34" charset="0"/>
                <a:cs typeface="Arial" pitchFamily="34" charset="0"/>
              </a:rPr>
              <a:pPr/>
              <a:t>8</a:t>
            </a:fld>
            <a:endParaRPr lang="en-US" smtClean="0">
              <a:latin typeface="Arial" pitchFamily="34" charset="0"/>
              <a:cs typeface="Arial"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baseline="0" dirty="0" smtClean="0">
                <a:latin typeface="Arial" pitchFamily="34" charset="0"/>
                <a:cs typeface="Arial" pitchFamily="34" charset="0"/>
              </a:rPr>
              <a:t>We studied the correlations of metabolite abundance and gene expression in several different ways. While Elongation of side chain  and </a:t>
            </a:r>
            <a:r>
              <a:rPr lang="en-US" dirty="0" err="1" smtClean="0">
                <a:latin typeface="Arial" panose="020B0604020202020204" pitchFamily="34" charset="0"/>
                <a:cs typeface="Arial" panose="020B0604020202020204" pitchFamily="34" charset="0"/>
              </a:rPr>
              <a:t>Glucone</a:t>
            </a:r>
            <a:r>
              <a:rPr lang="en-US" dirty="0" smtClean="0">
                <a:latin typeface="Arial" panose="020B0604020202020204" pitchFamily="34" charset="0"/>
                <a:cs typeface="Arial" panose="020B0604020202020204" pitchFamily="34" charset="0"/>
              </a:rPr>
              <a:t> formation and core structure have poor Pearson</a:t>
            </a:r>
            <a:r>
              <a:rPr lang="en-US" baseline="0" dirty="0" smtClean="0">
                <a:latin typeface="Arial" panose="020B0604020202020204" pitchFamily="34" charset="0"/>
                <a:cs typeface="Arial" panose="020B0604020202020204" pitchFamily="34" charset="0"/>
              </a:rPr>
              <a:t> correlations, </a:t>
            </a:r>
            <a:r>
              <a:rPr lang="en-US" dirty="0" smtClean="0">
                <a:latin typeface="Arial" panose="020B0604020202020204" pitchFamily="34" charset="0"/>
                <a:cs typeface="Arial" panose="020B0604020202020204" pitchFamily="34" charset="0"/>
              </a:rPr>
              <a:t>Oxidation of side chain shows a much higher correlation between metabolite abundance and gene expression,</a:t>
            </a:r>
            <a:r>
              <a:rPr lang="en-US" baseline="0" dirty="0" smtClean="0">
                <a:latin typeface="Arial" panose="020B0604020202020204" pitchFamily="34" charset="0"/>
                <a:cs typeface="Arial" panose="020B0604020202020204" pitchFamily="34" charset="0"/>
              </a:rPr>
              <a:t> suggesting that these are the rate limiting steps of the pathway.</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latin typeface="Arial" panose="020B0604020202020204" pitchFamily="34" charset="0"/>
                <a:cs typeface="Arial" panose="020B0604020202020204" pitchFamily="34" charset="0"/>
              </a:rPr>
              <a:t>Interestingly, these chemical modifications are considered to be responsible for the biological activity of these metabolites.</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cs typeface="Arial"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cs typeface="Arial" pitchFamily="34" charset="0"/>
              </a:rPr>
              <a:t>GS-OH: a side-chain modifying locus that is involved in </a:t>
            </a:r>
            <a:r>
              <a:rPr lang="en-US" dirty="0" err="1" smtClean="0">
                <a:cs typeface="Arial" pitchFamily="34" charset="0"/>
              </a:rPr>
              <a:t>hydroxylating</a:t>
            </a:r>
            <a:r>
              <a:rPr lang="en-US" dirty="0" smtClean="0">
                <a:cs typeface="Arial" pitchFamily="34" charset="0"/>
              </a:rPr>
              <a:t> </a:t>
            </a:r>
            <a:r>
              <a:rPr lang="en-US" dirty="0" err="1" smtClean="0">
                <a:cs typeface="Arial" pitchFamily="34" charset="0"/>
              </a:rPr>
              <a:t>alkenyl</a:t>
            </a:r>
            <a:r>
              <a:rPr lang="en-US" dirty="0" smtClean="0">
                <a:cs typeface="Arial" pitchFamily="34" charset="0"/>
              </a:rPr>
              <a:t> </a:t>
            </a:r>
            <a:r>
              <a:rPr lang="en-US" dirty="0" err="1" smtClean="0">
                <a:cs typeface="Arial" pitchFamily="34" charset="0"/>
              </a:rPr>
              <a:t>glucosinolates</a:t>
            </a:r>
            <a:r>
              <a:rPr lang="en-US" dirty="0" smtClean="0">
                <a:cs typeface="Arial" pitchFamily="34" charset="0"/>
              </a:rPr>
              <a:t> (</a:t>
            </a:r>
            <a:r>
              <a:rPr lang="en-US" dirty="0" err="1" smtClean="0">
                <a:cs typeface="Arial" pitchFamily="34" charset="0"/>
              </a:rPr>
              <a:t>Kliebenstein</a:t>
            </a:r>
            <a:r>
              <a:rPr lang="en-US" dirty="0" smtClean="0">
                <a:cs typeface="Arial" pitchFamily="34" charset="0"/>
              </a:rPr>
              <a:t> et al, 2005), and FMO-GSOX5, which catalyzes </a:t>
            </a:r>
            <a:r>
              <a:rPr lang="en-US" dirty="0" err="1" smtClean="0">
                <a:cs typeface="Arial" pitchFamily="34" charset="0"/>
              </a:rPr>
              <a:t>thiol</a:t>
            </a:r>
            <a:r>
              <a:rPr lang="en-US" dirty="0" smtClean="0">
                <a:cs typeface="Arial" pitchFamily="34" charset="0"/>
              </a:rPr>
              <a:t> oxidation, i.e. the conversion of </a:t>
            </a:r>
            <a:r>
              <a:rPr lang="en-US" dirty="0" err="1" smtClean="0">
                <a:cs typeface="Arial" pitchFamily="34" charset="0"/>
              </a:rPr>
              <a:t>methylthioalkyl</a:t>
            </a:r>
            <a:r>
              <a:rPr lang="en-US" dirty="0" smtClean="0">
                <a:cs typeface="Arial" pitchFamily="34" charset="0"/>
              </a:rPr>
              <a:t> GLIs into </a:t>
            </a:r>
            <a:r>
              <a:rPr lang="en-US" dirty="0" err="1" smtClean="0">
                <a:cs typeface="Arial" pitchFamily="34" charset="0"/>
              </a:rPr>
              <a:t>methylsulfinylalkyl</a:t>
            </a:r>
            <a:r>
              <a:rPr lang="en-US" dirty="0" smtClean="0">
                <a:cs typeface="Arial" pitchFamily="34" charset="0"/>
              </a:rPr>
              <a:t> GLIs (</a:t>
            </a:r>
            <a:r>
              <a:rPr lang="en-US" dirty="0" err="1" smtClean="0">
                <a:cs typeface="Arial" pitchFamily="34" charset="0"/>
              </a:rPr>
              <a:t>Sønderby</a:t>
            </a:r>
            <a:r>
              <a:rPr lang="en-US" dirty="0" smtClean="0">
                <a:cs typeface="Arial" pitchFamily="34" charset="0"/>
              </a:rPr>
              <a:t> et al, 2010).</a:t>
            </a:r>
          </a:p>
          <a:p>
            <a:endParaRPr lang="he-IL" b="0" dirty="0"/>
          </a:p>
        </p:txBody>
      </p:sp>
      <p:sp>
        <p:nvSpPr>
          <p:cNvPr id="4" name="Slide Number Placeholder 3"/>
          <p:cNvSpPr>
            <a:spLocks noGrp="1"/>
          </p:cNvSpPr>
          <p:nvPr>
            <p:ph type="sldNum" sz="quarter" idx="10"/>
          </p:nvPr>
        </p:nvSpPr>
        <p:spPr/>
        <p:txBody>
          <a:bodyPr/>
          <a:lstStyle/>
          <a:p>
            <a:fld id="{3FF95C0D-DCB0-4287-9578-39CB1ADF7941}" type="slidenum">
              <a:rPr lang="en-US" smtClean="0"/>
              <a:pPr/>
              <a:t>9</a:t>
            </a:fld>
            <a:endParaRPr lang="en-US"/>
          </a:p>
        </p:txBody>
      </p:sp>
    </p:spTree>
    <p:extLst>
      <p:ext uri="{BB962C8B-B14F-4D97-AF65-F5344CB8AC3E}">
        <p14:creationId xmlns:p14="http://schemas.microsoft.com/office/powerpoint/2010/main" val="23753244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Although the metabolism pf acetate in mammalian</a:t>
            </a:r>
            <a:r>
              <a:rPr lang="en-US" baseline="0" dirty="0" smtClean="0"/>
              <a:t> cells was overlooked for many years, it is known to be in equilibrium with acetyl CoA, a major metabolic junction of primary metabolic pathways.</a:t>
            </a:r>
            <a:endParaRPr lang="en-US" dirty="0" smtClean="0"/>
          </a:p>
          <a:p>
            <a:endParaRPr lang="en-US" dirty="0" smtClean="0"/>
          </a:p>
          <a:p>
            <a:r>
              <a:rPr lang="en-US" dirty="0" smtClean="0"/>
              <a:t>I </a:t>
            </a:r>
            <a:r>
              <a:rPr lang="en-US" dirty="0"/>
              <a:t>tested the expression of the genes responsible for the formation of acetyl CoA in mammalian cells.</a:t>
            </a:r>
          </a:p>
          <a:p>
            <a:r>
              <a:rPr lang="en-US" dirty="0"/>
              <a:t>These were all down-regulated in early differentiated cells, giving the notion that this metabolite may have some role in pluripotent cells.</a:t>
            </a:r>
          </a:p>
          <a:p>
            <a:endParaRPr lang="en-US" dirty="0"/>
          </a:p>
          <a:p>
            <a:r>
              <a:rPr lang="en-US" dirty="0"/>
              <a:t>Quantitative Reverse transcription polymerase chain reaction (RT-PCR) analysis shows 2 5 and 4, -fold lower expression of </a:t>
            </a:r>
            <a:r>
              <a:rPr lang="en-US" b="1" dirty="0"/>
              <a:t>pyruvate dehydrogenase B </a:t>
            </a:r>
            <a:r>
              <a:rPr lang="en-US" dirty="0"/>
              <a:t>(PDHB), </a:t>
            </a:r>
            <a:r>
              <a:rPr lang="en-US" b="1" dirty="0"/>
              <a:t>ATP citrate </a:t>
            </a:r>
            <a:r>
              <a:rPr lang="en-US" b="1" dirty="0" err="1"/>
              <a:t>lyase</a:t>
            </a:r>
            <a:r>
              <a:rPr lang="en-US" b="1" dirty="0"/>
              <a:t> </a:t>
            </a:r>
            <a:r>
              <a:rPr lang="en-US" dirty="0"/>
              <a:t>(ACLY) and </a:t>
            </a:r>
            <a:r>
              <a:rPr lang="en-US" b="1" dirty="0">
                <a:solidFill>
                  <a:srgbClr val="FF0000"/>
                </a:solidFill>
              </a:rPr>
              <a:t>acetyl-coenzyme A </a:t>
            </a:r>
            <a:r>
              <a:rPr lang="en-US" b="1" dirty="0" err="1">
                <a:solidFill>
                  <a:srgbClr val="FF0000"/>
                </a:solidFill>
              </a:rPr>
              <a:t>synthetase</a:t>
            </a:r>
            <a:r>
              <a:rPr lang="en-US" b="1" dirty="0">
                <a:solidFill>
                  <a:srgbClr val="FF0000"/>
                </a:solidFill>
              </a:rPr>
              <a:t> </a:t>
            </a:r>
            <a:r>
              <a:rPr lang="en-US" dirty="0"/>
              <a:t>(ACCS2), after 48 hours of spontaneous differentiation, suggesting a glycolytic driven production of cytoplasmic acetyl-CoA .</a:t>
            </a:r>
          </a:p>
          <a:p>
            <a:r>
              <a:rPr lang="en-US" dirty="0"/>
              <a:t>Importantly, stimulation of differentiating cells with acetate increased acetyl-CoA (p≤0.05), but did not affect glycolysis or the expression of ACSS2, PDHB and ACLY, suggesting that acetate is converted to acetyl-CoA.</a:t>
            </a:r>
          </a:p>
          <a:p>
            <a:endParaRPr lang="en-US" dirty="0"/>
          </a:p>
          <a:p>
            <a:r>
              <a:rPr lang="en-US" dirty="0"/>
              <a:t>Mitochondrial uncoupling protein expression was not changed, although recently suggested to be involved in ESC differentiation</a:t>
            </a:r>
          </a:p>
          <a:p>
            <a:endParaRPr lang="en-US" dirty="0"/>
          </a:p>
          <a:p>
            <a:endParaRPr lang="he-IL" dirty="0"/>
          </a:p>
        </p:txBody>
      </p:sp>
      <p:sp>
        <p:nvSpPr>
          <p:cNvPr id="4" name="Slide Number Placeholder 3"/>
          <p:cNvSpPr>
            <a:spLocks noGrp="1"/>
          </p:cNvSpPr>
          <p:nvPr>
            <p:ph type="sldNum" sz="quarter" idx="10"/>
          </p:nvPr>
        </p:nvSpPr>
        <p:spPr/>
        <p:txBody>
          <a:bodyPr/>
          <a:lstStyle/>
          <a:p>
            <a:fld id="{3FF95C0D-DCB0-4287-9578-39CB1ADF7941}" type="slidenum">
              <a:rPr lang="en-US" smtClean="0"/>
              <a:pPr/>
              <a:t>10</a:t>
            </a:fld>
            <a:endParaRPr lang="en-US"/>
          </a:p>
        </p:txBody>
      </p:sp>
    </p:spTree>
    <p:extLst>
      <p:ext uri="{BB962C8B-B14F-4D97-AF65-F5344CB8AC3E}">
        <p14:creationId xmlns:p14="http://schemas.microsoft.com/office/powerpoint/2010/main" val="2954702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e-IL" dirty="0"/>
          </a:p>
        </p:txBody>
      </p:sp>
      <p:sp>
        <p:nvSpPr>
          <p:cNvPr id="4" name="Slide Number Placeholder 3"/>
          <p:cNvSpPr>
            <a:spLocks noGrp="1"/>
          </p:cNvSpPr>
          <p:nvPr>
            <p:ph type="sldNum" sz="quarter" idx="10"/>
          </p:nvPr>
        </p:nvSpPr>
        <p:spPr/>
        <p:txBody>
          <a:bodyPr/>
          <a:lstStyle/>
          <a:p>
            <a:fld id="{3FF95C0D-DCB0-4287-9578-39CB1ADF7941}" type="slidenum">
              <a:rPr lang="en-US" smtClean="0"/>
              <a:pPr/>
              <a:t>11</a:t>
            </a:fld>
            <a:endParaRPr lang="en-US"/>
          </a:p>
        </p:txBody>
      </p:sp>
    </p:spTree>
    <p:extLst>
      <p:ext uri="{BB962C8B-B14F-4D97-AF65-F5344CB8AC3E}">
        <p14:creationId xmlns:p14="http://schemas.microsoft.com/office/powerpoint/2010/main" val="14007825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e-IL" dirty="0"/>
          </a:p>
        </p:txBody>
      </p:sp>
      <p:sp>
        <p:nvSpPr>
          <p:cNvPr id="4" name="Slide Number Placeholder 3"/>
          <p:cNvSpPr>
            <a:spLocks noGrp="1"/>
          </p:cNvSpPr>
          <p:nvPr>
            <p:ph type="sldNum" sz="quarter" idx="10"/>
          </p:nvPr>
        </p:nvSpPr>
        <p:spPr/>
        <p:txBody>
          <a:bodyPr/>
          <a:lstStyle/>
          <a:p>
            <a:fld id="{7169E695-E7CE-4C74-A228-E54325D612BB}" type="slidenum">
              <a:rPr lang="he-IL" smtClean="0"/>
              <a:t>14</a:t>
            </a:fld>
            <a:endParaRPr lang="he-IL"/>
          </a:p>
        </p:txBody>
      </p:sp>
    </p:spTree>
    <p:extLst>
      <p:ext uri="{BB962C8B-B14F-4D97-AF65-F5344CB8AC3E}">
        <p14:creationId xmlns:p14="http://schemas.microsoft.com/office/powerpoint/2010/main" val="39661829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de-DE" sz="1200" i="1" kern="1200" dirty="0" smtClean="0">
                <a:solidFill>
                  <a:schemeClr val="tx1"/>
                </a:solidFill>
                <a:effectLst/>
                <a:latin typeface="+mn-lt"/>
                <a:ea typeface="+mn-ea"/>
                <a:cs typeface="+mn-cs"/>
              </a:rPr>
              <a:t>Metabolite abundance normalization</a:t>
            </a:r>
            <a:r>
              <a:rPr lang="de-DE" sz="1200" kern="1200" dirty="0" smtClean="0">
                <a:solidFill>
                  <a:schemeClr val="tx1"/>
                </a:solidFill>
                <a:effectLst/>
                <a:latin typeface="+mn-lt"/>
                <a:ea typeface="+mn-ea"/>
                <a:cs typeface="+mn-cs"/>
              </a:rPr>
              <a:t>. Will be performed by using ratiometric data in log space, along with a median and mean absolute deviation outlier filtering approach, to calculate the scalar factor. One run is automatically selected as the normalization reference. The normalization reference is found by treating each sample as a putative normalization reference, and calculating the robust standard deviation estimate for every other run. This set of standard deviation estimates is then used to calculate a pooled variance for each potential normalization reference. The sample with the lowest pooled variance is used as the normalization reference.</a:t>
            </a:r>
            <a:endParaRPr lang="en-US" sz="1200" kern="1200" dirty="0" smtClean="0">
              <a:solidFill>
                <a:schemeClr val="tx1"/>
              </a:solidFill>
              <a:effectLst/>
              <a:latin typeface="+mn-lt"/>
              <a:ea typeface="+mn-ea"/>
              <a:cs typeface="+mn-cs"/>
            </a:endParaRPr>
          </a:p>
          <a:p>
            <a:pPr algn="l" rtl="0"/>
            <a:r>
              <a:rPr lang="de-DE" sz="1200" i="1" kern="1200" dirty="0" smtClean="0">
                <a:solidFill>
                  <a:schemeClr val="tx1"/>
                </a:solidFill>
                <a:effectLst/>
                <a:latin typeface="+mn-lt"/>
                <a:ea typeface="+mn-ea"/>
                <a:cs typeface="+mn-cs"/>
              </a:rPr>
              <a:t>Standardization procedure of metabolite abundance</a:t>
            </a:r>
            <a:r>
              <a:rPr lang="de-DE" sz="1200" kern="1200" dirty="0" smtClean="0">
                <a:solidFill>
                  <a:schemeClr val="tx1"/>
                </a:solidFill>
                <a:effectLst/>
                <a:latin typeface="+mn-lt"/>
                <a:ea typeface="+mn-ea"/>
                <a:cs typeface="+mn-cs"/>
              </a:rPr>
              <a:t> Normalized compound abundance will be used. The y-axis is then transformed - to show standard deviations from the mean. For any given run, the point plotted shows how far the normalized compound abundance in that run is above or below the mean normalized compound abundance over all runs, after being divided by the standard deviation of those data. </a:t>
            </a:r>
            <a:endParaRPr lang="en-US" sz="1200" kern="1200" dirty="0" smtClean="0">
              <a:solidFill>
                <a:schemeClr val="tx1"/>
              </a:solidFill>
              <a:effectLst/>
              <a:latin typeface="+mn-lt"/>
              <a:ea typeface="+mn-ea"/>
              <a:cs typeface="+mn-cs"/>
            </a:endParaRPr>
          </a:p>
          <a:p>
            <a:pPr algn="l" rtl="0"/>
            <a:r>
              <a:rPr lang="de-DE" sz="1200" i="1" kern="1200" dirty="0" smtClean="0">
                <a:solidFill>
                  <a:schemeClr val="tx1"/>
                </a:solidFill>
                <a:effectLst/>
                <a:latin typeface="+mn-lt"/>
                <a:ea typeface="+mn-ea"/>
                <a:cs typeface="+mn-cs"/>
              </a:rPr>
              <a:t>Multivariate data analysis.</a:t>
            </a:r>
            <a:r>
              <a:rPr lang="de-DE" sz="1200" kern="1200" dirty="0" smtClean="0">
                <a:solidFill>
                  <a:schemeClr val="tx1"/>
                </a:solidFill>
                <a:effectLst/>
                <a:latin typeface="+mn-lt"/>
                <a:ea typeface="+mn-ea"/>
                <a:cs typeface="+mn-cs"/>
              </a:rPr>
              <a:t> Progenesis (Nonlinear dynamics), EZinfo module (UMETRIX) and MetaboAnalyst 2.0 (TMIC) will be used for multivariate tests.  Data will be filtered, and normalized. Following principal component analysis (PCA) and random forest outlier detection, outlier samples will be excluded from data sets. Partial least square (PLS) regression will be performed. Classification and cross validation will be performed. In order to assess if the class discrimination is statistically significant, permutation tests will be performed. Using loading plots we will unveil the discriminative metabolites in the data sets examined. Other multivariate tests will be performed according to need.</a:t>
            </a:r>
            <a:endParaRPr lang="en-US" sz="1200" kern="1200" dirty="0" smtClean="0">
              <a:solidFill>
                <a:schemeClr val="tx1"/>
              </a:solidFill>
              <a:effectLst/>
              <a:latin typeface="+mn-lt"/>
              <a:ea typeface="+mn-ea"/>
              <a:cs typeface="+mn-cs"/>
            </a:endParaRPr>
          </a:p>
          <a:p>
            <a:pPr algn="l" rtl="0"/>
            <a:endParaRPr lang="he-IL" dirty="0"/>
          </a:p>
        </p:txBody>
      </p:sp>
      <p:sp>
        <p:nvSpPr>
          <p:cNvPr id="4" name="Slide Number Placeholder 3"/>
          <p:cNvSpPr>
            <a:spLocks noGrp="1"/>
          </p:cNvSpPr>
          <p:nvPr>
            <p:ph type="sldNum" sz="quarter" idx="10"/>
          </p:nvPr>
        </p:nvSpPr>
        <p:spPr/>
        <p:txBody>
          <a:bodyPr/>
          <a:lstStyle/>
          <a:p>
            <a:fld id="{7169E695-E7CE-4C74-A228-E54325D612BB}" type="slidenum">
              <a:rPr lang="he-IL" smtClean="0"/>
              <a:t>15</a:t>
            </a:fld>
            <a:endParaRPr lang="he-IL"/>
          </a:p>
        </p:txBody>
      </p:sp>
    </p:spTree>
    <p:extLst>
      <p:ext uri="{BB962C8B-B14F-4D97-AF65-F5344CB8AC3E}">
        <p14:creationId xmlns:p14="http://schemas.microsoft.com/office/powerpoint/2010/main" val="35392236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noFill/>
          <a:ln>
            <a:solidFill>
              <a:srgbClr val="000000"/>
            </a:solidFill>
            <a:miter lim="800000"/>
            <a:headEnd/>
            <a:tailEnd/>
          </a:ln>
        </p:spPr>
      </p:sp>
      <p:sp>
        <p:nvSpPr>
          <p:cNvPr id="4915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he-IL" smtClean="0">
              <a:latin typeface="Arial" pitchFamily="34" charset="0"/>
            </a:endParaRPr>
          </a:p>
        </p:txBody>
      </p:sp>
      <p:sp>
        <p:nvSpPr>
          <p:cNvPr id="4915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8DB9358-8A82-418F-A279-9E43D93644B2}" type="slidenum">
              <a:rPr lang="he-IL" smtClean="0">
                <a:latin typeface="Arial" pitchFamily="34" charset="0"/>
                <a:cs typeface="Arial" pitchFamily="34" charset="0"/>
              </a:rPr>
              <a:pPr/>
              <a:t>17</a:t>
            </a:fld>
            <a:endParaRPr lang="en-US" smtClean="0">
              <a:latin typeface="Arial" pitchFamily="34" charset="0"/>
              <a:cs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9329C26-0929-42F2-B729-8955C5B5C2B0}" type="datetime1">
              <a:rPr lang="en-US" smtClean="0"/>
              <a:t>3/14/2016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0DF3A1-B598-45ED-91A0-2D014FBC4E98}"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52C79F3-C8D3-417A-842F-8977F64FBBFF}" type="datetime1">
              <a:rPr lang="en-US" smtClean="0"/>
              <a:t>3/14/2016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0DF3A1-B598-45ED-91A0-2D014FBC4E98}"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D704036-26F9-4063-A7EF-BA16DF3814C1}" type="datetime1">
              <a:rPr lang="en-US" smtClean="0"/>
              <a:t>3/14/2016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0DF3A1-B598-45ED-91A0-2D014FBC4E98}"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028A0A8-2539-4C99-B80E-3213E5B54FD3}" type="datetime1">
              <a:rPr lang="en-US" smtClean="0"/>
              <a:t>3/14/2016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0DF3A1-B598-45ED-91A0-2D014FBC4E98}"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F45C22A-81FB-40A9-B4FD-DE40AA04C17E}" type="datetime1">
              <a:rPr lang="en-US" smtClean="0"/>
              <a:t>3/14/2016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00DF3A1-B598-45ED-91A0-2D014FBC4E98}"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6D3D953-517A-4716-99B4-7413B411295F}" type="datetime1">
              <a:rPr lang="en-US" smtClean="0"/>
              <a:t>3/14/2016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00DF3A1-B598-45ED-91A0-2D014FBC4E98}"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574348E-EE07-43CF-A227-854DE8CC2EC5}" type="datetime1">
              <a:rPr lang="en-US" smtClean="0"/>
              <a:t>3/14/2016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00DF3A1-B598-45ED-91A0-2D014FBC4E9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9A7353-4973-419C-B9DF-A3B423482724}" type="datetime1">
              <a:rPr lang="en-US" smtClean="0"/>
              <a:t>3/14/2016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0DF3A1-B598-45ED-91A0-2D014FBC4E98}"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0BDA4C7-7B7A-4156-BC54-A83669E2A05E}" type="datetime1">
              <a:rPr lang="en-US" smtClean="0"/>
              <a:t>3/14/2016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0DF3A1-B598-45ED-91A0-2D014FBC4E98}"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F284D90-41A6-4C28-9C27-9B295FC0E96B}" type="datetime1">
              <a:rPr lang="en-US" smtClean="0"/>
              <a:t>3/14/2016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0DF3A1-B598-45ED-91A0-2D014FBC4E9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9204AC2-E979-4394-85E8-5FDC611F5C6C}" type="datetime1">
              <a:rPr lang="en-US" smtClean="0"/>
              <a:t>3/14/2016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0DF3A1-B598-45ED-91A0-2D014FBC4E98}"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066800" y="304800"/>
            <a:ext cx="7543800" cy="143192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066800" y="1981200"/>
            <a:ext cx="36957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914900" y="1981200"/>
            <a:ext cx="36957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914900" y="4114800"/>
            <a:ext cx="36957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17"/>
          <p:cNvSpPr>
            <a:spLocks noGrp="1" noChangeArrowheads="1"/>
          </p:cNvSpPr>
          <p:nvPr>
            <p:ph type="dt" sz="half" idx="10"/>
          </p:nvPr>
        </p:nvSpPr>
        <p:spPr/>
        <p:txBody>
          <a:bodyPr/>
          <a:lstStyle>
            <a:lvl1pPr>
              <a:defRPr/>
            </a:lvl1pPr>
          </a:lstStyle>
          <a:p>
            <a:pPr>
              <a:defRPr/>
            </a:pPr>
            <a:fld id="{B9D62A07-2CE6-4A88-9F6D-D518C5B295B9}" type="datetime1">
              <a:rPr lang="en-US" smtClean="0"/>
              <a:t>3/14/2016</a:t>
            </a:fld>
            <a:endParaRPr lang="en-US"/>
          </a:p>
        </p:txBody>
      </p:sp>
      <p:sp>
        <p:nvSpPr>
          <p:cNvPr id="7" name="Rectangle 18"/>
          <p:cNvSpPr>
            <a:spLocks noGrp="1" noChangeArrowheads="1"/>
          </p:cNvSpPr>
          <p:nvPr>
            <p:ph type="ftr" sz="quarter" idx="11"/>
          </p:nvPr>
        </p:nvSpPr>
        <p:spPr/>
        <p:txBody>
          <a:bodyPr/>
          <a:lstStyle>
            <a:lvl1pPr>
              <a:defRPr/>
            </a:lvl1pPr>
          </a:lstStyle>
          <a:p>
            <a:pPr>
              <a:defRPr/>
            </a:pPr>
            <a:endParaRPr lang="en-US"/>
          </a:p>
        </p:txBody>
      </p:sp>
      <p:sp>
        <p:nvSpPr>
          <p:cNvPr id="8" name="Rectangle 19"/>
          <p:cNvSpPr>
            <a:spLocks noGrp="1" noChangeArrowheads="1"/>
          </p:cNvSpPr>
          <p:nvPr>
            <p:ph type="sldNum" sz="quarter" idx="12"/>
          </p:nvPr>
        </p:nvSpPr>
        <p:spPr/>
        <p:txBody>
          <a:bodyPr/>
          <a:lstStyle>
            <a:lvl1pPr>
              <a:defRPr/>
            </a:lvl1pPr>
          </a:lstStyle>
          <a:p>
            <a:pPr>
              <a:defRPr/>
            </a:pPr>
            <a:fld id="{D0248864-01A1-439C-81A3-0F675F26E183}" type="slidenum">
              <a:rPr lang="he-IL"/>
              <a:pPr>
                <a:defRPr/>
              </a:pPr>
              <a:t>‹#›</a:t>
            </a:fld>
            <a:endParaRPr lang="en-US"/>
          </a:p>
        </p:txBody>
      </p:sp>
    </p:spTree>
    <p:extLst>
      <p:ext uri="{BB962C8B-B14F-4D97-AF65-F5344CB8AC3E}">
        <p14:creationId xmlns:p14="http://schemas.microsoft.com/office/powerpoint/2010/main" val="41843533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52E078-2EB4-48AB-BD91-F5D4675EE55A}" type="datetime1">
              <a:rPr lang="en-US" smtClean="0"/>
              <a:t>3/14/2016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00DF3A1-B598-45ED-91A0-2D014FBC4E9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image" Target="../media/image4.png"/><Relationship Id="rId5" Type="http://schemas.openxmlformats.org/officeDocument/2006/relationships/image" Target="../media/image3.tiff"/><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7.png"/><Relationship Id="rId7" Type="http://schemas.openxmlformats.org/officeDocument/2006/relationships/image" Target="../media/image11.png"/><Relationship Id="rId12"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0.png"/><Relationship Id="rId11" Type="http://schemas.openxmlformats.org/officeDocument/2006/relationships/image" Target="../media/image15.jpeg"/><Relationship Id="rId5" Type="http://schemas.openxmlformats.org/officeDocument/2006/relationships/image" Target="../media/image9.png"/><Relationship Id="rId10" Type="http://schemas.openxmlformats.org/officeDocument/2006/relationships/image" Target="../media/image14.jpeg"/><Relationship Id="rId4" Type="http://schemas.openxmlformats.org/officeDocument/2006/relationships/image" Target="../media/image8.jpeg"/><Relationship Id="rId9" Type="http://schemas.openxmlformats.org/officeDocument/2006/relationships/image" Target="../media/image13.jpeg"/></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6.xml"/><Relationship Id="rId5" Type="http://schemas.openxmlformats.org/officeDocument/2006/relationships/image" Target="../media/image19.emf"/><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21.emf"/></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21.emf"/><Relationship Id="rId5" Type="http://schemas.openxmlformats.org/officeDocument/2006/relationships/image" Target="../media/image20.png"/><Relationship Id="rId4" Type="http://schemas.openxmlformats.org/officeDocument/2006/relationships/image" Target="../media/image23.png"/></Relationships>
</file>

<file path=ppt/slides/_rels/slide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image" Target="../media/image27.png"/><Relationship Id="rId5" Type="http://schemas.openxmlformats.org/officeDocument/2006/relationships/image" Target="../media/image26.emf"/><Relationship Id="rId4" Type="http://schemas.openxmlformats.org/officeDocument/2006/relationships/image" Target="../media/image25.emf"/></Relationships>
</file>

<file path=ppt/slides/_rels/slide1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29.jpeg"/></Relationships>
</file>

<file path=ppt/slides/_rels/slide1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image" Target="../media/image31.png"/><Relationship Id="rId1" Type="http://schemas.openxmlformats.org/officeDocument/2006/relationships/slideLayout" Target="../slideLayouts/slideLayout7.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1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38.emf"/></Relationships>
</file>

<file path=ppt/slides/_rels/slide1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4.xml"/><Relationship Id="rId1" Type="http://schemas.openxmlformats.org/officeDocument/2006/relationships/slideLayout" Target="../slideLayouts/slideLayout12.xml"/><Relationship Id="rId6" Type="http://schemas.openxmlformats.org/officeDocument/2006/relationships/image" Target="../media/image43.jpeg"/><Relationship Id="rId5" Type="http://schemas.openxmlformats.org/officeDocument/2006/relationships/image" Target="../media/image4.png"/><Relationship Id="rId4" Type="http://schemas.openxmlformats.org/officeDocument/2006/relationships/image" Target="../media/image4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8" name="Picture 4" descr="C:\Users\Ariea\talks and posters\pictures for presentations\HUJI-logo.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60029" y="6185969"/>
            <a:ext cx="1997075" cy="291031"/>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8" descr="wol_25x"/>
          <p:cNvPicPr>
            <a:picLocks noGrp="1" noChangeAspect="1" noChangeArrowheads="1"/>
          </p:cNvPicPr>
          <p:nvPr>
            <p:ph sz="half" idx="1"/>
          </p:nvPr>
        </p:nvPicPr>
        <p:blipFill>
          <a:blip r:embed="rId4" cstate="print"/>
          <a:srcRect t="18750" b="26575"/>
          <a:stretch>
            <a:fillRect/>
          </a:stretch>
        </p:blipFill>
        <p:spPr bwMode="auto">
          <a:xfrm>
            <a:off x="304800" y="2513607"/>
            <a:ext cx="2971800" cy="2170608"/>
          </a:xfrm>
          <a:prstGeom prst="rect">
            <a:avLst/>
          </a:prstGeom>
          <a:noFill/>
          <a:ln w="9525">
            <a:solidFill>
              <a:schemeClr val="tx1"/>
            </a:solidFill>
            <a:miter lim="800000"/>
            <a:headEnd/>
            <a:tailEnd/>
          </a:ln>
        </p:spPr>
      </p:pic>
      <p:sp>
        <p:nvSpPr>
          <p:cNvPr id="4" name="TextBox 3"/>
          <p:cNvSpPr txBox="1"/>
          <p:nvPr/>
        </p:nvSpPr>
        <p:spPr>
          <a:xfrm>
            <a:off x="3554696" y="5304199"/>
            <a:ext cx="1869358" cy="646331"/>
          </a:xfrm>
          <a:prstGeom prst="rect">
            <a:avLst/>
          </a:prstGeom>
          <a:noFill/>
        </p:spPr>
        <p:txBody>
          <a:bodyPr wrap="none" rtlCol="1">
            <a:spAutoFit/>
          </a:bodyPr>
          <a:lstStyle/>
          <a:p>
            <a:pPr algn="ctr"/>
            <a:r>
              <a:rPr lang="en-US" b="1" dirty="0" err="1" smtClean="0"/>
              <a:t>Arieh</a:t>
            </a:r>
            <a:r>
              <a:rPr lang="en-US" b="1" dirty="0" smtClean="0"/>
              <a:t> </a:t>
            </a:r>
            <a:r>
              <a:rPr lang="en-US" b="1" dirty="0" err="1" smtClean="0"/>
              <a:t>Moussaieff</a:t>
            </a:r>
            <a:r>
              <a:rPr lang="en-US" b="1" dirty="0" smtClean="0"/>
              <a:t> </a:t>
            </a:r>
          </a:p>
          <a:p>
            <a:pPr algn="ctr"/>
            <a:r>
              <a:rPr lang="en-US" b="1" dirty="0" smtClean="0"/>
              <a:t>PhD</a:t>
            </a:r>
            <a:endParaRPr lang="he-IL" b="1" dirty="0"/>
          </a:p>
        </p:txBody>
      </p:sp>
      <p:pic>
        <p:nvPicPr>
          <p:cNvPr id="11" name="Content Placeholder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861504" y="2513607"/>
            <a:ext cx="2973600" cy="2228059"/>
          </a:xfrm>
          <a:prstGeom prst="rect">
            <a:avLst/>
          </a:prstGeom>
        </p:spPr>
      </p:pic>
      <p:sp>
        <p:nvSpPr>
          <p:cNvPr id="5" name="Title 4"/>
          <p:cNvSpPr>
            <a:spLocks noGrp="1"/>
          </p:cNvSpPr>
          <p:nvPr>
            <p:ph type="title"/>
          </p:nvPr>
        </p:nvSpPr>
        <p:spPr>
          <a:xfrm>
            <a:off x="381000" y="1447800"/>
            <a:ext cx="8229600" cy="1143000"/>
          </a:xfrm>
        </p:spPr>
        <p:txBody>
          <a:bodyPr>
            <a:noAutofit/>
          </a:bodyPr>
          <a:lstStyle/>
          <a:p>
            <a:r>
              <a:rPr lang="en-US" sz="2800" b="1" dirty="0">
                <a:latin typeface="Arial" pitchFamily="34" charset="0"/>
                <a:cs typeface="Arial" pitchFamily="34" charset="0"/>
              </a:rPr>
              <a:t/>
            </a:r>
            <a:br>
              <a:rPr lang="en-US" sz="2800" b="1" dirty="0">
                <a:latin typeface="Arial" pitchFamily="34" charset="0"/>
                <a:cs typeface="Arial" pitchFamily="34" charset="0"/>
              </a:rPr>
            </a:br>
            <a:r>
              <a:rPr lang="en-US" sz="2000" dirty="0" err="1">
                <a:latin typeface="Arial" pitchFamily="34" charset="0"/>
                <a:cs typeface="Arial" pitchFamily="34" charset="0"/>
              </a:rPr>
              <a:t>Arieh</a:t>
            </a:r>
            <a:r>
              <a:rPr lang="en-US" sz="2000" dirty="0">
                <a:latin typeface="Arial" pitchFamily="34" charset="0"/>
                <a:cs typeface="Arial" pitchFamily="34" charset="0"/>
              </a:rPr>
              <a:t> </a:t>
            </a:r>
            <a:r>
              <a:rPr lang="en-US" sz="2000" dirty="0" err="1" smtClean="0">
                <a:latin typeface="Arial" pitchFamily="34" charset="0"/>
                <a:cs typeface="Arial" pitchFamily="34" charset="0"/>
              </a:rPr>
              <a:t>Moussaieff</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B.Pharm</a:t>
            </a:r>
            <a:r>
              <a:rPr lang="en-US" sz="2000" dirty="0" smtClean="0">
                <a:latin typeface="Arial" pitchFamily="34" charset="0"/>
                <a:cs typeface="Arial" pitchFamily="34" charset="0"/>
              </a:rPr>
              <a:t>; </a:t>
            </a:r>
            <a:r>
              <a:rPr lang="en-US" sz="2000" dirty="0">
                <a:latin typeface="Arial" pitchFamily="34" charset="0"/>
                <a:cs typeface="Arial" pitchFamily="34" charset="0"/>
              </a:rPr>
              <a:t>PhD</a:t>
            </a:r>
            <a:br>
              <a:rPr lang="en-US" sz="2000" dirty="0">
                <a:latin typeface="Arial" pitchFamily="34" charset="0"/>
                <a:cs typeface="Arial" pitchFamily="34" charset="0"/>
              </a:rPr>
            </a:br>
            <a:r>
              <a:rPr lang="en-US" sz="2800" b="1" dirty="0">
                <a:latin typeface="Arial" pitchFamily="34" charset="0"/>
                <a:cs typeface="Arial" pitchFamily="34" charset="0"/>
              </a:rPr>
              <a:t/>
            </a:r>
            <a:br>
              <a:rPr lang="en-US" sz="2800" b="1" dirty="0">
                <a:latin typeface="Arial" pitchFamily="34" charset="0"/>
                <a:cs typeface="Arial" pitchFamily="34" charset="0"/>
              </a:rPr>
            </a:br>
            <a:endParaRPr lang="he-IL" sz="2800" dirty="0"/>
          </a:p>
        </p:txBody>
      </p:sp>
      <p:sp>
        <p:nvSpPr>
          <p:cNvPr id="6" name="TextBox 5"/>
          <p:cNvSpPr txBox="1"/>
          <p:nvPr/>
        </p:nvSpPr>
        <p:spPr>
          <a:xfrm>
            <a:off x="1292997" y="152400"/>
            <a:ext cx="6323654" cy="1384995"/>
          </a:xfrm>
          <a:prstGeom prst="rect">
            <a:avLst/>
          </a:prstGeom>
          <a:noFill/>
        </p:spPr>
        <p:txBody>
          <a:bodyPr wrap="none" rtlCol="1">
            <a:spAutoFit/>
          </a:bodyPr>
          <a:lstStyle/>
          <a:p>
            <a:pPr algn="ctr"/>
            <a:r>
              <a:rPr lang="en-US" sz="2800" b="1" dirty="0" smtClean="0">
                <a:latin typeface="Arial" pitchFamily="34" charset="0"/>
                <a:cs typeface="Arial" pitchFamily="34" charset="0"/>
              </a:rPr>
              <a:t>Cell </a:t>
            </a:r>
            <a:r>
              <a:rPr lang="en-US" sz="2800" b="1" smtClean="0">
                <a:latin typeface="Arial" pitchFamily="34" charset="0"/>
                <a:cs typeface="Arial" pitchFamily="34" charset="0"/>
              </a:rPr>
              <a:t>Specific Analysis: </a:t>
            </a:r>
            <a:r>
              <a:rPr lang="en-US" sz="2800" b="1" dirty="0">
                <a:latin typeface="Arial" pitchFamily="34" charset="0"/>
                <a:cs typeface="Arial" pitchFamily="34" charset="0"/>
              </a:rPr>
              <a:t/>
            </a:r>
            <a:br>
              <a:rPr lang="en-US" sz="2800" b="1" dirty="0">
                <a:latin typeface="Arial" pitchFamily="34" charset="0"/>
                <a:cs typeface="Arial" pitchFamily="34" charset="0"/>
              </a:rPr>
            </a:br>
            <a:r>
              <a:rPr lang="en-US" sz="2800" b="1" dirty="0">
                <a:latin typeface="Arial" pitchFamily="34" charset="0"/>
                <a:cs typeface="Arial" pitchFamily="34" charset="0"/>
              </a:rPr>
              <a:t>a voyage from the Arabidopsis root </a:t>
            </a:r>
            <a:br>
              <a:rPr lang="en-US" sz="2800" b="1" dirty="0">
                <a:latin typeface="Arial" pitchFamily="34" charset="0"/>
                <a:cs typeface="Arial" pitchFamily="34" charset="0"/>
              </a:rPr>
            </a:br>
            <a:r>
              <a:rPr lang="en-US" sz="2800" b="1" dirty="0">
                <a:latin typeface="Arial" pitchFamily="34" charset="0"/>
                <a:cs typeface="Arial" pitchFamily="34" charset="0"/>
              </a:rPr>
              <a:t>to </a:t>
            </a:r>
            <a:r>
              <a:rPr lang="en-US" sz="2800" b="1" dirty="0" smtClean="0">
                <a:latin typeface="Arial" pitchFamily="34" charset="0"/>
                <a:cs typeface="Arial" pitchFamily="34" charset="0"/>
              </a:rPr>
              <a:t>human embryonic </a:t>
            </a:r>
            <a:r>
              <a:rPr lang="en-US" sz="2800" b="1" dirty="0">
                <a:latin typeface="Arial" pitchFamily="34" charset="0"/>
                <a:cs typeface="Arial" pitchFamily="34" charset="0"/>
              </a:rPr>
              <a:t>stem cells</a:t>
            </a:r>
            <a:endParaRPr lang="he-IL" sz="2800" dirty="0"/>
          </a:p>
        </p:txBody>
      </p:sp>
      <p:pic>
        <p:nvPicPr>
          <p:cNvPr id="1026" name="Picture 2" descr="C:\Users\Ariea\HUJI\talks and posters\IDRLogo.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995987" y="5120466"/>
            <a:ext cx="3552825" cy="8953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he-IL" dirty="0"/>
          </a:p>
        </p:txBody>
      </p:sp>
      <p:sp>
        <p:nvSpPr>
          <p:cNvPr id="3" name="Content Placeholder 2"/>
          <p:cNvSpPr>
            <a:spLocks noGrp="1"/>
          </p:cNvSpPr>
          <p:nvPr>
            <p:ph idx="1"/>
          </p:nvPr>
        </p:nvSpPr>
        <p:spPr>
          <a:xfrm>
            <a:off x="457200" y="1295400"/>
            <a:ext cx="8229600" cy="4525963"/>
          </a:xfrm>
        </p:spPr>
        <p:txBody>
          <a:bodyPr>
            <a:normAutofit/>
          </a:bodyPr>
          <a:lstStyle/>
          <a:p>
            <a:pPr>
              <a:buFont typeface="Wingdings" panose="05000000000000000000" pitchFamily="2" charset="2"/>
              <a:buChar char="q"/>
            </a:pPr>
            <a:r>
              <a:rPr lang="en-US" sz="2400" dirty="0">
                <a:latin typeface="Arial" pitchFamily="34" charset="0"/>
              </a:rPr>
              <a:t>Metabolism, from Greek </a:t>
            </a:r>
            <a:r>
              <a:rPr lang="en-US" sz="2400" dirty="0" err="1">
                <a:latin typeface="Arial" pitchFamily="34" charset="0"/>
              </a:rPr>
              <a:t>metabolē</a:t>
            </a:r>
            <a:r>
              <a:rPr lang="en-US" sz="2400" dirty="0">
                <a:latin typeface="Arial" pitchFamily="34" charset="0"/>
              </a:rPr>
              <a:t>, “</a:t>
            </a:r>
            <a:r>
              <a:rPr lang="en-US" sz="2400" b="1" dirty="0">
                <a:latin typeface="Arial" pitchFamily="34" charset="0"/>
              </a:rPr>
              <a:t>change</a:t>
            </a:r>
            <a:r>
              <a:rPr lang="en-US" sz="2400" dirty="0" smtClean="0">
                <a:latin typeface="Arial" pitchFamily="34" charset="0"/>
              </a:rPr>
              <a:t>”: chemical transformations in living organisms</a:t>
            </a:r>
            <a:endParaRPr lang="en-US" sz="2400" dirty="0">
              <a:latin typeface="Arial" pitchFamily="34" charset="0"/>
            </a:endParaRPr>
          </a:p>
          <a:p>
            <a:pPr>
              <a:buFont typeface="Wingdings" panose="05000000000000000000" pitchFamily="2" charset="2"/>
              <a:buChar char="q"/>
            </a:pPr>
            <a:r>
              <a:rPr lang="en-US" sz="2400" dirty="0" smtClean="0">
                <a:latin typeface="Arial" pitchFamily="34" charset="0"/>
              </a:rPr>
              <a:t>Metabolism </a:t>
            </a:r>
            <a:r>
              <a:rPr lang="en-US" sz="2400" dirty="0">
                <a:latin typeface="Arial" pitchFamily="34" charset="0"/>
              </a:rPr>
              <a:t>is either directly or indirectly involved with every aspect of cell function</a:t>
            </a:r>
          </a:p>
          <a:p>
            <a:pPr>
              <a:buFont typeface="Wingdings" panose="05000000000000000000" pitchFamily="2" charset="2"/>
              <a:buChar char="q"/>
            </a:pPr>
            <a:r>
              <a:rPr lang="en-US" sz="2400" dirty="0" smtClean="0">
                <a:latin typeface="Arial" pitchFamily="34" charset="0"/>
              </a:rPr>
              <a:t>The </a:t>
            </a:r>
            <a:r>
              <a:rPr lang="en-US" sz="2400" dirty="0" err="1" smtClean="0">
                <a:latin typeface="Arial" pitchFamily="34" charset="0"/>
              </a:rPr>
              <a:t>metabolome</a:t>
            </a:r>
            <a:r>
              <a:rPr lang="en-US" sz="2400" dirty="0" smtClean="0">
                <a:latin typeface="Arial" pitchFamily="34" charset="0"/>
              </a:rPr>
              <a:t> - </a:t>
            </a:r>
            <a:r>
              <a:rPr lang="en-US" sz="2400" dirty="0">
                <a:latin typeface="Arial" pitchFamily="34" charset="0"/>
              </a:rPr>
              <a:t>the </a:t>
            </a:r>
            <a:r>
              <a:rPr lang="en-US" sz="2400" dirty="0" smtClean="0">
                <a:latin typeface="Arial" pitchFamily="34" charset="0"/>
              </a:rPr>
              <a:t>set </a:t>
            </a:r>
            <a:r>
              <a:rPr lang="en-US" sz="2400" dirty="0">
                <a:latin typeface="Arial" pitchFamily="34" charset="0"/>
              </a:rPr>
              <a:t>of small-molecule </a:t>
            </a:r>
            <a:r>
              <a:rPr lang="en-US" sz="2400" dirty="0" smtClean="0">
                <a:latin typeface="Arial" pitchFamily="34" charset="0"/>
              </a:rPr>
              <a:t>found </a:t>
            </a:r>
            <a:r>
              <a:rPr lang="en-US" sz="2400" dirty="0">
                <a:latin typeface="Arial" pitchFamily="34" charset="0"/>
              </a:rPr>
              <a:t>within a biological </a:t>
            </a:r>
            <a:r>
              <a:rPr lang="en-US" sz="2400" dirty="0" smtClean="0">
                <a:latin typeface="Arial" pitchFamily="34" charset="0"/>
              </a:rPr>
              <a:t>sample provides </a:t>
            </a:r>
            <a:r>
              <a:rPr lang="en-US" sz="2400" dirty="0">
                <a:latin typeface="Arial" pitchFamily="34" charset="0"/>
              </a:rPr>
              <a:t>a functional readout of cellular </a:t>
            </a:r>
            <a:r>
              <a:rPr lang="en-US" sz="2400" dirty="0" smtClean="0">
                <a:latin typeface="Arial" pitchFamily="34" charset="0"/>
              </a:rPr>
              <a:t>state</a:t>
            </a:r>
          </a:p>
          <a:p>
            <a:pPr>
              <a:buFont typeface="Wingdings" panose="05000000000000000000" pitchFamily="2" charset="2"/>
              <a:buChar char="q"/>
            </a:pPr>
            <a:r>
              <a:rPr lang="en-US" sz="2400" dirty="0" smtClean="0">
                <a:latin typeface="Arial" pitchFamily="34" charset="0"/>
              </a:rPr>
              <a:t>The term ‘</a:t>
            </a:r>
            <a:r>
              <a:rPr lang="en-US" sz="2400" dirty="0" err="1" smtClean="0">
                <a:latin typeface="Arial" pitchFamily="34" charset="0"/>
              </a:rPr>
              <a:t>metabolome</a:t>
            </a:r>
            <a:r>
              <a:rPr lang="en-US" sz="2400" dirty="0">
                <a:latin typeface="Arial" pitchFamily="34" charset="0"/>
              </a:rPr>
              <a:t>’ </a:t>
            </a:r>
            <a:r>
              <a:rPr lang="en-US" sz="2400" dirty="0" smtClean="0">
                <a:latin typeface="Arial" pitchFamily="34" charset="0"/>
              </a:rPr>
              <a:t>(also ‘</a:t>
            </a:r>
            <a:r>
              <a:rPr lang="en-US" sz="2400" dirty="0" err="1" smtClean="0">
                <a:latin typeface="Arial" pitchFamily="34" charset="0"/>
              </a:rPr>
              <a:t>metabonome</a:t>
            </a:r>
            <a:r>
              <a:rPr lang="en-US" sz="2400" dirty="0" smtClean="0">
                <a:latin typeface="Arial" pitchFamily="34" charset="0"/>
              </a:rPr>
              <a:t>’) was </a:t>
            </a:r>
            <a:r>
              <a:rPr lang="en-US" sz="2400" dirty="0">
                <a:latin typeface="Arial" pitchFamily="34" charset="0"/>
              </a:rPr>
              <a:t>first coined </a:t>
            </a:r>
            <a:r>
              <a:rPr lang="en-US" sz="2400" dirty="0" smtClean="0">
                <a:latin typeface="Arial" pitchFamily="34" charset="0"/>
              </a:rPr>
              <a:t>at late 1990s</a:t>
            </a:r>
          </a:p>
          <a:p>
            <a:pPr>
              <a:buFont typeface="Wingdings" panose="05000000000000000000" pitchFamily="2" charset="2"/>
              <a:buChar char="q"/>
            </a:pPr>
            <a:r>
              <a:rPr lang="en-US" sz="2400" dirty="0" smtClean="0">
                <a:latin typeface="Arial" pitchFamily="34" charset="0"/>
              </a:rPr>
              <a:t>Pioneer attempts for metabolic profiling were made by </a:t>
            </a:r>
            <a:r>
              <a:rPr lang="en-US" sz="2400" b="1" dirty="0" smtClean="0">
                <a:latin typeface="Arial" pitchFamily="34" charset="0"/>
              </a:rPr>
              <a:t>Linus Pauling (1971)</a:t>
            </a:r>
          </a:p>
          <a:p>
            <a:pPr>
              <a:buFont typeface="Wingdings" panose="05000000000000000000" pitchFamily="2" charset="2"/>
              <a:buChar char="q"/>
            </a:pPr>
            <a:endParaRPr lang="en-US" sz="2400" dirty="0" smtClean="0">
              <a:latin typeface="Arial" pitchFamily="34" charset="0"/>
            </a:endParaRPr>
          </a:p>
          <a:p>
            <a:pPr marL="0" indent="0">
              <a:buNone/>
            </a:pPr>
            <a:endParaRPr lang="en-US" sz="2400" dirty="0" smtClean="0">
              <a:latin typeface="Arial" pitchFamily="34" charset="0"/>
            </a:endParaRPr>
          </a:p>
          <a:p>
            <a:pPr>
              <a:buFont typeface="Wingdings" panose="05000000000000000000" pitchFamily="2" charset="2"/>
              <a:buChar char="q"/>
            </a:pPr>
            <a:endParaRPr lang="en-US" sz="2400" dirty="0">
              <a:latin typeface="Arial" pitchFamily="34" charset="0"/>
            </a:endParaRPr>
          </a:p>
          <a:p>
            <a:endParaRPr lang="en-US" sz="2400" dirty="0"/>
          </a:p>
          <a:p>
            <a:endParaRPr lang="en-US" sz="2400" dirty="0"/>
          </a:p>
          <a:p>
            <a:endParaRPr lang="he-IL" sz="2400" dirty="0"/>
          </a:p>
        </p:txBody>
      </p:sp>
      <p:sp>
        <p:nvSpPr>
          <p:cNvPr id="8" name="TextBox 7"/>
          <p:cNvSpPr txBox="1"/>
          <p:nvPr/>
        </p:nvSpPr>
        <p:spPr>
          <a:xfrm>
            <a:off x="76200" y="6019800"/>
            <a:ext cx="8849602" cy="646331"/>
          </a:xfrm>
          <a:prstGeom prst="rect">
            <a:avLst/>
          </a:prstGeom>
          <a:noFill/>
        </p:spPr>
        <p:txBody>
          <a:bodyPr wrap="none" rtlCol="1">
            <a:spAutoFit/>
          </a:bodyPr>
          <a:lstStyle/>
          <a:p>
            <a:r>
              <a:rPr lang="en-US" dirty="0">
                <a:latin typeface="Arial" pitchFamily="34" charset="0"/>
              </a:rPr>
              <a:t>(Oliver et al, 1998; </a:t>
            </a:r>
            <a:r>
              <a:rPr lang="en-US" dirty="0" err="1">
                <a:latin typeface="Arial" pitchFamily="34" charset="0"/>
              </a:rPr>
              <a:t>Tweeddale</a:t>
            </a:r>
            <a:r>
              <a:rPr lang="en-US" dirty="0">
                <a:latin typeface="Arial" pitchFamily="34" charset="0"/>
              </a:rPr>
              <a:t> et al, 1998; Nicholson et al, </a:t>
            </a:r>
            <a:r>
              <a:rPr lang="en-US" dirty="0" smtClean="0">
                <a:latin typeface="Arial" pitchFamily="34" charset="0"/>
              </a:rPr>
              <a:t>1999; Pauling et al, 1971)</a:t>
            </a:r>
            <a:endParaRPr lang="en-US" dirty="0">
              <a:latin typeface="Arial" pitchFamily="34" charset="0"/>
            </a:endParaRPr>
          </a:p>
          <a:p>
            <a:endParaRPr lang="he-IL" dirty="0"/>
          </a:p>
        </p:txBody>
      </p:sp>
      <p:sp>
        <p:nvSpPr>
          <p:cNvPr id="12" name="Line 31"/>
          <p:cNvSpPr>
            <a:spLocks noChangeShapeType="1"/>
          </p:cNvSpPr>
          <p:nvPr/>
        </p:nvSpPr>
        <p:spPr bwMode="auto">
          <a:xfrm flipV="1">
            <a:off x="-1" y="499729"/>
            <a:ext cx="3886201" cy="0"/>
          </a:xfrm>
          <a:prstGeom prst="line">
            <a:avLst/>
          </a:prstGeom>
          <a:noFill/>
          <a:ln w="28575">
            <a:solidFill>
              <a:srgbClr val="800000"/>
            </a:solidFill>
            <a:round/>
            <a:headEnd/>
            <a:tailEnd/>
          </a:ln>
          <a:effectLst/>
        </p:spPr>
        <p:txBody>
          <a:bodyPr/>
          <a:lstStyle/>
          <a:p>
            <a:endParaRPr lang="en-US"/>
          </a:p>
        </p:txBody>
      </p:sp>
      <p:sp>
        <p:nvSpPr>
          <p:cNvPr id="13" name="Text Box 32"/>
          <p:cNvSpPr txBox="1">
            <a:spLocks noChangeArrowheads="1"/>
          </p:cNvSpPr>
          <p:nvPr/>
        </p:nvSpPr>
        <p:spPr bwMode="auto">
          <a:xfrm>
            <a:off x="1" y="-23491"/>
            <a:ext cx="4191000" cy="523220"/>
          </a:xfrm>
          <a:prstGeom prst="rect">
            <a:avLst/>
          </a:prstGeom>
          <a:noFill/>
          <a:ln w="9525">
            <a:noFill/>
            <a:miter lim="800000"/>
            <a:headEnd/>
            <a:tailEnd/>
          </a:ln>
          <a:effectLst/>
        </p:spPr>
        <p:txBody>
          <a:bodyPr wrap="square">
            <a:spAutoFit/>
          </a:bodyPr>
          <a:lstStyle/>
          <a:p>
            <a:pPr>
              <a:spcBef>
                <a:spcPct val="0"/>
              </a:spcBef>
            </a:pPr>
            <a:r>
              <a:rPr lang="en-US" sz="2800" b="1" dirty="0" smtClean="0">
                <a:latin typeface="Arial" panose="020B0604020202020204" pitchFamily="34" charset="0"/>
                <a:cs typeface="Arial" panose="020B0604020202020204" pitchFamily="34" charset="0"/>
              </a:rPr>
              <a:t>Metabolic Phenotyping</a:t>
            </a:r>
            <a:endParaRPr lang="en-US" sz="2800" b="1" dirty="0">
              <a:latin typeface="Arial" pitchFamily="34" charset="0"/>
              <a:cs typeface="Arial" pitchFamily="34" charset="0"/>
            </a:endParaRPr>
          </a:p>
        </p:txBody>
      </p:sp>
    </p:spTree>
    <p:extLst>
      <p:ext uri="{BB962C8B-B14F-4D97-AF65-F5344CB8AC3E}">
        <p14:creationId xmlns:p14="http://schemas.microsoft.com/office/powerpoint/2010/main" val="2796495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Content Placeholder 2"/>
          <p:cNvSpPr>
            <a:spLocks noGrp="1"/>
          </p:cNvSpPr>
          <p:nvPr>
            <p:ph sz="half" idx="1"/>
          </p:nvPr>
        </p:nvSpPr>
        <p:spPr>
          <a:xfrm>
            <a:off x="457200" y="1447800"/>
            <a:ext cx="4038600" cy="4525963"/>
          </a:xfrm>
        </p:spPr>
        <p:txBody>
          <a:bodyPr>
            <a:noAutofit/>
          </a:bodyPr>
          <a:lstStyle/>
          <a:p>
            <a:pPr>
              <a:buFont typeface="Wingdings" panose="05000000000000000000" pitchFamily="2" charset="2"/>
              <a:buChar char="q"/>
            </a:pPr>
            <a:r>
              <a:rPr lang="en-US" sz="2400" dirty="0" smtClean="0">
                <a:latin typeface="Arial" pitchFamily="34" charset="0"/>
              </a:rPr>
              <a:t>Metabolite accumulation </a:t>
            </a:r>
            <a:r>
              <a:rPr lang="en-US" sz="2400" dirty="0">
                <a:latin typeface="Arial" pitchFamily="34" charset="0"/>
              </a:rPr>
              <a:t>in various </a:t>
            </a:r>
            <a:r>
              <a:rPr lang="en-US" sz="2400" dirty="0" smtClean="0">
                <a:latin typeface="Arial" pitchFamily="34" charset="0"/>
              </a:rPr>
              <a:t>cell-types is very different</a:t>
            </a:r>
            <a:endParaRPr lang="en-US" sz="2400" dirty="0">
              <a:latin typeface="Arial" pitchFamily="34" charset="0"/>
            </a:endParaRPr>
          </a:p>
          <a:p>
            <a:pPr>
              <a:buFont typeface="Wingdings" panose="05000000000000000000" pitchFamily="2" charset="2"/>
              <a:buChar char="q"/>
            </a:pPr>
            <a:r>
              <a:rPr lang="en-US" sz="2400" dirty="0">
                <a:latin typeface="Arial" pitchFamily="34" charset="0"/>
              </a:rPr>
              <a:t>Metabolites that accumulate in specific cell-types </a:t>
            </a:r>
            <a:r>
              <a:rPr lang="en-US" sz="2400" dirty="0" smtClean="0">
                <a:latin typeface="Arial" pitchFamily="34" charset="0"/>
              </a:rPr>
              <a:t>are overlooked</a:t>
            </a:r>
          </a:p>
          <a:p>
            <a:pPr>
              <a:buFont typeface="Wingdings" panose="05000000000000000000" pitchFamily="2" charset="2"/>
              <a:buChar char="q"/>
            </a:pPr>
            <a:r>
              <a:rPr lang="en-US" sz="2400" dirty="0" smtClean="0">
                <a:latin typeface="Arial" pitchFamily="34" charset="0"/>
              </a:rPr>
              <a:t>Metabolic zonation plays major roles in many fields e.g. liver metabolism, in cancerous tumors or in emotional modulation</a:t>
            </a:r>
          </a:p>
          <a:p>
            <a:endParaRPr lang="en-US" sz="2400" dirty="0" smtClean="0">
              <a:latin typeface="Arial" pitchFamily="34" charset="0"/>
            </a:endParaRPr>
          </a:p>
          <a:p>
            <a:endParaRPr lang="en-US" sz="2400" dirty="0" smtClean="0">
              <a:latin typeface="Times New Roman" pitchFamily="18" charset="0"/>
            </a:endParaRPr>
          </a:p>
        </p:txBody>
      </p:sp>
      <p:pic>
        <p:nvPicPr>
          <p:cNvPr id="4" name="Content Placeholder 3"/>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4876800" y="1600200"/>
            <a:ext cx="3886200" cy="3886200"/>
          </a:xfrm>
        </p:spPr>
      </p:pic>
      <p:sp>
        <p:nvSpPr>
          <p:cNvPr id="5" name="TextBox 4"/>
          <p:cNvSpPr txBox="1"/>
          <p:nvPr/>
        </p:nvSpPr>
        <p:spPr>
          <a:xfrm>
            <a:off x="4800600" y="5562600"/>
            <a:ext cx="4267200" cy="1200329"/>
          </a:xfrm>
          <a:prstGeom prst="rect">
            <a:avLst/>
          </a:prstGeom>
          <a:noFill/>
        </p:spPr>
        <p:txBody>
          <a:bodyPr wrap="square" rtlCol="1">
            <a:spAutoFit/>
          </a:bodyPr>
          <a:lstStyle/>
          <a:p>
            <a:r>
              <a:rPr lang="en-US" dirty="0" smtClean="0">
                <a:latin typeface="Arial" panose="020B0604020202020204" pitchFamily="34" charset="0"/>
                <a:cs typeface="Arial Unicode MS" panose="020B0604020202020204" pitchFamily="34" charset="-128"/>
              </a:rPr>
              <a:t>Oxytocin distribution within hypothalamus has a role in the attenuation of fear response (</a:t>
            </a:r>
            <a:r>
              <a:rPr lang="en-US" dirty="0" err="1" smtClean="0">
                <a:latin typeface="Arial" panose="020B0604020202020204" pitchFamily="34" charset="0"/>
                <a:cs typeface="Arial Unicode MS" panose="020B0604020202020204" pitchFamily="34" charset="-128"/>
              </a:rPr>
              <a:t>Knobloch</a:t>
            </a:r>
            <a:r>
              <a:rPr lang="en-US" dirty="0" smtClean="0">
                <a:latin typeface="Arial" panose="020B0604020202020204" pitchFamily="34" charset="0"/>
                <a:cs typeface="Arial Unicode MS" panose="020B0604020202020204" pitchFamily="34" charset="-128"/>
              </a:rPr>
              <a:t>, 2012)</a:t>
            </a:r>
            <a:endParaRPr lang="he-IL" dirty="0">
              <a:latin typeface="Arial" panose="020B0604020202020204" pitchFamily="34" charset="0"/>
              <a:cs typeface="Arial Unicode MS" panose="020B0604020202020204" pitchFamily="34" charset="-128"/>
            </a:endParaRPr>
          </a:p>
        </p:txBody>
      </p:sp>
      <p:sp>
        <p:nvSpPr>
          <p:cNvPr id="7" name="Line 31"/>
          <p:cNvSpPr>
            <a:spLocks noChangeShapeType="1"/>
          </p:cNvSpPr>
          <p:nvPr/>
        </p:nvSpPr>
        <p:spPr bwMode="auto">
          <a:xfrm flipV="1">
            <a:off x="-1" y="499729"/>
            <a:ext cx="5867401" cy="18034"/>
          </a:xfrm>
          <a:prstGeom prst="line">
            <a:avLst/>
          </a:prstGeom>
          <a:noFill/>
          <a:ln w="28575">
            <a:solidFill>
              <a:srgbClr val="800000"/>
            </a:solidFill>
            <a:round/>
            <a:headEnd/>
            <a:tailEnd/>
          </a:ln>
          <a:effectLst/>
        </p:spPr>
        <p:txBody>
          <a:bodyPr/>
          <a:lstStyle/>
          <a:p>
            <a:endParaRPr lang="en-US"/>
          </a:p>
        </p:txBody>
      </p:sp>
      <p:sp>
        <p:nvSpPr>
          <p:cNvPr id="8" name="Text Box 32"/>
          <p:cNvSpPr txBox="1">
            <a:spLocks noChangeArrowheads="1"/>
          </p:cNvSpPr>
          <p:nvPr/>
        </p:nvSpPr>
        <p:spPr bwMode="auto">
          <a:xfrm>
            <a:off x="0" y="-23491"/>
            <a:ext cx="9524999" cy="523220"/>
          </a:xfrm>
          <a:prstGeom prst="rect">
            <a:avLst/>
          </a:prstGeom>
          <a:noFill/>
          <a:ln w="9525">
            <a:noFill/>
            <a:miter lim="800000"/>
            <a:headEnd/>
            <a:tailEnd/>
          </a:ln>
          <a:effectLst/>
        </p:spPr>
        <p:txBody>
          <a:bodyPr wrap="square">
            <a:spAutoFit/>
          </a:bodyPr>
          <a:lstStyle/>
          <a:p>
            <a:pPr>
              <a:spcBef>
                <a:spcPct val="0"/>
              </a:spcBef>
            </a:pPr>
            <a:r>
              <a:rPr lang="en-US" sz="2800" b="1" dirty="0">
                <a:latin typeface="Arial" pitchFamily="34" charset="0"/>
                <a:cs typeface="Arial" pitchFamily="34" charset="0"/>
              </a:rPr>
              <a:t>Metabolomics </a:t>
            </a:r>
            <a:r>
              <a:rPr lang="en-US" sz="2800" b="1" dirty="0" smtClean="0">
                <a:latin typeface="Arial" pitchFamily="34" charset="0"/>
                <a:cs typeface="Arial" pitchFamily="34" charset="0"/>
              </a:rPr>
              <a:t>at a Cell Type Level </a:t>
            </a:r>
            <a:endParaRPr lang="en-US" sz="2800" b="1" dirty="0">
              <a:latin typeface="Arial" pitchFamily="34" charset="0"/>
              <a:cs typeface="Arial" pitchFamily="34" charset="0"/>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14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14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14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1" name="Rectangle 19"/>
          <p:cNvSpPr>
            <a:spLocks noChangeArrowheads="1"/>
          </p:cNvSpPr>
          <p:nvPr/>
        </p:nvSpPr>
        <p:spPr bwMode="auto">
          <a:xfrm>
            <a:off x="5219700" y="1143000"/>
            <a:ext cx="3779838" cy="6370975"/>
          </a:xfrm>
          <a:prstGeom prst="rect">
            <a:avLst/>
          </a:prstGeom>
          <a:noFill/>
          <a:ln w="9525">
            <a:noFill/>
            <a:miter lim="800000"/>
            <a:headEnd/>
            <a:tailEnd/>
          </a:ln>
        </p:spPr>
        <p:txBody>
          <a:bodyPr>
            <a:spAutoFit/>
          </a:bodyPr>
          <a:lstStyle/>
          <a:p>
            <a:pPr marL="342900" indent="-342900" algn="l" rtl="0">
              <a:spcBef>
                <a:spcPct val="20000"/>
              </a:spcBef>
              <a:buClr>
                <a:schemeClr val="hlink"/>
              </a:buClr>
              <a:buSzPct val="70000"/>
              <a:buFont typeface="Wingdings" panose="05000000000000000000" pitchFamily="2" charset="2"/>
              <a:buChar char="q"/>
              <a:defRPr/>
            </a:pPr>
            <a:r>
              <a:rPr lang="en-US" sz="2400" i="1" dirty="0" smtClean="0">
                <a:latin typeface="Arial" pitchFamily="34" charset="0"/>
                <a:cs typeface="Arial" pitchFamily="34" charset="0"/>
              </a:rPr>
              <a:t>Arabidopsis</a:t>
            </a:r>
            <a:r>
              <a:rPr lang="en-US" sz="2400" dirty="0" smtClean="0">
                <a:latin typeface="Arial" pitchFamily="34" charset="0"/>
                <a:cs typeface="Arial" pitchFamily="34" charset="0"/>
              </a:rPr>
              <a:t>  root has a relatively simple radial organization</a:t>
            </a:r>
          </a:p>
          <a:p>
            <a:pPr marL="342900" indent="-342900" algn="l" rtl="0">
              <a:spcBef>
                <a:spcPct val="20000"/>
              </a:spcBef>
              <a:buClr>
                <a:schemeClr val="hlink"/>
              </a:buClr>
              <a:buSzPct val="70000"/>
              <a:buFont typeface="Wingdings" panose="05000000000000000000" pitchFamily="2" charset="2"/>
              <a:buChar char="q"/>
              <a:defRPr/>
            </a:pPr>
            <a:r>
              <a:rPr lang="en-US" sz="2400" dirty="0" smtClean="0">
                <a:latin typeface="Arial" pitchFamily="34" charset="0"/>
                <a:cs typeface="Arial" pitchFamily="34" charset="0"/>
              </a:rPr>
              <a:t>Cell type analysis thus infers spatial and developmental implications </a:t>
            </a:r>
          </a:p>
          <a:p>
            <a:pPr marL="342900" indent="-342900" algn="l" rtl="0">
              <a:spcBef>
                <a:spcPct val="20000"/>
              </a:spcBef>
              <a:buClr>
                <a:schemeClr val="hlink"/>
              </a:buClr>
              <a:buSzPct val="70000"/>
              <a:buFont typeface="Wingdings" panose="05000000000000000000" pitchFamily="2" charset="2"/>
              <a:buChar char="q"/>
              <a:defRPr/>
            </a:pPr>
            <a:r>
              <a:rPr lang="en-US" sz="2400" dirty="0" smtClean="0">
                <a:latin typeface="Arial" pitchFamily="34" charset="0"/>
              </a:rPr>
              <a:t>5 lines of </a:t>
            </a:r>
            <a:r>
              <a:rPr lang="en-US" sz="2400" i="1" dirty="0" smtClean="0">
                <a:latin typeface="Arial" pitchFamily="34" charset="0"/>
              </a:rPr>
              <a:t>Arabidopsis thaliana</a:t>
            </a:r>
            <a:r>
              <a:rPr lang="en-US" sz="2400" dirty="0" smtClean="0">
                <a:latin typeface="Arial" pitchFamily="34" charset="0"/>
              </a:rPr>
              <a:t> with GFP </a:t>
            </a:r>
            <a:r>
              <a:rPr lang="en-US" sz="2400" dirty="0">
                <a:latin typeface="Arial" pitchFamily="34" charset="0"/>
              </a:rPr>
              <a:t>labeling </a:t>
            </a:r>
            <a:r>
              <a:rPr lang="en-US" sz="2400" dirty="0" smtClean="0">
                <a:latin typeface="Arial" pitchFamily="34" charset="0"/>
              </a:rPr>
              <a:t>for cell </a:t>
            </a:r>
            <a:r>
              <a:rPr lang="en-US" sz="2400" dirty="0">
                <a:latin typeface="Arial" pitchFamily="34" charset="0"/>
              </a:rPr>
              <a:t>population with a distinct loci</a:t>
            </a:r>
            <a:endParaRPr lang="en-US" sz="2400" dirty="0" smtClean="0">
              <a:latin typeface="Arial" pitchFamily="34" charset="0"/>
            </a:endParaRPr>
          </a:p>
          <a:p>
            <a:pPr marL="342900" indent="-342900" algn="just" rtl="0">
              <a:spcBef>
                <a:spcPct val="20000"/>
              </a:spcBef>
              <a:buClr>
                <a:schemeClr val="hlink"/>
              </a:buClr>
              <a:buSzPct val="70000"/>
              <a:buFont typeface="Wingdings" pitchFamily="2" charset="2"/>
              <a:buChar char="n"/>
              <a:defRPr/>
            </a:pPr>
            <a:endParaRPr lang="en-US" sz="2400" dirty="0" smtClean="0">
              <a:latin typeface="Arial" pitchFamily="34" charset="0"/>
            </a:endParaRPr>
          </a:p>
          <a:p>
            <a:pPr marL="342900" indent="-342900" algn="just" rtl="0">
              <a:spcBef>
                <a:spcPct val="20000"/>
              </a:spcBef>
              <a:buClr>
                <a:schemeClr val="hlink"/>
              </a:buClr>
              <a:buSzPct val="70000"/>
              <a:buFont typeface="Wingdings" pitchFamily="2" charset="2"/>
              <a:buChar char="n"/>
              <a:defRPr/>
            </a:pPr>
            <a:endParaRPr lang="en-US" sz="2400" dirty="0" smtClean="0">
              <a:latin typeface="Arial" pitchFamily="34" charset="0"/>
            </a:endParaRPr>
          </a:p>
          <a:p>
            <a:pPr marL="342900" indent="-342900" algn="just" rtl="0">
              <a:spcBef>
                <a:spcPct val="20000"/>
              </a:spcBef>
              <a:buClr>
                <a:schemeClr val="hlink"/>
              </a:buClr>
              <a:buSzPct val="70000"/>
              <a:buFont typeface="Wingdings" pitchFamily="2" charset="2"/>
              <a:buChar char="n"/>
              <a:defRPr/>
            </a:pPr>
            <a:endParaRPr lang="en-US" sz="2400" b="1" dirty="0">
              <a:latin typeface="Arial" pitchFamily="34" charset="0"/>
            </a:endParaRPr>
          </a:p>
          <a:p>
            <a:pPr algn="just" rtl="0"/>
            <a:endParaRPr lang="en-US" sz="2400" dirty="0" smtClean="0">
              <a:latin typeface="Arial" pitchFamily="34" charset="0"/>
            </a:endParaRP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838200"/>
            <a:ext cx="5029200" cy="5157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Line 31"/>
          <p:cNvSpPr>
            <a:spLocks noChangeShapeType="1"/>
          </p:cNvSpPr>
          <p:nvPr/>
        </p:nvSpPr>
        <p:spPr bwMode="auto">
          <a:xfrm>
            <a:off x="-1" y="517763"/>
            <a:ext cx="9108505" cy="6112"/>
          </a:xfrm>
          <a:prstGeom prst="line">
            <a:avLst/>
          </a:prstGeom>
          <a:noFill/>
          <a:ln w="28575">
            <a:solidFill>
              <a:srgbClr val="800000"/>
            </a:solidFill>
            <a:round/>
            <a:headEnd/>
            <a:tailEnd/>
          </a:ln>
          <a:effectLst/>
        </p:spPr>
        <p:txBody>
          <a:bodyPr/>
          <a:lstStyle/>
          <a:p>
            <a:pPr algn="l" rtl="0"/>
            <a:endParaRPr lang="en-US"/>
          </a:p>
        </p:txBody>
      </p:sp>
      <p:sp>
        <p:nvSpPr>
          <p:cNvPr id="11" name="Text Box 32"/>
          <p:cNvSpPr txBox="1">
            <a:spLocks noChangeArrowheads="1"/>
          </p:cNvSpPr>
          <p:nvPr/>
        </p:nvSpPr>
        <p:spPr bwMode="auto">
          <a:xfrm>
            <a:off x="-103062" y="-23491"/>
            <a:ext cx="9524999" cy="523220"/>
          </a:xfrm>
          <a:prstGeom prst="rect">
            <a:avLst/>
          </a:prstGeom>
          <a:noFill/>
          <a:ln w="9525">
            <a:noFill/>
            <a:miter lim="800000"/>
            <a:headEnd/>
            <a:tailEnd/>
          </a:ln>
          <a:effectLst/>
        </p:spPr>
        <p:txBody>
          <a:bodyPr wrap="square">
            <a:spAutoFit/>
          </a:bodyPr>
          <a:lstStyle/>
          <a:p>
            <a:pPr algn="l" rtl="0"/>
            <a:r>
              <a:rPr lang="en-US" sz="2800" b="1" dirty="0" smtClean="0">
                <a:latin typeface="Arial" pitchFamily="34" charset="0"/>
                <a:cs typeface="Arial" pitchFamily="34" charset="0"/>
              </a:rPr>
              <a:t>Cell Metabolic Heterogeneity in the Developing Tissue</a:t>
            </a:r>
            <a:endParaRPr lang="en-US" sz="2800" b="1" dirty="0">
              <a:latin typeface="Arial" pitchFamily="34" charset="0"/>
              <a:cs typeface="Arial" pitchFamily="34" charset="0"/>
            </a:endParaRPr>
          </a:p>
        </p:txBody>
      </p:sp>
    </p:spTree>
    <p:extLst>
      <p:ext uri="{BB962C8B-B14F-4D97-AF65-F5344CB8AC3E}">
        <p14:creationId xmlns:p14="http://schemas.microsoft.com/office/powerpoint/2010/main" val="963659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3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3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3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6"/>
          <p:cNvPicPr>
            <a:picLocks noChangeArrowheads="1"/>
          </p:cNvPicPr>
          <p:nvPr/>
        </p:nvPicPr>
        <p:blipFill>
          <a:blip r:embed="rId3" cstate="print">
            <a:extLst>
              <a:ext uri="{28A0092B-C50C-407E-A947-70E740481C1C}">
                <a14:useLocalDpi xmlns:a14="http://schemas.microsoft.com/office/drawing/2010/main" val="0"/>
              </a:ext>
            </a:extLst>
          </a:blip>
          <a:srcRect b="11378"/>
          <a:stretch>
            <a:fillRect/>
          </a:stretch>
        </p:blipFill>
        <p:spPr bwMode="auto">
          <a:xfrm>
            <a:off x="4529138" y="5641975"/>
            <a:ext cx="901700" cy="54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2225">
                <a:solidFill>
                  <a:srgbClr val="000000"/>
                </a:solidFill>
                <a:miter lim="800000"/>
                <a:headEnd/>
                <a:tailEnd/>
              </a14:hiddenLine>
            </a:ext>
          </a:extLst>
        </p:spPr>
      </p:pic>
      <p:sp>
        <p:nvSpPr>
          <p:cNvPr id="2051" name="TextBox 17"/>
          <p:cNvSpPr txBox="1">
            <a:spLocks noChangeArrowheads="1"/>
          </p:cNvSpPr>
          <p:nvPr/>
        </p:nvSpPr>
        <p:spPr bwMode="auto">
          <a:xfrm>
            <a:off x="161733" y="2272605"/>
            <a:ext cx="2876742"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US" sz="2800" b="1" dirty="0" smtClean="0"/>
              <a:t>Cell-type Metabolomics </a:t>
            </a:r>
            <a:r>
              <a:rPr lang="en-US" sz="2800" b="1" dirty="0"/>
              <a:t>Workflow</a:t>
            </a:r>
            <a:endParaRPr lang="en-US" sz="2800" b="1" dirty="0">
              <a:latin typeface="Calibri" pitchFamily="34" charset="0"/>
            </a:endParaRPr>
          </a:p>
        </p:txBody>
      </p:sp>
      <p:pic>
        <p:nvPicPr>
          <p:cNvPr id="2054" name="Picture 11" descr="cut roots in soln"/>
          <p:cNvPicPr>
            <a:picLocks noChangeArrowheads="1"/>
          </p:cNvPicPr>
          <p:nvPr/>
        </p:nvPicPr>
        <p:blipFill>
          <a:blip r:embed="rId4">
            <a:extLst>
              <a:ext uri="{28A0092B-C50C-407E-A947-70E740481C1C}">
                <a14:useLocalDpi xmlns:a14="http://schemas.microsoft.com/office/drawing/2010/main" val="0"/>
              </a:ext>
            </a:extLst>
          </a:blip>
          <a:srcRect l="24529" t="20598" r="20755" b="11478"/>
          <a:stretch>
            <a:fillRect/>
          </a:stretch>
        </p:blipFill>
        <p:spPr bwMode="auto">
          <a:xfrm>
            <a:off x="2619375" y="930275"/>
            <a:ext cx="950913" cy="611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2225">
                <a:solidFill>
                  <a:srgbClr val="000000"/>
                </a:solidFill>
                <a:miter lim="800000"/>
                <a:headEnd/>
                <a:tailEnd/>
              </a14:hiddenLine>
            </a:ext>
          </a:extLst>
        </p:spPr>
      </p:pic>
      <p:pic>
        <p:nvPicPr>
          <p:cNvPr id="2055" name="Picture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73600" y="930275"/>
            <a:ext cx="1336675" cy="611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2225">
                <a:solidFill>
                  <a:srgbClr val="000000"/>
                </a:solidFill>
                <a:miter lim="800000"/>
                <a:headEnd/>
                <a:tailEnd/>
              </a14:hiddenLine>
            </a:ext>
          </a:extLst>
        </p:spPr>
      </p:pic>
      <p:sp>
        <p:nvSpPr>
          <p:cNvPr id="10" name="TextBox 9"/>
          <p:cNvSpPr txBox="1"/>
          <p:nvPr/>
        </p:nvSpPr>
        <p:spPr bwMode="auto">
          <a:xfrm>
            <a:off x="2603500" y="428625"/>
            <a:ext cx="977900" cy="500063"/>
          </a:xfrm>
          <a:prstGeom prst="rect">
            <a:avLst/>
          </a:prstGeom>
          <a:solidFill>
            <a:schemeClr val="bg1"/>
          </a:solidFill>
          <a:ln w="1905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smtClean="0">
                <a:solidFill>
                  <a:srgbClr val="FF0000"/>
                </a:solidFill>
              </a:rPr>
              <a:t>Enzymatic separation</a:t>
            </a:r>
            <a:endParaRPr lang="en-US" sz="1100" b="1" dirty="0">
              <a:solidFill>
                <a:srgbClr val="FF0000"/>
              </a:solidFill>
            </a:endParaRPr>
          </a:p>
        </p:txBody>
      </p:sp>
      <p:sp>
        <p:nvSpPr>
          <p:cNvPr id="11" name="TextBox 10"/>
          <p:cNvSpPr txBox="1"/>
          <p:nvPr/>
        </p:nvSpPr>
        <p:spPr bwMode="auto">
          <a:xfrm>
            <a:off x="4656138" y="428625"/>
            <a:ext cx="1366837" cy="500063"/>
          </a:xfrm>
          <a:prstGeom prst="rect">
            <a:avLst/>
          </a:prstGeom>
          <a:solidFill>
            <a:schemeClr val="bg1"/>
          </a:solid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rgbClr val="FF0000"/>
                </a:solidFill>
              </a:rPr>
              <a:t>Collection of GFP labeled </a:t>
            </a:r>
            <a:r>
              <a:rPr lang="en-US" sz="1100" b="1" dirty="0" smtClean="0">
                <a:solidFill>
                  <a:srgbClr val="FF0000"/>
                </a:solidFill>
              </a:rPr>
              <a:t>cells</a:t>
            </a:r>
            <a:endParaRPr lang="en-US" sz="1100" b="1" dirty="0">
              <a:solidFill>
                <a:srgbClr val="FF0000"/>
              </a:solidFill>
            </a:endParaRPr>
          </a:p>
        </p:txBody>
      </p:sp>
      <p:sp>
        <p:nvSpPr>
          <p:cNvPr id="14" name="Right Arrow 13"/>
          <p:cNvSpPr/>
          <p:nvPr/>
        </p:nvSpPr>
        <p:spPr bwMode="auto">
          <a:xfrm>
            <a:off x="2057400" y="808038"/>
            <a:ext cx="285750" cy="214312"/>
          </a:xfrm>
          <a:prstGeom prst="right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b="1" dirty="0">
              <a:solidFill>
                <a:schemeClr val="tx1"/>
              </a:solidFill>
            </a:endParaRPr>
          </a:p>
        </p:txBody>
      </p:sp>
      <p:sp>
        <p:nvSpPr>
          <p:cNvPr id="15" name="Right Arrow 14"/>
          <p:cNvSpPr/>
          <p:nvPr/>
        </p:nvSpPr>
        <p:spPr bwMode="auto">
          <a:xfrm>
            <a:off x="4114800" y="808038"/>
            <a:ext cx="285750" cy="214312"/>
          </a:xfrm>
          <a:prstGeom prst="right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b="1" dirty="0">
              <a:solidFill>
                <a:schemeClr val="tx1"/>
              </a:solidFill>
            </a:endParaRPr>
          </a:p>
        </p:txBody>
      </p:sp>
      <p:sp>
        <p:nvSpPr>
          <p:cNvPr id="16" name="Down Arrow 15"/>
          <p:cNvSpPr/>
          <p:nvPr/>
        </p:nvSpPr>
        <p:spPr bwMode="auto">
          <a:xfrm rot="3658095">
            <a:off x="5812631" y="1464644"/>
            <a:ext cx="612775" cy="1271588"/>
          </a:xfrm>
          <a:prstGeom prst="down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b="1"/>
          </a:p>
        </p:txBody>
      </p:sp>
      <p:sp>
        <p:nvSpPr>
          <p:cNvPr id="19" name="TextBox 18"/>
          <p:cNvSpPr txBox="1"/>
          <p:nvPr/>
        </p:nvSpPr>
        <p:spPr bwMode="auto">
          <a:xfrm>
            <a:off x="6811963" y="428625"/>
            <a:ext cx="1435100" cy="500063"/>
          </a:xfrm>
          <a:prstGeom prst="rect">
            <a:avLst/>
          </a:prstGeom>
          <a:solidFill>
            <a:schemeClr val="bg1"/>
          </a:solidFill>
          <a:ln w="1905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rgbClr val="FF0000"/>
                </a:solidFill>
              </a:rPr>
              <a:t>Concentration of  </a:t>
            </a:r>
            <a:r>
              <a:rPr lang="en-US" sz="1100" b="1" dirty="0" smtClean="0">
                <a:solidFill>
                  <a:srgbClr val="FF0000"/>
                </a:solidFill>
              </a:rPr>
              <a:t>samples 1000 fold</a:t>
            </a:r>
            <a:endParaRPr lang="en-US" sz="1100" b="1" dirty="0">
              <a:solidFill>
                <a:srgbClr val="FF0000"/>
              </a:solidFill>
            </a:endParaRPr>
          </a:p>
        </p:txBody>
      </p:sp>
      <p:sp>
        <p:nvSpPr>
          <p:cNvPr id="22" name="Rectangle 21"/>
          <p:cNvSpPr/>
          <p:nvPr/>
        </p:nvSpPr>
        <p:spPr bwMode="auto">
          <a:xfrm>
            <a:off x="4021137" y="2362200"/>
            <a:ext cx="1236663" cy="5715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r>
              <a:rPr lang="en-US" sz="1100" b="1" dirty="0" smtClean="0">
                <a:solidFill>
                  <a:schemeClr val="tx1"/>
                </a:solidFill>
              </a:rPr>
              <a:t>Chemical </a:t>
            </a:r>
            <a:r>
              <a:rPr lang="en-US" sz="1100" b="1" dirty="0">
                <a:solidFill>
                  <a:schemeClr val="tx1"/>
                </a:solidFill>
              </a:rPr>
              <a:t>Analysis</a:t>
            </a:r>
          </a:p>
        </p:txBody>
      </p:sp>
      <p:sp>
        <p:nvSpPr>
          <p:cNvPr id="25" name="Down Arrow 24"/>
          <p:cNvSpPr/>
          <p:nvPr/>
        </p:nvSpPr>
        <p:spPr bwMode="auto">
          <a:xfrm rot="3645246">
            <a:off x="2779712" y="3136473"/>
            <a:ext cx="612775" cy="1295400"/>
          </a:xfrm>
          <a:prstGeom prst="down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b="1"/>
          </a:p>
        </p:txBody>
      </p:sp>
      <p:sp>
        <p:nvSpPr>
          <p:cNvPr id="29" name="Right Arrow 28"/>
          <p:cNvSpPr/>
          <p:nvPr/>
        </p:nvSpPr>
        <p:spPr bwMode="auto">
          <a:xfrm>
            <a:off x="1395413" y="5481637"/>
            <a:ext cx="285750" cy="214313"/>
          </a:xfrm>
          <a:prstGeom prst="right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b="1" dirty="0">
              <a:solidFill>
                <a:schemeClr val="tx1"/>
              </a:solidFill>
            </a:endParaRPr>
          </a:p>
        </p:txBody>
      </p:sp>
      <p:sp>
        <p:nvSpPr>
          <p:cNvPr id="31" name="Rectangle 30"/>
          <p:cNvSpPr/>
          <p:nvPr/>
        </p:nvSpPr>
        <p:spPr bwMode="auto">
          <a:xfrm>
            <a:off x="3101975" y="4735512"/>
            <a:ext cx="939800" cy="85725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rgbClr val="FF0000"/>
                </a:solidFill>
              </a:rPr>
              <a:t>Selection of </a:t>
            </a:r>
            <a:r>
              <a:rPr lang="en-US" sz="1100" b="1" dirty="0" smtClean="0">
                <a:solidFill>
                  <a:srgbClr val="FF0000"/>
                </a:solidFill>
              </a:rPr>
              <a:t>samples derived </a:t>
            </a:r>
            <a:r>
              <a:rPr lang="en-US" sz="1100" b="1" dirty="0">
                <a:solidFill>
                  <a:srgbClr val="FF0000"/>
                </a:solidFill>
              </a:rPr>
              <a:t>masses</a:t>
            </a:r>
          </a:p>
        </p:txBody>
      </p:sp>
      <p:sp>
        <p:nvSpPr>
          <p:cNvPr id="28" name="Rectangle 27"/>
          <p:cNvSpPr/>
          <p:nvPr/>
        </p:nvSpPr>
        <p:spPr bwMode="auto">
          <a:xfrm>
            <a:off x="387350" y="4735512"/>
            <a:ext cx="936625" cy="85725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chemeClr val="tx1"/>
                </a:solidFill>
              </a:rPr>
              <a:t>Peak picking</a:t>
            </a:r>
          </a:p>
          <a:p>
            <a:pPr algn="ctr" fontAlgn="auto">
              <a:spcBef>
                <a:spcPts val="0"/>
              </a:spcBef>
              <a:spcAft>
                <a:spcPts val="0"/>
              </a:spcAft>
              <a:defRPr/>
            </a:pPr>
            <a:r>
              <a:rPr lang="en-US" sz="1100" b="1" dirty="0">
                <a:solidFill>
                  <a:schemeClr val="tx1"/>
                </a:solidFill>
              </a:rPr>
              <a:t>and  peak alignment </a:t>
            </a:r>
          </a:p>
        </p:txBody>
      </p:sp>
      <p:pic>
        <p:nvPicPr>
          <p:cNvPr id="2070" name="Picture 3"/>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6875" y="5600700"/>
            <a:ext cx="917575" cy="61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2225">
                <a:solidFill>
                  <a:srgbClr val="000000"/>
                </a:solidFill>
                <a:miter lim="800000"/>
                <a:headEnd/>
                <a:tailEnd/>
              </a14:hiddenLine>
            </a:ext>
          </a:extLst>
        </p:spPr>
      </p:pic>
      <p:sp>
        <p:nvSpPr>
          <p:cNvPr id="30" name="Rectangle 29"/>
          <p:cNvSpPr/>
          <p:nvPr/>
        </p:nvSpPr>
        <p:spPr bwMode="auto">
          <a:xfrm>
            <a:off x="1744663" y="4735512"/>
            <a:ext cx="939800" cy="85725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rgbClr val="FF0000"/>
                </a:solidFill>
              </a:rPr>
              <a:t>Quality</a:t>
            </a:r>
          </a:p>
          <a:p>
            <a:pPr algn="ctr" fontAlgn="auto">
              <a:spcBef>
                <a:spcPts val="0"/>
              </a:spcBef>
              <a:spcAft>
                <a:spcPts val="0"/>
              </a:spcAft>
              <a:defRPr/>
            </a:pPr>
            <a:r>
              <a:rPr lang="en-US" sz="1100" b="1" dirty="0">
                <a:solidFill>
                  <a:srgbClr val="FF0000"/>
                </a:solidFill>
              </a:rPr>
              <a:t>control</a:t>
            </a:r>
          </a:p>
        </p:txBody>
      </p:sp>
      <p:pic>
        <p:nvPicPr>
          <p:cNvPr id="2072" name="Picture 4"/>
          <p:cNvPicPr>
            <a:picLocks noChangeArrowheads="1"/>
          </p:cNvPicPr>
          <p:nvPr/>
        </p:nvPicPr>
        <p:blipFill>
          <a:blip r:embed="rId7">
            <a:extLst>
              <a:ext uri="{28A0092B-C50C-407E-A947-70E740481C1C}">
                <a14:useLocalDpi xmlns:a14="http://schemas.microsoft.com/office/drawing/2010/main" val="0"/>
              </a:ext>
            </a:extLst>
          </a:blip>
          <a:srcRect b="10007"/>
          <a:stretch>
            <a:fillRect/>
          </a:stretch>
        </p:blipFill>
        <p:spPr bwMode="auto">
          <a:xfrm>
            <a:off x="1754188" y="5600700"/>
            <a:ext cx="922337" cy="550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2225">
                <a:solidFill>
                  <a:srgbClr val="000000"/>
                </a:solidFill>
                <a:miter lim="800000"/>
                <a:headEnd/>
                <a:tailEnd/>
              </a14:hiddenLine>
            </a:ext>
          </a:extLst>
        </p:spPr>
      </p:pic>
      <p:sp>
        <p:nvSpPr>
          <p:cNvPr id="37" name="Right Arrow 36"/>
          <p:cNvSpPr/>
          <p:nvPr/>
        </p:nvSpPr>
        <p:spPr bwMode="auto">
          <a:xfrm>
            <a:off x="2752725" y="5481637"/>
            <a:ext cx="285750" cy="214313"/>
          </a:xfrm>
          <a:prstGeom prst="right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b="1" dirty="0">
              <a:solidFill>
                <a:schemeClr val="tx1"/>
              </a:solidFill>
            </a:endParaRPr>
          </a:p>
        </p:txBody>
      </p:sp>
      <p:sp>
        <p:nvSpPr>
          <p:cNvPr id="38" name="Rectangle 37"/>
          <p:cNvSpPr/>
          <p:nvPr/>
        </p:nvSpPr>
        <p:spPr bwMode="auto">
          <a:xfrm>
            <a:off x="5956300" y="4779962"/>
            <a:ext cx="1339850" cy="85725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rgbClr val="FF0000"/>
                </a:solidFill>
              </a:rPr>
              <a:t>Exclusion of masses  resulting from </a:t>
            </a:r>
            <a:r>
              <a:rPr lang="en-US" sz="1100" b="1" dirty="0" smtClean="0">
                <a:solidFill>
                  <a:srgbClr val="FF0000"/>
                </a:solidFill>
              </a:rPr>
              <a:t>enzymatic separation / sorting</a:t>
            </a:r>
            <a:endParaRPr lang="en-US" sz="1100" b="1" dirty="0">
              <a:solidFill>
                <a:srgbClr val="FF0000"/>
              </a:solidFill>
            </a:endParaRPr>
          </a:p>
        </p:txBody>
      </p:sp>
      <p:sp>
        <p:nvSpPr>
          <p:cNvPr id="41" name="Right Arrow 40"/>
          <p:cNvSpPr/>
          <p:nvPr/>
        </p:nvSpPr>
        <p:spPr bwMode="auto">
          <a:xfrm>
            <a:off x="4146550" y="5481637"/>
            <a:ext cx="285750" cy="214313"/>
          </a:xfrm>
          <a:prstGeom prst="right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b="1" dirty="0">
              <a:solidFill>
                <a:schemeClr val="tx1"/>
              </a:solidFill>
            </a:endParaRPr>
          </a:p>
        </p:txBody>
      </p:sp>
      <p:sp>
        <p:nvSpPr>
          <p:cNvPr id="42" name="Right Arrow 41"/>
          <p:cNvSpPr/>
          <p:nvPr/>
        </p:nvSpPr>
        <p:spPr bwMode="auto">
          <a:xfrm>
            <a:off x="7399338" y="5481637"/>
            <a:ext cx="285750" cy="214313"/>
          </a:xfrm>
          <a:prstGeom prst="right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b="1" dirty="0">
              <a:solidFill>
                <a:schemeClr val="tx1"/>
              </a:solidFill>
            </a:endParaRPr>
          </a:p>
        </p:txBody>
      </p:sp>
      <p:sp>
        <p:nvSpPr>
          <p:cNvPr id="39" name="Rectangle 38"/>
          <p:cNvSpPr/>
          <p:nvPr/>
        </p:nvSpPr>
        <p:spPr bwMode="auto">
          <a:xfrm>
            <a:off x="7761288" y="4735512"/>
            <a:ext cx="890587" cy="857250"/>
          </a:xfrm>
          <a:prstGeom prst="rect">
            <a:avLst/>
          </a:prstGeom>
          <a:solidFill>
            <a:schemeClr val="bg1"/>
          </a:solidFill>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rgbClr val="FF0000"/>
                </a:solidFill>
              </a:rPr>
              <a:t>Cell specific metabolic profiles</a:t>
            </a:r>
          </a:p>
        </p:txBody>
      </p:sp>
      <p:pic>
        <p:nvPicPr>
          <p:cNvPr id="2078" name="Picture 4" descr="CIMG6009"/>
          <p:cNvPicPr>
            <a:picLocks noChangeArrowheads="1"/>
          </p:cNvPicPr>
          <p:nvPr/>
        </p:nvPicPr>
        <p:blipFill>
          <a:blip r:embed="rId8">
            <a:extLst>
              <a:ext uri="{28A0092B-C50C-407E-A947-70E740481C1C}">
                <a14:useLocalDpi xmlns:a14="http://schemas.microsoft.com/office/drawing/2010/main" val="0"/>
              </a:ext>
            </a:extLst>
          </a:blip>
          <a:srcRect l="38647" t="40407" r="23468" b="24237"/>
          <a:stretch>
            <a:fillRect/>
          </a:stretch>
        </p:blipFill>
        <p:spPr bwMode="auto">
          <a:xfrm>
            <a:off x="687388" y="930275"/>
            <a:ext cx="952500" cy="611188"/>
          </a:xfrm>
          <a:prstGeom prst="rect">
            <a:avLst/>
          </a:prstGeom>
          <a:noFill/>
          <a:ln w="22225">
            <a:solidFill>
              <a:schemeClr val="tx2"/>
            </a:solidFill>
            <a:miter lim="800000"/>
            <a:headEnd/>
            <a:tailEnd/>
          </a:ln>
          <a:extLst>
            <a:ext uri="{909E8E84-426E-40DD-AFC4-6F175D3DCCD1}">
              <a14:hiddenFill xmlns:a14="http://schemas.microsoft.com/office/drawing/2010/main">
                <a:solidFill>
                  <a:srgbClr val="FFFFFF"/>
                </a:solidFill>
              </a14:hiddenFill>
            </a:ext>
          </a:extLst>
        </p:spPr>
      </p:pic>
      <p:sp>
        <p:nvSpPr>
          <p:cNvPr id="51" name="Rectangle 50"/>
          <p:cNvSpPr/>
          <p:nvPr/>
        </p:nvSpPr>
        <p:spPr bwMode="auto">
          <a:xfrm>
            <a:off x="673100" y="428625"/>
            <a:ext cx="976313" cy="500063"/>
          </a:xfrm>
          <a:prstGeom prst="rect">
            <a:avLst/>
          </a:prstGeom>
          <a:solidFill>
            <a:schemeClr val="bg1"/>
          </a:solidFill>
          <a:ln w="1905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100" b="1" dirty="0">
              <a:solidFill>
                <a:schemeClr val="tx1"/>
              </a:solidFill>
            </a:endParaRPr>
          </a:p>
          <a:p>
            <a:pPr algn="ctr" fontAlgn="auto">
              <a:spcBef>
                <a:spcPts val="0"/>
              </a:spcBef>
              <a:spcAft>
                <a:spcPts val="0"/>
              </a:spcAft>
              <a:defRPr/>
            </a:pPr>
            <a:r>
              <a:rPr lang="en-US" sz="1100" b="1" dirty="0" smtClean="0">
                <a:solidFill>
                  <a:schemeClr val="tx1"/>
                </a:solidFill>
              </a:rPr>
              <a:t>Biological samples</a:t>
            </a:r>
            <a:endParaRPr lang="en-US" sz="1100" b="1" dirty="0">
              <a:solidFill>
                <a:schemeClr val="tx1"/>
              </a:solidFill>
            </a:endParaRPr>
          </a:p>
          <a:p>
            <a:pPr fontAlgn="auto">
              <a:spcBef>
                <a:spcPts val="0"/>
              </a:spcBef>
              <a:spcAft>
                <a:spcPts val="0"/>
              </a:spcAft>
              <a:defRPr/>
            </a:pPr>
            <a:r>
              <a:rPr lang="en-US" sz="1100" b="1" dirty="0">
                <a:solidFill>
                  <a:schemeClr val="tx1"/>
                </a:solidFill>
              </a:rPr>
              <a:t> </a:t>
            </a:r>
          </a:p>
        </p:txBody>
      </p:sp>
      <p:pic>
        <p:nvPicPr>
          <p:cNvPr id="2080" name="Picture 6"/>
          <p:cNvPicPr>
            <a:picLocks noChangeArrowheads="1"/>
          </p:cNvPicPr>
          <p:nvPr/>
        </p:nvPicPr>
        <p:blipFill>
          <a:blip r:embed="rId3">
            <a:extLst>
              <a:ext uri="{28A0092B-C50C-407E-A947-70E740481C1C}">
                <a14:useLocalDpi xmlns:a14="http://schemas.microsoft.com/office/drawing/2010/main" val="0"/>
              </a:ext>
            </a:extLst>
          </a:blip>
          <a:srcRect b="10007"/>
          <a:stretch>
            <a:fillRect/>
          </a:stretch>
        </p:blipFill>
        <p:spPr bwMode="auto">
          <a:xfrm>
            <a:off x="3111500" y="5600700"/>
            <a:ext cx="935038" cy="550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2225">
                <a:solidFill>
                  <a:srgbClr val="000000"/>
                </a:solidFill>
                <a:miter lim="800000"/>
                <a:headEnd/>
                <a:tailEnd/>
              </a14:hiddenLine>
            </a:ext>
          </a:extLst>
        </p:spPr>
      </p:pic>
      <p:pic>
        <p:nvPicPr>
          <p:cNvPr id="2081" name="Picture 6"/>
          <p:cNvPicPr>
            <a:picLocks noChangeArrowheads="1"/>
          </p:cNvPicPr>
          <p:nvPr/>
        </p:nvPicPr>
        <p:blipFill>
          <a:blip r:embed="rId3">
            <a:extLst>
              <a:ext uri="{28A0092B-C50C-407E-A947-70E740481C1C}">
                <a14:useLocalDpi xmlns:a14="http://schemas.microsoft.com/office/drawing/2010/main" val="0"/>
              </a:ext>
            </a:extLst>
          </a:blip>
          <a:srcRect b="11378"/>
          <a:stretch>
            <a:fillRect/>
          </a:stretch>
        </p:blipFill>
        <p:spPr bwMode="auto">
          <a:xfrm>
            <a:off x="5951538" y="5645150"/>
            <a:ext cx="1382712" cy="54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2225">
                <a:solidFill>
                  <a:srgbClr val="000000"/>
                </a:solidFill>
                <a:miter lim="800000"/>
                <a:headEnd/>
                <a:tailEnd/>
              </a14:hiddenLine>
            </a:ext>
          </a:extLst>
        </p:spPr>
      </p:pic>
      <p:sp>
        <p:nvSpPr>
          <p:cNvPr id="59" name="Right Arrow 58"/>
          <p:cNvSpPr/>
          <p:nvPr/>
        </p:nvSpPr>
        <p:spPr bwMode="auto">
          <a:xfrm>
            <a:off x="6252082" y="808038"/>
            <a:ext cx="285750" cy="214312"/>
          </a:xfrm>
          <a:prstGeom prst="right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b="1" dirty="0">
              <a:solidFill>
                <a:schemeClr val="tx1"/>
              </a:solidFill>
            </a:endParaRPr>
          </a:p>
        </p:txBody>
      </p:sp>
      <p:grpSp>
        <p:nvGrpSpPr>
          <p:cNvPr id="2083" name="Group 71"/>
          <p:cNvGrpSpPr>
            <a:grpSpLocks/>
          </p:cNvGrpSpPr>
          <p:nvPr/>
        </p:nvGrpSpPr>
        <p:grpSpPr bwMode="auto">
          <a:xfrm>
            <a:off x="7265988" y="957265"/>
            <a:ext cx="500017" cy="571500"/>
            <a:chOff x="7000934" y="1214427"/>
            <a:chExt cx="500024" cy="571505"/>
          </a:xfrm>
        </p:grpSpPr>
        <p:pic>
          <p:nvPicPr>
            <p:cNvPr id="2103" name="Picture 8" descr="conical_tube.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000934" y="1214427"/>
              <a:ext cx="171452" cy="5715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04" name="Picture 8" descr="conical_tube.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215250" y="1357299"/>
              <a:ext cx="128589" cy="4286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05" name="Picture 8" descr="conical_tube.jp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429520" y="1547800"/>
              <a:ext cx="71438" cy="238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084" name="Picture 4"/>
          <p:cNvPicPr>
            <a:picLocks noChangeAspect="1" noChangeArrowheads="1"/>
          </p:cNvPicPr>
          <p:nvPr/>
        </p:nvPicPr>
        <p:blipFill>
          <a:blip r:embed="rId11">
            <a:extLst>
              <a:ext uri="{28A0092B-C50C-407E-A947-70E740481C1C}">
                <a14:useLocalDpi xmlns:a14="http://schemas.microsoft.com/office/drawing/2010/main" val="0"/>
              </a:ext>
            </a:extLst>
          </a:blip>
          <a:srcRect l="9451" r="30688"/>
          <a:stretch>
            <a:fillRect/>
          </a:stretch>
        </p:blipFill>
        <p:spPr bwMode="auto">
          <a:xfrm>
            <a:off x="4029075" y="2935288"/>
            <a:ext cx="122237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2225">
                <a:solidFill>
                  <a:srgbClr val="000000"/>
                </a:solidFill>
                <a:miter lim="800000"/>
                <a:headEnd/>
                <a:tailEnd/>
              </a14:hiddenLine>
            </a:ext>
          </a:extLst>
        </p:spPr>
      </p:pic>
      <p:pic>
        <p:nvPicPr>
          <p:cNvPr id="2085" name="Picture 4"/>
          <p:cNvPicPr>
            <a:picLocks noChangeArrowheads="1"/>
          </p:cNvPicPr>
          <p:nvPr/>
        </p:nvPicPr>
        <p:blipFill>
          <a:blip r:embed="rId12">
            <a:extLst>
              <a:ext uri="{28A0092B-C50C-407E-A947-70E740481C1C}">
                <a14:useLocalDpi xmlns:a14="http://schemas.microsoft.com/office/drawing/2010/main" val="0"/>
              </a:ext>
            </a:extLst>
          </a:blip>
          <a:srcRect l="4735" t="3571" b="34399"/>
          <a:stretch>
            <a:fillRect/>
          </a:stretch>
        </p:blipFill>
        <p:spPr bwMode="auto">
          <a:xfrm>
            <a:off x="7748588" y="5600700"/>
            <a:ext cx="915987" cy="560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2225">
                <a:solidFill>
                  <a:srgbClr val="000000"/>
                </a:solidFill>
                <a:miter lim="800000"/>
                <a:headEnd/>
                <a:tailEnd/>
              </a14:hiddenLine>
            </a:ext>
          </a:extLst>
        </p:spPr>
      </p:pic>
      <p:sp>
        <p:nvSpPr>
          <p:cNvPr id="76" name="Rectangle 75"/>
          <p:cNvSpPr/>
          <p:nvPr/>
        </p:nvSpPr>
        <p:spPr bwMode="auto">
          <a:xfrm>
            <a:off x="6813550" y="930275"/>
            <a:ext cx="1433513" cy="611188"/>
          </a:xfrm>
          <a:prstGeom prst="rect">
            <a:avLst/>
          </a:prstGeom>
          <a:noFill/>
          <a:ln w="222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b="1"/>
          </a:p>
        </p:txBody>
      </p:sp>
      <p:sp>
        <p:nvSpPr>
          <p:cNvPr id="2" name="Rectangle 1"/>
          <p:cNvSpPr/>
          <p:nvPr/>
        </p:nvSpPr>
        <p:spPr bwMode="auto">
          <a:xfrm>
            <a:off x="4022725" y="2933700"/>
            <a:ext cx="1235075" cy="9144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p>
        </p:txBody>
      </p:sp>
      <p:sp>
        <p:nvSpPr>
          <p:cNvPr id="48" name="Rectangle 47"/>
          <p:cNvSpPr/>
          <p:nvPr/>
        </p:nvSpPr>
        <p:spPr bwMode="auto">
          <a:xfrm>
            <a:off x="671513" y="419100"/>
            <a:ext cx="981075" cy="114141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p>
        </p:txBody>
      </p:sp>
      <p:sp>
        <p:nvSpPr>
          <p:cNvPr id="50" name="Rectangle 49"/>
          <p:cNvSpPr/>
          <p:nvPr/>
        </p:nvSpPr>
        <p:spPr bwMode="auto">
          <a:xfrm>
            <a:off x="2606675" y="430213"/>
            <a:ext cx="974725" cy="112236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p>
        </p:txBody>
      </p:sp>
      <p:sp>
        <p:nvSpPr>
          <p:cNvPr id="52" name="Rectangle 51"/>
          <p:cNvSpPr/>
          <p:nvPr/>
        </p:nvSpPr>
        <p:spPr bwMode="auto">
          <a:xfrm>
            <a:off x="4648200" y="431800"/>
            <a:ext cx="1373188" cy="112236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0000"/>
              </a:solidFill>
            </a:endParaRPr>
          </a:p>
        </p:txBody>
      </p:sp>
      <p:sp>
        <p:nvSpPr>
          <p:cNvPr id="53" name="Rectangle 52"/>
          <p:cNvSpPr/>
          <p:nvPr/>
        </p:nvSpPr>
        <p:spPr bwMode="auto">
          <a:xfrm>
            <a:off x="6807200" y="423863"/>
            <a:ext cx="1439863" cy="112395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p>
        </p:txBody>
      </p:sp>
      <p:sp>
        <p:nvSpPr>
          <p:cNvPr id="54" name="Rectangle 53"/>
          <p:cNvSpPr/>
          <p:nvPr/>
        </p:nvSpPr>
        <p:spPr bwMode="auto">
          <a:xfrm>
            <a:off x="387350" y="4735512"/>
            <a:ext cx="938213" cy="140811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p>
        </p:txBody>
      </p:sp>
      <p:sp>
        <p:nvSpPr>
          <p:cNvPr id="55" name="Rectangle 54"/>
          <p:cNvSpPr/>
          <p:nvPr/>
        </p:nvSpPr>
        <p:spPr bwMode="auto">
          <a:xfrm>
            <a:off x="1747838" y="4738687"/>
            <a:ext cx="938212" cy="14224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p>
        </p:txBody>
      </p:sp>
      <p:sp>
        <p:nvSpPr>
          <p:cNvPr id="56" name="Rectangle 55"/>
          <p:cNvSpPr/>
          <p:nvPr/>
        </p:nvSpPr>
        <p:spPr bwMode="auto">
          <a:xfrm>
            <a:off x="3103563" y="4732337"/>
            <a:ext cx="938212" cy="142081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p>
        </p:txBody>
      </p:sp>
      <p:sp>
        <p:nvSpPr>
          <p:cNvPr id="57" name="Rectangle 56"/>
          <p:cNvSpPr/>
          <p:nvPr/>
        </p:nvSpPr>
        <p:spPr bwMode="auto">
          <a:xfrm>
            <a:off x="7754938" y="4732337"/>
            <a:ext cx="896937" cy="14224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p>
        </p:txBody>
      </p:sp>
      <p:sp>
        <p:nvSpPr>
          <p:cNvPr id="58" name="Rectangle 57"/>
          <p:cNvSpPr/>
          <p:nvPr/>
        </p:nvSpPr>
        <p:spPr bwMode="auto">
          <a:xfrm>
            <a:off x="5956300" y="4778375"/>
            <a:ext cx="1354138" cy="14224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p>
        </p:txBody>
      </p:sp>
      <p:sp>
        <p:nvSpPr>
          <p:cNvPr id="60" name="Right Arrow 59"/>
          <p:cNvSpPr/>
          <p:nvPr/>
        </p:nvSpPr>
        <p:spPr bwMode="auto">
          <a:xfrm>
            <a:off x="5518150" y="5480050"/>
            <a:ext cx="285750" cy="214312"/>
          </a:xfrm>
          <a:prstGeom prst="right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b="1" dirty="0">
              <a:solidFill>
                <a:schemeClr val="tx1"/>
              </a:solidFill>
            </a:endParaRPr>
          </a:p>
        </p:txBody>
      </p:sp>
      <p:sp>
        <p:nvSpPr>
          <p:cNvPr id="63" name="Rectangle 62"/>
          <p:cNvSpPr/>
          <p:nvPr/>
        </p:nvSpPr>
        <p:spPr bwMode="auto">
          <a:xfrm>
            <a:off x="4522788" y="4764087"/>
            <a:ext cx="890587" cy="85725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rgbClr val="FF0000"/>
                </a:solidFill>
              </a:rPr>
              <a:t>Robustness tests</a:t>
            </a:r>
          </a:p>
        </p:txBody>
      </p:sp>
      <p:sp>
        <p:nvSpPr>
          <p:cNvPr id="65" name="Rectangle 64"/>
          <p:cNvSpPr/>
          <p:nvPr/>
        </p:nvSpPr>
        <p:spPr bwMode="auto">
          <a:xfrm>
            <a:off x="4516438" y="4760912"/>
            <a:ext cx="896937" cy="14224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p>
        </p:txBody>
      </p:sp>
      <p:sp>
        <p:nvSpPr>
          <p:cNvPr id="61" name="Rectangle 60"/>
          <p:cNvSpPr/>
          <p:nvPr/>
        </p:nvSpPr>
        <p:spPr bwMode="auto">
          <a:xfrm>
            <a:off x="7342188" y="3124200"/>
            <a:ext cx="1000125" cy="1000125"/>
          </a:xfrm>
          <a:prstGeom prst="rect">
            <a:avLst/>
          </a:prstGeom>
          <a:solidFill>
            <a:schemeClr val="bg1"/>
          </a:solidFill>
          <a:ln>
            <a:prstDash val="lg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100" b="1" dirty="0">
                <a:solidFill>
                  <a:srgbClr val="FF0000"/>
                </a:solidFill>
              </a:rPr>
              <a:t>Comparison of </a:t>
            </a:r>
            <a:r>
              <a:rPr lang="en-US" sz="1100" b="1" dirty="0" smtClean="0">
                <a:solidFill>
                  <a:srgbClr val="FF0000"/>
                </a:solidFill>
              </a:rPr>
              <a:t>intact tissue to isolated cells </a:t>
            </a:r>
            <a:endParaRPr lang="en-US" sz="1100" b="1" dirty="0">
              <a:solidFill>
                <a:srgbClr val="FF0000"/>
              </a:solidFill>
            </a:endParaRPr>
          </a:p>
        </p:txBody>
      </p:sp>
      <p:sp>
        <p:nvSpPr>
          <p:cNvPr id="62" name="Down Arrow 61"/>
          <p:cNvSpPr/>
          <p:nvPr/>
        </p:nvSpPr>
        <p:spPr bwMode="auto">
          <a:xfrm rot="3645246">
            <a:off x="6694488" y="3961452"/>
            <a:ext cx="409575" cy="682625"/>
          </a:xfrm>
          <a:prstGeom prst="down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b="1"/>
          </a:p>
        </p:txBody>
      </p:sp>
      <p:sp>
        <p:nvSpPr>
          <p:cNvPr id="64" name="TextBox 63"/>
          <p:cNvSpPr txBox="1"/>
          <p:nvPr/>
        </p:nvSpPr>
        <p:spPr>
          <a:xfrm>
            <a:off x="0" y="6412468"/>
            <a:ext cx="9144000" cy="369332"/>
          </a:xfrm>
          <a:prstGeom prst="rect">
            <a:avLst/>
          </a:prstGeom>
          <a:noFill/>
        </p:spPr>
        <p:txBody>
          <a:bodyPr wrap="square" rtlCol="1">
            <a:spAutoFit/>
          </a:bodyPr>
          <a:lstStyle/>
          <a:p>
            <a:r>
              <a:rPr lang="en-US" dirty="0" err="1" smtClean="0">
                <a:latin typeface="Arial" panose="020B0604020202020204" pitchFamily="34" charset="0"/>
                <a:cs typeface="Arial" panose="020B0604020202020204" pitchFamily="34" charset="0"/>
              </a:rPr>
              <a:t>Moussaieff</a:t>
            </a:r>
            <a:r>
              <a:rPr lang="en-US" dirty="0" smtClean="0">
                <a:latin typeface="Arial" panose="020B0604020202020204" pitchFamily="34" charset="0"/>
                <a:cs typeface="Arial" panose="020B0604020202020204" pitchFamily="34" charset="0"/>
              </a:rPr>
              <a:t> et al, PNAS, 2013; Brodsky, </a:t>
            </a:r>
            <a:r>
              <a:rPr lang="en-US" dirty="0" err="1" smtClean="0">
                <a:latin typeface="Arial" panose="020B0604020202020204" pitchFamily="34" charset="0"/>
                <a:cs typeface="Arial" panose="020B0604020202020204" pitchFamily="34" charset="0"/>
              </a:rPr>
              <a:t>Moussaieff</a:t>
            </a:r>
            <a:r>
              <a:rPr lang="en-US" dirty="0" smtClean="0">
                <a:latin typeface="Arial" panose="020B0604020202020204" pitchFamily="34" charset="0"/>
                <a:cs typeface="Arial" panose="020B0604020202020204" pitchFamily="34" charset="0"/>
              </a:rPr>
              <a:t> et al, Anal </a:t>
            </a:r>
            <a:r>
              <a:rPr lang="en-US" dirty="0" err="1" smtClean="0">
                <a:latin typeface="Arial" panose="020B0604020202020204" pitchFamily="34" charset="0"/>
                <a:cs typeface="Arial" panose="020B0604020202020204" pitchFamily="34" charset="0"/>
              </a:rPr>
              <a:t>Chem</a:t>
            </a:r>
            <a:r>
              <a:rPr lang="en-US" dirty="0" smtClean="0">
                <a:latin typeface="Arial" panose="020B0604020202020204" pitchFamily="34" charset="0"/>
                <a:cs typeface="Arial" panose="020B0604020202020204" pitchFamily="34" charset="0"/>
              </a:rPr>
              <a:t>, 2012</a:t>
            </a:r>
            <a:endParaRPr lang="he-IL"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279951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9" grpId="0" animBg="1"/>
      <p:bldP spid="31" grpId="0" animBg="1"/>
      <p:bldP spid="30" grpId="0" animBg="1"/>
      <p:bldP spid="38" grpId="0" animBg="1"/>
      <p:bldP spid="63" grpId="0" animBg="1"/>
      <p:bldP spid="6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76200" y="3451096"/>
            <a:ext cx="8001351" cy="3330704"/>
            <a:chOff x="76200" y="3451096"/>
            <a:chExt cx="8001351" cy="3330704"/>
          </a:xfrm>
        </p:grpSpPr>
        <p:pic>
          <p:nvPicPr>
            <p:cNvPr id="31" name="Picture 3"/>
            <p:cNvPicPr>
              <a:picLocks noChangeAspect="1" noChangeArrowheads="1"/>
            </p:cNvPicPr>
            <p:nvPr/>
          </p:nvPicPr>
          <p:blipFill rotWithShape="1">
            <a:blip r:embed="rId3" cstate="print"/>
            <a:srcRect l="13066" t="31624" r="7419" b="34188"/>
            <a:stretch/>
          </p:blipFill>
          <p:spPr bwMode="auto">
            <a:xfrm>
              <a:off x="76200" y="3451096"/>
              <a:ext cx="5943600" cy="3330704"/>
            </a:xfrm>
            <a:prstGeom prst="rect">
              <a:avLst/>
            </a:prstGeom>
            <a:noFill/>
            <a:ln w="9525">
              <a:noFill/>
              <a:miter lim="800000"/>
              <a:headEnd/>
              <a:tailEnd/>
            </a:ln>
          </p:spPr>
        </p:pic>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05248" y="4419600"/>
              <a:ext cx="1372303" cy="13287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1"/>
            <p:cNvSpPr/>
            <p:nvPr/>
          </p:nvSpPr>
          <p:spPr>
            <a:xfrm>
              <a:off x="4876800" y="4876800"/>
              <a:ext cx="685800" cy="76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5" name="TextBox 4"/>
          <p:cNvSpPr txBox="1"/>
          <p:nvPr/>
        </p:nvSpPr>
        <p:spPr>
          <a:xfrm>
            <a:off x="5885736" y="6461760"/>
            <a:ext cx="3258264" cy="369332"/>
          </a:xfrm>
          <a:prstGeom prst="rect">
            <a:avLst/>
          </a:prstGeom>
          <a:noFill/>
        </p:spPr>
        <p:txBody>
          <a:bodyPr wrap="none" rtlCol="1">
            <a:spAutoFit/>
          </a:bodyPr>
          <a:lstStyle/>
          <a:p>
            <a:r>
              <a:rPr lang="en-US" dirty="0" err="1" smtClean="0">
                <a:latin typeface="Arial" panose="020B0604020202020204" pitchFamily="34" charset="0"/>
                <a:cs typeface="Arial" panose="020B0604020202020204" pitchFamily="34" charset="0"/>
              </a:rPr>
              <a:t>Moussaieff</a:t>
            </a:r>
            <a:r>
              <a:rPr lang="en-US" dirty="0" smtClean="0">
                <a:latin typeface="Arial" panose="020B0604020202020204" pitchFamily="34" charset="0"/>
                <a:cs typeface="Arial" panose="020B0604020202020204" pitchFamily="34" charset="0"/>
              </a:rPr>
              <a:t> et al, PNAS, </a:t>
            </a:r>
            <a:r>
              <a:rPr lang="en-US" dirty="0">
                <a:latin typeface="Arial" panose="020B0604020202020204" pitchFamily="34" charset="0"/>
                <a:cs typeface="Arial" panose="020B0604020202020204" pitchFamily="34" charset="0"/>
              </a:rPr>
              <a:t>2013</a:t>
            </a:r>
            <a:endParaRPr lang="he-IL" dirty="0">
              <a:latin typeface="Arial" panose="020B0604020202020204" pitchFamily="34" charset="0"/>
              <a:cs typeface="Arial" panose="020B0604020202020204" pitchFamily="34" charset="0"/>
            </a:endParaRPr>
          </a:p>
        </p:txBody>
      </p:sp>
      <p:sp>
        <p:nvSpPr>
          <p:cNvPr id="20" name="Text Box 32"/>
          <p:cNvSpPr txBox="1">
            <a:spLocks noChangeArrowheads="1"/>
          </p:cNvSpPr>
          <p:nvPr/>
        </p:nvSpPr>
        <p:spPr bwMode="auto">
          <a:xfrm>
            <a:off x="-24091" y="0"/>
            <a:ext cx="9146319" cy="523220"/>
          </a:xfrm>
          <a:prstGeom prst="rect">
            <a:avLst/>
          </a:prstGeom>
          <a:noFill/>
          <a:ln w="9525">
            <a:noFill/>
            <a:miter lim="800000"/>
            <a:headEnd/>
            <a:tailEnd/>
          </a:ln>
          <a:effectLst/>
        </p:spPr>
        <p:txBody>
          <a:bodyPr wrap="square">
            <a:spAutoFit/>
          </a:bodyPr>
          <a:lstStyle/>
          <a:p>
            <a:pPr algn="l" rtl="0"/>
            <a:r>
              <a:rPr lang="en-US" sz="2800" b="1" dirty="0" smtClean="0">
                <a:latin typeface="Arial" panose="020B0604020202020204" pitchFamily="34" charset="0"/>
                <a:cs typeface="Times New Roman" pitchFamily="18" charset="0"/>
              </a:rPr>
              <a:t>Reproducibility and Statistical Separation</a:t>
            </a:r>
            <a:endParaRPr lang="en-US" sz="2800" b="1" dirty="0">
              <a:latin typeface="Arial" panose="020B0604020202020204" pitchFamily="34" charset="0"/>
              <a:cs typeface="Times New Roman" pitchFamily="18" charset="0"/>
            </a:endParaRPr>
          </a:p>
        </p:txBody>
      </p:sp>
      <p:grpSp>
        <p:nvGrpSpPr>
          <p:cNvPr id="10" name="Group 9"/>
          <p:cNvGrpSpPr/>
          <p:nvPr/>
        </p:nvGrpSpPr>
        <p:grpSpPr>
          <a:xfrm>
            <a:off x="-1" y="517760"/>
            <a:ext cx="8453717" cy="3292240"/>
            <a:chOff x="-1" y="517760"/>
            <a:chExt cx="8453717" cy="3292240"/>
          </a:xfrm>
        </p:grpSpPr>
        <p:grpSp>
          <p:nvGrpSpPr>
            <p:cNvPr id="9" name="Group 8"/>
            <p:cNvGrpSpPr/>
            <p:nvPr/>
          </p:nvGrpSpPr>
          <p:grpSpPr>
            <a:xfrm>
              <a:off x="-1" y="517760"/>
              <a:ext cx="8453717" cy="3292240"/>
              <a:chOff x="-1" y="517760"/>
              <a:chExt cx="8453717" cy="3292240"/>
            </a:xfrm>
          </p:grpSpPr>
          <p:sp>
            <p:nvSpPr>
              <p:cNvPr id="19" name="Line 31"/>
              <p:cNvSpPr>
                <a:spLocks noChangeShapeType="1"/>
              </p:cNvSpPr>
              <p:nvPr/>
            </p:nvSpPr>
            <p:spPr bwMode="auto">
              <a:xfrm flipV="1">
                <a:off x="-1" y="517760"/>
                <a:ext cx="7092281" cy="0"/>
              </a:xfrm>
              <a:prstGeom prst="line">
                <a:avLst/>
              </a:prstGeom>
              <a:noFill/>
              <a:ln w="28575">
                <a:solidFill>
                  <a:srgbClr val="800000"/>
                </a:solidFill>
                <a:round/>
                <a:headEnd/>
                <a:tailEnd/>
              </a:ln>
              <a:effectLst/>
            </p:spPr>
            <p:txBody>
              <a:bodyPr/>
              <a:lstStyle/>
              <a:p>
                <a:endParaRPr lang="en-US"/>
              </a:p>
            </p:txBody>
          </p:sp>
          <p:grpSp>
            <p:nvGrpSpPr>
              <p:cNvPr id="4" name="Group 3"/>
              <p:cNvGrpSpPr/>
              <p:nvPr/>
            </p:nvGrpSpPr>
            <p:grpSpPr>
              <a:xfrm>
                <a:off x="1066800" y="725369"/>
                <a:ext cx="7386916" cy="3084631"/>
                <a:chOff x="4484" y="496769"/>
                <a:chExt cx="7386916" cy="3084631"/>
              </a:xfrm>
            </p:grpSpPr>
            <p:grpSp>
              <p:nvGrpSpPr>
                <p:cNvPr id="30" name="Group 29"/>
                <p:cNvGrpSpPr/>
                <p:nvPr/>
              </p:nvGrpSpPr>
              <p:grpSpPr>
                <a:xfrm>
                  <a:off x="4484" y="496769"/>
                  <a:ext cx="7386916" cy="3084631"/>
                  <a:chOff x="4484" y="496769"/>
                  <a:chExt cx="7386916" cy="3084631"/>
                </a:xfrm>
              </p:grpSpPr>
              <p:pic>
                <p:nvPicPr>
                  <p:cNvPr id="37891" name="Picture 3"/>
                  <p:cNvPicPr>
                    <a:picLocks noChangeAspect="1" noChangeArrowheads="1"/>
                  </p:cNvPicPr>
                  <p:nvPr/>
                </p:nvPicPr>
                <p:blipFill rotWithShape="1">
                  <a:blip r:embed="rId3" cstate="print"/>
                  <a:srcRect l="13832" t="222" r="10787" b="75626"/>
                  <a:stretch/>
                </p:blipFill>
                <p:spPr bwMode="auto">
                  <a:xfrm>
                    <a:off x="4484" y="496769"/>
                    <a:ext cx="7386916" cy="3084631"/>
                  </a:xfrm>
                  <a:prstGeom prst="rect">
                    <a:avLst/>
                  </a:prstGeom>
                  <a:noFill/>
                  <a:ln w="9525">
                    <a:noFill/>
                    <a:miter lim="800000"/>
                    <a:headEnd/>
                    <a:tailEnd/>
                  </a:ln>
                </p:spPr>
              </p:pic>
              <p:pic>
                <p:nvPicPr>
                  <p:cNvPr id="3074" name="Picture 2"/>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b="29084"/>
                  <a:stretch/>
                </p:blipFill>
                <p:spPr bwMode="auto">
                  <a:xfrm>
                    <a:off x="5219700" y="1341554"/>
                    <a:ext cx="1843126" cy="5802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24" name="Rectangle 23"/>
                <p:cNvSpPr/>
                <p:nvPr/>
              </p:nvSpPr>
              <p:spPr>
                <a:xfrm>
                  <a:off x="691903" y="1219200"/>
                  <a:ext cx="324000" cy="936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9" name="Rectangle 28"/>
                <p:cNvSpPr/>
                <p:nvPr/>
              </p:nvSpPr>
              <p:spPr>
                <a:xfrm>
                  <a:off x="1047600" y="1347904"/>
                  <a:ext cx="324000" cy="936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2" name="Rectangle 31"/>
                <p:cNvSpPr/>
                <p:nvPr/>
              </p:nvSpPr>
              <p:spPr>
                <a:xfrm>
                  <a:off x="1403200" y="1468500"/>
                  <a:ext cx="324000" cy="936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3" name="Rectangle 32"/>
                <p:cNvSpPr/>
                <p:nvPr/>
              </p:nvSpPr>
              <p:spPr>
                <a:xfrm>
                  <a:off x="1758800" y="1582800"/>
                  <a:ext cx="342000" cy="1008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9" name="Rectangle 38"/>
                <p:cNvSpPr/>
                <p:nvPr/>
              </p:nvSpPr>
              <p:spPr>
                <a:xfrm>
                  <a:off x="2115450" y="1709800"/>
                  <a:ext cx="342000" cy="1008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0" name="Rectangle 39"/>
                <p:cNvSpPr/>
                <p:nvPr/>
              </p:nvSpPr>
              <p:spPr>
                <a:xfrm>
                  <a:off x="2477400" y="1830450"/>
                  <a:ext cx="342000" cy="1008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1" name="Rectangle 40"/>
                <p:cNvSpPr/>
                <p:nvPr/>
              </p:nvSpPr>
              <p:spPr>
                <a:xfrm>
                  <a:off x="2845700" y="1951100"/>
                  <a:ext cx="342000" cy="1008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2" name="Rectangle 41"/>
                <p:cNvSpPr/>
                <p:nvPr/>
              </p:nvSpPr>
              <p:spPr>
                <a:xfrm>
                  <a:off x="3213100" y="2070100"/>
                  <a:ext cx="342000" cy="1008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3" name="Rectangle 42"/>
                <p:cNvSpPr/>
                <p:nvPr/>
              </p:nvSpPr>
              <p:spPr>
                <a:xfrm>
                  <a:off x="3582300" y="2190750"/>
                  <a:ext cx="342000" cy="1008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4" name="Rectangle 43"/>
                <p:cNvSpPr/>
                <p:nvPr/>
              </p:nvSpPr>
              <p:spPr>
                <a:xfrm>
                  <a:off x="3956950" y="2317750"/>
                  <a:ext cx="342000" cy="1008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5" name="Rectangle 44"/>
                <p:cNvSpPr/>
                <p:nvPr/>
              </p:nvSpPr>
              <p:spPr>
                <a:xfrm>
                  <a:off x="4319950" y="2432050"/>
                  <a:ext cx="378000" cy="1008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6" name="Rectangle 45"/>
                <p:cNvSpPr/>
                <p:nvPr/>
              </p:nvSpPr>
              <p:spPr>
                <a:xfrm>
                  <a:off x="4725900" y="2552700"/>
                  <a:ext cx="378000" cy="1008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7" name="Rectangle 46"/>
                <p:cNvSpPr/>
                <p:nvPr/>
              </p:nvSpPr>
              <p:spPr>
                <a:xfrm>
                  <a:off x="5133800" y="2679700"/>
                  <a:ext cx="378000" cy="1008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8" name="Rectangle 47"/>
                <p:cNvSpPr/>
                <p:nvPr/>
              </p:nvSpPr>
              <p:spPr>
                <a:xfrm>
                  <a:off x="5540200" y="2807500"/>
                  <a:ext cx="378000" cy="1008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9" name="Rectangle 48"/>
                <p:cNvSpPr/>
                <p:nvPr/>
              </p:nvSpPr>
              <p:spPr>
                <a:xfrm>
                  <a:off x="5943600" y="2914650"/>
                  <a:ext cx="342000" cy="1008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0" name="Rectangle 49"/>
                <p:cNvSpPr/>
                <p:nvPr/>
              </p:nvSpPr>
              <p:spPr>
                <a:xfrm>
                  <a:off x="6300100" y="3035300"/>
                  <a:ext cx="342000" cy="1008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1" name="Rectangle 50"/>
                <p:cNvSpPr/>
                <p:nvPr/>
              </p:nvSpPr>
              <p:spPr>
                <a:xfrm>
                  <a:off x="6667500" y="3162300"/>
                  <a:ext cx="342000" cy="1008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6" name="TextBox 5"/>
              <p:cNvSpPr txBox="1"/>
              <p:nvPr/>
            </p:nvSpPr>
            <p:spPr>
              <a:xfrm>
                <a:off x="609600" y="1524000"/>
                <a:ext cx="518091" cy="369332"/>
              </a:xfrm>
              <a:prstGeom prst="rect">
                <a:avLst/>
              </a:prstGeom>
              <a:noFill/>
            </p:spPr>
            <p:txBody>
              <a:bodyPr wrap="none" rtlCol="1">
                <a:spAutoFit/>
              </a:bodyPr>
              <a:lstStyle/>
              <a:p>
                <a:r>
                  <a:rPr lang="en-US" b="1" dirty="0" smtClean="0">
                    <a:latin typeface="Arial" panose="020B0604020202020204" pitchFamily="34" charset="0"/>
                  </a:rPr>
                  <a:t>col</a:t>
                </a:r>
                <a:endParaRPr lang="he-IL" b="1" dirty="0">
                  <a:latin typeface="Arial" panose="020B0604020202020204" pitchFamily="34" charset="0"/>
                </a:endParaRPr>
              </a:p>
            </p:txBody>
          </p:sp>
          <p:sp>
            <p:nvSpPr>
              <p:cNvPr id="52" name="TextBox 51"/>
              <p:cNvSpPr txBox="1"/>
              <p:nvPr/>
            </p:nvSpPr>
            <p:spPr>
              <a:xfrm>
                <a:off x="609600" y="1949450"/>
                <a:ext cx="518091" cy="369332"/>
              </a:xfrm>
              <a:prstGeom prst="rect">
                <a:avLst/>
              </a:prstGeom>
              <a:noFill/>
            </p:spPr>
            <p:txBody>
              <a:bodyPr wrap="none" rtlCol="1">
                <a:spAutoFit/>
              </a:bodyPr>
              <a:lstStyle/>
              <a:p>
                <a:r>
                  <a:rPr lang="en-US" b="1" dirty="0" err="1" smtClean="0">
                    <a:latin typeface="Arial" panose="020B0604020202020204" pitchFamily="34" charset="0"/>
                  </a:rPr>
                  <a:t>epi</a:t>
                </a:r>
                <a:endParaRPr lang="he-IL" b="1" dirty="0">
                  <a:latin typeface="Arial" panose="020B0604020202020204" pitchFamily="34" charset="0"/>
                </a:endParaRPr>
              </a:p>
            </p:txBody>
          </p:sp>
          <p:sp>
            <p:nvSpPr>
              <p:cNvPr id="53" name="TextBox 52"/>
              <p:cNvSpPr txBox="1"/>
              <p:nvPr/>
            </p:nvSpPr>
            <p:spPr>
              <a:xfrm>
                <a:off x="624165" y="2743200"/>
                <a:ext cx="595035" cy="369332"/>
              </a:xfrm>
              <a:prstGeom prst="rect">
                <a:avLst/>
              </a:prstGeom>
              <a:noFill/>
            </p:spPr>
            <p:txBody>
              <a:bodyPr wrap="none" rtlCol="1">
                <a:spAutoFit/>
              </a:bodyPr>
              <a:lstStyle/>
              <a:p>
                <a:r>
                  <a:rPr lang="en-US" b="1" dirty="0" smtClean="0">
                    <a:latin typeface="Arial" panose="020B0604020202020204" pitchFamily="34" charset="0"/>
                  </a:rPr>
                  <a:t>end</a:t>
                </a:r>
                <a:endParaRPr lang="he-IL" b="1" dirty="0">
                  <a:latin typeface="Arial" panose="020B0604020202020204" pitchFamily="34" charset="0"/>
                </a:endParaRPr>
              </a:p>
            </p:txBody>
          </p:sp>
          <p:sp>
            <p:nvSpPr>
              <p:cNvPr id="54" name="TextBox 53"/>
              <p:cNvSpPr txBox="1"/>
              <p:nvPr/>
            </p:nvSpPr>
            <p:spPr>
              <a:xfrm>
                <a:off x="624909" y="3135868"/>
                <a:ext cx="518091" cy="369332"/>
              </a:xfrm>
              <a:prstGeom prst="rect">
                <a:avLst/>
              </a:prstGeom>
              <a:noFill/>
            </p:spPr>
            <p:txBody>
              <a:bodyPr wrap="none" rtlCol="1">
                <a:spAutoFit/>
              </a:bodyPr>
              <a:lstStyle/>
              <a:p>
                <a:r>
                  <a:rPr lang="en-US" b="1" dirty="0" err="1" smtClean="0">
                    <a:latin typeface="Arial" panose="020B0604020202020204" pitchFamily="34" charset="0"/>
                  </a:rPr>
                  <a:t>ste</a:t>
                </a:r>
                <a:endParaRPr lang="he-IL" b="1" dirty="0">
                  <a:latin typeface="Arial" panose="020B0604020202020204" pitchFamily="34" charset="0"/>
                </a:endParaRPr>
              </a:p>
            </p:txBody>
          </p:sp>
          <p:sp>
            <p:nvSpPr>
              <p:cNvPr id="55" name="TextBox 54"/>
              <p:cNvSpPr txBox="1"/>
              <p:nvPr/>
            </p:nvSpPr>
            <p:spPr>
              <a:xfrm>
                <a:off x="608855" y="2335484"/>
                <a:ext cx="543739" cy="369332"/>
              </a:xfrm>
              <a:prstGeom prst="rect">
                <a:avLst/>
              </a:prstGeom>
              <a:noFill/>
            </p:spPr>
            <p:txBody>
              <a:bodyPr wrap="none" rtlCol="1">
                <a:spAutoFit/>
              </a:bodyPr>
              <a:lstStyle/>
              <a:p>
                <a:r>
                  <a:rPr lang="en-US" b="1" dirty="0" err="1" smtClean="0">
                    <a:latin typeface="Arial" panose="020B0604020202020204" pitchFamily="34" charset="0"/>
                  </a:rPr>
                  <a:t>cor</a:t>
                </a:r>
                <a:endParaRPr lang="he-IL" b="1" dirty="0">
                  <a:latin typeface="Arial" panose="020B0604020202020204" pitchFamily="34" charset="0"/>
                </a:endParaRPr>
              </a:p>
            </p:txBody>
          </p:sp>
          <p:sp>
            <p:nvSpPr>
              <p:cNvPr id="56" name="TextBox 55"/>
              <p:cNvSpPr txBox="1"/>
              <p:nvPr/>
            </p:nvSpPr>
            <p:spPr>
              <a:xfrm>
                <a:off x="1837016" y="716466"/>
                <a:ext cx="518091" cy="369332"/>
              </a:xfrm>
              <a:prstGeom prst="rect">
                <a:avLst/>
              </a:prstGeom>
              <a:noFill/>
            </p:spPr>
            <p:txBody>
              <a:bodyPr wrap="none" rtlCol="1">
                <a:spAutoFit/>
              </a:bodyPr>
              <a:lstStyle/>
              <a:p>
                <a:r>
                  <a:rPr lang="en-US" b="1" dirty="0" smtClean="0">
                    <a:latin typeface="Arial" panose="020B0604020202020204" pitchFamily="34" charset="0"/>
                  </a:rPr>
                  <a:t>col</a:t>
                </a:r>
                <a:endParaRPr lang="he-IL" b="1" dirty="0">
                  <a:latin typeface="Arial" panose="020B0604020202020204" pitchFamily="34" charset="0"/>
                </a:endParaRPr>
              </a:p>
            </p:txBody>
          </p:sp>
          <p:sp>
            <p:nvSpPr>
              <p:cNvPr id="57" name="TextBox 56"/>
              <p:cNvSpPr txBox="1"/>
              <p:nvPr/>
            </p:nvSpPr>
            <p:spPr>
              <a:xfrm>
                <a:off x="3079007" y="716466"/>
                <a:ext cx="518091" cy="369332"/>
              </a:xfrm>
              <a:prstGeom prst="rect">
                <a:avLst/>
              </a:prstGeom>
              <a:noFill/>
            </p:spPr>
            <p:txBody>
              <a:bodyPr wrap="none" rtlCol="1">
                <a:spAutoFit/>
              </a:bodyPr>
              <a:lstStyle/>
              <a:p>
                <a:r>
                  <a:rPr lang="en-US" b="1" dirty="0" err="1" smtClean="0">
                    <a:latin typeface="Arial" panose="020B0604020202020204" pitchFamily="34" charset="0"/>
                  </a:rPr>
                  <a:t>epi</a:t>
                </a:r>
                <a:endParaRPr lang="he-IL" b="1" dirty="0">
                  <a:latin typeface="Arial" panose="020B0604020202020204" pitchFamily="34" charset="0"/>
                </a:endParaRPr>
              </a:p>
            </p:txBody>
          </p:sp>
          <p:sp>
            <p:nvSpPr>
              <p:cNvPr id="58" name="TextBox 57"/>
              <p:cNvSpPr txBox="1"/>
              <p:nvPr/>
            </p:nvSpPr>
            <p:spPr>
              <a:xfrm>
                <a:off x="5679698" y="701470"/>
                <a:ext cx="595035" cy="369332"/>
              </a:xfrm>
              <a:prstGeom prst="rect">
                <a:avLst/>
              </a:prstGeom>
              <a:noFill/>
            </p:spPr>
            <p:txBody>
              <a:bodyPr wrap="none" rtlCol="1">
                <a:spAutoFit/>
              </a:bodyPr>
              <a:lstStyle/>
              <a:p>
                <a:r>
                  <a:rPr lang="en-US" b="1" dirty="0" smtClean="0">
                    <a:latin typeface="Arial" panose="020B0604020202020204" pitchFamily="34" charset="0"/>
                  </a:rPr>
                  <a:t>end</a:t>
                </a:r>
                <a:endParaRPr lang="he-IL" b="1" dirty="0">
                  <a:latin typeface="Arial" panose="020B0604020202020204" pitchFamily="34" charset="0"/>
                </a:endParaRPr>
              </a:p>
            </p:txBody>
          </p:sp>
          <p:sp>
            <p:nvSpPr>
              <p:cNvPr id="59" name="TextBox 58"/>
              <p:cNvSpPr txBox="1"/>
              <p:nvPr/>
            </p:nvSpPr>
            <p:spPr>
              <a:xfrm>
                <a:off x="7249388" y="701470"/>
                <a:ext cx="518091" cy="369332"/>
              </a:xfrm>
              <a:prstGeom prst="rect">
                <a:avLst/>
              </a:prstGeom>
              <a:noFill/>
            </p:spPr>
            <p:txBody>
              <a:bodyPr wrap="none" rtlCol="1">
                <a:spAutoFit/>
              </a:bodyPr>
              <a:lstStyle/>
              <a:p>
                <a:r>
                  <a:rPr lang="en-US" b="1" dirty="0" err="1" smtClean="0">
                    <a:latin typeface="Arial" panose="020B0604020202020204" pitchFamily="34" charset="0"/>
                  </a:rPr>
                  <a:t>ste</a:t>
                </a:r>
                <a:endParaRPr lang="he-IL" b="1" dirty="0">
                  <a:latin typeface="Arial" panose="020B0604020202020204" pitchFamily="34" charset="0"/>
                </a:endParaRPr>
              </a:p>
            </p:txBody>
          </p:sp>
          <p:sp>
            <p:nvSpPr>
              <p:cNvPr id="60" name="TextBox 59"/>
              <p:cNvSpPr txBox="1"/>
              <p:nvPr/>
            </p:nvSpPr>
            <p:spPr>
              <a:xfrm>
                <a:off x="4442877" y="701470"/>
                <a:ext cx="543739" cy="369332"/>
              </a:xfrm>
              <a:prstGeom prst="rect">
                <a:avLst/>
              </a:prstGeom>
              <a:noFill/>
            </p:spPr>
            <p:txBody>
              <a:bodyPr wrap="none" rtlCol="1">
                <a:spAutoFit/>
              </a:bodyPr>
              <a:lstStyle/>
              <a:p>
                <a:r>
                  <a:rPr lang="en-US" b="1" dirty="0" err="1" smtClean="0">
                    <a:latin typeface="Arial" panose="020B0604020202020204" pitchFamily="34" charset="0"/>
                  </a:rPr>
                  <a:t>cor</a:t>
                </a:r>
                <a:endParaRPr lang="he-IL" b="1" dirty="0">
                  <a:latin typeface="Arial" panose="020B0604020202020204" pitchFamily="34" charset="0"/>
                </a:endParaRPr>
              </a:p>
            </p:txBody>
          </p:sp>
        </p:grpSp>
        <p:sp>
          <p:nvSpPr>
            <p:cNvPr id="63" name="Rectangle 62"/>
            <p:cNvSpPr/>
            <p:nvPr/>
          </p:nvSpPr>
          <p:spPr>
            <a:xfrm>
              <a:off x="3893616" y="1804666"/>
              <a:ext cx="367200" cy="129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4" name="Rectangle 63"/>
            <p:cNvSpPr/>
            <p:nvPr/>
          </p:nvSpPr>
          <p:spPr>
            <a:xfrm>
              <a:off x="3892550" y="1931666"/>
              <a:ext cx="367200" cy="129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5" name="Rectangle 64"/>
            <p:cNvSpPr/>
            <p:nvPr/>
          </p:nvSpPr>
          <p:spPr>
            <a:xfrm>
              <a:off x="3169432" y="2162750"/>
              <a:ext cx="367200" cy="129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6" name="Rectangle 65"/>
            <p:cNvSpPr/>
            <p:nvPr/>
          </p:nvSpPr>
          <p:spPr>
            <a:xfrm>
              <a:off x="2802266" y="2165400"/>
              <a:ext cx="367200" cy="129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7" name="Rectangle 66"/>
            <p:cNvSpPr/>
            <p:nvPr/>
          </p:nvSpPr>
          <p:spPr>
            <a:xfrm>
              <a:off x="6293974" y="1657404"/>
              <a:ext cx="115200" cy="7379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Tree>
    <p:extLst>
      <p:ext uri="{BB962C8B-B14F-4D97-AF65-F5344CB8AC3E}">
        <p14:creationId xmlns:p14="http://schemas.microsoft.com/office/powerpoint/2010/main" val="2548507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Line 31"/>
          <p:cNvSpPr>
            <a:spLocks noChangeShapeType="1"/>
          </p:cNvSpPr>
          <p:nvPr/>
        </p:nvSpPr>
        <p:spPr bwMode="auto">
          <a:xfrm flipV="1">
            <a:off x="-24090" y="494645"/>
            <a:ext cx="8406090" cy="23118"/>
          </a:xfrm>
          <a:prstGeom prst="line">
            <a:avLst/>
          </a:prstGeom>
          <a:noFill/>
          <a:ln w="28575">
            <a:solidFill>
              <a:srgbClr val="800000"/>
            </a:solidFill>
            <a:round/>
            <a:headEnd/>
            <a:tailEnd/>
          </a:ln>
          <a:effectLst/>
        </p:spPr>
        <p:txBody>
          <a:bodyPr/>
          <a:lstStyle/>
          <a:p>
            <a:endParaRPr lang="en-US"/>
          </a:p>
        </p:txBody>
      </p:sp>
      <p:sp>
        <p:nvSpPr>
          <p:cNvPr id="19" name="Text Box 32"/>
          <p:cNvSpPr txBox="1">
            <a:spLocks noChangeArrowheads="1"/>
          </p:cNvSpPr>
          <p:nvPr/>
        </p:nvSpPr>
        <p:spPr bwMode="auto">
          <a:xfrm>
            <a:off x="-24090" y="-28575"/>
            <a:ext cx="9853890" cy="523220"/>
          </a:xfrm>
          <a:prstGeom prst="rect">
            <a:avLst/>
          </a:prstGeom>
          <a:noFill/>
          <a:ln w="9525">
            <a:noFill/>
            <a:miter lim="800000"/>
            <a:headEnd/>
            <a:tailEnd/>
          </a:ln>
          <a:effectLst/>
        </p:spPr>
        <p:txBody>
          <a:bodyPr wrap="square">
            <a:spAutoFit/>
          </a:bodyPr>
          <a:lstStyle/>
          <a:p>
            <a:r>
              <a:rPr lang="en-US" sz="2800" b="1" dirty="0" smtClean="0">
                <a:latin typeface="Arial" pitchFamily="34" charset="0"/>
                <a:cs typeface="Arial" pitchFamily="34" charset="0"/>
              </a:rPr>
              <a:t>Correlating Metabolic and </a:t>
            </a:r>
            <a:r>
              <a:rPr lang="en-US" sz="2800" b="1" dirty="0" err="1" smtClean="0">
                <a:latin typeface="Arial" pitchFamily="34" charset="0"/>
                <a:cs typeface="Arial" pitchFamily="34" charset="0"/>
              </a:rPr>
              <a:t>Transcriptome</a:t>
            </a:r>
            <a:r>
              <a:rPr lang="en-US" sz="2800" b="1" dirty="0" smtClean="0">
                <a:latin typeface="Arial" pitchFamily="34" charset="0"/>
                <a:cs typeface="Arial" pitchFamily="34" charset="0"/>
              </a:rPr>
              <a:t> Profiles</a:t>
            </a:r>
            <a:endParaRPr lang="en-US" sz="2800" b="1" dirty="0">
              <a:latin typeface="Times New Roman" pitchFamily="18" charset="0"/>
              <a:cs typeface="Times New Roman" pitchFamily="18" charset="0"/>
            </a:endParaRPr>
          </a:p>
        </p:txBody>
      </p:sp>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954476"/>
            <a:ext cx="4933950" cy="2676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0" name="Picture 6"/>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2358" b="2278"/>
          <a:stretch/>
        </p:blipFill>
        <p:spPr bwMode="auto">
          <a:xfrm>
            <a:off x="5089747" y="2078183"/>
            <a:ext cx="3978053" cy="2209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2533514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3" name="Picture 6" descr="C:\Users\arik\papers to work on\zone metabolomics paper\files for submission\Figures\Phenylpropanoids_pathway\phenylpropanoid_pathway_rev3.tif"/>
          <p:cNvPicPr>
            <a:picLocks noChangeAspect="1" noChangeArrowheads="1"/>
          </p:cNvPicPr>
          <p:nvPr/>
        </p:nvPicPr>
        <p:blipFill>
          <a:blip r:embed="rId3" cstate="print"/>
          <a:srcRect/>
          <a:stretch>
            <a:fillRect/>
          </a:stretch>
        </p:blipFill>
        <p:spPr bwMode="auto">
          <a:xfrm>
            <a:off x="533400" y="914400"/>
            <a:ext cx="8077200" cy="5940825"/>
          </a:xfrm>
          <a:prstGeom prst="rect">
            <a:avLst/>
          </a:prstGeom>
          <a:noFill/>
          <a:ln w="9525">
            <a:noFill/>
            <a:miter lim="800000"/>
            <a:headEnd/>
            <a:tailEnd/>
          </a:ln>
        </p:spPr>
      </p:pic>
      <p:sp>
        <p:nvSpPr>
          <p:cNvPr id="6" name="Line 31"/>
          <p:cNvSpPr>
            <a:spLocks noChangeShapeType="1"/>
          </p:cNvSpPr>
          <p:nvPr/>
        </p:nvSpPr>
        <p:spPr bwMode="auto">
          <a:xfrm>
            <a:off x="-24090" y="533400"/>
            <a:ext cx="7980466" cy="0"/>
          </a:xfrm>
          <a:prstGeom prst="line">
            <a:avLst/>
          </a:prstGeom>
          <a:noFill/>
          <a:ln w="28575">
            <a:solidFill>
              <a:srgbClr val="800000"/>
            </a:solidFill>
            <a:round/>
            <a:headEnd/>
            <a:tailEnd/>
          </a:ln>
          <a:effectLst/>
        </p:spPr>
        <p:txBody>
          <a:bodyPr/>
          <a:lstStyle/>
          <a:p>
            <a:endParaRPr lang="en-US"/>
          </a:p>
        </p:txBody>
      </p:sp>
      <p:sp>
        <p:nvSpPr>
          <p:cNvPr id="7" name="Text Box 32"/>
          <p:cNvSpPr txBox="1">
            <a:spLocks noChangeArrowheads="1"/>
          </p:cNvSpPr>
          <p:nvPr/>
        </p:nvSpPr>
        <p:spPr bwMode="auto">
          <a:xfrm>
            <a:off x="-24090" y="-12938"/>
            <a:ext cx="10768290" cy="523220"/>
          </a:xfrm>
          <a:prstGeom prst="rect">
            <a:avLst/>
          </a:prstGeom>
          <a:noFill/>
          <a:ln w="9525">
            <a:noFill/>
            <a:miter lim="800000"/>
            <a:headEnd/>
            <a:tailEnd/>
          </a:ln>
          <a:effectLst/>
        </p:spPr>
        <p:txBody>
          <a:bodyPr wrap="square">
            <a:spAutoFit/>
          </a:bodyPr>
          <a:lstStyle/>
          <a:p>
            <a:pPr algn="l" rtl="0"/>
            <a:r>
              <a:rPr lang="en-US" sz="2800" b="1" dirty="0" smtClean="0">
                <a:latin typeface="Arial" pitchFamily="34" charset="0"/>
                <a:cs typeface="Arial" pitchFamily="34" charset="0"/>
              </a:rPr>
              <a:t>Secondary Metabolite accumulation in At Root</a:t>
            </a:r>
            <a:endParaRPr lang="en-US" sz="2800" b="1" dirty="0">
              <a:latin typeface="Arial" pitchFamily="34" charset="0"/>
              <a:cs typeface="Arial" pitchFamily="34" charset="0"/>
            </a:endParaRPr>
          </a:p>
        </p:txBody>
      </p:sp>
      <p:grpSp>
        <p:nvGrpSpPr>
          <p:cNvPr id="2" name="Group 1"/>
          <p:cNvGrpSpPr/>
          <p:nvPr/>
        </p:nvGrpSpPr>
        <p:grpSpPr>
          <a:xfrm>
            <a:off x="2895600" y="1752601"/>
            <a:ext cx="3387013" cy="3319272"/>
            <a:chOff x="2895600" y="1752601"/>
            <a:chExt cx="3387013" cy="3319272"/>
          </a:xfrm>
        </p:grpSpPr>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95600" y="1752601"/>
              <a:ext cx="3387013" cy="33192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Oval 2"/>
            <p:cNvSpPr/>
            <p:nvPr/>
          </p:nvSpPr>
          <p:spPr>
            <a:xfrm>
              <a:off x="3416955" y="1768022"/>
              <a:ext cx="1078845" cy="39732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8" name="TextBox 7"/>
          <p:cNvSpPr txBox="1"/>
          <p:nvPr/>
        </p:nvSpPr>
        <p:spPr>
          <a:xfrm>
            <a:off x="5885736" y="6516052"/>
            <a:ext cx="3258264" cy="369332"/>
          </a:xfrm>
          <a:prstGeom prst="rect">
            <a:avLst/>
          </a:prstGeom>
          <a:noFill/>
        </p:spPr>
        <p:txBody>
          <a:bodyPr wrap="none" rtlCol="1">
            <a:spAutoFit/>
          </a:bodyPr>
          <a:lstStyle/>
          <a:p>
            <a:r>
              <a:rPr lang="en-US" dirty="0" err="1" smtClean="0">
                <a:latin typeface="Arial" panose="020B0604020202020204" pitchFamily="34" charset="0"/>
                <a:cs typeface="Arial" panose="020B0604020202020204" pitchFamily="34" charset="0"/>
              </a:rPr>
              <a:t>Moussaieff</a:t>
            </a:r>
            <a:r>
              <a:rPr lang="en-US" dirty="0" smtClean="0">
                <a:latin typeface="Arial" panose="020B0604020202020204" pitchFamily="34" charset="0"/>
                <a:cs typeface="Arial" panose="020B0604020202020204" pitchFamily="34" charset="0"/>
              </a:rPr>
              <a:t> et al, PNAS, </a:t>
            </a:r>
            <a:r>
              <a:rPr lang="en-US" dirty="0">
                <a:latin typeface="Arial" panose="020B0604020202020204" pitchFamily="34" charset="0"/>
                <a:cs typeface="Arial" panose="020B0604020202020204" pitchFamily="34" charset="0"/>
              </a:rPr>
              <a:t>2013</a:t>
            </a:r>
            <a:endParaRPr lang="he-IL" dirty="0">
              <a:latin typeface="Arial" panose="020B0604020202020204" pitchFamily="34" charset="0"/>
              <a:cs typeface="Arial" panose="020B0604020202020204" pitchFamily="34" charset="0"/>
            </a:endParaRPr>
          </a:p>
        </p:txBody>
      </p:sp>
      <p:pic>
        <p:nvPicPr>
          <p:cNvPr id="9"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 y="1954476"/>
            <a:ext cx="4933950" cy="2676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6"/>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t="2358" b="2278"/>
          <a:stretch/>
        </p:blipFill>
        <p:spPr bwMode="auto">
          <a:xfrm>
            <a:off x="5089747" y="2078183"/>
            <a:ext cx="3978053" cy="2209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368355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9"/>
                                        </p:tgtEl>
                                      </p:cBhvr>
                                    </p:animEffect>
                                    <p:set>
                                      <p:cBhvr>
                                        <p:cTn id="7" dur="1" fill="hold">
                                          <p:stCondLst>
                                            <p:cond delay="499"/>
                                          </p:stCondLst>
                                        </p:cTn>
                                        <p:tgtEl>
                                          <p:spTgt spid="9"/>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10"/>
                                        </p:tgtEl>
                                      </p:cBhvr>
                                    </p:animEffect>
                                    <p:set>
                                      <p:cBhvr>
                                        <p:cTn id="10" dur="1" fill="hold">
                                          <p:stCondLst>
                                            <p:cond delay="499"/>
                                          </p:stCondLst>
                                        </p:cTn>
                                        <p:tgtEl>
                                          <p:spTgt spid="10"/>
                                        </p:tgtEl>
                                        <p:attrNameLst>
                                          <p:attrName>style.visibility</p:attrName>
                                        </p:attrNameLst>
                                      </p:cBhvr>
                                      <p:to>
                                        <p:strVal val="hidden"/>
                                      </p:to>
                                    </p:set>
                                  </p:childTnLst>
                                </p:cTn>
                              </p:par>
                              <p:par>
                                <p:cTn id="11" presetID="1" presetClass="entr" presetSubtype="0" fill="hold" nodeType="withEffect">
                                  <p:stCondLst>
                                    <p:cond delay="0"/>
                                  </p:stCondLst>
                                  <p:childTnLst>
                                    <p:set>
                                      <p:cBhvr>
                                        <p:cTn id="12" dur="1" fill="hold">
                                          <p:stCondLst>
                                            <p:cond delay="0"/>
                                          </p:stCondLst>
                                        </p:cTn>
                                        <p:tgtEl>
                                          <p:spTgt spid="1536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nodeType="clickEffect">
                                  <p:stCondLst>
                                    <p:cond delay="0"/>
                                  </p:stCondLst>
                                  <p:childTnLst>
                                    <p:animEffect transition="out" filter="fade">
                                      <p:cBhvr>
                                        <p:cTn id="16" dur="500"/>
                                        <p:tgtEl>
                                          <p:spTgt spid="15363"/>
                                        </p:tgtEl>
                                      </p:cBhvr>
                                    </p:animEffect>
                                    <p:set>
                                      <p:cBhvr>
                                        <p:cTn id="17" dur="1" fill="hold">
                                          <p:stCondLst>
                                            <p:cond delay="499"/>
                                          </p:stCondLst>
                                        </p:cTn>
                                        <p:tgtEl>
                                          <p:spTgt spid="15363"/>
                                        </p:tgtEl>
                                        <p:attrNameLst>
                                          <p:attrName>style.visibility</p:attrName>
                                        </p:attrNameLst>
                                      </p:cBhvr>
                                      <p:to>
                                        <p:strVal val="hidden"/>
                                      </p:to>
                                    </p:set>
                                  </p:childTnLst>
                                </p:cTn>
                              </p:par>
                              <p:par>
                                <p:cTn id="18" presetID="1" presetClass="entr" presetSubtype="0" fill="hold" nodeType="withEffect">
                                  <p:stCondLst>
                                    <p:cond delay="0"/>
                                  </p:stCondLst>
                                  <p:childTnLst>
                                    <p:set>
                                      <p:cBhvr>
                                        <p:cTn id="19"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descr="http://upload.wikimedia.org/wikipedia/commons/1/13/Glucosinolate-skeletal.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81200" y="2255589"/>
            <a:ext cx="4648200" cy="2245221"/>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4572000" y="4611469"/>
            <a:ext cx="4637037" cy="646331"/>
          </a:xfrm>
          <a:prstGeom prst="rect">
            <a:avLst/>
          </a:prstGeom>
          <a:noFill/>
        </p:spPr>
        <p:txBody>
          <a:bodyPr wrap="square" rtlCol="1">
            <a:spAutoFit/>
          </a:bodyPr>
          <a:lstStyle/>
          <a:p>
            <a:pPr algn="ctr"/>
            <a:r>
              <a:rPr lang="en-US" dirty="0" smtClean="0">
                <a:latin typeface="Arial" panose="020B0604020202020204" pitchFamily="34" charset="0"/>
                <a:cs typeface="Arial" panose="020B0604020202020204" pitchFamily="34" charset="0"/>
              </a:rPr>
              <a:t>Oxidation of side chain</a:t>
            </a:r>
          </a:p>
          <a:p>
            <a:pPr algn="ctr"/>
            <a:r>
              <a:rPr lang="en-US" dirty="0" smtClean="0">
                <a:latin typeface="Arial" panose="020B0604020202020204" pitchFamily="34" charset="0"/>
                <a:cs typeface="Arial" panose="020B0604020202020204" pitchFamily="34" charset="0"/>
              </a:rPr>
              <a:t>Average Pearson correlation = </a:t>
            </a:r>
            <a:r>
              <a:rPr lang="en-US" dirty="0">
                <a:latin typeface="Arial" panose="020B0604020202020204" pitchFamily="34" charset="0"/>
                <a:cs typeface="Arial" panose="020B0604020202020204" pitchFamily="34" charset="0"/>
              </a:rPr>
              <a:t>0.68 </a:t>
            </a:r>
            <a:r>
              <a:rPr lang="en-US" dirty="0" smtClean="0">
                <a:latin typeface="Arial" panose="020B0604020202020204" pitchFamily="34" charset="0"/>
                <a:cs typeface="Arial" panose="020B0604020202020204" pitchFamily="34" charset="0"/>
              </a:rPr>
              <a:t>±0.15</a:t>
            </a:r>
            <a:endParaRPr lang="he-IL" dirty="0">
              <a:latin typeface="Arial" panose="020B0604020202020204" pitchFamily="34" charset="0"/>
              <a:cs typeface="Arial" panose="020B0604020202020204" pitchFamily="34" charset="0"/>
            </a:endParaRPr>
          </a:p>
        </p:txBody>
      </p:sp>
      <p:sp>
        <p:nvSpPr>
          <p:cNvPr id="10" name="TextBox 9"/>
          <p:cNvSpPr txBox="1"/>
          <p:nvPr/>
        </p:nvSpPr>
        <p:spPr>
          <a:xfrm>
            <a:off x="152401" y="4572000"/>
            <a:ext cx="4735562" cy="646331"/>
          </a:xfrm>
          <a:prstGeom prst="rect">
            <a:avLst/>
          </a:prstGeom>
          <a:noFill/>
        </p:spPr>
        <p:txBody>
          <a:bodyPr wrap="square" rtlCol="1">
            <a:spAutoFit/>
          </a:bodyPr>
          <a:lstStyle/>
          <a:p>
            <a:pPr algn="ctr"/>
            <a:r>
              <a:rPr lang="en-US" dirty="0" smtClean="0">
                <a:latin typeface="Arial" panose="020B0604020202020204" pitchFamily="34" charset="0"/>
                <a:cs typeface="Arial" panose="020B0604020202020204" pitchFamily="34" charset="0"/>
              </a:rPr>
              <a:t>Elongation of side chain</a:t>
            </a:r>
          </a:p>
          <a:p>
            <a:pPr algn="ctr"/>
            <a:r>
              <a:rPr lang="en-US" dirty="0" smtClean="0">
                <a:latin typeface="Arial" panose="020B0604020202020204" pitchFamily="34" charset="0"/>
                <a:cs typeface="Arial" panose="020B0604020202020204" pitchFamily="34" charset="0"/>
              </a:rPr>
              <a:t>Average Pearson correlation = 0.16 ±0.31</a:t>
            </a:r>
            <a:endParaRPr lang="he-IL" dirty="0">
              <a:latin typeface="Arial" panose="020B0604020202020204" pitchFamily="34" charset="0"/>
              <a:cs typeface="Arial" panose="020B0604020202020204" pitchFamily="34" charset="0"/>
            </a:endParaRPr>
          </a:p>
        </p:txBody>
      </p:sp>
      <p:sp>
        <p:nvSpPr>
          <p:cNvPr id="11" name="TextBox 10"/>
          <p:cNvSpPr txBox="1"/>
          <p:nvPr/>
        </p:nvSpPr>
        <p:spPr>
          <a:xfrm>
            <a:off x="4038600" y="1447800"/>
            <a:ext cx="5029200" cy="646331"/>
          </a:xfrm>
          <a:prstGeom prst="rect">
            <a:avLst/>
          </a:prstGeom>
          <a:noFill/>
        </p:spPr>
        <p:txBody>
          <a:bodyPr wrap="square" rtlCol="1">
            <a:spAutoFit/>
          </a:bodyPr>
          <a:lstStyle/>
          <a:p>
            <a:pPr algn="ctr"/>
            <a:r>
              <a:rPr lang="en-US" dirty="0" err="1" smtClean="0">
                <a:latin typeface="Arial" panose="020B0604020202020204" pitchFamily="34" charset="0"/>
                <a:cs typeface="Arial" panose="020B0604020202020204" pitchFamily="34" charset="0"/>
              </a:rPr>
              <a:t>Glucone</a:t>
            </a:r>
            <a:r>
              <a:rPr lang="en-US" dirty="0" smtClean="0">
                <a:latin typeface="Arial" panose="020B0604020202020204" pitchFamily="34" charset="0"/>
                <a:cs typeface="Arial" panose="020B0604020202020204" pitchFamily="34" charset="0"/>
              </a:rPr>
              <a:t> formation and core structure</a:t>
            </a:r>
          </a:p>
          <a:p>
            <a:pPr algn="ctr"/>
            <a:r>
              <a:rPr lang="en-US" dirty="0" smtClean="0">
                <a:latin typeface="Arial" panose="020B0604020202020204" pitchFamily="34" charset="0"/>
                <a:cs typeface="Arial" panose="020B0604020202020204" pitchFamily="34" charset="0"/>
              </a:rPr>
              <a:t>Average Pearson correlation = -0.09±0.34</a:t>
            </a:r>
            <a:endParaRPr lang="he-IL" dirty="0">
              <a:latin typeface="Arial" panose="020B0604020202020204" pitchFamily="34" charset="0"/>
              <a:cs typeface="Arial" panose="020B0604020202020204" pitchFamily="34" charset="0"/>
            </a:endParaRPr>
          </a:p>
        </p:txBody>
      </p:sp>
      <p:cxnSp>
        <p:nvCxnSpPr>
          <p:cNvPr id="12" name="Straight Arrow Connector 11"/>
          <p:cNvCxnSpPr/>
          <p:nvPr/>
        </p:nvCxnSpPr>
        <p:spPr>
          <a:xfrm flipV="1">
            <a:off x="4191000" y="4458477"/>
            <a:ext cx="541867" cy="394357"/>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H="1">
            <a:off x="4578141" y="2255589"/>
            <a:ext cx="619644" cy="1021011"/>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flipH="1" flipV="1">
            <a:off x="5105400" y="4306825"/>
            <a:ext cx="677705" cy="26479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13" name="Line 31"/>
          <p:cNvSpPr>
            <a:spLocks noChangeShapeType="1"/>
          </p:cNvSpPr>
          <p:nvPr/>
        </p:nvSpPr>
        <p:spPr bwMode="auto">
          <a:xfrm>
            <a:off x="-24090" y="974616"/>
            <a:ext cx="8412514" cy="0"/>
          </a:xfrm>
          <a:prstGeom prst="line">
            <a:avLst/>
          </a:prstGeom>
          <a:noFill/>
          <a:ln w="28575">
            <a:solidFill>
              <a:srgbClr val="800000"/>
            </a:solidFill>
            <a:round/>
            <a:headEnd/>
            <a:tailEnd/>
          </a:ln>
          <a:effectLst/>
        </p:spPr>
        <p:txBody>
          <a:bodyPr/>
          <a:lstStyle/>
          <a:p>
            <a:endParaRPr lang="en-US"/>
          </a:p>
        </p:txBody>
      </p:sp>
      <p:sp>
        <p:nvSpPr>
          <p:cNvPr id="14" name="Text Box 32"/>
          <p:cNvSpPr txBox="1">
            <a:spLocks noChangeArrowheads="1"/>
          </p:cNvSpPr>
          <p:nvPr/>
        </p:nvSpPr>
        <p:spPr bwMode="auto">
          <a:xfrm>
            <a:off x="-7156" y="1220"/>
            <a:ext cx="9168090" cy="954107"/>
          </a:xfrm>
          <a:prstGeom prst="rect">
            <a:avLst/>
          </a:prstGeom>
          <a:noFill/>
          <a:ln w="9525">
            <a:noFill/>
            <a:miter lim="800000"/>
            <a:headEnd/>
            <a:tailEnd/>
          </a:ln>
          <a:effectLst/>
        </p:spPr>
        <p:txBody>
          <a:bodyPr wrap="square">
            <a:spAutoFit/>
          </a:bodyPr>
          <a:lstStyle/>
          <a:p>
            <a:pPr algn="l" rtl="0"/>
            <a:r>
              <a:rPr lang="en-US" sz="2800" b="1" dirty="0" smtClean="0">
                <a:latin typeface="Arial" pitchFamily="34" charset="0"/>
                <a:cs typeface="Arial" pitchFamily="34" charset="0"/>
              </a:rPr>
              <a:t>Integration of Metabolic and Transcriptomic Data: Rate Limiting Steps of the </a:t>
            </a:r>
            <a:r>
              <a:rPr lang="en-US" sz="2800" b="1" dirty="0" err="1" smtClean="0">
                <a:latin typeface="Arial" pitchFamily="34" charset="0"/>
                <a:cs typeface="Arial" pitchFamily="34" charset="0"/>
              </a:rPr>
              <a:t>Glucosinolate</a:t>
            </a:r>
            <a:r>
              <a:rPr lang="en-US" sz="2800" b="1" dirty="0" smtClean="0">
                <a:latin typeface="Arial" pitchFamily="34" charset="0"/>
                <a:cs typeface="Arial" pitchFamily="34" charset="0"/>
              </a:rPr>
              <a:t> Pathway </a:t>
            </a:r>
            <a:endParaRPr lang="he-IL" sz="2800" b="1" dirty="0">
              <a:latin typeface="Arial" pitchFamily="34" charset="0"/>
              <a:cs typeface="Arial" pitchFamily="34" charset="0"/>
            </a:endParaRPr>
          </a:p>
        </p:txBody>
      </p:sp>
    </p:spTree>
    <p:extLst>
      <p:ext uri="{BB962C8B-B14F-4D97-AF65-F5344CB8AC3E}">
        <p14:creationId xmlns:p14="http://schemas.microsoft.com/office/powerpoint/2010/main" val="916283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0" presetClass="exit" presetSubtype="0" fill="hold" grpId="1" nodeType="clickEffect">
                                  <p:stCondLst>
                                    <p:cond delay="0"/>
                                  </p:stCondLst>
                                  <p:childTnLst>
                                    <p:animEffect transition="out" filter="fade">
                                      <p:cBhvr>
                                        <p:cTn id="12" dur="500"/>
                                        <p:tgtEl>
                                          <p:spTgt spid="10"/>
                                        </p:tgtEl>
                                      </p:cBhvr>
                                    </p:animEffect>
                                    <p:set>
                                      <p:cBhvr>
                                        <p:cTn id="13" dur="1" fill="hold">
                                          <p:stCondLst>
                                            <p:cond delay="499"/>
                                          </p:stCondLst>
                                        </p:cTn>
                                        <p:tgtEl>
                                          <p:spTgt spid="10"/>
                                        </p:tgtEl>
                                        <p:attrNameLst>
                                          <p:attrName>style.visibility</p:attrName>
                                        </p:attrNameLst>
                                      </p:cBhvr>
                                      <p:to>
                                        <p:strVal val="hidden"/>
                                      </p:to>
                                    </p:set>
                                  </p:childTnLst>
                                </p:cTn>
                              </p:par>
                              <p:par>
                                <p:cTn id="14" presetID="10" presetClass="exit" presetSubtype="0" fill="hold" nodeType="withEffect">
                                  <p:stCondLst>
                                    <p:cond delay="0"/>
                                  </p:stCondLst>
                                  <p:childTnLst>
                                    <p:animEffect transition="out" filter="fade">
                                      <p:cBhvr>
                                        <p:cTn id="15" dur="500"/>
                                        <p:tgtEl>
                                          <p:spTgt spid="12"/>
                                        </p:tgtEl>
                                      </p:cBhvr>
                                    </p:animEffect>
                                    <p:set>
                                      <p:cBhvr>
                                        <p:cTn id="16" dur="1" fill="hold">
                                          <p:stCondLst>
                                            <p:cond delay="499"/>
                                          </p:stCondLst>
                                        </p:cTn>
                                        <p:tgtEl>
                                          <p:spTgt spid="12"/>
                                        </p:tgtEl>
                                        <p:attrNameLst>
                                          <p:attrName>style.visibility</p:attrName>
                                        </p:attrNameLst>
                                      </p:cBhvr>
                                      <p:to>
                                        <p:strVal val="hidden"/>
                                      </p:to>
                                    </p:set>
                                  </p:childTnLst>
                                </p:cTn>
                              </p:par>
                              <p:par>
                                <p:cTn id="17" presetID="1"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0" presetClass="exit" presetSubtype="0" fill="hold" grpId="1" nodeType="clickEffect">
                                  <p:stCondLst>
                                    <p:cond delay="0"/>
                                  </p:stCondLst>
                                  <p:childTnLst>
                                    <p:animEffect transition="out" filter="fade">
                                      <p:cBhvr>
                                        <p:cTn id="24" dur="500"/>
                                        <p:tgtEl>
                                          <p:spTgt spid="11"/>
                                        </p:tgtEl>
                                      </p:cBhvr>
                                    </p:animEffect>
                                    <p:set>
                                      <p:cBhvr>
                                        <p:cTn id="25" dur="1" fill="hold">
                                          <p:stCondLst>
                                            <p:cond delay="499"/>
                                          </p:stCondLst>
                                        </p:cTn>
                                        <p:tgtEl>
                                          <p:spTgt spid="11"/>
                                        </p:tgtEl>
                                        <p:attrNameLst>
                                          <p:attrName>style.visibility</p:attrName>
                                        </p:attrNameLst>
                                      </p:cBhvr>
                                      <p:to>
                                        <p:strVal val="hidden"/>
                                      </p:to>
                                    </p:set>
                                  </p:childTnLst>
                                </p:cTn>
                              </p:par>
                              <p:par>
                                <p:cTn id="26" presetID="10" presetClass="exit" presetSubtype="0" fill="hold" nodeType="withEffect">
                                  <p:stCondLst>
                                    <p:cond delay="0"/>
                                  </p:stCondLst>
                                  <p:childTnLst>
                                    <p:animEffect transition="out" filter="fade">
                                      <p:cBhvr>
                                        <p:cTn id="27" dur="500"/>
                                        <p:tgtEl>
                                          <p:spTgt spid="18"/>
                                        </p:tgtEl>
                                      </p:cBhvr>
                                    </p:animEffect>
                                    <p:set>
                                      <p:cBhvr>
                                        <p:cTn id="28" dur="1" fill="hold">
                                          <p:stCondLst>
                                            <p:cond delay="499"/>
                                          </p:stCondLst>
                                        </p:cTn>
                                        <p:tgtEl>
                                          <p:spTgt spid="18"/>
                                        </p:tgtEl>
                                        <p:attrNameLst>
                                          <p:attrName>style.visibility</p:attrName>
                                        </p:attrNameLst>
                                      </p:cBhvr>
                                      <p:to>
                                        <p:strVal val="hidden"/>
                                      </p:to>
                                    </p:set>
                                  </p:childTnLst>
                                </p:cTn>
                              </p:par>
                              <p:par>
                                <p:cTn id="29" presetID="1" presetClass="entr" presetSubtype="0"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0" presetClass="exit" presetSubtype="0" fill="hold" grpId="1" nodeType="clickEffect">
                                  <p:stCondLst>
                                    <p:cond delay="0"/>
                                  </p:stCondLst>
                                  <p:childTnLst>
                                    <p:animEffect transition="out" filter="fade">
                                      <p:cBhvr>
                                        <p:cTn id="36" dur="500"/>
                                        <p:tgtEl>
                                          <p:spTgt spid="9"/>
                                        </p:tgtEl>
                                      </p:cBhvr>
                                    </p:animEffect>
                                    <p:set>
                                      <p:cBhvr>
                                        <p:cTn id="37" dur="1" fill="hold">
                                          <p:stCondLst>
                                            <p:cond delay="499"/>
                                          </p:stCondLst>
                                        </p:cTn>
                                        <p:tgtEl>
                                          <p:spTgt spid="9"/>
                                        </p:tgtEl>
                                        <p:attrNameLst>
                                          <p:attrName>style.visibility</p:attrName>
                                        </p:attrNameLst>
                                      </p:cBhvr>
                                      <p:to>
                                        <p:strVal val="hidden"/>
                                      </p:to>
                                    </p:set>
                                  </p:childTnLst>
                                </p:cTn>
                              </p:par>
                              <p:par>
                                <p:cTn id="38" presetID="10" presetClass="exit" presetSubtype="0" fill="hold" nodeType="withEffect">
                                  <p:stCondLst>
                                    <p:cond delay="0"/>
                                  </p:stCondLst>
                                  <p:childTnLst>
                                    <p:animEffect transition="out" filter="fade">
                                      <p:cBhvr>
                                        <p:cTn id="39" dur="500"/>
                                        <p:tgtEl>
                                          <p:spTgt spid="26"/>
                                        </p:tgtEl>
                                      </p:cBhvr>
                                    </p:animEffect>
                                    <p:set>
                                      <p:cBhvr>
                                        <p:cTn id="40" dur="1" fill="hold">
                                          <p:stCondLst>
                                            <p:cond delay="499"/>
                                          </p:stCondLst>
                                        </p:cTn>
                                        <p:tgtEl>
                                          <p:spTgt spid="2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P spid="10" grpId="0"/>
      <p:bldP spid="10" grpId="1"/>
      <p:bldP spid="11" grpId="0"/>
      <p:bldP spid="11" grpId="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p:cNvGraphicFramePr>
            <a:graphicFrameLocks/>
          </p:cNvGraphicFramePr>
          <p:nvPr>
            <p:extLst>
              <p:ext uri="{D42A27DB-BD31-4B8C-83A1-F6EECF244321}">
                <p14:modId xmlns:p14="http://schemas.microsoft.com/office/powerpoint/2010/main" val="1547815782"/>
              </p:ext>
            </p:extLst>
          </p:nvPr>
        </p:nvGraphicFramePr>
        <p:xfrm>
          <a:off x="20559682" y="10130487"/>
          <a:ext cx="10461600" cy="4979531"/>
        </p:xfrm>
        <a:graphic>
          <a:graphicData uri="http://schemas.openxmlformats.org/drawingml/2006/chart">
            <c:chart xmlns:c="http://schemas.openxmlformats.org/drawingml/2006/chart" xmlns:r="http://schemas.openxmlformats.org/officeDocument/2006/relationships" r:id="rId3"/>
          </a:graphicData>
        </a:graphic>
      </p:graphicFrame>
      <p:sp>
        <p:nvSpPr>
          <p:cNvPr id="6" name="Rectangle 5"/>
          <p:cNvSpPr/>
          <p:nvPr/>
        </p:nvSpPr>
        <p:spPr>
          <a:xfrm>
            <a:off x="26033575" y="12196178"/>
            <a:ext cx="1664356" cy="123578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000" b="1" dirty="0" smtClean="0">
                <a:solidFill>
                  <a:schemeClr val="tx1"/>
                </a:solidFill>
                <a:latin typeface="Arial" panose="020B0604020202020204" pitchFamily="34" charset="0"/>
              </a:rPr>
              <a:t>**</a:t>
            </a:r>
          </a:p>
        </p:txBody>
      </p:sp>
      <p:sp>
        <p:nvSpPr>
          <p:cNvPr id="7" name="Rectangle 6"/>
          <p:cNvSpPr/>
          <p:nvPr/>
        </p:nvSpPr>
        <p:spPr>
          <a:xfrm>
            <a:off x="29543734" y="10724192"/>
            <a:ext cx="1664356" cy="123578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000" b="1" dirty="0" smtClean="0">
                <a:solidFill>
                  <a:schemeClr val="tx1"/>
                </a:solidFill>
                <a:latin typeface="Arial" panose="020B0604020202020204" pitchFamily="34" charset="0"/>
              </a:rPr>
              <a:t>***</a:t>
            </a:r>
          </a:p>
        </p:txBody>
      </p:sp>
      <p:sp>
        <p:nvSpPr>
          <p:cNvPr id="8" name="Rectangle 7"/>
          <p:cNvSpPr/>
          <p:nvPr/>
        </p:nvSpPr>
        <p:spPr>
          <a:xfrm>
            <a:off x="28200978" y="10219976"/>
            <a:ext cx="832177" cy="6812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000" b="1" dirty="0" smtClean="0">
                <a:solidFill>
                  <a:schemeClr val="tx1"/>
                </a:solidFill>
                <a:latin typeface="Arial" panose="020B0604020202020204" pitchFamily="34" charset="0"/>
              </a:rPr>
              <a:t>***</a:t>
            </a:r>
          </a:p>
        </p:txBody>
      </p:sp>
      <p:pic>
        <p:nvPicPr>
          <p:cNvPr id="1026"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7906" r="3027"/>
          <a:stretch/>
        </p:blipFill>
        <p:spPr bwMode="auto">
          <a:xfrm>
            <a:off x="152400" y="1082667"/>
            <a:ext cx="4305300" cy="25606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Line 31"/>
          <p:cNvSpPr>
            <a:spLocks noChangeShapeType="1"/>
          </p:cNvSpPr>
          <p:nvPr/>
        </p:nvSpPr>
        <p:spPr bwMode="auto">
          <a:xfrm flipV="1">
            <a:off x="0" y="493913"/>
            <a:ext cx="7772400" cy="23854"/>
          </a:xfrm>
          <a:prstGeom prst="line">
            <a:avLst/>
          </a:prstGeom>
          <a:noFill/>
          <a:ln w="28575">
            <a:solidFill>
              <a:srgbClr val="800000"/>
            </a:solidFill>
            <a:round/>
            <a:headEnd/>
            <a:tailEnd/>
          </a:ln>
          <a:effectLst/>
        </p:spPr>
        <p:txBody>
          <a:bodyPr/>
          <a:lstStyle/>
          <a:p>
            <a:endParaRPr lang="en-US"/>
          </a:p>
        </p:txBody>
      </p:sp>
      <p:sp>
        <p:nvSpPr>
          <p:cNvPr id="11" name="Text Box 32"/>
          <p:cNvSpPr txBox="1">
            <a:spLocks noChangeArrowheads="1"/>
          </p:cNvSpPr>
          <p:nvPr/>
        </p:nvSpPr>
        <p:spPr bwMode="auto">
          <a:xfrm>
            <a:off x="0" y="-29307"/>
            <a:ext cx="11582400" cy="523220"/>
          </a:xfrm>
          <a:prstGeom prst="rect">
            <a:avLst/>
          </a:prstGeom>
          <a:noFill/>
          <a:ln w="9525">
            <a:noFill/>
            <a:miter lim="800000"/>
            <a:headEnd/>
            <a:tailEnd/>
          </a:ln>
          <a:effectLst/>
        </p:spPr>
        <p:txBody>
          <a:bodyPr wrap="square">
            <a:spAutoFit/>
          </a:bodyPr>
          <a:lstStyle/>
          <a:p>
            <a:pPr marL="457200" indent="-457200"/>
            <a:r>
              <a:rPr lang="en-US" sz="2800" b="1" dirty="0" smtClean="0">
                <a:solidFill>
                  <a:srgbClr val="000000"/>
                </a:solidFill>
                <a:latin typeface="Arial" panose="020B0604020202020204" pitchFamily="34" charset="0"/>
                <a:cs typeface="Calibri"/>
              </a:rPr>
              <a:t>Acetyl CoA Formation in Early Differentiation </a:t>
            </a:r>
            <a:endParaRPr lang="en-US" sz="2800" b="1" dirty="0">
              <a:solidFill>
                <a:srgbClr val="000000"/>
              </a:solidFill>
              <a:latin typeface="Arial" panose="020B0604020202020204" pitchFamily="34" charset="0"/>
              <a:cs typeface="Calibri"/>
            </a:endParaRPr>
          </a:p>
        </p:txBody>
      </p:sp>
      <p:pic>
        <p:nvPicPr>
          <p:cNvPr id="4845" name="Picture 49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441891" y="838200"/>
            <a:ext cx="3003927" cy="27031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81710" y="3810000"/>
            <a:ext cx="1809490" cy="22829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TextBox 12"/>
          <p:cNvSpPr txBox="1"/>
          <p:nvPr/>
        </p:nvSpPr>
        <p:spPr>
          <a:xfrm>
            <a:off x="4953000" y="6488668"/>
            <a:ext cx="4207242" cy="369332"/>
          </a:xfrm>
          <a:prstGeom prst="rect">
            <a:avLst/>
          </a:prstGeom>
          <a:noFill/>
        </p:spPr>
        <p:txBody>
          <a:bodyPr wrap="none" rtlCol="1">
            <a:spAutoFit/>
          </a:bodyPr>
          <a:lstStyle/>
          <a:p>
            <a:r>
              <a:rPr lang="en-US" dirty="0" err="1" smtClean="0">
                <a:latin typeface="Arial" panose="020B0604020202020204" pitchFamily="34" charset="0"/>
                <a:cs typeface="Arial" panose="020B0604020202020204" pitchFamily="34" charset="0"/>
              </a:rPr>
              <a:t>Moussaieff</a:t>
            </a:r>
            <a:r>
              <a:rPr lang="en-US" dirty="0" smtClean="0">
                <a:latin typeface="Arial" panose="020B0604020202020204" pitchFamily="34" charset="0"/>
                <a:cs typeface="Arial" panose="020B0604020202020204" pitchFamily="34" charset="0"/>
              </a:rPr>
              <a:t> et al, Cell Metabolism, 2015</a:t>
            </a:r>
            <a:endParaRPr lang="he-IL"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63287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cell deat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5400" y="2362200"/>
            <a:ext cx="3810000" cy="3810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2438400" y="6324600"/>
            <a:ext cx="6858000" cy="307777"/>
          </a:xfrm>
          <a:prstGeom prst="rect">
            <a:avLst/>
          </a:prstGeom>
        </p:spPr>
        <p:txBody>
          <a:bodyPr wrap="square">
            <a:spAutoFit/>
          </a:bodyPr>
          <a:lstStyle/>
          <a:p>
            <a:r>
              <a:rPr lang="en-US" sz="1400" dirty="0">
                <a:latin typeface="Arial" panose="020B0604020202020204" pitchFamily="34" charset="0"/>
                <a:cs typeface="Arial" panose="020B0604020202020204" pitchFamily="34" charset="0"/>
              </a:rPr>
              <a:t>http://www.gcarlson.com/illustration.php?subcategory=immunological&amp;ImageID=30</a:t>
            </a:r>
            <a:endParaRPr lang="he-IL" sz="1400" dirty="0">
              <a:latin typeface="Arial" panose="020B0604020202020204" pitchFamily="34" charset="0"/>
              <a:cs typeface="Arial" panose="020B0604020202020204" pitchFamily="34" charset="0"/>
            </a:endParaRPr>
          </a:p>
        </p:txBody>
      </p:sp>
      <p:sp>
        <p:nvSpPr>
          <p:cNvPr id="4" name="Rectangle 3"/>
          <p:cNvSpPr/>
          <p:nvPr/>
        </p:nvSpPr>
        <p:spPr>
          <a:xfrm>
            <a:off x="228600" y="152400"/>
            <a:ext cx="4572000" cy="1938992"/>
          </a:xfrm>
          <a:prstGeom prst="rect">
            <a:avLst/>
          </a:prstGeom>
        </p:spPr>
        <p:txBody>
          <a:bodyPr>
            <a:spAutoFit/>
          </a:bodyPr>
          <a:lstStyle/>
          <a:p>
            <a:pPr algn="just" rtl="0"/>
            <a:r>
              <a:rPr lang="en-US" sz="2400" dirty="0" smtClean="0">
                <a:latin typeface="Arial" panose="020B0604020202020204" pitchFamily="34" charset="0"/>
                <a:cs typeface="Arial" panose="020B0604020202020204" pitchFamily="34" charset="0"/>
              </a:rPr>
              <a:t>Using cell-type metabolic analysis, a metabolic map of tumors will be drawn, as a function of distance from blood vessels. </a:t>
            </a:r>
            <a:endParaRPr lang="en-US" sz="2400" dirty="0">
              <a:latin typeface="Arial" panose="020B0604020202020204" pitchFamily="34" charset="0"/>
              <a:cs typeface="Arial" panose="020B0604020202020204" pitchFamily="34" charset="0"/>
            </a:endParaRPr>
          </a:p>
        </p:txBody>
      </p:sp>
      <p:pic>
        <p:nvPicPr>
          <p:cNvPr id="6" name="Picture 2" descr="http://www.nature.com/nature/journal/v501/n7467/images/nature12626-f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2000" y="2362200"/>
            <a:ext cx="3633160" cy="3352800"/>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819206" y="5788223"/>
            <a:ext cx="3238387" cy="307777"/>
          </a:xfrm>
          <a:prstGeom prst="rect">
            <a:avLst/>
          </a:prstGeom>
        </p:spPr>
        <p:txBody>
          <a:bodyPr wrap="none">
            <a:spAutoFit/>
          </a:bodyPr>
          <a:lstStyle/>
          <a:p>
            <a:r>
              <a:rPr lang="en-US" sz="1400" dirty="0" err="1" smtClean="0">
                <a:latin typeface="Arial" panose="020B0604020202020204" pitchFamily="34" charset="0"/>
                <a:cs typeface="Arial" panose="020B0604020202020204" pitchFamily="34" charset="0"/>
              </a:rPr>
              <a:t>Junttila</a:t>
            </a:r>
            <a:r>
              <a:rPr lang="en-US" sz="1400" dirty="0" smtClean="0">
                <a:latin typeface="Arial" panose="020B0604020202020204" pitchFamily="34" charset="0"/>
                <a:cs typeface="Arial" panose="020B0604020202020204" pitchFamily="34" charset="0"/>
              </a:rPr>
              <a:t> </a:t>
            </a:r>
            <a:r>
              <a:rPr lang="en-US" sz="1400" dirty="0">
                <a:latin typeface="Arial" panose="020B0604020202020204" pitchFamily="34" charset="0"/>
                <a:cs typeface="Arial" panose="020B0604020202020204" pitchFamily="34" charset="0"/>
              </a:rPr>
              <a:t>and de </a:t>
            </a:r>
            <a:r>
              <a:rPr lang="en-US" sz="1400" dirty="0" err="1" smtClean="0">
                <a:latin typeface="Arial" panose="020B0604020202020204" pitchFamily="34" charset="0"/>
                <a:cs typeface="Arial" panose="020B0604020202020204" pitchFamily="34" charset="0"/>
              </a:rPr>
              <a:t>Sauvage</a:t>
            </a:r>
            <a:r>
              <a:rPr lang="en-US" sz="1400" dirty="0" smtClean="0">
                <a:latin typeface="Arial" panose="020B0604020202020204" pitchFamily="34" charset="0"/>
                <a:cs typeface="Arial" panose="020B0604020202020204" pitchFamily="34" charset="0"/>
              </a:rPr>
              <a:t>; Nature, 2013</a:t>
            </a:r>
            <a:endParaRPr lang="he-IL"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2961045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0394" y="191756"/>
            <a:ext cx="6457950" cy="1293028"/>
          </a:xfrm>
        </p:spPr>
        <p:txBody>
          <a:bodyPr>
            <a:noAutofit/>
          </a:bodyPr>
          <a:lstStyle/>
          <a:p>
            <a:r>
              <a:rPr lang="en-IN" sz="2800" b="1" cap="none" dirty="0" err="1" smtClean="0">
                <a:latin typeface="Arial" panose="020B0604020202020204" pitchFamily="34" charset="0"/>
                <a:cs typeface="Arial" panose="020B0604020202020204" pitchFamily="34" charset="0"/>
              </a:rPr>
              <a:t>OxPhos</a:t>
            </a:r>
            <a:r>
              <a:rPr lang="en-IN" sz="2800" b="1" cap="none" dirty="0" smtClean="0">
                <a:latin typeface="Arial" panose="020B0604020202020204" pitchFamily="34" charset="0"/>
                <a:cs typeface="Arial" panose="020B0604020202020204" pitchFamily="34" charset="0"/>
              </a:rPr>
              <a:t> Genes Upregulation</a:t>
            </a:r>
            <a:endParaRPr lang="en-IN" sz="2800" b="1" cap="none" dirty="0">
              <a:latin typeface="Arial" panose="020B0604020202020204" pitchFamily="34" charset="0"/>
              <a:cs typeface="Arial" panose="020B0604020202020204" pitchFamily="34" charset="0"/>
            </a:endParaRPr>
          </a:p>
        </p:txBody>
      </p:sp>
      <p:pic>
        <p:nvPicPr>
          <p:cNvPr id="5" name="Picture 4"/>
          <p:cNvPicPr>
            <a:picLocks noChangeAspect="1"/>
          </p:cNvPicPr>
          <p:nvPr/>
        </p:nvPicPr>
        <p:blipFill rotWithShape="1">
          <a:blip r:embed="rId2"/>
          <a:srcRect t="9616"/>
          <a:stretch/>
        </p:blipFill>
        <p:spPr>
          <a:xfrm>
            <a:off x="1547664" y="1484784"/>
            <a:ext cx="5976664" cy="4733115"/>
          </a:xfrm>
          <a:prstGeom prst="rect">
            <a:avLst/>
          </a:prstGeom>
        </p:spPr>
      </p:pic>
      <p:sp>
        <p:nvSpPr>
          <p:cNvPr id="3" name="Rectangle 2"/>
          <p:cNvSpPr/>
          <p:nvPr/>
        </p:nvSpPr>
        <p:spPr>
          <a:xfrm>
            <a:off x="1547664" y="2660886"/>
            <a:ext cx="4824536" cy="336066"/>
          </a:xfrm>
          <a:prstGeom prst="rect">
            <a:avLst/>
          </a:prstGeom>
          <a:noFill/>
          <a:ln w="28575">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412463280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200" y="657200"/>
            <a:ext cx="2842578" cy="1948815"/>
          </a:xfrm>
          <a:prstGeom prst="rect">
            <a:avLst/>
          </a:prstGeom>
          <a:noFill/>
          <a:ln>
            <a:noFill/>
          </a:ln>
        </p:spPr>
      </p:pic>
      <p:pic>
        <p:nvPicPr>
          <p:cNvPr id="3" name="Picture 2"/>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48000" y="657201"/>
            <a:ext cx="2747327" cy="1950720"/>
          </a:xfrm>
          <a:prstGeom prst="rect">
            <a:avLst/>
          </a:prstGeom>
          <a:noFill/>
          <a:ln>
            <a:noFill/>
          </a:ln>
        </p:spPr>
      </p:pic>
      <p:pic>
        <p:nvPicPr>
          <p:cNvPr id="4" name="Picture 3"/>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3600" y="657201"/>
            <a:ext cx="3124200" cy="1950720"/>
          </a:xfrm>
          <a:prstGeom prst="rect">
            <a:avLst/>
          </a:prstGeom>
          <a:noFill/>
        </p:spPr>
      </p:pic>
      <p:pic>
        <p:nvPicPr>
          <p:cNvPr id="5" name="Picture 4"/>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71600" y="2748254"/>
            <a:ext cx="5486400" cy="2480946"/>
          </a:xfrm>
          <a:prstGeom prst="rect">
            <a:avLst/>
          </a:prstGeom>
          <a:noFill/>
        </p:spPr>
      </p:pic>
      <p:sp>
        <p:nvSpPr>
          <p:cNvPr id="6" name="Flowchart: Connector 5"/>
          <p:cNvSpPr/>
          <p:nvPr/>
        </p:nvSpPr>
        <p:spPr>
          <a:xfrm>
            <a:off x="6762800" y="3501989"/>
            <a:ext cx="152400" cy="152400"/>
          </a:xfrm>
          <a:prstGeom prst="flowChartConnector">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 name="Flowchart: Connector 6"/>
          <p:cNvSpPr/>
          <p:nvPr/>
        </p:nvSpPr>
        <p:spPr>
          <a:xfrm>
            <a:off x="6762800" y="3754973"/>
            <a:ext cx="152400" cy="152400"/>
          </a:xfrm>
          <a:prstGeom prst="flowChartConnector">
            <a:avLst/>
          </a:prstGeom>
          <a:solidFill>
            <a:srgbClr val="FF3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 name="TextBox 7"/>
          <p:cNvSpPr txBox="1"/>
          <p:nvPr/>
        </p:nvSpPr>
        <p:spPr>
          <a:xfrm>
            <a:off x="6991400" y="3358733"/>
            <a:ext cx="966931" cy="646331"/>
          </a:xfrm>
          <a:prstGeom prst="rect">
            <a:avLst/>
          </a:prstGeom>
          <a:noFill/>
        </p:spPr>
        <p:txBody>
          <a:bodyPr wrap="none" rtlCol="1">
            <a:spAutoFit/>
          </a:bodyPr>
          <a:lstStyle/>
          <a:p>
            <a:r>
              <a:rPr lang="en-US" dirty="0" err="1" smtClean="0">
                <a:latin typeface="Arial" panose="020B0604020202020204" pitchFamily="34" charset="0"/>
                <a:cs typeface="Arial" panose="020B0604020202020204" pitchFamily="34" charset="0"/>
              </a:rPr>
              <a:t>mESCs</a:t>
            </a:r>
            <a:endParaRPr lang="en-US" dirty="0" smtClean="0">
              <a:latin typeface="Arial" panose="020B0604020202020204" pitchFamily="34" charset="0"/>
              <a:cs typeface="Arial" panose="020B0604020202020204" pitchFamily="34" charset="0"/>
            </a:endParaRPr>
          </a:p>
          <a:p>
            <a:r>
              <a:rPr lang="en-US" dirty="0" err="1" smtClean="0">
                <a:latin typeface="Arial" panose="020B0604020202020204" pitchFamily="34" charset="0"/>
                <a:cs typeface="Arial" panose="020B0604020202020204" pitchFamily="34" charset="0"/>
              </a:rPr>
              <a:t>EpiSCs</a:t>
            </a:r>
            <a:endParaRPr lang="he-IL" dirty="0">
              <a:latin typeface="Arial" panose="020B0604020202020204" pitchFamily="34" charset="0"/>
              <a:cs typeface="Arial" panose="020B0604020202020204" pitchFamily="34" charset="0"/>
            </a:endParaRPr>
          </a:p>
        </p:txBody>
      </p:sp>
      <p:sp>
        <p:nvSpPr>
          <p:cNvPr id="9" name="Line 31"/>
          <p:cNvSpPr>
            <a:spLocks noChangeShapeType="1"/>
          </p:cNvSpPr>
          <p:nvPr/>
        </p:nvSpPr>
        <p:spPr bwMode="auto">
          <a:xfrm flipV="1">
            <a:off x="-1" y="493913"/>
            <a:ext cx="7164289" cy="23854"/>
          </a:xfrm>
          <a:prstGeom prst="line">
            <a:avLst/>
          </a:prstGeom>
          <a:noFill/>
          <a:ln w="28575">
            <a:solidFill>
              <a:srgbClr val="800000"/>
            </a:solidFill>
            <a:round/>
            <a:headEnd/>
            <a:tailEnd/>
          </a:ln>
          <a:effectLst/>
        </p:spPr>
        <p:txBody>
          <a:bodyPr/>
          <a:lstStyle/>
          <a:p>
            <a:endParaRPr lang="en-US"/>
          </a:p>
        </p:txBody>
      </p:sp>
      <p:sp>
        <p:nvSpPr>
          <p:cNvPr id="10" name="Text Box 32"/>
          <p:cNvSpPr txBox="1">
            <a:spLocks noChangeArrowheads="1"/>
          </p:cNvSpPr>
          <p:nvPr/>
        </p:nvSpPr>
        <p:spPr bwMode="auto">
          <a:xfrm>
            <a:off x="-10791" y="-29307"/>
            <a:ext cx="9144000" cy="523220"/>
          </a:xfrm>
          <a:prstGeom prst="rect">
            <a:avLst/>
          </a:prstGeom>
          <a:noFill/>
          <a:ln w="9525">
            <a:noFill/>
            <a:miter lim="800000"/>
            <a:headEnd/>
            <a:tailEnd/>
          </a:ln>
          <a:effectLst/>
        </p:spPr>
        <p:txBody>
          <a:bodyPr wrap="square">
            <a:spAutoFit/>
          </a:bodyPr>
          <a:lstStyle/>
          <a:p>
            <a:pPr marL="457200" indent="-457200" algn="l" rtl="0"/>
            <a:r>
              <a:rPr lang="en-US" sz="2800" dirty="0" smtClean="0">
                <a:latin typeface="Arial" panose="020B0604020202020204" pitchFamily="34" charset="0"/>
                <a:cs typeface="Arial" panose="020B0604020202020204" pitchFamily="34" charset="0"/>
              </a:rPr>
              <a:t>The Metabolic Maturation of Embryonic Cells</a:t>
            </a:r>
            <a:endParaRPr lang="en-US" sz="2800" b="1" dirty="0">
              <a:solidFill>
                <a:srgbClr val="000000"/>
              </a:solidFill>
              <a:latin typeface="Arial" panose="020B0604020202020204" pitchFamily="34" charset="0"/>
              <a:cs typeface="Calibri"/>
            </a:endParaRPr>
          </a:p>
        </p:txBody>
      </p:sp>
      <p:pic>
        <p:nvPicPr>
          <p:cNvPr id="13" name="Picture 12"/>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54224" y="5157192"/>
            <a:ext cx="2133600" cy="1606042"/>
          </a:xfrm>
          <a:prstGeom prst="rect">
            <a:avLst/>
          </a:prstGeom>
          <a:noFill/>
          <a:ln>
            <a:noFill/>
          </a:ln>
        </p:spPr>
      </p:pic>
      <p:pic>
        <p:nvPicPr>
          <p:cNvPr id="14" name="Picture 13"/>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187008" y="5160240"/>
            <a:ext cx="2057400" cy="1602994"/>
          </a:xfrm>
          <a:prstGeom prst="rect">
            <a:avLst/>
          </a:prstGeom>
          <a:noFill/>
          <a:ln>
            <a:noFill/>
          </a:ln>
        </p:spPr>
      </p:pic>
    </p:spTree>
    <p:extLst>
      <p:ext uri="{BB962C8B-B14F-4D97-AF65-F5344CB8AC3E}">
        <p14:creationId xmlns:p14="http://schemas.microsoft.com/office/powerpoint/2010/main" val="39384121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p:cNvSpPr txBox="1">
            <a:spLocks/>
          </p:cNvSpPr>
          <p:nvPr/>
        </p:nvSpPr>
        <p:spPr>
          <a:xfrm>
            <a:off x="553149" y="15205"/>
            <a:ext cx="7886700" cy="1325563"/>
          </a:xfrm>
          <a:prstGeom prst="rect">
            <a:avLst/>
          </a:prstGeom>
        </p:spPr>
        <p:txBody>
          <a:bodyPr/>
          <a:lstStyle>
            <a:lvl1pPr algn="r" defTabSz="914400" rtl="1" eaLnBrk="1" latinLnBrk="0" hangingPunct="1">
              <a:lnSpc>
                <a:spcPct val="90000"/>
              </a:lnSpc>
              <a:spcBef>
                <a:spcPct val="0"/>
              </a:spcBef>
              <a:buNone/>
              <a:defRPr sz="4400" kern="1200">
                <a:solidFill>
                  <a:schemeClr val="tx1"/>
                </a:solidFill>
                <a:latin typeface="+mj-lt"/>
                <a:ea typeface="+mj-ea"/>
                <a:cs typeface="+mj-cs"/>
              </a:defRPr>
            </a:lvl1pPr>
          </a:lstStyle>
          <a:p>
            <a:pPr algn="ctr" rtl="0"/>
            <a:r>
              <a:rPr lang="en-US" b="1" dirty="0" smtClean="0">
                <a:latin typeface="Times New Roman" panose="02020603050405020304" pitchFamily="18" charset="0"/>
                <a:cs typeface="Times New Roman" panose="02020603050405020304" pitchFamily="18" charset="0"/>
              </a:rPr>
              <a:t>BAP WAP differentiation</a:t>
            </a:r>
            <a:endParaRPr lang="he-IL" b="1"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3"/>
          <a:stretch>
            <a:fillRect/>
          </a:stretch>
        </p:blipFill>
        <p:spPr>
          <a:xfrm>
            <a:off x="2730980" y="3573016"/>
            <a:ext cx="4181179" cy="2912623"/>
          </a:xfrm>
          <a:prstGeom prst="rect">
            <a:avLst/>
          </a:prstGeom>
        </p:spPr>
      </p:pic>
      <p:sp>
        <p:nvSpPr>
          <p:cNvPr id="7" name="TextBox 6"/>
          <p:cNvSpPr txBox="1"/>
          <p:nvPr/>
        </p:nvSpPr>
        <p:spPr>
          <a:xfrm>
            <a:off x="675783" y="2098211"/>
            <a:ext cx="646332" cy="369332"/>
          </a:xfrm>
          <a:prstGeom prst="rect">
            <a:avLst/>
          </a:prstGeom>
          <a:noFill/>
        </p:spPr>
        <p:txBody>
          <a:bodyPr wrap="none" rtlCol="1">
            <a:spAutoFit/>
          </a:bodyPr>
          <a:lstStyle/>
          <a:p>
            <a:r>
              <a:rPr lang="en-US" dirty="0" smtClean="0">
                <a:latin typeface="Times New Roman" panose="02020603050405020304" pitchFamily="18" charset="0"/>
                <a:cs typeface="Times New Roman" panose="02020603050405020304" pitchFamily="18" charset="0"/>
              </a:rPr>
              <a:t>1000</a:t>
            </a:r>
            <a:endParaRPr lang="he-IL" dirty="0">
              <a:latin typeface="Times New Roman" panose="02020603050405020304" pitchFamily="18" charset="0"/>
              <a:cs typeface="Times New Roman" panose="02020603050405020304" pitchFamily="18" charset="0"/>
            </a:endParaRPr>
          </a:p>
        </p:txBody>
      </p:sp>
      <p:sp>
        <p:nvSpPr>
          <p:cNvPr id="8" name="TextBox 7"/>
          <p:cNvSpPr txBox="1"/>
          <p:nvPr/>
        </p:nvSpPr>
        <p:spPr>
          <a:xfrm>
            <a:off x="5292080" y="6413828"/>
            <a:ext cx="543739" cy="307777"/>
          </a:xfrm>
          <a:prstGeom prst="rect">
            <a:avLst/>
          </a:prstGeom>
          <a:noFill/>
        </p:spPr>
        <p:txBody>
          <a:bodyPr wrap="none" rtlCol="1">
            <a:spAutoFit/>
          </a:bodyPr>
          <a:lstStyle/>
          <a:p>
            <a:r>
              <a:rPr lang="en-US" sz="1400" dirty="0" smtClean="0">
                <a:latin typeface="Times New Roman" panose="02020603050405020304" pitchFamily="18" charset="0"/>
                <a:cs typeface="Times New Roman" panose="02020603050405020304" pitchFamily="18" charset="0"/>
              </a:rPr>
              <a:t>1000</a:t>
            </a:r>
            <a:endParaRPr lang="he-IL" sz="1400" dirty="0">
              <a:latin typeface="Times New Roman" panose="02020603050405020304" pitchFamily="18" charset="0"/>
              <a:cs typeface="Times New Roman" panose="02020603050405020304" pitchFamily="18" charset="0"/>
            </a:endParaRPr>
          </a:p>
        </p:txBody>
      </p:sp>
      <p:sp>
        <p:nvSpPr>
          <p:cNvPr id="9" name="TextBox 8"/>
          <p:cNvSpPr txBox="1"/>
          <p:nvPr/>
        </p:nvSpPr>
        <p:spPr>
          <a:xfrm>
            <a:off x="3820431" y="6408190"/>
            <a:ext cx="603049" cy="307777"/>
          </a:xfrm>
          <a:prstGeom prst="rect">
            <a:avLst/>
          </a:prstGeom>
          <a:noFill/>
        </p:spPr>
        <p:txBody>
          <a:bodyPr wrap="none" rtlCol="1">
            <a:spAutoFit/>
          </a:bodyPr>
          <a:lstStyle/>
          <a:p>
            <a:r>
              <a:rPr lang="en-US" sz="1400" dirty="0" smtClean="0">
                <a:latin typeface="Times New Roman" panose="02020603050405020304" pitchFamily="18" charset="0"/>
                <a:cs typeface="Times New Roman" panose="02020603050405020304" pitchFamily="18" charset="0"/>
              </a:rPr>
              <a:t>-1000</a:t>
            </a:r>
            <a:endParaRPr lang="he-IL" sz="1400" dirty="0">
              <a:latin typeface="Times New Roman" panose="02020603050405020304" pitchFamily="18" charset="0"/>
              <a:cs typeface="Times New Roman" panose="02020603050405020304" pitchFamily="18" charset="0"/>
            </a:endParaRPr>
          </a:p>
        </p:txBody>
      </p:sp>
      <p:sp>
        <p:nvSpPr>
          <p:cNvPr id="10" name="TextBox 9"/>
          <p:cNvSpPr txBox="1"/>
          <p:nvPr/>
        </p:nvSpPr>
        <p:spPr>
          <a:xfrm>
            <a:off x="2195736" y="5622914"/>
            <a:ext cx="603049" cy="307777"/>
          </a:xfrm>
          <a:prstGeom prst="rect">
            <a:avLst/>
          </a:prstGeom>
          <a:noFill/>
        </p:spPr>
        <p:txBody>
          <a:bodyPr wrap="none" rtlCol="1">
            <a:spAutoFit/>
          </a:bodyPr>
          <a:lstStyle/>
          <a:p>
            <a:r>
              <a:rPr lang="en-US" sz="1400" dirty="0" smtClean="0">
                <a:latin typeface="Times New Roman" panose="02020603050405020304" pitchFamily="18" charset="0"/>
                <a:cs typeface="Times New Roman" panose="02020603050405020304" pitchFamily="18" charset="0"/>
              </a:rPr>
              <a:t>-1000</a:t>
            </a:r>
            <a:endParaRPr lang="he-IL" sz="1400" dirty="0">
              <a:latin typeface="Times New Roman" panose="02020603050405020304" pitchFamily="18" charset="0"/>
              <a:cs typeface="Times New Roman" panose="02020603050405020304" pitchFamily="18" charset="0"/>
            </a:endParaRPr>
          </a:p>
        </p:txBody>
      </p:sp>
      <p:sp>
        <p:nvSpPr>
          <p:cNvPr id="11" name="TextBox 10"/>
          <p:cNvSpPr txBox="1"/>
          <p:nvPr/>
        </p:nvSpPr>
        <p:spPr>
          <a:xfrm>
            <a:off x="3119101" y="6416657"/>
            <a:ext cx="603049" cy="307777"/>
          </a:xfrm>
          <a:prstGeom prst="rect">
            <a:avLst/>
          </a:prstGeom>
          <a:noFill/>
        </p:spPr>
        <p:txBody>
          <a:bodyPr wrap="none" rtlCol="1">
            <a:spAutoFit/>
          </a:bodyPr>
          <a:lstStyle/>
          <a:p>
            <a:r>
              <a:rPr lang="en-US" sz="1400" dirty="0" smtClean="0">
                <a:latin typeface="Times New Roman" panose="02020603050405020304" pitchFamily="18" charset="0"/>
                <a:cs typeface="Times New Roman" panose="02020603050405020304" pitchFamily="18" charset="0"/>
              </a:rPr>
              <a:t>-2000</a:t>
            </a:r>
            <a:endParaRPr lang="he-IL" sz="1400" dirty="0">
              <a:latin typeface="Times New Roman" panose="02020603050405020304" pitchFamily="18" charset="0"/>
              <a:cs typeface="Times New Roman" panose="02020603050405020304" pitchFamily="18" charset="0"/>
            </a:endParaRPr>
          </a:p>
        </p:txBody>
      </p:sp>
      <p:sp>
        <p:nvSpPr>
          <p:cNvPr id="12" name="TextBox 11"/>
          <p:cNvSpPr txBox="1"/>
          <p:nvPr/>
        </p:nvSpPr>
        <p:spPr>
          <a:xfrm>
            <a:off x="6031182" y="6406729"/>
            <a:ext cx="543739" cy="307777"/>
          </a:xfrm>
          <a:prstGeom prst="rect">
            <a:avLst/>
          </a:prstGeom>
          <a:noFill/>
        </p:spPr>
        <p:txBody>
          <a:bodyPr wrap="none" rtlCol="1">
            <a:spAutoFit/>
          </a:bodyPr>
          <a:lstStyle/>
          <a:p>
            <a:r>
              <a:rPr lang="en-US" sz="1400" dirty="0" smtClean="0">
                <a:latin typeface="Times New Roman" panose="02020603050405020304" pitchFamily="18" charset="0"/>
                <a:cs typeface="Times New Roman" panose="02020603050405020304" pitchFamily="18" charset="0"/>
              </a:rPr>
              <a:t>2000</a:t>
            </a:r>
            <a:endParaRPr lang="he-IL" sz="1400" dirty="0">
              <a:latin typeface="Times New Roman" panose="02020603050405020304" pitchFamily="18" charset="0"/>
              <a:cs typeface="Times New Roman" panose="02020603050405020304" pitchFamily="18" charset="0"/>
            </a:endParaRPr>
          </a:p>
        </p:txBody>
      </p:sp>
      <p:sp>
        <p:nvSpPr>
          <p:cNvPr id="13" name="TextBox 12"/>
          <p:cNvSpPr txBox="1"/>
          <p:nvPr/>
        </p:nvSpPr>
        <p:spPr>
          <a:xfrm rot="5400000">
            <a:off x="4667711" y="5972983"/>
            <a:ext cx="492443" cy="1476375"/>
          </a:xfrm>
          <a:prstGeom prst="rect">
            <a:avLst/>
          </a:prstGeom>
          <a:noFill/>
        </p:spPr>
        <p:txBody>
          <a:bodyPr vert="vert270" wrap="square" rtlCol="1">
            <a:spAutoFit/>
          </a:bodyPr>
          <a:lstStyle/>
          <a:p>
            <a:pPr algn="ctr"/>
            <a:r>
              <a:rPr lang="en-US" sz="2000" b="1" dirty="0" smtClean="0">
                <a:latin typeface="Times New Roman" panose="02020603050405020304" pitchFamily="18" charset="0"/>
                <a:cs typeface="Times New Roman" panose="02020603050405020304" pitchFamily="18" charset="0"/>
              </a:rPr>
              <a:t>99.87%</a:t>
            </a:r>
            <a:endParaRPr lang="he-IL" sz="2000" b="1" dirty="0">
              <a:latin typeface="Times New Roman" panose="02020603050405020304" pitchFamily="18" charset="0"/>
              <a:cs typeface="Times New Roman" panose="02020603050405020304" pitchFamily="18" charset="0"/>
            </a:endParaRPr>
          </a:p>
        </p:txBody>
      </p:sp>
      <p:pic>
        <p:nvPicPr>
          <p:cNvPr id="1027"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23102" y="620688"/>
            <a:ext cx="7465322" cy="33843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TextBox 13"/>
          <p:cNvSpPr txBox="1"/>
          <p:nvPr/>
        </p:nvSpPr>
        <p:spPr>
          <a:xfrm>
            <a:off x="2261929" y="4144885"/>
            <a:ext cx="543739" cy="307777"/>
          </a:xfrm>
          <a:prstGeom prst="rect">
            <a:avLst/>
          </a:prstGeom>
          <a:noFill/>
        </p:spPr>
        <p:txBody>
          <a:bodyPr wrap="none" rtlCol="1">
            <a:spAutoFit/>
          </a:bodyPr>
          <a:lstStyle/>
          <a:p>
            <a:r>
              <a:rPr lang="en-US" sz="1400" dirty="0" smtClean="0">
                <a:latin typeface="Times New Roman" panose="02020603050405020304" pitchFamily="18" charset="0"/>
                <a:cs typeface="Times New Roman" panose="02020603050405020304" pitchFamily="18" charset="0"/>
              </a:rPr>
              <a:t>1000</a:t>
            </a:r>
            <a:endParaRPr lang="he-IL"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30315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2" grpId="0"/>
      <p:bldP spid="13" grpId="0"/>
      <p:bldP spid="1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rotWithShape="1">
          <a:blip r:embed="rId3"/>
          <a:srcRect l="3581"/>
          <a:stretch/>
        </p:blipFill>
        <p:spPr>
          <a:xfrm>
            <a:off x="1205126" y="2017849"/>
            <a:ext cx="7678023" cy="4451509"/>
          </a:xfrm>
          <a:prstGeom prst="rect">
            <a:avLst/>
          </a:prstGeom>
        </p:spPr>
      </p:pic>
      <p:sp>
        <p:nvSpPr>
          <p:cNvPr id="3" name="TextBox 2"/>
          <p:cNvSpPr txBox="1"/>
          <p:nvPr/>
        </p:nvSpPr>
        <p:spPr>
          <a:xfrm>
            <a:off x="293911" y="2542389"/>
            <a:ext cx="461665" cy="3622915"/>
          </a:xfrm>
          <a:prstGeom prst="rect">
            <a:avLst/>
          </a:prstGeom>
          <a:noFill/>
        </p:spPr>
        <p:txBody>
          <a:bodyPr vert="vert270" wrap="none" rtlCol="1">
            <a:spAutoFit/>
          </a:bodyPr>
          <a:lstStyle/>
          <a:p>
            <a:r>
              <a:rPr lang="en-US" b="1" dirty="0" smtClean="0"/>
              <a:t>Standardized Normalized Abundance</a:t>
            </a:r>
            <a:endParaRPr lang="he-IL" b="1" dirty="0"/>
          </a:p>
        </p:txBody>
      </p:sp>
      <p:sp>
        <p:nvSpPr>
          <p:cNvPr id="6" name="TextBox 5"/>
          <p:cNvSpPr txBox="1"/>
          <p:nvPr/>
        </p:nvSpPr>
        <p:spPr>
          <a:xfrm>
            <a:off x="1580199" y="1907540"/>
            <a:ext cx="3776269" cy="369332"/>
          </a:xfrm>
          <a:prstGeom prst="rect">
            <a:avLst/>
          </a:prstGeom>
          <a:solidFill>
            <a:srgbClr val="0070C0"/>
          </a:solidFill>
        </p:spPr>
        <p:txBody>
          <a:bodyPr wrap="square" rtlCol="1">
            <a:spAutoFit/>
          </a:bodyPr>
          <a:lstStyle/>
          <a:p>
            <a:pPr algn="ctr"/>
            <a:r>
              <a:rPr lang="en-US" b="1" dirty="0" smtClean="0"/>
              <a:t>BAP Pcx4</a:t>
            </a:r>
            <a:endParaRPr lang="he-IL" b="1" dirty="0"/>
          </a:p>
        </p:txBody>
      </p:sp>
      <p:sp>
        <p:nvSpPr>
          <p:cNvPr id="7" name="TextBox 6"/>
          <p:cNvSpPr txBox="1"/>
          <p:nvPr/>
        </p:nvSpPr>
        <p:spPr>
          <a:xfrm>
            <a:off x="805878" y="2223526"/>
            <a:ext cx="476413" cy="369332"/>
          </a:xfrm>
          <a:prstGeom prst="rect">
            <a:avLst/>
          </a:prstGeom>
          <a:noFill/>
        </p:spPr>
        <p:txBody>
          <a:bodyPr wrap="none" rtlCol="1">
            <a:spAutoFit/>
          </a:bodyPr>
          <a:lstStyle/>
          <a:p>
            <a:r>
              <a:rPr lang="en-US" dirty="0" smtClean="0"/>
              <a:t>4.0</a:t>
            </a:r>
            <a:endParaRPr lang="he-IL" dirty="0"/>
          </a:p>
        </p:txBody>
      </p:sp>
      <p:sp>
        <p:nvSpPr>
          <p:cNvPr id="10" name="TextBox 9"/>
          <p:cNvSpPr txBox="1"/>
          <p:nvPr/>
        </p:nvSpPr>
        <p:spPr>
          <a:xfrm>
            <a:off x="732699" y="6156012"/>
            <a:ext cx="546946" cy="369332"/>
          </a:xfrm>
          <a:prstGeom prst="rect">
            <a:avLst/>
          </a:prstGeom>
          <a:noFill/>
        </p:spPr>
        <p:txBody>
          <a:bodyPr wrap="none" rtlCol="1">
            <a:spAutoFit/>
          </a:bodyPr>
          <a:lstStyle/>
          <a:p>
            <a:r>
              <a:rPr lang="en-US" dirty="0" smtClean="0"/>
              <a:t>-4.0</a:t>
            </a:r>
            <a:endParaRPr lang="he-IL" dirty="0"/>
          </a:p>
        </p:txBody>
      </p:sp>
      <p:sp>
        <p:nvSpPr>
          <p:cNvPr id="11" name="TextBox 10"/>
          <p:cNvSpPr txBox="1"/>
          <p:nvPr/>
        </p:nvSpPr>
        <p:spPr>
          <a:xfrm>
            <a:off x="803228" y="4202426"/>
            <a:ext cx="476413" cy="369332"/>
          </a:xfrm>
          <a:prstGeom prst="rect">
            <a:avLst/>
          </a:prstGeom>
          <a:noFill/>
        </p:spPr>
        <p:txBody>
          <a:bodyPr wrap="none" rtlCol="1">
            <a:spAutoFit/>
          </a:bodyPr>
          <a:lstStyle/>
          <a:p>
            <a:r>
              <a:rPr lang="en-US" dirty="0" smtClean="0"/>
              <a:t>0.0</a:t>
            </a:r>
            <a:endParaRPr lang="he-IL" dirty="0"/>
          </a:p>
        </p:txBody>
      </p:sp>
      <p:sp>
        <p:nvSpPr>
          <p:cNvPr id="2" name="Title 1"/>
          <p:cNvSpPr>
            <a:spLocks noGrp="1"/>
          </p:cNvSpPr>
          <p:nvPr>
            <p:ph type="title"/>
          </p:nvPr>
        </p:nvSpPr>
        <p:spPr/>
        <p:txBody>
          <a:bodyPr/>
          <a:lstStyle/>
          <a:p>
            <a:r>
              <a:rPr lang="en-US" dirty="0" smtClean="0"/>
              <a:t>Clustering of Lipid Species</a:t>
            </a:r>
            <a:endParaRPr lang="he-IL" dirty="0"/>
          </a:p>
        </p:txBody>
      </p:sp>
      <p:sp>
        <p:nvSpPr>
          <p:cNvPr id="13" name="TextBox 12"/>
          <p:cNvSpPr txBox="1"/>
          <p:nvPr/>
        </p:nvSpPr>
        <p:spPr>
          <a:xfrm>
            <a:off x="5371709" y="1907540"/>
            <a:ext cx="3128196" cy="369332"/>
          </a:xfrm>
          <a:prstGeom prst="rect">
            <a:avLst/>
          </a:prstGeom>
          <a:solidFill>
            <a:srgbClr val="7030A0"/>
          </a:solidFill>
        </p:spPr>
        <p:txBody>
          <a:bodyPr wrap="square" rtlCol="1">
            <a:spAutoFit/>
          </a:bodyPr>
          <a:lstStyle/>
          <a:p>
            <a:pPr algn="ctr"/>
            <a:r>
              <a:rPr lang="en-US" b="1" dirty="0"/>
              <a:t>WAP Pcx4</a:t>
            </a:r>
            <a:endParaRPr lang="he-IL" b="1" dirty="0"/>
          </a:p>
        </p:txBody>
      </p:sp>
    </p:spTree>
    <p:extLst>
      <p:ext uri="{BB962C8B-B14F-4D97-AF65-F5344CB8AC3E}">
        <p14:creationId xmlns:p14="http://schemas.microsoft.com/office/powerpoint/2010/main" val="391079048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a:picLocks noChangeAspect="1"/>
          </p:cNvPicPr>
          <p:nvPr/>
        </p:nvPicPr>
        <p:blipFill rotWithShape="1">
          <a:blip r:embed="rId2"/>
          <a:srcRect l="3213"/>
          <a:stretch/>
        </p:blipFill>
        <p:spPr>
          <a:xfrm>
            <a:off x="1187624" y="1907540"/>
            <a:ext cx="7688520" cy="4545796"/>
          </a:xfrm>
          <a:prstGeom prst="rect">
            <a:avLst/>
          </a:prstGeom>
        </p:spPr>
      </p:pic>
      <p:sp>
        <p:nvSpPr>
          <p:cNvPr id="3" name="TextBox 2"/>
          <p:cNvSpPr txBox="1"/>
          <p:nvPr/>
        </p:nvSpPr>
        <p:spPr>
          <a:xfrm>
            <a:off x="293911" y="2420888"/>
            <a:ext cx="461665" cy="3622915"/>
          </a:xfrm>
          <a:prstGeom prst="rect">
            <a:avLst/>
          </a:prstGeom>
          <a:noFill/>
        </p:spPr>
        <p:txBody>
          <a:bodyPr vert="vert270" wrap="none" rtlCol="1">
            <a:spAutoFit/>
          </a:bodyPr>
          <a:lstStyle/>
          <a:p>
            <a:r>
              <a:rPr lang="en-US" b="1" dirty="0" smtClean="0"/>
              <a:t>Standardized Normalized Abundance</a:t>
            </a:r>
            <a:endParaRPr lang="he-IL" b="1" dirty="0"/>
          </a:p>
        </p:txBody>
      </p:sp>
      <p:sp>
        <p:nvSpPr>
          <p:cNvPr id="6" name="TextBox 5"/>
          <p:cNvSpPr txBox="1"/>
          <p:nvPr/>
        </p:nvSpPr>
        <p:spPr>
          <a:xfrm>
            <a:off x="1580199" y="1907540"/>
            <a:ext cx="3776269" cy="369332"/>
          </a:xfrm>
          <a:prstGeom prst="rect">
            <a:avLst/>
          </a:prstGeom>
          <a:solidFill>
            <a:srgbClr val="0070C0"/>
          </a:solidFill>
        </p:spPr>
        <p:txBody>
          <a:bodyPr wrap="square" rtlCol="1">
            <a:spAutoFit/>
          </a:bodyPr>
          <a:lstStyle/>
          <a:p>
            <a:pPr algn="ctr"/>
            <a:r>
              <a:rPr lang="en-US" b="1" dirty="0" smtClean="0"/>
              <a:t>BAP Pcx4</a:t>
            </a:r>
            <a:endParaRPr lang="he-IL" b="1" dirty="0"/>
          </a:p>
        </p:txBody>
      </p:sp>
      <p:sp>
        <p:nvSpPr>
          <p:cNvPr id="7" name="TextBox 6"/>
          <p:cNvSpPr txBox="1"/>
          <p:nvPr/>
        </p:nvSpPr>
        <p:spPr>
          <a:xfrm>
            <a:off x="805878" y="2132086"/>
            <a:ext cx="476413" cy="369332"/>
          </a:xfrm>
          <a:prstGeom prst="rect">
            <a:avLst/>
          </a:prstGeom>
          <a:noFill/>
        </p:spPr>
        <p:txBody>
          <a:bodyPr wrap="none" rtlCol="1">
            <a:spAutoFit/>
          </a:bodyPr>
          <a:lstStyle/>
          <a:p>
            <a:r>
              <a:rPr lang="en-US" dirty="0"/>
              <a:t>3</a:t>
            </a:r>
            <a:r>
              <a:rPr lang="en-US" dirty="0" smtClean="0"/>
              <a:t>.0</a:t>
            </a:r>
            <a:endParaRPr lang="he-IL" dirty="0"/>
          </a:p>
        </p:txBody>
      </p:sp>
      <p:sp>
        <p:nvSpPr>
          <p:cNvPr id="10" name="TextBox 9"/>
          <p:cNvSpPr txBox="1"/>
          <p:nvPr/>
        </p:nvSpPr>
        <p:spPr>
          <a:xfrm>
            <a:off x="732699" y="6156012"/>
            <a:ext cx="546946" cy="369332"/>
          </a:xfrm>
          <a:prstGeom prst="rect">
            <a:avLst/>
          </a:prstGeom>
          <a:noFill/>
        </p:spPr>
        <p:txBody>
          <a:bodyPr wrap="none" rtlCol="1">
            <a:spAutoFit/>
          </a:bodyPr>
          <a:lstStyle/>
          <a:p>
            <a:r>
              <a:rPr lang="en-US" dirty="0" smtClean="0"/>
              <a:t>-2.0</a:t>
            </a:r>
            <a:endParaRPr lang="he-IL" dirty="0"/>
          </a:p>
        </p:txBody>
      </p:sp>
      <p:sp>
        <p:nvSpPr>
          <p:cNvPr id="11" name="TextBox 10"/>
          <p:cNvSpPr txBox="1"/>
          <p:nvPr/>
        </p:nvSpPr>
        <p:spPr>
          <a:xfrm>
            <a:off x="803228" y="4581128"/>
            <a:ext cx="476413" cy="369332"/>
          </a:xfrm>
          <a:prstGeom prst="rect">
            <a:avLst/>
          </a:prstGeom>
          <a:noFill/>
        </p:spPr>
        <p:txBody>
          <a:bodyPr wrap="none" rtlCol="1">
            <a:spAutoFit/>
          </a:bodyPr>
          <a:lstStyle/>
          <a:p>
            <a:r>
              <a:rPr lang="en-US" dirty="0" smtClean="0"/>
              <a:t>0.0</a:t>
            </a:r>
            <a:endParaRPr lang="he-IL" dirty="0"/>
          </a:p>
        </p:txBody>
      </p:sp>
      <p:sp>
        <p:nvSpPr>
          <p:cNvPr id="2" name="Title 1"/>
          <p:cNvSpPr>
            <a:spLocks noGrp="1"/>
          </p:cNvSpPr>
          <p:nvPr>
            <p:ph type="title"/>
          </p:nvPr>
        </p:nvSpPr>
        <p:spPr/>
        <p:txBody>
          <a:bodyPr>
            <a:normAutofit/>
          </a:bodyPr>
          <a:lstStyle/>
          <a:p>
            <a:r>
              <a:rPr lang="en-US" dirty="0" smtClean="0"/>
              <a:t>Clustering of a Lipid Sub-class</a:t>
            </a:r>
            <a:endParaRPr lang="he-IL" dirty="0"/>
          </a:p>
        </p:txBody>
      </p:sp>
      <p:sp>
        <p:nvSpPr>
          <p:cNvPr id="13" name="TextBox 12"/>
          <p:cNvSpPr txBox="1"/>
          <p:nvPr/>
        </p:nvSpPr>
        <p:spPr>
          <a:xfrm>
            <a:off x="5371709" y="1907540"/>
            <a:ext cx="3128196" cy="369332"/>
          </a:xfrm>
          <a:prstGeom prst="rect">
            <a:avLst/>
          </a:prstGeom>
          <a:solidFill>
            <a:srgbClr val="7030A0"/>
          </a:solidFill>
        </p:spPr>
        <p:txBody>
          <a:bodyPr wrap="square" rtlCol="1">
            <a:spAutoFit/>
          </a:bodyPr>
          <a:lstStyle/>
          <a:p>
            <a:pPr algn="ctr"/>
            <a:r>
              <a:rPr lang="en-US" b="1" dirty="0"/>
              <a:t>WAP Pcx4</a:t>
            </a:r>
            <a:endParaRPr lang="he-IL" b="1" dirty="0"/>
          </a:p>
        </p:txBody>
      </p:sp>
    </p:spTree>
    <p:extLst>
      <p:ext uri="{BB962C8B-B14F-4D97-AF65-F5344CB8AC3E}">
        <p14:creationId xmlns:p14="http://schemas.microsoft.com/office/powerpoint/2010/main" val="92762740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2"/>
          <p:cNvSpPr>
            <a:spLocks noGrp="1" noChangeArrowheads="1"/>
          </p:cNvSpPr>
          <p:nvPr>
            <p:ph type="title"/>
          </p:nvPr>
        </p:nvSpPr>
        <p:spPr>
          <a:xfrm>
            <a:off x="914400" y="304801"/>
            <a:ext cx="7086600" cy="1143000"/>
          </a:xfrm>
        </p:spPr>
        <p:txBody>
          <a:bodyPr/>
          <a:lstStyle/>
          <a:p>
            <a:pPr rtl="0">
              <a:defRPr/>
            </a:pPr>
            <a:r>
              <a:rPr lang="en-US" sz="2800" b="1" dirty="0" smtClean="0">
                <a:latin typeface="Arial" pitchFamily="34" charset="0"/>
                <a:ea typeface="+mn-ea"/>
                <a:cs typeface="Arial" pitchFamily="34" charset="0"/>
              </a:rPr>
              <a:t>Acknowledgments</a:t>
            </a:r>
          </a:p>
        </p:txBody>
      </p:sp>
      <p:sp>
        <p:nvSpPr>
          <p:cNvPr id="7" name="Rectangle 6"/>
          <p:cNvSpPr/>
          <p:nvPr/>
        </p:nvSpPr>
        <p:spPr>
          <a:xfrm>
            <a:off x="3640665" y="5257800"/>
            <a:ext cx="5350935" cy="369332"/>
          </a:xfrm>
          <a:prstGeom prst="rect">
            <a:avLst/>
          </a:prstGeom>
        </p:spPr>
        <p:txBody>
          <a:bodyPr wrap="square">
            <a:spAutoFit/>
          </a:bodyPr>
          <a:lstStyle/>
          <a:p>
            <a:pPr algn="l" rtl="0"/>
            <a:endParaRPr lang="en-US" dirty="0" smtClean="0"/>
          </a:p>
        </p:txBody>
      </p:sp>
      <p:sp>
        <p:nvSpPr>
          <p:cNvPr id="10" name="Rectangle 3"/>
          <p:cNvSpPr txBox="1">
            <a:spLocks noChangeArrowheads="1"/>
          </p:cNvSpPr>
          <p:nvPr/>
        </p:nvSpPr>
        <p:spPr>
          <a:xfrm>
            <a:off x="152400" y="1268760"/>
            <a:ext cx="2209800" cy="2057400"/>
          </a:xfrm>
          <a:prstGeom prst="rect">
            <a:avLst/>
          </a:prstGeom>
          <a:noFill/>
        </p:spPr>
        <p:txBody>
          <a:bodyPr vert="horz" lIns="91440" tIns="45720" rIns="91440" bIns="45720" rtlCol="0">
            <a:normAutofit fontScale="92500"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dirty="0" smtClean="0">
                <a:latin typeface="Arial" pitchFamily="34" charset="0"/>
                <a:cs typeface="Arial" pitchFamily="34" charset="0"/>
              </a:rPr>
              <a:t>Dr. Natalya </a:t>
            </a:r>
            <a:r>
              <a:rPr lang="en-US" sz="1800" dirty="0" err="1" smtClean="0">
                <a:latin typeface="Arial" pitchFamily="34" charset="0"/>
                <a:cs typeface="Arial" pitchFamily="34" charset="0"/>
              </a:rPr>
              <a:t>Kogan</a:t>
            </a:r>
            <a:endParaRPr lang="en-US" sz="1800" dirty="0" smtClean="0">
              <a:latin typeface="Arial" pitchFamily="34" charset="0"/>
              <a:cs typeface="Arial" pitchFamily="34" charset="0"/>
            </a:endParaRPr>
          </a:p>
          <a:p>
            <a:r>
              <a:rPr lang="en-US" sz="1800" dirty="0" err="1" smtClean="0">
                <a:latin typeface="Arial" pitchFamily="34" charset="0"/>
                <a:cs typeface="Arial" pitchFamily="34" charset="0"/>
              </a:rPr>
              <a:t>Reut</a:t>
            </a:r>
            <a:r>
              <a:rPr lang="en-US" sz="1800" dirty="0" smtClean="0">
                <a:latin typeface="Arial" pitchFamily="34" charset="0"/>
                <a:cs typeface="Arial" pitchFamily="34" charset="0"/>
              </a:rPr>
              <a:t> </a:t>
            </a:r>
            <a:r>
              <a:rPr lang="en-US" sz="1800" dirty="0" err="1" smtClean="0">
                <a:latin typeface="Arial" pitchFamily="34" charset="0"/>
                <a:cs typeface="Arial" pitchFamily="34" charset="0"/>
              </a:rPr>
              <a:t>Bruck</a:t>
            </a:r>
            <a:endParaRPr lang="en-US" sz="1800" dirty="0" smtClean="0">
              <a:latin typeface="Arial" pitchFamily="34" charset="0"/>
              <a:cs typeface="Arial" pitchFamily="34" charset="0"/>
            </a:endParaRPr>
          </a:p>
          <a:p>
            <a:r>
              <a:rPr lang="en-US" sz="1800" dirty="0" err="1" smtClean="0">
                <a:latin typeface="Arial" pitchFamily="34" charset="0"/>
                <a:cs typeface="Arial" pitchFamily="34" charset="0"/>
              </a:rPr>
              <a:t>Rotem</a:t>
            </a:r>
            <a:r>
              <a:rPr lang="en-US" sz="1800" dirty="0" smtClean="0">
                <a:latin typeface="Arial" pitchFamily="34" charset="0"/>
                <a:cs typeface="Arial" pitchFamily="34" charset="0"/>
              </a:rPr>
              <a:t> Katz</a:t>
            </a:r>
          </a:p>
          <a:p>
            <a:r>
              <a:rPr lang="en-US" sz="1800" dirty="0" err="1" smtClean="0">
                <a:latin typeface="Arial" pitchFamily="34" charset="0"/>
                <a:cs typeface="Arial" pitchFamily="34" charset="0"/>
              </a:rPr>
              <a:t>Taghrid</a:t>
            </a:r>
            <a:r>
              <a:rPr lang="en-US" sz="1800" dirty="0" smtClean="0">
                <a:latin typeface="Arial" pitchFamily="34" charset="0"/>
                <a:cs typeface="Arial" pitchFamily="34" charset="0"/>
              </a:rPr>
              <a:t> </a:t>
            </a:r>
            <a:r>
              <a:rPr lang="en-US" sz="1800" dirty="0" err="1" smtClean="0">
                <a:latin typeface="Arial" pitchFamily="34" charset="0"/>
                <a:cs typeface="Arial" pitchFamily="34" charset="0"/>
              </a:rPr>
              <a:t>Hidmi</a:t>
            </a:r>
            <a:endParaRPr lang="en-US" sz="1800" dirty="0" smtClean="0">
              <a:latin typeface="Arial" pitchFamily="34" charset="0"/>
              <a:cs typeface="Arial" pitchFamily="34" charset="0"/>
            </a:endParaRPr>
          </a:p>
          <a:p>
            <a:r>
              <a:rPr lang="en-US" sz="1800" dirty="0" smtClean="0">
                <a:latin typeface="Arial" pitchFamily="34" charset="0"/>
                <a:cs typeface="Arial" pitchFamily="34" charset="0"/>
              </a:rPr>
              <a:t>Dr. </a:t>
            </a:r>
            <a:r>
              <a:rPr lang="en-US" sz="1800" dirty="0" err="1" smtClean="0">
                <a:latin typeface="Arial" pitchFamily="34" charset="0"/>
                <a:cs typeface="Arial" pitchFamily="34" charset="0"/>
              </a:rPr>
              <a:t>Tehila</a:t>
            </a:r>
            <a:r>
              <a:rPr lang="en-US" sz="1800" dirty="0" smtClean="0">
                <a:latin typeface="Arial" pitchFamily="34" charset="0"/>
                <a:cs typeface="Arial" pitchFamily="34" charset="0"/>
              </a:rPr>
              <a:t> </a:t>
            </a:r>
            <a:r>
              <a:rPr lang="en-US" sz="1800" dirty="0" err="1" smtClean="0">
                <a:latin typeface="Arial" pitchFamily="34" charset="0"/>
                <a:cs typeface="Arial" pitchFamily="34" charset="0"/>
              </a:rPr>
              <a:t>Hajaj</a:t>
            </a:r>
            <a:endParaRPr lang="en-US" sz="1800" dirty="0" smtClean="0">
              <a:latin typeface="Arial" pitchFamily="34" charset="0"/>
              <a:cs typeface="Arial" pitchFamily="34" charset="0"/>
            </a:endParaRPr>
          </a:p>
          <a:p>
            <a:r>
              <a:rPr lang="en-US" sz="1800" dirty="0" err="1" smtClean="0">
                <a:latin typeface="Arial" pitchFamily="34" charset="0"/>
                <a:cs typeface="Arial" pitchFamily="34" charset="0"/>
              </a:rPr>
              <a:t>Yarden</a:t>
            </a:r>
            <a:r>
              <a:rPr lang="en-US" sz="1800" dirty="0" smtClean="0">
                <a:latin typeface="Arial" pitchFamily="34" charset="0"/>
                <a:cs typeface="Arial" pitchFamily="34" charset="0"/>
              </a:rPr>
              <a:t> </a:t>
            </a:r>
            <a:r>
              <a:rPr lang="en-US" sz="1800" dirty="0" err="1" smtClean="0">
                <a:latin typeface="Arial" pitchFamily="34" charset="0"/>
                <a:cs typeface="Arial" pitchFamily="34" charset="0"/>
              </a:rPr>
              <a:t>Lavi</a:t>
            </a:r>
            <a:endParaRPr lang="en-US" sz="1800" dirty="0" smtClean="0">
              <a:latin typeface="Arial" pitchFamily="34" charset="0"/>
              <a:cs typeface="Arial" pitchFamily="34" charset="0"/>
            </a:endParaRPr>
          </a:p>
          <a:p>
            <a:endParaRPr lang="en-US" altLang="zh-CN" sz="1800" dirty="0" smtClean="0">
              <a:latin typeface="Arial" pitchFamily="34" charset="0"/>
              <a:cs typeface="Arial" pitchFamily="34" charset="0"/>
            </a:endParaRPr>
          </a:p>
        </p:txBody>
      </p:sp>
      <p:pic>
        <p:nvPicPr>
          <p:cNvPr id="11" name="Picture 4" descr="cnrs, dépasser les frontièr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53250" y="5148947"/>
            <a:ext cx="1181100" cy="86422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7"/>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257800" y="5294301"/>
            <a:ext cx="1447800" cy="4410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Picture 2" descr="C:\Users\Ariea\HUJI\talks and posters\IDRLogo.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89085" y="4293096"/>
            <a:ext cx="3499339" cy="881871"/>
          </a:xfrm>
          <a:prstGeom prst="rect">
            <a:avLst/>
          </a:prstGeom>
          <a:solidFill>
            <a:schemeClr val="bg1"/>
          </a:solidFill>
          <a:extLst/>
        </p:spPr>
      </p:pic>
      <p:pic>
        <p:nvPicPr>
          <p:cNvPr id="14" name="Picture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1375" y="3788520"/>
            <a:ext cx="3621650" cy="2489884"/>
          </a:xfrm>
          <a:prstGeom prst="rect">
            <a:avLst/>
          </a:prstGeom>
        </p:spPr>
      </p:pic>
      <p:sp>
        <p:nvSpPr>
          <p:cNvPr id="15" name="Rectangle 3"/>
          <p:cNvSpPr txBox="1">
            <a:spLocks noChangeArrowheads="1"/>
          </p:cNvSpPr>
          <p:nvPr/>
        </p:nvSpPr>
        <p:spPr>
          <a:xfrm>
            <a:off x="2362200" y="1268760"/>
            <a:ext cx="2838138" cy="2286000"/>
          </a:xfrm>
          <a:prstGeom prst="rect">
            <a:avLst/>
          </a:prstGeom>
          <a:noFill/>
        </p:spPr>
        <p:txBody>
          <a:bodyPr vert="horz" lIns="91440" tIns="45720" rIns="91440" bIns="45720" rtlCol="0">
            <a:noAutofit/>
          </a:bodyPr>
          <a:lstStyle/>
          <a:p>
            <a:pPr marL="342900" indent="-342900" algn="l" rtl="0">
              <a:spcBef>
                <a:spcPct val="20000"/>
              </a:spcBef>
              <a:buFont typeface="Arial" pitchFamily="34" charset="0"/>
              <a:buChar char="•"/>
              <a:defRPr/>
            </a:pPr>
            <a:r>
              <a:rPr lang="en-US" dirty="0" smtClean="0">
                <a:latin typeface="Arial" pitchFamily="34" charset="0"/>
                <a:cs typeface="Arial" pitchFamily="34" charset="0"/>
              </a:rPr>
              <a:t>Prof. </a:t>
            </a:r>
            <a:r>
              <a:rPr lang="en-US" dirty="0" err="1" smtClean="0">
                <a:latin typeface="Arial" pitchFamily="34" charset="0"/>
                <a:cs typeface="Arial" pitchFamily="34" charset="0"/>
              </a:rPr>
              <a:t>Assaph</a:t>
            </a:r>
            <a:r>
              <a:rPr lang="en-US" dirty="0" smtClean="0">
                <a:latin typeface="Arial" pitchFamily="34" charset="0"/>
                <a:cs typeface="Arial" pitchFamily="34" charset="0"/>
              </a:rPr>
              <a:t> </a:t>
            </a:r>
            <a:r>
              <a:rPr lang="en-US" dirty="0" err="1" smtClean="0">
                <a:latin typeface="Arial" pitchFamily="34" charset="0"/>
                <a:cs typeface="Arial" pitchFamily="34" charset="0"/>
              </a:rPr>
              <a:t>Aharoni</a:t>
            </a:r>
            <a:endParaRPr lang="en-US" dirty="0" smtClean="0">
              <a:latin typeface="Arial" pitchFamily="34" charset="0"/>
              <a:cs typeface="Arial" pitchFamily="34" charset="0"/>
            </a:endParaRPr>
          </a:p>
          <a:p>
            <a:pPr marL="342900" indent="-342900" algn="l" rtl="0">
              <a:spcBef>
                <a:spcPct val="20000"/>
              </a:spcBef>
              <a:buFont typeface="Arial" pitchFamily="34" charset="0"/>
              <a:buChar char="•"/>
              <a:defRPr/>
            </a:pPr>
            <a:r>
              <a:rPr lang="en-US" dirty="0" smtClean="0">
                <a:latin typeface="Arial" pitchFamily="34" charset="0"/>
                <a:cs typeface="Arial" pitchFamily="34" charset="0"/>
              </a:rPr>
              <a:t>Prof. </a:t>
            </a:r>
            <a:r>
              <a:rPr lang="en-US" dirty="0">
                <a:latin typeface="Arial" pitchFamily="34" charset="0"/>
                <a:cs typeface="Arial" pitchFamily="34" charset="0"/>
              </a:rPr>
              <a:t>Daniel </a:t>
            </a:r>
            <a:r>
              <a:rPr lang="en-US" dirty="0" err="1">
                <a:latin typeface="Arial" pitchFamily="34" charset="0"/>
                <a:cs typeface="Arial" pitchFamily="34" charset="0"/>
              </a:rPr>
              <a:t>Aberdam</a:t>
            </a:r>
            <a:endParaRPr lang="en-US" dirty="0">
              <a:latin typeface="Arial" pitchFamily="34" charset="0"/>
              <a:cs typeface="Arial" pitchFamily="34" charset="0"/>
            </a:endParaRPr>
          </a:p>
          <a:p>
            <a:pPr marL="342900" indent="-342900" algn="l" rtl="0">
              <a:spcBef>
                <a:spcPct val="20000"/>
              </a:spcBef>
              <a:buFont typeface="Arial" pitchFamily="34" charset="0"/>
              <a:buChar char="•"/>
              <a:defRPr/>
            </a:pPr>
            <a:r>
              <a:rPr lang="en-US" dirty="0" smtClean="0">
                <a:latin typeface="Arial" pitchFamily="34" charset="0"/>
                <a:cs typeface="Arial" pitchFamily="34" charset="0"/>
              </a:rPr>
              <a:t>Dr</a:t>
            </a:r>
            <a:r>
              <a:rPr lang="en-US" dirty="0">
                <a:latin typeface="Arial" pitchFamily="34" charset="0"/>
                <a:cs typeface="Arial" pitchFamily="34" charset="0"/>
              </a:rPr>
              <a:t>. Yaakov </a:t>
            </a:r>
            <a:r>
              <a:rPr lang="en-US" dirty="0" err="1">
                <a:latin typeface="Arial" pitchFamily="34" charset="0"/>
                <a:cs typeface="Arial" pitchFamily="34" charset="0"/>
              </a:rPr>
              <a:t>Nahmias</a:t>
            </a:r>
            <a:endParaRPr lang="en-US" dirty="0">
              <a:latin typeface="Arial" pitchFamily="34" charset="0"/>
              <a:cs typeface="Arial" pitchFamily="34" charset="0"/>
            </a:endParaRPr>
          </a:p>
          <a:p>
            <a:pPr marL="342900" indent="-342900" algn="l" rtl="0">
              <a:spcBef>
                <a:spcPct val="20000"/>
              </a:spcBef>
              <a:buFont typeface="Arial" pitchFamily="34" charset="0"/>
              <a:buChar char="•"/>
              <a:defRPr/>
            </a:pPr>
            <a:r>
              <a:rPr lang="en-US" dirty="0" smtClean="0">
                <a:latin typeface="Arial" pitchFamily="34" charset="0"/>
                <a:cs typeface="Arial" pitchFamily="34" charset="0"/>
              </a:rPr>
              <a:t>Prof. Joseph </a:t>
            </a:r>
            <a:r>
              <a:rPr lang="en-US" dirty="0" err="1" smtClean="0">
                <a:latin typeface="Arial" pitchFamily="34" charset="0"/>
                <a:cs typeface="Arial" pitchFamily="34" charset="0"/>
              </a:rPr>
              <a:t>Itskovitz</a:t>
            </a:r>
            <a:endParaRPr lang="en-US" dirty="0" smtClean="0">
              <a:latin typeface="Arial" pitchFamily="34" charset="0"/>
              <a:cs typeface="Arial" pitchFamily="34" charset="0"/>
            </a:endParaRPr>
          </a:p>
          <a:p>
            <a:pPr marL="342900" indent="-342900" algn="l" rtl="0">
              <a:spcBef>
                <a:spcPct val="20000"/>
              </a:spcBef>
              <a:buFont typeface="Arial" pitchFamily="34" charset="0"/>
              <a:buChar char="•"/>
              <a:defRPr/>
            </a:pPr>
            <a:r>
              <a:rPr lang="en-US" dirty="0" smtClean="0">
                <a:latin typeface="Arial" pitchFamily="34" charset="0"/>
                <a:cs typeface="Arial" pitchFamily="34" charset="0"/>
              </a:rPr>
              <a:t>Prof. </a:t>
            </a:r>
            <a:r>
              <a:rPr lang="en-US" dirty="0" err="1" smtClean="0">
                <a:latin typeface="Arial" pitchFamily="34" charset="0"/>
                <a:cs typeface="Arial" pitchFamily="34" charset="0"/>
              </a:rPr>
              <a:t>Eran</a:t>
            </a:r>
            <a:r>
              <a:rPr lang="en-US" dirty="0" smtClean="0">
                <a:latin typeface="Arial" pitchFamily="34" charset="0"/>
                <a:cs typeface="Arial" pitchFamily="34" charset="0"/>
              </a:rPr>
              <a:t> </a:t>
            </a:r>
            <a:r>
              <a:rPr lang="en-US" dirty="0" err="1">
                <a:latin typeface="Arial" pitchFamily="34" charset="0"/>
                <a:cs typeface="Arial" pitchFamily="34" charset="0"/>
              </a:rPr>
              <a:t>Meshorer</a:t>
            </a:r>
            <a:endParaRPr lang="en-US" dirty="0">
              <a:latin typeface="Arial" pitchFamily="34" charset="0"/>
              <a:cs typeface="Arial" pitchFamily="34" charset="0"/>
            </a:endParaRPr>
          </a:p>
          <a:p>
            <a:pPr marR="0" lvl="0" algn="l" defTabSz="914400" rtl="0" eaLnBrk="1" fontAlgn="auto" latinLnBrk="0" hangingPunct="1">
              <a:lnSpc>
                <a:spcPct val="100000"/>
              </a:lnSpc>
              <a:spcBef>
                <a:spcPct val="20000"/>
              </a:spcBef>
              <a:spcAft>
                <a:spcPts val="0"/>
              </a:spcAft>
              <a:buClrTx/>
              <a:buSzTx/>
              <a:tabLst/>
              <a:defRPr/>
            </a:pPr>
            <a:endParaRPr kumimoji="0" lang="en-US" b="0" i="0" u="none" strike="noStrike" kern="1200" cap="none" spc="0" normalizeH="0" baseline="0" noProof="0" dirty="0" smtClean="0">
              <a:ln>
                <a:noFill/>
              </a:ln>
              <a:solidFill>
                <a:schemeClr val="tx1"/>
              </a:solidFill>
              <a:effectLst/>
              <a:uLnTx/>
              <a:uFillTx/>
              <a:latin typeface="Arial" pitchFamily="34" charset="0"/>
              <a:cs typeface="Arial" pitchFamily="34" charset="0"/>
            </a:endParaRPr>
          </a:p>
        </p:txBody>
      </p:sp>
      <p:sp>
        <p:nvSpPr>
          <p:cNvPr id="16" name="Rectangle 3"/>
          <p:cNvSpPr txBox="1">
            <a:spLocks noChangeArrowheads="1"/>
          </p:cNvSpPr>
          <p:nvPr/>
        </p:nvSpPr>
        <p:spPr>
          <a:xfrm>
            <a:off x="5118238" y="1268760"/>
            <a:ext cx="2838138" cy="2286000"/>
          </a:xfrm>
          <a:prstGeom prst="rect">
            <a:avLst/>
          </a:prstGeom>
          <a:noFill/>
        </p:spPr>
        <p:txBody>
          <a:bodyPr vert="horz" lIns="91440" tIns="45720" rIns="91440" bIns="45720" rtlCol="0">
            <a:noAutofit/>
          </a:bodyPr>
          <a:lstStyle/>
          <a:p>
            <a:pPr marL="342900" indent="-342900" algn="l" rtl="0">
              <a:spcBef>
                <a:spcPct val="20000"/>
              </a:spcBef>
              <a:buFont typeface="Arial" pitchFamily="34" charset="0"/>
              <a:buChar char="•"/>
              <a:defRPr/>
            </a:pPr>
            <a:r>
              <a:rPr lang="en-US" dirty="0" smtClean="0">
                <a:latin typeface="Arial" pitchFamily="34" charset="0"/>
                <a:cs typeface="Arial" pitchFamily="34" charset="0"/>
              </a:rPr>
              <a:t>Dr. Yossi </a:t>
            </a:r>
            <a:r>
              <a:rPr lang="en-US" dirty="0" err="1" smtClean="0">
                <a:latin typeface="Arial" pitchFamily="34" charset="0"/>
                <a:cs typeface="Arial" pitchFamily="34" charset="0"/>
              </a:rPr>
              <a:t>Buganim</a:t>
            </a:r>
            <a:endParaRPr lang="en-US" dirty="0" smtClean="0">
              <a:latin typeface="Arial" pitchFamily="34" charset="0"/>
              <a:cs typeface="Arial" pitchFamily="34" charset="0"/>
            </a:endParaRPr>
          </a:p>
          <a:p>
            <a:pPr marL="342900" indent="-342900" algn="l" rtl="0">
              <a:spcBef>
                <a:spcPct val="20000"/>
              </a:spcBef>
              <a:buFont typeface="Arial" pitchFamily="34" charset="0"/>
              <a:buChar char="•"/>
              <a:defRPr/>
            </a:pPr>
            <a:r>
              <a:rPr lang="en-US" dirty="0" smtClean="0">
                <a:latin typeface="Arial" pitchFamily="34" charset="0"/>
                <a:cs typeface="Arial" pitchFamily="34" charset="0"/>
              </a:rPr>
              <a:t>Prof. Christian Dani</a:t>
            </a:r>
          </a:p>
          <a:p>
            <a:pPr marL="342900" indent="-342900" algn="l" rtl="0">
              <a:spcBef>
                <a:spcPct val="20000"/>
              </a:spcBef>
              <a:buFont typeface="Arial" pitchFamily="34" charset="0"/>
              <a:buChar char="•"/>
              <a:defRPr/>
            </a:pPr>
            <a:r>
              <a:rPr lang="en-US" dirty="0" smtClean="0">
                <a:latin typeface="Arial" pitchFamily="34" charset="0"/>
                <a:cs typeface="Arial" pitchFamily="34" charset="0"/>
              </a:rPr>
              <a:t>Prof. Eli </a:t>
            </a:r>
            <a:r>
              <a:rPr lang="en-US" dirty="0" err="1" smtClean="0">
                <a:latin typeface="Arial" pitchFamily="34" charset="0"/>
                <a:cs typeface="Arial" pitchFamily="34" charset="0"/>
              </a:rPr>
              <a:t>Keshet</a:t>
            </a:r>
            <a:endParaRPr lang="en-US" dirty="0">
              <a:latin typeface="Arial" pitchFamily="34" charset="0"/>
              <a:cs typeface="Arial" pitchFamily="34" charset="0"/>
            </a:endParaRPr>
          </a:p>
          <a:p>
            <a:pPr marR="0" lvl="0" algn="l" defTabSz="914400" rtl="0" eaLnBrk="1" fontAlgn="auto" latinLnBrk="0" hangingPunct="1">
              <a:lnSpc>
                <a:spcPct val="100000"/>
              </a:lnSpc>
              <a:spcBef>
                <a:spcPct val="20000"/>
              </a:spcBef>
              <a:spcAft>
                <a:spcPts val="0"/>
              </a:spcAft>
              <a:buClrTx/>
              <a:buSzTx/>
              <a:tabLst/>
              <a:defRPr/>
            </a:pPr>
            <a:endParaRPr kumimoji="0" lang="en-US" b="0" i="0" u="none" strike="noStrike" kern="1200" cap="none" spc="0" normalizeH="0" baseline="0" noProof="0" dirty="0" smtClean="0">
              <a:ln>
                <a:noFill/>
              </a:ln>
              <a:solidFill>
                <a:schemeClr val="tx1"/>
              </a:solidFill>
              <a:effectLst/>
              <a:uLnTx/>
              <a:uFillTx/>
              <a:latin typeface="Arial" pitchFamily="34" charset="0"/>
              <a:cs typeface="Arial" pitchFamily="34" charset="0"/>
            </a:endParaRPr>
          </a:p>
        </p:txBody>
      </p:sp>
    </p:spTree>
    <p:extLst>
      <p:ext uri="{BB962C8B-B14F-4D97-AF65-F5344CB8AC3E}">
        <p14:creationId xmlns:p14="http://schemas.microsoft.com/office/powerpoint/2010/main" val="226910646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33287</TotalTime>
  <Words>2149</Words>
  <Application>Microsoft Office PowerPoint</Application>
  <PresentationFormat>On-screen Show (4:3)</PresentationFormat>
  <Paragraphs>188</Paragraphs>
  <Slides>17</Slides>
  <Notes>14</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 Arieh Moussaieff B.Pharm; PhD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OxPhos Genes Upregulation</vt:lpstr>
      <vt:lpstr>PowerPoint Presentation</vt:lpstr>
      <vt:lpstr>PowerPoint Presentation</vt:lpstr>
      <vt:lpstr>Clustering of Lipid Species</vt:lpstr>
      <vt:lpstr>Clustering of a Lipid Sub-class</vt:lpstr>
      <vt:lpstr>Acknowledgments</vt:lpstr>
    </vt:vector>
  </TitlesOfParts>
  <Company>technion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medicine</dc:creator>
  <cp:lastModifiedBy>Ariea</cp:lastModifiedBy>
  <cp:revision>1737</cp:revision>
  <cp:lastPrinted>2014-06-08T14:59:48Z</cp:lastPrinted>
  <dcterms:created xsi:type="dcterms:W3CDTF">2012-02-18T19:50:57Z</dcterms:created>
  <dcterms:modified xsi:type="dcterms:W3CDTF">2016-03-14T11:51:20Z</dcterms:modified>
</cp:coreProperties>
</file>