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705" r:id="rId1"/>
    <p:sldMasterId id="2147483723" r:id="rId2"/>
    <p:sldMasterId id="2147483741" r:id="rId3"/>
  </p:sldMasterIdLst>
  <p:notesMasterIdLst>
    <p:notesMasterId r:id="rId18"/>
  </p:notesMasterIdLst>
  <p:sldIdLst>
    <p:sldId id="256" r:id="rId4"/>
    <p:sldId id="258" r:id="rId5"/>
    <p:sldId id="268" r:id="rId6"/>
    <p:sldId id="269" r:id="rId7"/>
    <p:sldId id="270" r:id="rId8"/>
    <p:sldId id="259" r:id="rId9"/>
    <p:sldId id="271" r:id="rId10"/>
    <p:sldId id="272" r:id="rId11"/>
    <p:sldId id="273" r:id="rId12"/>
    <p:sldId id="274" r:id="rId13"/>
    <p:sldId id="275" r:id="rId14"/>
    <p:sldId id="277" r:id="rId15"/>
    <p:sldId id="276" r:id="rId16"/>
    <p:sldId id="278"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80258" autoAdjust="0"/>
  </p:normalViewPr>
  <p:slideViewPr>
    <p:cSldViewPr snapToGrid="0">
      <p:cViewPr varScale="1">
        <p:scale>
          <a:sx n="58" d="100"/>
          <a:sy n="58" d="100"/>
        </p:scale>
        <p:origin x="594" y="66"/>
      </p:cViewPr>
      <p:guideLst>
        <p:guide orient="horz" pos="2160"/>
        <p:guide pos="3840"/>
      </p:guideLst>
    </p:cSldViewPr>
  </p:slideViewPr>
  <p:notesTextViewPr>
    <p:cViewPr>
      <p:scale>
        <a:sx n="1" d="1"/>
        <a:sy n="1" d="1"/>
      </p:scale>
      <p:origin x="0" y="0"/>
    </p:cViewPr>
  </p:notesTextViewPr>
  <p:notesViewPr>
    <p:cSldViewPr snapToGrid="0">
      <p:cViewPr varScale="1">
        <p:scale>
          <a:sx n="53" d="100"/>
          <a:sy n="53" d="100"/>
        </p:scale>
        <p:origin x="996"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D967CBA-3A24-4B59-A7B5-0BE064174FB1}" type="doc">
      <dgm:prSet loTypeId="urn:microsoft.com/office/officeart/2005/8/layout/process1" loCatId="process" qsTypeId="urn:microsoft.com/office/officeart/2005/8/quickstyle/simple1" qsCatId="simple" csTypeId="urn:microsoft.com/office/officeart/2005/8/colors/colorful5" csCatId="colorful" phldr="1"/>
      <dgm:spPr/>
    </dgm:pt>
    <dgm:pt modelId="{B9DB4064-F061-4C4E-97A7-9E0317A834D3}">
      <dgm:prSet custT="1"/>
      <dgm:spPr/>
      <dgm:t>
        <a:bodyPr/>
        <a:lstStyle/>
        <a:p>
          <a:r>
            <a:rPr lang="en-US" sz="2800" dirty="0"/>
            <a:t>Factors have promotive effects on individual differentiation pathways.</a:t>
          </a:r>
        </a:p>
      </dgm:t>
    </dgm:pt>
    <dgm:pt modelId="{42FBBD99-FC78-4959-B191-CC9E71DB277A}" type="parTrans" cxnId="{47F5127E-2F9A-4D27-BCA5-C7CCFCC609A9}">
      <dgm:prSet/>
      <dgm:spPr/>
      <dgm:t>
        <a:bodyPr/>
        <a:lstStyle/>
        <a:p>
          <a:endParaRPr lang="en-US"/>
        </a:p>
      </dgm:t>
    </dgm:pt>
    <dgm:pt modelId="{F9928E39-4F32-4574-8416-D69748006CA7}" type="sibTrans" cxnId="{47F5127E-2F9A-4D27-BCA5-C7CCFCC609A9}">
      <dgm:prSet/>
      <dgm:spPr/>
      <dgm:t>
        <a:bodyPr/>
        <a:lstStyle/>
        <a:p>
          <a:endParaRPr lang="en-US"/>
        </a:p>
      </dgm:t>
    </dgm:pt>
    <dgm:pt modelId="{7AD2AF33-6749-4BC4-9574-1261D232DE42}">
      <dgm:prSet custT="1"/>
      <dgm:spPr/>
      <dgm:t>
        <a:bodyPr/>
        <a:lstStyle/>
        <a:p>
          <a:r>
            <a:rPr lang="en-US" sz="2800" baseline="0" dirty="0"/>
            <a:t>Both physiologic and pathologic should be investigated.</a:t>
          </a:r>
          <a:endParaRPr lang="en-US" sz="2800" dirty="0"/>
        </a:p>
      </dgm:t>
    </dgm:pt>
    <dgm:pt modelId="{29BBB74D-206F-49F7-862E-88EC614897D2}" type="parTrans" cxnId="{0329CDA4-D00F-406B-9647-514A00C5866F}">
      <dgm:prSet/>
      <dgm:spPr/>
      <dgm:t>
        <a:bodyPr/>
        <a:lstStyle/>
        <a:p>
          <a:endParaRPr lang="en-US"/>
        </a:p>
      </dgm:t>
    </dgm:pt>
    <dgm:pt modelId="{3EBDE340-58F8-4063-BB4F-93D4923CF57B}" type="sibTrans" cxnId="{0329CDA4-D00F-406B-9647-514A00C5866F}">
      <dgm:prSet/>
      <dgm:spPr/>
      <dgm:t>
        <a:bodyPr/>
        <a:lstStyle/>
        <a:p>
          <a:endParaRPr lang="en-US"/>
        </a:p>
      </dgm:t>
    </dgm:pt>
    <dgm:pt modelId="{C5BC1F95-75C6-4E40-A44D-F6497816888A}" type="pres">
      <dgm:prSet presAssocID="{0D967CBA-3A24-4B59-A7B5-0BE064174FB1}" presName="Name0" presStyleCnt="0">
        <dgm:presLayoutVars>
          <dgm:dir/>
          <dgm:resizeHandles val="exact"/>
        </dgm:presLayoutVars>
      </dgm:prSet>
      <dgm:spPr/>
    </dgm:pt>
    <dgm:pt modelId="{F767E95A-36B2-491B-8F57-5EF57EDD06D3}" type="pres">
      <dgm:prSet presAssocID="{B9DB4064-F061-4C4E-97A7-9E0317A834D3}" presName="node" presStyleLbl="node1" presStyleIdx="0" presStyleCnt="2">
        <dgm:presLayoutVars>
          <dgm:bulletEnabled val="1"/>
        </dgm:presLayoutVars>
      </dgm:prSet>
      <dgm:spPr/>
    </dgm:pt>
    <dgm:pt modelId="{314F9F8D-CE6D-43FF-9776-4DD12C31881A}" type="pres">
      <dgm:prSet presAssocID="{F9928E39-4F32-4574-8416-D69748006CA7}" presName="sibTrans" presStyleLbl="sibTrans2D1" presStyleIdx="0" presStyleCnt="1"/>
      <dgm:spPr/>
    </dgm:pt>
    <dgm:pt modelId="{174D88A8-EB24-4DA5-9DFD-46AB2219988F}" type="pres">
      <dgm:prSet presAssocID="{F9928E39-4F32-4574-8416-D69748006CA7}" presName="connectorText" presStyleLbl="sibTrans2D1" presStyleIdx="0" presStyleCnt="1"/>
      <dgm:spPr/>
    </dgm:pt>
    <dgm:pt modelId="{897FD1A5-60DA-4547-BB76-DE451FB9FAE8}" type="pres">
      <dgm:prSet presAssocID="{7AD2AF33-6749-4BC4-9574-1261D232DE42}" presName="node" presStyleLbl="node1" presStyleIdx="1" presStyleCnt="2">
        <dgm:presLayoutVars>
          <dgm:bulletEnabled val="1"/>
        </dgm:presLayoutVars>
      </dgm:prSet>
      <dgm:spPr/>
    </dgm:pt>
  </dgm:ptLst>
  <dgm:cxnLst>
    <dgm:cxn modelId="{236AA9C5-B718-4149-B535-528D3FBEF9A8}" type="presOf" srcId="{F9928E39-4F32-4574-8416-D69748006CA7}" destId="{314F9F8D-CE6D-43FF-9776-4DD12C31881A}" srcOrd="0" destOrd="0" presId="urn:microsoft.com/office/officeart/2005/8/layout/process1"/>
    <dgm:cxn modelId="{CBB560EA-9AB0-4449-9A3D-18C50B5E7CBB}" type="presOf" srcId="{0D967CBA-3A24-4B59-A7B5-0BE064174FB1}" destId="{C5BC1F95-75C6-4E40-A44D-F6497816888A}" srcOrd="0" destOrd="0" presId="urn:microsoft.com/office/officeart/2005/8/layout/process1"/>
    <dgm:cxn modelId="{D780D69F-A984-4250-A6C5-5F26ADE62B9D}" type="presOf" srcId="{7AD2AF33-6749-4BC4-9574-1261D232DE42}" destId="{897FD1A5-60DA-4547-BB76-DE451FB9FAE8}" srcOrd="0" destOrd="0" presId="urn:microsoft.com/office/officeart/2005/8/layout/process1"/>
    <dgm:cxn modelId="{47F5127E-2F9A-4D27-BCA5-C7CCFCC609A9}" srcId="{0D967CBA-3A24-4B59-A7B5-0BE064174FB1}" destId="{B9DB4064-F061-4C4E-97A7-9E0317A834D3}" srcOrd="0" destOrd="0" parTransId="{42FBBD99-FC78-4959-B191-CC9E71DB277A}" sibTransId="{F9928E39-4F32-4574-8416-D69748006CA7}"/>
    <dgm:cxn modelId="{4BC7DFA4-5F3F-475B-9724-9B87A6EB337F}" type="presOf" srcId="{B9DB4064-F061-4C4E-97A7-9E0317A834D3}" destId="{F767E95A-36B2-491B-8F57-5EF57EDD06D3}" srcOrd="0" destOrd="0" presId="urn:microsoft.com/office/officeart/2005/8/layout/process1"/>
    <dgm:cxn modelId="{0329CDA4-D00F-406B-9647-514A00C5866F}" srcId="{0D967CBA-3A24-4B59-A7B5-0BE064174FB1}" destId="{7AD2AF33-6749-4BC4-9574-1261D232DE42}" srcOrd="1" destOrd="0" parTransId="{29BBB74D-206F-49F7-862E-88EC614897D2}" sibTransId="{3EBDE340-58F8-4063-BB4F-93D4923CF57B}"/>
    <dgm:cxn modelId="{E2E6EC23-5CB0-429D-836C-D69B11D5DDF8}" type="presOf" srcId="{F9928E39-4F32-4574-8416-D69748006CA7}" destId="{174D88A8-EB24-4DA5-9DFD-46AB2219988F}" srcOrd="1" destOrd="0" presId="urn:microsoft.com/office/officeart/2005/8/layout/process1"/>
    <dgm:cxn modelId="{DA130F01-E352-44E3-92CB-345CA1FDE148}" type="presParOf" srcId="{C5BC1F95-75C6-4E40-A44D-F6497816888A}" destId="{F767E95A-36B2-491B-8F57-5EF57EDD06D3}" srcOrd="0" destOrd="0" presId="urn:microsoft.com/office/officeart/2005/8/layout/process1"/>
    <dgm:cxn modelId="{757108BE-552B-4FE8-8205-650BFBAF262A}" type="presParOf" srcId="{C5BC1F95-75C6-4E40-A44D-F6497816888A}" destId="{314F9F8D-CE6D-43FF-9776-4DD12C31881A}" srcOrd="1" destOrd="0" presId="urn:microsoft.com/office/officeart/2005/8/layout/process1"/>
    <dgm:cxn modelId="{7D3ED2E4-7F73-49D0-B480-E95FB1E696A3}" type="presParOf" srcId="{314F9F8D-CE6D-43FF-9776-4DD12C31881A}" destId="{174D88A8-EB24-4DA5-9DFD-46AB2219988F}" srcOrd="0" destOrd="0" presId="urn:microsoft.com/office/officeart/2005/8/layout/process1"/>
    <dgm:cxn modelId="{280ECD96-0E5E-4BB7-904A-3583FBD28846}" type="presParOf" srcId="{C5BC1F95-75C6-4E40-A44D-F6497816888A}" destId="{897FD1A5-60DA-4547-BB76-DE451FB9FAE8}" srcOrd="2"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67E95A-36B2-491B-8F57-5EF57EDD06D3}">
      <dsp:nvSpPr>
        <dsp:cNvPr id="0" name=""/>
        <dsp:cNvSpPr/>
      </dsp:nvSpPr>
      <dsp:spPr>
        <a:xfrm>
          <a:off x="1846" y="277367"/>
          <a:ext cx="3937729" cy="2362637"/>
        </a:xfrm>
        <a:prstGeom prst="roundRect">
          <a:avLst>
            <a:gd name="adj" fmla="val 10000"/>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a:t>Factors have promotive effects on individual differentiation pathways.</a:t>
          </a:r>
        </a:p>
      </dsp:txBody>
      <dsp:txXfrm>
        <a:off x="71045" y="346566"/>
        <a:ext cx="3799331" cy="2224239"/>
      </dsp:txXfrm>
    </dsp:sp>
    <dsp:sp modelId="{314F9F8D-CE6D-43FF-9776-4DD12C31881A}">
      <dsp:nvSpPr>
        <dsp:cNvPr id="0" name=""/>
        <dsp:cNvSpPr/>
      </dsp:nvSpPr>
      <dsp:spPr>
        <a:xfrm>
          <a:off x="4333348" y="970407"/>
          <a:ext cx="834798" cy="976556"/>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2000250">
            <a:lnSpc>
              <a:spcPct val="90000"/>
            </a:lnSpc>
            <a:spcBef>
              <a:spcPct val="0"/>
            </a:spcBef>
            <a:spcAft>
              <a:spcPct val="35000"/>
            </a:spcAft>
          </a:pPr>
          <a:endParaRPr lang="en-US" sz="4500" kern="1200"/>
        </a:p>
      </dsp:txBody>
      <dsp:txXfrm>
        <a:off x="4333348" y="1165718"/>
        <a:ext cx="584359" cy="585934"/>
      </dsp:txXfrm>
    </dsp:sp>
    <dsp:sp modelId="{897FD1A5-60DA-4547-BB76-DE451FB9FAE8}">
      <dsp:nvSpPr>
        <dsp:cNvPr id="0" name=""/>
        <dsp:cNvSpPr/>
      </dsp:nvSpPr>
      <dsp:spPr>
        <a:xfrm>
          <a:off x="5514667" y="277367"/>
          <a:ext cx="3937729" cy="2362637"/>
        </a:xfrm>
        <a:prstGeom prst="roundRect">
          <a:avLst>
            <a:gd name="adj" fmla="val 10000"/>
          </a:avLst>
        </a:prstGeom>
        <a:solidFill>
          <a:schemeClr val="accent5">
            <a:hueOff val="993165"/>
            <a:satOff val="576"/>
            <a:lumOff val="5686"/>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baseline="0" dirty="0"/>
            <a:t>Both physiologic and pathologic should be investigated.</a:t>
          </a:r>
          <a:endParaRPr lang="en-US" sz="2800" kern="1200" dirty="0"/>
        </a:p>
      </dsp:txBody>
      <dsp:txXfrm>
        <a:off x="5583866" y="346566"/>
        <a:ext cx="3799331" cy="2224239"/>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09B153-AF9B-4238-AB84-0C57162B9E5E}" type="datetimeFigureOut">
              <a:rPr lang="en-US" smtClean="0"/>
              <a:pPr/>
              <a:t>7/18/2016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491BF2-EADC-476F-B919-15EB9B930861}" type="slidenum">
              <a:rPr lang="en-US" smtClean="0"/>
              <a:pPr/>
              <a:t>‹#›</a:t>
            </a:fld>
            <a:endParaRPr lang="en-US"/>
          </a:p>
        </p:txBody>
      </p:sp>
    </p:spTree>
    <p:extLst>
      <p:ext uri="{BB962C8B-B14F-4D97-AF65-F5344CB8AC3E}">
        <p14:creationId xmlns:p14="http://schemas.microsoft.com/office/powerpoint/2010/main" val="4726438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everyone, thank you for giving me this opportunity to present my project at this congress.</a:t>
            </a:r>
          </a:p>
        </p:txBody>
      </p:sp>
      <p:sp>
        <p:nvSpPr>
          <p:cNvPr id="4" name="Slide Number Placeholder 3"/>
          <p:cNvSpPr>
            <a:spLocks noGrp="1"/>
          </p:cNvSpPr>
          <p:nvPr>
            <p:ph type="sldNum" sz="quarter" idx="10"/>
          </p:nvPr>
        </p:nvSpPr>
        <p:spPr/>
        <p:txBody>
          <a:bodyPr/>
          <a:lstStyle/>
          <a:p>
            <a:fld id="{E4491BF2-EADC-476F-B919-15EB9B930861}" type="slidenum">
              <a:rPr lang="en-US" smtClean="0"/>
              <a:pPr/>
              <a:t>1</a:t>
            </a:fld>
            <a:endParaRPr lang="en-US"/>
          </a:p>
        </p:txBody>
      </p:sp>
    </p:spTree>
    <p:extLst>
      <p:ext uri="{BB962C8B-B14F-4D97-AF65-F5344CB8AC3E}">
        <p14:creationId xmlns:p14="http://schemas.microsoft.com/office/powerpoint/2010/main" val="22423949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Cartilage</a:t>
            </a:r>
            <a:r>
              <a:rPr lang="en-US" baseline="0" dirty="0"/>
              <a:t> defects and most of the joint disease such as osteoarthritis are characterized by degeneration of the articular cartilage that ultimately leads to joint destructions.</a:t>
            </a:r>
          </a:p>
          <a:p>
            <a:r>
              <a:rPr lang="en-US" baseline="0" dirty="0"/>
              <a:t>Unfortunately, current treatments are inadequate. Cartilage tissue engineering with appropriate mesenchymal stem cells is currently being investigated to search for a new therapy. Platelet rich plasma (PRP) which is a portion plasma, having a high concentration of platelets in comparison with the baseline value. For culture of MSCs and cartilage cells, it could be substituted for fetal bovine serum (FBS) with efficiency and safety. It enhances the regeneration of cartilage cells when added to cartilage tissue engineering which result in repairing cartilage defects and as a therapy for Osteoarthritis. </a:t>
            </a:r>
            <a:endParaRPr lang="en-US" dirty="0"/>
          </a:p>
        </p:txBody>
      </p:sp>
      <p:sp>
        <p:nvSpPr>
          <p:cNvPr id="4" name="Slide Number Placeholder 3"/>
          <p:cNvSpPr>
            <a:spLocks noGrp="1"/>
          </p:cNvSpPr>
          <p:nvPr>
            <p:ph type="sldNum" sz="quarter" idx="10"/>
          </p:nvPr>
        </p:nvSpPr>
        <p:spPr/>
        <p:txBody>
          <a:bodyPr/>
          <a:lstStyle/>
          <a:p>
            <a:fld id="{E4491BF2-EADC-476F-B919-15EB9B930861}" type="slidenum">
              <a:rPr lang="en-US" smtClean="0"/>
              <a:pPr/>
              <a:t>2</a:t>
            </a:fld>
            <a:endParaRPr lang="en-US"/>
          </a:p>
        </p:txBody>
      </p:sp>
    </p:spTree>
    <p:extLst>
      <p:ext uri="{BB962C8B-B14F-4D97-AF65-F5344CB8AC3E}">
        <p14:creationId xmlns:p14="http://schemas.microsoft.com/office/powerpoint/2010/main" val="23404328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there are some key challenges</a:t>
            </a:r>
            <a:r>
              <a:rPr lang="en-US" baseline="0" dirty="0"/>
              <a:t> about the negative effects of PRP. Some growth factors present in PRP and cause a negative effect on Osteoarthritis joint.</a:t>
            </a:r>
          </a:p>
          <a:p>
            <a:r>
              <a:rPr lang="en-US" baseline="0" dirty="0"/>
              <a:t>Here is a list of growth factors presented in PRP:</a:t>
            </a:r>
          </a:p>
          <a:p>
            <a:endParaRPr lang="en-US" baseline="0" dirty="0"/>
          </a:p>
          <a:p>
            <a:r>
              <a:rPr lang="en-US" baseline="0" dirty="0"/>
              <a:t>Platelet-derived growth factor (PDGF)</a:t>
            </a:r>
          </a:p>
          <a:p>
            <a:r>
              <a:rPr lang="en-US" baseline="0" dirty="0"/>
              <a:t>Transforming growth factor (TGF)</a:t>
            </a:r>
          </a:p>
          <a:p>
            <a:r>
              <a:rPr lang="en-US" baseline="0" dirty="0"/>
              <a:t>Platelet factor </a:t>
            </a:r>
            <a:r>
              <a:rPr lang="en-US" baseline="0" dirty="0" err="1"/>
              <a:t>interlukin</a:t>
            </a:r>
            <a:r>
              <a:rPr lang="en-US" baseline="0" dirty="0"/>
              <a:t> (IL)</a:t>
            </a:r>
          </a:p>
          <a:p>
            <a:r>
              <a:rPr lang="en-US" baseline="0" dirty="0"/>
              <a:t>Platelet </a:t>
            </a:r>
            <a:r>
              <a:rPr lang="en-US" baseline="0" dirty="0" err="1"/>
              <a:t>drived</a:t>
            </a:r>
            <a:r>
              <a:rPr lang="en-US" baseline="0" dirty="0"/>
              <a:t> angiogenesis factor (PDAF)</a:t>
            </a:r>
          </a:p>
          <a:p>
            <a:r>
              <a:rPr lang="en-US" baseline="0" dirty="0"/>
              <a:t>Vascular endothelial growth factor (VEGF)</a:t>
            </a:r>
          </a:p>
          <a:p>
            <a:r>
              <a:rPr lang="en-US" baseline="0" dirty="0"/>
              <a:t>Epidermal growth factor (EGF)</a:t>
            </a:r>
          </a:p>
          <a:p>
            <a:r>
              <a:rPr lang="en-US" baseline="0" dirty="0" err="1"/>
              <a:t>Insuline</a:t>
            </a:r>
            <a:r>
              <a:rPr lang="en-US" baseline="0" dirty="0"/>
              <a:t>-like growth factor (IGF)</a:t>
            </a:r>
          </a:p>
          <a:p>
            <a:r>
              <a:rPr lang="en-US" baseline="0" dirty="0"/>
              <a:t>Fibronectin </a:t>
            </a:r>
          </a:p>
          <a:p>
            <a:r>
              <a:rPr lang="en-US" baseline="0" dirty="0"/>
              <a:t>Studies show that the overall effect of PRP is dependent on its composition, this is because of different preparation protocols suggested during the last 2 decades and they might lead to altering the content of its growth factors.</a:t>
            </a:r>
            <a:endParaRPr lang="en-US" dirty="0"/>
          </a:p>
        </p:txBody>
      </p:sp>
      <p:sp>
        <p:nvSpPr>
          <p:cNvPr id="4" name="Slide Number Placeholder 3"/>
          <p:cNvSpPr>
            <a:spLocks noGrp="1"/>
          </p:cNvSpPr>
          <p:nvPr>
            <p:ph type="sldNum" sz="quarter" idx="10"/>
          </p:nvPr>
        </p:nvSpPr>
        <p:spPr/>
        <p:txBody>
          <a:bodyPr/>
          <a:lstStyle/>
          <a:p>
            <a:fld id="{E4491BF2-EADC-476F-B919-15EB9B930861}" type="slidenum">
              <a:rPr lang="en-US" smtClean="0"/>
              <a:pPr/>
              <a:t>3</a:t>
            </a:fld>
            <a:endParaRPr lang="en-US"/>
          </a:p>
        </p:txBody>
      </p:sp>
    </p:spTree>
    <p:extLst>
      <p:ext uri="{BB962C8B-B14F-4D97-AF65-F5344CB8AC3E}">
        <p14:creationId xmlns:p14="http://schemas.microsoft.com/office/powerpoint/2010/main" val="12734559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Also each factor or group of factors</a:t>
            </a:r>
            <a:r>
              <a:rPr lang="en-US" baseline="0" dirty="0"/>
              <a:t> have inductive/promotive effects on individual differentiation pathways, therefore different results might be seen.</a:t>
            </a:r>
          </a:p>
          <a:p>
            <a:r>
              <a:rPr lang="en-US" u="sng" baseline="0" dirty="0">
                <a:solidFill>
                  <a:srgbClr val="C00000"/>
                </a:solidFill>
              </a:rPr>
              <a:t>It should be added that: </a:t>
            </a:r>
            <a:r>
              <a:rPr lang="en-US" baseline="0" dirty="0"/>
              <a:t>since under experimental conditions where not all required regulatory elements are present, the overall effects of the agent including both physiologic and pathologic should be investigated.</a:t>
            </a:r>
          </a:p>
          <a:p>
            <a:r>
              <a:rPr lang="en-US" baseline="0" dirty="0"/>
              <a:t>PRP has been introduced as a potential </a:t>
            </a:r>
            <a:r>
              <a:rPr lang="en-US" baseline="0" dirty="0" err="1"/>
              <a:t>chondrogenic</a:t>
            </a:r>
            <a:r>
              <a:rPr lang="en-US" baseline="0" dirty="0"/>
              <a:t> compound but due to presence of a wide range of factors which induce other differentiation pathways, monitoring the possible undesired effects is of the same importance as that of the physiologic ones.</a:t>
            </a:r>
          </a:p>
          <a:p>
            <a:endParaRPr lang="en-US" dirty="0"/>
          </a:p>
        </p:txBody>
      </p:sp>
      <p:sp>
        <p:nvSpPr>
          <p:cNvPr id="4" name="Slide Number Placeholder 3"/>
          <p:cNvSpPr>
            <a:spLocks noGrp="1"/>
          </p:cNvSpPr>
          <p:nvPr>
            <p:ph type="sldNum" sz="quarter" idx="10"/>
          </p:nvPr>
        </p:nvSpPr>
        <p:spPr/>
        <p:txBody>
          <a:bodyPr/>
          <a:lstStyle/>
          <a:p>
            <a:fld id="{E4491BF2-EADC-476F-B919-15EB9B930861}" type="slidenum">
              <a:rPr lang="en-US" smtClean="0"/>
              <a:pPr/>
              <a:t>4</a:t>
            </a:fld>
            <a:endParaRPr lang="en-US"/>
          </a:p>
        </p:txBody>
      </p:sp>
    </p:spTree>
    <p:extLst>
      <p:ext uri="{BB962C8B-B14F-4D97-AF65-F5344CB8AC3E}">
        <p14:creationId xmlns:p14="http://schemas.microsoft.com/office/powerpoint/2010/main" val="3371075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Therefore</a:t>
            </a:r>
            <a:r>
              <a:rPr lang="en-US" baseline="0" dirty="0"/>
              <a:t>, in this study, the expression of </a:t>
            </a:r>
            <a:r>
              <a:rPr lang="en-US" baseline="0" dirty="0" err="1"/>
              <a:t>chondrogenic</a:t>
            </a:r>
            <a:r>
              <a:rPr lang="en-US" baseline="0" dirty="0"/>
              <a:t>, inflammatory, osteogenic and </a:t>
            </a:r>
            <a:r>
              <a:rPr lang="en-US" baseline="0" dirty="0" err="1"/>
              <a:t>angiogenic</a:t>
            </a:r>
            <a:r>
              <a:rPr lang="en-US" baseline="0" dirty="0"/>
              <a:t> markers during </a:t>
            </a:r>
            <a:r>
              <a:rPr lang="en-US" baseline="0" dirty="0" err="1"/>
              <a:t>chondrogenic</a:t>
            </a:r>
            <a:r>
              <a:rPr lang="en-US" baseline="0" dirty="0"/>
              <a:t> differentiation of human adipose derived MSCs were measured.</a:t>
            </a:r>
          </a:p>
          <a:p>
            <a:r>
              <a:rPr lang="en-US" baseline="0" dirty="0"/>
              <a:t>And also the mount of Glycosaminoglycan was determined.</a:t>
            </a:r>
            <a:endParaRPr lang="en-US" dirty="0"/>
          </a:p>
        </p:txBody>
      </p:sp>
      <p:sp>
        <p:nvSpPr>
          <p:cNvPr id="4" name="Slide Number Placeholder 3"/>
          <p:cNvSpPr>
            <a:spLocks noGrp="1"/>
          </p:cNvSpPr>
          <p:nvPr>
            <p:ph type="sldNum" sz="quarter" idx="10"/>
          </p:nvPr>
        </p:nvSpPr>
        <p:spPr/>
        <p:txBody>
          <a:bodyPr/>
          <a:lstStyle/>
          <a:p>
            <a:fld id="{E4491BF2-EADC-476F-B919-15EB9B930861}" type="slidenum">
              <a:rPr lang="en-US" smtClean="0"/>
              <a:pPr/>
              <a:t>5</a:t>
            </a:fld>
            <a:endParaRPr lang="en-US"/>
          </a:p>
        </p:txBody>
      </p:sp>
    </p:spTree>
    <p:extLst>
      <p:ext uri="{BB962C8B-B14F-4D97-AF65-F5344CB8AC3E}">
        <p14:creationId xmlns:p14="http://schemas.microsoft.com/office/powerpoint/2010/main" val="1650652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study, First of all,</a:t>
            </a:r>
            <a:r>
              <a:rPr lang="en-US" baseline="0" dirty="0"/>
              <a:t> human adipose tissue was obtained from three young women by liposuction. All procedures were carried out according to the previous experiments. Finally, MSCs were extracted from adipose and cultured in medium. After 4-5 passages, when reaching desired confluency, cells were used for the following experiments</a:t>
            </a:r>
            <a:r>
              <a:rPr lang="en-US" u="sng" baseline="0" dirty="0"/>
              <a:t>: flow-cytometry…..</a:t>
            </a:r>
            <a:endParaRPr lang="en-US" u="sng" dirty="0"/>
          </a:p>
        </p:txBody>
      </p:sp>
      <p:sp>
        <p:nvSpPr>
          <p:cNvPr id="4" name="Slide Number Placeholder 3"/>
          <p:cNvSpPr>
            <a:spLocks noGrp="1"/>
          </p:cNvSpPr>
          <p:nvPr>
            <p:ph type="sldNum" sz="quarter" idx="10"/>
          </p:nvPr>
        </p:nvSpPr>
        <p:spPr/>
        <p:txBody>
          <a:bodyPr/>
          <a:lstStyle/>
          <a:p>
            <a:fld id="{E4491BF2-EADC-476F-B919-15EB9B930861}" type="slidenum">
              <a:rPr lang="en-US" smtClean="0"/>
              <a:pPr/>
              <a:t>6</a:t>
            </a:fld>
            <a:endParaRPr lang="en-US"/>
          </a:p>
        </p:txBody>
      </p:sp>
    </p:spTree>
    <p:extLst>
      <p:ext uri="{BB962C8B-B14F-4D97-AF65-F5344CB8AC3E}">
        <p14:creationId xmlns:p14="http://schemas.microsoft.com/office/powerpoint/2010/main" val="17618762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finding are divided into five</a:t>
            </a:r>
            <a:r>
              <a:rPr lang="en-US" baseline="0" dirty="0"/>
              <a:t> groups:</a:t>
            </a:r>
          </a:p>
          <a:p>
            <a:r>
              <a:rPr lang="en-US" baseline="0" dirty="0"/>
              <a:t>1.</a:t>
            </a:r>
          </a:p>
          <a:p>
            <a:r>
              <a:rPr lang="en-US" baseline="0" dirty="0"/>
              <a:t>2.</a:t>
            </a:r>
          </a:p>
          <a:p>
            <a:r>
              <a:rPr lang="en-US" baseline="0" dirty="0"/>
              <a:t>3.</a:t>
            </a:r>
          </a:p>
          <a:p>
            <a:r>
              <a:rPr lang="en-US" baseline="0" dirty="0"/>
              <a:t>4.</a:t>
            </a:r>
          </a:p>
          <a:p>
            <a:r>
              <a:rPr lang="en-US" baseline="0" dirty="0"/>
              <a:t>5.</a:t>
            </a:r>
            <a:endParaRPr lang="en-US" dirty="0"/>
          </a:p>
        </p:txBody>
      </p:sp>
      <p:sp>
        <p:nvSpPr>
          <p:cNvPr id="4" name="Slide Number Placeholder 3"/>
          <p:cNvSpPr>
            <a:spLocks noGrp="1"/>
          </p:cNvSpPr>
          <p:nvPr>
            <p:ph type="sldNum" sz="quarter" idx="10"/>
          </p:nvPr>
        </p:nvSpPr>
        <p:spPr/>
        <p:txBody>
          <a:bodyPr/>
          <a:lstStyle/>
          <a:p>
            <a:fld id="{E4491BF2-EADC-476F-B919-15EB9B930861}" type="slidenum">
              <a:rPr lang="en-US" smtClean="0"/>
              <a:pPr/>
              <a:t>7</a:t>
            </a:fld>
            <a:endParaRPr lang="en-US"/>
          </a:p>
        </p:txBody>
      </p:sp>
    </p:spTree>
    <p:extLst>
      <p:ext uri="{BB962C8B-B14F-4D97-AF65-F5344CB8AC3E}">
        <p14:creationId xmlns:p14="http://schemas.microsoft.com/office/powerpoint/2010/main" val="26388550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Cartilage specific markers such as</a:t>
            </a:r>
            <a:r>
              <a:rPr lang="en-US" baseline="0" dirty="0"/>
              <a:t> SOX9, </a:t>
            </a:r>
            <a:r>
              <a:rPr lang="en-US" baseline="0" dirty="0" err="1"/>
              <a:t>aggrecan</a:t>
            </a:r>
            <a:r>
              <a:rPr lang="en-US" baseline="0" dirty="0"/>
              <a:t> and collagen type II genes were expressed in all groups. As you see in these charts (</a:t>
            </a:r>
            <a:r>
              <a:rPr lang="en-US" baseline="0" dirty="0" err="1"/>
              <a:t>a,b,c</a:t>
            </a:r>
            <a:r>
              <a:rPr lang="en-US" baseline="0" dirty="0"/>
              <a:t>),  PRP had stimulatory effect on these genes in comparison to that of </a:t>
            </a:r>
            <a:r>
              <a:rPr lang="en-US" baseline="0" dirty="0" err="1"/>
              <a:t>TGFb</a:t>
            </a:r>
            <a:r>
              <a:rPr lang="en-US" baseline="0" dirty="0"/>
              <a:t> treated group.</a:t>
            </a:r>
            <a:endParaRPr lang="en-US" dirty="0"/>
          </a:p>
          <a:p>
            <a:r>
              <a:rPr lang="en-US" dirty="0"/>
              <a:t>The</a:t>
            </a:r>
            <a:r>
              <a:rPr lang="en-US" baseline="0" dirty="0"/>
              <a:t> ICC pictures (</a:t>
            </a:r>
            <a:r>
              <a:rPr lang="en-US" baseline="0" dirty="0" err="1"/>
              <a:t>d,e,f,g,h</a:t>
            </a:r>
            <a:r>
              <a:rPr lang="en-US" baseline="0" dirty="0"/>
              <a:t> and I ) show that </a:t>
            </a:r>
            <a:r>
              <a:rPr lang="en-US" dirty="0"/>
              <a:t>Collagen type II and X were almost the same as presented in</a:t>
            </a:r>
            <a:r>
              <a:rPr lang="en-US" baseline="0" dirty="0"/>
              <a:t> all groups.</a:t>
            </a:r>
            <a:endParaRPr lang="en-US" dirty="0"/>
          </a:p>
          <a:p>
            <a:r>
              <a:rPr lang="en-US" dirty="0"/>
              <a:t>These</a:t>
            </a:r>
            <a:r>
              <a:rPr lang="en-US" baseline="0" dirty="0"/>
              <a:t> pictures (</a:t>
            </a:r>
            <a:r>
              <a:rPr lang="en-US" baseline="0" dirty="0" err="1"/>
              <a:t>j,k</a:t>
            </a:r>
            <a:r>
              <a:rPr lang="en-US" baseline="0" dirty="0"/>
              <a:t> and l) show </a:t>
            </a:r>
            <a:r>
              <a:rPr lang="en-US" dirty="0" err="1"/>
              <a:t>Chondrogenic</a:t>
            </a:r>
            <a:r>
              <a:rPr lang="en-US" baseline="0" dirty="0"/>
              <a:t> </a:t>
            </a:r>
            <a:r>
              <a:rPr lang="en-US" dirty="0"/>
              <a:t>differentiation was also confirmed by production of GAG in all studied group (Fig.1j-l).</a:t>
            </a:r>
          </a:p>
        </p:txBody>
      </p:sp>
      <p:sp>
        <p:nvSpPr>
          <p:cNvPr id="4" name="Slide Number Placeholder 3"/>
          <p:cNvSpPr>
            <a:spLocks noGrp="1"/>
          </p:cNvSpPr>
          <p:nvPr>
            <p:ph type="sldNum" sz="quarter" idx="10"/>
          </p:nvPr>
        </p:nvSpPr>
        <p:spPr/>
        <p:txBody>
          <a:bodyPr/>
          <a:lstStyle/>
          <a:p>
            <a:fld id="{E4491BF2-EADC-476F-B919-15EB9B930861}" type="slidenum">
              <a:rPr lang="en-US" smtClean="0"/>
              <a:pPr/>
              <a:t>8</a:t>
            </a:fld>
            <a:endParaRPr lang="en-US"/>
          </a:p>
        </p:txBody>
      </p:sp>
    </p:spTree>
    <p:extLst>
      <p:ext uri="{BB962C8B-B14F-4D97-AF65-F5344CB8AC3E}">
        <p14:creationId xmlns:p14="http://schemas.microsoft.com/office/powerpoint/2010/main" val="35194962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In the first figure (a), all the studied groups at each time point released VEGF, though at day 7 the </a:t>
            </a:r>
            <a:r>
              <a:rPr lang="en-US" sz="1200" b="0" i="0" u="none" strike="noStrike" kern="1200" baseline="0" dirty="0" err="1">
                <a:solidFill>
                  <a:schemeClr val="tx1"/>
                </a:solidFill>
                <a:latin typeface="+mn-lt"/>
                <a:ea typeface="+mn-ea"/>
                <a:cs typeface="+mn-cs"/>
              </a:rPr>
              <a:t>TGFb</a:t>
            </a:r>
            <a:r>
              <a:rPr lang="en-US" sz="1200" b="0" i="0" u="none" strike="noStrike" kern="1200" baseline="0" dirty="0">
                <a:solidFill>
                  <a:schemeClr val="tx1"/>
                </a:solidFill>
                <a:latin typeface="+mn-lt"/>
                <a:ea typeface="+mn-ea"/>
                <a:cs typeface="+mn-cs"/>
              </a:rPr>
              <a:t> group has the highest secretion in comparison to that of PRP treated groups.</a:t>
            </a:r>
          </a:p>
          <a:p>
            <a:r>
              <a:rPr lang="en-US" sz="1200" b="0" i="0" u="none" strike="noStrike" kern="1200" baseline="0" dirty="0">
                <a:solidFill>
                  <a:schemeClr val="tx1"/>
                </a:solidFill>
                <a:latin typeface="+mn-lt"/>
                <a:ea typeface="+mn-ea"/>
                <a:cs typeface="+mn-cs"/>
              </a:rPr>
              <a:t>Because this ELISA kit recognized all kind of VEGF isoforms, the </a:t>
            </a:r>
            <a:r>
              <a:rPr lang="en-US" sz="1200" b="0" i="0" u="none" strike="noStrike" kern="1200" baseline="0" dirty="0" err="1">
                <a:solidFill>
                  <a:schemeClr val="tx1"/>
                </a:solidFill>
                <a:latin typeface="+mn-lt"/>
                <a:ea typeface="+mn-ea"/>
                <a:cs typeface="+mn-cs"/>
              </a:rPr>
              <a:t>angiogenic</a:t>
            </a:r>
            <a:r>
              <a:rPr lang="en-US" sz="1200" b="0" i="0" u="none" strike="noStrike" kern="1200" baseline="0" dirty="0">
                <a:solidFill>
                  <a:schemeClr val="tx1"/>
                </a:solidFill>
                <a:latin typeface="+mn-lt"/>
                <a:ea typeface="+mn-ea"/>
                <a:cs typeface="+mn-cs"/>
              </a:rPr>
              <a:t> potential of each treatment is determined by monitoring the phosphorylation of VEGFR2.</a:t>
            </a:r>
          </a:p>
          <a:p>
            <a:r>
              <a:rPr lang="en-US" sz="1200" b="0" i="0" u="none" strike="noStrike" kern="1200" baseline="0" dirty="0">
                <a:solidFill>
                  <a:schemeClr val="tx1"/>
                </a:solidFill>
                <a:latin typeface="+mn-lt"/>
                <a:ea typeface="+mn-ea"/>
                <a:cs typeface="+mn-cs"/>
              </a:rPr>
              <a:t>So in the second chart, TGFb1 treated group showed the increasing trend for VEGFR2 activation, in opposition to PRP groups at day 21 had the lowest receptor activation rate. </a:t>
            </a:r>
          </a:p>
          <a:p>
            <a:r>
              <a:rPr lang="en-US" sz="1200" b="0" i="0" u="none" strike="noStrike" kern="1200" baseline="0" dirty="0">
                <a:solidFill>
                  <a:schemeClr val="tx1"/>
                </a:solidFill>
                <a:latin typeface="+mn-lt"/>
                <a:ea typeface="+mn-ea"/>
                <a:cs typeface="+mn-cs"/>
              </a:rPr>
              <a:t>Based on our results, inconsistency was observed between the VEGF production rate and VEGFR2 phosphorylation. </a:t>
            </a:r>
          </a:p>
          <a:p>
            <a:r>
              <a:rPr lang="en-US" sz="1200" b="0" i="0" u="none" strike="noStrike" kern="1200" baseline="0" dirty="0">
                <a:solidFill>
                  <a:schemeClr val="tx1"/>
                </a:solidFill>
                <a:latin typeface="+mn-lt"/>
                <a:ea typeface="+mn-ea"/>
                <a:cs typeface="+mn-cs"/>
              </a:rPr>
              <a:t>In addition, the chemotactic potential of differentiated cells was studied by HUVEC migration. </a:t>
            </a:r>
          </a:p>
          <a:p>
            <a:r>
              <a:rPr lang="en-US" sz="1200" b="0" i="0" u="none" strike="noStrike" kern="1200" baseline="0" dirty="0">
                <a:solidFill>
                  <a:schemeClr val="tx1"/>
                </a:solidFill>
                <a:latin typeface="+mn-lt"/>
                <a:ea typeface="+mn-ea"/>
                <a:cs typeface="+mn-cs"/>
              </a:rPr>
              <a:t>Studying the chemotactic</a:t>
            </a:r>
          </a:p>
          <a:p>
            <a:r>
              <a:rPr lang="en-US" sz="1200" b="0" i="0" u="none" strike="noStrike" kern="1200" baseline="0" dirty="0">
                <a:solidFill>
                  <a:schemeClr val="tx1"/>
                </a:solidFill>
                <a:latin typeface="+mn-lt"/>
                <a:ea typeface="+mn-ea"/>
                <a:cs typeface="+mn-cs"/>
              </a:rPr>
              <a:t>potential of differentiated cells revealed that, HUVECs migrated upon treating with</a:t>
            </a:r>
          </a:p>
          <a:p>
            <a:r>
              <a:rPr lang="en-US" sz="1200" b="0" i="0" u="none" strike="noStrike" kern="1200" baseline="0" dirty="0">
                <a:solidFill>
                  <a:schemeClr val="tx1"/>
                </a:solidFill>
                <a:latin typeface="+mn-lt"/>
                <a:ea typeface="+mn-ea"/>
                <a:cs typeface="+mn-cs"/>
              </a:rPr>
              <a:t>conditioned media (day 21) of each correspondence group and the conditioned medium of the</a:t>
            </a:r>
          </a:p>
          <a:p>
            <a:r>
              <a:rPr lang="en-US" sz="1200" b="0" i="0" u="none" strike="noStrike" kern="1200" baseline="0" dirty="0">
                <a:solidFill>
                  <a:schemeClr val="tx1"/>
                </a:solidFill>
                <a:latin typeface="+mn-lt"/>
                <a:ea typeface="+mn-ea"/>
                <a:cs typeface="+mn-cs"/>
              </a:rPr>
              <a:t>5% PRP treated group had the highest stimulatory potential on HUVECs migration (Fig.2ce).</a:t>
            </a:r>
            <a:endParaRPr lang="en-US" dirty="0"/>
          </a:p>
        </p:txBody>
      </p:sp>
      <p:sp>
        <p:nvSpPr>
          <p:cNvPr id="4" name="Slide Number Placeholder 3"/>
          <p:cNvSpPr>
            <a:spLocks noGrp="1"/>
          </p:cNvSpPr>
          <p:nvPr>
            <p:ph type="sldNum" sz="quarter" idx="10"/>
          </p:nvPr>
        </p:nvSpPr>
        <p:spPr/>
        <p:txBody>
          <a:bodyPr/>
          <a:lstStyle/>
          <a:p>
            <a:fld id="{E4491BF2-EADC-476F-B919-15EB9B930861}" type="slidenum">
              <a:rPr lang="en-US" smtClean="0"/>
              <a:pPr/>
              <a:t>9</a:t>
            </a:fld>
            <a:endParaRPr lang="en-US"/>
          </a:p>
        </p:txBody>
      </p:sp>
    </p:spTree>
    <p:extLst>
      <p:ext uri="{BB962C8B-B14F-4D97-AF65-F5344CB8AC3E}">
        <p14:creationId xmlns:p14="http://schemas.microsoft.com/office/powerpoint/2010/main" val="12919534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possible inflammatory</a:t>
            </a:r>
            <a:r>
              <a:rPr lang="en-US" baseline="0" dirty="0"/>
              <a:t> potential of the differentiated cells was measured based on the amount of release </a:t>
            </a:r>
            <a:r>
              <a:rPr lang="en-US" baseline="0" dirty="0" err="1"/>
              <a:t>TNFa</a:t>
            </a:r>
            <a:r>
              <a:rPr lang="en-US" baseline="0" dirty="0"/>
              <a:t>.</a:t>
            </a:r>
          </a:p>
          <a:p>
            <a:r>
              <a:rPr lang="en-US" baseline="0" dirty="0"/>
              <a:t>In the first chart, the highest potential for evoking inflammatory was in the </a:t>
            </a:r>
            <a:r>
              <a:rPr lang="en-US" baseline="0" dirty="0" err="1"/>
              <a:t>TGFb</a:t>
            </a:r>
            <a:r>
              <a:rPr lang="en-US" baseline="0" dirty="0"/>
              <a:t> treated group. While the PRP groups have a lower secretion.</a:t>
            </a:r>
            <a:endParaRPr lang="en-US" dirty="0"/>
          </a:p>
          <a:p>
            <a:r>
              <a:rPr lang="en-US" dirty="0"/>
              <a:t>The second chart, The potential of the differentiated cell for evoking immune</a:t>
            </a:r>
            <a:r>
              <a:rPr lang="en-US" baseline="0" dirty="0"/>
              <a:t> </a:t>
            </a:r>
            <a:r>
              <a:rPr lang="en-US" dirty="0"/>
              <a:t>cell through secreting chemotactic factors was also determined by using migration assay on U937 cells. </a:t>
            </a:r>
            <a:r>
              <a:rPr lang="en-US" baseline="0" dirty="0"/>
              <a:t> The </a:t>
            </a:r>
            <a:r>
              <a:rPr lang="en-US" dirty="0"/>
              <a:t>5% PRP</a:t>
            </a:r>
            <a:r>
              <a:rPr lang="en-US" baseline="0" dirty="0"/>
              <a:t> treated group had the highest potential. The 10% FBS as a positive control had the same stimulatory potential on U937 migration as </a:t>
            </a:r>
            <a:r>
              <a:rPr lang="en-US" baseline="0" dirty="0" err="1"/>
              <a:t>TGFb</a:t>
            </a:r>
            <a:r>
              <a:rPr lang="en-US" baseline="0" dirty="0"/>
              <a:t>.</a:t>
            </a:r>
          </a:p>
        </p:txBody>
      </p:sp>
      <p:sp>
        <p:nvSpPr>
          <p:cNvPr id="4" name="Slide Number Placeholder 3"/>
          <p:cNvSpPr>
            <a:spLocks noGrp="1"/>
          </p:cNvSpPr>
          <p:nvPr>
            <p:ph type="sldNum" sz="quarter" idx="10"/>
          </p:nvPr>
        </p:nvSpPr>
        <p:spPr/>
        <p:txBody>
          <a:bodyPr/>
          <a:lstStyle/>
          <a:p>
            <a:fld id="{E4491BF2-EADC-476F-B919-15EB9B930861}" type="slidenum">
              <a:rPr lang="en-US" smtClean="0"/>
              <a:pPr/>
              <a:t>10</a:t>
            </a:fld>
            <a:endParaRPr lang="en-US"/>
          </a:p>
        </p:txBody>
      </p:sp>
    </p:spTree>
    <p:extLst>
      <p:ext uri="{BB962C8B-B14F-4D97-AF65-F5344CB8AC3E}">
        <p14:creationId xmlns:p14="http://schemas.microsoft.com/office/powerpoint/2010/main" val="40241289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Under our experimental condition, ALP (Alkaline phosphatase) was expressed by all studied groups. </a:t>
            </a:r>
            <a:r>
              <a:rPr lang="en-US" dirty="0" err="1"/>
              <a:t>Chondrogenic</a:t>
            </a:r>
            <a:endParaRPr lang="en-US" dirty="0"/>
          </a:p>
          <a:p>
            <a:r>
              <a:rPr lang="en-US" dirty="0"/>
              <a:t>differentiation with standard TGFβ based medium led to increasing trend on ALP activity;</a:t>
            </a:r>
          </a:p>
          <a:p>
            <a:r>
              <a:rPr lang="en-US" dirty="0"/>
              <a:t>while that was not observed for PRP based differentiation. On the other hand PRP</a:t>
            </a:r>
          </a:p>
          <a:p>
            <a:r>
              <a:rPr lang="en-US" dirty="0"/>
              <a:t>had dose dependent effect on ALP activities; the higher PRP concertation the lowest enzyme</a:t>
            </a:r>
          </a:p>
          <a:p>
            <a:r>
              <a:rPr lang="en-US" dirty="0"/>
              <a:t>activity (Fig.4a).                    Both PRP and TGFβ based differentiation led to deposition of calcium in</a:t>
            </a:r>
          </a:p>
          <a:p>
            <a:r>
              <a:rPr lang="en-US" dirty="0"/>
              <a:t>ECM and PRP had higher stimulatory on ECM mineralization (Fig.4b). At gene expression</a:t>
            </a:r>
          </a:p>
          <a:p>
            <a:r>
              <a:rPr lang="en-US" dirty="0"/>
              <a:t>level, in all studied group expressions of RUNX2 was down regulated, and 5% PRP had the</a:t>
            </a:r>
          </a:p>
          <a:p>
            <a:r>
              <a:rPr lang="en-US" dirty="0"/>
              <a:t>highest inhibitory effect.</a:t>
            </a:r>
          </a:p>
          <a:p>
            <a:r>
              <a:rPr lang="en-US" dirty="0"/>
              <a:t>So I can say that this protocol enhance </a:t>
            </a:r>
            <a:r>
              <a:rPr lang="en-US" dirty="0" err="1"/>
              <a:t>ostechondral</a:t>
            </a:r>
            <a:r>
              <a:rPr lang="en-US" dirty="0"/>
              <a:t> differentiation in comparison</a:t>
            </a:r>
            <a:r>
              <a:rPr lang="en-US" baseline="0" dirty="0"/>
              <a:t> to cartilage Hyaline. </a:t>
            </a:r>
            <a:endParaRPr lang="en-US" dirty="0"/>
          </a:p>
          <a:p>
            <a:r>
              <a:rPr lang="en-US" dirty="0"/>
              <a:t> </a:t>
            </a:r>
          </a:p>
        </p:txBody>
      </p:sp>
      <p:sp>
        <p:nvSpPr>
          <p:cNvPr id="4" name="Slide Number Placeholder 3"/>
          <p:cNvSpPr>
            <a:spLocks noGrp="1"/>
          </p:cNvSpPr>
          <p:nvPr>
            <p:ph type="sldNum" sz="quarter" idx="10"/>
          </p:nvPr>
        </p:nvSpPr>
        <p:spPr/>
        <p:txBody>
          <a:bodyPr/>
          <a:lstStyle/>
          <a:p>
            <a:fld id="{E4491BF2-EADC-476F-B919-15EB9B930861}"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The first chart, the overall gag production (the portion remained in pellets plus the fraction released in medium) in PRP based groups was higher than that of TGFβ based group (Fig.5),</a:t>
            </a:r>
          </a:p>
          <a:p>
            <a:r>
              <a:rPr lang="en-US" sz="1200" b="0" i="0" u="none" strike="noStrike" kern="1200" baseline="0" dirty="0">
                <a:solidFill>
                  <a:schemeClr val="tx1"/>
                </a:solidFill>
                <a:latin typeface="+mn-lt"/>
                <a:ea typeface="+mn-ea"/>
                <a:cs typeface="+mn-cs"/>
              </a:rPr>
              <a:t>But as you see in the second chart,  the remarkable fraction of GAGs was released out   from the pellets which treated with PRP</a:t>
            </a:r>
          </a:p>
          <a:p>
            <a:r>
              <a:rPr lang="en-US" sz="1200" b="0" i="0" u="none" strike="noStrike" kern="1200" baseline="0" dirty="0">
                <a:solidFill>
                  <a:schemeClr val="tx1"/>
                </a:solidFill>
                <a:latin typeface="+mn-lt"/>
                <a:ea typeface="+mn-ea"/>
                <a:cs typeface="+mn-cs"/>
              </a:rPr>
              <a:t>(Fig.5b).</a:t>
            </a:r>
            <a:endParaRPr lang="en-US" dirty="0"/>
          </a:p>
        </p:txBody>
      </p:sp>
      <p:sp>
        <p:nvSpPr>
          <p:cNvPr id="4" name="Slide Number Placeholder 3"/>
          <p:cNvSpPr>
            <a:spLocks noGrp="1"/>
          </p:cNvSpPr>
          <p:nvPr>
            <p:ph type="sldNum" sz="quarter" idx="10"/>
          </p:nvPr>
        </p:nvSpPr>
        <p:spPr/>
        <p:txBody>
          <a:bodyPr/>
          <a:lstStyle/>
          <a:p>
            <a:fld id="{E4491BF2-EADC-476F-B919-15EB9B930861}" type="slidenum">
              <a:rPr lang="en-US" smtClean="0"/>
              <a:pPr/>
              <a:t>12</a:t>
            </a:fld>
            <a:endParaRPr lang="en-US"/>
          </a:p>
        </p:txBody>
      </p:sp>
    </p:spTree>
    <p:extLst>
      <p:ext uri="{BB962C8B-B14F-4D97-AF65-F5344CB8AC3E}">
        <p14:creationId xmlns:p14="http://schemas.microsoft.com/office/powerpoint/2010/main" val="41631084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should be mentioned that although PRP significantly decreases the </a:t>
            </a:r>
            <a:r>
              <a:rPr lang="en-US" dirty="0" err="1"/>
              <a:t>angiogenic</a:t>
            </a:r>
            <a:r>
              <a:rPr lang="en-US" dirty="0"/>
              <a:t> and inflammatory </a:t>
            </a:r>
            <a:r>
              <a:rPr lang="en-US" sz="1800" dirty="0"/>
              <a:t>potentials of the </a:t>
            </a:r>
            <a:r>
              <a:rPr lang="en-US" sz="1800" dirty="0" err="1"/>
              <a:t>chondrogenically</a:t>
            </a:r>
            <a:r>
              <a:rPr lang="en-US" sz="1800" dirty="0"/>
              <a:t> differentiated cells, but did not inhibit it completely. </a:t>
            </a:r>
          </a:p>
          <a:p>
            <a:r>
              <a:rPr lang="en-US" sz="1800" dirty="0"/>
              <a:t>On the other</a:t>
            </a:r>
            <a:r>
              <a:rPr lang="en-US" sz="1800" baseline="0" dirty="0"/>
              <a:t> </a:t>
            </a:r>
            <a:r>
              <a:rPr lang="en-US" dirty="0"/>
              <a:t>hand, PRP enhanced the </a:t>
            </a:r>
            <a:r>
              <a:rPr lang="en-US" dirty="0" err="1"/>
              <a:t>mineralizatin</a:t>
            </a:r>
            <a:r>
              <a:rPr lang="en-US" dirty="0"/>
              <a:t> in the matrix of the macro pellet </a:t>
            </a:r>
            <a:r>
              <a:rPr lang="en-US" dirty="0" err="1"/>
              <a:t>neotissues</a:t>
            </a:r>
            <a:r>
              <a:rPr lang="en-US" dirty="0"/>
              <a:t>. </a:t>
            </a:r>
          </a:p>
          <a:p>
            <a:r>
              <a:rPr lang="en-US" dirty="0"/>
              <a:t>In addition, while</a:t>
            </a:r>
            <a:r>
              <a:rPr lang="en-US" baseline="0" dirty="0"/>
              <a:t> </a:t>
            </a:r>
            <a:r>
              <a:rPr lang="en-US" dirty="0"/>
              <a:t>the GAG production was increased, the </a:t>
            </a:r>
            <a:r>
              <a:rPr lang="en-US" dirty="0" err="1"/>
              <a:t>sigificant</a:t>
            </a:r>
            <a:r>
              <a:rPr lang="en-US" dirty="0"/>
              <a:t> portion was released out.</a:t>
            </a:r>
          </a:p>
        </p:txBody>
      </p:sp>
      <p:sp>
        <p:nvSpPr>
          <p:cNvPr id="4" name="Slide Number Placeholder 3"/>
          <p:cNvSpPr>
            <a:spLocks noGrp="1"/>
          </p:cNvSpPr>
          <p:nvPr>
            <p:ph type="sldNum" sz="quarter" idx="10"/>
          </p:nvPr>
        </p:nvSpPr>
        <p:spPr/>
        <p:txBody>
          <a:bodyPr/>
          <a:lstStyle/>
          <a:p>
            <a:fld id="{E4491BF2-EADC-476F-B919-15EB9B930861}" type="slidenum">
              <a:rPr lang="en-US" smtClean="0"/>
              <a:pPr/>
              <a:t>13</a:t>
            </a:fld>
            <a:endParaRPr lang="en-US"/>
          </a:p>
        </p:txBody>
      </p:sp>
    </p:spTree>
    <p:extLst>
      <p:ext uri="{BB962C8B-B14F-4D97-AF65-F5344CB8AC3E}">
        <p14:creationId xmlns:p14="http://schemas.microsoft.com/office/powerpoint/2010/main" val="373965165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1E45F39E-C842-4E0F-B8E2-0510EE5FCB1C}" type="datetime1">
              <a:rPr lang="en-US" smtClean="0"/>
              <a:pPr/>
              <a:t>7/18/2016</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6D22F896-40B5-4ADD-8801-0D06FADFA095}" type="slidenum">
              <a:rPr lang="en-US" smtClean="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918858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A02D6CF-7FC0-4C8F-B490-6ACA9376CC9A}" type="datetime1">
              <a:rPr lang="en-US" smtClean="0"/>
              <a:pPr/>
              <a:t>7/18/2016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3863649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DAF20FA-9BC7-4C9D-9518-0F67EE3F89FD}" type="datetime1">
              <a:rPr lang="en-US" smtClean="0"/>
              <a:pPr/>
              <a:t>7/18/2016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893445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424E8D0-E5F3-42DB-99FF-369B7D7B138A}" type="datetime1">
              <a:rPr lang="en-US" smtClean="0"/>
              <a:pPr/>
              <a:t>7/18/2016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6992861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41CEC2B-F066-446E-9E19-CE4E5AD252BA}" type="datetime1">
              <a:rPr lang="en-US" smtClean="0"/>
              <a:pPr/>
              <a:t>7/18/2016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769051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2125691-AD43-4ABC-B26E-1F4BC9539D2F}" type="datetime1">
              <a:rPr lang="en-US" smtClean="0"/>
              <a:pPr/>
              <a:t>7/18/2016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588155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3BF99D-12E2-4F41-9C8B-3779B0F579AF}" type="datetime1">
              <a:rPr lang="en-US" smtClean="0"/>
              <a:pPr/>
              <a:t>7/18/2016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7170047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ACF5B2E-7F83-400A-8329-B08B9BAB24F4}" type="datetime1">
              <a:rPr lang="en-US" smtClean="0"/>
              <a:pPr/>
              <a:t>7/18/2016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239798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AF1C653-AA0B-403A-A12D-3A792173C9AC}" type="datetime1">
              <a:rPr lang="en-US" smtClean="0"/>
              <a:pPr/>
              <a:t>7/18/2016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7398510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2218355-39B0-4693-BDE5-09E20E1A497B}" type="datetime1">
              <a:rPr lang="en-US" smtClean="0"/>
              <a:pPr/>
              <a:t>7/18/2016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981166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88EE4A3-CB87-4BC4-9F9C-2A4BA68351C0}" type="datetime1">
              <a:rPr lang="en-US" smtClean="0"/>
              <a:pPr/>
              <a:t>7/18/2016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130722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EDFCAD6-F3D0-4A0C-A704-64C30E71B0D6}" type="datetime1">
              <a:rPr lang="en-US" smtClean="0"/>
              <a:pPr/>
              <a:t>7/18/2016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13537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25D49D0-22D2-4EC9-9AEB-D84A4C2F3D33}" type="datetime1">
              <a:rPr lang="en-US" smtClean="0"/>
              <a:pPr/>
              <a:t>7/18/2016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4742970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0FEA826-E81F-41BE-AC64-697F2AB93210}" type="datetime1">
              <a:rPr lang="en-US" smtClean="0"/>
              <a:pPr/>
              <a:t>7/18/2016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152636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FD0677C-8CB0-41C5-B399-603D8AB3588D}" type="datetime1">
              <a:rPr lang="en-US" smtClean="0"/>
              <a:pPr/>
              <a:t>7/18/2016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649550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779804B-D632-4C39-B77D-6F3173C66CF8}" type="datetime1">
              <a:rPr lang="en-US" smtClean="0"/>
              <a:pPr/>
              <a:t>7/18/2016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667915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BBDFC9-2ECC-40C2-BF58-52F063F72D8D}" type="datetime1">
              <a:rPr lang="en-US" smtClean="0"/>
              <a:pPr/>
              <a:t>7/18/2016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416935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0" name="Group 9"/>
          <p:cNvGrpSpPr/>
          <p:nvPr/>
        </p:nvGrpSpPr>
        <p:grpSpPr>
          <a:xfrm>
            <a:off x="0" y="0"/>
            <a:ext cx="12188825" cy="6872226"/>
            <a:chOff x="0" y="0"/>
            <a:chExt cx="12188825" cy="6872226"/>
          </a:xfrm>
        </p:grpSpPr>
        <p:pic>
          <p:nvPicPr>
            <p:cNvPr id="9" name="Picture 8" descr="HD-PanelTitle-V.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18" name="Picture 17"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EA200627-6EA0-4E7D-8AB3-60420ADDF7DE}" type="datetime1">
              <a:rPr lang="en-US" smtClean="0"/>
              <a:pPr/>
              <a:t>7/18/2016</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6D22F896-40B5-4ADD-8801-0D06FADFA095}" type="slidenum">
              <a:rPr lang="en-US" smtClean="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27827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4A1F243-0824-4234-97DC-36883EF4B1D7}" type="datetime1">
              <a:rPr lang="en-US" smtClean="0"/>
              <a:pPr/>
              <a:t>7/18/2016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0041144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EB21B20-6C9E-4050-AEF9-2F3CAA678341}" type="datetime1">
              <a:rPr lang="en-US" smtClean="0"/>
              <a:pPr/>
              <a:t>7/18/2016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030596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036317B-D2CE-4D98-915A-2F445220CBF1}" type="datetime1">
              <a:rPr lang="en-US" smtClean="0"/>
              <a:pPr/>
              <a:t>7/18/2016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208668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5D09DEE-874A-4B72-9313-DFE36DDBE223}" type="datetime1">
              <a:rPr lang="en-US" smtClean="0"/>
              <a:pPr/>
              <a:t>7/18/2016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830269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FCF1500-9178-4CC1-9CC2-C740466760CE}" type="datetime1">
              <a:rPr lang="en-US" smtClean="0"/>
              <a:pPr/>
              <a:t>7/18/2016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863934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20B03F-D928-4632-AD9F-68B18D4AF9E2}" type="datetime1">
              <a:rPr lang="en-US" smtClean="0"/>
              <a:pPr/>
              <a:t>7/18/2016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13433738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686C9EE-E040-4657-805B-A9E3068EE055}" type="datetime1">
              <a:rPr lang="en-US" smtClean="0"/>
              <a:pPr/>
              <a:t>7/18/2016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505558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06C20EA4-ABF1-43AF-B743-4F40276D7601}" type="datetime1">
              <a:rPr lang="en-US" smtClean="0"/>
              <a:pPr/>
              <a:t>7/18/2016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1899719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7BA94C2B-1518-4011-BA35-AB091BA89EA9}" type="datetime1">
              <a:rPr lang="en-US" smtClean="0"/>
              <a:pPr/>
              <a:t>7/18/2016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78985703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9A2B816-BA95-48C5-8BE3-C2811913FF8A}" type="datetime1">
              <a:rPr lang="en-US" smtClean="0"/>
              <a:pPr/>
              <a:t>7/18/2016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7784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E0090B4-43D6-4755-AA7F-5B12BFF15977}" type="datetime1">
              <a:rPr lang="en-US" smtClean="0"/>
              <a:pPr/>
              <a:t>7/18/2016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7717842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34D65F1-2242-44B4-9BA4-8C88E480BD45}" type="datetime1">
              <a:rPr lang="en-US" smtClean="0"/>
              <a:pPr/>
              <a:t>7/18/2016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9680009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6"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1EDD379-EF63-4AAF-B039-587C959559B2}" type="datetime1">
              <a:rPr lang="en-US" smtClean="0"/>
              <a:pPr/>
              <a:t>7/18/2016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980242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4"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ED121F2-36EA-44D7-917A-F17062DBAFEA}" type="datetime1">
              <a:rPr lang="en-US" smtClean="0"/>
              <a:pPr/>
              <a:t>7/18/2016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6758874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06E8D9-51DC-4232-ABAC-CBDF51CAE5CB}" type="datetime1">
              <a:rPr lang="en-US" smtClean="0"/>
              <a:pPr/>
              <a:t>7/18/2016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8484403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E25CF81-96CA-418E-B7D6-9FB025CA15F8}" type="datetime1">
              <a:rPr lang="en-US" smtClean="0"/>
              <a:pPr/>
              <a:t>7/18/2016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889418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EA200627-6EA0-4E7D-8AB3-60420ADDF7DE}" type="datetime1">
              <a:rPr lang="en-US" smtClean="0"/>
              <a:pPr/>
              <a:t>7/18/2016</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6D22F896-40B5-4ADD-8801-0D06FADFA095}" type="slidenum">
              <a:rPr lang="en-US" smtClean="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0547438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4A1F243-0824-4234-97DC-36883EF4B1D7}" type="datetime1">
              <a:rPr lang="en-US" smtClean="0"/>
              <a:pPr/>
              <a:t>7/18/2016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60715538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EB21B20-6C9E-4050-AEF9-2F3CAA678341}" type="datetime1">
              <a:rPr lang="en-US" smtClean="0"/>
              <a:pPr/>
              <a:t>7/18/2016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158184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036317B-D2CE-4D98-915A-2F445220CBF1}" type="datetime1">
              <a:rPr lang="en-US" smtClean="0"/>
              <a:pPr/>
              <a:t>7/18/2016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21350247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5D09DEE-874A-4B72-9313-DFE36DDBE223}" type="datetime1">
              <a:rPr lang="en-US" smtClean="0"/>
              <a:pPr/>
              <a:t>7/18/2016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7449248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FCF1500-9178-4CC1-9CC2-C740466760CE}" type="datetime1">
              <a:rPr lang="en-US" smtClean="0"/>
              <a:pPr/>
              <a:t>7/18/2016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3883765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20B03F-D928-4632-AD9F-68B18D4AF9E2}" type="datetime1">
              <a:rPr lang="en-US" smtClean="0"/>
              <a:pPr/>
              <a:t>7/18/2016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51201423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686C9EE-E040-4657-805B-A9E3068EE055}" type="datetime1">
              <a:rPr lang="en-US" smtClean="0"/>
              <a:pPr/>
              <a:t>7/18/2016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0631437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06C20EA4-ABF1-43AF-B743-4F40276D7601}" type="datetime1">
              <a:rPr lang="en-US" smtClean="0"/>
              <a:pPr/>
              <a:t>7/18/2016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55404708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7BA94C2B-1518-4011-BA35-AB091BA89EA9}" type="datetime1">
              <a:rPr lang="en-US" smtClean="0"/>
              <a:pPr/>
              <a:t>7/18/2016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53516410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9A2B816-BA95-48C5-8BE3-C2811913FF8A}" type="datetime1">
              <a:rPr lang="en-US" smtClean="0"/>
              <a:pPr/>
              <a:t>7/18/2016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8021359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E0090B4-43D6-4755-AA7F-5B12BFF15977}" type="datetime1">
              <a:rPr lang="en-US" smtClean="0"/>
              <a:pPr/>
              <a:t>7/18/2016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6706881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34D65F1-2242-44B4-9BA4-8C88E480BD45}" type="datetime1">
              <a:rPr lang="en-US" smtClean="0"/>
              <a:pPr/>
              <a:t>7/18/2016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19309569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1EDD379-EF63-4AAF-B039-587C959559B2}" type="datetime1">
              <a:rPr lang="en-US" smtClean="0"/>
              <a:pPr/>
              <a:t>7/18/2016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6207729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ED121F2-36EA-44D7-917A-F17062DBAFEA}" type="datetime1">
              <a:rPr lang="en-US" smtClean="0"/>
              <a:pPr/>
              <a:t>7/18/2016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6013719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06E8D9-51DC-4232-ABAC-CBDF51CAE5CB}" type="datetime1">
              <a:rPr lang="en-US" smtClean="0"/>
              <a:pPr/>
              <a:t>7/18/2016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2567625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E25CF81-96CA-418E-B7D6-9FB025CA15F8}" type="datetime1">
              <a:rPr lang="en-US" smtClean="0"/>
              <a:pPr/>
              <a:t>7/18/2016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190502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20" Type="http://schemas.openxmlformats.org/officeDocument/2006/relationships/image" Target="../media/image9.png"/><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image" Target="../media/image8.png"/><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theme" Target="../theme/theme3.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image" Target="../media/image4.png"/><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10" Type="http://schemas.openxmlformats.org/officeDocument/2006/relationships/slideLayout" Target="../slideLayouts/slideLayout44.xml"/><Relationship Id="rId19" Type="http://schemas.openxmlformats.org/officeDocument/2006/relationships/image" Target="../media/image3.png"/><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1E8D8D5-2436-4582-8A04-DA6E980550EA}" type="datetime1">
              <a:rPr lang="en-US" smtClean="0"/>
              <a:pPr/>
              <a:t>7/18/2016</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297418475"/>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 id="2147483720" r:id="rId15"/>
    <p:sldLayoutId id="2147483721" r:id="rId16"/>
    <p:sldLayoutId id="2147483722" r:id="rId17"/>
  </p:sldLayoutIdLst>
  <p:hf hdr="0" ftr="0" dt="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12188825" cy="6856215"/>
            <a:chOff x="0" y="0"/>
            <a:chExt cx="12188825" cy="6856215"/>
          </a:xfrm>
        </p:grpSpPr>
        <p:pic>
          <p:nvPicPr>
            <p:cNvPr id="8" name="Picture 7" descr="HD-PanelContent-V.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A6CE17C-9027-4842-BB34-87DC8A4A5B67}" type="datetime1">
              <a:rPr lang="en-US" smtClean="0"/>
              <a:pPr/>
              <a:t>7/18/2016</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047436308"/>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 id="2147483736" r:id="rId13"/>
    <p:sldLayoutId id="2147483737" r:id="rId14"/>
    <p:sldLayoutId id="2147483738" r:id="rId15"/>
    <p:sldLayoutId id="2147483739" r:id="rId16"/>
    <p:sldLayoutId id="2147483740" r:id="rId17"/>
  </p:sldLayoutIdLst>
  <p:hf hdr="0" ftr="0" dt="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1E8D8D5-2436-4582-8A04-DA6E980550EA}" type="datetime1">
              <a:rPr lang="en-US" smtClean="0"/>
              <a:pPr/>
              <a:t>7/18/2016</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19903639"/>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 id="2147483753" r:id="rId12"/>
    <p:sldLayoutId id="2147483754" r:id="rId13"/>
    <p:sldLayoutId id="2147483755" r:id="rId14"/>
    <p:sldLayoutId id="2147483756" r:id="rId15"/>
    <p:sldLayoutId id="2147483757" r:id="rId16"/>
    <p:sldLayoutId id="2147483758" r:id="rId17"/>
  </p:sldLayoutIdLst>
  <p:hf hdr="0" ftr="0" dt="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36.xml"/><Relationship Id="rId6" Type="http://schemas.microsoft.com/office/2007/relationships/hdphoto" Target="../media/hdphoto1.wdp"/><Relationship Id="rId5" Type="http://schemas.openxmlformats.org/officeDocument/2006/relationships/image" Target="../media/image12.png"/><Relationship Id="rId4" Type="http://schemas.openxmlformats.org/officeDocument/2006/relationships/image" Target="../media/image14.jpeg"/></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36.xml"/><Relationship Id="rId5" Type="http://schemas.microsoft.com/office/2007/relationships/hdphoto" Target="../media/hdphoto1.wdp"/><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3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36.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9.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9.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5.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42.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42.xml"/></Relationships>
</file>

<file path=ppt/slides/_rels/slide11.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1.xml"/><Relationship Id="rId1" Type="http://schemas.openxmlformats.org/officeDocument/2006/relationships/slideLayout" Target="../slideLayouts/slideLayout42.xml"/></Relationships>
</file>

<file path=ppt/slides/_rels/slide12.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2.xml"/><Relationship Id="rId1" Type="http://schemas.openxmlformats.org/officeDocument/2006/relationships/slideLayout" Target="../slideLayouts/slideLayout4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41.xml"/></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pct90">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363373" y="2367948"/>
            <a:ext cx="7301132" cy="1219313"/>
          </a:xfrm>
        </p:spPr>
        <p:txBody>
          <a:bodyPr>
            <a:normAutofit fontScale="90000"/>
          </a:bodyPr>
          <a:lstStyle/>
          <a:p>
            <a:pPr algn="ctr"/>
            <a:r>
              <a:rPr lang="en-US" sz="4400" dirty="0">
                <a:latin typeface="Times New Roman" panose="02020603050405020304" pitchFamily="18" charset="0"/>
                <a:cs typeface="Times New Roman" panose="02020603050405020304" pitchFamily="18" charset="0"/>
              </a:rPr>
              <a:t>Chondrogenic and possible pathologic effects of PRP on adipose derived MSCs.</a:t>
            </a:r>
          </a:p>
        </p:txBody>
      </p:sp>
      <p:sp>
        <p:nvSpPr>
          <p:cNvPr id="3" name="Subtitle 2"/>
          <p:cNvSpPr>
            <a:spLocks noGrp="1"/>
          </p:cNvSpPr>
          <p:nvPr>
            <p:ph type="subTitle" idx="1"/>
          </p:nvPr>
        </p:nvSpPr>
        <p:spPr>
          <a:xfrm>
            <a:off x="2776408" y="3712191"/>
            <a:ext cx="4779424" cy="1459801"/>
          </a:xfrm>
        </p:spPr>
        <p:txBody>
          <a:bodyPr>
            <a:normAutofit fontScale="77500" lnSpcReduction="20000"/>
          </a:bodyPr>
          <a:lstStyle/>
          <a:p>
            <a:pPr algn="l"/>
            <a:r>
              <a:rPr lang="en-US" sz="1800" dirty="0">
                <a:latin typeface="Times New Roman" panose="02020603050405020304" pitchFamily="18" charset="0"/>
                <a:cs typeface="Times New Roman" panose="02020603050405020304" pitchFamily="18" charset="0"/>
              </a:rPr>
              <a:t>Presented by: </a:t>
            </a:r>
            <a:r>
              <a:rPr lang="en-US" sz="1800" dirty="0" err="1">
                <a:latin typeface="Times New Roman" panose="02020603050405020304" pitchFamily="18" charset="0"/>
                <a:cs typeface="Times New Roman" panose="02020603050405020304" pitchFamily="18" charset="0"/>
              </a:rPr>
              <a:t>Arezou</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Pakfar</a:t>
            </a:r>
            <a:endParaRPr lang="en-US" sz="1800" dirty="0">
              <a:latin typeface="Times New Roman" panose="02020603050405020304" pitchFamily="18" charset="0"/>
              <a:cs typeface="Times New Roman" panose="02020603050405020304" pitchFamily="18" charset="0"/>
            </a:endParaRPr>
          </a:p>
          <a:p>
            <a:pPr algn="l"/>
            <a:r>
              <a:rPr lang="en-US" sz="1800" dirty="0">
                <a:latin typeface="Times New Roman" panose="02020603050405020304" pitchFamily="18" charset="0"/>
                <a:cs typeface="Times New Roman" panose="02020603050405020304" pitchFamily="18" charset="0"/>
              </a:rPr>
              <a:t>MSc , Cellular and Molecular Biology</a:t>
            </a:r>
          </a:p>
          <a:p>
            <a:r>
              <a:rPr lang="en-US" sz="1800" dirty="0">
                <a:latin typeface="Times New Roman" panose="02020603050405020304" pitchFamily="18" charset="0"/>
                <a:cs typeface="Times New Roman" panose="02020603050405020304" pitchFamily="18" charset="0"/>
              </a:rPr>
              <a:t>International Congress Integrative Biology</a:t>
            </a:r>
          </a:p>
          <a:p>
            <a:r>
              <a:rPr lang="en-US" sz="1800" dirty="0">
                <a:latin typeface="Times New Roman" panose="02020603050405020304" pitchFamily="18" charset="0"/>
                <a:cs typeface="Times New Roman" panose="02020603050405020304" pitchFamily="18" charset="0"/>
              </a:rPr>
              <a:t>18-20 July</a:t>
            </a:r>
          </a:p>
          <a:p>
            <a:r>
              <a:rPr lang="en-US" sz="1800" dirty="0">
                <a:latin typeface="Times New Roman" panose="02020603050405020304" pitchFamily="18" charset="0"/>
                <a:cs typeface="Times New Roman" panose="02020603050405020304" pitchFamily="18" charset="0"/>
              </a:rPr>
              <a:t>Berlin-Germany</a:t>
            </a:r>
          </a:p>
        </p:txBody>
      </p:sp>
      <p:pic>
        <p:nvPicPr>
          <p:cNvPr id="4" name="Picture 3" descr="Image result for ‫مرکز تحقیقات و فن آوری بن یاخته لوگو‬‎"/>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contrast="20000"/>
                    </a14:imgEffect>
                  </a14:imgLayer>
                </a14:imgProps>
              </a:ext>
            </a:extLst>
          </a:blip>
          <a:srcRect/>
          <a:stretch>
            <a:fillRect/>
          </a:stretch>
        </p:blipFill>
        <p:spPr bwMode="auto">
          <a:xfrm>
            <a:off x="7555832" y="4559997"/>
            <a:ext cx="2295145" cy="818147"/>
          </a:xfrm>
          <a:prstGeom prst="rect">
            <a:avLst/>
          </a:prstGeom>
          <a:noFill/>
          <a:ln w="9525">
            <a:noFill/>
            <a:miter lim="800000"/>
            <a:headEnd/>
            <a:tailEnd/>
          </a:ln>
        </p:spPr>
      </p:pic>
    </p:spTree>
    <p:extLst>
      <p:ext uri="{BB962C8B-B14F-4D97-AF65-F5344CB8AC3E}">
        <p14:creationId xmlns:p14="http://schemas.microsoft.com/office/powerpoint/2010/main" val="10099358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Introduction </a:t>
            </a:r>
          </a:p>
        </p:txBody>
      </p:sp>
      <p:sp>
        <p:nvSpPr>
          <p:cNvPr id="4" name="Slide Number Placeholder 3"/>
          <p:cNvSpPr>
            <a:spLocks noGrp="1"/>
          </p:cNvSpPr>
          <p:nvPr>
            <p:ph type="sldNum" sz="quarter" idx="12"/>
          </p:nvPr>
        </p:nvSpPr>
        <p:spPr/>
        <p:txBody>
          <a:bodyPr/>
          <a:lstStyle/>
          <a:p>
            <a:fld id="{6D22F896-40B5-4ADD-8801-0D06FADFA095}" type="slidenum">
              <a:rPr lang="en-US" smtClean="0"/>
              <a:pPr/>
              <a:t>2</a:t>
            </a:fld>
            <a:endParaRPr lang="en-US" dirty="0"/>
          </a:p>
        </p:txBody>
      </p:sp>
      <p:pic>
        <p:nvPicPr>
          <p:cNvPr id="3" name="Content Placeholder 2"/>
          <p:cNvPicPr>
            <a:picLocks noGrp="1" noChangeAspect="1"/>
          </p:cNvPicPr>
          <p:nvPr>
            <p:ph idx="1"/>
          </p:nvPr>
        </p:nvPicPr>
        <p:blipFill>
          <a:blip r:embed="rId3"/>
          <a:stretch>
            <a:fillRect/>
          </a:stretch>
        </p:blipFill>
        <p:spPr>
          <a:xfrm>
            <a:off x="4435343" y="2941167"/>
            <a:ext cx="3321314" cy="3027833"/>
          </a:xfrm>
        </p:spPr>
      </p:pic>
      <p:pic>
        <p:nvPicPr>
          <p:cNvPr id="7" name="Picture 6"/>
          <p:cNvPicPr>
            <a:picLocks noChangeAspect="1"/>
          </p:cNvPicPr>
          <p:nvPr/>
        </p:nvPicPr>
        <p:blipFill>
          <a:blip r:embed="rId4"/>
          <a:stretch>
            <a:fillRect/>
          </a:stretch>
        </p:blipFill>
        <p:spPr>
          <a:xfrm>
            <a:off x="7756658" y="3138985"/>
            <a:ext cx="2934798" cy="2830014"/>
          </a:xfrm>
          <a:prstGeom prst="rect">
            <a:avLst/>
          </a:prstGeom>
        </p:spPr>
      </p:pic>
      <p:pic>
        <p:nvPicPr>
          <p:cNvPr id="10" name="Picture 9" descr="Image result for ‫مرکز تحقیقات و فن آوری بن یاخته لوگو‬‎"/>
          <p:cNvPicPr/>
          <p:nvPr/>
        </p:nvPicPr>
        <p:blipFill>
          <a:blip r:embed="rId5">
            <a:extLst>
              <a:ext uri="{BEBA8EAE-BF5A-486C-A8C5-ECC9F3942E4B}">
                <a14:imgProps xmlns:a14="http://schemas.microsoft.com/office/drawing/2010/main">
                  <a14:imgLayer r:embed="rId6">
                    <a14:imgEffect>
                      <a14:sharpenSoften amount="50000"/>
                    </a14:imgEffect>
                    <a14:imgEffect>
                      <a14:brightnessContrast contrast="20000"/>
                    </a14:imgEffect>
                  </a14:imgLayer>
                </a14:imgProps>
              </a:ext>
            </a:extLst>
          </a:blip>
          <a:srcRect/>
          <a:stretch>
            <a:fillRect/>
          </a:stretch>
        </p:blipFill>
        <p:spPr bwMode="auto">
          <a:xfrm rot="16200000">
            <a:off x="9946142" y="4552054"/>
            <a:ext cx="2295145" cy="818147"/>
          </a:xfrm>
          <a:prstGeom prst="rect">
            <a:avLst/>
          </a:prstGeom>
          <a:noFill/>
          <a:ln w="9525">
            <a:noFill/>
            <a:miter lim="800000"/>
            <a:headEnd/>
            <a:tailEnd/>
          </a:ln>
        </p:spPr>
      </p:pic>
      <p:pic>
        <p:nvPicPr>
          <p:cNvPr id="8" name="Picture 7"/>
          <p:cNvPicPr>
            <a:picLocks noChangeAspect="1"/>
          </p:cNvPicPr>
          <p:nvPr/>
        </p:nvPicPr>
        <p:blipFill>
          <a:blip r:embed="rId7"/>
          <a:stretch>
            <a:fillRect/>
          </a:stretch>
        </p:blipFill>
        <p:spPr>
          <a:xfrm>
            <a:off x="1033148" y="2931104"/>
            <a:ext cx="3386451" cy="3037895"/>
          </a:xfrm>
          <a:prstGeom prst="rect">
            <a:avLst/>
          </a:prstGeom>
        </p:spPr>
      </p:pic>
      <p:sp>
        <p:nvSpPr>
          <p:cNvPr id="9" name="TextBox 8"/>
          <p:cNvSpPr txBox="1"/>
          <p:nvPr/>
        </p:nvSpPr>
        <p:spPr>
          <a:xfrm>
            <a:off x="660399" y="5968999"/>
            <a:ext cx="2912533" cy="369332"/>
          </a:xfrm>
          <a:prstGeom prst="rect">
            <a:avLst/>
          </a:prstGeom>
          <a:noFill/>
        </p:spPr>
        <p:txBody>
          <a:bodyPr wrap="square" rtlCol="0">
            <a:spAutoFit/>
          </a:bodyPr>
          <a:lstStyle/>
          <a:p>
            <a:r>
              <a:rPr lang="en-US" dirty="0"/>
              <a:t>www.medicalnewstoday.com</a:t>
            </a:r>
          </a:p>
        </p:txBody>
      </p:sp>
    </p:spTree>
    <p:extLst>
      <p:ext uri="{BB962C8B-B14F-4D97-AF65-F5344CB8AC3E}">
        <p14:creationId xmlns:p14="http://schemas.microsoft.com/office/powerpoint/2010/main" val="3869965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PRP Growth Factors</a:t>
            </a:r>
          </a:p>
        </p:txBody>
      </p:sp>
      <p:pic>
        <p:nvPicPr>
          <p:cNvPr id="5" name="Content Placeholder 4"/>
          <p:cNvPicPr>
            <a:picLocks noGrp="1" noChangeAspect="1"/>
          </p:cNvPicPr>
          <p:nvPr>
            <p:ph idx="1"/>
          </p:nvPr>
        </p:nvPicPr>
        <p:blipFill>
          <a:blip r:embed="rId3"/>
          <a:stretch>
            <a:fillRect/>
          </a:stretch>
        </p:blipFill>
        <p:spPr>
          <a:xfrm>
            <a:off x="1430959" y="2446079"/>
            <a:ext cx="8019895" cy="3317875"/>
          </a:xfrm>
        </p:spPr>
      </p:pic>
      <p:sp>
        <p:nvSpPr>
          <p:cNvPr id="4" name="Slide Number Placeholder 3"/>
          <p:cNvSpPr>
            <a:spLocks noGrp="1"/>
          </p:cNvSpPr>
          <p:nvPr>
            <p:ph type="sldNum" sz="quarter" idx="12"/>
          </p:nvPr>
        </p:nvSpPr>
        <p:spPr/>
        <p:txBody>
          <a:bodyPr/>
          <a:lstStyle/>
          <a:p>
            <a:fld id="{6D22F896-40B5-4ADD-8801-0D06FADFA095}" type="slidenum">
              <a:rPr lang="en-US" smtClean="0"/>
              <a:pPr/>
              <a:t>3</a:t>
            </a:fld>
            <a:endParaRPr lang="en-US" dirty="0"/>
          </a:p>
        </p:txBody>
      </p:sp>
      <p:sp>
        <p:nvSpPr>
          <p:cNvPr id="6" name="TextBox 5"/>
          <p:cNvSpPr txBox="1"/>
          <p:nvPr/>
        </p:nvSpPr>
        <p:spPr>
          <a:xfrm>
            <a:off x="677129" y="5924034"/>
            <a:ext cx="2817845" cy="369332"/>
          </a:xfrm>
          <a:prstGeom prst="rect">
            <a:avLst/>
          </a:prstGeom>
          <a:noFill/>
        </p:spPr>
        <p:txBody>
          <a:bodyPr wrap="square" rtlCol="0">
            <a:spAutoFit/>
          </a:bodyPr>
          <a:lstStyle/>
          <a:p>
            <a:r>
              <a:rPr lang="en-US" dirty="0"/>
              <a:t>http://socalbodysculpt.com/</a:t>
            </a:r>
          </a:p>
        </p:txBody>
      </p:sp>
      <p:pic>
        <p:nvPicPr>
          <p:cNvPr id="7" name="Picture 6" descr="Image result for ‫مرکز تحقیقات و فن آوری بن یاخته لوگو‬‎"/>
          <p:cNvPicPr/>
          <p:nvPr/>
        </p:nvPicPr>
        <p:blipFill>
          <a:blip r:embed="rId4">
            <a:extLst>
              <a:ext uri="{BEBA8EAE-BF5A-486C-A8C5-ECC9F3942E4B}">
                <a14:imgProps xmlns:a14="http://schemas.microsoft.com/office/drawing/2010/main">
                  <a14:imgLayer r:embed="rId5">
                    <a14:imgEffect>
                      <a14:sharpenSoften amount="50000"/>
                    </a14:imgEffect>
                    <a14:imgEffect>
                      <a14:brightnessContrast contrast="20000"/>
                    </a14:imgEffect>
                  </a14:imgLayer>
                </a14:imgProps>
              </a:ext>
            </a:extLst>
          </a:blip>
          <a:srcRect/>
          <a:stretch>
            <a:fillRect/>
          </a:stretch>
        </p:blipFill>
        <p:spPr bwMode="auto">
          <a:xfrm rot="16200000">
            <a:off x="10023228" y="4552054"/>
            <a:ext cx="2295145" cy="818147"/>
          </a:xfrm>
          <a:prstGeom prst="rect">
            <a:avLst/>
          </a:prstGeom>
          <a:noFill/>
          <a:ln w="9525">
            <a:noFill/>
            <a:miter lim="800000"/>
            <a:headEnd/>
            <a:tailEnd/>
          </a:ln>
        </p:spPr>
      </p:pic>
    </p:spTree>
    <p:extLst>
      <p:ext uri="{BB962C8B-B14F-4D97-AF65-F5344CB8AC3E}">
        <p14:creationId xmlns:p14="http://schemas.microsoft.com/office/powerpoint/2010/main" val="42568980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D22F896-40B5-4ADD-8801-0D06FADFA095}" type="slidenum">
              <a:rPr lang="en-US" smtClean="0"/>
              <a:pPr/>
              <a:t>4</a:t>
            </a:fld>
            <a:endParaRPr lang="en-US" dirty="0"/>
          </a:p>
        </p:txBody>
      </p:sp>
      <p:sp>
        <p:nvSpPr>
          <p:cNvPr id="5" name="Title 1"/>
          <p:cNvSpPr txBox="1">
            <a:spLocks/>
          </p:cNvSpPr>
          <p:nvPr/>
        </p:nvSpPr>
        <p:spPr>
          <a:xfrm>
            <a:off x="1447802" y="1134532"/>
            <a:ext cx="9601196" cy="1303867"/>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t>PRP Growth Factors</a:t>
            </a:r>
            <a:endParaRPr lang="en-US" dirty="0"/>
          </a:p>
        </p:txBody>
      </p:sp>
      <p:graphicFrame>
        <p:nvGraphicFramePr>
          <p:cNvPr id="6" name="Diagram 5"/>
          <p:cNvGraphicFramePr/>
          <p:nvPr>
            <p:extLst>
              <p:ext uri="{D42A27DB-BD31-4B8C-83A1-F6EECF244321}">
                <p14:modId xmlns:p14="http://schemas.microsoft.com/office/powerpoint/2010/main" val="1962394241"/>
              </p:ext>
            </p:extLst>
          </p:nvPr>
        </p:nvGraphicFramePr>
        <p:xfrm>
          <a:off x="1322614" y="2298472"/>
          <a:ext cx="9454243" cy="29173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6" descr="Image result for ‫مرکز تحقیقات و فن آوری بن یاخته لوگو‬‎"/>
          <p:cNvPicPr/>
          <p:nvPr/>
        </p:nvPicPr>
        <p:blipFill>
          <a:blip r:embed="rId8">
            <a:extLst>
              <a:ext uri="{BEBA8EAE-BF5A-486C-A8C5-ECC9F3942E4B}">
                <a14:imgProps xmlns:a14="http://schemas.microsoft.com/office/drawing/2010/main">
                  <a14:imgLayer r:embed="rId9">
                    <a14:imgEffect>
                      <a14:sharpenSoften amount="50000"/>
                    </a14:imgEffect>
                    <a14:imgEffect>
                      <a14:brightnessContrast contrast="20000"/>
                    </a14:imgEffect>
                  </a14:imgLayer>
                </a14:imgProps>
              </a:ext>
            </a:extLst>
          </a:blip>
          <a:srcRect/>
          <a:stretch>
            <a:fillRect/>
          </a:stretch>
        </p:blipFill>
        <p:spPr bwMode="auto">
          <a:xfrm>
            <a:off x="9206328" y="5057721"/>
            <a:ext cx="2295145" cy="818147"/>
          </a:xfrm>
          <a:prstGeom prst="rect">
            <a:avLst/>
          </a:prstGeom>
          <a:noFill/>
          <a:ln w="9525">
            <a:noFill/>
            <a:miter lim="800000"/>
            <a:headEnd/>
            <a:tailEnd/>
          </a:ln>
        </p:spPr>
      </p:pic>
    </p:spTree>
    <p:extLst>
      <p:ext uri="{BB962C8B-B14F-4D97-AF65-F5344CB8AC3E}">
        <p14:creationId xmlns:p14="http://schemas.microsoft.com/office/powerpoint/2010/main" val="30302293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Issue of this study…</a:t>
            </a:r>
          </a:p>
        </p:txBody>
      </p:sp>
      <p:sp>
        <p:nvSpPr>
          <p:cNvPr id="3" name="Content Placeholder 2"/>
          <p:cNvSpPr>
            <a:spLocks noGrp="1"/>
          </p:cNvSpPr>
          <p:nvPr>
            <p:ph idx="1"/>
          </p:nvPr>
        </p:nvSpPr>
        <p:spPr/>
        <p:txBody>
          <a:bodyPr/>
          <a:lstStyle/>
          <a:p>
            <a:r>
              <a:rPr lang="en-US" dirty="0"/>
              <a:t>The expression of    </a:t>
            </a:r>
            <a:r>
              <a:rPr lang="en-US" dirty="0" err="1"/>
              <a:t>Chondrogenic</a:t>
            </a:r>
            <a:r>
              <a:rPr lang="en-US" dirty="0"/>
              <a:t> markers</a:t>
            </a:r>
          </a:p>
          <a:p>
            <a:pPr marL="0" indent="0">
              <a:buNone/>
            </a:pPr>
            <a:r>
              <a:rPr lang="en-US" dirty="0"/>
              <a:t>                                    Osteogenic markers.</a:t>
            </a:r>
          </a:p>
          <a:p>
            <a:pPr marL="0" indent="0">
              <a:buNone/>
            </a:pPr>
            <a:r>
              <a:rPr lang="en-US" dirty="0"/>
              <a:t>                                     Inflammatory markers.</a:t>
            </a:r>
          </a:p>
          <a:p>
            <a:pPr marL="0" indent="0">
              <a:buNone/>
            </a:pPr>
            <a:r>
              <a:rPr lang="en-US" dirty="0"/>
              <a:t>                                     Angiogenesis markers.</a:t>
            </a:r>
          </a:p>
          <a:p>
            <a:pPr marL="0" indent="0">
              <a:buNone/>
            </a:pPr>
            <a:r>
              <a:rPr lang="en-US" dirty="0"/>
              <a:t>                                     and synthesis of GAG</a:t>
            </a:r>
          </a:p>
        </p:txBody>
      </p:sp>
      <p:sp>
        <p:nvSpPr>
          <p:cNvPr id="4" name="Slide Number Placeholder 3"/>
          <p:cNvSpPr>
            <a:spLocks noGrp="1"/>
          </p:cNvSpPr>
          <p:nvPr>
            <p:ph type="sldNum" sz="quarter" idx="12"/>
          </p:nvPr>
        </p:nvSpPr>
        <p:spPr/>
        <p:txBody>
          <a:bodyPr/>
          <a:lstStyle/>
          <a:p>
            <a:fld id="{6D22F896-40B5-4ADD-8801-0D06FADFA095}" type="slidenum">
              <a:rPr lang="en-US" smtClean="0"/>
              <a:pPr/>
              <a:t>5</a:t>
            </a:fld>
            <a:endParaRPr lang="en-US" dirty="0"/>
          </a:p>
        </p:txBody>
      </p:sp>
      <p:sp>
        <p:nvSpPr>
          <p:cNvPr id="5" name="Left Brace 4"/>
          <p:cNvSpPr/>
          <p:nvPr/>
        </p:nvSpPr>
        <p:spPr>
          <a:xfrm>
            <a:off x="3860801" y="2556932"/>
            <a:ext cx="270932" cy="2133601"/>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6" name="Picture 5" descr="Image result for ‫مرکز تحقیقات و فن آوری بن یاخته لوگو‬‎"/>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contrast="20000"/>
                    </a14:imgEffect>
                  </a14:imgLayer>
                </a14:imgProps>
              </a:ext>
            </a:extLst>
          </a:blip>
          <a:srcRect/>
          <a:stretch>
            <a:fillRect/>
          </a:stretch>
        </p:blipFill>
        <p:spPr bwMode="auto">
          <a:xfrm>
            <a:off x="9206328" y="5057721"/>
            <a:ext cx="2295145" cy="818147"/>
          </a:xfrm>
          <a:prstGeom prst="rect">
            <a:avLst/>
          </a:prstGeom>
          <a:noFill/>
          <a:ln w="9525">
            <a:noFill/>
            <a:miter lim="800000"/>
            <a:headEnd/>
            <a:tailEnd/>
          </a:ln>
        </p:spPr>
      </p:pic>
    </p:spTree>
    <p:extLst>
      <p:ext uri="{BB962C8B-B14F-4D97-AF65-F5344CB8AC3E}">
        <p14:creationId xmlns:p14="http://schemas.microsoft.com/office/powerpoint/2010/main" val="16067150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Methods</a:t>
            </a:r>
          </a:p>
        </p:txBody>
      </p:sp>
      <p:sp>
        <p:nvSpPr>
          <p:cNvPr id="3" name="Content Placeholder 2"/>
          <p:cNvSpPr>
            <a:spLocks noGrp="1"/>
          </p:cNvSpPr>
          <p:nvPr>
            <p:ph idx="1"/>
          </p:nvPr>
        </p:nvSpPr>
        <p:spPr>
          <a:xfrm>
            <a:off x="1295401" y="2391508"/>
            <a:ext cx="9601196" cy="3484360"/>
          </a:xfrm>
        </p:spPr>
        <p:txBody>
          <a:bodyPr>
            <a:normAutofit lnSpcReduction="10000"/>
          </a:bodyPr>
          <a:lstStyle/>
          <a:p>
            <a:r>
              <a:rPr lang="en-US" dirty="0"/>
              <a:t>These techniques have be done:</a:t>
            </a:r>
          </a:p>
          <a:p>
            <a:pPr marL="0" indent="0">
              <a:buNone/>
            </a:pPr>
            <a:r>
              <a:rPr lang="en-US" dirty="0"/>
              <a:t>    1. Preparation of PRP</a:t>
            </a:r>
          </a:p>
          <a:p>
            <a:pPr marL="0" indent="0">
              <a:buNone/>
            </a:pPr>
            <a:r>
              <a:rPr lang="en-US" dirty="0"/>
              <a:t>    2. Mesenchymal Stem Sell </a:t>
            </a:r>
            <a:r>
              <a:rPr lang="en-US" b="1" dirty="0"/>
              <a:t>extraction</a:t>
            </a:r>
            <a:r>
              <a:rPr lang="en-US" dirty="0"/>
              <a:t> from human adipose</a:t>
            </a:r>
          </a:p>
          <a:p>
            <a:pPr marL="0" indent="0">
              <a:buNone/>
            </a:pPr>
            <a:r>
              <a:rPr lang="en-US" dirty="0"/>
              <a:t>    3. Flow cytometry </a:t>
            </a:r>
          </a:p>
          <a:p>
            <a:pPr marL="0" indent="0">
              <a:buNone/>
            </a:pPr>
            <a:r>
              <a:rPr lang="en-US" dirty="0"/>
              <a:t>    4. Analysis the efficiency of </a:t>
            </a:r>
            <a:r>
              <a:rPr lang="en-US" dirty="0" err="1"/>
              <a:t>chondrogenesis</a:t>
            </a:r>
            <a:endParaRPr lang="en-US" dirty="0"/>
          </a:p>
          <a:p>
            <a:pPr marL="0" indent="0">
              <a:buNone/>
            </a:pPr>
            <a:r>
              <a:rPr lang="en-US" dirty="0"/>
              <a:t>    5. Analyses the efficiency of Osteogenesis and hypertrophy</a:t>
            </a:r>
          </a:p>
          <a:p>
            <a:pPr marL="0" indent="0">
              <a:buNone/>
            </a:pPr>
            <a:r>
              <a:rPr lang="en-US" dirty="0"/>
              <a:t>    6. Analysis the angiogenesis and inflammation</a:t>
            </a:r>
          </a:p>
          <a:p>
            <a:pPr marL="0" indent="0">
              <a:buNone/>
            </a:pPr>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pPr/>
              <a:t>6</a:t>
            </a:fld>
            <a:endParaRPr lang="en-US" dirty="0"/>
          </a:p>
        </p:txBody>
      </p:sp>
      <p:pic>
        <p:nvPicPr>
          <p:cNvPr id="5" name="Picture 4" descr="Image result for ‫مرکز تحقیقات و فن آوری بن یاخته لوگو‬‎"/>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contrast="20000"/>
                    </a14:imgEffect>
                  </a14:imgLayer>
                </a14:imgProps>
              </a:ext>
            </a:extLst>
          </a:blip>
          <a:srcRect/>
          <a:stretch>
            <a:fillRect/>
          </a:stretch>
        </p:blipFill>
        <p:spPr bwMode="auto">
          <a:xfrm>
            <a:off x="9206328" y="5057721"/>
            <a:ext cx="2295145" cy="818147"/>
          </a:xfrm>
          <a:prstGeom prst="rect">
            <a:avLst/>
          </a:prstGeom>
          <a:noFill/>
          <a:ln w="9525">
            <a:noFill/>
            <a:miter lim="800000"/>
            <a:headEnd/>
            <a:tailEnd/>
          </a:ln>
        </p:spPr>
      </p:pic>
    </p:spTree>
    <p:extLst>
      <p:ext uri="{BB962C8B-B14F-4D97-AF65-F5344CB8AC3E}">
        <p14:creationId xmlns:p14="http://schemas.microsoft.com/office/powerpoint/2010/main" val="1092941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 and conclusion</a:t>
            </a:r>
          </a:p>
        </p:txBody>
      </p:sp>
      <p:sp>
        <p:nvSpPr>
          <p:cNvPr id="3" name="Content Placeholder 2"/>
          <p:cNvSpPr>
            <a:spLocks noGrp="1"/>
          </p:cNvSpPr>
          <p:nvPr>
            <p:ph idx="1"/>
          </p:nvPr>
        </p:nvSpPr>
        <p:spPr/>
        <p:txBody>
          <a:bodyPr/>
          <a:lstStyle/>
          <a:p>
            <a:r>
              <a:rPr lang="en-US" dirty="0"/>
              <a:t>Results are divided into five groups:</a:t>
            </a:r>
          </a:p>
          <a:p>
            <a:pPr marL="457200" indent="-457200">
              <a:buFont typeface="+mj-lt"/>
              <a:buAutoNum type="arabicPeriod"/>
            </a:pPr>
            <a:r>
              <a:rPr lang="en-US" dirty="0" err="1"/>
              <a:t>Chondrogenic</a:t>
            </a:r>
            <a:r>
              <a:rPr lang="en-US" dirty="0"/>
              <a:t> markers express in PRP-based medium</a:t>
            </a:r>
          </a:p>
          <a:p>
            <a:pPr marL="457200" indent="-457200">
              <a:buFont typeface="+mj-lt"/>
              <a:buAutoNum type="arabicPeriod"/>
            </a:pPr>
            <a:r>
              <a:rPr lang="en-US" dirty="0" err="1"/>
              <a:t>Angiogenic</a:t>
            </a:r>
            <a:r>
              <a:rPr lang="en-US" dirty="0"/>
              <a:t> potential of the differentiated cells</a:t>
            </a:r>
          </a:p>
          <a:p>
            <a:pPr marL="457200" indent="-457200">
              <a:buFont typeface="+mj-lt"/>
              <a:buAutoNum type="arabicPeriod"/>
            </a:pPr>
            <a:r>
              <a:rPr lang="en-US" dirty="0"/>
              <a:t>Inflammatory potential of the differentiated cells</a:t>
            </a:r>
          </a:p>
          <a:p>
            <a:pPr marL="457200" indent="-457200">
              <a:buFont typeface="+mj-lt"/>
              <a:buAutoNum type="arabicPeriod"/>
            </a:pPr>
            <a:r>
              <a:rPr lang="en-US" dirty="0"/>
              <a:t>Advent of osteogenic marker in the differentiated cells</a:t>
            </a:r>
          </a:p>
          <a:p>
            <a:pPr marL="457200" indent="-457200">
              <a:buFont typeface="+mj-lt"/>
              <a:buAutoNum type="arabicPeriod"/>
            </a:pPr>
            <a:r>
              <a:rPr lang="en-US" dirty="0"/>
              <a:t>GAG production</a:t>
            </a:r>
          </a:p>
        </p:txBody>
      </p:sp>
      <p:sp>
        <p:nvSpPr>
          <p:cNvPr id="4" name="Slide Number Placeholder 3"/>
          <p:cNvSpPr>
            <a:spLocks noGrp="1"/>
          </p:cNvSpPr>
          <p:nvPr>
            <p:ph type="sldNum" sz="quarter" idx="12"/>
          </p:nvPr>
        </p:nvSpPr>
        <p:spPr/>
        <p:txBody>
          <a:bodyPr/>
          <a:lstStyle/>
          <a:p>
            <a:fld id="{6D22F896-40B5-4ADD-8801-0D06FADFA095}" type="slidenum">
              <a:rPr lang="en-US" smtClean="0"/>
              <a:pPr/>
              <a:t>7</a:t>
            </a:fld>
            <a:endParaRPr lang="en-US" dirty="0"/>
          </a:p>
        </p:txBody>
      </p:sp>
      <p:pic>
        <p:nvPicPr>
          <p:cNvPr id="5" name="Picture 4" descr="Image result for ‫مرکز تحقیقات و فن آوری بن یاخته لوگو‬‎"/>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contrast="20000"/>
                    </a14:imgEffect>
                  </a14:imgLayer>
                </a14:imgProps>
              </a:ext>
            </a:extLst>
          </a:blip>
          <a:srcRect/>
          <a:stretch>
            <a:fillRect/>
          </a:stretch>
        </p:blipFill>
        <p:spPr bwMode="auto">
          <a:xfrm>
            <a:off x="9206328" y="5057721"/>
            <a:ext cx="2295145" cy="818147"/>
          </a:xfrm>
          <a:prstGeom prst="rect">
            <a:avLst/>
          </a:prstGeom>
          <a:noFill/>
          <a:ln w="9525">
            <a:noFill/>
            <a:miter lim="800000"/>
            <a:headEnd/>
            <a:tailEnd/>
          </a:ln>
        </p:spPr>
      </p:pic>
    </p:spTree>
    <p:extLst>
      <p:ext uri="{BB962C8B-B14F-4D97-AF65-F5344CB8AC3E}">
        <p14:creationId xmlns:p14="http://schemas.microsoft.com/office/powerpoint/2010/main" val="27763160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293810" y="982134"/>
            <a:ext cx="3718455" cy="1371600"/>
          </a:xfrm>
        </p:spPr>
        <p:txBody>
          <a:bodyPr>
            <a:normAutofit/>
          </a:bodyPr>
          <a:lstStyle/>
          <a:p>
            <a:r>
              <a:rPr lang="en-US" sz="3600" dirty="0" err="1"/>
              <a:t>Chondrogenic</a:t>
            </a:r>
            <a:r>
              <a:rPr lang="en-US" sz="3600" dirty="0"/>
              <a:t> markers expression</a:t>
            </a:r>
          </a:p>
        </p:txBody>
      </p:sp>
      <p:pic>
        <p:nvPicPr>
          <p:cNvPr id="5" name="Content Placeholder 4"/>
          <p:cNvPicPr>
            <a:picLocks noGrp="1" noChangeAspect="1"/>
          </p:cNvPicPr>
          <p:nvPr>
            <p:ph idx="1"/>
          </p:nvPr>
        </p:nvPicPr>
        <p:blipFill>
          <a:blip r:embed="rId3"/>
          <a:stretch>
            <a:fillRect/>
          </a:stretch>
        </p:blipFill>
        <p:spPr>
          <a:xfrm>
            <a:off x="5300133" y="745067"/>
            <a:ext cx="5227845" cy="5367866"/>
          </a:xfrm>
          <a:prstGeom prst="rect">
            <a:avLst/>
          </a:prstGeom>
        </p:spPr>
      </p:pic>
      <p:sp>
        <p:nvSpPr>
          <p:cNvPr id="7" name="Text Placeholder 6"/>
          <p:cNvSpPr>
            <a:spLocks noGrp="1"/>
          </p:cNvSpPr>
          <p:nvPr>
            <p:ph type="body" sz="half" idx="2"/>
          </p:nvPr>
        </p:nvSpPr>
        <p:spPr>
          <a:xfrm>
            <a:off x="795867" y="3031065"/>
            <a:ext cx="4216399" cy="3081868"/>
          </a:xfrm>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pPr/>
              <a:t>8</a:t>
            </a:fld>
            <a:endParaRPr lang="en-US" dirty="0"/>
          </a:p>
        </p:txBody>
      </p:sp>
      <p:sp>
        <p:nvSpPr>
          <p:cNvPr id="2" name="TextBox 1"/>
          <p:cNvSpPr txBox="1"/>
          <p:nvPr/>
        </p:nvSpPr>
        <p:spPr>
          <a:xfrm>
            <a:off x="10527977" y="2353734"/>
            <a:ext cx="838717" cy="369332"/>
          </a:xfrm>
          <a:prstGeom prst="rect">
            <a:avLst/>
          </a:prstGeom>
          <a:noFill/>
        </p:spPr>
        <p:txBody>
          <a:bodyPr wrap="square" rtlCol="0">
            <a:spAutoFit/>
          </a:bodyPr>
          <a:lstStyle/>
          <a:p>
            <a:r>
              <a:rPr lang="en-US" dirty="0"/>
              <a:t>Col II</a:t>
            </a:r>
          </a:p>
        </p:txBody>
      </p:sp>
      <p:sp>
        <p:nvSpPr>
          <p:cNvPr id="8" name="TextBox 7"/>
          <p:cNvSpPr txBox="1"/>
          <p:nvPr/>
        </p:nvSpPr>
        <p:spPr>
          <a:xfrm>
            <a:off x="10527977" y="3603414"/>
            <a:ext cx="838717" cy="369332"/>
          </a:xfrm>
          <a:prstGeom prst="rect">
            <a:avLst/>
          </a:prstGeom>
          <a:noFill/>
        </p:spPr>
        <p:txBody>
          <a:bodyPr wrap="square" rtlCol="0">
            <a:spAutoFit/>
          </a:bodyPr>
          <a:lstStyle/>
          <a:p>
            <a:r>
              <a:rPr lang="en-US" dirty="0"/>
              <a:t>Col X</a:t>
            </a:r>
          </a:p>
        </p:txBody>
      </p:sp>
      <p:cxnSp>
        <p:nvCxnSpPr>
          <p:cNvPr id="9" name="Straight Arrow Connector 8"/>
          <p:cNvCxnSpPr/>
          <p:nvPr/>
        </p:nvCxnSpPr>
        <p:spPr>
          <a:xfrm flipH="1">
            <a:off x="9062114" y="5418161"/>
            <a:ext cx="191068" cy="204717"/>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a:off x="7818521" y="5261211"/>
            <a:ext cx="191068" cy="204717"/>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p:nvPicPr>
        <p:blipFill>
          <a:blip r:embed="rId4"/>
          <a:stretch>
            <a:fillRect/>
          </a:stretch>
        </p:blipFill>
        <p:spPr>
          <a:xfrm>
            <a:off x="5608882" y="4968578"/>
            <a:ext cx="280440" cy="292633"/>
          </a:xfrm>
          <a:prstGeom prst="rect">
            <a:avLst/>
          </a:prstGeom>
        </p:spPr>
      </p:pic>
      <p:cxnSp>
        <p:nvCxnSpPr>
          <p:cNvPr id="12" name="Straight Arrow Connector 11"/>
          <p:cNvCxnSpPr/>
          <p:nvPr/>
        </p:nvCxnSpPr>
        <p:spPr>
          <a:xfrm flipH="1">
            <a:off x="9273719" y="3501055"/>
            <a:ext cx="191068" cy="204717"/>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7627453" y="3788080"/>
            <a:ext cx="191068" cy="204717"/>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6278349" y="4469640"/>
            <a:ext cx="191068" cy="204717"/>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9760425" y="2990122"/>
            <a:ext cx="191068" cy="204717"/>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H="1">
            <a:off x="7411054" y="2827610"/>
            <a:ext cx="191068" cy="204717"/>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a:off x="5513348" y="2518349"/>
            <a:ext cx="191068" cy="204717"/>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96769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3810" y="982131"/>
            <a:ext cx="3718455" cy="1371600"/>
          </a:xfrm>
        </p:spPr>
        <p:txBody>
          <a:bodyPr>
            <a:normAutofit/>
          </a:bodyPr>
          <a:lstStyle/>
          <a:p>
            <a:r>
              <a:rPr lang="en-US" sz="3600" dirty="0" err="1"/>
              <a:t>Angiogenic</a:t>
            </a:r>
            <a:r>
              <a:rPr lang="en-US" sz="3600" dirty="0"/>
              <a:t> potential of PRP</a:t>
            </a:r>
          </a:p>
        </p:txBody>
      </p:sp>
      <p:sp>
        <p:nvSpPr>
          <p:cNvPr id="4" name="Text Placeholder 3"/>
          <p:cNvSpPr>
            <a:spLocks noGrp="1"/>
          </p:cNvSpPr>
          <p:nvPr>
            <p:ph type="body" sz="half" idx="2"/>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9</a:t>
            </a:fld>
            <a:endParaRPr lang="en-US" dirty="0"/>
          </a:p>
        </p:txBody>
      </p:sp>
      <p:pic>
        <p:nvPicPr>
          <p:cNvPr id="8" name="Content Placeholder 7"/>
          <p:cNvPicPr>
            <a:picLocks noGrp="1" noChangeAspect="1"/>
          </p:cNvPicPr>
          <p:nvPr>
            <p:ph idx="1"/>
          </p:nvPr>
        </p:nvPicPr>
        <p:blipFill>
          <a:blip r:embed="rId3"/>
          <a:stretch>
            <a:fillRect/>
          </a:stretch>
        </p:blipFill>
        <p:spPr>
          <a:xfrm>
            <a:off x="5367340" y="977900"/>
            <a:ext cx="5893328" cy="5001463"/>
          </a:xfrm>
          <a:prstGeom prst="rect">
            <a:avLst/>
          </a:prstGeom>
        </p:spPr>
      </p:pic>
      <p:sp>
        <p:nvSpPr>
          <p:cNvPr id="3" name="TextBox 2"/>
          <p:cNvSpPr txBox="1"/>
          <p:nvPr/>
        </p:nvSpPr>
        <p:spPr>
          <a:xfrm>
            <a:off x="6933062" y="5349041"/>
            <a:ext cx="3138985" cy="369332"/>
          </a:xfrm>
          <a:prstGeom prst="rect">
            <a:avLst/>
          </a:prstGeom>
          <a:noFill/>
        </p:spPr>
        <p:txBody>
          <a:bodyPr wrap="square" rtlCol="0">
            <a:spAutoFit/>
          </a:bodyPr>
          <a:lstStyle/>
          <a:p>
            <a:pPr algn="ctr"/>
            <a:r>
              <a:rPr lang="en-US" dirty="0"/>
              <a:t>HUVEC migration</a:t>
            </a:r>
          </a:p>
        </p:txBody>
      </p:sp>
    </p:spTree>
    <p:extLst>
      <p:ext uri="{BB962C8B-B14F-4D97-AF65-F5344CB8AC3E}">
        <p14:creationId xmlns:p14="http://schemas.microsoft.com/office/powerpoint/2010/main" val="22334804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a:blip r:embed="rId3"/>
          <a:stretch>
            <a:fillRect/>
          </a:stretch>
        </p:blipFill>
        <p:spPr>
          <a:xfrm>
            <a:off x="6819027" y="982132"/>
            <a:ext cx="4356973" cy="4986868"/>
          </a:xfrm>
          <a:prstGeom prst="rect">
            <a:avLst/>
          </a:prstGeom>
        </p:spPr>
      </p:pic>
      <p:sp>
        <p:nvSpPr>
          <p:cNvPr id="4" name="Text Placeholder 3"/>
          <p:cNvSpPr>
            <a:spLocks noGrp="1"/>
          </p:cNvSpPr>
          <p:nvPr>
            <p:ph type="body" sz="half" idx="2"/>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smtClean="0"/>
              <a:pPr/>
              <a:t>10</a:t>
            </a:fld>
            <a:endParaRPr lang="en-US" dirty="0"/>
          </a:p>
        </p:txBody>
      </p:sp>
      <p:sp>
        <p:nvSpPr>
          <p:cNvPr id="6" name="Title 1"/>
          <p:cNvSpPr txBox="1">
            <a:spLocks/>
          </p:cNvSpPr>
          <p:nvPr/>
        </p:nvSpPr>
        <p:spPr>
          <a:xfrm>
            <a:off x="1293810" y="999064"/>
            <a:ext cx="3718455" cy="1371600"/>
          </a:xfrm>
          <a:prstGeom prst="rect">
            <a:avLst/>
          </a:prstGeom>
          <a:effectLst/>
        </p:spPr>
        <p:txBody>
          <a:bodyPr vert="horz" lIns="91440" tIns="45720" rIns="91440" bIns="45720" rtlCol="0" anchor="b">
            <a:normAutofit/>
          </a:bodyPr>
          <a:lstStyle>
            <a:lvl1pPr algn="ctr" defTabSz="457200" rtl="0" eaLnBrk="1" latinLnBrk="0" hangingPunct="1">
              <a:spcBef>
                <a:spcPct val="0"/>
              </a:spcBef>
              <a:buNone/>
              <a:defRPr sz="2400" b="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600" dirty="0"/>
              <a:t>Inflammatory potential of PRP</a:t>
            </a:r>
          </a:p>
        </p:txBody>
      </p:sp>
      <p:sp>
        <p:nvSpPr>
          <p:cNvPr id="2" name="TextBox 1"/>
          <p:cNvSpPr txBox="1"/>
          <p:nvPr/>
        </p:nvSpPr>
        <p:spPr>
          <a:xfrm rot="16200000">
            <a:off x="6379890" y="4280561"/>
            <a:ext cx="878275" cy="369332"/>
          </a:xfrm>
          <a:prstGeom prst="rect">
            <a:avLst/>
          </a:prstGeom>
          <a:noFill/>
        </p:spPr>
        <p:txBody>
          <a:bodyPr wrap="square" rtlCol="0">
            <a:spAutoFit/>
          </a:bodyPr>
          <a:lstStyle/>
          <a:p>
            <a:r>
              <a:rPr lang="en-US" b="1" dirty="0"/>
              <a:t>U937</a:t>
            </a:r>
          </a:p>
        </p:txBody>
      </p:sp>
    </p:spTree>
    <p:extLst>
      <p:ext uri="{BB962C8B-B14F-4D97-AF65-F5344CB8AC3E}">
        <p14:creationId xmlns:p14="http://schemas.microsoft.com/office/powerpoint/2010/main" val="15732657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11</a:t>
            </a:fld>
            <a:endParaRPr lang="en-US" dirty="0"/>
          </a:p>
        </p:txBody>
      </p:sp>
      <p:sp>
        <p:nvSpPr>
          <p:cNvPr id="6" name="Title 1"/>
          <p:cNvSpPr txBox="1">
            <a:spLocks/>
          </p:cNvSpPr>
          <p:nvPr/>
        </p:nvSpPr>
        <p:spPr>
          <a:xfrm>
            <a:off x="1293810" y="982131"/>
            <a:ext cx="3718455" cy="1371600"/>
          </a:xfrm>
          <a:prstGeom prst="rect">
            <a:avLst/>
          </a:prstGeom>
          <a:effectLst/>
        </p:spPr>
        <p:txBody>
          <a:bodyPr vert="horz" lIns="91440" tIns="45720" rIns="91440" bIns="45720" rtlCol="0" anchor="b">
            <a:normAutofit/>
          </a:bodyPr>
          <a:lstStyle>
            <a:lvl1pPr algn="ctr" defTabSz="457200" rtl="0" eaLnBrk="1" latinLnBrk="0" hangingPunct="1">
              <a:spcBef>
                <a:spcPct val="0"/>
              </a:spcBef>
              <a:buNone/>
              <a:defRPr sz="2400" b="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600" dirty="0"/>
              <a:t>Osteogenic marker expression</a:t>
            </a:r>
          </a:p>
        </p:txBody>
      </p:sp>
      <p:pic>
        <p:nvPicPr>
          <p:cNvPr id="3" name="Content Placeholder 2"/>
          <p:cNvPicPr>
            <a:picLocks noGrp="1" noChangeAspect="1"/>
          </p:cNvPicPr>
          <p:nvPr>
            <p:ph idx="1"/>
          </p:nvPr>
        </p:nvPicPr>
        <p:blipFill>
          <a:blip r:embed="rId3"/>
          <a:stretch>
            <a:fillRect/>
          </a:stretch>
        </p:blipFill>
        <p:spPr>
          <a:xfrm>
            <a:off x="7102929" y="982131"/>
            <a:ext cx="3951514" cy="4892675"/>
          </a:xfrm>
          <a:prstGeom prst="rect">
            <a:avLst/>
          </a:prstGeom>
        </p:spPr>
      </p:pic>
      <p:sp>
        <p:nvSpPr>
          <p:cNvPr id="2" name="TextBox 1"/>
          <p:cNvSpPr txBox="1"/>
          <p:nvPr/>
        </p:nvSpPr>
        <p:spPr>
          <a:xfrm>
            <a:off x="5885411" y="1579418"/>
            <a:ext cx="1217518" cy="707886"/>
          </a:xfrm>
          <a:prstGeom prst="rect">
            <a:avLst/>
          </a:prstGeom>
          <a:noFill/>
        </p:spPr>
        <p:txBody>
          <a:bodyPr wrap="square" rtlCol="0">
            <a:spAutoFit/>
          </a:bodyPr>
          <a:lstStyle/>
          <a:p>
            <a:pPr algn="ctr"/>
            <a:r>
              <a:rPr lang="en-US" sz="2000" b="1" dirty="0"/>
              <a:t>ALP</a:t>
            </a:r>
          </a:p>
          <a:p>
            <a:pPr algn="ctr"/>
            <a:r>
              <a:rPr lang="en-US" sz="2000" b="1" dirty="0"/>
              <a:t>activity</a:t>
            </a:r>
          </a:p>
        </p:txBody>
      </p:sp>
      <p:sp>
        <p:nvSpPr>
          <p:cNvPr id="7" name="TextBox 6"/>
          <p:cNvSpPr txBox="1"/>
          <p:nvPr/>
        </p:nvSpPr>
        <p:spPr>
          <a:xfrm>
            <a:off x="5594465" y="3074525"/>
            <a:ext cx="1599904" cy="707886"/>
          </a:xfrm>
          <a:prstGeom prst="rect">
            <a:avLst/>
          </a:prstGeom>
          <a:noFill/>
        </p:spPr>
        <p:txBody>
          <a:bodyPr wrap="square" rtlCol="0">
            <a:spAutoFit/>
          </a:bodyPr>
          <a:lstStyle/>
          <a:p>
            <a:pPr algn="ctr"/>
            <a:r>
              <a:rPr lang="en-US" sz="2000" b="1" dirty="0"/>
              <a:t>Calcium deposition</a:t>
            </a:r>
          </a:p>
        </p:txBody>
      </p:sp>
      <p:sp>
        <p:nvSpPr>
          <p:cNvPr id="8" name="TextBox 7"/>
          <p:cNvSpPr txBox="1"/>
          <p:nvPr/>
        </p:nvSpPr>
        <p:spPr>
          <a:xfrm>
            <a:off x="5795901" y="4771505"/>
            <a:ext cx="1396539" cy="369332"/>
          </a:xfrm>
          <a:prstGeom prst="rect">
            <a:avLst/>
          </a:prstGeom>
          <a:noFill/>
        </p:spPr>
        <p:txBody>
          <a:bodyPr wrap="square" rtlCol="0">
            <a:spAutoFit/>
          </a:bodyPr>
          <a:lstStyle/>
          <a:p>
            <a:pPr algn="ctr"/>
            <a:r>
              <a:rPr lang="en-US" b="1" dirty="0"/>
              <a:t>RUNX 2</a:t>
            </a:r>
          </a:p>
        </p:txBody>
      </p:sp>
    </p:spTree>
    <p:extLst>
      <p:ext uri="{BB962C8B-B14F-4D97-AF65-F5344CB8AC3E}">
        <p14:creationId xmlns:p14="http://schemas.microsoft.com/office/powerpoint/2010/main" val="21322464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3">
            <a:grayscl/>
          </a:blip>
          <a:stretch>
            <a:fillRect/>
          </a:stretch>
        </p:blipFill>
        <p:spPr>
          <a:xfrm>
            <a:off x="6173579" y="982663"/>
            <a:ext cx="3959642" cy="4892675"/>
          </a:xfrm>
          <a:prstGeom prst="rect">
            <a:avLst/>
          </a:prstGeom>
        </p:spPr>
      </p:pic>
      <p:sp>
        <p:nvSpPr>
          <p:cNvPr id="4" name="Text Placeholder 3"/>
          <p:cNvSpPr>
            <a:spLocks noGrp="1"/>
          </p:cNvSpPr>
          <p:nvPr>
            <p:ph type="body" sz="half" idx="2"/>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12</a:t>
            </a:fld>
            <a:endParaRPr lang="en-US" dirty="0"/>
          </a:p>
        </p:txBody>
      </p:sp>
      <p:sp>
        <p:nvSpPr>
          <p:cNvPr id="7" name="Title 1"/>
          <p:cNvSpPr txBox="1">
            <a:spLocks/>
          </p:cNvSpPr>
          <p:nvPr/>
        </p:nvSpPr>
        <p:spPr>
          <a:xfrm>
            <a:off x="1293810" y="999064"/>
            <a:ext cx="3718455" cy="1008156"/>
          </a:xfrm>
          <a:prstGeom prst="rect">
            <a:avLst/>
          </a:prstGeom>
          <a:effectLst/>
        </p:spPr>
        <p:txBody>
          <a:bodyPr vert="horz" lIns="91440" tIns="45720" rIns="91440" bIns="45720" rtlCol="0" anchor="b">
            <a:normAutofit/>
          </a:bodyPr>
          <a:lstStyle>
            <a:lvl1pPr algn="ctr" defTabSz="457200" rtl="0" eaLnBrk="1" latinLnBrk="0" hangingPunct="1">
              <a:spcBef>
                <a:spcPct val="0"/>
              </a:spcBef>
              <a:buNone/>
              <a:defRPr sz="2400" b="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600" dirty="0"/>
              <a:t>GAG Production</a:t>
            </a:r>
          </a:p>
        </p:txBody>
      </p:sp>
    </p:spTree>
    <p:extLst>
      <p:ext uri="{BB962C8B-B14F-4D97-AF65-F5344CB8AC3E}">
        <p14:creationId xmlns:p14="http://schemas.microsoft.com/office/powerpoint/2010/main" val="42527163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en-US" dirty="0"/>
              <a:t>Conclusion </a:t>
            </a:r>
          </a:p>
        </p:txBody>
      </p:sp>
      <p:sp>
        <p:nvSpPr>
          <p:cNvPr id="7" name="Subtitle 6"/>
          <p:cNvSpPr>
            <a:spLocks noGrp="1"/>
          </p:cNvSpPr>
          <p:nvPr>
            <p:ph type="subTitle" idx="1"/>
          </p:nvPr>
        </p:nvSpPr>
        <p:spPr>
          <a:xfrm>
            <a:off x="2692398" y="3657597"/>
            <a:ext cx="7006773" cy="1659466"/>
          </a:xfrm>
        </p:spPr>
        <p:txBody>
          <a:bodyPr>
            <a:normAutofit fontScale="77500" lnSpcReduction="20000"/>
          </a:bodyPr>
          <a:lstStyle/>
          <a:p>
            <a:pPr algn="l"/>
            <a:r>
              <a:rPr lang="en-US" sz="2600" dirty="0"/>
              <a:t>PRP</a:t>
            </a:r>
            <a:r>
              <a:rPr lang="en-US" dirty="0"/>
              <a:t>        </a:t>
            </a:r>
            <a:r>
              <a:rPr lang="en-US" sz="2600" dirty="0"/>
              <a:t>decrease </a:t>
            </a:r>
            <a:r>
              <a:rPr lang="en-US" sz="2600" dirty="0" err="1"/>
              <a:t>angiogenic</a:t>
            </a:r>
            <a:r>
              <a:rPr lang="en-US" sz="2600" dirty="0"/>
              <a:t> and inflammatory potential but did</a:t>
            </a:r>
          </a:p>
          <a:p>
            <a:pPr algn="l"/>
            <a:r>
              <a:rPr lang="en-US" sz="2600" dirty="0"/>
              <a:t>              not inhibit them.</a:t>
            </a:r>
          </a:p>
          <a:p>
            <a:pPr algn="l"/>
            <a:r>
              <a:rPr lang="en-US" sz="2600" dirty="0"/>
              <a:t>              enhanced mineralization in the matrix.</a:t>
            </a:r>
          </a:p>
          <a:p>
            <a:pPr algn="l"/>
            <a:r>
              <a:rPr lang="en-US" sz="2300" dirty="0"/>
              <a:t>               </a:t>
            </a:r>
            <a:r>
              <a:rPr lang="en-US" sz="2600" dirty="0"/>
              <a:t>And most of GAG production released out</a:t>
            </a:r>
            <a:endParaRPr lang="en-US" sz="2300"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13</a:t>
            </a:fld>
            <a:endParaRPr lang="en-US" dirty="0"/>
          </a:p>
        </p:txBody>
      </p:sp>
      <p:sp>
        <p:nvSpPr>
          <p:cNvPr id="2" name="Left Brace 1"/>
          <p:cNvSpPr/>
          <p:nvPr/>
        </p:nvSpPr>
        <p:spPr>
          <a:xfrm>
            <a:off x="3466531" y="3657597"/>
            <a:ext cx="93098" cy="982642"/>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40787469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D22F896-40B5-4ADD-8801-0D06FADFA095}" type="slidenum">
              <a:rPr lang="en-US" smtClean="0"/>
              <a:pPr/>
              <a:t>14</a:t>
            </a:fld>
            <a:endParaRPr lang="en-US" dirty="0"/>
          </a:p>
        </p:txBody>
      </p:sp>
      <p:pic>
        <p:nvPicPr>
          <p:cNvPr id="5" name="Picture 4"/>
          <p:cNvPicPr>
            <a:picLocks noChangeAspect="1"/>
          </p:cNvPicPr>
          <p:nvPr/>
        </p:nvPicPr>
        <p:blipFill>
          <a:blip r:embed="rId2"/>
          <a:stretch>
            <a:fillRect/>
          </a:stretch>
        </p:blipFill>
        <p:spPr>
          <a:xfrm>
            <a:off x="764275" y="627796"/>
            <a:ext cx="10645253" cy="5620603"/>
          </a:xfrm>
          <a:prstGeom prst="rect">
            <a:avLst/>
          </a:prstGeom>
        </p:spPr>
      </p:pic>
    </p:spTree>
    <p:extLst>
      <p:ext uri="{BB962C8B-B14F-4D97-AF65-F5344CB8AC3E}">
        <p14:creationId xmlns:p14="http://schemas.microsoft.com/office/powerpoint/2010/main" val="267008711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Times New Roman-Arial">
      <a:maj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1_Organic">
  <a:themeElements>
    <a:clrScheme name="Organic">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anic">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039A4B3-0617-4CFC-B614-27363ECC28AC}"/>
    </a:ext>
  </a:extLst>
</a:theme>
</file>

<file path=ppt/theme/theme3.xml><?xml version="1.0" encoding="utf-8"?>
<a:theme xmlns:a="http://schemas.openxmlformats.org/drawingml/2006/main" name="2_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4126</TotalTime>
  <Words>1376</Words>
  <Application>Microsoft Office PowerPoint</Application>
  <PresentationFormat>Widescreen</PresentationFormat>
  <Paragraphs>136</Paragraphs>
  <Slides>14</Slides>
  <Notes>13</Notes>
  <HiddenSlides>1</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14</vt:i4>
      </vt:variant>
    </vt:vector>
  </HeadingPairs>
  <TitlesOfParts>
    <vt:vector size="21" baseType="lpstr">
      <vt:lpstr>Arial</vt:lpstr>
      <vt:lpstr>Calibri</vt:lpstr>
      <vt:lpstr>Garamond</vt:lpstr>
      <vt:lpstr>Times New Roman</vt:lpstr>
      <vt:lpstr>Organic</vt:lpstr>
      <vt:lpstr>1_Organic</vt:lpstr>
      <vt:lpstr>2_Organic</vt:lpstr>
      <vt:lpstr>Chondrogenic and possible pathologic effects of PRP on adipose derived MSCs.</vt:lpstr>
      <vt:lpstr>Introduction </vt:lpstr>
      <vt:lpstr>PRP Growth Factors</vt:lpstr>
      <vt:lpstr>PowerPoint Presentation</vt:lpstr>
      <vt:lpstr>Issue of this study…</vt:lpstr>
      <vt:lpstr>Methods</vt:lpstr>
      <vt:lpstr>Results and conclusion</vt:lpstr>
      <vt:lpstr>Chondrogenic markers expression</vt:lpstr>
      <vt:lpstr>Angiogenic potential of PRP</vt:lpstr>
      <vt:lpstr>PowerPoint Presentation</vt:lpstr>
      <vt:lpstr>PowerPoint Presentation</vt:lpstr>
      <vt:lpstr>PowerPoint Presentation</vt:lpstr>
      <vt:lpstr>Conclusion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Chondrogenic and possible pathologic effects of PRP on adipose derived MSCs.</dc:title>
  <dc:creator>7U</dc:creator>
  <cp:lastModifiedBy>7U</cp:lastModifiedBy>
  <cp:revision>82</cp:revision>
  <dcterms:created xsi:type="dcterms:W3CDTF">2016-05-22T07:29:53Z</dcterms:created>
  <dcterms:modified xsi:type="dcterms:W3CDTF">2016-07-18T14:12:09Z</dcterms:modified>
</cp:coreProperties>
</file>