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tiff" ContentType="image/tif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32" r:id="rId1"/>
    <p:sldMasterId id="2147483744" r:id="rId2"/>
    <p:sldMasterId id="2147483756" r:id="rId3"/>
  </p:sldMasterIdLst>
  <p:notesMasterIdLst>
    <p:notesMasterId r:id="rId63"/>
  </p:notesMasterIdLst>
  <p:sldIdLst>
    <p:sldId id="256" r:id="rId4"/>
    <p:sldId id="257" r:id="rId5"/>
    <p:sldId id="258" r:id="rId6"/>
    <p:sldId id="259" r:id="rId7"/>
    <p:sldId id="331" r:id="rId8"/>
    <p:sldId id="261" r:id="rId9"/>
    <p:sldId id="262" r:id="rId10"/>
    <p:sldId id="322" r:id="rId11"/>
    <p:sldId id="328" r:id="rId12"/>
    <p:sldId id="333" r:id="rId13"/>
    <p:sldId id="346" r:id="rId14"/>
    <p:sldId id="265" r:id="rId15"/>
    <p:sldId id="348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320" r:id="rId24"/>
    <p:sldId id="347" r:id="rId25"/>
    <p:sldId id="273" r:id="rId26"/>
    <p:sldId id="274" r:id="rId27"/>
    <p:sldId id="275" r:id="rId28"/>
    <p:sldId id="321" r:id="rId29"/>
    <p:sldId id="276" r:id="rId30"/>
    <p:sldId id="280" r:id="rId31"/>
    <p:sldId id="334" r:id="rId32"/>
    <p:sldId id="335" r:id="rId33"/>
    <p:sldId id="336" r:id="rId34"/>
    <p:sldId id="337" r:id="rId35"/>
    <p:sldId id="338" r:id="rId36"/>
    <p:sldId id="286" r:id="rId37"/>
    <p:sldId id="288" r:id="rId38"/>
    <p:sldId id="289" r:id="rId39"/>
    <p:sldId id="291" r:id="rId40"/>
    <p:sldId id="293" r:id="rId41"/>
    <p:sldId id="295" r:id="rId42"/>
    <p:sldId id="297" r:id="rId43"/>
    <p:sldId id="298" r:id="rId44"/>
    <p:sldId id="299" r:id="rId45"/>
    <p:sldId id="330" r:id="rId46"/>
    <p:sldId id="326" r:id="rId47"/>
    <p:sldId id="301" r:id="rId48"/>
    <p:sldId id="345" r:id="rId49"/>
    <p:sldId id="302" r:id="rId50"/>
    <p:sldId id="303" r:id="rId51"/>
    <p:sldId id="304" r:id="rId52"/>
    <p:sldId id="323" r:id="rId53"/>
    <p:sldId id="324" r:id="rId54"/>
    <p:sldId id="340" r:id="rId55"/>
    <p:sldId id="306" r:id="rId56"/>
    <p:sldId id="349" r:id="rId57"/>
    <p:sldId id="342" r:id="rId58"/>
    <p:sldId id="350" r:id="rId59"/>
    <p:sldId id="351" r:id="rId60"/>
    <p:sldId id="352" r:id="rId61"/>
    <p:sldId id="318" r:id="rId62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19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28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deshir\Desktop\Ph.D%20Thesis\Data\Full%20Graphs\REVISED%20Temperatu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deshir\Desktop\Ph.D%20Thesis\Data\Full%20Graphs\REVISED%20pH%20Profi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deshir\Desktop\Ph.D%20Thesis\Data\Full%20Graphs\Thermostability%2010min%20hea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a-IR"/>
  <c:chart>
    <c:autoTitleDeleted val="1"/>
    <c:plotArea>
      <c:layout>
        <c:manualLayout>
          <c:layoutTarget val="inner"/>
          <c:xMode val="edge"/>
          <c:yMode val="edge"/>
          <c:x val="0.22419903583686715"/>
          <c:y val="0.19224352936744227"/>
          <c:w val="0.74715469436211235"/>
          <c:h val="0.68478468899521561"/>
        </c:manualLayout>
      </c:layout>
      <c:scatterChart>
        <c:scatterStyle val="lineMarker"/>
        <c:ser>
          <c:idx val="0"/>
          <c:order val="0"/>
          <c:tx>
            <c:v>Pichia</c:v>
          </c:tx>
          <c:errBars>
            <c:errDir val="y"/>
            <c:errBarType val="both"/>
            <c:errValType val="cust"/>
            <c:plus>
              <c:numRef>
                <c:f>Sheet1!$C$16:$O$16</c:f>
                <c:numCache>
                  <c:formatCode>General</c:formatCode>
                  <c:ptCount val="13"/>
                  <c:pt idx="0">
                    <c:v>0.4</c:v>
                  </c:pt>
                  <c:pt idx="1">
                    <c:v>1.23</c:v>
                  </c:pt>
                  <c:pt idx="2">
                    <c:v>0.9</c:v>
                  </c:pt>
                  <c:pt idx="3">
                    <c:v>0.70000000000000062</c:v>
                  </c:pt>
                  <c:pt idx="4">
                    <c:v>1.62</c:v>
                  </c:pt>
                  <c:pt idx="5">
                    <c:v>2.2000000000000002</c:v>
                  </c:pt>
                  <c:pt idx="6">
                    <c:v>1.93</c:v>
                  </c:pt>
                  <c:pt idx="7">
                    <c:v>0.4</c:v>
                  </c:pt>
                  <c:pt idx="8">
                    <c:v>1.1100000000000001</c:v>
                  </c:pt>
                  <c:pt idx="9">
                    <c:v>2</c:v>
                  </c:pt>
                  <c:pt idx="10">
                    <c:v>2.2999999999999998</c:v>
                  </c:pt>
                  <c:pt idx="11">
                    <c:v>2</c:v>
                  </c:pt>
                  <c:pt idx="12">
                    <c:v>1.1499999999999966</c:v>
                  </c:pt>
                </c:numCache>
              </c:numRef>
            </c:plus>
            <c:minus>
              <c:numRef>
                <c:f>Sheet1!$C$16:$O$16</c:f>
                <c:numCache>
                  <c:formatCode>General</c:formatCode>
                  <c:ptCount val="13"/>
                  <c:pt idx="0">
                    <c:v>0.4</c:v>
                  </c:pt>
                  <c:pt idx="1">
                    <c:v>1.23</c:v>
                  </c:pt>
                  <c:pt idx="2">
                    <c:v>0.9</c:v>
                  </c:pt>
                  <c:pt idx="3">
                    <c:v>0.70000000000000062</c:v>
                  </c:pt>
                  <c:pt idx="4">
                    <c:v>1.62</c:v>
                  </c:pt>
                  <c:pt idx="5">
                    <c:v>2.2000000000000002</c:v>
                  </c:pt>
                  <c:pt idx="6">
                    <c:v>1.93</c:v>
                  </c:pt>
                  <c:pt idx="7">
                    <c:v>0.4</c:v>
                  </c:pt>
                  <c:pt idx="8">
                    <c:v>1.1100000000000001</c:v>
                  </c:pt>
                  <c:pt idx="9">
                    <c:v>2</c:v>
                  </c:pt>
                  <c:pt idx="10">
                    <c:v>2.2999999999999998</c:v>
                  </c:pt>
                  <c:pt idx="11">
                    <c:v>2</c:v>
                  </c:pt>
                  <c:pt idx="12">
                    <c:v>1.1499999999999966</c:v>
                  </c:pt>
                </c:numCache>
              </c:numRef>
            </c:minus>
          </c:errBars>
          <c:xVal>
            <c:numRef>
              <c:f>Sheet1!$C$10:$O$10</c:f>
              <c:numCache>
                <c:formatCode>General</c:formatCode>
                <c:ptCount val="13"/>
                <c:pt idx="0">
                  <c:v>80</c:v>
                </c:pt>
                <c:pt idx="1">
                  <c:v>75</c:v>
                </c:pt>
                <c:pt idx="2">
                  <c:v>70</c:v>
                </c:pt>
                <c:pt idx="3">
                  <c:v>65</c:v>
                </c:pt>
                <c:pt idx="4">
                  <c:v>60</c:v>
                </c:pt>
                <c:pt idx="5">
                  <c:v>55</c:v>
                </c:pt>
                <c:pt idx="6">
                  <c:v>50</c:v>
                </c:pt>
                <c:pt idx="7">
                  <c:v>45</c:v>
                </c:pt>
                <c:pt idx="8">
                  <c:v>40</c:v>
                </c:pt>
                <c:pt idx="9">
                  <c:v>35</c:v>
                </c:pt>
                <c:pt idx="10">
                  <c:v>30</c:v>
                </c:pt>
                <c:pt idx="11">
                  <c:v>25</c:v>
                </c:pt>
                <c:pt idx="12">
                  <c:v>20</c:v>
                </c:pt>
              </c:numCache>
            </c:numRef>
          </c:xVal>
          <c:yVal>
            <c:numRef>
              <c:f>Sheet1!$C$11:$O$11</c:f>
              <c:numCache>
                <c:formatCode>General</c:formatCode>
                <c:ptCount val="13"/>
                <c:pt idx="0">
                  <c:v>33</c:v>
                </c:pt>
                <c:pt idx="1">
                  <c:v>32</c:v>
                </c:pt>
                <c:pt idx="2">
                  <c:v>50</c:v>
                </c:pt>
                <c:pt idx="3">
                  <c:v>87</c:v>
                </c:pt>
                <c:pt idx="4">
                  <c:v>100</c:v>
                </c:pt>
                <c:pt idx="5">
                  <c:v>76</c:v>
                </c:pt>
                <c:pt idx="6">
                  <c:v>70</c:v>
                </c:pt>
                <c:pt idx="7">
                  <c:v>60</c:v>
                </c:pt>
                <c:pt idx="8">
                  <c:v>56</c:v>
                </c:pt>
                <c:pt idx="9">
                  <c:v>49</c:v>
                </c:pt>
                <c:pt idx="10">
                  <c:v>45</c:v>
                </c:pt>
                <c:pt idx="11">
                  <c:v>39</c:v>
                </c:pt>
                <c:pt idx="12">
                  <c:v>35</c:v>
                </c:pt>
              </c:numCache>
            </c:numRef>
          </c:yVal>
        </c:ser>
        <c:axId val="69543808"/>
        <c:axId val="71462912"/>
      </c:scatterChart>
      <c:valAx>
        <c:axId val="695438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 </a:t>
                </a:r>
                <a:r>
                  <a:rPr lang="en-US">
                    <a:latin typeface="Arial"/>
                    <a:cs typeface="Arial"/>
                  </a:rPr>
                  <a:t>°C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71462912"/>
        <c:crosses val="autoZero"/>
        <c:crossBetween val="midCat"/>
      </c:valAx>
      <c:valAx>
        <c:axId val="71462912"/>
        <c:scaling>
          <c:orientation val="minMax"/>
          <c:max val="10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</a:t>
                </a:r>
                <a:r>
                  <a:rPr lang="en-US" baseline="0"/>
                  <a:t> Activity %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69543808"/>
        <c:crosses val="autoZero"/>
        <c:crossBetween val="midCat"/>
        <c:majorUnit val="10"/>
      </c:valAx>
    </c:plotArea>
    <c:plotVisOnly val="1"/>
  </c:chart>
  <c:spPr>
    <a:noFill/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a-IR"/>
  <c:chart>
    <c:autoTitleDeleted val="1"/>
    <c:plotArea>
      <c:layout>
        <c:manualLayout>
          <c:layoutTarget val="inner"/>
          <c:xMode val="edge"/>
          <c:yMode val="edge"/>
          <c:x val="0.12229777773042275"/>
          <c:y val="2.210723659542568E-2"/>
          <c:w val="0.84240105981339664"/>
          <c:h val="0.85527769028871614"/>
        </c:manualLayout>
      </c:layout>
      <c:scatterChart>
        <c:scatterStyle val="lineMarker"/>
        <c:ser>
          <c:idx val="0"/>
          <c:order val="0"/>
          <c:tx>
            <c:v>Pichia</c:v>
          </c:tx>
          <c:errBars>
            <c:errDir val="y"/>
            <c:errBarType val="both"/>
            <c:errValType val="cust"/>
            <c:plus>
              <c:numRef>
                <c:f>Sheet1!$B$11:$M$11</c:f>
                <c:numCache>
                  <c:formatCode>General</c:formatCode>
                  <c:ptCount val="12"/>
                  <c:pt idx="0">
                    <c:v>0.5</c:v>
                  </c:pt>
                  <c:pt idx="1">
                    <c:v>2</c:v>
                  </c:pt>
                  <c:pt idx="2">
                    <c:v>1.1000000000000001</c:v>
                  </c:pt>
                  <c:pt idx="3">
                    <c:v>1</c:v>
                  </c:pt>
                  <c:pt idx="4">
                    <c:v>0.60000000000000064</c:v>
                  </c:pt>
                  <c:pt idx="5">
                    <c:v>0.70000000000000062</c:v>
                  </c:pt>
                  <c:pt idx="6">
                    <c:v>2.2000000000000002</c:v>
                  </c:pt>
                  <c:pt idx="7">
                    <c:v>1.3900000000000001</c:v>
                  </c:pt>
                  <c:pt idx="8">
                    <c:v>2.4</c:v>
                  </c:pt>
                  <c:pt idx="9">
                    <c:v>1.2</c:v>
                  </c:pt>
                  <c:pt idx="10">
                    <c:v>1</c:v>
                  </c:pt>
                  <c:pt idx="11">
                    <c:v>0</c:v>
                  </c:pt>
                </c:numCache>
              </c:numRef>
            </c:plus>
            <c:minus>
              <c:numRef>
                <c:f>Sheet1!$B$11:$M$11</c:f>
                <c:numCache>
                  <c:formatCode>General</c:formatCode>
                  <c:ptCount val="12"/>
                  <c:pt idx="0">
                    <c:v>0.5</c:v>
                  </c:pt>
                  <c:pt idx="1">
                    <c:v>2</c:v>
                  </c:pt>
                  <c:pt idx="2">
                    <c:v>1.1000000000000001</c:v>
                  </c:pt>
                  <c:pt idx="3">
                    <c:v>1</c:v>
                  </c:pt>
                  <c:pt idx="4">
                    <c:v>0.60000000000000064</c:v>
                  </c:pt>
                  <c:pt idx="5">
                    <c:v>0.70000000000000062</c:v>
                  </c:pt>
                  <c:pt idx="6">
                    <c:v>2.2000000000000002</c:v>
                  </c:pt>
                  <c:pt idx="7">
                    <c:v>1.3900000000000001</c:v>
                  </c:pt>
                  <c:pt idx="8">
                    <c:v>2.4</c:v>
                  </c:pt>
                  <c:pt idx="9">
                    <c:v>1.2</c:v>
                  </c:pt>
                  <c:pt idx="10">
                    <c:v>1</c:v>
                  </c:pt>
                  <c:pt idx="11">
                    <c:v>0</c:v>
                  </c:pt>
                </c:numCache>
              </c:numRef>
            </c:minus>
          </c:errBars>
          <c:xVal>
            <c:numRef>
              <c:f>Sheet1!$A$8:$L$8</c:f>
              <c:numCache>
                <c:formatCode>General</c:formatCode>
                <c:ptCount val="12"/>
                <c:pt idx="1">
                  <c:v>6.5</c:v>
                </c:pt>
                <c:pt idx="2">
                  <c:v>6</c:v>
                </c:pt>
                <c:pt idx="3">
                  <c:v>5.5</c:v>
                </c:pt>
                <c:pt idx="4">
                  <c:v>5</c:v>
                </c:pt>
                <c:pt idx="5">
                  <c:v>4.5</c:v>
                </c:pt>
                <c:pt idx="6">
                  <c:v>4</c:v>
                </c:pt>
                <c:pt idx="7">
                  <c:v>3.5</c:v>
                </c:pt>
                <c:pt idx="8">
                  <c:v>3</c:v>
                </c:pt>
                <c:pt idx="9">
                  <c:v>2.5</c:v>
                </c:pt>
                <c:pt idx="10">
                  <c:v>2</c:v>
                </c:pt>
                <c:pt idx="11">
                  <c:v>1.5</c:v>
                </c:pt>
              </c:numCache>
            </c:numRef>
          </c:xVal>
          <c:yVal>
            <c:numRef>
              <c:f>Sheet1!$A$9:$L$9</c:f>
              <c:numCache>
                <c:formatCode>General</c:formatCode>
                <c:ptCount val="12"/>
                <c:pt idx="1">
                  <c:v>20</c:v>
                </c:pt>
                <c:pt idx="2">
                  <c:v>60</c:v>
                </c:pt>
                <c:pt idx="3">
                  <c:v>100</c:v>
                </c:pt>
                <c:pt idx="4">
                  <c:v>85</c:v>
                </c:pt>
                <c:pt idx="5">
                  <c:v>43</c:v>
                </c:pt>
                <c:pt idx="6">
                  <c:v>37</c:v>
                </c:pt>
                <c:pt idx="7">
                  <c:v>40</c:v>
                </c:pt>
                <c:pt idx="8">
                  <c:v>48</c:v>
                </c:pt>
                <c:pt idx="9">
                  <c:v>65</c:v>
                </c:pt>
                <c:pt idx="10">
                  <c:v>45</c:v>
                </c:pt>
                <c:pt idx="11">
                  <c:v>10</c:v>
                </c:pt>
              </c:numCache>
            </c:numRef>
          </c:yVal>
        </c:ser>
        <c:axId val="71474560"/>
        <c:axId val="71484928"/>
      </c:scatterChart>
      <c:valAx>
        <c:axId val="714745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pH</a:t>
                </a:r>
              </a:p>
            </c:rich>
          </c:tx>
          <c:layout/>
        </c:title>
        <c:numFmt formatCode="General" sourceLinked="1"/>
        <c:tickLblPos val="nextTo"/>
        <c:crossAx val="71484928"/>
        <c:crosses val="autoZero"/>
        <c:crossBetween val="midCat"/>
      </c:valAx>
      <c:valAx>
        <c:axId val="71484928"/>
        <c:scaling>
          <c:orientation val="minMax"/>
          <c:max val="1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</a:t>
                </a:r>
                <a:r>
                  <a:rPr lang="en-US" baseline="0"/>
                  <a:t> activity %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5936660632478801E-3"/>
              <c:y val="0.28514413280011253"/>
            </c:manualLayout>
          </c:layout>
        </c:title>
        <c:numFmt formatCode="General" sourceLinked="1"/>
        <c:tickLblPos val="nextTo"/>
        <c:spPr>
          <a:ln>
            <a:solidFill>
              <a:schemeClr val="tx1"/>
            </a:solidFill>
          </a:ln>
        </c:spPr>
        <c:crossAx val="71474560"/>
        <c:crosses val="autoZero"/>
        <c:crossBetween val="midCat"/>
        <c:majorUnit val="10"/>
        <c:minorUnit val="4"/>
      </c:valAx>
      <c:spPr>
        <a:ln>
          <a:noFill/>
        </a:ln>
      </c:spPr>
    </c:plotArea>
    <c:plotVisOnly val="1"/>
  </c:chart>
  <c:spPr>
    <a:noFill/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fa-IR"/>
  <c:chart>
    <c:autoTitleDeleted val="1"/>
    <c:plotArea>
      <c:layout/>
      <c:scatterChart>
        <c:scatterStyle val="lineMarker"/>
        <c:ser>
          <c:idx val="0"/>
          <c:order val="0"/>
          <c:spPr>
            <a:ln w="19050"/>
          </c:spPr>
          <c:errBars>
            <c:errDir val="y"/>
            <c:errBarType val="both"/>
            <c:errValType val="cust"/>
            <c:plus>
              <c:numRef>
                <c:f>Sheet1!$G$33:$N$33</c:f>
                <c:numCache>
                  <c:formatCode>General</c:formatCode>
                  <c:ptCount val="8"/>
                  <c:pt idx="0">
                    <c:v>1.2469999999999968</c:v>
                  </c:pt>
                  <c:pt idx="1">
                    <c:v>1.6319999999999966</c:v>
                  </c:pt>
                  <c:pt idx="2">
                    <c:v>1.45</c:v>
                  </c:pt>
                  <c:pt idx="3">
                    <c:v>2.0539999999999998</c:v>
                  </c:pt>
                  <c:pt idx="4">
                    <c:v>0.81599999999999995</c:v>
                  </c:pt>
                  <c:pt idx="5">
                    <c:v>2.0499999999999998</c:v>
                  </c:pt>
                  <c:pt idx="6">
                    <c:v>0.58799999999999997</c:v>
                  </c:pt>
                  <c:pt idx="7">
                    <c:v>0</c:v>
                  </c:pt>
                </c:numCache>
              </c:numRef>
            </c:plus>
            <c:minus>
              <c:numRef>
                <c:f>Sheet1!$G$33:$N$33</c:f>
                <c:numCache>
                  <c:formatCode>General</c:formatCode>
                  <c:ptCount val="8"/>
                  <c:pt idx="0">
                    <c:v>1.2469999999999968</c:v>
                  </c:pt>
                  <c:pt idx="1">
                    <c:v>1.6319999999999966</c:v>
                  </c:pt>
                  <c:pt idx="2">
                    <c:v>1.45</c:v>
                  </c:pt>
                  <c:pt idx="3">
                    <c:v>2.0539999999999998</c:v>
                  </c:pt>
                  <c:pt idx="4">
                    <c:v>0.81599999999999995</c:v>
                  </c:pt>
                  <c:pt idx="5">
                    <c:v>2.0499999999999998</c:v>
                  </c:pt>
                  <c:pt idx="6">
                    <c:v>0.58799999999999997</c:v>
                  </c:pt>
                  <c:pt idx="7">
                    <c:v>0</c:v>
                  </c:pt>
                </c:numCache>
              </c:numRef>
            </c:minus>
          </c:errBars>
          <c:xVal>
            <c:numRef>
              <c:f>Sheet1!$G$11:$N$11</c:f>
              <c:numCache>
                <c:formatCode>General</c:formatCode>
                <c:ptCount val="8"/>
                <c:pt idx="0">
                  <c:v>100</c:v>
                </c:pt>
                <c:pt idx="1">
                  <c:v>90</c:v>
                </c:pt>
                <c:pt idx="2">
                  <c:v>80</c:v>
                </c:pt>
                <c:pt idx="3">
                  <c:v>70</c:v>
                </c:pt>
                <c:pt idx="4">
                  <c:v>60</c:v>
                </c:pt>
                <c:pt idx="5">
                  <c:v>50</c:v>
                </c:pt>
                <c:pt idx="6">
                  <c:v>40</c:v>
                </c:pt>
                <c:pt idx="7">
                  <c:v>20</c:v>
                </c:pt>
              </c:numCache>
            </c:numRef>
          </c:xVal>
          <c:yVal>
            <c:numRef>
              <c:f>Sheet1!$G$12:$N$12</c:f>
              <c:numCache>
                <c:formatCode>General</c:formatCode>
                <c:ptCount val="8"/>
                <c:pt idx="0">
                  <c:v>25</c:v>
                </c:pt>
                <c:pt idx="1">
                  <c:v>49</c:v>
                </c:pt>
                <c:pt idx="2">
                  <c:v>63.7</c:v>
                </c:pt>
                <c:pt idx="3">
                  <c:v>68.5</c:v>
                </c:pt>
                <c:pt idx="4">
                  <c:v>80.11</c:v>
                </c:pt>
                <c:pt idx="5">
                  <c:v>84.32</c:v>
                </c:pt>
                <c:pt idx="6">
                  <c:v>89.3</c:v>
                </c:pt>
                <c:pt idx="7">
                  <c:v>100</c:v>
                </c:pt>
              </c:numCache>
            </c:numRef>
          </c:yVal>
        </c:ser>
        <c:axId val="69813760"/>
        <c:axId val="69815680"/>
      </c:scatterChart>
      <c:valAx>
        <c:axId val="69813760"/>
        <c:scaling>
          <c:orientation val="minMax"/>
          <c:max val="1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</a:t>
                </a:r>
                <a:r>
                  <a:rPr lang="en-US" baseline="0"/>
                  <a:t> </a:t>
                </a:r>
                <a:r>
                  <a:rPr lang="en-US" baseline="0">
                    <a:latin typeface="Arial"/>
                    <a:cs typeface="Arial"/>
                  </a:rPr>
                  <a:t>ċ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69815680"/>
        <c:crosses val="autoZero"/>
        <c:crossBetween val="midCat"/>
        <c:majorUnit val="10"/>
      </c:valAx>
      <c:valAx>
        <c:axId val="69815680"/>
        <c:scaling>
          <c:orientation val="minMax"/>
          <c:max val="10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Relative</a:t>
                </a:r>
                <a:r>
                  <a:rPr lang="en-US" baseline="0"/>
                  <a:t> activity %</a:t>
                </a:r>
                <a:endParaRPr lang="en-US"/>
              </a:p>
            </c:rich>
          </c:tx>
          <c:layout/>
        </c:title>
        <c:numFmt formatCode="General" sourceLinked="1"/>
        <c:tickLblPos val="nextTo"/>
        <c:crossAx val="69813760"/>
        <c:crosses val="autoZero"/>
        <c:crossBetween val="midCat"/>
        <c:majorUnit val="10"/>
        <c:minorUnit val="4"/>
      </c:valAx>
      <c:spPr>
        <a:ln>
          <a:noFill/>
        </a:ln>
      </c:spPr>
    </c:plotArea>
    <c:plotVisOnly val="1"/>
  </c:chart>
  <c:spPr>
    <a:noFill/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4E700E8-7DE7-4824-901A-3E6EF650B644}" type="datetimeFigureOut">
              <a:rPr lang="fa-IR" smtClean="0"/>
              <a:pPr/>
              <a:t>1436/09/19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97D8BB3-62D1-476A-A1DB-CCEA9B526323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8DC738-52F3-4218-BE16-C18BC0508883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90A0B3F-AF12-4EFB-B30B-840244FF5877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EC4119-FB5F-42B7-B1F4-3DBEAF40EF92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833B85-8664-4032-9F52-676CCFCFECB2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066182-44B7-4895-AB44-F817E578BDF9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C7BBA5-B3B0-46BC-A492-2BCF51C6790C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7AE2932-4BDF-4773-983B-D5ECE5A8DB4F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5E338E-9D0F-4ED3-887B-7220D2381983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957E8B-34C7-4676-90B2-DDF25CCEC612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886BB8-9A04-4C3D-B06C-98095885A190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E1AA14-9D7A-48DB-9265-824F364E9FF3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C5B871-7808-4FF0-8DA7-0AD9B1AE51F2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427E4-1644-4F66-9DE6-2D98A2B8FC94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22FB83-E453-4D56-BACD-A58B99D54838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ABB864-D96B-4F07-BF66-2949E24AF6AD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F9535C-F08B-49B3-92BC-D5A023CB9269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CF4AA-F6A0-4C33-B8CD-F534630C0E8A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D70F4C-A86F-43BB-B73A-DAD1BBB52F2B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ED97E5-5AD0-4C20-A797-E358CF0F7992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7A9745-298F-456D-8682-2555C255CFAB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274431-FEF4-4C09-A38B-1B89BAB4F790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FEEAA6-058F-4997-A37E-5F4FDE63A767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87BB9E-59E9-4A32-A737-0AB2DDF1D724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6C7862-1623-4BF1-A71F-CC5022CAF5D3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88BBA-E650-4B47-B7E5-B66D6C8C0970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A7F59B-3364-48FE-94A2-5334C31AA081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CC21CB-6855-473C-8946-24CB80C828A7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338BC7-293F-45BD-87AB-F4696AB4F1F9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3CE828-555E-4197-88A2-F9B3C9909A77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99438F-D5D7-4E52-A62F-FED93A210635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34AAA1-E274-462F-98FA-536697218470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63C359-29AA-4C5A-8F0A-800B830A0AFB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84DF37-7DF0-4A91-9178-0F6BBBE64946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22DB-20EC-49B0-836A-2016C3FF4809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27E4-1644-4F66-9DE6-2D98A2B8FC94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27D57-C0BC-4299-AB36-3FFD7D1F071E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70AE1-58C1-4AC5-B267-878A5ED770B1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3CF4AA-F6A0-4C33-B8CD-F534630C0E8A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46B25-E199-4353-90F8-EC40668A18C4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D97E5-5AD0-4C20-A797-E358CF0F7992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4859F-249E-4EB3-8D1A-DBD27D43A793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74431-FEF4-4C09-A38B-1B89BAB4F790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EADF-0223-4BB9-8A64-F29DAFD3BE96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7BB9E-59E9-4A32-A737-0AB2DDF1D724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60A17-999E-4B38-B689-7A30FC7C258E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88BBA-E650-4B47-B7E5-B66D6C8C0970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36064-6FDB-46FF-968C-8ED902CE3A30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CC21CB-6855-473C-8946-24CB80C828A7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6F54-26C6-43E9-926D-21BACF3A4422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E3CE828-555E-4197-88A2-F9B3C9909A77}" type="slidenum">
              <a:rPr lang="de-DE" altLang="en-US" smtClean="0"/>
              <a:pPr/>
              <a:t>‹#›</a:t>
            </a:fld>
            <a:endParaRPr lang="de-DE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AFDE-4626-4773-9E16-BC91F8D0B831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34AAA1-E274-462F-98FA-536697218470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5F136-9115-4378-9958-342C2E737A5A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4DF37-7DF0-4A91-9178-0F6BBBE64946}" type="slidenum">
              <a:rPr lang="de-DE" altLang="en-US" smtClean="0"/>
              <a:pPr/>
              <a:t>‹#›</a:t>
            </a:fld>
            <a:endParaRPr lang="de-DE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/>
        </p:nvSpPr>
        <p:spPr bwMode="auto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SimSun" pitchFamily="2" charset="-122"/>
            </a:endParaRPr>
          </a:p>
        </p:txBody>
      </p:sp>
      <p:sp>
        <p:nvSpPr>
          <p:cNvPr id="1027" name="Rectangle 8"/>
          <p:cNvSpPr>
            <a:spLocks noChangeArrowheads="1"/>
          </p:cNvSpPr>
          <p:nvPr/>
        </p:nvSpPr>
        <p:spPr bwMode="auto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e-DE" altLang="en-US" sz="1000">
                <a:ea typeface="SimSun" pitchFamily="2" charset="-122"/>
              </a:rPr>
              <a:t>Page </a:t>
            </a:r>
            <a:r>
              <a:rPr lang="de-DE" altLang="en-US" sz="1000">
                <a:ea typeface="SimSun" pitchFamily="2" charset="-122"/>
                <a:sym typeface="Wingdings" pitchFamily="2" charset="2"/>
              </a:rPr>
              <a:t></a:t>
            </a:r>
            <a:r>
              <a:rPr lang="de-DE" altLang="en-US" sz="1000">
                <a:ea typeface="SimSun" pitchFamily="2" charset="-122"/>
              </a:rPr>
              <a:t> </a:t>
            </a:r>
            <a:fld id="{8666EFCB-E3D2-4760-99C6-D1C1687E4640}" type="slidenum">
              <a:rPr lang="de-DE" altLang="en-US" sz="1000">
                <a:ea typeface="SimSun" pitchFamily="2" charset="-122"/>
              </a:rPr>
              <a:pPr/>
              <a:t>‹#›</a:t>
            </a:fld>
            <a:endParaRPr lang="de-DE" altLang="en-US">
              <a:ea typeface="SimSun" pitchFamily="2" charset="-122"/>
            </a:endParaRPr>
          </a:p>
        </p:txBody>
      </p:sp>
      <p:sp>
        <p:nvSpPr>
          <p:cNvPr id="1028" name="Datumsplatzhalt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SimSun" pitchFamily="2" charset="-122"/>
              </a:defRPr>
            </a:lvl1pPr>
          </a:lstStyle>
          <a:p>
            <a:fld id="{8A561D19-3E7C-4575-9578-E7BA2CD775A0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1029" name="Fußzeilenplatzhalt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SimSun" pitchFamily="2" charset="-122"/>
              </a:defRPr>
            </a:lvl1pPr>
          </a:lstStyle>
          <a:p>
            <a:endParaRPr lang="fa-IR"/>
          </a:p>
        </p:txBody>
      </p:sp>
      <p:sp>
        <p:nvSpPr>
          <p:cNvPr id="1030" name="Foliennummernplatzhalt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SimSun" pitchFamily="2" charset="-122"/>
              </a:defRPr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/>
        </p:nvSpPr>
        <p:spPr bwMode="auto">
          <a:xfrm>
            <a:off x="3124200" y="6365875"/>
            <a:ext cx="2895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>
              <a:ea typeface="SimSun" pitchFamily="2" charset="-122"/>
            </a:endParaRPr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219075" y="6365875"/>
            <a:ext cx="1343025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de-DE" altLang="en-US" sz="1000">
                <a:ea typeface="SimSun" pitchFamily="2" charset="-122"/>
              </a:rPr>
              <a:t>Page </a:t>
            </a:r>
            <a:r>
              <a:rPr lang="de-DE" altLang="en-US" sz="1000">
                <a:ea typeface="SimSun" pitchFamily="2" charset="-122"/>
                <a:sym typeface="Wingdings" pitchFamily="2" charset="2"/>
              </a:rPr>
              <a:t></a:t>
            </a:r>
            <a:r>
              <a:rPr lang="de-DE" altLang="en-US" sz="1000">
                <a:ea typeface="SimSun" pitchFamily="2" charset="-122"/>
              </a:rPr>
              <a:t> </a:t>
            </a:r>
            <a:fld id="{8EF9D265-5ADB-47DA-AF2A-CB78D764EBAC}" type="slidenum">
              <a:rPr lang="de-DE" altLang="en-US" sz="1000">
                <a:ea typeface="SimSun" pitchFamily="2" charset="-122"/>
              </a:rPr>
              <a:pPr/>
              <a:t>‹#›</a:t>
            </a:fld>
            <a:endParaRPr lang="de-DE" altLang="en-US">
              <a:ea typeface="SimSun" pitchFamily="2" charset="-122"/>
            </a:endParaRPr>
          </a:p>
        </p:txBody>
      </p:sp>
      <p:sp>
        <p:nvSpPr>
          <p:cNvPr id="2052" name="Datumsplatzhalter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SimSun" pitchFamily="2" charset="-122"/>
              </a:defRPr>
            </a:lvl1pPr>
          </a:lstStyle>
          <a:p>
            <a:fld id="{23BA4A17-16E8-45CE-BF0F-167F5C24D703}" type="datetime1">
              <a:rPr lang="de-DE" altLang="en-US" smtClean="0"/>
              <a:pPr/>
              <a:t>05.07.2015</a:t>
            </a:fld>
            <a:endParaRPr lang="de-DE" altLang="en-US"/>
          </a:p>
        </p:txBody>
      </p:sp>
      <p:sp>
        <p:nvSpPr>
          <p:cNvPr id="2053" name="Fußzeilenplatzhalter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SimSun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2054" name="Foliennummernplatzhalter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+mn-lt"/>
                <a:ea typeface="SimSun" pitchFamily="2" charset="-122"/>
              </a:defRPr>
            </a:lvl1pPr>
          </a:lstStyle>
          <a:p>
            <a:fld id="{F260678F-4DED-4EF3-BDBD-95B2CEF1C0A3}" type="slidenum">
              <a:rPr lang="de-DE" altLang="en-US"/>
              <a:pPr/>
              <a:t>‹#›</a:t>
            </a:fld>
            <a:endParaRPr lang="de-DE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 ftr="0" dt="0"/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1267937-6860-4197-87ED-738E562ABC1C}" type="datetime1">
              <a:rPr lang="de-DE" smtClean="0"/>
              <a:pPr/>
              <a:t>05.07.2015</a:t>
            </a:fld>
            <a:endParaRPr lang="fa-I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6AE799-E2CB-466E-91F0-A117C935AA14}" type="slidenum">
              <a:rPr lang="fa-IR" smtClean="0"/>
              <a:pPr/>
              <a:t>‹#›</a:t>
            </a:fld>
            <a:endParaRPr lang="fa-I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http://web.expasy.org/images/expasy_logos/expasy_big.gif" TargetMode="External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1412776"/>
            <a:ext cx="9144000" cy="936104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>
                <a:solidFill>
                  <a:schemeClr val="bg1"/>
                </a:solidFill>
              </a:rPr>
              <a:t>Improvement of phytase Thermostability and Catalytic Efficiency by Site-Directed Mutagenesis for Industrial application 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fa-IR" sz="22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560" y="2708920"/>
            <a:ext cx="7772400" cy="317296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dirty="0" smtClean="0"/>
              <a:t>By</a:t>
            </a:r>
          </a:p>
          <a:p>
            <a:pPr algn="ctr">
              <a:defRPr/>
            </a:pPr>
            <a:r>
              <a:rPr lang="en-US" dirty="0" err="1" smtClean="0"/>
              <a:t>Ardeshir</a:t>
            </a:r>
            <a:r>
              <a:rPr lang="en-US" dirty="0" smtClean="0"/>
              <a:t> Hesampour </a:t>
            </a:r>
          </a:p>
          <a:p>
            <a:pPr algn="ctr">
              <a:defRPr/>
            </a:pPr>
            <a:r>
              <a:rPr lang="en-US" dirty="0" smtClean="0"/>
              <a:t> </a:t>
            </a:r>
          </a:p>
          <a:p>
            <a:pPr algn="ctr">
              <a:defRPr/>
            </a:pPr>
            <a:r>
              <a:rPr lang="en-US" dirty="0" smtClean="0"/>
              <a:t> </a:t>
            </a:r>
            <a:r>
              <a:rPr lang="en-US" dirty="0" smtClean="0"/>
              <a:t>Islamic Azad University</a:t>
            </a:r>
            <a:endParaRPr lang="en-US" dirty="0" smtClean="0"/>
          </a:p>
          <a:p>
            <a:pPr algn="ctr">
              <a:defRPr/>
            </a:pPr>
            <a:r>
              <a:rPr lang="en-US" dirty="0" smtClean="0"/>
              <a:t> </a:t>
            </a:r>
          </a:p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July 2015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 rtl="0"/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427E4-1644-4F66-9DE6-2D98A2B8FC94}" type="slidenum">
              <a:rPr lang="de-DE" altLang="en-US" smtClean="0"/>
              <a:pPr/>
              <a:t>1</a:t>
            </a:fld>
            <a:endParaRPr lang="de-DE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20688"/>
            <a:ext cx="5915000" cy="79208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fa-I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28800"/>
            <a:ext cx="8712968" cy="4407768"/>
          </a:xfrm>
        </p:spPr>
        <p:txBody>
          <a:bodyPr/>
          <a:lstStyle/>
          <a:p>
            <a:pPr algn="ctr" rtl="0"/>
            <a:r>
              <a:rPr lang="en-US" sz="1700" dirty="0" err="1" smtClean="0"/>
              <a:t>Phosphatases</a:t>
            </a:r>
            <a:r>
              <a:rPr lang="en-US" sz="1700" dirty="0" smtClean="0"/>
              <a:t> are a diverse class of enzymes and can act on a variety of phosphate esters</a:t>
            </a:r>
          </a:p>
          <a:p>
            <a:pPr algn="ctr" rtl="0"/>
            <a:endParaRPr lang="en-US" sz="1700" dirty="0" smtClean="0"/>
          </a:p>
          <a:p>
            <a:pPr algn="l" rtl="0"/>
            <a:r>
              <a:rPr lang="en-US" sz="1800" dirty="0" smtClean="0"/>
              <a:t>Phytases ( </a:t>
            </a:r>
            <a:r>
              <a:rPr lang="en-US" sz="1800" dirty="0" err="1" smtClean="0"/>
              <a:t>myo</a:t>
            </a:r>
            <a:r>
              <a:rPr lang="en-US" sz="1800" dirty="0" smtClean="0"/>
              <a:t> -</a:t>
            </a:r>
            <a:r>
              <a:rPr lang="en-US" sz="1800" dirty="0" err="1" smtClean="0"/>
              <a:t>inositol</a:t>
            </a:r>
            <a:r>
              <a:rPr lang="en-US" sz="1800" dirty="0" smtClean="0"/>
              <a:t> hexaphosphate phosphohydrolases) are a subgroup of </a:t>
            </a:r>
            <a:r>
              <a:rPr lang="en-US" sz="1800" u="sng" dirty="0" smtClean="0"/>
              <a:t>acid </a:t>
            </a:r>
            <a:r>
              <a:rPr lang="en-US" sz="1800" u="sng" dirty="0" err="1" smtClean="0"/>
              <a:t>phosphatases</a:t>
            </a:r>
            <a:r>
              <a:rPr lang="en-US" sz="1800" u="sng" dirty="0" smtClean="0"/>
              <a:t> </a:t>
            </a:r>
            <a:r>
              <a:rPr lang="en-US" sz="1800" dirty="0" smtClean="0"/>
              <a:t>which hydrolyze phytic acid to </a:t>
            </a:r>
            <a:r>
              <a:rPr lang="en-US" sz="1800" dirty="0" err="1" smtClean="0"/>
              <a:t>myo</a:t>
            </a:r>
            <a:r>
              <a:rPr lang="en-US" sz="1800" dirty="0" smtClean="0"/>
              <a:t> -Inositol and inorganic phosphates.</a:t>
            </a:r>
          </a:p>
          <a:p>
            <a:pPr algn="l" rtl="0">
              <a:buNone/>
            </a:pPr>
            <a:endParaRPr lang="fa-I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429000"/>
            <a:ext cx="4968875" cy="294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</a:t>
            </a:fld>
            <a:endParaRPr lang="de-DE" altLang="en-US"/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78296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Phytase producing organism</a:t>
            </a: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Fungi, yeasts and bacteria</a:t>
            </a:r>
          </a:p>
          <a:p>
            <a:pPr algn="l" rtl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Fungi especially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Aspergillus niger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is main producer of commercial  Phosphatase </a:t>
            </a:r>
          </a:p>
          <a:p>
            <a:pPr algn="l" rtl="0"/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Aspergillus niger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phytase(histidine phosphatase, 3-phytases) </a:t>
            </a:r>
          </a:p>
          <a:p>
            <a:pPr algn="l" rtl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has been well characterized.</a:t>
            </a:r>
          </a:p>
          <a:p>
            <a:pPr algn="l" rtl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Gene encoding Phytase (phyA) has been cloned and</a:t>
            </a:r>
          </a:p>
          <a:p>
            <a:pPr algn="l" rtl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sequenced several time.</a:t>
            </a:r>
          </a:p>
          <a:p>
            <a:pPr algn="l" rtl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A.niger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phytase,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high catalytic efficiency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compare with </a:t>
            </a:r>
          </a:p>
          <a:p>
            <a:pPr algn="l" rtl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other phytase producers. But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low expression</a:t>
            </a:r>
          </a:p>
          <a:p>
            <a:pPr algn="l" rtl="0">
              <a:buNone/>
            </a:pPr>
            <a:endParaRPr lang="en-US" sz="2000" dirty="0" smtClean="0"/>
          </a:p>
          <a:p>
            <a:pPr algn="l" rtl="0">
              <a:buNone/>
            </a:pPr>
            <a:endParaRPr lang="en-US" sz="2000" dirty="0" smtClean="0"/>
          </a:p>
          <a:p>
            <a:pPr algn="l" rtl="0">
              <a:buNone/>
            </a:pPr>
            <a:endParaRPr lang="en-US" sz="2000" dirty="0" smtClean="0"/>
          </a:p>
          <a:p>
            <a:pPr algn="l" rtl="0">
              <a:buNone/>
            </a:pPr>
            <a:endParaRPr lang="en-US" sz="2000" dirty="0" smtClean="0"/>
          </a:p>
          <a:p>
            <a:pPr algn="l" rtl="0">
              <a:buNone/>
            </a:pPr>
            <a:endParaRPr lang="fa-IR" dirty="0"/>
          </a:p>
        </p:txBody>
      </p:sp>
      <p:pic>
        <p:nvPicPr>
          <p:cNvPr id="4" name="Picture 5" descr="http://www.gefor.4t.com/concurso/hongos/aspergillusniger6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9475" y="4005064"/>
            <a:ext cx="191452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926976"/>
          </a:xfrm>
        </p:spPr>
        <p:txBody>
          <a:bodyPr>
            <a:normAutofit/>
          </a:bodyPr>
          <a:lstStyle/>
          <a:p>
            <a:pPr rtl="0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Expression of Phytase by Yeasts</a:t>
            </a:r>
            <a:endParaRPr lang="fa-IR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1840" y="1844825"/>
            <a:ext cx="6012160" cy="34778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200" dirty="0" smtClean="0"/>
              <a:t>Advantages of phyA expression  in Yeast hosts:</a:t>
            </a:r>
            <a:endParaRPr lang="fa-IR" sz="2200" dirty="0" smtClean="0"/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Correct  Glycosylation profile of Phytase protein</a:t>
            </a:r>
          </a:p>
          <a:p>
            <a:pPr algn="l" rtl="0"/>
            <a:r>
              <a:rPr lang="en-US" dirty="0" smtClean="0"/>
              <a:t>(10 N- glycosylation residue).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Active expression of phytase in different yeast hosts are done.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High phytate affinity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High expression production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Non </a:t>
            </a:r>
            <a:r>
              <a:rPr lang="en-US" dirty="0" err="1" smtClean="0"/>
              <a:t>pyrogen</a:t>
            </a:r>
            <a:r>
              <a:rPr lang="en-US" dirty="0" smtClean="0"/>
              <a:t> and pathogen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Utilize broad range of carbon sources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Cost effective bulk recombinant protein production</a:t>
            </a:r>
          </a:p>
          <a:p>
            <a:pPr algn="l" rtl="0"/>
            <a:endParaRPr lang="fa-IR" dirty="0"/>
          </a:p>
        </p:txBody>
      </p:sp>
      <p:pic>
        <p:nvPicPr>
          <p:cNvPr id="5" name="Picture 3" descr="C:\Users\MTB\Desktop\yeas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2535237" cy="243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4941169"/>
            <a:ext cx="3744416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endParaRPr lang="en-US" i="1" dirty="0" smtClean="0"/>
          </a:p>
          <a:p>
            <a:pPr algn="l" rtl="0"/>
            <a:r>
              <a:rPr lang="en-US" i="1" dirty="0" smtClean="0"/>
              <a:t>Saccharomyces </a:t>
            </a:r>
            <a:r>
              <a:rPr lang="en-US" i="1" dirty="0" err="1" smtClean="0"/>
              <a:t>servicia</a:t>
            </a:r>
            <a:endParaRPr lang="en-US" i="1" dirty="0" smtClean="0"/>
          </a:p>
          <a:p>
            <a:pPr algn="l" rtl="0"/>
            <a:r>
              <a:rPr lang="en-US" i="1" dirty="0" smtClean="0"/>
              <a:t>Pichia pastoris</a:t>
            </a:r>
          </a:p>
          <a:p>
            <a:pPr algn="l" rtl="0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Hansenula polymorpha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Arxula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adenivora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fa-I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</a:t>
            </a:fld>
            <a:endParaRPr lang="de-DE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Phytase Industrial applications</a:t>
            </a: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772816"/>
            <a:ext cx="8229600" cy="4389120"/>
          </a:xfrm>
        </p:spPr>
        <p:txBody>
          <a:bodyPr>
            <a:normAutofit/>
          </a:bodyPr>
          <a:lstStyle/>
          <a:p>
            <a:pPr algn="l" rtl="0"/>
            <a:r>
              <a:rPr lang="en-US" sz="1800" dirty="0" smtClean="0">
                <a:cs typeface="Times New Roman" pitchFamily="18" charset="0"/>
              </a:rPr>
              <a:t>Soil Amendment:</a:t>
            </a:r>
          </a:p>
          <a:p>
            <a:pPr algn="l" rtl="0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50% of soil appears to be in the form of phyt</a:t>
            </a:r>
            <a:r>
              <a:rPr lang="fa-IR" sz="1800" dirty="0" smtClean="0">
                <a:latin typeface="Times New Roman" pitchFamily="18" charset="0"/>
                <a:cs typeface="Times New Roman" pitchFamily="18" charset="0"/>
              </a:rPr>
              <a:t>ate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and its derivatives that require a </a:t>
            </a:r>
            <a:r>
              <a:rPr lang="fa-IR" sz="18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special class of phosphatase i.e. phytases for hydrolysis</a:t>
            </a:r>
            <a:endParaRPr lang="en-US" sz="1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Applications in Feed (Feed additive)</a:t>
            </a:r>
          </a:p>
          <a:p>
            <a:pPr algn="l" rt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Inhibit environmental pollution</a:t>
            </a:r>
          </a:p>
          <a:p>
            <a:pPr algn="l" rt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Potential in Aquaculture</a:t>
            </a:r>
          </a:p>
          <a:p>
            <a:pPr algn="l" rtl="0"/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Preparation of Myo-Inositol Phosphates</a:t>
            </a:r>
          </a:p>
          <a:p>
            <a:pPr algn="l" rtl="0"/>
            <a:endParaRPr lang="en-US" sz="1800" dirty="0" smtClean="0"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4293096"/>
            <a:ext cx="8964488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*Industrial Application criteria :    High Temperature (feed pelleting)   / Low pH Activity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*</a:t>
            </a:r>
            <a:r>
              <a:rPr lang="en-US" b="1" dirty="0" smtClean="0"/>
              <a:t>Protein engineering methods  </a:t>
            </a:r>
            <a:r>
              <a:rPr lang="en-US" dirty="0" smtClean="0"/>
              <a:t>to adopt Phytase for Industrial applications</a:t>
            </a:r>
            <a:endParaRPr lang="fa-IR" dirty="0" smtClean="0"/>
          </a:p>
          <a:p>
            <a:pPr algn="l" rtl="0"/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</a:t>
            </a:fld>
            <a:endParaRPr lang="de-DE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692696"/>
            <a:ext cx="8183880" cy="882424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3600" dirty="0" smtClean="0"/>
              <a:t>Goal</a:t>
            </a:r>
            <a:endParaRPr lang="fa-IR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628800"/>
            <a:ext cx="828092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Recombinant expression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Aspergillus niger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phytase (phyA) in methylotrophic yeast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P. pastoris</a:t>
            </a:r>
          </a:p>
          <a:p>
            <a:pPr algn="l" rtl="0"/>
            <a:endParaRPr lang="fa-IR" dirty="0"/>
          </a:p>
        </p:txBody>
      </p:sp>
      <p:sp>
        <p:nvSpPr>
          <p:cNvPr id="5" name="TextBox 4"/>
          <p:cNvSpPr txBox="1"/>
          <p:nvPr/>
        </p:nvSpPr>
        <p:spPr>
          <a:xfrm>
            <a:off x="467544" y="4581128"/>
            <a:ext cx="806489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Protein engineering (site directed mutagenesis) of  WT recombinant phytase to improve biochemical properties</a:t>
            </a:r>
          </a:p>
          <a:p>
            <a:pPr algn="l" rtl="0"/>
            <a:endParaRPr lang="fa-IR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5661248"/>
            <a:ext cx="7704856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Comparison of biochemical properties of recombinant enzymes containing the mutations and wild enzyme</a:t>
            </a:r>
          </a:p>
          <a:p>
            <a:pPr algn="l" rtl="0"/>
            <a:endParaRPr lang="fa-IR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2708920"/>
            <a:ext cx="7632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Characterization of recombinant phytase 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42" name="Picture 2" descr="http://www.prince2training-uk.org/wp-content/uploads/2011/05/PRINCE2-Training-smart-goa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2092" y="2060848"/>
            <a:ext cx="3264363" cy="244827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23528" y="1268760"/>
            <a:ext cx="20882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u="sng" dirty="0" smtClean="0"/>
              <a:t>Stage I</a:t>
            </a:r>
            <a:endParaRPr lang="fa-IR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-252536" y="3933056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u="sng" dirty="0" smtClean="0"/>
              <a:t>Stage II</a:t>
            </a:r>
            <a:endParaRPr lang="fa-IR" u="sng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6</a:t>
            </a:fld>
            <a:endParaRPr lang="de-DE" alt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http://micagraphicdesign.org/wp-content/uploads/2012/09/Materials_and_Methods_for_we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2904" y="1753053"/>
            <a:ext cx="5577367" cy="3548156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7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39752" y="692696"/>
            <a:ext cx="8229600" cy="1440160"/>
          </a:xfrm>
        </p:spPr>
        <p:txBody>
          <a:bodyPr/>
          <a:lstStyle/>
          <a:p>
            <a:pPr algn="l" rtl="0">
              <a:buNone/>
            </a:pPr>
            <a:r>
              <a:rPr lang="fa-IR" dirty="0" smtClean="0"/>
              <a:t>  </a:t>
            </a:r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2420888"/>
            <a:ext cx="7416824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/>
              <a:t>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Native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Aspergillus 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niger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PhyA gene (Gene Bank p34752)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fa-IR" dirty="0"/>
              <a:t> </a:t>
            </a:r>
            <a:endParaRPr lang="en-US" dirty="0"/>
          </a:p>
          <a:p>
            <a:pPr algn="l" rtl="0"/>
            <a:r>
              <a:rPr lang="en-GB" u="sng" dirty="0">
                <a:latin typeface="Times New Roman" pitchFamily="18" charset="0"/>
                <a:cs typeface="Times New Roman" pitchFamily="18" charset="0"/>
              </a:rPr>
              <a:t>MGVSAVLLPLYLLSGVTSGLAVP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ASRNQSSCDTVDQGYQCFSETSHLWGQYAPFFSLANESVISPEVPAGCRVTFAQVLSRHGARYPTDSKGKKYSALIEEIQQNATTFDGKYAFLKTYNYSLGADDLTPFGEQELVNSGIKFYQRYESLTRNIVPFIRSSGSSRVIASGKKFIEGFQSTKLKDPRAQPGQSSPKIDVVISEASSSNNTLDPGTCTVFEDSELADTVEANFTATFVPSIRQRLENDLSGVTLTDTEVTYLMDMCSFDTISTSTVDTKLSPFCDLFTHDEWINYDYLQSLKKYYGHGAGNPLGPTQGVGYANELIARLTHSPVHDDTSSNHTLDSSPATFPLNSTLYADFSHDNGIISILFALGLYNGTKPLSTTTVENITQTDGFSSAWTVPFASRLYVEMMQCQAEQEPLVRVLVNDRVVPLHGCPVDALGRCTRDSFVRGLSFARSGGDWAECF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rtl="0"/>
            <a:r>
              <a:rPr lang="fa-IR" dirty="0">
                <a:latin typeface="Times New Roman" pitchFamily="18" charset="0"/>
                <a:cs typeface="Times New Roman" pitchFamily="18" charset="0"/>
              </a:rPr>
              <a:t> 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520" y="5877272"/>
            <a:ext cx="828092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The amino acid sequence of native protein and its N-terminal native signal peptide(Underlined)</a:t>
            </a:r>
            <a:endParaRPr lang="fa-I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1988840"/>
            <a:ext cx="763284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Phytase Protein sequence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selection and sequence Optimization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836712"/>
            <a:ext cx="8208912" cy="10464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GB" sz="3200" u="sng" dirty="0" smtClean="0">
                <a:latin typeface="Times New Roman" pitchFamily="18" charset="0"/>
                <a:cs typeface="Times New Roman" pitchFamily="18" charset="0"/>
              </a:rPr>
              <a:t>Stage I</a:t>
            </a:r>
          </a:p>
          <a:p>
            <a:pPr algn="l"/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Expression of phyA in </a:t>
            </a:r>
            <a:r>
              <a:rPr lang="en-GB" sz="2800" i="1" dirty="0" smtClean="0">
                <a:latin typeface="Times New Roman" pitchFamily="18" charset="0"/>
                <a:cs typeface="Times New Roman" pitchFamily="18" charset="0"/>
              </a:rPr>
              <a:t>P.pastoris</a:t>
            </a:r>
            <a:endParaRPr lang="fa-IR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8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pPink</a:t>
            </a:r>
            <a:r>
              <a:rPr lang="el-GR" sz="3600" b="1" i="1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600" b="1" i="1" dirty="0" smtClean="0">
                <a:latin typeface="Times New Roman" pitchFamily="18" charset="0"/>
                <a:cs typeface="Times New Roman" pitchFamily="18" charset="0"/>
              </a:rPr>
              <a:t>-HC expression vector</a:t>
            </a:r>
            <a:endParaRPr lang="fa-IR" sz="3600" b="1" i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148064" y="2060848"/>
            <a:ext cx="3706812" cy="4321175"/>
            <a:chOff x="4830763" y="1484313"/>
            <a:chExt cx="3706812" cy="4321175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30763" y="1700213"/>
              <a:ext cx="3706812" cy="410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Straight Arrow Connector 14"/>
            <p:cNvCxnSpPr/>
            <p:nvPr/>
          </p:nvCxnSpPr>
          <p:spPr>
            <a:xfrm>
              <a:off x="5435600" y="2492375"/>
              <a:ext cx="288925" cy="28892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5651500" y="1484313"/>
              <a:ext cx="288925" cy="288925"/>
            </a:xfrm>
            <a:prstGeom prst="straightConnector1">
              <a:avLst/>
            </a:prstGeom>
            <a:ln w="38100">
              <a:solidFill>
                <a:srgbClr val="00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7596188" y="1989138"/>
              <a:ext cx="504825" cy="0"/>
            </a:xfrm>
            <a:prstGeom prst="straightConnector1">
              <a:avLst/>
            </a:prstGeom>
            <a:ln w="381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7524750" y="2420938"/>
              <a:ext cx="503238" cy="215900"/>
            </a:xfrm>
            <a:prstGeom prst="straightConnector1">
              <a:avLst/>
            </a:prstGeom>
            <a:ln w="38100">
              <a:solidFill>
                <a:srgbClr val="CC0099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8027988" y="4797425"/>
              <a:ext cx="360362" cy="287338"/>
            </a:xfrm>
            <a:prstGeom prst="straightConnector1">
              <a:avLst/>
            </a:prstGeom>
            <a:ln w="38100">
              <a:solidFill>
                <a:srgbClr val="FF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5508625" y="5445125"/>
              <a:ext cx="503238" cy="215900"/>
            </a:xfrm>
            <a:prstGeom prst="straightConnector1">
              <a:avLst/>
            </a:prstGeom>
            <a:ln w="38100">
              <a:solidFill>
                <a:srgbClr val="99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700808"/>
            <a:ext cx="4038600" cy="4535488"/>
          </a:xfrm>
        </p:spPr>
        <p:txBody>
          <a:bodyPr/>
          <a:lstStyle/>
          <a:p>
            <a:pPr algn="l" rtl="0" eaLnBrk="1" hangingPunct="1">
              <a:lnSpc>
                <a:spcPct val="200000"/>
              </a:lnSpc>
            </a:pPr>
            <a:r>
              <a:rPr lang="en-US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AOX1 Promoter</a:t>
            </a:r>
          </a:p>
          <a:p>
            <a:pPr algn="l" rtl="0" eaLnBrk="1" hangingPunct="1">
              <a:lnSpc>
                <a:spcPct val="200000"/>
              </a:lnSpc>
            </a:pPr>
            <a:r>
              <a:rPr lang="en-US" sz="2200" dirty="0" smtClean="0"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α-mating factor signal</a:t>
            </a:r>
          </a:p>
          <a:p>
            <a:pPr algn="l" rtl="0" eaLnBrk="1" hangingPunct="1">
              <a:lnSpc>
                <a:spcPct val="200000"/>
              </a:lnSpc>
            </a:pPr>
            <a:r>
              <a:rPr lang="en-US" sz="2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Multiple Cloning Site</a:t>
            </a:r>
          </a:p>
          <a:p>
            <a:pPr algn="l" rtl="0" eaLnBrk="1" hangingPunct="1">
              <a:lnSpc>
                <a:spcPct val="200000"/>
              </a:lnSpc>
            </a:pPr>
            <a:r>
              <a:rPr lang="en-US" sz="2200" dirty="0" smtClean="0">
                <a:solidFill>
                  <a:srgbClr val="990099"/>
                </a:solidFill>
                <a:latin typeface="Times New Roman" pitchFamily="18" charset="0"/>
                <a:cs typeface="Times New Roman" pitchFamily="18" charset="0"/>
              </a:rPr>
              <a:t>CYC1 Terminator</a:t>
            </a:r>
          </a:p>
          <a:p>
            <a:pPr algn="l" rtl="0" eaLnBrk="1" hangingPunct="1">
              <a:lnSpc>
                <a:spcPct val="200000"/>
              </a:lnSpc>
            </a:pPr>
            <a:r>
              <a:rPr lang="en-US" sz="22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ADE</a:t>
            </a:r>
            <a:r>
              <a:rPr lang="en-US" sz="24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200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Gene</a:t>
            </a:r>
          </a:p>
          <a:p>
            <a:pPr algn="l" rtl="0" eaLnBrk="1" hangingPunct="1">
              <a:lnSpc>
                <a:spcPct val="200000"/>
              </a:lnSpc>
            </a:pPr>
            <a:r>
              <a:rPr lang="en-US" sz="2200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TRP2 Sequence</a:t>
            </a:r>
          </a:p>
          <a:p>
            <a:pPr eaLnBrk="1" hangingPunct="1"/>
            <a:endParaRPr lang="en-US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9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2" calcmode="lin" valueType="num">
                                      <p:cBhvr override="childStyle">
                                        <p:cTn id="6" dur="2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2" calcmode="lin" valueType="num">
                                      <p:cBhvr override="childStyle">
                                        <p:cTn id="9" dur="3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0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2" calcmode="lin" valueType="num">
                                      <p:cBhvr override="childStyle">
                                        <p:cTn id="11" dur="3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2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2" calcmode="lin" valueType="num">
                                      <p:cBhvr override="childStyle">
                                        <p:cTn id="13" dur="3000" fill="hold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2" calcmode="lin" valueType="num">
                                      <p:cBhvr override="childStyle">
                                        <p:cTn id="16" dur="3000" fill="hold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8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2" calcmode="lin" valueType="num">
                                      <p:cBhvr override="childStyle">
                                        <p:cTn id="19" dur="2000" fill="hold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548680"/>
            <a:ext cx="7632848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Cloning and expression of phyA gene in Pichia Pastoris</a:t>
            </a:r>
            <a:endParaRPr lang="fa-IR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44824"/>
            <a:ext cx="8938320" cy="5013176"/>
          </a:xfrm>
        </p:spPr>
        <p:txBody>
          <a:bodyPr>
            <a:normAutofit fontScale="47500" lnSpcReduction="20000"/>
          </a:bodyPr>
          <a:lstStyle/>
          <a:p>
            <a:pPr algn="l" rtl="0">
              <a:lnSpc>
                <a:spcPct val="150000"/>
              </a:lnSpc>
            </a:pP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Digestion of </a:t>
            </a:r>
            <a:r>
              <a:rPr lang="en-GB" sz="34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pTG19T-phyA with 5’</a:t>
            </a:r>
            <a:r>
              <a:rPr lang="en-GB" sz="3400" i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Xho</a:t>
            </a:r>
            <a:r>
              <a:rPr lang="en-GB" sz="34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I/ 3’</a:t>
            </a:r>
            <a:r>
              <a:rPr lang="en-GB" sz="3400" i="1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Kpn</a:t>
            </a:r>
            <a:r>
              <a:rPr lang="en-GB" sz="34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50000"/>
              </a:lnSpc>
            </a:pPr>
            <a:r>
              <a:rPr lang="en-GB" sz="3400" dirty="0" smtClean="0">
                <a:latin typeface="Times New Roman" pitchFamily="18" charset="0"/>
                <a:cs typeface="Times New Roman" pitchFamily="18" charset="0"/>
              </a:rPr>
              <a:t>Digestion of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pPink</a:t>
            </a:r>
            <a:r>
              <a:rPr lang="el-GR" sz="34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-HC with </a:t>
            </a:r>
            <a:r>
              <a:rPr lang="en-GB" sz="3400" i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Xho</a:t>
            </a:r>
            <a:r>
              <a:rPr lang="en-GB" sz="34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I/ </a:t>
            </a:r>
            <a:r>
              <a:rPr lang="en-GB" sz="3400" i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Kpn</a:t>
            </a:r>
            <a:r>
              <a:rPr lang="en-GB" sz="34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a-IR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50000"/>
              </a:lnSpc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Ligation and transformation in 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E. coli 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DH5</a:t>
            </a:r>
            <a:r>
              <a:rPr lang="el-GR" sz="3400" dirty="0" smtClean="0">
                <a:latin typeface="Times New Roman" pitchFamily="18" charset="0"/>
                <a:cs typeface="Times New Roman" pitchFamily="18" charset="0"/>
              </a:rPr>
              <a:t>α</a:t>
            </a: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50000"/>
              </a:lnSpc>
            </a:pP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Plasmid purification</a:t>
            </a:r>
          </a:p>
          <a:p>
            <a:pPr algn="l" rtl="0">
              <a:lnSpc>
                <a:spcPct val="150000"/>
              </a:lnSpc>
            </a:pP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50000"/>
              </a:lnSpc>
            </a:pP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pPink</a:t>
            </a:r>
            <a:r>
              <a:rPr lang="el-GR" sz="34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HC-phyA (Linearization) by 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Afl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II</a:t>
            </a:r>
          </a:p>
          <a:p>
            <a:pPr algn="l" rtl="0"/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Transformation of pPink</a:t>
            </a:r>
            <a:r>
              <a:rPr lang="el-GR" sz="34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HC-phyA to 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P.Pastoris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>
              <a:buNone/>
            </a:pPr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Screening of phyA integrant clones by specific primers</a:t>
            </a:r>
          </a:p>
          <a:p>
            <a:pPr algn="l" rtl="0"/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Sbu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Forward            5'-CTCGAGGCTTCTAGAAACCAATCTTCTT-3'</a:t>
            </a:r>
          </a:p>
          <a:p>
            <a:pPr algn="l" rtl="0">
              <a:buNone/>
            </a:pPr>
            <a:r>
              <a:rPr lang="en-US" sz="3400" dirty="0" err="1" smtClean="0">
                <a:latin typeface="Times New Roman" pitchFamily="18" charset="0"/>
                <a:cs typeface="Times New Roman" pitchFamily="18" charset="0"/>
              </a:rPr>
              <a:t>Sbu</a:t>
            </a:r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  Reverse             5'-GGTACCCTACTAAGATCTAGCGAAACAT-3'</a:t>
            </a:r>
          </a:p>
          <a:p>
            <a:pPr algn="l" rtl="0"/>
            <a:endParaRPr lang="en-US" sz="34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3400" dirty="0" smtClean="0">
                <a:latin typeface="Times New Roman" pitchFamily="18" charset="0"/>
                <a:cs typeface="Times New Roman" pitchFamily="18" charset="0"/>
              </a:rPr>
              <a:t>Expression and characterization of recombinant phytase</a:t>
            </a:r>
          </a:p>
          <a:p>
            <a:pPr algn="l" rtl="0"/>
            <a:endParaRPr lang="fa-IR" sz="2400" dirty="0"/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717" y="2204864"/>
            <a:ext cx="326628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10</a:t>
            </a:fld>
            <a:endParaRPr lang="de-DE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b="1" i="1" dirty="0" smtClean="0">
                <a:latin typeface="Times New Roman" pitchFamily="18" charset="0"/>
                <a:cs typeface="Times New Roman" pitchFamily="18" charset="0"/>
              </a:rPr>
              <a:t>Phytase Engineering</a:t>
            </a:r>
            <a:endParaRPr lang="fa-IR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340768"/>
            <a:ext cx="3024336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5000" dirty="0" smtClean="0"/>
              <a:t>Stage II</a:t>
            </a:r>
            <a:endParaRPr lang="fa-IR" sz="5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11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Phytase Engineering parameters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fa-IR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http://www.agrifeedonlineexpo.com/kimages/109_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573016"/>
            <a:ext cx="4104456" cy="3078342"/>
          </a:xfrm>
          <a:prstGeom prst="rect">
            <a:avLst/>
          </a:prstGeom>
          <a:noFill/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03840" y="4365104"/>
            <a:ext cx="1440160" cy="1452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528" y="1484784"/>
            <a:ext cx="7632848" cy="32316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400" dirty="0" smtClean="0"/>
              <a:t>Thermostability</a:t>
            </a:r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 Animal feed commonly pelleted, a commercially attractive phytase should be able to withstand the temperature that are reach temporarily during the </a:t>
            </a:r>
            <a:r>
              <a:rPr lang="en-US" b="1" dirty="0" smtClean="0"/>
              <a:t>pelleting process </a:t>
            </a:r>
            <a:r>
              <a:rPr lang="en-US" dirty="0" smtClean="0"/>
              <a:t>(60-90 </a:t>
            </a:r>
            <a:r>
              <a:rPr lang="en-US" dirty="0" smtClean="0">
                <a:cs typeface="Arial"/>
              </a:rPr>
              <a:t>°C).</a:t>
            </a:r>
          </a:p>
          <a:p>
            <a:pPr algn="l" rtl="0"/>
            <a:endParaRPr lang="en-US" dirty="0" smtClean="0">
              <a:cs typeface="Arial"/>
            </a:endParaRPr>
          </a:p>
          <a:p>
            <a:pPr algn="l" rtl="0"/>
            <a:r>
              <a:rPr lang="en-US" dirty="0" smtClean="0">
                <a:cs typeface="Arial"/>
              </a:rPr>
              <a:t>All components of animal feed, including enzymes, are exposed to average temperature of  </a:t>
            </a:r>
            <a:r>
              <a:rPr lang="en-US" u="sng" dirty="0" smtClean="0">
                <a:latin typeface="Arial"/>
                <a:cs typeface="Arial"/>
              </a:rPr>
              <a:t>80 °C</a:t>
            </a:r>
            <a:endParaRPr lang="en-US" u="sng" dirty="0" smtClean="0"/>
          </a:p>
          <a:p>
            <a:pPr algn="l" rtl="0"/>
            <a:endParaRPr lang="en-US" dirty="0" smtClean="0">
              <a:cs typeface="Arial"/>
            </a:endParaRPr>
          </a:p>
          <a:p>
            <a:pPr algn="l" rtl="0"/>
            <a:endParaRPr lang="en-US" dirty="0" smtClean="0">
              <a:latin typeface="Arial"/>
              <a:cs typeface="Arial"/>
            </a:endParaRPr>
          </a:p>
          <a:p>
            <a:pPr algn="l" rtl="0"/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95536" y="5301208"/>
            <a:ext cx="38884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400" dirty="0" smtClean="0"/>
              <a:t>Kinetic efficiency</a:t>
            </a:r>
            <a:endParaRPr lang="fa-IR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12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420888"/>
            <a:ext cx="8229600" cy="1143000"/>
          </a:xfrm>
        </p:spPr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Mutant designing predictions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13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/>
              <a:t>Candidate point selection Approaches</a:t>
            </a:r>
            <a:r>
              <a:rPr lang="fa-IR" dirty="0" smtClean="0"/>
              <a:t/>
            </a:r>
            <a:br>
              <a:rPr lang="fa-IR" dirty="0" smtClean="0"/>
            </a:br>
            <a:endParaRPr lang="fa-IR" dirty="0"/>
          </a:p>
        </p:txBody>
      </p:sp>
      <p:pic>
        <p:nvPicPr>
          <p:cNvPr id="12290" name="Picture 2" descr="C:\Users\Ardeshir\Desktop\Ph.D Thesis\Data\Phytase Structure domain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84784"/>
            <a:ext cx="4284882" cy="582744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55576" y="1700808"/>
            <a:ext cx="3600400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Comparison of the amino acid sequence of the phyA phytase with that of a thermostable and highly homologous counterpart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Amino acids accessibility and interactions investigation </a:t>
            </a:r>
          </a:p>
          <a:p>
            <a:pPr algn="l" rtl="0"/>
            <a:endParaRPr lang="en-US" dirty="0" smtClean="0"/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Introduction of possibly stabilizing amino acids based on the 3D structure of protein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14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Structural studies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fa-IR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1" y="2708920"/>
            <a:ext cx="7851143" cy="355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1484784"/>
            <a:ext cx="82809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PhyA structural comparison with homologue thermostable phytases</a:t>
            </a:r>
            <a:endParaRPr lang="fa-IR" dirty="0" smtClean="0"/>
          </a:p>
          <a:p>
            <a:pPr algn="l" rtl="0"/>
            <a:endParaRPr lang="fa-IR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2060848"/>
            <a:ext cx="424847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PDB files analysis by YASARA </a:t>
            </a:r>
            <a:endParaRPr lang="fa-IR" dirty="0" smtClean="0"/>
          </a:p>
          <a:p>
            <a:pPr algn="l" rtl="0"/>
            <a:r>
              <a:rPr lang="en-US" dirty="0" smtClean="0"/>
              <a:t> </a:t>
            </a:r>
            <a:endParaRPr lang="fa-IR" dirty="0"/>
          </a:p>
        </p:txBody>
      </p:sp>
      <p:pic>
        <p:nvPicPr>
          <p:cNvPr id="53250" name="Picture 2" descr="http://www.cited.org/library/site/images/logos/143%20-%20yasa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764704"/>
            <a:ext cx="1476375" cy="571501"/>
          </a:xfrm>
          <a:prstGeom prst="rect">
            <a:avLst/>
          </a:prstGeom>
          <a:noFill/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15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2700" dirty="0" smtClean="0"/>
              <a:t>Candidate points accessibility and interactions analysis</a:t>
            </a:r>
            <a:r>
              <a:rPr lang="en-US" dirty="0" smtClean="0"/>
              <a:t/>
            </a:r>
            <a:br>
              <a:rPr lang="en-US" dirty="0" smtClean="0"/>
            </a:br>
            <a:endParaRPr lang="fa-I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628800"/>
            <a:ext cx="3600400" cy="283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109639"/>
            <a:ext cx="3851920" cy="2748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1520" y="3212976"/>
            <a:ext cx="1512168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DSSP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Secondary structure assignments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Solvent exposure of proteins</a:t>
            </a:r>
          </a:p>
          <a:p>
            <a:pPr algn="l" rtl="0"/>
            <a:endParaRPr lang="en-US" dirty="0" smtClean="0"/>
          </a:p>
          <a:p>
            <a:pPr algn="l" rtl="0">
              <a:buFont typeface="Arial" pitchFamily="34" charset="0"/>
              <a:buChar char="•"/>
            </a:pPr>
            <a:r>
              <a:rPr lang="en-US" dirty="0" smtClean="0"/>
              <a:t>Atomic coordinates</a:t>
            </a:r>
            <a:endParaRPr lang="fa-IR" dirty="0"/>
          </a:p>
        </p:txBody>
      </p:sp>
      <p:sp>
        <p:nvSpPr>
          <p:cNvPr id="10" name="TextBox 9"/>
          <p:cNvSpPr txBox="1"/>
          <p:nvPr/>
        </p:nvSpPr>
        <p:spPr>
          <a:xfrm>
            <a:off x="2555776" y="4869160"/>
            <a:ext cx="223224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What IF :Work in water environment</a:t>
            </a:r>
            <a:endParaRPr lang="fa-IR" dirty="0"/>
          </a:p>
        </p:txBody>
      </p:sp>
      <p:sp>
        <p:nvSpPr>
          <p:cNvPr id="7" name="TextBox 6"/>
          <p:cNvSpPr txBox="1"/>
          <p:nvPr/>
        </p:nvSpPr>
        <p:spPr>
          <a:xfrm>
            <a:off x="323528" y="620688"/>
            <a:ext cx="748883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Multiple Alignment with thermostable homologue phytases</a:t>
            </a:r>
            <a:endParaRPr lang="fa-IR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16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Determination of substituted points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552" y="2060848"/>
            <a:ext cx="81369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7902" y="1124744"/>
            <a:ext cx="4526106" cy="5733256"/>
          </a:xfrm>
          <a:noFill/>
        </p:spPr>
      </p:pic>
      <p:sp>
        <p:nvSpPr>
          <p:cNvPr id="10" name="TextBox 9"/>
          <p:cNvSpPr txBox="1"/>
          <p:nvPr/>
        </p:nvSpPr>
        <p:spPr>
          <a:xfrm>
            <a:off x="4644008" y="6381328"/>
            <a:ext cx="5328592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400" i="1" dirty="0" smtClean="0"/>
              <a:t>A.aculeatus </a:t>
            </a:r>
            <a:r>
              <a:rPr lang="en-US" sz="1400" dirty="0" smtClean="0"/>
              <a:t>RCEF 4894 , withstand up to 90</a:t>
            </a:r>
            <a:r>
              <a:rPr lang="en-US" sz="1400" dirty="0" smtClean="0">
                <a:latin typeface="Arial"/>
                <a:cs typeface="Arial"/>
              </a:rPr>
              <a:t>°C for 10 min</a:t>
            </a:r>
            <a:endParaRPr lang="fa-IR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5436096" y="1700808"/>
            <a:ext cx="30243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132856"/>
            <a:ext cx="4499992" cy="167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17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564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Amino acids substitution and modeling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Homology Modelling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fa-IR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4437112"/>
            <a:ext cx="9144000" cy="108012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en-US" dirty="0" smtClean="0"/>
          </a:p>
          <a:p>
            <a:pPr algn="l" rtl="0">
              <a:buNone/>
            </a:pPr>
            <a:endParaRPr lang="en-GB" sz="2000" dirty="0" smtClean="0"/>
          </a:p>
          <a:p>
            <a:pPr algn="l" rtl="0">
              <a:buNone/>
            </a:pP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3D structure of the native </a:t>
            </a:r>
            <a:r>
              <a:rPr lang="en-GB" sz="2800" i="1" dirty="0" smtClean="0">
                <a:latin typeface="Times New Roman" pitchFamily="18" charset="0"/>
                <a:cs typeface="Times New Roman" pitchFamily="18" charset="0"/>
              </a:rPr>
              <a:t>A.niger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PhyA phytase (Access No. 3K4P) was used as the template.</a:t>
            </a:r>
            <a:endParaRPr lang="fa-I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2996952"/>
            <a:ext cx="842493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Substituted amino acids (Single and combined) were modeled by  Swiss model 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Modeller ,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a protein structure homology-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modelling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server. (Swiss </a:t>
            </a:r>
            <a:r>
              <a:rPr lang="en-US" sz="2200" dirty="0" err="1" smtClean="0">
                <a:latin typeface="Times New Roman" pitchFamily="18" charset="0"/>
                <a:cs typeface="Times New Roman" pitchFamily="18" charset="0"/>
              </a:rPr>
              <a:t>Pdb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-Viewer)</a:t>
            </a:r>
            <a:endParaRPr lang="fa-IR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7" name="Picture 1" descr="http://web.expasy.org/images/expasy_logos/expasy_big.gif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7162800" y="260648"/>
            <a:ext cx="198120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18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20688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Model validation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5233" name="Group 1"/>
          <p:cNvGrpSpPr>
            <a:grpSpLocks/>
          </p:cNvGrpSpPr>
          <p:nvPr/>
        </p:nvGrpSpPr>
        <p:grpSpPr bwMode="auto">
          <a:xfrm>
            <a:off x="4229100" y="836712"/>
            <a:ext cx="4914900" cy="6275387"/>
            <a:chOff x="1260" y="1620"/>
            <a:chExt cx="8786" cy="11880"/>
          </a:xfrm>
        </p:grpSpPr>
        <p:pic>
          <p:nvPicPr>
            <p:cNvPr id="9523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0" y="1620"/>
              <a:ext cx="4232" cy="57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3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80" y="1620"/>
              <a:ext cx="4466" cy="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3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260" y="7740"/>
              <a:ext cx="4320" cy="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523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00" y="7740"/>
              <a:ext cx="4213" cy="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TextBox 9"/>
          <p:cNvSpPr txBox="1"/>
          <p:nvPr/>
        </p:nvSpPr>
        <p:spPr>
          <a:xfrm>
            <a:off x="539552" y="1556792"/>
            <a:ext cx="2736304" cy="424731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PROCHECK/ </a:t>
            </a:r>
          </a:p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Model Validation</a:t>
            </a:r>
          </a:p>
          <a:p>
            <a:pPr algn="l" rtl="0"/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DSSP / </a:t>
            </a:r>
          </a:p>
          <a:p>
            <a:pPr algn="l" rtl="0">
              <a:buFont typeface="Arial" pitchFamily="34" charset="0"/>
              <a:buChar char="•"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Secondary structure</a:t>
            </a:r>
          </a:p>
          <a:p>
            <a:pPr algn="l" rtl="0">
              <a:buFont typeface="Arial" pitchFamily="34" charset="0"/>
              <a:buChar char="•"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Geometrical features</a:t>
            </a:r>
          </a:p>
          <a:p>
            <a:pPr algn="l" rtl="0">
              <a:buFont typeface="Arial" pitchFamily="34" charset="0"/>
              <a:buChar char="•"/>
            </a:pP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Solvent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exposure of modeled proteins </a:t>
            </a: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dirty="0"/>
          </a:p>
          <a:p>
            <a:pPr algn="l" rtl="0"/>
            <a:endParaRPr lang="en-US" dirty="0" smtClean="0"/>
          </a:p>
          <a:p>
            <a:pPr algn="l" rtl="0"/>
            <a:endParaRPr lang="en-US" dirty="0"/>
          </a:p>
          <a:p>
            <a:pPr algn="l" rtl="0"/>
            <a:endParaRPr lang="fa-I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19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i="1" dirty="0" smtClean="0">
                <a:latin typeface="Times New Roman" pitchFamily="18" charset="0"/>
                <a:cs typeface="Times New Roman" pitchFamily="18" charset="0"/>
              </a:rPr>
              <a:t>Structural Refinement by Molecular Dynamics (MD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528" y="1628800"/>
            <a:ext cx="882047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MD simulations can provide great details regarding the motion of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individual particles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 a function of time in realistic environments</a:t>
            </a:r>
            <a:endParaRPr lang="fa-I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636912"/>
            <a:ext cx="57606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Results can be used to study the </a:t>
            </a:r>
            <a:r>
              <a:rPr lang="en-US" sz="2000" u="sng" dirty="0" smtClean="0">
                <a:latin typeface="Times New Roman" pitchFamily="18" charset="0"/>
                <a:cs typeface="Times New Roman" pitchFamily="18" charset="0"/>
              </a:rPr>
              <a:t>relation between structure and function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biomacromolecules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a-I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221088"/>
            <a:ext cx="792088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Structural refinement was performed using Gromacs 4.5.3 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661248"/>
            <a:ext cx="8928992" cy="98488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A pair of simulations was carried out, one in </a:t>
            </a: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300 ºK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and the other in </a:t>
            </a:r>
            <a:r>
              <a:rPr lang="en-GB" sz="2000" b="1" dirty="0" smtClean="0">
                <a:latin typeface="Times New Roman" pitchFamily="18" charset="0"/>
                <a:cs typeface="Times New Roman" pitchFamily="18" charset="0"/>
              </a:rPr>
              <a:t>353 ºK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GB" sz="2000" u="sng" dirty="0" smtClean="0">
                <a:latin typeface="Times New Roman" pitchFamily="18" charset="0"/>
                <a:cs typeface="Times New Roman" pitchFamily="18" charset="0"/>
              </a:rPr>
              <a:t>4ns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 and pressure of </a:t>
            </a:r>
            <a:r>
              <a:rPr lang="en-GB" sz="2000" u="sng" dirty="0" smtClean="0">
                <a:latin typeface="Times New Roman" pitchFamily="18" charset="0"/>
                <a:cs typeface="Times New Roman" pitchFamily="18" charset="0"/>
              </a:rPr>
              <a:t>1 bar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was set under isotropic condition </a:t>
            </a:r>
            <a:endParaRPr lang="fa-I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130" name="Picture 2" descr="http://www.yasara.org/dhf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2447" y="2420888"/>
            <a:ext cx="3311553" cy="316835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79512" y="4941168"/>
            <a:ext cx="583264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WT and Mutants heat treatment simulation</a:t>
            </a:r>
            <a:endParaRPr lang="fa-IR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20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Analysis of MD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686800" cy="4389120"/>
          </a:xfrm>
        </p:spPr>
        <p:txBody>
          <a:bodyPr/>
          <a:lstStyle/>
          <a:p>
            <a:pPr algn="l" rtl="0">
              <a:buNone/>
            </a:pPr>
            <a:endParaRPr lang="en-US" dirty="0" smtClean="0"/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H bond determination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Total salt Bridge determination</a:t>
            </a:r>
          </a:p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Measure the number of strong hydrogen bonds formed between residues </a:t>
            </a:r>
            <a:r>
              <a:rPr lang="en-GB" i="1" u="sng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GB" i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u="sng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i="1" u="sng" dirty="0" smtClean="0">
                <a:latin typeface="Times New Roman" pitchFamily="18" charset="0"/>
                <a:cs typeface="Times New Roman" pitchFamily="18" charset="0"/>
              </a:rPr>
              <a:t>i+10</a:t>
            </a:r>
            <a:r>
              <a:rPr lang="en-GB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 the primary sequence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 bond energy calculation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21</a:t>
            </a:fld>
            <a:endParaRPr lang="de-DE" alt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36912"/>
            <a:ext cx="8229600" cy="1143000"/>
          </a:xfrm>
        </p:spPr>
        <p:txBody>
          <a:bodyPr>
            <a:normAutofit/>
          </a:bodyPr>
          <a:lstStyle/>
          <a:p>
            <a:r>
              <a:rPr lang="en-GB" sz="4400" b="1" i="1" dirty="0" smtClean="0">
                <a:latin typeface="Times New Roman" pitchFamily="18" charset="0"/>
                <a:cs typeface="Times New Roman" pitchFamily="18" charset="0"/>
              </a:rPr>
              <a:t>Experimental mutant substitution</a:t>
            </a:r>
            <a:endParaRPr lang="fa-IR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22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Candidate points substitution strategies</a:t>
            </a:r>
            <a:r>
              <a:rPr lang="fa-I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3200" dirty="0" smtClean="0">
                <a:latin typeface="Times New Roman" pitchFamily="18" charset="0"/>
                <a:cs typeface="Times New Roman" pitchFamily="18" charset="0"/>
              </a:rPr>
            </a:b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4402832" cy="4389120"/>
          </a:xfrm>
        </p:spPr>
        <p:txBody>
          <a:bodyPr>
            <a:normAutofit/>
          </a:bodyPr>
          <a:lstStyle/>
          <a:p>
            <a:pPr algn="l" rtl="0">
              <a:lnSpc>
                <a:spcPct val="130000"/>
              </a:lnSpc>
              <a:spcBef>
                <a:spcPts val="400"/>
              </a:spcBef>
            </a:pPr>
            <a:r>
              <a:rPr lang="en-US" sz="2800" b="1" dirty="0" smtClean="0"/>
              <a:t>De novo design</a:t>
            </a:r>
          </a:p>
          <a:p>
            <a:pPr algn="l" rtl="0">
              <a:lnSpc>
                <a:spcPct val="130000"/>
              </a:lnSpc>
              <a:spcBef>
                <a:spcPts val="400"/>
              </a:spcBef>
            </a:pPr>
            <a:endParaRPr lang="en-US" sz="1050" dirty="0" smtClean="0"/>
          </a:p>
          <a:p>
            <a:pPr algn="l" rtl="0">
              <a:lnSpc>
                <a:spcPct val="130000"/>
              </a:lnSpc>
              <a:spcBef>
                <a:spcPts val="400"/>
              </a:spcBef>
            </a:pPr>
            <a:r>
              <a:rPr lang="en-US" sz="2800" b="1" dirty="0" smtClean="0"/>
              <a:t>Rational design</a:t>
            </a:r>
          </a:p>
          <a:p>
            <a:pPr algn="l" rtl="0">
              <a:lnSpc>
                <a:spcPct val="130000"/>
              </a:lnSpc>
              <a:spcBef>
                <a:spcPts val="400"/>
              </a:spcBef>
              <a:buFont typeface="Wingdings" pitchFamily="2" charset="2"/>
              <a:buChar char="v"/>
            </a:pPr>
            <a:r>
              <a:rPr lang="en-US" sz="2800" dirty="0" smtClean="0"/>
              <a:t>Site Directed Mutagenesis (SDM)</a:t>
            </a:r>
          </a:p>
          <a:p>
            <a:pPr algn="l" rtl="0">
              <a:lnSpc>
                <a:spcPct val="130000"/>
              </a:lnSpc>
              <a:spcBef>
                <a:spcPts val="400"/>
              </a:spcBef>
              <a:buNone/>
            </a:pPr>
            <a:endParaRPr lang="en-US" sz="1050" dirty="0" smtClean="0"/>
          </a:p>
          <a:p>
            <a:pPr algn="l" rtl="0">
              <a:lnSpc>
                <a:spcPct val="130000"/>
              </a:lnSpc>
              <a:spcBef>
                <a:spcPts val="400"/>
              </a:spcBef>
            </a:pPr>
            <a:r>
              <a:rPr lang="en-US" sz="2800" b="1" dirty="0" smtClean="0"/>
              <a:t>Directed evolution</a:t>
            </a:r>
          </a:p>
          <a:p>
            <a:pPr algn="ctr">
              <a:buNone/>
            </a:pPr>
            <a:endParaRPr lang="fa-IR" dirty="0"/>
          </a:p>
        </p:txBody>
      </p:sp>
      <p:sp>
        <p:nvSpPr>
          <p:cNvPr id="5" name="TextBox 4"/>
          <p:cNvSpPr txBox="1"/>
          <p:nvPr/>
        </p:nvSpPr>
        <p:spPr>
          <a:xfrm>
            <a:off x="5292080" y="2132856"/>
            <a:ext cx="352839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fa-I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656" y="1844824"/>
            <a:ext cx="40633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23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Quick Change Site Directed Mutagenesis (SDM)</a:t>
            </a:r>
            <a:r>
              <a:rPr lang="fa-I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3200" dirty="0" smtClean="0">
                <a:latin typeface="Times New Roman" pitchFamily="18" charset="0"/>
                <a:cs typeface="Times New Roman" pitchFamily="18" charset="0"/>
              </a:rPr>
            </a:b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772816"/>
            <a:ext cx="8229600" cy="4389120"/>
          </a:xfrm>
        </p:spPr>
        <p:txBody>
          <a:bodyPr>
            <a:normAutofit/>
          </a:bodyPr>
          <a:lstStyle/>
          <a:p>
            <a:pPr algn="l" rtl="0">
              <a:buNone/>
            </a:pPr>
            <a:endParaRPr lang="fa-IR" sz="2500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932363" cy="580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5" y="2276475"/>
            <a:ext cx="41433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24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720080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Designing of substitutions primer</a:t>
            </a:r>
            <a:endParaRPr lang="fa-IR" sz="3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412776"/>
            <a:ext cx="6931151" cy="4462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27584" y="5949280"/>
            <a:ext cx="640871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/>
              <a:t>Sequences in italics and bold represent the designated mutant for the target amino acid residue</a:t>
            </a:r>
            <a:endParaRPr lang="fa-I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25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Single and combined substituted phytase mutants</a:t>
            </a:r>
            <a:r>
              <a:rPr lang="fa-I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12776"/>
            <a:ext cx="6048672" cy="5865002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0" y="980728"/>
            <a:ext cx="914400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For successful thermostability engineering, many mutations have to generated and analysed </a:t>
            </a:r>
            <a:r>
              <a:rPr lang="en-GB" u="sng" dirty="0" smtClean="0">
                <a:latin typeface="Times New Roman" pitchFamily="18" charset="0"/>
                <a:cs typeface="Times New Roman" pitchFamily="18" charset="0"/>
              </a:rPr>
              <a:t>individually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 followed by </a:t>
            </a:r>
            <a:r>
              <a:rPr lang="en-GB" u="sng" dirty="0" smtClean="0">
                <a:latin typeface="Times New Roman" pitchFamily="18" charset="0"/>
                <a:cs typeface="Times New Roman" pitchFamily="18" charset="0"/>
              </a:rPr>
              <a:t>combination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of the few stabilizing amino acid exchanges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26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://sekho.com.pk/wp-content/uploads/2014/03/Excise-And-Taxation-Inspector-PPSC-Test-Result-2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052736"/>
            <a:ext cx="5976664" cy="4482498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27</a:t>
            </a:fld>
            <a:endParaRPr lang="de-DE" alt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a-IR" dirty="0" smtClean="0"/>
              <a:t/>
            </a:r>
            <a:br>
              <a:rPr lang="fa-IR" dirty="0" smtClean="0"/>
            </a:br>
            <a:endParaRPr lang="fa-IR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1772816"/>
            <a:ext cx="7632848" cy="437042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Synthetic </a:t>
            </a:r>
            <a:r>
              <a:rPr lang="en-GB" sz="2200" i="1" dirty="0">
                <a:latin typeface="Times New Roman" pitchFamily="18" charset="0"/>
                <a:cs typeface="Times New Roman" pitchFamily="18" charset="0"/>
              </a:rPr>
              <a:t>Aspergillus </a:t>
            </a:r>
            <a:r>
              <a:rPr lang="en-GB" sz="2200" i="1" dirty="0" smtClean="0">
                <a:latin typeface="Times New Roman" pitchFamily="18" charset="0"/>
                <a:cs typeface="Times New Roman" pitchFamily="18" charset="0"/>
              </a:rPr>
              <a:t>niger</a:t>
            </a:r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phyA </a:t>
            </a: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in  </a:t>
            </a:r>
            <a:r>
              <a:rPr lang="en-GB" sz="2200" i="1" dirty="0" smtClean="0">
                <a:latin typeface="Times New Roman" pitchFamily="18" charset="0"/>
                <a:cs typeface="Times New Roman" pitchFamily="18" charset="0"/>
              </a:rPr>
              <a:t>P.pastoris, </a:t>
            </a:r>
          </a:p>
          <a:p>
            <a:pPr algn="l" rtl="0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Gene Bank Accession No. JN 193562.1</a:t>
            </a: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fa-IR" dirty="0"/>
              <a:t> </a:t>
            </a:r>
            <a:endParaRPr lang="en-US" dirty="0"/>
          </a:p>
          <a:p>
            <a:pPr algn="l" rtl="0"/>
            <a:r>
              <a:rPr lang="en-GB" u="sng" dirty="0">
                <a:latin typeface="Times New Roman" pitchFamily="18" charset="0"/>
                <a:cs typeface="Times New Roman" pitchFamily="18" charset="0"/>
              </a:rPr>
              <a:t>MRFPSIFTAVLFAASSALAAPVNTTTEDETAQIPAEAVIGYSDLEGDFDVAVLPFSNSTNNGLLFINTTIASIAAKEEGVSLEKR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ASRNQSSCDTVDQGYQCFSETSHLWGQYAPFFSLANESVISPEVPAGCRVTFAQVLSRHGARYPTDSKGKKYSALIEEIQQNATTFDGKYAFLKTYNYSLGADDLTPFGEQELVNSGIKFYQRYESLTRNIVPFIRSSGSSRVIASGKKFIEGFQSTKLKDPRAQPGQSSPKIDVVISEASSSNNTLDPGTCTVFEDSELADTVEANFTATFVPSIRQRLENDLSGVTLTDTEVTYLMDMCSFDTISTSTVDTKLSPFCDLFTHDEWINYDYLQSLKKYYGHGAGNPLGPTQGVGYANELIARLTHSPVHDDTSSNHTLDSSPATFPLNSTLYADFSHDNGIISILFALGLYNGTKPLSTTTVENITQTDGFSSAWTVPFASRLYVEMMQCQAEQEPLVRVLVNDRVVPLHGCPVDALGRCTRDSFVRGLSFARSGGDWAECFAR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fa-IR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119336"/>
            <a:ext cx="9144000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Amino acid sequence of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phytase. The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amino acid sequence of synthetic phytase protein of </a:t>
            </a:r>
            <a:r>
              <a:rPr lang="en-GB" sz="1400" i="1" dirty="0">
                <a:latin typeface="Times New Roman" pitchFamily="18" charset="0"/>
                <a:cs typeface="Times New Roman" pitchFamily="18" charset="0"/>
              </a:rPr>
              <a:t>P.pastoris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the alpha mating factor signal peptide of </a:t>
            </a:r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S.cerevisiae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is underlined).</a:t>
            </a:r>
            <a:endParaRPr lang="en-US" sz="14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fa-IR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-324544" y="908720"/>
            <a:ext cx="4104456" cy="5539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Stage I  Results</a:t>
            </a:r>
            <a:endParaRPr lang="fa-IR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28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Cloning and expression of synthetic phyA gene in pPink</a:t>
            </a:r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-HC</a:t>
            </a:r>
            <a:r>
              <a:rPr lang="fa-IR" sz="2800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2800" i="1" dirty="0" smtClean="0">
                <a:latin typeface="Times New Roman" pitchFamily="18" charset="0"/>
                <a:cs typeface="Times New Roman" pitchFamily="18" charset="0"/>
              </a:rPr>
            </a:br>
            <a:endParaRPr lang="fa-IR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1196752"/>
            <a:ext cx="3491880" cy="5661248"/>
            <a:chOff x="0" y="1196752"/>
            <a:chExt cx="3491880" cy="5661248"/>
          </a:xfrm>
        </p:grpSpPr>
        <p:grpSp>
          <p:nvGrpSpPr>
            <p:cNvPr id="16" name="Group 15"/>
            <p:cNvGrpSpPr/>
            <p:nvPr/>
          </p:nvGrpSpPr>
          <p:grpSpPr>
            <a:xfrm>
              <a:off x="0" y="1772816"/>
              <a:ext cx="3203848" cy="5085184"/>
              <a:chOff x="0" y="1772816"/>
              <a:chExt cx="3203848" cy="5085184"/>
            </a:xfrm>
          </p:grpSpPr>
          <p:pic>
            <p:nvPicPr>
              <p:cNvPr id="3" name="Picture 27" descr="皌͌鄞閩皇隌皇障皇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99592" y="1916832"/>
                <a:ext cx="1568450" cy="403244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4" name="irc_mi" descr="http://www.thermoscientificbio.com/uploadedImages/Products/DNA_Electrophoresis/DNA_Ladders/sm033_fam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8446" t="22786" r="54729" b="7623"/>
              <a:stretch>
                <a:fillRect/>
              </a:stretch>
            </p:blipFill>
            <p:spPr bwMode="auto">
              <a:xfrm>
                <a:off x="2339752" y="1772816"/>
                <a:ext cx="812800" cy="41044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TextBox 4"/>
              <p:cNvSpPr txBox="1"/>
              <p:nvPr/>
            </p:nvSpPr>
            <p:spPr>
              <a:xfrm>
                <a:off x="0" y="5980837"/>
                <a:ext cx="3203848" cy="877163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/>
                <a:r>
                  <a:rPr lang="en-US" sz="1700" dirty="0" smtClean="0">
                    <a:latin typeface="Times New Roman" pitchFamily="18" charset="0"/>
                    <a:cs typeface="Times New Roman" pitchFamily="18" charset="0"/>
                  </a:rPr>
                  <a:t>M: ladder</a:t>
                </a:r>
              </a:p>
              <a:p>
                <a:pPr algn="l" rtl="0"/>
                <a:r>
                  <a:rPr lang="en-US" sz="1700" dirty="0" smtClean="0">
                    <a:latin typeface="Times New Roman" pitchFamily="18" charset="0"/>
                    <a:cs typeface="Times New Roman" pitchFamily="18" charset="0"/>
                  </a:rPr>
                  <a:t>1 : </a:t>
                </a:r>
                <a:r>
                  <a:rPr lang="en-GB" sz="1700" dirty="0" smtClean="0">
                    <a:latin typeface="Times New Roman" pitchFamily="18" charset="0"/>
                    <a:ea typeface="SimSun" pitchFamily="2" charset="-122"/>
                    <a:cs typeface="Times New Roman" pitchFamily="18" charset="0"/>
                  </a:rPr>
                  <a:t>pTG19T-phyA plasmid</a:t>
                </a:r>
                <a:endParaRPr lang="en-US" sz="17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pPr algn="l" rtl="0"/>
                <a:r>
                  <a:rPr lang="en-US" sz="1700" dirty="0" smtClean="0">
                    <a:latin typeface="Times New Roman" pitchFamily="18" charset="0"/>
                    <a:cs typeface="Times New Roman" pitchFamily="18" charset="0"/>
                  </a:rPr>
                  <a:t>2: Double digested </a:t>
                </a:r>
                <a:r>
                  <a:rPr lang="en-GB" sz="1700" dirty="0" smtClean="0">
                    <a:latin typeface="Times New Roman" pitchFamily="18" charset="0"/>
                    <a:ea typeface="SimSun" pitchFamily="2" charset="-122"/>
                    <a:cs typeface="Times New Roman" pitchFamily="18" charset="0"/>
                  </a:rPr>
                  <a:t>pTG19T-phyA</a:t>
                </a:r>
                <a:endParaRPr lang="fa-IR" sz="1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395536" y="1196752"/>
              <a:ext cx="3096344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GB" dirty="0" smtClean="0">
                  <a:latin typeface="Times New Roman" pitchFamily="18" charset="0"/>
                  <a:cs typeface="Times New Roman" pitchFamily="18" charset="0"/>
                </a:rPr>
                <a:t>Digestion of </a:t>
              </a:r>
              <a:r>
                <a:rPr lang="en-GB" dirty="0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pTG19T-phyA with </a:t>
              </a:r>
              <a:r>
                <a:rPr lang="en-GB" i="1" dirty="0" err="1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Xho</a:t>
              </a:r>
              <a:r>
                <a:rPr lang="en-GB" dirty="0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I/ </a:t>
              </a:r>
              <a:r>
                <a:rPr lang="en-GB" i="1" dirty="0" err="1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Kpn</a:t>
              </a:r>
              <a:r>
                <a:rPr lang="en-GB" dirty="0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I</a:t>
              </a:r>
              <a:endParaRPr lang="fa-IR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1988840"/>
            <a:ext cx="184875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/>
        </p:nvGrpSpPr>
        <p:grpSpPr>
          <a:xfrm>
            <a:off x="3347864" y="1196752"/>
            <a:ext cx="2952328" cy="5615081"/>
            <a:chOff x="3347864" y="1196752"/>
            <a:chExt cx="2952328" cy="5615081"/>
          </a:xfrm>
        </p:grpSpPr>
        <p:pic>
          <p:nvPicPr>
            <p:cNvPr id="8" name="irc_mi" descr="http://www.thermoscientificbio.com/uploadedImages/Products/DNA_Electrophoresis/DNA_Ladders/sm033_fam.jpg"/>
            <p:cNvPicPr>
              <a:picLocks noChangeAspect="1" noChangeArrowheads="1"/>
            </p:cNvPicPr>
            <p:nvPr/>
          </p:nvPicPr>
          <p:blipFill>
            <a:blip r:embed="rId3" cstate="print"/>
            <a:srcRect l="8446" t="22786" r="54729" b="7623"/>
            <a:stretch>
              <a:fillRect/>
            </a:stretch>
          </p:blipFill>
          <p:spPr bwMode="auto">
            <a:xfrm>
              <a:off x="5148064" y="2060848"/>
              <a:ext cx="812800" cy="41044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8"/>
            <p:cNvSpPr txBox="1"/>
            <p:nvPr/>
          </p:nvSpPr>
          <p:spPr>
            <a:xfrm>
              <a:off x="3491880" y="1196752"/>
              <a:ext cx="2664296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GB" dirty="0" smtClean="0">
                  <a:latin typeface="Times New Roman" pitchFamily="18" charset="0"/>
                  <a:cs typeface="Times New Roman" pitchFamily="18" charset="0"/>
                </a:rPr>
                <a:t>Digestion of 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pPink</a:t>
              </a:r>
              <a:r>
                <a:rPr lang="el-GR" dirty="0" smtClean="0">
                  <a:latin typeface="Times New Roman" pitchFamily="18" charset="0"/>
                  <a:cs typeface="Times New Roman" pitchFamily="18" charset="0"/>
                </a:rPr>
                <a:t>α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-HC with </a:t>
              </a:r>
              <a:r>
                <a:rPr lang="en-GB" i="1" dirty="0" err="1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Xho</a:t>
              </a:r>
              <a:r>
                <a:rPr lang="en-GB" dirty="0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I/ </a:t>
              </a:r>
              <a:r>
                <a:rPr lang="en-GB" i="1" dirty="0" err="1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Kpn</a:t>
              </a:r>
              <a:r>
                <a:rPr lang="en-GB" dirty="0" smtClean="0">
                  <a:latin typeface="Times New Roman" pitchFamily="18" charset="0"/>
                  <a:ea typeface="SimSun" pitchFamily="2" charset="-122"/>
                  <a:cs typeface="Times New Roman" pitchFamily="18" charset="0"/>
                </a:rPr>
                <a:t> I</a:t>
              </a:r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endParaRPr lang="fa-IR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347864" y="5934670"/>
              <a:ext cx="2952328" cy="877163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GB" sz="1700" dirty="0" smtClean="0">
                  <a:latin typeface="Times New Roman" pitchFamily="18" charset="0"/>
                  <a:cs typeface="Times New Roman" pitchFamily="18" charset="0"/>
                </a:rPr>
                <a:t>1: ladder</a:t>
              </a:r>
            </a:p>
            <a:p>
              <a:pPr algn="l" rtl="0"/>
              <a:r>
                <a:rPr lang="en-GB" sz="1700" dirty="0" smtClean="0">
                  <a:latin typeface="Times New Roman" pitchFamily="18" charset="0"/>
                  <a:cs typeface="Times New Roman" pitchFamily="18" charset="0"/>
                </a:rPr>
                <a:t>2: Double digested </a:t>
              </a:r>
              <a:r>
                <a:rPr lang="en-US" sz="1700" dirty="0" smtClean="0">
                  <a:latin typeface="Times New Roman" pitchFamily="18" charset="0"/>
                  <a:cs typeface="Times New Roman" pitchFamily="18" charset="0"/>
                </a:rPr>
                <a:t>pPink</a:t>
              </a:r>
              <a:r>
                <a:rPr lang="el-GR" sz="1700" dirty="0" smtClean="0">
                  <a:latin typeface="Times New Roman" pitchFamily="18" charset="0"/>
                  <a:cs typeface="Times New Roman" pitchFamily="18" charset="0"/>
                </a:rPr>
                <a:t>α</a:t>
              </a:r>
              <a:r>
                <a:rPr lang="en-US" sz="1700" dirty="0" smtClean="0">
                  <a:latin typeface="Times New Roman" pitchFamily="18" charset="0"/>
                  <a:cs typeface="Times New Roman" pitchFamily="18" charset="0"/>
                </a:rPr>
                <a:t>-HC</a:t>
              </a:r>
              <a:r>
                <a:rPr lang="en-GB" sz="17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</a:p>
            <a:p>
              <a:pPr algn="l" rtl="0"/>
              <a:r>
                <a:rPr lang="en-GB" sz="1700" dirty="0" smtClean="0">
                  <a:latin typeface="Times New Roman" pitchFamily="18" charset="0"/>
                  <a:cs typeface="Times New Roman" pitchFamily="18" charset="0"/>
                </a:rPr>
                <a:t>3: </a:t>
              </a:r>
              <a:r>
                <a:rPr lang="en-US" sz="1700" dirty="0" smtClean="0">
                  <a:latin typeface="Times New Roman" pitchFamily="18" charset="0"/>
                  <a:cs typeface="Times New Roman" pitchFamily="18" charset="0"/>
                </a:rPr>
                <a:t>pPink</a:t>
              </a:r>
              <a:r>
                <a:rPr lang="el-GR" sz="1700" dirty="0" smtClean="0">
                  <a:latin typeface="Times New Roman" pitchFamily="18" charset="0"/>
                  <a:cs typeface="Times New Roman" pitchFamily="18" charset="0"/>
                </a:rPr>
                <a:t>α</a:t>
              </a:r>
              <a:r>
                <a:rPr lang="en-US" sz="1700" dirty="0" smtClean="0">
                  <a:latin typeface="Times New Roman" pitchFamily="18" charset="0"/>
                  <a:cs typeface="Times New Roman" pitchFamily="18" charset="0"/>
                </a:rPr>
                <a:t>-HC  plasmid</a:t>
              </a:r>
              <a:endParaRPr lang="fa-IR" sz="1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372200" y="1268760"/>
            <a:ext cx="25681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Confirmation by </a:t>
            </a:r>
          </a:p>
          <a:p>
            <a:pPr algn="ctr"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Colony PCR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16216" y="5903893"/>
            <a:ext cx="2627784" cy="10926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M: ladder</a:t>
            </a:r>
          </a:p>
          <a:p>
            <a:pPr algn="l" rtl="0"/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1-4: phyA gene(1350bp)</a:t>
            </a:r>
          </a:p>
          <a:p>
            <a:pPr algn="l" rtl="0"/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5: negative control</a:t>
            </a:r>
          </a:p>
          <a:p>
            <a:pPr algn="l" rtl="0"/>
            <a:endParaRPr lang="fa-IR" sz="1400" dirty="0"/>
          </a:p>
        </p:txBody>
      </p:sp>
      <p:grpSp>
        <p:nvGrpSpPr>
          <p:cNvPr id="37889" name="Group 1"/>
          <p:cNvGrpSpPr>
            <a:grpSpLocks/>
          </p:cNvGrpSpPr>
          <p:nvPr/>
        </p:nvGrpSpPr>
        <p:grpSpPr bwMode="auto">
          <a:xfrm>
            <a:off x="6156176" y="1916832"/>
            <a:ext cx="2664296" cy="3888432"/>
            <a:chOff x="5070" y="2640"/>
            <a:chExt cx="4059" cy="5763"/>
          </a:xfrm>
        </p:grpSpPr>
        <p:pic>
          <p:nvPicPr>
            <p:cNvPr id="37890" name="Picture 2" descr="癟쟺ﯩ閩癚隌癚障癚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" y="2640"/>
              <a:ext cx="3549" cy="5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1" name="Text Box 3"/>
            <p:cNvSpPr txBox="1">
              <a:spLocks noChangeArrowheads="1"/>
            </p:cNvSpPr>
            <p:nvPr/>
          </p:nvSpPr>
          <p:spPr bwMode="auto">
            <a:xfrm>
              <a:off x="5070" y="2962"/>
              <a:ext cx="609" cy="54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bp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3000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1500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1200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1000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500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400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300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200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zh-CN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Arial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100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29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Transformation and screening of </a:t>
            </a:r>
            <a:br>
              <a:rPr lang="en-US" sz="3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pPink</a:t>
            </a:r>
            <a:r>
              <a:rPr lang="el-GR" sz="30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HC-phyA</a:t>
            </a:r>
            <a:endParaRPr lang="fa-IR" sz="3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844824"/>
            <a:ext cx="4038600" cy="976312"/>
          </a:xfrm>
        </p:spPr>
        <p:txBody>
          <a:bodyPr>
            <a:normAutofit/>
          </a:bodyPr>
          <a:lstStyle/>
          <a:p>
            <a:pPr algn="l" rtl="0" eaLnBrk="1" hangingPunct="1">
              <a:buNone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Pichia Pastoris </a:t>
            </a: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transformation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by Electroporation method</a:t>
            </a:r>
          </a:p>
        </p:txBody>
      </p:sp>
      <p:pic>
        <p:nvPicPr>
          <p:cNvPr id="5" name="Picture 3" descr="IMG_3410"/>
          <p:cNvPicPr>
            <a:picLocks noChangeAspect="1" noChangeArrowheads="1"/>
          </p:cNvPicPr>
          <p:nvPr/>
        </p:nvPicPr>
        <p:blipFill>
          <a:blip r:embed="rId2" cstate="print"/>
          <a:srcRect t="43671" r="6772"/>
          <a:stretch>
            <a:fillRect/>
          </a:stretch>
        </p:blipFill>
        <p:spPr bwMode="auto">
          <a:xfrm>
            <a:off x="250825" y="3141663"/>
            <a:ext cx="4176713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4716016" y="1844824"/>
            <a:ext cx="4038600" cy="904875"/>
          </a:xfrm>
          <a:prstGeom prst="rect">
            <a:avLst/>
          </a:prstGeom>
        </p:spPr>
        <p:txBody>
          <a:bodyPr/>
          <a:lstStyle/>
          <a:p>
            <a:pPr marL="274320" marR="0" lvl="0" indent="-274320" algn="ctr" defTabSz="914400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2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Screening of transformants on PAD media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140968"/>
            <a:ext cx="3147055" cy="2688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30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Genome extraction and Positive colony screening</a:t>
            </a:r>
            <a:r>
              <a:rPr lang="fa-I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3200" dirty="0" smtClean="0">
                <a:latin typeface="Times New Roman" pitchFamily="18" charset="0"/>
                <a:cs typeface="Times New Roman" pitchFamily="18" charset="0"/>
              </a:rPr>
            </a:b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7"/>
          <p:cNvGrpSpPr/>
          <p:nvPr/>
        </p:nvGrpSpPr>
        <p:grpSpPr>
          <a:xfrm>
            <a:off x="4644008" y="1412776"/>
            <a:ext cx="4032448" cy="3815978"/>
            <a:chOff x="2484438" y="333375"/>
            <a:chExt cx="4257675" cy="4464050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00563" y="476250"/>
              <a:ext cx="2241550" cy="4321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84438" y="333375"/>
              <a:ext cx="2093912" cy="4276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6373022"/>
            <a:ext cx="4427984" cy="484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572000" y="5229200"/>
            <a:ext cx="457200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1: Integrated phyA gene , PCR product with phyA specific primer</a:t>
            </a:r>
          </a:p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2: Integrated phyA gene ,1705bp  PCR product with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-mating factor  primer</a:t>
            </a:r>
          </a:p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3: negative control       M: ladder</a:t>
            </a:r>
          </a:p>
          <a:p>
            <a:pPr algn="l" rtl="0"/>
            <a:endParaRPr lang="en-US" sz="1400" dirty="0" smtClean="0"/>
          </a:p>
          <a:p>
            <a:pPr algn="l" rtl="0"/>
            <a:endParaRPr lang="fa-IR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5" y="1484784"/>
            <a:ext cx="1872208" cy="3450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23528" y="5085184"/>
            <a:ext cx="341987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1-3 : transformant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P.pastoris</a:t>
            </a:r>
          </a:p>
          <a:p>
            <a:pPr algn="l" rtl="0"/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 : ladder</a:t>
            </a:r>
            <a:endParaRPr lang="fa-IR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31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Expression of phytase in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P. pastoris</a:t>
            </a:r>
            <a:endParaRPr lang="fa-IR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628800"/>
            <a:ext cx="4342383" cy="1481138"/>
          </a:xfrm>
        </p:spPr>
        <p:txBody>
          <a:bodyPr>
            <a:normAutofit/>
          </a:bodyPr>
          <a:lstStyle/>
          <a:p>
            <a:pPr algn="l" rtl="0" eaLnBrk="1" hangingPunct="1">
              <a:buNone/>
            </a:pPr>
            <a:r>
              <a:rPr lang="en-US" sz="1800" dirty="0" smtClean="0"/>
              <a:t>Growth of recombinant </a:t>
            </a:r>
            <a:r>
              <a:rPr lang="en-US" sz="1800" i="1" dirty="0" smtClean="0"/>
              <a:t>P.pastoris</a:t>
            </a:r>
            <a:r>
              <a:rPr lang="en-US" sz="1800" dirty="0" smtClean="0"/>
              <a:t> in BMGY media at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30˚</a:t>
            </a:r>
            <a:r>
              <a:rPr lang="en-US" sz="1800" dirty="0" smtClean="0"/>
              <a:t> C</a:t>
            </a:r>
          </a:p>
        </p:txBody>
      </p:sp>
      <p:pic>
        <p:nvPicPr>
          <p:cNvPr id="5" name="Picture 27" descr="12"/>
          <p:cNvPicPr>
            <a:picLocks noChangeAspect="1" noChangeArrowheads="1"/>
          </p:cNvPicPr>
          <p:nvPr/>
        </p:nvPicPr>
        <p:blipFill>
          <a:blip r:embed="rId2" cstate="print"/>
          <a:srcRect l="2101" r="2521"/>
          <a:stretch>
            <a:fillRect/>
          </a:stretch>
        </p:blipFill>
        <p:spPr bwMode="auto">
          <a:xfrm>
            <a:off x="827088" y="2924175"/>
            <a:ext cx="2952750" cy="260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499992" y="1628800"/>
            <a:ext cx="489654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Methanol induction and expression of recombinant phytase in BMMY media at 30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˚</a:t>
            </a:r>
            <a:r>
              <a:rPr lang="en-US" dirty="0" smtClean="0"/>
              <a:t> C</a:t>
            </a:r>
          </a:p>
          <a:p>
            <a:pPr algn="l" rtl="0"/>
            <a:endParaRPr lang="fa-IR" dirty="0"/>
          </a:p>
        </p:txBody>
      </p:sp>
      <p:pic>
        <p:nvPicPr>
          <p:cNvPr id="7" name="Picture 1" descr="IMG_71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852936"/>
            <a:ext cx="2879725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32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Phytase expression analysis </a:t>
            </a:r>
            <a:endParaRPr lang="fa-IR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3528" y="1772816"/>
            <a:ext cx="3143809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Font typeface="Wingdings" pitchFamily="2" charset="2"/>
              <a:buChar char="v"/>
              <a:defRPr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Phytase activity </a:t>
            </a:r>
            <a:r>
              <a:rPr lang="en-US" sz="2300" dirty="0">
                <a:latin typeface="Times New Roman" pitchFamily="18" charset="0"/>
                <a:cs typeface="Times New Roman" pitchFamily="18" charset="0"/>
              </a:rPr>
              <a:t>assay</a:t>
            </a:r>
          </a:p>
        </p:txBody>
      </p:sp>
      <p:sp>
        <p:nvSpPr>
          <p:cNvPr id="6" name="Rectangle 5"/>
          <p:cNvSpPr/>
          <p:nvPr/>
        </p:nvSpPr>
        <p:spPr>
          <a:xfrm>
            <a:off x="5220072" y="1412776"/>
            <a:ext cx="298966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>
              <a:buFont typeface="Wingdings" pitchFamily="2" charset="2"/>
              <a:buChar char="v"/>
              <a:defRPr/>
            </a:pPr>
            <a:r>
              <a:rPr lang="en-US" sz="2300" dirty="0">
                <a:latin typeface="+mn-lt"/>
                <a:cs typeface="+mn-cs"/>
              </a:rPr>
              <a:t> SDS-PAGE Analysis</a:t>
            </a: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-1620688" y="6093296"/>
            <a:ext cx="568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Specific Activity (U/mg)= Enzyme Activity (U/ml)</a:t>
            </a:r>
          </a:p>
          <a:p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                                         Total Protein (mg/ml</a:t>
            </a:r>
            <a:r>
              <a:rPr lang="en-GB" sz="1400" dirty="0"/>
              <a:t>)</a:t>
            </a:r>
            <a:endParaRPr lang="fa-IR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51520" y="4869160"/>
            <a:ext cx="3995936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Phytase activity: 179 U/ml</a:t>
            </a:r>
          </a:p>
          <a:p>
            <a:pPr algn="l" rtl="0"/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Total protein:  2.71 mg/ml</a:t>
            </a:r>
          </a:p>
          <a:p>
            <a:pPr algn="l" rtl="0"/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Specific activity: 66.05 U/mg</a:t>
            </a:r>
            <a:endParaRPr lang="fa-IR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16" descr="Not purifi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1844824"/>
            <a:ext cx="1678033" cy="4824536"/>
          </a:xfrm>
          <a:prstGeom prst="rect">
            <a:avLst/>
          </a:prstGeom>
        </p:spPr>
      </p:pic>
      <p:pic>
        <p:nvPicPr>
          <p:cNvPr id="18" name="Picture 17" descr="ladd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6056" y="1844824"/>
            <a:ext cx="914400" cy="482453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884368" y="3068960"/>
            <a:ext cx="147565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Recombinant phytase</a:t>
            </a:r>
          </a:p>
          <a:p>
            <a:pPr algn="l" rt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50-70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kDa</a:t>
            </a:r>
            <a:endParaRPr lang="fa-I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012160" y="3429000"/>
            <a:ext cx="936104" cy="7920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6732240" y="3573016"/>
            <a:ext cx="1152128" cy="288032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0" y="2420888"/>
            <a:ext cx="5652120" cy="212365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Enzyme + sodium phytate</a:t>
            </a:r>
          </a:p>
          <a:p>
            <a:pPr algn="l" rtl="0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Incubation for 30 min</a:t>
            </a:r>
          </a:p>
          <a:p>
            <a:pPr algn="l" rtl="0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Stopping buffer</a:t>
            </a:r>
          </a:p>
          <a:p>
            <a:pPr algn="l" rtl="0"/>
            <a:r>
              <a:rPr lang="en-GB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(Sulphuric acid, Ammonium molybdate, Acetone)</a:t>
            </a:r>
          </a:p>
          <a:p>
            <a:pPr algn="l" rtl="0"/>
            <a:endParaRPr lang="en-GB" sz="22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Measurement  of  released Pi at OD380 nm</a:t>
            </a:r>
            <a:endParaRPr lang="fa-I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33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Purification of recombinant phytase</a:t>
            </a:r>
            <a:r>
              <a:rPr lang="fa-IR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3200" dirty="0" smtClean="0">
                <a:latin typeface="Times New Roman" pitchFamily="18" charset="0"/>
                <a:cs typeface="Times New Roman" pitchFamily="18" charset="0"/>
              </a:rPr>
            </a:b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purification curv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9345"/>
          <a:stretch>
            <a:fillRect/>
          </a:stretch>
        </p:blipFill>
        <p:spPr bwMode="auto">
          <a:xfrm>
            <a:off x="4139952" y="3501008"/>
            <a:ext cx="4176464" cy="2715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urified protein 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484784"/>
            <a:ext cx="1778000" cy="4813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55776" y="2636912"/>
            <a:ext cx="216024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Smear of 50-65KDa</a:t>
            </a:r>
            <a:endParaRPr lang="fa-IR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2483768" y="3068960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15816" y="1700808"/>
            <a:ext cx="5976664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FPLC Method / Size exclusion by</a:t>
            </a:r>
            <a:r>
              <a:rPr lang="en-US" sz="2100" dirty="0" smtClean="0">
                <a:latin typeface="Times New Roman"/>
                <a:ea typeface="Calibri"/>
                <a:cs typeface="B Lotus"/>
              </a:rPr>
              <a:t> </a:t>
            </a:r>
            <a:r>
              <a:rPr lang="en-US" sz="2100" dirty="0" err="1" smtClean="0">
                <a:latin typeface="Times New Roman"/>
                <a:ea typeface="Calibri"/>
                <a:cs typeface="B Lotus"/>
              </a:rPr>
              <a:t>Sephadex</a:t>
            </a:r>
            <a:r>
              <a:rPr lang="en-US" sz="2100" dirty="0" smtClean="0">
                <a:latin typeface="Times New Roman"/>
                <a:ea typeface="Calibri"/>
                <a:cs typeface="B Lotus"/>
              </a:rPr>
              <a:t> G100</a:t>
            </a:r>
            <a:endParaRPr lang="en-US" sz="2100" dirty="0" smtClean="0">
              <a:latin typeface="Times New Roman"/>
              <a:ea typeface="Calibri"/>
              <a:cs typeface="B Nazanin"/>
            </a:endParaRPr>
          </a:p>
          <a:p>
            <a:pPr algn="l" rtl="0"/>
            <a:endParaRPr lang="fa-IR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34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Purification of recombinant 2 steps</a:t>
            </a:r>
            <a:r>
              <a:rPr lang="fa-I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671638"/>
            <a:ext cx="8504238" cy="389210"/>
          </a:xfrm>
        </p:spPr>
        <p:txBody>
          <a:bodyPr>
            <a:normAutofit fontScale="92500" lnSpcReduction="10000"/>
          </a:bodyPr>
          <a:lstStyle/>
          <a:p>
            <a:pPr algn="l" rtl="0" eaLnBrk="1" hangingPunct="1"/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Two purification  steps analysis</a:t>
            </a:r>
          </a:p>
          <a:p>
            <a:pPr eaLnBrk="1" hangingPunct="1">
              <a:buFont typeface="Wingdings 2" pitchFamily="18" charset="2"/>
              <a:buNone/>
            </a:pPr>
            <a:endParaRPr lang="en-US" sz="2300" dirty="0" smtClean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9750" y="2659063"/>
          <a:ext cx="8064895" cy="2857727"/>
        </p:xfrm>
        <a:graphic>
          <a:graphicData uri="http://schemas.openxmlformats.org/drawingml/2006/table">
            <a:tbl>
              <a:tblPr/>
              <a:tblGrid>
                <a:gridCol w="2072395"/>
                <a:gridCol w="802836"/>
                <a:gridCol w="1041220"/>
                <a:gridCol w="906959"/>
                <a:gridCol w="1041220"/>
                <a:gridCol w="776349"/>
                <a:gridCol w="1423916"/>
              </a:tblGrid>
              <a:tr h="1214027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B Lotus"/>
                        </a:rPr>
                        <a:t>Purification step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B Lotus"/>
                        </a:rPr>
                        <a:t>Total activity 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B Lotus"/>
                        </a:rPr>
                        <a:t>(U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B Lotus"/>
                        </a:rPr>
                        <a:t>)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/>
                          <a:ea typeface="Calibri"/>
                          <a:cs typeface="B Lotus"/>
                        </a:rPr>
                        <a:t>Total protein (mg)</a:t>
                      </a:r>
                      <a:endParaRPr lang="en-US" sz="160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/>
                          <a:ea typeface="Calibri"/>
                          <a:cs typeface="B Lotus"/>
                        </a:rPr>
                        <a:t>Specific activity </a:t>
                      </a:r>
                      <a:r>
                        <a:rPr lang="en-US" sz="1600" b="1" dirty="0" smtClean="0">
                          <a:latin typeface="Times New Roman"/>
                          <a:ea typeface="Calibri"/>
                          <a:cs typeface="B Lotus"/>
                        </a:rPr>
                        <a:t>(U/mg</a:t>
                      </a:r>
                      <a:r>
                        <a:rPr lang="en-US" sz="1600" b="1" dirty="0">
                          <a:latin typeface="Times New Roman"/>
                          <a:ea typeface="Calibri"/>
                          <a:cs typeface="B Lotus"/>
                        </a:rPr>
                        <a:t>)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CA" sz="1300" dirty="0" smtClean="0">
                          <a:latin typeface="Times New Roman"/>
                          <a:ea typeface="Calibri"/>
                          <a:cs typeface="B Nazanin"/>
                        </a:rPr>
                        <a:t>Recovery(%)</a:t>
                      </a:r>
                      <a:endParaRPr lang="en-US" sz="13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Calibri"/>
                          <a:cs typeface="B Lotus"/>
                        </a:rPr>
                        <a:t>Purification</a:t>
                      </a:r>
                      <a:endParaRPr lang="fa-IR" sz="1600" b="1" dirty="0" smtClean="0">
                        <a:latin typeface="Times New Roman"/>
                        <a:ea typeface="Calibri"/>
                        <a:cs typeface="B Lotus"/>
                      </a:endParaRPr>
                    </a:p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Times New Roman"/>
                          <a:ea typeface="Calibri"/>
                          <a:cs typeface="B Lotus"/>
                        </a:rPr>
                        <a:t>(fold</a:t>
                      </a:r>
                      <a:r>
                        <a:rPr lang="en-CA" sz="1600" b="1" dirty="0" smtClean="0">
                          <a:latin typeface="Times New Roman"/>
                          <a:ea typeface="Calibri"/>
                          <a:cs typeface="B Lotus"/>
                        </a:rPr>
                        <a:t>)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681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B Lotus"/>
                        </a:rPr>
                        <a:t>Culture supernatant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179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Lotus"/>
                        </a:rPr>
                        <a:t>2.71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66.05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latin typeface="Times New Roman"/>
                          <a:ea typeface="Calibri"/>
                          <a:cs typeface="B Lotus"/>
                        </a:rPr>
                        <a:t>100</a:t>
                      </a:r>
                      <a:endParaRPr lang="en-US" sz="160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Times New Roman"/>
                          <a:ea typeface="Calibri"/>
                          <a:cs typeface="B Lotus"/>
                        </a:rPr>
                        <a:t>1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37681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Lotus"/>
                        </a:rPr>
                        <a:t>Amicon</a:t>
                      </a:r>
                      <a:r>
                        <a:rPr lang="en-US" sz="1600" baseline="0" dirty="0" smtClean="0">
                          <a:latin typeface="Times New Roman"/>
                          <a:ea typeface="Calibri"/>
                          <a:cs typeface="B Lotus"/>
                        </a:rPr>
                        <a:t> ultrafiltration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168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1.87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89.83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93.85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1.36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68338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latin typeface="Times New Roman"/>
                          <a:ea typeface="Calibri"/>
                          <a:cs typeface="B Lotus"/>
                        </a:rPr>
                        <a:t>Sephadex</a:t>
                      </a:r>
                      <a:r>
                        <a:rPr lang="en-US" sz="1600" dirty="0">
                          <a:latin typeface="Times New Roman"/>
                          <a:ea typeface="Calibri"/>
                          <a:cs typeface="B Lotus"/>
                        </a:rPr>
                        <a:t> G100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Times New Roman"/>
                          <a:ea typeface="Calibri"/>
                          <a:cs typeface="B Nazanin"/>
                        </a:rPr>
                        <a:t>84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0.69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CA" sz="1600" dirty="0" smtClean="0">
                          <a:latin typeface="Times New Roman"/>
                          <a:ea typeface="Calibri"/>
                          <a:cs typeface="B Nazanin"/>
                        </a:rPr>
                        <a:t>121.73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46.92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Times New Roman"/>
                          <a:ea typeface="Calibri"/>
                          <a:cs typeface="B Nazanin"/>
                        </a:rPr>
                        <a:t>1.84</a:t>
                      </a:r>
                      <a:endParaRPr lang="en-US" sz="1600" dirty="0">
                        <a:latin typeface="Times New Roman"/>
                        <a:ea typeface="Calibri"/>
                        <a:cs typeface="B Nazani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9552" y="5733256"/>
            <a:ext cx="842493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Enzyme reactions (n=3) ,Values  are  mean. </a:t>
            </a:r>
            <a:endParaRPr lang="fa-I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35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Glycosylation analysis</a:t>
            </a:r>
            <a:r>
              <a:rPr lang="fa-I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98976" y="4869160"/>
            <a:ext cx="464502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Due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to heavy yeast glycosylation, the expressed phytase revealed as a smear band on SDS-PAGE with molecular size ranging from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65 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KDa. </a:t>
            </a:r>
            <a:endParaRPr lang="fa-IR" dirty="0"/>
          </a:p>
        </p:txBody>
      </p:sp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268760"/>
            <a:ext cx="29337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Group 16"/>
          <p:cNvGrpSpPr/>
          <p:nvPr/>
        </p:nvGrpSpPr>
        <p:grpSpPr>
          <a:xfrm>
            <a:off x="467544" y="2348880"/>
            <a:ext cx="6516216" cy="1008112"/>
            <a:chOff x="0" y="2492896"/>
            <a:chExt cx="6516216" cy="1008112"/>
          </a:xfrm>
        </p:grpSpPr>
        <p:sp>
          <p:nvSpPr>
            <p:cNvPr id="6" name="TextBox 5"/>
            <p:cNvSpPr txBox="1"/>
            <p:nvPr/>
          </p:nvSpPr>
          <p:spPr>
            <a:xfrm>
              <a:off x="4355976" y="2492896"/>
              <a:ext cx="2160240" cy="92333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endParaRPr lang="en-US" dirty="0" smtClean="0">
                <a:latin typeface="Times New Roman" pitchFamily="18" charset="0"/>
                <a:cs typeface="Times New Roman" pitchFamily="18" charset="0"/>
              </a:endParaRPr>
            </a:p>
            <a:p>
              <a:pPr algn="l" rtl="0"/>
              <a:r>
                <a:rPr lang="en-GB" dirty="0" smtClean="0">
                  <a:latin typeface="Times New Roman" pitchFamily="18" charset="0"/>
                  <a:cs typeface="Times New Roman" pitchFamily="18" charset="0"/>
                </a:rPr>
                <a:t>Recombinant phytase </a:t>
              </a:r>
            </a:p>
            <a:p>
              <a:pPr algn="l" rtl="0"/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Smear of 50-65KDa</a:t>
              </a:r>
              <a:endParaRPr lang="fa-IR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0" y="2708920"/>
              <a:ext cx="971600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dirty="0" smtClean="0">
                  <a:latin typeface="Times New Roman" pitchFamily="18" charset="0"/>
                  <a:cs typeface="Times New Roman" pitchFamily="18" charset="0"/>
                </a:rPr>
                <a:t>49 KDa</a:t>
              </a:r>
              <a:endParaRPr lang="fa-IR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>
              <a:off x="179512" y="3212976"/>
              <a:ext cx="936104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3131840" y="2852936"/>
              <a:ext cx="1512168" cy="5040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0" y="1916832"/>
            <a:ext cx="1259632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After Endo H treatment </a:t>
            </a:r>
          </a:p>
          <a:p>
            <a:pPr algn="l" rtl="0"/>
            <a:endParaRPr lang="fa-IR" dirty="0"/>
          </a:p>
        </p:txBody>
      </p:sp>
      <p:sp>
        <p:nvSpPr>
          <p:cNvPr id="11" name="TextBox 10"/>
          <p:cNvSpPr txBox="1"/>
          <p:nvPr/>
        </p:nvSpPr>
        <p:spPr>
          <a:xfrm>
            <a:off x="179512" y="5517232"/>
            <a:ext cx="10801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Endo H protein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971600" y="5517232"/>
            <a:ext cx="64807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36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Michaelis Menten Kinetics</a:t>
            </a:r>
            <a:r>
              <a:rPr lang="fa-I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484784"/>
            <a:ext cx="78843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a-IR" dirty="0" smtClean="0"/>
          </a:p>
          <a:p>
            <a:endParaRPr lang="fa-IR" dirty="0" smtClean="0"/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Kinetic parameters of the purified Recombinant phytase of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P.pastoris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a-IR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11560" y="2780928"/>
          <a:ext cx="7920880" cy="864096"/>
        </p:xfrm>
        <a:graphic>
          <a:graphicData uri="http://schemas.openxmlformats.org/drawingml/2006/table">
            <a:tbl>
              <a:tblPr/>
              <a:tblGrid>
                <a:gridCol w="1847130"/>
                <a:gridCol w="1237260"/>
                <a:gridCol w="1596130"/>
                <a:gridCol w="937662"/>
                <a:gridCol w="2302698"/>
              </a:tblGrid>
              <a:tr h="432048"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endParaRPr lang="en-GB" sz="1200" dirty="0">
                        <a:latin typeface="Times New Roman"/>
                        <a:ea typeface="SimSun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latin typeface="Times New Roman"/>
                          <a:ea typeface="SimSun"/>
                        </a:rPr>
                        <a:t>K</a:t>
                      </a:r>
                      <a:r>
                        <a:rPr lang="en-CA" sz="1200" baseline="-25000">
                          <a:latin typeface="Times New Roman"/>
                          <a:ea typeface="SimSun"/>
                        </a:rPr>
                        <a:t>m</a:t>
                      </a:r>
                      <a:r>
                        <a:rPr lang="en-GB" sz="1200">
                          <a:latin typeface="Times New Roman"/>
                          <a:ea typeface="SimSun"/>
                        </a:rPr>
                        <a:t>(µM)</a:t>
                      </a:r>
                      <a:endParaRPr lang="en-US" sz="1200">
                        <a:latin typeface="Times New Roman"/>
                        <a:ea typeface="SimSun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Times New Roman"/>
                          <a:ea typeface="SimSun"/>
                        </a:rPr>
                        <a:t>V</a:t>
                      </a:r>
                      <a:r>
                        <a:rPr lang="en-US" sz="1200" baseline="-25000" dirty="0">
                          <a:latin typeface="Times New Roman"/>
                          <a:ea typeface="SimSun"/>
                        </a:rPr>
                        <a:t>max</a:t>
                      </a:r>
                      <a:r>
                        <a:rPr lang="en-GB" sz="1200" dirty="0">
                          <a:latin typeface="Times New Roman"/>
                          <a:ea typeface="SimSun"/>
                        </a:rPr>
                        <a:t>(µmol min</a:t>
                      </a:r>
                      <a:r>
                        <a:rPr lang="en-GB" sz="12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GB" sz="1200" dirty="0">
                          <a:latin typeface="Times New Roman"/>
                          <a:ea typeface="SimSun"/>
                        </a:rPr>
                        <a:t>mg</a:t>
                      </a:r>
                      <a:r>
                        <a:rPr lang="en-GB" sz="12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US" sz="1200" dirty="0">
                          <a:latin typeface="Times New Roman"/>
                          <a:ea typeface="SimSun"/>
                        </a:rPr>
                        <a:t>)</a:t>
                      </a: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Times New Roman"/>
                          <a:ea typeface="SimSun"/>
                        </a:rPr>
                        <a:t>K</a:t>
                      </a:r>
                      <a:r>
                        <a:rPr lang="en-US" sz="1200" baseline="-25000" dirty="0" smtClean="0">
                          <a:latin typeface="Times New Roman"/>
                          <a:ea typeface="SimSun"/>
                        </a:rPr>
                        <a:t>cat </a:t>
                      </a:r>
                      <a:r>
                        <a:rPr lang="en-GB" sz="1200" dirty="0" smtClean="0">
                          <a:latin typeface="Times New Roman"/>
                          <a:ea typeface="SimSun"/>
                        </a:rPr>
                        <a:t>(</a:t>
                      </a:r>
                      <a:r>
                        <a:rPr lang="en-GB" sz="1200" dirty="0">
                          <a:latin typeface="Times New Roman"/>
                          <a:ea typeface="SimSun"/>
                        </a:rPr>
                        <a:t>s</a:t>
                      </a:r>
                      <a:r>
                        <a:rPr lang="en-GB" sz="12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GB" sz="1200" dirty="0">
                          <a:latin typeface="Times New Roman"/>
                          <a:ea typeface="SimSun"/>
                        </a:rPr>
                        <a:t>)</a:t>
                      </a:r>
                      <a:endParaRPr lang="en-US" sz="1200" dirty="0">
                        <a:latin typeface="Times New Roman"/>
                        <a:ea typeface="SimSun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latin typeface="Times New Roman"/>
                          <a:ea typeface="SimSun"/>
                        </a:rPr>
                        <a:t>(Kinetic efficiency)</a:t>
                      </a:r>
                      <a:r>
                        <a:rPr lang="en-GB" sz="1200" baseline="-25000"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200">
                          <a:latin typeface="Times New Roman"/>
                          <a:ea typeface="SimSun"/>
                        </a:rPr>
                        <a:t>(s</a:t>
                      </a:r>
                      <a:r>
                        <a:rPr lang="en-US" sz="1200" baseline="3000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US" sz="1200">
                          <a:latin typeface="Times New Roman"/>
                          <a:ea typeface="SimSun"/>
                        </a:rPr>
                        <a:t>mol</a:t>
                      </a:r>
                      <a:r>
                        <a:rPr lang="en-US" sz="1200" baseline="3000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US" sz="1200">
                          <a:latin typeface="Times New Roman"/>
                          <a:ea typeface="SimSun"/>
                        </a:rPr>
                        <a:t>)</a:t>
                      </a: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latin typeface="Times New Roman"/>
                          <a:ea typeface="SimSun"/>
                        </a:rPr>
                        <a:t>P.Pastoris </a:t>
                      </a:r>
                      <a:r>
                        <a:rPr lang="en-GB" sz="1200" i="0" dirty="0" smtClean="0">
                          <a:latin typeface="Times New Roman"/>
                          <a:ea typeface="SimSun"/>
                        </a:rPr>
                        <a:t>recombinant WT phytase</a:t>
                      </a:r>
                      <a:endParaRPr lang="en-US" sz="1200" i="0" dirty="0">
                        <a:latin typeface="Times New Roman"/>
                        <a:ea typeface="SimSun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latin typeface="Times New Roman"/>
                          <a:ea typeface="SimSun"/>
                        </a:rPr>
                        <a:t>148</a:t>
                      </a:r>
                      <a:r>
                        <a:rPr kumimoji="0"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± </a:t>
                      </a:r>
                      <a:r>
                        <a:rPr kumimoji="0" lang="en-GB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en-US" sz="12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latin typeface="Times New Roman"/>
                          <a:ea typeface="SimSun"/>
                        </a:rPr>
                        <a:t>135 </a:t>
                      </a:r>
                      <a:r>
                        <a:rPr kumimoji="0"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± </a:t>
                      </a:r>
                      <a:r>
                        <a:rPr kumimoji="0" lang="en-GB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0.9</a:t>
                      </a:r>
                      <a:endParaRPr lang="en-US" sz="12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latin typeface="Times New Roman"/>
                          <a:ea typeface="SimSun"/>
                        </a:rPr>
                        <a:t>168.75</a:t>
                      </a:r>
                      <a:r>
                        <a:rPr kumimoji="0" lang="en-GB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± </a:t>
                      </a:r>
                      <a:r>
                        <a:rPr kumimoji="0" lang="en-GB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2.1</a:t>
                      </a:r>
                      <a:endParaRPr lang="en-US" sz="1200" dirty="0">
                        <a:latin typeface="Times New Roman"/>
                        <a:ea typeface="SimSun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 dirty="0">
                          <a:latin typeface="Times New Roman"/>
                          <a:ea typeface="SimSun"/>
                        </a:rPr>
                        <a:t>1.14×10</a:t>
                      </a:r>
                      <a:r>
                        <a:rPr lang="en-GB" sz="1200" baseline="30000" dirty="0">
                          <a:latin typeface="Times New Roman"/>
                          <a:ea typeface="SimSun"/>
                        </a:rPr>
                        <a:t>6</a:t>
                      </a:r>
                      <a:endParaRPr lang="en-US" sz="1200" dirty="0">
                        <a:latin typeface="Times New Roman"/>
                        <a:ea typeface="SimSun"/>
                      </a:endParaRPr>
                    </a:p>
                  </a:txBody>
                  <a:tcPr marL="65962" marR="659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552" y="4365104"/>
            <a:ext cx="38884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Values are mean ±SE (n=3).</a:t>
            </a:r>
          </a:p>
          <a:p>
            <a:pPr algn="l" rtl="0"/>
            <a:endParaRPr lang="fa-IR" dirty="0"/>
          </a:p>
        </p:txBody>
      </p:sp>
      <p:sp>
        <p:nvSpPr>
          <p:cNvPr id="8" name="TextBox 7"/>
          <p:cNvSpPr txBox="1"/>
          <p:nvPr/>
        </p:nvSpPr>
        <p:spPr>
          <a:xfrm>
            <a:off x="539552" y="5661248"/>
            <a:ext cx="388843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/>
              <a:t>Graph pad prism 5</a:t>
            </a:r>
            <a:endParaRPr lang="fa-I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37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Phytase characterization</a:t>
            </a:r>
            <a:r>
              <a:rPr lang="fa-IR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3600" dirty="0" smtClean="0">
                <a:latin typeface="Times New Roman" pitchFamily="18" charset="0"/>
                <a:cs typeface="Times New Roman" pitchFamily="18" charset="0"/>
              </a:rPr>
            </a:br>
            <a:endParaRPr lang="fa-IR" sz="36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0" y="2132856"/>
          <a:ext cx="4788024" cy="398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4247456" y="2636912"/>
          <a:ext cx="4896544" cy="3339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38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10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Phytase thermostability </a:t>
            </a:r>
            <a:r>
              <a:rPr lang="fa-I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39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38912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/>
          </a:p>
          <a:p>
            <a:pPr algn="ctr">
              <a:buNone/>
            </a:pP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Results of</a:t>
            </a:r>
          </a:p>
          <a:p>
            <a:pPr algn="ctr">
              <a:buNone/>
            </a:pP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Phytase Engineering(Stage II)</a:t>
            </a:r>
            <a:endParaRPr lang="fa-IR" sz="4800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40</a:t>
            </a:fld>
            <a:endParaRPr lang="de-DE" altLang="en-US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Candidate points determination</a:t>
            </a:r>
            <a:r>
              <a:rPr lang="fa-IR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3600" dirty="0" smtClean="0">
                <a:latin typeface="Times New Roman" pitchFamily="18" charset="0"/>
                <a:cs typeface="Times New Roman" pitchFamily="18" charset="0"/>
              </a:rPr>
            </a:br>
            <a:endParaRPr lang="fa-IR" sz="3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Content Placeholder 3"/>
          <p:cNvGrpSpPr>
            <a:grpSpLocks noGrp="1"/>
          </p:cNvGrpSpPr>
          <p:nvPr>
            <p:ph idx="1"/>
          </p:nvPr>
        </p:nvGrpSpPr>
        <p:grpSpPr>
          <a:xfrm>
            <a:off x="457200" y="1935163"/>
            <a:ext cx="8229600" cy="4389437"/>
            <a:chOff x="323850" y="1412875"/>
            <a:chExt cx="8820150" cy="5445125"/>
          </a:xfrm>
        </p:grpSpPr>
        <p:pic>
          <p:nvPicPr>
            <p:cNvPr id="5" name="Picture 4" descr="Phytase 3D PDB 2 Pic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257925" y="3971925"/>
              <a:ext cx="2886075" cy="288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3" descr="Phytase 3D PDB Pic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850" y="1484313"/>
              <a:ext cx="2957513" cy="2955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3563938" y="1484313"/>
              <a:ext cx="2300287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/>
                <a:t>S205N   &amp;   S206A  </a:t>
              </a:r>
              <a:r>
                <a:rPr lang="en-GB" i="1" dirty="0"/>
                <a:t> </a:t>
              </a:r>
              <a:endParaRPr lang="fa-IR" dirty="0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635375" y="1989138"/>
              <a:ext cx="1916113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/>
                <a:t>T314S     Q315R</a:t>
              </a:r>
              <a:endParaRPr lang="fa-IR" dirty="0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3779838" y="2492375"/>
              <a:ext cx="7620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/>
                <a:t>V62N</a:t>
              </a:r>
              <a:endParaRPr lang="fa-IR" dirty="0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3708400" y="2924175"/>
              <a:ext cx="9159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dirty="0"/>
                <a:t>T150A </a:t>
              </a:r>
              <a:endParaRPr lang="fa-IR" dirty="0"/>
            </a:p>
          </p:txBody>
        </p:sp>
        <p:sp>
          <p:nvSpPr>
            <p:cNvPr id="11" name="TextBox 9"/>
            <p:cNvSpPr txBox="1">
              <a:spLocks noChangeArrowheads="1"/>
            </p:cNvSpPr>
            <p:nvPr/>
          </p:nvSpPr>
          <p:spPr bwMode="auto">
            <a:xfrm>
              <a:off x="6156325" y="1412875"/>
              <a:ext cx="25923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fa-IR" dirty="0">
                  <a:cs typeface="B Lotus" pitchFamily="2" charset="-78"/>
                </a:rPr>
                <a:t>تغییر اسید آمینه سطحی قطبی</a:t>
              </a:r>
            </a:p>
          </p:txBody>
        </p:sp>
        <p:sp>
          <p:nvSpPr>
            <p:cNvPr id="12" name="TextBox 10"/>
            <p:cNvSpPr txBox="1">
              <a:spLocks noChangeArrowheads="1"/>
            </p:cNvSpPr>
            <p:nvPr/>
          </p:nvSpPr>
          <p:spPr bwMode="auto">
            <a:xfrm>
              <a:off x="6227763" y="1989138"/>
              <a:ext cx="2447925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a-IR" dirty="0">
                  <a:cs typeface="B Lotus" pitchFamily="2" charset="-78"/>
                </a:rPr>
                <a:t>تغییر اسید آمینه سطحی قطبی</a:t>
              </a:r>
            </a:p>
          </p:txBody>
        </p:sp>
        <p:sp>
          <p:nvSpPr>
            <p:cNvPr id="13" name="TextBox 11"/>
            <p:cNvSpPr txBox="1">
              <a:spLocks noChangeArrowheads="1"/>
            </p:cNvSpPr>
            <p:nvPr/>
          </p:nvSpPr>
          <p:spPr bwMode="auto">
            <a:xfrm>
              <a:off x="4859338" y="2492375"/>
              <a:ext cx="381635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a-IR">
                  <a:cs typeface="B Lotus" pitchFamily="2" charset="-78"/>
                </a:rPr>
                <a:t>تعییر اسید آمینه غیر قطبی سطحی به قطبی</a:t>
              </a:r>
            </a:p>
          </p:txBody>
        </p:sp>
        <p:sp>
          <p:nvSpPr>
            <p:cNvPr id="14" name="TextBox 12"/>
            <p:cNvSpPr txBox="1">
              <a:spLocks noChangeArrowheads="1"/>
            </p:cNvSpPr>
            <p:nvPr/>
          </p:nvSpPr>
          <p:spPr bwMode="auto">
            <a:xfrm>
              <a:off x="5292725" y="2924175"/>
              <a:ext cx="3382963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a-IR">
                  <a:cs typeface="B Lotus" pitchFamily="2" charset="-78"/>
                </a:rPr>
                <a:t>تغییر اسید آمینه قطبی داخلی به غیرقطبی</a:t>
              </a:r>
            </a:p>
          </p:txBody>
        </p:sp>
      </p:grp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41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420888"/>
            <a:ext cx="8183880" cy="3168352"/>
          </a:xfrm>
        </p:spPr>
        <p:txBody>
          <a:bodyPr/>
          <a:lstStyle/>
          <a:p>
            <a:endParaRPr lang="fa-I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183880" cy="936104"/>
          </a:xfrm>
        </p:spPr>
        <p:txBody>
          <a:bodyPr/>
          <a:lstStyle/>
          <a:p>
            <a:pPr algn="l" rtl="0">
              <a:buNone/>
            </a:pPr>
            <a:r>
              <a:rPr lang="en-GB" sz="3200" dirty="0" smtClean="0">
                <a:solidFill>
                  <a:schemeClr val="accent1">
                    <a:lumMod val="75000"/>
                  </a:schemeClr>
                </a:solidFill>
              </a:rPr>
              <a:t>Three-dimensional conformation model</a:t>
            </a:r>
          </a:p>
          <a:p>
            <a:pPr algn="l" rtl="0">
              <a:buNone/>
            </a:pPr>
            <a:endParaRPr lang="en-GB" dirty="0" smtClean="0"/>
          </a:p>
          <a:p>
            <a:pPr algn="l" rtl="0">
              <a:buNone/>
            </a:pPr>
            <a:endParaRPr lang="en-GB" dirty="0" smtClean="0"/>
          </a:p>
          <a:p>
            <a:pPr algn="l" rtl="0">
              <a:buNone/>
            </a:pPr>
            <a:endParaRPr lang="en-GB" dirty="0" smtClean="0"/>
          </a:p>
          <a:p>
            <a:pPr algn="l" rtl="0">
              <a:buNone/>
            </a:pPr>
            <a:endParaRPr lang="fa-IR" dirty="0"/>
          </a:p>
        </p:txBody>
      </p:sp>
      <p:pic>
        <p:nvPicPr>
          <p:cNvPr id="1027" name="Picture 3" descr="C:\Users\Ardeshir\Desktop\Ph.D Thesis\Thesis article No.2\Figure\Fig 1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045" y="1656675"/>
            <a:ext cx="9423995" cy="4292605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42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Quick change site directed mutagenesis</a:t>
            </a:r>
            <a:br>
              <a:rPr lang="en-US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(substituted PCR fragment Products)</a:t>
            </a:r>
            <a:r>
              <a:rPr lang="fa-IR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皌͌鄞閩皇隌皇障皇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3928065" cy="521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76056" y="2852936"/>
            <a:ext cx="3528392" cy="19389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 : ladder</a:t>
            </a:r>
          </a:p>
          <a:p>
            <a:pPr algn="l" rtl="0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1-6 and 8-9:</a:t>
            </a:r>
          </a:p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substituted phyA gene+pTG19</a:t>
            </a:r>
          </a:p>
          <a:p>
            <a:pPr algn="l" rtl="0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7: Negative control</a:t>
            </a:r>
            <a:endParaRPr lang="fa-IR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43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Confirmation of mutations</a:t>
            </a: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2963" t="11359" r="888" b="6390"/>
          <a:stretch>
            <a:fillRect/>
          </a:stretch>
        </p:blipFill>
        <p:spPr bwMode="auto">
          <a:xfrm>
            <a:off x="4499282" y="3068960"/>
            <a:ext cx="4644718" cy="3255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76056" y="2060848"/>
            <a:ext cx="406794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Confirmation of mutations by sequencing</a:t>
            </a:r>
          </a:p>
          <a:p>
            <a:pPr algn="l" rtl="0"/>
            <a:endParaRPr lang="fa-IR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0" y="1700808"/>
            <a:ext cx="4932040" cy="576064"/>
          </a:xfrm>
        </p:spPr>
        <p:txBody>
          <a:bodyPr>
            <a:normAutofit/>
          </a:bodyPr>
          <a:lstStyle/>
          <a:p>
            <a:pPr algn="l" eaLnBrk="1" hangingPunct="1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Confirmation of mutations by Colony PCR</a:t>
            </a:r>
          </a:p>
        </p:txBody>
      </p:sp>
      <p:pic>
        <p:nvPicPr>
          <p:cNvPr id="21505" name="Picture 1" descr="癟쟺ﯩ閩癚隌癚障癚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492896"/>
            <a:ext cx="2512135" cy="4077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131840" y="2708920"/>
            <a:ext cx="1368152" cy="23083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 :ladder</a:t>
            </a:r>
          </a:p>
          <a:p>
            <a:pPr algn="l" rtl="0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1-4: Positive clones with 1350 bp phyA gene</a:t>
            </a:r>
          </a:p>
          <a:p>
            <a:pPr algn="l" rtl="0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5: negative </a:t>
            </a:r>
          </a:p>
          <a:p>
            <a:pPr algn="l" rtl="0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control</a:t>
            </a:r>
            <a:endParaRPr lang="fa-I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44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Cloning and expression of mutant phytases in </a:t>
            </a:r>
            <a:r>
              <a:rPr lang="en-US" sz="3600" i="1" dirty="0" smtClean="0">
                <a:latin typeface="Times New Roman" pitchFamily="18" charset="0"/>
                <a:cs typeface="Times New Roman" pitchFamily="18" charset="0"/>
              </a:rPr>
              <a:t>Pichia Pastoris</a:t>
            </a:r>
            <a:r>
              <a:rPr lang="fa-IR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i="1" dirty="0" smtClean="0">
                <a:latin typeface="Times New Roman" pitchFamily="18" charset="0"/>
                <a:cs typeface="Times New Roman" pitchFamily="18" charset="0"/>
              </a:rPr>
            </a:b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64704"/>
            <a:ext cx="8892480" cy="60247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150000"/>
              </a:lnSpc>
            </a:pPr>
            <a:endParaRPr lang="en-GB" dirty="0" smtClean="0"/>
          </a:p>
          <a:p>
            <a:pPr algn="l" rtl="0">
              <a:lnSpc>
                <a:spcPct val="150000"/>
              </a:lnSpc>
            </a:pPr>
            <a:endParaRPr lang="en-GB" dirty="0" smtClean="0"/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Substitution of designed points in phyA gene + </a:t>
            </a:r>
            <a:r>
              <a:rPr lang="en-GB" sz="1700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pTG19T vector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 by Quick change PCR method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Dpn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I digestion of PCR products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GB" i="1" dirty="0" err="1" smtClean="0">
                <a:latin typeface="Times New Roman" pitchFamily="18" charset="0"/>
                <a:cs typeface="Times New Roman" pitchFamily="18" charset="0"/>
              </a:rPr>
              <a:t>E.Coli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transformation and nick repair</a:t>
            </a: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Digestion of </a:t>
            </a:r>
            <a:r>
              <a:rPr lang="en-GB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pTG19T-phyA with </a:t>
            </a:r>
            <a:r>
              <a:rPr lang="en-GB" i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Xho</a:t>
            </a:r>
            <a:r>
              <a:rPr lang="en-GB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I/ </a:t>
            </a:r>
            <a:r>
              <a:rPr lang="en-GB" i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Kpn</a:t>
            </a:r>
            <a:r>
              <a:rPr lang="en-GB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Digestion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pPink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-HC with </a:t>
            </a:r>
            <a:r>
              <a:rPr lang="en-GB" i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Xho</a:t>
            </a:r>
            <a:r>
              <a:rPr lang="en-GB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I/ </a:t>
            </a:r>
            <a:r>
              <a:rPr lang="en-GB" i="1" dirty="0" err="1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Kpn</a:t>
            </a:r>
            <a:r>
              <a:rPr lang="en-GB" dirty="0" smtClean="0"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 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a-IR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Ligation and transformation in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E. coli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DH5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Plasmid purification</a:t>
            </a:r>
          </a:p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pPink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HC-phyA(mutant) plasmids Linearization by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Afl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II</a:t>
            </a:r>
          </a:p>
          <a:p>
            <a:pPr algn="l" rtl="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Transformation of pPink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HC-phyA(mutants) to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P.Pastoris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Screening of phyA integrant clones by specific primers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'</a:t>
            </a:r>
          </a:p>
          <a:p>
            <a:pPr algn="l" rtl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Expression and analysis of mutant phytases</a:t>
            </a:r>
          </a:p>
          <a:p>
            <a:pPr algn="l" rtl="0"/>
            <a:endParaRPr lang="fa-I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45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GB" sz="4400" b="1" i="1" dirty="0" smtClean="0">
                <a:latin typeface="Times New Roman" pitchFamily="18" charset="0"/>
                <a:cs typeface="Times New Roman" pitchFamily="18" charset="0"/>
              </a:rPr>
              <a:t>Mutant phytases</a:t>
            </a:r>
            <a:br>
              <a:rPr lang="en-GB" sz="44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4400" b="1" i="1" dirty="0" smtClean="0">
                <a:latin typeface="Times New Roman" pitchFamily="18" charset="0"/>
                <a:cs typeface="Times New Roman" pitchFamily="18" charset="0"/>
              </a:rPr>
              <a:t>Thermostability analysis</a:t>
            </a:r>
            <a:endParaRPr lang="fa-IR" sz="4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46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fa-IR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br>
              <a:rPr lang="fa-IR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C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CA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Mutant phytases(</a:t>
            </a:r>
            <a:r>
              <a:rPr lang="en-US" sz="29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single</a:t>
            </a: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substitutions) thermostability</a:t>
            </a:r>
            <a:b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WT Vs phyA P3 and phyA P4</a:t>
            </a:r>
            <a:endParaRPr lang="fa-IR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12576" y="1010664"/>
            <a:ext cx="7319190" cy="584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012160" y="2708920"/>
            <a:ext cx="2880320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Among the mutants, the P3(V62N )and P4(T151A) substitutions exhibited higher residual activity at ≥70°C with no statistical significance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47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0352"/>
            <a:ext cx="8892480" cy="954432"/>
          </a:xfrm>
        </p:spPr>
        <p:txBody>
          <a:bodyPr>
            <a:normAutofit lnSpcReduction="10000"/>
          </a:bodyPr>
          <a:lstStyle/>
          <a:p>
            <a:pPr algn="ctr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Mutant phytases (Double substitutions)thermostability</a:t>
            </a:r>
          </a:p>
          <a:p>
            <a:pPr algn="ctr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WT  Vs  phyA P7, phyA P8 and phyA P10</a:t>
            </a:r>
          </a:p>
          <a:p>
            <a:pPr algn="l" rtl="0">
              <a:buNone/>
            </a:pPr>
            <a:endParaRPr lang="en-US" dirty="0" smtClean="0"/>
          </a:p>
          <a:p>
            <a:pPr algn="l" rtl="0">
              <a:buNone/>
            </a:pPr>
            <a:endParaRPr lang="fa-IR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48680" y="908720"/>
            <a:ext cx="8268425" cy="648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444208" y="2060848"/>
            <a:ext cx="269979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P7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(S205N S206A), </a:t>
            </a:r>
          </a:p>
          <a:p>
            <a:pPr algn="l" rtl="0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P8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(T314S Q315R), and </a:t>
            </a:r>
          </a:p>
          <a:p>
            <a:pPr algn="l" rtl="0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P10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(T151A V62N) </a:t>
            </a:r>
          </a:p>
          <a:p>
            <a:pPr algn="l" rtl="0"/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Showed improvement in residual activity with a greater thermal retention (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P&lt;0.05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) of</a:t>
            </a:r>
          </a:p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14%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l" rtl="0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15%</a:t>
            </a:r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12%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 compare with that of the WT at </a:t>
            </a: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90°C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48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738408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Mutant phytases (Triple substitutions) thermostability</a:t>
            </a:r>
          </a:p>
          <a:p>
            <a:pPr algn="ctr" rtl="0"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WT  Vs  phyA P9 and phyA P11</a:t>
            </a:r>
            <a:endParaRPr lang="fa-IR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24744" y="1052736"/>
            <a:ext cx="8784976" cy="713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444208" y="1484784"/>
            <a:ext cx="2699792" cy="206210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1600" u="sng" dirty="0" smtClean="0">
                <a:latin typeface="Times New Roman" pitchFamily="18" charset="0"/>
                <a:cs typeface="Times New Roman" pitchFamily="18" charset="0"/>
              </a:rPr>
              <a:t>P9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 (T314S Q315R V62N) and </a:t>
            </a:r>
            <a:r>
              <a:rPr lang="en-GB" sz="1600" u="sng" dirty="0" smtClean="0">
                <a:latin typeface="Times New Roman" pitchFamily="18" charset="0"/>
                <a:cs typeface="Times New Roman" pitchFamily="18" charset="0"/>
              </a:rPr>
              <a:t>P11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 (S205N S06A T151A) higher heat-retaining activities (</a:t>
            </a:r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P&lt;0.05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) compared with the WT at </a:t>
            </a:r>
            <a:r>
              <a:rPr lang="en-GB" sz="1600" u="sng" dirty="0" smtClean="0">
                <a:latin typeface="Times New Roman" pitchFamily="18" charset="0"/>
                <a:cs typeface="Times New Roman" pitchFamily="18" charset="0"/>
              </a:rPr>
              <a:t>80°C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 rtl="0"/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residual activity improvement values of </a:t>
            </a:r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24% 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8.5%, 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respectively</a:t>
            </a:r>
            <a:endParaRPr lang="fa-I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2200" y="3995678"/>
            <a:ext cx="2952328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After heating to </a:t>
            </a:r>
            <a:r>
              <a:rPr lang="en-GB" sz="1600" u="sng" dirty="0" smtClean="0">
                <a:latin typeface="Times New Roman" pitchFamily="18" charset="0"/>
                <a:cs typeface="Times New Roman" pitchFamily="18" charset="0"/>
              </a:rPr>
              <a:t>70°C to 100°C 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for </a:t>
            </a:r>
            <a:r>
              <a:rPr lang="en-GB" sz="1600" u="sng" dirty="0" smtClean="0">
                <a:latin typeface="Times New Roman" pitchFamily="18" charset="0"/>
                <a:cs typeface="Times New Roman" pitchFamily="18" charset="0"/>
              </a:rPr>
              <a:t>10 min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, the remaining activity measurements of PhyA P9 and PhyA P11 enzymes showed a significant improvement (</a:t>
            </a:r>
            <a:r>
              <a:rPr lang="en-GB" sz="1600" i="1" dirty="0" smtClean="0">
                <a:latin typeface="Times New Roman" pitchFamily="18" charset="0"/>
                <a:cs typeface="Times New Roman" pitchFamily="18" charset="0"/>
              </a:rPr>
              <a:t>P&lt;0.05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) in thermal stability over the WT</a:t>
            </a:r>
            <a:endParaRPr lang="fa-I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49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926976"/>
          </a:xfrm>
        </p:spPr>
        <p:txBody>
          <a:bodyPr>
            <a:noAutofit/>
          </a:bodyPr>
          <a:lstStyle/>
          <a:p>
            <a:pPr algn="ctr" rtl="0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Mutant phytases thermostability</a:t>
            </a:r>
            <a:b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WT Vs </a:t>
            </a:r>
            <a:r>
              <a:rPr lang="en-US" sz="2400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P12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(5 substitutions) (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composed of P11 and P8 mutations ) and P9</a:t>
            </a: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56592" y="1988840"/>
            <a:ext cx="5832648" cy="46895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823520" y="2204864"/>
            <a:ext cx="43204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Greater residual activity of PhyA P12 compared with the WT at ≥70°C (</a:t>
            </a:r>
            <a:r>
              <a:rPr lang="en-GB" i="1" dirty="0" smtClean="0">
                <a:latin typeface="Times New Roman" pitchFamily="18" charset="0"/>
                <a:cs typeface="Times New Roman" pitchFamily="18" charset="0"/>
              </a:rPr>
              <a:t>P&lt;0.05)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2040" y="3356992"/>
            <a:ext cx="421196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P9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(T314S Q315R V62N) and </a:t>
            </a:r>
          </a:p>
          <a:p>
            <a:pPr algn="l" rtl="0"/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P12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(S205N S206A T151A T314S Q315R) presented the highest heating stability of </a:t>
            </a: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24%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22.6%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more residual activity, respectively at </a:t>
            </a:r>
            <a:r>
              <a:rPr lang="en-GB" b="1" u="sng" dirty="0" smtClean="0">
                <a:latin typeface="Times New Roman" pitchFamily="18" charset="0"/>
                <a:cs typeface="Times New Roman" pitchFamily="18" charset="0"/>
              </a:rPr>
              <a:t>80°C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en-GB" u="sng" dirty="0" smtClean="0">
                <a:latin typeface="Times New Roman" pitchFamily="18" charset="0"/>
                <a:cs typeface="Times New Roman" pitchFamily="18" charset="0"/>
              </a:rPr>
              <a:t>10 min</a:t>
            </a:r>
            <a:endParaRPr lang="fa-IR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6237312"/>
            <a:ext cx="784887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P9 exhibited approximately 10% higher residual activity than PhyA12 at ≥70°C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50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2000"/>
                                        <p:tgtEl>
                                          <p:spTgt spid="18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229600" cy="1143000"/>
          </a:xfrm>
        </p:spPr>
        <p:txBody>
          <a:bodyPr>
            <a:noAutofit/>
          </a:bodyPr>
          <a:lstStyle/>
          <a:p>
            <a:pPr rtl="0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Mutant phytases thermostability</a:t>
            </a:r>
            <a:b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WT  Vs  phyA P13 and phyA P14</a:t>
            </a:r>
            <a:r>
              <a:rPr lang="fa-IR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a-IR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fa-IR" sz="2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5417059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436096" y="764704"/>
            <a:ext cx="4752528" cy="14003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P13 and P14 </a:t>
            </a:r>
          </a:p>
          <a:p>
            <a:pPr algn="l" rtl="0"/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compared with the WT at variant </a:t>
            </a:r>
          </a:p>
          <a:p>
            <a:pPr algn="l" rtl="0"/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heating temperature  (</a:t>
            </a:r>
            <a:r>
              <a:rPr lang="en-GB" sz="1700" i="1" dirty="0" smtClean="0">
                <a:latin typeface="Times New Roman" pitchFamily="18" charset="0"/>
                <a:cs typeface="Times New Roman" pitchFamily="18" charset="0"/>
              </a:rPr>
              <a:t>P&lt;0.05)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en-GB" sz="17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with </a:t>
            </a:r>
          </a:p>
          <a:p>
            <a:pPr algn="l" rtl="0"/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no statistical significance </a:t>
            </a:r>
          </a:p>
          <a:p>
            <a:pPr algn="l" rtl="0"/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between P13 and P14</a:t>
            </a:r>
            <a:endParaRPr lang="fa-IR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36096" y="2852936"/>
            <a:ext cx="3960440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1600" b="1" dirty="0" smtClean="0">
                <a:latin typeface="Times New Roman" pitchFamily="18" charset="0"/>
                <a:cs typeface="Times New Roman" pitchFamily="18" charset="0"/>
              </a:rPr>
              <a:t>P13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(6substitutions) presented the highest heating stability of </a:t>
            </a:r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en-GB" sz="16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 29.5 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% more residual activity, respectively at </a:t>
            </a:r>
          </a:p>
          <a:p>
            <a:pPr algn="l" rtl="0"/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GB" sz="1600" b="1" u="sng" dirty="0" smtClean="0">
                <a:latin typeface="Times New Roman" pitchFamily="18" charset="0"/>
                <a:cs typeface="Times New Roman" pitchFamily="18" charset="0"/>
              </a:rPr>
              <a:t> 90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 °C for </a:t>
            </a:r>
            <a:r>
              <a:rPr lang="en-GB" sz="1600" u="sng" dirty="0" smtClean="0">
                <a:latin typeface="Times New Roman" pitchFamily="18" charset="0"/>
                <a:cs typeface="Times New Roman" pitchFamily="18" charset="0"/>
              </a:rPr>
              <a:t>10 min</a:t>
            </a:r>
            <a:endParaRPr lang="fa-IR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36096" y="4653136"/>
            <a:ext cx="3960440" cy="113877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sz="1700" b="1" dirty="0" smtClean="0">
                <a:latin typeface="Times New Roman" pitchFamily="18" charset="0"/>
                <a:cs typeface="Times New Roman" pitchFamily="18" charset="0"/>
              </a:rPr>
              <a:t>P14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 (4substitutions) presented the highest heating stability of </a:t>
            </a:r>
            <a:r>
              <a:rPr lang="en-GB" sz="1700" b="1" u="sng" dirty="0" smtClean="0">
                <a:latin typeface="Times New Roman" pitchFamily="18" charset="0"/>
                <a:cs typeface="Times New Roman" pitchFamily="18" charset="0"/>
              </a:rPr>
              <a:t>13.8</a:t>
            </a:r>
            <a:r>
              <a:rPr lang="en-GB" sz="17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GB" sz="1700" b="1" u="sng" dirty="0" smtClean="0">
                <a:latin typeface="Times New Roman" pitchFamily="18" charset="0"/>
                <a:cs typeface="Times New Roman" pitchFamily="18" charset="0"/>
              </a:rPr>
              <a:t> 21.2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GB" sz="1700" b="1" u="sng" dirty="0" smtClean="0">
                <a:latin typeface="Times New Roman" pitchFamily="18" charset="0"/>
                <a:cs typeface="Times New Roman" pitchFamily="18" charset="0"/>
              </a:rPr>
              <a:t> 26.2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% more residual activity, respectively at </a:t>
            </a:r>
            <a:r>
              <a:rPr lang="en-GB" sz="1700" b="1" u="sng" dirty="0" smtClean="0">
                <a:latin typeface="Times New Roman" pitchFamily="18" charset="0"/>
                <a:cs typeface="Times New Roman" pitchFamily="18" charset="0"/>
              </a:rPr>
              <a:t>70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GB" sz="1700" b="1" u="sng" dirty="0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GB" sz="1700" b="1" u="sng" dirty="0" smtClean="0">
                <a:latin typeface="Times New Roman" pitchFamily="18" charset="0"/>
                <a:cs typeface="Times New Roman" pitchFamily="18" charset="0"/>
              </a:rPr>
              <a:t> 90</a:t>
            </a:r>
            <a:r>
              <a:rPr lang="en-GB" sz="1700" dirty="0" smtClean="0">
                <a:latin typeface="Times New Roman" pitchFamily="18" charset="0"/>
                <a:cs typeface="Times New Roman" pitchFamily="18" charset="0"/>
              </a:rPr>
              <a:t> °C for </a:t>
            </a:r>
            <a:r>
              <a:rPr lang="en-GB" sz="1700" u="sng" dirty="0" smtClean="0">
                <a:latin typeface="Times New Roman" pitchFamily="18" charset="0"/>
                <a:cs typeface="Times New Roman" pitchFamily="18" charset="0"/>
              </a:rPr>
              <a:t>10 min</a:t>
            </a:r>
            <a:endParaRPr lang="fa-IR" sz="1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51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539552" y="5445224"/>
            <a:ext cx="8183880" cy="589816"/>
          </a:xfrm>
        </p:spPr>
        <p:txBody>
          <a:bodyPr>
            <a:normAutofit fontScale="90000"/>
          </a:bodyPr>
          <a:lstStyle/>
          <a:p>
            <a:pPr rtl="0"/>
            <a:r>
              <a:rPr lang="en-GB" sz="1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Kinetic parameters of purified wild type and mutant phyA phytase.</a:t>
            </a:r>
            <a:r>
              <a:rPr lang="en-US" sz="1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GB" sz="18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Value are mean ±SD (n=3)</a:t>
            </a:r>
            <a:endParaRPr lang="fa-IR" sz="18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7584" y="836712"/>
            <a:ext cx="741682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Mutant phytase kinetic determination</a:t>
            </a:r>
            <a:endParaRPr lang="fa-IR" sz="2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3528" y="2132856"/>
          <a:ext cx="8496944" cy="2410741"/>
        </p:xfrm>
        <a:graphic>
          <a:graphicData uri="http://schemas.openxmlformats.org/drawingml/2006/table">
            <a:tbl>
              <a:tblPr rtl="1"/>
              <a:tblGrid>
                <a:gridCol w="8496944"/>
              </a:tblGrid>
              <a:tr h="432048"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Times New Roman"/>
                          <a:ea typeface="SimSun"/>
                        </a:rPr>
                        <a:t>Strain        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K</a:t>
                      </a:r>
                      <a:r>
                        <a:rPr lang="en-CA" sz="1400" baseline="-25000" dirty="0">
                          <a:latin typeface="Times New Roman"/>
                          <a:ea typeface="SimSun"/>
                        </a:rPr>
                        <a:t>m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(µM)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V</a:t>
                      </a:r>
                      <a:r>
                        <a:rPr lang="en-US" sz="1400" baseline="-25000" dirty="0">
                          <a:latin typeface="Times New Roman"/>
                          <a:ea typeface="SimSun"/>
                        </a:rPr>
                        <a:t>max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(µmol min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mg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)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   K</a:t>
                      </a:r>
                      <a:r>
                        <a:rPr lang="en-US" sz="1400" baseline="-25000" dirty="0">
                          <a:latin typeface="Times New Roman"/>
                          <a:ea typeface="SimSun"/>
                        </a:rPr>
                        <a:t>cat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(s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)    </a:t>
                      </a:r>
                      <a:r>
                        <a:rPr lang="fa-IR" sz="1400" dirty="0" smtClean="0">
                          <a:latin typeface="Times New Roman"/>
                          <a:ea typeface="SimSun"/>
                        </a:rPr>
                        <a:t>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(Kinetic efficiency)</a:t>
                      </a:r>
                      <a:r>
                        <a:rPr lang="en-GB" sz="1400" baseline="-25000" dirty="0"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(s</a:t>
                      </a:r>
                      <a:r>
                        <a:rPr lang="en-US" sz="14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mol</a:t>
                      </a:r>
                      <a:r>
                        <a:rPr lang="en-US" sz="1400" baseline="30000" dirty="0">
                          <a:latin typeface="Times New Roman"/>
                          <a:ea typeface="SimSun"/>
                        </a:rPr>
                        <a:t>-1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)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      </a:t>
                      </a:r>
                      <a:r>
                        <a:rPr lang="en-CA" sz="1400" baseline="-25000" dirty="0">
                          <a:latin typeface="Times New Roman"/>
                          <a:ea typeface="SimSun"/>
                        </a:rPr>
                        <a:t>                              </a:t>
                      </a:r>
                      <a:endParaRPr lang="en-US" sz="14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8693"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  <a:tabLst>
                          <a:tab pos="1295400" algn="l"/>
                          <a:tab pos="2305050" algn="l"/>
                          <a:tab pos="3343275" algn="l"/>
                          <a:tab pos="4591050" algn="l"/>
                        </a:tabLst>
                      </a:pPr>
                      <a:r>
                        <a:rPr lang="en-GB" sz="1400" dirty="0">
                          <a:latin typeface="Times New Roman"/>
                          <a:ea typeface="SimSun"/>
                        </a:rPr>
                        <a:t>WT 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PhyA</a:t>
                      </a:r>
                      <a:r>
                        <a:rPr lang="fa-IR" sz="1400" dirty="0">
                          <a:latin typeface="Times New Roman"/>
                          <a:ea typeface="SimSun"/>
                        </a:rPr>
                        <a:t>  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148</a:t>
                      </a:r>
                      <a:r>
                        <a:rPr lang="fa-IR" sz="1400" dirty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1</a:t>
                      </a:r>
                      <a:r>
                        <a:rPr lang="fa-IR" sz="1400" dirty="0"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fa-IR" sz="1400" dirty="0" smtClean="0">
                          <a:latin typeface="Times New Roman"/>
                          <a:ea typeface="SimSun"/>
                        </a:rPr>
                        <a:t>           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135</a:t>
                      </a:r>
                      <a:r>
                        <a:rPr lang="en-GB" sz="1400" dirty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0.9 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          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168.75</a:t>
                      </a:r>
                      <a:r>
                        <a:rPr lang="en-GB" sz="1400" dirty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2.1              1.14×10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6</a:t>
                      </a:r>
                      <a:endParaRPr lang="en-US" sz="1400" dirty="0">
                        <a:latin typeface="Times New Roman"/>
                        <a:ea typeface="SimSun"/>
                      </a:endParaRPr>
                    </a:p>
                    <a:p>
                      <a:pPr algn="l" rtl="0">
                        <a:spcAft>
                          <a:spcPts val="0"/>
                        </a:spcAft>
                        <a:tabLst>
                          <a:tab pos="1295400" algn="l"/>
                          <a:tab pos="2305050" algn="l"/>
                          <a:tab pos="3343275" algn="l"/>
                          <a:tab pos="4591050" algn="l"/>
                        </a:tabLst>
                      </a:pPr>
                      <a:r>
                        <a:rPr lang="en-GB" sz="1400" dirty="0">
                          <a:latin typeface="Times New Roman"/>
                          <a:ea typeface="SimSun"/>
                        </a:rPr>
                        <a:t>PhyA P9</a:t>
                      </a:r>
                      <a:r>
                        <a:rPr lang="fa-IR" sz="1400" dirty="0">
                          <a:latin typeface="Times New Roman"/>
                          <a:ea typeface="SimSun"/>
                        </a:rPr>
                        <a:t>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134.8</a:t>
                      </a:r>
                      <a:r>
                        <a:rPr lang="en-GB" sz="1400" dirty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0.45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151.3</a:t>
                      </a:r>
                      <a:r>
                        <a:rPr lang="en-GB" sz="1400" dirty="0" smtClean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0.9                            210</a:t>
                      </a:r>
                      <a:r>
                        <a:rPr lang="en-GB" sz="1400" dirty="0" smtClean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0.82           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1.55 ×10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6</a:t>
                      </a:r>
                      <a:endParaRPr lang="en-US" sz="1400" dirty="0">
                        <a:latin typeface="Times New Roman"/>
                        <a:ea typeface="SimSun"/>
                      </a:endParaRPr>
                    </a:p>
                    <a:p>
                      <a:pPr algn="l" rtl="0">
                        <a:spcAft>
                          <a:spcPts val="0"/>
                        </a:spcAft>
                        <a:tabLst>
                          <a:tab pos="1295400" algn="l"/>
                          <a:tab pos="2305050" algn="l"/>
                          <a:tab pos="3343275" algn="l"/>
                          <a:tab pos="4591050" algn="l"/>
                        </a:tabLst>
                      </a:pPr>
                      <a:r>
                        <a:rPr lang="en-GB" sz="1400" dirty="0">
                          <a:latin typeface="Times New Roman"/>
                          <a:ea typeface="SimSun"/>
                        </a:rPr>
                        <a:t>PhyA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P12</a:t>
                      </a:r>
                      <a:r>
                        <a:rPr lang="fa-IR" sz="1400" dirty="0" smtClean="0">
                          <a:latin typeface="Times New Roman"/>
                          <a:ea typeface="SimSun"/>
                        </a:rPr>
                        <a:t>               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96.80</a:t>
                      </a:r>
                      <a:r>
                        <a:rPr lang="en-US" sz="1400" dirty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2.2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117.9</a:t>
                      </a:r>
                      <a:r>
                        <a:rPr lang="en-GB" sz="1400" dirty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1.17   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        </a:t>
                      </a:r>
                      <a:r>
                        <a:rPr lang="en-GB" sz="1400" baseline="0" dirty="0" smtClean="0">
                          <a:latin typeface="Times New Roman"/>
                          <a:ea typeface="SimSun"/>
                        </a:rPr>
                        <a:t>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137.2</a:t>
                      </a:r>
                      <a:r>
                        <a:rPr lang="en-GB" sz="1400" dirty="0" smtClean="0">
                          <a:latin typeface="Bodoni MT Poster Compressed"/>
                          <a:ea typeface="SimSun"/>
                        </a:rPr>
                        <a:t>±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2             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1.42 ×10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6</a:t>
                      </a:r>
                      <a:endParaRPr lang="en-US" sz="1400" dirty="0">
                        <a:latin typeface="Times New Roman"/>
                        <a:ea typeface="SimSun"/>
                      </a:endParaRPr>
                    </a:p>
                    <a:p>
                      <a:pPr algn="l" rtl="0">
                        <a:spcAft>
                          <a:spcPts val="0"/>
                        </a:spcAft>
                        <a:tabLst>
                          <a:tab pos="1295400" algn="l"/>
                          <a:tab pos="2305050" algn="l"/>
                          <a:tab pos="3343275" algn="l"/>
                          <a:tab pos="4591050" algn="l"/>
                        </a:tabLst>
                      </a:pPr>
                      <a:r>
                        <a:rPr lang="en-GB" sz="1400" dirty="0">
                          <a:latin typeface="Times New Roman"/>
                          <a:ea typeface="SimSun"/>
                        </a:rPr>
                        <a:t>PhyA P13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     134.9                       141.5</a:t>
                      </a:r>
                      <a:r>
                        <a:rPr lang="fa-IR" sz="1400" dirty="0" smtClean="0">
                          <a:latin typeface="Times New Roman"/>
                          <a:ea typeface="SimSun"/>
                        </a:rPr>
                        <a:t>                                 </a:t>
                      </a:r>
                      <a:r>
                        <a:rPr lang="en-US" sz="1400" dirty="0" smtClean="0">
                          <a:latin typeface="Times New Roman"/>
                          <a:ea typeface="SimSun"/>
                        </a:rPr>
                        <a:t>202.1                         </a:t>
                      </a:r>
                      <a:r>
                        <a:rPr lang="en-US" sz="1400" dirty="0">
                          <a:latin typeface="Times New Roman"/>
                          <a:ea typeface="SimSun"/>
                        </a:rPr>
                        <a:t>1.498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×10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6</a:t>
                      </a:r>
                      <a:r>
                        <a:rPr lang="fa-IR" sz="1400" dirty="0">
                          <a:latin typeface="Times New Roman"/>
                          <a:ea typeface="SimSun"/>
                        </a:rPr>
                        <a:t>       </a:t>
                      </a:r>
                      <a:endParaRPr lang="en-US" sz="1400" dirty="0">
                        <a:latin typeface="Times New Roman"/>
                        <a:ea typeface="SimSun"/>
                      </a:endParaRPr>
                    </a:p>
                    <a:p>
                      <a:pPr algn="l" rtl="0">
                        <a:spcAft>
                          <a:spcPts val="0"/>
                        </a:spcAft>
                        <a:tabLst>
                          <a:tab pos="1295400" algn="l"/>
                          <a:tab pos="2305050" algn="l"/>
                          <a:tab pos="3343275" algn="l"/>
                          <a:tab pos="4591050" algn="l"/>
                        </a:tabLst>
                      </a:pPr>
                      <a:r>
                        <a:rPr lang="en-GB" sz="1400" dirty="0">
                          <a:latin typeface="Times New Roman"/>
                          <a:ea typeface="SimSun"/>
                        </a:rPr>
                        <a:t>PhyA P14          </a:t>
                      </a:r>
                      <a:r>
                        <a:rPr lang="en-GB" sz="1400" dirty="0" smtClean="0">
                          <a:latin typeface="Times New Roman"/>
                          <a:ea typeface="SimSun"/>
                        </a:rPr>
                        <a:t>      120.7                       129.6                                     161.5                   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1.338×10</a:t>
                      </a:r>
                      <a:r>
                        <a:rPr lang="en-GB" sz="1400" baseline="30000" dirty="0">
                          <a:latin typeface="Times New Roman"/>
                          <a:ea typeface="SimSun"/>
                        </a:rPr>
                        <a:t>6</a:t>
                      </a:r>
                      <a:r>
                        <a:rPr lang="fa-IR" sz="1400" dirty="0">
                          <a:latin typeface="Times New Roman"/>
                          <a:ea typeface="SimSun"/>
                        </a:rPr>
                        <a:t>      </a:t>
                      </a:r>
                      <a:r>
                        <a:rPr lang="en-GB" sz="1400" dirty="0">
                          <a:latin typeface="Times New Roman"/>
                          <a:ea typeface="SimSun"/>
                        </a:rPr>
                        <a:t>          </a:t>
                      </a:r>
                      <a:endParaRPr lang="en-US" sz="1400" dirty="0">
                        <a:latin typeface="Times New Roman"/>
                        <a:ea typeface="SimSu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52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764704"/>
            <a:ext cx="842493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Significant Improvement of mutant phytase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</a:rPr>
              <a:t> catalytic</a:t>
            </a:r>
            <a:r>
              <a:rPr lang="en-GB" sz="2400" dirty="0" smtClean="0">
                <a:latin typeface="Times New Roman" pitchFamily="18" charset="0"/>
                <a:ea typeface="SimSun"/>
                <a:cs typeface="Times New Roman" pitchFamily="18" charset="0"/>
              </a:rPr>
              <a:t> </a:t>
            </a:r>
            <a:r>
              <a:rPr lang="en-GB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efficiency</a:t>
            </a:r>
            <a:endParaRPr lang="fa-IR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l" rtl="0"/>
            <a:endParaRPr lang="fa-IR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3645024"/>
            <a:ext cx="82809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q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The mutants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P9 and P12 also showed a 35% and 24%, respectively, higher catalytic </a:t>
            </a:r>
            <a:r>
              <a:rPr lang="en-GB" dirty="0" smtClean="0">
                <a:latin typeface="Times New Roman" pitchFamily="18" charset="0"/>
                <a:ea typeface="SimSun"/>
                <a:cs typeface="Times New Roman" pitchFamily="18" charset="0"/>
              </a:rPr>
              <a:t>efficiency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compared with that of the WT.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1988840"/>
            <a:ext cx="82809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buFont typeface="Wingdings" pitchFamily="2" charset="2"/>
              <a:buChar char="q"/>
            </a:pP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The mutants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P13 and P14 also showed a 31% and 16.5%, respectively, higher catalytic </a:t>
            </a:r>
            <a:r>
              <a:rPr lang="en-GB" dirty="0" smtClean="0">
                <a:latin typeface="Times New Roman" pitchFamily="18" charset="0"/>
                <a:ea typeface="SimSun"/>
                <a:cs typeface="Times New Roman" pitchFamily="18" charset="0"/>
              </a:rPr>
              <a:t>efficiency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compared with that of the WT.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5013176"/>
            <a:ext cx="889248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***Q314R , Introduction of Arg with positive charge might be have more interaction with negative phytate which resulted in higher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catalytic</a:t>
            </a:r>
            <a:r>
              <a:rPr lang="en-GB" dirty="0" smtClean="0">
                <a:latin typeface="Times New Roman" pitchFamily="18" charset="0"/>
                <a:ea typeface="SimSun"/>
                <a:cs typeface="Times New Roman" pitchFamily="18" charset="0"/>
              </a:rPr>
              <a:t> efficiency.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53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Analysis of phytase thermostability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54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Results of MD analysis</a:t>
            </a:r>
            <a:endParaRPr lang="fa-IR" sz="3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67544" y="2490470"/>
          <a:ext cx="7776865" cy="2954755"/>
        </p:xfrm>
        <a:graphic>
          <a:graphicData uri="http://schemas.openxmlformats.org/drawingml/2006/table">
            <a:tbl>
              <a:tblPr/>
              <a:tblGrid>
                <a:gridCol w="1555039"/>
                <a:gridCol w="1555039"/>
                <a:gridCol w="1555039"/>
                <a:gridCol w="1555874"/>
                <a:gridCol w="1555874"/>
              </a:tblGrid>
              <a:tr h="575758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Phytase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Total H bond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strong hydrogen bonds </a:t>
                      </a:r>
                      <a:r>
                        <a:rPr lang="en-GB" sz="1600" i="1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i+10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H </a:t>
                      </a:r>
                      <a:r>
                        <a:rPr lang="en-GB" sz="1600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bonding </a:t>
                      </a:r>
                      <a:r>
                        <a:rPr lang="en-GB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pattern changes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H bond energy changes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78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WT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180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21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78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phyA P9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182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24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3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phyA P12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185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22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42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phyA P13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187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20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9759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phyA P14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185</a:t>
                      </a:r>
                      <a:endParaRPr lang="en-US" sz="160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21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zh-CN" sz="1600" dirty="0">
                          <a:latin typeface="Times New Roman" pitchFamily="18" charset="0"/>
                          <a:ea typeface="SimSun"/>
                          <a:cs typeface="Times New Roman" pitchFamily="18" charset="0"/>
                        </a:rPr>
                        <a:t>√</a:t>
                      </a:r>
                      <a:endParaRPr lang="en-US" sz="1600" dirty="0">
                        <a:latin typeface="Times New Roman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55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9144000" cy="1143000"/>
          </a:xfrm>
        </p:spPr>
        <p:txBody>
          <a:bodyPr>
            <a:normAutofit/>
          </a:bodyPr>
          <a:lstStyle/>
          <a:p>
            <a:r>
              <a:rPr lang="en-GB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Structural predictions of designated mutations in </a:t>
            </a:r>
            <a:r>
              <a:rPr lang="en-GB" sz="1400" b="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A.niger</a:t>
            </a:r>
            <a:r>
              <a:rPr lang="en-GB" sz="14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PhyA, Green dotted lines represent the hydrogen bond interactions</a:t>
            </a:r>
            <a:endParaRPr lang="fa-IR" sz="14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548680"/>
            <a:ext cx="9144000" cy="4536504"/>
            <a:chOff x="180" y="1800"/>
            <a:chExt cx="11880" cy="5940"/>
          </a:xfrm>
        </p:grpSpPr>
        <p:pic>
          <p:nvPicPr>
            <p:cNvPr id="5123" name="Picture 3" descr="眆䖧閩省隌省障省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0" y="1800"/>
              <a:ext cx="5400" cy="5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24" name="Text Box 4"/>
            <p:cNvSpPr txBox="1">
              <a:spLocks noChangeArrowheads="1"/>
            </p:cNvSpPr>
            <p:nvPr/>
          </p:nvSpPr>
          <p:spPr bwMode="auto">
            <a:xfrm>
              <a:off x="540" y="2160"/>
              <a:ext cx="402" cy="4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a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5125" name="Picture 5" descr="眆䖧閩省隌省障省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20" y="1800"/>
              <a:ext cx="6840" cy="56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3203848" y="1844824"/>
            <a:ext cx="259228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dirty="0" smtClean="0"/>
              <a:t>S205N/ S206A</a:t>
            </a:r>
          </a:p>
          <a:p>
            <a:pPr algn="l" rtl="0"/>
            <a:endParaRPr lang="fa-IR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5085184"/>
            <a:ext cx="309634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/>
              <a:t>WT</a:t>
            </a:r>
            <a:r>
              <a:rPr lang="en-US" dirty="0" smtClean="0"/>
              <a:t> </a:t>
            </a:r>
          </a:p>
          <a:p>
            <a:pPr algn="l" rtl="0"/>
            <a:r>
              <a:rPr lang="en-GB" dirty="0" smtClean="0"/>
              <a:t>Ser</a:t>
            </a:r>
            <a:r>
              <a:rPr lang="en-GB" baseline="30000" dirty="0" smtClean="0"/>
              <a:t>205</a:t>
            </a:r>
            <a:r>
              <a:rPr lang="en-US" dirty="0" smtClean="0"/>
              <a:t>.………..</a:t>
            </a:r>
            <a:r>
              <a:rPr lang="en-GB" dirty="0" smtClean="0"/>
              <a:t> Ala</a:t>
            </a:r>
            <a:r>
              <a:rPr lang="en-GB" baseline="30000" dirty="0" smtClean="0"/>
              <a:t>203</a:t>
            </a:r>
            <a:r>
              <a:rPr lang="en-US" dirty="0" smtClean="0"/>
              <a:t>  </a:t>
            </a:r>
            <a:r>
              <a:rPr lang="ar-SA" dirty="0" smtClean="0"/>
              <a:t>1.92</a:t>
            </a:r>
            <a:r>
              <a:rPr lang="en-US" dirty="0" smtClean="0"/>
              <a:t> Å  Energy of </a:t>
            </a:r>
            <a:r>
              <a:rPr lang="en-GB" dirty="0" smtClean="0"/>
              <a:t>-2.4 KJ/mol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51920" y="5013176"/>
            <a:ext cx="3672408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b="1" dirty="0" smtClean="0"/>
              <a:t>Mutant</a:t>
            </a:r>
          </a:p>
          <a:p>
            <a:pPr algn="l" rtl="0"/>
            <a:r>
              <a:rPr lang="en-GB" baseline="30000" dirty="0" smtClean="0"/>
              <a:t>  </a:t>
            </a:r>
            <a:r>
              <a:rPr lang="en-GB" dirty="0" smtClean="0"/>
              <a:t>Asn</a:t>
            </a:r>
            <a:r>
              <a:rPr lang="en-GB" baseline="30000" dirty="0" smtClean="0"/>
              <a:t>  205 </a:t>
            </a:r>
            <a:r>
              <a:rPr lang="en-GB" dirty="0" smtClean="0"/>
              <a:t>……….. Asn</a:t>
            </a:r>
            <a:r>
              <a:rPr lang="en-GB" baseline="30000" dirty="0" smtClean="0"/>
              <a:t>207 </a:t>
            </a:r>
            <a:r>
              <a:rPr lang="en-GB" dirty="0" smtClean="0"/>
              <a:t> </a:t>
            </a:r>
            <a:r>
              <a:rPr lang="fa-IR" dirty="0" smtClean="0"/>
              <a:t>1.7</a:t>
            </a:r>
            <a:r>
              <a:rPr lang="en-GB" dirty="0" smtClean="0"/>
              <a:t> Å       Energy of -3.2KJ/mol</a:t>
            </a:r>
          </a:p>
          <a:p>
            <a:pPr algn="l" rtl="0"/>
            <a:endParaRPr lang="fa-IR" dirty="0" smtClean="0"/>
          </a:p>
          <a:p>
            <a:pPr algn="l" rtl="0"/>
            <a:endParaRPr lang="fa-IR" dirty="0"/>
          </a:p>
        </p:txBody>
      </p:sp>
      <p:sp>
        <p:nvSpPr>
          <p:cNvPr id="11" name="TextBox 10"/>
          <p:cNvSpPr txBox="1"/>
          <p:nvPr/>
        </p:nvSpPr>
        <p:spPr>
          <a:xfrm>
            <a:off x="6948264" y="5157192"/>
            <a:ext cx="24117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Asn</a:t>
            </a:r>
            <a:r>
              <a:rPr lang="en-GB" baseline="30000" dirty="0" smtClean="0">
                <a:latin typeface="Times New Roman" pitchFamily="18" charset="0"/>
                <a:cs typeface="Times New Roman" pitchFamily="18" charset="0"/>
              </a:rPr>
              <a:t>  205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 caused extra glycosylation site</a:t>
            </a:r>
            <a:endParaRPr lang="fa-I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56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805264"/>
            <a:ext cx="9144000" cy="792088"/>
          </a:xfrm>
        </p:spPr>
        <p:txBody>
          <a:bodyPr>
            <a:normAutofit fontScale="90000"/>
          </a:bodyPr>
          <a:lstStyle/>
          <a:p>
            <a:r>
              <a:rPr lang="en-GB" sz="1100" dirty="0" smtClean="0"/>
              <a:t/>
            </a:r>
            <a:br>
              <a:rPr lang="en-GB" sz="1100" dirty="0" smtClean="0"/>
            </a:br>
            <a:r>
              <a:rPr lang="en-GB" sz="1100" dirty="0" smtClean="0"/>
              <a:t/>
            </a:r>
            <a:br>
              <a:rPr lang="en-GB" sz="1100" dirty="0" smtClean="0"/>
            </a:br>
            <a:r>
              <a:rPr lang="en-GB" sz="1100" dirty="0" smtClean="0"/>
              <a:t/>
            </a:r>
            <a:br>
              <a:rPr lang="en-GB" sz="1100" dirty="0" smtClean="0"/>
            </a:br>
            <a:r>
              <a:rPr lang="en-GB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Structural predictions of designated mutations in </a:t>
            </a:r>
            <a:r>
              <a:rPr lang="en-GB" sz="1600" b="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A.niger</a:t>
            </a:r>
            <a:r>
              <a:rPr lang="en-GB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PhyA, Green dotted lines represent the hydrogen bond interaction</a:t>
            </a:r>
            <a:r>
              <a:rPr lang="fa-IR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GB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</a:t>
            </a:r>
            <a:endParaRPr lang="fa-IR" sz="1600" b="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-16286"/>
            <a:ext cx="9144000" cy="5489281"/>
            <a:chOff x="180" y="7685"/>
            <a:chExt cx="11700" cy="5597"/>
          </a:xfrm>
        </p:grpSpPr>
        <p:pic>
          <p:nvPicPr>
            <p:cNvPr id="6147" name="Picture 3" descr="眆䖧閩省隌省障省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0" y="7685"/>
              <a:ext cx="6660" cy="4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48" name="Picture 4" descr="眆䖧閩省隌省障省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632" y="7702"/>
              <a:ext cx="5248" cy="5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49" name="Text Box 5"/>
            <p:cNvSpPr txBox="1">
              <a:spLocks noChangeArrowheads="1"/>
            </p:cNvSpPr>
            <p:nvPr/>
          </p:nvSpPr>
          <p:spPr bwMode="auto">
            <a:xfrm>
              <a:off x="900" y="8019"/>
              <a:ext cx="540" cy="5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2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SimSun" pitchFamily="2" charset="-122"/>
                  <a:cs typeface="Arial" pitchFamily="34" charset="0"/>
                </a:rPr>
                <a:t>b</a:t>
              </a:r>
              <a:endParaRPr kumimoji="0" lang="fa-I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67544" y="4642009"/>
            <a:ext cx="2771800" cy="22159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endParaRPr lang="en-US" dirty="0" smtClean="0"/>
          </a:p>
          <a:p>
            <a:pPr algn="l" rtl="0"/>
            <a:r>
              <a:rPr lang="en-US" b="1" dirty="0" smtClean="0"/>
              <a:t>WT </a:t>
            </a:r>
          </a:p>
          <a:p>
            <a:pPr algn="l" rtl="0"/>
            <a:r>
              <a:rPr lang="en-GB" dirty="0" smtClean="0"/>
              <a:t>Thr</a:t>
            </a:r>
            <a:r>
              <a:rPr lang="en-GB" baseline="30000" dirty="0" smtClean="0"/>
              <a:t>314</a:t>
            </a:r>
            <a:r>
              <a:rPr lang="en-US" dirty="0" smtClean="0"/>
              <a:t>.………..</a:t>
            </a:r>
            <a:r>
              <a:rPr lang="en-GB" dirty="0" smtClean="0"/>
              <a:t> Ala</a:t>
            </a:r>
            <a:r>
              <a:rPr lang="en-GB" baseline="30000" dirty="0" smtClean="0"/>
              <a:t>203</a:t>
            </a:r>
            <a:endParaRPr lang="en-GB" dirty="0" smtClean="0"/>
          </a:p>
          <a:p>
            <a:pPr algn="l" rtl="0"/>
            <a:r>
              <a:rPr lang="en-GB" dirty="0" smtClean="0"/>
              <a:t>Thr</a:t>
            </a:r>
            <a:r>
              <a:rPr lang="en-GB" baseline="30000" dirty="0" smtClean="0"/>
              <a:t>314</a:t>
            </a:r>
            <a:r>
              <a:rPr lang="en-GB" dirty="0" smtClean="0"/>
              <a:t> ………… Gly</a:t>
            </a:r>
            <a:r>
              <a:rPr lang="en-GB" baseline="30000" dirty="0" smtClean="0"/>
              <a:t>318</a:t>
            </a:r>
            <a:endParaRPr lang="en-GB" dirty="0" smtClean="0"/>
          </a:p>
          <a:p>
            <a:pPr algn="l" rtl="0"/>
            <a:endParaRPr lang="en-GB" baseline="30000" dirty="0" smtClean="0"/>
          </a:p>
          <a:p>
            <a:pPr algn="l" rtl="0"/>
            <a:endParaRPr lang="en-GB" dirty="0" smtClean="0"/>
          </a:p>
          <a:p>
            <a:pPr algn="l" rtl="0"/>
            <a:endParaRPr lang="en-US" dirty="0" smtClean="0"/>
          </a:p>
          <a:p>
            <a:pPr algn="l" rtl="0"/>
            <a:r>
              <a:rPr lang="en-US" dirty="0" smtClean="0"/>
              <a:t> </a:t>
            </a:r>
            <a:endParaRPr lang="fa-IR" dirty="0"/>
          </a:p>
        </p:txBody>
      </p:sp>
      <p:sp>
        <p:nvSpPr>
          <p:cNvPr id="9" name="TextBox 8"/>
          <p:cNvSpPr txBox="1"/>
          <p:nvPr/>
        </p:nvSpPr>
        <p:spPr>
          <a:xfrm>
            <a:off x="4823520" y="5013176"/>
            <a:ext cx="432048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b="1" dirty="0" smtClean="0"/>
              <a:t>Mutant</a:t>
            </a:r>
          </a:p>
          <a:p>
            <a:pPr algn="l" rtl="0"/>
            <a:r>
              <a:rPr lang="en-GB" dirty="0" smtClean="0"/>
              <a:t>Ser</a:t>
            </a:r>
            <a:r>
              <a:rPr lang="en-GB" baseline="30000" dirty="0" smtClean="0"/>
              <a:t>314 </a:t>
            </a:r>
            <a:r>
              <a:rPr lang="en-GB" dirty="0" smtClean="0"/>
              <a:t>………….His</a:t>
            </a:r>
            <a:r>
              <a:rPr lang="en-GB" baseline="30000" dirty="0" smtClean="0"/>
              <a:t>311</a:t>
            </a:r>
            <a:endParaRPr lang="en-GB" dirty="0" smtClean="0"/>
          </a:p>
          <a:p>
            <a:pPr algn="l" rtl="0"/>
            <a:r>
              <a:rPr lang="en-GB" dirty="0" smtClean="0"/>
              <a:t>Ser</a:t>
            </a:r>
            <a:r>
              <a:rPr lang="en-GB" baseline="30000" dirty="0" smtClean="0"/>
              <a:t>314</a:t>
            </a:r>
            <a:r>
              <a:rPr lang="en-GB" dirty="0" smtClean="0"/>
              <a:t> ………...Gly</a:t>
            </a:r>
            <a:r>
              <a:rPr lang="en-GB" baseline="30000" dirty="0" smtClean="0"/>
              <a:t>312</a:t>
            </a:r>
          </a:p>
          <a:p>
            <a:pPr algn="l" rtl="0"/>
            <a:r>
              <a:rPr lang="en-GB" dirty="0" smtClean="0"/>
              <a:t>Ser</a:t>
            </a:r>
            <a:r>
              <a:rPr lang="en-GB" baseline="30000" dirty="0" smtClean="0"/>
              <a:t>314 </a:t>
            </a:r>
            <a:r>
              <a:rPr lang="en-GB" dirty="0" smtClean="0"/>
              <a:t> .……….Gly</a:t>
            </a:r>
            <a:r>
              <a:rPr lang="en-GB" baseline="30000" dirty="0" smtClean="0"/>
              <a:t>460</a:t>
            </a:r>
            <a:endParaRPr lang="fa-IR" dirty="0"/>
          </a:p>
        </p:txBody>
      </p:sp>
      <p:sp>
        <p:nvSpPr>
          <p:cNvPr id="10" name="TextBox 9"/>
          <p:cNvSpPr txBox="1"/>
          <p:nvPr/>
        </p:nvSpPr>
        <p:spPr>
          <a:xfrm>
            <a:off x="3203848" y="3284984"/>
            <a:ext cx="187220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GB" dirty="0" smtClean="0"/>
              <a:t>T314S/Q315R</a:t>
            </a:r>
            <a:endParaRPr lang="fa-IR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57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468544" cy="1051560"/>
          </a:xfrm>
        </p:spPr>
        <p:txBody>
          <a:bodyPr>
            <a:normAutofit fontScale="90000"/>
          </a:bodyPr>
          <a:lstStyle/>
          <a:p>
            <a:pPr rtl="0"/>
            <a:r>
              <a:rPr lang="en-GB" sz="1300" b="0" dirty="0" smtClean="0">
                <a:solidFill>
                  <a:schemeClr val="tx1"/>
                </a:solidFill>
                <a:effectLst/>
              </a:rPr>
              <a:t/>
            </a:r>
            <a:br>
              <a:rPr lang="en-GB" sz="1300" b="0" dirty="0" smtClean="0">
                <a:solidFill>
                  <a:schemeClr val="tx1"/>
                </a:solidFill>
                <a:effectLst/>
              </a:rPr>
            </a:br>
            <a:r>
              <a:rPr lang="en-GB" sz="1300" dirty="0" smtClean="0">
                <a:solidFill>
                  <a:schemeClr val="tx1"/>
                </a:solidFill>
              </a:rPr>
              <a:t/>
            </a:r>
            <a:br>
              <a:rPr lang="en-GB" sz="1300" dirty="0" smtClean="0">
                <a:solidFill>
                  <a:schemeClr val="tx1"/>
                </a:solidFill>
              </a:rPr>
            </a:br>
            <a:r>
              <a:rPr lang="en-GB" sz="1300" dirty="0" smtClean="0">
                <a:solidFill>
                  <a:schemeClr val="tx1"/>
                </a:solidFill>
              </a:rPr>
              <a:t/>
            </a:r>
            <a:br>
              <a:rPr lang="en-GB" sz="1300" dirty="0" smtClean="0">
                <a:solidFill>
                  <a:schemeClr val="tx1"/>
                </a:solidFill>
              </a:rPr>
            </a:br>
            <a:r>
              <a:rPr lang="en-GB" sz="1300" dirty="0" smtClean="0">
                <a:solidFill>
                  <a:schemeClr val="tx1"/>
                </a:solidFill>
              </a:rPr>
              <a:t/>
            </a:r>
            <a:br>
              <a:rPr lang="en-GB" sz="1300" dirty="0" smtClean="0">
                <a:solidFill>
                  <a:schemeClr val="tx1"/>
                </a:solidFill>
              </a:rPr>
            </a:br>
            <a:r>
              <a:rPr lang="en-GB" sz="1300" dirty="0" smtClean="0">
                <a:solidFill>
                  <a:schemeClr val="tx1"/>
                </a:solidFill>
              </a:rPr>
              <a:t/>
            </a:r>
            <a:br>
              <a:rPr lang="en-GB" sz="1300" dirty="0" smtClean="0">
                <a:solidFill>
                  <a:schemeClr val="tx1"/>
                </a:solidFill>
              </a:rPr>
            </a:br>
            <a:r>
              <a:rPr lang="en-GB" sz="1300" dirty="0" smtClean="0">
                <a:solidFill>
                  <a:schemeClr val="tx1"/>
                </a:solidFill>
              </a:rPr>
              <a:t/>
            </a:r>
            <a:br>
              <a:rPr lang="en-GB" sz="1300" dirty="0" smtClean="0">
                <a:solidFill>
                  <a:schemeClr val="tx1"/>
                </a:solidFill>
              </a:rPr>
            </a:br>
            <a:r>
              <a:rPr lang="en-GB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Structural prediction of designated mutations in </a:t>
            </a:r>
            <a:r>
              <a:rPr lang="en-GB" sz="1600" b="0" i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A.niger</a:t>
            </a:r>
            <a:r>
              <a:rPr lang="en-GB" sz="1600" b="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PhyA, Green dotted lines represent the hydrogen bond interactions</a:t>
            </a:r>
            <a:endParaRPr lang="fa-IR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眆䖧閩省隌省障省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7898" cy="4931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 descr="眆䖧閩省隌省障省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9266" y="0"/>
            <a:ext cx="4584734" cy="5034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5976" y="2852936"/>
            <a:ext cx="151216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0"/>
            <a:r>
              <a:rPr lang="en-GB" dirty="0" smtClean="0"/>
              <a:t>T151A</a:t>
            </a:r>
            <a:endParaRPr lang="fa-IR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869160"/>
            <a:ext cx="259228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/>
              <a:t>WT</a:t>
            </a:r>
            <a:r>
              <a:rPr lang="en-US" dirty="0" smtClean="0"/>
              <a:t>   </a:t>
            </a:r>
            <a:r>
              <a:rPr lang="en-US" sz="1400" dirty="0" smtClean="0"/>
              <a:t>(H bond substitution)</a:t>
            </a:r>
          </a:p>
          <a:p>
            <a:pPr algn="l" rtl="0"/>
            <a:r>
              <a:rPr lang="en-GB" dirty="0" smtClean="0"/>
              <a:t>Thr</a:t>
            </a:r>
            <a:r>
              <a:rPr lang="en-GB" baseline="30000" dirty="0" smtClean="0"/>
              <a:t>151</a:t>
            </a:r>
            <a:r>
              <a:rPr lang="en-US" dirty="0" smtClean="0"/>
              <a:t>.………..</a:t>
            </a:r>
            <a:r>
              <a:rPr lang="en-GB" dirty="0" smtClean="0"/>
              <a:t> Glu</a:t>
            </a:r>
            <a:r>
              <a:rPr lang="en-GB" baseline="30000" dirty="0" smtClean="0"/>
              <a:t>148</a:t>
            </a:r>
          </a:p>
          <a:p>
            <a:pPr algn="l" rtl="0"/>
            <a:r>
              <a:rPr lang="en-US" b="1" dirty="0" smtClean="0"/>
              <a:t>Mutant</a:t>
            </a:r>
            <a:r>
              <a:rPr lang="en-US" dirty="0" smtClean="0"/>
              <a:t> </a:t>
            </a:r>
          </a:p>
          <a:p>
            <a:pPr algn="l" rtl="0"/>
            <a:r>
              <a:rPr lang="en-GB" dirty="0" smtClean="0"/>
              <a:t>Ala</a:t>
            </a:r>
            <a:r>
              <a:rPr lang="en-GB" baseline="30000" dirty="0" smtClean="0"/>
              <a:t>151</a:t>
            </a:r>
            <a:r>
              <a:rPr lang="en-US" dirty="0" smtClean="0"/>
              <a:t>.…………</a:t>
            </a:r>
            <a:r>
              <a:rPr lang="en-GB" dirty="0" smtClean="0"/>
              <a:t>Tyr</a:t>
            </a:r>
            <a:r>
              <a:rPr lang="en-GB" baseline="30000" dirty="0" smtClean="0"/>
              <a:t>147</a:t>
            </a:r>
            <a:endParaRPr lang="en-GB" dirty="0" smtClean="0"/>
          </a:p>
          <a:p>
            <a:pPr algn="l" rtl="0"/>
            <a:endParaRPr lang="en-GB" dirty="0" smtClean="0"/>
          </a:p>
          <a:p>
            <a:pPr algn="l" rtl="0"/>
            <a:endParaRPr lang="fa-IR" dirty="0"/>
          </a:p>
        </p:txBody>
      </p:sp>
      <p:sp>
        <p:nvSpPr>
          <p:cNvPr id="9" name="TextBox 8"/>
          <p:cNvSpPr txBox="1"/>
          <p:nvPr/>
        </p:nvSpPr>
        <p:spPr>
          <a:xfrm>
            <a:off x="2411760" y="4869160"/>
            <a:ext cx="5400600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/>
              <a:t>WT</a:t>
            </a:r>
            <a:r>
              <a:rPr lang="en-US" dirty="0" smtClean="0"/>
              <a:t>              (equal distance)</a:t>
            </a:r>
          </a:p>
          <a:p>
            <a:pPr algn="l" rtl="0"/>
            <a:r>
              <a:rPr lang="en-GB" dirty="0" smtClean="0"/>
              <a:t>Glu</a:t>
            </a:r>
            <a:r>
              <a:rPr lang="en-GB" baseline="30000" dirty="0" smtClean="0"/>
              <a:t>148</a:t>
            </a:r>
            <a:r>
              <a:rPr lang="en-US" dirty="0" smtClean="0"/>
              <a:t>.………..</a:t>
            </a:r>
            <a:r>
              <a:rPr lang="en-GB" dirty="0" smtClean="0"/>
              <a:t> Arg</a:t>
            </a:r>
            <a:r>
              <a:rPr lang="en-GB" baseline="30000" dirty="0" smtClean="0"/>
              <a:t>152</a:t>
            </a:r>
            <a:r>
              <a:rPr lang="en-US" dirty="0" smtClean="0"/>
              <a:t> </a:t>
            </a:r>
            <a:r>
              <a:rPr lang="en-GB" dirty="0" smtClean="0"/>
              <a:t> -2.4 KJ/mol</a:t>
            </a:r>
          </a:p>
          <a:p>
            <a:pPr algn="l" rtl="0"/>
            <a:r>
              <a:rPr lang="en-GB" b="1" dirty="0" smtClean="0"/>
              <a:t>Mutant</a:t>
            </a:r>
          </a:p>
          <a:p>
            <a:pPr algn="l" rtl="0"/>
            <a:r>
              <a:rPr lang="en-GB" dirty="0" smtClean="0"/>
              <a:t>Glu</a:t>
            </a:r>
            <a:r>
              <a:rPr lang="en-GB" baseline="30000" dirty="0" smtClean="0"/>
              <a:t>148 </a:t>
            </a:r>
            <a:r>
              <a:rPr lang="en-GB" dirty="0" smtClean="0"/>
              <a:t>……….. Arg</a:t>
            </a:r>
            <a:r>
              <a:rPr lang="en-GB" baseline="30000" dirty="0" smtClean="0"/>
              <a:t>152    </a:t>
            </a:r>
            <a:r>
              <a:rPr lang="en-GB" dirty="0" smtClean="0"/>
              <a:t>-2.9 KJ/mol</a:t>
            </a:r>
          </a:p>
          <a:p>
            <a:pPr algn="l" rtl="0"/>
            <a:endParaRPr lang="fa-IR" dirty="0"/>
          </a:p>
        </p:txBody>
      </p:sp>
      <p:sp>
        <p:nvSpPr>
          <p:cNvPr id="11" name="TextBox 10"/>
          <p:cNvSpPr txBox="1"/>
          <p:nvPr/>
        </p:nvSpPr>
        <p:spPr>
          <a:xfrm>
            <a:off x="5868144" y="4941168"/>
            <a:ext cx="3816424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b="1" dirty="0" smtClean="0"/>
              <a:t>Mutant </a:t>
            </a:r>
            <a:r>
              <a:rPr lang="en-US" sz="1400" dirty="0" smtClean="0"/>
              <a:t>(Introduction of </a:t>
            </a:r>
            <a:r>
              <a:rPr lang="en-US" sz="1400" u="sng" dirty="0" smtClean="0"/>
              <a:t>new H bond</a:t>
            </a:r>
            <a:r>
              <a:rPr lang="en-US" sz="1400" dirty="0" smtClean="0"/>
              <a:t>)</a:t>
            </a:r>
          </a:p>
          <a:p>
            <a:pPr algn="l" rtl="0"/>
            <a:r>
              <a:rPr lang="en-GB" sz="1400" dirty="0" smtClean="0"/>
              <a:t>Leu</a:t>
            </a:r>
            <a:r>
              <a:rPr lang="en-GB" sz="1400" baseline="30000" dirty="0" smtClean="0"/>
              <a:t>150  .</a:t>
            </a:r>
            <a:r>
              <a:rPr lang="en-GB" sz="1400" dirty="0" smtClean="0"/>
              <a:t>.......... Ileu</a:t>
            </a:r>
            <a:r>
              <a:rPr lang="en-GB" sz="1400" baseline="30000" dirty="0" smtClean="0"/>
              <a:t>154      </a:t>
            </a:r>
          </a:p>
          <a:p>
            <a:pPr algn="l" rtl="0"/>
            <a:r>
              <a:rPr lang="en-GB" sz="1400" dirty="0" smtClean="0"/>
              <a:t>Distance  : 1.76Å</a:t>
            </a:r>
          </a:p>
          <a:p>
            <a:pPr algn="l" rtl="0"/>
            <a:r>
              <a:rPr lang="en-GB" sz="1400" dirty="0" smtClean="0"/>
              <a:t>-3 KJ /mol</a:t>
            </a:r>
            <a:endParaRPr lang="fa-IR" sz="1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58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4" descr="flower2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980728"/>
            <a:ext cx="7351603" cy="5616624"/>
          </a:xfrm>
        </p:spPr>
      </p:pic>
      <p:sp>
        <p:nvSpPr>
          <p:cNvPr id="5" name="TextBox 4"/>
          <p:cNvSpPr txBox="1"/>
          <p:nvPr/>
        </p:nvSpPr>
        <p:spPr>
          <a:xfrm>
            <a:off x="755576" y="4437112"/>
            <a:ext cx="7416824" cy="707886"/>
          </a:xfrm>
          <a:prstGeom prst="rect">
            <a:avLst/>
          </a:prstGeom>
          <a:noFill/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  <a:reflection blurRad="6350" stA="50000" endA="300" endPos="55500" dist="50800" dir="5400000" sy="-100000" algn="bl" rotWithShape="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1">
            <a:spAutoFit/>
          </a:bodyPr>
          <a:lstStyle/>
          <a:p>
            <a:pPr algn="ctr" rtl="0"/>
            <a:r>
              <a:rPr lang="en-US" sz="4000" b="1" i="1" dirty="0" smtClean="0"/>
              <a:t>Thanks for your attention</a:t>
            </a:r>
            <a:endParaRPr lang="fa-IR" sz="4000" b="1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BB864-D96B-4F07-BF66-2949E24AF6AD}" type="slidenum">
              <a:rPr lang="de-DE" altLang="en-US" smtClean="0"/>
              <a:pPr/>
              <a:t>59</a:t>
            </a:fld>
            <a:endParaRPr lang="de-DE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Larissa-Design">
  <a:themeElements>
    <a:clrScheme name="1_Larissa-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Larissa-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Larissa-Desig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Larissa-Design">
  <a:themeElements>
    <a:clrScheme name="2_Larissa-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Larissa-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Larissa-Desig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background-ppt-template-005</Template>
  <TotalTime>3023</TotalTime>
  <Words>2263</Words>
  <Application>Microsoft Office PowerPoint</Application>
  <PresentationFormat>On-screen Show (4:3)</PresentationFormat>
  <Paragraphs>529</Paragraphs>
  <Slides>59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59</vt:i4>
      </vt:variant>
    </vt:vector>
  </HeadingPairs>
  <TitlesOfParts>
    <vt:vector size="62" baseType="lpstr">
      <vt:lpstr>1_Larissa-Design</vt:lpstr>
      <vt:lpstr>2_Larissa-Design</vt:lpstr>
      <vt:lpstr>Flow</vt:lpstr>
      <vt:lpstr>Improvement of phytase Thermostability and Catalytic Efficiency by Site-Directed Mutagenesis for Industrial application  </vt:lpstr>
      <vt:lpstr>Introduction</vt:lpstr>
      <vt:lpstr>Phytase producing organism</vt:lpstr>
      <vt:lpstr>Expression of Phytase by Yeasts</vt:lpstr>
      <vt:lpstr>Phytase Industrial applications</vt:lpstr>
      <vt:lpstr>Slide 6</vt:lpstr>
      <vt:lpstr>Slide 7</vt:lpstr>
      <vt:lpstr>Slide 8</vt:lpstr>
      <vt:lpstr>pPinkα-HC expression vector</vt:lpstr>
      <vt:lpstr>Cloning and expression of phyA gene in Pichia Pastoris</vt:lpstr>
      <vt:lpstr>Phytase Engineering</vt:lpstr>
      <vt:lpstr>Phytase Engineering parameters </vt:lpstr>
      <vt:lpstr>Mutant designing predictions</vt:lpstr>
      <vt:lpstr>Candidate point selection Approaches </vt:lpstr>
      <vt:lpstr>Structural studies </vt:lpstr>
      <vt:lpstr>   Candidate points accessibility and interactions analysis </vt:lpstr>
      <vt:lpstr>Determination of substituted points </vt:lpstr>
      <vt:lpstr>      Amino acids substitution and modeling  Homology Modelling  </vt:lpstr>
      <vt:lpstr>Model validation </vt:lpstr>
      <vt:lpstr>Structural Refinement by Molecular Dynamics (MD)</vt:lpstr>
      <vt:lpstr>Analysis of MD results</vt:lpstr>
      <vt:lpstr>Experimental mutant substitution</vt:lpstr>
      <vt:lpstr>Candidate points substitution strategies </vt:lpstr>
      <vt:lpstr>Quick Change Site Directed Mutagenesis (SDM) </vt:lpstr>
      <vt:lpstr>Slide 25</vt:lpstr>
      <vt:lpstr>Single and combined substituted phytase mutants </vt:lpstr>
      <vt:lpstr>Slide 27</vt:lpstr>
      <vt:lpstr> </vt:lpstr>
      <vt:lpstr>Cloning and expression of synthetic phyA gene in pPinkα-HC </vt:lpstr>
      <vt:lpstr>Transformation and screening of  pPinkαHC-phyA</vt:lpstr>
      <vt:lpstr>Genome extraction and Positive colony screening </vt:lpstr>
      <vt:lpstr>Expression of phytase in P. pastoris</vt:lpstr>
      <vt:lpstr>Phytase expression analysis </vt:lpstr>
      <vt:lpstr>Purification of recombinant phytase </vt:lpstr>
      <vt:lpstr>Purification of recombinant 2 steps </vt:lpstr>
      <vt:lpstr>Glycosylation analysis </vt:lpstr>
      <vt:lpstr>Michaelis Menten Kinetics </vt:lpstr>
      <vt:lpstr>Phytase characterization </vt:lpstr>
      <vt:lpstr>Phytase thermostability  </vt:lpstr>
      <vt:lpstr>Slide 40</vt:lpstr>
      <vt:lpstr>Candidate points determination </vt:lpstr>
      <vt:lpstr>Slide 42</vt:lpstr>
      <vt:lpstr>Quick change site directed mutagenesis (substituted PCR fragment Products) </vt:lpstr>
      <vt:lpstr>Confirmation of mutations</vt:lpstr>
      <vt:lpstr>Cloning and expression of mutant phytases in Pichia Pastoris </vt:lpstr>
      <vt:lpstr>Mutant phytases Thermostability analysis</vt:lpstr>
      <vt:lpstr>         Mutant phytases(single  substitutions) thermostability WT Vs phyA P3 and phyA P4</vt:lpstr>
      <vt:lpstr>Slide 48</vt:lpstr>
      <vt:lpstr>Slide 49</vt:lpstr>
      <vt:lpstr>Mutant phytases thermostability WT Vs P12 (5 substitutions) (composed of P11 and P8 mutations ) and P9</vt:lpstr>
      <vt:lpstr>Mutant phytases thermostability WT  Vs  phyA P13 and phyA P14 </vt:lpstr>
      <vt:lpstr>Kinetic parameters of purified wild type and mutant phyA phytase. Value are mean ±SD (n=3)</vt:lpstr>
      <vt:lpstr>Slide 53</vt:lpstr>
      <vt:lpstr>Analysis of phytase thermostability</vt:lpstr>
      <vt:lpstr>Results of MD analysis</vt:lpstr>
      <vt:lpstr>Structural predictions of designated mutations in A.niger PhyA, Green dotted lines represent the hydrogen bond interactions</vt:lpstr>
      <vt:lpstr>   Structural predictions of designated mutations in A.niger PhyA, Green dotted lines represent the hydrogen bond interaction.A</vt:lpstr>
      <vt:lpstr>      Structural prediction of designated mutations in A.niger PhyA, Green dotted lines represent the hydrogen bond interactions</vt:lpstr>
      <vt:lpstr>Slide 59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Cloning and expression of Aspergillus niger phytase gene in yeast platform  and Target gene alteration to improve enzyme characterization</dc:title>
  <dc:creator>a</dc:creator>
  <cp:lastModifiedBy>a</cp:lastModifiedBy>
  <cp:revision>150</cp:revision>
  <dcterms:created xsi:type="dcterms:W3CDTF">2014-06-04T16:12:32Z</dcterms:created>
  <dcterms:modified xsi:type="dcterms:W3CDTF">2015-07-05T15:21:49Z</dcterms:modified>
</cp:coreProperties>
</file>