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7" r:id="rId2"/>
    <p:sldId id="261" r:id="rId3"/>
    <p:sldId id="281" r:id="rId4"/>
    <p:sldId id="282" r:id="rId5"/>
    <p:sldId id="307" r:id="rId6"/>
    <p:sldId id="283" r:id="rId7"/>
    <p:sldId id="292" r:id="rId8"/>
    <p:sldId id="293" r:id="rId9"/>
    <p:sldId id="297" r:id="rId10"/>
    <p:sldId id="308" r:id="rId11"/>
    <p:sldId id="299" r:id="rId12"/>
    <p:sldId id="301" r:id="rId13"/>
    <p:sldId id="302" r:id="rId14"/>
    <p:sldId id="303" r:id="rId15"/>
    <p:sldId id="304" r:id="rId16"/>
    <p:sldId id="305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36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62" y="108"/>
      </p:cViewPr>
      <p:guideLst>
        <p:guide pos="33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D954F-64B9-40F3-A79E-E02403447E99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9BACD-2B30-4991-84BF-49EB18203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08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8" rIns="93175" bIns="46588" rtlCol="0"/>
          <a:lstStyle>
            <a:lvl1pPr algn="r">
              <a:defRPr sz="1200"/>
            </a:lvl1pPr>
          </a:lstStyle>
          <a:p>
            <a:fld id="{80FF4089-8D97-46D7-B1B9-75C47BDB9747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8" rIns="93175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5" tIns="46588" rIns="93175" bIns="465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6434"/>
          </a:xfrm>
          <a:prstGeom prst="rect">
            <a:avLst/>
          </a:prstGeom>
        </p:spPr>
        <p:txBody>
          <a:bodyPr vert="horz" lIns="93175" tIns="46588" rIns="93175" bIns="46588" rtlCol="0" anchor="b"/>
          <a:lstStyle>
            <a:lvl1pPr algn="r">
              <a:defRPr sz="1200"/>
            </a:lvl1pPr>
          </a:lstStyle>
          <a:p>
            <a:fld id="{4BAD4C46-CF8B-4334-BBE7-6C8A8F1A7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22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2DE5E-3F6F-44C8-ADEF-13BCE7E9B42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UCF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64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5FA28-1890-4BFE-ACB6-912F96C29F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11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1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01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0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7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5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09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43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34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2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2A49B-D1AD-4781-B539-EA157342A15F}" type="datetimeFigureOut">
              <a:rPr lang="en-US" smtClean="0"/>
              <a:t>7/8/2015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6ADE1-4FE8-4482-9D82-8D1E328EC9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8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.tiff"/><Relationship Id="rId7" Type="http://schemas.openxmlformats.org/officeDocument/2006/relationships/image" Target="NUL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Relationship Id="rId5" Type="http://schemas.openxmlformats.org/officeDocument/2006/relationships/image" Target="NUL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7450"/>
            <a:ext cx="7900147" cy="1676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Laser Treated Metallic Probes for Cancer Treatment in </a:t>
            </a:r>
            <a:r>
              <a:rPr lang="en-US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MRI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Systems</a:t>
            </a:r>
            <a:endParaRPr lang="en-US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81922" y="6190695"/>
            <a:ext cx="373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08,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2015  </a:t>
            </a:r>
            <a:endParaRPr lang="en-US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9608B-2553-4083-80A4-A4AD178EC719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" y="4032004"/>
            <a:ext cx="9143999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Advance Materials Processing and Analysis Center (AMPAC)</a:t>
            </a:r>
          </a:p>
          <a:p>
            <a:pPr algn="ctr"/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Department of Materials Science and Engineering</a:t>
            </a:r>
          </a:p>
          <a:p>
            <a:pPr algn="ctr"/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Laser-Advanced </a:t>
            </a:r>
            <a:r>
              <a:rPr lang="en-US" sz="1900" b="1" dirty="0">
                <a:latin typeface="Times New Roman"/>
                <a:ea typeface="Calibri"/>
                <a:cs typeface="Times New Roman"/>
              </a:rPr>
              <a:t>Manufacturing, Materials and </a:t>
            </a:r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Micro-Processing (LAMP) Laboratory</a:t>
            </a:r>
          </a:p>
          <a:p>
            <a:pPr algn="ctr"/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College of Optics and Photonics</a:t>
            </a:r>
          </a:p>
          <a:p>
            <a:pPr algn="ctr"/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Department of Mechanical and Aerospace Engineering</a:t>
            </a:r>
          </a:p>
          <a:p>
            <a:pPr algn="ctr"/>
            <a:endParaRPr lang="en-US" sz="1900" b="1" dirty="0">
              <a:latin typeface="Times New Roman"/>
              <a:ea typeface="Calibri"/>
              <a:cs typeface="Times New Roman"/>
            </a:endParaRPr>
          </a:p>
          <a:p>
            <a:pPr algn="ctr"/>
            <a:r>
              <a:rPr lang="en-US" sz="1900" b="1" dirty="0" smtClean="0">
                <a:latin typeface="Times New Roman"/>
                <a:ea typeface="Calibri"/>
                <a:cs typeface="Times New Roman"/>
              </a:rPr>
              <a:t>University </a:t>
            </a:r>
            <a:r>
              <a:rPr lang="en-US" sz="1900" b="1" dirty="0">
                <a:latin typeface="Times New Roman"/>
                <a:ea typeface="Calibri"/>
                <a:cs typeface="Times New Roman"/>
              </a:rPr>
              <a:t>of Central Florida</a:t>
            </a:r>
            <a:endParaRPr lang="en-US" sz="1900" b="1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7574" y="2460742"/>
            <a:ext cx="3926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anose="02020603050405020304" pitchFamily="18" charset="0"/>
              </a:rPr>
              <a:t>Thiwanka Wickramasooriya</a:t>
            </a:r>
          </a:p>
          <a:p>
            <a:pPr algn="ctr"/>
            <a:r>
              <a:rPr lang="en-US" b="1" dirty="0" err="1" smtClean="0">
                <a:latin typeface="Times New Roman" pitchFamily="18" charset="0"/>
                <a:cs typeface="Times New Roman" panose="02020603050405020304" pitchFamily="18" charset="0"/>
              </a:rPr>
              <a:t>Aravinda</a:t>
            </a:r>
            <a:r>
              <a:rPr lang="en-US" b="1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anose="02020603050405020304" pitchFamily="18" charset="0"/>
              </a:rPr>
              <a:t>Kar</a:t>
            </a:r>
            <a:endParaRPr lang="en-US" b="1" dirty="0">
              <a:latin typeface="Times New Roman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anose="02020603050405020304" pitchFamily="18" charset="0"/>
              </a:rPr>
              <a:t>Raj Vaidyanathan</a:t>
            </a:r>
            <a:endParaRPr lang="en-US" b="1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1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84795"/>
            <a:ext cx="9144000" cy="59409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Motivation</a:t>
            </a:r>
          </a:p>
          <a:p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5307" y="4036351"/>
            <a:ext cx="8948693" cy="22172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Cancer is an abnormal cell growth with potential to invade other tissues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Hyperthermia treatment is an effective mechanism to destroy cancer cells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Project goal is to develop a novel probe for hyperthermia treatment which works on radio frequency magnetic field heating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3187083" y="3620739"/>
            <a:ext cx="578824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http://science.education.nih.gov/supplements/nih1/Cancer/guide/understanding1.html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665" y="948247"/>
            <a:ext cx="6312579" cy="267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9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84795"/>
            <a:ext cx="9144000" cy="59409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Hyperthermia </a:t>
            </a:r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Therapy</a:t>
            </a:r>
            <a:endParaRPr lang="en-US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92961" y="1182919"/>
            <a:ext cx="8460422" cy="46497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Hyperthermia therapy use thermal ablation to destroy cancer cells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is a targeted cancer therapy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Needs efficient method to locate the cancer cells and an efficient and safe delivery mechanism of thermal energy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Typically involves MRI scanner and system to generate thermal energy with probes or electrodes to guide it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Available thermal systems are expensive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90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84795"/>
            <a:ext cx="9144000" cy="59409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Existing methods</a:t>
            </a:r>
          </a:p>
          <a:p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43376" y="960977"/>
            <a:ext cx="7528267" cy="296295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Currently available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methods</a:t>
            </a:r>
          </a:p>
          <a:p>
            <a:pPr algn="l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Cryoablation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Laser ablation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Microwave ablation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High intensity focused ultrasound ablation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Radio frequency ablation</a:t>
            </a:r>
          </a:p>
          <a:p>
            <a:pPr algn="l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16" y="3770514"/>
            <a:ext cx="2380104" cy="1751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993" y="4837016"/>
            <a:ext cx="2847204" cy="17831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86" b="9760"/>
          <a:stretch/>
        </p:blipFill>
        <p:spPr>
          <a:xfrm>
            <a:off x="707624" y="4074572"/>
            <a:ext cx="2923344" cy="1808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268" y="2819058"/>
            <a:ext cx="1947667" cy="21316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093" y="929238"/>
            <a:ext cx="3179045" cy="180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50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ED1EA-5D69-45FB-A5AB-62BD98BE007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05" y="3799067"/>
            <a:ext cx="3267337" cy="251333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4380" y="767486"/>
            <a:ext cx="50150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MRI’s RF magnetic field induces eddy currents in metallic implants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Eddy currents heats up the probe destroying cancer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absorbed by the wire depends on its geometry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goal is to reduce heating of the probe in healthy tissues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0" y="94295"/>
            <a:ext cx="9144000" cy="59409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162550" y="352425"/>
            <a:ext cx="3762375" cy="3286126"/>
            <a:chOff x="1247775" y="885825"/>
            <a:chExt cx="4410075" cy="4181476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67" t="16861" r="22573" b="57533"/>
            <a:stretch/>
          </p:blipFill>
          <p:spPr>
            <a:xfrm>
              <a:off x="1247775" y="1571625"/>
              <a:ext cx="4410075" cy="3495676"/>
            </a:xfrm>
            <a:prstGeom prst="rect">
              <a:avLst/>
            </a:prstGeom>
          </p:spPr>
        </p:pic>
        <p:sp>
          <p:nvSpPr>
            <p:cNvPr id="38" name="Freeform 37"/>
            <p:cNvSpPr/>
            <p:nvPr/>
          </p:nvSpPr>
          <p:spPr>
            <a:xfrm>
              <a:off x="2752725" y="2381250"/>
              <a:ext cx="695325" cy="390525"/>
            </a:xfrm>
            <a:custGeom>
              <a:avLst/>
              <a:gdLst>
                <a:gd name="connsiteX0" fmla="*/ 0 w 2162175"/>
                <a:gd name="connsiteY0" fmla="*/ 809625 h 809625"/>
                <a:gd name="connsiteX1" fmla="*/ 590550 w 2162175"/>
                <a:gd name="connsiteY1" fmla="*/ 438150 h 809625"/>
                <a:gd name="connsiteX2" fmla="*/ 1743075 w 2162175"/>
                <a:gd name="connsiteY2" fmla="*/ 257175 h 809625"/>
                <a:gd name="connsiteX3" fmla="*/ 2162175 w 2162175"/>
                <a:gd name="connsiteY3" fmla="*/ 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2175" h="809625">
                  <a:moveTo>
                    <a:pt x="0" y="809625"/>
                  </a:moveTo>
                  <a:cubicBezTo>
                    <a:pt x="150019" y="669925"/>
                    <a:pt x="300038" y="530225"/>
                    <a:pt x="590550" y="438150"/>
                  </a:cubicBezTo>
                  <a:cubicBezTo>
                    <a:pt x="881063" y="346075"/>
                    <a:pt x="1481137" y="330200"/>
                    <a:pt x="1743075" y="257175"/>
                  </a:cubicBezTo>
                  <a:cubicBezTo>
                    <a:pt x="2005013" y="184150"/>
                    <a:pt x="2083594" y="92075"/>
                    <a:pt x="2162175" y="0"/>
                  </a:cubicBezTo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>
              <a:stCxn id="38" idx="3"/>
            </p:cNvCxnSpPr>
            <p:nvPr/>
          </p:nvCxnSpPr>
          <p:spPr>
            <a:xfrm flipV="1">
              <a:off x="3448050" y="885825"/>
              <a:ext cx="1190625" cy="1495425"/>
            </a:xfrm>
            <a:prstGeom prst="line">
              <a:avLst/>
            </a:prstGeom>
            <a:ln w="508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604980" y="3829049"/>
            <a:ext cx="5981801" cy="2747963"/>
            <a:chOff x="711692" y="3214763"/>
            <a:chExt cx="7199948" cy="3073318"/>
          </a:xfrm>
        </p:grpSpPr>
        <p:grpSp>
          <p:nvGrpSpPr>
            <p:cNvPr id="46" name="Group 45"/>
            <p:cNvGrpSpPr/>
            <p:nvPr/>
          </p:nvGrpSpPr>
          <p:grpSpPr>
            <a:xfrm>
              <a:off x="840296" y="3214763"/>
              <a:ext cx="5995510" cy="2999605"/>
              <a:chOff x="911317" y="2335874"/>
              <a:chExt cx="5995510" cy="2999605"/>
            </a:xfrm>
          </p:grpSpPr>
          <p:pic>
            <p:nvPicPr>
              <p:cNvPr id="63" name="Picture 62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733"/>
              <a:stretch/>
            </p:blipFill>
            <p:spPr>
              <a:xfrm>
                <a:off x="911317" y="2335874"/>
                <a:ext cx="4445000" cy="2999605"/>
              </a:xfrm>
              <a:prstGeom prst="rect">
                <a:avLst/>
              </a:prstGeom>
            </p:spPr>
          </p:pic>
          <p:sp>
            <p:nvSpPr>
              <p:cNvPr id="64" name="Explosion 2 63"/>
              <p:cNvSpPr/>
              <p:nvPr/>
            </p:nvSpPr>
            <p:spPr>
              <a:xfrm>
                <a:off x="2911875" y="3604335"/>
                <a:ext cx="1251753" cy="1235328"/>
              </a:xfrm>
              <a:prstGeom prst="irregularSeal2">
                <a:avLst/>
              </a:prstGeom>
              <a:gradFill>
                <a:gsLst>
                  <a:gs pos="0">
                    <a:srgbClr val="FF0000"/>
                  </a:gs>
                  <a:gs pos="74000">
                    <a:srgbClr val="FFC000"/>
                  </a:gs>
                  <a:gs pos="83000">
                    <a:srgbClr val="FFC000"/>
                  </a:gs>
                  <a:gs pos="100000">
                    <a:srgbClr val="FFC000"/>
                  </a:gs>
                </a:gsLst>
                <a:lin ang="5400000" scaled="1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V="1">
                <a:off x="3595456" y="3773010"/>
                <a:ext cx="2725445" cy="43500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flipV="1">
                <a:off x="4429950" y="3675355"/>
                <a:ext cx="2476877" cy="399498"/>
              </a:xfrm>
              <a:prstGeom prst="line">
                <a:avLst/>
              </a:prstGeom>
              <a:ln w="571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/>
            <p:cNvSpPr txBox="1"/>
            <p:nvPr/>
          </p:nvSpPr>
          <p:spPr>
            <a:xfrm>
              <a:off x="5603445" y="5017663"/>
              <a:ext cx="230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Treated region for reduced magnetic heating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5157926" y="3835153"/>
              <a:ext cx="0" cy="949911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4893076" y="3863266"/>
              <a:ext cx="0" cy="949911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4591235" y="3898776"/>
              <a:ext cx="0" cy="949911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4298272" y="3960920"/>
              <a:ext cx="0" cy="949911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4005308" y="4023063"/>
              <a:ext cx="0" cy="949911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3710866" y="4101483"/>
              <a:ext cx="1479" cy="942513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>
              <a:off x="3357239" y="4199138"/>
              <a:ext cx="16276" cy="915880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H="1">
              <a:off x="3021367" y="4234649"/>
              <a:ext cx="14796" cy="917359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H="1">
              <a:off x="2692894" y="4305670"/>
              <a:ext cx="32551" cy="908483"/>
            </a:xfrm>
            <a:prstGeom prst="straightConnector1">
              <a:avLst/>
            </a:prstGeom>
            <a:ln w="22225">
              <a:solidFill>
                <a:schemeClr val="tx1">
                  <a:lumMod val="65000"/>
                  <a:lumOff val="3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3976089" y="3293327"/>
              <a:ext cx="230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RF Magnetic field from MRI scanner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727978" y="5764861"/>
              <a:ext cx="230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Heated probe due to induced currents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11692" y="5727577"/>
              <a:ext cx="230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Heated region destroying cancer cells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H="1" flipV="1">
              <a:off x="5823752" y="4758432"/>
              <a:ext cx="328216" cy="320563"/>
            </a:xfrm>
            <a:prstGeom prst="straightConnector1">
              <a:avLst/>
            </a:prstGeom>
            <a:ln w="15875">
              <a:solidFill>
                <a:schemeClr val="accent1">
                  <a:lumMod val="7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 flipV="1">
              <a:off x="3889900" y="5035119"/>
              <a:ext cx="611079" cy="735366"/>
            </a:xfrm>
            <a:prstGeom prst="straightConnector1">
              <a:avLst/>
            </a:prstGeom>
            <a:ln w="15875">
              <a:solidFill>
                <a:schemeClr val="accent1">
                  <a:lumMod val="7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2256409" y="5220070"/>
              <a:ext cx="921797" cy="587405"/>
            </a:xfrm>
            <a:prstGeom prst="straightConnector1">
              <a:avLst/>
            </a:prstGeom>
            <a:ln w="15875">
              <a:solidFill>
                <a:schemeClr val="accent1">
                  <a:lumMod val="75000"/>
                </a:schemeClr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6045973" y="426682"/>
            <a:ext cx="1446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Treated wire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76936" y="1360317"/>
            <a:ext cx="1446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71705" y="2586915"/>
            <a:ext cx="1446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Healthy tissue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379102" y="1591136"/>
            <a:ext cx="1446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Untreated wire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Straight Arrow Connector 40"/>
          <p:cNvCxnSpPr>
            <a:stCxn id="39" idx="1"/>
          </p:cNvCxnSpPr>
          <p:nvPr/>
        </p:nvCxnSpPr>
        <p:spPr>
          <a:xfrm flipH="1" flipV="1">
            <a:off x="6832688" y="1712977"/>
            <a:ext cx="546414" cy="32048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7096498" y="619041"/>
            <a:ext cx="520543" cy="144439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5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284795"/>
            <a:ext cx="9144000" cy="59409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Advantages</a:t>
            </a:r>
            <a:endParaRPr lang="en-US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43376" y="1085264"/>
            <a:ext cx="6374169" cy="486277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90617" y="1237664"/>
            <a:ext cx="8593585" cy="486277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metallic probe is developed using inexpensive existing medical grade MP35N wire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hermal energy is generated by RF magnetic field from MRI scanner eliminating the separate thermal system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djacent tissue damage is minimized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probe is inexpensive, customizable accordingly with patient requirement and simple in design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6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9954"/>
            <a:ext cx="9144000" cy="6966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Technology (US Patent 8644951) </a:t>
            </a:r>
          </a:p>
        </p:txBody>
      </p:sp>
      <p:sp>
        <p:nvSpPr>
          <p:cNvPr id="3" name="Flowchart: Direct Access Storage 2"/>
          <p:cNvSpPr/>
          <p:nvPr/>
        </p:nvSpPr>
        <p:spPr>
          <a:xfrm>
            <a:off x="1178350" y="1536569"/>
            <a:ext cx="4298623" cy="2931736"/>
          </a:xfrm>
          <a:prstGeom prst="flowChartMagneticDrum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bg1">
                  <a:shade val="63000"/>
                  <a:satMod val="120000"/>
                </a:schemeClr>
              </a:gs>
            </a:gsLst>
            <a:lin ang="5400000" scaled="0"/>
          </a:gradFill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138366" y="1677971"/>
            <a:ext cx="1272619" cy="2620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3750" y="820132"/>
            <a:ext cx="147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incident field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77266" y="3507557"/>
            <a:ext cx="2487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conductor made of medical grade material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(MP35N)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04321" y="1172066"/>
            <a:ext cx="2487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surface for reduced RF interaction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420413" y="1800520"/>
            <a:ext cx="1357459" cy="81070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82687" y="632598"/>
            <a:ext cx="1657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reflected field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202" y="4715954"/>
            <a:ext cx="81535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Diffusing noble metals on the wire surface (Au, Pt, Ag) increases reflectivity thereby reducing amount of energy absorbed by conductor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Noble metals are biocompatible and their conductivity is much higher than MP35N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785763" y="1883397"/>
            <a:ext cx="1470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 eddy currents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4" name="Straight Arrow Connector 133"/>
          <p:cNvCxnSpPr/>
          <p:nvPr/>
        </p:nvCxnSpPr>
        <p:spPr>
          <a:xfrm>
            <a:off x="2205613" y="678264"/>
            <a:ext cx="221064" cy="844062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>
            <a:off x="2488643" y="684963"/>
            <a:ext cx="221064" cy="844062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2741526" y="676590"/>
            <a:ext cx="221064" cy="844062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3068098" y="691662"/>
            <a:ext cx="221064" cy="844062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>
            <a:off x="3361175" y="708409"/>
            <a:ext cx="221064" cy="844062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>
            <a:off x="3609035" y="695012"/>
            <a:ext cx="221064" cy="844062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V="1">
            <a:off x="2682909" y="718457"/>
            <a:ext cx="401934" cy="788796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3001107" y="735204"/>
            <a:ext cx="401934" cy="788796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V="1">
            <a:off x="3274087" y="746927"/>
            <a:ext cx="401934" cy="788796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3572188" y="723481"/>
            <a:ext cx="401934" cy="788796"/>
          </a:xfrm>
          <a:prstGeom prst="straightConnector1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1742423" y="1553919"/>
            <a:ext cx="215403" cy="134891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1522015" y="1720170"/>
            <a:ext cx="209029" cy="284362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>
            <a:off x="1390960" y="2030430"/>
            <a:ext cx="129109" cy="310672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1304584" y="2376433"/>
            <a:ext cx="81950" cy="33102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>
            <a:off x="1289692" y="2743285"/>
            <a:ext cx="25857" cy="279894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4206140" y="1554415"/>
            <a:ext cx="215404" cy="134891"/>
          </a:xfrm>
          <a:prstGeom prst="straightConnector1">
            <a:avLst/>
          </a:prstGeom>
          <a:ln>
            <a:solidFill>
              <a:srgbClr val="FFC000"/>
            </a:solidFill>
            <a:headEnd type="arrow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>
            <a:off x="4032891" y="1720666"/>
            <a:ext cx="161872" cy="301737"/>
          </a:xfrm>
          <a:prstGeom prst="straightConnector1">
            <a:avLst/>
          </a:prstGeom>
          <a:ln>
            <a:solidFill>
              <a:srgbClr val="FFC000"/>
            </a:solidFill>
            <a:headEnd type="arrow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H="1">
            <a:off x="3916730" y="2048797"/>
            <a:ext cx="102799" cy="325069"/>
          </a:xfrm>
          <a:prstGeom prst="straightConnector1">
            <a:avLst/>
          </a:prstGeom>
          <a:ln>
            <a:solidFill>
              <a:srgbClr val="FFC000"/>
            </a:solidFill>
            <a:headEnd type="arrow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H="1">
            <a:off x="3854181" y="2403736"/>
            <a:ext cx="64575" cy="336485"/>
          </a:xfrm>
          <a:prstGeom prst="straightConnector1">
            <a:avLst/>
          </a:prstGeom>
          <a:ln>
            <a:solidFill>
              <a:srgbClr val="FFC000"/>
            </a:solidFill>
            <a:headEnd type="arrow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flipH="1">
            <a:off x="3818936" y="2770588"/>
            <a:ext cx="25858" cy="279894"/>
          </a:xfrm>
          <a:prstGeom prst="straightConnector1">
            <a:avLst/>
          </a:prstGeom>
          <a:ln>
            <a:solidFill>
              <a:srgbClr val="FFC000"/>
            </a:solidFill>
            <a:headEnd type="arrow" w="sm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1349261" y="3026158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1716114" y="3041547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2082966" y="3062893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>
            <a:off x="2455775" y="3075304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>
            <a:off x="2828584" y="3078779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3183522" y="3085233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>
            <a:off x="3544418" y="3100622"/>
            <a:ext cx="309764" cy="8935"/>
          </a:xfrm>
          <a:prstGeom prst="straightConnector1">
            <a:avLst/>
          </a:prstGeom>
          <a:ln>
            <a:solidFill>
              <a:srgbClr val="FFC000"/>
            </a:solidFill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23648"/>
            <a:ext cx="9144000" cy="69660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Wire Surface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Modification Process</a:t>
            </a:r>
            <a:endParaRPr lang="en-US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06164" y="1503281"/>
            <a:ext cx="8537836" cy="4094480"/>
            <a:chOff x="606164" y="1017506"/>
            <a:chExt cx="8537836" cy="4094480"/>
          </a:xfrm>
        </p:grpSpPr>
        <p:sp>
          <p:nvSpPr>
            <p:cNvPr id="8" name="TextBox 7"/>
            <p:cNvSpPr txBox="1"/>
            <p:nvPr/>
          </p:nvSpPr>
          <p:spPr>
            <a:xfrm>
              <a:off x="3833255" y="1841533"/>
              <a:ext cx="53107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lvl="1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Precursor deposition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Thin coating provides reservoir of dopant atoms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742950" lvl="1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Diffusion of impurities is minimal</a:t>
              </a:r>
            </a:p>
            <a:p>
              <a:endParaRPr lang="en-US" sz="2000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606164" y="1017506"/>
              <a:ext cx="7741363" cy="4094480"/>
              <a:chOff x="634739" y="1074656"/>
              <a:chExt cx="7741363" cy="4094480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716437" y="1074656"/>
                <a:ext cx="2535810" cy="461665"/>
              </a:xfrm>
              <a:prstGeom prst="rect">
                <a:avLst/>
              </a:prstGeom>
              <a:noFill/>
              <a:ln w="2222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 Cleaning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642595" y="2443113"/>
                <a:ext cx="2535810" cy="461665"/>
              </a:xfrm>
              <a:prstGeom prst="rect">
                <a:avLst/>
              </a:prstGeom>
              <a:noFill/>
              <a:ln w="2222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dirty="0"/>
                  <a:t>Electro Plating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34739" y="3934120"/>
                <a:ext cx="2535810" cy="830997"/>
              </a:xfrm>
              <a:prstGeom prst="rect">
                <a:avLst/>
              </a:prstGeom>
              <a:noFill/>
              <a:ln w="22225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en-US" dirty="0"/>
                  <a:t>Laser Heat Treatment</a:t>
                </a:r>
              </a:p>
            </p:txBody>
          </p:sp>
          <p:sp>
            <p:nvSpPr>
              <p:cNvPr id="6" name="Down Arrow 5"/>
              <p:cNvSpPr/>
              <p:nvPr/>
            </p:nvSpPr>
            <p:spPr>
              <a:xfrm>
                <a:off x="1791093" y="1583703"/>
                <a:ext cx="197963" cy="801278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Down Arrow 6"/>
              <p:cNvSpPr/>
              <p:nvPr/>
            </p:nvSpPr>
            <p:spPr>
              <a:xfrm>
                <a:off x="1783237" y="3018148"/>
                <a:ext cx="197963" cy="801278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>
                <a:stCxn id="4" idx="3"/>
              </p:cNvCxnSpPr>
              <p:nvPr/>
            </p:nvCxnSpPr>
            <p:spPr>
              <a:xfrm flipV="1">
                <a:off x="3178405" y="2158738"/>
                <a:ext cx="997670" cy="515208"/>
              </a:xfrm>
              <a:prstGeom prst="line">
                <a:avLst/>
              </a:prstGeom>
              <a:ln w="2222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>
                <a:stCxn id="4" idx="3"/>
              </p:cNvCxnSpPr>
              <p:nvPr/>
            </p:nvCxnSpPr>
            <p:spPr>
              <a:xfrm>
                <a:off x="3178405" y="2673946"/>
                <a:ext cx="941109" cy="587728"/>
              </a:xfrm>
              <a:prstGeom prst="line">
                <a:avLst/>
              </a:prstGeom>
              <a:ln w="2222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3189402" y="3887770"/>
                <a:ext cx="997670" cy="484430"/>
              </a:xfrm>
              <a:prstGeom prst="line">
                <a:avLst/>
              </a:prstGeom>
              <a:ln w="2222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3189402" y="4372200"/>
                <a:ext cx="941109" cy="618506"/>
              </a:xfrm>
              <a:prstGeom prst="line">
                <a:avLst/>
              </a:prstGeom>
              <a:ln w="22225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3804102" y="3691808"/>
                <a:ext cx="45720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Higher </a:t>
                </a: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diffused atom concentration 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Fast and clean process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Minimal change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bulk</a:t>
                </a:r>
                <a:endPara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672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9144000" cy="6858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Helmholtz Coil Tests</a:t>
            </a:r>
          </a:p>
          <a:p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85379"/>
            <a:ext cx="2057400" cy="365125"/>
          </a:xfrm>
        </p:spPr>
        <p:txBody>
          <a:bodyPr/>
          <a:lstStyle/>
          <a:p>
            <a:fld id="{E40DAF09-6C55-4805-BA1F-CA3F3D1C79D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9728" y="685800"/>
            <a:ext cx="89542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Samples are tested at a frequency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MHz and 19.7 </a:t>
            </a:r>
            <a:r>
              <a:rPr lang="el-GR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 field strength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11" y="1737814"/>
            <a:ext cx="2895146" cy="24972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3" b="22778"/>
          <a:stretch/>
        </p:blipFill>
        <p:spPr>
          <a:xfrm>
            <a:off x="323850" y="4769197"/>
            <a:ext cx="4429125" cy="18316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99" y="1731764"/>
            <a:ext cx="5198647" cy="3820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24050" y="4867275"/>
            <a:ext cx="1581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 generator unit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4900" y="6211669"/>
            <a:ext cx="158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RF Amplifier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/>
          <p:cNvCxnSpPr>
            <a:stCxn id="10" idx="1"/>
          </p:cNvCxnSpPr>
          <p:nvPr/>
        </p:nvCxnSpPr>
        <p:spPr>
          <a:xfrm flipH="1" flipV="1">
            <a:off x="4305300" y="6134100"/>
            <a:ext cx="609600" cy="262235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9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95" y="533400"/>
            <a:ext cx="7987553" cy="6172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6C52-CB5E-4FA5-A436-C464160233C9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60036"/>
            <a:ext cx="9144000" cy="5334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b="0" dirty="0">
                <a:solidFill>
                  <a:srgbClr val="0000FF"/>
                </a:solidFill>
              </a:rPr>
              <a:t>Heating Reduction in Au Electroplated and Laser Treated Samples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0643" y="700315"/>
            <a:ext cx="463801" cy="31164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1294" y="706277"/>
            <a:ext cx="2091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Heating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755972" y="3067127"/>
            <a:ext cx="2753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Temperature rise (°C)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16503" y="1641087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-14.9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41686" y="1729637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-14.9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11562" y="1772958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-15.5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4707" y="1404345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-9.2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11947" y="1318726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-8.7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31278" y="1483018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-14.3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77475" y="1380858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-11.5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47879" y="1666255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-14.1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89649" y="1489331"/>
            <a:ext cx="457200" cy="43328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775534" y="1313179"/>
            <a:ext cx="94695" cy="340716"/>
            <a:chOff x="1775534" y="1322094"/>
            <a:chExt cx="94695" cy="34071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22976" y="1322094"/>
              <a:ext cx="0" cy="340716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1775534" y="1660162"/>
              <a:ext cx="94695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1785118" y="1447315"/>
              <a:ext cx="72803" cy="7571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702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>
            <a:spLocks/>
          </p:cNvSpPr>
          <p:nvPr/>
        </p:nvSpPr>
        <p:spPr>
          <a:xfrm>
            <a:off x="0" y="60036"/>
            <a:ext cx="9144000" cy="5334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4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b="0" dirty="0" smtClean="0"/>
              <a:t>Heating Reduction in Pt Electroplated and Laser </a:t>
            </a:r>
            <a:r>
              <a:rPr lang="en-US" b="0" dirty="0"/>
              <a:t>Treated </a:t>
            </a:r>
            <a:r>
              <a:rPr lang="en-US" b="0" dirty="0" smtClean="0"/>
              <a:t>Samples</a:t>
            </a:r>
            <a:endParaRPr lang="en-US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70" y="600075"/>
            <a:ext cx="7987553" cy="61722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F6C52-CB5E-4FA5-A436-C464160233C9}" type="slidenum">
              <a:rPr lang="en-US" smtClean="0"/>
              <a:t>11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30643" y="700315"/>
            <a:ext cx="463801" cy="31164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1294" y="706277"/>
            <a:ext cx="20918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Heating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(%)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6998" y="2333189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-30.3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77430" y="2545123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-32.4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88338" y="2252578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-29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1715" y="2286213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-29.3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55629" y="2931968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-45.8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38705" y="2504831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-34.5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77661" y="3008168"/>
            <a:ext cx="557101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-45.5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977544" y="1546129"/>
            <a:ext cx="504825" cy="419100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2225964" y="1382376"/>
            <a:ext cx="3078" cy="3509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182861" y="1733358"/>
            <a:ext cx="8004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189018" y="1514764"/>
            <a:ext cx="73891" cy="738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-499118" y="3354804"/>
            <a:ext cx="2753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Temperature rise (°C)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5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68287"/>
            <a:ext cx="9144000" cy="6858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b="0" dirty="0" smtClean="0"/>
              <a:t>Current Density Distribution along wire Cross Section</a:t>
            </a:r>
            <a:endParaRPr lang="en-US" b="0" dirty="0"/>
          </a:p>
          <a:p>
            <a:r>
              <a:rPr lang="en-US" b="0" dirty="0"/>
              <a:t> </a:t>
            </a:r>
          </a:p>
          <a:p>
            <a:endParaRPr lang="en-US" b="0" dirty="0"/>
          </a:p>
        </p:txBody>
      </p:sp>
      <p:sp>
        <p:nvSpPr>
          <p:cNvPr id="6" name="TextBox 5"/>
          <p:cNvSpPr txBox="1"/>
          <p:nvPr/>
        </p:nvSpPr>
        <p:spPr>
          <a:xfrm>
            <a:off x="4543507" y="2008317"/>
            <a:ext cx="4610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Diffusion coefficient is estimated by curve fitting the EDS data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t="12686" r="6018" b="3042"/>
          <a:stretch/>
        </p:blipFill>
        <p:spPr>
          <a:xfrm>
            <a:off x="5044941" y="2881039"/>
            <a:ext cx="3390141" cy="2345358"/>
          </a:xfrm>
          <a:prstGeom prst="rect">
            <a:avLst/>
          </a:prstGeom>
        </p:spPr>
      </p:pic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21504" y="6352271"/>
            <a:ext cx="2057400" cy="365125"/>
          </a:xfrm>
        </p:spPr>
        <p:txBody>
          <a:bodyPr/>
          <a:lstStyle/>
          <a:p>
            <a:r>
              <a:rPr lang="en-US" dirty="0" smtClean="0"/>
              <a:t>14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89591" y="763606"/>
            <a:ext cx="3726227" cy="2086662"/>
            <a:chOff x="1771650" y="637488"/>
            <a:chExt cx="3726227" cy="2086662"/>
          </a:xfrm>
        </p:grpSpPr>
        <p:sp>
          <p:nvSpPr>
            <p:cNvPr id="12" name="Oval 11"/>
            <p:cNvSpPr/>
            <p:nvPr/>
          </p:nvSpPr>
          <p:spPr>
            <a:xfrm>
              <a:off x="1771650" y="933450"/>
              <a:ext cx="1790700" cy="17907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943002" y="1105859"/>
              <a:ext cx="1447800" cy="14478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133600" y="1295400"/>
              <a:ext cx="1066800" cy="10668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3290046" y="1052233"/>
              <a:ext cx="435592" cy="274541"/>
            </a:xfrm>
            <a:prstGeom prst="straightConnector1">
              <a:avLst/>
            </a:prstGeom>
            <a:ln>
              <a:headEnd type="arrow" w="med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3276600" y="1655548"/>
              <a:ext cx="496172" cy="94806"/>
            </a:xfrm>
            <a:prstGeom prst="straightConnector1">
              <a:avLst/>
            </a:prstGeom>
            <a:ln>
              <a:headEnd type="arrow" w="med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819400" y="2015931"/>
              <a:ext cx="915665" cy="214652"/>
            </a:xfrm>
            <a:prstGeom prst="straightConnector1">
              <a:avLst/>
            </a:prstGeom>
            <a:ln>
              <a:headEnd type="arrow" w="med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626471" y="637488"/>
              <a:ext cx="18714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electroplated region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4947" y="1382876"/>
              <a:ext cx="1622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Diffused region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23686" y="2073839"/>
              <a:ext cx="9729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MP35 N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 flipV="1">
              <a:off x="2245986" y="1248732"/>
              <a:ext cx="421014" cy="5800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endCxn id="12" idx="2"/>
            </p:cNvCxnSpPr>
            <p:nvPr/>
          </p:nvCxnSpPr>
          <p:spPr>
            <a:xfrm flipH="1">
              <a:off x="1771650" y="1828800"/>
              <a:ext cx="89535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403919" y="1271385"/>
                  <a:ext cx="43386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𝑊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3919" y="1271385"/>
                  <a:ext cx="433868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2133600" y="1698453"/>
                  <a:ext cx="43386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3600" y="1698453"/>
                  <a:ext cx="433868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147281" y="2838138"/>
            <a:ext cx="484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Magnetic field strength variation within the wire cross section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47664" y="3518555"/>
                <a:ext cx="2713563" cy="328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𝐻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64" y="3518555"/>
                <a:ext cx="2713563" cy="328680"/>
              </a:xfrm>
              <a:prstGeom prst="rect">
                <a:avLst/>
              </a:prstGeom>
              <a:blipFill rotWithShape="0">
                <a:blip r:embed="rId5"/>
                <a:stretch>
                  <a:fillRect l="-112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177133" y="3857804"/>
            <a:ext cx="3273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the skin depth given as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8346" y="4213781"/>
                <a:ext cx="1526893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𝜔𝜎𝜇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46" y="4213781"/>
                <a:ext cx="1526893" cy="563680"/>
              </a:xfrm>
              <a:prstGeom prst="rect">
                <a:avLst/>
              </a:prstGeom>
              <a:blipFill rotWithShape="0">
                <a:blip r:embed="rId6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37854" y="4831909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Generated </a:t>
                </a:r>
                <a:r>
                  <a:rPr lang="en-US" dirty="0" err="1" smtClean="0">
                    <a:latin typeface="Times New Roman" pitchFamily="18" charset="0"/>
                    <a:cs typeface="Times New Roman" pitchFamily="18" charset="0"/>
                  </a:rPr>
                  <a:t>e.m.f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at distance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𝑟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4" y="4831909"/>
                <a:ext cx="3333750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648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78061" y="5190119"/>
                <a:ext cx="1660455" cy="5845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𝑑𝐻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061" y="5190119"/>
                <a:ext cx="1660455" cy="58458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904441" y="5405487"/>
            <a:ext cx="190869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D = 5×10</a:t>
            </a:r>
            <a:r>
              <a:rPr lang="en-US" baseline="30000" dirty="0" smtClean="0">
                <a:latin typeface="Times New Roman"/>
                <a:ea typeface="Calibri"/>
                <a:cs typeface="Times New Roman"/>
              </a:rPr>
              <a:t>-13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b="1" dirty="0" smtClean="0">
                <a:latin typeface="Times New Roman"/>
                <a:ea typeface="Calibri"/>
                <a:cs typeface="Times New Roman"/>
              </a:rPr>
              <a:t>(m</a:t>
            </a:r>
            <a:r>
              <a:rPr lang="en-US" b="1" baseline="30000" dirty="0" smtClean="0">
                <a:latin typeface="Times New Roman"/>
                <a:ea typeface="Calibri"/>
                <a:cs typeface="Times New Roman"/>
              </a:rPr>
              <a:t>2</a:t>
            </a:r>
            <a:r>
              <a:rPr lang="en-US" b="1" dirty="0" smtClean="0">
                <a:latin typeface="Times New Roman"/>
                <a:ea typeface="Calibri"/>
                <a:cs typeface="Times New Roman"/>
              </a:rPr>
              <a:t>/s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)</a:t>
            </a:r>
            <a:endParaRPr lang="en-US" b="1" dirty="0">
              <a:ea typeface="Calibri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21390" y="6163639"/>
                <a:ext cx="5756769" cy="5790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sup>
                      </m:sSup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90" y="6163639"/>
                <a:ext cx="5756769" cy="57906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77239" y="5795967"/>
                <a:ext cx="33337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Current density at distance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𝑟</m:t>
                    </m:r>
                  </m:oMath>
                </a14:m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239" y="5795967"/>
                <a:ext cx="33337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46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4449577" y="790739"/>
            <a:ext cx="437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Concentration of diffused Au is estimated as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227815" y="1251081"/>
            <a:ext cx="4679210" cy="621363"/>
            <a:chOff x="4207267" y="1035324"/>
            <a:chExt cx="4679210" cy="6213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4207267" y="1040300"/>
                  <a:ext cx="3609130" cy="6163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𝑒𝑟𝑓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𝐷𝑡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7267" y="1040300"/>
                  <a:ext cx="3609130" cy="61638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9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8141594" y="1035324"/>
                  <a:ext cx="744883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41594" y="1035324"/>
                  <a:ext cx="744883" cy="5203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217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4526" r="16985" b="6211"/>
          <a:stretch/>
        </p:blipFill>
        <p:spPr>
          <a:xfrm>
            <a:off x="4890499" y="4039612"/>
            <a:ext cx="4119937" cy="249216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4516638" y="1338802"/>
            <a:ext cx="5469843" cy="2698941"/>
            <a:chOff x="3652183" y="3909143"/>
            <a:chExt cx="5168983" cy="2650293"/>
          </a:xfrm>
        </p:grpSpPr>
        <p:pic>
          <p:nvPicPr>
            <p:cNvPr id="35" name="Picture 2" descr="C:\Users\ADMINI~1\AppData\Local\Temp\EP_HTcurrent.t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7" r="16813"/>
            <a:stretch/>
          </p:blipFill>
          <p:spPr bwMode="auto">
            <a:xfrm>
              <a:off x="3927807" y="3909143"/>
              <a:ext cx="3961291" cy="2595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/>
            <p:cNvSpPr txBox="1"/>
            <p:nvPr/>
          </p:nvSpPr>
          <p:spPr>
            <a:xfrm rot="16200000">
              <a:off x="2809619" y="5018636"/>
              <a:ext cx="19929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Current density (A/m</a:t>
              </a:r>
              <a:r>
                <a:rPr lang="en-US" sz="1400" b="1" baseline="30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82566" y="6251659"/>
              <a:ext cx="4038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Radial distance from surface (µm)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156070" y="4791089"/>
              <a:ext cx="2324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Au plated MP35N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90320" y="5715785"/>
              <a:ext cx="31623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Au plated laser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treated MP35N</a:t>
              </a:r>
            </a:p>
          </p:txBody>
        </p:sp>
      </p:grpSp>
      <p:sp>
        <p:nvSpPr>
          <p:cNvPr id="17" name="Title 1"/>
          <p:cNvSpPr txBox="1">
            <a:spLocks/>
          </p:cNvSpPr>
          <p:nvPr/>
        </p:nvSpPr>
        <p:spPr>
          <a:xfrm>
            <a:off x="0" y="68287"/>
            <a:ext cx="9144000" cy="6858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b="0" dirty="0" smtClean="0"/>
              <a:t>Model for Saline Heating in RF Magnetic Field</a:t>
            </a:r>
            <a:endParaRPr lang="en-US" b="0" dirty="0"/>
          </a:p>
          <a:p>
            <a:r>
              <a:rPr lang="en-US" b="0" dirty="0"/>
              <a:t> </a:t>
            </a:r>
          </a:p>
          <a:p>
            <a:endParaRPr lang="en-US" b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58642" y="6479641"/>
            <a:ext cx="2057400" cy="365125"/>
          </a:xfrm>
        </p:spPr>
        <p:txBody>
          <a:bodyPr/>
          <a:lstStyle/>
          <a:p>
            <a:fld id="{1500E016-B75C-4CFA-9409-1BCAA50C0574}" type="slidenum">
              <a:rPr lang="en-US" smtClean="0"/>
              <a:t>13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23" y="542268"/>
            <a:ext cx="2255752" cy="38653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02013" y="5560252"/>
                <a:ext cx="1582164" cy="303929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𝑟𝑚𝑠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013" y="5560252"/>
                <a:ext cx="1582164" cy="303929"/>
              </a:xfrm>
              <a:prstGeom prst="rect">
                <a:avLst/>
              </a:prstGeom>
              <a:blipFill rotWithShape="0">
                <a:blip r:embed="rId5"/>
                <a:stretch>
                  <a:fillRect l="-4615" r="-1154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3218" y="5526766"/>
            <a:ext cx="239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heat generation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88594" y="528093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Now the conductivity of diffused region is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81209" y="900213"/>
                <a:ext cx="326377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𝐴𝑢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𝐴𝑢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𝐴𝑢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 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𝐴𝑢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𝐴𝑢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𝑀𝑃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35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209" y="900213"/>
                <a:ext cx="3263778" cy="484043"/>
              </a:xfrm>
              <a:prstGeom prst="rect">
                <a:avLst/>
              </a:prstGeom>
              <a:blipFill rotWithShape="0">
                <a:blip r:embed="rId7"/>
                <a:stretch>
                  <a:fillRect l="-187"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4112" y="4368917"/>
            <a:ext cx="415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current flow through saline solution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4811" y="4704709"/>
                <a:ext cx="4505464" cy="7220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unc>
                            <m:func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sup>
                          </m:sSup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𝑟𝑑𝑟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1" y="4704709"/>
                <a:ext cx="4505464" cy="722057"/>
              </a:xfrm>
              <a:prstGeom prst="rect">
                <a:avLst/>
              </a:prstGeom>
              <a:blipFill rotWithShape="0">
                <a:blip r:embed="rId8"/>
                <a:stretch>
                  <a:fillRect b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 rot="16200000">
            <a:off x="3733066" y="5170278"/>
            <a:ext cx="2028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Temperature rise  </a:t>
            </a:r>
            <a:r>
              <a:rPr lang="el-GR" sz="1200" b="1" dirty="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  (°C)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67092" y="6505587"/>
            <a:ext cx="403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Electroplate layer thickness (µm)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7501847" y="4576256"/>
            <a:ext cx="1282082" cy="625446"/>
            <a:chOff x="7162800" y="1714500"/>
            <a:chExt cx="1282082" cy="625446"/>
          </a:xfrm>
        </p:grpSpPr>
        <p:sp>
          <p:nvSpPr>
            <p:cNvPr id="46" name="TextBox 45"/>
            <p:cNvSpPr txBox="1"/>
            <p:nvPr/>
          </p:nvSpPr>
          <p:spPr>
            <a:xfrm>
              <a:off x="7848599" y="1714500"/>
              <a:ext cx="457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Pt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835282" y="2062947"/>
              <a:ext cx="609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Au</a:t>
              </a:r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7162800" y="1905000"/>
              <a:ext cx="6096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162800" y="2286000"/>
              <a:ext cx="6096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397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68287"/>
            <a:ext cx="9144000" cy="6858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b="0" dirty="0" smtClean="0"/>
              <a:t>Comparison between Calculated and Experimental Values </a:t>
            </a:r>
            <a:endParaRPr lang="en-US" b="0" dirty="0"/>
          </a:p>
          <a:p>
            <a:r>
              <a:rPr lang="en-US" b="0" dirty="0"/>
              <a:t> </a:t>
            </a:r>
          </a:p>
          <a:p>
            <a:endParaRPr lang="en-US" b="0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21901" y="6356351"/>
            <a:ext cx="2057400" cy="365125"/>
          </a:xfrm>
        </p:spPr>
        <p:txBody>
          <a:bodyPr/>
          <a:lstStyle/>
          <a:p>
            <a:r>
              <a:rPr lang="en-US" dirty="0" smtClean="0"/>
              <a:t>16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1" t="6444" r="12157" b="5412"/>
          <a:stretch/>
        </p:blipFill>
        <p:spPr>
          <a:xfrm>
            <a:off x="1885353" y="1178351"/>
            <a:ext cx="5549769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3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388799"/>
            <a:ext cx="9144000" cy="68580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b="0" dirty="0" smtClean="0"/>
              <a:t>Conclusions</a:t>
            </a:r>
            <a:endParaRPr lang="en-US" b="0" dirty="0"/>
          </a:p>
          <a:p>
            <a:r>
              <a:rPr lang="en-US" b="0" dirty="0"/>
              <a:t> </a:t>
            </a:r>
          </a:p>
          <a:p>
            <a:endParaRPr lang="en-US" b="0" dirty="0"/>
          </a:p>
        </p:txBody>
      </p:sp>
      <p:sp>
        <p:nvSpPr>
          <p:cNvPr id="3" name="TextBox 2"/>
          <p:cNvSpPr txBox="1"/>
          <p:nvPr/>
        </p:nvSpPr>
        <p:spPr>
          <a:xfrm>
            <a:off x="556783" y="1125501"/>
            <a:ext cx="805048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Theory predicts reduced heating in RF magnetic fields in metals when noble metals such as Pt and Au present in surface 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assisted diffusion of Pt, Au electroplated samples effective way to fabricate such  material without affecting baseline/bulk materials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 and Au doped MP35N shows reduced heating (up to 45%) in RF magnetic fields both in wire and lead forms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Reasonable agreement between theory and experiment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97315" y="6356351"/>
            <a:ext cx="2057400" cy="365125"/>
          </a:xfrm>
        </p:spPr>
        <p:txBody>
          <a:bodyPr/>
          <a:lstStyle/>
          <a:p>
            <a:r>
              <a:rPr lang="en-US" dirty="0" smtClean="0"/>
              <a:t>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9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19240" y="2878141"/>
            <a:ext cx="8924760" cy="708134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 b="1">
                <a:solidFill>
                  <a:srgbClr val="0033CC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en-US" sz="4800" dirty="0" smtClean="0"/>
              <a:t>Thank You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51754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14903</TotalTime>
  <Words>729</Words>
  <Application>Microsoft Office PowerPoint</Application>
  <PresentationFormat>On-screen Show (4:3)</PresentationFormat>
  <Paragraphs>164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Office Theme</vt:lpstr>
      <vt:lpstr>Laser Treated Metallic Probes for Cancer Treatment in MRI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Ilandara Pedige Thiwanka Wickramasooriya</dc:creator>
  <cp:lastModifiedBy>Ilandara Pedige Thiwanka Wickramasooriya</cp:lastModifiedBy>
  <cp:revision>159</cp:revision>
  <cp:lastPrinted>2015-06-29T17:53:48Z</cp:lastPrinted>
  <dcterms:created xsi:type="dcterms:W3CDTF">2015-03-31T14:22:01Z</dcterms:created>
  <dcterms:modified xsi:type="dcterms:W3CDTF">2015-07-09T15:04:12Z</dcterms:modified>
</cp:coreProperties>
</file>