
<file path=[Content_Types].xml><?xml version="1.0" encoding="utf-8"?>
<Types xmlns="http://schemas.openxmlformats.org/package/2006/content-types">
  <Override PartName="/ppt/notesSlides/notesSlide2.xml" ContentType="application/vnd.openxmlformats-officedocument.presentationml.notesSlide+xml"/>
  <Override PartName="/ppt/theme/themeOverride12.xml" ContentType="application/vnd.openxmlformats-officedocument.themeOverr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theme/themeOverride5.xml" ContentType="application/vnd.openxmlformats-officedocument.themeOverride+xml"/>
  <Override PartName="/ppt/drawings/drawing2.xml" ContentType="application/vnd.openxmlformats-officedocument.drawingml.chartshape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charts/chart17.xml" ContentType="application/vnd.openxmlformats-officedocument.drawingml.char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charts/chart13.xml" ContentType="application/vnd.openxmlformats-officedocument.drawingml.char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charts/chart9.xml" ContentType="application/vnd.openxmlformats-officedocument.drawingml.chart+xml"/>
  <Override PartName="/ppt/charts/chart11.xml" ContentType="application/vnd.openxmlformats-officedocument.drawingml.chart+xml"/>
  <Override PartName="/ppt/theme/themeOverride19.xml" ContentType="application/vnd.openxmlformats-officedocument.themeOverr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charts/chart7.xml" ContentType="application/vnd.openxmlformats-officedocument.drawingml.chart+xml"/>
  <Override PartName="/ppt/theme/themeOverride17.xml" ContentType="application/vnd.openxmlformats-officedocument.themeOverr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charts/chart5.xml" ContentType="application/vnd.openxmlformats-officedocument.drawingml.chart+xml"/>
  <Override PartName="/ppt/theme/themeOverride15.xml" ContentType="application/vnd.openxmlformats-officedocument.themeOverr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theme/themeOverride13.xml" ContentType="application/vnd.openxmlformats-officedocument.themeOverr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theme/themeOverride8.xml" ContentType="application/vnd.openxmlformats-officedocument.themeOverride+xml"/>
  <Override PartName="/ppt/theme/themeOverride11.xml" ContentType="application/vnd.openxmlformats-officedocument.themeOverr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heme/themeOverride6.xml" ContentType="application/vnd.openxmlformats-officedocument.themeOverride+xml"/>
  <Override PartName="/ppt/drawings/drawing1.xml" ContentType="application/vnd.openxmlformats-officedocument.drawingml.chartshapes+xml"/>
  <Override PartName="/ppt/notesSlides/notesSlide19.xml" ContentType="application/vnd.openxmlformats-officedocument.presentationml.notesSlide+xml"/>
  <Override PartName="/ppt/charts/chart18.xml" ContentType="application/vnd.openxmlformats-officedocument.drawingml.char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theme/themeOverride4.xml" ContentType="application/vnd.openxmlformats-officedocument.themeOverride+xml"/>
  <Override PartName="/ppt/notesSlides/notesSlide17.xml" ContentType="application/vnd.openxmlformats-officedocument.presentationml.notesSlide+xml"/>
  <Override PartName="/ppt/charts/chart16.xml" ContentType="application/vnd.openxmlformats-officedocument.drawingml.char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notesSlides/notesSlide15.xml" ContentType="application/vnd.openxmlformats-officedocument.presentationml.notesSlide+xml"/>
  <Override PartName="/ppt/charts/chart14.xml" ContentType="application/vnd.openxmlformats-officedocument.drawingml.char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charts/chart8.xml" ContentType="application/vnd.openxmlformats-officedocument.drawingml.chart+xml"/>
  <Override PartName="/ppt/charts/chart12.xml" ContentType="application/vnd.openxmlformats-officedocument.drawingml.chart+xml"/>
  <Default Extension="wdp" ContentType="image/vnd.ms-photo"/>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Default Extension="tiff" ContentType="image/tiff"/>
  <Override PartName="/ppt/notesSlides/notesSlide11.xml" ContentType="application/vnd.openxmlformats-officedocument.presentationml.notesSlide+xml"/>
  <Override PartName="/ppt/charts/chart6.xml" ContentType="application/vnd.openxmlformats-officedocument.drawingml.chart+xml"/>
  <Override PartName="/ppt/charts/chart10.xml" ContentType="application/vnd.openxmlformats-officedocument.drawingml.chart+xml"/>
  <Default Extension="gif" ContentType="image/gif"/>
  <Override PartName="/ppt/theme/themeOverride18.xml" ContentType="application/vnd.openxmlformats-officedocument.themeOverride+xml"/>
  <Override PartName="/ppt/notesSlides/notesSlide6.xml" ContentType="application/vnd.openxmlformats-officedocument.presentationml.notesSlide+xml"/>
  <Override PartName="/ppt/charts/chart4.xml" ContentType="application/vnd.openxmlformats-officedocument.drawingml.chart+xml"/>
  <Override PartName="/ppt/theme/themeOverride16.xml" ContentType="application/vnd.openxmlformats-officedocument.themeOverr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ppt/theme/themeOverride9.xml" ContentType="application/vnd.openxmlformats-officedocument.themeOverride+xml"/>
  <Override PartName="/ppt/theme/themeOverride14.xml" ContentType="application/vnd.openxmlformats-officedocument.themeOverr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heme/themeOverride7.xml" ContentType="application/vnd.openxmlformats-officedocument.themeOverrid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theme/themeOverride10.xml" ContentType="application/vnd.openxmlformats-officedocument.themeOverride+xml"/>
  <Override PartName="/ppt/charts/chart19.xml" ContentType="application/vnd.openxmlformats-officedocument.drawingml.chart+xml"/>
  <Override PartName="/ppt/slides/slide2.xml" ContentType="application/vnd.openxmlformats-officedocument.presentationml.slide+xml"/>
  <Override PartName="/ppt/slides/slide16.xml" ContentType="application/vnd.openxmlformats-officedocument.presentationml.slide+xml"/>
  <Default Extension="wmf" ContentType="image/x-wmf"/>
  <Override PartName="/ppt/theme/themeOverride3.xml" ContentType="application/vnd.openxmlformats-officedocument.themeOverr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charts/chart15.xml" ContentType="application/vnd.openxmlformats-officedocument.drawingml.char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0"/>
  </p:notesMasterIdLst>
  <p:handoutMasterIdLst>
    <p:handoutMasterId r:id="rId31"/>
  </p:handoutMasterIdLst>
  <p:sldIdLst>
    <p:sldId id="345" r:id="rId2"/>
    <p:sldId id="346" r:id="rId3"/>
    <p:sldId id="256" r:id="rId4"/>
    <p:sldId id="334" r:id="rId5"/>
    <p:sldId id="258" r:id="rId6"/>
    <p:sldId id="336" r:id="rId7"/>
    <p:sldId id="341" r:id="rId8"/>
    <p:sldId id="344" r:id="rId9"/>
    <p:sldId id="264" r:id="rId10"/>
    <p:sldId id="291" r:id="rId11"/>
    <p:sldId id="265" r:id="rId12"/>
    <p:sldId id="268" r:id="rId13"/>
    <p:sldId id="290" r:id="rId14"/>
    <p:sldId id="272" r:id="rId15"/>
    <p:sldId id="273" r:id="rId16"/>
    <p:sldId id="274" r:id="rId17"/>
    <p:sldId id="293" r:id="rId18"/>
    <p:sldId id="275" r:id="rId19"/>
    <p:sldId id="338" r:id="rId20"/>
    <p:sldId id="287" r:id="rId21"/>
    <p:sldId id="342" r:id="rId22"/>
    <p:sldId id="337" r:id="rId23"/>
    <p:sldId id="339" r:id="rId24"/>
    <p:sldId id="310" r:id="rId25"/>
    <p:sldId id="313" r:id="rId26"/>
    <p:sldId id="331" r:id="rId27"/>
    <p:sldId id="343" r:id="rId28"/>
    <p:sldId id="347"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48428"/>
    <a:srgbClr val="FF9966"/>
    <a:srgbClr val="003C7D"/>
    <a:srgbClr val="E232A3"/>
    <a:srgbClr val="E45022"/>
  </p:clrMru>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7036" autoAdjust="0"/>
    <p:restoredTop sz="84835" autoAdjust="0"/>
  </p:normalViewPr>
  <p:slideViewPr>
    <p:cSldViewPr snapToGrid="0" snapToObjects="1">
      <p:cViewPr varScale="1">
        <p:scale>
          <a:sx n="61" d="100"/>
          <a:sy n="61" d="100"/>
        </p:scale>
        <p:origin x="-1566"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oleObject" Target="file:///C:\Users\tajik1\Downloads\ChIP%20data%20(1).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C:\Arash\UIUC\Documents\Bio-\Projects\Histone%20Probes\Histone%20Methylation\B16\3D%20Gels\Fibrin%20Time%20Course.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file:///C:\Arash\UIUC\Documents\Bio-\Projects\Histone%20Probes\Histone%20Methylation\B16\Substrate%20Stiffness\Summary_Stiffness%20DATA_110412.xlsx"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file:///C:\Arash\UIUC\Documents\Bio-\Projects\Histone%20Probes\Histone%20Methylation\B16\Tractions\summary%20Traction.xlsx" TargetMode="External"/><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oleObject" Target="file:///C:\Arash\UIUC\Documents\Bio-\Projects\Histone%20Probes\Histone%20Methylation\B16\Substrate%20Stiffness\TRcs\H3K9_fibrinogen%20and%20collagen%20coated%20PA%20gels.xlsx" TargetMode="External"/><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D:\tyh\Experiments\B16-F1\6th%20fibrin%20gel\traction%20force%20measurement%20D5\cell%20traction%20force_3nd_D5.xlsx" TargetMode="External"/><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file:///D:\tyh\Experiments\B16-F1\stiffness%20of%20B16%20control%20cells_Aug_26_2011\B16%20control%20cell%20stiffness_Aug_26_2011.xlsx" TargetMode="External"/><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2" Type="http://schemas.openxmlformats.org/officeDocument/2006/relationships/oleObject" Target="file:///C:\Arash\UIUC\Documents\Bio-\Projects\Histone%20Probes\Histone%20Methylation\B16\Cells%20Isolated%20from%203D%20Fibrin\Sine%20Loading.xlsx" TargetMode="External"/><Relationship Id="rId1" Type="http://schemas.openxmlformats.org/officeDocument/2006/relationships/themeOverride" Target="../theme/themeOverride8.xml"/></Relationships>
</file>

<file path=ppt/charts/_rels/chart9.xml.rels><?xml version="1.0" encoding="UTF-8" standalone="yes"?>
<Relationships xmlns="http://schemas.openxmlformats.org/package/2006/relationships"><Relationship Id="rId2" Type="http://schemas.openxmlformats.org/officeDocument/2006/relationships/oleObject" Target="file:///C:\Arash\UIUC\Documents\Bio-\Projects\Histone%20Probes\Histone%20Methylation\B16\Sine%20Loading%20DATA\Summary_Fibrinogen%20Coated%20Glass.xlsx" TargetMode="External"/><Relationship Id="rId1" Type="http://schemas.openxmlformats.org/officeDocument/2006/relationships/themeOverride" Target="../theme/themeOverride9.xml"/></Relationships>
</file>

<file path=ppt/charts/_rels/chart10.xml.rels><?xml version="1.0" encoding="UTF-8" standalone="yes"?>
<Relationships xmlns="http://schemas.openxmlformats.org/package/2006/relationships"><Relationship Id="rId2" Type="http://schemas.openxmlformats.org/officeDocument/2006/relationships/oleObject" Target="file:///C:\Arash\UIUC\Documents\Bio-\Projects\Histone%20Probes\Histone%20Methylation\B16\Sine%20Loading%20DATA\Summary_Fibrinogen%20Coated%20Glass_AntiBeta1_PLL.xlsx" TargetMode="External"/><Relationship Id="rId1" Type="http://schemas.openxmlformats.org/officeDocument/2006/relationships/themeOverride" Target="../theme/themeOverride10.xml"/></Relationships>
</file>

<file path=ppt/charts/_rels/chart11.xml.rels><?xml version="1.0" encoding="UTF-8" standalone="yes"?>
<Relationships xmlns="http://schemas.openxmlformats.org/package/2006/relationships"><Relationship Id="rId2" Type="http://schemas.openxmlformats.org/officeDocument/2006/relationships/oleObject" Target="file:///C:\Arash\UIUC\Documents\Bio-\Projects\Histone%20Probes\Histone%20Methylation\B16\CSK%20Drug\112512_CSK%20Drugs.xlsx" TargetMode="External"/><Relationship Id="rId1" Type="http://schemas.openxmlformats.org/officeDocument/2006/relationships/themeOverride" Target="../theme/themeOverride11.xml"/></Relationships>
</file>

<file path=ppt/charts/_rels/chart12.xml.rels><?xml version="1.0" encoding="UTF-8" standalone="yes"?>
<Relationships xmlns="http://schemas.openxmlformats.org/package/2006/relationships"><Relationship Id="rId2" Type="http://schemas.openxmlformats.org/officeDocument/2006/relationships/oleObject" Target="file:///C:\Arash\UIUC\Documents\Bio-\Projects\Histone%20Probes\Histone%20Methylation\B16\Sine%20Loading%20DATA\Summary_Fibrinogen%20Coated%20Glass_Drug.xlsx" TargetMode="External"/><Relationship Id="rId1" Type="http://schemas.openxmlformats.org/officeDocument/2006/relationships/themeOverride" Target="../theme/themeOverride12.xml"/></Relationships>
</file>

<file path=ppt/charts/_rels/chart13.xml.rels><?xml version="1.0" encoding="UTF-8" standalone="yes"?>
<Relationships xmlns="http://schemas.openxmlformats.org/package/2006/relationships"><Relationship Id="rId2" Type="http://schemas.openxmlformats.org/officeDocument/2006/relationships/oleObject" Target="file:///C:\Arash\UIUC\Documents\Bio-\Projects\Histone%20Probes\Histone%20Methylation\B16\Substrate%20Stiffness\Summary_Stiffness%20DATA_110412.xlsx" TargetMode="External"/><Relationship Id="rId1" Type="http://schemas.openxmlformats.org/officeDocument/2006/relationships/themeOverride" Target="../theme/themeOverride13.xml"/></Relationships>
</file>

<file path=ppt/charts/_rels/chart14.xml.rels><?xml version="1.0" encoding="UTF-8" standalone="yes"?>
<Relationships xmlns="http://schemas.openxmlformats.org/package/2006/relationships"><Relationship Id="rId2" Type="http://schemas.openxmlformats.org/officeDocument/2006/relationships/oleObject" Target="file:///C:\Arash\UIUC\Documents\Bio-\Projects\Histone%20Probes\Histone%20Methylation\B16\Substrate%20Stiffness\TRcs\Youhua_H3K9me_data.xlsx" TargetMode="External"/><Relationship Id="rId1" Type="http://schemas.openxmlformats.org/officeDocument/2006/relationships/themeOverride" Target="../theme/themeOverride14.xml"/></Relationships>
</file>

<file path=ppt/charts/_rels/chart15.xml.rels><?xml version="1.0" encoding="UTF-8" standalone="yes"?>
<Relationships xmlns="http://schemas.openxmlformats.org/package/2006/relationships"><Relationship Id="rId2" Type="http://schemas.openxmlformats.org/officeDocument/2006/relationships/oleObject" Target="file:///D:\tyh\Experiments\B16-F1\H3K9\B16%20cell%20scultured%20on%20top%20of%2090-Pa%20fibrin%20gels%20for%205%20days%20and%20then%20treated%20with%2010%20uM%20RA\H3K9%20methylation%20of%20TRCs%20w%20or%20without%20RA%20treatment.xlsx" TargetMode="External"/><Relationship Id="rId1" Type="http://schemas.openxmlformats.org/officeDocument/2006/relationships/themeOverride" Target="../theme/themeOverride15.xml"/></Relationships>
</file>

<file path=ppt/charts/_rels/chart16.xml.rels><?xml version="1.0" encoding="UTF-8" standalone="yes"?>
<Relationships xmlns="http://schemas.openxmlformats.org/package/2006/relationships"><Relationship Id="rId2" Type="http://schemas.openxmlformats.org/officeDocument/2006/relationships/oleObject" Target="file:///C:\Arash\UIUC\Documents\Bio-\Projects\Histone%20Probes\Histone%20Methylation\B16\Sine%20Loading%20DATA\Summary%20all%20sine%20data.xlsx" TargetMode="External"/><Relationship Id="rId1" Type="http://schemas.openxmlformats.org/officeDocument/2006/relationships/themeOverride" Target="../theme/themeOverride16.xml"/></Relationships>
</file>

<file path=ppt/charts/_rels/chart17.xml.rels><?xml version="1.0" encoding="UTF-8" standalone="yes"?>
<Relationships xmlns="http://schemas.openxmlformats.org/package/2006/relationships"><Relationship Id="rId2" Type="http://schemas.openxmlformats.org/officeDocument/2006/relationships/oleObject" Target="file:///D:\tyh\Experiments\B16-F1\B16%20cells+fibrinogen\soft%20gels%20+%20soluble%20fibrinogen.xlsx" TargetMode="External"/><Relationship Id="rId1" Type="http://schemas.openxmlformats.org/officeDocument/2006/relationships/themeOverride" Target="../theme/themeOverride17.xml"/></Relationships>
</file>

<file path=ppt/charts/_rels/chart18.xml.rels><?xml version="1.0" encoding="UTF-8" standalone="yes"?>
<Relationships xmlns="http://schemas.openxmlformats.org/package/2006/relationships"><Relationship Id="rId2" Type="http://schemas.openxmlformats.org/officeDocument/2006/relationships/oleObject" Target="file:///D:\tyh\Experiments\B16-F1\B16%20cells+fibrinogen\soft%20gels%20+%20soluble%20fibrinogen.xlsx" TargetMode="External"/><Relationship Id="rId1" Type="http://schemas.openxmlformats.org/officeDocument/2006/relationships/themeOverride" Target="../theme/themeOverride18.xml"/></Relationships>
</file>

<file path=ppt/charts/_rels/chart19.xml.rels><?xml version="1.0" encoding="UTF-8" standalone="yes"?>
<Relationships xmlns="http://schemas.openxmlformats.org/package/2006/relationships"><Relationship Id="rId2" Type="http://schemas.openxmlformats.org/officeDocument/2006/relationships/oleObject" Target="file:///C:\Users\tajik1\Desktop\Book2.xlsx" TargetMode="External"/><Relationship Id="rId1" Type="http://schemas.openxmlformats.org/officeDocument/2006/relationships/themeOverride" Target="../theme/themeOverride19.xml"/></Relationships>
</file>

<file path=ppt/charts/chart1.xml><?xml version="1.0" encoding="utf-8"?>
<c:chartSpace xmlns:c="http://schemas.openxmlformats.org/drawingml/2006/chart" xmlns:a="http://schemas.openxmlformats.org/drawingml/2006/main" xmlns:r="http://schemas.openxmlformats.org/officeDocument/2006/relationships">
  <c:lang val="en-IN"/>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5357382020736028E-2"/>
          <c:y val="5.6505124701324301E-2"/>
          <c:w val="0.84065945514036211"/>
          <c:h val="0.75490928221799314"/>
        </c:manualLayout>
      </c:layout>
      <c:barChart>
        <c:barDir val="col"/>
        <c:grouping val="clustered"/>
        <c:ser>
          <c:idx val="0"/>
          <c:order val="0"/>
          <c:tx>
            <c:strRef>
              <c:f>'[ChIP data (1).xlsx]Sheet1'!$E$8</c:f>
              <c:strCache>
                <c:ptCount val="1"/>
                <c:pt idx="0">
                  <c:v>H3K9 me2</c:v>
                </c:pt>
              </c:strCache>
            </c:strRef>
          </c:tx>
          <c:spPr>
            <a:solidFill>
              <a:schemeClr val="bg2">
                <a:lumMod val="75000"/>
              </a:schemeClr>
            </a:solidFill>
            <a:ln>
              <a:solidFill>
                <a:schemeClr val="tx1"/>
              </a:solidFill>
            </a:ln>
            <a:effectLst/>
          </c:spPr>
          <c:errBars>
            <c:errBarType val="plus"/>
            <c:errValType val="cust"/>
            <c:plus>
              <c:numRef>
                <c:f>'[ChIP data (1).xlsx]Sheet1'!$M$8,'[ChIP data (1).xlsx]Sheet1'!$K$8</c:f>
                <c:numCache>
                  <c:formatCode>General</c:formatCode>
                  <c:ptCount val="2"/>
                  <c:pt idx="1">
                    <c:v>3.9700000000000006E-2</c:v>
                  </c:pt>
                </c:numCache>
              </c:numRef>
            </c:plus>
            <c:minus>
              <c:numRef>
                <c:f>'[ChIP data (1).xlsx]Sheet1'!$M$9,'[ChIP data (1).xlsx]Sheet1'!$K$9</c:f>
                <c:numCache>
                  <c:formatCode>General</c:formatCode>
                  <c:ptCount val="2"/>
                  <c:pt idx="1">
                    <c:v>5.3000000000000005E-2</c:v>
                  </c:pt>
                </c:numCache>
              </c:numRef>
            </c:minus>
            <c:spPr>
              <a:noFill/>
              <a:ln w="9525" cap="flat" cmpd="sng" algn="ctr">
                <a:solidFill>
                  <a:schemeClr val="tx1">
                    <a:lumMod val="65000"/>
                    <a:lumOff val="35000"/>
                  </a:schemeClr>
                </a:solidFill>
                <a:round/>
              </a:ln>
              <a:effectLst/>
            </c:spPr>
          </c:errBars>
          <c:cat>
            <c:strRef>
              <c:f>'[ChIP data (1).xlsx]Sheet1'!$H$7,'[ChIP data (1).xlsx]Sheet1'!$F$7</c:f>
              <c:strCache>
                <c:ptCount val="2"/>
                <c:pt idx="0">
                  <c:v>Control</c:v>
                </c:pt>
                <c:pt idx="1">
                  <c:v>TRC</c:v>
                </c:pt>
              </c:strCache>
            </c:strRef>
          </c:cat>
          <c:val>
            <c:numRef>
              <c:f>'[ChIP data (1).xlsx]Sheet1'!$H$8,'[ChIP data (1).xlsx]Sheet1'!$F$8</c:f>
              <c:numCache>
                <c:formatCode>General</c:formatCode>
                <c:ptCount val="2"/>
                <c:pt idx="0">
                  <c:v>1</c:v>
                </c:pt>
                <c:pt idx="1">
                  <c:v>0.52090000000000003</c:v>
                </c:pt>
              </c:numCache>
            </c:numRef>
          </c:val>
        </c:ser>
        <c:ser>
          <c:idx val="1"/>
          <c:order val="1"/>
          <c:tx>
            <c:strRef>
              <c:f>'[ChIP data (1).xlsx]Sheet1'!$E$9</c:f>
              <c:strCache>
                <c:ptCount val="1"/>
                <c:pt idx="0">
                  <c:v>H3K9 me3</c:v>
                </c:pt>
              </c:strCache>
            </c:strRef>
          </c:tx>
          <c:spPr>
            <a:solidFill>
              <a:schemeClr val="tx1"/>
            </a:solidFill>
            <a:ln>
              <a:noFill/>
            </a:ln>
            <a:effectLst/>
          </c:spPr>
          <c:errBars>
            <c:errBarType val="plus"/>
            <c:errValType val="cust"/>
            <c:plus>
              <c:numRef>
                <c:f>'[ChIP data (1).xlsx]Sheet1'!$M$8,'[ChIP data (1).xlsx]Sheet1'!$K$8</c:f>
                <c:numCache>
                  <c:formatCode>General</c:formatCode>
                  <c:ptCount val="2"/>
                  <c:pt idx="1">
                    <c:v>3.9700000000000006E-2</c:v>
                  </c:pt>
                </c:numCache>
              </c:numRef>
            </c:plus>
            <c:minus>
              <c:numRef>
                <c:f>'[ChIP data (1).xlsx]Sheet1'!$M$9,'[ChIP data (1).xlsx]Sheet1'!$K$9</c:f>
                <c:numCache>
                  <c:formatCode>General</c:formatCode>
                  <c:ptCount val="2"/>
                  <c:pt idx="1">
                    <c:v>5.3000000000000005E-2</c:v>
                  </c:pt>
                </c:numCache>
              </c:numRef>
            </c:minus>
            <c:spPr>
              <a:noFill/>
              <a:ln w="9525" cap="flat" cmpd="sng" algn="ctr">
                <a:solidFill>
                  <a:sysClr val="windowText" lastClr="000000"/>
                </a:solidFill>
                <a:round/>
              </a:ln>
              <a:effectLst/>
            </c:spPr>
          </c:errBars>
          <c:cat>
            <c:strRef>
              <c:f>'[ChIP data (1).xlsx]Sheet1'!$H$7,'[ChIP data (1).xlsx]Sheet1'!$F$7</c:f>
              <c:strCache>
                <c:ptCount val="2"/>
                <c:pt idx="0">
                  <c:v>Control</c:v>
                </c:pt>
                <c:pt idx="1">
                  <c:v>TRC</c:v>
                </c:pt>
              </c:strCache>
            </c:strRef>
          </c:cat>
          <c:val>
            <c:numRef>
              <c:f>'[ChIP data (1).xlsx]Sheet1'!$H$9,'[ChIP data (1).xlsx]Sheet1'!$F$9</c:f>
              <c:numCache>
                <c:formatCode>General</c:formatCode>
                <c:ptCount val="2"/>
                <c:pt idx="0">
                  <c:v>1</c:v>
                </c:pt>
                <c:pt idx="1">
                  <c:v>0.37000000000000005</c:v>
                </c:pt>
              </c:numCache>
            </c:numRef>
          </c:val>
        </c:ser>
        <c:dLbls/>
        <c:gapWidth val="219"/>
        <c:axId val="46849024"/>
        <c:axId val="47149056"/>
      </c:barChart>
      <c:catAx>
        <c:axId val="46849024"/>
        <c:scaling>
          <c:orientation val="minMax"/>
        </c:scaling>
        <c:axPos val="b"/>
        <c:numFmt formatCode="General" sourceLinked="1"/>
        <c:maj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lang="en-US" sz="1400" b="1" i="0" u="none" strike="noStrike" kern="1200" baseline="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defRPr>
            </a:pPr>
            <a:endParaRPr lang="en-US"/>
          </a:p>
        </c:txPr>
        <c:crossAx val="47149056"/>
        <c:crosses val="autoZero"/>
        <c:auto val="1"/>
        <c:lblAlgn val="ctr"/>
        <c:lblOffset val="100"/>
      </c:catAx>
      <c:valAx>
        <c:axId val="47149056"/>
        <c:scaling>
          <c:orientation val="minMax"/>
          <c:max val="2"/>
        </c:scaling>
        <c:axPos val="l"/>
        <c:numFmt formatCode="General" sourceLinked="1"/>
        <c:majorTickMark val="in"/>
        <c:tickLblPos val="nextTo"/>
        <c:spPr>
          <a:solidFill>
            <a:schemeClr val="bg1"/>
          </a:solidFill>
          <a:ln w="25400">
            <a:solidFill>
              <a:schemeClr val="tx1"/>
            </a:solidFill>
          </a:ln>
          <a:effectLst/>
        </c:spPr>
        <c:txPr>
          <a:bodyPr rot="-60000000" spcFirstLastPara="1" vertOverflow="ellipsis" vert="horz" wrap="square" anchor="ctr" anchorCtr="1"/>
          <a:lstStyle/>
          <a:p>
            <a:pPr>
              <a:defRPr lang="en-US" sz="1400" b="1" i="0" u="none" strike="noStrike" kern="1200" baseline="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defRPr>
            </a:pPr>
            <a:endParaRPr lang="en-US"/>
          </a:p>
        </c:txPr>
        <c:crossAx val="46849024"/>
        <c:crosses val="autoZero"/>
        <c:crossBetween val="between"/>
        <c:majorUnit val="0.5"/>
        <c:minorUnit val="0.5"/>
      </c:valAx>
      <c:spPr>
        <a:noFill/>
        <a:ln w="25400">
          <a:solidFill>
            <a:schemeClr val="tx1"/>
          </a:solidFill>
        </a:ln>
        <a:effectLst/>
      </c:spPr>
    </c:plotArea>
    <c:legend>
      <c:legendPos val="b"/>
      <c:layout>
        <c:manualLayout>
          <c:xMode val="edge"/>
          <c:yMode val="edge"/>
          <c:x val="0.22730386889558299"/>
          <c:y val="0.10818864829396302"/>
          <c:w val="0.64394041348858344"/>
          <c:h val="7.8518794859573429E-2"/>
        </c:manualLayout>
      </c:layout>
      <c:spPr>
        <a:noFill/>
        <a:ln>
          <a:noFill/>
        </a:ln>
        <a:effectLst/>
      </c:spPr>
      <c:txPr>
        <a:bodyPr rot="0" spcFirstLastPara="1" vertOverflow="ellipsis" vert="horz" wrap="square" anchor="ctr" anchorCtr="1"/>
        <a:lstStyle/>
        <a:p>
          <a:pPr>
            <a:defRPr lang="en-US" sz="1400" b="1" i="0" u="none" strike="noStrike" kern="1200" baseline="0">
              <a:solidFill>
                <a:schemeClr val="tx1"/>
              </a:solidFill>
              <a:latin typeface="+mn-lt"/>
              <a:ea typeface="+mn-ea"/>
              <a:cs typeface="+mn-cs"/>
            </a:defRPr>
          </a:pPr>
          <a:endParaRPr lang="en-US"/>
        </a:p>
      </c:txPr>
    </c:legend>
    <c:plotVisOnly val="1"/>
    <c:dispBlanksAs val="gap"/>
  </c:chart>
  <c:spPr>
    <a:noFill/>
    <a:ln w="9525" cap="flat" cmpd="sng" algn="ctr">
      <a:noFill/>
      <a:round/>
    </a:ln>
    <a:effectLst/>
  </c:spPr>
  <c:txPr>
    <a:bodyPr/>
    <a:lstStyle/>
    <a:p>
      <a:pPr>
        <a:defRPr/>
      </a:pPr>
      <a:endParaRPr lang="en-US"/>
    </a:p>
  </c:txPr>
  <c:externalData r:id="rId2"/>
</c:chartSpace>
</file>

<file path=ppt/charts/chart2.xml><?xml version="1.0" encoding="utf-8"?>
<c:chartSpace xmlns:c="http://schemas.openxmlformats.org/drawingml/2006/chart" xmlns:a="http://schemas.openxmlformats.org/drawingml/2006/main" xmlns:r="http://schemas.openxmlformats.org/officeDocument/2006/relationships">
  <c:lang val="en-IN"/>
  <c:clrMapOvr bg1="lt1" tx1="dk1" bg2="lt2" tx2="dk2" accent1="accent1" accent2="accent2" accent3="accent3" accent4="accent4" accent5="accent5" accent6="accent6" hlink="hlink" folHlink="folHlink"/>
  <c:chart>
    <c:autoTitleDeleted val="1"/>
    <c:plotArea>
      <c:layout/>
      <c:barChart>
        <c:barDir val="col"/>
        <c:grouping val="clustered"/>
        <c:ser>
          <c:idx val="0"/>
          <c:order val="0"/>
          <c:spPr>
            <a:solidFill>
              <a:schemeClr val="tx1"/>
            </a:solidFill>
            <a:ln>
              <a:solidFill>
                <a:sysClr val="windowText" lastClr="000000"/>
              </a:solidFill>
            </a:ln>
          </c:spPr>
          <c:errBars>
            <c:errBarType val="both"/>
            <c:errValType val="cust"/>
            <c:plus>
              <c:numRef>
                <c:f>(Sheet1!$I$50,Sheet1!$B$50,Sheet1!$E$50,Sheet1!$H$50)</c:f>
                <c:numCache>
                  <c:formatCode>General</c:formatCode>
                  <c:ptCount val="4"/>
                  <c:pt idx="0">
                    <c:v>2.5306995629201204E-2</c:v>
                  </c:pt>
                  <c:pt idx="1">
                    <c:v>3.1274097926588001E-2</c:v>
                  </c:pt>
                  <c:pt idx="2">
                    <c:v>3.5185205774074607E-2</c:v>
                  </c:pt>
                  <c:pt idx="3">
                    <c:v>4.5421881310389697E-2</c:v>
                  </c:pt>
                </c:numCache>
              </c:numRef>
            </c:plus>
            <c:minus>
              <c:numRef>
                <c:f>(Sheet1!$I$50,Sheet1!$B$50,Sheet1!$E$50,Sheet1!$H$50)</c:f>
                <c:numCache>
                  <c:formatCode>General</c:formatCode>
                  <c:ptCount val="4"/>
                  <c:pt idx="0">
                    <c:v>2.5306995629201204E-2</c:v>
                  </c:pt>
                  <c:pt idx="1">
                    <c:v>3.1274097926588001E-2</c:v>
                  </c:pt>
                  <c:pt idx="2">
                    <c:v>3.5185205774074607E-2</c:v>
                  </c:pt>
                  <c:pt idx="3">
                    <c:v>4.5421881310389697E-2</c:v>
                  </c:pt>
                </c:numCache>
              </c:numRef>
            </c:minus>
          </c:errBars>
          <c:cat>
            <c:strRef>
              <c:f>(Sheet1!$I$2,Sheet1!$A$4,Sheet1!$D$4,Sheet1!$G$4)</c:f>
              <c:strCache>
                <c:ptCount val="4"/>
                <c:pt idx="0">
                  <c:v>2D Plastic</c:v>
                </c:pt>
                <c:pt idx="1">
                  <c:v>3 hr</c:v>
                </c:pt>
                <c:pt idx="2">
                  <c:v>19 hr</c:v>
                </c:pt>
                <c:pt idx="3">
                  <c:v>48 hr</c:v>
                </c:pt>
              </c:strCache>
            </c:strRef>
          </c:cat>
          <c:val>
            <c:numRef>
              <c:f>(Sheet1!$I$47,Sheet1!$B$47,Sheet1!$E$47,Sheet1!$H$47)</c:f>
              <c:numCache>
                <c:formatCode>General</c:formatCode>
                <c:ptCount val="4"/>
                <c:pt idx="0">
                  <c:v>1.3895830508474578</c:v>
                </c:pt>
                <c:pt idx="1">
                  <c:v>1.2368625</c:v>
                </c:pt>
                <c:pt idx="2">
                  <c:v>1.2477566666666671</c:v>
                </c:pt>
                <c:pt idx="3">
                  <c:v>1.2440769230769242</c:v>
                </c:pt>
              </c:numCache>
            </c:numRef>
          </c:val>
        </c:ser>
        <c:dLbls/>
        <c:axId val="47671552"/>
        <c:axId val="47677824"/>
      </c:barChart>
      <c:catAx>
        <c:axId val="47671552"/>
        <c:scaling>
          <c:orientation val="minMax"/>
        </c:scaling>
        <c:axPos val="b"/>
        <c:numFmt formatCode="0.00" sourceLinked="0"/>
        <c:majorTickMark val="cross"/>
        <c:tickLblPos val="nextTo"/>
        <c:spPr>
          <a:ln w="19050">
            <a:solidFill>
              <a:sysClr val="windowText" lastClr="000000"/>
            </a:solidFill>
          </a:ln>
        </c:spPr>
        <c:txPr>
          <a:bodyPr/>
          <a:lstStyle/>
          <a:p>
            <a:pPr>
              <a:defRPr lang="en-US" sz="1400" b="1">
                <a:latin typeface="Arial" pitchFamily="34" charset="0"/>
                <a:cs typeface="Arial" pitchFamily="34" charset="0"/>
              </a:defRPr>
            </a:pPr>
            <a:endParaRPr lang="en-US"/>
          </a:p>
        </c:txPr>
        <c:crossAx val="47677824"/>
        <c:crosses val="autoZero"/>
        <c:auto val="1"/>
        <c:lblAlgn val="ctr"/>
        <c:lblOffset val="100"/>
      </c:catAx>
      <c:valAx>
        <c:axId val="47677824"/>
        <c:scaling>
          <c:orientation val="minMax"/>
          <c:max val="1.45"/>
          <c:min val="1.1000000000000001"/>
        </c:scaling>
        <c:axPos val="l"/>
        <c:title>
          <c:tx>
            <c:rich>
              <a:bodyPr/>
              <a:lstStyle/>
              <a:p>
                <a:pPr>
                  <a:defRPr lang="en-US" sz="1400">
                    <a:latin typeface="Arial" pitchFamily="34" charset="0"/>
                    <a:cs typeface="Arial" pitchFamily="34" charset="0"/>
                  </a:defRPr>
                </a:pPr>
                <a:r>
                  <a:rPr lang="en-US" sz="1400" dirty="0">
                    <a:latin typeface="Arial" pitchFamily="34" charset="0"/>
                    <a:cs typeface="Arial" pitchFamily="34" charset="0"/>
                  </a:rPr>
                  <a:t>H3K9-me (</a:t>
                </a:r>
                <a:r>
                  <a:rPr lang="en-US" sz="1400" dirty="0" err="1">
                    <a:latin typeface="Arial" pitchFamily="34" charset="0"/>
                    <a:cs typeface="Arial" pitchFamily="34" charset="0"/>
                  </a:rPr>
                  <a:t>YPet</a:t>
                </a:r>
                <a:r>
                  <a:rPr lang="en-US" sz="1400" dirty="0">
                    <a:latin typeface="Arial" pitchFamily="34" charset="0"/>
                    <a:cs typeface="Arial" pitchFamily="34" charset="0"/>
                  </a:rPr>
                  <a:t>/CFP)</a:t>
                </a:r>
              </a:p>
            </c:rich>
          </c:tx>
        </c:title>
        <c:numFmt formatCode="General" sourceLinked="1"/>
        <c:majorTickMark val="cross"/>
        <c:minorTickMark val="in"/>
        <c:tickLblPos val="nextTo"/>
        <c:spPr>
          <a:ln w="19050">
            <a:solidFill>
              <a:sysClr val="windowText" lastClr="000000"/>
            </a:solidFill>
          </a:ln>
        </c:spPr>
        <c:txPr>
          <a:bodyPr/>
          <a:lstStyle/>
          <a:p>
            <a:pPr>
              <a:defRPr lang="en-US" sz="1400" b="1">
                <a:latin typeface="Arial" pitchFamily="34" charset="0"/>
                <a:cs typeface="Arial" pitchFamily="34" charset="0"/>
              </a:defRPr>
            </a:pPr>
            <a:endParaRPr lang="en-US"/>
          </a:p>
        </c:txPr>
        <c:crossAx val="47671552"/>
        <c:crosses val="autoZero"/>
        <c:crossBetween val="between"/>
      </c:valAx>
      <c:spPr>
        <a:ln w="19050">
          <a:solidFill>
            <a:sysClr val="windowText" lastClr="000000"/>
          </a:solidFill>
        </a:ln>
      </c:spPr>
    </c:plotArea>
    <c:plotVisOnly val="1"/>
    <c:dispBlanksAs val="gap"/>
  </c:chart>
  <c:spPr>
    <a:ln>
      <a:noFill/>
    </a:ln>
  </c:spPr>
  <c:externalData r:id="rId2"/>
</c:chartSpace>
</file>

<file path=ppt/charts/chart3.xml><?xml version="1.0" encoding="utf-8"?>
<c:chartSpace xmlns:c="http://schemas.openxmlformats.org/drawingml/2006/chart" xmlns:a="http://schemas.openxmlformats.org/drawingml/2006/main" xmlns:r="http://schemas.openxmlformats.org/officeDocument/2006/relationships">
  <c:lang val="en-IN"/>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7429800248820604"/>
          <c:y val="4.1249147097056876E-2"/>
          <c:w val="0.80405060118852512"/>
          <c:h val="0.78728132143179297"/>
        </c:manualLayout>
      </c:layout>
      <c:barChart>
        <c:barDir val="col"/>
        <c:grouping val="clustered"/>
        <c:ser>
          <c:idx val="0"/>
          <c:order val="0"/>
          <c:tx>
            <c:v>Fibrinogen</c:v>
          </c:tx>
          <c:spPr>
            <a:solidFill>
              <a:schemeClr val="tx1"/>
            </a:solidFill>
            <a:ln w="19050">
              <a:solidFill>
                <a:sysClr val="windowText" lastClr="000000"/>
              </a:solidFill>
            </a:ln>
          </c:spPr>
          <c:errBars>
            <c:errBarType val="both"/>
            <c:errValType val="cust"/>
            <c:plus>
              <c:numRef>
                <c:f>(Control!$B$64,Control!$J$64,Control!$Q$64,Control!$X$64)</c:f>
                <c:numCache>
                  <c:formatCode>General</c:formatCode>
                  <c:ptCount val="4"/>
                  <c:pt idx="0">
                    <c:v>3.0961976275393502E-2</c:v>
                  </c:pt>
                  <c:pt idx="1">
                    <c:v>3.4375701249295502E-2</c:v>
                  </c:pt>
                  <c:pt idx="2">
                    <c:v>3.2040732585044009E-2</c:v>
                  </c:pt>
                  <c:pt idx="3">
                    <c:v>1.9412573426810305E-2</c:v>
                  </c:pt>
                </c:numCache>
              </c:numRef>
            </c:plus>
            <c:minus>
              <c:numRef>
                <c:f>(Control!$B$64,Control!$J$64,Control!$Q$64,Control!$X$64)</c:f>
                <c:numCache>
                  <c:formatCode>General</c:formatCode>
                  <c:ptCount val="4"/>
                  <c:pt idx="0">
                    <c:v>3.0961976275393502E-2</c:v>
                  </c:pt>
                  <c:pt idx="1">
                    <c:v>3.4375701249295502E-2</c:v>
                  </c:pt>
                  <c:pt idx="2">
                    <c:v>3.2040732585044009E-2</c:v>
                  </c:pt>
                  <c:pt idx="3">
                    <c:v>1.9412573426810305E-2</c:v>
                  </c:pt>
                </c:numCache>
              </c:numRef>
            </c:minus>
            <c:spPr>
              <a:ln w="19050"/>
            </c:spPr>
          </c:errBars>
          <c:cat>
            <c:strRef>
              <c:f>(Control!$A$5,Control!$I$5,Control!$P$5,Control!$W$5)</c:f>
              <c:strCache>
                <c:ptCount val="4"/>
                <c:pt idx="0">
                  <c:v>0.15 kPa</c:v>
                </c:pt>
                <c:pt idx="1">
                  <c:v>0.6 kPa</c:v>
                </c:pt>
                <c:pt idx="2">
                  <c:v>2kPa</c:v>
                </c:pt>
                <c:pt idx="3">
                  <c:v>8kPa</c:v>
                </c:pt>
              </c:strCache>
            </c:strRef>
          </c:cat>
          <c:val>
            <c:numRef>
              <c:f>(Control!$B$62,Control!$J$62,Control!$Q$62,Control!$X$62)</c:f>
              <c:numCache>
                <c:formatCode>General</c:formatCode>
                <c:ptCount val="4"/>
                <c:pt idx="0">
                  <c:v>1.0504846153846148</c:v>
                </c:pt>
                <c:pt idx="1">
                  <c:v>1.1054765957446808</c:v>
                </c:pt>
                <c:pt idx="2">
                  <c:v>1.1504307692307703</c:v>
                </c:pt>
                <c:pt idx="3">
                  <c:v>1.0850649999999988</c:v>
                </c:pt>
              </c:numCache>
            </c:numRef>
          </c:val>
        </c:ser>
        <c:ser>
          <c:idx val="1"/>
          <c:order val="1"/>
          <c:tx>
            <c:v>Collagen</c:v>
          </c:tx>
          <c:spPr>
            <a:solidFill>
              <a:schemeClr val="bg1"/>
            </a:solidFill>
            <a:ln w="19050">
              <a:solidFill>
                <a:sysClr val="windowText" lastClr="000000"/>
              </a:solidFill>
            </a:ln>
          </c:spPr>
          <c:errBars>
            <c:errBarType val="plus"/>
            <c:errValType val="cust"/>
            <c:plus>
              <c:numRef>
                <c:f>(Control!$F$64,Control!$M$64,Control!$T$64,Control!$AA$64)</c:f>
                <c:numCache>
                  <c:formatCode>General</c:formatCode>
                  <c:ptCount val="4"/>
                  <c:pt idx="0">
                    <c:v>2.1889365395678907E-2</c:v>
                  </c:pt>
                  <c:pt idx="1">
                    <c:v>3.7301857149905707E-2</c:v>
                  </c:pt>
                  <c:pt idx="2">
                    <c:v>3.4152751221300695E-2</c:v>
                  </c:pt>
                  <c:pt idx="3">
                    <c:v>3.9892335528800914E-2</c:v>
                  </c:pt>
                </c:numCache>
              </c:numRef>
            </c:plus>
            <c:minus>
              <c:numRef>
                <c:f>(Control!$F$64,Control!$M$64,Control!$T$64,Control!$AA$64)</c:f>
                <c:numCache>
                  <c:formatCode>General</c:formatCode>
                  <c:ptCount val="4"/>
                  <c:pt idx="0">
                    <c:v>2.1889365395678907E-2</c:v>
                  </c:pt>
                  <c:pt idx="1">
                    <c:v>3.7301857149905707E-2</c:v>
                  </c:pt>
                  <c:pt idx="2">
                    <c:v>3.4152751221300695E-2</c:v>
                  </c:pt>
                  <c:pt idx="3">
                    <c:v>3.9892335528800914E-2</c:v>
                  </c:pt>
                </c:numCache>
              </c:numRef>
            </c:minus>
            <c:spPr>
              <a:ln w="19050"/>
            </c:spPr>
          </c:errBars>
          <c:cat>
            <c:strRef>
              <c:f>(Control!$A$5,Control!$I$5,Control!$P$5,Control!$W$5)</c:f>
              <c:strCache>
                <c:ptCount val="4"/>
                <c:pt idx="0">
                  <c:v>0.15 kPa</c:v>
                </c:pt>
                <c:pt idx="1">
                  <c:v>0.6 kPa</c:v>
                </c:pt>
                <c:pt idx="2">
                  <c:v>2kPa</c:v>
                </c:pt>
                <c:pt idx="3">
                  <c:v>8kPa</c:v>
                </c:pt>
              </c:strCache>
            </c:strRef>
          </c:cat>
          <c:val>
            <c:numRef>
              <c:f>(Control!$F$62,Control!$M$62,Control!$T$62,Control!$AA$62)</c:f>
              <c:numCache>
                <c:formatCode>General</c:formatCode>
                <c:ptCount val="4"/>
                <c:pt idx="0">
                  <c:v>1.0026567567567573</c:v>
                </c:pt>
                <c:pt idx="1">
                  <c:v>1.1329727272727272</c:v>
                </c:pt>
                <c:pt idx="2">
                  <c:v>1.144567391304347</c:v>
                </c:pt>
                <c:pt idx="3">
                  <c:v>1.2744782608695659</c:v>
                </c:pt>
              </c:numCache>
            </c:numRef>
          </c:val>
        </c:ser>
        <c:dLbls/>
        <c:axId val="68809088"/>
        <c:axId val="68811008"/>
      </c:barChart>
      <c:catAx>
        <c:axId val="68809088"/>
        <c:scaling>
          <c:orientation val="minMax"/>
        </c:scaling>
        <c:axPos val="b"/>
        <c:numFmt formatCode="0.00" sourceLinked="0"/>
        <c:majorTickMark val="cross"/>
        <c:tickLblPos val="nextTo"/>
        <c:spPr>
          <a:ln w="19050">
            <a:solidFill>
              <a:sysClr val="windowText" lastClr="000000"/>
            </a:solidFill>
          </a:ln>
        </c:spPr>
        <c:txPr>
          <a:bodyPr/>
          <a:lstStyle/>
          <a:p>
            <a:pPr>
              <a:defRPr lang="en-US" sz="1200" b="1">
                <a:latin typeface="Arial" pitchFamily="34" charset="0"/>
                <a:cs typeface="Arial" pitchFamily="34" charset="0"/>
              </a:defRPr>
            </a:pPr>
            <a:endParaRPr lang="en-US"/>
          </a:p>
        </c:txPr>
        <c:crossAx val="68811008"/>
        <c:crosses val="autoZero"/>
        <c:auto val="1"/>
        <c:lblAlgn val="ctr"/>
        <c:lblOffset val="100"/>
      </c:catAx>
      <c:valAx>
        <c:axId val="68811008"/>
        <c:scaling>
          <c:orientation val="minMax"/>
          <c:max val="1.6"/>
          <c:min val="0.70000000000000007"/>
        </c:scaling>
        <c:axPos val="l"/>
        <c:title>
          <c:tx>
            <c:rich>
              <a:bodyPr/>
              <a:lstStyle/>
              <a:p>
                <a:pPr>
                  <a:defRPr lang="en-US" sz="1200">
                    <a:latin typeface="Arial" pitchFamily="34" charset="0"/>
                    <a:cs typeface="Arial" pitchFamily="34" charset="0"/>
                  </a:defRPr>
                </a:pPr>
                <a:r>
                  <a:rPr lang="en-US" sz="1200" dirty="0" smtClean="0">
                    <a:latin typeface="Arial" pitchFamily="34" charset="0"/>
                    <a:cs typeface="Arial" pitchFamily="34" charset="0"/>
                  </a:rPr>
                  <a:t>H3K9-me</a:t>
                </a:r>
                <a:r>
                  <a:rPr lang="en-US" sz="1200" baseline="0" dirty="0" smtClean="0">
                    <a:latin typeface="Arial" pitchFamily="34" charset="0"/>
                    <a:cs typeface="Arial" pitchFamily="34" charset="0"/>
                  </a:rPr>
                  <a:t> </a:t>
                </a:r>
                <a:r>
                  <a:rPr lang="en-US" sz="1200" dirty="0" smtClean="0">
                    <a:latin typeface="Arial" pitchFamily="34" charset="0"/>
                    <a:cs typeface="Arial" pitchFamily="34" charset="0"/>
                  </a:rPr>
                  <a:t>(</a:t>
                </a:r>
                <a:r>
                  <a:rPr lang="en-US" sz="1200" dirty="0" err="1" smtClean="0">
                    <a:latin typeface="Arial" pitchFamily="34" charset="0"/>
                    <a:cs typeface="Arial" pitchFamily="34" charset="0"/>
                  </a:rPr>
                  <a:t>YPet</a:t>
                </a:r>
                <a:r>
                  <a:rPr lang="en-US" sz="1200" dirty="0" smtClean="0">
                    <a:latin typeface="Arial" pitchFamily="34" charset="0"/>
                    <a:cs typeface="Arial" pitchFamily="34" charset="0"/>
                  </a:rPr>
                  <a:t>/CFP</a:t>
                </a:r>
                <a:r>
                  <a:rPr lang="en-US" sz="1200" dirty="0">
                    <a:latin typeface="Arial" pitchFamily="34" charset="0"/>
                    <a:cs typeface="Arial" pitchFamily="34" charset="0"/>
                  </a:rPr>
                  <a:t>)</a:t>
                </a:r>
              </a:p>
            </c:rich>
          </c:tx>
        </c:title>
        <c:numFmt formatCode="General" sourceLinked="1"/>
        <c:majorTickMark val="cross"/>
        <c:minorTickMark val="in"/>
        <c:tickLblPos val="nextTo"/>
        <c:spPr>
          <a:ln w="19050">
            <a:solidFill>
              <a:sysClr val="windowText" lastClr="000000"/>
            </a:solidFill>
          </a:ln>
        </c:spPr>
        <c:txPr>
          <a:bodyPr/>
          <a:lstStyle/>
          <a:p>
            <a:pPr>
              <a:defRPr lang="en-US" sz="1200" b="1">
                <a:latin typeface="Arial" pitchFamily="34" charset="0"/>
                <a:cs typeface="Arial" pitchFamily="34" charset="0"/>
              </a:defRPr>
            </a:pPr>
            <a:endParaRPr lang="en-US"/>
          </a:p>
        </c:txPr>
        <c:crossAx val="68809088"/>
        <c:crosses val="autoZero"/>
        <c:crossBetween val="between"/>
      </c:valAx>
      <c:spPr>
        <a:ln w="19050">
          <a:solidFill>
            <a:sysClr val="windowText" lastClr="000000"/>
          </a:solidFill>
        </a:ln>
      </c:spPr>
    </c:plotArea>
    <c:legend>
      <c:legendPos val="l"/>
      <c:layout>
        <c:manualLayout>
          <c:xMode val="edge"/>
          <c:yMode val="edge"/>
          <c:x val="0.35927564316326904"/>
          <c:y val="5.3308043237972801E-2"/>
          <c:w val="0.45109711276695197"/>
          <c:h val="6.3332384656737212E-2"/>
        </c:manualLayout>
      </c:layout>
      <c:overlay val="1"/>
      <c:txPr>
        <a:bodyPr/>
        <a:lstStyle/>
        <a:p>
          <a:pPr>
            <a:defRPr lang="en-US" sz="1200" b="1">
              <a:latin typeface="Arial" pitchFamily="34" charset="0"/>
              <a:cs typeface="Arial" pitchFamily="34" charset="0"/>
            </a:defRPr>
          </a:pPr>
          <a:endParaRPr lang="en-US"/>
        </a:p>
      </c:txPr>
    </c:legend>
    <c:plotVisOnly val="1"/>
    <c:dispBlanksAs val="gap"/>
  </c:chart>
  <c:spPr>
    <a:ln w="19050">
      <a:noFill/>
    </a:ln>
  </c:spPr>
  <c:externalData r:id="rId2"/>
</c:chartSpace>
</file>

<file path=ppt/charts/chart4.xml><?xml version="1.0" encoding="utf-8"?>
<c:chartSpace xmlns:c="http://schemas.openxmlformats.org/drawingml/2006/chart" xmlns:a="http://schemas.openxmlformats.org/drawingml/2006/main" xmlns:r="http://schemas.openxmlformats.org/officeDocument/2006/relationships">
  <c:lang val="en-IN"/>
  <c:clrMapOvr bg1="lt1" tx1="dk1" bg2="lt2" tx2="dk2" accent1="accent1" accent2="accent2" accent3="accent3" accent4="accent4" accent5="accent5" accent6="accent6" hlink="hlink" folHlink="folHlink"/>
  <c:chart>
    <c:autoTitleDeleted val="1"/>
    <c:plotArea>
      <c:layout/>
      <c:barChart>
        <c:barDir val="col"/>
        <c:grouping val="clustered"/>
        <c:ser>
          <c:idx val="0"/>
          <c:order val="0"/>
          <c:tx>
            <c:strRef>
              <c:f>Sheet1!$F$3</c:f>
              <c:strCache>
                <c:ptCount val="1"/>
                <c:pt idx="0">
                  <c:v>Fibrinogen</c:v>
                </c:pt>
              </c:strCache>
            </c:strRef>
          </c:tx>
          <c:spPr>
            <a:solidFill>
              <a:schemeClr val="tx1"/>
            </a:solidFill>
            <a:ln w="19050">
              <a:solidFill>
                <a:sysClr val="windowText" lastClr="000000"/>
              </a:solidFill>
            </a:ln>
          </c:spPr>
          <c:errBars>
            <c:errBarType val="plus"/>
            <c:errValType val="cust"/>
            <c:plus>
              <c:numRef>
                <c:f>(Sheet1!$B$22,Sheet1!$D$22,Sheet1!$F$22)</c:f>
                <c:numCache>
                  <c:formatCode>General</c:formatCode>
                  <c:ptCount val="3"/>
                  <c:pt idx="0">
                    <c:v>0.59671658181447085</c:v>
                  </c:pt>
                  <c:pt idx="1">
                    <c:v>2.2500856636641986</c:v>
                  </c:pt>
                  <c:pt idx="2">
                    <c:v>9.7473663052584403</c:v>
                  </c:pt>
                </c:numCache>
              </c:numRef>
            </c:plus>
            <c:minus>
              <c:numRef>
                <c:f>(Sheet1!$B$22,Sheet1!$D$22,Sheet1!$F$22)</c:f>
                <c:numCache>
                  <c:formatCode>General</c:formatCode>
                  <c:ptCount val="3"/>
                  <c:pt idx="0">
                    <c:v>0.59671658181447085</c:v>
                  </c:pt>
                  <c:pt idx="1">
                    <c:v>2.2500856636641986</c:v>
                  </c:pt>
                  <c:pt idx="2">
                    <c:v>9.7473663052584403</c:v>
                  </c:pt>
                </c:numCache>
              </c:numRef>
            </c:minus>
            <c:spPr>
              <a:ln w="19050"/>
            </c:spPr>
          </c:errBars>
          <c:cat>
            <c:strRef>
              <c:f>(Sheet1!$A$5,Sheet1!$C$5,Sheet1!$E$5)</c:f>
              <c:strCache>
                <c:ptCount val="3"/>
                <c:pt idx="0">
                  <c:v>0.15 kPa</c:v>
                </c:pt>
                <c:pt idx="1">
                  <c:v>0.6kPa</c:v>
                </c:pt>
                <c:pt idx="2">
                  <c:v>8kPa</c:v>
                </c:pt>
              </c:strCache>
            </c:strRef>
          </c:cat>
          <c:val>
            <c:numRef>
              <c:f>(Sheet1!$B$20,Sheet1!$D$20,Sheet1!$F$20)</c:f>
              <c:numCache>
                <c:formatCode>General</c:formatCode>
                <c:ptCount val="3"/>
                <c:pt idx="0">
                  <c:v>1.9611111111111112</c:v>
                </c:pt>
                <c:pt idx="1">
                  <c:v>8.4977777777777685</c:v>
                </c:pt>
                <c:pt idx="2">
                  <c:v>58.929000000000009</c:v>
                </c:pt>
              </c:numCache>
            </c:numRef>
          </c:val>
        </c:ser>
        <c:ser>
          <c:idx val="1"/>
          <c:order val="1"/>
          <c:tx>
            <c:strRef>
              <c:f>Sheet1!$F$26</c:f>
              <c:strCache>
                <c:ptCount val="1"/>
                <c:pt idx="0">
                  <c:v>Collagen</c:v>
                </c:pt>
              </c:strCache>
            </c:strRef>
          </c:tx>
          <c:spPr>
            <a:solidFill>
              <a:schemeClr val="bg1"/>
            </a:solidFill>
            <a:ln w="19050">
              <a:solidFill>
                <a:sysClr val="windowText" lastClr="000000"/>
              </a:solidFill>
            </a:ln>
          </c:spPr>
          <c:errBars>
            <c:errBarType val="plus"/>
            <c:errValType val="cust"/>
            <c:plus>
              <c:numRef>
                <c:f>(Sheet1!$B$29,Sheet1!$D$29,Sheet1!$F$29)</c:f>
                <c:numCache>
                  <c:formatCode>General</c:formatCode>
                  <c:ptCount val="3"/>
                  <c:pt idx="0">
                    <c:v>1.9000000000000001</c:v>
                  </c:pt>
                  <c:pt idx="1">
                    <c:v>8.4</c:v>
                  </c:pt>
                  <c:pt idx="2">
                    <c:v>8.8000000000000007</c:v>
                  </c:pt>
                </c:numCache>
              </c:numRef>
            </c:plus>
            <c:minus>
              <c:numRef>
                <c:f>(Sheet1!$B$29,Sheet1!$D$29,Sheet1!$F$29)</c:f>
                <c:numCache>
                  <c:formatCode>General</c:formatCode>
                  <c:ptCount val="3"/>
                  <c:pt idx="0">
                    <c:v>1.9000000000000001</c:v>
                  </c:pt>
                  <c:pt idx="1">
                    <c:v>8.4</c:v>
                  </c:pt>
                  <c:pt idx="2">
                    <c:v>8.8000000000000007</c:v>
                  </c:pt>
                </c:numCache>
              </c:numRef>
            </c:minus>
            <c:spPr>
              <a:ln w="19050"/>
            </c:spPr>
          </c:errBars>
          <c:cat>
            <c:strRef>
              <c:f>(Sheet1!$A$5,Sheet1!$C$5,Sheet1!$E$5)</c:f>
              <c:strCache>
                <c:ptCount val="3"/>
                <c:pt idx="0">
                  <c:v>0.15 kPa</c:v>
                </c:pt>
                <c:pt idx="1">
                  <c:v>0.6kPa</c:v>
                </c:pt>
                <c:pt idx="2">
                  <c:v>8kPa</c:v>
                </c:pt>
              </c:strCache>
            </c:strRef>
          </c:cat>
          <c:val>
            <c:numRef>
              <c:f>(Sheet1!$B$28,Sheet1!$D$28,Sheet1!$F$28)</c:f>
              <c:numCache>
                <c:formatCode>General</c:formatCode>
                <c:ptCount val="3"/>
                <c:pt idx="0">
                  <c:v>35.339999999999996</c:v>
                </c:pt>
                <c:pt idx="1">
                  <c:v>109.1</c:v>
                </c:pt>
                <c:pt idx="2">
                  <c:v>126.2</c:v>
                </c:pt>
              </c:numCache>
            </c:numRef>
          </c:val>
        </c:ser>
        <c:dLbls/>
        <c:axId val="71035520"/>
        <c:axId val="71279744"/>
      </c:barChart>
      <c:catAx>
        <c:axId val="71035520"/>
        <c:scaling>
          <c:orientation val="minMax"/>
        </c:scaling>
        <c:axPos val="b"/>
        <c:numFmt formatCode="0.00" sourceLinked="0"/>
        <c:majorTickMark val="cross"/>
        <c:tickLblPos val="nextTo"/>
        <c:spPr>
          <a:ln w="19050">
            <a:solidFill>
              <a:sysClr val="windowText" lastClr="000000"/>
            </a:solidFill>
          </a:ln>
        </c:spPr>
        <c:txPr>
          <a:bodyPr/>
          <a:lstStyle/>
          <a:p>
            <a:pPr>
              <a:defRPr lang="en-US" sz="1200" b="1"/>
            </a:pPr>
            <a:endParaRPr lang="en-US"/>
          </a:p>
        </c:txPr>
        <c:crossAx val="71279744"/>
        <c:crosses val="autoZero"/>
        <c:auto val="1"/>
        <c:lblAlgn val="ctr"/>
        <c:lblOffset val="100"/>
      </c:catAx>
      <c:valAx>
        <c:axId val="71279744"/>
        <c:scaling>
          <c:orientation val="minMax"/>
          <c:max val="200"/>
        </c:scaling>
        <c:axPos val="l"/>
        <c:title>
          <c:tx>
            <c:rich>
              <a:bodyPr/>
              <a:lstStyle/>
              <a:p>
                <a:pPr>
                  <a:defRPr lang="en-US" sz="1400"/>
                </a:pPr>
                <a:r>
                  <a:rPr lang="en-US"/>
                  <a:t>RMS Traction (Pa)</a:t>
                </a:r>
              </a:p>
            </c:rich>
          </c:tx>
        </c:title>
        <c:numFmt formatCode="General" sourceLinked="1"/>
        <c:majorTickMark val="cross"/>
        <c:minorTickMark val="in"/>
        <c:tickLblPos val="nextTo"/>
        <c:spPr>
          <a:ln w="19050">
            <a:solidFill>
              <a:sysClr val="windowText" lastClr="000000"/>
            </a:solidFill>
          </a:ln>
        </c:spPr>
        <c:txPr>
          <a:bodyPr/>
          <a:lstStyle/>
          <a:p>
            <a:pPr>
              <a:defRPr lang="en-US" sz="1200" b="1"/>
            </a:pPr>
            <a:endParaRPr lang="en-US"/>
          </a:p>
        </c:txPr>
        <c:crossAx val="71035520"/>
        <c:crosses val="autoZero"/>
        <c:crossBetween val="between"/>
      </c:valAx>
      <c:spPr>
        <a:ln w="19050">
          <a:solidFill>
            <a:sysClr val="windowText" lastClr="000000"/>
          </a:solidFill>
        </a:ln>
      </c:spPr>
    </c:plotArea>
    <c:legend>
      <c:legendPos val="l"/>
      <c:layout>
        <c:manualLayout>
          <c:xMode val="edge"/>
          <c:yMode val="edge"/>
          <c:x val="0.3589017791954891"/>
          <c:y val="4.9256225699247008E-2"/>
          <c:w val="0.41649399088271905"/>
          <c:h val="8.2152230971128587E-2"/>
        </c:manualLayout>
      </c:layout>
      <c:overlay val="1"/>
      <c:txPr>
        <a:bodyPr/>
        <a:lstStyle/>
        <a:p>
          <a:pPr>
            <a:defRPr lang="en-US" sz="1200" b="1"/>
          </a:pPr>
          <a:endParaRPr lang="en-US"/>
        </a:p>
      </c:txPr>
    </c:legend>
    <c:plotVisOnly val="1"/>
    <c:dispBlanksAs val="gap"/>
  </c:chart>
  <c:spPr>
    <a:ln>
      <a:noFill/>
    </a:ln>
  </c:spPr>
  <c:externalData r:id="rId2"/>
</c:chartSpace>
</file>

<file path=ppt/charts/chart5.xml><?xml version="1.0" encoding="utf-8"?>
<c:chartSpace xmlns:c="http://schemas.openxmlformats.org/drawingml/2006/chart" xmlns:a="http://schemas.openxmlformats.org/drawingml/2006/main" xmlns:r="http://schemas.openxmlformats.org/officeDocument/2006/relationships">
  <c:lang val="en-IN"/>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7429800248820604"/>
          <c:y val="4.1249147097056876E-2"/>
          <c:w val="0.80405060118852512"/>
          <c:h val="0.78728132143179297"/>
        </c:manualLayout>
      </c:layout>
      <c:barChart>
        <c:barDir val="col"/>
        <c:grouping val="clustered"/>
        <c:ser>
          <c:idx val="0"/>
          <c:order val="0"/>
          <c:tx>
            <c:v>Fibrinogen</c:v>
          </c:tx>
          <c:spPr>
            <a:solidFill>
              <a:schemeClr val="tx1"/>
            </a:solidFill>
            <a:ln w="19050">
              <a:solidFill>
                <a:sysClr val="windowText" lastClr="000000"/>
              </a:solidFill>
            </a:ln>
          </c:spPr>
          <c:errBars>
            <c:errBarType val="both"/>
            <c:errValType val="cust"/>
            <c:plus>
              <c:numRef>
                <c:f>'[H3K9_fibrinogen and collagen coated PA gels.xlsx]Sheet1'!$I$68:$L$68</c:f>
                <c:numCache>
                  <c:formatCode>General</c:formatCode>
                  <c:ptCount val="4"/>
                  <c:pt idx="0">
                    <c:v>9.5790000000000024E-3</c:v>
                  </c:pt>
                  <c:pt idx="1">
                    <c:v>1.6133000000000005E-2</c:v>
                  </c:pt>
                  <c:pt idx="2">
                    <c:v>1.257E-2</c:v>
                  </c:pt>
                  <c:pt idx="3">
                    <c:v>1.8268000000000003E-2</c:v>
                  </c:pt>
                </c:numCache>
              </c:numRef>
            </c:plus>
            <c:minus>
              <c:numRef>
                <c:f>'[H3K9_fibrinogen and collagen coated PA gels.xlsx]Sheet1'!$I$68:$L$68</c:f>
                <c:numCache>
                  <c:formatCode>General</c:formatCode>
                  <c:ptCount val="4"/>
                  <c:pt idx="0">
                    <c:v>9.5790000000000024E-3</c:v>
                  </c:pt>
                  <c:pt idx="1">
                    <c:v>1.6133000000000005E-2</c:v>
                  </c:pt>
                  <c:pt idx="2">
                    <c:v>1.257E-2</c:v>
                  </c:pt>
                  <c:pt idx="3">
                    <c:v>1.8268000000000003E-2</c:v>
                  </c:pt>
                </c:numCache>
              </c:numRef>
            </c:minus>
            <c:spPr>
              <a:ln w="19050"/>
            </c:spPr>
          </c:errBars>
          <c:cat>
            <c:strRef>
              <c:f>'[H3K9_fibrinogen and collagen coated PA gels.xlsx]Sheet1'!$D$66,'[H3K9_fibrinogen and collagen coated PA gels.xlsx]Sheet1'!$E$66,'[H3K9_fibrinogen and collagen coated PA gels.xlsx]Sheet1'!$F$66,'[H3K9_fibrinogen and collagen coated PA gels.xlsx]Sheet1'!$G$66</c:f>
              <c:strCache>
                <c:ptCount val="4"/>
                <c:pt idx="0">
                  <c:v>0.15 kPa</c:v>
                </c:pt>
                <c:pt idx="1">
                  <c:v>0.6 kPa</c:v>
                </c:pt>
                <c:pt idx="2">
                  <c:v>2 kPa</c:v>
                </c:pt>
                <c:pt idx="3">
                  <c:v>8 kPa</c:v>
                </c:pt>
              </c:strCache>
            </c:strRef>
          </c:cat>
          <c:val>
            <c:numRef>
              <c:f>'[H3K9_fibrinogen and collagen coated PA gels.xlsx]Sheet1'!$D$68:$G$68</c:f>
              <c:numCache>
                <c:formatCode>General</c:formatCode>
                <c:ptCount val="4"/>
                <c:pt idx="0">
                  <c:v>1.000065</c:v>
                </c:pt>
                <c:pt idx="1">
                  <c:v>1.0206289999999998</c:v>
                </c:pt>
                <c:pt idx="2">
                  <c:v>0.99503799999999987</c:v>
                </c:pt>
                <c:pt idx="3">
                  <c:v>1.0195889999999999</c:v>
                </c:pt>
              </c:numCache>
            </c:numRef>
          </c:val>
        </c:ser>
        <c:ser>
          <c:idx val="1"/>
          <c:order val="1"/>
          <c:tx>
            <c:v>Collagen</c:v>
          </c:tx>
          <c:spPr>
            <a:solidFill>
              <a:schemeClr val="bg1"/>
            </a:solidFill>
            <a:ln w="19050">
              <a:solidFill>
                <a:sysClr val="windowText" lastClr="000000"/>
              </a:solidFill>
            </a:ln>
          </c:spPr>
          <c:errBars>
            <c:errBarType val="plus"/>
            <c:errValType val="cust"/>
            <c:plus>
              <c:numRef>
                <c:f>'[H3K9_fibrinogen and collagen coated PA gels.xlsx]Sheet1'!$I$69:$L$69</c:f>
                <c:numCache>
                  <c:formatCode>General</c:formatCode>
                  <c:ptCount val="4"/>
                  <c:pt idx="0">
                    <c:v>1.3591000000000001E-2</c:v>
                  </c:pt>
                  <c:pt idx="1">
                    <c:v>1.3720000000000003E-2</c:v>
                  </c:pt>
                  <c:pt idx="2">
                    <c:v>1.2971E-2</c:v>
                  </c:pt>
                  <c:pt idx="3">
                    <c:v>8.8190000000000022E-3</c:v>
                  </c:pt>
                </c:numCache>
              </c:numRef>
            </c:plus>
            <c:minus>
              <c:numRef>
                <c:f>'[H3K9_fibrinogen and collagen coated PA gels.xlsx]Sheet1'!$I$69:$L$69</c:f>
                <c:numCache>
                  <c:formatCode>General</c:formatCode>
                  <c:ptCount val="4"/>
                  <c:pt idx="0">
                    <c:v>1.3591000000000001E-2</c:v>
                  </c:pt>
                  <c:pt idx="1">
                    <c:v>1.3720000000000003E-2</c:v>
                  </c:pt>
                  <c:pt idx="2">
                    <c:v>1.2971E-2</c:v>
                  </c:pt>
                  <c:pt idx="3">
                    <c:v>8.8190000000000022E-3</c:v>
                  </c:pt>
                </c:numCache>
              </c:numRef>
            </c:minus>
            <c:spPr>
              <a:ln w="19050"/>
            </c:spPr>
          </c:errBars>
          <c:cat>
            <c:strRef>
              <c:f>'[H3K9_fibrinogen and collagen coated PA gels.xlsx]Sheet1'!$D$66,'[H3K9_fibrinogen and collagen coated PA gels.xlsx]Sheet1'!$E$66,'[H3K9_fibrinogen and collagen coated PA gels.xlsx]Sheet1'!$F$66,'[H3K9_fibrinogen and collagen coated PA gels.xlsx]Sheet1'!$G$66</c:f>
              <c:strCache>
                <c:ptCount val="4"/>
                <c:pt idx="0">
                  <c:v>0.15 kPa</c:v>
                </c:pt>
                <c:pt idx="1">
                  <c:v>0.6 kPa</c:v>
                </c:pt>
                <c:pt idx="2">
                  <c:v>2 kPa</c:v>
                </c:pt>
                <c:pt idx="3">
                  <c:v>8 kPa</c:v>
                </c:pt>
              </c:strCache>
            </c:strRef>
          </c:cat>
          <c:val>
            <c:numRef>
              <c:f>'[H3K9_fibrinogen and collagen coated PA gels.xlsx]Sheet1'!$D$69:$G$69</c:f>
              <c:numCache>
                <c:formatCode>General</c:formatCode>
                <c:ptCount val="4"/>
                <c:pt idx="0">
                  <c:v>0.95117600000000002</c:v>
                </c:pt>
                <c:pt idx="1">
                  <c:v>0.95571300000000003</c:v>
                </c:pt>
                <c:pt idx="2">
                  <c:v>0.94821</c:v>
                </c:pt>
                <c:pt idx="3">
                  <c:v>0.99114199999999997</c:v>
                </c:pt>
              </c:numCache>
            </c:numRef>
          </c:val>
        </c:ser>
        <c:dLbls/>
        <c:axId val="81350016"/>
        <c:axId val="82838656"/>
      </c:barChart>
      <c:catAx>
        <c:axId val="81350016"/>
        <c:scaling>
          <c:orientation val="minMax"/>
        </c:scaling>
        <c:axPos val="b"/>
        <c:numFmt formatCode="0.00" sourceLinked="0"/>
        <c:majorTickMark val="cross"/>
        <c:tickLblPos val="nextTo"/>
        <c:spPr>
          <a:ln w="19050">
            <a:solidFill>
              <a:sysClr val="windowText" lastClr="000000"/>
            </a:solidFill>
          </a:ln>
        </c:spPr>
        <c:txPr>
          <a:bodyPr/>
          <a:lstStyle/>
          <a:p>
            <a:pPr>
              <a:defRPr lang="en-US" sz="1200" b="1">
                <a:latin typeface="Arial" pitchFamily="34" charset="0"/>
                <a:cs typeface="Arial" pitchFamily="34" charset="0"/>
              </a:defRPr>
            </a:pPr>
            <a:endParaRPr lang="en-US"/>
          </a:p>
        </c:txPr>
        <c:crossAx val="82838656"/>
        <c:crosses val="autoZero"/>
        <c:auto val="1"/>
        <c:lblAlgn val="ctr"/>
        <c:lblOffset val="100"/>
      </c:catAx>
      <c:valAx>
        <c:axId val="82838656"/>
        <c:scaling>
          <c:orientation val="minMax"/>
          <c:max val="1.6"/>
          <c:min val="0.70000000000000007"/>
        </c:scaling>
        <c:axPos val="l"/>
        <c:title>
          <c:tx>
            <c:rich>
              <a:bodyPr/>
              <a:lstStyle/>
              <a:p>
                <a:pPr>
                  <a:defRPr lang="en-US" sz="1200">
                    <a:latin typeface="Arial" pitchFamily="34" charset="0"/>
                    <a:cs typeface="Arial" pitchFamily="34" charset="0"/>
                  </a:defRPr>
                </a:pPr>
                <a:r>
                  <a:rPr lang="en-US" sz="1200" dirty="0" smtClean="0">
                    <a:latin typeface="Arial" pitchFamily="34" charset="0"/>
                    <a:cs typeface="Arial" pitchFamily="34" charset="0"/>
                  </a:rPr>
                  <a:t>H3K9-me</a:t>
                </a:r>
                <a:r>
                  <a:rPr lang="en-US" sz="1200" baseline="0" dirty="0" smtClean="0">
                    <a:latin typeface="Arial" pitchFamily="34" charset="0"/>
                    <a:cs typeface="Arial" pitchFamily="34" charset="0"/>
                  </a:rPr>
                  <a:t> </a:t>
                </a:r>
                <a:r>
                  <a:rPr lang="en-US" sz="1200" dirty="0" smtClean="0">
                    <a:latin typeface="Arial" pitchFamily="34" charset="0"/>
                    <a:cs typeface="Arial" pitchFamily="34" charset="0"/>
                  </a:rPr>
                  <a:t>(</a:t>
                </a:r>
                <a:r>
                  <a:rPr lang="en-US" sz="1200" dirty="0" err="1" smtClean="0">
                    <a:latin typeface="Arial" pitchFamily="34" charset="0"/>
                    <a:cs typeface="Arial" pitchFamily="34" charset="0"/>
                  </a:rPr>
                  <a:t>YPet</a:t>
                </a:r>
                <a:r>
                  <a:rPr lang="en-US" sz="1200" dirty="0" smtClean="0">
                    <a:latin typeface="Arial" pitchFamily="34" charset="0"/>
                    <a:cs typeface="Arial" pitchFamily="34" charset="0"/>
                  </a:rPr>
                  <a:t>/CFP</a:t>
                </a:r>
                <a:r>
                  <a:rPr lang="en-US" sz="1200" dirty="0">
                    <a:latin typeface="Arial" pitchFamily="34" charset="0"/>
                    <a:cs typeface="Arial" pitchFamily="34" charset="0"/>
                  </a:rPr>
                  <a:t>)</a:t>
                </a:r>
              </a:p>
            </c:rich>
          </c:tx>
        </c:title>
        <c:numFmt formatCode="General" sourceLinked="1"/>
        <c:majorTickMark val="cross"/>
        <c:minorTickMark val="in"/>
        <c:tickLblPos val="nextTo"/>
        <c:spPr>
          <a:ln w="19050">
            <a:solidFill>
              <a:sysClr val="windowText" lastClr="000000"/>
            </a:solidFill>
          </a:ln>
        </c:spPr>
        <c:txPr>
          <a:bodyPr/>
          <a:lstStyle/>
          <a:p>
            <a:pPr>
              <a:defRPr lang="en-US" sz="1200" b="1">
                <a:latin typeface="Arial" pitchFamily="34" charset="0"/>
                <a:cs typeface="Arial" pitchFamily="34" charset="0"/>
              </a:defRPr>
            </a:pPr>
            <a:endParaRPr lang="en-US"/>
          </a:p>
        </c:txPr>
        <c:crossAx val="81350016"/>
        <c:crosses val="autoZero"/>
        <c:crossBetween val="between"/>
      </c:valAx>
      <c:spPr>
        <a:ln w="19050">
          <a:solidFill>
            <a:sysClr val="windowText" lastClr="000000"/>
          </a:solidFill>
        </a:ln>
      </c:spPr>
    </c:plotArea>
    <c:legend>
      <c:legendPos val="l"/>
      <c:layout>
        <c:manualLayout>
          <c:xMode val="edge"/>
          <c:yMode val="edge"/>
          <c:x val="0.35927564316326904"/>
          <c:y val="5.3308043237972801E-2"/>
          <c:w val="0.38859659062646207"/>
          <c:h val="6.3332384656737212E-2"/>
        </c:manualLayout>
      </c:layout>
      <c:overlay val="1"/>
      <c:txPr>
        <a:bodyPr/>
        <a:lstStyle/>
        <a:p>
          <a:pPr>
            <a:defRPr lang="en-US" sz="1200" b="1">
              <a:latin typeface="Arial" pitchFamily="34" charset="0"/>
              <a:cs typeface="Arial" pitchFamily="34" charset="0"/>
            </a:defRPr>
          </a:pPr>
          <a:endParaRPr lang="en-US"/>
        </a:p>
      </c:txPr>
    </c:legend>
    <c:plotVisOnly val="1"/>
    <c:dispBlanksAs val="gap"/>
  </c:chart>
  <c:spPr>
    <a:ln w="19050">
      <a:noFill/>
    </a:ln>
  </c:spPr>
  <c:externalData r:id="rId2"/>
</c:chartSpace>
</file>

<file path=ppt/charts/chart6.xml><?xml version="1.0" encoding="utf-8"?>
<c:chartSpace xmlns:c="http://schemas.openxmlformats.org/drawingml/2006/chart" xmlns:a="http://schemas.openxmlformats.org/drawingml/2006/main" xmlns:r="http://schemas.openxmlformats.org/officeDocument/2006/relationships">
  <c:lang val="en-IN"/>
  <c:style val="34"/>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403596262063601"/>
          <c:y val="4.04357491027907E-2"/>
          <c:w val="0.7236138132899812"/>
          <c:h val="0.72967834377845708"/>
        </c:manualLayout>
      </c:layout>
      <c:barChart>
        <c:barDir val="col"/>
        <c:grouping val="clustered"/>
        <c:ser>
          <c:idx val="0"/>
          <c:order val="0"/>
          <c:tx>
            <c:strRef>
              <c:f>'Summary of traction force'!$B$61</c:f>
              <c:strCache>
                <c:ptCount val="1"/>
                <c:pt idx="0">
                  <c:v>Control</c:v>
                </c:pt>
              </c:strCache>
            </c:strRef>
          </c:tx>
          <c:spPr>
            <a:solidFill>
              <a:sysClr val="windowText" lastClr="000000"/>
            </a:solidFill>
          </c:spPr>
          <c:errBars>
            <c:errBarType val="plus"/>
            <c:errValType val="cust"/>
            <c:plus>
              <c:numRef>
                <c:f>'Summary of traction force'!$G$61:$I$61</c:f>
                <c:numCache>
                  <c:formatCode>General</c:formatCode>
                  <c:ptCount val="3"/>
                  <c:pt idx="0">
                    <c:v>1.9059429999999999</c:v>
                  </c:pt>
                  <c:pt idx="1">
                    <c:v>8.4030180000000012</c:v>
                  </c:pt>
                  <c:pt idx="2">
                    <c:v>8.7701810000000009</c:v>
                  </c:pt>
                </c:numCache>
              </c:numRef>
            </c:plus>
            <c:minus>
              <c:numLit>
                <c:formatCode>General</c:formatCode>
                <c:ptCount val="1"/>
                <c:pt idx="0">
                  <c:v>1</c:v>
                </c:pt>
              </c:numLit>
            </c:minus>
            <c:spPr>
              <a:ln w="25400"/>
            </c:spPr>
          </c:errBars>
          <c:cat>
            <c:numRef>
              <c:f>'Summary of traction force'!$C$60:$E$60</c:f>
              <c:numCache>
                <c:formatCode>General</c:formatCode>
                <c:ptCount val="3"/>
                <c:pt idx="0">
                  <c:v>0.15000000000000002</c:v>
                </c:pt>
                <c:pt idx="1">
                  <c:v>0.60000000000000109</c:v>
                </c:pt>
                <c:pt idx="2">
                  <c:v>8</c:v>
                </c:pt>
              </c:numCache>
            </c:numRef>
          </c:cat>
          <c:val>
            <c:numRef>
              <c:f>'Summary of traction force'!$C$61:$E$61</c:f>
              <c:numCache>
                <c:formatCode>General</c:formatCode>
                <c:ptCount val="3"/>
                <c:pt idx="0">
                  <c:v>35.335980000000006</c:v>
                </c:pt>
                <c:pt idx="1">
                  <c:v>109.062</c:v>
                </c:pt>
                <c:pt idx="2">
                  <c:v>126.1878</c:v>
                </c:pt>
              </c:numCache>
            </c:numRef>
          </c:val>
        </c:ser>
        <c:ser>
          <c:idx val="1"/>
          <c:order val="1"/>
          <c:tx>
            <c:strRef>
              <c:f>'Summary of traction force'!$B$62</c:f>
              <c:strCache>
                <c:ptCount val="1"/>
                <c:pt idx="0">
                  <c:v>3D</c:v>
                </c:pt>
              </c:strCache>
            </c:strRef>
          </c:tx>
          <c:spPr>
            <a:solidFill>
              <a:sysClr val="window" lastClr="FFFFFF"/>
            </a:solidFill>
            <a:ln>
              <a:solidFill>
                <a:sysClr val="windowText" lastClr="000000"/>
              </a:solidFill>
            </a:ln>
          </c:spPr>
          <c:errBars>
            <c:errBarType val="plus"/>
            <c:errValType val="cust"/>
            <c:plus>
              <c:numRef>
                <c:f>'Summary of traction force'!$G$62:$I$62</c:f>
                <c:numCache>
                  <c:formatCode>General</c:formatCode>
                  <c:ptCount val="3"/>
                  <c:pt idx="0">
                    <c:v>3.8699999999999997</c:v>
                  </c:pt>
                  <c:pt idx="1">
                    <c:v>6.3199999999999976</c:v>
                  </c:pt>
                  <c:pt idx="2">
                    <c:v>13.4</c:v>
                  </c:pt>
                </c:numCache>
              </c:numRef>
            </c:plus>
            <c:minus>
              <c:numLit>
                <c:formatCode>General</c:formatCode>
                <c:ptCount val="1"/>
                <c:pt idx="0">
                  <c:v>1</c:v>
                </c:pt>
              </c:numLit>
            </c:minus>
            <c:spPr>
              <a:ln w="25400"/>
            </c:spPr>
          </c:errBars>
          <c:cat>
            <c:numRef>
              <c:f>'Summary of traction force'!$C$60:$E$60</c:f>
              <c:numCache>
                <c:formatCode>General</c:formatCode>
                <c:ptCount val="3"/>
                <c:pt idx="0">
                  <c:v>0.15000000000000002</c:v>
                </c:pt>
                <c:pt idx="1">
                  <c:v>0.60000000000000109</c:v>
                </c:pt>
                <c:pt idx="2">
                  <c:v>8</c:v>
                </c:pt>
              </c:numCache>
            </c:numRef>
          </c:cat>
          <c:val>
            <c:numRef>
              <c:f>'Summary of traction force'!$C$62:$E$62</c:f>
              <c:numCache>
                <c:formatCode>General</c:formatCode>
                <c:ptCount val="3"/>
                <c:pt idx="0">
                  <c:v>29.5</c:v>
                </c:pt>
                <c:pt idx="1">
                  <c:v>49.3</c:v>
                </c:pt>
                <c:pt idx="2">
                  <c:v>132</c:v>
                </c:pt>
              </c:numCache>
            </c:numRef>
          </c:val>
        </c:ser>
        <c:dLbls/>
        <c:axId val="102171392"/>
        <c:axId val="102173696"/>
      </c:barChart>
      <c:catAx>
        <c:axId val="102171392"/>
        <c:scaling>
          <c:orientation val="minMax"/>
        </c:scaling>
        <c:axPos val="b"/>
        <c:numFmt formatCode="General" sourceLinked="1"/>
        <c:majorTickMark val="in"/>
        <c:tickLblPos val="nextTo"/>
        <c:spPr>
          <a:ln w="25400">
            <a:solidFill>
              <a:schemeClr val="tx1"/>
            </a:solidFill>
          </a:ln>
        </c:spPr>
        <c:txPr>
          <a:bodyPr/>
          <a:lstStyle/>
          <a:p>
            <a:pPr>
              <a:defRPr lang="en-US" sz="1600" b="1">
                <a:latin typeface="Arial" pitchFamily="34" charset="0"/>
                <a:cs typeface="Arial" pitchFamily="34" charset="0"/>
              </a:defRPr>
            </a:pPr>
            <a:endParaRPr lang="en-US"/>
          </a:p>
        </c:txPr>
        <c:crossAx val="102173696"/>
        <c:crosses val="autoZero"/>
        <c:auto val="1"/>
        <c:lblAlgn val="ctr"/>
        <c:lblOffset val="100"/>
      </c:catAx>
      <c:valAx>
        <c:axId val="102173696"/>
        <c:scaling>
          <c:orientation val="minMax"/>
        </c:scaling>
        <c:axPos val="l"/>
        <c:title>
          <c:tx>
            <c:rich>
              <a:bodyPr/>
              <a:lstStyle/>
              <a:p>
                <a:pPr>
                  <a:defRPr lang="en-US" sz="1600">
                    <a:latin typeface="Arial" pitchFamily="34" charset="0"/>
                    <a:cs typeface="Arial" pitchFamily="34" charset="0"/>
                  </a:defRPr>
                </a:pPr>
                <a:r>
                  <a:rPr lang="en-US" sz="1600" b="1" i="0" baseline="0" dirty="0">
                    <a:effectLst/>
                    <a:latin typeface="Arial" pitchFamily="34" charset="0"/>
                    <a:cs typeface="Arial" pitchFamily="34" charset="0"/>
                  </a:rPr>
                  <a:t>Traction </a:t>
                </a:r>
                <a:r>
                  <a:rPr lang="en-US" sz="1600" b="1" i="0" baseline="0" dirty="0" smtClean="0">
                    <a:effectLst/>
                    <a:latin typeface="Arial" pitchFamily="34" charset="0"/>
                    <a:cs typeface="Arial" pitchFamily="34" charset="0"/>
                  </a:rPr>
                  <a:t>(</a:t>
                </a:r>
                <a:r>
                  <a:rPr lang="en-US" sz="1600" b="1" i="0" baseline="0" dirty="0">
                    <a:effectLst/>
                    <a:latin typeface="Arial" pitchFamily="34" charset="0"/>
                    <a:cs typeface="Arial" pitchFamily="34" charset="0"/>
                  </a:rPr>
                  <a:t>Pa)</a:t>
                </a:r>
                <a:endParaRPr lang="en-US" sz="1600" dirty="0">
                  <a:effectLst/>
                  <a:latin typeface="Arial" pitchFamily="34" charset="0"/>
                  <a:cs typeface="Arial" pitchFamily="34" charset="0"/>
                </a:endParaRPr>
              </a:p>
            </c:rich>
          </c:tx>
          <c:layout>
            <c:manualLayout>
              <c:xMode val="edge"/>
              <c:yMode val="edge"/>
              <c:x val="9.150508590513062E-3"/>
              <c:y val="0.10624862585228903"/>
            </c:manualLayout>
          </c:layout>
        </c:title>
        <c:numFmt formatCode="General" sourceLinked="1"/>
        <c:majorTickMark val="in"/>
        <c:tickLblPos val="nextTo"/>
        <c:spPr>
          <a:ln w="25400">
            <a:solidFill>
              <a:schemeClr val="tx1"/>
            </a:solidFill>
          </a:ln>
        </c:spPr>
        <c:txPr>
          <a:bodyPr/>
          <a:lstStyle/>
          <a:p>
            <a:pPr>
              <a:defRPr lang="en-US" sz="1600" b="1">
                <a:latin typeface="Arial" pitchFamily="34" charset="0"/>
                <a:cs typeface="Arial" pitchFamily="34" charset="0"/>
              </a:defRPr>
            </a:pPr>
            <a:endParaRPr lang="en-US"/>
          </a:p>
        </c:txPr>
        <c:crossAx val="102171392"/>
        <c:crosses val="autoZero"/>
        <c:crossBetween val="between"/>
      </c:valAx>
      <c:spPr>
        <a:noFill/>
        <a:ln w="25400">
          <a:solidFill>
            <a:sysClr val="windowText" lastClr="000000"/>
          </a:solidFill>
        </a:ln>
      </c:spPr>
    </c:plotArea>
    <c:legend>
      <c:legendPos val="r"/>
      <c:layout>
        <c:manualLayout>
          <c:xMode val="edge"/>
          <c:yMode val="edge"/>
          <c:x val="0.21776862994760601"/>
          <c:y val="5.1744937909116016E-2"/>
          <c:w val="0.30802482127808911"/>
          <c:h val="0.21001076790848"/>
        </c:manualLayout>
      </c:layout>
      <c:txPr>
        <a:bodyPr/>
        <a:lstStyle/>
        <a:p>
          <a:pPr>
            <a:defRPr lang="en-US" sz="1600" b="1">
              <a:latin typeface="Arial" pitchFamily="34" charset="0"/>
              <a:cs typeface="Arial" pitchFamily="34" charset="0"/>
            </a:defRPr>
          </a:pPr>
          <a:endParaRPr lang="en-US"/>
        </a:p>
      </c:txPr>
    </c:legend>
    <c:plotVisOnly val="1"/>
    <c:dispBlanksAs val="gap"/>
  </c:chart>
  <c:spPr>
    <a:ln>
      <a:noFill/>
    </a:ln>
  </c:spPr>
  <c:externalData r:id="rId2"/>
  <c:userShapes r:id="rId3"/>
</c:chartSpace>
</file>

<file path=ppt/charts/chart7.xml><?xml version="1.0" encoding="utf-8"?>
<c:chartSpace xmlns:c="http://schemas.openxmlformats.org/drawingml/2006/chart" xmlns:a="http://schemas.openxmlformats.org/drawingml/2006/main" xmlns:r="http://schemas.openxmlformats.org/officeDocument/2006/relationships">
  <c:lang val="en-IN"/>
  <c:style val="34"/>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764091156808801"/>
          <c:y val="5.2271903512060985E-2"/>
          <c:w val="0.68895434518096288"/>
          <c:h val="0.7102859017622799"/>
        </c:manualLayout>
      </c:layout>
      <c:barChart>
        <c:barDir val="col"/>
        <c:grouping val="clustered"/>
        <c:ser>
          <c:idx val="0"/>
          <c:order val="0"/>
          <c:tx>
            <c:strRef>
              <c:f>Sheet1!$K$310:$L$310</c:f>
              <c:strCache>
                <c:ptCount val="1"/>
                <c:pt idx="0">
                  <c:v>Control</c:v>
                </c:pt>
              </c:strCache>
            </c:strRef>
          </c:tx>
          <c:spPr>
            <a:solidFill>
              <a:sysClr val="windowText" lastClr="000000"/>
            </a:solidFill>
          </c:spPr>
          <c:errBars>
            <c:errBarType val="plus"/>
            <c:errValType val="cust"/>
            <c:plus>
              <c:numRef>
                <c:f>Sheet1!$R$310:$U$310</c:f>
                <c:numCache>
                  <c:formatCode>General</c:formatCode>
                  <c:ptCount val="4"/>
                  <c:pt idx="0">
                    <c:v>1.0722187500000001E-2</c:v>
                  </c:pt>
                  <c:pt idx="1">
                    <c:v>1.6135625000000001E-2</c:v>
                  </c:pt>
                  <c:pt idx="2">
                    <c:v>2.3593749999999997E-2</c:v>
                  </c:pt>
                  <c:pt idx="3">
                    <c:v>1.7729467499999998E-2</c:v>
                  </c:pt>
                </c:numCache>
              </c:numRef>
            </c:plus>
            <c:minus>
              <c:numLit>
                <c:formatCode>General</c:formatCode>
                <c:ptCount val="1"/>
                <c:pt idx="0">
                  <c:v>1</c:v>
                </c:pt>
              </c:numLit>
            </c:minus>
            <c:spPr>
              <a:ln w="25400"/>
            </c:spPr>
          </c:errBars>
          <c:cat>
            <c:strRef>
              <c:f>Sheet1!$M$309:$P$309</c:f>
              <c:strCache>
                <c:ptCount val="4"/>
                <c:pt idx="0">
                  <c:v>0.15</c:v>
                </c:pt>
                <c:pt idx="1">
                  <c:v>0.6</c:v>
                </c:pt>
                <c:pt idx="2">
                  <c:v>8</c:v>
                </c:pt>
                <c:pt idx="3">
                  <c:v>Glass</c:v>
                </c:pt>
              </c:strCache>
            </c:strRef>
          </c:cat>
          <c:val>
            <c:numRef>
              <c:f>Sheet1!$M$310:$P$310</c:f>
              <c:numCache>
                <c:formatCode>General</c:formatCode>
                <c:ptCount val="4"/>
                <c:pt idx="0">
                  <c:v>7.6440312499999885E-2</c:v>
                </c:pt>
                <c:pt idx="1">
                  <c:v>0.11201375000000001</c:v>
                </c:pt>
                <c:pt idx="2">
                  <c:v>0.18986093750000002</c:v>
                </c:pt>
                <c:pt idx="3">
                  <c:v>0.18057321749999999</c:v>
                </c:pt>
              </c:numCache>
            </c:numRef>
          </c:val>
        </c:ser>
        <c:ser>
          <c:idx val="1"/>
          <c:order val="1"/>
          <c:tx>
            <c:strRef>
              <c:f>Sheet1!$K$311:$L$311</c:f>
              <c:strCache>
                <c:ptCount val="1"/>
                <c:pt idx="0">
                  <c:v>3D</c:v>
                </c:pt>
              </c:strCache>
            </c:strRef>
          </c:tx>
          <c:spPr>
            <a:solidFill>
              <a:sysClr val="window" lastClr="FFFFFF"/>
            </a:solidFill>
            <a:ln>
              <a:solidFill>
                <a:sysClr val="windowText" lastClr="000000"/>
              </a:solidFill>
            </a:ln>
          </c:spPr>
          <c:errBars>
            <c:errBarType val="plus"/>
            <c:errValType val="cust"/>
            <c:plus>
              <c:numRef>
                <c:f>Sheet1!$R$311:$U$311</c:f>
                <c:numCache>
                  <c:formatCode>General</c:formatCode>
                  <c:ptCount val="4"/>
                  <c:pt idx="0">
                    <c:v>6.5162500000000012E-3</c:v>
                  </c:pt>
                  <c:pt idx="1">
                    <c:v>9.9006250000000032E-3</c:v>
                  </c:pt>
                  <c:pt idx="2">
                    <c:v>6.8815625000000014E-3</c:v>
                  </c:pt>
                  <c:pt idx="3">
                    <c:v>8.9675000000000223E-3</c:v>
                  </c:pt>
                </c:numCache>
              </c:numRef>
            </c:plus>
            <c:minus>
              <c:numLit>
                <c:formatCode>General</c:formatCode>
                <c:ptCount val="1"/>
                <c:pt idx="0">
                  <c:v>1</c:v>
                </c:pt>
              </c:numLit>
            </c:minus>
            <c:spPr>
              <a:ln w="25400"/>
            </c:spPr>
          </c:errBars>
          <c:cat>
            <c:strRef>
              <c:f>Sheet1!$M$309:$P$309</c:f>
              <c:strCache>
                <c:ptCount val="4"/>
                <c:pt idx="0">
                  <c:v>0.15</c:v>
                </c:pt>
                <c:pt idx="1">
                  <c:v>0.6</c:v>
                </c:pt>
                <c:pt idx="2">
                  <c:v>8</c:v>
                </c:pt>
                <c:pt idx="3">
                  <c:v>Glass</c:v>
                </c:pt>
              </c:strCache>
            </c:strRef>
          </c:cat>
          <c:val>
            <c:numRef>
              <c:f>Sheet1!$M$311:$P$311</c:f>
              <c:numCache>
                <c:formatCode>General</c:formatCode>
                <c:ptCount val="4"/>
                <c:pt idx="0">
                  <c:v>5.3598750000000001E-2</c:v>
                </c:pt>
                <c:pt idx="1">
                  <c:v>8.1204687499999997E-2</c:v>
                </c:pt>
                <c:pt idx="2">
                  <c:v>5.7125312499999886E-2</c:v>
                </c:pt>
                <c:pt idx="3">
                  <c:v>6.5400312500000002E-2</c:v>
                </c:pt>
              </c:numCache>
            </c:numRef>
          </c:val>
        </c:ser>
        <c:dLbls/>
        <c:axId val="110830336"/>
        <c:axId val="110831872"/>
      </c:barChart>
      <c:catAx>
        <c:axId val="110830336"/>
        <c:scaling>
          <c:orientation val="minMax"/>
        </c:scaling>
        <c:axPos val="b"/>
        <c:numFmt formatCode="General" sourceLinked="0"/>
        <c:majorTickMark val="in"/>
        <c:tickLblPos val="nextTo"/>
        <c:spPr>
          <a:ln w="25400">
            <a:solidFill>
              <a:schemeClr val="tx1"/>
            </a:solidFill>
          </a:ln>
        </c:spPr>
        <c:txPr>
          <a:bodyPr/>
          <a:lstStyle/>
          <a:p>
            <a:pPr>
              <a:defRPr lang="en-US" sz="1600" b="1">
                <a:latin typeface="Arial" pitchFamily="34" charset="0"/>
                <a:cs typeface="Arial" pitchFamily="34" charset="0"/>
              </a:defRPr>
            </a:pPr>
            <a:endParaRPr lang="en-US"/>
          </a:p>
        </c:txPr>
        <c:crossAx val="110831872"/>
        <c:crosses val="autoZero"/>
        <c:auto val="1"/>
        <c:lblAlgn val="ctr"/>
        <c:lblOffset val="100"/>
      </c:catAx>
      <c:valAx>
        <c:axId val="110831872"/>
        <c:scaling>
          <c:orientation val="minMax"/>
        </c:scaling>
        <c:axPos val="l"/>
        <c:title>
          <c:tx>
            <c:rich>
              <a:bodyPr/>
              <a:lstStyle/>
              <a:p>
                <a:pPr>
                  <a:defRPr lang="en-US" sz="1600">
                    <a:latin typeface="Arial" pitchFamily="34" charset="0"/>
                    <a:cs typeface="Arial" pitchFamily="34" charset="0"/>
                  </a:defRPr>
                </a:pPr>
                <a:r>
                  <a:rPr lang="en-US" sz="1600" dirty="0" smtClean="0"/>
                  <a:t>Cell stiffness (</a:t>
                </a:r>
                <a:r>
                  <a:rPr lang="en-US" sz="1600" dirty="0" err="1" smtClean="0"/>
                  <a:t>kPa</a:t>
                </a:r>
                <a:r>
                  <a:rPr lang="en-US" sz="1600" dirty="0"/>
                  <a:t>)</a:t>
                </a:r>
              </a:p>
            </c:rich>
          </c:tx>
          <c:layout>
            <c:manualLayout>
              <c:xMode val="edge"/>
              <c:yMode val="edge"/>
              <c:x val="6.1012065958445626E-3"/>
              <c:y val="6.2771071386610713E-2"/>
            </c:manualLayout>
          </c:layout>
        </c:title>
        <c:numFmt formatCode="General" sourceLinked="1"/>
        <c:majorTickMark val="in"/>
        <c:tickLblPos val="nextTo"/>
        <c:spPr>
          <a:ln w="25400">
            <a:solidFill>
              <a:schemeClr val="tx1"/>
            </a:solidFill>
          </a:ln>
        </c:spPr>
        <c:txPr>
          <a:bodyPr/>
          <a:lstStyle/>
          <a:p>
            <a:pPr>
              <a:defRPr lang="en-US" sz="1600" b="1">
                <a:latin typeface="Arial" pitchFamily="34" charset="0"/>
                <a:cs typeface="Arial" pitchFamily="34" charset="0"/>
              </a:defRPr>
            </a:pPr>
            <a:endParaRPr lang="en-US"/>
          </a:p>
        </c:txPr>
        <c:crossAx val="110830336"/>
        <c:crosses val="autoZero"/>
        <c:crossBetween val="between"/>
        <c:minorUnit val="0.05"/>
      </c:valAx>
      <c:spPr>
        <a:noFill/>
        <a:ln w="25400">
          <a:solidFill>
            <a:sysClr val="windowText" lastClr="000000"/>
          </a:solidFill>
        </a:ln>
      </c:spPr>
    </c:plotArea>
    <c:legend>
      <c:legendPos val="r"/>
      <c:layout>
        <c:manualLayout>
          <c:xMode val="edge"/>
          <c:yMode val="edge"/>
          <c:x val="0.21776854923833103"/>
          <c:y val="6.7617797775278113E-2"/>
          <c:w val="0.30802482127808911"/>
          <c:h val="0.21426964170798904"/>
        </c:manualLayout>
      </c:layout>
      <c:txPr>
        <a:bodyPr/>
        <a:lstStyle/>
        <a:p>
          <a:pPr>
            <a:defRPr lang="en-US" sz="1600" b="1">
              <a:latin typeface="Arial" pitchFamily="34" charset="0"/>
              <a:cs typeface="Arial" pitchFamily="34" charset="0"/>
            </a:defRPr>
          </a:pPr>
          <a:endParaRPr lang="en-US"/>
        </a:p>
      </c:txPr>
    </c:legend>
    <c:plotVisOnly val="1"/>
    <c:dispBlanksAs val="gap"/>
  </c:chart>
  <c:spPr>
    <a:ln>
      <a:noFill/>
    </a:ln>
  </c:spPr>
  <c:externalData r:id="rId2"/>
  <c:userShapes r:id="rId3"/>
</c:chartSpace>
</file>

<file path=ppt/charts/chart8.xml><?xml version="1.0" encoding="utf-8"?>
<c:chartSpace xmlns:c="http://schemas.openxmlformats.org/drawingml/2006/chart" xmlns:a="http://schemas.openxmlformats.org/drawingml/2006/main" xmlns:r="http://schemas.openxmlformats.org/officeDocument/2006/relationships">
  <c:lang val="en-IN"/>
  <c:clrMapOvr bg1="lt1" tx1="dk1" bg2="lt2" tx2="dk2" accent1="accent1" accent2="accent2" accent3="accent3" accent4="accent4" accent5="accent5" accent6="accent6" hlink="hlink" folHlink="folHlink"/>
  <c:chart>
    <c:autoTitleDeleted val="1"/>
    <c:plotArea>
      <c:layout/>
      <c:scatterChart>
        <c:scatterStyle val="smoothMarker"/>
        <c:ser>
          <c:idx val="0"/>
          <c:order val="0"/>
          <c:tx>
            <c:strRef>
              <c:f>Sheet1!$N$4</c:f>
              <c:strCache>
                <c:ptCount val="1"/>
                <c:pt idx="0">
                  <c:v>Control</c:v>
                </c:pt>
              </c:strCache>
            </c:strRef>
          </c:tx>
          <c:spPr>
            <a:ln w="31750">
              <a:solidFill>
                <a:sysClr val="windowText" lastClr="000000"/>
              </a:solidFill>
            </a:ln>
          </c:spPr>
          <c:marker>
            <c:symbol val="circle"/>
            <c:size val="8"/>
            <c:spPr>
              <a:solidFill>
                <a:sysClr val="windowText" lastClr="000000"/>
              </a:solidFill>
              <a:ln>
                <a:solidFill>
                  <a:sysClr val="windowText" lastClr="000000"/>
                </a:solidFill>
              </a:ln>
            </c:spPr>
          </c:marker>
          <c:errBars>
            <c:errDir val="y"/>
            <c:errBarType val="both"/>
            <c:errValType val="cust"/>
            <c:plus>
              <c:numRef>
                <c:f>(Sheet1!$O$20,Sheet1!$P$20,Sheet1!$Q$20,Sheet1!$R$20)</c:f>
                <c:numCache>
                  <c:formatCode>General</c:formatCode>
                  <c:ptCount val="4"/>
                  <c:pt idx="0">
                    <c:v>0</c:v>
                  </c:pt>
                  <c:pt idx="1">
                    <c:v>1.0260088889160902E-2</c:v>
                  </c:pt>
                  <c:pt idx="2">
                    <c:v>1.0679895847983102E-2</c:v>
                  </c:pt>
                  <c:pt idx="3">
                    <c:v>1.6385287489560703E-2</c:v>
                  </c:pt>
                </c:numCache>
              </c:numRef>
            </c:plus>
            <c:minus>
              <c:numRef>
                <c:f>(Sheet1!$O$20,Sheet1!$P$20,Sheet1!$Q$20,Sheet1!$R$20)</c:f>
                <c:numCache>
                  <c:formatCode>General</c:formatCode>
                  <c:ptCount val="4"/>
                  <c:pt idx="0">
                    <c:v>0</c:v>
                  </c:pt>
                  <c:pt idx="1">
                    <c:v>1.0260088889160902E-2</c:v>
                  </c:pt>
                  <c:pt idx="2">
                    <c:v>1.0679895847983102E-2</c:v>
                  </c:pt>
                  <c:pt idx="3">
                    <c:v>1.6385287489560703E-2</c:v>
                  </c:pt>
                </c:numCache>
              </c:numRef>
            </c:minus>
            <c:spPr>
              <a:ln w="22225"/>
            </c:spPr>
          </c:errBars>
          <c:xVal>
            <c:numRef>
              <c:f>(Sheet1!$B$6,Sheet1!$C$6,Sheet1!$D$6,Sheet1!$E$6)</c:f>
              <c:numCache>
                <c:formatCode>General</c:formatCode>
                <c:ptCount val="4"/>
                <c:pt idx="0">
                  <c:v>0</c:v>
                </c:pt>
                <c:pt idx="1">
                  <c:v>10</c:v>
                </c:pt>
                <c:pt idx="2">
                  <c:v>30</c:v>
                </c:pt>
                <c:pt idx="3">
                  <c:v>60</c:v>
                </c:pt>
              </c:numCache>
            </c:numRef>
          </c:xVal>
          <c:yVal>
            <c:numRef>
              <c:f>(Sheet1!$O$19,Sheet1!$P$19,Sheet1!$Q$19,Sheet1!$R$19)</c:f>
              <c:numCache>
                <c:formatCode>General</c:formatCode>
                <c:ptCount val="4"/>
                <c:pt idx="0">
                  <c:v>1</c:v>
                </c:pt>
                <c:pt idx="1">
                  <c:v>1.0022140677987641</c:v>
                </c:pt>
                <c:pt idx="2">
                  <c:v>1.0272955026863371</c:v>
                </c:pt>
                <c:pt idx="3">
                  <c:v>1.08668586208546</c:v>
                </c:pt>
              </c:numCache>
            </c:numRef>
          </c:yVal>
          <c:smooth val="1"/>
        </c:ser>
        <c:ser>
          <c:idx val="1"/>
          <c:order val="1"/>
          <c:tx>
            <c:strRef>
              <c:f>Sheet1!$A$5</c:f>
              <c:strCache>
                <c:ptCount val="1"/>
                <c:pt idx="0">
                  <c:v>TRC</c:v>
                </c:pt>
              </c:strCache>
            </c:strRef>
          </c:tx>
          <c:spPr>
            <a:ln w="31750">
              <a:solidFill>
                <a:srgbClr val="FF0000"/>
              </a:solidFill>
            </a:ln>
          </c:spPr>
          <c:marker>
            <c:symbol val="square"/>
            <c:size val="8"/>
            <c:spPr>
              <a:solidFill>
                <a:srgbClr val="FF0000"/>
              </a:solidFill>
              <a:ln>
                <a:solidFill>
                  <a:srgbClr val="FF0000"/>
                </a:solidFill>
              </a:ln>
            </c:spPr>
          </c:marker>
          <c:errBars>
            <c:errDir val="y"/>
            <c:errBarType val="both"/>
            <c:errValType val="cust"/>
            <c:plus>
              <c:numRef>
                <c:f>(Sheet1!$H$22,Sheet1!$I$22,Sheet1!$J$22,Sheet1!$K$22)</c:f>
                <c:numCache>
                  <c:formatCode>General</c:formatCode>
                  <c:ptCount val="4"/>
                  <c:pt idx="0">
                    <c:v>0</c:v>
                  </c:pt>
                  <c:pt idx="1">
                    <c:v>6.3849446659266403E-3</c:v>
                  </c:pt>
                  <c:pt idx="2">
                    <c:v>1.0121199484916103E-2</c:v>
                  </c:pt>
                  <c:pt idx="3">
                    <c:v>1.41804123250389E-2</c:v>
                  </c:pt>
                </c:numCache>
              </c:numRef>
            </c:plus>
            <c:minus>
              <c:numRef>
                <c:f>(Sheet1!$H$22,Sheet1!$I$22,Sheet1!$J$22,Sheet1!$K$22)</c:f>
                <c:numCache>
                  <c:formatCode>General</c:formatCode>
                  <c:ptCount val="4"/>
                  <c:pt idx="0">
                    <c:v>0</c:v>
                  </c:pt>
                  <c:pt idx="1">
                    <c:v>6.3849446659266403E-3</c:v>
                  </c:pt>
                  <c:pt idx="2">
                    <c:v>1.0121199484916103E-2</c:v>
                  </c:pt>
                  <c:pt idx="3">
                    <c:v>1.41804123250389E-2</c:v>
                  </c:pt>
                </c:numCache>
              </c:numRef>
            </c:minus>
            <c:spPr>
              <a:ln w="22225">
                <a:solidFill>
                  <a:srgbClr val="FF0000"/>
                </a:solidFill>
              </a:ln>
            </c:spPr>
          </c:errBars>
          <c:errBars>
            <c:errDir val="x"/>
            <c:errBarType val="both"/>
            <c:errValType val="fixedVal"/>
            <c:val val="1"/>
          </c:errBars>
          <c:xVal>
            <c:numRef>
              <c:f>(Sheet1!$B$6,Sheet1!$C$6,Sheet1!$D$6,Sheet1!$E$6)</c:f>
              <c:numCache>
                <c:formatCode>General</c:formatCode>
                <c:ptCount val="4"/>
                <c:pt idx="0">
                  <c:v>0</c:v>
                </c:pt>
                <c:pt idx="1">
                  <c:v>10</c:v>
                </c:pt>
                <c:pt idx="2">
                  <c:v>30</c:v>
                </c:pt>
                <c:pt idx="3">
                  <c:v>60</c:v>
                </c:pt>
              </c:numCache>
            </c:numRef>
          </c:xVal>
          <c:yVal>
            <c:numRef>
              <c:f>(Sheet1!$H$19,Sheet1!$I$19,Sheet1!$J$19,Sheet1!$K$19)</c:f>
              <c:numCache>
                <c:formatCode>General</c:formatCode>
                <c:ptCount val="4"/>
                <c:pt idx="0">
                  <c:v>1</c:v>
                </c:pt>
                <c:pt idx="1">
                  <c:v>0.99904132106050403</c:v>
                </c:pt>
                <c:pt idx="2">
                  <c:v>0.97715306674422397</c:v>
                </c:pt>
                <c:pt idx="3">
                  <c:v>0.98197184212658406</c:v>
                </c:pt>
              </c:numCache>
            </c:numRef>
          </c:yVal>
          <c:smooth val="1"/>
        </c:ser>
        <c:dLbls/>
        <c:axId val="120684928"/>
        <c:axId val="120688000"/>
      </c:scatterChart>
      <c:valAx>
        <c:axId val="120684928"/>
        <c:scaling>
          <c:orientation val="minMax"/>
          <c:max val="70"/>
          <c:min val="0"/>
        </c:scaling>
        <c:axPos val="b"/>
        <c:title>
          <c:tx>
            <c:rich>
              <a:bodyPr/>
              <a:lstStyle/>
              <a:p>
                <a:pPr>
                  <a:defRPr lang="en-US" sz="1200">
                    <a:latin typeface="Arial" pitchFamily="34" charset="0"/>
                    <a:cs typeface="Arial" pitchFamily="34" charset="0"/>
                  </a:defRPr>
                </a:pPr>
                <a:r>
                  <a:rPr lang="en-US" sz="1200">
                    <a:latin typeface="Arial" pitchFamily="34" charset="0"/>
                    <a:cs typeface="Arial" pitchFamily="34" charset="0"/>
                  </a:rPr>
                  <a:t>Time (min)</a:t>
                </a:r>
              </a:p>
            </c:rich>
          </c:tx>
        </c:title>
        <c:numFmt formatCode="General" sourceLinked="1"/>
        <c:majorTickMark val="cross"/>
        <c:minorTickMark val="in"/>
        <c:tickLblPos val="nextTo"/>
        <c:spPr>
          <a:ln w="19050">
            <a:solidFill>
              <a:sysClr val="windowText" lastClr="000000"/>
            </a:solidFill>
          </a:ln>
        </c:spPr>
        <c:txPr>
          <a:bodyPr/>
          <a:lstStyle/>
          <a:p>
            <a:pPr>
              <a:defRPr lang="en-US" sz="1200" b="1">
                <a:latin typeface="Arial" pitchFamily="34" charset="0"/>
                <a:cs typeface="Arial" pitchFamily="34" charset="0"/>
              </a:defRPr>
            </a:pPr>
            <a:endParaRPr lang="en-US"/>
          </a:p>
        </c:txPr>
        <c:crossAx val="120688000"/>
        <c:crosses val="autoZero"/>
        <c:crossBetween val="midCat"/>
        <c:majorUnit val="10"/>
      </c:valAx>
      <c:valAx>
        <c:axId val="120688000"/>
        <c:scaling>
          <c:orientation val="minMax"/>
          <c:max val="1.1499999999999997"/>
          <c:min val="0.95000000000000007"/>
        </c:scaling>
        <c:axPos val="l"/>
        <c:majorGridlines>
          <c:spPr>
            <a:ln>
              <a:noFill/>
            </a:ln>
          </c:spPr>
        </c:majorGridlines>
        <c:title>
          <c:tx>
            <c:rich>
              <a:bodyPr rot="-5400000" vert="horz"/>
              <a:lstStyle/>
              <a:p>
                <a:pPr>
                  <a:defRPr lang="en-US" sz="1200">
                    <a:latin typeface="Arial" pitchFamily="34" charset="0"/>
                    <a:cs typeface="Arial" pitchFamily="34" charset="0"/>
                  </a:defRPr>
                </a:pPr>
                <a:r>
                  <a:rPr lang="en-US" sz="1200" dirty="0">
                    <a:latin typeface="Arial" pitchFamily="34" charset="0"/>
                    <a:cs typeface="Arial" pitchFamily="34" charset="0"/>
                  </a:rPr>
                  <a:t>Normalized</a:t>
                </a:r>
                <a:r>
                  <a:rPr lang="en-US" sz="1200" baseline="0" dirty="0">
                    <a:latin typeface="Arial" pitchFamily="34" charset="0"/>
                    <a:cs typeface="Arial" pitchFamily="34" charset="0"/>
                  </a:rPr>
                  <a:t> </a:t>
                </a:r>
                <a:r>
                  <a:rPr lang="en-US" sz="1200" baseline="0" dirty="0" err="1" smtClean="0">
                    <a:latin typeface="Arial" pitchFamily="34" charset="0"/>
                    <a:cs typeface="Arial" pitchFamily="34" charset="0"/>
                  </a:rPr>
                  <a:t>YPet</a:t>
                </a:r>
                <a:r>
                  <a:rPr lang="en-US" sz="1200" baseline="0" dirty="0" smtClean="0">
                    <a:latin typeface="Arial" pitchFamily="34" charset="0"/>
                    <a:cs typeface="Arial" pitchFamily="34" charset="0"/>
                  </a:rPr>
                  <a:t>/CFP</a:t>
                </a:r>
                <a:endParaRPr lang="en-US" sz="1200" dirty="0">
                  <a:latin typeface="Arial" pitchFamily="34" charset="0"/>
                  <a:cs typeface="Arial" pitchFamily="34" charset="0"/>
                </a:endParaRPr>
              </a:p>
            </c:rich>
          </c:tx>
        </c:title>
        <c:numFmt formatCode="#,##0.00" sourceLinked="0"/>
        <c:majorTickMark val="cross"/>
        <c:minorTickMark val="in"/>
        <c:tickLblPos val="nextTo"/>
        <c:spPr>
          <a:ln w="19050">
            <a:solidFill>
              <a:sysClr val="windowText" lastClr="000000"/>
            </a:solidFill>
          </a:ln>
        </c:spPr>
        <c:txPr>
          <a:bodyPr/>
          <a:lstStyle/>
          <a:p>
            <a:pPr>
              <a:defRPr lang="en-US" sz="1200" b="1">
                <a:latin typeface="Arial" pitchFamily="34" charset="0"/>
                <a:cs typeface="Arial" pitchFamily="34" charset="0"/>
              </a:defRPr>
            </a:pPr>
            <a:endParaRPr lang="en-US"/>
          </a:p>
        </c:txPr>
        <c:crossAx val="120684928"/>
        <c:crosses val="autoZero"/>
        <c:crossBetween val="midCat"/>
      </c:valAx>
      <c:spPr>
        <a:ln w="19050">
          <a:solidFill>
            <a:sysClr val="windowText" lastClr="000000"/>
          </a:solidFill>
        </a:ln>
      </c:spPr>
    </c:plotArea>
    <c:legend>
      <c:legendPos val="r"/>
      <c:layout>
        <c:manualLayout>
          <c:xMode val="edge"/>
          <c:yMode val="edge"/>
          <c:x val="0.24640105018193906"/>
          <c:y val="8.1335755780159613E-2"/>
          <c:w val="0.30077770065243198"/>
          <c:h val="0.15719319176012106"/>
        </c:manualLayout>
      </c:layout>
      <c:overlay val="1"/>
      <c:txPr>
        <a:bodyPr/>
        <a:lstStyle/>
        <a:p>
          <a:pPr>
            <a:defRPr lang="en-US" sz="1000" b="1">
              <a:latin typeface="Arial" pitchFamily="34" charset="0"/>
              <a:cs typeface="Arial" pitchFamily="34" charset="0"/>
            </a:defRPr>
          </a:pPr>
          <a:endParaRPr lang="en-US"/>
        </a:p>
      </c:txPr>
    </c:legend>
    <c:plotVisOnly val="1"/>
    <c:dispBlanksAs val="gap"/>
  </c:chart>
  <c:externalData r:id="rId2"/>
</c:chartSpace>
</file>

<file path=ppt/charts/chart9.xml><?xml version="1.0" encoding="utf-8"?>
<c:chartSpace xmlns:c="http://schemas.openxmlformats.org/drawingml/2006/chart" xmlns:a="http://schemas.openxmlformats.org/drawingml/2006/main" xmlns:r="http://schemas.openxmlformats.org/officeDocument/2006/relationships">
  <c:lang val="en-IN"/>
  <c:clrMapOvr bg1="lt1" tx1="dk1" bg2="lt2" tx2="dk2" accent1="accent1" accent2="accent2" accent3="accent3" accent4="accent4" accent5="accent5" accent6="accent6" hlink="hlink" folHlink="folHlink"/>
  <c:chart>
    <c:autoTitleDeleted val="1"/>
    <c:plotArea>
      <c:layout/>
      <c:scatterChart>
        <c:scatterStyle val="smoothMarker"/>
        <c:ser>
          <c:idx val="0"/>
          <c:order val="0"/>
          <c:tx>
            <c:v>70 Gauss</c:v>
          </c:tx>
          <c:spPr>
            <a:ln w="31750">
              <a:solidFill>
                <a:sysClr val="windowText" lastClr="000000"/>
              </a:solidFill>
            </a:ln>
          </c:spPr>
          <c:marker>
            <c:symbol val="diamond"/>
            <c:size val="7"/>
            <c:spPr>
              <a:solidFill>
                <a:sysClr val="windowText" lastClr="000000"/>
              </a:solidFill>
              <a:ln>
                <a:solidFill>
                  <a:sysClr val="windowText" lastClr="000000"/>
                </a:solidFill>
              </a:ln>
            </c:spPr>
          </c:marker>
          <c:errBars>
            <c:errDir val="y"/>
            <c:errBarType val="both"/>
            <c:errValType val="cust"/>
            <c:plus>
              <c:numRef>
                <c:f>'70 Gauss'!$O$35:$R$35</c:f>
                <c:numCache>
                  <c:formatCode>General</c:formatCode>
                  <c:ptCount val="4"/>
                  <c:pt idx="0">
                    <c:v>0</c:v>
                  </c:pt>
                  <c:pt idx="1">
                    <c:v>1.0260088889160902E-2</c:v>
                  </c:pt>
                  <c:pt idx="2">
                    <c:v>1.0679895847983102E-2</c:v>
                  </c:pt>
                  <c:pt idx="3">
                    <c:v>1.6385287489560703E-2</c:v>
                  </c:pt>
                </c:numCache>
              </c:numRef>
            </c:plus>
            <c:minus>
              <c:numRef>
                <c:f>'70 Gauss'!$O$35:$R$35</c:f>
                <c:numCache>
                  <c:formatCode>General</c:formatCode>
                  <c:ptCount val="4"/>
                  <c:pt idx="0">
                    <c:v>0</c:v>
                  </c:pt>
                  <c:pt idx="1">
                    <c:v>1.0260088889160902E-2</c:v>
                  </c:pt>
                  <c:pt idx="2">
                    <c:v>1.0679895847983102E-2</c:v>
                  </c:pt>
                  <c:pt idx="3">
                    <c:v>1.6385287489560703E-2</c:v>
                  </c:pt>
                </c:numCache>
              </c:numRef>
            </c:minus>
            <c:spPr>
              <a:ln w="19050"/>
            </c:spPr>
          </c:errBars>
          <c:xVal>
            <c:numRef>
              <c:f>'70 Gauss'!$C$6:$F$6</c:f>
              <c:numCache>
                <c:formatCode>General</c:formatCode>
                <c:ptCount val="4"/>
                <c:pt idx="0">
                  <c:v>0</c:v>
                </c:pt>
                <c:pt idx="1">
                  <c:v>10</c:v>
                </c:pt>
                <c:pt idx="2">
                  <c:v>30</c:v>
                </c:pt>
                <c:pt idx="3">
                  <c:v>60</c:v>
                </c:pt>
              </c:numCache>
            </c:numRef>
          </c:xVal>
          <c:yVal>
            <c:numRef>
              <c:f>'70 Gauss'!$O$34:$R$34</c:f>
              <c:numCache>
                <c:formatCode>General</c:formatCode>
                <c:ptCount val="4"/>
                <c:pt idx="0">
                  <c:v>1</c:v>
                </c:pt>
                <c:pt idx="1">
                  <c:v>1.0022140677987641</c:v>
                </c:pt>
                <c:pt idx="2">
                  <c:v>1.0272955026863371</c:v>
                </c:pt>
                <c:pt idx="3">
                  <c:v>1.08668586208546</c:v>
                </c:pt>
              </c:numCache>
            </c:numRef>
          </c:yVal>
          <c:smooth val="1"/>
        </c:ser>
        <c:ser>
          <c:idx val="3"/>
          <c:order val="1"/>
          <c:tx>
            <c:v>50 Gauss</c:v>
          </c:tx>
          <c:spPr>
            <a:ln>
              <a:solidFill>
                <a:srgbClr val="FF0000"/>
              </a:solidFill>
            </a:ln>
          </c:spPr>
          <c:marker>
            <c:symbol val="circle"/>
            <c:size val="7"/>
            <c:spPr>
              <a:solidFill>
                <a:srgbClr val="FF0000"/>
              </a:solidFill>
              <a:ln>
                <a:solidFill>
                  <a:srgbClr val="FF0000"/>
                </a:solidFill>
              </a:ln>
            </c:spPr>
          </c:marker>
          <c:errBars>
            <c:errDir val="y"/>
            <c:errBarType val="both"/>
            <c:errValType val="cust"/>
            <c:plus>
              <c:numRef>
                <c:f>'50 Gauss'!$H$13:$K$13</c:f>
                <c:numCache>
                  <c:formatCode>General</c:formatCode>
                  <c:ptCount val="4"/>
                  <c:pt idx="0">
                    <c:v>0</c:v>
                  </c:pt>
                  <c:pt idx="1">
                    <c:v>1.28871849743617E-2</c:v>
                  </c:pt>
                  <c:pt idx="2">
                    <c:v>4.4216499295038425E-3</c:v>
                  </c:pt>
                  <c:pt idx="3">
                    <c:v>8.4385011223185782E-3</c:v>
                  </c:pt>
                </c:numCache>
              </c:numRef>
            </c:plus>
            <c:minus>
              <c:numRef>
                <c:f>'50 Gauss'!$H$13:$K$13</c:f>
                <c:numCache>
                  <c:formatCode>General</c:formatCode>
                  <c:ptCount val="4"/>
                  <c:pt idx="0">
                    <c:v>0</c:v>
                  </c:pt>
                  <c:pt idx="1">
                    <c:v>1.28871849743617E-2</c:v>
                  </c:pt>
                  <c:pt idx="2">
                    <c:v>4.4216499295038425E-3</c:v>
                  </c:pt>
                  <c:pt idx="3">
                    <c:v>8.4385011223185782E-3</c:v>
                  </c:pt>
                </c:numCache>
              </c:numRef>
            </c:minus>
            <c:spPr>
              <a:ln w="19050">
                <a:solidFill>
                  <a:srgbClr val="FF0000"/>
                </a:solidFill>
              </a:ln>
            </c:spPr>
          </c:errBars>
          <c:xVal>
            <c:numRef>
              <c:f>'70 Gauss'!$C$6:$F$6</c:f>
              <c:numCache>
                <c:formatCode>General</c:formatCode>
                <c:ptCount val="4"/>
                <c:pt idx="0">
                  <c:v>0</c:v>
                </c:pt>
                <c:pt idx="1">
                  <c:v>10</c:v>
                </c:pt>
                <c:pt idx="2">
                  <c:v>30</c:v>
                </c:pt>
                <c:pt idx="3">
                  <c:v>60</c:v>
                </c:pt>
              </c:numCache>
            </c:numRef>
          </c:xVal>
          <c:yVal>
            <c:numRef>
              <c:f>'50 Gauss'!$H$12:$K$12</c:f>
              <c:numCache>
                <c:formatCode>General</c:formatCode>
                <c:ptCount val="4"/>
                <c:pt idx="0">
                  <c:v>1</c:v>
                </c:pt>
                <c:pt idx="1">
                  <c:v>0.97153243939415901</c:v>
                </c:pt>
                <c:pt idx="2">
                  <c:v>0.9824582091490689</c:v>
                </c:pt>
                <c:pt idx="3">
                  <c:v>0.97676323905874307</c:v>
                </c:pt>
              </c:numCache>
            </c:numRef>
          </c:yVal>
          <c:smooth val="1"/>
        </c:ser>
        <c:ser>
          <c:idx val="1"/>
          <c:order val="2"/>
          <c:tx>
            <c:v>35 Gauss</c:v>
          </c:tx>
          <c:spPr>
            <a:ln>
              <a:solidFill>
                <a:srgbClr val="1F497D"/>
              </a:solidFill>
            </a:ln>
          </c:spPr>
          <c:marker>
            <c:symbol val="square"/>
            <c:size val="7"/>
            <c:spPr>
              <a:solidFill>
                <a:srgbClr val="1F497D"/>
              </a:solidFill>
              <a:ln>
                <a:solidFill>
                  <a:srgbClr val="1F497D"/>
                </a:solidFill>
              </a:ln>
            </c:spPr>
          </c:marker>
          <c:errBars>
            <c:errDir val="y"/>
            <c:errBarType val="both"/>
            <c:errValType val="cust"/>
            <c:plus>
              <c:numRef>
                <c:f>'35 Gauss'!$I$21:$L$21</c:f>
                <c:numCache>
                  <c:formatCode>General</c:formatCode>
                  <c:ptCount val="4"/>
                  <c:pt idx="0">
                    <c:v>0</c:v>
                  </c:pt>
                  <c:pt idx="1">
                    <c:v>7.747031855021771E-3</c:v>
                  </c:pt>
                  <c:pt idx="2">
                    <c:v>3.3346841910271404E-3</c:v>
                  </c:pt>
                  <c:pt idx="3">
                    <c:v>9.6689920927991498E-3</c:v>
                  </c:pt>
                </c:numCache>
              </c:numRef>
            </c:plus>
            <c:minus>
              <c:numRef>
                <c:f>'35 Gauss'!$I$21:$L$21</c:f>
                <c:numCache>
                  <c:formatCode>General</c:formatCode>
                  <c:ptCount val="4"/>
                  <c:pt idx="0">
                    <c:v>0</c:v>
                  </c:pt>
                  <c:pt idx="1">
                    <c:v>7.747031855021771E-3</c:v>
                  </c:pt>
                  <c:pt idx="2">
                    <c:v>3.3346841910271404E-3</c:v>
                  </c:pt>
                  <c:pt idx="3">
                    <c:v>9.6689920927991498E-3</c:v>
                  </c:pt>
                </c:numCache>
              </c:numRef>
            </c:minus>
            <c:spPr>
              <a:ln w="19050">
                <a:solidFill>
                  <a:srgbClr val="1F497D"/>
                </a:solidFill>
              </a:ln>
            </c:spPr>
          </c:errBars>
          <c:xVal>
            <c:numRef>
              <c:f>'70 Gauss'!$C$6:$F$6</c:f>
              <c:numCache>
                <c:formatCode>General</c:formatCode>
                <c:ptCount val="4"/>
                <c:pt idx="0">
                  <c:v>0</c:v>
                </c:pt>
                <c:pt idx="1">
                  <c:v>10</c:v>
                </c:pt>
                <c:pt idx="2">
                  <c:v>30</c:v>
                </c:pt>
                <c:pt idx="3">
                  <c:v>60</c:v>
                </c:pt>
              </c:numCache>
            </c:numRef>
          </c:xVal>
          <c:yVal>
            <c:numRef>
              <c:f>'35 Gauss'!$I$20:$L$20</c:f>
              <c:numCache>
                <c:formatCode>General</c:formatCode>
                <c:ptCount val="4"/>
                <c:pt idx="0">
                  <c:v>1</c:v>
                </c:pt>
                <c:pt idx="1">
                  <c:v>0.97743982526311313</c:v>
                </c:pt>
                <c:pt idx="2">
                  <c:v>0.97007376073898799</c:v>
                </c:pt>
                <c:pt idx="3">
                  <c:v>0.96472692670085103</c:v>
                </c:pt>
              </c:numCache>
            </c:numRef>
          </c:yVal>
          <c:smooth val="1"/>
        </c:ser>
        <c:dLbls/>
        <c:axId val="121496704"/>
        <c:axId val="122364672"/>
      </c:scatterChart>
      <c:valAx>
        <c:axId val="121496704"/>
        <c:scaling>
          <c:orientation val="minMax"/>
          <c:max val="80"/>
        </c:scaling>
        <c:axPos val="b"/>
        <c:title>
          <c:tx>
            <c:rich>
              <a:bodyPr/>
              <a:lstStyle/>
              <a:p>
                <a:pPr>
                  <a:defRPr lang="en-US" sz="1200">
                    <a:latin typeface="Arial" pitchFamily="34" charset="0"/>
                    <a:cs typeface="Arial" pitchFamily="34" charset="0"/>
                  </a:defRPr>
                </a:pPr>
                <a:r>
                  <a:rPr lang="en-US" sz="1200" dirty="0">
                    <a:latin typeface="Arial" pitchFamily="34" charset="0"/>
                    <a:cs typeface="Arial" pitchFamily="34" charset="0"/>
                  </a:rPr>
                  <a:t>Time (min)</a:t>
                </a:r>
              </a:p>
            </c:rich>
          </c:tx>
        </c:title>
        <c:numFmt formatCode="General" sourceLinked="1"/>
        <c:majorTickMark val="cross"/>
        <c:minorTickMark val="in"/>
        <c:tickLblPos val="nextTo"/>
        <c:spPr>
          <a:ln w="19050">
            <a:solidFill>
              <a:sysClr val="windowText" lastClr="000000"/>
            </a:solidFill>
          </a:ln>
        </c:spPr>
        <c:txPr>
          <a:bodyPr/>
          <a:lstStyle/>
          <a:p>
            <a:pPr>
              <a:defRPr lang="en-US" sz="1200" b="1">
                <a:latin typeface="Arial" pitchFamily="34" charset="0"/>
                <a:cs typeface="Arial" pitchFamily="34" charset="0"/>
              </a:defRPr>
            </a:pPr>
            <a:endParaRPr lang="en-US"/>
          </a:p>
        </c:txPr>
        <c:crossAx val="122364672"/>
        <c:crosses val="autoZero"/>
        <c:crossBetween val="midCat"/>
        <c:majorUnit val="10"/>
      </c:valAx>
      <c:valAx>
        <c:axId val="122364672"/>
        <c:scaling>
          <c:orientation val="minMax"/>
          <c:max val="1.1499999999999997"/>
          <c:min val="0.9"/>
        </c:scaling>
        <c:axPos val="l"/>
        <c:majorGridlines>
          <c:spPr>
            <a:ln>
              <a:noFill/>
            </a:ln>
          </c:spPr>
        </c:majorGridlines>
        <c:title>
          <c:tx>
            <c:rich>
              <a:bodyPr rot="-5400000" vert="horz"/>
              <a:lstStyle/>
              <a:p>
                <a:pPr>
                  <a:defRPr lang="en-US" sz="2000">
                    <a:latin typeface="Arial" pitchFamily="34" charset="0"/>
                    <a:cs typeface="Arial" pitchFamily="34" charset="0"/>
                  </a:defRPr>
                </a:pPr>
                <a:r>
                  <a:rPr lang="en-US" sz="1200" dirty="0" smtClean="0">
                    <a:latin typeface="Arial" pitchFamily="34" charset="0"/>
                    <a:cs typeface="Arial" pitchFamily="34" charset="0"/>
                  </a:rPr>
                  <a:t>Normalized </a:t>
                </a:r>
                <a:r>
                  <a:rPr lang="en-US" sz="1200" dirty="0" err="1" smtClean="0">
                    <a:latin typeface="Arial" pitchFamily="34" charset="0"/>
                    <a:cs typeface="Arial" pitchFamily="34" charset="0"/>
                  </a:rPr>
                  <a:t>YPet</a:t>
                </a:r>
                <a:r>
                  <a:rPr lang="en-US" sz="1200" dirty="0" smtClean="0">
                    <a:latin typeface="Arial" pitchFamily="34" charset="0"/>
                    <a:cs typeface="Arial" pitchFamily="34" charset="0"/>
                  </a:rPr>
                  <a:t>/CFP</a:t>
                </a:r>
                <a:endParaRPr lang="en-US" sz="1200" dirty="0">
                  <a:latin typeface="Arial" pitchFamily="34" charset="0"/>
                  <a:cs typeface="Arial" pitchFamily="34" charset="0"/>
                </a:endParaRPr>
              </a:p>
            </c:rich>
          </c:tx>
        </c:title>
        <c:numFmt formatCode="#,##0.00" sourceLinked="0"/>
        <c:majorTickMark val="cross"/>
        <c:minorTickMark val="in"/>
        <c:tickLblPos val="nextTo"/>
        <c:spPr>
          <a:ln w="19050">
            <a:solidFill>
              <a:sysClr val="windowText" lastClr="000000"/>
            </a:solidFill>
          </a:ln>
        </c:spPr>
        <c:txPr>
          <a:bodyPr/>
          <a:lstStyle/>
          <a:p>
            <a:pPr>
              <a:defRPr lang="en-US" sz="1200" b="1">
                <a:latin typeface="Arial" pitchFamily="34" charset="0"/>
                <a:cs typeface="Arial" pitchFamily="34" charset="0"/>
              </a:defRPr>
            </a:pPr>
            <a:endParaRPr lang="en-US"/>
          </a:p>
        </c:txPr>
        <c:crossAx val="121496704"/>
        <c:crosses val="autoZero"/>
        <c:crossBetween val="midCat"/>
      </c:valAx>
      <c:spPr>
        <a:ln w="19050">
          <a:solidFill>
            <a:sysClr val="windowText" lastClr="000000"/>
          </a:solidFill>
        </a:ln>
      </c:spPr>
    </c:plotArea>
    <c:legend>
      <c:legendPos val="r"/>
      <c:layout>
        <c:manualLayout>
          <c:xMode val="edge"/>
          <c:yMode val="edge"/>
          <c:x val="0.20358705161854798"/>
          <c:y val="7.3795713035870514E-2"/>
          <c:w val="0.43586997389789117"/>
          <c:h val="0.21626342161775203"/>
        </c:manualLayout>
      </c:layout>
      <c:overlay val="1"/>
      <c:txPr>
        <a:bodyPr/>
        <a:lstStyle/>
        <a:p>
          <a:pPr>
            <a:defRPr lang="en-US" sz="1050" b="1"/>
          </a:pPr>
          <a:endParaRPr lang="en-US"/>
        </a:p>
      </c:txPr>
    </c:legend>
    <c:plotVisOnly val="1"/>
    <c:dispBlanksAs val="gap"/>
  </c:chart>
  <c:externalData r:id="rId2"/>
</c:chartSpace>
</file>

<file path=ppt/charts/chart10.xml><?xml version="1.0" encoding="utf-8"?>
<c:chartSpace xmlns:c="http://schemas.openxmlformats.org/drawingml/2006/chart" xmlns:a="http://schemas.openxmlformats.org/drawingml/2006/main" xmlns:r="http://schemas.openxmlformats.org/officeDocument/2006/relationships">
  <c:lang val="en-IN"/>
  <c:clrMapOvr bg1="lt1" tx1="dk1" bg2="lt2" tx2="dk2" accent1="accent1" accent2="accent2" accent3="accent3" accent4="accent4" accent5="accent5" accent6="accent6" hlink="hlink" folHlink="folHlink"/>
  <c:chart>
    <c:autoTitleDeleted val="1"/>
    <c:plotArea>
      <c:layout/>
      <c:scatterChart>
        <c:scatterStyle val="smoothMarker"/>
        <c:ser>
          <c:idx val="0"/>
          <c:order val="0"/>
          <c:tx>
            <c:strRef>
              <c:f>Sheet1!$M$10</c:f>
              <c:strCache>
                <c:ptCount val="1"/>
                <c:pt idx="0">
                  <c:v>RGD</c:v>
                </c:pt>
              </c:strCache>
            </c:strRef>
          </c:tx>
          <c:spPr>
            <a:ln w="31750">
              <a:solidFill>
                <a:sysClr val="windowText" lastClr="000000"/>
              </a:solidFill>
            </a:ln>
          </c:spPr>
          <c:marker>
            <c:spPr>
              <a:solidFill>
                <a:sysClr val="windowText" lastClr="000000"/>
              </a:solidFill>
              <a:ln>
                <a:solidFill>
                  <a:sysClr val="windowText" lastClr="000000"/>
                </a:solidFill>
              </a:ln>
            </c:spPr>
          </c:marker>
          <c:errBars>
            <c:errDir val="y"/>
            <c:errBarType val="both"/>
            <c:errValType val="cust"/>
            <c:plus>
              <c:numRef>
                <c:f>Sheet1!$N$12:$Q$12</c:f>
                <c:numCache>
                  <c:formatCode>General</c:formatCode>
                  <c:ptCount val="4"/>
                  <c:pt idx="0">
                    <c:v>0</c:v>
                  </c:pt>
                  <c:pt idx="1">
                    <c:v>1.0260088889160902E-2</c:v>
                  </c:pt>
                  <c:pt idx="2">
                    <c:v>1.0679895847983102E-2</c:v>
                  </c:pt>
                  <c:pt idx="3">
                    <c:v>1.6385287489560703E-2</c:v>
                  </c:pt>
                </c:numCache>
              </c:numRef>
            </c:plus>
            <c:minus>
              <c:numRef>
                <c:f>Sheet1!$N$12:$Q$12</c:f>
                <c:numCache>
                  <c:formatCode>General</c:formatCode>
                  <c:ptCount val="4"/>
                  <c:pt idx="0">
                    <c:v>0</c:v>
                  </c:pt>
                  <c:pt idx="1">
                    <c:v>1.0260088889160902E-2</c:v>
                  </c:pt>
                  <c:pt idx="2">
                    <c:v>1.0679895847983102E-2</c:v>
                  </c:pt>
                  <c:pt idx="3">
                    <c:v>1.6385287489560703E-2</c:v>
                  </c:pt>
                </c:numCache>
              </c:numRef>
            </c:minus>
          </c:errBars>
          <c:xVal>
            <c:numRef>
              <c:f>Sheet1!$B$8:$E$8</c:f>
              <c:numCache>
                <c:formatCode>General</c:formatCode>
                <c:ptCount val="4"/>
                <c:pt idx="0">
                  <c:v>0</c:v>
                </c:pt>
                <c:pt idx="1">
                  <c:v>10</c:v>
                </c:pt>
                <c:pt idx="2">
                  <c:v>30</c:v>
                </c:pt>
                <c:pt idx="3">
                  <c:v>60</c:v>
                </c:pt>
              </c:numCache>
            </c:numRef>
          </c:xVal>
          <c:yVal>
            <c:numRef>
              <c:f>Sheet1!$N$11:$Q$11</c:f>
              <c:numCache>
                <c:formatCode>General</c:formatCode>
                <c:ptCount val="4"/>
                <c:pt idx="0">
                  <c:v>1</c:v>
                </c:pt>
                <c:pt idx="1">
                  <c:v>1.0022140677987641</c:v>
                </c:pt>
                <c:pt idx="2">
                  <c:v>1.0272955026863371</c:v>
                </c:pt>
                <c:pt idx="3">
                  <c:v>1.08668586208546</c:v>
                </c:pt>
              </c:numCache>
            </c:numRef>
          </c:yVal>
          <c:smooth val="1"/>
        </c:ser>
        <c:ser>
          <c:idx val="1"/>
          <c:order val="1"/>
          <c:tx>
            <c:strRef>
              <c:f>Sheet1!$A$6</c:f>
              <c:strCache>
                <c:ptCount val="1"/>
                <c:pt idx="0">
                  <c:v>RGD+β1mAb</c:v>
                </c:pt>
              </c:strCache>
            </c:strRef>
          </c:tx>
          <c:spPr>
            <a:ln w="25400">
              <a:solidFill>
                <a:srgbClr val="FF0000"/>
              </a:solidFill>
            </a:ln>
          </c:spPr>
          <c:marker>
            <c:symbol val="square"/>
            <c:size val="7"/>
            <c:spPr>
              <a:solidFill>
                <a:srgbClr val="FF0000"/>
              </a:solidFill>
              <a:ln>
                <a:solidFill>
                  <a:srgbClr val="FF0000"/>
                </a:solidFill>
              </a:ln>
            </c:spPr>
          </c:marker>
          <c:errBars>
            <c:errDir val="y"/>
            <c:errBarType val="both"/>
            <c:errValType val="cust"/>
            <c:plus>
              <c:numRef>
                <c:f>Sheet1!$G$23:$J$23</c:f>
                <c:numCache>
                  <c:formatCode>General</c:formatCode>
                  <c:ptCount val="4"/>
                  <c:pt idx="0">
                    <c:v>0</c:v>
                  </c:pt>
                  <c:pt idx="1">
                    <c:v>8.8334102225454438E-3</c:v>
                  </c:pt>
                  <c:pt idx="2">
                    <c:v>1.13612989461434E-2</c:v>
                  </c:pt>
                  <c:pt idx="3">
                    <c:v>1.1457977493873301E-2</c:v>
                  </c:pt>
                </c:numCache>
              </c:numRef>
            </c:plus>
            <c:minus>
              <c:numRef>
                <c:f>Sheet1!$G$23:$J$23</c:f>
                <c:numCache>
                  <c:formatCode>General</c:formatCode>
                  <c:ptCount val="4"/>
                  <c:pt idx="0">
                    <c:v>0</c:v>
                  </c:pt>
                  <c:pt idx="1">
                    <c:v>8.8334102225454438E-3</c:v>
                  </c:pt>
                  <c:pt idx="2">
                    <c:v>1.13612989461434E-2</c:v>
                  </c:pt>
                  <c:pt idx="3">
                    <c:v>1.1457977493873301E-2</c:v>
                  </c:pt>
                </c:numCache>
              </c:numRef>
            </c:minus>
            <c:spPr>
              <a:ln>
                <a:solidFill>
                  <a:srgbClr val="FF0000"/>
                </a:solidFill>
              </a:ln>
            </c:spPr>
          </c:errBars>
          <c:xVal>
            <c:numRef>
              <c:f>Sheet1!$B$8:$E$8</c:f>
              <c:numCache>
                <c:formatCode>General</c:formatCode>
                <c:ptCount val="4"/>
                <c:pt idx="0">
                  <c:v>0</c:v>
                </c:pt>
                <c:pt idx="1">
                  <c:v>10</c:v>
                </c:pt>
                <c:pt idx="2">
                  <c:v>30</c:v>
                </c:pt>
                <c:pt idx="3">
                  <c:v>60</c:v>
                </c:pt>
              </c:numCache>
            </c:numRef>
          </c:xVal>
          <c:yVal>
            <c:numRef>
              <c:f>Sheet1!$G$21:$J$21</c:f>
              <c:numCache>
                <c:formatCode>General</c:formatCode>
                <c:ptCount val="4"/>
                <c:pt idx="0">
                  <c:v>1</c:v>
                </c:pt>
                <c:pt idx="1">
                  <c:v>0.98889161799312519</c:v>
                </c:pt>
                <c:pt idx="2">
                  <c:v>0.97357653169574099</c:v>
                </c:pt>
                <c:pt idx="3">
                  <c:v>0.94281709401178104</c:v>
                </c:pt>
              </c:numCache>
            </c:numRef>
          </c:yVal>
          <c:smooth val="1"/>
        </c:ser>
        <c:ser>
          <c:idx val="2"/>
          <c:order val="2"/>
          <c:tx>
            <c:strRef>
              <c:f>Sheet1!$A$26</c:f>
              <c:strCache>
                <c:ptCount val="1"/>
                <c:pt idx="0">
                  <c:v>PLL</c:v>
                </c:pt>
              </c:strCache>
            </c:strRef>
          </c:tx>
          <c:spPr>
            <a:ln w="19050">
              <a:solidFill>
                <a:srgbClr val="1F497D"/>
              </a:solidFill>
            </a:ln>
          </c:spPr>
          <c:marker>
            <c:symbol val="triangle"/>
            <c:size val="7"/>
            <c:spPr>
              <a:solidFill>
                <a:srgbClr val="1F497D"/>
              </a:solidFill>
              <a:ln>
                <a:solidFill>
                  <a:srgbClr val="1F497D"/>
                </a:solidFill>
              </a:ln>
            </c:spPr>
          </c:marker>
          <c:errBars>
            <c:errDir val="y"/>
            <c:errBarType val="both"/>
            <c:errValType val="cust"/>
            <c:plus>
              <c:numRef>
                <c:f>Sheet1!$G$39:$J$39</c:f>
                <c:numCache>
                  <c:formatCode>General</c:formatCode>
                  <c:ptCount val="4"/>
                  <c:pt idx="0">
                    <c:v>0</c:v>
                  </c:pt>
                  <c:pt idx="1">
                    <c:v>4.6245901822426806E-3</c:v>
                  </c:pt>
                  <c:pt idx="2">
                    <c:v>1.2473463755264699E-2</c:v>
                  </c:pt>
                  <c:pt idx="3">
                    <c:v>1.0649268955233099E-2</c:v>
                  </c:pt>
                </c:numCache>
              </c:numRef>
            </c:plus>
            <c:minus>
              <c:numRef>
                <c:f>Sheet1!$G$39:$J$39</c:f>
                <c:numCache>
                  <c:formatCode>General</c:formatCode>
                  <c:ptCount val="4"/>
                  <c:pt idx="0">
                    <c:v>0</c:v>
                  </c:pt>
                  <c:pt idx="1">
                    <c:v>4.6245901822426806E-3</c:v>
                  </c:pt>
                  <c:pt idx="2">
                    <c:v>1.2473463755264699E-2</c:v>
                  </c:pt>
                  <c:pt idx="3">
                    <c:v>1.0649268955233099E-2</c:v>
                  </c:pt>
                </c:numCache>
              </c:numRef>
            </c:minus>
            <c:spPr>
              <a:ln>
                <a:solidFill>
                  <a:srgbClr val="1F497D"/>
                </a:solidFill>
              </a:ln>
            </c:spPr>
          </c:errBars>
          <c:xVal>
            <c:numRef>
              <c:f>Sheet1!$B$8:$E$8</c:f>
              <c:numCache>
                <c:formatCode>General</c:formatCode>
                <c:ptCount val="4"/>
                <c:pt idx="0">
                  <c:v>0</c:v>
                </c:pt>
                <c:pt idx="1">
                  <c:v>10</c:v>
                </c:pt>
                <c:pt idx="2">
                  <c:v>30</c:v>
                </c:pt>
                <c:pt idx="3">
                  <c:v>60</c:v>
                </c:pt>
              </c:numCache>
            </c:numRef>
          </c:xVal>
          <c:yVal>
            <c:numRef>
              <c:f>Sheet1!$G$37:$J$37</c:f>
              <c:numCache>
                <c:formatCode>General</c:formatCode>
                <c:ptCount val="4"/>
                <c:pt idx="0">
                  <c:v>1</c:v>
                </c:pt>
                <c:pt idx="1">
                  <c:v>0.97860020600495112</c:v>
                </c:pt>
                <c:pt idx="2">
                  <c:v>0.96802490083013004</c:v>
                </c:pt>
                <c:pt idx="3">
                  <c:v>0.95311928504120791</c:v>
                </c:pt>
              </c:numCache>
            </c:numRef>
          </c:yVal>
          <c:smooth val="1"/>
        </c:ser>
        <c:dLbls/>
        <c:axId val="130319488"/>
        <c:axId val="130321408"/>
      </c:scatterChart>
      <c:valAx>
        <c:axId val="130319488"/>
        <c:scaling>
          <c:orientation val="minMax"/>
          <c:max val="80"/>
          <c:min val="0"/>
        </c:scaling>
        <c:axPos val="b"/>
        <c:title>
          <c:tx>
            <c:rich>
              <a:bodyPr/>
              <a:lstStyle/>
              <a:p>
                <a:pPr>
                  <a:defRPr lang="en-US" sz="1200">
                    <a:latin typeface="Arial" pitchFamily="34" charset="0"/>
                    <a:cs typeface="Arial" pitchFamily="34" charset="0"/>
                  </a:defRPr>
                </a:pPr>
                <a:r>
                  <a:rPr lang="en-US" sz="1200" dirty="0" smtClean="0">
                    <a:latin typeface="Arial" pitchFamily="34" charset="0"/>
                    <a:cs typeface="Arial" pitchFamily="34" charset="0"/>
                  </a:rPr>
                  <a:t>Time (min)</a:t>
                </a:r>
                <a:endParaRPr lang="en-US" sz="1200" dirty="0">
                  <a:latin typeface="Arial" pitchFamily="34" charset="0"/>
                  <a:cs typeface="Arial" pitchFamily="34" charset="0"/>
                </a:endParaRPr>
              </a:p>
            </c:rich>
          </c:tx>
        </c:title>
        <c:numFmt formatCode="General" sourceLinked="1"/>
        <c:majorTickMark val="cross"/>
        <c:minorTickMark val="in"/>
        <c:tickLblPos val="nextTo"/>
        <c:spPr>
          <a:ln w="19050">
            <a:solidFill>
              <a:sysClr val="windowText" lastClr="000000"/>
            </a:solidFill>
          </a:ln>
        </c:spPr>
        <c:txPr>
          <a:bodyPr/>
          <a:lstStyle/>
          <a:p>
            <a:pPr>
              <a:defRPr lang="en-US" sz="1200" b="1">
                <a:latin typeface="Arial" pitchFamily="34" charset="0"/>
                <a:cs typeface="Arial" pitchFamily="34" charset="0"/>
              </a:defRPr>
            </a:pPr>
            <a:endParaRPr lang="en-US"/>
          </a:p>
        </c:txPr>
        <c:crossAx val="130321408"/>
        <c:crosses val="autoZero"/>
        <c:crossBetween val="midCat"/>
        <c:majorUnit val="10"/>
      </c:valAx>
      <c:valAx>
        <c:axId val="130321408"/>
        <c:scaling>
          <c:orientation val="minMax"/>
          <c:max val="1.1499999999999997"/>
          <c:min val="0.9"/>
        </c:scaling>
        <c:axPos val="l"/>
        <c:majorGridlines>
          <c:spPr>
            <a:ln>
              <a:noFill/>
            </a:ln>
          </c:spPr>
        </c:majorGridlines>
        <c:title>
          <c:tx>
            <c:rich>
              <a:bodyPr rot="-5400000" vert="horz"/>
              <a:lstStyle/>
              <a:p>
                <a:pPr>
                  <a:defRPr lang="en-US" sz="1200">
                    <a:latin typeface="Arial" pitchFamily="34" charset="0"/>
                    <a:cs typeface="Arial" pitchFamily="34" charset="0"/>
                  </a:defRPr>
                </a:pPr>
                <a:r>
                  <a:rPr lang="en-US" sz="1200" dirty="0" smtClean="0">
                    <a:latin typeface="Arial" pitchFamily="34" charset="0"/>
                    <a:cs typeface="Arial" pitchFamily="34" charset="0"/>
                  </a:rPr>
                  <a:t>Normalized </a:t>
                </a:r>
                <a:r>
                  <a:rPr lang="en-US" sz="1200" dirty="0" err="1" smtClean="0">
                    <a:latin typeface="Arial" pitchFamily="34" charset="0"/>
                    <a:cs typeface="Arial" pitchFamily="34" charset="0"/>
                  </a:rPr>
                  <a:t>YPet</a:t>
                </a:r>
                <a:r>
                  <a:rPr lang="en-US" sz="1200" dirty="0" smtClean="0">
                    <a:latin typeface="Arial" pitchFamily="34" charset="0"/>
                    <a:cs typeface="Arial" pitchFamily="34" charset="0"/>
                  </a:rPr>
                  <a:t>/CFP</a:t>
                </a:r>
                <a:endParaRPr lang="en-US" sz="1200" dirty="0">
                  <a:latin typeface="Arial" pitchFamily="34" charset="0"/>
                  <a:cs typeface="Arial" pitchFamily="34" charset="0"/>
                </a:endParaRPr>
              </a:p>
            </c:rich>
          </c:tx>
        </c:title>
        <c:numFmt formatCode="#,##0.00" sourceLinked="0"/>
        <c:majorTickMark val="cross"/>
        <c:minorTickMark val="in"/>
        <c:tickLblPos val="nextTo"/>
        <c:spPr>
          <a:ln w="19050">
            <a:solidFill>
              <a:sysClr val="windowText" lastClr="000000"/>
            </a:solidFill>
          </a:ln>
        </c:spPr>
        <c:txPr>
          <a:bodyPr/>
          <a:lstStyle/>
          <a:p>
            <a:pPr>
              <a:defRPr lang="en-US" sz="1200" b="1">
                <a:latin typeface="Arial" pitchFamily="34" charset="0"/>
                <a:cs typeface="Arial" pitchFamily="34" charset="0"/>
              </a:defRPr>
            </a:pPr>
            <a:endParaRPr lang="en-US"/>
          </a:p>
        </c:txPr>
        <c:crossAx val="130319488"/>
        <c:crosses val="autoZero"/>
        <c:crossBetween val="midCat"/>
        <c:majorUnit val="0.05"/>
      </c:valAx>
      <c:spPr>
        <a:ln w="19050">
          <a:solidFill>
            <a:sysClr val="windowText" lastClr="000000"/>
          </a:solidFill>
        </a:ln>
      </c:spPr>
    </c:plotArea>
    <c:legend>
      <c:legendPos val="r"/>
      <c:layout>
        <c:manualLayout>
          <c:xMode val="edge"/>
          <c:yMode val="edge"/>
          <c:x val="0.28008208532756912"/>
          <c:y val="7.7670166229221418E-2"/>
          <c:w val="0.36778275477273298"/>
          <c:h val="0.23963572735226299"/>
        </c:manualLayout>
      </c:layout>
      <c:overlay val="1"/>
      <c:txPr>
        <a:bodyPr/>
        <a:lstStyle/>
        <a:p>
          <a:pPr>
            <a:defRPr lang="en-US" sz="1200" b="1"/>
          </a:pPr>
          <a:endParaRPr lang="en-US"/>
        </a:p>
      </c:txPr>
    </c:legend>
    <c:plotVisOnly val="1"/>
    <c:dispBlanksAs val="gap"/>
  </c:chart>
  <c:externalData r:id="rId2"/>
</c:chartSpace>
</file>

<file path=ppt/charts/chart11.xml><?xml version="1.0" encoding="utf-8"?>
<c:chartSpace xmlns:c="http://schemas.openxmlformats.org/drawingml/2006/chart" xmlns:a="http://schemas.openxmlformats.org/drawingml/2006/main" xmlns:r="http://schemas.openxmlformats.org/officeDocument/2006/relationships">
  <c:lang val="en-IN"/>
  <c:clrMapOvr bg1="lt1" tx1="dk1" bg2="lt2" tx2="dk2" accent1="accent1" accent2="accent2" accent3="accent3" accent4="accent4" accent5="accent5" accent6="accent6" hlink="hlink" folHlink="folHlink"/>
  <c:chart>
    <c:autoTitleDeleted val="1"/>
    <c:plotArea>
      <c:layout/>
      <c:barChart>
        <c:barDir val="col"/>
        <c:grouping val="clustered"/>
        <c:ser>
          <c:idx val="0"/>
          <c:order val="0"/>
          <c:spPr>
            <a:solidFill>
              <a:schemeClr val="tx1"/>
            </a:solidFill>
            <a:ln>
              <a:solidFill>
                <a:sysClr val="windowText" lastClr="000000"/>
              </a:solidFill>
            </a:ln>
          </c:spPr>
          <c:errBars>
            <c:errBarType val="plus"/>
            <c:errValType val="cust"/>
            <c:plus>
              <c:numRef>
                <c:f>(Sheet1!$M$56,Sheet1!$C$56,Sheet1!$I$56,Sheet1!$F$56)</c:f>
                <c:numCache>
                  <c:formatCode>General</c:formatCode>
                  <c:ptCount val="4"/>
                  <c:pt idx="0">
                    <c:v>3.9892335528800914E-2</c:v>
                  </c:pt>
                  <c:pt idx="1">
                    <c:v>9.1370185005350407E-3</c:v>
                  </c:pt>
                  <c:pt idx="2">
                    <c:v>7.1403844521794203E-3</c:v>
                  </c:pt>
                  <c:pt idx="3">
                    <c:v>1.4233415231813302E-2</c:v>
                  </c:pt>
                </c:numCache>
              </c:numRef>
            </c:plus>
            <c:minus>
              <c:numRef>
                <c:f>(Sheet1!$M$56,Sheet1!$C$56,Sheet1!$I$56,Sheet1!$F$56)</c:f>
                <c:numCache>
                  <c:formatCode>General</c:formatCode>
                  <c:ptCount val="4"/>
                  <c:pt idx="0">
                    <c:v>3.9892335528800914E-2</c:v>
                  </c:pt>
                  <c:pt idx="1">
                    <c:v>9.1370185005350407E-3</c:v>
                  </c:pt>
                  <c:pt idx="2">
                    <c:v>7.1403844521794203E-3</c:v>
                  </c:pt>
                  <c:pt idx="3">
                    <c:v>1.4233415231813302E-2</c:v>
                  </c:pt>
                </c:numCache>
              </c:numRef>
            </c:minus>
            <c:spPr>
              <a:ln w="19050"/>
            </c:spPr>
          </c:errBars>
          <c:cat>
            <c:strRef>
              <c:f>(Sheet1!$L$4,Sheet1!$B$5,Sheet1!$H$5,Sheet1!$E$5)</c:f>
              <c:strCache>
                <c:ptCount val="4"/>
                <c:pt idx="0">
                  <c:v>Control</c:v>
                </c:pt>
                <c:pt idx="1">
                  <c:v>Colch </c:v>
                </c:pt>
                <c:pt idx="2">
                  <c:v>ML7</c:v>
                </c:pt>
                <c:pt idx="3">
                  <c:v>LatA</c:v>
                </c:pt>
              </c:strCache>
            </c:strRef>
          </c:cat>
          <c:val>
            <c:numRef>
              <c:f>(Sheet1!$M$54,Sheet1!$C$54,Sheet1!$I$54,Sheet1!$F$54)</c:f>
              <c:numCache>
                <c:formatCode>General</c:formatCode>
                <c:ptCount val="4"/>
                <c:pt idx="0">
                  <c:v>1.2744782608695659</c:v>
                </c:pt>
                <c:pt idx="1">
                  <c:v>1.1262243902439018</c:v>
                </c:pt>
                <c:pt idx="2">
                  <c:v>1.08879268292683</c:v>
                </c:pt>
                <c:pt idx="3">
                  <c:v>1.0354951219512203</c:v>
                </c:pt>
              </c:numCache>
            </c:numRef>
          </c:val>
        </c:ser>
        <c:dLbls/>
        <c:axId val="149666816"/>
        <c:axId val="149780352"/>
      </c:barChart>
      <c:catAx>
        <c:axId val="149666816"/>
        <c:scaling>
          <c:orientation val="minMax"/>
        </c:scaling>
        <c:axPos val="b"/>
        <c:numFmt formatCode="0.00" sourceLinked="0"/>
        <c:majorTickMark val="cross"/>
        <c:tickLblPos val="nextTo"/>
        <c:spPr>
          <a:ln w="19050">
            <a:solidFill>
              <a:sysClr val="windowText" lastClr="000000"/>
            </a:solidFill>
          </a:ln>
        </c:spPr>
        <c:txPr>
          <a:bodyPr rot="0"/>
          <a:lstStyle/>
          <a:p>
            <a:pPr>
              <a:defRPr lang="en-US" sz="1200" b="1">
                <a:latin typeface="Arial" pitchFamily="34" charset="0"/>
                <a:cs typeface="Arial" pitchFamily="34" charset="0"/>
              </a:defRPr>
            </a:pPr>
            <a:endParaRPr lang="en-US"/>
          </a:p>
        </c:txPr>
        <c:crossAx val="149780352"/>
        <c:crosses val="autoZero"/>
        <c:auto val="1"/>
        <c:lblAlgn val="ctr"/>
        <c:lblOffset val="100"/>
      </c:catAx>
      <c:valAx>
        <c:axId val="149780352"/>
        <c:scaling>
          <c:orientation val="minMax"/>
          <c:max val="1.6"/>
          <c:min val="0.70000000000000007"/>
        </c:scaling>
        <c:axPos val="l"/>
        <c:title>
          <c:tx>
            <c:rich>
              <a:bodyPr/>
              <a:lstStyle/>
              <a:p>
                <a:pPr>
                  <a:defRPr lang="en-US" sz="1200">
                    <a:latin typeface="Arial" pitchFamily="34" charset="0"/>
                    <a:cs typeface="Arial" pitchFamily="34" charset="0"/>
                  </a:defRPr>
                </a:pPr>
                <a:r>
                  <a:rPr lang="en-US" sz="1200" dirty="0" smtClean="0">
                    <a:latin typeface="Arial" pitchFamily="34" charset="0"/>
                    <a:cs typeface="Arial" pitchFamily="34" charset="0"/>
                  </a:rPr>
                  <a:t>H3K9-me</a:t>
                </a:r>
                <a:r>
                  <a:rPr lang="en-US" sz="1200" baseline="0" dirty="0" smtClean="0">
                    <a:latin typeface="Arial" pitchFamily="34" charset="0"/>
                    <a:cs typeface="Arial" pitchFamily="34" charset="0"/>
                  </a:rPr>
                  <a:t> </a:t>
                </a:r>
                <a:r>
                  <a:rPr lang="en-US" sz="1200" dirty="0" smtClean="0">
                    <a:latin typeface="Arial" pitchFamily="34" charset="0"/>
                    <a:cs typeface="Arial" pitchFamily="34" charset="0"/>
                  </a:rPr>
                  <a:t>(</a:t>
                </a:r>
                <a:r>
                  <a:rPr lang="en-US" sz="1200" dirty="0" err="1" smtClean="0">
                    <a:latin typeface="Arial" pitchFamily="34" charset="0"/>
                    <a:cs typeface="Arial" pitchFamily="34" charset="0"/>
                  </a:rPr>
                  <a:t>YPet</a:t>
                </a:r>
                <a:r>
                  <a:rPr lang="en-US" sz="1200" dirty="0" smtClean="0">
                    <a:latin typeface="Arial" pitchFamily="34" charset="0"/>
                    <a:cs typeface="Arial" pitchFamily="34" charset="0"/>
                  </a:rPr>
                  <a:t>/CFP</a:t>
                </a:r>
                <a:r>
                  <a:rPr lang="en-US" sz="1200" dirty="0">
                    <a:latin typeface="Arial" pitchFamily="34" charset="0"/>
                    <a:cs typeface="Arial" pitchFamily="34" charset="0"/>
                  </a:rPr>
                  <a:t>)</a:t>
                </a:r>
              </a:p>
            </c:rich>
          </c:tx>
        </c:title>
        <c:numFmt formatCode="General" sourceLinked="1"/>
        <c:majorTickMark val="cross"/>
        <c:minorTickMark val="in"/>
        <c:tickLblPos val="nextTo"/>
        <c:spPr>
          <a:ln w="19050">
            <a:solidFill>
              <a:sysClr val="windowText" lastClr="000000"/>
            </a:solidFill>
          </a:ln>
        </c:spPr>
        <c:txPr>
          <a:bodyPr/>
          <a:lstStyle/>
          <a:p>
            <a:pPr>
              <a:defRPr lang="en-US" sz="1200" b="1">
                <a:latin typeface="Arial" pitchFamily="34" charset="0"/>
                <a:cs typeface="Arial" pitchFamily="34" charset="0"/>
              </a:defRPr>
            </a:pPr>
            <a:endParaRPr lang="en-US"/>
          </a:p>
        </c:txPr>
        <c:crossAx val="149666816"/>
        <c:crosses val="autoZero"/>
        <c:crossBetween val="between"/>
      </c:valAx>
      <c:spPr>
        <a:ln w="19050">
          <a:solidFill>
            <a:sysClr val="windowText" lastClr="000000"/>
          </a:solidFill>
        </a:ln>
      </c:spPr>
    </c:plotArea>
    <c:plotVisOnly val="1"/>
    <c:dispBlanksAs val="gap"/>
  </c:chart>
  <c:spPr>
    <a:ln w="19050">
      <a:noFill/>
    </a:ln>
  </c:spPr>
  <c:externalData r:id="rId2"/>
</c:chartSpace>
</file>

<file path=ppt/charts/chart12.xml><?xml version="1.0" encoding="utf-8"?>
<c:chartSpace xmlns:c="http://schemas.openxmlformats.org/drawingml/2006/chart" xmlns:a="http://schemas.openxmlformats.org/drawingml/2006/main" xmlns:r="http://schemas.openxmlformats.org/officeDocument/2006/relationships">
  <c:lang val="en-IN"/>
  <c:clrMapOvr bg1="lt1" tx1="dk1" bg2="lt2" tx2="dk2" accent1="accent1" accent2="accent2" accent3="accent3" accent4="accent4" accent5="accent5" accent6="accent6" hlink="hlink" folHlink="folHlink"/>
  <c:chart>
    <c:autoTitleDeleted val="1"/>
    <c:plotArea>
      <c:layout/>
      <c:scatterChart>
        <c:scatterStyle val="smoothMarker"/>
        <c:ser>
          <c:idx val="0"/>
          <c:order val="0"/>
          <c:tx>
            <c:v>Control</c:v>
          </c:tx>
          <c:spPr>
            <a:ln w="31750">
              <a:solidFill>
                <a:sysClr val="windowText" lastClr="000000"/>
              </a:solidFill>
            </a:ln>
          </c:spPr>
          <c:marker>
            <c:symbol val="diamond"/>
            <c:size val="7"/>
            <c:spPr>
              <a:solidFill>
                <a:sysClr val="windowText" lastClr="000000"/>
              </a:solidFill>
              <a:ln>
                <a:solidFill>
                  <a:sysClr val="windowText" lastClr="000000"/>
                </a:solidFill>
              </a:ln>
            </c:spPr>
          </c:marker>
          <c:errBars>
            <c:errDir val="y"/>
            <c:errBarType val="both"/>
            <c:errValType val="cust"/>
            <c:plus>
              <c:numRef>
                <c:f>(SUV39h1!$G$50,SUV39h1!$H$50,SUV39h1!$I$50,SUV39h1!$J$50)</c:f>
                <c:numCache>
                  <c:formatCode>General</c:formatCode>
                  <c:ptCount val="4"/>
                  <c:pt idx="0">
                    <c:v>0</c:v>
                  </c:pt>
                  <c:pt idx="1">
                    <c:v>1.0260088889160902E-2</c:v>
                  </c:pt>
                  <c:pt idx="2">
                    <c:v>1.0679895847983102E-2</c:v>
                  </c:pt>
                  <c:pt idx="3">
                    <c:v>1.6385287489560703E-2</c:v>
                  </c:pt>
                </c:numCache>
              </c:numRef>
            </c:plus>
            <c:minus>
              <c:numRef>
                <c:f>(SUV39h1!$G$50,SUV39h1!$H$50,SUV39h1!$I$50,SUV39h1!$J$50)</c:f>
                <c:numCache>
                  <c:formatCode>General</c:formatCode>
                  <c:ptCount val="4"/>
                  <c:pt idx="0">
                    <c:v>0</c:v>
                  </c:pt>
                  <c:pt idx="1">
                    <c:v>1.0260088889160902E-2</c:v>
                  </c:pt>
                  <c:pt idx="2">
                    <c:v>1.0679895847983102E-2</c:v>
                  </c:pt>
                  <c:pt idx="3">
                    <c:v>1.6385287489560703E-2</c:v>
                  </c:pt>
                </c:numCache>
              </c:numRef>
            </c:minus>
            <c:spPr>
              <a:ln w="19050"/>
            </c:spPr>
          </c:errBars>
          <c:xVal>
            <c:numRef>
              <c:f>(SUV39h1!$B$27,SUV39h1!$C$27,SUV39h1!$D$27,SUV39h1!$E$27)</c:f>
              <c:numCache>
                <c:formatCode>General</c:formatCode>
                <c:ptCount val="4"/>
                <c:pt idx="0">
                  <c:v>0</c:v>
                </c:pt>
                <c:pt idx="1">
                  <c:v>10</c:v>
                </c:pt>
                <c:pt idx="2">
                  <c:v>30</c:v>
                </c:pt>
                <c:pt idx="3">
                  <c:v>60</c:v>
                </c:pt>
              </c:numCache>
            </c:numRef>
          </c:xVal>
          <c:yVal>
            <c:numRef>
              <c:f>(SUV39h1!$G$49,SUV39h1!$H$49,SUV39h1!$I$49,SUV39h1!$J$49)</c:f>
              <c:numCache>
                <c:formatCode>General</c:formatCode>
                <c:ptCount val="4"/>
                <c:pt idx="0">
                  <c:v>1</c:v>
                </c:pt>
                <c:pt idx="1">
                  <c:v>1.0022140677987641</c:v>
                </c:pt>
                <c:pt idx="2">
                  <c:v>1.0272955026863371</c:v>
                </c:pt>
                <c:pt idx="3">
                  <c:v>1.08668586208546</c:v>
                </c:pt>
              </c:numCache>
            </c:numRef>
          </c:yVal>
          <c:smooth val="1"/>
        </c:ser>
        <c:ser>
          <c:idx val="1"/>
          <c:order val="1"/>
          <c:tx>
            <c:v>G9a siRNA</c:v>
          </c:tx>
          <c:spPr>
            <a:ln>
              <a:solidFill>
                <a:srgbClr val="FF0000"/>
              </a:solidFill>
            </a:ln>
          </c:spPr>
          <c:marker>
            <c:symbol val="square"/>
            <c:size val="7"/>
            <c:spPr>
              <a:solidFill>
                <a:srgbClr val="FF0000"/>
              </a:solidFill>
            </c:spPr>
          </c:marker>
          <c:errBars>
            <c:errDir val="y"/>
            <c:errBarType val="both"/>
            <c:errValType val="cust"/>
            <c:plus>
              <c:numRef>
                <c:f>(G9a!$G$22,G9a!$H$22,G9a!$I$22,G9a!$J$22)</c:f>
                <c:numCache>
                  <c:formatCode>General</c:formatCode>
                  <c:ptCount val="4"/>
                  <c:pt idx="0">
                    <c:v>0</c:v>
                  </c:pt>
                  <c:pt idx="1">
                    <c:v>8.1376291430446026E-3</c:v>
                  </c:pt>
                  <c:pt idx="2">
                    <c:v>7.5960719766624196E-3</c:v>
                  </c:pt>
                  <c:pt idx="3">
                    <c:v>1.2845837780434102E-2</c:v>
                  </c:pt>
                </c:numCache>
              </c:numRef>
            </c:plus>
            <c:minus>
              <c:numRef>
                <c:f>(G9a!$G$22,G9a!$H$22,G9a!$I$22,G9a!$J$22)</c:f>
                <c:numCache>
                  <c:formatCode>General</c:formatCode>
                  <c:ptCount val="4"/>
                  <c:pt idx="0">
                    <c:v>0</c:v>
                  </c:pt>
                  <c:pt idx="1">
                    <c:v>8.1376291430446026E-3</c:v>
                  </c:pt>
                  <c:pt idx="2">
                    <c:v>7.5960719766624196E-3</c:v>
                  </c:pt>
                  <c:pt idx="3">
                    <c:v>1.2845837780434102E-2</c:v>
                  </c:pt>
                </c:numCache>
              </c:numRef>
            </c:minus>
            <c:spPr>
              <a:ln w="19050">
                <a:solidFill>
                  <a:srgbClr val="FF0000"/>
                </a:solidFill>
              </a:ln>
            </c:spPr>
          </c:errBars>
          <c:xVal>
            <c:numRef>
              <c:f>(SUV39h1!$B$27,SUV39h1!$C$27,SUV39h1!$D$27,SUV39h1!$E$27)</c:f>
              <c:numCache>
                <c:formatCode>General</c:formatCode>
                <c:ptCount val="4"/>
                <c:pt idx="0">
                  <c:v>0</c:v>
                </c:pt>
                <c:pt idx="1">
                  <c:v>10</c:v>
                </c:pt>
                <c:pt idx="2">
                  <c:v>30</c:v>
                </c:pt>
                <c:pt idx="3">
                  <c:v>60</c:v>
                </c:pt>
              </c:numCache>
            </c:numRef>
          </c:xVal>
          <c:yVal>
            <c:numRef>
              <c:f>(G9a!$G$20,G9a!$H$20,G9a!$I$20,G9a!$J$20)</c:f>
              <c:numCache>
                <c:formatCode>General</c:formatCode>
                <c:ptCount val="4"/>
                <c:pt idx="0">
                  <c:v>1</c:v>
                </c:pt>
                <c:pt idx="1">
                  <c:v>0.99635308446930593</c:v>
                </c:pt>
                <c:pt idx="2">
                  <c:v>0.98017475026632483</c:v>
                </c:pt>
                <c:pt idx="3">
                  <c:v>0.97827105874378806</c:v>
                </c:pt>
              </c:numCache>
            </c:numRef>
          </c:yVal>
          <c:smooth val="1"/>
        </c:ser>
        <c:ser>
          <c:idx val="2"/>
          <c:order val="2"/>
          <c:tx>
            <c:v>SUV39h1 siRNA</c:v>
          </c:tx>
          <c:spPr>
            <a:ln>
              <a:solidFill>
                <a:srgbClr val="1F497D"/>
              </a:solidFill>
            </a:ln>
          </c:spPr>
          <c:marker>
            <c:symbol val="triangle"/>
            <c:size val="7"/>
            <c:spPr>
              <a:solidFill>
                <a:srgbClr val="1F497D"/>
              </a:solidFill>
              <a:ln>
                <a:solidFill>
                  <a:srgbClr val="1F497D"/>
                </a:solidFill>
              </a:ln>
            </c:spPr>
          </c:marker>
          <c:errBars>
            <c:errDir val="y"/>
            <c:errBarType val="both"/>
            <c:errValType val="cust"/>
            <c:plus>
              <c:numRef>
                <c:f>(SUV39h1!$G$44,SUV39h1!$H$44,SUV39h1!$I$44,SUV39h1!$J$44)</c:f>
                <c:numCache>
                  <c:formatCode>General</c:formatCode>
                  <c:ptCount val="4"/>
                  <c:pt idx="0">
                    <c:v>0</c:v>
                  </c:pt>
                  <c:pt idx="1">
                    <c:v>4.4665618452961109E-3</c:v>
                  </c:pt>
                  <c:pt idx="2">
                    <c:v>4.7290629794757002E-3</c:v>
                  </c:pt>
                  <c:pt idx="3">
                    <c:v>6.4243133365820704E-3</c:v>
                  </c:pt>
                </c:numCache>
              </c:numRef>
            </c:plus>
            <c:minus>
              <c:numRef>
                <c:f>(SUV39h1!$G$44,SUV39h1!$H$44,SUV39h1!$I$44,SUV39h1!$J$44)</c:f>
                <c:numCache>
                  <c:formatCode>General</c:formatCode>
                  <c:ptCount val="4"/>
                  <c:pt idx="0">
                    <c:v>0</c:v>
                  </c:pt>
                  <c:pt idx="1">
                    <c:v>4.4665618452961109E-3</c:v>
                  </c:pt>
                  <c:pt idx="2">
                    <c:v>4.7290629794757002E-3</c:v>
                  </c:pt>
                  <c:pt idx="3">
                    <c:v>6.4243133365820704E-3</c:v>
                  </c:pt>
                </c:numCache>
              </c:numRef>
            </c:minus>
            <c:spPr>
              <a:ln w="19050">
                <a:solidFill>
                  <a:srgbClr val="1F497D"/>
                </a:solidFill>
              </a:ln>
            </c:spPr>
          </c:errBars>
          <c:xVal>
            <c:numRef>
              <c:f>(SUV39h1!$B$27,SUV39h1!$C$27,SUV39h1!$D$27,SUV39h1!$E$27)</c:f>
              <c:numCache>
                <c:formatCode>General</c:formatCode>
                <c:ptCount val="4"/>
                <c:pt idx="0">
                  <c:v>0</c:v>
                </c:pt>
                <c:pt idx="1">
                  <c:v>10</c:v>
                </c:pt>
                <c:pt idx="2">
                  <c:v>30</c:v>
                </c:pt>
                <c:pt idx="3">
                  <c:v>60</c:v>
                </c:pt>
              </c:numCache>
            </c:numRef>
          </c:xVal>
          <c:yVal>
            <c:numRef>
              <c:f>(SUV39h1!$G$42,SUV39h1!$H$42,SUV39h1!$I$42,SUV39h1!$J$42)</c:f>
              <c:numCache>
                <c:formatCode>General</c:formatCode>
                <c:ptCount val="4"/>
                <c:pt idx="0">
                  <c:v>1</c:v>
                </c:pt>
                <c:pt idx="1">
                  <c:v>0.99183261647206999</c:v>
                </c:pt>
                <c:pt idx="2">
                  <c:v>0.97640376480128688</c:v>
                </c:pt>
                <c:pt idx="3">
                  <c:v>0.96845380912128198</c:v>
                </c:pt>
              </c:numCache>
            </c:numRef>
          </c:yVal>
          <c:smooth val="1"/>
        </c:ser>
        <c:dLbls/>
        <c:axId val="47229952"/>
        <c:axId val="47920256"/>
      </c:scatterChart>
      <c:valAx>
        <c:axId val="47229952"/>
        <c:scaling>
          <c:orientation val="minMax"/>
          <c:max val="80"/>
        </c:scaling>
        <c:axPos val="b"/>
        <c:title>
          <c:tx>
            <c:rich>
              <a:bodyPr/>
              <a:lstStyle/>
              <a:p>
                <a:pPr>
                  <a:defRPr lang="en-US" sz="1200">
                    <a:latin typeface="Arial" pitchFamily="34" charset="0"/>
                    <a:cs typeface="Arial" pitchFamily="34" charset="0"/>
                  </a:defRPr>
                </a:pPr>
                <a:r>
                  <a:rPr lang="en-US" sz="1200">
                    <a:latin typeface="Arial" pitchFamily="34" charset="0"/>
                    <a:cs typeface="Arial" pitchFamily="34" charset="0"/>
                  </a:rPr>
                  <a:t>Time (min)</a:t>
                </a:r>
              </a:p>
            </c:rich>
          </c:tx>
        </c:title>
        <c:numFmt formatCode="General" sourceLinked="1"/>
        <c:majorTickMark val="cross"/>
        <c:minorTickMark val="in"/>
        <c:tickLblPos val="nextTo"/>
        <c:spPr>
          <a:ln w="19050">
            <a:solidFill>
              <a:sysClr val="windowText" lastClr="000000"/>
            </a:solidFill>
          </a:ln>
        </c:spPr>
        <c:txPr>
          <a:bodyPr/>
          <a:lstStyle/>
          <a:p>
            <a:pPr>
              <a:defRPr lang="en-US" sz="1200" b="1"/>
            </a:pPr>
            <a:endParaRPr lang="en-US"/>
          </a:p>
        </c:txPr>
        <c:crossAx val="47920256"/>
        <c:crosses val="autoZero"/>
        <c:crossBetween val="midCat"/>
        <c:majorUnit val="10"/>
      </c:valAx>
      <c:valAx>
        <c:axId val="47920256"/>
        <c:scaling>
          <c:orientation val="minMax"/>
          <c:max val="1.1499999999999997"/>
          <c:min val="0.9"/>
        </c:scaling>
        <c:axPos val="l"/>
        <c:majorGridlines>
          <c:spPr>
            <a:ln>
              <a:noFill/>
            </a:ln>
          </c:spPr>
        </c:majorGridlines>
        <c:title>
          <c:tx>
            <c:rich>
              <a:bodyPr rot="-5400000" vert="horz"/>
              <a:lstStyle/>
              <a:p>
                <a:pPr>
                  <a:defRPr lang="en-US" sz="1200"/>
                </a:pPr>
                <a:r>
                  <a:rPr lang="en-US" sz="1200" dirty="0"/>
                  <a:t>Normalized </a:t>
                </a:r>
                <a:r>
                  <a:rPr lang="en-US" sz="1200" dirty="0" err="1" smtClean="0"/>
                  <a:t>YPet</a:t>
                </a:r>
                <a:r>
                  <a:rPr lang="en-US" sz="1200" dirty="0" smtClean="0"/>
                  <a:t>/</a:t>
                </a:r>
                <a:r>
                  <a:rPr lang="en-US" sz="1200" dirty="0"/>
                  <a:t>CFP</a:t>
                </a:r>
              </a:p>
            </c:rich>
          </c:tx>
        </c:title>
        <c:numFmt formatCode="#,##0.00" sourceLinked="0"/>
        <c:majorTickMark val="cross"/>
        <c:minorTickMark val="in"/>
        <c:tickLblPos val="nextTo"/>
        <c:spPr>
          <a:ln w="19050">
            <a:solidFill>
              <a:sysClr val="windowText" lastClr="000000"/>
            </a:solidFill>
          </a:ln>
        </c:spPr>
        <c:txPr>
          <a:bodyPr/>
          <a:lstStyle/>
          <a:p>
            <a:pPr>
              <a:defRPr lang="en-US" sz="1200" b="1"/>
            </a:pPr>
            <a:endParaRPr lang="en-US"/>
          </a:p>
        </c:txPr>
        <c:crossAx val="47229952"/>
        <c:crosses val="autoZero"/>
        <c:crossBetween val="midCat"/>
      </c:valAx>
      <c:spPr>
        <a:ln w="19050">
          <a:solidFill>
            <a:sysClr val="windowText" lastClr="000000"/>
          </a:solidFill>
        </a:ln>
      </c:spPr>
    </c:plotArea>
    <c:legend>
      <c:legendPos val="r"/>
      <c:legendEntry>
        <c:idx val="0"/>
        <c:txPr>
          <a:bodyPr/>
          <a:lstStyle/>
          <a:p>
            <a:pPr>
              <a:defRPr sz="1200" b="1">
                <a:latin typeface="+mn-lt"/>
              </a:defRPr>
            </a:pPr>
            <a:endParaRPr lang="en-US"/>
          </a:p>
        </c:txPr>
      </c:legendEntry>
      <c:legendEntry>
        <c:idx val="1"/>
        <c:txPr>
          <a:bodyPr/>
          <a:lstStyle/>
          <a:p>
            <a:pPr>
              <a:defRPr sz="1200" b="1">
                <a:latin typeface="+mn-lt"/>
              </a:defRPr>
            </a:pPr>
            <a:endParaRPr lang="en-US"/>
          </a:p>
        </c:txPr>
      </c:legendEntry>
      <c:layout>
        <c:manualLayout>
          <c:xMode val="edge"/>
          <c:yMode val="edge"/>
          <c:x val="0.24193492357573002"/>
          <c:y val="6.5266404199475103E-2"/>
          <c:w val="0.49152417528691311"/>
          <c:h val="0.22317935258092703"/>
        </c:manualLayout>
      </c:layout>
      <c:overlay val="1"/>
      <c:txPr>
        <a:bodyPr/>
        <a:lstStyle/>
        <a:p>
          <a:pPr>
            <a:defRPr lang="en-US" sz="1200" b="1">
              <a:latin typeface="+mn-lt"/>
            </a:defRPr>
          </a:pPr>
          <a:endParaRPr lang="en-US"/>
        </a:p>
      </c:txPr>
    </c:legend>
    <c:plotVisOnly val="1"/>
    <c:dispBlanksAs val="gap"/>
  </c:chart>
  <c:txPr>
    <a:bodyPr/>
    <a:lstStyle/>
    <a:p>
      <a:pPr>
        <a:defRPr>
          <a:latin typeface="Arial" pitchFamily="34" charset="0"/>
          <a:cs typeface="Arial" pitchFamily="34" charset="0"/>
        </a:defRPr>
      </a:pPr>
      <a:endParaRPr lang="en-US"/>
    </a:p>
  </c:txPr>
  <c:externalData r:id="rId2"/>
</c:chartSpace>
</file>

<file path=ppt/charts/chart13.xml><?xml version="1.0" encoding="utf-8"?>
<c:chartSpace xmlns:c="http://schemas.openxmlformats.org/drawingml/2006/chart" xmlns:a="http://schemas.openxmlformats.org/drawingml/2006/main" xmlns:r="http://schemas.openxmlformats.org/officeDocument/2006/relationships">
  <c:lang val="en-IN"/>
  <c:clrMapOvr bg1="lt1" tx1="dk1" bg2="lt2" tx2="dk2" accent1="accent1" accent2="accent2" accent3="accent3" accent4="accent4" accent5="accent5" accent6="accent6" hlink="hlink" folHlink="folHlink"/>
  <c:chart>
    <c:autoTitleDeleted val="1"/>
    <c:plotArea>
      <c:layout/>
      <c:barChart>
        <c:barDir val="col"/>
        <c:grouping val="clustered"/>
        <c:ser>
          <c:idx val="0"/>
          <c:order val="0"/>
          <c:spPr>
            <a:solidFill>
              <a:schemeClr val="tx1"/>
            </a:solidFill>
            <a:ln w="22225">
              <a:solidFill>
                <a:sysClr val="windowText" lastClr="000000"/>
              </a:solidFill>
            </a:ln>
          </c:spPr>
          <c:errBars>
            <c:errBarType val="plus"/>
            <c:errValType val="cust"/>
            <c:plus>
              <c:numRef>
                <c:f>(siRNA!$J$58,siRNA!$C$58,siRNA!$G$58)</c:f>
                <c:numCache>
                  <c:formatCode>General</c:formatCode>
                  <c:ptCount val="3"/>
                  <c:pt idx="0">
                    <c:v>3.9892335528800914E-2</c:v>
                  </c:pt>
                  <c:pt idx="1">
                    <c:v>1.6267169189182504E-2</c:v>
                  </c:pt>
                  <c:pt idx="2">
                    <c:v>1.4889267129222398E-2</c:v>
                  </c:pt>
                </c:numCache>
              </c:numRef>
            </c:plus>
            <c:minus>
              <c:numLit>
                <c:formatCode>General</c:formatCode>
                <c:ptCount val="1"/>
                <c:pt idx="0">
                  <c:v>1</c:v>
                </c:pt>
              </c:numLit>
            </c:minus>
            <c:spPr>
              <a:ln w="19050"/>
            </c:spPr>
          </c:errBars>
          <c:cat>
            <c:strRef>
              <c:f>(siRNA!$I$6,siRNA!$B$6,siRNA!$F$6)</c:f>
              <c:strCache>
                <c:ptCount val="3"/>
                <c:pt idx="0">
                  <c:v>Control</c:v>
                </c:pt>
                <c:pt idx="1">
                  <c:v>G9a
siRNA</c:v>
                </c:pt>
                <c:pt idx="2">
                  <c:v>SUV39h1
siRNA</c:v>
                </c:pt>
              </c:strCache>
            </c:strRef>
          </c:cat>
          <c:val>
            <c:numRef>
              <c:f>(siRNA!$J$56,siRNA!$C$56,siRNA!$G$56)</c:f>
              <c:numCache>
                <c:formatCode>General</c:formatCode>
                <c:ptCount val="3"/>
                <c:pt idx="0">
                  <c:v>1.2744782608695659</c:v>
                </c:pt>
                <c:pt idx="1">
                  <c:v>1.0678825000000001</c:v>
                </c:pt>
                <c:pt idx="2">
                  <c:v>1.088062222222222</c:v>
                </c:pt>
              </c:numCache>
            </c:numRef>
          </c:val>
        </c:ser>
        <c:dLbls/>
        <c:axId val="47947136"/>
        <c:axId val="47973504"/>
      </c:barChart>
      <c:catAx>
        <c:axId val="47947136"/>
        <c:scaling>
          <c:orientation val="minMax"/>
        </c:scaling>
        <c:axPos val="b"/>
        <c:numFmt formatCode="0.00" sourceLinked="0"/>
        <c:majorTickMark val="cross"/>
        <c:tickLblPos val="nextTo"/>
        <c:spPr>
          <a:ln w="19050">
            <a:solidFill>
              <a:sysClr val="windowText" lastClr="000000"/>
            </a:solidFill>
          </a:ln>
        </c:spPr>
        <c:txPr>
          <a:bodyPr/>
          <a:lstStyle/>
          <a:p>
            <a:pPr>
              <a:defRPr lang="en-US" sz="1200" b="1">
                <a:latin typeface="Arial" pitchFamily="34" charset="0"/>
                <a:cs typeface="Arial" pitchFamily="34" charset="0"/>
              </a:defRPr>
            </a:pPr>
            <a:endParaRPr lang="en-US"/>
          </a:p>
        </c:txPr>
        <c:crossAx val="47973504"/>
        <c:crosses val="autoZero"/>
        <c:auto val="1"/>
        <c:lblAlgn val="ctr"/>
        <c:lblOffset val="100"/>
      </c:catAx>
      <c:valAx>
        <c:axId val="47973504"/>
        <c:scaling>
          <c:orientation val="minMax"/>
          <c:max val="1.6"/>
          <c:min val="0.70000000000000007"/>
        </c:scaling>
        <c:axPos val="l"/>
        <c:title>
          <c:tx>
            <c:rich>
              <a:bodyPr/>
              <a:lstStyle/>
              <a:p>
                <a:pPr>
                  <a:defRPr lang="en-US" sz="1100"/>
                </a:pPr>
                <a:r>
                  <a:rPr lang="en-US" sz="1100" dirty="0" smtClean="0">
                    <a:latin typeface="Arial" pitchFamily="34" charset="0"/>
                    <a:cs typeface="Arial" pitchFamily="34" charset="0"/>
                  </a:rPr>
                  <a:t>H3K9-me  (</a:t>
                </a:r>
                <a:r>
                  <a:rPr lang="en-US" sz="1100" dirty="0" err="1" smtClean="0">
                    <a:latin typeface="Arial" pitchFamily="34" charset="0"/>
                    <a:cs typeface="Arial" pitchFamily="34" charset="0"/>
                  </a:rPr>
                  <a:t>YPet</a:t>
                </a:r>
                <a:r>
                  <a:rPr lang="en-US" sz="1100" dirty="0" smtClean="0">
                    <a:latin typeface="Arial" pitchFamily="34" charset="0"/>
                    <a:cs typeface="Arial" pitchFamily="34" charset="0"/>
                  </a:rPr>
                  <a:t>/</a:t>
                </a:r>
                <a:r>
                  <a:rPr lang="en-US" sz="1100" dirty="0">
                    <a:latin typeface="Arial" pitchFamily="34" charset="0"/>
                    <a:cs typeface="Arial" pitchFamily="34" charset="0"/>
                  </a:rPr>
                  <a:t>CFP)</a:t>
                </a:r>
              </a:p>
            </c:rich>
          </c:tx>
        </c:title>
        <c:numFmt formatCode="General" sourceLinked="1"/>
        <c:majorTickMark val="cross"/>
        <c:minorTickMark val="in"/>
        <c:tickLblPos val="nextTo"/>
        <c:spPr>
          <a:ln w="19050">
            <a:solidFill>
              <a:sysClr val="windowText" lastClr="000000"/>
            </a:solidFill>
          </a:ln>
        </c:spPr>
        <c:txPr>
          <a:bodyPr/>
          <a:lstStyle/>
          <a:p>
            <a:pPr>
              <a:defRPr lang="en-US" sz="1200" b="1"/>
            </a:pPr>
            <a:endParaRPr lang="en-US"/>
          </a:p>
        </c:txPr>
        <c:crossAx val="47947136"/>
        <c:crosses val="autoZero"/>
        <c:crossBetween val="between"/>
      </c:valAx>
      <c:spPr>
        <a:ln w="19050">
          <a:solidFill>
            <a:sysClr val="windowText" lastClr="000000"/>
          </a:solidFill>
        </a:ln>
      </c:spPr>
    </c:plotArea>
    <c:plotVisOnly val="1"/>
    <c:dispBlanksAs val="gap"/>
  </c:chart>
  <c:spPr>
    <a:ln w="0">
      <a:noFill/>
    </a:ln>
  </c:spPr>
  <c:externalData r:id="rId2"/>
</c:chartSpace>
</file>

<file path=ppt/charts/chart14.xml><?xml version="1.0" encoding="utf-8"?>
<c:chartSpace xmlns:c="http://schemas.openxmlformats.org/drawingml/2006/chart" xmlns:a="http://schemas.openxmlformats.org/drawingml/2006/main" xmlns:r="http://schemas.openxmlformats.org/officeDocument/2006/relationships">
  <c:lang val="en-IN"/>
  <c:clrMapOvr bg1="lt1" tx1="dk1" bg2="lt2" tx2="dk2" accent1="accent1" accent2="accent2" accent3="accent3" accent4="accent4" accent5="accent5" accent6="accent6" hlink="hlink" folHlink="folHlink"/>
  <c:chart>
    <c:autoTitleDeleted val="1"/>
    <c:plotArea>
      <c:layout/>
      <c:barChart>
        <c:barDir val="col"/>
        <c:grouping val="clustered"/>
        <c:ser>
          <c:idx val="0"/>
          <c:order val="0"/>
          <c:spPr>
            <a:solidFill>
              <a:schemeClr val="tx1"/>
            </a:solidFill>
            <a:ln>
              <a:solidFill>
                <a:sysClr val="windowText" lastClr="000000"/>
              </a:solidFill>
            </a:ln>
          </c:spPr>
          <c:errBars>
            <c:errBarType val="both"/>
            <c:errValType val="cust"/>
            <c:plus>
              <c:numRef>
                <c:f>[Youhua_H3K9me_data.xlsx]Sheet1!$P$45:$W$45</c:f>
                <c:numCache>
                  <c:formatCode>General</c:formatCode>
                  <c:ptCount val="8"/>
                  <c:pt idx="0">
                    <c:v>1.7371999999999999E-2</c:v>
                  </c:pt>
                  <c:pt idx="1">
                    <c:v>1.8859000000000001E-2</c:v>
                  </c:pt>
                  <c:pt idx="2">
                    <c:v>2.6106682999999999E-2</c:v>
                  </c:pt>
                  <c:pt idx="3">
                    <c:v>2.5005100000000002E-2</c:v>
                  </c:pt>
                  <c:pt idx="4">
                    <c:v>1.9411000000000001E-2</c:v>
                  </c:pt>
                  <c:pt idx="5">
                    <c:v>1.9886000000000004E-2</c:v>
                  </c:pt>
                  <c:pt idx="6">
                    <c:v>1.5692000000000001E-2</c:v>
                  </c:pt>
                  <c:pt idx="7">
                    <c:v>1.4678E-2</c:v>
                  </c:pt>
                </c:numCache>
              </c:numRef>
            </c:plus>
            <c:minus>
              <c:numRef>
                <c:f>[Youhua_H3K9me_data.xlsx]Sheet1!$P$45:$W$45</c:f>
                <c:numCache>
                  <c:formatCode>General</c:formatCode>
                  <c:ptCount val="8"/>
                  <c:pt idx="0">
                    <c:v>1.7371999999999999E-2</c:v>
                  </c:pt>
                  <c:pt idx="1">
                    <c:v>1.8859000000000001E-2</c:v>
                  </c:pt>
                  <c:pt idx="2">
                    <c:v>2.6106682999999999E-2</c:v>
                  </c:pt>
                  <c:pt idx="3">
                    <c:v>2.5005100000000002E-2</c:v>
                  </c:pt>
                  <c:pt idx="4">
                    <c:v>1.9411000000000001E-2</c:v>
                  </c:pt>
                  <c:pt idx="5">
                    <c:v>1.9886000000000004E-2</c:v>
                  </c:pt>
                  <c:pt idx="6">
                    <c:v>1.5692000000000001E-2</c:v>
                  </c:pt>
                  <c:pt idx="7">
                    <c:v>1.4678E-2</c:v>
                  </c:pt>
                </c:numCache>
              </c:numRef>
            </c:minus>
          </c:errBars>
          <c:cat>
            <c:numRef>
              <c:f>[Youhua_H3K9me_data.xlsx]Sheet1!$D$44:$K$44</c:f>
              <c:numCache>
                <c:formatCode>General</c:formatCode>
                <c:ptCount val="8"/>
                <c:pt idx="0">
                  <c:v>19</c:v>
                </c:pt>
                <c:pt idx="1">
                  <c:v>24</c:v>
                </c:pt>
                <c:pt idx="2">
                  <c:v>48</c:v>
                </c:pt>
                <c:pt idx="3">
                  <c:v>72</c:v>
                </c:pt>
                <c:pt idx="4">
                  <c:v>96</c:v>
                </c:pt>
                <c:pt idx="5">
                  <c:v>120</c:v>
                </c:pt>
                <c:pt idx="6">
                  <c:v>144</c:v>
                </c:pt>
                <c:pt idx="7">
                  <c:v>168</c:v>
                </c:pt>
              </c:numCache>
            </c:numRef>
          </c:cat>
          <c:val>
            <c:numRef>
              <c:f>[Youhua_H3K9me_data.xlsx]Sheet1!$D$45:$K$45</c:f>
              <c:numCache>
                <c:formatCode>General</c:formatCode>
                <c:ptCount val="8"/>
                <c:pt idx="0">
                  <c:v>0.98354999999999992</c:v>
                </c:pt>
                <c:pt idx="1">
                  <c:v>0.993753</c:v>
                </c:pt>
                <c:pt idx="2">
                  <c:v>1.135154762</c:v>
                </c:pt>
                <c:pt idx="3">
                  <c:v>1.137275472</c:v>
                </c:pt>
                <c:pt idx="4">
                  <c:v>1.093882</c:v>
                </c:pt>
                <c:pt idx="5">
                  <c:v>1.1196569999999999</c:v>
                </c:pt>
                <c:pt idx="6">
                  <c:v>1.0862419999999999</c:v>
                </c:pt>
                <c:pt idx="7">
                  <c:v>1.0730470000000001</c:v>
                </c:pt>
              </c:numCache>
            </c:numRef>
          </c:val>
        </c:ser>
        <c:dLbls/>
        <c:axId val="48037248"/>
        <c:axId val="156255744"/>
      </c:barChart>
      <c:catAx>
        <c:axId val="48037248"/>
        <c:scaling>
          <c:orientation val="minMax"/>
        </c:scaling>
        <c:axPos val="b"/>
        <c:title>
          <c:tx>
            <c:rich>
              <a:bodyPr/>
              <a:lstStyle/>
              <a:p>
                <a:pPr>
                  <a:defRPr lang="en-US" sz="1200">
                    <a:latin typeface="Arial" pitchFamily="34" charset="0"/>
                    <a:cs typeface="Arial" pitchFamily="34" charset="0"/>
                  </a:defRPr>
                </a:pPr>
                <a:r>
                  <a:rPr lang="en-US" sz="1200" dirty="0">
                    <a:latin typeface="Arial" pitchFamily="34" charset="0"/>
                    <a:cs typeface="Arial" pitchFamily="34" charset="0"/>
                  </a:rPr>
                  <a:t>Culture </a:t>
                </a:r>
                <a:r>
                  <a:rPr lang="en-US" sz="1200" dirty="0" smtClean="0">
                    <a:latin typeface="Arial" pitchFamily="34" charset="0"/>
                    <a:cs typeface="Arial" pitchFamily="34" charset="0"/>
                  </a:rPr>
                  <a:t>Time on glass </a:t>
                </a:r>
                <a:r>
                  <a:rPr lang="en-US" sz="1200" dirty="0">
                    <a:latin typeface="Arial" pitchFamily="34" charset="0"/>
                    <a:cs typeface="Arial" pitchFamily="34" charset="0"/>
                  </a:rPr>
                  <a:t>(</a:t>
                </a:r>
                <a:r>
                  <a:rPr lang="en-US" sz="1200" dirty="0" err="1">
                    <a:latin typeface="Arial" pitchFamily="34" charset="0"/>
                    <a:cs typeface="Arial" pitchFamily="34" charset="0"/>
                  </a:rPr>
                  <a:t>hr</a:t>
                </a:r>
                <a:r>
                  <a:rPr lang="en-US" sz="1200" dirty="0">
                    <a:latin typeface="Arial" pitchFamily="34" charset="0"/>
                    <a:cs typeface="Arial" pitchFamily="34" charset="0"/>
                  </a:rPr>
                  <a:t>)</a:t>
                </a:r>
              </a:p>
            </c:rich>
          </c:tx>
        </c:title>
        <c:numFmt formatCode="#,##0" sourceLinked="0"/>
        <c:majorTickMark val="cross"/>
        <c:tickLblPos val="nextTo"/>
        <c:spPr>
          <a:ln w="19050">
            <a:solidFill>
              <a:sysClr val="windowText" lastClr="000000"/>
            </a:solidFill>
          </a:ln>
        </c:spPr>
        <c:txPr>
          <a:bodyPr/>
          <a:lstStyle/>
          <a:p>
            <a:pPr>
              <a:defRPr lang="en-US" sz="1200" b="1">
                <a:latin typeface="Arial" pitchFamily="34" charset="0"/>
                <a:cs typeface="Arial" pitchFamily="34" charset="0"/>
              </a:defRPr>
            </a:pPr>
            <a:endParaRPr lang="en-US"/>
          </a:p>
        </c:txPr>
        <c:crossAx val="156255744"/>
        <c:crosses val="autoZero"/>
        <c:auto val="1"/>
        <c:lblAlgn val="ctr"/>
        <c:lblOffset val="100"/>
      </c:catAx>
      <c:valAx>
        <c:axId val="156255744"/>
        <c:scaling>
          <c:orientation val="minMax"/>
          <c:max val="1.3"/>
          <c:min val="0.9"/>
        </c:scaling>
        <c:axPos val="l"/>
        <c:title>
          <c:tx>
            <c:rich>
              <a:bodyPr/>
              <a:lstStyle/>
              <a:p>
                <a:pPr>
                  <a:defRPr lang="en-US" sz="1200">
                    <a:latin typeface="Arial" pitchFamily="34" charset="0"/>
                    <a:cs typeface="Arial" pitchFamily="34" charset="0"/>
                  </a:defRPr>
                </a:pPr>
                <a:r>
                  <a:rPr lang="en-US" sz="1200">
                    <a:latin typeface="Arial" pitchFamily="34" charset="0"/>
                    <a:cs typeface="Arial" pitchFamily="34" charset="0"/>
                  </a:rPr>
                  <a:t>H3K9-me (YPet/CFP)</a:t>
                </a:r>
              </a:p>
            </c:rich>
          </c:tx>
        </c:title>
        <c:numFmt formatCode="General" sourceLinked="1"/>
        <c:majorTickMark val="cross"/>
        <c:minorTickMark val="in"/>
        <c:tickLblPos val="nextTo"/>
        <c:spPr>
          <a:ln w="19050">
            <a:solidFill>
              <a:sysClr val="windowText" lastClr="000000"/>
            </a:solidFill>
          </a:ln>
        </c:spPr>
        <c:txPr>
          <a:bodyPr/>
          <a:lstStyle/>
          <a:p>
            <a:pPr>
              <a:defRPr lang="en-US" sz="1200" b="1">
                <a:latin typeface="Arial" pitchFamily="34" charset="0"/>
                <a:cs typeface="Arial" pitchFamily="34" charset="0"/>
              </a:defRPr>
            </a:pPr>
            <a:endParaRPr lang="en-US"/>
          </a:p>
        </c:txPr>
        <c:crossAx val="48037248"/>
        <c:crosses val="autoZero"/>
        <c:crossBetween val="between"/>
      </c:valAx>
      <c:spPr>
        <a:ln w="19050">
          <a:solidFill>
            <a:sysClr val="windowText" lastClr="000000"/>
          </a:solidFill>
        </a:ln>
      </c:spPr>
    </c:plotArea>
    <c:plotVisOnly val="1"/>
    <c:dispBlanksAs val="gap"/>
  </c:chart>
  <c:spPr>
    <a:ln>
      <a:noFill/>
    </a:ln>
  </c:spPr>
  <c:externalData r:id="rId2"/>
</c:chartSpace>
</file>

<file path=ppt/charts/chart15.xml><?xml version="1.0" encoding="utf-8"?>
<c:chartSpace xmlns:c="http://schemas.openxmlformats.org/drawingml/2006/chart" xmlns:a="http://schemas.openxmlformats.org/drawingml/2006/main" xmlns:r="http://schemas.openxmlformats.org/officeDocument/2006/relationships">
  <c:lang val="en-IN"/>
  <c:style val="34"/>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662117235345598"/>
          <c:y val="5.1261665208515592E-2"/>
          <c:w val="0.7236138132899792"/>
          <c:h val="0.75249705282385815"/>
        </c:manualLayout>
      </c:layout>
      <c:barChart>
        <c:barDir val="col"/>
        <c:grouping val="clustered"/>
        <c:ser>
          <c:idx val="0"/>
          <c:order val="0"/>
          <c:tx>
            <c:strRef>
              <c:f>Sheet1!$N$150</c:f>
              <c:strCache>
                <c:ptCount val="1"/>
                <c:pt idx="0">
                  <c:v>Control</c:v>
                </c:pt>
              </c:strCache>
            </c:strRef>
          </c:tx>
          <c:spPr>
            <a:solidFill>
              <a:schemeClr val="bg1">
                <a:lumMod val="65000"/>
              </a:schemeClr>
            </a:solidFill>
            <a:ln>
              <a:solidFill>
                <a:sysClr val="windowText" lastClr="000000"/>
              </a:solidFill>
            </a:ln>
          </c:spPr>
          <c:errBars>
            <c:errBarType val="plus"/>
            <c:errValType val="cust"/>
            <c:plus>
              <c:numRef>
                <c:f>Sheet1!$W$150:$AA$150</c:f>
                <c:numCache>
                  <c:formatCode>General</c:formatCode>
                  <c:ptCount val="5"/>
                  <c:pt idx="0">
                    <c:v>1.5357622274447799E-2</c:v>
                  </c:pt>
                  <c:pt idx="1">
                    <c:v>2.5578568865920401E-2</c:v>
                  </c:pt>
                  <c:pt idx="2">
                    <c:v>1.7126283413082602E-2</c:v>
                  </c:pt>
                  <c:pt idx="3">
                    <c:v>2.5578568865920401E-2</c:v>
                  </c:pt>
                  <c:pt idx="4">
                    <c:v>2.3539821581898598E-2</c:v>
                  </c:pt>
                </c:numCache>
              </c:numRef>
            </c:plus>
            <c:minus>
              <c:numLit>
                <c:formatCode>General</c:formatCode>
                <c:ptCount val="1"/>
                <c:pt idx="0">
                  <c:v>1</c:v>
                </c:pt>
              </c:numLit>
            </c:minus>
            <c:spPr>
              <a:ln w="9525"/>
            </c:spPr>
          </c:errBars>
          <c:cat>
            <c:numRef>
              <c:f>Sheet1!$O$149:$R$149</c:f>
              <c:numCache>
                <c:formatCode>General</c:formatCode>
                <c:ptCount val="4"/>
                <c:pt idx="0">
                  <c:v>0</c:v>
                </c:pt>
                <c:pt idx="1">
                  <c:v>10</c:v>
                </c:pt>
                <c:pt idx="2">
                  <c:v>30</c:v>
                </c:pt>
                <c:pt idx="3">
                  <c:v>60</c:v>
                </c:pt>
              </c:numCache>
            </c:numRef>
          </c:cat>
          <c:val>
            <c:numRef>
              <c:f>Sheet1!$O$150:$R$150</c:f>
              <c:numCache>
                <c:formatCode>General</c:formatCode>
                <c:ptCount val="4"/>
                <c:pt idx="0">
                  <c:v>1</c:v>
                </c:pt>
                <c:pt idx="1">
                  <c:v>1.013267478000073</c:v>
                </c:pt>
                <c:pt idx="2">
                  <c:v>1.01819755793751</c:v>
                </c:pt>
                <c:pt idx="3">
                  <c:v>1.013267478000073</c:v>
                </c:pt>
              </c:numCache>
            </c:numRef>
          </c:val>
        </c:ser>
        <c:ser>
          <c:idx val="1"/>
          <c:order val="1"/>
          <c:tx>
            <c:strRef>
              <c:f>Sheet1!$N$151</c:f>
              <c:strCache>
                <c:ptCount val="1"/>
                <c:pt idx="0">
                  <c:v>10 µM RA</c:v>
                </c:pt>
              </c:strCache>
            </c:strRef>
          </c:tx>
          <c:spPr>
            <a:solidFill>
              <a:sysClr val="windowText" lastClr="000000"/>
            </a:solidFill>
            <a:ln>
              <a:solidFill>
                <a:sysClr val="windowText" lastClr="000000"/>
              </a:solidFill>
            </a:ln>
          </c:spPr>
          <c:errBars>
            <c:errBarType val="plus"/>
            <c:errValType val="cust"/>
            <c:plus>
              <c:numRef>
                <c:f>Sheet1!$W$151:$AA$151</c:f>
                <c:numCache>
                  <c:formatCode>General</c:formatCode>
                  <c:ptCount val="5"/>
                  <c:pt idx="0">
                    <c:v>1.5557614555256097E-2</c:v>
                  </c:pt>
                  <c:pt idx="1">
                    <c:v>1.3579220013477101E-2</c:v>
                  </c:pt>
                  <c:pt idx="2">
                    <c:v>1.8855289757412404E-2</c:v>
                  </c:pt>
                  <c:pt idx="3">
                    <c:v>1.72422506738544E-2</c:v>
                  </c:pt>
                  <c:pt idx="4">
                    <c:v>1.1481848045822104E-2</c:v>
                  </c:pt>
                </c:numCache>
              </c:numRef>
            </c:plus>
            <c:minus>
              <c:numLit>
                <c:formatCode>General</c:formatCode>
                <c:ptCount val="1"/>
                <c:pt idx="0">
                  <c:v>1</c:v>
                </c:pt>
              </c:numLit>
            </c:minus>
            <c:spPr>
              <a:ln w="9525"/>
            </c:spPr>
          </c:errBars>
          <c:cat>
            <c:numRef>
              <c:f>Sheet1!$O$149:$R$149</c:f>
              <c:numCache>
                <c:formatCode>General</c:formatCode>
                <c:ptCount val="4"/>
                <c:pt idx="0">
                  <c:v>0</c:v>
                </c:pt>
                <c:pt idx="1">
                  <c:v>10</c:v>
                </c:pt>
                <c:pt idx="2">
                  <c:v>30</c:v>
                </c:pt>
                <c:pt idx="3">
                  <c:v>60</c:v>
                </c:pt>
              </c:numCache>
            </c:numRef>
          </c:cat>
          <c:val>
            <c:numRef>
              <c:f>Sheet1!$O$151:$R$151</c:f>
              <c:numCache>
                <c:formatCode>General</c:formatCode>
                <c:ptCount val="4"/>
                <c:pt idx="0">
                  <c:v>1</c:v>
                </c:pt>
                <c:pt idx="1">
                  <c:v>0.98699671495956798</c:v>
                </c:pt>
                <c:pt idx="2">
                  <c:v>1.0378843076145547</c:v>
                </c:pt>
                <c:pt idx="3">
                  <c:v>1.0894278554582211</c:v>
                </c:pt>
              </c:numCache>
            </c:numRef>
          </c:val>
        </c:ser>
        <c:dLbls/>
        <c:axId val="48139264"/>
        <c:axId val="48157824"/>
      </c:barChart>
      <c:catAx>
        <c:axId val="48139264"/>
        <c:scaling>
          <c:orientation val="minMax"/>
        </c:scaling>
        <c:axPos val="b"/>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lang="en-US" sz="1200" b="1" i="0" u="none" strike="noStrike" kern="1200" baseline="0">
                    <a:solidFill>
                      <a:sysClr val="windowText" lastClr="000000"/>
                    </a:solidFill>
                    <a:latin typeface="+mn-lt"/>
                    <a:ea typeface="+mn-ea"/>
                    <a:cs typeface="+mn-cs"/>
                  </a:defRPr>
                </a:pPr>
                <a:r>
                  <a:rPr lang="en-US" sz="1200" b="1" i="0" baseline="0">
                    <a:effectLst/>
                    <a:latin typeface="Arial" pitchFamily="34" charset="0"/>
                    <a:cs typeface="Arial" pitchFamily="34" charset="0"/>
                  </a:rPr>
                  <a:t>Culture time on 8 kPa PA gels (min)</a:t>
                </a:r>
                <a:endParaRPr lang="en-US" sz="1200">
                  <a:effectLst/>
                  <a:latin typeface="Arial" pitchFamily="34" charset="0"/>
                  <a:cs typeface="Arial" pitchFamily="34" charset="0"/>
                </a:endParaRPr>
              </a:p>
            </c:rich>
          </c:tx>
        </c:title>
        <c:numFmt formatCode="General" sourceLinked="1"/>
        <c:majorTickMark val="cross"/>
        <c:tickLblPos val="nextTo"/>
        <c:spPr>
          <a:ln w="19050">
            <a:solidFill>
              <a:sysClr val="windowText" lastClr="000000"/>
            </a:solidFill>
          </a:ln>
        </c:spPr>
        <c:txPr>
          <a:bodyPr/>
          <a:lstStyle/>
          <a:p>
            <a:pPr>
              <a:defRPr lang="en-US" sz="1200" b="1">
                <a:latin typeface="Arial" pitchFamily="34" charset="0"/>
                <a:cs typeface="Arial" pitchFamily="34" charset="0"/>
              </a:defRPr>
            </a:pPr>
            <a:endParaRPr lang="en-US"/>
          </a:p>
        </c:txPr>
        <c:crossAx val="48157824"/>
        <c:crosses val="autoZero"/>
        <c:auto val="1"/>
        <c:lblAlgn val="ctr"/>
        <c:lblOffset val="100"/>
      </c:catAx>
      <c:valAx>
        <c:axId val="48157824"/>
        <c:scaling>
          <c:orientation val="minMax"/>
          <c:max val="1.24"/>
          <c:min val="0.9"/>
        </c:scaling>
        <c:axPos val="l"/>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lang="en-US" sz="1200" b="1" i="0" u="none" strike="noStrike" kern="1200" baseline="0">
                    <a:solidFill>
                      <a:sysClr val="windowText" lastClr="000000"/>
                    </a:solidFill>
                    <a:latin typeface="Arial" pitchFamily="34" charset="0"/>
                    <a:ea typeface="+mn-ea"/>
                    <a:cs typeface="Arial" pitchFamily="34" charset="0"/>
                  </a:defRPr>
                </a:pPr>
                <a:r>
                  <a:rPr lang="en-US" sz="1200" b="1" i="0" baseline="0">
                    <a:effectLst/>
                  </a:rPr>
                  <a:t>H3K9-me (YPet/CFP)</a:t>
                </a:r>
                <a:endParaRPr lang="en-US" sz="1200">
                  <a:effectLst/>
                </a:endParaRPr>
              </a:p>
            </c:rich>
          </c:tx>
          <c:layout>
            <c:manualLayout>
              <c:xMode val="edge"/>
              <c:yMode val="edge"/>
              <c:x val="3.2844858226948298E-2"/>
              <c:y val="0.16303646669110503"/>
            </c:manualLayout>
          </c:layout>
        </c:title>
        <c:numFmt formatCode="General" sourceLinked="1"/>
        <c:majorTickMark val="cross"/>
        <c:minorTickMark val="in"/>
        <c:tickLblPos val="nextTo"/>
        <c:spPr>
          <a:ln w="19050">
            <a:solidFill>
              <a:sysClr val="windowText" lastClr="000000"/>
            </a:solidFill>
          </a:ln>
        </c:spPr>
        <c:txPr>
          <a:bodyPr/>
          <a:lstStyle/>
          <a:p>
            <a:pPr>
              <a:defRPr lang="en-US" sz="1200" b="1">
                <a:latin typeface="Arial" pitchFamily="34" charset="0"/>
                <a:cs typeface="Arial" pitchFamily="34" charset="0"/>
              </a:defRPr>
            </a:pPr>
            <a:endParaRPr lang="en-US"/>
          </a:p>
        </c:txPr>
        <c:crossAx val="48139264"/>
        <c:crosses val="autoZero"/>
        <c:crossBetween val="between"/>
      </c:valAx>
      <c:spPr>
        <a:noFill/>
        <a:ln w="19050">
          <a:solidFill>
            <a:sysClr val="windowText" lastClr="000000"/>
          </a:solidFill>
        </a:ln>
      </c:spPr>
    </c:plotArea>
    <c:legend>
      <c:legendPos val="r"/>
      <c:layout>
        <c:manualLayout>
          <c:xMode val="edge"/>
          <c:yMode val="edge"/>
          <c:x val="0.18020685974791603"/>
          <c:y val="3.7154955545918307E-2"/>
          <c:w val="0.50325534743789802"/>
          <c:h val="0.20130572035549599"/>
        </c:manualLayout>
      </c:layout>
      <c:txPr>
        <a:bodyPr/>
        <a:lstStyle/>
        <a:p>
          <a:pPr>
            <a:defRPr lang="en-US" sz="1000" b="1">
              <a:latin typeface="Arial" pitchFamily="34" charset="0"/>
              <a:cs typeface="Arial" pitchFamily="34" charset="0"/>
            </a:defRPr>
          </a:pPr>
          <a:endParaRPr lang="en-US"/>
        </a:p>
      </c:txPr>
    </c:legend>
    <c:plotVisOnly val="1"/>
    <c:dispBlanksAs val="gap"/>
  </c:chart>
  <c:spPr>
    <a:ln>
      <a:noFill/>
    </a:ln>
  </c:spPr>
  <c:externalData r:id="rId2"/>
</c:chartSpace>
</file>

<file path=ppt/charts/chart16.xml><?xml version="1.0" encoding="utf-8"?>
<c:chartSpace xmlns:c="http://schemas.openxmlformats.org/drawingml/2006/chart" xmlns:a="http://schemas.openxmlformats.org/drawingml/2006/main" xmlns:r="http://schemas.openxmlformats.org/officeDocument/2006/relationships">
  <c:lang val="en-IN"/>
  <c:clrMapOvr bg1="lt1" tx1="dk1" bg2="lt2" tx2="dk2" accent1="accent1" accent2="accent2" accent3="accent3" accent4="accent4" accent5="accent5" accent6="accent6" hlink="hlink" folHlink="folHlink"/>
  <c:chart>
    <c:autoTitleDeleted val="1"/>
    <c:plotArea>
      <c:layout/>
      <c:scatterChart>
        <c:scatterStyle val="smoothMarker"/>
        <c:ser>
          <c:idx val="1"/>
          <c:order val="0"/>
          <c:tx>
            <c:strRef>
              <c:f>Sheet1!$C$8</c:f>
              <c:strCache>
                <c:ptCount val="1"/>
                <c:pt idx="0">
                  <c:v>RGD 17.5 Pa</c:v>
                </c:pt>
              </c:strCache>
            </c:strRef>
          </c:tx>
          <c:errBars>
            <c:errDir val="y"/>
            <c:errBarType val="both"/>
            <c:errValType val="cust"/>
            <c:plus>
              <c:numRef>
                <c:f>Sheet1!$B$10:$E$10</c:f>
                <c:numCache>
                  <c:formatCode>General</c:formatCode>
                  <c:ptCount val="4"/>
                  <c:pt idx="0">
                    <c:v>0</c:v>
                  </c:pt>
                  <c:pt idx="1">
                    <c:v>1.28871849743617E-2</c:v>
                  </c:pt>
                  <c:pt idx="2">
                    <c:v>4.4216499295038425E-3</c:v>
                  </c:pt>
                  <c:pt idx="3">
                    <c:v>8.4385011223185782E-3</c:v>
                  </c:pt>
                </c:numCache>
              </c:numRef>
            </c:plus>
            <c:minus>
              <c:numRef>
                <c:f>Sheet1!$B$10:$E$10</c:f>
                <c:numCache>
                  <c:formatCode>General</c:formatCode>
                  <c:ptCount val="4"/>
                  <c:pt idx="0">
                    <c:v>0</c:v>
                  </c:pt>
                  <c:pt idx="1">
                    <c:v>1.28871849743617E-2</c:v>
                  </c:pt>
                  <c:pt idx="2">
                    <c:v>4.4216499295038425E-3</c:v>
                  </c:pt>
                  <c:pt idx="3">
                    <c:v>8.4385011223185782E-3</c:v>
                  </c:pt>
                </c:numCache>
              </c:numRef>
            </c:minus>
          </c:errBars>
          <c:errBars>
            <c:errDir val="x"/>
            <c:errBarType val="both"/>
            <c:errValType val="fixedVal"/>
            <c:val val="1"/>
          </c:errBars>
          <c:xVal>
            <c:numRef>
              <c:f>Sheet1!$B$3:$E$3</c:f>
              <c:numCache>
                <c:formatCode>General</c:formatCode>
                <c:ptCount val="4"/>
                <c:pt idx="0">
                  <c:v>0</c:v>
                </c:pt>
                <c:pt idx="1">
                  <c:v>10</c:v>
                </c:pt>
                <c:pt idx="2">
                  <c:v>30</c:v>
                </c:pt>
                <c:pt idx="3">
                  <c:v>60</c:v>
                </c:pt>
              </c:numCache>
            </c:numRef>
          </c:xVal>
          <c:yVal>
            <c:numRef>
              <c:f>Sheet1!$B$9:$E$9</c:f>
              <c:numCache>
                <c:formatCode>General</c:formatCode>
                <c:ptCount val="4"/>
                <c:pt idx="0">
                  <c:v>1</c:v>
                </c:pt>
                <c:pt idx="1">
                  <c:v>0.97153243939415901</c:v>
                </c:pt>
                <c:pt idx="2">
                  <c:v>0.9824582091490689</c:v>
                </c:pt>
                <c:pt idx="3">
                  <c:v>0.97676323905874307</c:v>
                </c:pt>
              </c:numCache>
            </c:numRef>
          </c:yVal>
          <c:smooth val="1"/>
        </c:ser>
        <c:ser>
          <c:idx val="2"/>
          <c:order val="1"/>
          <c:tx>
            <c:strRef>
              <c:f>Sheet1!$C$12</c:f>
              <c:strCache>
                <c:ptCount val="1"/>
                <c:pt idx="0">
                  <c:v>RGD 12.3 Pa</c:v>
                </c:pt>
              </c:strCache>
            </c:strRef>
          </c:tx>
          <c:errBars>
            <c:errDir val="y"/>
            <c:errBarType val="both"/>
            <c:errValType val="cust"/>
            <c:plus>
              <c:numRef>
                <c:f>Sheet1!$B$14:$E$14</c:f>
                <c:numCache>
                  <c:formatCode>General</c:formatCode>
                  <c:ptCount val="4"/>
                  <c:pt idx="0">
                    <c:v>0</c:v>
                  </c:pt>
                  <c:pt idx="1">
                    <c:v>7.747031855021771E-3</c:v>
                  </c:pt>
                  <c:pt idx="2">
                    <c:v>3.3346841910271404E-3</c:v>
                  </c:pt>
                  <c:pt idx="3">
                    <c:v>9.6689920927991498E-3</c:v>
                  </c:pt>
                </c:numCache>
              </c:numRef>
            </c:plus>
            <c:minus>
              <c:numRef>
                <c:f>Sheet1!$B$14:$E$14</c:f>
                <c:numCache>
                  <c:formatCode>General</c:formatCode>
                  <c:ptCount val="4"/>
                  <c:pt idx="0">
                    <c:v>0</c:v>
                  </c:pt>
                  <c:pt idx="1">
                    <c:v>7.747031855021771E-3</c:v>
                  </c:pt>
                  <c:pt idx="2">
                    <c:v>3.3346841910271404E-3</c:v>
                  </c:pt>
                  <c:pt idx="3">
                    <c:v>9.6689920927991498E-3</c:v>
                  </c:pt>
                </c:numCache>
              </c:numRef>
            </c:minus>
          </c:errBars>
          <c:errBars>
            <c:errDir val="x"/>
            <c:errBarType val="both"/>
            <c:errValType val="fixedVal"/>
            <c:val val="1"/>
          </c:errBars>
          <c:xVal>
            <c:numRef>
              <c:f>Sheet1!$B$3:$E$3</c:f>
              <c:numCache>
                <c:formatCode>General</c:formatCode>
                <c:ptCount val="4"/>
                <c:pt idx="0">
                  <c:v>0</c:v>
                </c:pt>
                <c:pt idx="1">
                  <c:v>10</c:v>
                </c:pt>
                <c:pt idx="2">
                  <c:v>30</c:v>
                </c:pt>
                <c:pt idx="3">
                  <c:v>60</c:v>
                </c:pt>
              </c:numCache>
            </c:numRef>
          </c:xVal>
          <c:yVal>
            <c:numRef>
              <c:f>Sheet1!$B$13:$E$13</c:f>
              <c:numCache>
                <c:formatCode>General</c:formatCode>
                <c:ptCount val="4"/>
                <c:pt idx="0">
                  <c:v>1</c:v>
                </c:pt>
                <c:pt idx="1">
                  <c:v>0.97743982526311313</c:v>
                </c:pt>
                <c:pt idx="2">
                  <c:v>0.97007376073898799</c:v>
                </c:pt>
                <c:pt idx="3">
                  <c:v>0.96472692670085103</c:v>
                </c:pt>
              </c:numCache>
            </c:numRef>
          </c:yVal>
          <c:smooth val="1"/>
        </c:ser>
        <c:ser>
          <c:idx val="3"/>
          <c:order val="2"/>
          <c:tx>
            <c:strRef>
              <c:f>Sheet1!$C$17</c:f>
              <c:strCache>
                <c:ptCount val="1"/>
                <c:pt idx="0">
                  <c:v>RGD+β1mAb</c:v>
                </c:pt>
              </c:strCache>
            </c:strRef>
          </c:tx>
          <c:errBars>
            <c:errDir val="y"/>
            <c:errBarType val="both"/>
            <c:errValType val="cust"/>
            <c:plus>
              <c:numRef>
                <c:f>Sheet1!$B$20:$E$20</c:f>
                <c:numCache>
                  <c:formatCode>General</c:formatCode>
                  <c:ptCount val="4"/>
                  <c:pt idx="0">
                    <c:v>0</c:v>
                  </c:pt>
                  <c:pt idx="1">
                    <c:v>8.8334102225454438E-3</c:v>
                  </c:pt>
                  <c:pt idx="2">
                    <c:v>1.13612989461434E-2</c:v>
                  </c:pt>
                  <c:pt idx="3">
                    <c:v>1.1457977493873301E-2</c:v>
                  </c:pt>
                </c:numCache>
              </c:numRef>
            </c:plus>
            <c:minus>
              <c:numRef>
                <c:f>Sheet1!$B$20:$E$20</c:f>
                <c:numCache>
                  <c:formatCode>General</c:formatCode>
                  <c:ptCount val="4"/>
                  <c:pt idx="0">
                    <c:v>0</c:v>
                  </c:pt>
                  <c:pt idx="1">
                    <c:v>8.8334102225454438E-3</c:v>
                  </c:pt>
                  <c:pt idx="2">
                    <c:v>1.13612989461434E-2</c:v>
                  </c:pt>
                  <c:pt idx="3">
                    <c:v>1.1457977493873301E-2</c:v>
                  </c:pt>
                </c:numCache>
              </c:numRef>
            </c:minus>
          </c:errBars>
          <c:errBars>
            <c:errDir val="x"/>
            <c:errBarType val="both"/>
            <c:errValType val="fixedVal"/>
            <c:val val="1"/>
          </c:errBars>
          <c:xVal>
            <c:numRef>
              <c:f>Sheet1!$B$3:$E$3</c:f>
              <c:numCache>
                <c:formatCode>General</c:formatCode>
                <c:ptCount val="4"/>
                <c:pt idx="0">
                  <c:v>0</c:v>
                </c:pt>
                <c:pt idx="1">
                  <c:v>10</c:v>
                </c:pt>
                <c:pt idx="2">
                  <c:v>30</c:v>
                </c:pt>
                <c:pt idx="3">
                  <c:v>60</c:v>
                </c:pt>
              </c:numCache>
            </c:numRef>
          </c:xVal>
          <c:yVal>
            <c:numRef>
              <c:f>Sheet1!$B$18:$E$18</c:f>
              <c:numCache>
                <c:formatCode>General</c:formatCode>
                <c:ptCount val="4"/>
                <c:pt idx="0">
                  <c:v>1</c:v>
                </c:pt>
                <c:pt idx="1">
                  <c:v>0.98889161799312519</c:v>
                </c:pt>
                <c:pt idx="2">
                  <c:v>0.97357653169574099</c:v>
                </c:pt>
                <c:pt idx="3">
                  <c:v>0.94281709401178104</c:v>
                </c:pt>
              </c:numCache>
            </c:numRef>
          </c:yVal>
          <c:smooth val="1"/>
        </c:ser>
        <c:ser>
          <c:idx val="4"/>
          <c:order val="3"/>
          <c:tx>
            <c:strRef>
              <c:f>Sheet1!$C$23</c:f>
              <c:strCache>
                <c:ptCount val="1"/>
                <c:pt idx="0">
                  <c:v>PLL</c:v>
                </c:pt>
              </c:strCache>
            </c:strRef>
          </c:tx>
          <c:errBars>
            <c:errDir val="y"/>
            <c:errBarType val="both"/>
            <c:errValType val="cust"/>
            <c:plus>
              <c:numRef>
                <c:f>Sheet1!$B$26:$E$26</c:f>
                <c:numCache>
                  <c:formatCode>General</c:formatCode>
                  <c:ptCount val="4"/>
                  <c:pt idx="0">
                    <c:v>0</c:v>
                  </c:pt>
                  <c:pt idx="1">
                    <c:v>4.6245901822426806E-3</c:v>
                  </c:pt>
                  <c:pt idx="2">
                    <c:v>1.2473463755264699E-2</c:v>
                  </c:pt>
                  <c:pt idx="3">
                    <c:v>1.0649268955233099E-2</c:v>
                  </c:pt>
                </c:numCache>
              </c:numRef>
            </c:plus>
            <c:minus>
              <c:numRef>
                <c:f>Sheet1!$B$26:$E$26</c:f>
                <c:numCache>
                  <c:formatCode>General</c:formatCode>
                  <c:ptCount val="4"/>
                  <c:pt idx="0">
                    <c:v>0</c:v>
                  </c:pt>
                  <c:pt idx="1">
                    <c:v>4.6245901822426806E-3</c:v>
                  </c:pt>
                  <c:pt idx="2">
                    <c:v>1.2473463755264699E-2</c:v>
                  </c:pt>
                  <c:pt idx="3">
                    <c:v>1.0649268955233099E-2</c:v>
                  </c:pt>
                </c:numCache>
              </c:numRef>
            </c:minus>
          </c:errBars>
          <c:errBars>
            <c:errDir val="x"/>
            <c:errBarType val="both"/>
            <c:errValType val="fixedVal"/>
            <c:val val="1"/>
          </c:errBars>
          <c:xVal>
            <c:numRef>
              <c:f>Sheet1!$B$3:$E$3</c:f>
              <c:numCache>
                <c:formatCode>General</c:formatCode>
                <c:ptCount val="4"/>
                <c:pt idx="0">
                  <c:v>0</c:v>
                </c:pt>
                <c:pt idx="1">
                  <c:v>10</c:v>
                </c:pt>
                <c:pt idx="2">
                  <c:v>30</c:v>
                </c:pt>
                <c:pt idx="3">
                  <c:v>60</c:v>
                </c:pt>
              </c:numCache>
            </c:numRef>
          </c:xVal>
          <c:yVal>
            <c:numRef>
              <c:f>Sheet1!$B$24:$E$24</c:f>
              <c:numCache>
                <c:formatCode>General</c:formatCode>
                <c:ptCount val="4"/>
                <c:pt idx="0">
                  <c:v>1</c:v>
                </c:pt>
                <c:pt idx="1">
                  <c:v>0.97860020600495112</c:v>
                </c:pt>
                <c:pt idx="2">
                  <c:v>0.96802490083013004</c:v>
                </c:pt>
                <c:pt idx="3">
                  <c:v>0.95311928504120791</c:v>
                </c:pt>
              </c:numCache>
            </c:numRef>
          </c:yVal>
          <c:smooth val="1"/>
        </c:ser>
        <c:ser>
          <c:idx val="5"/>
          <c:order val="4"/>
          <c:tx>
            <c:strRef>
              <c:f>Sheet1!$C$28</c:f>
              <c:strCache>
                <c:ptCount val="1"/>
                <c:pt idx="0">
                  <c:v>SUV39h1 siRNA</c:v>
                </c:pt>
              </c:strCache>
            </c:strRef>
          </c:tx>
          <c:errBars>
            <c:errDir val="y"/>
            <c:errBarType val="both"/>
            <c:errValType val="cust"/>
            <c:plus>
              <c:numRef>
                <c:f>Sheet1!$B$31:$E$31</c:f>
                <c:numCache>
                  <c:formatCode>General</c:formatCode>
                  <c:ptCount val="4"/>
                  <c:pt idx="0">
                    <c:v>0</c:v>
                  </c:pt>
                  <c:pt idx="1">
                    <c:v>4.4665618452961109E-3</c:v>
                  </c:pt>
                  <c:pt idx="2">
                    <c:v>4.7290629794757002E-3</c:v>
                  </c:pt>
                  <c:pt idx="3">
                    <c:v>6.4243133365820704E-3</c:v>
                  </c:pt>
                </c:numCache>
              </c:numRef>
            </c:plus>
            <c:minus>
              <c:numRef>
                <c:f>Sheet1!$B$31:$E$31</c:f>
                <c:numCache>
                  <c:formatCode>General</c:formatCode>
                  <c:ptCount val="4"/>
                  <c:pt idx="0">
                    <c:v>0</c:v>
                  </c:pt>
                  <c:pt idx="1">
                    <c:v>4.4665618452961109E-3</c:v>
                  </c:pt>
                  <c:pt idx="2">
                    <c:v>4.7290629794757002E-3</c:v>
                  </c:pt>
                  <c:pt idx="3">
                    <c:v>6.4243133365820704E-3</c:v>
                  </c:pt>
                </c:numCache>
              </c:numRef>
            </c:minus>
          </c:errBars>
          <c:errBars>
            <c:errDir val="x"/>
            <c:errBarType val="both"/>
            <c:errValType val="fixedVal"/>
            <c:val val="1"/>
          </c:errBars>
          <c:xVal>
            <c:numRef>
              <c:f>Sheet1!$B$3:$E$3</c:f>
              <c:numCache>
                <c:formatCode>General</c:formatCode>
                <c:ptCount val="4"/>
                <c:pt idx="0">
                  <c:v>0</c:v>
                </c:pt>
                <c:pt idx="1">
                  <c:v>10</c:v>
                </c:pt>
                <c:pt idx="2">
                  <c:v>30</c:v>
                </c:pt>
                <c:pt idx="3">
                  <c:v>60</c:v>
                </c:pt>
              </c:numCache>
            </c:numRef>
          </c:xVal>
          <c:yVal>
            <c:numRef>
              <c:f>Sheet1!$B$29:$E$29</c:f>
              <c:numCache>
                <c:formatCode>General</c:formatCode>
                <c:ptCount val="4"/>
                <c:pt idx="0">
                  <c:v>1</c:v>
                </c:pt>
                <c:pt idx="1">
                  <c:v>0.99183261647206999</c:v>
                </c:pt>
                <c:pt idx="2">
                  <c:v>0.97640376480128688</c:v>
                </c:pt>
                <c:pt idx="3">
                  <c:v>0.96845380912128198</c:v>
                </c:pt>
              </c:numCache>
            </c:numRef>
          </c:yVal>
          <c:smooth val="1"/>
        </c:ser>
        <c:ser>
          <c:idx val="6"/>
          <c:order val="5"/>
          <c:tx>
            <c:strRef>
              <c:f>Sheet1!$C$33</c:f>
              <c:strCache>
                <c:ptCount val="1"/>
                <c:pt idx="0">
                  <c:v>G9a siRNA</c:v>
                </c:pt>
              </c:strCache>
            </c:strRef>
          </c:tx>
          <c:errBars>
            <c:errDir val="y"/>
            <c:errBarType val="both"/>
            <c:errValType val="cust"/>
            <c:plus>
              <c:numRef>
                <c:f>Sheet1!$B$36:$E$36</c:f>
                <c:numCache>
                  <c:formatCode>General</c:formatCode>
                  <c:ptCount val="4"/>
                  <c:pt idx="0">
                    <c:v>0</c:v>
                  </c:pt>
                  <c:pt idx="1">
                    <c:v>8.1376291430446026E-3</c:v>
                  </c:pt>
                  <c:pt idx="2">
                    <c:v>7.5960719766624196E-3</c:v>
                  </c:pt>
                  <c:pt idx="3">
                    <c:v>1.2845837780434102E-2</c:v>
                  </c:pt>
                </c:numCache>
              </c:numRef>
            </c:plus>
            <c:minus>
              <c:numRef>
                <c:f>Sheet1!$B$36:$E$36</c:f>
                <c:numCache>
                  <c:formatCode>General</c:formatCode>
                  <c:ptCount val="4"/>
                  <c:pt idx="0">
                    <c:v>0</c:v>
                  </c:pt>
                  <c:pt idx="1">
                    <c:v>8.1376291430446026E-3</c:v>
                  </c:pt>
                  <c:pt idx="2">
                    <c:v>7.5960719766624196E-3</c:v>
                  </c:pt>
                  <c:pt idx="3">
                    <c:v>1.2845837780434102E-2</c:v>
                  </c:pt>
                </c:numCache>
              </c:numRef>
            </c:minus>
          </c:errBars>
          <c:errBars>
            <c:errDir val="x"/>
            <c:errBarType val="both"/>
            <c:errValType val="fixedVal"/>
            <c:val val="1"/>
          </c:errBars>
          <c:xVal>
            <c:numRef>
              <c:f>Sheet1!$B$3:$E$3</c:f>
              <c:numCache>
                <c:formatCode>General</c:formatCode>
                <c:ptCount val="4"/>
                <c:pt idx="0">
                  <c:v>0</c:v>
                </c:pt>
                <c:pt idx="1">
                  <c:v>10</c:v>
                </c:pt>
                <c:pt idx="2">
                  <c:v>30</c:v>
                </c:pt>
                <c:pt idx="3">
                  <c:v>60</c:v>
                </c:pt>
              </c:numCache>
            </c:numRef>
          </c:xVal>
          <c:yVal>
            <c:numRef>
              <c:f>Sheet1!$B$34:$E$34</c:f>
              <c:numCache>
                <c:formatCode>General</c:formatCode>
                <c:ptCount val="4"/>
                <c:pt idx="0">
                  <c:v>1</c:v>
                </c:pt>
                <c:pt idx="1">
                  <c:v>0.99635308446930593</c:v>
                </c:pt>
                <c:pt idx="2">
                  <c:v>0.98017475026632483</c:v>
                </c:pt>
                <c:pt idx="3">
                  <c:v>0.97827105874378806</c:v>
                </c:pt>
              </c:numCache>
            </c:numRef>
          </c:yVal>
          <c:smooth val="1"/>
        </c:ser>
        <c:dLbls/>
        <c:axId val="48513408"/>
        <c:axId val="48515328"/>
      </c:scatterChart>
      <c:valAx>
        <c:axId val="48513408"/>
        <c:scaling>
          <c:orientation val="minMax"/>
          <c:max val="70"/>
          <c:min val="0"/>
        </c:scaling>
        <c:axPos val="b"/>
        <c:title>
          <c:tx>
            <c:rich>
              <a:bodyPr/>
              <a:lstStyle/>
              <a:p>
                <a:pPr>
                  <a:defRPr lang="en-US" sz="1600">
                    <a:latin typeface="Arial" pitchFamily="34" charset="0"/>
                    <a:cs typeface="Arial" pitchFamily="34" charset="0"/>
                  </a:defRPr>
                </a:pPr>
                <a:r>
                  <a:rPr lang="en-US" sz="1600">
                    <a:latin typeface="Arial" pitchFamily="34" charset="0"/>
                    <a:cs typeface="Arial" pitchFamily="34" charset="0"/>
                  </a:rPr>
                  <a:t>Time (min)</a:t>
                </a:r>
              </a:p>
            </c:rich>
          </c:tx>
          <c:layout/>
        </c:title>
        <c:numFmt formatCode="General" sourceLinked="1"/>
        <c:majorTickMark val="cross"/>
        <c:minorTickMark val="in"/>
        <c:tickLblPos val="nextTo"/>
        <c:spPr>
          <a:ln w="19050">
            <a:solidFill>
              <a:sysClr val="windowText" lastClr="000000"/>
            </a:solidFill>
          </a:ln>
        </c:spPr>
        <c:txPr>
          <a:bodyPr/>
          <a:lstStyle/>
          <a:p>
            <a:pPr>
              <a:defRPr lang="en-US" sz="1600" b="1">
                <a:latin typeface="Arial" pitchFamily="34" charset="0"/>
                <a:cs typeface="Arial" pitchFamily="34" charset="0"/>
              </a:defRPr>
            </a:pPr>
            <a:endParaRPr lang="en-US"/>
          </a:p>
        </c:txPr>
        <c:crossAx val="48515328"/>
        <c:crosses val="autoZero"/>
        <c:crossBetween val="midCat"/>
        <c:majorUnit val="10"/>
      </c:valAx>
      <c:valAx>
        <c:axId val="48515328"/>
        <c:scaling>
          <c:orientation val="minMax"/>
          <c:max val="1.1499999999999997"/>
          <c:min val="0.9"/>
        </c:scaling>
        <c:axPos val="l"/>
        <c:majorGridlines>
          <c:spPr>
            <a:ln>
              <a:noFill/>
            </a:ln>
          </c:spPr>
        </c:majorGridlines>
        <c:title>
          <c:tx>
            <c:rich>
              <a:bodyPr rot="-5400000" vert="horz"/>
              <a:lstStyle/>
              <a:p>
                <a:pPr>
                  <a:defRPr lang="en-US" sz="1600">
                    <a:latin typeface="Arial" pitchFamily="34" charset="0"/>
                    <a:cs typeface="Arial" pitchFamily="34" charset="0"/>
                  </a:defRPr>
                </a:pPr>
                <a:r>
                  <a:rPr lang="en-US" sz="1600" dirty="0">
                    <a:latin typeface="Arial" pitchFamily="34" charset="0"/>
                    <a:cs typeface="Arial" pitchFamily="34" charset="0"/>
                  </a:rPr>
                  <a:t>Normalized </a:t>
                </a:r>
                <a:r>
                  <a:rPr lang="en-US" sz="1600" dirty="0" err="1" smtClean="0">
                    <a:latin typeface="Arial" pitchFamily="34" charset="0"/>
                    <a:cs typeface="Arial" pitchFamily="34" charset="0"/>
                  </a:rPr>
                  <a:t>YPet</a:t>
                </a:r>
                <a:r>
                  <a:rPr lang="en-US" sz="1600" dirty="0" smtClean="0">
                    <a:latin typeface="Arial" pitchFamily="34" charset="0"/>
                    <a:cs typeface="Arial" pitchFamily="34" charset="0"/>
                  </a:rPr>
                  <a:t>/CFP</a:t>
                </a:r>
                <a:endParaRPr lang="en-US" sz="1600" dirty="0">
                  <a:latin typeface="Arial" pitchFamily="34" charset="0"/>
                  <a:cs typeface="Arial" pitchFamily="34" charset="0"/>
                </a:endParaRPr>
              </a:p>
            </c:rich>
          </c:tx>
          <c:layout/>
        </c:title>
        <c:numFmt formatCode="#,##0.00" sourceLinked="0"/>
        <c:majorTickMark val="cross"/>
        <c:minorTickMark val="in"/>
        <c:tickLblPos val="nextTo"/>
        <c:spPr>
          <a:ln w="19050">
            <a:solidFill>
              <a:sysClr val="windowText" lastClr="000000"/>
            </a:solidFill>
          </a:ln>
        </c:spPr>
        <c:txPr>
          <a:bodyPr/>
          <a:lstStyle/>
          <a:p>
            <a:pPr>
              <a:defRPr lang="en-US" sz="1200" b="1">
                <a:latin typeface="Arial" pitchFamily="34" charset="0"/>
                <a:cs typeface="Arial" pitchFamily="34" charset="0"/>
              </a:defRPr>
            </a:pPr>
            <a:endParaRPr lang="en-US"/>
          </a:p>
        </c:txPr>
        <c:crossAx val="48513408"/>
        <c:crosses val="autoZero"/>
        <c:crossBetween val="midCat"/>
        <c:majorUnit val="0.05"/>
      </c:valAx>
      <c:spPr>
        <a:ln w="19050">
          <a:solidFill>
            <a:sysClr val="windowText" lastClr="000000"/>
          </a:solidFill>
        </a:ln>
      </c:spPr>
    </c:plotArea>
    <c:legend>
      <c:legendPos val="l"/>
      <c:layout>
        <c:manualLayout>
          <c:xMode val="edge"/>
          <c:yMode val="edge"/>
          <c:x val="0.59921064096142385"/>
          <c:y val="7.8584341150575193E-2"/>
          <c:w val="0.36265772501933602"/>
          <c:h val="0.41453493619886905"/>
        </c:manualLayout>
      </c:layout>
      <c:overlay val="1"/>
      <c:txPr>
        <a:bodyPr/>
        <a:lstStyle/>
        <a:p>
          <a:pPr>
            <a:defRPr lang="en-US" sz="1400" b="1">
              <a:latin typeface="Arial" pitchFamily="34" charset="0"/>
              <a:cs typeface="Arial" pitchFamily="34" charset="0"/>
            </a:defRPr>
          </a:pPr>
          <a:endParaRPr lang="en-US"/>
        </a:p>
      </c:txPr>
    </c:legend>
    <c:plotVisOnly val="1"/>
    <c:dispBlanksAs val="gap"/>
  </c:chart>
  <c:externalData r:id="rId2"/>
</c:chartSpace>
</file>

<file path=ppt/charts/chart17.xml><?xml version="1.0" encoding="utf-8"?>
<c:chartSpace xmlns:c="http://schemas.openxmlformats.org/drawingml/2006/chart" xmlns:a="http://schemas.openxmlformats.org/drawingml/2006/main" xmlns:r="http://schemas.openxmlformats.org/officeDocument/2006/relationships">
  <c:lang val="en-IN"/>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284890487224405"/>
          <c:y val="4.7675247484052288E-2"/>
          <c:w val="0.65658387242207306"/>
          <c:h val="0.77130370908805301"/>
        </c:manualLayout>
      </c:layout>
      <c:lineChart>
        <c:grouping val="standard"/>
        <c:ser>
          <c:idx val="0"/>
          <c:order val="0"/>
          <c:tx>
            <c:strRef>
              <c:f>Sheet1!$C$45</c:f>
              <c:strCache>
                <c:ptCount val="1"/>
                <c:pt idx="0">
                  <c:v>Control</c:v>
                </c:pt>
              </c:strCache>
            </c:strRef>
          </c:tx>
          <c:spPr>
            <a:ln>
              <a:solidFill>
                <a:sysClr val="windowText" lastClr="000000"/>
              </a:solidFill>
            </a:ln>
          </c:spPr>
          <c:marker>
            <c:symbol val="diamond"/>
            <c:size val="10"/>
            <c:spPr>
              <a:solidFill>
                <a:schemeClr val="tx1"/>
              </a:solidFill>
              <a:ln>
                <a:solidFill>
                  <a:sysClr val="windowText" lastClr="000000"/>
                </a:solidFill>
              </a:ln>
            </c:spPr>
          </c:marker>
          <c:errBars>
            <c:errDir val="y"/>
            <c:errBarType val="both"/>
            <c:errValType val="cust"/>
            <c:plus>
              <c:numRef>
                <c:f>Sheet1!$J$45:$N$45</c:f>
                <c:numCache>
                  <c:formatCode>General</c:formatCode>
                  <c:ptCount val="5"/>
                  <c:pt idx="0">
                    <c:v>311.17349999999999</c:v>
                  </c:pt>
                  <c:pt idx="1">
                    <c:v>808.66340000000002</c:v>
                  </c:pt>
                  <c:pt idx="2">
                    <c:v>3355.6950000000002</c:v>
                  </c:pt>
                  <c:pt idx="3">
                    <c:v>3268.1819999999998</c:v>
                  </c:pt>
                  <c:pt idx="4">
                    <c:v>10885.41</c:v>
                  </c:pt>
                </c:numCache>
              </c:numRef>
            </c:plus>
            <c:minus>
              <c:numRef>
                <c:f>Sheet1!$J$45:$N$45</c:f>
                <c:numCache>
                  <c:formatCode>General</c:formatCode>
                  <c:ptCount val="5"/>
                  <c:pt idx="0">
                    <c:v>311.17349999999999</c:v>
                  </c:pt>
                  <c:pt idx="1">
                    <c:v>808.66340000000002</c:v>
                  </c:pt>
                  <c:pt idx="2">
                    <c:v>3355.6950000000002</c:v>
                  </c:pt>
                  <c:pt idx="3">
                    <c:v>3268.1819999999998</c:v>
                  </c:pt>
                  <c:pt idx="4">
                    <c:v>10885.41</c:v>
                  </c:pt>
                </c:numCache>
              </c:numRef>
            </c:minus>
            <c:spPr>
              <a:ln w="19050"/>
            </c:spPr>
          </c:errBars>
          <c:val>
            <c:numRef>
              <c:f>Sheet1!$D$45:$H$45</c:f>
              <c:numCache>
                <c:formatCode>General</c:formatCode>
                <c:ptCount val="5"/>
                <c:pt idx="0">
                  <c:v>3445.3429999999998</c:v>
                </c:pt>
                <c:pt idx="1">
                  <c:v>7003.96</c:v>
                </c:pt>
                <c:pt idx="2">
                  <c:v>24914.5</c:v>
                </c:pt>
                <c:pt idx="3">
                  <c:v>37247.49</c:v>
                </c:pt>
                <c:pt idx="4">
                  <c:v>88265.280000000013</c:v>
                </c:pt>
              </c:numCache>
            </c:numRef>
          </c:val>
        </c:ser>
        <c:ser>
          <c:idx val="1"/>
          <c:order val="1"/>
          <c:tx>
            <c:strRef>
              <c:f>Sheet1!$C$46</c:f>
              <c:strCache>
                <c:ptCount val="1"/>
                <c:pt idx="0">
                  <c:v>Control + fibrinogen</c:v>
                </c:pt>
              </c:strCache>
            </c:strRef>
          </c:tx>
          <c:spPr>
            <a:ln>
              <a:solidFill>
                <a:sysClr val="windowText" lastClr="000000"/>
              </a:solidFill>
            </a:ln>
          </c:spPr>
          <c:marker>
            <c:symbol val="square"/>
            <c:size val="10"/>
            <c:spPr>
              <a:solidFill>
                <a:schemeClr val="tx1"/>
              </a:solidFill>
              <a:ln>
                <a:solidFill>
                  <a:sysClr val="windowText" lastClr="000000"/>
                </a:solidFill>
              </a:ln>
            </c:spPr>
          </c:marker>
          <c:errBars>
            <c:errDir val="y"/>
            <c:errBarType val="both"/>
            <c:errValType val="cust"/>
            <c:plus>
              <c:numRef>
                <c:f>Sheet1!$J$46:$N$46</c:f>
                <c:numCache>
                  <c:formatCode>General</c:formatCode>
                  <c:ptCount val="5"/>
                  <c:pt idx="0">
                    <c:v>210.71879999999999</c:v>
                  </c:pt>
                  <c:pt idx="1">
                    <c:v>804.56380000000001</c:v>
                  </c:pt>
                  <c:pt idx="2">
                    <c:v>4597.9550000000008</c:v>
                  </c:pt>
                  <c:pt idx="3">
                    <c:v>6089.2029999999995</c:v>
                  </c:pt>
                  <c:pt idx="4">
                    <c:v>18046.980000000003</c:v>
                  </c:pt>
                </c:numCache>
              </c:numRef>
            </c:plus>
            <c:minus>
              <c:numRef>
                <c:f>Sheet1!$J$46:$N$46</c:f>
                <c:numCache>
                  <c:formatCode>General</c:formatCode>
                  <c:ptCount val="5"/>
                  <c:pt idx="0">
                    <c:v>210.71879999999999</c:v>
                  </c:pt>
                  <c:pt idx="1">
                    <c:v>804.56380000000001</c:v>
                  </c:pt>
                  <c:pt idx="2">
                    <c:v>4597.9550000000008</c:v>
                  </c:pt>
                  <c:pt idx="3">
                    <c:v>6089.2029999999995</c:v>
                  </c:pt>
                  <c:pt idx="4">
                    <c:v>18046.980000000003</c:v>
                  </c:pt>
                </c:numCache>
              </c:numRef>
            </c:minus>
            <c:spPr>
              <a:ln w="19050"/>
            </c:spPr>
          </c:errBars>
          <c:val>
            <c:numRef>
              <c:f>Sheet1!$D$46:$H$46</c:f>
              <c:numCache>
                <c:formatCode>General</c:formatCode>
                <c:ptCount val="5"/>
                <c:pt idx="0">
                  <c:v>3200.9500000000003</c:v>
                </c:pt>
                <c:pt idx="1">
                  <c:v>7574.3670000000002</c:v>
                </c:pt>
                <c:pt idx="2">
                  <c:v>21600.829999999998</c:v>
                </c:pt>
                <c:pt idx="3">
                  <c:v>41734.93</c:v>
                </c:pt>
                <c:pt idx="4">
                  <c:v>85895.180000000008</c:v>
                </c:pt>
              </c:numCache>
            </c:numRef>
          </c:val>
        </c:ser>
        <c:dLbls/>
        <c:marker val="1"/>
        <c:axId val="48765952"/>
        <c:axId val="48776320"/>
      </c:lineChart>
      <c:catAx>
        <c:axId val="48765952"/>
        <c:scaling>
          <c:orientation val="minMax"/>
        </c:scaling>
        <c:axPos val="b"/>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lang="en-US" sz="900" b="1" i="0" u="none" strike="noStrike" kern="1200" baseline="0">
                    <a:solidFill>
                      <a:sysClr val="windowText" lastClr="000000"/>
                    </a:solidFill>
                    <a:latin typeface="+mn-lt"/>
                    <a:ea typeface="+mn-ea"/>
                    <a:cs typeface="+mn-cs"/>
                  </a:defRPr>
                </a:pPr>
                <a:r>
                  <a:rPr lang="en-US" sz="1600" b="1" i="0" baseline="0">
                    <a:effectLst/>
                    <a:latin typeface="Arial" pitchFamily="34" charset="0"/>
                    <a:cs typeface="Arial" pitchFamily="34" charset="0"/>
                  </a:rPr>
                  <a:t>Culture time (Day)</a:t>
                </a:r>
                <a:endParaRPr lang="en-US" sz="900">
                  <a:effectLst/>
                  <a:latin typeface="Arial" pitchFamily="34" charset="0"/>
                  <a:cs typeface="Arial" pitchFamily="34" charset="0"/>
                </a:endParaRPr>
              </a:p>
            </c:rich>
          </c:tx>
          <c:layout/>
        </c:title>
        <c:numFmt formatCode="General" sourceLinked="1"/>
        <c:majorTickMark val="in"/>
        <c:tickLblPos val="nextTo"/>
        <c:spPr>
          <a:ln w="19050">
            <a:solidFill>
              <a:schemeClr val="tx1"/>
            </a:solidFill>
          </a:ln>
        </c:spPr>
        <c:txPr>
          <a:bodyPr/>
          <a:lstStyle/>
          <a:p>
            <a:pPr>
              <a:defRPr lang="en-US" sz="1600" b="1">
                <a:latin typeface="Arial" pitchFamily="34" charset="0"/>
                <a:cs typeface="Arial" pitchFamily="34" charset="0"/>
              </a:defRPr>
            </a:pPr>
            <a:endParaRPr lang="en-US"/>
          </a:p>
        </c:txPr>
        <c:crossAx val="48776320"/>
        <c:crosses val="autoZero"/>
        <c:auto val="1"/>
        <c:lblAlgn val="ctr"/>
        <c:lblOffset val="100"/>
      </c:catAx>
      <c:valAx>
        <c:axId val="48776320"/>
        <c:scaling>
          <c:orientation val="minMax"/>
        </c:scaling>
        <c:axPos val="l"/>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lang="en-US" sz="1800" b="1" i="0" u="none" strike="noStrike" kern="1200" baseline="0">
                    <a:solidFill>
                      <a:sysClr val="windowText" lastClr="000000"/>
                    </a:solidFill>
                    <a:latin typeface="Arial" pitchFamily="34" charset="0"/>
                    <a:ea typeface="+mn-ea"/>
                    <a:cs typeface="Arial" pitchFamily="34" charset="0"/>
                  </a:defRPr>
                </a:pPr>
                <a:r>
                  <a:rPr lang="en-US" sz="1600" b="1" i="0" baseline="0">
                    <a:effectLst/>
                  </a:rPr>
                  <a:t>Colony size (×10</a:t>
                </a:r>
                <a:r>
                  <a:rPr lang="en-US" sz="1600" b="1" i="0" baseline="30000">
                    <a:effectLst/>
                  </a:rPr>
                  <a:t>3 </a:t>
                </a:r>
                <a:r>
                  <a:rPr lang="en-US" sz="1600" b="1" i="0" baseline="0">
                    <a:effectLst/>
                  </a:rPr>
                  <a:t>µm</a:t>
                </a:r>
                <a:r>
                  <a:rPr lang="en-US" sz="1600" b="1" i="0" baseline="30000">
                    <a:effectLst/>
                  </a:rPr>
                  <a:t>3</a:t>
                </a:r>
                <a:r>
                  <a:rPr lang="en-US" sz="1600" b="1" i="0" baseline="0">
                    <a:effectLst/>
                  </a:rPr>
                  <a:t>)</a:t>
                </a:r>
                <a:endParaRPr lang="en-US" sz="1800">
                  <a:effectLst/>
                </a:endParaRPr>
              </a:p>
            </c:rich>
          </c:tx>
          <c:layout/>
        </c:title>
        <c:numFmt formatCode="General" sourceLinked="1"/>
        <c:majorTickMark val="in"/>
        <c:tickLblPos val="nextTo"/>
        <c:spPr>
          <a:ln w="19050">
            <a:solidFill>
              <a:schemeClr val="tx1"/>
            </a:solidFill>
          </a:ln>
        </c:spPr>
        <c:txPr>
          <a:bodyPr/>
          <a:lstStyle/>
          <a:p>
            <a:pPr>
              <a:defRPr lang="en-US" sz="1600" b="1">
                <a:latin typeface="Arial" pitchFamily="34" charset="0"/>
                <a:cs typeface="Arial" pitchFamily="34" charset="0"/>
              </a:defRPr>
            </a:pPr>
            <a:endParaRPr lang="en-US"/>
          </a:p>
        </c:txPr>
        <c:crossAx val="48765952"/>
        <c:crosses val="autoZero"/>
        <c:crossBetween val="between"/>
        <c:dispUnits>
          <c:builtInUnit val="thousands"/>
        </c:dispUnits>
      </c:valAx>
      <c:spPr>
        <a:noFill/>
        <a:ln w="25400">
          <a:solidFill>
            <a:sysClr val="windowText" lastClr="000000"/>
          </a:solidFill>
        </a:ln>
      </c:spPr>
    </c:plotArea>
    <c:legend>
      <c:legendPos val="r"/>
      <c:layout>
        <c:manualLayout>
          <c:xMode val="edge"/>
          <c:yMode val="edge"/>
          <c:x val="0.22106797236230999"/>
          <c:y val="7.6851049948029798E-2"/>
          <c:w val="0.48488932633420812"/>
          <c:h val="0.20822007253099103"/>
        </c:manualLayout>
      </c:layout>
      <c:txPr>
        <a:bodyPr/>
        <a:lstStyle/>
        <a:p>
          <a:pPr>
            <a:defRPr lang="en-US" sz="1100" b="1">
              <a:latin typeface="Arial" pitchFamily="34" charset="0"/>
              <a:cs typeface="Arial" pitchFamily="34" charset="0"/>
            </a:defRPr>
          </a:pPr>
          <a:endParaRPr lang="en-US"/>
        </a:p>
      </c:txPr>
    </c:legend>
    <c:plotVisOnly val="1"/>
    <c:dispBlanksAs val="gap"/>
  </c:chart>
  <c:externalData r:id="rId2"/>
</c:chartSpace>
</file>

<file path=ppt/charts/chart18.xml><?xml version="1.0" encoding="utf-8"?>
<c:chartSpace xmlns:c="http://schemas.openxmlformats.org/drawingml/2006/chart" xmlns:a="http://schemas.openxmlformats.org/drawingml/2006/main" xmlns:r="http://schemas.openxmlformats.org/officeDocument/2006/relationships">
  <c:lang val="en-IN"/>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284890487224405"/>
          <c:y val="4.7675247484052288E-2"/>
          <c:w val="0.65658387242207306"/>
          <c:h val="0.72822987668364925"/>
        </c:manualLayout>
      </c:layout>
      <c:lineChart>
        <c:grouping val="standard"/>
        <c:ser>
          <c:idx val="0"/>
          <c:order val="0"/>
          <c:tx>
            <c:strRef>
              <c:f>Sheet1!$C$52</c:f>
              <c:strCache>
                <c:ptCount val="1"/>
                <c:pt idx="0">
                  <c:v>Control</c:v>
                </c:pt>
              </c:strCache>
            </c:strRef>
          </c:tx>
          <c:spPr>
            <a:ln>
              <a:solidFill>
                <a:sysClr val="windowText" lastClr="000000"/>
              </a:solidFill>
            </a:ln>
          </c:spPr>
          <c:marker>
            <c:symbol val="diamond"/>
            <c:size val="10"/>
            <c:spPr>
              <a:solidFill>
                <a:schemeClr val="tx1"/>
              </a:solidFill>
              <a:ln>
                <a:solidFill>
                  <a:sysClr val="windowText" lastClr="000000"/>
                </a:solidFill>
              </a:ln>
            </c:spPr>
          </c:marker>
          <c:errBars>
            <c:errDir val="y"/>
            <c:errBarType val="both"/>
            <c:errValType val="cust"/>
            <c:plus>
              <c:numRef>
                <c:f>Sheet1!$J$52:$N$52</c:f>
                <c:numCache>
                  <c:formatCode>General</c:formatCode>
                  <c:ptCount val="5"/>
                  <c:pt idx="0">
                    <c:v>17</c:v>
                  </c:pt>
                  <c:pt idx="1">
                    <c:v>8</c:v>
                  </c:pt>
                  <c:pt idx="2">
                    <c:v>11</c:v>
                  </c:pt>
                  <c:pt idx="3">
                    <c:v>8</c:v>
                  </c:pt>
                  <c:pt idx="4">
                    <c:v>7</c:v>
                  </c:pt>
                </c:numCache>
              </c:numRef>
            </c:plus>
            <c:minus>
              <c:numRef>
                <c:f>Sheet1!$J$52:$N$52</c:f>
                <c:numCache>
                  <c:formatCode>General</c:formatCode>
                  <c:ptCount val="5"/>
                  <c:pt idx="0">
                    <c:v>17</c:v>
                  </c:pt>
                  <c:pt idx="1">
                    <c:v>8</c:v>
                  </c:pt>
                  <c:pt idx="2">
                    <c:v>11</c:v>
                  </c:pt>
                  <c:pt idx="3">
                    <c:v>8</c:v>
                  </c:pt>
                  <c:pt idx="4">
                    <c:v>7</c:v>
                  </c:pt>
                </c:numCache>
              </c:numRef>
            </c:minus>
            <c:spPr>
              <a:ln w="19050"/>
            </c:spPr>
          </c:errBars>
          <c:cat>
            <c:numRef>
              <c:f>Sheet1!$D$51:$H$51</c:f>
              <c:numCache>
                <c:formatCode>General</c:formatCode>
                <c:ptCount val="5"/>
                <c:pt idx="0">
                  <c:v>1</c:v>
                </c:pt>
                <c:pt idx="1">
                  <c:v>2</c:v>
                </c:pt>
                <c:pt idx="2">
                  <c:v>3</c:v>
                </c:pt>
                <c:pt idx="3">
                  <c:v>4</c:v>
                </c:pt>
                <c:pt idx="4">
                  <c:v>5</c:v>
                </c:pt>
              </c:numCache>
            </c:numRef>
          </c:cat>
          <c:val>
            <c:numRef>
              <c:f>Sheet1!$D$52:$H$52</c:f>
              <c:numCache>
                <c:formatCode>General</c:formatCode>
                <c:ptCount val="5"/>
                <c:pt idx="0">
                  <c:v>210</c:v>
                </c:pt>
                <c:pt idx="1">
                  <c:v>133</c:v>
                </c:pt>
                <c:pt idx="2">
                  <c:v>92</c:v>
                </c:pt>
                <c:pt idx="3">
                  <c:v>92</c:v>
                </c:pt>
                <c:pt idx="4">
                  <c:v>90</c:v>
                </c:pt>
              </c:numCache>
            </c:numRef>
          </c:val>
        </c:ser>
        <c:ser>
          <c:idx val="1"/>
          <c:order val="1"/>
          <c:tx>
            <c:strRef>
              <c:f>Sheet1!$C$53</c:f>
              <c:strCache>
                <c:ptCount val="1"/>
                <c:pt idx="0">
                  <c:v>Control + fibrinogen</c:v>
                </c:pt>
              </c:strCache>
            </c:strRef>
          </c:tx>
          <c:spPr>
            <a:ln>
              <a:solidFill>
                <a:sysClr val="windowText" lastClr="000000"/>
              </a:solidFill>
            </a:ln>
          </c:spPr>
          <c:marker>
            <c:symbol val="square"/>
            <c:size val="10"/>
            <c:spPr>
              <a:solidFill>
                <a:schemeClr val="tx1"/>
              </a:solidFill>
              <a:ln>
                <a:solidFill>
                  <a:sysClr val="windowText" lastClr="000000"/>
                </a:solidFill>
              </a:ln>
            </c:spPr>
          </c:marker>
          <c:errBars>
            <c:errDir val="y"/>
            <c:errBarType val="both"/>
            <c:errValType val="cust"/>
            <c:plus>
              <c:numRef>
                <c:f>Sheet1!$J$53:$N$53</c:f>
                <c:numCache>
                  <c:formatCode>General</c:formatCode>
                  <c:ptCount val="5"/>
                  <c:pt idx="0">
                    <c:v>9</c:v>
                  </c:pt>
                  <c:pt idx="1">
                    <c:v>8</c:v>
                  </c:pt>
                  <c:pt idx="2">
                    <c:v>16</c:v>
                  </c:pt>
                  <c:pt idx="3">
                    <c:v>15</c:v>
                  </c:pt>
                  <c:pt idx="4">
                    <c:v>10</c:v>
                  </c:pt>
                </c:numCache>
              </c:numRef>
            </c:plus>
            <c:minus>
              <c:numRef>
                <c:f>Sheet1!$J$53:$N$53</c:f>
                <c:numCache>
                  <c:formatCode>General</c:formatCode>
                  <c:ptCount val="5"/>
                  <c:pt idx="0">
                    <c:v>9</c:v>
                  </c:pt>
                  <c:pt idx="1">
                    <c:v>8</c:v>
                  </c:pt>
                  <c:pt idx="2">
                    <c:v>16</c:v>
                  </c:pt>
                  <c:pt idx="3">
                    <c:v>15</c:v>
                  </c:pt>
                  <c:pt idx="4">
                    <c:v>10</c:v>
                  </c:pt>
                </c:numCache>
              </c:numRef>
            </c:minus>
            <c:spPr>
              <a:ln w="19050"/>
            </c:spPr>
          </c:errBars>
          <c:cat>
            <c:numRef>
              <c:f>Sheet1!$D$51:$H$51</c:f>
              <c:numCache>
                <c:formatCode>General</c:formatCode>
                <c:ptCount val="5"/>
                <c:pt idx="0">
                  <c:v>1</c:v>
                </c:pt>
                <c:pt idx="1">
                  <c:v>2</c:v>
                </c:pt>
                <c:pt idx="2">
                  <c:v>3</c:v>
                </c:pt>
                <c:pt idx="3">
                  <c:v>4</c:v>
                </c:pt>
                <c:pt idx="4">
                  <c:v>5</c:v>
                </c:pt>
              </c:numCache>
            </c:numRef>
          </c:cat>
          <c:val>
            <c:numRef>
              <c:f>Sheet1!$D$53:$H$53</c:f>
              <c:numCache>
                <c:formatCode>General</c:formatCode>
                <c:ptCount val="5"/>
                <c:pt idx="0">
                  <c:v>205</c:v>
                </c:pt>
                <c:pt idx="1">
                  <c:v>153</c:v>
                </c:pt>
                <c:pt idx="2">
                  <c:v>100</c:v>
                </c:pt>
                <c:pt idx="3">
                  <c:v>98</c:v>
                </c:pt>
                <c:pt idx="4">
                  <c:v>84</c:v>
                </c:pt>
              </c:numCache>
            </c:numRef>
          </c:val>
        </c:ser>
        <c:dLbls/>
        <c:marker val="1"/>
        <c:axId val="48795008"/>
        <c:axId val="48805376"/>
      </c:lineChart>
      <c:catAx>
        <c:axId val="48795008"/>
        <c:scaling>
          <c:orientation val="minMax"/>
        </c:scaling>
        <c:axPos val="b"/>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lang="en-US" sz="1600" b="1" i="0" u="none" strike="noStrike" kern="1200" baseline="0">
                    <a:solidFill>
                      <a:sysClr val="windowText" lastClr="000000"/>
                    </a:solidFill>
                    <a:latin typeface="+mn-lt"/>
                    <a:ea typeface="+mn-ea"/>
                    <a:cs typeface="+mn-cs"/>
                  </a:defRPr>
                </a:pPr>
                <a:r>
                  <a:rPr lang="en-US" sz="1600" b="1" i="0" baseline="0">
                    <a:effectLst/>
                    <a:latin typeface="Arial" pitchFamily="34" charset="0"/>
                    <a:cs typeface="Arial" pitchFamily="34" charset="0"/>
                  </a:rPr>
                  <a:t>Culture time (Day)</a:t>
                </a:r>
                <a:endParaRPr lang="en-US" sz="1600">
                  <a:effectLst/>
                  <a:latin typeface="Arial" pitchFamily="34" charset="0"/>
                  <a:cs typeface="Arial" pitchFamily="34" charset="0"/>
                </a:endParaRPr>
              </a:p>
            </c:rich>
          </c:tx>
          <c:layout/>
        </c:title>
        <c:numFmt formatCode="General" sourceLinked="1"/>
        <c:majorTickMark val="in"/>
        <c:tickLblPos val="nextTo"/>
        <c:spPr>
          <a:ln w="19050">
            <a:solidFill>
              <a:schemeClr val="tx1"/>
            </a:solidFill>
          </a:ln>
        </c:spPr>
        <c:txPr>
          <a:bodyPr/>
          <a:lstStyle/>
          <a:p>
            <a:pPr>
              <a:defRPr lang="en-US" sz="1600" b="1">
                <a:latin typeface="Arial" pitchFamily="34" charset="0"/>
                <a:cs typeface="Arial" pitchFamily="34" charset="0"/>
              </a:defRPr>
            </a:pPr>
            <a:endParaRPr lang="en-US"/>
          </a:p>
        </c:txPr>
        <c:crossAx val="48805376"/>
        <c:crosses val="autoZero"/>
        <c:auto val="1"/>
        <c:lblAlgn val="ctr"/>
        <c:lblOffset val="100"/>
      </c:catAx>
      <c:valAx>
        <c:axId val="48805376"/>
        <c:scaling>
          <c:orientation val="minMax"/>
        </c:scaling>
        <c:axPos val="l"/>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lang="en-US" sz="1600" b="1" i="0" u="none" strike="noStrike" kern="1200" baseline="0">
                    <a:solidFill>
                      <a:sysClr val="windowText" lastClr="000000"/>
                    </a:solidFill>
                    <a:latin typeface="Arial" pitchFamily="34" charset="0"/>
                    <a:ea typeface="+mn-ea"/>
                    <a:cs typeface="Arial" pitchFamily="34" charset="0"/>
                  </a:defRPr>
                </a:pPr>
                <a:r>
                  <a:rPr lang="en-US" sz="1600"/>
                  <a:t>Colony number</a:t>
                </a:r>
              </a:p>
            </c:rich>
          </c:tx>
          <c:layout/>
        </c:title>
        <c:numFmt formatCode="General" sourceLinked="1"/>
        <c:majorTickMark val="in"/>
        <c:tickLblPos val="nextTo"/>
        <c:spPr>
          <a:ln w="19050">
            <a:solidFill>
              <a:schemeClr val="tx1"/>
            </a:solidFill>
          </a:ln>
        </c:spPr>
        <c:txPr>
          <a:bodyPr/>
          <a:lstStyle/>
          <a:p>
            <a:pPr>
              <a:defRPr lang="en-US" sz="1600" b="1">
                <a:latin typeface="Arial" pitchFamily="34" charset="0"/>
                <a:cs typeface="Arial" pitchFamily="34" charset="0"/>
              </a:defRPr>
            </a:pPr>
            <a:endParaRPr lang="en-US"/>
          </a:p>
        </c:txPr>
        <c:crossAx val="48795008"/>
        <c:crosses val="autoZero"/>
        <c:crossBetween val="between"/>
      </c:valAx>
      <c:spPr>
        <a:noFill/>
        <a:ln w="25400">
          <a:solidFill>
            <a:sysClr val="windowText" lastClr="000000"/>
          </a:solidFill>
        </a:ln>
      </c:spPr>
    </c:plotArea>
    <c:legend>
      <c:legendPos val="r"/>
      <c:layout>
        <c:manualLayout>
          <c:xMode val="edge"/>
          <c:yMode val="edge"/>
          <c:x val="0.39841552700649308"/>
          <c:y val="7.5403103953863015E-2"/>
          <c:w val="0.43608302251692199"/>
          <c:h val="0.23432962124437598"/>
        </c:manualLayout>
      </c:layout>
      <c:txPr>
        <a:bodyPr/>
        <a:lstStyle/>
        <a:p>
          <a:pPr>
            <a:defRPr lang="en-US" sz="1000" b="1">
              <a:latin typeface="Arial" pitchFamily="34" charset="0"/>
              <a:cs typeface="Arial" pitchFamily="34" charset="0"/>
            </a:defRPr>
          </a:pPr>
          <a:endParaRPr lang="en-US"/>
        </a:p>
      </c:txPr>
    </c:legend>
    <c:plotVisOnly val="1"/>
    <c:dispBlanksAs val="gap"/>
  </c:chart>
  <c:externalData r:id="rId2"/>
</c:chartSpace>
</file>

<file path=ppt/charts/chart19.xml><?xml version="1.0" encoding="utf-8"?>
<c:chartSpace xmlns:c="http://schemas.openxmlformats.org/drawingml/2006/chart" xmlns:a="http://schemas.openxmlformats.org/drawingml/2006/main" xmlns:r="http://schemas.openxmlformats.org/officeDocument/2006/relationships">
  <c:lang val="en-IN"/>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301610446842306"/>
          <c:y val="7.2678863973289487E-2"/>
          <c:w val="0.68482161951978326"/>
          <c:h val="0.86987657301897614"/>
        </c:manualLayout>
      </c:layout>
      <c:barChart>
        <c:barDir val="col"/>
        <c:grouping val="clustered"/>
        <c:ser>
          <c:idx val="0"/>
          <c:order val="0"/>
          <c:tx>
            <c:strRef>
              <c:f>Sheet1!$D$20</c:f>
              <c:strCache>
                <c:ptCount val="1"/>
                <c:pt idx="0">
                  <c:v>RMS Traction</c:v>
                </c:pt>
              </c:strCache>
            </c:strRef>
          </c:tx>
          <c:spPr>
            <a:solidFill>
              <a:sysClr val="windowText" lastClr="000000"/>
            </a:solidFill>
            <a:ln>
              <a:solidFill>
                <a:sysClr val="windowText" lastClr="000000">
                  <a:shade val="95000"/>
                  <a:satMod val="105000"/>
                </a:sysClr>
              </a:solidFill>
            </a:ln>
          </c:spPr>
          <c:errBars>
            <c:errBarType val="plus"/>
            <c:errValType val="cust"/>
            <c:plus>
              <c:numRef>
                <c:f>Sheet1!$E$22:$E$28</c:f>
                <c:numCache>
                  <c:formatCode>General</c:formatCode>
                  <c:ptCount val="7"/>
                  <c:pt idx="0">
                    <c:v>0</c:v>
                  </c:pt>
                  <c:pt idx="1">
                    <c:v>22.906790029256484</c:v>
                  </c:pt>
                  <c:pt idx="2">
                    <c:v>0</c:v>
                  </c:pt>
                  <c:pt idx="4">
                    <c:v>7.1265645845510788</c:v>
                  </c:pt>
                  <c:pt idx="5">
                    <c:v>0</c:v>
                  </c:pt>
                  <c:pt idx="6">
                    <c:v>0</c:v>
                  </c:pt>
                </c:numCache>
              </c:numRef>
            </c:plus>
            <c:minus>
              <c:numRef>
                <c:f>Sheet1!$E$22:$E$28</c:f>
                <c:numCache>
                  <c:formatCode>General</c:formatCode>
                  <c:ptCount val="7"/>
                  <c:pt idx="0">
                    <c:v>0</c:v>
                  </c:pt>
                  <c:pt idx="1">
                    <c:v>22.906790029256484</c:v>
                  </c:pt>
                  <c:pt idx="2">
                    <c:v>0</c:v>
                  </c:pt>
                  <c:pt idx="4">
                    <c:v>7.1265645845510788</c:v>
                  </c:pt>
                  <c:pt idx="5">
                    <c:v>0</c:v>
                  </c:pt>
                  <c:pt idx="6">
                    <c:v>0</c:v>
                  </c:pt>
                </c:numCache>
              </c:numRef>
            </c:minus>
            <c:spPr>
              <a:ln w="19050"/>
            </c:spPr>
          </c:errBars>
          <c:val>
            <c:numRef>
              <c:f>Sheet1!$D$22:$D$28</c:f>
              <c:numCache>
                <c:formatCode>General</c:formatCode>
                <c:ptCount val="7"/>
                <c:pt idx="0">
                  <c:v>0</c:v>
                </c:pt>
                <c:pt idx="1">
                  <c:v>117.29166666666671</c:v>
                </c:pt>
                <c:pt idx="2">
                  <c:v>0</c:v>
                </c:pt>
                <c:pt idx="4">
                  <c:v>53.331666666666585</c:v>
                </c:pt>
                <c:pt idx="5">
                  <c:v>0</c:v>
                </c:pt>
                <c:pt idx="6">
                  <c:v>0</c:v>
                </c:pt>
              </c:numCache>
            </c:numRef>
          </c:val>
        </c:ser>
        <c:dLbls/>
        <c:gapWidth val="10"/>
        <c:axId val="48974080"/>
        <c:axId val="48988160"/>
      </c:barChart>
      <c:barChart>
        <c:barDir val="col"/>
        <c:grouping val="clustered"/>
        <c:ser>
          <c:idx val="1"/>
          <c:order val="1"/>
          <c:tx>
            <c:strRef>
              <c:f>Sheet1!$F$20</c:f>
              <c:strCache>
                <c:ptCount val="1"/>
                <c:pt idx="0">
                  <c:v>H3K9-me</c:v>
                </c:pt>
              </c:strCache>
            </c:strRef>
          </c:tx>
          <c:spPr>
            <a:solidFill>
              <a:sysClr val="window" lastClr="FFFFFF">
                <a:lumMod val="50000"/>
              </a:sysClr>
            </a:solidFill>
          </c:spPr>
          <c:errBars>
            <c:errBarType val="plus"/>
            <c:errValType val="cust"/>
            <c:plus>
              <c:numRef>
                <c:f>Sheet1!$G$22:$G$28</c:f>
                <c:numCache>
                  <c:formatCode>General</c:formatCode>
                  <c:ptCount val="7"/>
                  <c:pt idx="0">
                    <c:v>0</c:v>
                  </c:pt>
                  <c:pt idx="1">
                    <c:v>0</c:v>
                  </c:pt>
                  <c:pt idx="2">
                    <c:v>4.3165904755180708E-2</c:v>
                  </c:pt>
                  <c:pt idx="4">
                    <c:v>0</c:v>
                  </c:pt>
                  <c:pt idx="5">
                    <c:v>3.214324190245911E-2</c:v>
                  </c:pt>
                  <c:pt idx="6">
                    <c:v>0</c:v>
                  </c:pt>
                </c:numCache>
              </c:numRef>
            </c:plus>
            <c:minus>
              <c:numRef>
                <c:f>Sheet1!$G$22:$G$28</c:f>
                <c:numCache>
                  <c:formatCode>General</c:formatCode>
                  <c:ptCount val="7"/>
                  <c:pt idx="0">
                    <c:v>0</c:v>
                  </c:pt>
                  <c:pt idx="1">
                    <c:v>0</c:v>
                  </c:pt>
                  <c:pt idx="2">
                    <c:v>4.3165904755180708E-2</c:v>
                  </c:pt>
                  <c:pt idx="4">
                    <c:v>0</c:v>
                  </c:pt>
                  <c:pt idx="5">
                    <c:v>3.214324190245911E-2</c:v>
                  </c:pt>
                  <c:pt idx="6">
                    <c:v>0</c:v>
                  </c:pt>
                </c:numCache>
              </c:numRef>
            </c:minus>
            <c:spPr>
              <a:ln w="19050"/>
            </c:spPr>
          </c:errBars>
          <c:val>
            <c:numRef>
              <c:f>Sheet1!$F$22:$F$28</c:f>
              <c:numCache>
                <c:formatCode>General</c:formatCode>
                <c:ptCount val="7"/>
                <c:pt idx="0">
                  <c:v>0.9</c:v>
                </c:pt>
                <c:pt idx="1">
                  <c:v>0.9</c:v>
                </c:pt>
                <c:pt idx="2">
                  <c:v>1.1001000000000001</c:v>
                </c:pt>
                <c:pt idx="4">
                  <c:v>0.9</c:v>
                </c:pt>
                <c:pt idx="5">
                  <c:v>0.98460000000000003</c:v>
                </c:pt>
                <c:pt idx="6">
                  <c:v>0.9</c:v>
                </c:pt>
              </c:numCache>
            </c:numRef>
          </c:val>
        </c:ser>
        <c:dLbls/>
        <c:gapWidth val="10"/>
        <c:axId val="49004544"/>
        <c:axId val="48990080"/>
      </c:barChart>
      <c:catAx>
        <c:axId val="48974080"/>
        <c:scaling>
          <c:orientation val="minMax"/>
        </c:scaling>
        <c:delete val="1"/>
        <c:axPos val="b"/>
        <c:numFmt formatCode="0.00" sourceLinked="0"/>
        <c:majorTickMark val="none"/>
        <c:tickLblPos val="nextTo"/>
        <c:crossAx val="48988160"/>
        <c:crosses val="autoZero"/>
        <c:auto val="1"/>
        <c:lblAlgn val="ctr"/>
        <c:lblOffset val="100"/>
      </c:catAx>
      <c:valAx>
        <c:axId val="48988160"/>
        <c:scaling>
          <c:orientation val="minMax"/>
          <c:max val="170"/>
          <c:min val="0"/>
        </c:scaling>
        <c:axPos val="l"/>
        <c:title>
          <c:tx>
            <c:rich>
              <a:bodyPr/>
              <a:lstStyle/>
              <a:p>
                <a:pPr>
                  <a:defRPr lang="en-US"/>
                </a:pPr>
                <a:r>
                  <a:rPr lang="en-US"/>
                  <a:t>RMS</a:t>
                </a:r>
                <a:r>
                  <a:rPr lang="en-US" baseline="0"/>
                  <a:t> Traction (Pa)</a:t>
                </a:r>
                <a:endParaRPr lang="en-US"/>
              </a:p>
            </c:rich>
          </c:tx>
          <c:layout/>
        </c:title>
        <c:numFmt formatCode="General" sourceLinked="1"/>
        <c:tickLblPos val="nextTo"/>
        <c:spPr>
          <a:ln w="19050">
            <a:solidFill>
              <a:sysClr val="windowText" lastClr="000000"/>
            </a:solidFill>
          </a:ln>
        </c:spPr>
        <c:txPr>
          <a:bodyPr/>
          <a:lstStyle/>
          <a:p>
            <a:pPr>
              <a:defRPr lang="en-US"/>
            </a:pPr>
            <a:endParaRPr lang="en-US"/>
          </a:p>
        </c:txPr>
        <c:crossAx val="48974080"/>
        <c:crosses val="autoZero"/>
        <c:crossBetween val="between"/>
      </c:valAx>
      <c:valAx>
        <c:axId val="48990080"/>
        <c:scaling>
          <c:orientation val="minMax"/>
          <c:max val="1.2"/>
          <c:min val="0.9"/>
        </c:scaling>
        <c:axPos val="r"/>
        <c:title>
          <c:tx>
            <c:rich>
              <a:bodyPr/>
              <a:lstStyle/>
              <a:p>
                <a:pPr>
                  <a:defRPr lang="en-US"/>
                </a:pPr>
                <a:r>
                  <a:rPr lang="en-US"/>
                  <a:t>H3K9-me (YPet/CFP)</a:t>
                </a:r>
              </a:p>
            </c:rich>
          </c:tx>
          <c:layout/>
        </c:title>
        <c:numFmt formatCode="General" sourceLinked="1"/>
        <c:tickLblPos val="nextTo"/>
        <c:spPr>
          <a:ln w="19050">
            <a:solidFill>
              <a:sysClr val="windowText" lastClr="000000"/>
            </a:solidFill>
          </a:ln>
        </c:spPr>
        <c:txPr>
          <a:bodyPr/>
          <a:lstStyle/>
          <a:p>
            <a:pPr>
              <a:defRPr lang="en-US"/>
            </a:pPr>
            <a:endParaRPr lang="en-US"/>
          </a:p>
        </c:txPr>
        <c:crossAx val="49004544"/>
        <c:crosses val="max"/>
        <c:crossBetween val="between"/>
        <c:majorUnit val="0.1"/>
      </c:valAx>
      <c:catAx>
        <c:axId val="49004544"/>
        <c:scaling>
          <c:orientation val="minMax"/>
        </c:scaling>
        <c:delete val="1"/>
        <c:axPos val="b"/>
        <c:tickLblPos val="nextTo"/>
        <c:crossAx val="48990080"/>
        <c:crosses val="autoZero"/>
        <c:auto val="1"/>
        <c:lblAlgn val="ctr"/>
        <c:lblOffset val="100"/>
      </c:catAx>
      <c:spPr>
        <a:ln w="19050">
          <a:solidFill>
            <a:sysClr val="windowText" lastClr="000000"/>
          </a:solidFill>
        </a:ln>
      </c:spPr>
    </c:plotArea>
    <c:legend>
      <c:legendPos val="t"/>
      <c:layout>
        <c:manualLayout>
          <c:xMode val="edge"/>
          <c:yMode val="edge"/>
          <c:x val="0.47591762538563404"/>
          <c:y val="0.31263114951163495"/>
          <c:w val="0.32849934887591897"/>
          <c:h val="0.25245851061148999"/>
        </c:manualLayout>
      </c:layout>
      <c:txPr>
        <a:bodyPr/>
        <a:lstStyle/>
        <a:p>
          <a:pPr>
            <a:defRPr lang="en-US" sz="1400"/>
          </a:pPr>
          <a:endParaRPr lang="en-US"/>
        </a:p>
      </c:txPr>
    </c:legend>
    <c:plotVisOnly val="1"/>
    <c:dispBlanksAs val="gap"/>
  </c:chart>
  <c:spPr>
    <a:ln>
      <a:noFill/>
    </a:ln>
  </c:spPr>
  <c:txPr>
    <a:bodyPr/>
    <a:lstStyle/>
    <a:p>
      <a:pPr>
        <a:defRPr sz="1600" b="1">
          <a:latin typeface="Arial" panose="020B0604020202020204" pitchFamily="34" charset="0"/>
          <a:cs typeface="Arial" panose="020B0604020202020204" pitchFamily="34" charset="0"/>
        </a:defRPr>
      </a:pPr>
      <a:endParaRPr lang="en-US"/>
    </a:p>
  </c:txPr>
  <c:externalData r:id="rId2"/>
</c:chartSpace>
</file>

<file path=ppt/drawings/_rels/vmlDrawing1.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drawings/drawing1.xml><?xml version="1.0" encoding="utf-8"?>
<c:userShapes xmlns:c="http://schemas.openxmlformats.org/drawingml/2006/chart">
  <cdr:relSizeAnchor xmlns:cdr="http://schemas.openxmlformats.org/drawingml/2006/chartDrawing">
    <cdr:from>
      <cdr:x>0.53626</cdr:x>
      <cdr:y>0.10655</cdr:y>
    </cdr:from>
    <cdr:to>
      <cdr:x>0.63361</cdr:x>
      <cdr:y>0.2079</cdr:y>
    </cdr:to>
    <cdr:grpSp>
      <cdr:nvGrpSpPr>
        <cdr:cNvPr id="10" name="Group 9"/>
        <cdr:cNvGrpSpPr/>
      </cdr:nvGrpSpPr>
      <cdr:grpSpPr>
        <a:xfrm xmlns:a="http://schemas.openxmlformats.org/drawingml/2006/main">
          <a:off x="2191011" y="317733"/>
          <a:ext cx="397745" cy="302227"/>
          <a:chOff x="1494144" y="1450358"/>
          <a:chExt cx="515352" cy="378442"/>
        </a:xfrm>
      </cdr:grpSpPr>
      <cdr:grpSp>
        <cdr:nvGrpSpPr>
          <cdr:cNvPr id="12" name="Group 11"/>
          <cdr:cNvGrpSpPr/>
        </cdr:nvGrpSpPr>
        <cdr:grpSpPr>
          <a:xfrm xmlns:a="http://schemas.openxmlformats.org/drawingml/2006/main">
            <a:off x="1543050" y="1752600"/>
            <a:ext cx="381000" cy="76200"/>
            <a:chOff x="-10344758" y="-26499322"/>
            <a:chExt cx="380999" cy="1699948"/>
          </a:xfrm>
        </cdr:grpSpPr>
        <cdr:cxnSp macro="">
          <cdr:nvCxnSpPr>
            <cdr:cNvPr id="13" name="Straight Connector 12"/>
            <cdr:cNvCxnSpPr/>
          </cdr:nvCxnSpPr>
          <cdr:spPr>
            <a:xfrm xmlns:a="http://schemas.openxmlformats.org/drawingml/2006/main" flipV="1">
              <a:off x="-10344753" y="-26499298"/>
              <a:ext cx="0" cy="1699924"/>
            </a:xfrm>
            <a:prstGeom xmlns:a="http://schemas.openxmlformats.org/drawingml/2006/main" prst="line">
              <a:avLst/>
            </a:prstGeom>
            <a:ln xmlns:a="http://schemas.openxmlformats.org/drawingml/2006/main" w="1905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cxnSp macro="">
          <cdr:nvCxnSpPr>
            <cdr:cNvPr id="14" name="Straight Connector 13"/>
            <cdr:cNvCxnSpPr/>
          </cdr:nvCxnSpPr>
          <cdr:spPr>
            <a:xfrm xmlns:a="http://schemas.openxmlformats.org/drawingml/2006/main">
              <a:off x="-10344758" y="-26499322"/>
              <a:ext cx="380999" cy="0"/>
            </a:xfrm>
            <a:prstGeom xmlns:a="http://schemas.openxmlformats.org/drawingml/2006/main" prst="line">
              <a:avLst/>
            </a:prstGeom>
            <a:ln xmlns:a="http://schemas.openxmlformats.org/drawingml/2006/main" w="1905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cxnSp macro="">
          <cdr:nvCxnSpPr>
            <cdr:cNvPr id="15" name="Straight Connector 14"/>
            <cdr:cNvCxnSpPr/>
          </cdr:nvCxnSpPr>
          <cdr:spPr>
            <a:xfrm xmlns:a="http://schemas.openxmlformats.org/drawingml/2006/main">
              <a:off x="-9963759" y="-26499322"/>
              <a:ext cx="0" cy="1699926"/>
            </a:xfrm>
            <a:prstGeom xmlns:a="http://schemas.openxmlformats.org/drawingml/2006/main" prst="line">
              <a:avLst/>
            </a:prstGeom>
            <a:ln xmlns:a="http://schemas.openxmlformats.org/drawingml/2006/main" w="1905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grpSp>
      <cdr:sp macro="" textlink="">
        <cdr:nvSpPr>
          <cdr:cNvPr id="11" name="TextBox 27"/>
          <cdr:cNvSpPr txBox="1"/>
        </cdr:nvSpPr>
        <cdr:spPr>
          <a:xfrm xmlns:a="http://schemas.openxmlformats.org/drawingml/2006/main">
            <a:off x="1494144" y="1450358"/>
            <a:ext cx="515352" cy="34683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200" dirty="0" smtClean="0"/>
              <a:t>**</a:t>
            </a:r>
            <a:endParaRPr lang="en-US" sz="1200" dirty="0"/>
          </a:p>
        </cdr:txBody>
      </cdr:sp>
    </cdr:grpSp>
  </cdr:relSizeAnchor>
</c:userShapes>
</file>

<file path=ppt/drawings/drawing2.xml><?xml version="1.0" encoding="utf-8"?>
<c:userShapes xmlns:c="http://schemas.openxmlformats.org/drawingml/2006/chart">
  <cdr:relSizeAnchor xmlns:cdr="http://schemas.openxmlformats.org/drawingml/2006/chartDrawing">
    <cdr:from>
      <cdr:x>0.25432</cdr:x>
      <cdr:y>0.04694</cdr:y>
    </cdr:from>
    <cdr:to>
      <cdr:x>0.90839</cdr:x>
      <cdr:y>0.47997</cdr:y>
    </cdr:to>
    <cdr:grpSp>
      <cdr:nvGrpSpPr>
        <cdr:cNvPr id="2" name="Group 1"/>
        <cdr:cNvGrpSpPr/>
      </cdr:nvGrpSpPr>
      <cdr:grpSpPr>
        <a:xfrm xmlns:a="http://schemas.openxmlformats.org/drawingml/2006/main">
          <a:off x="1060909" y="139976"/>
          <a:ext cx="2728486" cy="1291299"/>
          <a:chOff x="1235239" y="259743"/>
          <a:chExt cx="3115650" cy="1385870"/>
        </a:xfrm>
      </cdr:grpSpPr>
      <cdr:grpSp>
        <cdr:nvGrpSpPr>
          <cdr:cNvPr id="9" name="Group 8"/>
          <cdr:cNvGrpSpPr/>
        </cdr:nvGrpSpPr>
        <cdr:grpSpPr>
          <a:xfrm xmlns:a="http://schemas.openxmlformats.org/drawingml/2006/main">
            <a:off x="1235239" y="1329543"/>
            <a:ext cx="591693" cy="316070"/>
            <a:chOff x="1359228" y="1471343"/>
            <a:chExt cx="682652" cy="357457"/>
          </a:xfrm>
        </cdr:grpSpPr>
        <cdr:sp macro="" textlink="">
          <cdr:nvSpPr>
            <cdr:cNvPr id="3" name="TextBox 27"/>
            <cdr:cNvSpPr txBox="1"/>
          </cdr:nvSpPr>
          <cdr:spPr>
            <a:xfrm xmlns:a="http://schemas.openxmlformats.org/drawingml/2006/main">
              <a:off x="1359228" y="1471343"/>
              <a:ext cx="682652" cy="336213"/>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200" dirty="0" smtClean="0"/>
                <a:t>***</a:t>
              </a:r>
              <a:endParaRPr lang="en-US" sz="1200" dirty="0"/>
            </a:p>
          </cdr:txBody>
        </cdr:sp>
        <cdr:grpSp>
          <cdr:nvGrpSpPr>
            <cdr:cNvPr id="4" name="Group 3"/>
            <cdr:cNvGrpSpPr/>
          </cdr:nvGrpSpPr>
          <cdr:grpSpPr>
            <a:xfrm xmlns:a="http://schemas.openxmlformats.org/drawingml/2006/main">
              <a:off x="1471612" y="1752600"/>
              <a:ext cx="304801" cy="76200"/>
              <a:chOff x="-4929530" y="-3183800"/>
              <a:chExt cx="381000" cy="359911"/>
            </a:xfrm>
          </cdr:grpSpPr>
          <cdr:cxnSp macro="">
            <cdr:nvCxnSpPr>
              <cdr:cNvPr id="5" name="Straight Connector 4"/>
              <cdr:cNvCxnSpPr/>
            </cdr:nvCxnSpPr>
            <cdr:spPr>
              <a:xfrm xmlns:a="http://schemas.openxmlformats.org/drawingml/2006/main" flipV="1">
                <a:off x="-4929530" y="-3183800"/>
                <a:ext cx="0" cy="359911"/>
              </a:xfrm>
              <a:prstGeom xmlns:a="http://schemas.openxmlformats.org/drawingml/2006/main" prst="line">
                <a:avLst/>
              </a:prstGeom>
              <a:ln xmlns:a="http://schemas.openxmlformats.org/drawingml/2006/main" w="1905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cxnSp macro="">
            <cdr:nvCxnSpPr>
              <cdr:cNvPr id="6" name="Straight Connector 5"/>
              <cdr:cNvCxnSpPr/>
            </cdr:nvCxnSpPr>
            <cdr:spPr>
              <a:xfrm xmlns:a="http://schemas.openxmlformats.org/drawingml/2006/main">
                <a:off x="-4929530" y="-3183800"/>
                <a:ext cx="381000" cy="0"/>
              </a:xfrm>
              <a:prstGeom xmlns:a="http://schemas.openxmlformats.org/drawingml/2006/main" prst="line">
                <a:avLst/>
              </a:prstGeom>
              <a:ln xmlns:a="http://schemas.openxmlformats.org/drawingml/2006/main" w="1905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cxnSp macro="">
            <cdr:nvCxnSpPr>
              <cdr:cNvPr id="7" name="Straight Connector 6"/>
              <cdr:cNvCxnSpPr/>
            </cdr:nvCxnSpPr>
            <cdr:spPr>
              <a:xfrm xmlns:a="http://schemas.openxmlformats.org/drawingml/2006/main">
                <a:off x="-4548530" y="-3183800"/>
                <a:ext cx="0" cy="359911"/>
              </a:xfrm>
              <a:prstGeom xmlns:a="http://schemas.openxmlformats.org/drawingml/2006/main" prst="line">
                <a:avLst/>
              </a:prstGeom>
              <a:ln xmlns:a="http://schemas.openxmlformats.org/drawingml/2006/main" w="1905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grpSp>
      </cdr:grpSp>
      <cdr:grpSp>
        <cdr:nvGrpSpPr>
          <cdr:cNvPr id="10" name="Group 9"/>
          <cdr:cNvGrpSpPr/>
        </cdr:nvGrpSpPr>
        <cdr:grpSpPr>
          <a:xfrm xmlns:a="http://schemas.openxmlformats.org/drawingml/2006/main">
            <a:off x="2027319" y="1041495"/>
            <a:ext cx="593198" cy="297283"/>
            <a:chOff x="1333669" y="1526712"/>
            <a:chExt cx="684388" cy="336213"/>
          </a:xfrm>
        </cdr:grpSpPr>
        <cdr:sp macro="" textlink="">
          <cdr:nvSpPr>
            <cdr:cNvPr id="11" name="TextBox 27"/>
            <cdr:cNvSpPr txBox="1"/>
          </cdr:nvSpPr>
          <cdr:spPr>
            <a:xfrm xmlns:a="http://schemas.openxmlformats.org/drawingml/2006/main">
              <a:off x="1333669" y="1526712"/>
              <a:ext cx="684388" cy="336213"/>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200" dirty="0" smtClean="0"/>
                <a:t>***</a:t>
              </a:r>
              <a:endParaRPr lang="en-US" sz="1200" dirty="0"/>
            </a:p>
          </cdr:txBody>
        </cdr:sp>
        <cdr:grpSp>
          <cdr:nvGrpSpPr>
            <cdr:cNvPr id="12" name="Group 11"/>
            <cdr:cNvGrpSpPr/>
          </cdr:nvGrpSpPr>
          <cdr:grpSpPr>
            <a:xfrm xmlns:a="http://schemas.openxmlformats.org/drawingml/2006/main">
              <a:off x="1471613" y="1752601"/>
              <a:ext cx="304800" cy="76201"/>
              <a:chOff x="-4929530" y="-3183800"/>
              <a:chExt cx="381000" cy="359911"/>
            </a:xfrm>
          </cdr:grpSpPr>
          <cdr:cxnSp macro="">
            <cdr:nvCxnSpPr>
              <cdr:cNvPr id="13" name="Straight Connector 12"/>
              <cdr:cNvCxnSpPr/>
            </cdr:nvCxnSpPr>
            <cdr:spPr>
              <a:xfrm xmlns:a="http://schemas.openxmlformats.org/drawingml/2006/main" flipV="1">
                <a:off x="-4929530" y="-3183800"/>
                <a:ext cx="0" cy="359911"/>
              </a:xfrm>
              <a:prstGeom xmlns:a="http://schemas.openxmlformats.org/drawingml/2006/main" prst="line">
                <a:avLst/>
              </a:prstGeom>
              <a:ln xmlns:a="http://schemas.openxmlformats.org/drawingml/2006/main" w="1905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cxnSp macro="">
            <cdr:nvCxnSpPr>
              <cdr:cNvPr id="14" name="Straight Connector 13"/>
              <cdr:cNvCxnSpPr/>
            </cdr:nvCxnSpPr>
            <cdr:spPr>
              <a:xfrm xmlns:a="http://schemas.openxmlformats.org/drawingml/2006/main">
                <a:off x="-4929530" y="-3183800"/>
                <a:ext cx="381000" cy="0"/>
              </a:xfrm>
              <a:prstGeom xmlns:a="http://schemas.openxmlformats.org/drawingml/2006/main" prst="line">
                <a:avLst/>
              </a:prstGeom>
              <a:ln xmlns:a="http://schemas.openxmlformats.org/drawingml/2006/main" w="1905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cxnSp macro="">
            <cdr:nvCxnSpPr>
              <cdr:cNvPr id="15" name="Straight Connector 14"/>
              <cdr:cNvCxnSpPr/>
            </cdr:nvCxnSpPr>
            <cdr:spPr>
              <a:xfrm xmlns:a="http://schemas.openxmlformats.org/drawingml/2006/main">
                <a:off x="-4548530" y="-3183800"/>
                <a:ext cx="0" cy="359911"/>
              </a:xfrm>
              <a:prstGeom xmlns:a="http://schemas.openxmlformats.org/drawingml/2006/main" prst="line">
                <a:avLst/>
              </a:prstGeom>
              <a:ln xmlns:a="http://schemas.openxmlformats.org/drawingml/2006/main" w="1905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grpSp>
      </cdr:grpSp>
      <cdr:grpSp>
        <cdr:nvGrpSpPr>
          <cdr:cNvPr id="22" name="Group 21"/>
          <cdr:cNvGrpSpPr/>
        </cdr:nvGrpSpPr>
        <cdr:grpSpPr>
          <a:xfrm xmlns:a="http://schemas.openxmlformats.org/drawingml/2006/main">
            <a:off x="3683486" y="393394"/>
            <a:ext cx="667403" cy="298436"/>
            <a:chOff x="1362227" y="1491285"/>
            <a:chExt cx="770001" cy="337515"/>
          </a:xfrm>
        </cdr:grpSpPr>
        <cdr:sp macro="" textlink="">
          <cdr:nvSpPr>
            <cdr:cNvPr id="23" name="TextBox 27"/>
            <cdr:cNvSpPr txBox="1"/>
          </cdr:nvSpPr>
          <cdr:spPr>
            <a:xfrm xmlns:a="http://schemas.openxmlformats.org/drawingml/2006/main">
              <a:off x="1362227" y="1491285"/>
              <a:ext cx="770001" cy="336213"/>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200" dirty="0" smtClean="0"/>
                <a:t>***</a:t>
              </a:r>
              <a:endParaRPr lang="en-US" sz="1200" dirty="0"/>
            </a:p>
          </cdr:txBody>
        </cdr:sp>
        <cdr:grpSp>
          <cdr:nvGrpSpPr>
            <cdr:cNvPr id="24" name="Group 23"/>
            <cdr:cNvGrpSpPr/>
          </cdr:nvGrpSpPr>
          <cdr:grpSpPr>
            <a:xfrm xmlns:a="http://schemas.openxmlformats.org/drawingml/2006/main">
              <a:off x="1471613" y="1752600"/>
              <a:ext cx="304799" cy="76200"/>
              <a:chOff x="-4929530" y="-3183800"/>
              <a:chExt cx="381000" cy="359911"/>
            </a:xfrm>
          </cdr:grpSpPr>
          <cdr:cxnSp macro="">
            <cdr:nvCxnSpPr>
              <cdr:cNvPr id="25" name="Straight Connector 24"/>
              <cdr:cNvCxnSpPr/>
            </cdr:nvCxnSpPr>
            <cdr:spPr>
              <a:xfrm xmlns:a="http://schemas.openxmlformats.org/drawingml/2006/main" flipV="1">
                <a:off x="-4929530" y="-3183800"/>
                <a:ext cx="0" cy="359911"/>
              </a:xfrm>
              <a:prstGeom xmlns:a="http://schemas.openxmlformats.org/drawingml/2006/main" prst="line">
                <a:avLst/>
              </a:prstGeom>
              <a:ln xmlns:a="http://schemas.openxmlformats.org/drawingml/2006/main" w="1905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cxnSp macro="">
            <cdr:nvCxnSpPr>
              <cdr:cNvPr id="26" name="Straight Connector 25"/>
              <cdr:cNvCxnSpPr/>
            </cdr:nvCxnSpPr>
            <cdr:spPr>
              <a:xfrm xmlns:a="http://schemas.openxmlformats.org/drawingml/2006/main">
                <a:off x="-4929530" y="-3183800"/>
                <a:ext cx="381000" cy="0"/>
              </a:xfrm>
              <a:prstGeom xmlns:a="http://schemas.openxmlformats.org/drawingml/2006/main" prst="line">
                <a:avLst/>
              </a:prstGeom>
              <a:ln xmlns:a="http://schemas.openxmlformats.org/drawingml/2006/main" w="1905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cxnSp macro="">
            <cdr:nvCxnSpPr>
              <cdr:cNvPr id="27" name="Straight Connector 26"/>
              <cdr:cNvCxnSpPr/>
            </cdr:nvCxnSpPr>
            <cdr:spPr>
              <a:xfrm xmlns:a="http://schemas.openxmlformats.org/drawingml/2006/main">
                <a:off x="-4548530" y="-3183800"/>
                <a:ext cx="0" cy="359911"/>
              </a:xfrm>
              <a:prstGeom xmlns:a="http://schemas.openxmlformats.org/drawingml/2006/main" prst="line">
                <a:avLst/>
              </a:prstGeom>
              <a:ln xmlns:a="http://schemas.openxmlformats.org/drawingml/2006/main" w="1905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grpSp>
      </cdr:grpSp>
      <cdr:grpSp>
        <cdr:nvGrpSpPr>
          <cdr:cNvPr id="28" name="Group 27"/>
          <cdr:cNvGrpSpPr/>
        </cdr:nvGrpSpPr>
        <cdr:grpSpPr>
          <a:xfrm xmlns:a="http://schemas.openxmlformats.org/drawingml/2006/main">
            <a:off x="2819399" y="259743"/>
            <a:ext cx="615740" cy="307948"/>
            <a:chOff x="1302618" y="1480526"/>
            <a:chExt cx="710395" cy="348273"/>
          </a:xfrm>
        </cdr:grpSpPr>
        <cdr:sp macro="" textlink="">
          <cdr:nvSpPr>
            <cdr:cNvPr id="29" name="TextBox 27"/>
            <cdr:cNvSpPr txBox="1"/>
          </cdr:nvSpPr>
          <cdr:spPr>
            <a:xfrm xmlns:a="http://schemas.openxmlformats.org/drawingml/2006/main">
              <a:off x="1302618" y="1480526"/>
              <a:ext cx="710395" cy="336213"/>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200" dirty="0" smtClean="0"/>
                <a:t>***</a:t>
              </a:r>
              <a:endParaRPr lang="en-US" sz="1200" dirty="0"/>
            </a:p>
          </cdr:txBody>
        </cdr:sp>
        <cdr:grpSp>
          <cdr:nvGrpSpPr>
            <cdr:cNvPr id="30" name="Group 29"/>
            <cdr:cNvGrpSpPr/>
          </cdr:nvGrpSpPr>
          <cdr:grpSpPr>
            <a:xfrm xmlns:a="http://schemas.openxmlformats.org/drawingml/2006/main">
              <a:off x="1471613" y="1752600"/>
              <a:ext cx="304800" cy="76199"/>
              <a:chOff x="-4929530" y="-3183800"/>
              <a:chExt cx="381000" cy="359911"/>
            </a:xfrm>
          </cdr:grpSpPr>
          <cdr:cxnSp macro="">
            <cdr:nvCxnSpPr>
              <cdr:cNvPr id="31" name="Straight Connector 30"/>
              <cdr:cNvCxnSpPr/>
            </cdr:nvCxnSpPr>
            <cdr:spPr>
              <a:xfrm xmlns:a="http://schemas.openxmlformats.org/drawingml/2006/main" flipV="1">
                <a:off x="-4929530" y="-3183800"/>
                <a:ext cx="0" cy="359911"/>
              </a:xfrm>
              <a:prstGeom xmlns:a="http://schemas.openxmlformats.org/drawingml/2006/main" prst="line">
                <a:avLst/>
              </a:prstGeom>
              <a:ln xmlns:a="http://schemas.openxmlformats.org/drawingml/2006/main" w="1905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cxnSp macro="">
            <cdr:nvCxnSpPr>
              <cdr:cNvPr id="32" name="Straight Connector 31"/>
              <cdr:cNvCxnSpPr/>
            </cdr:nvCxnSpPr>
            <cdr:spPr>
              <a:xfrm xmlns:a="http://schemas.openxmlformats.org/drawingml/2006/main">
                <a:off x="-4929530" y="-3183800"/>
                <a:ext cx="381000" cy="0"/>
              </a:xfrm>
              <a:prstGeom xmlns:a="http://schemas.openxmlformats.org/drawingml/2006/main" prst="line">
                <a:avLst/>
              </a:prstGeom>
              <a:ln xmlns:a="http://schemas.openxmlformats.org/drawingml/2006/main" w="1905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cxnSp macro="">
            <cdr:nvCxnSpPr>
              <cdr:cNvPr id="33" name="Straight Connector 32"/>
              <cdr:cNvCxnSpPr/>
            </cdr:nvCxnSpPr>
            <cdr:spPr>
              <a:xfrm xmlns:a="http://schemas.openxmlformats.org/drawingml/2006/main">
                <a:off x="-4548530" y="-3183800"/>
                <a:ext cx="0" cy="359911"/>
              </a:xfrm>
              <a:prstGeom xmlns:a="http://schemas.openxmlformats.org/drawingml/2006/main" prst="line">
                <a:avLst/>
              </a:prstGeom>
              <a:ln xmlns:a="http://schemas.openxmlformats.org/drawingml/2006/main" w="1905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grpSp>
      </cdr:grpSp>
    </cdr:grp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AEF67C0-4407-4B47-B7BD-87597D345512}" type="datetimeFigureOut">
              <a:rPr lang="en-US" smtClean="0"/>
              <a:pPr/>
              <a:t>9/24/2014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1737449-FB95-AE49-A8F5-1D2C655B33C5}" type="slidenum">
              <a:rPr lang="en-US" smtClean="0"/>
              <a:pPr/>
              <a:t>‹#›</a:t>
            </a:fld>
            <a:endParaRPr lang="en-US"/>
          </a:p>
        </p:txBody>
      </p:sp>
    </p:spTree>
    <p:extLst>
      <p:ext uri="{BB962C8B-B14F-4D97-AF65-F5344CB8AC3E}">
        <p14:creationId xmlns:p14="http://schemas.microsoft.com/office/powerpoint/2010/main" xmlns="" val="60019638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FC9F11-A601-C943-A497-C87767890C9C}" type="datetimeFigureOut">
              <a:rPr lang="en-US" smtClean="0"/>
              <a:pPr/>
              <a:t>9/24/2014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A44405-EEAE-0C41-89C5-CFAE0FE4D4EF}" type="slidenum">
              <a:rPr lang="en-US" smtClean="0"/>
              <a:pPr/>
              <a:t>‹#›</a:t>
            </a:fld>
            <a:endParaRPr lang="en-US"/>
          </a:p>
        </p:txBody>
      </p:sp>
    </p:spTree>
    <p:extLst>
      <p:ext uri="{BB962C8B-B14F-4D97-AF65-F5344CB8AC3E}">
        <p14:creationId xmlns:p14="http://schemas.microsoft.com/office/powerpoint/2010/main" xmlns="" val="41210818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Many thanks</a:t>
            </a:r>
            <a:r>
              <a:rPr lang="en-US" baseline="0" dirty="0" smtClean="0"/>
              <a:t> for attending my talk today. </a:t>
            </a:r>
            <a:endParaRPr lang="en-US" dirty="0"/>
          </a:p>
        </p:txBody>
      </p:sp>
      <p:sp>
        <p:nvSpPr>
          <p:cNvPr id="4" name="Slide Number Placeholder 3"/>
          <p:cNvSpPr>
            <a:spLocks noGrp="1"/>
          </p:cNvSpPr>
          <p:nvPr>
            <p:ph type="sldNum" sz="quarter" idx="10"/>
          </p:nvPr>
        </p:nvSpPr>
        <p:spPr/>
        <p:txBody>
          <a:bodyPr/>
          <a:lstStyle/>
          <a:p>
            <a:fld id="{10A44405-EEAE-0C41-89C5-CFAE0FE4D4EF}" type="slidenum">
              <a:rPr lang="en-US" smtClean="0"/>
              <a:pPr/>
              <a:t>3</a:t>
            </a:fld>
            <a:endParaRPr lang="en-US"/>
          </a:p>
        </p:txBody>
      </p:sp>
    </p:spTree>
    <p:extLst>
      <p:ext uri="{BB962C8B-B14F-4D97-AF65-F5344CB8AC3E}">
        <p14:creationId xmlns:p14="http://schemas.microsoft.com/office/powerpoint/2010/main" xmlns="" val="13273765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the</a:t>
            </a:r>
            <a:r>
              <a:rPr lang="en-US" baseline="0" dirty="0" smtClean="0"/>
              <a:t> tumor is formed after some time a sub-population of the cells will invade the surrounding tissue. They eventually find their way to enter the circulation, </a:t>
            </a:r>
            <a:r>
              <a:rPr lang="en-US" baseline="0" dirty="0" err="1" smtClean="0"/>
              <a:t>extravasate</a:t>
            </a:r>
            <a:r>
              <a:rPr lang="en-US" baseline="0" dirty="0" smtClean="0"/>
              <a:t> into a distant organ and form the metastatic colony. This process is a very rare event and only 1:10,000 circulating cancer cells can lead to the formation of metastatic colony and clinically detectable secondary tumor.</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10A44405-EEAE-0C41-89C5-CFAE0FE4D4EF}" type="slidenum">
              <a:rPr lang="en-US" smtClean="0"/>
              <a:pPr/>
              <a:t>4</a:t>
            </a:fld>
            <a:endParaRPr lang="en-US"/>
          </a:p>
        </p:txBody>
      </p:sp>
    </p:spTree>
    <p:extLst>
      <p:ext uri="{BB962C8B-B14F-4D97-AF65-F5344CB8AC3E}">
        <p14:creationId xmlns:p14="http://schemas.microsoft.com/office/powerpoint/2010/main" xmlns="" val="2419236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couple of years ago</a:t>
            </a:r>
            <a:r>
              <a:rPr lang="en-US" baseline="0" dirty="0" smtClean="0"/>
              <a:t> our group showed that When we plated single B16 melanoma cells in soft fibrin matrices of about 90 Pa stiffness, 10% of the cells survive and lead to the formation of spheroid colonies. Now if we isolated these cells on day 5and injected them in tail vain of mouse, only 10 of these cells could generate metastatic tumor in lung. Whereas when control cells which are normally cultured on very stiff plastic culture dish were injected, at lease 10-100K cells were needed to form tumor. So we showed that by just changing the mechanical properties of the surrounding matrix we can change the </a:t>
            </a:r>
            <a:r>
              <a:rPr lang="en-US" baseline="0" dirty="0" err="1" smtClean="0"/>
              <a:t>tumorigenc</a:t>
            </a:r>
            <a:r>
              <a:rPr lang="en-US" baseline="0" dirty="0" smtClean="0"/>
              <a:t> properties of cancer cells and increased the chance of metastatic colony formation.</a:t>
            </a:r>
          </a:p>
          <a:p>
            <a:endParaRPr lang="en-US" baseline="0" dirty="0" smtClean="0"/>
          </a:p>
          <a:p>
            <a:r>
              <a:rPr lang="en-US" baseline="0" dirty="0" smtClean="0"/>
              <a:t>because only a few of such cells were needed to form a tumor we called them tumor </a:t>
            </a:r>
            <a:r>
              <a:rPr lang="en-US" baseline="0" dirty="0" err="1" smtClean="0"/>
              <a:t>repupulating</a:t>
            </a:r>
            <a:r>
              <a:rPr lang="en-US" baseline="0" dirty="0" smtClean="0"/>
              <a:t> cells </a:t>
            </a:r>
            <a:r>
              <a:rPr lang="en-US" baseline="0" dirty="0" err="1" smtClean="0"/>
              <a:t>orTRC</a:t>
            </a:r>
            <a:r>
              <a:rPr lang="en-US" baseline="0" dirty="0" smtClean="0"/>
              <a:t>  in brief.</a:t>
            </a:r>
            <a:endParaRPr lang="en-US" dirty="0"/>
          </a:p>
        </p:txBody>
      </p:sp>
      <p:sp>
        <p:nvSpPr>
          <p:cNvPr id="4" name="Slide Number Placeholder 3"/>
          <p:cNvSpPr>
            <a:spLocks noGrp="1"/>
          </p:cNvSpPr>
          <p:nvPr>
            <p:ph type="sldNum" sz="quarter" idx="10"/>
          </p:nvPr>
        </p:nvSpPr>
        <p:spPr/>
        <p:txBody>
          <a:bodyPr/>
          <a:lstStyle/>
          <a:p>
            <a:fld id="{10A44405-EEAE-0C41-89C5-CFAE0FE4D4EF}" type="slidenum">
              <a:rPr lang="en-US" smtClean="0"/>
              <a:pPr/>
              <a:t>5</a:t>
            </a:fld>
            <a:endParaRPr lang="en-US"/>
          </a:p>
        </p:txBody>
      </p:sp>
    </p:spTree>
    <p:extLst>
      <p:ext uri="{BB962C8B-B14F-4D97-AF65-F5344CB8AC3E}">
        <p14:creationId xmlns:p14="http://schemas.microsoft.com/office/powerpoint/2010/main" xmlns="" val="21861753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When checked</a:t>
            </a:r>
            <a:r>
              <a:rPr lang="en-US" baseline="0" dirty="0" smtClean="0"/>
              <a:t> the gene </a:t>
            </a:r>
            <a:r>
              <a:rPr lang="en-US" baseline="0" dirty="0" err="1" smtClean="0"/>
              <a:t>experssion</a:t>
            </a:r>
            <a:r>
              <a:rPr lang="en-US" baseline="0" dirty="0" smtClean="0"/>
              <a:t> TRC, we realized that there is a self-renewal gene, Sox2 is over expressed in TRCs. Also, I should mention that if you plate TRCs back on plastic dish they will lose their </a:t>
            </a:r>
            <a:r>
              <a:rPr lang="en-US" baseline="0" dirty="0" err="1" smtClean="0"/>
              <a:t>tumorignic</a:t>
            </a:r>
            <a:r>
              <a:rPr lang="en-US" baseline="0" dirty="0" smtClean="0"/>
              <a:t> properties after about 7 days.</a:t>
            </a:r>
            <a:endParaRPr lang="en-US" dirty="0" smtClean="0"/>
          </a:p>
          <a:p>
            <a:endParaRPr lang="en-US" dirty="0"/>
          </a:p>
        </p:txBody>
      </p:sp>
      <p:sp>
        <p:nvSpPr>
          <p:cNvPr id="4" name="Slide Number Placeholder 3"/>
          <p:cNvSpPr>
            <a:spLocks noGrp="1"/>
          </p:cNvSpPr>
          <p:nvPr>
            <p:ph type="sldNum" sz="quarter" idx="10"/>
          </p:nvPr>
        </p:nvSpPr>
        <p:spPr/>
        <p:txBody>
          <a:bodyPr/>
          <a:lstStyle/>
          <a:p>
            <a:fld id="{10A44405-EEAE-0C41-89C5-CFAE0FE4D4EF}" type="slidenum">
              <a:rPr lang="en-US" smtClean="0"/>
              <a:pPr/>
              <a:t>6</a:t>
            </a:fld>
            <a:endParaRPr lang="en-US"/>
          </a:p>
        </p:txBody>
      </p:sp>
    </p:spTree>
    <p:extLst>
      <p:ext uri="{BB962C8B-B14F-4D97-AF65-F5344CB8AC3E}">
        <p14:creationId xmlns:p14="http://schemas.microsoft.com/office/powerpoint/2010/main" xmlns="" val="28074149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you </a:t>
            </a:r>
            <a:r>
              <a:rPr lang="en-US" dirty="0" err="1" smtClean="0"/>
              <a:t>Dr</a:t>
            </a:r>
            <a:r>
              <a:rPr lang="en-US" dirty="0" smtClean="0"/>
              <a:t> Wang</a:t>
            </a:r>
          </a:p>
          <a:p>
            <a:endParaRPr lang="en-US" dirty="0" smtClean="0"/>
          </a:p>
          <a:p>
            <a:r>
              <a:rPr lang="en-US" dirty="0" smtClean="0"/>
              <a:t>So,</a:t>
            </a:r>
            <a:r>
              <a:rPr lang="en-US" baseline="0" dirty="0" smtClean="0"/>
              <a:t> we asked the question that what the mechanism is and how does changing the mechanical properties of the </a:t>
            </a:r>
            <a:r>
              <a:rPr lang="en-US" baseline="0" dirty="0" err="1" smtClean="0"/>
              <a:t>microenvironemt</a:t>
            </a:r>
            <a:r>
              <a:rPr lang="en-US" baseline="0" dirty="0" smtClean="0"/>
              <a:t> affects gene expression. These are the same cells that are plated back and forth on plastic or in soft Fibrin matrix and they are essentially genetically identical.</a:t>
            </a:r>
          </a:p>
          <a:p>
            <a:endParaRPr lang="en-US" baseline="0" dirty="0" smtClean="0"/>
          </a:p>
          <a:p>
            <a:r>
              <a:rPr lang="en-US" baseline="0" dirty="0" smtClean="0"/>
              <a:t>So, we hypothesized that there might be epigenetic mechanisms that are regulating the gene expression</a:t>
            </a:r>
            <a:endParaRPr lang="en-US" dirty="0"/>
          </a:p>
        </p:txBody>
      </p:sp>
      <p:sp>
        <p:nvSpPr>
          <p:cNvPr id="4" name="Slide Number Placeholder 3"/>
          <p:cNvSpPr>
            <a:spLocks noGrp="1"/>
          </p:cNvSpPr>
          <p:nvPr>
            <p:ph type="sldNum" sz="quarter" idx="10"/>
          </p:nvPr>
        </p:nvSpPr>
        <p:spPr/>
        <p:txBody>
          <a:bodyPr/>
          <a:lstStyle/>
          <a:p>
            <a:fld id="{10A44405-EEAE-0C41-89C5-CFAE0FE4D4EF}" type="slidenum">
              <a:rPr lang="en-US" smtClean="0"/>
              <a:pPr/>
              <a:t>7</a:t>
            </a:fld>
            <a:endParaRPr lang="en-US"/>
          </a:p>
        </p:txBody>
      </p:sp>
    </p:spTree>
    <p:extLst>
      <p:ext uri="{BB962C8B-B14F-4D97-AF65-F5344CB8AC3E}">
        <p14:creationId xmlns:p14="http://schemas.microsoft.com/office/powerpoint/2010/main" xmlns="" val="2741547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 stretch</a:t>
            </a:r>
            <a:r>
              <a:rPr lang="en-US" baseline="0" dirty="0" smtClean="0"/>
              <a:t> the human DNA it is about 2 meters long, that’s about a few inches taller than I am. And yet it is compacted in the cell nucleus which is about 10um in diameter. The way that DNA is compacted inside the nucleus is tightly regulated by epigenetic mechanisms and in turn affects how genes are being expressed.</a:t>
            </a:r>
          </a:p>
          <a:p>
            <a:endParaRPr lang="en-US" baseline="0" dirty="0" smtClean="0"/>
          </a:p>
          <a:p>
            <a:r>
              <a:rPr lang="en-US" baseline="0" dirty="0" smtClean="0"/>
              <a:t>There area few mechanism of epigenetic regulation; but I am </a:t>
            </a:r>
            <a:r>
              <a:rPr lang="en-US" baseline="0" dirty="0" err="1" smtClean="0"/>
              <a:t>gonna</a:t>
            </a:r>
            <a:r>
              <a:rPr lang="en-US" baseline="0" dirty="0" smtClean="0"/>
              <a:t> focus on histone modifications….</a:t>
            </a:r>
          </a:p>
          <a:p>
            <a:endParaRPr lang="en-US" baseline="0" dirty="0" smtClean="0"/>
          </a:p>
          <a:p>
            <a:r>
              <a:rPr lang="en-US" baseline="0" dirty="0" smtClean="0"/>
              <a:t>As you can see here, the DNA is wrapped around protein complexes called histones to form a bead-on-string structure. The extent to which DNA is wrapped around histones regulated the gene </a:t>
            </a:r>
            <a:r>
              <a:rPr lang="en-US" baseline="0" dirty="0" err="1" smtClean="0"/>
              <a:t>expression.If</a:t>
            </a:r>
            <a:r>
              <a:rPr lang="en-US" baseline="0" dirty="0" smtClean="0"/>
              <a:t> the DNA is accessible then it can be expressed, and if it is tightly condensed then the gene is silences.</a:t>
            </a:r>
            <a:endParaRPr lang="en-US" dirty="0"/>
          </a:p>
        </p:txBody>
      </p:sp>
      <p:sp>
        <p:nvSpPr>
          <p:cNvPr id="4" name="Slide Number Placeholder 3"/>
          <p:cNvSpPr>
            <a:spLocks noGrp="1"/>
          </p:cNvSpPr>
          <p:nvPr>
            <p:ph type="sldNum" sz="quarter" idx="10"/>
          </p:nvPr>
        </p:nvSpPr>
        <p:spPr/>
        <p:txBody>
          <a:bodyPr/>
          <a:lstStyle/>
          <a:p>
            <a:fld id="{10A44405-EEAE-0C41-89C5-CFAE0FE4D4EF}" type="slidenum">
              <a:rPr lang="en-US" smtClean="0"/>
              <a:pPr/>
              <a:t>8</a:t>
            </a:fld>
            <a:endParaRPr lang="en-US"/>
          </a:p>
        </p:txBody>
      </p:sp>
    </p:spTree>
    <p:extLst>
      <p:ext uri="{BB962C8B-B14F-4D97-AF65-F5344CB8AC3E}">
        <p14:creationId xmlns:p14="http://schemas.microsoft.com/office/powerpoint/2010/main" xmlns="" val="37214726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There are</a:t>
            </a:r>
            <a:r>
              <a:rPr lang="en-US" baseline="0" dirty="0" smtClean="0"/>
              <a:t> different mechanisms of epigenetic modification like DNA methylation, histone modification, and chromatin organization. Here we focused on Histone modification.</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DNA wraps</a:t>
            </a:r>
            <a:r>
              <a:rPr lang="en-US" baseline="0" dirty="0" smtClean="0"/>
              <a:t> around a protein complex called histones. </a:t>
            </a:r>
            <a:r>
              <a:rPr lang="en-US" dirty="0" smtClean="0"/>
              <a:t>Two of the histones</a:t>
            </a:r>
            <a:r>
              <a:rPr lang="en-US" baseline="0" dirty="0" smtClean="0"/>
              <a:t> in this complex have tails that is a few amino acids long. These residues can be modified by the addition of methyl or acetyl groups. And depending on the type of modification, that part of the genome  can be made </a:t>
            </a:r>
            <a:r>
              <a:rPr lang="en-US" baseline="0" dirty="0" err="1" smtClean="0"/>
              <a:t>accesssible</a:t>
            </a:r>
            <a:r>
              <a:rPr lang="en-US" baseline="0" dirty="0" smtClean="0"/>
              <a:t> for expression or inaccessible.</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r>
              <a:rPr lang="en-US" baseline="0" dirty="0" smtClean="0"/>
              <a:t>For example when the lysine 9 on Histone H3 is mono-methylated the gene is activated. However, when two or three methyl groups are added the gene is silences and the same procedure is important for H3K27. </a:t>
            </a:r>
          </a:p>
          <a:p>
            <a:endParaRPr lang="en-US" dirty="0"/>
          </a:p>
        </p:txBody>
      </p:sp>
      <p:sp>
        <p:nvSpPr>
          <p:cNvPr id="4" name="Slide Number Placeholder 3"/>
          <p:cNvSpPr>
            <a:spLocks noGrp="1"/>
          </p:cNvSpPr>
          <p:nvPr>
            <p:ph type="sldNum" sz="quarter" idx="10"/>
          </p:nvPr>
        </p:nvSpPr>
        <p:spPr/>
        <p:txBody>
          <a:bodyPr/>
          <a:lstStyle/>
          <a:p>
            <a:fld id="{10A44405-EEAE-0C41-89C5-CFAE0FE4D4EF}" type="slidenum">
              <a:rPr lang="en-US" smtClean="0"/>
              <a:pPr/>
              <a:t>9</a:t>
            </a:fld>
            <a:endParaRPr lang="en-US"/>
          </a:p>
        </p:txBody>
      </p:sp>
    </p:spTree>
    <p:extLst>
      <p:ext uri="{BB962C8B-B14F-4D97-AF65-F5344CB8AC3E}">
        <p14:creationId xmlns:p14="http://schemas.microsoft.com/office/powerpoint/2010/main" xmlns="" val="33132344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Two groups have previously shown the effect of mechanotransduction</a:t>
            </a:r>
            <a:r>
              <a:rPr lang="en-US" baseline="0" dirty="0" smtClean="0"/>
              <a:t> on histone acetylation. Mina Bissell’s group has shown that when cells are cultured on patterned islands, the global </a:t>
            </a:r>
            <a:r>
              <a:rPr lang="en-US" baseline="0" dirty="0" err="1" smtClean="0"/>
              <a:t>acetylaton</a:t>
            </a:r>
            <a:r>
              <a:rPr lang="en-US" baseline="0" dirty="0" smtClean="0"/>
              <a:t> of H4 is lowered as compared to cells cultured on plastic. </a:t>
            </a:r>
          </a:p>
          <a:p>
            <a:endParaRPr lang="en-US" baseline="0" dirty="0" smtClean="0"/>
          </a:p>
          <a:p>
            <a:r>
              <a:rPr lang="en-US" baseline="0" dirty="0" smtClean="0"/>
              <a:t>Song Li’s group has shown </a:t>
            </a:r>
            <a:r>
              <a:rPr lang="en-US" baseline="0" dirty="0" err="1" smtClean="0"/>
              <a:t>culting</a:t>
            </a:r>
            <a:r>
              <a:rPr lang="en-US" baseline="0" dirty="0" smtClean="0"/>
              <a:t> cells on micro grooves can increase the level of acetylation in H3 by stretching of the nucleus. They further showed that using these </a:t>
            </a:r>
            <a:r>
              <a:rPr lang="en-US" baseline="0" dirty="0" err="1" smtClean="0"/>
              <a:t>microgrroves</a:t>
            </a:r>
            <a:r>
              <a:rPr lang="en-US" baseline="0" dirty="0" smtClean="0"/>
              <a:t> the </a:t>
            </a:r>
            <a:r>
              <a:rPr lang="en-US" baseline="0" dirty="0" err="1" smtClean="0"/>
              <a:t>efficency</a:t>
            </a:r>
            <a:r>
              <a:rPr lang="en-US" baseline="0" dirty="0" smtClean="0"/>
              <a:t> of </a:t>
            </a:r>
            <a:r>
              <a:rPr lang="en-US" baseline="0" dirty="0" err="1" smtClean="0"/>
              <a:t>iPS</a:t>
            </a:r>
            <a:r>
              <a:rPr lang="en-US" baseline="0" dirty="0" smtClean="0"/>
              <a:t> formation can be increased through the modification of the histone acetylation level.</a:t>
            </a:r>
          </a:p>
          <a:p>
            <a:endParaRPr lang="en-US" baseline="0" dirty="0" smtClean="0"/>
          </a:p>
          <a:p>
            <a:r>
              <a:rPr lang="en-US" baseline="0" dirty="0" smtClean="0"/>
              <a:t>In our studies however we mainly focused on H3K9 </a:t>
            </a:r>
            <a:r>
              <a:rPr lang="en-US" baseline="0" dirty="0" err="1" smtClean="0"/>
              <a:t>mehtylation</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10A44405-EEAE-0C41-89C5-CFAE0FE4D4EF}" type="slidenum">
              <a:rPr lang="en-US" smtClean="0"/>
              <a:pPr/>
              <a:t>10</a:t>
            </a:fld>
            <a:endParaRPr lang="en-US"/>
          </a:p>
        </p:txBody>
      </p:sp>
    </p:spTree>
    <p:extLst>
      <p:ext uri="{BB962C8B-B14F-4D97-AF65-F5344CB8AC3E}">
        <p14:creationId xmlns:p14="http://schemas.microsoft.com/office/powerpoint/2010/main" xmlns="" val="26242541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order to</a:t>
            </a:r>
            <a:r>
              <a:rPr lang="en-US" baseline="0" dirty="0" smtClean="0"/>
              <a:t> measure H3K9 methylation in live cells we used a FRET probe that was originally developed in Alice Ting labs and we modified it for our application in collaboration Peter’s lab.</a:t>
            </a:r>
          </a:p>
          <a:p>
            <a:r>
              <a:rPr lang="en-US" baseline="0" dirty="0" smtClean="0"/>
              <a:t>The probe contains a </a:t>
            </a:r>
            <a:r>
              <a:rPr lang="en-US" baseline="0" dirty="0" err="1" smtClean="0"/>
              <a:t>methylbinding</a:t>
            </a:r>
            <a:r>
              <a:rPr lang="en-US" baseline="0" dirty="0" smtClean="0"/>
              <a:t> domain of HP1 protein and the H3 tail domain that contains K9. When K9 is methylated, the HP1 domain will recognize and bind to it. When we excite CFP there will be energy transfer and </a:t>
            </a:r>
            <a:r>
              <a:rPr lang="en-US" baseline="0" dirty="0" err="1" smtClean="0"/>
              <a:t>Ypet</a:t>
            </a:r>
            <a:r>
              <a:rPr lang="en-US" baseline="0" dirty="0" smtClean="0"/>
              <a:t> emission </a:t>
            </a:r>
            <a:r>
              <a:rPr lang="en-US" baseline="0" dirty="0" err="1" smtClean="0"/>
              <a:t>nwill</a:t>
            </a:r>
            <a:r>
              <a:rPr lang="en-US" baseline="0" dirty="0" smtClean="0"/>
              <a:t> go up. And when it is </a:t>
            </a:r>
            <a:r>
              <a:rPr lang="en-US" baseline="0" dirty="0" err="1" smtClean="0"/>
              <a:t>demethylated</a:t>
            </a:r>
            <a:r>
              <a:rPr lang="en-US" baseline="0" dirty="0" smtClean="0"/>
              <a:t> the two fluorescent pairs are far away from each other and the ratio is </a:t>
            </a:r>
            <a:r>
              <a:rPr lang="en-US" baseline="0" dirty="0" err="1" smtClean="0"/>
              <a:t>gonna</a:t>
            </a:r>
            <a:r>
              <a:rPr lang="en-US" baseline="0" dirty="0" smtClean="0"/>
              <a:t> be low. </a:t>
            </a:r>
          </a:p>
          <a:p>
            <a:endParaRPr lang="en-US" baseline="0" dirty="0" smtClean="0"/>
          </a:p>
          <a:p>
            <a:r>
              <a:rPr lang="en-US" baseline="0" dirty="0" smtClean="0"/>
              <a:t>So as you an see here when we </a:t>
            </a:r>
            <a:r>
              <a:rPr lang="en-US" baseline="0" dirty="0" err="1" smtClean="0"/>
              <a:t>transfgect</a:t>
            </a:r>
            <a:r>
              <a:rPr lang="en-US" baseline="0" dirty="0" smtClean="0"/>
              <a:t> the cells with the probe the localize in the nucleus and we looked at the ratio of </a:t>
            </a:r>
            <a:r>
              <a:rPr lang="en-US" baseline="0" dirty="0" err="1" smtClean="0"/>
              <a:t>Ypet</a:t>
            </a:r>
            <a:r>
              <a:rPr lang="en-US" baseline="0" dirty="0" smtClean="0"/>
              <a:t>/CFP as an indicator of methylation level. The higher the ratio the higher theH3K9  methylation</a:t>
            </a:r>
            <a:endParaRPr lang="en-US" dirty="0" smtClean="0"/>
          </a:p>
        </p:txBody>
      </p:sp>
      <p:sp>
        <p:nvSpPr>
          <p:cNvPr id="4" name="Slide Number Placeholder 3"/>
          <p:cNvSpPr>
            <a:spLocks noGrp="1"/>
          </p:cNvSpPr>
          <p:nvPr>
            <p:ph type="sldNum" sz="quarter" idx="10"/>
          </p:nvPr>
        </p:nvSpPr>
        <p:spPr/>
        <p:txBody>
          <a:bodyPr/>
          <a:lstStyle/>
          <a:p>
            <a:fld id="{10A44405-EEAE-0C41-89C5-CFAE0FE4D4EF}" type="slidenum">
              <a:rPr lang="en-US" smtClean="0"/>
              <a:pPr/>
              <a:t>11</a:t>
            </a:fld>
            <a:endParaRPr lang="en-US"/>
          </a:p>
        </p:txBody>
      </p:sp>
    </p:spTree>
    <p:extLst>
      <p:ext uri="{BB962C8B-B14F-4D97-AF65-F5344CB8AC3E}">
        <p14:creationId xmlns:p14="http://schemas.microsoft.com/office/powerpoint/2010/main" xmlns="" val="2596409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a:t>
            </a:r>
            <a:r>
              <a:rPr lang="en-US" baseline="0" dirty="0" smtClean="0"/>
              <a:t> lets see how we used the probe to </a:t>
            </a:r>
            <a:r>
              <a:rPr lang="en-US" baseline="0" dirty="0" err="1" smtClean="0"/>
              <a:t>quanifiy</a:t>
            </a:r>
            <a:r>
              <a:rPr lang="en-US" baseline="0" dirty="0" smtClean="0"/>
              <a:t> the level of H3K9 methylation in response to mechanical stimuli.</a:t>
            </a:r>
          </a:p>
          <a:p>
            <a:endParaRPr lang="en-US" baseline="0" dirty="0" smtClean="0"/>
          </a:p>
          <a:p>
            <a:r>
              <a:rPr lang="en-US" dirty="0" smtClean="0"/>
              <a:t>If we transfect the cells with the FRET probe and plate them in soft fibrin matrix, as you can see,</a:t>
            </a:r>
            <a:r>
              <a:rPr lang="en-US" baseline="0" dirty="0" smtClean="0"/>
              <a:t> within three hours the methylation level is reduced and remains the same for the next 48 hours.</a:t>
            </a:r>
          </a:p>
          <a:p>
            <a:endParaRPr lang="en-US" baseline="0" dirty="0" smtClean="0"/>
          </a:p>
          <a:p>
            <a:r>
              <a:rPr lang="en-US" baseline="0" dirty="0" smtClean="0"/>
              <a:t>The H3K9 methylation was also validated by </a:t>
            </a:r>
            <a:r>
              <a:rPr lang="en-US" baseline="0" dirty="0" err="1" smtClean="0"/>
              <a:t>ChIP</a:t>
            </a:r>
            <a:r>
              <a:rPr lang="en-US" baseline="0" dirty="0" smtClean="0"/>
              <a:t> assay at Sox2 promoter, where we showed that demethylation of both di- and tri-methylation of H3K9 takes place in tumor repopulating cells.</a:t>
            </a:r>
          </a:p>
          <a:p>
            <a:endParaRPr lang="en-US" baseline="0" dirty="0" smtClean="0"/>
          </a:p>
          <a:p>
            <a:r>
              <a:rPr lang="en-US" baseline="0" dirty="0" smtClean="0"/>
              <a:t>Normally the plastic is coated with collagen or gelatin when we culture the cells. In order to see whether the changes in h3k9 methylation are due to matrix stiffness or the ECM molecule we plated the cells on different </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10A44405-EEAE-0C41-89C5-CFAE0FE4D4EF}" type="slidenum">
              <a:rPr lang="en-US" smtClean="0"/>
              <a:pPr/>
              <a:t>12</a:t>
            </a:fld>
            <a:endParaRPr lang="en-US"/>
          </a:p>
        </p:txBody>
      </p:sp>
    </p:spTree>
    <p:extLst>
      <p:ext uri="{BB962C8B-B14F-4D97-AF65-F5344CB8AC3E}">
        <p14:creationId xmlns:p14="http://schemas.microsoft.com/office/powerpoint/2010/main" xmlns="" val="13048774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In order to see whether the changes in h3k9 methylation are due to matrix stiffness or the ECM molecule we plated the cells on different PA gels coated with either collagen or fibrinogen.</a:t>
            </a:r>
            <a:endParaRPr lang="en-US" dirty="0" smtClean="0"/>
          </a:p>
          <a:p>
            <a:r>
              <a:rPr lang="en-US" dirty="0" smtClean="0"/>
              <a:t>And as you can</a:t>
            </a:r>
            <a:r>
              <a:rPr lang="en-US" baseline="0" dirty="0" smtClean="0"/>
              <a:t> see here only cells plated on collagen respond to matrix stiffening.</a:t>
            </a:r>
          </a:p>
          <a:p>
            <a:endParaRPr lang="en-US" baseline="0" dirty="0" smtClean="0"/>
          </a:p>
          <a:p>
            <a:r>
              <a:rPr lang="en-US" baseline="0" dirty="0" smtClean="0"/>
              <a:t>As you can see here 8kPa collagen coated gel has the highest level of methylation compared to the softer substrates, which is also a good </a:t>
            </a:r>
            <a:r>
              <a:rPr lang="en-US" baseline="0" dirty="0" err="1" smtClean="0"/>
              <a:t>represnetain</a:t>
            </a:r>
            <a:r>
              <a:rPr lang="en-US" baseline="0" dirty="0" smtClean="0"/>
              <a:t> of the plastic plate culture that is normally coated with </a:t>
            </a:r>
            <a:r>
              <a:rPr lang="en-US" baseline="0" dirty="0" err="1" smtClean="0"/>
              <a:t>gelatin..however</a:t>
            </a:r>
            <a:r>
              <a:rPr lang="en-US" baseline="0" dirty="0" smtClean="0"/>
              <a:t>, </a:t>
            </a:r>
            <a:r>
              <a:rPr lang="en-US" baseline="0" dirty="0" err="1" smtClean="0"/>
              <a:t>ibrinogen</a:t>
            </a:r>
            <a:r>
              <a:rPr lang="en-US" baseline="0" dirty="0" smtClean="0"/>
              <a:t> coated gels, didn’t respond to substrate stiffening. </a:t>
            </a:r>
          </a:p>
          <a:p>
            <a:endParaRPr lang="en-US" baseline="0" dirty="0" smtClean="0"/>
          </a:p>
          <a:p>
            <a:r>
              <a:rPr lang="en-US" baseline="0" dirty="0" smtClean="0"/>
              <a:t>When we looked at how much traction forces cells are applying to the substrate, as you can see as we increase matrix stiffness, cells pull much harder on the collagen coated substrate as compared to fibrinogen coated substrates were the traction values wouldn’t increase as much….So endogenous forces can be a key factor in </a:t>
            </a:r>
            <a:r>
              <a:rPr lang="en-US" baseline="0" dirty="0" err="1" smtClean="0"/>
              <a:t>modifiation</a:t>
            </a:r>
            <a:r>
              <a:rPr lang="en-US" baseline="0" dirty="0" smtClean="0"/>
              <a:t> o histone H3K9 on collagen matrix.</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10A44405-EEAE-0C41-89C5-CFAE0FE4D4EF}" type="slidenum">
              <a:rPr lang="en-US" smtClean="0"/>
              <a:pPr/>
              <a:t>13</a:t>
            </a:fld>
            <a:endParaRPr lang="en-US"/>
          </a:p>
        </p:txBody>
      </p:sp>
    </p:spTree>
    <p:extLst>
      <p:ext uri="{BB962C8B-B14F-4D97-AF65-F5344CB8AC3E}">
        <p14:creationId xmlns:p14="http://schemas.microsoft.com/office/powerpoint/2010/main" xmlns="" val="42933511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However, in the case of TRCs,</a:t>
            </a:r>
            <a:r>
              <a:rPr lang="en-US" baseline="0" dirty="0" smtClean="0"/>
              <a:t> cells don’t respond to substrate stiffness, regardless of matrix stiffness or the ECM molecule and methylation remains very low.</a:t>
            </a:r>
          </a:p>
          <a:p>
            <a:endParaRPr lang="en-US" baseline="0" dirty="0" smtClean="0"/>
          </a:p>
          <a:p>
            <a:r>
              <a:rPr lang="en-US" baseline="0" dirty="0" smtClean="0"/>
              <a:t>If we compare the tractions of control cells </a:t>
            </a:r>
            <a:r>
              <a:rPr lang="en-US" baseline="0" dirty="0" err="1" smtClean="0"/>
              <a:t>vs</a:t>
            </a:r>
            <a:r>
              <a:rPr lang="en-US" baseline="0" dirty="0" smtClean="0"/>
              <a:t> TRC on collagen coated gels, they roughly exert the same amount of force. But what is it that in TRCs these forces do not increase methylation of H3K9?</a:t>
            </a:r>
          </a:p>
          <a:p>
            <a:endParaRPr lang="en-US" baseline="0" dirty="0" smtClean="0"/>
          </a:p>
          <a:p>
            <a:r>
              <a:rPr lang="en-US" baseline="0" dirty="0" smtClean="0"/>
              <a:t>If you look at the cell stiffening response on </a:t>
            </a:r>
            <a:r>
              <a:rPr lang="en-US" baseline="0" dirty="0" err="1" smtClean="0"/>
              <a:t>differnet</a:t>
            </a:r>
            <a:r>
              <a:rPr lang="en-US" baseline="0" dirty="0" smtClean="0"/>
              <a:t> substrates, TRCs </a:t>
            </a:r>
            <a:r>
              <a:rPr lang="en-US" baseline="0" dirty="0" err="1" smtClean="0"/>
              <a:t>donot</a:t>
            </a:r>
            <a:r>
              <a:rPr lang="en-US" baseline="0" dirty="0" smtClean="0"/>
              <a:t> stiffen, meaning that the CSK which gives the cell their stiffness is remolded in TRCs. Also, our collaborators have recently shown that TRCs do not form actin bundles. therefore although there is forces generated, because there is no elements transfer the load, therefore, there is no changes in methylation takes place.</a:t>
            </a:r>
          </a:p>
          <a:p>
            <a:endParaRPr lang="en-US" baseline="0" dirty="0" smtClean="0"/>
          </a:p>
          <a:p>
            <a:endParaRPr lang="en-US" baseline="0" dirty="0" smtClean="0"/>
          </a:p>
          <a:p>
            <a:endParaRPr lang="en-US" baseline="0" dirty="0" smtClean="0"/>
          </a:p>
          <a:p>
            <a:r>
              <a:rPr lang="en-US" baseline="0" dirty="0" smtClean="0"/>
              <a:t>The drawback with substrate rigidity experiments is that while we change the matrix stiffness both traction forces and </a:t>
            </a:r>
            <a:r>
              <a:rPr lang="en-US" baseline="0" dirty="0" err="1" smtClean="0"/>
              <a:t>cystoskeleton</a:t>
            </a:r>
            <a:r>
              <a:rPr lang="en-US" baseline="0" dirty="0" smtClean="0"/>
              <a:t> organization is changed. They are coupled together. </a:t>
            </a:r>
            <a:endParaRPr lang="en-US" dirty="0"/>
          </a:p>
        </p:txBody>
      </p:sp>
      <p:sp>
        <p:nvSpPr>
          <p:cNvPr id="4" name="Slide Number Placeholder 3"/>
          <p:cNvSpPr>
            <a:spLocks noGrp="1"/>
          </p:cNvSpPr>
          <p:nvPr>
            <p:ph type="sldNum" sz="quarter" idx="10"/>
          </p:nvPr>
        </p:nvSpPr>
        <p:spPr/>
        <p:txBody>
          <a:bodyPr/>
          <a:lstStyle/>
          <a:p>
            <a:fld id="{10A44405-EEAE-0C41-89C5-CFAE0FE4D4EF}" type="slidenum">
              <a:rPr lang="en-US" smtClean="0"/>
              <a:pPr/>
              <a:t>14</a:t>
            </a:fld>
            <a:endParaRPr lang="en-US"/>
          </a:p>
        </p:txBody>
      </p:sp>
    </p:spTree>
    <p:extLst>
      <p:ext uri="{BB962C8B-B14F-4D97-AF65-F5344CB8AC3E}">
        <p14:creationId xmlns:p14="http://schemas.microsoft.com/office/powerpoint/2010/main" xmlns="" val="16847892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order to</a:t>
            </a:r>
            <a:r>
              <a:rPr lang="en-US" baseline="0" dirty="0" smtClean="0"/>
              <a:t> decouple the effect of the force from cytoskeleton organization, we used a MTC experiment.</a:t>
            </a:r>
          </a:p>
          <a:p>
            <a:endParaRPr lang="en-US" baseline="0" dirty="0" smtClean="0"/>
          </a:p>
          <a:p>
            <a:r>
              <a:rPr lang="en-US" baseline="0" dirty="0" smtClean="0"/>
              <a:t>Here we cultured the cells on a rigid </a:t>
            </a:r>
            <a:r>
              <a:rPr lang="en-US" baseline="0" dirty="0" err="1" smtClean="0"/>
              <a:t>substate</a:t>
            </a:r>
            <a:r>
              <a:rPr lang="en-US" baseline="0" dirty="0" smtClean="0"/>
              <a:t> coated with fibrinogen were we had already shown that the methylation level remains low. Then we bind a ferromagnetic bead to the apical surface of the cell and pulled on the cell surface to apply to forces. In this scenario, the cytoskeleton is intact and we only change the force.</a:t>
            </a:r>
          </a:p>
          <a:p>
            <a:endParaRPr lang="en-US" baseline="0" dirty="0" smtClean="0"/>
          </a:p>
          <a:p>
            <a:r>
              <a:rPr lang="en-US" baseline="0" dirty="0" smtClean="0"/>
              <a:t>So we applied </a:t>
            </a:r>
            <a:r>
              <a:rPr lang="en-US" baseline="0" dirty="0" err="1" smtClean="0"/>
              <a:t>sinosoidal</a:t>
            </a:r>
            <a:r>
              <a:rPr lang="en-US" baseline="0" dirty="0" smtClean="0"/>
              <a:t> forces to the cells for about an hour. As you can see here we have the cell, the black dot is the magnetic bead, and the green fluorescence is the FRET probe. When we applied the force to control melanoma cells, the </a:t>
            </a:r>
            <a:r>
              <a:rPr lang="en-US" baseline="0" dirty="0" err="1" smtClean="0"/>
              <a:t>methlation</a:t>
            </a:r>
            <a:r>
              <a:rPr lang="en-US" baseline="0" dirty="0" smtClean="0"/>
              <a:t> starts to increase after 30 minutes. Interestingly the increase in methylation is initiated at the nuclear </a:t>
            </a:r>
            <a:r>
              <a:rPr lang="en-US" baseline="0" dirty="0" err="1" smtClean="0"/>
              <a:t>perphery</a:t>
            </a:r>
            <a:r>
              <a:rPr lang="en-US" baseline="0" dirty="0" smtClean="0"/>
              <a:t> which is also </a:t>
            </a:r>
            <a:r>
              <a:rPr lang="en-US" baseline="0" dirty="0" err="1" smtClean="0"/>
              <a:t>consistant</a:t>
            </a:r>
            <a:r>
              <a:rPr lang="en-US" baseline="0" dirty="0" smtClean="0"/>
              <a:t> with the previous finding that the </a:t>
            </a:r>
            <a:r>
              <a:rPr lang="en-US" baseline="0" dirty="0" err="1" smtClean="0"/>
              <a:t>heterochormatin</a:t>
            </a:r>
            <a:r>
              <a:rPr lang="en-US" baseline="0" dirty="0" smtClean="0"/>
              <a:t> which is rich is H3K9 methylation resides in nuclear periphery.</a:t>
            </a:r>
          </a:p>
          <a:p>
            <a:endParaRPr lang="en-US" baseline="0" dirty="0" smtClean="0"/>
          </a:p>
          <a:p>
            <a:r>
              <a:rPr lang="en-US" baseline="0" dirty="0" smtClean="0"/>
              <a:t>If we do the same experiment on TRCs, again forces do not increase methylation because the elements to </a:t>
            </a:r>
            <a:r>
              <a:rPr lang="en-US" baseline="0" dirty="0" err="1" smtClean="0"/>
              <a:t>transfrer</a:t>
            </a:r>
            <a:r>
              <a:rPr lang="en-US" baseline="0" dirty="0" smtClean="0"/>
              <a:t> the load are not there.</a:t>
            </a:r>
          </a:p>
          <a:p>
            <a:endParaRPr lang="en-US" baseline="0" dirty="0" smtClean="0"/>
          </a:p>
          <a:p>
            <a:r>
              <a:rPr lang="en-US" baseline="0" dirty="0" smtClean="0"/>
              <a:t>And this is how we quantified these data. Where you can clearly see that the </a:t>
            </a:r>
            <a:r>
              <a:rPr lang="en-US" baseline="0" dirty="0" err="1" smtClean="0"/>
              <a:t>contorl</a:t>
            </a:r>
            <a:r>
              <a:rPr lang="en-US" baseline="0" dirty="0" smtClean="0"/>
              <a:t> cells do respond to exogenous forces.</a:t>
            </a:r>
            <a:endParaRPr lang="en-US" dirty="0"/>
          </a:p>
        </p:txBody>
      </p:sp>
      <p:sp>
        <p:nvSpPr>
          <p:cNvPr id="4" name="Slide Number Placeholder 3"/>
          <p:cNvSpPr>
            <a:spLocks noGrp="1"/>
          </p:cNvSpPr>
          <p:nvPr>
            <p:ph type="sldNum" sz="quarter" idx="10"/>
          </p:nvPr>
        </p:nvSpPr>
        <p:spPr/>
        <p:txBody>
          <a:bodyPr/>
          <a:lstStyle/>
          <a:p>
            <a:fld id="{10A44405-EEAE-0C41-89C5-CFAE0FE4D4EF}" type="slidenum">
              <a:rPr lang="en-US" smtClean="0"/>
              <a:pPr/>
              <a:t>15</a:t>
            </a:fld>
            <a:endParaRPr lang="en-US"/>
          </a:p>
        </p:txBody>
      </p:sp>
    </p:spTree>
    <p:extLst>
      <p:ext uri="{BB962C8B-B14F-4D97-AF65-F5344CB8AC3E}">
        <p14:creationId xmlns:p14="http://schemas.microsoft.com/office/powerpoint/2010/main" xmlns="" val="32682160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 need to mention that when we bind the beads to the cells, they are coated with RGD peptide that binds to specific integrins which are the receptors on the cell surface.</a:t>
            </a:r>
          </a:p>
          <a:p>
            <a:endParaRPr lang="en-US" baseline="0" dirty="0" smtClean="0"/>
          </a:p>
          <a:p>
            <a:r>
              <a:rPr lang="en-US" baseline="0" dirty="0" smtClean="0"/>
              <a:t>RGD, as you can see can bind to a variety of </a:t>
            </a:r>
            <a:r>
              <a:rPr lang="en-US" baseline="0" dirty="0" err="1" smtClean="0"/>
              <a:t>integrins</a:t>
            </a:r>
            <a:r>
              <a:rPr lang="en-US" baseline="0" dirty="0" smtClean="0"/>
              <a:t>. Some of them are shared with collagen and some are shared with fibrinogen. In order to decouple the effect of integrin subtypes, while we used RGD beads to apply to load, we blocked beta1 </a:t>
            </a:r>
            <a:r>
              <a:rPr lang="en-US" baseline="0" dirty="0" err="1" smtClean="0"/>
              <a:t>integrins</a:t>
            </a:r>
            <a:r>
              <a:rPr lang="en-US" baseline="0" dirty="0" smtClean="0"/>
              <a:t>. And as you can see here the force response was hindered. This is consistent with our previous finding on the fact that cells only when plated on collagen which interacts with beta 1 family of </a:t>
            </a:r>
            <a:r>
              <a:rPr lang="en-US" baseline="0" dirty="0" err="1" smtClean="0"/>
              <a:t>integrins</a:t>
            </a:r>
            <a:r>
              <a:rPr lang="en-US" baseline="0" dirty="0" smtClean="0"/>
              <a:t> respond to matrix stiffening. Were as fibrin matrix which mainly binds to alphaVbeta3 </a:t>
            </a:r>
            <a:r>
              <a:rPr lang="en-US" baseline="0" dirty="0" err="1" smtClean="0"/>
              <a:t>integrins</a:t>
            </a:r>
            <a:r>
              <a:rPr lang="en-US" baseline="0" dirty="0" smtClean="0"/>
              <a:t> has no effect on matrix induced histone methylation.</a:t>
            </a:r>
          </a:p>
          <a:p>
            <a:endParaRPr lang="en-US" baseline="0" dirty="0" smtClean="0"/>
          </a:p>
          <a:p>
            <a:r>
              <a:rPr lang="en-US" baseline="0" dirty="0" smtClean="0"/>
              <a:t>Also, when we used PLL coated beads which bind non-specifically to the cell surface, they induce no methylation.</a:t>
            </a:r>
          </a:p>
          <a:p>
            <a:endParaRPr lang="en-US" baseline="0" dirty="0" smtClean="0"/>
          </a:p>
          <a:p>
            <a:r>
              <a:rPr lang="en-US" baseline="0" dirty="0" smtClean="0"/>
              <a:t>In addition, the amplitude of force is also </a:t>
            </a:r>
            <a:r>
              <a:rPr lang="en-US" baseline="0" dirty="0" err="1" smtClean="0"/>
              <a:t>inportant</a:t>
            </a:r>
            <a:r>
              <a:rPr lang="en-US" baseline="0" dirty="0" smtClean="0"/>
              <a:t> and when we lower the force level, the force induced methylation is again abolished. Which means not only we need force, but the forces have to be above a certain threshold.</a:t>
            </a:r>
            <a:endParaRPr lang="en-US" dirty="0"/>
          </a:p>
        </p:txBody>
      </p:sp>
      <p:sp>
        <p:nvSpPr>
          <p:cNvPr id="4" name="Slide Number Placeholder 3"/>
          <p:cNvSpPr>
            <a:spLocks noGrp="1"/>
          </p:cNvSpPr>
          <p:nvPr>
            <p:ph type="sldNum" sz="quarter" idx="10"/>
          </p:nvPr>
        </p:nvSpPr>
        <p:spPr/>
        <p:txBody>
          <a:bodyPr/>
          <a:lstStyle/>
          <a:p>
            <a:fld id="{10A44405-EEAE-0C41-89C5-CFAE0FE4D4EF}" type="slidenum">
              <a:rPr lang="en-US" smtClean="0"/>
              <a:pPr/>
              <a:t>16</a:t>
            </a:fld>
            <a:endParaRPr lang="en-US"/>
          </a:p>
        </p:txBody>
      </p:sp>
    </p:spTree>
    <p:extLst>
      <p:ext uri="{BB962C8B-B14F-4D97-AF65-F5344CB8AC3E}">
        <p14:creationId xmlns:p14="http://schemas.microsoft.com/office/powerpoint/2010/main" xmlns="" val="14495208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a:t>
            </a:r>
            <a:r>
              <a:rPr lang="en-US" baseline="0" dirty="0" smtClean="0"/>
              <a:t> I mentioned before, we hypothesized that we need intact cytoskeleton to transfer loads to the nucleus. </a:t>
            </a:r>
          </a:p>
          <a:p>
            <a:endParaRPr lang="en-US" baseline="0" dirty="0" smtClean="0"/>
          </a:p>
          <a:p>
            <a:r>
              <a:rPr lang="en-US" baseline="0" dirty="0" smtClean="0"/>
              <a:t>When we disrupted cytoskeletal filaments like tubulin, myosin II and actin filaments using different pharmacological drugs, no load was transferred to the nucleus and histone methylation level was lowered within 20 minutes of drug incubation.</a:t>
            </a:r>
            <a:endParaRPr lang="en-US" dirty="0"/>
          </a:p>
        </p:txBody>
      </p:sp>
      <p:sp>
        <p:nvSpPr>
          <p:cNvPr id="4" name="Slide Number Placeholder 3"/>
          <p:cNvSpPr>
            <a:spLocks noGrp="1"/>
          </p:cNvSpPr>
          <p:nvPr>
            <p:ph type="sldNum" sz="quarter" idx="10"/>
          </p:nvPr>
        </p:nvSpPr>
        <p:spPr/>
        <p:txBody>
          <a:bodyPr/>
          <a:lstStyle/>
          <a:p>
            <a:fld id="{10A44405-EEAE-0C41-89C5-CFAE0FE4D4EF}" type="slidenum">
              <a:rPr lang="en-US" smtClean="0"/>
              <a:pPr/>
              <a:t>17</a:t>
            </a:fld>
            <a:endParaRPr lang="en-US"/>
          </a:p>
        </p:txBody>
      </p:sp>
    </p:spTree>
    <p:extLst>
      <p:ext uri="{BB962C8B-B14F-4D97-AF65-F5344CB8AC3E}">
        <p14:creationId xmlns:p14="http://schemas.microsoft.com/office/powerpoint/2010/main" xmlns="" val="41221386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a:t>
            </a:r>
            <a:r>
              <a:rPr lang="en-US" baseline="0" dirty="0" smtClean="0"/>
              <a:t> are some enzymes that induce methylation of histone H3K9, which are called </a:t>
            </a:r>
            <a:r>
              <a:rPr lang="en-US" baseline="0" dirty="0" err="1" smtClean="0"/>
              <a:t>methyltansferases</a:t>
            </a:r>
            <a:r>
              <a:rPr lang="en-US" baseline="0" dirty="0" smtClean="0"/>
              <a:t>. the most important ones are G9a and SUV39h1. G9a us </a:t>
            </a:r>
            <a:r>
              <a:rPr lang="en-US" baseline="0" dirty="0" err="1" smtClean="0"/>
              <a:t>reponsible</a:t>
            </a:r>
            <a:r>
              <a:rPr lang="en-US" baseline="0" dirty="0" smtClean="0"/>
              <a:t> for mono- and di-methylation and SUV39h1 is responsible for di- and tri-methylation. When we knockdown these </a:t>
            </a:r>
            <a:r>
              <a:rPr lang="en-US" baseline="0" dirty="0" err="1" smtClean="0"/>
              <a:t>methyltransferases</a:t>
            </a:r>
            <a:r>
              <a:rPr lang="en-US" baseline="0" dirty="0" smtClean="0"/>
              <a:t> through RNA interference, the force-induced methylation is prevented by both endogenous and exogenous forces.</a:t>
            </a:r>
            <a:endParaRPr lang="en-US" dirty="0" smtClean="0"/>
          </a:p>
          <a:p>
            <a:endParaRPr lang="en-US" dirty="0" smtClean="0"/>
          </a:p>
          <a:p>
            <a:r>
              <a:rPr lang="en-US" dirty="0" smtClean="0"/>
              <a:t>With that I’d like to give the podium</a:t>
            </a:r>
            <a:r>
              <a:rPr lang="en-US" baseline="0" dirty="0" smtClean="0"/>
              <a:t> to </a:t>
            </a:r>
            <a:r>
              <a:rPr lang="en-US" baseline="0" dirty="0" err="1" smtClean="0"/>
              <a:t>dr</a:t>
            </a:r>
            <a:r>
              <a:rPr lang="en-US" baseline="0" dirty="0" smtClean="0"/>
              <a:t> </a:t>
            </a:r>
            <a:r>
              <a:rPr lang="en-US" baseline="0" dirty="0" err="1" smtClean="0"/>
              <a:t>wang</a:t>
            </a:r>
            <a:r>
              <a:rPr lang="en-US" baseline="0" dirty="0" smtClean="0"/>
              <a:t> for closing remarks.</a:t>
            </a:r>
            <a:endParaRPr lang="en-US" dirty="0" smtClean="0"/>
          </a:p>
        </p:txBody>
      </p:sp>
      <p:sp>
        <p:nvSpPr>
          <p:cNvPr id="4" name="Slide Number Placeholder 3"/>
          <p:cNvSpPr>
            <a:spLocks noGrp="1"/>
          </p:cNvSpPr>
          <p:nvPr>
            <p:ph type="sldNum" sz="quarter" idx="10"/>
          </p:nvPr>
        </p:nvSpPr>
        <p:spPr/>
        <p:txBody>
          <a:bodyPr/>
          <a:lstStyle/>
          <a:p>
            <a:fld id="{10A44405-EEAE-0C41-89C5-CFAE0FE4D4EF}" type="slidenum">
              <a:rPr lang="en-US" smtClean="0"/>
              <a:pPr/>
              <a:t>18</a:t>
            </a:fld>
            <a:endParaRPr lang="en-US"/>
          </a:p>
        </p:txBody>
      </p:sp>
    </p:spTree>
    <p:extLst>
      <p:ext uri="{BB962C8B-B14F-4D97-AF65-F5344CB8AC3E}">
        <p14:creationId xmlns:p14="http://schemas.microsoft.com/office/powerpoint/2010/main" xmlns="" val="31215429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0A44405-EEAE-0C41-89C5-CFAE0FE4D4EF}" type="slidenum">
              <a:rPr lang="en-US" smtClean="0"/>
              <a:pPr/>
              <a:t>19</a:t>
            </a:fld>
            <a:endParaRPr lang="en-US"/>
          </a:p>
        </p:txBody>
      </p:sp>
    </p:spTree>
    <p:extLst>
      <p:ext uri="{BB962C8B-B14F-4D97-AF65-F5344CB8AC3E}">
        <p14:creationId xmlns:p14="http://schemas.microsoft.com/office/powerpoint/2010/main" xmlns="" val="9973637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7574507"/>
            <a:ext cx="5486400" cy="1231710"/>
          </a:xfrm>
        </p:spPr>
        <p:txBody>
          <a:bodyPr/>
          <a:lstStyle/>
          <a:p>
            <a:endParaRPr lang="en-US" dirty="0"/>
          </a:p>
        </p:txBody>
      </p:sp>
      <p:sp>
        <p:nvSpPr>
          <p:cNvPr id="4" name="灯片编号占位符 3"/>
          <p:cNvSpPr>
            <a:spLocks noGrp="1"/>
          </p:cNvSpPr>
          <p:nvPr>
            <p:ph type="sldNum" sz="quarter" idx="10"/>
          </p:nvPr>
        </p:nvSpPr>
        <p:spPr/>
        <p:txBody>
          <a:bodyPr/>
          <a:lstStyle/>
          <a:p>
            <a:fld id="{F876AD10-4B8C-4578-A796-C39A49C2D009}" type="slidenum">
              <a:rPr lang="en-US" smtClean="0"/>
              <a:pPr/>
              <a:t>21</a:t>
            </a:fld>
            <a:endParaRPr lang="en-US"/>
          </a:p>
        </p:txBody>
      </p:sp>
    </p:spTree>
    <p:extLst>
      <p:ext uri="{BB962C8B-B14F-4D97-AF65-F5344CB8AC3E}">
        <p14:creationId xmlns:p14="http://schemas.microsoft.com/office/powerpoint/2010/main" xmlns="" val="20113753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 S23</a:t>
            </a:r>
            <a:r>
              <a:rPr lang="en-US" baseline="0" dirty="0" smtClean="0"/>
              <a:t> Additional soluble fibrinogen does not affect colony growth in soft fibrin gels. Control melanoma cells were cultured in 90-Pa fibrin gels. After 1 day, appropriate amount of soluble fibrinogen was added into the culture medium to make the total amount of fibrinogen equivalent to that of 1050-Pa fibrin gels. Colony number was counted and colony size was monitored from day 1 through day 5. “Control”  and “Control + fibrinogen” represent control melanoma cells cultured in 90-Pa fibrin gels in the absence and presence of soluble fibrinogen, respectively. </a:t>
            </a:r>
            <a:endParaRPr lang="en-US" dirty="0"/>
          </a:p>
        </p:txBody>
      </p:sp>
      <p:sp>
        <p:nvSpPr>
          <p:cNvPr id="4" name="Slide Number Placeholder 3"/>
          <p:cNvSpPr>
            <a:spLocks noGrp="1"/>
          </p:cNvSpPr>
          <p:nvPr>
            <p:ph type="sldNum" sz="quarter" idx="10"/>
          </p:nvPr>
        </p:nvSpPr>
        <p:spPr/>
        <p:txBody>
          <a:bodyPr/>
          <a:lstStyle/>
          <a:p>
            <a:fld id="{72B268A5-081F-4086-A9D3-D627657494B6}" type="slidenum">
              <a:rPr lang="en-US" smtClean="0"/>
              <a:pPr/>
              <a:t>26</a:t>
            </a:fld>
            <a:endParaRPr lang="en-US"/>
          </a:p>
        </p:txBody>
      </p:sp>
    </p:spTree>
    <p:extLst>
      <p:ext uri="{BB962C8B-B14F-4D97-AF65-F5344CB8AC3E}">
        <p14:creationId xmlns:p14="http://schemas.microsoft.com/office/powerpoint/2010/main" xmlns="" val="21908491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March 2013</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5F5B93-73BC-DA4A-99F3-DB63B9145B1F}" type="slidenum">
              <a:rPr lang="en-US" smtClean="0"/>
              <a:pPr/>
              <a:t>‹#›</a:t>
            </a:fld>
            <a:endParaRPr lang="en-US"/>
          </a:p>
        </p:txBody>
      </p:sp>
    </p:spTree>
    <p:extLst>
      <p:ext uri="{BB962C8B-B14F-4D97-AF65-F5344CB8AC3E}">
        <p14:creationId xmlns:p14="http://schemas.microsoft.com/office/powerpoint/2010/main" xmlns="" val="16232786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42240"/>
            <a:ext cx="8229600" cy="995680"/>
          </a:xfrm>
        </p:spPr>
        <p:txBody>
          <a:bodyPr>
            <a:normAutofit/>
          </a:bodyPr>
          <a:lstStyle>
            <a:lvl1pPr>
              <a:defRPr sz="2400" b="1">
                <a:solidFill>
                  <a:srgbClr val="C00000"/>
                </a:solidFill>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March 2013</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5F5B93-73BC-DA4A-99F3-DB63B9145B1F}" type="slidenum">
              <a:rPr lang="en-US" smtClean="0"/>
              <a:pPr/>
              <a:t>‹#›</a:t>
            </a:fld>
            <a:endParaRPr lang="en-US"/>
          </a:p>
        </p:txBody>
      </p:sp>
    </p:spTree>
    <p:extLst>
      <p:ext uri="{BB962C8B-B14F-4D97-AF65-F5344CB8AC3E}">
        <p14:creationId xmlns:p14="http://schemas.microsoft.com/office/powerpoint/2010/main" xmlns="" val="142414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March 2013</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5F5B93-73BC-DA4A-99F3-DB63B9145B1F}" type="slidenum">
              <a:rPr lang="en-US" smtClean="0"/>
              <a:pPr/>
              <a:t>‹#›</a:t>
            </a:fld>
            <a:endParaRPr lang="en-US"/>
          </a:p>
        </p:txBody>
      </p:sp>
    </p:spTree>
    <p:extLst>
      <p:ext uri="{BB962C8B-B14F-4D97-AF65-F5344CB8AC3E}">
        <p14:creationId xmlns:p14="http://schemas.microsoft.com/office/powerpoint/2010/main" xmlns="" val="2518726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March 2013</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5F5B93-73BC-DA4A-99F3-DB63B9145B1F}" type="slidenum">
              <a:rPr lang="en-US" smtClean="0"/>
              <a:pPr/>
              <a:t>‹#›</a:t>
            </a:fld>
            <a:endParaRPr lang="en-US"/>
          </a:p>
        </p:txBody>
      </p:sp>
    </p:spTree>
    <p:extLst>
      <p:ext uri="{BB962C8B-B14F-4D97-AF65-F5344CB8AC3E}">
        <p14:creationId xmlns:p14="http://schemas.microsoft.com/office/powerpoint/2010/main" xmlns="" val="1829800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March 2013</a:t>
            </a:r>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5F5B93-73BC-DA4A-99F3-DB63B9145B1F}" type="slidenum">
              <a:rPr lang="en-US" smtClean="0"/>
              <a:pPr/>
              <a:t>‹#›</a:t>
            </a:fld>
            <a:endParaRPr lang="en-US"/>
          </a:p>
        </p:txBody>
      </p:sp>
    </p:spTree>
    <p:extLst>
      <p:ext uri="{BB962C8B-B14F-4D97-AF65-F5344CB8AC3E}">
        <p14:creationId xmlns:p14="http://schemas.microsoft.com/office/powerpoint/2010/main" xmlns="" val="1988240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March 2013</a:t>
            </a:r>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5F5B93-73BC-DA4A-99F3-DB63B9145B1F}" type="slidenum">
              <a:rPr lang="en-US" smtClean="0"/>
              <a:pPr/>
              <a:t>‹#›</a:t>
            </a:fld>
            <a:endParaRPr lang="en-US"/>
          </a:p>
        </p:txBody>
      </p:sp>
    </p:spTree>
    <p:extLst>
      <p:ext uri="{BB962C8B-B14F-4D97-AF65-F5344CB8AC3E}">
        <p14:creationId xmlns:p14="http://schemas.microsoft.com/office/powerpoint/2010/main" xmlns="" val="3459647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March 2013</a:t>
            </a:r>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5F5B93-73BC-DA4A-99F3-DB63B9145B1F}" type="slidenum">
              <a:rPr lang="en-US" smtClean="0"/>
              <a:pPr/>
              <a:t>‹#›</a:t>
            </a:fld>
            <a:endParaRPr lang="en-US"/>
          </a:p>
        </p:txBody>
      </p:sp>
    </p:spTree>
    <p:extLst>
      <p:ext uri="{BB962C8B-B14F-4D97-AF65-F5344CB8AC3E}">
        <p14:creationId xmlns:p14="http://schemas.microsoft.com/office/powerpoint/2010/main" xmlns="" val="3775867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March 2013</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5F5B93-73BC-DA4A-99F3-DB63B9145B1F}" type="slidenum">
              <a:rPr lang="en-US" smtClean="0"/>
              <a:pPr/>
              <a:t>‹#›</a:t>
            </a:fld>
            <a:endParaRPr lang="en-US"/>
          </a:p>
        </p:txBody>
      </p:sp>
    </p:spTree>
    <p:extLst>
      <p:ext uri="{BB962C8B-B14F-4D97-AF65-F5344CB8AC3E}">
        <p14:creationId xmlns:p14="http://schemas.microsoft.com/office/powerpoint/2010/main" xmlns="" val="1146787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March 2013</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5F5B93-73BC-DA4A-99F3-DB63B9145B1F}" type="slidenum">
              <a:rPr lang="en-US" smtClean="0"/>
              <a:pPr/>
              <a:t>‹#›</a:t>
            </a:fld>
            <a:endParaRPr lang="en-US"/>
          </a:p>
        </p:txBody>
      </p:sp>
    </p:spTree>
    <p:extLst>
      <p:ext uri="{BB962C8B-B14F-4D97-AF65-F5344CB8AC3E}">
        <p14:creationId xmlns:p14="http://schemas.microsoft.com/office/powerpoint/2010/main" xmlns="" val="27912044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March 2013</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5F5B93-73BC-DA4A-99F3-DB63B9145B1F}" type="slidenum">
              <a:rPr lang="en-US" smtClean="0"/>
              <a:pPr/>
              <a:t>‹#›</a:t>
            </a:fld>
            <a:endParaRPr lang="en-US"/>
          </a:p>
        </p:txBody>
      </p:sp>
    </p:spTree>
    <p:extLst>
      <p:ext uri="{BB962C8B-B14F-4D97-AF65-F5344CB8AC3E}">
        <p14:creationId xmlns:p14="http://schemas.microsoft.com/office/powerpoint/2010/main" xmlns="" val="4601939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March 2013</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5F5B93-73BC-DA4A-99F3-DB63B9145B1F}" type="slidenum">
              <a:rPr lang="en-US" smtClean="0"/>
              <a:pPr/>
              <a:t>‹#›</a:t>
            </a:fld>
            <a:endParaRPr lang="en-US"/>
          </a:p>
        </p:txBody>
      </p:sp>
    </p:spTree>
    <p:extLst>
      <p:ext uri="{BB962C8B-B14F-4D97-AF65-F5344CB8AC3E}">
        <p14:creationId xmlns:p14="http://schemas.microsoft.com/office/powerpoint/2010/main" xmlns="" val="733535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March 2013</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5F5B93-73BC-DA4A-99F3-DB63B9145B1F}" type="slidenum">
              <a:rPr lang="en-US" smtClean="0"/>
              <a:pPr/>
              <a:t>‹#›</a:t>
            </a:fld>
            <a:endParaRPr lang="en-US" dirty="0"/>
          </a:p>
        </p:txBody>
      </p:sp>
    </p:spTree>
    <p:extLst>
      <p:ext uri="{BB962C8B-B14F-4D97-AF65-F5344CB8AC3E}">
        <p14:creationId xmlns:p14="http://schemas.microsoft.com/office/powerpoint/2010/main" xmlns="" val="30982316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ftr="0" dt="0"/>
  <p:txStyles>
    <p:titleStyle>
      <a:lvl1pPr algn="ctr" defTabSz="457200" rtl="0" eaLnBrk="1" latinLnBrk="0" hangingPunct="1">
        <a:spcBef>
          <a:spcPct val="0"/>
        </a:spcBef>
        <a:buNone/>
        <a:defRPr sz="2400" b="1" kern="1200">
          <a:solidFill>
            <a:srgbClr val="C00000"/>
          </a:solidFill>
          <a:latin typeface="Arial" panose="020B0604020202020204" pitchFamily="34" charset="0"/>
          <a:ea typeface="+mj-ea"/>
          <a:cs typeface="Arial" panose="020B0604020202020204" pitchFamily="34" charset="0"/>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nationalsymposium.com/link%20here"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nationalsymposium.com/link%20here"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7.png"/><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8" Type="http://schemas.openxmlformats.org/officeDocument/2006/relationships/image" Target="../media/image18.tiff"/><Relationship Id="rId3" Type="http://schemas.openxmlformats.org/officeDocument/2006/relationships/image" Target="../media/image15.png"/><Relationship Id="rId7" Type="http://schemas.microsoft.com/office/2007/relationships/hdphoto" Target="../media/hdphoto2.wdp"/><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tiff"/><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8" Type="http://schemas.openxmlformats.org/officeDocument/2006/relationships/chart" Target="../charts/chart2.xml"/><Relationship Id="rId3" Type="http://schemas.openxmlformats.org/officeDocument/2006/relationships/chart" Target="../charts/chart1.xml"/><Relationship Id="rId7" Type="http://schemas.microsoft.com/office/2007/relationships/hdphoto" Target="../media/hdphoto4.wdp"/><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0.jpeg"/><Relationship Id="rId5" Type="http://schemas.microsoft.com/office/2007/relationships/hdphoto" Target="../media/hdphoto3.wdp"/><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8" Type="http://schemas.microsoft.com/office/2007/relationships/hdphoto" Target="../media/hdphoto7.wdp"/><Relationship Id="rId13" Type="http://schemas.openxmlformats.org/officeDocument/2006/relationships/image" Target="../media/image26.png"/><Relationship Id="rId18" Type="http://schemas.microsoft.com/office/2007/relationships/hdphoto" Target="../media/hdphoto12.wdp"/><Relationship Id="rId26" Type="http://schemas.openxmlformats.org/officeDocument/2006/relationships/image" Target="../media/image33.tiff"/><Relationship Id="rId3" Type="http://schemas.openxmlformats.org/officeDocument/2006/relationships/image" Target="../media/image21.png"/><Relationship Id="rId21" Type="http://schemas.openxmlformats.org/officeDocument/2006/relationships/chart" Target="../charts/chart4.xml"/><Relationship Id="rId7" Type="http://schemas.openxmlformats.org/officeDocument/2006/relationships/image" Target="../media/image23.png"/><Relationship Id="rId12" Type="http://schemas.microsoft.com/office/2007/relationships/hdphoto" Target="../media/hdphoto9.wdp"/><Relationship Id="rId17" Type="http://schemas.openxmlformats.org/officeDocument/2006/relationships/image" Target="../media/image28.png"/><Relationship Id="rId25" Type="http://schemas.openxmlformats.org/officeDocument/2006/relationships/image" Target="../media/image32.tiff"/><Relationship Id="rId2" Type="http://schemas.openxmlformats.org/officeDocument/2006/relationships/notesSlide" Target="../notesSlides/notesSlide11.xml"/><Relationship Id="rId16" Type="http://schemas.microsoft.com/office/2007/relationships/hdphoto" Target="../media/hdphoto11.wdp"/><Relationship Id="rId20" Type="http://schemas.openxmlformats.org/officeDocument/2006/relationships/chart" Target="../charts/chart3.xml"/><Relationship Id="rId1" Type="http://schemas.openxmlformats.org/officeDocument/2006/relationships/slideLayout" Target="../slideLayouts/slideLayout2.xml"/><Relationship Id="rId6" Type="http://schemas.microsoft.com/office/2007/relationships/hdphoto" Target="../media/hdphoto6.wdp"/><Relationship Id="rId11" Type="http://schemas.openxmlformats.org/officeDocument/2006/relationships/image" Target="../media/image25.png"/><Relationship Id="rId24" Type="http://schemas.openxmlformats.org/officeDocument/2006/relationships/image" Target="../media/image31.tiff"/><Relationship Id="rId5" Type="http://schemas.openxmlformats.org/officeDocument/2006/relationships/image" Target="../media/image22.png"/><Relationship Id="rId15" Type="http://schemas.openxmlformats.org/officeDocument/2006/relationships/image" Target="../media/image27.png"/><Relationship Id="rId23" Type="http://schemas.openxmlformats.org/officeDocument/2006/relationships/image" Target="../media/image30.tiff"/><Relationship Id="rId10" Type="http://schemas.microsoft.com/office/2007/relationships/hdphoto" Target="../media/hdphoto8.wdp"/><Relationship Id="rId19" Type="http://schemas.openxmlformats.org/officeDocument/2006/relationships/image" Target="../media/image18.tiff"/><Relationship Id="rId4" Type="http://schemas.microsoft.com/office/2007/relationships/hdphoto" Target="../media/hdphoto5.wdp"/><Relationship Id="rId9" Type="http://schemas.openxmlformats.org/officeDocument/2006/relationships/image" Target="../media/image24.png"/><Relationship Id="rId14" Type="http://schemas.microsoft.com/office/2007/relationships/hdphoto" Target="../media/hdphoto10.wdp"/><Relationship Id="rId22" Type="http://schemas.openxmlformats.org/officeDocument/2006/relationships/image" Target="../media/image29.tiff"/><Relationship Id="rId27" Type="http://schemas.openxmlformats.org/officeDocument/2006/relationships/image" Target="../media/image34.tiff"/></Relationships>
</file>

<file path=ppt/slides/_rels/slide14.xml.rels><?xml version="1.0" encoding="UTF-8" standalone="yes"?>
<Relationships xmlns="http://schemas.openxmlformats.org/package/2006/relationships"><Relationship Id="rId8" Type="http://schemas.openxmlformats.org/officeDocument/2006/relationships/image" Target="../media/image40.tiff"/><Relationship Id="rId13" Type="http://schemas.openxmlformats.org/officeDocument/2006/relationships/chart" Target="../charts/chart6.xml"/><Relationship Id="rId3" Type="http://schemas.openxmlformats.org/officeDocument/2006/relationships/image" Target="../media/image35.tiff"/><Relationship Id="rId7" Type="http://schemas.openxmlformats.org/officeDocument/2006/relationships/image" Target="../media/image39.tiff"/><Relationship Id="rId12" Type="http://schemas.openxmlformats.org/officeDocument/2006/relationships/chart" Target="../charts/chart5.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8.tiff"/><Relationship Id="rId11" Type="http://schemas.openxmlformats.org/officeDocument/2006/relationships/image" Target="../media/image18.tiff"/><Relationship Id="rId5" Type="http://schemas.openxmlformats.org/officeDocument/2006/relationships/image" Target="../media/image37.tiff"/><Relationship Id="rId10" Type="http://schemas.openxmlformats.org/officeDocument/2006/relationships/image" Target="../media/image42.tiff"/><Relationship Id="rId4" Type="http://schemas.openxmlformats.org/officeDocument/2006/relationships/image" Target="../media/image36.tiff"/><Relationship Id="rId9" Type="http://schemas.openxmlformats.org/officeDocument/2006/relationships/image" Target="../media/image41.tiff"/><Relationship Id="rId14" Type="http://schemas.openxmlformats.org/officeDocument/2006/relationships/chart" Target="../charts/chart7.xml"/></Relationships>
</file>

<file path=ppt/slides/_rels/slide15.xml.rels><?xml version="1.0" encoding="UTF-8" standalone="yes"?>
<Relationships xmlns="http://schemas.openxmlformats.org/package/2006/relationships"><Relationship Id="rId8" Type="http://schemas.openxmlformats.org/officeDocument/2006/relationships/image" Target="../media/image48.jpeg"/><Relationship Id="rId13" Type="http://schemas.openxmlformats.org/officeDocument/2006/relationships/image" Target="../media/image52.png"/><Relationship Id="rId18" Type="http://schemas.microsoft.com/office/2007/relationships/hdphoto" Target="../media/hdphoto16.wdp"/><Relationship Id="rId3" Type="http://schemas.openxmlformats.org/officeDocument/2006/relationships/image" Target="../media/image43.tiff"/><Relationship Id="rId21" Type="http://schemas.openxmlformats.org/officeDocument/2006/relationships/image" Target="../media/image56.tiff"/><Relationship Id="rId7" Type="http://schemas.openxmlformats.org/officeDocument/2006/relationships/image" Target="../media/image47.tiff"/><Relationship Id="rId12" Type="http://schemas.openxmlformats.org/officeDocument/2006/relationships/image" Target="../media/image51.tiff"/><Relationship Id="rId17" Type="http://schemas.openxmlformats.org/officeDocument/2006/relationships/image" Target="../media/image54.png"/><Relationship Id="rId25" Type="http://schemas.openxmlformats.org/officeDocument/2006/relationships/chart" Target="../charts/chart8.xml"/><Relationship Id="rId2" Type="http://schemas.openxmlformats.org/officeDocument/2006/relationships/notesSlide" Target="../notesSlides/notesSlide13.xml"/><Relationship Id="rId16" Type="http://schemas.microsoft.com/office/2007/relationships/hdphoto" Target="../media/hdphoto15.wdp"/><Relationship Id="rId20" Type="http://schemas.microsoft.com/office/2007/relationships/hdphoto" Target="../media/hdphoto17.wdp"/><Relationship Id="rId1" Type="http://schemas.openxmlformats.org/officeDocument/2006/relationships/slideLayout" Target="../slideLayouts/slideLayout2.xml"/><Relationship Id="rId6" Type="http://schemas.openxmlformats.org/officeDocument/2006/relationships/image" Target="../media/image46.tiff"/><Relationship Id="rId11" Type="http://schemas.openxmlformats.org/officeDocument/2006/relationships/image" Target="../media/image50.jpeg"/><Relationship Id="rId24" Type="http://schemas.openxmlformats.org/officeDocument/2006/relationships/image" Target="../media/image59.tiff"/><Relationship Id="rId5" Type="http://schemas.openxmlformats.org/officeDocument/2006/relationships/image" Target="../media/image45.tiff"/><Relationship Id="rId15" Type="http://schemas.openxmlformats.org/officeDocument/2006/relationships/image" Target="../media/image53.png"/><Relationship Id="rId23" Type="http://schemas.openxmlformats.org/officeDocument/2006/relationships/image" Target="../media/image58.tiff"/><Relationship Id="rId10" Type="http://schemas.microsoft.com/office/2007/relationships/hdphoto" Target="../media/hdphoto13.wdp"/><Relationship Id="rId19" Type="http://schemas.openxmlformats.org/officeDocument/2006/relationships/image" Target="../media/image55.png"/><Relationship Id="rId4" Type="http://schemas.openxmlformats.org/officeDocument/2006/relationships/image" Target="../media/image44.tiff"/><Relationship Id="rId9" Type="http://schemas.openxmlformats.org/officeDocument/2006/relationships/image" Target="../media/image49.png"/><Relationship Id="rId14" Type="http://schemas.microsoft.com/office/2007/relationships/hdphoto" Target="../media/hdphoto14.wdp"/><Relationship Id="rId22" Type="http://schemas.openxmlformats.org/officeDocument/2006/relationships/image" Target="../media/image57.tiff"/></Relationships>
</file>

<file path=ppt/slides/_rels/slide16.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60.jpeg"/><Relationship Id="rId4" Type="http://schemas.openxmlformats.org/officeDocument/2006/relationships/chart" Target="../charts/chart10.xml"/></Relationships>
</file>

<file path=ppt/slides/_rels/slide17.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18.xml.rels><?xml version="1.0" encoding="UTF-8" standalone="yes"?>
<Relationships xmlns="http://schemas.openxmlformats.org/package/2006/relationships"><Relationship Id="rId8" Type="http://schemas.openxmlformats.org/officeDocument/2006/relationships/image" Target="../media/image64.png"/><Relationship Id="rId13" Type="http://schemas.microsoft.com/office/2007/relationships/hdphoto" Target="../media/hdphoto21.wdp"/><Relationship Id="rId3" Type="http://schemas.openxmlformats.org/officeDocument/2006/relationships/chart" Target="../charts/chart12.xml"/><Relationship Id="rId7" Type="http://schemas.microsoft.com/office/2007/relationships/hdphoto" Target="../media/hdphoto18.wdp"/><Relationship Id="rId12" Type="http://schemas.openxmlformats.org/officeDocument/2006/relationships/image" Target="../media/image66.png"/><Relationship Id="rId17" Type="http://schemas.microsoft.com/office/2007/relationships/hdphoto" Target="../media/hdphoto1.wdp"/><Relationship Id="rId2" Type="http://schemas.openxmlformats.org/officeDocument/2006/relationships/notesSlide" Target="../notesSlides/notesSlide16.xml"/><Relationship Id="rId16"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63.png"/><Relationship Id="rId11" Type="http://schemas.microsoft.com/office/2007/relationships/hdphoto" Target="../media/hdphoto20.wdp"/><Relationship Id="rId5" Type="http://schemas.openxmlformats.org/officeDocument/2006/relationships/image" Target="../media/image62.png"/><Relationship Id="rId15" Type="http://schemas.microsoft.com/office/2007/relationships/hdphoto" Target="../media/hdphoto22.wdp"/><Relationship Id="rId10" Type="http://schemas.openxmlformats.org/officeDocument/2006/relationships/image" Target="../media/image65.png"/><Relationship Id="rId4" Type="http://schemas.openxmlformats.org/officeDocument/2006/relationships/chart" Target="../charts/chart13.xml"/><Relationship Id="rId9" Type="http://schemas.microsoft.com/office/2007/relationships/hdphoto" Target="../media/hdphoto19.wdp"/><Relationship Id="rId14" Type="http://schemas.openxmlformats.org/officeDocument/2006/relationships/image" Target="../media/image67.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9.gif"/><Relationship Id="rId2" Type="http://schemas.openxmlformats.org/officeDocument/2006/relationships/image" Target="../media/image68.gif"/><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70.jpeg"/></Relationships>
</file>

<file path=ppt/slides/_rels/slide2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5.tif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chart" Target="../charts/chart18.xml"/></Relationships>
</file>

<file path=ppt/slides/_rels/slide27.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2.xml"/><Relationship Id="rId4" Type="http://schemas.openxmlformats.org/officeDocument/2006/relationships/hyperlink" Target="http://optics.conferenceseri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28662" y="428604"/>
            <a:ext cx="7772400" cy="898521"/>
          </a:xfrm>
        </p:spPr>
        <p:txBody>
          <a:bodyPr/>
          <a:lstStyle/>
          <a:p>
            <a:pPr algn="ctr"/>
            <a:r>
              <a:rPr lang="en-IN" dirty="0" smtClean="0"/>
              <a:t>About Omics Group</a:t>
            </a:r>
            <a:endParaRPr lang="en-IN" dirty="0"/>
          </a:p>
        </p:txBody>
      </p:sp>
      <p:sp>
        <p:nvSpPr>
          <p:cNvPr id="3" name="Subtitle 2"/>
          <p:cNvSpPr>
            <a:spLocks noGrp="1"/>
          </p:cNvSpPr>
          <p:nvPr>
            <p:ph type="subTitle" idx="1"/>
          </p:nvPr>
        </p:nvSpPr>
        <p:spPr>
          <a:xfrm>
            <a:off x="214282" y="1643050"/>
            <a:ext cx="8715436" cy="4429156"/>
          </a:xfrm>
        </p:spPr>
        <p:txBody>
          <a:bodyPr>
            <a:normAutofit fontScale="92500" lnSpcReduction="20000"/>
          </a:bodyPr>
          <a:lstStyle/>
          <a:p>
            <a:pPr algn="just"/>
            <a:r>
              <a:rPr lang="en-IN" dirty="0">
                <a:solidFill>
                  <a:schemeClr val="tx1"/>
                </a:solidFill>
                <a:cs typeface="Times New Roman" pitchFamily="18" charset="0"/>
                <a:hlinkClick r:id="rId2"/>
              </a:rPr>
              <a:t>OMICS Group</a:t>
            </a:r>
            <a:r>
              <a:rPr lang="en-IN" dirty="0">
                <a:solidFill>
                  <a:schemeClr val="tx1"/>
                </a:solidFill>
                <a:cs typeface="Times New Roman" pitchFamily="18" charset="0"/>
              </a:rPr>
              <a:t> International through its Open Access Initiative is committed to make genuine and reliable contributions to the scientific community. </a:t>
            </a:r>
            <a:r>
              <a:rPr lang="en-IN" dirty="0">
                <a:solidFill>
                  <a:schemeClr val="tx1"/>
                </a:solidFill>
                <a:cs typeface="Times New Roman" pitchFamily="18" charset="0"/>
                <a:hlinkClick r:id="rId2"/>
              </a:rPr>
              <a:t>OMICS Group</a:t>
            </a:r>
            <a:r>
              <a:rPr lang="en-IN" dirty="0">
                <a:solidFill>
                  <a:schemeClr val="tx1"/>
                </a:solidFill>
                <a:cs typeface="Times New Roman" pitchFamily="18" charset="0"/>
              </a:rPr>
              <a:t> hosts over 400 leading-edge peer reviewed Open Access Journals and organize over 300 International Conferences annually all over the world. OMICS Publishing Group journals have over 3 million readers and the fame and success of the same can be attributed to the strong editorial board which contains over 30000 eminent personalities that ensure a rapid, quality and quick review process.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smtClean="0"/>
              <a:t>About Omics Group conferences</a:t>
            </a:r>
            <a:endParaRPr lang="en-IN" dirty="0"/>
          </a:p>
        </p:txBody>
      </p:sp>
      <p:sp>
        <p:nvSpPr>
          <p:cNvPr id="3" name="Content Placeholder 2"/>
          <p:cNvSpPr>
            <a:spLocks noGrp="1"/>
          </p:cNvSpPr>
          <p:nvPr>
            <p:ph idx="1"/>
          </p:nvPr>
        </p:nvSpPr>
        <p:spPr>
          <a:xfrm>
            <a:off x="214282" y="1600200"/>
            <a:ext cx="8715436" cy="5043510"/>
          </a:xfrm>
        </p:spPr>
        <p:txBody>
          <a:bodyPr>
            <a:normAutofit fontScale="85000" lnSpcReduction="10000"/>
          </a:bodyPr>
          <a:lstStyle/>
          <a:p>
            <a:pPr algn="just"/>
            <a:r>
              <a:rPr lang="en-IN" dirty="0">
                <a:cs typeface="Times New Roman" pitchFamily="18" charset="0"/>
                <a:hlinkClick r:id="rId2"/>
              </a:rPr>
              <a:t>OMICS Group</a:t>
            </a:r>
            <a:r>
              <a:rPr lang="en-IN" dirty="0">
                <a:cs typeface="Times New Roman" pitchFamily="18" charset="0"/>
              </a:rPr>
              <a:t> signed an agreement with more than 1000 International Societies to make healthcare information Open Access. </a:t>
            </a:r>
            <a:r>
              <a:rPr lang="en-IN" dirty="0">
                <a:cs typeface="Times New Roman" pitchFamily="18" charset="0"/>
                <a:hlinkClick r:id="rId2"/>
              </a:rPr>
              <a:t>OMICS Group</a:t>
            </a:r>
            <a:r>
              <a:rPr lang="en-IN" dirty="0">
                <a:cs typeface="Times New Roman" pitchFamily="18" charset="0"/>
              </a:rPr>
              <a:t> Conferences make the perfect platform for global networking as it brings together renowned speakers and scientists across the globe to a most exciting and memorable scientific event filled with much enlightening interactive sessions, world class exhibitions and poster </a:t>
            </a:r>
            <a:r>
              <a:rPr lang="en-IN" dirty="0" smtClean="0">
                <a:cs typeface="Times New Roman" pitchFamily="18" charset="0"/>
              </a:rPr>
              <a:t>presentations</a:t>
            </a:r>
          </a:p>
          <a:p>
            <a:pPr algn="just"/>
            <a:r>
              <a:rPr lang="en-IN" dirty="0" smtClean="0">
                <a:cs typeface="Times New Roman" pitchFamily="18" charset="0"/>
              </a:rPr>
              <a:t>Omics group has organised 500 conferences, workshops and national symposium across the major cities including SanFrancisco,Omaha,Orlado,Rayleigh,SantaClara,Chicago,Philadelphia,Unitedkingdom,Baltimore,SanAntanio,Dubai,Hyderabad,Bangaluru and Mumbai.</a:t>
            </a:r>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alpha val="14000"/>
          </a:schemeClr>
        </a:solidFill>
        <a:effectLst/>
      </p:bgPr>
    </p:bg>
    <p:spTree>
      <p:nvGrpSpPr>
        <p:cNvPr id="1" name=""/>
        <p:cNvGrpSpPr/>
        <p:nvPr/>
      </p:nvGrpSpPr>
      <p:grpSpPr>
        <a:xfrm>
          <a:off x="0" y="0"/>
          <a:ext cx="0" cy="0"/>
          <a:chOff x="0" y="0"/>
          <a:chExt cx="0" cy="0"/>
        </a:xfrm>
      </p:grpSpPr>
      <p:pic>
        <p:nvPicPr>
          <p:cNvPr id="5" name="Picture 7" descr="imark_1867_bold"/>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18290" y="3468730"/>
            <a:ext cx="1349296" cy="2264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 Box 3"/>
          <p:cNvSpPr txBox="1">
            <a:spLocks noChangeArrowheads="1"/>
          </p:cNvSpPr>
          <p:nvPr/>
        </p:nvSpPr>
        <p:spPr bwMode="auto">
          <a:xfrm>
            <a:off x="1852930" y="4087019"/>
            <a:ext cx="6388287" cy="9048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r>
              <a:rPr lang="en-US" sz="2400" b="1" dirty="0" smtClean="0">
                <a:solidFill>
                  <a:srgbClr val="003C7D"/>
                </a:solidFill>
              </a:rPr>
              <a:t>Arash Tajik</a:t>
            </a:r>
          </a:p>
          <a:p>
            <a:pPr>
              <a:spcBef>
                <a:spcPct val="20000"/>
              </a:spcBef>
            </a:pPr>
            <a:r>
              <a:rPr lang="en-US" sz="2400" b="1" dirty="0" smtClean="0">
                <a:solidFill>
                  <a:srgbClr val="003C7D"/>
                </a:solidFill>
              </a:rPr>
              <a:t>University </a:t>
            </a:r>
            <a:r>
              <a:rPr lang="en-US" sz="2400" b="1" dirty="0">
                <a:solidFill>
                  <a:srgbClr val="003C7D"/>
                </a:solidFill>
              </a:rPr>
              <a:t>of Illinois at Urbana-</a:t>
            </a:r>
            <a:r>
              <a:rPr lang="en-US" sz="2400" b="1" dirty="0" smtClean="0">
                <a:solidFill>
                  <a:srgbClr val="003C7D"/>
                </a:solidFill>
              </a:rPr>
              <a:t>Champaign</a:t>
            </a:r>
          </a:p>
        </p:txBody>
      </p:sp>
      <p:sp>
        <p:nvSpPr>
          <p:cNvPr id="10" name="TextBox 9"/>
          <p:cNvSpPr txBox="1"/>
          <p:nvPr/>
        </p:nvSpPr>
        <p:spPr>
          <a:xfrm>
            <a:off x="11296" y="1189996"/>
            <a:ext cx="9121408" cy="461665"/>
          </a:xfrm>
          <a:prstGeom prst="rect">
            <a:avLst/>
          </a:prstGeom>
          <a:noFill/>
        </p:spPr>
        <p:txBody>
          <a:bodyPr wrap="none" rtlCol="0">
            <a:spAutoFit/>
          </a:bodyPr>
          <a:lstStyle/>
          <a:p>
            <a:r>
              <a:rPr lang="en-US" sz="2400" b="1" dirty="0" smtClean="0">
                <a:solidFill>
                  <a:srgbClr val="C00000"/>
                </a:solidFill>
                <a:latin typeface="Arial" panose="020B0604020202020204" pitchFamily="34" charset="0"/>
                <a:cs typeface="Arial" panose="020B0604020202020204" pitchFamily="34" charset="0"/>
              </a:rPr>
              <a:t>Force Induced Regulation of Epigenetic State in Cancer Cells</a:t>
            </a:r>
            <a:endParaRPr lang="zh-CN" altLang="en-US" sz="24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6396083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219200" y="1295400"/>
            <a:ext cx="6788150" cy="49339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5603" name="TextBox 1"/>
          <p:cNvSpPr txBox="1">
            <a:spLocks noChangeArrowheads="1"/>
          </p:cNvSpPr>
          <p:nvPr/>
        </p:nvSpPr>
        <p:spPr bwMode="auto">
          <a:xfrm>
            <a:off x="765719" y="228600"/>
            <a:ext cx="7733207"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ctr" eaLnBrk="1" hangingPunct="1"/>
            <a:r>
              <a:rPr lang="en-US" altLang="zh-CN" sz="2400" dirty="0" smtClean="0">
                <a:solidFill>
                  <a:srgbClr val="C00000"/>
                </a:solidFill>
                <a:ea typeface="宋体" pitchFamily="2" charset="-122"/>
              </a:rPr>
              <a:t>Metastatic colonization is a rare event:  ~1 in 10,000</a:t>
            </a:r>
          </a:p>
          <a:p>
            <a:pPr algn="ctr" eaLnBrk="1" hangingPunct="1"/>
            <a:r>
              <a:rPr lang="en-US" altLang="zh-CN" sz="2400" dirty="0">
                <a:solidFill>
                  <a:srgbClr val="7030A0"/>
                </a:solidFill>
                <a:ea typeface="宋体" pitchFamily="2" charset="-122"/>
              </a:rPr>
              <a:t>h</a:t>
            </a:r>
            <a:r>
              <a:rPr lang="en-US" altLang="zh-CN" sz="2400" dirty="0" smtClean="0">
                <a:solidFill>
                  <a:srgbClr val="7030A0"/>
                </a:solidFill>
                <a:ea typeface="宋体" pitchFamily="2" charset="-122"/>
              </a:rPr>
              <a:t>eterogeneous cancer cell population  </a:t>
            </a:r>
            <a:endParaRPr lang="zh-CN" altLang="en-US" sz="2400" dirty="0">
              <a:solidFill>
                <a:srgbClr val="7030A0"/>
              </a:solidFill>
              <a:ea typeface="宋体" pitchFamily="2" charset="-122"/>
            </a:endParaRPr>
          </a:p>
        </p:txBody>
      </p:sp>
      <p:sp>
        <p:nvSpPr>
          <p:cNvPr id="25604" name="TextBox 2"/>
          <p:cNvSpPr txBox="1">
            <a:spLocks noChangeArrowheads="1"/>
          </p:cNvSpPr>
          <p:nvPr/>
        </p:nvSpPr>
        <p:spPr bwMode="auto">
          <a:xfrm>
            <a:off x="2514600" y="6477000"/>
            <a:ext cx="395089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r>
              <a:rPr lang="en-US" altLang="zh-CN" dirty="0" err="1">
                <a:ea typeface="宋体" pitchFamily="2" charset="-122"/>
              </a:rPr>
              <a:t>Valastyan</a:t>
            </a:r>
            <a:r>
              <a:rPr lang="en-US" altLang="zh-CN" dirty="0">
                <a:ea typeface="宋体" pitchFamily="2" charset="-122"/>
              </a:rPr>
              <a:t> and Weinberg, Cell 2011</a:t>
            </a:r>
            <a:endParaRPr lang="zh-CN" altLang="en-US" dirty="0">
              <a:ea typeface="宋体" pitchFamily="2" charset="-122"/>
            </a:endParaRPr>
          </a:p>
          <a:p>
            <a:pPr eaLnBrk="1" hangingPunct="1"/>
            <a:endParaRPr lang="zh-CN" altLang="en-US" dirty="0">
              <a:ea typeface="宋体" pitchFamily="2" charset="-122"/>
            </a:endParaRPr>
          </a:p>
        </p:txBody>
      </p:sp>
      <p:sp>
        <p:nvSpPr>
          <p:cNvPr id="3" name="Action Button: Custom 2">
            <a:hlinkClick r:id="" action="ppaction://noaction" highlightClick="1"/>
          </p:cNvPr>
          <p:cNvSpPr/>
          <p:nvPr/>
        </p:nvSpPr>
        <p:spPr>
          <a:xfrm>
            <a:off x="3716976" y="4724400"/>
            <a:ext cx="1816925" cy="1421822"/>
          </a:xfrm>
          <a:prstGeom prst="actionButtonBlank">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Slide Number Placeholder 1"/>
          <p:cNvSpPr>
            <a:spLocks noGrp="1"/>
          </p:cNvSpPr>
          <p:nvPr>
            <p:ph type="sldNum" sz="quarter" idx="12"/>
          </p:nvPr>
        </p:nvSpPr>
        <p:spPr/>
        <p:txBody>
          <a:bodyPr/>
          <a:lstStyle/>
          <a:p>
            <a:fld id="{6F5F5B93-73BC-DA4A-99F3-DB63B9145B1F}" type="slidenum">
              <a:rPr lang="en-US" smtClean="0"/>
              <a:pPr/>
              <a:t>4</a:t>
            </a:fld>
            <a:endParaRPr lang="en-US"/>
          </a:p>
        </p:txBody>
      </p:sp>
    </p:spTree>
    <p:extLst>
      <p:ext uri="{BB962C8B-B14F-4D97-AF65-F5344CB8AC3E}">
        <p14:creationId xmlns:p14="http://schemas.microsoft.com/office/powerpoint/2010/main" xmlns="" val="9080959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72" y="142240"/>
            <a:ext cx="8496856" cy="995680"/>
          </a:xfrm>
        </p:spPr>
        <p:txBody>
          <a:bodyPr>
            <a:normAutofit/>
          </a:bodyPr>
          <a:lstStyle/>
          <a:p>
            <a:r>
              <a:rPr lang="en-US" dirty="0" smtClean="0">
                <a:solidFill>
                  <a:srgbClr val="C00000"/>
                </a:solidFill>
              </a:rPr>
              <a:t>Soft Fibrin Matrix Promotes Growth of Tumorigenic Cells</a:t>
            </a:r>
            <a:endParaRPr lang="en-US" dirty="0">
              <a:solidFill>
                <a:srgbClr val="C00000"/>
              </a:solidFill>
            </a:endParaRPr>
          </a:p>
        </p:txBody>
      </p:sp>
      <p:pic>
        <p:nvPicPr>
          <p:cNvPr id="4" name="Picture 2" descr="G:\Jing Liu\3-D Manu\Figures\lung-2.tif"/>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901802" y="3882776"/>
            <a:ext cx="5370513" cy="21891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rotWithShape="1">
          <a:blip r:embed="rId4"/>
          <a:srcRect t="2821" b="76697"/>
          <a:stretch/>
        </p:blipFill>
        <p:spPr>
          <a:xfrm>
            <a:off x="411713" y="1401869"/>
            <a:ext cx="8275087" cy="1404642"/>
          </a:xfrm>
          <a:prstGeom prst="rect">
            <a:avLst/>
          </a:prstGeom>
        </p:spPr>
      </p:pic>
      <p:sp>
        <p:nvSpPr>
          <p:cNvPr id="8" name="TextBox 7"/>
          <p:cNvSpPr txBox="1"/>
          <p:nvPr/>
        </p:nvSpPr>
        <p:spPr>
          <a:xfrm>
            <a:off x="804102" y="4094637"/>
            <a:ext cx="1454582" cy="646331"/>
          </a:xfrm>
          <a:prstGeom prst="rect">
            <a:avLst/>
          </a:prstGeom>
          <a:noFill/>
        </p:spPr>
        <p:txBody>
          <a:bodyPr wrap="none" rtlCol="0">
            <a:spAutoFit/>
          </a:bodyPr>
          <a:lstStyle/>
          <a:p>
            <a:r>
              <a:rPr lang="en-US" b="1" dirty="0" smtClean="0"/>
              <a:t>3D Fibrin</a:t>
            </a:r>
          </a:p>
          <a:p>
            <a:r>
              <a:rPr lang="en-US" b="1" dirty="0" smtClean="0"/>
              <a:t>(10-100 cells)</a:t>
            </a:r>
            <a:endParaRPr lang="en-US" b="1" dirty="0"/>
          </a:p>
        </p:txBody>
      </p:sp>
      <p:sp>
        <p:nvSpPr>
          <p:cNvPr id="10" name="TextBox 9"/>
          <p:cNvSpPr txBox="1"/>
          <p:nvPr/>
        </p:nvSpPr>
        <p:spPr>
          <a:xfrm>
            <a:off x="712662" y="5310460"/>
            <a:ext cx="2275570" cy="646331"/>
          </a:xfrm>
          <a:prstGeom prst="rect">
            <a:avLst/>
          </a:prstGeom>
          <a:noFill/>
        </p:spPr>
        <p:txBody>
          <a:bodyPr wrap="none" rtlCol="0">
            <a:spAutoFit/>
          </a:bodyPr>
          <a:lstStyle/>
          <a:p>
            <a:r>
              <a:rPr lang="en-US" b="1" dirty="0" smtClean="0"/>
              <a:t>Control</a:t>
            </a:r>
          </a:p>
          <a:p>
            <a:r>
              <a:rPr lang="en-US" b="1" dirty="0" smtClean="0"/>
              <a:t>(10,000-100,000 cells)</a:t>
            </a:r>
            <a:endParaRPr lang="en-US" b="1" dirty="0"/>
          </a:p>
        </p:txBody>
      </p:sp>
      <p:sp>
        <p:nvSpPr>
          <p:cNvPr id="11" name="TextBox 10"/>
          <p:cNvSpPr txBox="1"/>
          <p:nvPr/>
        </p:nvSpPr>
        <p:spPr>
          <a:xfrm>
            <a:off x="513057" y="1075607"/>
            <a:ext cx="1047082" cy="369332"/>
          </a:xfrm>
          <a:prstGeom prst="rect">
            <a:avLst/>
          </a:prstGeom>
          <a:noFill/>
        </p:spPr>
        <p:txBody>
          <a:bodyPr wrap="none" rtlCol="0">
            <a:spAutoFit/>
          </a:bodyPr>
          <a:lstStyle/>
          <a:p>
            <a:r>
              <a:rPr lang="en-US" b="1" dirty="0" smtClean="0"/>
              <a:t>3D Fibrin</a:t>
            </a:r>
            <a:endParaRPr lang="en-US" b="1" dirty="0"/>
          </a:p>
        </p:txBody>
      </p:sp>
      <p:sp>
        <p:nvSpPr>
          <p:cNvPr id="16" name="TextBox 7"/>
          <p:cNvSpPr txBox="1">
            <a:spLocks noChangeArrowheads="1"/>
          </p:cNvSpPr>
          <p:nvPr/>
        </p:nvSpPr>
        <p:spPr bwMode="auto">
          <a:xfrm>
            <a:off x="6610033" y="6224417"/>
            <a:ext cx="226696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r>
              <a:rPr lang="en-US" altLang="zh-CN" sz="1200" dirty="0" smtClean="0">
                <a:latin typeface="Calibri" charset="0"/>
                <a:ea typeface="SimSun" charset="0"/>
                <a:cs typeface="Arial" charset="0"/>
              </a:rPr>
              <a:t>Liu </a:t>
            </a:r>
            <a:r>
              <a:rPr lang="en-US" altLang="zh-CN" sz="1200" dirty="0">
                <a:latin typeface="Calibri" charset="0"/>
                <a:ea typeface="SimSun" charset="0"/>
                <a:cs typeface="Arial" charset="0"/>
              </a:rPr>
              <a:t>&amp;</a:t>
            </a:r>
            <a:r>
              <a:rPr lang="en-US" altLang="zh-CN" sz="1200" dirty="0" smtClean="0">
                <a:latin typeface="Calibri" charset="0"/>
                <a:ea typeface="SimSun" charset="0"/>
                <a:cs typeface="Arial" charset="0"/>
              </a:rPr>
              <a:t> Tan </a:t>
            </a:r>
            <a:r>
              <a:rPr lang="en-US" altLang="zh-CN" sz="1200" i="1" dirty="0" smtClean="0">
                <a:latin typeface="Calibri" charset="0"/>
                <a:ea typeface="SimSun" charset="0"/>
                <a:cs typeface="Arial" charset="0"/>
              </a:rPr>
              <a:t>et al</a:t>
            </a:r>
            <a:r>
              <a:rPr lang="en-US" altLang="zh-CN" sz="1200" dirty="0" smtClean="0">
                <a:latin typeface="Calibri" charset="0"/>
                <a:ea typeface="SimSun" charset="0"/>
                <a:cs typeface="Arial" charset="0"/>
              </a:rPr>
              <a:t>, </a:t>
            </a:r>
            <a:r>
              <a:rPr lang="en-US" altLang="zh-CN" sz="1200" i="1" dirty="0">
                <a:latin typeface="Calibri" charset="0"/>
                <a:ea typeface="SimSun" charset="0"/>
                <a:cs typeface="Arial" charset="0"/>
              </a:rPr>
              <a:t>Nature </a:t>
            </a:r>
            <a:r>
              <a:rPr lang="en-US" altLang="zh-CN" sz="1200" i="1" dirty="0" smtClean="0">
                <a:latin typeface="Calibri" charset="0"/>
                <a:ea typeface="SimSun" charset="0"/>
                <a:cs typeface="Arial" charset="0"/>
              </a:rPr>
              <a:t>Mat,</a:t>
            </a:r>
            <a:r>
              <a:rPr lang="en-US" altLang="zh-CN" sz="1200" dirty="0" smtClean="0">
                <a:latin typeface="Calibri" charset="0"/>
                <a:ea typeface="SimSun" charset="0"/>
                <a:cs typeface="Arial" charset="0"/>
              </a:rPr>
              <a:t> 2012</a:t>
            </a:r>
            <a:endParaRPr lang="en-US" altLang="zh-CN" sz="1200" dirty="0">
              <a:latin typeface="Calibri" charset="0"/>
              <a:ea typeface="SimSun" charset="0"/>
              <a:cs typeface="Arial" charset="0"/>
            </a:endParaRPr>
          </a:p>
        </p:txBody>
      </p:sp>
      <p:sp>
        <p:nvSpPr>
          <p:cNvPr id="5" name="Slide Number Placeholder 4"/>
          <p:cNvSpPr>
            <a:spLocks noGrp="1"/>
          </p:cNvSpPr>
          <p:nvPr>
            <p:ph type="sldNum" sz="quarter" idx="12"/>
          </p:nvPr>
        </p:nvSpPr>
        <p:spPr/>
        <p:txBody>
          <a:bodyPr/>
          <a:lstStyle/>
          <a:p>
            <a:fld id="{6F5F5B93-73BC-DA4A-99F3-DB63B9145B1F}" type="slidenum">
              <a:rPr lang="en-US" smtClean="0"/>
              <a:pPr/>
              <a:t>5</a:t>
            </a:fld>
            <a:endParaRPr lang="en-US"/>
          </a:p>
        </p:txBody>
      </p:sp>
      <p:sp>
        <p:nvSpPr>
          <p:cNvPr id="3" name="Rectangle 2"/>
          <p:cNvSpPr/>
          <p:nvPr/>
        </p:nvSpPr>
        <p:spPr>
          <a:xfrm>
            <a:off x="2127899" y="3185993"/>
            <a:ext cx="4888202" cy="523220"/>
          </a:xfrm>
          <a:prstGeom prst="rect">
            <a:avLst/>
          </a:prstGeom>
          <a:solidFill>
            <a:srgbClr val="FFFF00"/>
          </a:solidFill>
        </p:spPr>
        <p:txBody>
          <a:bodyPr wrap="none">
            <a:spAutoFit/>
          </a:bodyPr>
          <a:lstStyle/>
          <a:p>
            <a:r>
              <a:rPr lang="en-US" sz="2800" b="1" dirty="0" smtClean="0">
                <a:solidFill>
                  <a:srgbClr val="C00000"/>
                </a:solidFill>
              </a:rPr>
              <a:t>Tumor Repopulating Cells (TRC)</a:t>
            </a:r>
            <a:endParaRPr lang="en-US" sz="2800" b="1" dirty="0">
              <a:solidFill>
                <a:srgbClr val="C00000"/>
              </a:solidFill>
            </a:endParaRPr>
          </a:p>
        </p:txBody>
      </p:sp>
    </p:spTree>
    <p:extLst>
      <p:ext uri="{BB962C8B-B14F-4D97-AF65-F5344CB8AC3E}">
        <p14:creationId xmlns:p14="http://schemas.microsoft.com/office/powerpoint/2010/main" xmlns="" val="3984353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TRCs are progenitor of control melanoma </a:t>
            </a:r>
            <a:r>
              <a:rPr lang="en-US" altLang="zh-CN" dirty="0" smtClean="0"/>
              <a:t>cells</a:t>
            </a:r>
            <a:endParaRPr lang="en-US" dirty="0"/>
          </a:p>
        </p:txBody>
      </p:sp>
      <p:sp>
        <p:nvSpPr>
          <p:cNvPr id="4" name="Slide Number Placeholder 3"/>
          <p:cNvSpPr>
            <a:spLocks noGrp="1"/>
          </p:cNvSpPr>
          <p:nvPr>
            <p:ph type="sldNum" sz="quarter" idx="12"/>
          </p:nvPr>
        </p:nvSpPr>
        <p:spPr/>
        <p:txBody>
          <a:bodyPr/>
          <a:lstStyle/>
          <a:p>
            <a:fld id="{6F5F5B93-73BC-DA4A-99F3-DB63B9145B1F}" type="slidenum">
              <a:rPr lang="en-US" smtClean="0"/>
              <a:pPr/>
              <a:t>6</a:t>
            </a:fld>
            <a:endParaRPr lang="en-US"/>
          </a:p>
        </p:txBody>
      </p:sp>
      <p:grpSp>
        <p:nvGrpSpPr>
          <p:cNvPr id="5" name="组合 90"/>
          <p:cNvGrpSpPr/>
          <p:nvPr/>
        </p:nvGrpSpPr>
        <p:grpSpPr>
          <a:xfrm>
            <a:off x="568410" y="728836"/>
            <a:ext cx="4435602" cy="3165093"/>
            <a:chOff x="2317920" y="1662323"/>
            <a:chExt cx="6969772" cy="4894638"/>
          </a:xfrm>
        </p:grpSpPr>
        <p:graphicFrame>
          <p:nvGraphicFramePr>
            <p:cNvPr id="6" name="对象 91"/>
            <p:cNvGraphicFramePr>
              <a:graphicFrameLocks noChangeAspect="1"/>
            </p:cNvGraphicFramePr>
            <p:nvPr>
              <p:extLst>
                <p:ext uri="{D42A27DB-BD31-4B8C-83A1-F6EECF244321}">
                  <p14:modId xmlns:p14="http://schemas.microsoft.com/office/powerpoint/2010/main" xmlns="" val="2929744963"/>
                </p:ext>
              </p:extLst>
            </p:nvPr>
          </p:nvGraphicFramePr>
          <p:xfrm>
            <a:off x="2317920" y="1662323"/>
            <a:ext cx="6969772" cy="4894638"/>
          </p:xfrm>
          <a:graphic>
            <a:graphicData uri="http://schemas.openxmlformats.org/presentationml/2006/ole">
              <p:oleObj spid="_x0000_s2166" r:id="rId4" imgW="4131720" imgH="2901600" progId="">
                <p:embed/>
              </p:oleObj>
            </a:graphicData>
          </a:graphic>
        </p:graphicFrame>
        <p:grpSp>
          <p:nvGrpSpPr>
            <p:cNvPr id="7" name="组合 92"/>
            <p:cNvGrpSpPr/>
            <p:nvPr/>
          </p:nvGrpSpPr>
          <p:grpSpPr>
            <a:xfrm>
              <a:off x="3633939" y="2080544"/>
              <a:ext cx="4648261" cy="3663334"/>
              <a:chOff x="3633939" y="2080544"/>
              <a:chExt cx="4648261" cy="3663334"/>
            </a:xfrm>
          </p:grpSpPr>
          <p:cxnSp>
            <p:nvCxnSpPr>
              <p:cNvPr id="15" name="直接连接符 100"/>
              <p:cNvCxnSpPr/>
              <p:nvPr/>
            </p:nvCxnSpPr>
            <p:spPr>
              <a:xfrm flipV="1">
                <a:off x="3633939" y="2186453"/>
                <a:ext cx="4600066" cy="2969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接连接符 101"/>
              <p:cNvCxnSpPr/>
              <p:nvPr/>
            </p:nvCxnSpPr>
            <p:spPr>
              <a:xfrm>
                <a:off x="8234160" y="2179980"/>
                <a:ext cx="48040" cy="356389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组合 102"/>
              <p:cNvGrpSpPr/>
              <p:nvPr/>
            </p:nvGrpSpPr>
            <p:grpSpPr>
              <a:xfrm>
                <a:off x="3994313" y="2080544"/>
                <a:ext cx="1037135" cy="671949"/>
                <a:chOff x="4584271" y="2002920"/>
                <a:chExt cx="1025237" cy="539379"/>
              </a:xfrm>
            </p:grpSpPr>
            <p:cxnSp>
              <p:nvCxnSpPr>
                <p:cNvPr id="21" name="直接连接符 106"/>
                <p:cNvCxnSpPr/>
                <p:nvPr/>
              </p:nvCxnSpPr>
              <p:spPr>
                <a:xfrm>
                  <a:off x="4584271" y="2303640"/>
                  <a:ext cx="1025237"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文本框 107"/>
                <p:cNvSpPr txBox="1"/>
                <p:nvPr/>
              </p:nvSpPr>
              <p:spPr>
                <a:xfrm>
                  <a:off x="4881686" y="2002920"/>
                  <a:ext cx="727822" cy="539379"/>
                </a:xfrm>
                <a:prstGeom prst="rect">
                  <a:avLst/>
                </a:prstGeom>
                <a:noFill/>
              </p:spPr>
              <p:txBody>
                <a:bodyPr wrap="square" rtlCol="0">
                  <a:spAutoFit/>
                </a:bodyPr>
                <a:lstStyle/>
                <a:p>
                  <a:r>
                    <a:rPr lang="en-US" altLang="zh-CN" sz="2000" dirty="0" smtClean="0">
                      <a:solidFill>
                        <a:prstClr val="black"/>
                      </a:solidFill>
                    </a:rPr>
                    <a:t>*</a:t>
                  </a:r>
                  <a:endParaRPr lang="zh-CN" altLang="en-US" sz="2400" dirty="0">
                    <a:solidFill>
                      <a:prstClr val="black"/>
                    </a:solidFill>
                  </a:endParaRPr>
                </a:p>
              </p:txBody>
            </p:sp>
          </p:grpSp>
          <p:grpSp>
            <p:nvGrpSpPr>
              <p:cNvPr id="18" name="组合 103"/>
              <p:cNvGrpSpPr/>
              <p:nvPr/>
            </p:nvGrpSpPr>
            <p:grpSpPr>
              <a:xfrm>
                <a:off x="6871415" y="4342222"/>
                <a:ext cx="1037135" cy="671949"/>
                <a:chOff x="4584271" y="1980876"/>
                <a:chExt cx="1025237" cy="539379"/>
              </a:xfrm>
            </p:grpSpPr>
            <p:cxnSp>
              <p:nvCxnSpPr>
                <p:cNvPr id="19" name="直接连接符 104"/>
                <p:cNvCxnSpPr/>
                <p:nvPr/>
              </p:nvCxnSpPr>
              <p:spPr>
                <a:xfrm>
                  <a:off x="4584271" y="2332308"/>
                  <a:ext cx="1025237"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文本框 105"/>
                <p:cNvSpPr txBox="1"/>
                <p:nvPr/>
              </p:nvSpPr>
              <p:spPr>
                <a:xfrm>
                  <a:off x="4881686" y="1980876"/>
                  <a:ext cx="727822" cy="539379"/>
                </a:xfrm>
                <a:prstGeom prst="rect">
                  <a:avLst/>
                </a:prstGeom>
                <a:noFill/>
              </p:spPr>
              <p:txBody>
                <a:bodyPr wrap="square" rtlCol="0">
                  <a:spAutoFit/>
                </a:bodyPr>
                <a:lstStyle/>
                <a:p>
                  <a:r>
                    <a:rPr lang="en-US" altLang="zh-CN" sz="2000" dirty="0" smtClean="0">
                      <a:solidFill>
                        <a:prstClr val="black"/>
                      </a:solidFill>
                    </a:rPr>
                    <a:t>*</a:t>
                  </a:r>
                  <a:endParaRPr lang="zh-CN" altLang="en-US" sz="2400" dirty="0">
                    <a:solidFill>
                      <a:prstClr val="black"/>
                    </a:solidFill>
                  </a:endParaRPr>
                </a:p>
              </p:txBody>
            </p:sp>
          </p:grpSp>
        </p:grpSp>
        <p:sp>
          <p:nvSpPr>
            <p:cNvPr id="8" name="文本框 93"/>
            <p:cNvSpPr txBox="1"/>
            <p:nvPr/>
          </p:nvSpPr>
          <p:spPr>
            <a:xfrm rot="16200000">
              <a:off x="750551" y="3552635"/>
              <a:ext cx="3818565" cy="563922"/>
            </a:xfrm>
            <a:prstGeom prst="rect">
              <a:avLst/>
            </a:prstGeom>
            <a:noFill/>
          </p:spPr>
          <p:txBody>
            <a:bodyPr wrap="square" rtlCol="0">
              <a:spAutoFit/>
            </a:bodyPr>
            <a:lstStyle/>
            <a:p>
              <a:pPr algn="just"/>
              <a:r>
                <a:rPr lang="en-US" altLang="zh-CN" sz="1600" b="1" dirty="0" smtClean="0">
                  <a:solidFill>
                    <a:prstClr val="black"/>
                  </a:solidFill>
                  <a:latin typeface="Arial" panose="020B0604020202020204" pitchFamily="34" charset="0"/>
                  <a:ea typeface="Arial Unicode MS" panose="020B0604020202020204" pitchFamily="34" charset="-122"/>
                  <a:cs typeface="Arial" panose="020B0604020202020204" pitchFamily="34" charset="0"/>
                </a:rPr>
                <a:t>Relative  expression</a:t>
              </a:r>
              <a:endParaRPr lang="zh-CN" altLang="en-US" sz="1600" b="1" dirty="0">
                <a:solidFill>
                  <a:prstClr val="black"/>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9" name="矩形 94"/>
            <p:cNvSpPr/>
            <p:nvPr/>
          </p:nvSpPr>
          <p:spPr>
            <a:xfrm>
              <a:off x="6713489" y="2545592"/>
              <a:ext cx="143339" cy="137415"/>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文本框 95"/>
            <p:cNvSpPr txBox="1"/>
            <p:nvPr/>
          </p:nvSpPr>
          <p:spPr>
            <a:xfrm>
              <a:off x="6813349" y="2379673"/>
              <a:ext cx="1109918" cy="439351"/>
            </a:xfrm>
            <a:prstGeom prst="rect">
              <a:avLst/>
            </a:prstGeom>
            <a:noFill/>
          </p:spPr>
          <p:txBody>
            <a:bodyPr wrap="square" rtlCol="0">
              <a:spAutoFit/>
            </a:bodyPr>
            <a:lstStyle/>
            <a:p>
              <a:r>
                <a:rPr lang="en-US" altLang="zh-CN" sz="1100" b="1" dirty="0" smtClean="0">
                  <a:solidFill>
                    <a:prstClr val="black"/>
                  </a:solidFill>
                  <a:latin typeface="Arial" panose="020B0604020202020204" pitchFamily="34" charset="0"/>
                  <a:cs typeface="Arial" panose="020B0604020202020204" pitchFamily="34" charset="0"/>
                </a:rPr>
                <a:t>Control</a:t>
              </a:r>
              <a:endParaRPr lang="zh-CN" altLang="en-US" sz="1100" b="1" dirty="0">
                <a:solidFill>
                  <a:prstClr val="black"/>
                </a:solidFill>
                <a:latin typeface="Arial" panose="020B0604020202020204" pitchFamily="34" charset="0"/>
                <a:cs typeface="Arial" panose="020B0604020202020204" pitchFamily="34" charset="0"/>
              </a:endParaRPr>
            </a:p>
          </p:txBody>
        </p:sp>
        <p:sp>
          <p:nvSpPr>
            <p:cNvPr id="11" name="矩形 96"/>
            <p:cNvSpPr/>
            <p:nvPr/>
          </p:nvSpPr>
          <p:spPr>
            <a:xfrm>
              <a:off x="6727162" y="2780903"/>
              <a:ext cx="143339" cy="137415"/>
            </a:xfrm>
            <a:prstGeom prst="rect">
              <a:avLst/>
            </a:prstGeom>
            <a:solidFill>
              <a:schemeClr val="bg2">
                <a:lumMod val="2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文本框 97"/>
            <p:cNvSpPr txBox="1"/>
            <p:nvPr/>
          </p:nvSpPr>
          <p:spPr>
            <a:xfrm>
              <a:off x="6840958" y="2649002"/>
              <a:ext cx="1216546" cy="413507"/>
            </a:xfrm>
            <a:prstGeom prst="rect">
              <a:avLst/>
            </a:prstGeom>
            <a:noFill/>
          </p:spPr>
          <p:txBody>
            <a:bodyPr wrap="square" rtlCol="0">
              <a:spAutoFit/>
            </a:bodyPr>
            <a:lstStyle/>
            <a:p>
              <a:r>
                <a:rPr lang="en-US" altLang="zh-CN" sz="1000" b="1" dirty="0">
                  <a:solidFill>
                    <a:prstClr val="black"/>
                  </a:solidFill>
                  <a:latin typeface="Arial" panose="020B0604020202020204" pitchFamily="34" charset="0"/>
                  <a:ea typeface="Arial Unicode MS" panose="020B0604020202020204" pitchFamily="34" charset="-122"/>
                  <a:cs typeface="Arial" panose="020B0604020202020204" pitchFamily="34" charset="0"/>
                </a:rPr>
                <a:t>TRC</a:t>
              </a:r>
              <a:endParaRPr lang="zh-CN" altLang="en-US" sz="1000" b="1" dirty="0">
                <a:solidFill>
                  <a:prstClr val="black"/>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13" name="文本框 98"/>
            <p:cNvSpPr txBox="1"/>
            <p:nvPr/>
          </p:nvSpPr>
          <p:spPr>
            <a:xfrm>
              <a:off x="4187939" y="5743878"/>
              <a:ext cx="1605861" cy="568572"/>
            </a:xfrm>
            <a:prstGeom prst="rect">
              <a:avLst/>
            </a:prstGeom>
            <a:noFill/>
          </p:spPr>
          <p:txBody>
            <a:bodyPr wrap="square" rtlCol="0">
              <a:spAutoFit/>
            </a:bodyPr>
            <a:lstStyle/>
            <a:p>
              <a:r>
                <a:rPr lang="en-US" altLang="zh-CN" sz="1600" b="1" dirty="0">
                  <a:solidFill>
                    <a:prstClr val="black"/>
                  </a:solidFill>
                  <a:latin typeface="Arial" panose="020B0604020202020204" pitchFamily="34" charset="0"/>
                  <a:ea typeface="Arial Unicode MS" panose="020B0604020202020204" pitchFamily="34" charset="-122"/>
                  <a:cs typeface="Arial" panose="020B0604020202020204" pitchFamily="34" charset="0"/>
                </a:rPr>
                <a:t>Sox2</a:t>
              </a:r>
              <a:endParaRPr lang="zh-CN" altLang="en-US" sz="1600" b="1" dirty="0">
                <a:solidFill>
                  <a:prstClr val="black"/>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14" name="文本框 99"/>
            <p:cNvSpPr txBox="1"/>
            <p:nvPr/>
          </p:nvSpPr>
          <p:spPr>
            <a:xfrm>
              <a:off x="6860887" y="5743878"/>
              <a:ext cx="1605861" cy="568572"/>
            </a:xfrm>
            <a:prstGeom prst="rect">
              <a:avLst/>
            </a:prstGeom>
            <a:noFill/>
          </p:spPr>
          <p:txBody>
            <a:bodyPr wrap="square" rtlCol="0">
              <a:spAutoFit/>
            </a:bodyPr>
            <a:lstStyle/>
            <a:p>
              <a:r>
                <a:rPr lang="en-US" altLang="zh-CN" sz="1600" b="1" dirty="0" err="1">
                  <a:solidFill>
                    <a:prstClr val="black"/>
                  </a:solidFill>
                  <a:latin typeface="Arial" panose="020B0604020202020204" pitchFamily="34" charset="0"/>
                  <a:ea typeface="Arial Unicode MS" panose="020B0604020202020204" pitchFamily="34" charset="-122"/>
                  <a:cs typeface="Arial" panose="020B0604020202020204" pitchFamily="34" charset="0"/>
                </a:rPr>
                <a:t>Mitf</a:t>
              </a:r>
              <a:endParaRPr lang="zh-CN" altLang="en-US" sz="1600" b="1" dirty="0">
                <a:solidFill>
                  <a:prstClr val="black"/>
                </a:solidFill>
                <a:latin typeface="Arial" panose="020B0604020202020204" pitchFamily="34" charset="0"/>
                <a:ea typeface="Arial Unicode MS" panose="020B0604020202020204" pitchFamily="34" charset="-122"/>
                <a:cs typeface="Arial" panose="020B0604020202020204" pitchFamily="34" charset="0"/>
              </a:endParaRPr>
            </a:p>
          </p:txBody>
        </p:sp>
      </p:grpSp>
      <p:sp>
        <p:nvSpPr>
          <p:cNvPr id="23" name="TextBox 22"/>
          <p:cNvSpPr txBox="1"/>
          <p:nvPr/>
        </p:nvSpPr>
        <p:spPr>
          <a:xfrm>
            <a:off x="1635276" y="3711049"/>
            <a:ext cx="2786340" cy="584775"/>
          </a:xfrm>
          <a:prstGeom prst="rect">
            <a:avLst/>
          </a:prstGeom>
          <a:noFill/>
        </p:spPr>
        <p:txBody>
          <a:bodyPr wrap="none" rtlCol="0">
            <a:spAutoFit/>
          </a:bodyPr>
          <a:lstStyle/>
          <a:p>
            <a:r>
              <a:rPr lang="en-US" altLang="zh-CN" sz="1600" b="1" dirty="0" smtClean="0">
                <a:latin typeface="Arial" pitchFamily="34" charset="0"/>
                <a:cs typeface="Arial" pitchFamily="34" charset="0"/>
              </a:rPr>
              <a:t>Mitf:</a:t>
            </a:r>
            <a:r>
              <a:rPr lang="en-US" altLang="zh-CN" sz="1600" dirty="0" smtClean="0">
                <a:latin typeface="Arial" pitchFamily="34" charset="0"/>
                <a:cs typeface="Arial" pitchFamily="34" charset="0"/>
              </a:rPr>
              <a:t> a melanin-related gene</a:t>
            </a:r>
          </a:p>
          <a:p>
            <a:r>
              <a:rPr lang="en-US" altLang="zh-CN" sz="1600" b="1" dirty="0" smtClean="0">
                <a:latin typeface="Arial" pitchFamily="34" charset="0"/>
                <a:cs typeface="Arial" pitchFamily="34" charset="0"/>
              </a:rPr>
              <a:t>Sox2:</a:t>
            </a:r>
            <a:r>
              <a:rPr lang="en-US" altLang="zh-CN" sz="1600" dirty="0" smtClean="0">
                <a:latin typeface="Arial" pitchFamily="34" charset="0"/>
                <a:cs typeface="Arial" pitchFamily="34" charset="0"/>
              </a:rPr>
              <a:t> a self-renewal marker</a:t>
            </a:r>
            <a:endParaRPr lang="zh-CN" altLang="en-US" sz="1600" dirty="0">
              <a:latin typeface="Arial" pitchFamily="34" charset="0"/>
              <a:cs typeface="Arial" pitchFamily="34" charset="0"/>
            </a:endParaRPr>
          </a:p>
        </p:txBody>
      </p:sp>
      <p:sp>
        <p:nvSpPr>
          <p:cNvPr id="24" name="TextBox 7"/>
          <p:cNvSpPr txBox="1">
            <a:spLocks noChangeArrowheads="1"/>
          </p:cNvSpPr>
          <p:nvPr/>
        </p:nvSpPr>
        <p:spPr bwMode="auto">
          <a:xfrm>
            <a:off x="6122805" y="5947418"/>
            <a:ext cx="226696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r>
              <a:rPr lang="en-US" altLang="zh-CN" sz="1200" dirty="0" smtClean="0">
                <a:latin typeface="Calibri" charset="0"/>
                <a:ea typeface="SimSun" charset="0"/>
                <a:cs typeface="Arial" charset="0"/>
              </a:rPr>
              <a:t>Liu </a:t>
            </a:r>
            <a:r>
              <a:rPr lang="en-US" altLang="zh-CN" sz="1200" dirty="0">
                <a:latin typeface="Calibri" charset="0"/>
                <a:ea typeface="SimSun" charset="0"/>
                <a:cs typeface="Arial" charset="0"/>
              </a:rPr>
              <a:t>&amp;</a:t>
            </a:r>
            <a:r>
              <a:rPr lang="en-US" altLang="zh-CN" sz="1200" dirty="0" smtClean="0">
                <a:latin typeface="Calibri" charset="0"/>
                <a:ea typeface="SimSun" charset="0"/>
                <a:cs typeface="Arial" charset="0"/>
              </a:rPr>
              <a:t> Tan </a:t>
            </a:r>
            <a:r>
              <a:rPr lang="en-US" altLang="zh-CN" sz="1200" i="1" dirty="0" smtClean="0">
                <a:latin typeface="Calibri" charset="0"/>
                <a:ea typeface="SimSun" charset="0"/>
                <a:cs typeface="Arial" charset="0"/>
              </a:rPr>
              <a:t>et al</a:t>
            </a:r>
            <a:r>
              <a:rPr lang="en-US" altLang="zh-CN" sz="1200" dirty="0" smtClean="0">
                <a:latin typeface="Calibri" charset="0"/>
                <a:ea typeface="SimSun" charset="0"/>
                <a:cs typeface="Arial" charset="0"/>
              </a:rPr>
              <a:t>, </a:t>
            </a:r>
            <a:r>
              <a:rPr lang="en-US" altLang="zh-CN" sz="1200" i="1" dirty="0">
                <a:latin typeface="Calibri" charset="0"/>
                <a:ea typeface="SimSun" charset="0"/>
                <a:cs typeface="Arial" charset="0"/>
              </a:rPr>
              <a:t>Nature </a:t>
            </a:r>
            <a:r>
              <a:rPr lang="en-US" altLang="zh-CN" sz="1200" i="1" dirty="0" smtClean="0">
                <a:latin typeface="Calibri" charset="0"/>
                <a:ea typeface="SimSun" charset="0"/>
                <a:cs typeface="Arial" charset="0"/>
              </a:rPr>
              <a:t>Mat,</a:t>
            </a:r>
            <a:r>
              <a:rPr lang="en-US" altLang="zh-CN" sz="1200" dirty="0" smtClean="0">
                <a:latin typeface="Calibri" charset="0"/>
                <a:ea typeface="SimSun" charset="0"/>
                <a:cs typeface="Arial" charset="0"/>
              </a:rPr>
              <a:t> 2012</a:t>
            </a:r>
            <a:endParaRPr lang="en-US" altLang="zh-CN" sz="1200" dirty="0">
              <a:latin typeface="Calibri" charset="0"/>
              <a:ea typeface="SimSun" charset="0"/>
              <a:cs typeface="Arial" charset="0"/>
            </a:endParaRPr>
          </a:p>
        </p:txBody>
      </p:sp>
      <p:pic>
        <p:nvPicPr>
          <p:cNvPr id="25" name="Picture 2"/>
          <p:cNvPicPr>
            <a:picLocks noChangeAspect="1" noChangeArrowheads="1"/>
          </p:cNvPicPr>
          <p:nvPr/>
        </p:nvPicPr>
        <p:blipFill>
          <a:blip r:embed="rId5">
            <a:extLst>
              <a:ext uri="{28A0092B-C50C-407E-A947-70E740481C1C}">
                <a14:useLocalDpi xmlns:a14="http://schemas.microsoft.com/office/drawing/2010/main" xmlns="" val="0"/>
              </a:ext>
            </a:extLst>
          </a:blip>
          <a:srcRect t="3030" r="7895" b="72675"/>
          <a:stretch>
            <a:fillRect/>
          </a:stretch>
        </p:blipFill>
        <p:spPr bwMode="auto">
          <a:xfrm>
            <a:off x="1922289" y="4328993"/>
            <a:ext cx="5334000" cy="15001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7" name="组合 35"/>
          <p:cNvGrpSpPr/>
          <p:nvPr/>
        </p:nvGrpSpPr>
        <p:grpSpPr>
          <a:xfrm>
            <a:off x="4579635" y="728836"/>
            <a:ext cx="4497852" cy="3212270"/>
            <a:chOff x="2990632" y="1200850"/>
            <a:chExt cx="5585331" cy="4160378"/>
          </a:xfrm>
        </p:grpSpPr>
        <p:graphicFrame>
          <p:nvGraphicFramePr>
            <p:cNvPr id="28" name="对象 36"/>
            <p:cNvGraphicFramePr>
              <a:graphicFrameLocks noChangeAspect="1"/>
            </p:cNvGraphicFramePr>
            <p:nvPr>
              <p:extLst>
                <p:ext uri="{D42A27DB-BD31-4B8C-83A1-F6EECF244321}">
                  <p14:modId xmlns:p14="http://schemas.microsoft.com/office/powerpoint/2010/main" xmlns="" val="3248206072"/>
                </p:ext>
              </p:extLst>
            </p:nvPr>
          </p:nvGraphicFramePr>
          <p:xfrm>
            <a:off x="2990632" y="1200850"/>
            <a:ext cx="5585331" cy="3922390"/>
          </p:xfrm>
          <a:graphic>
            <a:graphicData uri="http://schemas.openxmlformats.org/presentationml/2006/ole">
              <p:oleObj spid="_x0000_s2167" r:id="rId6" imgW="4131720" imgH="2901600" progId="">
                <p:embed/>
              </p:oleObj>
            </a:graphicData>
          </a:graphic>
        </p:graphicFrame>
        <p:cxnSp>
          <p:nvCxnSpPr>
            <p:cNvPr id="29" name="直接连接符 37"/>
            <p:cNvCxnSpPr/>
            <p:nvPr/>
          </p:nvCxnSpPr>
          <p:spPr>
            <a:xfrm flipH="1">
              <a:off x="7786468" y="1638461"/>
              <a:ext cx="4436" cy="2820997"/>
            </a:xfrm>
            <a:prstGeom prst="line">
              <a:avLst/>
            </a:prstGeom>
            <a:ln w="2286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9"/>
            <p:cNvSpPr txBox="1"/>
            <p:nvPr/>
          </p:nvSpPr>
          <p:spPr>
            <a:xfrm rot="18669955">
              <a:off x="3642811" y="4624902"/>
              <a:ext cx="1090461" cy="382191"/>
            </a:xfrm>
            <a:prstGeom prst="rect">
              <a:avLst/>
            </a:prstGeom>
            <a:noFill/>
          </p:spPr>
          <p:txBody>
            <a:bodyPr wrap="square" rtlCol="0">
              <a:spAutoFit/>
            </a:bodyPr>
            <a:lstStyle/>
            <a:p>
              <a:r>
                <a:rPr lang="en-US" altLang="zh-CN" sz="1400" b="1" dirty="0">
                  <a:latin typeface="Arial" pitchFamily="34" charset="0"/>
                  <a:cs typeface="Arial" pitchFamily="34" charset="0"/>
                </a:rPr>
                <a:t>C</a:t>
              </a:r>
              <a:r>
                <a:rPr lang="en-US" altLang="zh-CN" sz="1400" b="1" dirty="0" smtClean="0">
                  <a:latin typeface="Arial" pitchFamily="34" charset="0"/>
                  <a:cs typeface="Arial" pitchFamily="34" charset="0"/>
                </a:rPr>
                <a:t>ontrol</a:t>
              </a:r>
              <a:endParaRPr lang="zh-CN" altLang="en-US" sz="1400" b="1" dirty="0">
                <a:latin typeface="Arial" pitchFamily="34" charset="0"/>
                <a:cs typeface="Arial" pitchFamily="34" charset="0"/>
              </a:endParaRPr>
            </a:p>
          </p:txBody>
        </p:sp>
        <p:sp>
          <p:nvSpPr>
            <p:cNvPr id="31" name="TextBox 10"/>
            <p:cNvSpPr txBox="1"/>
            <p:nvPr/>
          </p:nvSpPr>
          <p:spPr>
            <a:xfrm rot="18669955">
              <a:off x="4462510" y="4672058"/>
              <a:ext cx="731743" cy="382191"/>
            </a:xfrm>
            <a:prstGeom prst="rect">
              <a:avLst/>
            </a:prstGeom>
            <a:noFill/>
          </p:spPr>
          <p:txBody>
            <a:bodyPr wrap="square" rtlCol="0">
              <a:spAutoFit/>
            </a:bodyPr>
            <a:lstStyle/>
            <a:p>
              <a:r>
                <a:rPr lang="en-US" altLang="zh-CN" sz="1400" b="1" dirty="0" smtClean="0">
                  <a:latin typeface="Arial" pitchFamily="34" charset="0"/>
                  <a:cs typeface="Arial" pitchFamily="34" charset="0"/>
                </a:rPr>
                <a:t>TRC</a:t>
              </a:r>
              <a:endParaRPr lang="zh-CN" altLang="en-US" sz="1600" b="1" dirty="0">
                <a:latin typeface="Arial" pitchFamily="34" charset="0"/>
                <a:cs typeface="Arial" pitchFamily="34" charset="0"/>
              </a:endParaRPr>
            </a:p>
          </p:txBody>
        </p:sp>
        <p:sp>
          <p:nvSpPr>
            <p:cNvPr id="32" name="TextBox 11"/>
            <p:cNvSpPr txBox="1"/>
            <p:nvPr/>
          </p:nvSpPr>
          <p:spPr>
            <a:xfrm rot="18669955">
              <a:off x="5561788" y="4623183"/>
              <a:ext cx="1026863" cy="382191"/>
            </a:xfrm>
            <a:prstGeom prst="rect">
              <a:avLst/>
            </a:prstGeom>
            <a:noFill/>
          </p:spPr>
          <p:txBody>
            <a:bodyPr wrap="square" rtlCol="0">
              <a:spAutoFit/>
            </a:bodyPr>
            <a:lstStyle/>
            <a:p>
              <a:r>
                <a:rPr lang="en-US" altLang="zh-CN" sz="1400" b="1" dirty="0" smtClean="0">
                  <a:latin typeface="Arial" pitchFamily="34" charset="0"/>
                  <a:cs typeface="Arial" pitchFamily="34" charset="0"/>
                </a:rPr>
                <a:t>3 days</a:t>
              </a:r>
              <a:endParaRPr lang="zh-CN" altLang="en-US" sz="1400" b="1" dirty="0">
                <a:latin typeface="Arial" pitchFamily="34" charset="0"/>
                <a:cs typeface="Arial" pitchFamily="34" charset="0"/>
              </a:endParaRPr>
            </a:p>
          </p:txBody>
        </p:sp>
        <p:sp>
          <p:nvSpPr>
            <p:cNvPr id="33" name="TextBox 12"/>
            <p:cNvSpPr txBox="1"/>
            <p:nvPr/>
          </p:nvSpPr>
          <p:spPr>
            <a:xfrm rot="18669955">
              <a:off x="4931219" y="4632643"/>
              <a:ext cx="1012868" cy="382191"/>
            </a:xfrm>
            <a:prstGeom prst="rect">
              <a:avLst/>
            </a:prstGeom>
            <a:noFill/>
          </p:spPr>
          <p:txBody>
            <a:bodyPr wrap="square" rtlCol="0">
              <a:spAutoFit/>
            </a:bodyPr>
            <a:lstStyle/>
            <a:p>
              <a:r>
                <a:rPr lang="en-US" altLang="zh-CN" sz="1400" b="1" dirty="0" smtClean="0">
                  <a:latin typeface="Arial" pitchFamily="34" charset="0"/>
                  <a:cs typeface="Arial" pitchFamily="34" charset="0"/>
                </a:rPr>
                <a:t>1 day</a:t>
              </a:r>
              <a:endParaRPr lang="zh-CN" altLang="en-US" sz="1400" b="1" dirty="0">
                <a:latin typeface="Arial" pitchFamily="34" charset="0"/>
                <a:cs typeface="Arial" pitchFamily="34" charset="0"/>
              </a:endParaRPr>
            </a:p>
          </p:txBody>
        </p:sp>
        <p:sp>
          <p:nvSpPr>
            <p:cNvPr id="34" name="TextBox 13"/>
            <p:cNvSpPr txBox="1"/>
            <p:nvPr/>
          </p:nvSpPr>
          <p:spPr>
            <a:xfrm rot="18669955">
              <a:off x="6116871" y="4599761"/>
              <a:ext cx="1111361" cy="382191"/>
            </a:xfrm>
            <a:prstGeom prst="rect">
              <a:avLst/>
            </a:prstGeom>
            <a:noFill/>
          </p:spPr>
          <p:txBody>
            <a:bodyPr wrap="square" rtlCol="0">
              <a:spAutoFit/>
            </a:bodyPr>
            <a:lstStyle/>
            <a:p>
              <a:r>
                <a:rPr lang="en-US" altLang="zh-CN" sz="1400" b="1" dirty="0" smtClean="0">
                  <a:latin typeface="Arial" pitchFamily="34" charset="0"/>
                  <a:cs typeface="Arial" pitchFamily="34" charset="0"/>
                </a:rPr>
                <a:t>5 days</a:t>
              </a:r>
              <a:endParaRPr lang="zh-CN" altLang="en-US" sz="1400" b="1" dirty="0">
                <a:latin typeface="Arial" pitchFamily="34" charset="0"/>
                <a:cs typeface="Arial" pitchFamily="34" charset="0"/>
              </a:endParaRPr>
            </a:p>
          </p:txBody>
        </p:sp>
        <p:sp>
          <p:nvSpPr>
            <p:cNvPr id="35" name="TextBox 73"/>
            <p:cNvSpPr txBox="1"/>
            <p:nvPr/>
          </p:nvSpPr>
          <p:spPr>
            <a:xfrm rot="18669955">
              <a:off x="6755697" y="4591378"/>
              <a:ext cx="1111361" cy="382191"/>
            </a:xfrm>
            <a:prstGeom prst="rect">
              <a:avLst/>
            </a:prstGeom>
            <a:noFill/>
          </p:spPr>
          <p:txBody>
            <a:bodyPr wrap="square" rtlCol="0">
              <a:spAutoFit/>
            </a:bodyPr>
            <a:lstStyle/>
            <a:p>
              <a:r>
                <a:rPr lang="en-US" altLang="zh-CN" sz="1400" b="1" dirty="0">
                  <a:latin typeface="Arial" pitchFamily="34" charset="0"/>
                  <a:cs typeface="Arial" pitchFamily="34" charset="0"/>
                </a:rPr>
                <a:t>7</a:t>
              </a:r>
              <a:r>
                <a:rPr lang="en-US" altLang="zh-CN" sz="1400" b="1" dirty="0" smtClean="0">
                  <a:latin typeface="Arial" pitchFamily="34" charset="0"/>
                  <a:cs typeface="Arial" pitchFamily="34" charset="0"/>
                </a:rPr>
                <a:t> days</a:t>
              </a:r>
              <a:endParaRPr lang="zh-CN" altLang="en-US" sz="1400" b="1" dirty="0">
                <a:latin typeface="Arial" pitchFamily="34" charset="0"/>
                <a:cs typeface="Arial" pitchFamily="34" charset="0"/>
              </a:endParaRPr>
            </a:p>
          </p:txBody>
        </p:sp>
        <p:sp>
          <p:nvSpPr>
            <p:cNvPr id="36" name="矩形 44"/>
            <p:cNvSpPr/>
            <p:nvPr/>
          </p:nvSpPr>
          <p:spPr>
            <a:xfrm>
              <a:off x="6705727" y="1753722"/>
              <a:ext cx="94010" cy="105508"/>
            </a:xfrm>
            <a:prstGeom prst="rect">
              <a:avLst/>
            </a:prstGeom>
            <a:solidFill>
              <a:schemeClr val="bg2">
                <a:lumMod val="25000"/>
              </a:schemeClr>
            </a:solidFill>
            <a:ln w="254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sp>
          <p:nvSpPr>
            <p:cNvPr id="37" name="文本框 45"/>
            <p:cNvSpPr txBox="1"/>
            <p:nvPr/>
          </p:nvSpPr>
          <p:spPr>
            <a:xfrm>
              <a:off x="6762035" y="1651883"/>
              <a:ext cx="818345" cy="358756"/>
            </a:xfrm>
            <a:prstGeom prst="rect">
              <a:avLst/>
            </a:prstGeom>
            <a:noFill/>
          </p:spPr>
          <p:txBody>
            <a:bodyPr wrap="square" rtlCol="0">
              <a:spAutoFit/>
            </a:bodyPr>
            <a:lstStyle/>
            <a:p>
              <a:r>
                <a:rPr lang="en-US" altLang="zh-CN" sz="1200" b="1" dirty="0">
                  <a:latin typeface="Arial" panose="020B0604020202020204" pitchFamily="34" charset="0"/>
                  <a:ea typeface="Arial Unicode MS" panose="020B0604020202020204" pitchFamily="34" charset="-122"/>
                  <a:cs typeface="Arial" panose="020B0604020202020204" pitchFamily="34" charset="0"/>
                </a:rPr>
                <a:t>S</a:t>
              </a:r>
              <a:r>
                <a:rPr lang="en-US" altLang="zh-CN" sz="1200" b="1" dirty="0" smtClean="0">
                  <a:latin typeface="Arial" panose="020B0604020202020204" pitchFamily="34" charset="0"/>
                  <a:ea typeface="Arial Unicode MS" panose="020B0604020202020204" pitchFamily="34" charset="-122"/>
                  <a:cs typeface="Arial" panose="020B0604020202020204" pitchFamily="34" charset="0"/>
                </a:rPr>
                <a:t>ox2</a:t>
              </a:r>
              <a:endParaRPr lang="zh-CN" altLang="en-US" sz="1200" b="1" dirty="0">
                <a:latin typeface="Arial" panose="020B0604020202020204" pitchFamily="34" charset="0"/>
                <a:ea typeface="Arial Unicode MS" panose="020B0604020202020204" pitchFamily="34" charset="-122"/>
                <a:cs typeface="Arial" panose="020B0604020202020204" pitchFamily="34" charset="0"/>
              </a:endParaRPr>
            </a:p>
          </p:txBody>
        </p:sp>
        <p:sp>
          <p:nvSpPr>
            <p:cNvPr id="38" name="矩形 46"/>
            <p:cNvSpPr/>
            <p:nvPr/>
          </p:nvSpPr>
          <p:spPr>
            <a:xfrm rot="16200000">
              <a:off x="1845483" y="2951840"/>
              <a:ext cx="2734683" cy="420409"/>
            </a:xfrm>
            <a:prstGeom prst="rect">
              <a:avLst/>
            </a:prstGeom>
          </p:spPr>
          <p:txBody>
            <a:bodyPr wrap="none">
              <a:spAutoFit/>
            </a:bodyPr>
            <a:lstStyle/>
            <a:p>
              <a:pPr algn="ctr">
                <a:defRPr sz="1800" b="1" i="0" u="none" strike="noStrike" kern="1200" baseline="0">
                  <a:solidFill>
                    <a:sysClr val="windowText" lastClr="000000"/>
                  </a:solidFill>
                  <a:latin typeface="Arial" pitchFamily="34" charset="0"/>
                  <a:ea typeface="+mn-ea"/>
                  <a:cs typeface="Arial" pitchFamily="34" charset="0"/>
                </a:defRPr>
              </a:pPr>
              <a:r>
                <a:rPr lang="en-US" altLang="zh-CN" sz="1600" b="1" dirty="0"/>
                <a:t>Relative expression</a:t>
              </a:r>
              <a:endParaRPr lang="en-US" altLang="zh-CN" sz="1600" dirty="0"/>
            </a:p>
          </p:txBody>
        </p:sp>
        <p:cxnSp>
          <p:nvCxnSpPr>
            <p:cNvPr id="39" name="直接连接符 47"/>
            <p:cNvCxnSpPr/>
            <p:nvPr/>
          </p:nvCxnSpPr>
          <p:spPr>
            <a:xfrm>
              <a:off x="4961497" y="1997730"/>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直接连接符 48"/>
            <p:cNvCxnSpPr/>
            <p:nvPr/>
          </p:nvCxnSpPr>
          <p:spPr>
            <a:xfrm>
              <a:off x="4919973" y="1944975"/>
              <a:ext cx="962" cy="5275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直接连接符 49"/>
            <p:cNvCxnSpPr/>
            <p:nvPr/>
          </p:nvCxnSpPr>
          <p:spPr>
            <a:xfrm>
              <a:off x="4920935" y="1944975"/>
              <a:ext cx="164300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直接连接符 50"/>
            <p:cNvCxnSpPr/>
            <p:nvPr/>
          </p:nvCxnSpPr>
          <p:spPr>
            <a:xfrm>
              <a:off x="6563940" y="1944975"/>
              <a:ext cx="0" cy="29107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直接连接符 60"/>
            <p:cNvCxnSpPr/>
            <p:nvPr/>
          </p:nvCxnSpPr>
          <p:spPr>
            <a:xfrm>
              <a:off x="5549374" y="2236053"/>
              <a:ext cx="195174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直接连接符 72"/>
            <p:cNvCxnSpPr/>
            <p:nvPr/>
          </p:nvCxnSpPr>
          <p:spPr>
            <a:xfrm>
              <a:off x="5618727" y="2984404"/>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直接连接符 74"/>
            <p:cNvCxnSpPr/>
            <p:nvPr/>
          </p:nvCxnSpPr>
          <p:spPr>
            <a:xfrm>
              <a:off x="5577203" y="2931649"/>
              <a:ext cx="962" cy="5275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直接连接符 75"/>
            <p:cNvCxnSpPr/>
            <p:nvPr/>
          </p:nvCxnSpPr>
          <p:spPr>
            <a:xfrm>
              <a:off x="5578165" y="2931649"/>
              <a:ext cx="126244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直接连接符 76"/>
            <p:cNvCxnSpPr/>
            <p:nvPr/>
          </p:nvCxnSpPr>
          <p:spPr>
            <a:xfrm>
              <a:off x="6840612" y="2940033"/>
              <a:ext cx="0" cy="25503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直接连接符 77"/>
            <p:cNvCxnSpPr/>
            <p:nvPr/>
          </p:nvCxnSpPr>
          <p:spPr>
            <a:xfrm flipV="1">
              <a:off x="6206605" y="3208933"/>
              <a:ext cx="1268016" cy="33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直接连接符 79"/>
            <p:cNvCxnSpPr/>
            <p:nvPr/>
          </p:nvCxnSpPr>
          <p:spPr>
            <a:xfrm>
              <a:off x="4241830" y="4252727"/>
              <a:ext cx="10733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直接连接符 80"/>
            <p:cNvCxnSpPr/>
            <p:nvPr/>
          </p:nvCxnSpPr>
          <p:spPr>
            <a:xfrm flipV="1">
              <a:off x="4303059" y="1796754"/>
              <a:ext cx="13394" cy="24559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直接连接符 81"/>
            <p:cNvCxnSpPr/>
            <p:nvPr/>
          </p:nvCxnSpPr>
          <p:spPr>
            <a:xfrm>
              <a:off x="4314953" y="1796754"/>
              <a:ext cx="94994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直接连接符 82"/>
            <p:cNvCxnSpPr/>
            <p:nvPr/>
          </p:nvCxnSpPr>
          <p:spPr>
            <a:xfrm>
              <a:off x="5262309" y="1796754"/>
              <a:ext cx="1184" cy="6820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直接连接符 83"/>
            <p:cNvCxnSpPr/>
            <p:nvPr/>
          </p:nvCxnSpPr>
          <p:spPr>
            <a:xfrm>
              <a:off x="4918568" y="1864959"/>
              <a:ext cx="68985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4" name="文本框 84"/>
            <p:cNvSpPr txBox="1"/>
            <p:nvPr/>
          </p:nvSpPr>
          <p:spPr>
            <a:xfrm>
              <a:off x="5991015" y="2651449"/>
              <a:ext cx="1187257" cy="478341"/>
            </a:xfrm>
            <a:prstGeom prst="rect">
              <a:avLst/>
            </a:prstGeom>
            <a:noFill/>
          </p:spPr>
          <p:txBody>
            <a:bodyPr wrap="square" rtlCol="0">
              <a:spAutoFit/>
            </a:bodyPr>
            <a:lstStyle/>
            <a:p>
              <a:r>
                <a:rPr lang="en-US" altLang="zh-CN" dirty="0" smtClean="0"/>
                <a:t>*</a:t>
              </a:r>
              <a:endParaRPr lang="zh-CN" altLang="en-US" dirty="0"/>
            </a:p>
          </p:txBody>
        </p:sp>
        <p:sp>
          <p:nvSpPr>
            <p:cNvPr id="55" name="文本框 85"/>
            <p:cNvSpPr txBox="1"/>
            <p:nvPr/>
          </p:nvSpPr>
          <p:spPr>
            <a:xfrm>
              <a:off x="5635800" y="1665154"/>
              <a:ext cx="1187257" cy="478341"/>
            </a:xfrm>
            <a:prstGeom prst="rect">
              <a:avLst/>
            </a:prstGeom>
            <a:noFill/>
          </p:spPr>
          <p:txBody>
            <a:bodyPr wrap="square" rtlCol="0">
              <a:spAutoFit/>
            </a:bodyPr>
            <a:lstStyle/>
            <a:p>
              <a:r>
                <a:rPr lang="en-US" altLang="zh-CN" dirty="0" smtClean="0"/>
                <a:t>*</a:t>
              </a:r>
              <a:endParaRPr lang="zh-CN" altLang="en-US" dirty="0"/>
            </a:p>
          </p:txBody>
        </p:sp>
        <p:sp>
          <p:nvSpPr>
            <p:cNvPr id="56" name="文本框 86"/>
            <p:cNvSpPr txBox="1"/>
            <p:nvPr/>
          </p:nvSpPr>
          <p:spPr>
            <a:xfrm>
              <a:off x="4593552" y="1525054"/>
              <a:ext cx="1187257" cy="478341"/>
            </a:xfrm>
            <a:prstGeom prst="rect">
              <a:avLst/>
            </a:prstGeom>
            <a:noFill/>
          </p:spPr>
          <p:txBody>
            <a:bodyPr wrap="square" rtlCol="0">
              <a:spAutoFit/>
            </a:bodyPr>
            <a:lstStyle/>
            <a:p>
              <a:r>
                <a:rPr lang="en-US" altLang="zh-CN" dirty="0" smtClean="0"/>
                <a:t>*</a:t>
              </a:r>
              <a:endParaRPr lang="zh-CN" altLang="en-US" sz="2400" dirty="0"/>
            </a:p>
          </p:txBody>
        </p:sp>
      </p:grpSp>
    </p:spTree>
    <p:extLst>
      <p:ext uri="{BB962C8B-B14F-4D97-AF65-F5344CB8AC3E}">
        <p14:creationId xmlns:p14="http://schemas.microsoft.com/office/powerpoint/2010/main" xmlns="" val="2364683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dissolve">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240"/>
            <a:ext cx="8229600" cy="995680"/>
          </a:xfrm>
        </p:spPr>
        <p:txBody>
          <a:bodyPr>
            <a:normAutofit/>
          </a:bodyPr>
          <a:lstStyle/>
          <a:p>
            <a:r>
              <a:rPr lang="en-US" dirty="0" smtClean="0"/>
              <a:t>TRC &amp; control melanoma cells are genetically identical</a:t>
            </a:r>
            <a:endParaRPr lang="en-US" dirty="0"/>
          </a:p>
        </p:txBody>
      </p:sp>
      <p:grpSp>
        <p:nvGrpSpPr>
          <p:cNvPr id="12" name="Group 11"/>
          <p:cNvGrpSpPr/>
          <p:nvPr/>
        </p:nvGrpSpPr>
        <p:grpSpPr>
          <a:xfrm>
            <a:off x="973716" y="1539782"/>
            <a:ext cx="6802510" cy="5028106"/>
            <a:chOff x="1198066" y="1574725"/>
            <a:chExt cx="6802510" cy="5028106"/>
          </a:xfrm>
        </p:grpSpPr>
        <p:grpSp>
          <p:nvGrpSpPr>
            <p:cNvPr id="6" name="Group 5"/>
            <p:cNvGrpSpPr/>
            <p:nvPr/>
          </p:nvGrpSpPr>
          <p:grpSpPr>
            <a:xfrm>
              <a:off x="1198066" y="4751581"/>
              <a:ext cx="5933785" cy="1851250"/>
              <a:chOff x="1234712" y="1689073"/>
              <a:chExt cx="5933785" cy="1851250"/>
            </a:xfrm>
          </p:grpSpPr>
          <p:grpSp>
            <p:nvGrpSpPr>
              <p:cNvPr id="3" name="Group 2"/>
              <p:cNvGrpSpPr/>
              <p:nvPr/>
            </p:nvGrpSpPr>
            <p:grpSpPr>
              <a:xfrm>
                <a:off x="3773370" y="1700899"/>
                <a:ext cx="3395127" cy="1839424"/>
                <a:chOff x="2748847" y="1784501"/>
                <a:chExt cx="3395127" cy="1839424"/>
              </a:xfrm>
            </p:grpSpPr>
            <p:cxnSp>
              <p:nvCxnSpPr>
                <p:cNvPr id="24" name="Straight Connector 23"/>
                <p:cNvCxnSpPr/>
                <p:nvPr/>
              </p:nvCxnSpPr>
              <p:spPr>
                <a:xfrm flipH="1">
                  <a:off x="4283431" y="1954704"/>
                  <a:ext cx="901952" cy="1484555"/>
                </a:xfrm>
                <a:prstGeom prst="line">
                  <a:avLst/>
                </a:prstGeom>
                <a:ln w="28575">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H="1">
                  <a:off x="3990316" y="1892078"/>
                  <a:ext cx="859060" cy="1547181"/>
                </a:xfrm>
                <a:prstGeom prst="line">
                  <a:avLst/>
                </a:prstGeom>
                <a:ln w="28575">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H="1">
                  <a:off x="3822543" y="1784501"/>
                  <a:ext cx="901952" cy="1592132"/>
                </a:xfrm>
                <a:prstGeom prst="line">
                  <a:avLst/>
                </a:prstGeom>
                <a:ln w="28575">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H="1">
                  <a:off x="2928257" y="1874986"/>
                  <a:ext cx="1062060" cy="1428180"/>
                </a:xfrm>
                <a:prstGeom prst="line">
                  <a:avLst/>
                </a:prstGeom>
                <a:ln w="28575">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flipH="1">
                  <a:off x="4937919" y="1971796"/>
                  <a:ext cx="516060" cy="917687"/>
                </a:xfrm>
                <a:prstGeom prst="line">
                  <a:avLst/>
                </a:prstGeom>
                <a:ln w="28575">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H="1">
                  <a:off x="3281279" y="1892078"/>
                  <a:ext cx="977633" cy="1484555"/>
                </a:xfrm>
                <a:prstGeom prst="line">
                  <a:avLst/>
                </a:prstGeom>
                <a:ln w="28575">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4176580" y="2031631"/>
                  <a:ext cx="901952" cy="1484555"/>
                </a:xfrm>
                <a:prstGeom prst="line">
                  <a:avLst/>
                </a:prstGeom>
                <a:ln w="28575">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3883465" y="1969005"/>
                  <a:ext cx="859060" cy="1547181"/>
                </a:xfrm>
                <a:prstGeom prst="line">
                  <a:avLst/>
                </a:prstGeom>
                <a:ln w="28575">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3715692" y="1861428"/>
                  <a:ext cx="901952" cy="1592132"/>
                </a:xfrm>
                <a:prstGeom prst="line">
                  <a:avLst/>
                </a:prstGeom>
                <a:ln w="28575">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3281279" y="2142007"/>
                  <a:ext cx="602186" cy="1294461"/>
                </a:xfrm>
                <a:prstGeom prst="line">
                  <a:avLst/>
                </a:prstGeom>
                <a:ln w="28575">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4937919" y="2041801"/>
                  <a:ext cx="1021464" cy="1411758"/>
                </a:xfrm>
                <a:prstGeom prst="line">
                  <a:avLst/>
                </a:prstGeom>
                <a:ln w="28575">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3432489" y="1969005"/>
                  <a:ext cx="719572" cy="1234626"/>
                </a:xfrm>
                <a:prstGeom prst="line">
                  <a:avLst/>
                </a:prstGeom>
                <a:ln w="28575">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flipH="1">
                  <a:off x="3073691" y="1892077"/>
                  <a:ext cx="525946" cy="1484556"/>
                </a:xfrm>
                <a:prstGeom prst="line">
                  <a:avLst/>
                </a:prstGeom>
                <a:ln w="28575">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flipH="1">
                  <a:off x="4742525" y="2315063"/>
                  <a:ext cx="700888" cy="1273919"/>
                </a:xfrm>
                <a:prstGeom prst="line">
                  <a:avLst/>
                </a:prstGeom>
                <a:ln w="28575">
                  <a:solidFill>
                    <a:srgbClr val="E46C0A"/>
                  </a:solidFill>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4079704" y="2041801"/>
                  <a:ext cx="859060" cy="1547181"/>
                </a:xfrm>
                <a:prstGeom prst="line">
                  <a:avLst/>
                </a:prstGeom>
                <a:ln w="28575">
                  <a:solidFill>
                    <a:srgbClr val="E46C0A"/>
                  </a:solidFill>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4508389" y="1906379"/>
                  <a:ext cx="945590" cy="1470254"/>
                </a:xfrm>
                <a:prstGeom prst="line">
                  <a:avLst/>
                </a:prstGeom>
                <a:ln w="28575">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sp>
              <p:nvSpPr>
                <p:cNvPr id="23" name="Freeform 22"/>
                <p:cNvSpPr/>
                <p:nvPr/>
              </p:nvSpPr>
              <p:spPr>
                <a:xfrm>
                  <a:off x="3804433" y="2165145"/>
                  <a:ext cx="1293922" cy="984697"/>
                </a:xfrm>
                <a:custGeom>
                  <a:avLst/>
                  <a:gdLst>
                    <a:gd name="connsiteX0" fmla="*/ 718628 w 1405126"/>
                    <a:gd name="connsiteY0" fmla="*/ 7706 h 1094537"/>
                    <a:gd name="connsiteX1" fmla="*/ 936342 w 1405126"/>
                    <a:gd name="connsiteY1" fmla="*/ 40363 h 1094537"/>
                    <a:gd name="connsiteX2" fmla="*/ 1350000 w 1405126"/>
                    <a:gd name="connsiteY2" fmla="*/ 290734 h 1094537"/>
                    <a:gd name="connsiteX3" fmla="*/ 1339114 w 1405126"/>
                    <a:gd name="connsiteY3" fmla="*/ 802363 h 1094537"/>
                    <a:gd name="connsiteX4" fmla="*/ 783942 w 1405126"/>
                    <a:gd name="connsiteY4" fmla="*/ 1085392 h 1094537"/>
                    <a:gd name="connsiteX5" fmla="*/ 250542 w 1405126"/>
                    <a:gd name="connsiteY5" fmla="*/ 987420 h 1094537"/>
                    <a:gd name="connsiteX6" fmla="*/ 171 w 1405126"/>
                    <a:gd name="connsiteY6" fmla="*/ 617306 h 1094537"/>
                    <a:gd name="connsiteX7" fmla="*/ 283200 w 1405126"/>
                    <a:gd name="connsiteY7" fmla="*/ 116563 h 1094537"/>
                    <a:gd name="connsiteX8" fmla="*/ 718628 w 1405126"/>
                    <a:gd name="connsiteY8" fmla="*/ 7706 h 1094537"/>
                    <a:gd name="connsiteX0" fmla="*/ 666476 w 1405126"/>
                    <a:gd name="connsiteY0" fmla="*/ 15339 h 1081309"/>
                    <a:gd name="connsiteX1" fmla="*/ 936342 w 1405126"/>
                    <a:gd name="connsiteY1" fmla="*/ 27135 h 1081309"/>
                    <a:gd name="connsiteX2" fmla="*/ 1350000 w 1405126"/>
                    <a:gd name="connsiteY2" fmla="*/ 277506 h 1081309"/>
                    <a:gd name="connsiteX3" fmla="*/ 1339114 w 1405126"/>
                    <a:gd name="connsiteY3" fmla="*/ 789135 h 1081309"/>
                    <a:gd name="connsiteX4" fmla="*/ 783942 w 1405126"/>
                    <a:gd name="connsiteY4" fmla="*/ 1072164 h 1081309"/>
                    <a:gd name="connsiteX5" fmla="*/ 250542 w 1405126"/>
                    <a:gd name="connsiteY5" fmla="*/ 974192 h 1081309"/>
                    <a:gd name="connsiteX6" fmla="*/ 171 w 1405126"/>
                    <a:gd name="connsiteY6" fmla="*/ 604078 h 1081309"/>
                    <a:gd name="connsiteX7" fmla="*/ 283200 w 1405126"/>
                    <a:gd name="connsiteY7" fmla="*/ 103335 h 1081309"/>
                    <a:gd name="connsiteX8" fmla="*/ 666476 w 1405126"/>
                    <a:gd name="connsiteY8" fmla="*/ 15339 h 1081309"/>
                    <a:gd name="connsiteX0" fmla="*/ 666476 w 1405126"/>
                    <a:gd name="connsiteY0" fmla="*/ 22359 h 1088329"/>
                    <a:gd name="connsiteX1" fmla="*/ 936342 w 1405126"/>
                    <a:gd name="connsiteY1" fmla="*/ 34155 h 1088329"/>
                    <a:gd name="connsiteX2" fmla="*/ 1350000 w 1405126"/>
                    <a:gd name="connsiteY2" fmla="*/ 284526 h 1088329"/>
                    <a:gd name="connsiteX3" fmla="*/ 1339114 w 1405126"/>
                    <a:gd name="connsiteY3" fmla="*/ 796155 h 1088329"/>
                    <a:gd name="connsiteX4" fmla="*/ 783942 w 1405126"/>
                    <a:gd name="connsiteY4" fmla="*/ 1079184 h 1088329"/>
                    <a:gd name="connsiteX5" fmla="*/ 250542 w 1405126"/>
                    <a:gd name="connsiteY5" fmla="*/ 981212 h 1088329"/>
                    <a:gd name="connsiteX6" fmla="*/ 171 w 1405126"/>
                    <a:gd name="connsiteY6" fmla="*/ 611098 h 1088329"/>
                    <a:gd name="connsiteX7" fmla="*/ 168466 w 1405126"/>
                    <a:gd name="connsiteY7" fmla="*/ 221612 h 1088329"/>
                    <a:gd name="connsiteX8" fmla="*/ 666476 w 1405126"/>
                    <a:gd name="connsiteY8" fmla="*/ 22359 h 1088329"/>
                    <a:gd name="connsiteX0" fmla="*/ 638662 w 1405126"/>
                    <a:gd name="connsiteY0" fmla="*/ 21064 h 1090511"/>
                    <a:gd name="connsiteX1" fmla="*/ 936342 w 1405126"/>
                    <a:gd name="connsiteY1" fmla="*/ 36337 h 1090511"/>
                    <a:gd name="connsiteX2" fmla="*/ 1350000 w 1405126"/>
                    <a:gd name="connsiteY2" fmla="*/ 286708 h 1090511"/>
                    <a:gd name="connsiteX3" fmla="*/ 1339114 w 1405126"/>
                    <a:gd name="connsiteY3" fmla="*/ 798337 h 1090511"/>
                    <a:gd name="connsiteX4" fmla="*/ 783942 w 1405126"/>
                    <a:gd name="connsiteY4" fmla="*/ 1081366 h 1090511"/>
                    <a:gd name="connsiteX5" fmla="*/ 250542 w 1405126"/>
                    <a:gd name="connsiteY5" fmla="*/ 983394 h 1090511"/>
                    <a:gd name="connsiteX6" fmla="*/ 171 w 1405126"/>
                    <a:gd name="connsiteY6" fmla="*/ 613280 h 1090511"/>
                    <a:gd name="connsiteX7" fmla="*/ 168466 w 1405126"/>
                    <a:gd name="connsiteY7" fmla="*/ 223794 h 1090511"/>
                    <a:gd name="connsiteX8" fmla="*/ 638662 w 1405126"/>
                    <a:gd name="connsiteY8" fmla="*/ 21064 h 1090511"/>
                    <a:gd name="connsiteX0" fmla="*/ 638662 w 1405126"/>
                    <a:gd name="connsiteY0" fmla="*/ 12879 h 1082326"/>
                    <a:gd name="connsiteX1" fmla="*/ 936342 w 1405126"/>
                    <a:gd name="connsiteY1" fmla="*/ 28152 h 1082326"/>
                    <a:gd name="connsiteX2" fmla="*/ 1350000 w 1405126"/>
                    <a:gd name="connsiteY2" fmla="*/ 278523 h 1082326"/>
                    <a:gd name="connsiteX3" fmla="*/ 1339114 w 1405126"/>
                    <a:gd name="connsiteY3" fmla="*/ 790152 h 1082326"/>
                    <a:gd name="connsiteX4" fmla="*/ 783942 w 1405126"/>
                    <a:gd name="connsiteY4" fmla="*/ 1073181 h 1082326"/>
                    <a:gd name="connsiteX5" fmla="*/ 250542 w 1405126"/>
                    <a:gd name="connsiteY5" fmla="*/ 975209 h 1082326"/>
                    <a:gd name="connsiteX6" fmla="*/ 171 w 1405126"/>
                    <a:gd name="connsiteY6" fmla="*/ 605095 h 1082326"/>
                    <a:gd name="connsiteX7" fmla="*/ 168466 w 1405126"/>
                    <a:gd name="connsiteY7" fmla="*/ 215609 h 1082326"/>
                    <a:gd name="connsiteX8" fmla="*/ 638662 w 1405126"/>
                    <a:gd name="connsiteY8" fmla="*/ 12879 h 1082326"/>
                    <a:gd name="connsiteX0" fmla="*/ 638662 w 1395993"/>
                    <a:gd name="connsiteY0" fmla="*/ 5456 h 1074903"/>
                    <a:gd name="connsiteX1" fmla="*/ 1092798 w 1395993"/>
                    <a:gd name="connsiteY1" fmla="*/ 76358 h 1074903"/>
                    <a:gd name="connsiteX2" fmla="*/ 1350000 w 1395993"/>
                    <a:gd name="connsiteY2" fmla="*/ 271100 h 1074903"/>
                    <a:gd name="connsiteX3" fmla="*/ 1339114 w 1395993"/>
                    <a:gd name="connsiteY3" fmla="*/ 782729 h 1074903"/>
                    <a:gd name="connsiteX4" fmla="*/ 783942 w 1395993"/>
                    <a:gd name="connsiteY4" fmla="*/ 1065758 h 1074903"/>
                    <a:gd name="connsiteX5" fmla="*/ 250542 w 1395993"/>
                    <a:gd name="connsiteY5" fmla="*/ 967786 h 1074903"/>
                    <a:gd name="connsiteX6" fmla="*/ 171 w 1395993"/>
                    <a:gd name="connsiteY6" fmla="*/ 597672 h 1074903"/>
                    <a:gd name="connsiteX7" fmla="*/ 168466 w 1395993"/>
                    <a:gd name="connsiteY7" fmla="*/ 208186 h 1074903"/>
                    <a:gd name="connsiteX8" fmla="*/ 638662 w 1395993"/>
                    <a:gd name="connsiteY8" fmla="*/ 5456 h 1074903"/>
                    <a:gd name="connsiteX0" fmla="*/ 638662 w 1437777"/>
                    <a:gd name="connsiteY0" fmla="*/ 7217 h 1076664"/>
                    <a:gd name="connsiteX1" fmla="*/ 1092798 w 1437777"/>
                    <a:gd name="connsiteY1" fmla="*/ 78119 h 1076664"/>
                    <a:gd name="connsiteX2" fmla="*/ 1416059 w 1437777"/>
                    <a:gd name="connsiteY2" fmla="*/ 387595 h 1076664"/>
                    <a:gd name="connsiteX3" fmla="*/ 1339114 w 1437777"/>
                    <a:gd name="connsiteY3" fmla="*/ 784490 h 1076664"/>
                    <a:gd name="connsiteX4" fmla="*/ 783942 w 1437777"/>
                    <a:gd name="connsiteY4" fmla="*/ 1067519 h 1076664"/>
                    <a:gd name="connsiteX5" fmla="*/ 250542 w 1437777"/>
                    <a:gd name="connsiteY5" fmla="*/ 969547 h 1076664"/>
                    <a:gd name="connsiteX6" fmla="*/ 171 w 1437777"/>
                    <a:gd name="connsiteY6" fmla="*/ 599433 h 1076664"/>
                    <a:gd name="connsiteX7" fmla="*/ 168466 w 1437777"/>
                    <a:gd name="connsiteY7" fmla="*/ 209947 h 1076664"/>
                    <a:gd name="connsiteX8" fmla="*/ 638662 w 1437777"/>
                    <a:gd name="connsiteY8" fmla="*/ 7217 h 1076664"/>
                    <a:gd name="connsiteX0" fmla="*/ 638662 w 1429871"/>
                    <a:gd name="connsiteY0" fmla="*/ 7217 h 1074680"/>
                    <a:gd name="connsiteX1" fmla="*/ 1092798 w 1429871"/>
                    <a:gd name="connsiteY1" fmla="*/ 78119 h 1074680"/>
                    <a:gd name="connsiteX2" fmla="*/ 1416059 w 1429871"/>
                    <a:gd name="connsiteY2" fmla="*/ 387595 h 1074680"/>
                    <a:gd name="connsiteX3" fmla="*/ 1311300 w 1429871"/>
                    <a:gd name="connsiteY3" fmla="*/ 815781 h 1074680"/>
                    <a:gd name="connsiteX4" fmla="*/ 783942 w 1429871"/>
                    <a:gd name="connsiteY4" fmla="*/ 1067519 h 1074680"/>
                    <a:gd name="connsiteX5" fmla="*/ 250542 w 1429871"/>
                    <a:gd name="connsiteY5" fmla="*/ 969547 h 1074680"/>
                    <a:gd name="connsiteX6" fmla="*/ 171 w 1429871"/>
                    <a:gd name="connsiteY6" fmla="*/ 599433 h 1074680"/>
                    <a:gd name="connsiteX7" fmla="*/ 168466 w 1429871"/>
                    <a:gd name="connsiteY7" fmla="*/ 209947 h 1074680"/>
                    <a:gd name="connsiteX8" fmla="*/ 638662 w 1429871"/>
                    <a:gd name="connsiteY8" fmla="*/ 7217 h 107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871" h="1074680">
                      <a:moveTo>
                        <a:pt x="638662" y="7217"/>
                      </a:moveTo>
                      <a:cubicBezTo>
                        <a:pt x="792717" y="-14754"/>
                        <a:pt x="963232" y="14723"/>
                        <a:pt x="1092798" y="78119"/>
                      </a:cubicBezTo>
                      <a:cubicBezTo>
                        <a:pt x="1222364" y="141515"/>
                        <a:pt x="1379642" y="264651"/>
                        <a:pt x="1416059" y="387595"/>
                      </a:cubicBezTo>
                      <a:cubicBezTo>
                        <a:pt x="1452476" y="510539"/>
                        <a:pt x="1416653" y="702460"/>
                        <a:pt x="1311300" y="815781"/>
                      </a:cubicBezTo>
                      <a:cubicBezTo>
                        <a:pt x="1205947" y="929102"/>
                        <a:pt x="960735" y="1041891"/>
                        <a:pt x="783942" y="1067519"/>
                      </a:cubicBezTo>
                      <a:cubicBezTo>
                        <a:pt x="607149" y="1093147"/>
                        <a:pt x="381170" y="1047561"/>
                        <a:pt x="250542" y="969547"/>
                      </a:cubicBezTo>
                      <a:cubicBezTo>
                        <a:pt x="119913" y="891533"/>
                        <a:pt x="-5272" y="744576"/>
                        <a:pt x="171" y="599433"/>
                      </a:cubicBezTo>
                      <a:cubicBezTo>
                        <a:pt x="5614" y="454290"/>
                        <a:pt x="62051" y="308650"/>
                        <a:pt x="168466" y="209947"/>
                      </a:cubicBezTo>
                      <a:cubicBezTo>
                        <a:pt x="274881" y="111244"/>
                        <a:pt x="484607" y="29188"/>
                        <a:pt x="638662" y="7217"/>
                      </a:cubicBezTo>
                      <a:close/>
                    </a:path>
                  </a:pathLst>
                </a:custGeom>
                <a:pattFill prst="lgConfetti">
                  <a:fgClr>
                    <a:schemeClr val="accent1">
                      <a:lumMod val="60000"/>
                      <a:lumOff val="40000"/>
                    </a:schemeClr>
                  </a:fgClr>
                  <a:bgClr>
                    <a:schemeClr val="bg1"/>
                  </a:bgClr>
                </a:patt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1"/>
                <p:cNvSpPr/>
                <p:nvPr/>
              </p:nvSpPr>
              <p:spPr>
                <a:xfrm>
                  <a:off x="3990317" y="2379716"/>
                  <a:ext cx="691870" cy="555556"/>
                </a:xfrm>
                <a:custGeom>
                  <a:avLst/>
                  <a:gdLst>
                    <a:gd name="connsiteX0" fmla="*/ 718628 w 1405126"/>
                    <a:gd name="connsiteY0" fmla="*/ 7706 h 1094537"/>
                    <a:gd name="connsiteX1" fmla="*/ 936342 w 1405126"/>
                    <a:gd name="connsiteY1" fmla="*/ 40363 h 1094537"/>
                    <a:gd name="connsiteX2" fmla="*/ 1350000 w 1405126"/>
                    <a:gd name="connsiteY2" fmla="*/ 290734 h 1094537"/>
                    <a:gd name="connsiteX3" fmla="*/ 1339114 w 1405126"/>
                    <a:gd name="connsiteY3" fmla="*/ 802363 h 1094537"/>
                    <a:gd name="connsiteX4" fmla="*/ 783942 w 1405126"/>
                    <a:gd name="connsiteY4" fmla="*/ 1085392 h 1094537"/>
                    <a:gd name="connsiteX5" fmla="*/ 250542 w 1405126"/>
                    <a:gd name="connsiteY5" fmla="*/ 987420 h 1094537"/>
                    <a:gd name="connsiteX6" fmla="*/ 171 w 1405126"/>
                    <a:gd name="connsiteY6" fmla="*/ 617306 h 1094537"/>
                    <a:gd name="connsiteX7" fmla="*/ 283200 w 1405126"/>
                    <a:gd name="connsiteY7" fmla="*/ 116563 h 1094537"/>
                    <a:gd name="connsiteX8" fmla="*/ 718628 w 1405126"/>
                    <a:gd name="connsiteY8" fmla="*/ 7706 h 1094537"/>
                    <a:gd name="connsiteX0" fmla="*/ 666476 w 1405126"/>
                    <a:gd name="connsiteY0" fmla="*/ 15339 h 1081309"/>
                    <a:gd name="connsiteX1" fmla="*/ 936342 w 1405126"/>
                    <a:gd name="connsiteY1" fmla="*/ 27135 h 1081309"/>
                    <a:gd name="connsiteX2" fmla="*/ 1350000 w 1405126"/>
                    <a:gd name="connsiteY2" fmla="*/ 277506 h 1081309"/>
                    <a:gd name="connsiteX3" fmla="*/ 1339114 w 1405126"/>
                    <a:gd name="connsiteY3" fmla="*/ 789135 h 1081309"/>
                    <a:gd name="connsiteX4" fmla="*/ 783942 w 1405126"/>
                    <a:gd name="connsiteY4" fmla="*/ 1072164 h 1081309"/>
                    <a:gd name="connsiteX5" fmla="*/ 250542 w 1405126"/>
                    <a:gd name="connsiteY5" fmla="*/ 974192 h 1081309"/>
                    <a:gd name="connsiteX6" fmla="*/ 171 w 1405126"/>
                    <a:gd name="connsiteY6" fmla="*/ 604078 h 1081309"/>
                    <a:gd name="connsiteX7" fmla="*/ 283200 w 1405126"/>
                    <a:gd name="connsiteY7" fmla="*/ 103335 h 1081309"/>
                    <a:gd name="connsiteX8" fmla="*/ 666476 w 1405126"/>
                    <a:gd name="connsiteY8" fmla="*/ 15339 h 1081309"/>
                    <a:gd name="connsiteX0" fmla="*/ 666476 w 1405126"/>
                    <a:gd name="connsiteY0" fmla="*/ 22359 h 1088329"/>
                    <a:gd name="connsiteX1" fmla="*/ 936342 w 1405126"/>
                    <a:gd name="connsiteY1" fmla="*/ 34155 h 1088329"/>
                    <a:gd name="connsiteX2" fmla="*/ 1350000 w 1405126"/>
                    <a:gd name="connsiteY2" fmla="*/ 284526 h 1088329"/>
                    <a:gd name="connsiteX3" fmla="*/ 1339114 w 1405126"/>
                    <a:gd name="connsiteY3" fmla="*/ 796155 h 1088329"/>
                    <a:gd name="connsiteX4" fmla="*/ 783942 w 1405126"/>
                    <a:gd name="connsiteY4" fmla="*/ 1079184 h 1088329"/>
                    <a:gd name="connsiteX5" fmla="*/ 250542 w 1405126"/>
                    <a:gd name="connsiteY5" fmla="*/ 981212 h 1088329"/>
                    <a:gd name="connsiteX6" fmla="*/ 171 w 1405126"/>
                    <a:gd name="connsiteY6" fmla="*/ 611098 h 1088329"/>
                    <a:gd name="connsiteX7" fmla="*/ 168466 w 1405126"/>
                    <a:gd name="connsiteY7" fmla="*/ 221612 h 1088329"/>
                    <a:gd name="connsiteX8" fmla="*/ 666476 w 1405126"/>
                    <a:gd name="connsiteY8" fmla="*/ 22359 h 1088329"/>
                    <a:gd name="connsiteX0" fmla="*/ 638662 w 1405126"/>
                    <a:gd name="connsiteY0" fmla="*/ 21064 h 1090511"/>
                    <a:gd name="connsiteX1" fmla="*/ 936342 w 1405126"/>
                    <a:gd name="connsiteY1" fmla="*/ 36337 h 1090511"/>
                    <a:gd name="connsiteX2" fmla="*/ 1350000 w 1405126"/>
                    <a:gd name="connsiteY2" fmla="*/ 286708 h 1090511"/>
                    <a:gd name="connsiteX3" fmla="*/ 1339114 w 1405126"/>
                    <a:gd name="connsiteY3" fmla="*/ 798337 h 1090511"/>
                    <a:gd name="connsiteX4" fmla="*/ 783942 w 1405126"/>
                    <a:gd name="connsiteY4" fmla="*/ 1081366 h 1090511"/>
                    <a:gd name="connsiteX5" fmla="*/ 250542 w 1405126"/>
                    <a:gd name="connsiteY5" fmla="*/ 983394 h 1090511"/>
                    <a:gd name="connsiteX6" fmla="*/ 171 w 1405126"/>
                    <a:gd name="connsiteY6" fmla="*/ 613280 h 1090511"/>
                    <a:gd name="connsiteX7" fmla="*/ 168466 w 1405126"/>
                    <a:gd name="connsiteY7" fmla="*/ 223794 h 1090511"/>
                    <a:gd name="connsiteX8" fmla="*/ 638662 w 1405126"/>
                    <a:gd name="connsiteY8" fmla="*/ 21064 h 1090511"/>
                    <a:gd name="connsiteX0" fmla="*/ 638662 w 1405126"/>
                    <a:gd name="connsiteY0" fmla="*/ 12879 h 1082326"/>
                    <a:gd name="connsiteX1" fmla="*/ 936342 w 1405126"/>
                    <a:gd name="connsiteY1" fmla="*/ 28152 h 1082326"/>
                    <a:gd name="connsiteX2" fmla="*/ 1350000 w 1405126"/>
                    <a:gd name="connsiteY2" fmla="*/ 278523 h 1082326"/>
                    <a:gd name="connsiteX3" fmla="*/ 1339114 w 1405126"/>
                    <a:gd name="connsiteY3" fmla="*/ 790152 h 1082326"/>
                    <a:gd name="connsiteX4" fmla="*/ 783942 w 1405126"/>
                    <a:gd name="connsiteY4" fmla="*/ 1073181 h 1082326"/>
                    <a:gd name="connsiteX5" fmla="*/ 250542 w 1405126"/>
                    <a:gd name="connsiteY5" fmla="*/ 975209 h 1082326"/>
                    <a:gd name="connsiteX6" fmla="*/ 171 w 1405126"/>
                    <a:gd name="connsiteY6" fmla="*/ 605095 h 1082326"/>
                    <a:gd name="connsiteX7" fmla="*/ 168466 w 1405126"/>
                    <a:gd name="connsiteY7" fmla="*/ 215609 h 1082326"/>
                    <a:gd name="connsiteX8" fmla="*/ 638662 w 1405126"/>
                    <a:gd name="connsiteY8" fmla="*/ 12879 h 1082326"/>
                    <a:gd name="connsiteX0" fmla="*/ 638662 w 1395993"/>
                    <a:gd name="connsiteY0" fmla="*/ 5456 h 1074903"/>
                    <a:gd name="connsiteX1" fmla="*/ 1092798 w 1395993"/>
                    <a:gd name="connsiteY1" fmla="*/ 76358 h 1074903"/>
                    <a:gd name="connsiteX2" fmla="*/ 1350000 w 1395993"/>
                    <a:gd name="connsiteY2" fmla="*/ 271100 h 1074903"/>
                    <a:gd name="connsiteX3" fmla="*/ 1339114 w 1395993"/>
                    <a:gd name="connsiteY3" fmla="*/ 782729 h 1074903"/>
                    <a:gd name="connsiteX4" fmla="*/ 783942 w 1395993"/>
                    <a:gd name="connsiteY4" fmla="*/ 1065758 h 1074903"/>
                    <a:gd name="connsiteX5" fmla="*/ 250542 w 1395993"/>
                    <a:gd name="connsiteY5" fmla="*/ 967786 h 1074903"/>
                    <a:gd name="connsiteX6" fmla="*/ 171 w 1395993"/>
                    <a:gd name="connsiteY6" fmla="*/ 597672 h 1074903"/>
                    <a:gd name="connsiteX7" fmla="*/ 168466 w 1395993"/>
                    <a:gd name="connsiteY7" fmla="*/ 208186 h 1074903"/>
                    <a:gd name="connsiteX8" fmla="*/ 638662 w 1395993"/>
                    <a:gd name="connsiteY8" fmla="*/ 5456 h 1074903"/>
                    <a:gd name="connsiteX0" fmla="*/ 638662 w 1437777"/>
                    <a:gd name="connsiteY0" fmla="*/ 7217 h 1076664"/>
                    <a:gd name="connsiteX1" fmla="*/ 1092798 w 1437777"/>
                    <a:gd name="connsiteY1" fmla="*/ 78119 h 1076664"/>
                    <a:gd name="connsiteX2" fmla="*/ 1416059 w 1437777"/>
                    <a:gd name="connsiteY2" fmla="*/ 387595 h 1076664"/>
                    <a:gd name="connsiteX3" fmla="*/ 1339114 w 1437777"/>
                    <a:gd name="connsiteY3" fmla="*/ 784490 h 1076664"/>
                    <a:gd name="connsiteX4" fmla="*/ 783942 w 1437777"/>
                    <a:gd name="connsiteY4" fmla="*/ 1067519 h 1076664"/>
                    <a:gd name="connsiteX5" fmla="*/ 250542 w 1437777"/>
                    <a:gd name="connsiteY5" fmla="*/ 969547 h 1076664"/>
                    <a:gd name="connsiteX6" fmla="*/ 171 w 1437777"/>
                    <a:gd name="connsiteY6" fmla="*/ 599433 h 1076664"/>
                    <a:gd name="connsiteX7" fmla="*/ 168466 w 1437777"/>
                    <a:gd name="connsiteY7" fmla="*/ 209947 h 1076664"/>
                    <a:gd name="connsiteX8" fmla="*/ 638662 w 1437777"/>
                    <a:gd name="connsiteY8" fmla="*/ 7217 h 1076664"/>
                    <a:gd name="connsiteX0" fmla="*/ 638662 w 1429871"/>
                    <a:gd name="connsiteY0" fmla="*/ 7217 h 1074680"/>
                    <a:gd name="connsiteX1" fmla="*/ 1092798 w 1429871"/>
                    <a:gd name="connsiteY1" fmla="*/ 78119 h 1074680"/>
                    <a:gd name="connsiteX2" fmla="*/ 1416059 w 1429871"/>
                    <a:gd name="connsiteY2" fmla="*/ 387595 h 1074680"/>
                    <a:gd name="connsiteX3" fmla="*/ 1311300 w 1429871"/>
                    <a:gd name="connsiteY3" fmla="*/ 815781 h 1074680"/>
                    <a:gd name="connsiteX4" fmla="*/ 783942 w 1429871"/>
                    <a:gd name="connsiteY4" fmla="*/ 1067519 h 1074680"/>
                    <a:gd name="connsiteX5" fmla="*/ 250542 w 1429871"/>
                    <a:gd name="connsiteY5" fmla="*/ 969547 h 1074680"/>
                    <a:gd name="connsiteX6" fmla="*/ 171 w 1429871"/>
                    <a:gd name="connsiteY6" fmla="*/ 599433 h 1074680"/>
                    <a:gd name="connsiteX7" fmla="*/ 168466 w 1429871"/>
                    <a:gd name="connsiteY7" fmla="*/ 209947 h 1074680"/>
                    <a:gd name="connsiteX8" fmla="*/ 638662 w 1429871"/>
                    <a:gd name="connsiteY8" fmla="*/ 7217 h 107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871" h="1074680">
                      <a:moveTo>
                        <a:pt x="638662" y="7217"/>
                      </a:moveTo>
                      <a:cubicBezTo>
                        <a:pt x="792717" y="-14754"/>
                        <a:pt x="963232" y="14723"/>
                        <a:pt x="1092798" y="78119"/>
                      </a:cubicBezTo>
                      <a:cubicBezTo>
                        <a:pt x="1222364" y="141515"/>
                        <a:pt x="1379642" y="264651"/>
                        <a:pt x="1416059" y="387595"/>
                      </a:cubicBezTo>
                      <a:cubicBezTo>
                        <a:pt x="1452476" y="510539"/>
                        <a:pt x="1416653" y="702460"/>
                        <a:pt x="1311300" y="815781"/>
                      </a:cubicBezTo>
                      <a:cubicBezTo>
                        <a:pt x="1205947" y="929102"/>
                        <a:pt x="960735" y="1041891"/>
                        <a:pt x="783942" y="1067519"/>
                      </a:cubicBezTo>
                      <a:cubicBezTo>
                        <a:pt x="607149" y="1093147"/>
                        <a:pt x="381170" y="1047561"/>
                        <a:pt x="250542" y="969547"/>
                      </a:cubicBezTo>
                      <a:cubicBezTo>
                        <a:pt x="119913" y="891533"/>
                        <a:pt x="-5272" y="744576"/>
                        <a:pt x="171" y="599433"/>
                      </a:cubicBezTo>
                      <a:cubicBezTo>
                        <a:pt x="5614" y="454290"/>
                        <a:pt x="62051" y="308650"/>
                        <a:pt x="168466" y="209947"/>
                      </a:cubicBezTo>
                      <a:cubicBezTo>
                        <a:pt x="274881" y="111244"/>
                        <a:pt x="484607" y="29188"/>
                        <a:pt x="638662" y="7217"/>
                      </a:cubicBezTo>
                      <a:close/>
                    </a:path>
                  </a:pathLst>
                </a:custGeom>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5" name="Straight Connector 74"/>
                <p:cNvCxnSpPr/>
                <p:nvPr/>
              </p:nvCxnSpPr>
              <p:spPr>
                <a:xfrm>
                  <a:off x="3073691" y="2294521"/>
                  <a:ext cx="602186" cy="1294461"/>
                </a:xfrm>
                <a:prstGeom prst="line">
                  <a:avLst/>
                </a:prstGeom>
                <a:ln w="28575">
                  <a:solidFill>
                    <a:srgbClr val="E46C0A"/>
                  </a:solidFill>
                </a:ln>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flipH="1">
                  <a:off x="5195949" y="2041801"/>
                  <a:ext cx="508165" cy="1405668"/>
                </a:xfrm>
                <a:prstGeom prst="line">
                  <a:avLst/>
                </a:prstGeom>
                <a:ln w="28575">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79" name="Straight Connector 78"/>
                <p:cNvCxnSpPr/>
                <p:nvPr/>
              </p:nvCxnSpPr>
              <p:spPr>
                <a:xfrm>
                  <a:off x="4682187" y="1791516"/>
                  <a:ext cx="945590" cy="1470254"/>
                </a:xfrm>
                <a:prstGeom prst="line">
                  <a:avLst/>
                </a:prstGeom>
                <a:ln w="28575">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sp>
              <p:nvSpPr>
                <p:cNvPr id="70" name="Rectangle 69"/>
                <p:cNvSpPr/>
                <p:nvPr/>
              </p:nvSpPr>
              <p:spPr>
                <a:xfrm>
                  <a:off x="2748847" y="3303166"/>
                  <a:ext cx="3341997" cy="300787"/>
                </a:xfrm>
                <a:prstGeom prst="rect">
                  <a:avLst/>
                </a:prstGeom>
                <a:solidFill>
                  <a:schemeClr val="tx2">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TextBox 81"/>
                <p:cNvSpPr txBox="1"/>
                <p:nvPr/>
              </p:nvSpPr>
              <p:spPr>
                <a:xfrm>
                  <a:off x="4959034" y="3254593"/>
                  <a:ext cx="1184940" cy="369332"/>
                </a:xfrm>
                <a:prstGeom prst="rect">
                  <a:avLst/>
                </a:prstGeom>
                <a:noFill/>
              </p:spPr>
              <p:txBody>
                <a:bodyPr wrap="none" rtlCol="0">
                  <a:spAutoFit/>
                </a:bodyPr>
                <a:lstStyle/>
                <a:p>
                  <a:r>
                    <a:rPr lang="en-US" b="1" dirty="0" smtClean="0">
                      <a:solidFill>
                        <a:schemeClr val="bg1"/>
                      </a:solidFill>
                      <a:latin typeface="Arial" pitchFamily="34" charset="0"/>
                      <a:cs typeface="Arial" pitchFamily="34" charset="0"/>
                    </a:rPr>
                    <a:t>3D Fibrin</a:t>
                  </a:r>
                  <a:endParaRPr lang="en-US" b="1" dirty="0">
                    <a:solidFill>
                      <a:schemeClr val="bg1"/>
                    </a:solidFill>
                    <a:latin typeface="Arial" pitchFamily="34" charset="0"/>
                    <a:cs typeface="Arial" pitchFamily="34" charset="0"/>
                  </a:endParaRPr>
                </a:p>
              </p:txBody>
            </p:sp>
          </p:grpSp>
          <p:sp>
            <p:nvSpPr>
              <p:cNvPr id="90" name="TextBox 89"/>
              <p:cNvSpPr txBox="1"/>
              <p:nvPr/>
            </p:nvSpPr>
            <p:spPr>
              <a:xfrm>
                <a:off x="1942905" y="2049591"/>
                <a:ext cx="1112356" cy="646331"/>
              </a:xfrm>
              <a:prstGeom prst="rect">
                <a:avLst/>
              </a:prstGeom>
              <a:noFill/>
            </p:spPr>
            <p:txBody>
              <a:bodyPr wrap="none" rtlCol="0">
                <a:spAutoFit/>
              </a:bodyPr>
              <a:lstStyle/>
              <a:p>
                <a:r>
                  <a:rPr lang="en-US" b="1" dirty="0" smtClean="0">
                    <a:solidFill>
                      <a:srgbClr val="FF0000"/>
                    </a:solidFill>
                  </a:rPr>
                  <a:t>High Sox2</a:t>
                </a:r>
              </a:p>
              <a:p>
                <a:r>
                  <a:rPr lang="en-US" b="1" dirty="0" smtClean="0"/>
                  <a:t>Low Mitf</a:t>
                </a:r>
                <a:endParaRPr lang="en-US" b="1" dirty="0"/>
              </a:p>
            </p:txBody>
          </p:sp>
          <p:sp>
            <p:nvSpPr>
              <p:cNvPr id="92" name="TextBox 91"/>
              <p:cNvSpPr txBox="1"/>
              <p:nvPr/>
            </p:nvSpPr>
            <p:spPr>
              <a:xfrm>
                <a:off x="1234712" y="1689073"/>
                <a:ext cx="2621487" cy="369332"/>
              </a:xfrm>
              <a:prstGeom prst="rect">
                <a:avLst/>
              </a:prstGeom>
              <a:noFill/>
            </p:spPr>
            <p:txBody>
              <a:bodyPr wrap="none" rtlCol="0">
                <a:spAutoFit/>
              </a:bodyPr>
              <a:lstStyle/>
              <a:p>
                <a:r>
                  <a:rPr lang="en-US" b="1" dirty="0" smtClean="0">
                    <a:solidFill>
                      <a:srgbClr val="C00000"/>
                    </a:solidFill>
                  </a:rPr>
                  <a:t>Tumor Repopulating Cells</a:t>
                </a:r>
                <a:endParaRPr lang="en-US" b="1" dirty="0">
                  <a:solidFill>
                    <a:srgbClr val="C00000"/>
                  </a:solidFill>
                </a:endParaRPr>
              </a:p>
            </p:txBody>
          </p:sp>
        </p:grpSp>
        <p:grpSp>
          <p:nvGrpSpPr>
            <p:cNvPr id="7" name="Group 6"/>
            <p:cNvGrpSpPr/>
            <p:nvPr/>
          </p:nvGrpSpPr>
          <p:grpSpPr>
            <a:xfrm>
              <a:off x="1267261" y="1574725"/>
              <a:ext cx="6003790" cy="1483224"/>
              <a:chOff x="1234712" y="4873126"/>
              <a:chExt cx="6003790" cy="1483224"/>
            </a:xfrm>
          </p:grpSpPr>
          <p:grpSp>
            <p:nvGrpSpPr>
              <p:cNvPr id="97" name="Group 96"/>
              <p:cNvGrpSpPr/>
              <p:nvPr/>
            </p:nvGrpSpPr>
            <p:grpSpPr>
              <a:xfrm>
                <a:off x="3840344" y="5242458"/>
                <a:ext cx="3398158" cy="1113892"/>
                <a:chOff x="2815821" y="5326060"/>
                <a:chExt cx="3398158" cy="1113892"/>
              </a:xfrm>
            </p:grpSpPr>
            <p:sp>
              <p:nvSpPr>
                <p:cNvPr id="8" name="Rectangle 7"/>
                <p:cNvSpPr/>
                <p:nvPr/>
              </p:nvSpPr>
              <p:spPr>
                <a:xfrm>
                  <a:off x="2815821" y="6104893"/>
                  <a:ext cx="3341997" cy="300787"/>
                </a:xfrm>
                <a:prstGeom prst="rect">
                  <a:avLst/>
                </a:prstGeom>
                <a:solidFill>
                  <a:schemeClr val="tx2">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3073691" y="5326060"/>
                  <a:ext cx="2885692" cy="838175"/>
                </a:xfrm>
                <a:custGeom>
                  <a:avLst/>
                  <a:gdLst>
                    <a:gd name="connsiteX0" fmla="*/ 70070 w 5620895"/>
                    <a:gd name="connsiteY0" fmla="*/ 1427407 h 1617039"/>
                    <a:gd name="connsiteX1" fmla="*/ 1028013 w 5620895"/>
                    <a:gd name="connsiteY1" fmla="*/ 828693 h 1617039"/>
                    <a:gd name="connsiteX2" fmla="*/ 1692041 w 5620895"/>
                    <a:gd name="connsiteY2" fmla="*/ 600093 h 1617039"/>
                    <a:gd name="connsiteX3" fmla="*/ 2454041 w 5620895"/>
                    <a:gd name="connsiteY3" fmla="*/ 1379 h 1617039"/>
                    <a:gd name="connsiteX4" fmla="*/ 4010698 w 5620895"/>
                    <a:gd name="connsiteY4" fmla="*/ 447693 h 1617039"/>
                    <a:gd name="connsiteX5" fmla="*/ 4402584 w 5620895"/>
                    <a:gd name="connsiteY5" fmla="*/ 839579 h 1617039"/>
                    <a:gd name="connsiteX6" fmla="*/ 5512927 w 5620895"/>
                    <a:gd name="connsiteY6" fmla="*/ 1209693 h 1617039"/>
                    <a:gd name="connsiteX7" fmla="*/ 5578241 w 5620895"/>
                    <a:gd name="connsiteY7" fmla="*/ 1340321 h 1617039"/>
                    <a:gd name="connsiteX8" fmla="*/ 5512927 w 5620895"/>
                    <a:gd name="connsiteY8" fmla="*/ 1329436 h 1617039"/>
                    <a:gd name="connsiteX9" fmla="*/ 3531727 w 5620895"/>
                    <a:gd name="connsiteY9" fmla="*/ 1536264 h 1617039"/>
                    <a:gd name="connsiteX10" fmla="*/ 461955 w 5620895"/>
                    <a:gd name="connsiteY10" fmla="*/ 1612464 h 1617039"/>
                    <a:gd name="connsiteX11" fmla="*/ 70070 w 5620895"/>
                    <a:gd name="connsiteY11" fmla="*/ 1427407 h 1617039"/>
                    <a:gd name="connsiteX0" fmla="*/ 70070 w 5624980"/>
                    <a:gd name="connsiteY0" fmla="*/ 1427407 h 1617039"/>
                    <a:gd name="connsiteX1" fmla="*/ 1028013 w 5624980"/>
                    <a:gd name="connsiteY1" fmla="*/ 828693 h 1617039"/>
                    <a:gd name="connsiteX2" fmla="*/ 1692041 w 5624980"/>
                    <a:gd name="connsiteY2" fmla="*/ 600093 h 1617039"/>
                    <a:gd name="connsiteX3" fmla="*/ 2454041 w 5624980"/>
                    <a:gd name="connsiteY3" fmla="*/ 1379 h 1617039"/>
                    <a:gd name="connsiteX4" fmla="*/ 4010698 w 5624980"/>
                    <a:gd name="connsiteY4" fmla="*/ 447693 h 1617039"/>
                    <a:gd name="connsiteX5" fmla="*/ 4402584 w 5624980"/>
                    <a:gd name="connsiteY5" fmla="*/ 839579 h 1617039"/>
                    <a:gd name="connsiteX6" fmla="*/ 5512927 w 5624980"/>
                    <a:gd name="connsiteY6" fmla="*/ 1209693 h 1617039"/>
                    <a:gd name="connsiteX7" fmla="*/ 5578241 w 5624980"/>
                    <a:gd name="connsiteY7" fmla="*/ 1340321 h 1617039"/>
                    <a:gd name="connsiteX8" fmla="*/ 5436727 w 5624980"/>
                    <a:gd name="connsiteY8" fmla="*/ 1416522 h 1617039"/>
                    <a:gd name="connsiteX9" fmla="*/ 3531727 w 5624980"/>
                    <a:gd name="connsiteY9" fmla="*/ 1536264 h 1617039"/>
                    <a:gd name="connsiteX10" fmla="*/ 461955 w 5624980"/>
                    <a:gd name="connsiteY10" fmla="*/ 1612464 h 1617039"/>
                    <a:gd name="connsiteX11" fmla="*/ 70070 w 5624980"/>
                    <a:gd name="connsiteY11" fmla="*/ 1427407 h 1617039"/>
                    <a:gd name="connsiteX0" fmla="*/ 70070 w 5689368"/>
                    <a:gd name="connsiteY0" fmla="*/ 1427407 h 1617039"/>
                    <a:gd name="connsiteX1" fmla="*/ 1028013 w 5689368"/>
                    <a:gd name="connsiteY1" fmla="*/ 828693 h 1617039"/>
                    <a:gd name="connsiteX2" fmla="*/ 1692041 w 5689368"/>
                    <a:gd name="connsiteY2" fmla="*/ 600093 h 1617039"/>
                    <a:gd name="connsiteX3" fmla="*/ 2454041 w 5689368"/>
                    <a:gd name="connsiteY3" fmla="*/ 1379 h 1617039"/>
                    <a:gd name="connsiteX4" fmla="*/ 4010698 w 5689368"/>
                    <a:gd name="connsiteY4" fmla="*/ 447693 h 1617039"/>
                    <a:gd name="connsiteX5" fmla="*/ 4402584 w 5689368"/>
                    <a:gd name="connsiteY5" fmla="*/ 839579 h 1617039"/>
                    <a:gd name="connsiteX6" fmla="*/ 5512927 w 5689368"/>
                    <a:gd name="connsiteY6" fmla="*/ 1209693 h 1617039"/>
                    <a:gd name="connsiteX7" fmla="*/ 5676213 w 5689368"/>
                    <a:gd name="connsiteY7" fmla="*/ 1383864 h 1617039"/>
                    <a:gd name="connsiteX8" fmla="*/ 5436727 w 5689368"/>
                    <a:gd name="connsiteY8" fmla="*/ 1416522 h 1617039"/>
                    <a:gd name="connsiteX9" fmla="*/ 3531727 w 5689368"/>
                    <a:gd name="connsiteY9" fmla="*/ 1536264 h 1617039"/>
                    <a:gd name="connsiteX10" fmla="*/ 461955 w 5689368"/>
                    <a:gd name="connsiteY10" fmla="*/ 1612464 h 1617039"/>
                    <a:gd name="connsiteX11" fmla="*/ 70070 w 5689368"/>
                    <a:gd name="connsiteY11" fmla="*/ 1427407 h 1617039"/>
                    <a:gd name="connsiteX0" fmla="*/ 68191 w 5689099"/>
                    <a:gd name="connsiteY0" fmla="*/ 1427407 h 1613315"/>
                    <a:gd name="connsiteX1" fmla="*/ 1026134 w 5689099"/>
                    <a:gd name="connsiteY1" fmla="*/ 828693 h 1613315"/>
                    <a:gd name="connsiteX2" fmla="*/ 1690162 w 5689099"/>
                    <a:gd name="connsiteY2" fmla="*/ 600093 h 1613315"/>
                    <a:gd name="connsiteX3" fmla="*/ 2452162 w 5689099"/>
                    <a:gd name="connsiteY3" fmla="*/ 1379 h 1613315"/>
                    <a:gd name="connsiteX4" fmla="*/ 4008819 w 5689099"/>
                    <a:gd name="connsiteY4" fmla="*/ 447693 h 1613315"/>
                    <a:gd name="connsiteX5" fmla="*/ 4400705 w 5689099"/>
                    <a:gd name="connsiteY5" fmla="*/ 839579 h 1613315"/>
                    <a:gd name="connsiteX6" fmla="*/ 5511048 w 5689099"/>
                    <a:gd name="connsiteY6" fmla="*/ 1209693 h 1613315"/>
                    <a:gd name="connsiteX7" fmla="*/ 5674334 w 5689099"/>
                    <a:gd name="connsiteY7" fmla="*/ 1383864 h 1613315"/>
                    <a:gd name="connsiteX8" fmla="*/ 5434848 w 5689099"/>
                    <a:gd name="connsiteY8" fmla="*/ 1416522 h 1613315"/>
                    <a:gd name="connsiteX9" fmla="*/ 3497191 w 5689099"/>
                    <a:gd name="connsiteY9" fmla="*/ 1372978 h 1613315"/>
                    <a:gd name="connsiteX10" fmla="*/ 460076 w 5689099"/>
                    <a:gd name="connsiteY10" fmla="*/ 1612464 h 1613315"/>
                    <a:gd name="connsiteX11" fmla="*/ 68191 w 5689099"/>
                    <a:gd name="connsiteY11" fmla="*/ 1427407 h 1613315"/>
                    <a:gd name="connsiteX0" fmla="*/ 60218 w 5681126"/>
                    <a:gd name="connsiteY0" fmla="*/ 1427407 h 1482366"/>
                    <a:gd name="connsiteX1" fmla="*/ 1018161 w 5681126"/>
                    <a:gd name="connsiteY1" fmla="*/ 828693 h 1482366"/>
                    <a:gd name="connsiteX2" fmla="*/ 1682189 w 5681126"/>
                    <a:gd name="connsiteY2" fmla="*/ 600093 h 1482366"/>
                    <a:gd name="connsiteX3" fmla="*/ 2444189 w 5681126"/>
                    <a:gd name="connsiteY3" fmla="*/ 1379 h 1482366"/>
                    <a:gd name="connsiteX4" fmla="*/ 4000846 w 5681126"/>
                    <a:gd name="connsiteY4" fmla="*/ 447693 h 1482366"/>
                    <a:gd name="connsiteX5" fmla="*/ 4392732 w 5681126"/>
                    <a:gd name="connsiteY5" fmla="*/ 839579 h 1482366"/>
                    <a:gd name="connsiteX6" fmla="*/ 5503075 w 5681126"/>
                    <a:gd name="connsiteY6" fmla="*/ 1209693 h 1482366"/>
                    <a:gd name="connsiteX7" fmla="*/ 5666361 w 5681126"/>
                    <a:gd name="connsiteY7" fmla="*/ 1383864 h 1482366"/>
                    <a:gd name="connsiteX8" fmla="*/ 5426875 w 5681126"/>
                    <a:gd name="connsiteY8" fmla="*/ 1416522 h 1482366"/>
                    <a:gd name="connsiteX9" fmla="*/ 3489218 w 5681126"/>
                    <a:gd name="connsiteY9" fmla="*/ 1372978 h 1482366"/>
                    <a:gd name="connsiteX10" fmla="*/ 473874 w 5681126"/>
                    <a:gd name="connsiteY10" fmla="*/ 1449179 h 1482366"/>
                    <a:gd name="connsiteX11" fmla="*/ 60218 w 5681126"/>
                    <a:gd name="connsiteY11" fmla="*/ 1427407 h 1482366"/>
                    <a:gd name="connsiteX0" fmla="*/ 122473 w 5558324"/>
                    <a:gd name="connsiteY0" fmla="*/ 1285893 h 1452017"/>
                    <a:gd name="connsiteX1" fmla="*/ 895359 w 5558324"/>
                    <a:gd name="connsiteY1" fmla="*/ 828693 h 1452017"/>
                    <a:gd name="connsiteX2" fmla="*/ 1559387 w 5558324"/>
                    <a:gd name="connsiteY2" fmla="*/ 600093 h 1452017"/>
                    <a:gd name="connsiteX3" fmla="*/ 2321387 w 5558324"/>
                    <a:gd name="connsiteY3" fmla="*/ 1379 h 1452017"/>
                    <a:gd name="connsiteX4" fmla="*/ 3878044 w 5558324"/>
                    <a:gd name="connsiteY4" fmla="*/ 447693 h 1452017"/>
                    <a:gd name="connsiteX5" fmla="*/ 4269930 w 5558324"/>
                    <a:gd name="connsiteY5" fmla="*/ 839579 h 1452017"/>
                    <a:gd name="connsiteX6" fmla="*/ 5380273 w 5558324"/>
                    <a:gd name="connsiteY6" fmla="*/ 1209693 h 1452017"/>
                    <a:gd name="connsiteX7" fmla="*/ 5543559 w 5558324"/>
                    <a:gd name="connsiteY7" fmla="*/ 1383864 h 1452017"/>
                    <a:gd name="connsiteX8" fmla="*/ 5304073 w 5558324"/>
                    <a:gd name="connsiteY8" fmla="*/ 1416522 h 1452017"/>
                    <a:gd name="connsiteX9" fmla="*/ 3366416 w 5558324"/>
                    <a:gd name="connsiteY9" fmla="*/ 1372978 h 1452017"/>
                    <a:gd name="connsiteX10" fmla="*/ 351072 w 5558324"/>
                    <a:gd name="connsiteY10" fmla="*/ 1449179 h 1452017"/>
                    <a:gd name="connsiteX11" fmla="*/ 122473 w 5558324"/>
                    <a:gd name="connsiteY11" fmla="*/ 1285893 h 1452017"/>
                    <a:gd name="connsiteX0" fmla="*/ 120449 w 5557947"/>
                    <a:gd name="connsiteY0" fmla="*/ 1285893 h 1460904"/>
                    <a:gd name="connsiteX1" fmla="*/ 893335 w 5557947"/>
                    <a:gd name="connsiteY1" fmla="*/ 828693 h 1460904"/>
                    <a:gd name="connsiteX2" fmla="*/ 1557363 w 5557947"/>
                    <a:gd name="connsiteY2" fmla="*/ 600093 h 1460904"/>
                    <a:gd name="connsiteX3" fmla="*/ 2319363 w 5557947"/>
                    <a:gd name="connsiteY3" fmla="*/ 1379 h 1460904"/>
                    <a:gd name="connsiteX4" fmla="*/ 3876020 w 5557947"/>
                    <a:gd name="connsiteY4" fmla="*/ 447693 h 1460904"/>
                    <a:gd name="connsiteX5" fmla="*/ 4267906 w 5557947"/>
                    <a:gd name="connsiteY5" fmla="*/ 839579 h 1460904"/>
                    <a:gd name="connsiteX6" fmla="*/ 5378249 w 5557947"/>
                    <a:gd name="connsiteY6" fmla="*/ 1209693 h 1460904"/>
                    <a:gd name="connsiteX7" fmla="*/ 5541535 w 5557947"/>
                    <a:gd name="connsiteY7" fmla="*/ 1383864 h 1460904"/>
                    <a:gd name="connsiteX8" fmla="*/ 5302049 w 5557947"/>
                    <a:gd name="connsiteY8" fmla="*/ 1416522 h 1460904"/>
                    <a:gd name="connsiteX9" fmla="*/ 3331735 w 5557947"/>
                    <a:gd name="connsiteY9" fmla="*/ 1416521 h 1460904"/>
                    <a:gd name="connsiteX10" fmla="*/ 349048 w 5557947"/>
                    <a:gd name="connsiteY10" fmla="*/ 1449179 h 1460904"/>
                    <a:gd name="connsiteX11" fmla="*/ 120449 w 5557947"/>
                    <a:gd name="connsiteY11" fmla="*/ 1285893 h 1460904"/>
                    <a:gd name="connsiteX0" fmla="*/ 122472 w 5558323"/>
                    <a:gd name="connsiteY0" fmla="*/ 1285893 h 1493128"/>
                    <a:gd name="connsiteX1" fmla="*/ 895358 w 5558323"/>
                    <a:gd name="connsiteY1" fmla="*/ 828693 h 1493128"/>
                    <a:gd name="connsiteX2" fmla="*/ 1559386 w 5558323"/>
                    <a:gd name="connsiteY2" fmla="*/ 600093 h 1493128"/>
                    <a:gd name="connsiteX3" fmla="*/ 2321386 w 5558323"/>
                    <a:gd name="connsiteY3" fmla="*/ 1379 h 1493128"/>
                    <a:gd name="connsiteX4" fmla="*/ 3878043 w 5558323"/>
                    <a:gd name="connsiteY4" fmla="*/ 447693 h 1493128"/>
                    <a:gd name="connsiteX5" fmla="*/ 4269929 w 5558323"/>
                    <a:gd name="connsiteY5" fmla="*/ 839579 h 1493128"/>
                    <a:gd name="connsiteX6" fmla="*/ 5380272 w 5558323"/>
                    <a:gd name="connsiteY6" fmla="*/ 1209693 h 1493128"/>
                    <a:gd name="connsiteX7" fmla="*/ 5543558 w 5558323"/>
                    <a:gd name="connsiteY7" fmla="*/ 1383864 h 1493128"/>
                    <a:gd name="connsiteX8" fmla="*/ 5304072 w 5558323"/>
                    <a:gd name="connsiteY8" fmla="*/ 1416522 h 1493128"/>
                    <a:gd name="connsiteX9" fmla="*/ 3366416 w 5558323"/>
                    <a:gd name="connsiteY9" fmla="*/ 1470949 h 1493128"/>
                    <a:gd name="connsiteX10" fmla="*/ 351071 w 5558323"/>
                    <a:gd name="connsiteY10" fmla="*/ 1449179 h 1493128"/>
                    <a:gd name="connsiteX11" fmla="*/ 122472 w 5558323"/>
                    <a:gd name="connsiteY11" fmla="*/ 1285893 h 1493128"/>
                    <a:gd name="connsiteX0" fmla="*/ 122472 w 5558323"/>
                    <a:gd name="connsiteY0" fmla="*/ 1285893 h 1493128"/>
                    <a:gd name="connsiteX1" fmla="*/ 895358 w 5558323"/>
                    <a:gd name="connsiteY1" fmla="*/ 828693 h 1493128"/>
                    <a:gd name="connsiteX2" fmla="*/ 1559386 w 5558323"/>
                    <a:gd name="connsiteY2" fmla="*/ 600093 h 1493128"/>
                    <a:gd name="connsiteX3" fmla="*/ 2321386 w 5558323"/>
                    <a:gd name="connsiteY3" fmla="*/ 1379 h 1493128"/>
                    <a:gd name="connsiteX4" fmla="*/ 3878043 w 5558323"/>
                    <a:gd name="connsiteY4" fmla="*/ 447693 h 1493128"/>
                    <a:gd name="connsiteX5" fmla="*/ 4269929 w 5558323"/>
                    <a:gd name="connsiteY5" fmla="*/ 839579 h 1493128"/>
                    <a:gd name="connsiteX6" fmla="*/ 5380272 w 5558323"/>
                    <a:gd name="connsiteY6" fmla="*/ 1209693 h 1493128"/>
                    <a:gd name="connsiteX7" fmla="*/ 5543558 w 5558323"/>
                    <a:gd name="connsiteY7" fmla="*/ 1383864 h 1493128"/>
                    <a:gd name="connsiteX8" fmla="*/ 5304072 w 5558323"/>
                    <a:gd name="connsiteY8" fmla="*/ 1416522 h 1493128"/>
                    <a:gd name="connsiteX9" fmla="*/ 3366416 w 5558323"/>
                    <a:gd name="connsiteY9" fmla="*/ 1470949 h 1493128"/>
                    <a:gd name="connsiteX10" fmla="*/ 351071 w 5558323"/>
                    <a:gd name="connsiteY10" fmla="*/ 1449179 h 1493128"/>
                    <a:gd name="connsiteX11" fmla="*/ 122472 w 5558323"/>
                    <a:gd name="connsiteY11" fmla="*/ 1285893 h 1493128"/>
                    <a:gd name="connsiteX0" fmla="*/ 122472 w 5558323"/>
                    <a:gd name="connsiteY0" fmla="*/ 1285893 h 1470949"/>
                    <a:gd name="connsiteX1" fmla="*/ 895358 w 5558323"/>
                    <a:gd name="connsiteY1" fmla="*/ 828693 h 1470949"/>
                    <a:gd name="connsiteX2" fmla="*/ 1559386 w 5558323"/>
                    <a:gd name="connsiteY2" fmla="*/ 600093 h 1470949"/>
                    <a:gd name="connsiteX3" fmla="*/ 2321386 w 5558323"/>
                    <a:gd name="connsiteY3" fmla="*/ 1379 h 1470949"/>
                    <a:gd name="connsiteX4" fmla="*/ 3878043 w 5558323"/>
                    <a:gd name="connsiteY4" fmla="*/ 447693 h 1470949"/>
                    <a:gd name="connsiteX5" fmla="*/ 4269929 w 5558323"/>
                    <a:gd name="connsiteY5" fmla="*/ 839579 h 1470949"/>
                    <a:gd name="connsiteX6" fmla="*/ 5380272 w 5558323"/>
                    <a:gd name="connsiteY6" fmla="*/ 1209693 h 1470949"/>
                    <a:gd name="connsiteX7" fmla="*/ 5543558 w 5558323"/>
                    <a:gd name="connsiteY7" fmla="*/ 1383864 h 1470949"/>
                    <a:gd name="connsiteX8" fmla="*/ 5304072 w 5558323"/>
                    <a:gd name="connsiteY8" fmla="*/ 1416522 h 1470949"/>
                    <a:gd name="connsiteX9" fmla="*/ 3366416 w 5558323"/>
                    <a:gd name="connsiteY9" fmla="*/ 1470949 h 1470949"/>
                    <a:gd name="connsiteX10" fmla="*/ 351071 w 5558323"/>
                    <a:gd name="connsiteY10" fmla="*/ 1449179 h 1470949"/>
                    <a:gd name="connsiteX11" fmla="*/ 122472 w 5558323"/>
                    <a:gd name="connsiteY11" fmla="*/ 1285893 h 1470949"/>
                    <a:gd name="connsiteX0" fmla="*/ 122472 w 5558323"/>
                    <a:gd name="connsiteY0" fmla="*/ 1285314 h 1470370"/>
                    <a:gd name="connsiteX1" fmla="*/ 895358 w 5558323"/>
                    <a:gd name="connsiteY1" fmla="*/ 828114 h 1470370"/>
                    <a:gd name="connsiteX2" fmla="*/ 1559386 w 5558323"/>
                    <a:gd name="connsiteY2" fmla="*/ 599514 h 1470370"/>
                    <a:gd name="connsiteX3" fmla="*/ 2321386 w 5558323"/>
                    <a:gd name="connsiteY3" fmla="*/ 800 h 1470370"/>
                    <a:gd name="connsiteX4" fmla="*/ 3595014 w 5558323"/>
                    <a:gd name="connsiteY4" fmla="*/ 479771 h 1470370"/>
                    <a:gd name="connsiteX5" fmla="*/ 4269929 w 5558323"/>
                    <a:gd name="connsiteY5" fmla="*/ 839000 h 1470370"/>
                    <a:gd name="connsiteX6" fmla="*/ 5380272 w 5558323"/>
                    <a:gd name="connsiteY6" fmla="*/ 1209114 h 1470370"/>
                    <a:gd name="connsiteX7" fmla="*/ 5543558 w 5558323"/>
                    <a:gd name="connsiteY7" fmla="*/ 1383285 h 1470370"/>
                    <a:gd name="connsiteX8" fmla="*/ 5304072 w 5558323"/>
                    <a:gd name="connsiteY8" fmla="*/ 1415943 h 1470370"/>
                    <a:gd name="connsiteX9" fmla="*/ 3366416 w 5558323"/>
                    <a:gd name="connsiteY9" fmla="*/ 1470370 h 1470370"/>
                    <a:gd name="connsiteX10" fmla="*/ 351071 w 5558323"/>
                    <a:gd name="connsiteY10" fmla="*/ 1448600 h 1470370"/>
                    <a:gd name="connsiteX11" fmla="*/ 122472 w 5558323"/>
                    <a:gd name="connsiteY11" fmla="*/ 1285314 h 1470370"/>
                    <a:gd name="connsiteX0" fmla="*/ 122472 w 5558323"/>
                    <a:gd name="connsiteY0" fmla="*/ 1176712 h 1361768"/>
                    <a:gd name="connsiteX1" fmla="*/ 895358 w 5558323"/>
                    <a:gd name="connsiteY1" fmla="*/ 719512 h 1361768"/>
                    <a:gd name="connsiteX2" fmla="*/ 1559386 w 5558323"/>
                    <a:gd name="connsiteY2" fmla="*/ 490912 h 1361768"/>
                    <a:gd name="connsiteX3" fmla="*/ 2245186 w 5558323"/>
                    <a:gd name="connsiteY3" fmla="*/ 1055 h 1361768"/>
                    <a:gd name="connsiteX4" fmla="*/ 3595014 w 5558323"/>
                    <a:gd name="connsiteY4" fmla="*/ 371169 h 1361768"/>
                    <a:gd name="connsiteX5" fmla="*/ 4269929 w 5558323"/>
                    <a:gd name="connsiteY5" fmla="*/ 730398 h 1361768"/>
                    <a:gd name="connsiteX6" fmla="*/ 5380272 w 5558323"/>
                    <a:gd name="connsiteY6" fmla="*/ 1100512 h 1361768"/>
                    <a:gd name="connsiteX7" fmla="*/ 5543558 w 5558323"/>
                    <a:gd name="connsiteY7" fmla="*/ 1274683 h 1361768"/>
                    <a:gd name="connsiteX8" fmla="*/ 5304072 w 5558323"/>
                    <a:gd name="connsiteY8" fmla="*/ 1307341 h 1361768"/>
                    <a:gd name="connsiteX9" fmla="*/ 3366416 w 5558323"/>
                    <a:gd name="connsiteY9" fmla="*/ 1361768 h 1361768"/>
                    <a:gd name="connsiteX10" fmla="*/ 351071 w 5558323"/>
                    <a:gd name="connsiteY10" fmla="*/ 1339998 h 1361768"/>
                    <a:gd name="connsiteX11" fmla="*/ 122472 w 5558323"/>
                    <a:gd name="connsiteY11" fmla="*/ 1176712 h 1361768"/>
                    <a:gd name="connsiteX0" fmla="*/ 122472 w 5558323"/>
                    <a:gd name="connsiteY0" fmla="*/ 1175891 h 1360947"/>
                    <a:gd name="connsiteX1" fmla="*/ 895358 w 5558323"/>
                    <a:gd name="connsiteY1" fmla="*/ 718691 h 1360947"/>
                    <a:gd name="connsiteX2" fmla="*/ 1450529 w 5558323"/>
                    <a:gd name="connsiteY2" fmla="*/ 424776 h 1360947"/>
                    <a:gd name="connsiteX3" fmla="*/ 2245186 w 5558323"/>
                    <a:gd name="connsiteY3" fmla="*/ 234 h 1360947"/>
                    <a:gd name="connsiteX4" fmla="*/ 3595014 w 5558323"/>
                    <a:gd name="connsiteY4" fmla="*/ 370348 h 1360947"/>
                    <a:gd name="connsiteX5" fmla="*/ 4269929 w 5558323"/>
                    <a:gd name="connsiteY5" fmla="*/ 729577 h 1360947"/>
                    <a:gd name="connsiteX6" fmla="*/ 5380272 w 5558323"/>
                    <a:gd name="connsiteY6" fmla="*/ 1099691 h 1360947"/>
                    <a:gd name="connsiteX7" fmla="*/ 5543558 w 5558323"/>
                    <a:gd name="connsiteY7" fmla="*/ 1273862 h 1360947"/>
                    <a:gd name="connsiteX8" fmla="*/ 5304072 w 5558323"/>
                    <a:gd name="connsiteY8" fmla="*/ 1306520 h 1360947"/>
                    <a:gd name="connsiteX9" fmla="*/ 3366416 w 5558323"/>
                    <a:gd name="connsiteY9" fmla="*/ 1360947 h 1360947"/>
                    <a:gd name="connsiteX10" fmla="*/ 351071 w 5558323"/>
                    <a:gd name="connsiteY10" fmla="*/ 1339177 h 1360947"/>
                    <a:gd name="connsiteX11" fmla="*/ 122472 w 5558323"/>
                    <a:gd name="connsiteY11" fmla="*/ 1175891 h 1360947"/>
                    <a:gd name="connsiteX0" fmla="*/ 175318 w 5502312"/>
                    <a:gd name="connsiteY0" fmla="*/ 1056148 h 1363607"/>
                    <a:gd name="connsiteX1" fmla="*/ 839347 w 5502312"/>
                    <a:gd name="connsiteY1" fmla="*/ 718691 h 1363607"/>
                    <a:gd name="connsiteX2" fmla="*/ 1394518 w 5502312"/>
                    <a:gd name="connsiteY2" fmla="*/ 424776 h 1363607"/>
                    <a:gd name="connsiteX3" fmla="*/ 2189175 w 5502312"/>
                    <a:gd name="connsiteY3" fmla="*/ 234 h 1363607"/>
                    <a:gd name="connsiteX4" fmla="*/ 3539003 w 5502312"/>
                    <a:gd name="connsiteY4" fmla="*/ 370348 h 1363607"/>
                    <a:gd name="connsiteX5" fmla="*/ 4213918 w 5502312"/>
                    <a:gd name="connsiteY5" fmla="*/ 729577 h 1363607"/>
                    <a:gd name="connsiteX6" fmla="*/ 5324261 w 5502312"/>
                    <a:gd name="connsiteY6" fmla="*/ 1099691 h 1363607"/>
                    <a:gd name="connsiteX7" fmla="*/ 5487547 w 5502312"/>
                    <a:gd name="connsiteY7" fmla="*/ 1273862 h 1363607"/>
                    <a:gd name="connsiteX8" fmla="*/ 5248061 w 5502312"/>
                    <a:gd name="connsiteY8" fmla="*/ 1306520 h 1363607"/>
                    <a:gd name="connsiteX9" fmla="*/ 3310405 w 5502312"/>
                    <a:gd name="connsiteY9" fmla="*/ 1360947 h 1363607"/>
                    <a:gd name="connsiteX10" fmla="*/ 295060 w 5502312"/>
                    <a:gd name="connsiteY10" fmla="*/ 1339177 h 1363607"/>
                    <a:gd name="connsiteX11" fmla="*/ 175318 w 5502312"/>
                    <a:gd name="connsiteY11" fmla="*/ 1056148 h 1363607"/>
                    <a:gd name="connsiteX0" fmla="*/ 175318 w 5502312"/>
                    <a:gd name="connsiteY0" fmla="*/ 1056514 h 1363973"/>
                    <a:gd name="connsiteX1" fmla="*/ 839347 w 5502312"/>
                    <a:gd name="connsiteY1" fmla="*/ 719057 h 1363973"/>
                    <a:gd name="connsiteX2" fmla="*/ 1394518 w 5502312"/>
                    <a:gd name="connsiteY2" fmla="*/ 425142 h 1363973"/>
                    <a:gd name="connsiteX3" fmla="*/ 2189175 w 5502312"/>
                    <a:gd name="connsiteY3" fmla="*/ 600 h 1363973"/>
                    <a:gd name="connsiteX4" fmla="*/ 3462803 w 5502312"/>
                    <a:gd name="connsiteY4" fmla="*/ 523114 h 1363973"/>
                    <a:gd name="connsiteX5" fmla="*/ 4213918 w 5502312"/>
                    <a:gd name="connsiteY5" fmla="*/ 729943 h 1363973"/>
                    <a:gd name="connsiteX6" fmla="*/ 5324261 w 5502312"/>
                    <a:gd name="connsiteY6" fmla="*/ 1100057 h 1363973"/>
                    <a:gd name="connsiteX7" fmla="*/ 5487547 w 5502312"/>
                    <a:gd name="connsiteY7" fmla="*/ 1274228 h 1363973"/>
                    <a:gd name="connsiteX8" fmla="*/ 5248061 w 5502312"/>
                    <a:gd name="connsiteY8" fmla="*/ 1306886 h 1363973"/>
                    <a:gd name="connsiteX9" fmla="*/ 3310405 w 5502312"/>
                    <a:gd name="connsiteY9" fmla="*/ 1361313 h 1363973"/>
                    <a:gd name="connsiteX10" fmla="*/ 295060 w 5502312"/>
                    <a:gd name="connsiteY10" fmla="*/ 1339543 h 1363973"/>
                    <a:gd name="connsiteX11" fmla="*/ 175318 w 5502312"/>
                    <a:gd name="connsiteY11" fmla="*/ 1056514 h 1363973"/>
                    <a:gd name="connsiteX0" fmla="*/ 175318 w 5502312"/>
                    <a:gd name="connsiteY0" fmla="*/ 1056514 h 1363973"/>
                    <a:gd name="connsiteX1" fmla="*/ 839347 w 5502312"/>
                    <a:gd name="connsiteY1" fmla="*/ 719057 h 1363973"/>
                    <a:gd name="connsiteX2" fmla="*/ 1394518 w 5502312"/>
                    <a:gd name="connsiteY2" fmla="*/ 425142 h 1363973"/>
                    <a:gd name="connsiteX3" fmla="*/ 2189175 w 5502312"/>
                    <a:gd name="connsiteY3" fmla="*/ 600 h 1363973"/>
                    <a:gd name="connsiteX4" fmla="*/ 3462803 w 5502312"/>
                    <a:gd name="connsiteY4" fmla="*/ 523114 h 1363973"/>
                    <a:gd name="connsiteX5" fmla="*/ 4290118 w 5502312"/>
                    <a:gd name="connsiteY5" fmla="*/ 675515 h 1363973"/>
                    <a:gd name="connsiteX6" fmla="*/ 5324261 w 5502312"/>
                    <a:gd name="connsiteY6" fmla="*/ 1100057 h 1363973"/>
                    <a:gd name="connsiteX7" fmla="*/ 5487547 w 5502312"/>
                    <a:gd name="connsiteY7" fmla="*/ 1274228 h 1363973"/>
                    <a:gd name="connsiteX8" fmla="*/ 5248061 w 5502312"/>
                    <a:gd name="connsiteY8" fmla="*/ 1306886 h 1363973"/>
                    <a:gd name="connsiteX9" fmla="*/ 3310405 w 5502312"/>
                    <a:gd name="connsiteY9" fmla="*/ 1361313 h 1363973"/>
                    <a:gd name="connsiteX10" fmla="*/ 295060 w 5502312"/>
                    <a:gd name="connsiteY10" fmla="*/ 1339543 h 1363973"/>
                    <a:gd name="connsiteX11" fmla="*/ 175318 w 5502312"/>
                    <a:gd name="connsiteY11" fmla="*/ 1056514 h 1363973"/>
                    <a:gd name="connsiteX0" fmla="*/ 175318 w 5502312"/>
                    <a:gd name="connsiteY0" fmla="*/ 1056514 h 1363973"/>
                    <a:gd name="connsiteX1" fmla="*/ 839347 w 5502312"/>
                    <a:gd name="connsiteY1" fmla="*/ 719057 h 1363973"/>
                    <a:gd name="connsiteX2" fmla="*/ 1394518 w 5502312"/>
                    <a:gd name="connsiteY2" fmla="*/ 425142 h 1363973"/>
                    <a:gd name="connsiteX3" fmla="*/ 2189175 w 5502312"/>
                    <a:gd name="connsiteY3" fmla="*/ 600 h 1363973"/>
                    <a:gd name="connsiteX4" fmla="*/ 3462803 w 5502312"/>
                    <a:gd name="connsiteY4" fmla="*/ 523114 h 1363973"/>
                    <a:gd name="connsiteX5" fmla="*/ 4290118 w 5502312"/>
                    <a:gd name="connsiteY5" fmla="*/ 675515 h 1363973"/>
                    <a:gd name="connsiteX6" fmla="*/ 5324261 w 5502312"/>
                    <a:gd name="connsiteY6" fmla="*/ 1100057 h 1363973"/>
                    <a:gd name="connsiteX7" fmla="*/ 5487547 w 5502312"/>
                    <a:gd name="connsiteY7" fmla="*/ 1274228 h 1363973"/>
                    <a:gd name="connsiteX8" fmla="*/ 5248061 w 5502312"/>
                    <a:gd name="connsiteY8" fmla="*/ 1306886 h 1363973"/>
                    <a:gd name="connsiteX9" fmla="*/ 3310405 w 5502312"/>
                    <a:gd name="connsiteY9" fmla="*/ 1361313 h 1363973"/>
                    <a:gd name="connsiteX10" fmla="*/ 295060 w 5502312"/>
                    <a:gd name="connsiteY10" fmla="*/ 1339543 h 1363973"/>
                    <a:gd name="connsiteX11" fmla="*/ 175318 w 5502312"/>
                    <a:gd name="connsiteY11" fmla="*/ 1056514 h 1363973"/>
                    <a:gd name="connsiteX0" fmla="*/ 169549 w 5507429"/>
                    <a:gd name="connsiteY0" fmla="*/ 1023857 h 1366363"/>
                    <a:gd name="connsiteX1" fmla="*/ 844464 w 5507429"/>
                    <a:gd name="connsiteY1" fmla="*/ 719057 h 1366363"/>
                    <a:gd name="connsiteX2" fmla="*/ 1399635 w 5507429"/>
                    <a:gd name="connsiteY2" fmla="*/ 425142 h 1366363"/>
                    <a:gd name="connsiteX3" fmla="*/ 2194292 w 5507429"/>
                    <a:gd name="connsiteY3" fmla="*/ 600 h 1366363"/>
                    <a:gd name="connsiteX4" fmla="*/ 3467920 w 5507429"/>
                    <a:gd name="connsiteY4" fmla="*/ 523114 h 1366363"/>
                    <a:gd name="connsiteX5" fmla="*/ 4295235 w 5507429"/>
                    <a:gd name="connsiteY5" fmla="*/ 675515 h 1366363"/>
                    <a:gd name="connsiteX6" fmla="*/ 5329378 w 5507429"/>
                    <a:gd name="connsiteY6" fmla="*/ 1100057 h 1366363"/>
                    <a:gd name="connsiteX7" fmla="*/ 5492664 w 5507429"/>
                    <a:gd name="connsiteY7" fmla="*/ 1274228 h 1366363"/>
                    <a:gd name="connsiteX8" fmla="*/ 5253178 w 5507429"/>
                    <a:gd name="connsiteY8" fmla="*/ 1306886 h 1366363"/>
                    <a:gd name="connsiteX9" fmla="*/ 3315522 w 5507429"/>
                    <a:gd name="connsiteY9" fmla="*/ 1361313 h 1366363"/>
                    <a:gd name="connsiteX10" fmla="*/ 300177 w 5507429"/>
                    <a:gd name="connsiteY10" fmla="*/ 1339543 h 1366363"/>
                    <a:gd name="connsiteX11" fmla="*/ 169549 w 5507429"/>
                    <a:gd name="connsiteY11" fmla="*/ 1023857 h 1366363"/>
                    <a:gd name="connsiteX0" fmla="*/ 169549 w 5507429"/>
                    <a:gd name="connsiteY0" fmla="*/ 1012989 h 1355495"/>
                    <a:gd name="connsiteX1" fmla="*/ 844464 w 5507429"/>
                    <a:gd name="connsiteY1" fmla="*/ 708189 h 1355495"/>
                    <a:gd name="connsiteX2" fmla="*/ 1399635 w 5507429"/>
                    <a:gd name="connsiteY2" fmla="*/ 414274 h 1355495"/>
                    <a:gd name="connsiteX3" fmla="*/ 2324920 w 5507429"/>
                    <a:gd name="connsiteY3" fmla="*/ 618 h 1355495"/>
                    <a:gd name="connsiteX4" fmla="*/ 3467920 w 5507429"/>
                    <a:gd name="connsiteY4" fmla="*/ 512246 h 1355495"/>
                    <a:gd name="connsiteX5" fmla="*/ 4295235 w 5507429"/>
                    <a:gd name="connsiteY5" fmla="*/ 664647 h 1355495"/>
                    <a:gd name="connsiteX6" fmla="*/ 5329378 w 5507429"/>
                    <a:gd name="connsiteY6" fmla="*/ 1089189 h 1355495"/>
                    <a:gd name="connsiteX7" fmla="*/ 5492664 w 5507429"/>
                    <a:gd name="connsiteY7" fmla="*/ 1263360 h 1355495"/>
                    <a:gd name="connsiteX8" fmla="*/ 5253178 w 5507429"/>
                    <a:gd name="connsiteY8" fmla="*/ 1296018 h 1355495"/>
                    <a:gd name="connsiteX9" fmla="*/ 3315522 w 5507429"/>
                    <a:gd name="connsiteY9" fmla="*/ 1350445 h 1355495"/>
                    <a:gd name="connsiteX10" fmla="*/ 300177 w 5507429"/>
                    <a:gd name="connsiteY10" fmla="*/ 1328675 h 1355495"/>
                    <a:gd name="connsiteX11" fmla="*/ 169549 w 5507429"/>
                    <a:gd name="connsiteY11" fmla="*/ 1012989 h 1355495"/>
                    <a:gd name="connsiteX0" fmla="*/ 169549 w 5507429"/>
                    <a:gd name="connsiteY0" fmla="*/ 1012989 h 1355495"/>
                    <a:gd name="connsiteX1" fmla="*/ 844464 w 5507429"/>
                    <a:gd name="connsiteY1" fmla="*/ 708189 h 1355495"/>
                    <a:gd name="connsiteX2" fmla="*/ 1399635 w 5507429"/>
                    <a:gd name="connsiteY2" fmla="*/ 414274 h 1355495"/>
                    <a:gd name="connsiteX3" fmla="*/ 2324920 w 5507429"/>
                    <a:gd name="connsiteY3" fmla="*/ 618 h 1355495"/>
                    <a:gd name="connsiteX4" fmla="*/ 3467920 w 5507429"/>
                    <a:gd name="connsiteY4" fmla="*/ 512246 h 1355495"/>
                    <a:gd name="connsiteX5" fmla="*/ 4534721 w 5507429"/>
                    <a:gd name="connsiteY5" fmla="*/ 838818 h 1355495"/>
                    <a:gd name="connsiteX6" fmla="*/ 5329378 w 5507429"/>
                    <a:gd name="connsiteY6" fmla="*/ 1089189 h 1355495"/>
                    <a:gd name="connsiteX7" fmla="*/ 5492664 w 5507429"/>
                    <a:gd name="connsiteY7" fmla="*/ 1263360 h 1355495"/>
                    <a:gd name="connsiteX8" fmla="*/ 5253178 w 5507429"/>
                    <a:gd name="connsiteY8" fmla="*/ 1296018 h 1355495"/>
                    <a:gd name="connsiteX9" fmla="*/ 3315522 w 5507429"/>
                    <a:gd name="connsiteY9" fmla="*/ 1350445 h 1355495"/>
                    <a:gd name="connsiteX10" fmla="*/ 300177 w 5507429"/>
                    <a:gd name="connsiteY10" fmla="*/ 1328675 h 1355495"/>
                    <a:gd name="connsiteX11" fmla="*/ 169549 w 5507429"/>
                    <a:gd name="connsiteY11" fmla="*/ 1012989 h 1355495"/>
                    <a:gd name="connsiteX0" fmla="*/ 169549 w 5507429"/>
                    <a:gd name="connsiteY0" fmla="*/ 947799 h 1290305"/>
                    <a:gd name="connsiteX1" fmla="*/ 844464 w 5507429"/>
                    <a:gd name="connsiteY1" fmla="*/ 642999 h 1290305"/>
                    <a:gd name="connsiteX2" fmla="*/ 1399635 w 5507429"/>
                    <a:gd name="connsiteY2" fmla="*/ 349084 h 1290305"/>
                    <a:gd name="connsiteX3" fmla="*/ 2237835 w 5507429"/>
                    <a:gd name="connsiteY3" fmla="*/ 742 h 1290305"/>
                    <a:gd name="connsiteX4" fmla="*/ 3467920 w 5507429"/>
                    <a:gd name="connsiteY4" fmla="*/ 447056 h 1290305"/>
                    <a:gd name="connsiteX5" fmla="*/ 4534721 w 5507429"/>
                    <a:gd name="connsiteY5" fmla="*/ 773628 h 1290305"/>
                    <a:gd name="connsiteX6" fmla="*/ 5329378 w 5507429"/>
                    <a:gd name="connsiteY6" fmla="*/ 1023999 h 1290305"/>
                    <a:gd name="connsiteX7" fmla="*/ 5492664 w 5507429"/>
                    <a:gd name="connsiteY7" fmla="*/ 1198170 h 1290305"/>
                    <a:gd name="connsiteX8" fmla="*/ 5253178 w 5507429"/>
                    <a:gd name="connsiteY8" fmla="*/ 1230828 h 1290305"/>
                    <a:gd name="connsiteX9" fmla="*/ 3315522 w 5507429"/>
                    <a:gd name="connsiteY9" fmla="*/ 1285255 h 1290305"/>
                    <a:gd name="connsiteX10" fmla="*/ 300177 w 5507429"/>
                    <a:gd name="connsiteY10" fmla="*/ 1263485 h 1290305"/>
                    <a:gd name="connsiteX11" fmla="*/ 169549 w 5507429"/>
                    <a:gd name="connsiteY11" fmla="*/ 947799 h 1290305"/>
                    <a:gd name="connsiteX0" fmla="*/ 169549 w 5507429"/>
                    <a:gd name="connsiteY0" fmla="*/ 950753 h 1293259"/>
                    <a:gd name="connsiteX1" fmla="*/ 844464 w 5507429"/>
                    <a:gd name="connsiteY1" fmla="*/ 645953 h 1293259"/>
                    <a:gd name="connsiteX2" fmla="*/ 1399635 w 5507429"/>
                    <a:gd name="connsiteY2" fmla="*/ 352038 h 1293259"/>
                    <a:gd name="connsiteX3" fmla="*/ 2237835 w 5507429"/>
                    <a:gd name="connsiteY3" fmla="*/ 3696 h 1293259"/>
                    <a:gd name="connsiteX4" fmla="*/ 2939717 w 5507429"/>
                    <a:gd name="connsiteY4" fmla="*/ 185533 h 1293259"/>
                    <a:gd name="connsiteX5" fmla="*/ 3467920 w 5507429"/>
                    <a:gd name="connsiteY5" fmla="*/ 450010 h 1293259"/>
                    <a:gd name="connsiteX6" fmla="*/ 4534721 w 5507429"/>
                    <a:gd name="connsiteY6" fmla="*/ 776582 h 1293259"/>
                    <a:gd name="connsiteX7" fmla="*/ 5329378 w 5507429"/>
                    <a:gd name="connsiteY7" fmla="*/ 1026953 h 1293259"/>
                    <a:gd name="connsiteX8" fmla="*/ 5492664 w 5507429"/>
                    <a:gd name="connsiteY8" fmla="*/ 1201124 h 1293259"/>
                    <a:gd name="connsiteX9" fmla="*/ 5253178 w 5507429"/>
                    <a:gd name="connsiteY9" fmla="*/ 1233782 h 1293259"/>
                    <a:gd name="connsiteX10" fmla="*/ 3315522 w 5507429"/>
                    <a:gd name="connsiteY10" fmla="*/ 1288209 h 1293259"/>
                    <a:gd name="connsiteX11" fmla="*/ 300177 w 5507429"/>
                    <a:gd name="connsiteY11" fmla="*/ 1266439 h 1293259"/>
                    <a:gd name="connsiteX12" fmla="*/ 169549 w 5507429"/>
                    <a:gd name="connsiteY12" fmla="*/ 950753 h 1293259"/>
                    <a:gd name="connsiteX0" fmla="*/ 169549 w 5507429"/>
                    <a:gd name="connsiteY0" fmla="*/ 950753 h 1293259"/>
                    <a:gd name="connsiteX1" fmla="*/ 844464 w 5507429"/>
                    <a:gd name="connsiteY1" fmla="*/ 645953 h 1293259"/>
                    <a:gd name="connsiteX2" fmla="*/ 1399635 w 5507429"/>
                    <a:gd name="connsiteY2" fmla="*/ 352038 h 1293259"/>
                    <a:gd name="connsiteX3" fmla="*/ 2237835 w 5507429"/>
                    <a:gd name="connsiteY3" fmla="*/ 3696 h 1293259"/>
                    <a:gd name="connsiteX4" fmla="*/ 2939717 w 5507429"/>
                    <a:gd name="connsiteY4" fmla="*/ 185533 h 1293259"/>
                    <a:gd name="connsiteX5" fmla="*/ 3685635 w 5507429"/>
                    <a:gd name="connsiteY5" fmla="*/ 537095 h 1293259"/>
                    <a:gd name="connsiteX6" fmla="*/ 4534721 w 5507429"/>
                    <a:gd name="connsiteY6" fmla="*/ 776582 h 1293259"/>
                    <a:gd name="connsiteX7" fmla="*/ 5329378 w 5507429"/>
                    <a:gd name="connsiteY7" fmla="*/ 1026953 h 1293259"/>
                    <a:gd name="connsiteX8" fmla="*/ 5492664 w 5507429"/>
                    <a:gd name="connsiteY8" fmla="*/ 1201124 h 1293259"/>
                    <a:gd name="connsiteX9" fmla="*/ 5253178 w 5507429"/>
                    <a:gd name="connsiteY9" fmla="*/ 1233782 h 1293259"/>
                    <a:gd name="connsiteX10" fmla="*/ 3315522 w 5507429"/>
                    <a:gd name="connsiteY10" fmla="*/ 1288209 h 1293259"/>
                    <a:gd name="connsiteX11" fmla="*/ 300177 w 5507429"/>
                    <a:gd name="connsiteY11" fmla="*/ 1266439 h 1293259"/>
                    <a:gd name="connsiteX12" fmla="*/ 169549 w 5507429"/>
                    <a:gd name="connsiteY12" fmla="*/ 950753 h 1293259"/>
                    <a:gd name="connsiteX0" fmla="*/ 169549 w 5507429"/>
                    <a:gd name="connsiteY0" fmla="*/ 952284 h 1294790"/>
                    <a:gd name="connsiteX1" fmla="*/ 844464 w 5507429"/>
                    <a:gd name="connsiteY1" fmla="*/ 647484 h 1294790"/>
                    <a:gd name="connsiteX2" fmla="*/ 1399635 w 5507429"/>
                    <a:gd name="connsiteY2" fmla="*/ 353569 h 1294790"/>
                    <a:gd name="connsiteX3" fmla="*/ 2237835 w 5507429"/>
                    <a:gd name="connsiteY3" fmla="*/ 5227 h 1294790"/>
                    <a:gd name="connsiteX4" fmla="*/ 2994146 w 5507429"/>
                    <a:gd name="connsiteY4" fmla="*/ 165293 h 1294790"/>
                    <a:gd name="connsiteX5" fmla="*/ 3685635 w 5507429"/>
                    <a:gd name="connsiteY5" fmla="*/ 538626 h 1294790"/>
                    <a:gd name="connsiteX6" fmla="*/ 4534721 w 5507429"/>
                    <a:gd name="connsiteY6" fmla="*/ 778113 h 1294790"/>
                    <a:gd name="connsiteX7" fmla="*/ 5329378 w 5507429"/>
                    <a:gd name="connsiteY7" fmla="*/ 1028484 h 1294790"/>
                    <a:gd name="connsiteX8" fmla="*/ 5492664 w 5507429"/>
                    <a:gd name="connsiteY8" fmla="*/ 1202655 h 1294790"/>
                    <a:gd name="connsiteX9" fmla="*/ 5253178 w 5507429"/>
                    <a:gd name="connsiteY9" fmla="*/ 1235313 h 1294790"/>
                    <a:gd name="connsiteX10" fmla="*/ 3315522 w 5507429"/>
                    <a:gd name="connsiteY10" fmla="*/ 1289740 h 1294790"/>
                    <a:gd name="connsiteX11" fmla="*/ 300177 w 5507429"/>
                    <a:gd name="connsiteY11" fmla="*/ 1267970 h 1294790"/>
                    <a:gd name="connsiteX12" fmla="*/ 169549 w 5507429"/>
                    <a:gd name="connsiteY12" fmla="*/ 952284 h 1294790"/>
                    <a:gd name="connsiteX0" fmla="*/ 169549 w 5521021"/>
                    <a:gd name="connsiteY0" fmla="*/ 952284 h 1294790"/>
                    <a:gd name="connsiteX1" fmla="*/ 844464 w 5521021"/>
                    <a:gd name="connsiteY1" fmla="*/ 647484 h 1294790"/>
                    <a:gd name="connsiteX2" fmla="*/ 1399635 w 5521021"/>
                    <a:gd name="connsiteY2" fmla="*/ 353569 h 1294790"/>
                    <a:gd name="connsiteX3" fmla="*/ 2237835 w 5521021"/>
                    <a:gd name="connsiteY3" fmla="*/ 5227 h 1294790"/>
                    <a:gd name="connsiteX4" fmla="*/ 2994146 w 5521021"/>
                    <a:gd name="connsiteY4" fmla="*/ 165293 h 1294790"/>
                    <a:gd name="connsiteX5" fmla="*/ 3685635 w 5521021"/>
                    <a:gd name="connsiteY5" fmla="*/ 538626 h 1294790"/>
                    <a:gd name="connsiteX6" fmla="*/ 4534721 w 5521021"/>
                    <a:gd name="connsiteY6" fmla="*/ 778113 h 1294790"/>
                    <a:gd name="connsiteX7" fmla="*/ 5329378 w 5521021"/>
                    <a:gd name="connsiteY7" fmla="*/ 1028484 h 1294790"/>
                    <a:gd name="connsiteX8" fmla="*/ 5492664 w 5521021"/>
                    <a:gd name="connsiteY8" fmla="*/ 1202655 h 1294790"/>
                    <a:gd name="connsiteX9" fmla="*/ 4883064 w 5521021"/>
                    <a:gd name="connsiteY9" fmla="*/ 1246199 h 1294790"/>
                    <a:gd name="connsiteX10" fmla="*/ 3315522 w 5521021"/>
                    <a:gd name="connsiteY10" fmla="*/ 1289740 h 1294790"/>
                    <a:gd name="connsiteX11" fmla="*/ 300177 w 5521021"/>
                    <a:gd name="connsiteY11" fmla="*/ 1267970 h 1294790"/>
                    <a:gd name="connsiteX12" fmla="*/ 169549 w 5521021"/>
                    <a:gd name="connsiteY12" fmla="*/ 952284 h 1294790"/>
                    <a:gd name="connsiteX0" fmla="*/ 169549 w 5500847"/>
                    <a:gd name="connsiteY0" fmla="*/ 952284 h 1294790"/>
                    <a:gd name="connsiteX1" fmla="*/ 844464 w 5500847"/>
                    <a:gd name="connsiteY1" fmla="*/ 647484 h 1294790"/>
                    <a:gd name="connsiteX2" fmla="*/ 1399635 w 5500847"/>
                    <a:gd name="connsiteY2" fmla="*/ 353569 h 1294790"/>
                    <a:gd name="connsiteX3" fmla="*/ 2237835 w 5500847"/>
                    <a:gd name="connsiteY3" fmla="*/ 5227 h 1294790"/>
                    <a:gd name="connsiteX4" fmla="*/ 2994146 w 5500847"/>
                    <a:gd name="connsiteY4" fmla="*/ 165293 h 1294790"/>
                    <a:gd name="connsiteX5" fmla="*/ 3685635 w 5500847"/>
                    <a:gd name="connsiteY5" fmla="*/ 538626 h 1294790"/>
                    <a:gd name="connsiteX6" fmla="*/ 4534721 w 5500847"/>
                    <a:gd name="connsiteY6" fmla="*/ 778113 h 1294790"/>
                    <a:gd name="connsiteX7" fmla="*/ 5187864 w 5500847"/>
                    <a:gd name="connsiteY7" fmla="*/ 952284 h 1294790"/>
                    <a:gd name="connsiteX8" fmla="*/ 5492664 w 5500847"/>
                    <a:gd name="connsiteY8" fmla="*/ 1202655 h 1294790"/>
                    <a:gd name="connsiteX9" fmla="*/ 4883064 w 5500847"/>
                    <a:gd name="connsiteY9" fmla="*/ 1246199 h 1294790"/>
                    <a:gd name="connsiteX10" fmla="*/ 3315522 w 5500847"/>
                    <a:gd name="connsiteY10" fmla="*/ 1289740 h 1294790"/>
                    <a:gd name="connsiteX11" fmla="*/ 300177 w 5500847"/>
                    <a:gd name="connsiteY11" fmla="*/ 1267970 h 1294790"/>
                    <a:gd name="connsiteX12" fmla="*/ 169549 w 5500847"/>
                    <a:gd name="connsiteY12" fmla="*/ 952284 h 1294790"/>
                    <a:gd name="connsiteX0" fmla="*/ 169549 w 5328638"/>
                    <a:gd name="connsiteY0" fmla="*/ 952284 h 1294790"/>
                    <a:gd name="connsiteX1" fmla="*/ 844464 w 5328638"/>
                    <a:gd name="connsiteY1" fmla="*/ 647484 h 1294790"/>
                    <a:gd name="connsiteX2" fmla="*/ 1399635 w 5328638"/>
                    <a:gd name="connsiteY2" fmla="*/ 353569 h 1294790"/>
                    <a:gd name="connsiteX3" fmla="*/ 2237835 w 5328638"/>
                    <a:gd name="connsiteY3" fmla="*/ 5227 h 1294790"/>
                    <a:gd name="connsiteX4" fmla="*/ 2994146 w 5328638"/>
                    <a:gd name="connsiteY4" fmla="*/ 165293 h 1294790"/>
                    <a:gd name="connsiteX5" fmla="*/ 3685635 w 5328638"/>
                    <a:gd name="connsiteY5" fmla="*/ 538626 h 1294790"/>
                    <a:gd name="connsiteX6" fmla="*/ 4534721 w 5328638"/>
                    <a:gd name="connsiteY6" fmla="*/ 778113 h 1294790"/>
                    <a:gd name="connsiteX7" fmla="*/ 5187864 w 5328638"/>
                    <a:gd name="connsiteY7" fmla="*/ 952284 h 1294790"/>
                    <a:gd name="connsiteX8" fmla="*/ 5307607 w 5328638"/>
                    <a:gd name="connsiteY8" fmla="*/ 1169998 h 1294790"/>
                    <a:gd name="connsiteX9" fmla="*/ 4883064 w 5328638"/>
                    <a:gd name="connsiteY9" fmla="*/ 1246199 h 1294790"/>
                    <a:gd name="connsiteX10" fmla="*/ 3315522 w 5328638"/>
                    <a:gd name="connsiteY10" fmla="*/ 1289740 h 1294790"/>
                    <a:gd name="connsiteX11" fmla="*/ 300177 w 5328638"/>
                    <a:gd name="connsiteY11" fmla="*/ 1267970 h 1294790"/>
                    <a:gd name="connsiteX12" fmla="*/ 169549 w 5328638"/>
                    <a:gd name="connsiteY12" fmla="*/ 952284 h 1294790"/>
                    <a:gd name="connsiteX0" fmla="*/ 169549 w 5328638"/>
                    <a:gd name="connsiteY0" fmla="*/ 951427 h 1293933"/>
                    <a:gd name="connsiteX1" fmla="*/ 844464 w 5328638"/>
                    <a:gd name="connsiteY1" fmla="*/ 646627 h 1293933"/>
                    <a:gd name="connsiteX2" fmla="*/ 1399635 w 5328638"/>
                    <a:gd name="connsiteY2" fmla="*/ 352712 h 1293933"/>
                    <a:gd name="connsiteX3" fmla="*/ 2237835 w 5328638"/>
                    <a:gd name="connsiteY3" fmla="*/ 4370 h 1293933"/>
                    <a:gd name="connsiteX4" fmla="*/ 2994146 w 5328638"/>
                    <a:gd name="connsiteY4" fmla="*/ 164436 h 1293933"/>
                    <a:gd name="connsiteX5" fmla="*/ 3228426 w 5328638"/>
                    <a:gd name="connsiteY5" fmla="*/ 274748 h 1293933"/>
                    <a:gd name="connsiteX6" fmla="*/ 3685635 w 5328638"/>
                    <a:gd name="connsiteY6" fmla="*/ 537769 h 1293933"/>
                    <a:gd name="connsiteX7" fmla="*/ 4534721 w 5328638"/>
                    <a:gd name="connsiteY7" fmla="*/ 777256 h 1293933"/>
                    <a:gd name="connsiteX8" fmla="*/ 5187864 w 5328638"/>
                    <a:gd name="connsiteY8" fmla="*/ 951427 h 1293933"/>
                    <a:gd name="connsiteX9" fmla="*/ 5307607 w 5328638"/>
                    <a:gd name="connsiteY9" fmla="*/ 1169141 h 1293933"/>
                    <a:gd name="connsiteX10" fmla="*/ 4883064 w 5328638"/>
                    <a:gd name="connsiteY10" fmla="*/ 1245342 h 1293933"/>
                    <a:gd name="connsiteX11" fmla="*/ 3315522 w 5328638"/>
                    <a:gd name="connsiteY11" fmla="*/ 1288883 h 1293933"/>
                    <a:gd name="connsiteX12" fmla="*/ 300177 w 5328638"/>
                    <a:gd name="connsiteY12" fmla="*/ 1267113 h 1293933"/>
                    <a:gd name="connsiteX13" fmla="*/ 169549 w 5328638"/>
                    <a:gd name="connsiteY13" fmla="*/ 951427 h 1293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328638" h="1293933">
                      <a:moveTo>
                        <a:pt x="169549" y="951427"/>
                      </a:moveTo>
                      <a:cubicBezTo>
                        <a:pt x="260264" y="848013"/>
                        <a:pt x="639450" y="746413"/>
                        <a:pt x="844464" y="646627"/>
                      </a:cubicBezTo>
                      <a:cubicBezTo>
                        <a:pt x="1049478" y="546841"/>
                        <a:pt x="1167406" y="459755"/>
                        <a:pt x="1399635" y="352712"/>
                      </a:cubicBezTo>
                      <a:cubicBezTo>
                        <a:pt x="1631864" y="245669"/>
                        <a:pt x="1972083" y="35749"/>
                        <a:pt x="2237835" y="4370"/>
                      </a:cubicBezTo>
                      <a:cubicBezTo>
                        <a:pt x="2503587" y="-27009"/>
                        <a:pt x="2829048" y="119373"/>
                        <a:pt x="2994146" y="164436"/>
                      </a:cubicBezTo>
                      <a:cubicBezTo>
                        <a:pt x="3159244" y="209499"/>
                        <a:pt x="3113178" y="212526"/>
                        <a:pt x="3228426" y="274748"/>
                      </a:cubicBezTo>
                      <a:cubicBezTo>
                        <a:pt x="3343674" y="336970"/>
                        <a:pt x="3467919" y="454018"/>
                        <a:pt x="3685635" y="537769"/>
                      </a:cubicBezTo>
                      <a:cubicBezTo>
                        <a:pt x="3903351" y="621520"/>
                        <a:pt x="4284350" y="708313"/>
                        <a:pt x="4534721" y="777256"/>
                      </a:cubicBezTo>
                      <a:cubicBezTo>
                        <a:pt x="4785092" y="846199"/>
                        <a:pt x="5059050" y="886113"/>
                        <a:pt x="5187864" y="951427"/>
                      </a:cubicBezTo>
                      <a:cubicBezTo>
                        <a:pt x="5316678" y="1016741"/>
                        <a:pt x="5358407" y="1120155"/>
                        <a:pt x="5307607" y="1169141"/>
                      </a:cubicBezTo>
                      <a:cubicBezTo>
                        <a:pt x="5256807" y="1218127"/>
                        <a:pt x="5215078" y="1225385"/>
                        <a:pt x="4883064" y="1245342"/>
                      </a:cubicBezTo>
                      <a:cubicBezTo>
                        <a:pt x="4551050" y="1265299"/>
                        <a:pt x="3961408" y="1281627"/>
                        <a:pt x="3315522" y="1288883"/>
                      </a:cubicBezTo>
                      <a:cubicBezTo>
                        <a:pt x="2473693" y="1270740"/>
                        <a:pt x="824506" y="1323356"/>
                        <a:pt x="300177" y="1267113"/>
                      </a:cubicBezTo>
                      <a:cubicBezTo>
                        <a:pt x="-224152" y="1210870"/>
                        <a:pt x="78834" y="1054841"/>
                        <a:pt x="169549" y="951427"/>
                      </a:cubicBezTo>
                      <a:close/>
                    </a:path>
                  </a:pathLst>
                </a:custGeom>
                <a:pattFill prst="lgConfetti">
                  <a:fgClr>
                    <a:schemeClr val="accent1">
                      <a:lumMod val="60000"/>
                      <a:lumOff val="40000"/>
                    </a:schemeClr>
                  </a:fgClr>
                  <a:bgClr>
                    <a:schemeClr val="bg1"/>
                  </a:bgClr>
                </a:patt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3856679" y="5408743"/>
                  <a:ext cx="890824" cy="696150"/>
                </a:xfrm>
                <a:custGeom>
                  <a:avLst/>
                  <a:gdLst>
                    <a:gd name="connsiteX0" fmla="*/ 718628 w 1405126"/>
                    <a:gd name="connsiteY0" fmla="*/ 7706 h 1094537"/>
                    <a:gd name="connsiteX1" fmla="*/ 936342 w 1405126"/>
                    <a:gd name="connsiteY1" fmla="*/ 40363 h 1094537"/>
                    <a:gd name="connsiteX2" fmla="*/ 1350000 w 1405126"/>
                    <a:gd name="connsiteY2" fmla="*/ 290734 h 1094537"/>
                    <a:gd name="connsiteX3" fmla="*/ 1339114 w 1405126"/>
                    <a:gd name="connsiteY3" fmla="*/ 802363 h 1094537"/>
                    <a:gd name="connsiteX4" fmla="*/ 783942 w 1405126"/>
                    <a:gd name="connsiteY4" fmla="*/ 1085392 h 1094537"/>
                    <a:gd name="connsiteX5" fmla="*/ 250542 w 1405126"/>
                    <a:gd name="connsiteY5" fmla="*/ 987420 h 1094537"/>
                    <a:gd name="connsiteX6" fmla="*/ 171 w 1405126"/>
                    <a:gd name="connsiteY6" fmla="*/ 617306 h 1094537"/>
                    <a:gd name="connsiteX7" fmla="*/ 283200 w 1405126"/>
                    <a:gd name="connsiteY7" fmla="*/ 116563 h 1094537"/>
                    <a:gd name="connsiteX8" fmla="*/ 718628 w 1405126"/>
                    <a:gd name="connsiteY8" fmla="*/ 7706 h 1094537"/>
                    <a:gd name="connsiteX0" fmla="*/ 666476 w 1405126"/>
                    <a:gd name="connsiteY0" fmla="*/ 15339 h 1081309"/>
                    <a:gd name="connsiteX1" fmla="*/ 936342 w 1405126"/>
                    <a:gd name="connsiteY1" fmla="*/ 27135 h 1081309"/>
                    <a:gd name="connsiteX2" fmla="*/ 1350000 w 1405126"/>
                    <a:gd name="connsiteY2" fmla="*/ 277506 h 1081309"/>
                    <a:gd name="connsiteX3" fmla="*/ 1339114 w 1405126"/>
                    <a:gd name="connsiteY3" fmla="*/ 789135 h 1081309"/>
                    <a:gd name="connsiteX4" fmla="*/ 783942 w 1405126"/>
                    <a:gd name="connsiteY4" fmla="*/ 1072164 h 1081309"/>
                    <a:gd name="connsiteX5" fmla="*/ 250542 w 1405126"/>
                    <a:gd name="connsiteY5" fmla="*/ 974192 h 1081309"/>
                    <a:gd name="connsiteX6" fmla="*/ 171 w 1405126"/>
                    <a:gd name="connsiteY6" fmla="*/ 604078 h 1081309"/>
                    <a:gd name="connsiteX7" fmla="*/ 283200 w 1405126"/>
                    <a:gd name="connsiteY7" fmla="*/ 103335 h 1081309"/>
                    <a:gd name="connsiteX8" fmla="*/ 666476 w 1405126"/>
                    <a:gd name="connsiteY8" fmla="*/ 15339 h 1081309"/>
                    <a:gd name="connsiteX0" fmla="*/ 666476 w 1405126"/>
                    <a:gd name="connsiteY0" fmla="*/ 22359 h 1088329"/>
                    <a:gd name="connsiteX1" fmla="*/ 936342 w 1405126"/>
                    <a:gd name="connsiteY1" fmla="*/ 34155 h 1088329"/>
                    <a:gd name="connsiteX2" fmla="*/ 1350000 w 1405126"/>
                    <a:gd name="connsiteY2" fmla="*/ 284526 h 1088329"/>
                    <a:gd name="connsiteX3" fmla="*/ 1339114 w 1405126"/>
                    <a:gd name="connsiteY3" fmla="*/ 796155 h 1088329"/>
                    <a:gd name="connsiteX4" fmla="*/ 783942 w 1405126"/>
                    <a:gd name="connsiteY4" fmla="*/ 1079184 h 1088329"/>
                    <a:gd name="connsiteX5" fmla="*/ 250542 w 1405126"/>
                    <a:gd name="connsiteY5" fmla="*/ 981212 h 1088329"/>
                    <a:gd name="connsiteX6" fmla="*/ 171 w 1405126"/>
                    <a:gd name="connsiteY6" fmla="*/ 611098 h 1088329"/>
                    <a:gd name="connsiteX7" fmla="*/ 168466 w 1405126"/>
                    <a:gd name="connsiteY7" fmla="*/ 221612 h 1088329"/>
                    <a:gd name="connsiteX8" fmla="*/ 666476 w 1405126"/>
                    <a:gd name="connsiteY8" fmla="*/ 22359 h 1088329"/>
                    <a:gd name="connsiteX0" fmla="*/ 638662 w 1405126"/>
                    <a:gd name="connsiteY0" fmla="*/ 21064 h 1090511"/>
                    <a:gd name="connsiteX1" fmla="*/ 936342 w 1405126"/>
                    <a:gd name="connsiteY1" fmla="*/ 36337 h 1090511"/>
                    <a:gd name="connsiteX2" fmla="*/ 1350000 w 1405126"/>
                    <a:gd name="connsiteY2" fmla="*/ 286708 h 1090511"/>
                    <a:gd name="connsiteX3" fmla="*/ 1339114 w 1405126"/>
                    <a:gd name="connsiteY3" fmla="*/ 798337 h 1090511"/>
                    <a:gd name="connsiteX4" fmla="*/ 783942 w 1405126"/>
                    <a:gd name="connsiteY4" fmla="*/ 1081366 h 1090511"/>
                    <a:gd name="connsiteX5" fmla="*/ 250542 w 1405126"/>
                    <a:gd name="connsiteY5" fmla="*/ 983394 h 1090511"/>
                    <a:gd name="connsiteX6" fmla="*/ 171 w 1405126"/>
                    <a:gd name="connsiteY6" fmla="*/ 613280 h 1090511"/>
                    <a:gd name="connsiteX7" fmla="*/ 168466 w 1405126"/>
                    <a:gd name="connsiteY7" fmla="*/ 223794 h 1090511"/>
                    <a:gd name="connsiteX8" fmla="*/ 638662 w 1405126"/>
                    <a:gd name="connsiteY8" fmla="*/ 21064 h 1090511"/>
                    <a:gd name="connsiteX0" fmla="*/ 638662 w 1405126"/>
                    <a:gd name="connsiteY0" fmla="*/ 12879 h 1082326"/>
                    <a:gd name="connsiteX1" fmla="*/ 936342 w 1405126"/>
                    <a:gd name="connsiteY1" fmla="*/ 28152 h 1082326"/>
                    <a:gd name="connsiteX2" fmla="*/ 1350000 w 1405126"/>
                    <a:gd name="connsiteY2" fmla="*/ 278523 h 1082326"/>
                    <a:gd name="connsiteX3" fmla="*/ 1339114 w 1405126"/>
                    <a:gd name="connsiteY3" fmla="*/ 790152 h 1082326"/>
                    <a:gd name="connsiteX4" fmla="*/ 783942 w 1405126"/>
                    <a:gd name="connsiteY4" fmla="*/ 1073181 h 1082326"/>
                    <a:gd name="connsiteX5" fmla="*/ 250542 w 1405126"/>
                    <a:gd name="connsiteY5" fmla="*/ 975209 h 1082326"/>
                    <a:gd name="connsiteX6" fmla="*/ 171 w 1405126"/>
                    <a:gd name="connsiteY6" fmla="*/ 605095 h 1082326"/>
                    <a:gd name="connsiteX7" fmla="*/ 168466 w 1405126"/>
                    <a:gd name="connsiteY7" fmla="*/ 215609 h 1082326"/>
                    <a:gd name="connsiteX8" fmla="*/ 638662 w 1405126"/>
                    <a:gd name="connsiteY8" fmla="*/ 12879 h 1082326"/>
                    <a:gd name="connsiteX0" fmla="*/ 638662 w 1395993"/>
                    <a:gd name="connsiteY0" fmla="*/ 5456 h 1074903"/>
                    <a:gd name="connsiteX1" fmla="*/ 1092798 w 1395993"/>
                    <a:gd name="connsiteY1" fmla="*/ 76358 h 1074903"/>
                    <a:gd name="connsiteX2" fmla="*/ 1350000 w 1395993"/>
                    <a:gd name="connsiteY2" fmla="*/ 271100 h 1074903"/>
                    <a:gd name="connsiteX3" fmla="*/ 1339114 w 1395993"/>
                    <a:gd name="connsiteY3" fmla="*/ 782729 h 1074903"/>
                    <a:gd name="connsiteX4" fmla="*/ 783942 w 1395993"/>
                    <a:gd name="connsiteY4" fmla="*/ 1065758 h 1074903"/>
                    <a:gd name="connsiteX5" fmla="*/ 250542 w 1395993"/>
                    <a:gd name="connsiteY5" fmla="*/ 967786 h 1074903"/>
                    <a:gd name="connsiteX6" fmla="*/ 171 w 1395993"/>
                    <a:gd name="connsiteY6" fmla="*/ 597672 h 1074903"/>
                    <a:gd name="connsiteX7" fmla="*/ 168466 w 1395993"/>
                    <a:gd name="connsiteY7" fmla="*/ 208186 h 1074903"/>
                    <a:gd name="connsiteX8" fmla="*/ 638662 w 1395993"/>
                    <a:gd name="connsiteY8" fmla="*/ 5456 h 1074903"/>
                    <a:gd name="connsiteX0" fmla="*/ 638662 w 1437777"/>
                    <a:gd name="connsiteY0" fmla="*/ 7217 h 1076664"/>
                    <a:gd name="connsiteX1" fmla="*/ 1092798 w 1437777"/>
                    <a:gd name="connsiteY1" fmla="*/ 78119 h 1076664"/>
                    <a:gd name="connsiteX2" fmla="*/ 1416059 w 1437777"/>
                    <a:gd name="connsiteY2" fmla="*/ 387595 h 1076664"/>
                    <a:gd name="connsiteX3" fmla="*/ 1339114 w 1437777"/>
                    <a:gd name="connsiteY3" fmla="*/ 784490 h 1076664"/>
                    <a:gd name="connsiteX4" fmla="*/ 783942 w 1437777"/>
                    <a:gd name="connsiteY4" fmla="*/ 1067519 h 1076664"/>
                    <a:gd name="connsiteX5" fmla="*/ 250542 w 1437777"/>
                    <a:gd name="connsiteY5" fmla="*/ 969547 h 1076664"/>
                    <a:gd name="connsiteX6" fmla="*/ 171 w 1437777"/>
                    <a:gd name="connsiteY6" fmla="*/ 599433 h 1076664"/>
                    <a:gd name="connsiteX7" fmla="*/ 168466 w 1437777"/>
                    <a:gd name="connsiteY7" fmla="*/ 209947 h 1076664"/>
                    <a:gd name="connsiteX8" fmla="*/ 638662 w 1437777"/>
                    <a:gd name="connsiteY8" fmla="*/ 7217 h 1076664"/>
                    <a:gd name="connsiteX0" fmla="*/ 638662 w 1429871"/>
                    <a:gd name="connsiteY0" fmla="*/ 7217 h 1074680"/>
                    <a:gd name="connsiteX1" fmla="*/ 1092798 w 1429871"/>
                    <a:gd name="connsiteY1" fmla="*/ 78119 h 1074680"/>
                    <a:gd name="connsiteX2" fmla="*/ 1416059 w 1429871"/>
                    <a:gd name="connsiteY2" fmla="*/ 387595 h 1074680"/>
                    <a:gd name="connsiteX3" fmla="*/ 1311300 w 1429871"/>
                    <a:gd name="connsiteY3" fmla="*/ 815781 h 1074680"/>
                    <a:gd name="connsiteX4" fmla="*/ 783942 w 1429871"/>
                    <a:gd name="connsiteY4" fmla="*/ 1067519 h 1074680"/>
                    <a:gd name="connsiteX5" fmla="*/ 250542 w 1429871"/>
                    <a:gd name="connsiteY5" fmla="*/ 969547 h 1074680"/>
                    <a:gd name="connsiteX6" fmla="*/ 171 w 1429871"/>
                    <a:gd name="connsiteY6" fmla="*/ 599433 h 1074680"/>
                    <a:gd name="connsiteX7" fmla="*/ 168466 w 1429871"/>
                    <a:gd name="connsiteY7" fmla="*/ 209947 h 1074680"/>
                    <a:gd name="connsiteX8" fmla="*/ 638662 w 1429871"/>
                    <a:gd name="connsiteY8" fmla="*/ 7217 h 107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871" h="1074680">
                      <a:moveTo>
                        <a:pt x="638662" y="7217"/>
                      </a:moveTo>
                      <a:cubicBezTo>
                        <a:pt x="792717" y="-14754"/>
                        <a:pt x="963232" y="14723"/>
                        <a:pt x="1092798" y="78119"/>
                      </a:cubicBezTo>
                      <a:cubicBezTo>
                        <a:pt x="1222364" y="141515"/>
                        <a:pt x="1379642" y="264651"/>
                        <a:pt x="1416059" y="387595"/>
                      </a:cubicBezTo>
                      <a:cubicBezTo>
                        <a:pt x="1452476" y="510539"/>
                        <a:pt x="1416653" y="702460"/>
                        <a:pt x="1311300" y="815781"/>
                      </a:cubicBezTo>
                      <a:cubicBezTo>
                        <a:pt x="1205947" y="929102"/>
                        <a:pt x="960735" y="1041891"/>
                        <a:pt x="783942" y="1067519"/>
                      </a:cubicBezTo>
                      <a:cubicBezTo>
                        <a:pt x="607149" y="1093147"/>
                        <a:pt x="381170" y="1047561"/>
                        <a:pt x="250542" y="969547"/>
                      </a:cubicBezTo>
                      <a:cubicBezTo>
                        <a:pt x="119913" y="891533"/>
                        <a:pt x="-5272" y="744576"/>
                        <a:pt x="171" y="599433"/>
                      </a:cubicBezTo>
                      <a:cubicBezTo>
                        <a:pt x="5614" y="454290"/>
                        <a:pt x="62051" y="308650"/>
                        <a:pt x="168466" y="209947"/>
                      </a:cubicBezTo>
                      <a:cubicBezTo>
                        <a:pt x="274881" y="111244"/>
                        <a:pt x="484607" y="29188"/>
                        <a:pt x="638662" y="7217"/>
                      </a:cubicBezTo>
                      <a:close/>
                    </a:path>
                  </a:pathLst>
                </a:custGeom>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TextBox 82"/>
                <p:cNvSpPr txBox="1"/>
                <p:nvPr/>
              </p:nvSpPr>
              <p:spPr>
                <a:xfrm>
                  <a:off x="4926447" y="6070620"/>
                  <a:ext cx="1287532" cy="369332"/>
                </a:xfrm>
                <a:prstGeom prst="rect">
                  <a:avLst/>
                </a:prstGeom>
                <a:noFill/>
              </p:spPr>
              <p:txBody>
                <a:bodyPr wrap="none" rtlCol="0">
                  <a:spAutoFit/>
                </a:bodyPr>
                <a:lstStyle/>
                <a:p>
                  <a:r>
                    <a:rPr lang="en-US" b="1" dirty="0" smtClean="0">
                      <a:solidFill>
                        <a:schemeClr val="bg1"/>
                      </a:solidFill>
                      <a:latin typeface="Arial" pitchFamily="34" charset="0"/>
                      <a:cs typeface="Arial" pitchFamily="34" charset="0"/>
                    </a:rPr>
                    <a:t>2D Plastic</a:t>
                  </a:r>
                  <a:endParaRPr lang="en-US" b="1" dirty="0">
                    <a:solidFill>
                      <a:schemeClr val="bg1"/>
                    </a:solidFill>
                    <a:latin typeface="Arial" pitchFamily="34" charset="0"/>
                    <a:cs typeface="Arial" pitchFamily="34" charset="0"/>
                  </a:endParaRPr>
                </a:p>
              </p:txBody>
            </p:sp>
          </p:grpSp>
          <p:sp>
            <p:nvSpPr>
              <p:cNvPr id="91" name="TextBox 90"/>
              <p:cNvSpPr txBox="1"/>
              <p:nvPr/>
            </p:nvSpPr>
            <p:spPr>
              <a:xfrm>
                <a:off x="1884924" y="5188668"/>
                <a:ext cx="1083951" cy="646331"/>
              </a:xfrm>
              <a:prstGeom prst="rect">
                <a:avLst/>
              </a:prstGeom>
              <a:noFill/>
            </p:spPr>
            <p:txBody>
              <a:bodyPr wrap="none" rtlCol="0">
                <a:spAutoFit/>
              </a:bodyPr>
              <a:lstStyle/>
              <a:p>
                <a:r>
                  <a:rPr lang="en-US" b="1" dirty="0" smtClean="0"/>
                  <a:t>No Sox2</a:t>
                </a:r>
              </a:p>
              <a:p>
                <a:r>
                  <a:rPr lang="en-US" b="1" dirty="0" smtClean="0"/>
                  <a:t>High Mitf</a:t>
                </a:r>
                <a:endParaRPr lang="en-US" b="1" dirty="0"/>
              </a:p>
            </p:txBody>
          </p:sp>
          <p:sp>
            <p:nvSpPr>
              <p:cNvPr id="93" name="TextBox 92"/>
              <p:cNvSpPr txBox="1"/>
              <p:nvPr/>
            </p:nvSpPr>
            <p:spPr>
              <a:xfrm>
                <a:off x="1234712" y="4873126"/>
                <a:ext cx="2472023" cy="369332"/>
              </a:xfrm>
              <a:prstGeom prst="rect">
                <a:avLst/>
              </a:prstGeom>
              <a:noFill/>
            </p:spPr>
            <p:txBody>
              <a:bodyPr wrap="none" rtlCol="0">
                <a:spAutoFit/>
              </a:bodyPr>
              <a:lstStyle/>
              <a:p>
                <a:r>
                  <a:rPr lang="en-US" b="1" dirty="0" smtClean="0">
                    <a:solidFill>
                      <a:srgbClr val="7030A0"/>
                    </a:solidFill>
                  </a:rPr>
                  <a:t>Control Melanoma Cells</a:t>
                </a:r>
                <a:endParaRPr lang="en-US" b="1" dirty="0">
                  <a:solidFill>
                    <a:srgbClr val="7030A0"/>
                  </a:solidFill>
                </a:endParaRPr>
              </a:p>
            </p:txBody>
          </p:sp>
        </p:grpSp>
        <p:grpSp>
          <p:nvGrpSpPr>
            <p:cNvPr id="11" name="Group 10"/>
            <p:cNvGrpSpPr/>
            <p:nvPr/>
          </p:nvGrpSpPr>
          <p:grpSpPr>
            <a:xfrm>
              <a:off x="2888349" y="3292606"/>
              <a:ext cx="5112227" cy="1269402"/>
              <a:chOff x="2888349" y="3292606"/>
              <a:chExt cx="5112227" cy="1269402"/>
            </a:xfrm>
          </p:grpSpPr>
          <p:cxnSp>
            <p:nvCxnSpPr>
              <p:cNvPr id="85" name="Straight Arrow Connector 84"/>
              <p:cNvCxnSpPr/>
              <p:nvPr/>
            </p:nvCxnSpPr>
            <p:spPr>
              <a:xfrm>
                <a:off x="5531854" y="3292606"/>
                <a:ext cx="23257" cy="1269402"/>
              </a:xfrm>
              <a:prstGeom prst="straightConnector1">
                <a:avLst/>
              </a:prstGeom>
              <a:ln w="76200">
                <a:solidFill>
                  <a:schemeClr val="tx2">
                    <a:lumMod val="75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87" name="Straight Arrow Connector 86"/>
              <p:cNvCxnSpPr/>
              <p:nvPr/>
            </p:nvCxnSpPr>
            <p:spPr>
              <a:xfrm>
                <a:off x="5110628" y="3292606"/>
                <a:ext cx="23257" cy="1269402"/>
              </a:xfrm>
              <a:prstGeom prst="straightConnector1">
                <a:avLst/>
              </a:prstGeom>
              <a:ln w="76200">
                <a:solidFill>
                  <a:schemeClr val="tx2">
                    <a:lumMod val="75000"/>
                  </a:schemeClr>
                </a:solidFill>
                <a:headEnd type="arrow" w="med" len="med"/>
                <a:tailEnd type="none" w="med" len="med"/>
              </a:ln>
            </p:spPr>
            <p:style>
              <a:lnRef idx="2">
                <a:schemeClr val="accent1"/>
              </a:lnRef>
              <a:fillRef idx="0">
                <a:schemeClr val="accent1"/>
              </a:fillRef>
              <a:effectRef idx="1">
                <a:schemeClr val="accent1"/>
              </a:effectRef>
              <a:fontRef idx="minor">
                <a:schemeClr val="tx1"/>
              </a:fontRef>
            </p:style>
          </p:cxnSp>
          <p:sp>
            <p:nvSpPr>
              <p:cNvPr id="88" name="TextBox 87"/>
              <p:cNvSpPr txBox="1"/>
              <p:nvPr/>
            </p:nvSpPr>
            <p:spPr>
              <a:xfrm>
                <a:off x="6007723" y="3768836"/>
                <a:ext cx="1992853" cy="369332"/>
              </a:xfrm>
              <a:prstGeom prst="rect">
                <a:avLst/>
              </a:prstGeom>
              <a:noFill/>
            </p:spPr>
            <p:txBody>
              <a:bodyPr wrap="none" rtlCol="0">
                <a:spAutoFit/>
              </a:bodyPr>
              <a:lstStyle/>
              <a:p>
                <a:r>
                  <a:rPr lang="en-US" b="1" dirty="0" smtClean="0">
                    <a:latin typeface="Arial" pitchFamily="34" charset="0"/>
                    <a:cs typeface="Arial" pitchFamily="34" charset="0"/>
                  </a:rPr>
                  <a:t>Matrix Softening</a:t>
                </a:r>
                <a:endParaRPr lang="en-US" b="1" dirty="0">
                  <a:latin typeface="Arial" pitchFamily="34" charset="0"/>
                  <a:cs typeface="Arial" pitchFamily="34" charset="0"/>
                </a:endParaRPr>
              </a:p>
            </p:txBody>
          </p:sp>
          <p:sp>
            <p:nvSpPr>
              <p:cNvPr id="89" name="TextBox 88"/>
              <p:cNvSpPr txBox="1"/>
              <p:nvPr/>
            </p:nvSpPr>
            <p:spPr>
              <a:xfrm>
                <a:off x="2888349" y="3768836"/>
                <a:ext cx="1992853" cy="369332"/>
              </a:xfrm>
              <a:prstGeom prst="rect">
                <a:avLst/>
              </a:prstGeom>
              <a:noFill/>
            </p:spPr>
            <p:txBody>
              <a:bodyPr wrap="none" rtlCol="0">
                <a:spAutoFit/>
              </a:bodyPr>
              <a:lstStyle/>
              <a:p>
                <a:r>
                  <a:rPr lang="en-US" b="1" dirty="0" smtClean="0">
                    <a:latin typeface="Arial" pitchFamily="34" charset="0"/>
                    <a:cs typeface="Arial" pitchFamily="34" charset="0"/>
                  </a:rPr>
                  <a:t>Matrix Stiffening</a:t>
                </a:r>
                <a:endParaRPr lang="en-US" b="1" dirty="0">
                  <a:latin typeface="Arial" pitchFamily="34" charset="0"/>
                  <a:cs typeface="Arial" pitchFamily="34" charset="0"/>
                </a:endParaRPr>
              </a:p>
            </p:txBody>
          </p:sp>
        </p:grpSp>
      </p:grpSp>
      <p:sp>
        <p:nvSpPr>
          <p:cNvPr id="5" name="Slide Number Placeholder 4"/>
          <p:cNvSpPr>
            <a:spLocks noGrp="1"/>
          </p:cNvSpPr>
          <p:nvPr>
            <p:ph type="sldNum" sz="quarter" idx="12"/>
          </p:nvPr>
        </p:nvSpPr>
        <p:spPr/>
        <p:txBody>
          <a:bodyPr/>
          <a:lstStyle/>
          <a:p>
            <a:fld id="{6F5F5B93-73BC-DA4A-99F3-DB63B9145B1F}" type="slidenum">
              <a:rPr lang="en-US" smtClean="0"/>
              <a:pPr/>
              <a:t>7</a:t>
            </a:fld>
            <a:endParaRPr lang="en-US"/>
          </a:p>
        </p:txBody>
      </p:sp>
    </p:spTree>
    <p:extLst>
      <p:ext uri="{BB962C8B-B14F-4D97-AF65-F5344CB8AC3E}">
        <p14:creationId xmlns:p14="http://schemas.microsoft.com/office/powerpoint/2010/main" xmlns="" val="35691744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3"/>
          <a:stretch>
            <a:fillRect/>
          </a:stretch>
        </p:blipFill>
        <p:spPr>
          <a:xfrm>
            <a:off x="0" y="497840"/>
            <a:ext cx="9151308" cy="6360160"/>
          </a:xfrm>
          <a:prstGeom prst="rect">
            <a:avLst/>
          </a:prstGeom>
        </p:spPr>
      </p:pic>
      <p:pic>
        <p:nvPicPr>
          <p:cNvPr id="5" name="Picture 4"/>
          <p:cNvPicPr>
            <a:picLocks noChangeAspect="1"/>
          </p:cNvPicPr>
          <p:nvPr/>
        </p:nvPicPr>
        <p:blipFill rotWithShape="1">
          <a:blip r:embed="rId3"/>
          <a:srcRect t="92492"/>
          <a:stretch/>
        </p:blipFill>
        <p:spPr>
          <a:xfrm>
            <a:off x="0" y="67893"/>
            <a:ext cx="9151308" cy="477520"/>
          </a:xfrm>
          <a:prstGeom prst="rect">
            <a:avLst/>
          </a:prstGeom>
        </p:spPr>
      </p:pic>
      <p:pic>
        <p:nvPicPr>
          <p:cNvPr id="6" name="Picture 5"/>
          <p:cNvPicPr>
            <a:picLocks noChangeAspect="1"/>
          </p:cNvPicPr>
          <p:nvPr/>
        </p:nvPicPr>
        <p:blipFill rotWithShape="1">
          <a:blip r:embed="rId3"/>
          <a:srcRect t="92492"/>
          <a:stretch/>
        </p:blipFill>
        <p:spPr>
          <a:xfrm>
            <a:off x="0" y="0"/>
            <a:ext cx="9151308" cy="477520"/>
          </a:xfrm>
          <a:prstGeom prst="rect">
            <a:avLst/>
          </a:prstGeom>
        </p:spPr>
      </p:pic>
      <p:sp>
        <p:nvSpPr>
          <p:cNvPr id="7" name="TextBox 7"/>
          <p:cNvSpPr txBox="1">
            <a:spLocks noChangeArrowheads="1"/>
          </p:cNvSpPr>
          <p:nvPr/>
        </p:nvSpPr>
        <p:spPr bwMode="auto">
          <a:xfrm>
            <a:off x="7277011" y="6581001"/>
            <a:ext cx="185371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r>
              <a:rPr lang="en-US" altLang="zh-CN" sz="1200" dirty="0" smtClean="0">
                <a:latin typeface="Calibri" charset="0"/>
                <a:ea typeface="SimSun" charset="0"/>
                <a:cs typeface="Arial" charset="0"/>
              </a:rPr>
              <a:t>harvard.edu NIH Roadmap</a:t>
            </a:r>
            <a:endParaRPr lang="en-US" altLang="zh-CN" sz="1200" dirty="0">
              <a:latin typeface="Calibri" charset="0"/>
              <a:ea typeface="SimSun" charset="0"/>
              <a:cs typeface="Arial" charset="0"/>
            </a:endParaRPr>
          </a:p>
        </p:txBody>
      </p:sp>
      <p:sp>
        <p:nvSpPr>
          <p:cNvPr id="8" name="Slide Number Placeholder 7"/>
          <p:cNvSpPr>
            <a:spLocks noGrp="1"/>
          </p:cNvSpPr>
          <p:nvPr>
            <p:ph type="sldNum" sz="quarter" idx="12"/>
          </p:nvPr>
        </p:nvSpPr>
        <p:spPr/>
        <p:txBody>
          <a:bodyPr/>
          <a:lstStyle/>
          <a:p>
            <a:fld id="{6F5F5B93-73BC-DA4A-99F3-DB63B9145B1F}" type="slidenum">
              <a:rPr lang="en-US" smtClean="0"/>
              <a:pPr/>
              <a:t>8</a:t>
            </a:fld>
            <a:endParaRPr lang="en-US"/>
          </a:p>
        </p:txBody>
      </p:sp>
    </p:spTree>
    <p:extLst>
      <p:ext uri="{BB962C8B-B14F-4D97-AF65-F5344CB8AC3E}">
        <p14:creationId xmlns:p14="http://schemas.microsoft.com/office/powerpoint/2010/main" xmlns="" val="20365852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p:cNvGrpSpPr>
            <a:grpSpLocks noChangeAspect="1"/>
          </p:cNvGrpSpPr>
          <p:nvPr/>
        </p:nvGrpSpPr>
        <p:grpSpPr>
          <a:xfrm>
            <a:off x="2180532" y="1356807"/>
            <a:ext cx="4286082" cy="3172876"/>
            <a:chOff x="2095829" y="1590281"/>
            <a:chExt cx="3097895" cy="2293291"/>
          </a:xfrm>
        </p:grpSpPr>
        <p:pic>
          <p:nvPicPr>
            <p:cNvPr id="4" name="Picture 3"/>
            <p:cNvPicPr>
              <a:picLocks noChangeAspect="1"/>
            </p:cNvPicPr>
            <p:nvPr/>
          </p:nvPicPr>
          <p:blipFill rotWithShape="1">
            <a:blip r:embed="rId3">
              <a:extLst>
                <a:ext uri="{BEBA8EAE-BF5A-486C-A8C5-ECC9F3942E4B}">
                  <a14:imgProps xmlns:a14="http://schemas.microsoft.com/office/drawing/2010/main" xmlns="">
                    <a14:imgLayer r:embed="rId4">
                      <a14:imgEffect>
                        <a14:saturation sat="200000"/>
                      </a14:imgEffect>
                    </a14:imgLayer>
                  </a14:imgProps>
                </a:ext>
              </a:extLst>
            </a:blip>
            <a:srcRect r="76920" b="10006"/>
            <a:stretch/>
          </p:blipFill>
          <p:spPr>
            <a:xfrm>
              <a:off x="3156867" y="1590281"/>
              <a:ext cx="2036857" cy="2293291"/>
            </a:xfrm>
            <a:prstGeom prst="rect">
              <a:avLst/>
            </a:prstGeom>
          </p:spPr>
        </p:pic>
        <p:pic>
          <p:nvPicPr>
            <p:cNvPr id="3078" name="Picture 6" descr="http://upload.wikimedia.org/wikipedia/commons/thumb/3/31/Methyl_Group_General_Formulae_V.1.png/110px-Methyl_Group_General_Formulae_V.1.png"/>
            <p:cNvPicPr>
              <a:picLocks noChangeAspect="1" noChangeArrowheads="1"/>
            </p:cNvPicPr>
            <p:nvPr/>
          </p:nvPicPr>
          <p:blipFill rotWithShape="1">
            <a:blip r:embed="rId5">
              <a:grayscl/>
              <a:extLst>
                <a:ext uri="{28A0092B-C50C-407E-A947-70E740481C1C}">
                  <a14:useLocalDpi xmlns:a14="http://schemas.microsoft.com/office/drawing/2010/main" xmlns="" val="0"/>
                </a:ext>
              </a:extLst>
            </a:blip>
            <a:srcRect l="25194" b="89604"/>
            <a:stretch/>
          </p:blipFill>
          <p:spPr bwMode="auto">
            <a:xfrm>
              <a:off x="2192702" y="2127129"/>
              <a:ext cx="551169" cy="280614"/>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8" name="Group 17"/>
            <p:cNvGrpSpPr/>
            <p:nvPr/>
          </p:nvGrpSpPr>
          <p:grpSpPr>
            <a:xfrm>
              <a:off x="2095829" y="1599332"/>
              <a:ext cx="1207158" cy="519505"/>
              <a:chOff x="133179" y="1338421"/>
              <a:chExt cx="1207158" cy="519505"/>
            </a:xfrm>
          </p:grpSpPr>
          <p:pic>
            <p:nvPicPr>
              <p:cNvPr id="3074" name="Picture 2" descr="http://upload.wikimedia.org/wikipedia/commons/thumb/0/02/Acetyl_group.svg/121px-Acetyl_group.svg.png"/>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133179" y="1338421"/>
                <a:ext cx="648042" cy="519505"/>
              </a:xfrm>
              <a:prstGeom prst="rect">
                <a:avLst/>
              </a:prstGeom>
              <a:noFill/>
              <a:extLst>
                <a:ext uri="{909E8E84-426E-40dd-AFC4-6F175D3DCCD1}">
                  <a14:hiddenFill xmlns="" xmlns:a14="http://schemas.microsoft.com/office/drawing/2010/main">
                    <a:solidFill>
                      <a:srgbClr val="FFFFFF"/>
                    </a:solidFill>
                  </a14:hiddenFill>
                </a:ext>
              </a:extLst>
            </p:spPr>
          </p:pic>
          <p:sp>
            <p:nvSpPr>
              <p:cNvPr id="15" name="Oval 14"/>
              <p:cNvSpPr/>
              <p:nvPr/>
            </p:nvSpPr>
            <p:spPr>
              <a:xfrm>
                <a:off x="1081734" y="1492819"/>
                <a:ext cx="246888" cy="246888"/>
              </a:xfrm>
              <a:prstGeom prst="ellipse">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7" name="Straight Connector 16"/>
              <p:cNvCxnSpPr>
                <a:endCxn id="15" idx="2"/>
              </p:cNvCxnSpPr>
              <p:nvPr/>
            </p:nvCxnSpPr>
            <p:spPr>
              <a:xfrm>
                <a:off x="943661" y="1616263"/>
                <a:ext cx="138073" cy="0"/>
              </a:xfrm>
              <a:prstGeom prst="line">
                <a:avLst/>
              </a:prstGeom>
              <a:ln w="28575">
                <a:solidFill>
                  <a:schemeClr val="accent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1073622" y="1497160"/>
                <a:ext cx="266715" cy="222455"/>
              </a:xfrm>
              <a:prstGeom prst="rect">
                <a:avLst/>
              </a:prstGeom>
              <a:noFill/>
            </p:spPr>
            <p:txBody>
              <a:bodyPr wrap="none" rtlCol="0">
                <a:spAutoFit/>
              </a:bodyPr>
              <a:lstStyle/>
              <a:p>
                <a:r>
                  <a:rPr lang="en-US" sz="1400" b="1" dirty="0" smtClean="0"/>
                  <a:t>Ac</a:t>
                </a:r>
                <a:endParaRPr lang="en-US" sz="1400" b="1" dirty="0"/>
              </a:p>
            </p:txBody>
          </p:sp>
        </p:grpSp>
        <p:sp>
          <p:nvSpPr>
            <p:cNvPr id="23" name="Oval 22"/>
            <p:cNvSpPr/>
            <p:nvPr/>
          </p:nvSpPr>
          <p:spPr>
            <a:xfrm>
              <a:off x="3044384" y="2134880"/>
              <a:ext cx="246888" cy="246888"/>
            </a:xfrm>
            <a:prstGeom prst="ellipse">
              <a:avLst/>
            </a:prstGeom>
            <a:solidFill>
              <a:srgbClr val="E232A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4" name="Straight Connector 23"/>
            <p:cNvCxnSpPr>
              <a:endCxn id="23" idx="2"/>
            </p:cNvCxnSpPr>
            <p:nvPr/>
          </p:nvCxnSpPr>
          <p:spPr>
            <a:xfrm>
              <a:off x="2906311" y="2258324"/>
              <a:ext cx="138073" cy="0"/>
            </a:xfrm>
            <a:prstGeom prst="line">
              <a:avLst/>
            </a:prstGeom>
            <a:ln w="28575">
              <a:solidFill>
                <a:schemeClr val="accent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3024756" y="2136106"/>
              <a:ext cx="311900" cy="222455"/>
            </a:xfrm>
            <a:prstGeom prst="rect">
              <a:avLst/>
            </a:prstGeom>
            <a:noFill/>
          </p:spPr>
          <p:txBody>
            <a:bodyPr wrap="none" rtlCol="0">
              <a:spAutoFit/>
            </a:bodyPr>
            <a:lstStyle/>
            <a:p>
              <a:r>
                <a:rPr lang="en-US" sz="1400" b="1" dirty="0" smtClean="0"/>
                <a:t>Me</a:t>
              </a:r>
              <a:endParaRPr lang="en-US" sz="1200" b="1" dirty="0"/>
            </a:p>
          </p:txBody>
        </p:sp>
        <p:sp>
          <p:nvSpPr>
            <p:cNvPr id="16" name="Rectangle 15"/>
            <p:cNvSpPr/>
            <p:nvPr/>
          </p:nvSpPr>
          <p:spPr>
            <a:xfrm rot="1700441">
              <a:off x="2615604" y="1886903"/>
              <a:ext cx="168646" cy="27155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457200" y="142240"/>
            <a:ext cx="8229600" cy="995680"/>
          </a:xfrm>
        </p:spPr>
        <p:txBody>
          <a:bodyPr/>
          <a:lstStyle/>
          <a:p>
            <a:r>
              <a:rPr lang="en-US" dirty="0" smtClean="0"/>
              <a:t>Histone Modification</a:t>
            </a:r>
            <a:endParaRPr lang="en-US" dirty="0"/>
          </a:p>
        </p:txBody>
      </p:sp>
      <p:sp>
        <p:nvSpPr>
          <p:cNvPr id="5" name="TextBox 7"/>
          <p:cNvSpPr txBox="1">
            <a:spLocks noChangeArrowheads="1"/>
          </p:cNvSpPr>
          <p:nvPr/>
        </p:nvSpPr>
        <p:spPr bwMode="auto">
          <a:xfrm>
            <a:off x="4227647" y="6370799"/>
            <a:ext cx="4190186"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r>
              <a:rPr lang="en-US" altLang="zh-CN" sz="1200" dirty="0" smtClean="0">
                <a:latin typeface="Calibri" charset="0"/>
                <a:ea typeface="SimSun" charset="0"/>
                <a:cs typeface="Arial" charset="0"/>
              </a:rPr>
              <a:t>Modified from Cedar &amp; Bergman, </a:t>
            </a:r>
            <a:r>
              <a:rPr lang="en-US" altLang="zh-CN" sz="1200" i="1" dirty="0">
                <a:latin typeface="Calibri" charset="0"/>
                <a:ea typeface="SimSun" charset="0"/>
                <a:cs typeface="Arial" charset="0"/>
              </a:rPr>
              <a:t>Nature </a:t>
            </a:r>
            <a:r>
              <a:rPr lang="en-US" altLang="zh-CN" sz="1200" i="1" dirty="0" smtClean="0">
                <a:latin typeface="Calibri" charset="0"/>
                <a:ea typeface="SimSun" charset="0"/>
                <a:cs typeface="Arial" charset="0"/>
              </a:rPr>
              <a:t>Reviews Genetics,</a:t>
            </a:r>
            <a:r>
              <a:rPr lang="en-US" altLang="zh-CN" sz="1200" dirty="0" smtClean="0">
                <a:latin typeface="Calibri" charset="0"/>
                <a:ea typeface="SimSun" charset="0"/>
                <a:cs typeface="Arial" charset="0"/>
              </a:rPr>
              <a:t> 2009</a:t>
            </a:r>
            <a:endParaRPr lang="en-US" altLang="zh-CN" sz="1200" dirty="0">
              <a:latin typeface="Calibri" charset="0"/>
              <a:ea typeface="SimSun" charset="0"/>
              <a:cs typeface="Arial" charset="0"/>
            </a:endParaRPr>
          </a:p>
        </p:txBody>
      </p:sp>
      <p:sp>
        <p:nvSpPr>
          <p:cNvPr id="6" name="Slide Number Placeholder 5"/>
          <p:cNvSpPr>
            <a:spLocks noGrp="1"/>
          </p:cNvSpPr>
          <p:nvPr>
            <p:ph type="sldNum" sz="quarter" idx="12"/>
          </p:nvPr>
        </p:nvSpPr>
        <p:spPr/>
        <p:txBody>
          <a:bodyPr/>
          <a:lstStyle/>
          <a:p>
            <a:fld id="{6F5F5B93-73BC-DA4A-99F3-DB63B9145B1F}" type="slidenum">
              <a:rPr lang="en-US" smtClean="0"/>
              <a:pPr/>
              <a:t>9</a:t>
            </a:fld>
            <a:endParaRPr lang="en-US"/>
          </a:p>
        </p:txBody>
      </p:sp>
      <p:graphicFrame>
        <p:nvGraphicFramePr>
          <p:cNvPr id="21" name="Table 20"/>
          <p:cNvGraphicFramePr>
            <a:graphicFrameLocks noGrp="1"/>
          </p:cNvGraphicFramePr>
          <p:nvPr>
            <p:extLst>
              <p:ext uri="{D42A27DB-BD31-4B8C-83A1-F6EECF244321}">
                <p14:modId xmlns:p14="http://schemas.microsoft.com/office/powerpoint/2010/main" xmlns="" val="695986069"/>
              </p:ext>
            </p:extLst>
          </p:nvPr>
        </p:nvGraphicFramePr>
        <p:xfrm>
          <a:off x="1894635" y="4547645"/>
          <a:ext cx="4988968" cy="1743504"/>
        </p:xfrm>
        <a:graphic>
          <a:graphicData uri="http://schemas.openxmlformats.org/drawingml/2006/table">
            <a:tbl>
              <a:tblPr firstRow="1" bandRow="1">
                <a:tableStyleId>{5C22544A-7EE6-4342-B048-85BDC9FD1C3A}</a:tableStyleId>
              </a:tblPr>
              <a:tblGrid>
                <a:gridCol w="1287477"/>
                <a:gridCol w="1207007"/>
                <a:gridCol w="1247242"/>
                <a:gridCol w="1247242"/>
              </a:tblGrid>
              <a:tr h="275463">
                <a:tc>
                  <a:txBody>
                    <a:bodyPr/>
                    <a:lstStyle/>
                    <a:p>
                      <a:r>
                        <a:rPr lang="en-US" sz="1400" b="1" dirty="0" smtClean="0"/>
                        <a:t>Modification</a:t>
                      </a:r>
                      <a:endParaRPr lang="en-US" sz="1400" b="1" dirty="0"/>
                    </a:p>
                  </a:txBody>
                  <a:tcPr anchor="ctr"/>
                </a:tc>
                <a:tc>
                  <a:txBody>
                    <a:bodyPr/>
                    <a:lstStyle/>
                    <a:p>
                      <a:pPr algn="ctr"/>
                      <a:r>
                        <a:rPr lang="en-US" sz="1400" dirty="0" smtClean="0"/>
                        <a:t>H3K4</a:t>
                      </a:r>
                      <a:endParaRPr lang="en-US" sz="1400" dirty="0"/>
                    </a:p>
                  </a:txBody>
                  <a:tcPr anchor="ctr"/>
                </a:tc>
                <a:tc>
                  <a:txBody>
                    <a:bodyPr/>
                    <a:lstStyle/>
                    <a:p>
                      <a:pPr algn="ctr"/>
                      <a:r>
                        <a:rPr lang="en-US" sz="1400" dirty="0" smtClean="0"/>
                        <a:t>H3K9</a:t>
                      </a:r>
                      <a:endParaRPr lang="en-US" sz="1400" dirty="0"/>
                    </a:p>
                  </a:txBody>
                  <a:tcPr anchor="ctr"/>
                </a:tc>
                <a:tc>
                  <a:txBody>
                    <a:bodyPr/>
                    <a:lstStyle/>
                    <a:p>
                      <a:pPr algn="ctr"/>
                      <a:r>
                        <a:rPr lang="en-US" sz="1400" dirty="0" smtClean="0"/>
                        <a:t>H3K27</a:t>
                      </a:r>
                      <a:endParaRPr lang="en-US" sz="1400" dirty="0"/>
                    </a:p>
                  </a:txBody>
                  <a:tcPr anchor="ctr"/>
                </a:tc>
              </a:tr>
              <a:tr h="408125">
                <a:tc>
                  <a:txBody>
                    <a:bodyPr/>
                    <a:lstStyle/>
                    <a:p>
                      <a:r>
                        <a:rPr lang="en-US" sz="1100" b="1" dirty="0" smtClean="0"/>
                        <a:t>mono-methylation</a:t>
                      </a:r>
                      <a:endParaRPr lang="en-US" sz="1100" b="1" dirty="0"/>
                    </a:p>
                  </a:txBody>
                  <a:tcPr anchor="ctr"/>
                </a:tc>
                <a:tc>
                  <a:txBody>
                    <a:bodyPr/>
                    <a:lstStyle/>
                    <a:p>
                      <a:pPr algn="ctr"/>
                      <a:r>
                        <a:rPr lang="en-US" sz="1100" b="1" dirty="0" smtClean="0"/>
                        <a:t>Activation</a:t>
                      </a:r>
                      <a:endParaRPr lang="en-US" sz="1100" b="1" dirty="0"/>
                    </a:p>
                  </a:txBody>
                  <a:tcPr anchor="ctr">
                    <a:solidFill>
                      <a:srgbClr val="00B050"/>
                    </a:solidFill>
                  </a:tcPr>
                </a:tc>
                <a:tc>
                  <a:txBody>
                    <a:bodyPr/>
                    <a:lstStyle/>
                    <a:p>
                      <a:pPr algn="ctr"/>
                      <a:r>
                        <a:rPr lang="en-US" sz="1100" b="1" dirty="0" smtClean="0"/>
                        <a:t>Activation</a:t>
                      </a:r>
                      <a:endParaRPr lang="en-US" sz="1100" b="1" dirty="0"/>
                    </a:p>
                  </a:txBody>
                  <a:tcPr anchor="ctr">
                    <a:solidFill>
                      <a:srgbClr val="00B050"/>
                    </a:solidFill>
                  </a:tcPr>
                </a:tc>
                <a:tc>
                  <a:txBody>
                    <a:bodyPr/>
                    <a:lstStyle/>
                    <a:p>
                      <a:pPr algn="ctr"/>
                      <a:r>
                        <a:rPr lang="en-US" sz="1100" b="1" dirty="0" smtClean="0"/>
                        <a:t>Activation</a:t>
                      </a:r>
                      <a:endParaRPr lang="en-US" sz="1100" b="1" dirty="0"/>
                    </a:p>
                  </a:txBody>
                  <a:tcPr anchor="ctr">
                    <a:solidFill>
                      <a:srgbClr val="00B050"/>
                    </a:solidFill>
                  </a:tcPr>
                </a:tc>
              </a:tr>
              <a:tr h="377558">
                <a:tc>
                  <a:txBody>
                    <a:bodyPr/>
                    <a:lstStyle/>
                    <a:p>
                      <a:r>
                        <a:rPr lang="en-US" sz="1100" b="1" dirty="0" smtClean="0"/>
                        <a:t>di-methylation</a:t>
                      </a:r>
                      <a:endParaRPr lang="en-US" sz="1100" b="1" dirty="0"/>
                    </a:p>
                  </a:txBody>
                  <a:tcPr anchor="ctr"/>
                </a:tc>
                <a:tc>
                  <a:txBody>
                    <a:bodyPr/>
                    <a:lstStyle/>
                    <a:p>
                      <a:pPr algn="ctr"/>
                      <a:endParaRPr lang="en-US" sz="1100" b="1" dirty="0"/>
                    </a:p>
                  </a:txBody>
                  <a:tcPr anchor="ctr"/>
                </a:tc>
                <a:tc>
                  <a:txBody>
                    <a:bodyPr/>
                    <a:lstStyle/>
                    <a:p>
                      <a:pPr algn="ctr"/>
                      <a:r>
                        <a:rPr lang="en-US" sz="1100" b="1" dirty="0" smtClean="0"/>
                        <a:t>Repression</a:t>
                      </a:r>
                      <a:endParaRPr lang="en-US" sz="1100" b="1" dirty="0"/>
                    </a:p>
                  </a:txBody>
                  <a:tcPr anchor="ctr">
                    <a:solidFill>
                      <a:srgbClr val="FF0000"/>
                    </a:solidFill>
                  </a:tcPr>
                </a:tc>
                <a:tc>
                  <a:txBody>
                    <a:bodyPr/>
                    <a:lstStyle/>
                    <a:p>
                      <a:pPr algn="ctr"/>
                      <a:r>
                        <a:rPr lang="en-US" sz="1100" b="1" dirty="0" smtClean="0"/>
                        <a:t>Repression</a:t>
                      </a:r>
                      <a:endParaRPr lang="en-US" sz="1100" b="1" dirty="0"/>
                    </a:p>
                  </a:txBody>
                  <a:tcPr anchor="ctr">
                    <a:solidFill>
                      <a:srgbClr val="FF0000"/>
                    </a:solidFill>
                  </a:tcPr>
                </a:tc>
              </a:tr>
              <a:tr h="377558">
                <a:tc>
                  <a:txBody>
                    <a:bodyPr/>
                    <a:lstStyle/>
                    <a:p>
                      <a:r>
                        <a:rPr lang="en-US" sz="1100" b="1" dirty="0" smtClean="0"/>
                        <a:t>tri-methylation</a:t>
                      </a:r>
                      <a:endParaRPr lang="en-US" sz="1100" b="1" dirty="0"/>
                    </a:p>
                  </a:txBody>
                  <a:tcPr anchor="ctr"/>
                </a:tc>
                <a:tc>
                  <a:txBody>
                    <a:bodyPr/>
                    <a:lstStyle/>
                    <a:p>
                      <a:pPr algn="ctr"/>
                      <a:r>
                        <a:rPr lang="en-US" sz="1100" b="1" dirty="0" smtClean="0"/>
                        <a:t>Activation</a:t>
                      </a:r>
                      <a:endParaRPr lang="en-US" sz="1100" b="1" dirty="0"/>
                    </a:p>
                  </a:txBody>
                  <a:tcPr anchor="ctr">
                    <a:solidFill>
                      <a:srgbClr val="00B050"/>
                    </a:solidFill>
                  </a:tcPr>
                </a:tc>
                <a:tc>
                  <a:txBody>
                    <a:bodyPr/>
                    <a:lstStyle/>
                    <a:p>
                      <a:pPr algn="ctr"/>
                      <a:r>
                        <a:rPr lang="en-US" sz="1100" b="1" dirty="0" smtClean="0"/>
                        <a:t>Repression</a:t>
                      </a:r>
                      <a:endParaRPr lang="en-US" sz="1100" b="1" dirty="0"/>
                    </a:p>
                  </a:txBody>
                  <a:tcPr anchor="ctr">
                    <a:solidFill>
                      <a:srgbClr val="FF0000"/>
                    </a:solidFill>
                  </a:tcPr>
                </a:tc>
                <a:tc>
                  <a:txBody>
                    <a:bodyPr/>
                    <a:lstStyle/>
                    <a:p>
                      <a:pPr algn="ctr"/>
                      <a:r>
                        <a:rPr lang="en-US" sz="1100" b="1" dirty="0" smtClean="0"/>
                        <a:t>Repression</a:t>
                      </a:r>
                      <a:endParaRPr lang="en-US" sz="1100" b="1" dirty="0"/>
                    </a:p>
                  </a:txBody>
                  <a:tcPr anchor="ctr">
                    <a:solidFill>
                      <a:srgbClr val="FF0000"/>
                    </a:solidFill>
                  </a:tcPr>
                </a:tc>
              </a:tr>
              <a:tr h="275463">
                <a:tc>
                  <a:txBody>
                    <a:bodyPr/>
                    <a:lstStyle/>
                    <a:p>
                      <a:r>
                        <a:rPr lang="en-US" sz="1100" b="1" dirty="0" smtClean="0"/>
                        <a:t>acetylation</a:t>
                      </a:r>
                      <a:endParaRPr lang="en-US" sz="1100" b="1" dirty="0"/>
                    </a:p>
                  </a:txBody>
                  <a:tcPr anchor="ctr"/>
                </a:tc>
                <a:tc>
                  <a:txBody>
                    <a:bodyPr/>
                    <a:lstStyle/>
                    <a:p>
                      <a:pPr algn="ctr"/>
                      <a:endParaRPr lang="en-US" sz="1100" b="1" dirty="0"/>
                    </a:p>
                  </a:txBody>
                  <a:tcPr anchor="ctr"/>
                </a:tc>
                <a:tc>
                  <a:txBody>
                    <a:bodyPr/>
                    <a:lstStyle/>
                    <a:p>
                      <a:pPr algn="ctr"/>
                      <a:r>
                        <a:rPr lang="en-US" sz="1100" b="1" dirty="0" smtClean="0"/>
                        <a:t>Activation</a:t>
                      </a:r>
                      <a:endParaRPr lang="en-US" sz="1100" b="1" dirty="0"/>
                    </a:p>
                  </a:txBody>
                  <a:tcPr anchor="ctr">
                    <a:solidFill>
                      <a:srgbClr val="00B050"/>
                    </a:solidFill>
                  </a:tcPr>
                </a:tc>
                <a:tc>
                  <a:txBody>
                    <a:bodyPr/>
                    <a:lstStyle/>
                    <a:p>
                      <a:pPr algn="ctr"/>
                      <a:endParaRPr lang="en-US" sz="1100" b="1" dirty="0"/>
                    </a:p>
                  </a:txBody>
                  <a:tcPr anchor="ctr"/>
                </a:tc>
              </a:tr>
            </a:tbl>
          </a:graphicData>
        </a:graphic>
      </p:graphicFrame>
    </p:spTree>
    <p:extLst>
      <p:ext uri="{BB962C8B-B14F-4D97-AF65-F5344CB8AC3E}">
        <p14:creationId xmlns:p14="http://schemas.microsoft.com/office/powerpoint/2010/main" xmlns="" val="6013877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Mechanotransduction &amp; Histone Acetylation</a:t>
            </a:r>
            <a:endParaRPr lang="en-US" dirty="0"/>
          </a:p>
        </p:txBody>
      </p:sp>
      <p:pic>
        <p:nvPicPr>
          <p:cNvPr id="3074" name="Picture 2" descr="Full-size image (23 K)"/>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171594" y="1558998"/>
            <a:ext cx="1630060" cy="5152156"/>
          </a:xfrm>
          <a:prstGeom prst="rect">
            <a:avLst/>
          </a:prstGeom>
          <a:noFill/>
          <a:extLst>
            <a:ext uri="{909E8E84-426E-40dd-AFC4-6F175D3DCCD1}">
              <a14:hiddenFill xmlns="" xmlns:a14="http://schemas.microsoft.com/office/drawing/2010/main">
                <a:solidFill>
                  <a:srgbClr val="FFFFFF"/>
                </a:solidFill>
              </a14:hiddenFill>
            </a:ext>
          </a:extLst>
        </p:spPr>
      </p:pic>
      <p:pic>
        <p:nvPicPr>
          <p:cNvPr id="3076" name="Picture 4" descr="Full-size image (63 K)"/>
          <p:cNvPicPr>
            <a:picLocks noChangeAspect="1" noChangeArrowheads="1"/>
          </p:cNvPicPr>
          <p:nvPr/>
        </p:nvPicPr>
        <p:blipFill rotWithShape="1">
          <a:blip r:embed="rId4">
            <a:extLst>
              <a:ext uri="{28A0092B-C50C-407E-A947-70E740481C1C}">
                <a14:useLocalDpi xmlns:a14="http://schemas.microsoft.com/office/drawing/2010/main" xmlns="" val="0"/>
              </a:ext>
            </a:extLst>
          </a:blip>
          <a:srcRect b="36847"/>
          <a:stretch/>
        </p:blipFill>
        <p:spPr bwMode="auto">
          <a:xfrm>
            <a:off x="234734" y="2655064"/>
            <a:ext cx="3576034" cy="2355353"/>
          </a:xfrm>
          <a:prstGeom prst="rect">
            <a:avLst/>
          </a:prstGeom>
          <a:noFill/>
          <a:extLst>
            <a:ext uri="{909E8E84-426E-40dd-AFC4-6F175D3DCCD1}">
              <a14:hiddenFill xmlns="" xmlns:a14="http://schemas.microsoft.com/office/drawing/2010/main">
                <a:solidFill>
                  <a:srgbClr val="FFFFFF"/>
                </a:solidFill>
              </a14:hiddenFill>
            </a:ext>
          </a:extLst>
        </p:spPr>
      </p:pic>
      <p:sp>
        <p:nvSpPr>
          <p:cNvPr id="6" name="TextBox 7"/>
          <p:cNvSpPr txBox="1">
            <a:spLocks noChangeArrowheads="1"/>
          </p:cNvSpPr>
          <p:nvPr/>
        </p:nvSpPr>
        <p:spPr bwMode="auto">
          <a:xfrm>
            <a:off x="1702340" y="5218751"/>
            <a:ext cx="2339102"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r>
              <a:rPr lang="en-US" altLang="zh-CN" sz="1200" dirty="0" smtClean="0">
                <a:latin typeface="Calibri" charset="0"/>
                <a:ea typeface="SimSun" charset="0"/>
                <a:cs typeface="Arial" charset="0"/>
              </a:rPr>
              <a:t>Le </a:t>
            </a:r>
            <a:r>
              <a:rPr lang="en-US" altLang="zh-CN" sz="1200" dirty="0" err="1" smtClean="0">
                <a:latin typeface="Calibri" charset="0"/>
                <a:ea typeface="SimSun" charset="0"/>
                <a:cs typeface="Arial" charset="0"/>
              </a:rPr>
              <a:t>Beyec</a:t>
            </a:r>
            <a:r>
              <a:rPr lang="en-US" altLang="zh-CN" sz="1200" dirty="0" smtClean="0">
                <a:latin typeface="Calibri" charset="0"/>
                <a:ea typeface="SimSun" charset="0"/>
                <a:cs typeface="Arial" charset="0"/>
              </a:rPr>
              <a:t> </a:t>
            </a:r>
            <a:r>
              <a:rPr lang="en-US" altLang="zh-CN" sz="1200" i="1" dirty="0" smtClean="0">
                <a:latin typeface="Calibri" charset="0"/>
                <a:ea typeface="SimSun" charset="0"/>
                <a:cs typeface="Arial" charset="0"/>
              </a:rPr>
              <a:t>et </a:t>
            </a:r>
            <a:r>
              <a:rPr lang="en-US" altLang="zh-CN" sz="1200" i="1" dirty="0">
                <a:latin typeface="Calibri" charset="0"/>
                <a:ea typeface="SimSun" charset="0"/>
                <a:cs typeface="Arial" charset="0"/>
              </a:rPr>
              <a:t>al</a:t>
            </a:r>
            <a:r>
              <a:rPr lang="en-US" altLang="zh-CN" sz="1200" dirty="0">
                <a:latin typeface="Calibri" charset="0"/>
                <a:ea typeface="SimSun" charset="0"/>
                <a:cs typeface="Arial" charset="0"/>
              </a:rPr>
              <a:t>, </a:t>
            </a:r>
            <a:r>
              <a:rPr lang="en-US" altLang="zh-CN" sz="1200" dirty="0" smtClean="0">
                <a:latin typeface="Calibri" charset="0"/>
                <a:ea typeface="SimSun" charset="0"/>
                <a:cs typeface="Arial" charset="0"/>
              </a:rPr>
              <a:t> </a:t>
            </a:r>
            <a:r>
              <a:rPr lang="en-US" altLang="zh-CN" sz="1200" i="1" dirty="0" err="1" smtClean="0">
                <a:latin typeface="Calibri" charset="0"/>
                <a:ea typeface="SimSun" charset="0"/>
                <a:cs typeface="Arial" charset="0"/>
              </a:rPr>
              <a:t>Exp</a:t>
            </a:r>
            <a:r>
              <a:rPr lang="en-US" altLang="zh-CN" sz="1200" i="1" dirty="0" smtClean="0">
                <a:latin typeface="Calibri" charset="0"/>
                <a:ea typeface="SimSun" charset="0"/>
                <a:cs typeface="Arial" charset="0"/>
              </a:rPr>
              <a:t> Cell Res</a:t>
            </a:r>
            <a:r>
              <a:rPr lang="en-US" altLang="zh-CN" sz="1200" dirty="0" smtClean="0">
                <a:latin typeface="Calibri" charset="0"/>
                <a:ea typeface="SimSun" charset="0"/>
                <a:cs typeface="Arial" charset="0"/>
              </a:rPr>
              <a:t>, 2007</a:t>
            </a:r>
            <a:endParaRPr lang="en-US" altLang="zh-CN" sz="1200" dirty="0">
              <a:latin typeface="Calibri" charset="0"/>
              <a:ea typeface="SimSun" charset="0"/>
              <a:cs typeface="Arial" charset="0"/>
            </a:endParaRPr>
          </a:p>
        </p:txBody>
      </p:sp>
      <p:sp>
        <p:nvSpPr>
          <p:cNvPr id="7" name="TextBox 7"/>
          <p:cNvSpPr txBox="1">
            <a:spLocks noChangeArrowheads="1"/>
          </p:cNvSpPr>
          <p:nvPr/>
        </p:nvSpPr>
        <p:spPr bwMode="auto">
          <a:xfrm rot="5400000">
            <a:off x="4820007" y="5599354"/>
            <a:ext cx="2240292"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r>
              <a:rPr lang="en-US" altLang="zh-CN" sz="1200" dirty="0" smtClean="0">
                <a:latin typeface="Calibri" charset="0"/>
                <a:ea typeface="SimSun" charset="0"/>
                <a:cs typeface="Arial" charset="0"/>
              </a:rPr>
              <a:t>Li </a:t>
            </a:r>
            <a:r>
              <a:rPr lang="en-US" altLang="zh-CN" sz="1200" i="1" dirty="0" smtClean="0">
                <a:latin typeface="Calibri" charset="0"/>
                <a:ea typeface="SimSun" charset="0"/>
                <a:cs typeface="Arial" charset="0"/>
              </a:rPr>
              <a:t>et </a:t>
            </a:r>
            <a:r>
              <a:rPr lang="en-US" altLang="zh-CN" sz="1200" i="1" dirty="0">
                <a:latin typeface="Calibri" charset="0"/>
                <a:ea typeface="SimSun" charset="0"/>
                <a:cs typeface="Arial" charset="0"/>
              </a:rPr>
              <a:t>al</a:t>
            </a:r>
            <a:r>
              <a:rPr lang="en-US" altLang="zh-CN" sz="1200" dirty="0">
                <a:latin typeface="Calibri" charset="0"/>
                <a:ea typeface="SimSun" charset="0"/>
                <a:cs typeface="Arial" charset="0"/>
              </a:rPr>
              <a:t>, </a:t>
            </a:r>
            <a:r>
              <a:rPr lang="en-US" altLang="zh-CN" sz="1200" i="1" dirty="0" smtClean="0">
                <a:latin typeface="Calibri" charset="0"/>
                <a:ea typeface="SimSun" charset="0"/>
                <a:cs typeface="Arial" charset="0"/>
              </a:rPr>
              <a:t>Biophysical Journal,</a:t>
            </a:r>
            <a:r>
              <a:rPr lang="en-US" altLang="zh-CN" sz="1200" dirty="0" smtClean="0">
                <a:latin typeface="Calibri" charset="0"/>
                <a:ea typeface="SimSun" charset="0"/>
                <a:cs typeface="Arial" charset="0"/>
              </a:rPr>
              <a:t> 2011</a:t>
            </a:r>
            <a:endParaRPr lang="en-US" altLang="zh-CN" sz="1200" dirty="0">
              <a:latin typeface="Calibri" charset="0"/>
              <a:ea typeface="SimSun" charset="0"/>
              <a:cs typeface="Arial" charset="0"/>
            </a:endParaRPr>
          </a:p>
        </p:txBody>
      </p:sp>
      <p:sp>
        <p:nvSpPr>
          <p:cNvPr id="4" name="Slide Number Placeholder 3"/>
          <p:cNvSpPr>
            <a:spLocks noGrp="1"/>
          </p:cNvSpPr>
          <p:nvPr>
            <p:ph type="sldNum" sz="quarter" idx="12"/>
          </p:nvPr>
        </p:nvSpPr>
        <p:spPr/>
        <p:txBody>
          <a:bodyPr/>
          <a:lstStyle/>
          <a:p>
            <a:fld id="{6F5F5B93-73BC-DA4A-99F3-DB63B9145B1F}" type="slidenum">
              <a:rPr lang="en-US" smtClean="0"/>
              <a:pPr/>
              <a:t>10</a:t>
            </a:fld>
            <a:endParaRPr lang="en-US"/>
          </a:p>
        </p:txBody>
      </p:sp>
      <p:grpSp>
        <p:nvGrpSpPr>
          <p:cNvPr id="8" name="Group 7"/>
          <p:cNvGrpSpPr/>
          <p:nvPr/>
        </p:nvGrpSpPr>
        <p:grpSpPr>
          <a:xfrm>
            <a:off x="6155024" y="2038120"/>
            <a:ext cx="2988976" cy="3914738"/>
            <a:chOff x="-2434727" y="1331651"/>
            <a:chExt cx="2786602" cy="3614922"/>
          </a:xfrm>
        </p:grpSpPr>
        <p:pic>
          <p:nvPicPr>
            <p:cNvPr id="5" name="Picture 4"/>
            <p:cNvPicPr>
              <a:picLocks noChangeAspect="1"/>
            </p:cNvPicPr>
            <p:nvPr/>
          </p:nvPicPr>
          <p:blipFill rotWithShape="1">
            <a:blip r:embed="rId5"/>
            <a:srcRect l="21714" t="25693" r="65976" b="57828"/>
            <a:stretch/>
          </p:blipFill>
          <p:spPr>
            <a:xfrm>
              <a:off x="-1887996" y="1331651"/>
              <a:ext cx="2196467" cy="1653920"/>
            </a:xfrm>
            <a:prstGeom prst="rect">
              <a:avLst/>
            </a:prstGeom>
          </p:spPr>
        </p:pic>
        <p:pic>
          <p:nvPicPr>
            <p:cNvPr id="10" name="Picture 9"/>
            <p:cNvPicPr>
              <a:picLocks noChangeAspect="1"/>
            </p:cNvPicPr>
            <p:nvPr/>
          </p:nvPicPr>
          <p:blipFill rotWithShape="1">
            <a:blip r:embed="rId5"/>
            <a:srcRect l="45425" t="57360" r="34700" b="19591"/>
            <a:stretch/>
          </p:blipFill>
          <p:spPr>
            <a:xfrm>
              <a:off x="-2434727" y="3128791"/>
              <a:ext cx="2786602" cy="1817782"/>
            </a:xfrm>
            <a:prstGeom prst="rect">
              <a:avLst/>
            </a:prstGeom>
          </p:spPr>
        </p:pic>
      </p:grpSp>
      <p:sp>
        <p:nvSpPr>
          <p:cNvPr id="12" name="TextBox 7"/>
          <p:cNvSpPr txBox="1">
            <a:spLocks noChangeArrowheads="1"/>
          </p:cNvSpPr>
          <p:nvPr/>
        </p:nvSpPr>
        <p:spPr bwMode="auto">
          <a:xfrm>
            <a:off x="6946117" y="5927580"/>
            <a:ext cx="206999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r>
              <a:rPr lang="en-US" altLang="zh-CN" sz="1200" dirty="0" smtClean="0">
                <a:latin typeface="Calibri" charset="0"/>
                <a:ea typeface="SimSun" charset="0"/>
                <a:cs typeface="Arial" charset="0"/>
              </a:rPr>
              <a:t>Downing </a:t>
            </a:r>
            <a:r>
              <a:rPr lang="en-US" altLang="zh-CN" sz="1200" i="1" dirty="0" smtClean="0">
                <a:latin typeface="Calibri" charset="0"/>
                <a:ea typeface="SimSun" charset="0"/>
                <a:cs typeface="Arial" charset="0"/>
              </a:rPr>
              <a:t>et </a:t>
            </a:r>
            <a:r>
              <a:rPr lang="en-US" altLang="zh-CN" sz="1200" i="1" dirty="0">
                <a:latin typeface="Calibri" charset="0"/>
                <a:ea typeface="SimSun" charset="0"/>
                <a:cs typeface="Arial" charset="0"/>
              </a:rPr>
              <a:t>al</a:t>
            </a:r>
            <a:r>
              <a:rPr lang="en-US" altLang="zh-CN" sz="1200" dirty="0">
                <a:latin typeface="Calibri" charset="0"/>
                <a:ea typeface="SimSun" charset="0"/>
                <a:cs typeface="Arial" charset="0"/>
              </a:rPr>
              <a:t>, </a:t>
            </a:r>
            <a:r>
              <a:rPr lang="en-US" altLang="zh-CN" sz="1200" dirty="0" smtClean="0">
                <a:latin typeface="Calibri" charset="0"/>
                <a:ea typeface="SimSun" charset="0"/>
                <a:cs typeface="Arial" charset="0"/>
              </a:rPr>
              <a:t> </a:t>
            </a:r>
            <a:r>
              <a:rPr lang="en-US" altLang="zh-CN" sz="1200" i="1" dirty="0" smtClean="0">
                <a:latin typeface="Calibri" charset="0"/>
                <a:ea typeface="SimSun" charset="0"/>
                <a:cs typeface="Arial" charset="0"/>
              </a:rPr>
              <a:t>Nat Mat</a:t>
            </a:r>
            <a:r>
              <a:rPr lang="en-US" altLang="zh-CN" sz="1200" dirty="0" smtClean="0">
                <a:latin typeface="Calibri" charset="0"/>
                <a:ea typeface="SimSun" charset="0"/>
                <a:cs typeface="Arial" charset="0"/>
              </a:rPr>
              <a:t>, 2013</a:t>
            </a:r>
            <a:endParaRPr lang="en-US" altLang="zh-CN" sz="1200" dirty="0">
              <a:latin typeface="Calibri" charset="0"/>
              <a:ea typeface="SimSun" charset="0"/>
              <a:cs typeface="Arial" charset="0"/>
            </a:endParaRPr>
          </a:p>
        </p:txBody>
      </p:sp>
    </p:spTree>
    <p:extLst>
      <p:ext uri="{BB962C8B-B14F-4D97-AF65-F5344CB8AC3E}">
        <p14:creationId xmlns:p14="http://schemas.microsoft.com/office/powerpoint/2010/main" xmlns="" val="36936295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H3K9-me FRET Reporter</a:t>
            </a:r>
            <a:endParaRPr lang="en-US" dirty="0"/>
          </a:p>
        </p:txBody>
      </p:sp>
      <p:pic>
        <p:nvPicPr>
          <p:cNvPr id="4" name="Picture 3"/>
          <p:cNvPicPr>
            <a:picLocks noChangeAspect="1"/>
          </p:cNvPicPr>
          <p:nvPr/>
        </p:nvPicPr>
        <p:blipFill rotWithShape="1">
          <a:blip r:embed="rId3">
            <a:extLst>
              <a:ext uri="{BEBA8EAE-BF5A-486C-A8C5-ECC9F3942E4B}">
                <a14:imgProps xmlns:a14="http://schemas.microsoft.com/office/drawing/2010/main" xmlns="">
                  <a14:imgLayer r:embed="rId4">
                    <a14:imgEffect>
                      <a14:sharpenSoften amount="25000"/>
                    </a14:imgEffect>
                    <a14:imgEffect>
                      <a14:saturation sat="200000"/>
                    </a14:imgEffect>
                  </a14:imgLayer>
                </a14:imgProps>
              </a:ext>
            </a:extLst>
          </a:blip>
          <a:srcRect l="76261" b="8277"/>
          <a:stretch/>
        </p:blipFill>
        <p:spPr>
          <a:xfrm>
            <a:off x="0" y="1292615"/>
            <a:ext cx="2442935" cy="2725512"/>
          </a:xfrm>
          <a:prstGeom prst="rect">
            <a:avLst/>
          </a:prstGeom>
        </p:spPr>
      </p:pic>
      <p:sp>
        <p:nvSpPr>
          <p:cNvPr id="69" name="TextBox 7"/>
          <p:cNvSpPr txBox="1">
            <a:spLocks noChangeArrowheads="1"/>
          </p:cNvSpPr>
          <p:nvPr/>
        </p:nvSpPr>
        <p:spPr bwMode="auto">
          <a:xfrm>
            <a:off x="-24513" y="3790296"/>
            <a:ext cx="2283318"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r>
              <a:rPr lang="en-US" altLang="zh-CN" sz="1200" dirty="0" smtClean="0">
                <a:latin typeface="Calibri" charset="0"/>
                <a:ea typeface="SimSun" charset="0"/>
                <a:cs typeface="Arial" charset="0"/>
              </a:rPr>
              <a:t>Cedar &amp; Bergman, </a:t>
            </a:r>
            <a:r>
              <a:rPr lang="en-US" altLang="zh-CN" sz="1200" i="1" dirty="0">
                <a:latin typeface="Calibri" charset="0"/>
                <a:ea typeface="SimSun" charset="0"/>
                <a:cs typeface="Arial" charset="0"/>
              </a:rPr>
              <a:t>Nature </a:t>
            </a:r>
            <a:r>
              <a:rPr lang="en-US" altLang="zh-CN" sz="1200" i="1" dirty="0" smtClean="0">
                <a:latin typeface="Calibri" charset="0"/>
                <a:ea typeface="SimSun" charset="0"/>
                <a:cs typeface="Arial" charset="0"/>
              </a:rPr>
              <a:t>Reviews Genetics,</a:t>
            </a:r>
            <a:r>
              <a:rPr lang="en-US" altLang="zh-CN" sz="1200" dirty="0" smtClean="0">
                <a:latin typeface="Calibri" charset="0"/>
                <a:ea typeface="SimSun" charset="0"/>
                <a:cs typeface="Arial" charset="0"/>
              </a:rPr>
              <a:t> 2009</a:t>
            </a:r>
            <a:endParaRPr lang="en-US" altLang="zh-CN" sz="1200" dirty="0">
              <a:latin typeface="Calibri" charset="0"/>
              <a:ea typeface="SimSun" charset="0"/>
              <a:cs typeface="Arial" charset="0"/>
            </a:endParaRPr>
          </a:p>
        </p:txBody>
      </p:sp>
      <p:grpSp>
        <p:nvGrpSpPr>
          <p:cNvPr id="6" name="Group 5"/>
          <p:cNvGrpSpPr>
            <a:grpSpLocks noChangeAspect="1"/>
          </p:cNvGrpSpPr>
          <p:nvPr/>
        </p:nvGrpSpPr>
        <p:grpSpPr>
          <a:xfrm>
            <a:off x="2223834" y="1859552"/>
            <a:ext cx="6911398" cy="2361988"/>
            <a:chOff x="1541790" y="3961631"/>
            <a:chExt cx="7145010" cy="2441825"/>
          </a:xfrm>
          <a:effectLst/>
        </p:grpSpPr>
        <p:grpSp>
          <p:nvGrpSpPr>
            <p:cNvPr id="74" name="Group 73"/>
            <p:cNvGrpSpPr/>
            <p:nvPr/>
          </p:nvGrpSpPr>
          <p:grpSpPr>
            <a:xfrm>
              <a:off x="1541790" y="3961631"/>
              <a:ext cx="7145010" cy="2441825"/>
              <a:chOff x="2040924" y="2505471"/>
              <a:chExt cx="7145010" cy="2441825"/>
            </a:xfrm>
          </p:grpSpPr>
          <p:grpSp>
            <p:nvGrpSpPr>
              <p:cNvPr id="67" name="Group 66"/>
              <p:cNvGrpSpPr/>
              <p:nvPr/>
            </p:nvGrpSpPr>
            <p:grpSpPr>
              <a:xfrm>
                <a:off x="6472102" y="2505471"/>
                <a:ext cx="2713832" cy="1776842"/>
                <a:chOff x="6213910" y="2505471"/>
                <a:chExt cx="2713832" cy="1776842"/>
              </a:xfrm>
            </p:grpSpPr>
            <p:sp>
              <p:nvSpPr>
                <p:cNvPr id="37" name="Freeform 36"/>
                <p:cNvSpPr/>
                <p:nvPr/>
              </p:nvSpPr>
              <p:spPr>
                <a:xfrm rot="18086867">
                  <a:off x="6859106" y="2756483"/>
                  <a:ext cx="222037" cy="279699"/>
                </a:xfrm>
                <a:custGeom>
                  <a:avLst/>
                  <a:gdLst>
                    <a:gd name="connsiteX0" fmla="*/ 0 w 365760"/>
                    <a:gd name="connsiteY0" fmla="*/ 376518 h 376518"/>
                    <a:gd name="connsiteX1" fmla="*/ 86061 w 365760"/>
                    <a:gd name="connsiteY1" fmla="*/ 247426 h 376518"/>
                    <a:gd name="connsiteX2" fmla="*/ 215153 w 365760"/>
                    <a:gd name="connsiteY2" fmla="*/ 215153 h 376518"/>
                    <a:gd name="connsiteX3" fmla="*/ 268941 w 365760"/>
                    <a:gd name="connsiteY3" fmla="*/ 75304 h 376518"/>
                    <a:gd name="connsiteX4" fmla="*/ 365760 w 365760"/>
                    <a:gd name="connsiteY4" fmla="*/ 0 h 376518"/>
                    <a:gd name="connsiteX5" fmla="*/ 365760 w 365760"/>
                    <a:gd name="connsiteY5" fmla="*/ 0 h 376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5760" h="376518">
                      <a:moveTo>
                        <a:pt x="0" y="376518"/>
                      </a:moveTo>
                      <a:cubicBezTo>
                        <a:pt x="25101" y="325419"/>
                        <a:pt x="50202" y="274320"/>
                        <a:pt x="86061" y="247426"/>
                      </a:cubicBezTo>
                      <a:cubicBezTo>
                        <a:pt x="121920" y="220532"/>
                        <a:pt x="184673" y="243840"/>
                        <a:pt x="215153" y="215153"/>
                      </a:cubicBezTo>
                      <a:cubicBezTo>
                        <a:pt x="245633" y="186466"/>
                        <a:pt x="243840" y="111163"/>
                        <a:pt x="268941" y="75304"/>
                      </a:cubicBezTo>
                      <a:cubicBezTo>
                        <a:pt x="294042" y="39445"/>
                        <a:pt x="365760" y="0"/>
                        <a:pt x="365760" y="0"/>
                      </a:cubicBezTo>
                      <a:lnTo>
                        <a:pt x="365760" y="0"/>
                      </a:lnTo>
                    </a:path>
                  </a:pathLst>
                </a:custGeom>
                <a:noFill/>
                <a:ln w="5715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 name="Straight Connector 15"/>
                <p:cNvCxnSpPr/>
                <p:nvPr/>
              </p:nvCxnSpPr>
              <p:spPr>
                <a:xfrm flipH="1">
                  <a:off x="7240160" y="3989491"/>
                  <a:ext cx="145716" cy="0"/>
                </a:xfrm>
                <a:prstGeom prst="line">
                  <a:avLst/>
                </a:prstGeom>
                <a:ln w="38100"/>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a:endCxn id="19" idx="1"/>
                </p:cNvCxnSpPr>
                <p:nvPr/>
              </p:nvCxnSpPr>
              <p:spPr>
                <a:xfrm>
                  <a:off x="7096551" y="3817769"/>
                  <a:ext cx="143609" cy="45191"/>
                </a:xfrm>
                <a:prstGeom prst="line">
                  <a:avLst/>
                </a:prstGeom>
                <a:ln w="38100"/>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V="1">
                  <a:off x="7168355" y="4185640"/>
                  <a:ext cx="124689" cy="96673"/>
                </a:xfrm>
                <a:prstGeom prst="line">
                  <a:avLst/>
                </a:prstGeom>
                <a:ln w="38100"/>
                <a:effectLst/>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7229587" y="3695320"/>
                  <a:ext cx="258223" cy="552450"/>
                </a:xfrm>
                <a:custGeom>
                  <a:avLst/>
                  <a:gdLst>
                    <a:gd name="connsiteX0" fmla="*/ 0 w 483870"/>
                    <a:gd name="connsiteY0" fmla="*/ 88119 h 107276"/>
                    <a:gd name="connsiteX1" fmla="*/ 87630 w 483870"/>
                    <a:gd name="connsiteY1" fmla="*/ 107169 h 107276"/>
                    <a:gd name="connsiteX2" fmla="*/ 163830 w 483870"/>
                    <a:gd name="connsiteY2" fmla="*/ 80499 h 107276"/>
                    <a:gd name="connsiteX3" fmla="*/ 209550 w 483870"/>
                    <a:gd name="connsiteY3" fmla="*/ 34779 h 107276"/>
                    <a:gd name="connsiteX4" fmla="*/ 289560 w 483870"/>
                    <a:gd name="connsiteY4" fmla="*/ 4299 h 107276"/>
                    <a:gd name="connsiteX5" fmla="*/ 384810 w 483870"/>
                    <a:gd name="connsiteY5" fmla="*/ 4299 h 107276"/>
                    <a:gd name="connsiteX6" fmla="*/ 483870 w 483870"/>
                    <a:gd name="connsiteY6" fmla="*/ 42399 h 107276"/>
                    <a:gd name="connsiteX0" fmla="*/ 0 w 476250"/>
                    <a:gd name="connsiteY0" fmla="*/ 84309 h 107190"/>
                    <a:gd name="connsiteX1" fmla="*/ 80010 w 476250"/>
                    <a:gd name="connsiteY1" fmla="*/ 107169 h 107190"/>
                    <a:gd name="connsiteX2" fmla="*/ 156210 w 476250"/>
                    <a:gd name="connsiteY2" fmla="*/ 80499 h 107190"/>
                    <a:gd name="connsiteX3" fmla="*/ 201930 w 476250"/>
                    <a:gd name="connsiteY3" fmla="*/ 34779 h 107190"/>
                    <a:gd name="connsiteX4" fmla="*/ 281940 w 476250"/>
                    <a:gd name="connsiteY4" fmla="*/ 4299 h 107190"/>
                    <a:gd name="connsiteX5" fmla="*/ 377190 w 476250"/>
                    <a:gd name="connsiteY5" fmla="*/ 4299 h 107190"/>
                    <a:gd name="connsiteX6" fmla="*/ 476250 w 476250"/>
                    <a:gd name="connsiteY6" fmla="*/ 42399 h 107190"/>
                    <a:gd name="connsiteX0" fmla="*/ 0 w 483870"/>
                    <a:gd name="connsiteY0" fmla="*/ 72879 h 107240"/>
                    <a:gd name="connsiteX1" fmla="*/ 87630 w 483870"/>
                    <a:gd name="connsiteY1" fmla="*/ 107169 h 107240"/>
                    <a:gd name="connsiteX2" fmla="*/ 163830 w 483870"/>
                    <a:gd name="connsiteY2" fmla="*/ 80499 h 107240"/>
                    <a:gd name="connsiteX3" fmla="*/ 209550 w 483870"/>
                    <a:gd name="connsiteY3" fmla="*/ 34779 h 107240"/>
                    <a:gd name="connsiteX4" fmla="*/ 289560 w 483870"/>
                    <a:gd name="connsiteY4" fmla="*/ 4299 h 107240"/>
                    <a:gd name="connsiteX5" fmla="*/ 384810 w 483870"/>
                    <a:gd name="connsiteY5" fmla="*/ 4299 h 107240"/>
                    <a:gd name="connsiteX6" fmla="*/ 483870 w 483870"/>
                    <a:gd name="connsiteY6" fmla="*/ 42399 h 107240"/>
                    <a:gd name="connsiteX0" fmla="*/ 0 w 502920"/>
                    <a:gd name="connsiteY0" fmla="*/ 69069 h 107320"/>
                    <a:gd name="connsiteX1" fmla="*/ 106680 w 502920"/>
                    <a:gd name="connsiteY1" fmla="*/ 107169 h 107320"/>
                    <a:gd name="connsiteX2" fmla="*/ 182880 w 502920"/>
                    <a:gd name="connsiteY2" fmla="*/ 80499 h 107320"/>
                    <a:gd name="connsiteX3" fmla="*/ 228600 w 502920"/>
                    <a:gd name="connsiteY3" fmla="*/ 34779 h 107320"/>
                    <a:gd name="connsiteX4" fmla="*/ 308610 w 502920"/>
                    <a:gd name="connsiteY4" fmla="*/ 4299 h 107320"/>
                    <a:gd name="connsiteX5" fmla="*/ 403860 w 502920"/>
                    <a:gd name="connsiteY5" fmla="*/ 4299 h 107320"/>
                    <a:gd name="connsiteX6" fmla="*/ 502920 w 502920"/>
                    <a:gd name="connsiteY6" fmla="*/ 42399 h 107320"/>
                    <a:gd name="connsiteX0" fmla="*/ 0 w 502920"/>
                    <a:gd name="connsiteY0" fmla="*/ 69069 h 107375"/>
                    <a:gd name="connsiteX1" fmla="*/ 106680 w 502920"/>
                    <a:gd name="connsiteY1" fmla="*/ 107169 h 107375"/>
                    <a:gd name="connsiteX2" fmla="*/ 182880 w 502920"/>
                    <a:gd name="connsiteY2" fmla="*/ 80499 h 107375"/>
                    <a:gd name="connsiteX3" fmla="*/ 308610 w 502920"/>
                    <a:gd name="connsiteY3" fmla="*/ 4299 h 107375"/>
                    <a:gd name="connsiteX4" fmla="*/ 403860 w 502920"/>
                    <a:gd name="connsiteY4" fmla="*/ 4299 h 107375"/>
                    <a:gd name="connsiteX5" fmla="*/ 502920 w 502920"/>
                    <a:gd name="connsiteY5" fmla="*/ 42399 h 107375"/>
                    <a:gd name="connsiteX0" fmla="*/ 0 w 502920"/>
                    <a:gd name="connsiteY0" fmla="*/ 135906 h 179627"/>
                    <a:gd name="connsiteX1" fmla="*/ 106680 w 502920"/>
                    <a:gd name="connsiteY1" fmla="*/ 174006 h 179627"/>
                    <a:gd name="connsiteX2" fmla="*/ 224790 w 502920"/>
                    <a:gd name="connsiteY2" fmla="*/ 2556 h 179627"/>
                    <a:gd name="connsiteX3" fmla="*/ 308610 w 502920"/>
                    <a:gd name="connsiteY3" fmla="*/ 71136 h 179627"/>
                    <a:gd name="connsiteX4" fmla="*/ 403860 w 502920"/>
                    <a:gd name="connsiteY4" fmla="*/ 71136 h 179627"/>
                    <a:gd name="connsiteX5" fmla="*/ 502920 w 502920"/>
                    <a:gd name="connsiteY5" fmla="*/ 109236 h 179627"/>
                    <a:gd name="connsiteX0" fmla="*/ 0 w 502920"/>
                    <a:gd name="connsiteY0" fmla="*/ 337181 h 337415"/>
                    <a:gd name="connsiteX1" fmla="*/ 255270 w 502920"/>
                    <a:gd name="connsiteY1" fmla="*/ 1901 h 337415"/>
                    <a:gd name="connsiteX2" fmla="*/ 224790 w 502920"/>
                    <a:gd name="connsiteY2" fmla="*/ 203831 h 337415"/>
                    <a:gd name="connsiteX3" fmla="*/ 308610 w 502920"/>
                    <a:gd name="connsiteY3" fmla="*/ 272411 h 337415"/>
                    <a:gd name="connsiteX4" fmla="*/ 403860 w 502920"/>
                    <a:gd name="connsiteY4" fmla="*/ 272411 h 337415"/>
                    <a:gd name="connsiteX5" fmla="*/ 502920 w 502920"/>
                    <a:gd name="connsiteY5" fmla="*/ 310511 h 337415"/>
                    <a:gd name="connsiteX0" fmla="*/ 28113 w 279573"/>
                    <a:gd name="connsiteY0" fmla="*/ 0 h 552450"/>
                    <a:gd name="connsiteX1" fmla="*/ 31923 w 279573"/>
                    <a:gd name="connsiteY1" fmla="*/ 243840 h 552450"/>
                    <a:gd name="connsiteX2" fmla="*/ 1443 w 279573"/>
                    <a:gd name="connsiteY2" fmla="*/ 445770 h 552450"/>
                    <a:gd name="connsiteX3" fmla="*/ 85263 w 279573"/>
                    <a:gd name="connsiteY3" fmla="*/ 514350 h 552450"/>
                    <a:gd name="connsiteX4" fmla="*/ 180513 w 279573"/>
                    <a:gd name="connsiteY4" fmla="*/ 514350 h 552450"/>
                    <a:gd name="connsiteX5" fmla="*/ 279573 w 279573"/>
                    <a:gd name="connsiteY5" fmla="*/ 552450 h 552450"/>
                    <a:gd name="connsiteX0" fmla="*/ 20757 w 272217"/>
                    <a:gd name="connsiteY0" fmla="*/ 0 h 552450"/>
                    <a:gd name="connsiteX1" fmla="*/ 24567 w 272217"/>
                    <a:gd name="connsiteY1" fmla="*/ 243840 h 552450"/>
                    <a:gd name="connsiteX2" fmla="*/ 1707 w 272217"/>
                    <a:gd name="connsiteY2" fmla="*/ 346710 h 552450"/>
                    <a:gd name="connsiteX3" fmla="*/ 77907 w 272217"/>
                    <a:gd name="connsiteY3" fmla="*/ 514350 h 552450"/>
                    <a:gd name="connsiteX4" fmla="*/ 173157 w 272217"/>
                    <a:gd name="connsiteY4" fmla="*/ 514350 h 552450"/>
                    <a:gd name="connsiteX5" fmla="*/ 272217 w 272217"/>
                    <a:gd name="connsiteY5" fmla="*/ 552450 h 552450"/>
                    <a:gd name="connsiteX0" fmla="*/ 20757 w 272217"/>
                    <a:gd name="connsiteY0" fmla="*/ 0 h 552450"/>
                    <a:gd name="connsiteX1" fmla="*/ 24567 w 272217"/>
                    <a:gd name="connsiteY1" fmla="*/ 167640 h 552450"/>
                    <a:gd name="connsiteX2" fmla="*/ 1707 w 272217"/>
                    <a:gd name="connsiteY2" fmla="*/ 346710 h 552450"/>
                    <a:gd name="connsiteX3" fmla="*/ 77907 w 272217"/>
                    <a:gd name="connsiteY3" fmla="*/ 514350 h 552450"/>
                    <a:gd name="connsiteX4" fmla="*/ 173157 w 272217"/>
                    <a:gd name="connsiteY4" fmla="*/ 514350 h 552450"/>
                    <a:gd name="connsiteX5" fmla="*/ 272217 w 272217"/>
                    <a:gd name="connsiteY5" fmla="*/ 552450 h 552450"/>
                    <a:gd name="connsiteX0" fmla="*/ 20757 w 272217"/>
                    <a:gd name="connsiteY0" fmla="*/ 0 h 552450"/>
                    <a:gd name="connsiteX1" fmla="*/ 24567 w 272217"/>
                    <a:gd name="connsiteY1" fmla="*/ 167640 h 552450"/>
                    <a:gd name="connsiteX2" fmla="*/ 1707 w 272217"/>
                    <a:gd name="connsiteY2" fmla="*/ 403860 h 552450"/>
                    <a:gd name="connsiteX3" fmla="*/ 77907 w 272217"/>
                    <a:gd name="connsiteY3" fmla="*/ 514350 h 552450"/>
                    <a:gd name="connsiteX4" fmla="*/ 173157 w 272217"/>
                    <a:gd name="connsiteY4" fmla="*/ 514350 h 552450"/>
                    <a:gd name="connsiteX5" fmla="*/ 272217 w 272217"/>
                    <a:gd name="connsiteY5" fmla="*/ 552450 h 552450"/>
                    <a:gd name="connsiteX0" fmla="*/ 20950 w 272410"/>
                    <a:gd name="connsiteY0" fmla="*/ 0 h 552450"/>
                    <a:gd name="connsiteX1" fmla="*/ 24760 w 272410"/>
                    <a:gd name="connsiteY1" fmla="*/ 167640 h 552450"/>
                    <a:gd name="connsiteX2" fmla="*/ 1900 w 272410"/>
                    <a:gd name="connsiteY2" fmla="*/ 403860 h 552450"/>
                    <a:gd name="connsiteX3" fmla="*/ 81910 w 272410"/>
                    <a:gd name="connsiteY3" fmla="*/ 483870 h 552450"/>
                    <a:gd name="connsiteX4" fmla="*/ 173350 w 272410"/>
                    <a:gd name="connsiteY4" fmla="*/ 514350 h 552450"/>
                    <a:gd name="connsiteX5" fmla="*/ 272410 w 272410"/>
                    <a:gd name="connsiteY5" fmla="*/ 552450 h 552450"/>
                    <a:gd name="connsiteX0" fmla="*/ 6763 w 258223"/>
                    <a:gd name="connsiteY0" fmla="*/ 0 h 552450"/>
                    <a:gd name="connsiteX1" fmla="*/ 10573 w 258223"/>
                    <a:gd name="connsiteY1" fmla="*/ 167640 h 552450"/>
                    <a:gd name="connsiteX2" fmla="*/ 2953 w 258223"/>
                    <a:gd name="connsiteY2" fmla="*/ 323850 h 552450"/>
                    <a:gd name="connsiteX3" fmla="*/ 67723 w 258223"/>
                    <a:gd name="connsiteY3" fmla="*/ 483870 h 552450"/>
                    <a:gd name="connsiteX4" fmla="*/ 159163 w 258223"/>
                    <a:gd name="connsiteY4" fmla="*/ 514350 h 552450"/>
                    <a:gd name="connsiteX5" fmla="*/ 258223 w 258223"/>
                    <a:gd name="connsiteY5" fmla="*/ 552450 h 552450"/>
                    <a:gd name="connsiteX0" fmla="*/ 6763 w 258223"/>
                    <a:gd name="connsiteY0" fmla="*/ 0 h 552450"/>
                    <a:gd name="connsiteX1" fmla="*/ 10573 w 258223"/>
                    <a:gd name="connsiteY1" fmla="*/ 167640 h 552450"/>
                    <a:gd name="connsiteX2" fmla="*/ 2953 w 258223"/>
                    <a:gd name="connsiteY2" fmla="*/ 323850 h 552450"/>
                    <a:gd name="connsiteX3" fmla="*/ 67723 w 258223"/>
                    <a:gd name="connsiteY3" fmla="*/ 434340 h 552450"/>
                    <a:gd name="connsiteX4" fmla="*/ 159163 w 258223"/>
                    <a:gd name="connsiteY4" fmla="*/ 514350 h 552450"/>
                    <a:gd name="connsiteX5" fmla="*/ 258223 w 258223"/>
                    <a:gd name="connsiteY5" fmla="*/ 552450 h 55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223" h="552450">
                      <a:moveTo>
                        <a:pt x="6763" y="0"/>
                      </a:moveTo>
                      <a:cubicBezTo>
                        <a:pt x="36925" y="10160"/>
                        <a:pt x="11208" y="113665"/>
                        <a:pt x="10573" y="167640"/>
                      </a:cubicBezTo>
                      <a:cubicBezTo>
                        <a:pt x="9938" y="221615"/>
                        <a:pt x="-6572" y="279400"/>
                        <a:pt x="2953" y="323850"/>
                      </a:cubicBezTo>
                      <a:cubicBezTo>
                        <a:pt x="12478" y="368300"/>
                        <a:pt x="41688" y="402590"/>
                        <a:pt x="67723" y="434340"/>
                      </a:cubicBezTo>
                      <a:cubicBezTo>
                        <a:pt x="93758" y="466090"/>
                        <a:pt x="127413" y="494665"/>
                        <a:pt x="159163" y="514350"/>
                      </a:cubicBezTo>
                      <a:cubicBezTo>
                        <a:pt x="190913" y="534035"/>
                        <a:pt x="224885" y="536575"/>
                        <a:pt x="258223" y="552450"/>
                      </a:cubicBezTo>
                    </a:path>
                  </a:pathLst>
                </a:custGeom>
                <a:noFill/>
                <a:ln w="76200">
                  <a:solidFill>
                    <a:srgbClr val="E4502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Arc 19"/>
                <p:cNvSpPr/>
                <p:nvPr/>
              </p:nvSpPr>
              <p:spPr>
                <a:xfrm rot="18533409">
                  <a:off x="7626704" y="3428953"/>
                  <a:ext cx="433900" cy="370668"/>
                </a:xfrm>
                <a:prstGeom prst="arc">
                  <a:avLst>
                    <a:gd name="adj1" fmla="val 10779808"/>
                    <a:gd name="adj2" fmla="val 15021954"/>
                  </a:avLst>
                </a:prstGeom>
                <a:ln w="76200">
                  <a:solidFill>
                    <a:schemeClr val="tx2">
                      <a:lumMod val="60000"/>
                      <a:lumOff val="4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Can 20"/>
                <p:cNvSpPr/>
                <p:nvPr/>
              </p:nvSpPr>
              <p:spPr>
                <a:xfrm rot="20699150">
                  <a:off x="6896841" y="3000778"/>
                  <a:ext cx="482768" cy="737365"/>
                </a:xfrm>
                <a:prstGeom prst="can">
                  <a:avLst/>
                </a:prstGeom>
                <a:solidFill>
                  <a:srgbClr val="FFFF00"/>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Arc 21"/>
                <p:cNvSpPr/>
                <p:nvPr/>
              </p:nvSpPr>
              <p:spPr>
                <a:xfrm rot="7410350">
                  <a:off x="7288671" y="3661577"/>
                  <a:ext cx="549043" cy="655829"/>
                </a:xfrm>
                <a:prstGeom prst="arc">
                  <a:avLst>
                    <a:gd name="adj1" fmla="val 10752037"/>
                    <a:gd name="adj2" fmla="val 20746906"/>
                  </a:avLst>
                </a:prstGeom>
                <a:ln w="152400">
                  <a:solidFill>
                    <a:schemeClr val="tx2">
                      <a:lumMod val="60000"/>
                      <a:lumOff val="4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3" name="Can 22"/>
                <p:cNvSpPr/>
                <p:nvPr/>
              </p:nvSpPr>
              <p:spPr>
                <a:xfrm rot="1812272">
                  <a:off x="7565686" y="2889359"/>
                  <a:ext cx="482768" cy="737365"/>
                </a:xfrm>
                <a:prstGeom prst="can">
                  <a:avLst/>
                </a:prstGeom>
                <a:solidFill>
                  <a:srgbClr val="92D050"/>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7379403" y="3820363"/>
                  <a:ext cx="352297" cy="327419"/>
                </a:xfrm>
                <a:prstGeom prst="ellipse">
                  <a:avLst/>
                </a:prstGeom>
                <a:solidFill>
                  <a:srgbClr val="C00000"/>
                </a:solid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TextBox 35"/>
                <p:cNvSpPr txBox="1"/>
                <p:nvPr/>
              </p:nvSpPr>
              <p:spPr>
                <a:xfrm>
                  <a:off x="7334642" y="3816649"/>
                  <a:ext cx="447772" cy="318180"/>
                </a:xfrm>
                <a:prstGeom prst="rect">
                  <a:avLst/>
                </a:prstGeom>
                <a:noFill/>
                <a:effectLst/>
              </p:spPr>
              <p:txBody>
                <a:bodyPr wrap="none" rtlCol="0">
                  <a:spAutoFit/>
                </a:bodyPr>
                <a:lstStyle/>
                <a:p>
                  <a:r>
                    <a:rPr lang="en-US" sz="1400" b="1" dirty="0" smtClean="0">
                      <a:solidFill>
                        <a:schemeClr val="bg1"/>
                      </a:solidFill>
                      <a:latin typeface="Arial" pitchFamily="34" charset="0"/>
                      <a:cs typeface="Arial" pitchFamily="34" charset="0"/>
                    </a:rPr>
                    <a:t>Me</a:t>
                  </a:r>
                  <a:endParaRPr lang="en-US" sz="1400" b="1" dirty="0">
                    <a:solidFill>
                      <a:schemeClr val="bg1"/>
                    </a:solidFill>
                    <a:latin typeface="Arial" pitchFamily="34" charset="0"/>
                    <a:cs typeface="Arial" pitchFamily="34" charset="0"/>
                  </a:endParaRPr>
                </a:p>
              </p:txBody>
            </p:sp>
            <p:sp>
              <p:nvSpPr>
                <p:cNvPr id="42" name="TextBox 41"/>
                <p:cNvSpPr txBox="1"/>
                <p:nvPr/>
              </p:nvSpPr>
              <p:spPr>
                <a:xfrm rot="17993358">
                  <a:off x="7541348" y="3136082"/>
                  <a:ext cx="492443" cy="276999"/>
                </a:xfrm>
                <a:prstGeom prst="rect">
                  <a:avLst/>
                </a:prstGeom>
                <a:noFill/>
              </p:spPr>
              <p:txBody>
                <a:bodyPr wrap="none" rtlCol="0">
                  <a:spAutoFit/>
                </a:bodyPr>
                <a:lstStyle/>
                <a:p>
                  <a:r>
                    <a:rPr lang="en-US" sz="1200" b="1" dirty="0" smtClean="0">
                      <a:latin typeface="Arial" pitchFamily="34" charset="0"/>
                      <a:cs typeface="Arial" pitchFamily="34" charset="0"/>
                    </a:rPr>
                    <a:t>CFP</a:t>
                  </a:r>
                  <a:endParaRPr lang="en-US" sz="1200" b="1" dirty="0">
                    <a:latin typeface="Arial" pitchFamily="34" charset="0"/>
                    <a:cs typeface="Arial" pitchFamily="34" charset="0"/>
                  </a:endParaRPr>
                </a:p>
              </p:txBody>
            </p:sp>
            <p:sp>
              <p:nvSpPr>
                <p:cNvPr id="44" name="TextBox 43"/>
                <p:cNvSpPr txBox="1"/>
                <p:nvPr/>
              </p:nvSpPr>
              <p:spPr>
                <a:xfrm rot="4465710">
                  <a:off x="6850864" y="3259128"/>
                  <a:ext cx="552430" cy="276999"/>
                </a:xfrm>
                <a:prstGeom prst="rect">
                  <a:avLst/>
                </a:prstGeom>
                <a:noFill/>
              </p:spPr>
              <p:txBody>
                <a:bodyPr wrap="none" rtlCol="0">
                  <a:spAutoFit/>
                </a:bodyPr>
                <a:lstStyle/>
                <a:p>
                  <a:r>
                    <a:rPr lang="en-US" sz="1200" b="1" dirty="0" err="1" smtClean="0">
                      <a:latin typeface="Arial" pitchFamily="34" charset="0"/>
                      <a:cs typeface="Arial" pitchFamily="34" charset="0"/>
                    </a:rPr>
                    <a:t>YPet</a:t>
                  </a:r>
                  <a:endParaRPr lang="en-US" sz="1200" b="1" dirty="0">
                    <a:latin typeface="Arial" pitchFamily="34" charset="0"/>
                    <a:cs typeface="Arial" pitchFamily="34" charset="0"/>
                  </a:endParaRPr>
                </a:p>
              </p:txBody>
            </p:sp>
            <p:sp>
              <p:nvSpPr>
                <p:cNvPr id="46" name="TextBox 45"/>
                <p:cNvSpPr txBox="1"/>
                <p:nvPr/>
              </p:nvSpPr>
              <p:spPr>
                <a:xfrm rot="21344405">
                  <a:off x="7122901" y="3783774"/>
                  <a:ext cx="380232" cy="276999"/>
                </a:xfrm>
                <a:prstGeom prst="rect">
                  <a:avLst/>
                </a:prstGeom>
                <a:noFill/>
              </p:spPr>
              <p:txBody>
                <a:bodyPr wrap="none" rtlCol="0">
                  <a:spAutoFit/>
                </a:bodyPr>
                <a:lstStyle/>
                <a:p>
                  <a:r>
                    <a:rPr lang="en-US" sz="1200" b="1" dirty="0" smtClean="0">
                      <a:latin typeface="Arial" pitchFamily="34" charset="0"/>
                      <a:cs typeface="Arial" pitchFamily="34" charset="0"/>
                    </a:rPr>
                    <a:t>K9</a:t>
                  </a:r>
                  <a:endParaRPr lang="en-US" sz="1200" b="1" dirty="0">
                    <a:latin typeface="Arial" pitchFamily="34" charset="0"/>
                    <a:cs typeface="Arial" pitchFamily="34" charset="0"/>
                  </a:endParaRPr>
                </a:p>
              </p:txBody>
            </p:sp>
            <p:sp>
              <p:nvSpPr>
                <p:cNvPr id="49" name="TextBox 48"/>
                <p:cNvSpPr txBox="1"/>
                <p:nvPr/>
              </p:nvSpPr>
              <p:spPr>
                <a:xfrm>
                  <a:off x="8214085" y="3369178"/>
                  <a:ext cx="713657" cy="276999"/>
                </a:xfrm>
                <a:prstGeom prst="rect">
                  <a:avLst/>
                </a:prstGeom>
                <a:noFill/>
              </p:spPr>
              <p:txBody>
                <a:bodyPr wrap="none" rtlCol="0">
                  <a:spAutoFit/>
                </a:bodyPr>
                <a:lstStyle/>
                <a:p>
                  <a:r>
                    <a:rPr lang="en-US" sz="1200" b="1" dirty="0" smtClean="0">
                      <a:latin typeface="Arial" pitchFamily="34" charset="0"/>
                      <a:cs typeface="Arial" pitchFamily="34" charset="0"/>
                    </a:rPr>
                    <a:t>433 nm</a:t>
                  </a:r>
                  <a:endParaRPr lang="en-US" sz="1200" b="1" dirty="0">
                    <a:latin typeface="Arial" pitchFamily="34" charset="0"/>
                    <a:cs typeface="Arial" pitchFamily="34" charset="0"/>
                  </a:endParaRPr>
                </a:p>
              </p:txBody>
            </p:sp>
            <p:sp>
              <p:nvSpPr>
                <p:cNvPr id="50" name="TextBox 49"/>
                <p:cNvSpPr txBox="1"/>
                <p:nvPr/>
              </p:nvSpPr>
              <p:spPr>
                <a:xfrm>
                  <a:off x="6213910" y="3665110"/>
                  <a:ext cx="713657" cy="276999"/>
                </a:xfrm>
                <a:prstGeom prst="rect">
                  <a:avLst/>
                </a:prstGeom>
                <a:noFill/>
              </p:spPr>
              <p:txBody>
                <a:bodyPr wrap="none" rtlCol="0">
                  <a:spAutoFit/>
                </a:bodyPr>
                <a:lstStyle/>
                <a:p>
                  <a:r>
                    <a:rPr lang="en-US" sz="1200" b="1" dirty="0" smtClean="0">
                      <a:latin typeface="Arial" pitchFamily="34" charset="0"/>
                      <a:cs typeface="Arial" pitchFamily="34" charset="0"/>
                    </a:rPr>
                    <a:t>527 nm</a:t>
                  </a:r>
                  <a:endParaRPr lang="en-US" sz="1200" b="1" dirty="0">
                    <a:latin typeface="Arial" pitchFamily="34" charset="0"/>
                    <a:cs typeface="Arial" pitchFamily="34" charset="0"/>
                  </a:endParaRPr>
                </a:p>
              </p:txBody>
            </p:sp>
            <p:sp>
              <p:nvSpPr>
                <p:cNvPr id="57" name="Arc 56"/>
                <p:cNvSpPr/>
                <p:nvPr/>
              </p:nvSpPr>
              <p:spPr>
                <a:xfrm rot="18100558">
                  <a:off x="7330691" y="2820463"/>
                  <a:ext cx="273375" cy="271121"/>
                </a:xfrm>
                <a:custGeom>
                  <a:avLst/>
                  <a:gdLst>
                    <a:gd name="connsiteX0" fmla="*/ 228600 w 457200"/>
                    <a:gd name="connsiteY0" fmla="*/ 0 h 457200"/>
                    <a:gd name="connsiteX1" fmla="*/ 457128 w 457200"/>
                    <a:gd name="connsiteY1" fmla="*/ 222849 h 457200"/>
                    <a:gd name="connsiteX2" fmla="*/ 228600 w 457200"/>
                    <a:gd name="connsiteY2" fmla="*/ 228600 h 457200"/>
                    <a:gd name="connsiteX3" fmla="*/ 228600 w 457200"/>
                    <a:gd name="connsiteY3" fmla="*/ 0 h 457200"/>
                    <a:gd name="connsiteX0" fmla="*/ 228600 w 457200"/>
                    <a:gd name="connsiteY0" fmla="*/ 0 h 457200"/>
                    <a:gd name="connsiteX1" fmla="*/ 457128 w 457200"/>
                    <a:gd name="connsiteY1" fmla="*/ 222849 h 457200"/>
                    <a:gd name="connsiteX0" fmla="*/ 43718 w 272246"/>
                    <a:gd name="connsiteY0" fmla="*/ 0 h 271121"/>
                    <a:gd name="connsiteX1" fmla="*/ 272246 w 272246"/>
                    <a:gd name="connsiteY1" fmla="*/ 222849 h 271121"/>
                    <a:gd name="connsiteX2" fmla="*/ 0 w 272246"/>
                    <a:gd name="connsiteY2" fmla="*/ 271121 h 271121"/>
                    <a:gd name="connsiteX3" fmla="*/ 43718 w 272246"/>
                    <a:gd name="connsiteY3" fmla="*/ 0 h 271121"/>
                    <a:gd name="connsiteX0" fmla="*/ 43718 w 272246"/>
                    <a:gd name="connsiteY0" fmla="*/ 0 h 271121"/>
                    <a:gd name="connsiteX1" fmla="*/ 272246 w 272246"/>
                    <a:gd name="connsiteY1" fmla="*/ 222849 h 271121"/>
                    <a:gd name="connsiteX0" fmla="*/ 43718 w 272246"/>
                    <a:gd name="connsiteY0" fmla="*/ 0 h 271121"/>
                    <a:gd name="connsiteX1" fmla="*/ 272246 w 272246"/>
                    <a:gd name="connsiteY1" fmla="*/ 222849 h 271121"/>
                    <a:gd name="connsiteX2" fmla="*/ 0 w 272246"/>
                    <a:gd name="connsiteY2" fmla="*/ 271121 h 271121"/>
                    <a:gd name="connsiteX3" fmla="*/ 43718 w 272246"/>
                    <a:gd name="connsiteY3" fmla="*/ 0 h 271121"/>
                    <a:gd name="connsiteX0" fmla="*/ 43718 w 272246"/>
                    <a:gd name="connsiteY0" fmla="*/ 0 h 271121"/>
                    <a:gd name="connsiteX1" fmla="*/ 272246 w 272246"/>
                    <a:gd name="connsiteY1" fmla="*/ 222849 h 271121"/>
                    <a:gd name="connsiteX0" fmla="*/ 44847 w 273375"/>
                    <a:gd name="connsiteY0" fmla="*/ 0 h 271121"/>
                    <a:gd name="connsiteX1" fmla="*/ 273375 w 273375"/>
                    <a:gd name="connsiteY1" fmla="*/ 222849 h 271121"/>
                    <a:gd name="connsiteX2" fmla="*/ 1129 w 273375"/>
                    <a:gd name="connsiteY2" fmla="*/ 271121 h 271121"/>
                    <a:gd name="connsiteX3" fmla="*/ 44847 w 273375"/>
                    <a:gd name="connsiteY3" fmla="*/ 0 h 271121"/>
                    <a:gd name="connsiteX0" fmla="*/ 44847 w 273375"/>
                    <a:gd name="connsiteY0" fmla="*/ 0 h 271121"/>
                    <a:gd name="connsiteX1" fmla="*/ 273375 w 273375"/>
                    <a:gd name="connsiteY1" fmla="*/ 222849 h 271121"/>
                    <a:gd name="connsiteX0" fmla="*/ 44847 w 273375"/>
                    <a:gd name="connsiteY0" fmla="*/ 0 h 271121"/>
                    <a:gd name="connsiteX1" fmla="*/ 273375 w 273375"/>
                    <a:gd name="connsiteY1" fmla="*/ 222849 h 271121"/>
                    <a:gd name="connsiteX2" fmla="*/ 1129 w 273375"/>
                    <a:gd name="connsiteY2" fmla="*/ 271121 h 271121"/>
                    <a:gd name="connsiteX3" fmla="*/ 44847 w 273375"/>
                    <a:gd name="connsiteY3" fmla="*/ 0 h 271121"/>
                    <a:gd name="connsiteX0" fmla="*/ 44847 w 273375"/>
                    <a:gd name="connsiteY0" fmla="*/ 0 h 271121"/>
                    <a:gd name="connsiteX1" fmla="*/ 273375 w 273375"/>
                    <a:gd name="connsiteY1" fmla="*/ 222849 h 271121"/>
                    <a:gd name="connsiteX0" fmla="*/ 44847 w 273375"/>
                    <a:gd name="connsiteY0" fmla="*/ 13895 h 285016"/>
                    <a:gd name="connsiteX1" fmla="*/ 273375 w 273375"/>
                    <a:gd name="connsiteY1" fmla="*/ 236744 h 285016"/>
                    <a:gd name="connsiteX2" fmla="*/ 1129 w 273375"/>
                    <a:gd name="connsiteY2" fmla="*/ 285016 h 285016"/>
                    <a:gd name="connsiteX3" fmla="*/ 44847 w 273375"/>
                    <a:gd name="connsiteY3" fmla="*/ 13895 h 285016"/>
                    <a:gd name="connsiteX0" fmla="*/ 67365 w 273375"/>
                    <a:gd name="connsiteY0" fmla="*/ 0 h 285016"/>
                    <a:gd name="connsiteX1" fmla="*/ 273375 w 273375"/>
                    <a:gd name="connsiteY1" fmla="*/ 236744 h 285016"/>
                    <a:gd name="connsiteX0" fmla="*/ 44847 w 273375"/>
                    <a:gd name="connsiteY0" fmla="*/ 0 h 271121"/>
                    <a:gd name="connsiteX1" fmla="*/ 273375 w 273375"/>
                    <a:gd name="connsiteY1" fmla="*/ 222849 h 271121"/>
                    <a:gd name="connsiteX2" fmla="*/ 1129 w 273375"/>
                    <a:gd name="connsiteY2" fmla="*/ 271121 h 271121"/>
                    <a:gd name="connsiteX3" fmla="*/ 44847 w 273375"/>
                    <a:gd name="connsiteY3" fmla="*/ 0 h 271121"/>
                    <a:gd name="connsiteX0" fmla="*/ 42690 w 273375"/>
                    <a:gd name="connsiteY0" fmla="*/ 9102 h 271121"/>
                    <a:gd name="connsiteX1" fmla="*/ 273375 w 273375"/>
                    <a:gd name="connsiteY1" fmla="*/ 222849 h 271121"/>
                    <a:gd name="connsiteX0" fmla="*/ 44847 w 273375"/>
                    <a:gd name="connsiteY0" fmla="*/ 0 h 271121"/>
                    <a:gd name="connsiteX1" fmla="*/ 273375 w 273375"/>
                    <a:gd name="connsiteY1" fmla="*/ 222849 h 271121"/>
                    <a:gd name="connsiteX2" fmla="*/ 1129 w 273375"/>
                    <a:gd name="connsiteY2" fmla="*/ 271121 h 271121"/>
                    <a:gd name="connsiteX3" fmla="*/ 44847 w 273375"/>
                    <a:gd name="connsiteY3" fmla="*/ 0 h 271121"/>
                    <a:gd name="connsiteX0" fmla="*/ 42690 w 273375"/>
                    <a:gd name="connsiteY0" fmla="*/ 9102 h 271121"/>
                    <a:gd name="connsiteX1" fmla="*/ 273375 w 273375"/>
                    <a:gd name="connsiteY1" fmla="*/ 222849 h 271121"/>
                  </a:gdLst>
                  <a:ahLst/>
                  <a:cxnLst>
                    <a:cxn ang="0">
                      <a:pos x="connsiteX0" y="connsiteY0"/>
                    </a:cxn>
                    <a:cxn ang="0">
                      <a:pos x="connsiteX1" y="connsiteY1"/>
                    </a:cxn>
                  </a:cxnLst>
                  <a:rect l="l" t="t" r="r" b="b"/>
                  <a:pathLst>
                    <a:path w="273375" h="271121" stroke="0" extrusionOk="0">
                      <a:moveTo>
                        <a:pt x="44847" y="0"/>
                      </a:moveTo>
                      <a:cubicBezTo>
                        <a:pt x="141669" y="94502"/>
                        <a:pt x="270255" y="98876"/>
                        <a:pt x="273375" y="222849"/>
                      </a:cubicBezTo>
                      <a:lnTo>
                        <a:pt x="1129" y="271121"/>
                      </a:lnTo>
                      <a:cubicBezTo>
                        <a:pt x="1129" y="194921"/>
                        <a:pt x="-11088" y="48534"/>
                        <a:pt x="44847" y="0"/>
                      </a:cubicBezTo>
                      <a:close/>
                    </a:path>
                    <a:path w="273375" h="271121" fill="none">
                      <a:moveTo>
                        <a:pt x="42690" y="9102"/>
                      </a:moveTo>
                      <a:cubicBezTo>
                        <a:pt x="223117" y="75336"/>
                        <a:pt x="270255" y="98876"/>
                        <a:pt x="273375" y="222849"/>
                      </a:cubicBezTo>
                    </a:path>
                  </a:pathLst>
                </a:custGeom>
                <a:ln w="38100">
                  <a:solidFill>
                    <a:schemeClr val="tx1"/>
                  </a:solidFill>
                  <a:headEnd type="triangl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8" name="TextBox 57"/>
                <p:cNvSpPr txBox="1"/>
                <p:nvPr/>
              </p:nvSpPr>
              <p:spPr>
                <a:xfrm>
                  <a:off x="7200993" y="2562492"/>
                  <a:ext cx="587020" cy="276999"/>
                </a:xfrm>
                <a:prstGeom prst="rect">
                  <a:avLst/>
                </a:prstGeom>
                <a:noFill/>
              </p:spPr>
              <p:txBody>
                <a:bodyPr wrap="none" rtlCol="0">
                  <a:spAutoFit/>
                </a:bodyPr>
                <a:lstStyle/>
                <a:p>
                  <a:r>
                    <a:rPr lang="en-US" sz="1200" b="1" dirty="0" smtClean="0">
                      <a:solidFill>
                        <a:srgbClr val="FF0000"/>
                      </a:solidFill>
                      <a:latin typeface="Arial" pitchFamily="34" charset="0"/>
                      <a:cs typeface="Arial" pitchFamily="34" charset="0"/>
                    </a:rPr>
                    <a:t>FRET</a:t>
                  </a:r>
                  <a:endParaRPr lang="en-US" sz="1200" b="1" dirty="0">
                    <a:solidFill>
                      <a:srgbClr val="FF0000"/>
                    </a:solidFill>
                    <a:latin typeface="Arial" pitchFamily="34" charset="0"/>
                    <a:cs typeface="Arial" pitchFamily="34" charset="0"/>
                  </a:endParaRPr>
                </a:p>
              </p:txBody>
            </p:sp>
            <p:sp>
              <p:nvSpPr>
                <p:cNvPr id="59" name="Freeform 58"/>
                <p:cNvSpPr/>
                <p:nvPr/>
              </p:nvSpPr>
              <p:spPr>
                <a:xfrm rot="16200000">
                  <a:off x="8030346" y="3280846"/>
                  <a:ext cx="367478" cy="391145"/>
                </a:xfrm>
                <a:custGeom>
                  <a:avLst/>
                  <a:gdLst>
                    <a:gd name="connsiteX0" fmla="*/ 0 w 365760"/>
                    <a:gd name="connsiteY0" fmla="*/ 376518 h 376518"/>
                    <a:gd name="connsiteX1" fmla="*/ 86061 w 365760"/>
                    <a:gd name="connsiteY1" fmla="*/ 247426 h 376518"/>
                    <a:gd name="connsiteX2" fmla="*/ 215153 w 365760"/>
                    <a:gd name="connsiteY2" fmla="*/ 215153 h 376518"/>
                    <a:gd name="connsiteX3" fmla="*/ 268941 w 365760"/>
                    <a:gd name="connsiteY3" fmla="*/ 75304 h 376518"/>
                    <a:gd name="connsiteX4" fmla="*/ 365760 w 365760"/>
                    <a:gd name="connsiteY4" fmla="*/ 0 h 376518"/>
                    <a:gd name="connsiteX5" fmla="*/ 365760 w 365760"/>
                    <a:gd name="connsiteY5" fmla="*/ 0 h 376518"/>
                    <a:gd name="connsiteX0" fmla="*/ 0 w 365760"/>
                    <a:gd name="connsiteY0" fmla="*/ 376518 h 376518"/>
                    <a:gd name="connsiteX1" fmla="*/ 86061 w 365760"/>
                    <a:gd name="connsiteY1" fmla="*/ 247426 h 376518"/>
                    <a:gd name="connsiteX2" fmla="*/ 215153 w 365760"/>
                    <a:gd name="connsiteY2" fmla="*/ 215153 h 376518"/>
                    <a:gd name="connsiteX3" fmla="*/ 329615 w 365760"/>
                    <a:gd name="connsiteY3" fmla="*/ 94866 h 376518"/>
                    <a:gd name="connsiteX4" fmla="*/ 365760 w 365760"/>
                    <a:gd name="connsiteY4" fmla="*/ 0 h 376518"/>
                    <a:gd name="connsiteX5" fmla="*/ 365760 w 365760"/>
                    <a:gd name="connsiteY5" fmla="*/ 0 h 376518"/>
                    <a:gd name="connsiteX0" fmla="*/ 0 w 365760"/>
                    <a:gd name="connsiteY0" fmla="*/ 376518 h 376518"/>
                    <a:gd name="connsiteX1" fmla="*/ 86061 w 365760"/>
                    <a:gd name="connsiteY1" fmla="*/ 247426 h 376518"/>
                    <a:gd name="connsiteX2" fmla="*/ 215153 w 365760"/>
                    <a:gd name="connsiteY2" fmla="*/ 215153 h 376518"/>
                    <a:gd name="connsiteX3" fmla="*/ 296694 w 365760"/>
                    <a:gd name="connsiteY3" fmla="*/ 82133 h 376518"/>
                    <a:gd name="connsiteX4" fmla="*/ 365760 w 365760"/>
                    <a:gd name="connsiteY4" fmla="*/ 0 h 376518"/>
                    <a:gd name="connsiteX5" fmla="*/ 365760 w 365760"/>
                    <a:gd name="connsiteY5" fmla="*/ 0 h 376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5760" h="376518">
                      <a:moveTo>
                        <a:pt x="0" y="376518"/>
                      </a:moveTo>
                      <a:cubicBezTo>
                        <a:pt x="25101" y="325419"/>
                        <a:pt x="50202" y="274320"/>
                        <a:pt x="86061" y="247426"/>
                      </a:cubicBezTo>
                      <a:cubicBezTo>
                        <a:pt x="121920" y="220532"/>
                        <a:pt x="180047" y="242702"/>
                        <a:pt x="215153" y="215153"/>
                      </a:cubicBezTo>
                      <a:cubicBezTo>
                        <a:pt x="250259" y="187604"/>
                        <a:pt x="271593" y="117992"/>
                        <a:pt x="296694" y="82133"/>
                      </a:cubicBezTo>
                      <a:cubicBezTo>
                        <a:pt x="321795" y="46274"/>
                        <a:pt x="365760" y="0"/>
                        <a:pt x="365760" y="0"/>
                      </a:cubicBezTo>
                      <a:lnTo>
                        <a:pt x="365760" y="0"/>
                      </a:lnTo>
                    </a:path>
                  </a:pathLst>
                </a:custGeom>
                <a:noFill/>
                <a:ln w="57150">
                  <a:solidFill>
                    <a:schemeClr val="tx1"/>
                  </a:solidFill>
                  <a:headEnd type="none" w="med" len="med"/>
                  <a:tailEnd type="triangl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Freeform 59"/>
                <p:cNvSpPr/>
                <p:nvPr/>
              </p:nvSpPr>
              <p:spPr>
                <a:xfrm rot="12179728">
                  <a:off x="6530257" y="3398023"/>
                  <a:ext cx="367478" cy="391145"/>
                </a:xfrm>
                <a:custGeom>
                  <a:avLst/>
                  <a:gdLst>
                    <a:gd name="connsiteX0" fmla="*/ 0 w 365760"/>
                    <a:gd name="connsiteY0" fmla="*/ 376518 h 376518"/>
                    <a:gd name="connsiteX1" fmla="*/ 86061 w 365760"/>
                    <a:gd name="connsiteY1" fmla="*/ 247426 h 376518"/>
                    <a:gd name="connsiteX2" fmla="*/ 215153 w 365760"/>
                    <a:gd name="connsiteY2" fmla="*/ 215153 h 376518"/>
                    <a:gd name="connsiteX3" fmla="*/ 268941 w 365760"/>
                    <a:gd name="connsiteY3" fmla="*/ 75304 h 376518"/>
                    <a:gd name="connsiteX4" fmla="*/ 365760 w 365760"/>
                    <a:gd name="connsiteY4" fmla="*/ 0 h 376518"/>
                    <a:gd name="connsiteX5" fmla="*/ 365760 w 365760"/>
                    <a:gd name="connsiteY5" fmla="*/ 0 h 376518"/>
                    <a:gd name="connsiteX0" fmla="*/ 0 w 365760"/>
                    <a:gd name="connsiteY0" fmla="*/ 376518 h 376518"/>
                    <a:gd name="connsiteX1" fmla="*/ 86061 w 365760"/>
                    <a:gd name="connsiteY1" fmla="*/ 247426 h 376518"/>
                    <a:gd name="connsiteX2" fmla="*/ 215153 w 365760"/>
                    <a:gd name="connsiteY2" fmla="*/ 215153 h 376518"/>
                    <a:gd name="connsiteX3" fmla="*/ 276656 w 365760"/>
                    <a:gd name="connsiteY3" fmla="*/ 92888 h 376518"/>
                    <a:gd name="connsiteX4" fmla="*/ 365760 w 365760"/>
                    <a:gd name="connsiteY4" fmla="*/ 0 h 376518"/>
                    <a:gd name="connsiteX5" fmla="*/ 365760 w 365760"/>
                    <a:gd name="connsiteY5" fmla="*/ 0 h 376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5760" h="376518">
                      <a:moveTo>
                        <a:pt x="0" y="376518"/>
                      </a:moveTo>
                      <a:cubicBezTo>
                        <a:pt x="25101" y="325419"/>
                        <a:pt x="50202" y="274320"/>
                        <a:pt x="86061" y="247426"/>
                      </a:cubicBezTo>
                      <a:cubicBezTo>
                        <a:pt x="121920" y="220532"/>
                        <a:pt x="183387" y="240909"/>
                        <a:pt x="215153" y="215153"/>
                      </a:cubicBezTo>
                      <a:cubicBezTo>
                        <a:pt x="246919" y="189397"/>
                        <a:pt x="251555" y="128747"/>
                        <a:pt x="276656" y="92888"/>
                      </a:cubicBezTo>
                      <a:cubicBezTo>
                        <a:pt x="301757" y="57029"/>
                        <a:pt x="365760" y="0"/>
                        <a:pt x="365760" y="0"/>
                      </a:cubicBezTo>
                      <a:lnTo>
                        <a:pt x="365760" y="0"/>
                      </a:lnTo>
                    </a:path>
                  </a:pathLst>
                </a:custGeom>
                <a:noFill/>
                <a:ln w="57150">
                  <a:solidFill>
                    <a:schemeClr val="tx1"/>
                  </a:solidFill>
                  <a:headEnd type="none" w="med" len="med"/>
                  <a:tailEnd type="triangl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TextBox 83"/>
                <p:cNvSpPr txBox="1"/>
                <p:nvPr/>
              </p:nvSpPr>
              <p:spPr>
                <a:xfrm>
                  <a:off x="6546673" y="2505471"/>
                  <a:ext cx="492443" cy="276999"/>
                </a:xfrm>
                <a:prstGeom prst="rect">
                  <a:avLst/>
                </a:prstGeom>
                <a:noFill/>
              </p:spPr>
              <p:txBody>
                <a:bodyPr wrap="none" rtlCol="0">
                  <a:spAutoFit/>
                </a:bodyPr>
                <a:lstStyle/>
                <a:p>
                  <a:r>
                    <a:rPr lang="en-US" sz="1200" b="1" dirty="0" smtClean="0">
                      <a:latin typeface="Arial" pitchFamily="34" charset="0"/>
                      <a:cs typeface="Arial" pitchFamily="34" charset="0"/>
                    </a:rPr>
                    <a:t>NLS</a:t>
                  </a:r>
                  <a:endParaRPr lang="en-US" sz="1200" b="1" dirty="0">
                    <a:latin typeface="Arial" pitchFamily="34" charset="0"/>
                    <a:cs typeface="Arial" pitchFamily="34" charset="0"/>
                  </a:endParaRPr>
                </a:p>
              </p:txBody>
            </p:sp>
          </p:grpSp>
          <p:grpSp>
            <p:nvGrpSpPr>
              <p:cNvPr id="68" name="Group 67"/>
              <p:cNvGrpSpPr/>
              <p:nvPr/>
            </p:nvGrpSpPr>
            <p:grpSpPr>
              <a:xfrm>
                <a:off x="2040924" y="2619333"/>
                <a:ext cx="3854901" cy="2327963"/>
                <a:chOff x="2911923" y="2478384"/>
                <a:chExt cx="3854901" cy="2327963"/>
              </a:xfrm>
            </p:grpSpPr>
            <p:sp>
              <p:nvSpPr>
                <p:cNvPr id="39" name="Freeform 38"/>
                <p:cNvSpPr/>
                <p:nvPr/>
              </p:nvSpPr>
              <p:spPr>
                <a:xfrm rot="16200000">
                  <a:off x="3211432" y="3539564"/>
                  <a:ext cx="222037" cy="279699"/>
                </a:xfrm>
                <a:custGeom>
                  <a:avLst/>
                  <a:gdLst>
                    <a:gd name="connsiteX0" fmla="*/ 0 w 365760"/>
                    <a:gd name="connsiteY0" fmla="*/ 376518 h 376518"/>
                    <a:gd name="connsiteX1" fmla="*/ 86061 w 365760"/>
                    <a:gd name="connsiteY1" fmla="*/ 247426 h 376518"/>
                    <a:gd name="connsiteX2" fmla="*/ 215153 w 365760"/>
                    <a:gd name="connsiteY2" fmla="*/ 215153 h 376518"/>
                    <a:gd name="connsiteX3" fmla="*/ 268941 w 365760"/>
                    <a:gd name="connsiteY3" fmla="*/ 75304 h 376518"/>
                    <a:gd name="connsiteX4" fmla="*/ 365760 w 365760"/>
                    <a:gd name="connsiteY4" fmla="*/ 0 h 376518"/>
                    <a:gd name="connsiteX5" fmla="*/ 365760 w 365760"/>
                    <a:gd name="connsiteY5" fmla="*/ 0 h 376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5760" h="376518">
                      <a:moveTo>
                        <a:pt x="0" y="376518"/>
                      </a:moveTo>
                      <a:cubicBezTo>
                        <a:pt x="25101" y="325419"/>
                        <a:pt x="50202" y="274320"/>
                        <a:pt x="86061" y="247426"/>
                      </a:cubicBezTo>
                      <a:cubicBezTo>
                        <a:pt x="121920" y="220532"/>
                        <a:pt x="184673" y="243840"/>
                        <a:pt x="215153" y="215153"/>
                      </a:cubicBezTo>
                      <a:cubicBezTo>
                        <a:pt x="245633" y="186466"/>
                        <a:pt x="243840" y="111163"/>
                        <a:pt x="268941" y="75304"/>
                      </a:cubicBezTo>
                      <a:cubicBezTo>
                        <a:pt x="294042" y="39445"/>
                        <a:pt x="365760" y="0"/>
                        <a:pt x="365760" y="0"/>
                      </a:cubicBezTo>
                      <a:lnTo>
                        <a:pt x="365760" y="0"/>
                      </a:lnTo>
                    </a:path>
                  </a:pathLst>
                </a:custGeom>
                <a:noFill/>
                <a:ln w="5715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p:nvPr/>
              </p:nvCxnSpPr>
              <p:spPr>
                <a:xfrm flipV="1">
                  <a:off x="4336654" y="3901195"/>
                  <a:ext cx="3810" cy="148590"/>
                </a:xfrm>
                <a:prstGeom prst="line">
                  <a:avLst/>
                </a:prstGeom>
                <a:ln w="38100"/>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V="1">
                  <a:off x="4213653" y="4163619"/>
                  <a:ext cx="3810" cy="148590"/>
                </a:xfrm>
                <a:prstGeom prst="line">
                  <a:avLst/>
                </a:prstGeom>
                <a:ln w="38100"/>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457493" y="4087625"/>
                  <a:ext cx="3810" cy="148590"/>
                </a:xfrm>
                <a:prstGeom prst="line">
                  <a:avLst/>
                </a:prstGeom>
                <a:ln w="38100"/>
                <a:effectLst/>
              </p:spPr>
              <p:style>
                <a:lnRef idx="2">
                  <a:schemeClr val="accent1"/>
                </a:lnRef>
                <a:fillRef idx="0">
                  <a:schemeClr val="accent1"/>
                </a:fillRef>
                <a:effectRef idx="1">
                  <a:schemeClr val="accent1"/>
                </a:effectRef>
                <a:fontRef idx="minor">
                  <a:schemeClr val="tx1"/>
                </a:fontRef>
              </p:style>
            </p:cxnSp>
            <p:sp>
              <p:nvSpPr>
                <p:cNvPr id="8" name="Freeform 7"/>
                <p:cNvSpPr/>
                <p:nvPr/>
              </p:nvSpPr>
              <p:spPr>
                <a:xfrm>
                  <a:off x="4060318" y="4056244"/>
                  <a:ext cx="502920" cy="107375"/>
                </a:xfrm>
                <a:custGeom>
                  <a:avLst/>
                  <a:gdLst>
                    <a:gd name="connsiteX0" fmla="*/ 0 w 483870"/>
                    <a:gd name="connsiteY0" fmla="*/ 88119 h 107276"/>
                    <a:gd name="connsiteX1" fmla="*/ 87630 w 483870"/>
                    <a:gd name="connsiteY1" fmla="*/ 107169 h 107276"/>
                    <a:gd name="connsiteX2" fmla="*/ 163830 w 483870"/>
                    <a:gd name="connsiteY2" fmla="*/ 80499 h 107276"/>
                    <a:gd name="connsiteX3" fmla="*/ 209550 w 483870"/>
                    <a:gd name="connsiteY3" fmla="*/ 34779 h 107276"/>
                    <a:gd name="connsiteX4" fmla="*/ 289560 w 483870"/>
                    <a:gd name="connsiteY4" fmla="*/ 4299 h 107276"/>
                    <a:gd name="connsiteX5" fmla="*/ 384810 w 483870"/>
                    <a:gd name="connsiteY5" fmla="*/ 4299 h 107276"/>
                    <a:gd name="connsiteX6" fmla="*/ 483870 w 483870"/>
                    <a:gd name="connsiteY6" fmla="*/ 42399 h 107276"/>
                    <a:gd name="connsiteX0" fmla="*/ 0 w 476250"/>
                    <a:gd name="connsiteY0" fmla="*/ 84309 h 107190"/>
                    <a:gd name="connsiteX1" fmla="*/ 80010 w 476250"/>
                    <a:gd name="connsiteY1" fmla="*/ 107169 h 107190"/>
                    <a:gd name="connsiteX2" fmla="*/ 156210 w 476250"/>
                    <a:gd name="connsiteY2" fmla="*/ 80499 h 107190"/>
                    <a:gd name="connsiteX3" fmla="*/ 201930 w 476250"/>
                    <a:gd name="connsiteY3" fmla="*/ 34779 h 107190"/>
                    <a:gd name="connsiteX4" fmla="*/ 281940 w 476250"/>
                    <a:gd name="connsiteY4" fmla="*/ 4299 h 107190"/>
                    <a:gd name="connsiteX5" fmla="*/ 377190 w 476250"/>
                    <a:gd name="connsiteY5" fmla="*/ 4299 h 107190"/>
                    <a:gd name="connsiteX6" fmla="*/ 476250 w 476250"/>
                    <a:gd name="connsiteY6" fmla="*/ 42399 h 107190"/>
                    <a:gd name="connsiteX0" fmla="*/ 0 w 483870"/>
                    <a:gd name="connsiteY0" fmla="*/ 72879 h 107240"/>
                    <a:gd name="connsiteX1" fmla="*/ 87630 w 483870"/>
                    <a:gd name="connsiteY1" fmla="*/ 107169 h 107240"/>
                    <a:gd name="connsiteX2" fmla="*/ 163830 w 483870"/>
                    <a:gd name="connsiteY2" fmla="*/ 80499 h 107240"/>
                    <a:gd name="connsiteX3" fmla="*/ 209550 w 483870"/>
                    <a:gd name="connsiteY3" fmla="*/ 34779 h 107240"/>
                    <a:gd name="connsiteX4" fmla="*/ 289560 w 483870"/>
                    <a:gd name="connsiteY4" fmla="*/ 4299 h 107240"/>
                    <a:gd name="connsiteX5" fmla="*/ 384810 w 483870"/>
                    <a:gd name="connsiteY5" fmla="*/ 4299 h 107240"/>
                    <a:gd name="connsiteX6" fmla="*/ 483870 w 483870"/>
                    <a:gd name="connsiteY6" fmla="*/ 42399 h 107240"/>
                    <a:gd name="connsiteX0" fmla="*/ 0 w 502920"/>
                    <a:gd name="connsiteY0" fmla="*/ 69069 h 107320"/>
                    <a:gd name="connsiteX1" fmla="*/ 106680 w 502920"/>
                    <a:gd name="connsiteY1" fmla="*/ 107169 h 107320"/>
                    <a:gd name="connsiteX2" fmla="*/ 182880 w 502920"/>
                    <a:gd name="connsiteY2" fmla="*/ 80499 h 107320"/>
                    <a:gd name="connsiteX3" fmla="*/ 228600 w 502920"/>
                    <a:gd name="connsiteY3" fmla="*/ 34779 h 107320"/>
                    <a:gd name="connsiteX4" fmla="*/ 308610 w 502920"/>
                    <a:gd name="connsiteY4" fmla="*/ 4299 h 107320"/>
                    <a:gd name="connsiteX5" fmla="*/ 403860 w 502920"/>
                    <a:gd name="connsiteY5" fmla="*/ 4299 h 107320"/>
                    <a:gd name="connsiteX6" fmla="*/ 502920 w 502920"/>
                    <a:gd name="connsiteY6" fmla="*/ 42399 h 107320"/>
                    <a:gd name="connsiteX0" fmla="*/ 0 w 502920"/>
                    <a:gd name="connsiteY0" fmla="*/ 69069 h 107375"/>
                    <a:gd name="connsiteX1" fmla="*/ 106680 w 502920"/>
                    <a:gd name="connsiteY1" fmla="*/ 107169 h 107375"/>
                    <a:gd name="connsiteX2" fmla="*/ 182880 w 502920"/>
                    <a:gd name="connsiteY2" fmla="*/ 80499 h 107375"/>
                    <a:gd name="connsiteX3" fmla="*/ 308610 w 502920"/>
                    <a:gd name="connsiteY3" fmla="*/ 4299 h 107375"/>
                    <a:gd name="connsiteX4" fmla="*/ 403860 w 502920"/>
                    <a:gd name="connsiteY4" fmla="*/ 4299 h 107375"/>
                    <a:gd name="connsiteX5" fmla="*/ 502920 w 502920"/>
                    <a:gd name="connsiteY5" fmla="*/ 42399 h 107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2920" h="107375">
                      <a:moveTo>
                        <a:pt x="0" y="69069"/>
                      </a:moveTo>
                      <a:cubicBezTo>
                        <a:pt x="30162" y="79229"/>
                        <a:pt x="76200" y="105264"/>
                        <a:pt x="106680" y="107169"/>
                      </a:cubicBezTo>
                      <a:cubicBezTo>
                        <a:pt x="137160" y="109074"/>
                        <a:pt x="149225" y="97644"/>
                        <a:pt x="182880" y="80499"/>
                      </a:cubicBezTo>
                      <a:cubicBezTo>
                        <a:pt x="216535" y="63354"/>
                        <a:pt x="271780" y="16999"/>
                        <a:pt x="308610" y="4299"/>
                      </a:cubicBezTo>
                      <a:cubicBezTo>
                        <a:pt x="337820" y="-781"/>
                        <a:pt x="371475" y="-2051"/>
                        <a:pt x="403860" y="4299"/>
                      </a:cubicBezTo>
                      <a:cubicBezTo>
                        <a:pt x="436245" y="10649"/>
                        <a:pt x="469582" y="26524"/>
                        <a:pt x="502920" y="42399"/>
                      </a:cubicBezTo>
                    </a:path>
                  </a:pathLst>
                </a:custGeom>
                <a:noFill/>
                <a:ln w="76200">
                  <a:solidFill>
                    <a:srgbClr val="E4502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Arc 9"/>
                <p:cNvSpPr/>
                <p:nvPr/>
              </p:nvSpPr>
              <p:spPr>
                <a:xfrm rot="18533409">
                  <a:off x="4702132" y="3279825"/>
                  <a:ext cx="433900" cy="370668"/>
                </a:xfrm>
                <a:prstGeom prst="arc">
                  <a:avLst>
                    <a:gd name="adj1" fmla="val 10779808"/>
                    <a:gd name="adj2" fmla="val 15021954"/>
                  </a:avLst>
                </a:prstGeom>
                <a:ln w="76200">
                  <a:solidFill>
                    <a:schemeClr val="tx2">
                      <a:lumMod val="60000"/>
                      <a:lumOff val="4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Can 6"/>
                <p:cNvSpPr/>
                <p:nvPr/>
              </p:nvSpPr>
              <p:spPr>
                <a:xfrm rot="17989932">
                  <a:off x="3520974" y="3573101"/>
                  <a:ext cx="482768" cy="737365"/>
                </a:xfrm>
                <a:prstGeom prst="can">
                  <a:avLst/>
                </a:prstGeom>
                <a:solidFill>
                  <a:srgbClr val="FFFF00"/>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Arc 8"/>
                <p:cNvSpPr/>
                <p:nvPr/>
              </p:nvSpPr>
              <p:spPr>
                <a:xfrm rot="7410350">
                  <a:off x="4364099" y="3512449"/>
                  <a:ext cx="549043" cy="655829"/>
                </a:xfrm>
                <a:prstGeom prst="arc">
                  <a:avLst>
                    <a:gd name="adj1" fmla="val 10752037"/>
                    <a:gd name="adj2" fmla="val 20746906"/>
                  </a:avLst>
                </a:prstGeom>
                <a:ln w="152400">
                  <a:solidFill>
                    <a:schemeClr val="tx2">
                      <a:lumMod val="60000"/>
                      <a:lumOff val="4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 name="Can 14"/>
                <p:cNvSpPr/>
                <p:nvPr/>
              </p:nvSpPr>
              <p:spPr>
                <a:xfrm rot="1812272">
                  <a:off x="4641114" y="2740231"/>
                  <a:ext cx="482768" cy="737365"/>
                </a:xfrm>
                <a:prstGeom prst="can">
                  <a:avLst/>
                </a:prstGeom>
                <a:solidFill>
                  <a:srgbClr val="92D050"/>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extBox 39"/>
                <p:cNvSpPr txBox="1"/>
                <p:nvPr/>
              </p:nvSpPr>
              <p:spPr>
                <a:xfrm>
                  <a:off x="2969857" y="3326659"/>
                  <a:ext cx="492443" cy="276999"/>
                </a:xfrm>
                <a:prstGeom prst="rect">
                  <a:avLst/>
                </a:prstGeom>
                <a:noFill/>
              </p:spPr>
              <p:txBody>
                <a:bodyPr wrap="none" rtlCol="0">
                  <a:spAutoFit/>
                </a:bodyPr>
                <a:lstStyle/>
                <a:p>
                  <a:r>
                    <a:rPr lang="en-US" sz="1200" b="1" dirty="0" smtClean="0">
                      <a:latin typeface="Arial" pitchFamily="34" charset="0"/>
                      <a:cs typeface="Arial" pitchFamily="34" charset="0"/>
                    </a:rPr>
                    <a:t>NLS</a:t>
                  </a:r>
                  <a:endParaRPr lang="en-US" sz="1200" b="1" dirty="0">
                    <a:latin typeface="Arial" pitchFamily="34" charset="0"/>
                    <a:cs typeface="Arial" pitchFamily="34" charset="0"/>
                  </a:endParaRPr>
                </a:p>
              </p:txBody>
            </p:sp>
            <p:sp>
              <p:nvSpPr>
                <p:cNvPr id="41" name="TextBox 40"/>
                <p:cNvSpPr txBox="1"/>
                <p:nvPr/>
              </p:nvSpPr>
              <p:spPr>
                <a:xfrm rot="17993358">
                  <a:off x="4610280" y="3002687"/>
                  <a:ext cx="492443" cy="276999"/>
                </a:xfrm>
                <a:prstGeom prst="rect">
                  <a:avLst/>
                </a:prstGeom>
                <a:noFill/>
              </p:spPr>
              <p:txBody>
                <a:bodyPr wrap="none" rtlCol="0">
                  <a:spAutoFit/>
                </a:bodyPr>
                <a:lstStyle/>
                <a:p>
                  <a:r>
                    <a:rPr lang="en-US" sz="1200" b="1" dirty="0" smtClean="0">
                      <a:latin typeface="Arial" pitchFamily="34" charset="0"/>
                      <a:cs typeface="Arial" pitchFamily="34" charset="0"/>
                    </a:rPr>
                    <a:t>CFP</a:t>
                  </a:r>
                  <a:endParaRPr lang="en-US" sz="1200" b="1" dirty="0">
                    <a:latin typeface="Arial" pitchFamily="34" charset="0"/>
                    <a:cs typeface="Arial" pitchFamily="34" charset="0"/>
                  </a:endParaRPr>
                </a:p>
              </p:txBody>
            </p:sp>
            <p:sp>
              <p:nvSpPr>
                <p:cNvPr id="43" name="TextBox 42"/>
                <p:cNvSpPr txBox="1"/>
                <p:nvPr/>
              </p:nvSpPr>
              <p:spPr>
                <a:xfrm rot="1869138">
                  <a:off x="3519807" y="3810867"/>
                  <a:ext cx="552430" cy="276999"/>
                </a:xfrm>
                <a:prstGeom prst="rect">
                  <a:avLst/>
                </a:prstGeom>
                <a:noFill/>
                <a:effectLst/>
              </p:spPr>
              <p:txBody>
                <a:bodyPr wrap="none" rtlCol="0">
                  <a:spAutoFit/>
                </a:bodyPr>
                <a:lstStyle/>
                <a:p>
                  <a:r>
                    <a:rPr lang="en-US" sz="1200" b="1" dirty="0" err="1" smtClean="0">
                      <a:latin typeface="Arial" pitchFamily="34" charset="0"/>
                      <a:cs typeface="Arial" pitchFamily="34" charset="0"/>
                    </a:rPr>
                    <a:t>YPet</a:t>
                  </a:r>
                  <a:endParaRPr lang="en-US" sz="1200" b="1" dirty="0">
                    <a:latin typeface="Arial" pitchFamily="34" charset="0"/>
                    <a:cs typeface="Arial" pitchFamily="34" charset="0"/>
                  </a:endParaRPr>
                </a:p>
              </p:txBody>
            </p:sp>
            <p:sp>
              <p:nvSpPr>
                <p:cNvPr id="45" name="TextBox 44"/>
                <p:cNvSpPr txBox="1"/>
                <p:nvPr/>
              </p:nvSpPr>
              <p:spPr>
                <a:xfrm rot="21344405">
                  <a:off x="4289267" y="3710603"/>
                  <a:ext cx="380232" cy="276999"/>
                </a:xfrm>
                <a:prstGeom prst="rect">
                  <a:avLst/>
                </a:prstGeom>
                <a:noFill/>
                <a:effectLst/>
              </p:spPr>
              <p:txBody>
                <a:bodyPr wrap="none" rtlCol="0">
                  <a:spAutoFit/>
                </a:bodyPr>
                <a:lstStyle/>
                <a:p>
                  <a:r>
                    <a:rPr lang="en-US" sz="1200" b="1" dirty="0" smtClean="0">
                      <a:latin typeface="Arial" pitchFamily="34" charset="0"/>
                      <a:cs typeface="Arial" pitchFamily="34" charset="0"/>
                    </a:rPr>
                    <a:t>K9</a:t>
                  </a:r>
                  <a:endParaRPr lang="en-US" sz="1200" b="1" dirty="0">
                    <a:latin typeface="Arial" pitchFamily="34" charset="0"/>
                    <a:cs typeface="Arial" pitchFamily="34" charset="0"/>
                  </a:endParaRPr>
                </a:p>
              </p:txBody>
            </p:sp>
            <p:sp>
              <p:nvSpPr>
                <p:cNvPr id="61" name="TextBox 60"/>
                <p:cNvSpPr txBox="1"/>
                <p:nvPr/>
              </p:nvSpPr>
              <p:spPr>
                <a:xfrm>
                  <a:off x="5276591" y="3253246"/>
                  <a:ext cx="713657" cy="276999"/>
                </a:xfrm>
                <a:prstGeom prst="rect">
                  <a:avLst/>
                </a:prstGeom>
                <a:noFill/>
              </p:spPr>
              <p:txBody>
                <a:bodyPr wrap="none" rtlCol="0">
                  <a:spAutoFit/>
                </a:bodyPr>
                <a:lstStyle/>
                <a:p>
                  <a:r>
                    <a:rPr lang="en-US" sz="1200" b="1" dirty="0" smtClean="0">
                      <a:latin typeface="Arial" pitchFamily="34" charset="0"/>
                      <a:cs typeface="Arial" pitchFamily="34" charset="0"/>
                    </a:rPr>
                    <a:t>433 nm</a:t>
                  </a:r>
                  <a:endParaRPr lang="en-US" sz="1200" b="1" dirty="0">
                    <a:latin typeface="Arial" pitchFamily="34" charset="0"/>
                    <a:cs typeface="Arial" pitchFamily="34" charset="0"/>
                  </a:endParaRPr>
                </a:p>
              </p:txBody>
            </p:sp>
            <p:sp>
              <p:nvSpPr>
                <p:cNvPr id="62" name="Freeform 61"/>
                <p:cNvSpPr/>
                <p:nvPr/>
              </p:nvSpPr>
              <p:spPr>
                <a:xfrm rot="16200000">
                  <a:off x="5015806" y="3183649"/>
                  <a:ext cx="367478" cy="391145"/>
                </a:xfrm>
                <a:custGeom>
                  <a:avLst/>
                  <a:gdLst>
                    <a:gd name="connsiteX0" fmla="*/ 0 w 365760"/>
                    <a:gd name="connsiteY0" fmla="*/ 376518 h 376518"/>
                    <a:gd name="connsiteX1" fmla="*/ 86061 w 365760"/>
                    <a:gd name="connsiteY1" fmla="*/ 247426 h 376518"/>
                    <a:gd name="connsiteX2" fmla="*/ 215153 w 365760"/>
                    <a:gd name="connsiteY2" fmla="*/ 215153 h 376518"/>
                    <a:gd name="connsiteX3" fmla="*/ 268941 w 365760"/>
                    <a:gd name="connsiteY3" fmla="*/ 75304 h 376518"/>
                    <a:gd name="connsiteX4" fmla="*/ 365760 w 365760"/>
                    <a:gd name="connsiteY4" fmla="*/ 0 h 376518"/>
                    <a:gd name="connsiteX5" fmla="*/ 365760 w 365760"/>
                    <a:gd name="connsiteY5" fmla="*/ 0 h 376518"/>
                    <a:gd name="connsiteX0" fmla="*/ 0 w 365760"/>
                    <a:gd name="connsiteY0" fmla="*/ 376518 h 376518"/>
                    <a:gd name="connsiteX1" fmla="*/ 86061 w 365760"/>
                    <a:gd name="connsiteY1" fmla="*/ 247426 h 376518"/>
                    <a:gd name="connsiteX2" fmla="*/ 215153 w 365760"/>
                    <a:gd name="connsiteY2" fmla="*/ 215153 h 376518"/>
                    <a:gd name="connsiteX3" fmla="*/ 319503 w 365760"/>
                    <a:gd name="connsiteY3" fmla="*/ 94866 h 376518"/>
                    <a:gd name="connsiteX4" fmla="*/ 365760 w 365760"/>
                    <a:gd name="connsiteY4" fmla="*/ 0 h 376518"/>
                    <a:gd name="connsiteX5" fmla="*/ 365760 w 365760"/>
                    <a:gd name="connsiteY5" fmla="*/ 0 h 376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5760" h="376518">
                      <a:moveTo>
                        <a:pt x="0" y="376518"/>
                      </a:moveTo>
                      <a:cubicBezTo>
                        <a:pt x="25101" y="325419"/>
                        <a:pt x="50202" y="274320"/>
                        <a:pt x="86061" y="247426"/>
                      </a:cubicBezTo>
                      <a:cubicBezTo>
                        <a:pt x="121920" y="220532"/>
                        <a:pt x="176246" y="240580"/>
                        <a:pt x="215153" y="215153"/>
                      </a:cubicBezTo>
                      <a:cubicBezTo>
                        <a:pt x="254060" y="189726"/>
                        <a:pt x="294402" y="130725"/>
                        <a:pt x="319503" y="94866"/>
                      </a:cubicBezTo>
                      <a:cubicBezTo>
                        <a:pt x="344604" y="59007"/>
                        <a:pt x="365760" y="0"/>
                        <a:pt x="365760" y="0"/>
                      </a:cubicBezTo>
                      <a:lnTo>
                        <a:pt x="365760" y="0"/>
                      </a:lnTo>
                    </a:path>
                  </a:pathLst>
                </a:custGeom>
                <a:noFill/>
                <a:ln w="57150">
                  <a:solidFill>
                    <a:schemeClr val="tx1"/>
                  </a:solidFill>
                  <a:headEnd type="none" w="med" len="med"/>
                  <a:tailEnd type="triangl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TextBox 62"/>
                <p:cNvSpPr txBox="1"/>
                <p:nvPr/>
              </p:nvSpPr>
              <p:spPr>
                <a:xfrm>
                  <a:off x="4032672" y="2478384"/>
                  <a:ext cx="713657" cy="276999"/>
                </a:xfrm>
                <a:prstGeom prst="rect">
                  <a:avLst/>
                </a:prstGeom>
                <a:noFill/>
              </p:spPr>
              <p:txBody>
                <a:bodyPr wrap="none" rtlCol="0">
                  <a:spAutoFit/>
                </a:bodyPr>
                <a:lstStyle/>
                <a:p>
                  <a:r>
                    <a:rPr lang="en-US" sz="1200" b="1" dirty="0" smtClean="0">
                      <a:latin typeface="Arial" pitchFamily="34" charset="0"/>
                      <a:cs typeface="Arial" pitchFamily="34" charset="0"/>
                    </a:rPr>
                    <a:t>476 nm</a:t>
                  </a:r>
                  <a:endParaRPr lang="en-US" sz="1200" b="1" dirty="0">
                    <a:latin typeface="Arial" pitchFamily="34" charset="0"/>
                    <a:cs typeface="Arial" pitchFamily="34" charset="0"/>
                  </a:endParaRPr>
                </a:p>
              </p:txBody>
            </p:sp>
            <p:sp>
              <p:nvSpPr>
                <p:cNvPr id="64" name="Freeform 63"/>
                <p:cNvSpPr/>
                <p:nvPr/>
              </p:nvSpPr>
              <p:spPr>
                <a:xfrm rot="16200000">
                  <a:off x="4289474" y="2708576"/>
                  <a:ext cx="367478" cy="391145"/>
                </a:xfrm>
                <a:custGeom>
                  <a:avLst/>
                  <a:gdLst>
                    <a:gd name="connsiteX0" fmla="*/ 0 w 365760"/>
                    <a:gd name="connsiteY0" fmla="*/ 376518 h 376518"/>
                    <a:gd name="connsiteX1" fmla="*/ 86061 w 365760"/>
                    <a:gd name="connsiteY1" fmla="*/ 247426 h 376518"/>
                    <a:gd name="connsiteX2" fmla="*/ 215153 w 365760"/>
                    <a:gd name="connsiteY2" fmla="*/ 215153 h 376518"/>
                    <a:gd name="connsiteX3" fmla="*/ 268941 w 365760"/>
                    <a:gd name="connsiteY3" fmla="*/ 75304 h 376518"/>
                    <a:gd name="connsiteX4" fmla="*/ 365760 w 365760"/>
                    <a:gd name="connsiteY4" fmla="*/ 0 h 376518"/>
                    <a:gd name="connsiteX5" fmla="*/ 365760 w 365760"/>
                    <a:gd name="connsiteY5" fmla="*/ 0 h 376518"/>
                    <a:gd name="connsiteX0" fmla="*/ 0 w 365760"/>
                    <a:gd name="connsiteY0" fmla="*/ 376518 h 376518"/>
                    <a:gd name="connsiteX1" fmla="*/ 86061 w 365760"/>
                    <a:gd name="connsiteY1" fmla="*/ 247426 h 376518"/>
                    <a:gd name="connsiteX2" fmla="*/ 215153 w 365760"/>
                    <a:gd name="connsiteY2" fmla="*/ 215153 h 376518"/>
                    <a:gd name="connsiteX3" fmla="*/ 279053 w 365760"/>
                    <a:gd name="connsiteY3" fmla="*/ 124206 h 376518"/>
                    <a:gd name="connsiteX4" fmla="*/ 365760 w 365760"/>
                    <a:gd name="connsiteY4" fmla="*/ 0 h 376518"/>
                    <a:gd name="connsiteX5" fmla="*/ 365760 w 365760"/>
                    <a:gd name="connsiteY5" fmla="*/ 0 h 376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5760" h="376518">
                      <a:moveTo>
                        <a:pt x="0" y="376518"/>
                      </a:moveTo>
                      <a:cubicBezTo>
                        <a:pt x="25101" y="325419"/>
                        <a:pt x="50202" y="274320"/>
                        <a:pt x="86061" y="247426"/>
                      </a:cubicBezTo>
                      <a:cubicBezTo>
                        <a:pt x="121920" y="220532"/>
                        <a:pt x="182988" y="235690"/>
                        <a:pt x="215153" y="215153"/>
                      </a:cubicBezTo>
                      <a:cubicBezTo>
                        <a:pt x="247318" y="194616"/>
                        <a:pt x="253952" y="160065"/>
                        <a:pt x="279053" y="124206"/>
                      </a:cubicBezTo>
                      <a:lnTo>
                        <a:pt x="365760" y="0"/>
                      </a:lnTo>
                      <a:lnTo>
                        <a:pt x="365760" y="0"/>
                      </a:lnTo>
                    </a:path>
                  </a:pathLst>
                </a:custGeom>
                <a:noFill/>
                <a:ln w="57150">
                  <a:solidFill>
                    <a:schemeClr val="tx1"/>
                  </a:solidFill>
                  <a:headEnd type="none" w="med" len="med"/>
                  <a:tailEnd type="triangl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TextBox 64"/>
                <p:cNvSpPr txBox="1"/>
                <p:nvPr/>
              </p:nvSpPr>
              <p:spPr>
                <a:xfrm rot="1491630">
                  <a:off x="4749925" y="4344682"/>
                  <a:ext cx="2016899" cy="461665"/>
                </a:xfrm>
                <a:prstGeom prst="rect">
                  <a:avLst/>
                </a:prstGeom>
                <a:noFill/>
              </p:spPr>
              <p:txBody>
                <a:bodyPr wrap="none" rtlCol="0">
                  <a:spAutoFit/>
                </a:bodyPr>
                <a:lstStyle/>
                <a:p>
                  <a:r>
                    <a:rPr lang="en-US" sz="1200" b="1" dirty="0" smtClean="0">
                      <a:solidFill>
                        <a:schemeClr val="accent1">
                          <a:lumMod val="75000"/>
                        </a:schemeClr>
                      </a:solidFill>
                      <a:latin typeface="Arial" pitchFamily="34" charset="0"/>
                      <a:cs typeface="Arial" pitchFamily="34" charset="0"/>
                    </a:rPr>
                    <a:t>HP1 </a:t>
                  </a:r>
                  <a:r>
                    <a:rPr lang="en-US" sz="1200" b="1" dirty="0" err="1" smtClean="0">
                      <a:solidFill>
                        <a:schemeClr val="accent1">
                          <a:lumMod val="75000"/>
                        </a:schemeClr>
                      </a:solidFill>
                      <a:latin typeface="Arial" pitchFamily="34" charset="0"/>
                      <a:cs typeface="Arial" pitchFamily="34" charset="0"/>
                    </a:rPr>
                    <a:t>Methylysine</a:t>
                  </a:r>
                  <a:r>
                    <a:rPr lang="en-US" sz="1200" b="1" dirty="0" smtClean="0">
                      <a:solidFill>
                        <a:schemeClr val="accent1">
                          <a:lumMod val="75000"/>
                        </a:schemeClr>
                      </a:solidFill>
                      <a:latin typeface="Arial" pitchFamily="34" charset="0"/>
                      <a:cs typeface="Arial" pitchFamily="34" charset="0"/>
                    </a:rPr>
                    <a:t>-binding</a:t>
                  </a:r>
                </a:p>
                <a:p>
                  <a:r>
                    <a:rPr lang="en-US" sz="1200" b="1" dirty="0" smtClean="0">
                      <a:solidFill>
                        <a:schemeClr val="accent1">
                          <a:lumMod val="75000"/>
                        </a:schemeClr>
                      </a:solidFill>
                      <a:latin typeface="Arial" pitchFamily="34" charset="0"/>
                      <a:cs typeface="Arial" pitchFamily="34" charset="0"/>
                    </a:rPr>
                    <a:t>domain </a:t>
                  </a:r>
                  <a:endParaRPr lang="en-US" sz="1200" b="1" dirty="0">
                    <a:solidFill>
                      <a:schemeClr val="accent1">
                        <a:lumMod val="75000"/>
                      </a:schemeClr>
                    </a:solidFill>
                    <a:latin typeface="Arial" pitchFamily="34" charset="0"/>
                    <a:cs typeface="Arial" pitchFamily="34" charset="0"/>
                  </a:endParaRPr>
                </a:p>
              </p:txBody>
            </p:sp>
            <p:sp>
              <p:nvSpPr>
                <p:cNvPr id="66" name="TextBox 65"/>
                <p:cNvSpPr txBox="1"/>
                <p:nvPr/>
              </p:nvSpPr>
              <p:spPr>
                <a:xfrm rot="20186137">
                  <a:off x="2911923" y="4521483"/>
                  <a:ext cx="1587294" cy="276999"/>
                </a:xfrm>
                <a:prstGeom prst="rect">
                  <a:avLst/>
                </a:prstGeom>
                <a:noFill/>
              </p:spPr>
              <p:txBody>
                <a:bodyPr wrap="none" rtlCol="0">
                  <a:spAutoFit/>
                </a:bodyPr>
                <a:lstStyle/>
                <a:p>
                  <a:r>
                    <a:rPr lang="en-US" sz="1200" b="1" dirty="0" smtClean="0">
                      <a:solidFill>
                        <a:schemeClr val="accent6">
                          <a:lumMod val="75000"/>
                        </a:schemeClr>
                      </a:solidFill>
                      <a:latin typeface="Arial" pitchFamily="34" charset="0"/>
                      <a:cs typeface="Arial" pitchFamily="34" charset="0"/>
                    </a:rPr>
                    <a:t>Histone H3 Peptide</a:t>
                  </a:r>
                </a:p>
              </p:txBody>
            </p:sp>
          </p:grpSp>
          <p:cxnSp>
            <p:nvCxnSpPr>
              <p:cNvPr id="70" name="Straight Arrow Connector 69"/>
              <p:cNvCxnSpPr/>
              <p:nvPr/>
            </p:nvCxnSpPr>
            <p:spPr>
              <a:xfrm>
                <a:off x="5226829" y="3037200"/>
                <a:ext cx="1094661" cy="0"/>
              </a:xfrm>
              <a:prstGeom prst="straightConnector1">
                <a:avLst/>
              </a:prstGeom>
              <a:ln w="38100">
                <a:solidFill>
                  <a:srgbClr val="00206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1" name="Straight Arrow Connector 70"/>
              <p:cNvCxnSpPr/>
              <p:nvPr/>
            </p:nvCxnSpPr>
            <p:spPr>
              <a:xfrm>
                <a:off x="5226829" y="3264671"/>
                <a:ext cx="1094661" cy="0"/>
              </a:xfrm>
              <a:prstGeom prst="straightConnector1">
                <a:avLst/>
              </a:prstGeom>
              <a:ln w="38100">
                <a:solidFill>
                  <a:srgbClr val="002060"/>
                </a:solidFill>
                <a:headEnd type="arrow"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72" name="TextBox 71"/>
              <p:cNvSpPr txBox="1"/>
              <p:nvPr/>
            </p:nvSpPr>
            <p:spPr>
              <a:xfrm>
                <a:off x="5066847" y="2645850"/>
                <a:ext cx="1467068" cy="369332"/>
              </a:xfrm>
              <a:prstGeom prst="rect">
                <a:avLst/>
              </a:prstGeom>
              <a:noFill/>
            </p:spPr>
            <p:txBody>
              <a:bodyPr wrap="none" rtlCol="0">
                <a:spAutoFit/>
              </a:bodyPr>
              <a:lstStyle/>
              <a:p>
                <a:r>
                  <a:rPr lang="en-US" b="1" dirty="0" smtClean="0">
                    <a:solidFill>
                      <a:srgbClr val="002060"/>
                    </a:solidFill>
                    <a:latin typeface="Arial" pitchFamily="34" charset="0"/>
                    <a:cs typeface="Arial" pitchFamily="34" charset="0"/>
                  </a:rPr>
                  <a:t>Methylation</a:t>
                </a:r>
                <a:endParaRPr lang="en-US" b="1" dirty="0">
                  <a:solidFill>
                    <a:srgbClr val="002060"/>
                  </a:solidFill>
                  <a:latin typeface="Arial" pitchFamily="34" charset="0"/>
                  <a:cs typeface="Arial" pitchFamily="34" charset="0"/>
                </a:endParaRPr>
              </a:p>
            </p:txBody>
          </p:sp>
          <p:sp>
            <p:nvSpPr>
              <p:cNvPr id="73" name="TextBox 72"/>
              <p:cNvSpPr txBox="1"/>
              <p:nvPr/>
            </p:nvSpPr>
            <p:spPr>
              <a:xfrm>
                <a:off x="5066847" y="3256957"/>
                <a:ext cx="1774845" cy="369332"/>
              </a:xfrm>
              <a:prstGeom prst="rect">
                <a:avLst/>
              </a:prstGeom>
              <a:noFill/>
            </p:spPr>
            <p:txBody>
              <a:bodyPr wrap="none" rtlCol="0">
                <a:spAutoFit/>
              </a:bodyPr>
              <a:lstStyle/>
              <a:p>
                <a:r>
                  <a:rPr lang="en-US" b="1" dirty="0" err="1" smtClean="0">
                    <a:solidFill>
                      <a:srgbClr val="002060"/>
                    </a:solidFill>
                    <a:latin typeface="Arial" pitchFamily="34" charset="0"/>
                    <a:cs typeface="Arial" pitchFamily="34" charset="0"/>
                  </a:rPr>
                  <a:t>Demethylation</a:t>
                </a:r>
                <a:endParaRPr lang="en-US" b="1" dirty="0">
                  <a:solidFill>
                    <a:srgbClr val="002060"/>
                  </a:solidFill>
                  <a:latin typeface="Arial" pitchFamily="34" charset="0"/>
                  <a:cs typeface="Arial" pitchFamily="34" charset="0"/>
                </a:endParaRPr>
              </a:p>
            </p:txBody>
          </p:sp>
        </p:grpSp>
        <p:sp>
          <p:nvSpPr>
            <p:cNvPr id="80" name="TextBox 7"/>
            <p:cNvSpPr txBox="1">
              <a:spLocks noChangeArrowheads="1"/>
            </p:cNvSpPr>
            <p:nvPr/>
          </p:nvSpPr>
          <p:spPr bwMode="auto">
            <a:xfrm>
              <a:off x="6204587" y="5874744"/>
              <a:ext cx="2325508"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r>
                <a:rPr lang="en-US" altLang="zh-CN" sz="1200" dirty="0" smtClean="0">
                  <a:latin typeface="Calibri" charset="0"/>
                  <a:ea typeface="SimSun" charset="0"/>
                  <a:cs typeface="Arial" charset="0"/>
                </a:rPr>
                <a:t>Adapted from Lin </a:t>
              </a:r>
              <a:r>
                <a:rPr lang="en-US" altLang="zh-CN" sz="1200" i="1" dirty="0" smtClean="0">
                  <a:latin typeface="Calibri" charset="0"/>
                  <a:ea typeface="SimSun" charset="0"/>
                  <a:cs typeface="Arial" charset="0"/>
                </a:rPr>
                <a:t>et al</a:t>
              </a:r>
              <a:r>
                <a:rPr lang="en-US" altLang="zh-CN" sz="1200" dirty="0" smtClean="0">
                  <a:latin typeface="Calibri" charset="0"/>
                  <a:ea typeface="SimSun" charset="0"/>
                  <a:cs typeface="Arial" charset="0"/>
                </a:rPr>
                <a:t>, </a:t>
              </a:r>
              <a:r>
                <a:rPr lang="en-US" altLang="zh-CN" sz="1200" i="1" dirty="0" smtClean="0">
                  <a:latin typeface="Calibri" charset="0"/>
                  <a:ea typeface="SimSun" charset="0"/>
                  <a:cs typeface="Arial" charset="0"/>
                </a:rPr>
                <a:t>JACS,</a:t>
              </a:r>
              <a:r>
                <a:rPr lang="en-US" altLang="zh-CN" sz="1200" dirty="0" smtClean="0">
                  <a:latin typeface="Calibri" charset="0"/>
                  <a:ea typeface="SimSun" charset="0"/>
                  <a:cs typeface="Arial" charset="0"/>
                </a:rPr>
                <a:t> 2004</a:t>
              </a:r>
              <a:endParaRPr lang="en-US" altLang="zh-CN" sz="1200" dirty="0">
                <a:latin typeface="Calibri" charset="0"/>
                <a:ea typeface="SimSun" charset="0"/>
                <a:cs typeface="Arial" charset="0"/>
              </a:endParaRPr>
            </a:p>
          </p:txBody>
        </p:sp>
      </p:grpSp>
      <p:sp>
        <p:nvSpPr>
          <p:cNvPr id="5" name="Slide Number Placeholder 4"/>
          <p:cNvSpPr>
            <a:spLocks noGrp="1"/>
          </p:cNvSpPr>
          <p:nvPr>
            <p:ph type="sldNum" sz="quarter" idx="12"/>
          </p:nvPr>
        </p:nvSpPr>
        <p:spPr/>
        <p:txBody>
          <a:bodyPr/>
          <a:lstStyle/>
          <a:p>
            <a:fld id="{6F5F5B93-73BC-DA4A-99F3-DB63B9145B1F}" type="slidenum">
              <a:rPr lang="en-US" smtClean="0"/>
              <a:pPr/>
              <a:t>11</a:t>
            </a:fld>
            <a:endParaRPr lang="en-US"/>
          </a:p>
        </p:txBody>
      </p:sp>
      <p:grpSp>
        <p:nvGrpSpPr>
          <p:cNvPr id="11" name="Group 10"/>
          <p:cNvGrpSpPr/>
          <p:nvPr/>
        </p:nvGrpSpPr>
        <p:grpSpPr>
          <a:xfrm>
            <a:off x="2607659" y="4478080"/>
            <a:ext cx="4626845" cy="2243395"/>
            <a:chOff x="3787038" y="1448434"/>
            <a:chExt cx="4626845" cy="2243395"/>
          </a:xfrm>
        </p:grpSpPr>
        <p:grpSp>
          <p:nvGrpSpPr>
            <p:cNvPr id="3" name="Group 2"/>
            <p:cNvGrpSpPr/>
            <p:nvPr/>
          </p:nvGrpSpPr>
          <p:grpSpPr>
            <a:xfrm>
              <a:off x="3787038" y="1448434"/>
              <a:ext cx="4262485" cy="2189115"/>
              <a:chOff x="3787038" y="1448434"/>
              <a:chExt cx="4262485" cy="2189115"/>
            </a:xfrm>
          </p:grpSpPr>
          <p:pic>
            <p:nvPicPr>
              <p:cNvPr id="76" name="Picture 2" descr="C:\Arash\UIUC\Documents\Bio-\Projects\Histone Probes\Histone Methylation\B16\081312_B16_H3K9\8kPa\Collagen\Dish1\Analysis\Cell37\Cell_37_with perphery lines.tif"/>
              <p:cNvPicPr>
                <a:picLocks noChangeAspect="1" noChangeArrowheads="1"/>
              </p:cNvPicPr>
              <p:nvPr/>
            </p:nvPicPr>
            <p:blipFill rotWithShape="1">
              <a:blip r:embed="rId5">
                <a:extLst>
                  <a:ext uri="{28A0092B-C50C-407E-A947-70E740481C1C}">
                    <a14:useLocalDpi xmlns:a14="http://schemas.microsoft.com/office/drawing/2010/main" xmlns="" val="0"/>
                  </a:ext>
                </a:extLst>
              </a:blip>
              <a:srcRect l="21520" t="18923" r="33017" b="28404"/>
              <a:stretch/>
            </p:blipFill>
            <p:spPr bwMode="auto">
              <a:xfrm>
                <a:off x="5981024" y="1448434"/>
                <a:ext cx="2068499" cy="2189115"/>
              </a:xfrm>
              <a:prstGeom prst="rect">
                <a:avLst/>
              </a:prstGeom>
              <a:noFill/>
              <a:ln>
                <a:solidFill>
                  <a:schemeClr val="tx1"/>
                </a:solidFill>
              </a:ln>
              <a:extLst>
                <a:ext uri="{909E8E84-426E-40dd-AFC4-6F175D3DCCD1}">
                  <a14:hiddenFill xmlns="" xmlns:a14="http://schemas.microsoft.com/office/drawing/2010/main">
                    <a:solidFill>
                      <a:srgbClr val="FFFFFF"/>
                    </a:solidFill>
                  </a14:hiddenFill>
                </a:ext>
              </a:extLst>
            </p:spPr>
          </p:pic>
          <p:pic>
            <p:nvPicPr>
              <p:cNvPr id="81" name="Picture 3" descr="C:\Users\tajik1\Desktop\Composite.tif (RGB).tif"/>
              <p:cNvPicPr>
                <a:picLocks noChangeAspect="1" noChangeArrowheads="1"/>
              </p:cNvPicPr>
              <p:nvPr/>
            </p:nvPicPr>
            <p:blipFill rotWithShape="1">
              <a:blip r:embed="rId6" cstate="print">
                <a:extLst>
                  <a:ext uri="{BEBA8EAE-BF5A-486C-A8C5-ECC9F3942E4B}">
                    <a14:imgProps xmlns:a14="http://schemas.microsoft.com/office/drawing/2010/main" xmlns="">
                      <a14:imgLayer r:embed="rId7">
                        <a14:imgEffect>
                          <a14:sharpenSoften amount="50000"/>
                        </a14:imgEffect>
                        <a14:imgEffect>
                          <a14:brightnessContrast bright="23000" contrast="30000"/>
                        </a14:imgEffect>
                      </a14:imgLayer>
                    </a14:imgProps>
                  </a:ext>
                  <a:ext uri="{28A0092B-C50C-407E-A947-70E740481C1C}">
                    <a14:useLocalDpi xmlns:a14="http://schemas.microsoft.com/office/drawing/2010/main" xmlns="" val="0"/>
                  </a:ext>
                </a:extLst>
              </a:blip>
              <a:srcRect l="30349" r="37711" b="55648"/>
              <a:stretch/>
            </p:blipFill>
            <p:spPr bwMode="auto">
              <a:xfrm rot="5400000" flipV="1">
                <a:off x="3716268" y="1519204"/>
                <a:ext cx="2189115" cy="2047575"/>
              </a:xfrm>
              <a:prstGeom prst="rect">
                <a:avLst/>
              </a:prstGeom>
              <a:noFill/>
              <a:ln>
                <a:solidFill>
                  <a:schemeClr val="tx1"/>
                </a:solidFill>
              </a:ln>
              <a:extLst>
                <a:ext uri="{909E8E84-426E-40dd-AFC4-6F175D3DCCD1}">
                  <a14:hiddenFill xmlns="" xmlns:a14="http://schemas.microsoft.com/office/drawing/2010/main">
                    <a:solidFill>
                      <a:srgbClr val="FFFFFF"/>
                    </a:solidFill>
                  </a14:hiddenFill>
                </a:ext>
              </a:extLst>
            </p:spPr>
          </p:pic>
        </p:grpSp>
        <p:sp>
          <p:nvSpPr>
            <p:cNvPr id="82" name="TextBox 81"/>
            <p:cNvSpPr txBox="1"/>
            <p:nvPr/>
          </p:nvSpPr>
          <p:spPr>
            <a:xfrm>
              <a:off x="3787038" y="1448434"/>
              <a:ext cx="1031051" cy="369332"/>
            </a:xfrm>
            <a:prstGeom prst="rect">
              <a:avLst/>
            </a:prstGeom>
            <a:noFill/>
          </p:spPr>
          <p:txBody>
            <a:bodyPr wrap="none" rtlCol="0">
              <a:spAutoFit/>
            </a:bodyPr>
            <a:lstStyle/>
            <a:p>
              <a:r>
                <a:rPr lang="en-US" b="1" dirty="0" smtClean="0">
                  <a:solidFill>
                    <a:schemeClr val="bg1"/>
                  </a:solidFill>
                  <a:latin typeface="Arial" pitchFamily="34" charset="0"/>
                  <a:cs typeface="Arial" pitchFamily="34" charset="0"/>
                </a:rPr>
                <a:t>Overlay</a:t>
              </a:r>
              <a:endParaRPr lang="en-US" b="1" dirty="0">
                <a:solidFill>
                  <a:schemeClr val="bg1"/>
                </a:solidFill>
                <a:latin typeface="Arial" pitchFamily="34" charset="0"/>
                <a:cs typeface="Arial" pitchFamily="34" charset="0"/>
              </a:endParaRPr>
            </a:p>
          </p:txBody>
        </p:sp>
        <p:sp>
          <p:nvSpPr>
            <p:cNvPr id="83" name="TextBox 82"/>
            <p:cNvSpPr txBox="1"/>
            <p:nvPr/>
          </p:nvSpPr>
          <p:spPr>
            <a:xfrm>
              <a:off x="5995525" y="1448434"/>
              <a:ext cx="1219467" cy="369332"/>
            </a:xfrm>
            <a:prstGeom prst="rect">
              <a:avLst/>
            </a:prstGeom>
            <a:noFill/>
          </p:spPr>
          <p:txBody>
            <a:bodyPr wrap="none" rtlCol="0">
              <a:spAutoFit/>
            </a:bodyPr>
            <a:lstStyle/>
            <a:p>
              <a:r>
                <a:rPr lang="en-US" b="1" dirty="0" err="1" smtClean="0">
                  <a:solidFill>
                    <a:schemeClr val="bg1"/>
                  </a:solidFill>
                  <a:latin typeface="Arial" pitchFamily="34" charset="0"/>
                  <a:cs typeface="Arial" pitchFamily="34" charset="0"/>
                </a:rPr>
                <a:t>YPet</a:t>
              </a:r>
              <a:r>
                <a:rPr lang="en-US" b="1" dirty="0" smtClean="0">
                  <a:solidFill>
                    <a:schemeClr val="bg1"/>
                  </a:solidFill>
                  <a:latin typeface="Arial" pitchFamily="34" charset="0"/>
                  <a:cs typeface="Arial" pitchFamily="34" charset="0"/>
                </a:rPr>
                <a:t>/CFP</a:t>
              </a:r>
              <a:endParaRPr lang="en-US" b="1" dirty="0">
                <a:solidFill>
                  <a:schemeClr val="bg1"/>
                </a:solidFill>
                <a:latin typeface="Arial" pitchFamily="34" charset="0"/>
                <a:cs typeface="Arial" pitchFamily="34" charset="0"/>
              </a:endParaRPr>
            </a:p>
          </p:txBody>
        </p:sp>
        <p:pic>
          <p:nvPicPr>
            <p:cNvPr id="75" name="Picture 10" descr="C:\Arash\UIUC\Documents\Bio-\Projects\Histone Probes\Histone Methylation\B16\081612_H3K9_B16\0.6kPa\Fibrinogen\Dish1\Analysis\Cell8\Color_images\Cell8_2_rev1.tif"/>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l="68160" r="27477" b="8752"/>
            <a:stretch/>
          </p:blipFill>
          <p:spPr bwMode="auto">
            <a:xfrm>
              <a:off x="8051107" y="1812670"/>
              <a:ext cx="200843" cy="1874058"/>
            </a:xfrm>
            <a:prstGeom prst="rect">
              <a:avLst/>
            </a:prstGeom>
            <a:noFill/>
            <a:extLst>
              <a:ext uri="{909E8E84-426E-40dd-AFC4-6F175D3DCCD1}">
                <a14:hiddenFill xmlns="" xmlns:a14="http://schemas.microsoft.com/office/drawing/2010/main">
                  <a:solidFill>
                    <a:srgbClr val="FFFFFF"/>
                  </a:solidFill>
                </a14:hiddenFill>
              </a:ext>
            </a:extLst>
          </p:spPr>
        </p:pic>
        <p:sp>
          <p:nvSpPr>
            <p:cNvPr id="77" name="TextBox 76"/>
            <p:cNvSpPr txBox="1"/>
            <p:nvPr/>
          </p:nvSpPr>
          <p:spPr>
            <a:xfrm>
              <a:off x="8136027" y="3433969"/>
              <a:ext cx="277856" cy="257860"/>
            </a:xfrm>
            <a:prstGeom prst="rect">
              <a:avLst/>
            </a:prstGeom>
            <a:noFill/>
          </p:spPr>
          <p:txBody>
            <a:bodyPr wrap="none" rtlCol="0">
              <a:spAutoFit/>
            </a:bodyPr>
            <a:lstStyle/>
            <a:p>
              <a:r>
                <a:rPr lang="en-US" sz="1200" b="1" dirty="0" smtClean="0"/>
                <a:t> 0</a:t>
              </a:r>
              <a:endParaRPr lang="en-US" sz="1200" b="1" dirty="0"/>
            </a:p>
          </p:txBody>
        </p:sp>
        <p:sp>
          <p:nvSpPr>
            <p:cNvPr id="78" name="TextBox 77"/>
            <p:cNvSpPr txBox="1"/>
            <p:nvPr/>
          </p:nvSpPr>
          <p:spPr>
            <a:xfrm>
              <a:off x="8136027" y="2668075"/>
              <a:ext cx="271887" cy="257860"/>
            </a:xfrm>
            <a:prstGeom prst="rect">
              <a:avLst/>
            </a:prstGeom>
            <a:noFill/>
          </p:spPr>
          <p:txBody>
            <a:bodyPr wrap="none" rtlCol="0">
              <a:spAutoFit/>
            </a:bodyPr>
            <a:lstStyle/>
            <a:p>
              <a:r>
                <a:rPr lang="en-US" sz="1000" b="1" dirty="0" smtClean="0"/>
                <a:t> </a:t>
              </a:r>
              <a:r>
                <a:rPr lang="en-US" sz="1200" b="1" dirty="0" smtClean="0"/>
                <a:t>1</a:t>
              </a:r>
              <a:endParaRPr lang="en-US" sz="1000" b="1" dirty="0"/>
            </a:p>
          </p:txBody>
        </p:sp>
        <p:sp>
          <p:nvSpPr>
            <p:cNvPr id="79" name="TextBox 78"/>
            <p:cNvSpPr txBox="1"/>
            <p:nvPr/>
          </p:nvSpPr>
          <p:spPr>
            <a:xfrm>
              <a:off x="8136027" y="1893152"/>
              <a:ext cx="277856" cy="257860"/>
            </a:xfrm>
            <a:prstGeom prst="rect">
              <a:avLst/>
            </a:prstGeom>
            <a:noFill/>
          </p:spPr>
          <p:txBody>
            <a:bodyPr wrap="none" rtlCol="0">
              <a:spAutoFit/>
            </a:bodyPr>
            <a:lstStyle/>
            <a:p>
              <a:r>
                <a:rPr lang="en-US" sz="1200" b="1" dirty="0" smtClean="0"/>
                <a:t> 2</a:t>
              </a:r>
              <a:endParaRPr lang="en-US" sz="1200" b="1" dirty="0"/>
            </a:p>
          </p:txBody>
        </p:sp>
      </p:grpSp>
    </p:spTree>
    <p:extLst>
      <p:ext uri="{BB962C8B-B14F-4D97-AF65-F5344CB8AC3E}">
        <p14:creationId xmlns:p14="http://schemas.microsoft.com/office/powerpoint/2010/main" xmlns="" val="2709563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0" name="图表 2"/>
          <p:cNvGraphicFramePr>
            <a:graphicFrameLocks/>
          </p:cNvGraphicFramePr>
          <p:nvPr>
            <p:extLst>
              <p:ext uri="{D42A27DB-BD31-4B8C-83A1-F6EECF244321}">
                <p14:modId xmlns:p14="http://schemas.microsoft.com/office/powerpoint/2010/main" xmlns="" val="3201529534"/>
              </p:ext>
            </p:extLst>
          </p:nvPr>
        </p:nvGraphicFramePr>
        <p:xfrm>
          <a:off x="4933024" y="4040800"/>
          <a:ext cx="3979654" cy="253145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a:bodyPr>
          <a:lstStyle/>
          <a:p>
            <a:r>
              <a:rPr lang="en-US" dirty="0" smtClean="0"/>
              <a:t>Cells in 3D Fibrin Gel have lower H3K9-me</a:t>
            </a:r>
            <a:endParaRPr lang="en-US" dirty="0"/>
          </a:p>
        </p:txBody>
      </p:sp>
      <p:grpSp>
        <p:nvGrpSpPr>
          <p:cNvPr id="19" name="Group 18"/>
          <p:cNvGrpSpPr/>
          <p:nvPr/>
        </p:nvGrpSpPr>
        <p:grpSpPr>
          <a:xfrm>
            <a:off x="2689584" y="4319401"/>
            <a:ext cx="1751500" cy="1427757"/>
            <a:chOff x="746740" y="3888318"/>
            <a:chExt cx="2092030" cy="1705344"/>
          </a:xfrm>
        </p:grpSpPr>
        <p:pic>
          <p:nvPicPr>
            <p:cNvPr id="6" name="Picture 3" descr="C:\Arash\UIUC\Documents\Bio-\Projects\Histone Probes\Histone Methylation\B16\072012_B16_H3K9\3D Fibrin\Control\Well1\Cell7\Cell7_BF.tif"/>
            <p:cNvPicPr>
              <a:picLocks noChangeAspect="1" noChangeArrowheads="1"/>
            </p:cNvPicPr>
            <p:nvPr/>
          </p:nvPicPr>
          <p:blipFill rotWithShape="1">
            <a:blip r:embed="rId4" cstate="print">
              <a:extLst>
                <a:ext uri="{BEBA8EAE-BF5A-486C-A8C5-ECC9F3942E4B}">
                  <a14:imgProps xmlns:a14="http://schemas.microsoft.com/office/drawing/2010/main" xmlns="">
                    <a14:imgLayer r:embed="rId5">
                      <a14:imgEffect>
                        <a14:brightnessContrast bright="20000" contrast="20000"/>
                      </a14:imgEffect>
                    </a14:imgLayer>
                  </a14:imgProps>
                </a:ext>
                <a:ext uri="{28A0092B-C50C-407E-A947-70E740481C1C}">
                  <a14:useLocalDpi xmlns:a14="http://schemas.microsoft.com/office/drawing/2010/main" xmlns="" val="0"/>
                </a:ext>
              </a:extLst>
            </a:blip>
            <a:srcRect l="25639" t="3661" r="39072" b="58170"/>
            <a:stretch/>
          </p:blipFill>
          <p:spPr bwMode="auto">
            <a:xfrm>
              <a:off x="814904" y="3925824"/>
              <a:ext cx="2023866" cy="1667838"/>
            </a:xfrm>
            <a:prstGeom prst="rect">
              <a:avLst/>
            </a:prstGeom>
            <a:noFill/>
            <a:ln>
              <a:solidFill>
                <a:schemeClr val="tx1">
                  <a:lumMod val="95000"/>
                  <a:lumOff val="5000"/>
                </a:schemeClr>
              </a:solidFill>
            </a:ln>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746740" y="3888318"/>
              <a:ext cx="1901044" cy="404376"/>
            </a:xfrm>
            <a:prstGeom prst="rect">
              <a:avLst/>
            </a:prstGeom>
            <a:noFill/>
          </p:spPr>
          <p:txBody>
            <a:bodyPr wrap="none" rtlCol="0">
              <a:spAutoFit/>
            </a:bodyPr>
            <a:lstStyle/>
            <a:p>
              <a:r>
                <a:rPr lang="en-US" sz="1600" b="1" dirty="0" smtClean="0">
                  <a:solidFill>
                    <a:schemeClr val="bg1"/>
                  </a:solidFill>
                </a:rPr>
                <a:t>3D Fibrin (90 Pa)</a:t>
              </a:r>
              <a:endParaRPr lang="en-US" sz="1600" b="1" dirty="0">
                <a:solidFill>
                  <a:schemeClr val="bg1"/>
                </a:solidFill>
              </a:endParaRPr>
            </a:p>
          </p:txBody>
        </p:sp>
        <p:cxnSp>
          <p:nvCxnSpPr>
            <p:cNvPr id="9" name="Straight Connector 8"/>
            <p:cNvCxnSpPr/>
            <p:nvPr/>
          </p:nvCxnSpPr>
          <p:spPr>
            <a:xfrm>
              <a:off x="2374328" y="5448266"/>
              <a:ext cx="3509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4" name="Group 13"/>
          <p:cNvGrpSpPr/>
          <p:nvPr/>
        </p:nvGrpSpPr>
        <p:grpSpPr>
          <a:xfrm>
            <a:off x="2731085" y="2239888"/>
            <a:ext cx="1709999" cy="1444663"/>
            <a:chOff x="797362" y="2109097"/>
            <a:chExt cx="2042460" cy="1725537"/>
          </a:xfrm>
        </p:grpSpPr>
        <p:pic>
          <p:nvPicPr>
            <p:cNvPr id="5" name="Picture 2" descr="C:\Arash\UIUC\Documents\Bio-\Projects\Histone Probes\Histone Methylation\B16\072012_B16_H3K9\Plastic\Control\Well1\Cell6\Cell6_BF.tif"/>
            <p:cNvPicPr>
              <a:picLocks noChangeAspect="1" noChangeArrowheads="1"/>
            </p:cNvPicPr>
            <p:nvPr/>
          </p:nvPicPr>
          <p:blipFill rotWithShape="1">
            <a:blip r:embed="rId6" cstate="print">
              <a:extLst>
                <a:ext uri="{BEBA8EAE-BF5A-486C-A8C5-ECC9F3942E4B}">
                  <a14:imgProps xmlns:a14="http://schemas.microsoft.com/office/drawing/2010/main" xmlns="">
                    <a14:imgLayer r:embed="rId7">
                      <a14:imgEffect>
                        <a14:brightnessContrast bright="57000" contrast="30000"/>
                      </a14:imgEffect>
                    </a14:imgLayer>
                  </a14:imgProps>
                </a:ext>
                <a:ext uri="{28A0092B-C50C-407E-A947-70E740481C1C}">
                  <a14:useLocalDpi xmlns:a14="http://schemas.microsoft.com/office/drawing/2010/main" xmlns="" val="0"/>
                </a:ext>
              </a:extLst>
            </a:blip>
            <a:srcRect l="27127" t="3458" r="37585" b="58373"/>
            <a:stretch/>
          </p:blipFill>
          <p:spPr bwMode="auto">
            <a:xfrm>
              <a:off x="816014" y="2166796"/>
              <a:ext cx="2023808" cy="1667838"/>
            </a:xfrm>
            <a:prstGeom prst="rect">
              <a:avLst/>
            </a:prstGeom>
            <a:noFill/>
            <a:ln>
              <a:solidFill>
                <a:schemeClr val="tx1">
                  <a:lumMod val="95000"/>
                  <a:lumOff val="5000"/>
                </a:schemeClr>
              </a:solidFill>
            </a:ln>
            <a:extLst>
              <a:ext uri="{909E8E84-426E-40dd-AFC4-6F175D3DCCD1}">
                <a14:hiddenFill xmlns="" xmlns:a14="http://schemas.microsoft.com/office/drawing/2010/main">
                  <a:solidFill>
                    <a:srgbClr val="FFFFFF"/>
                  </a:solidFill>
                </a14:hiddenFill>
              </a:ext>
            </a:extLst>
          </p:spPr>
        </p:pic>
        <p:sp>
          <p:nvSpPr>
            <p:cNvPr id="7" name="TextBox 6"/>
            <p:cNvSpPr txBox="1"/>
            <p:nvPr/>
          </p:nvSpPr>
          <p:spPr>
            <a:xfrm>
              <a:off x="797362" y="2109097"/>
              <a:ext cx="1216192" cy="404376"/>
            </a:xfrm>
            <a:prstGeom prst="rect">
              <a:avLst/>
            </a:prstGeom>
            <a:noFill/>
          </p:spPr>
          <p:txBody>
            <a:bodyPr wrap="none" rtlCol="0">
              <a:spAutoFit/>
            </a:bodyPr>
            <a:lstStyle/>
            <a:p>
              <a:r>
                <a:rPr lang="en-US" sz="1600" b="1" dirty="0" smtClean="0">
                  <a:solidFill>
                    <a:schemeClr val="bg1"/>
                  </a:solidFill>
                </a:rPr>
                <a:t>2D Plastic</a:t>
              </a:r>
              <a:endParaRPr lang="en-US" sz="1600" b="1" dirty="0">
                <a:solidFill>
                  <a:schemeClr val="bg1"/>
                </a:solidFill>
              </a:endParaRPr>
            </a:p>
          </p:txBody>
        </p:sp>
        <p:cxnSp>
          <p:nvCxnSpPr>
            <p:cNvPr id="10" name="Straight Connector 9"/>
            <p:cNvCxnSpPr/>
            <p:nvPr/>
          </p:nvCxnSpPr>
          <p:spPr>
            <a:xfrm>
              <a:off x="2374328" y="3664340"/>
              <a:ext cx="3509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 name="Group 3"/>
          <p:cNvGrpSpPr/>
          <p:nvPr/>
        </p:nvGrpSpPr>
        <p:grpSpPr>
          <a:xfrm>
            <a:off x="143818" y="4392775"/>
            <a:ext cx="2442328" cy="1367839"/>
            <a:chOff x="128251" y="2113797"/>
            <a:chExt cx="2917170" cy="1633777"/>
          </a:xfrm>
        </p:grpSpPr>
        <p:cxnSp>
          <p:nvCxnSpPr>
            <p:cNvPr id="37" name="Straight Connector 36"/>
            <p:cNvCxnSpPr/>
            <p:nvPr/>
          </p:nvCxnSpPr>
          <p:spPr>
            <a:xfrm flipH="1">
              <a:off x="1467762" y="2264646"/>
              <a:ext cx="787298" cy="1315740"/>
            </a:xfrm>
            <a:prstGeom prst="line">
              <a:avLst/>
            </a:prstGeom>
            <a:ln w="28575">
              <a:solidFill>
                <a:srgbClr val="E46C0A"/>
              </a:solidFill>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flipH="1">
              <a:off x="1211907" y="2209141"/>
              <a:ext cx="749858" cy="1371245"/>
            </a:xfrm>
            <a:prstGeom prst="line">
              <a:avLst/>
            </a:prstGeom>
            <a:ln w="28575">
              <a:solidFill>
                <a:srgbClr val="E46C0A"/>
              </a:solidFill>
            </a:ln>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flipH="1">
              <a:off x="1065461" y="2113797"/>
              <a:ext cx="787298" cy="1411084"/>
            </a:xfrm>
            <a:prstGeom prst="line">
              <a:avLst/>
            </a:prstGeom>
            <a:ln w="28575">
              <a:solidFill>
                <a:srgbClr val="E46C0A"/>
              </a:solidFill>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flipH="1">
              <a:off x="284855" y="2193993"/>
              <a:ext cx="927053" cy="1265776"/>
            </a:xfrm>
            <a:prstGeom prst="line">
              <a:avLst/>
            </a:prstGeom>
            <a:ln w="28575">
              <a:solidFill>
                <a:srgbClr val="E46C0A"/>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flipH="1">
              <a:off x="2039053" y="2279794"/>
              <a:ext cx="450460" cy="813333"/>
            </a:xfrm>
            <a:prstGeom prst="line">
              <a:avLst/>
            </a:prstGeom>
            <a:ln w="28575">
              <a:solidFill>
                <a:srgbClr val="E46C0A"/>
              </a:solidFill>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flipH="1">
              <a:off x="593002" y="2209141"/>
              <a:ext cx="853359" cy="1315740"/>
            </a:xfrm>
            <a:prstGeom prst="line">
              <a:avLst/>
            </a:prstGeom>
            <a:ln w="28575">
              <a:solidFill>
                <a:srgbClr val="E46C0A"/>
              </a:solidFill>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1374494" y="2332825"/>
              <a:ext cx="787298" cy="1315740"/>
            </a:xfrm>
            <a:prstGeom prst="line">
              <a:avLst/>
            </a:prstGeom>
            <a:ln w="28575">
              <a:solidFill>
                <a:srgbClr val="E46C0A"/>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1118639" y="2277320"/>
              <a:ext cx="749858" cy="1371245"/>
            </a:xfrm>
            <a:prstGeom prst="line">
              <a:avLst/>
            </a:prstGeom>
            <a:ln w="28575">
              <a:solidFill>
                <a:srgbClr val="E46C0A"/>
              </a:solidFill>
            </a:ln>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972193" y="2181976"/>
              <a:ext cx="787298" cy="1411084"/>
            </a:xfrm>
            <a:prstGeom prst="line">
              <a:avLst/>
            </a:prstGeom>
            <a:ln w="28575">
              <a:solidFill>
                <a:srgbClr val="E46C0A"/>
              </a:solidFill>
            </a:ln>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593003" y="2430649"/>
              <a:ext cx="525638" cy="1147263"/>
            </a:xfrm>
            <a:prstGeom prst="straightConnector1">
              <a:avLst/>
            </a:prstGeom>
            <a:ln w="28575">
              <a:solidFill>
                <a:srgbClr val="E46C0A"/>
              </a:solidFill>
            </a:ln>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2039053" y="2341838"/>
              <a:ext cx="891618" cy="1251221"/>
            </a:xfrm>
            <a:prstGeom prst="line">
              <a:avLst/>
            </a:prstGeom>
            <a:ln w="28575">
              <a:solidFill>
                <a:srgbClr val="E46C0A"/>
              </a:solidFill>
            </a:ln>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a:off x="724990" y="2277320"/>
              <a:ext cx="628102" cy="1094232"/>
            </a:xfrm>
            <a:prstGeom prst="line">
              <a:avLst/>
            </a:prstGeom>
            <a:ln w="28575">
              <a:solidFill>
                <a:srgbClr val="E46C0A"/>
              </a:solidFill>
            </a:ln>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flipH="1">
              <a:off x="411802" y="2209140"/>
              <a:ext cx="459089" cy="1315741"/>
            </a:xfrm>
            <a:prstGeom prst="line">
              <a:avLst/>
            </a:prstGeom>
            <a:ln w="28575">
              <a:solidFill>
                <a:srgbClr val="E46C0A"/>
              </a:solidFill>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flipH="1">
              <a:off x="1868497" y="2584027"/>
              <a:ext cx="611793" cy="1129056"/>
            </a:xfrm>
            <a:prstGeom prst="line">
              <a:avLst/>
            </a:prstGeom>
            <a:ln w="28575">
              <a:solidFill>
                <a:srgbClr val="E46C0A"/>
              </a:solidFill>
            </a:ln>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1289933" y="2341838"/>
              <a:ext cx="749858" cy="1371245"/>
            </a:xfrm>
            <a:prstGeom prst="line">
              <a:avLst/>
            </a:prstGeom>
            <a:ln w="28575">
              <a:solidFill>
                <a:srgbClr val="E46C0A"/>
              </a:solidFill>
            </a:ln>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a:off x="1664124" y="2221816"/>
              <a:ext cx="825389" cy="1303065"/>
            </a:xfrm>
            <a:prstGeom prst="line">
              <a:avLst/>
            </a:prstGeom>
            <a:ln w="28575">
              <a:solidFill>
                <a:srgbClr val="E46C0A"/>
              </a:solidFill>
            </a:ln>
          </p:spPr>
          <p:style>
            <a:lnRef idx="2">
              <a:schemeClr val="accent1"/>
            </a:lnRef>
            <a:fillRef idx="0">
              <a:schemeClr val="accent1"/>
            </a:fillRef>
            <a:effectRef idx="1">
              <a:schemeClr val="accent1"/>
            </a:effectRef>
            <a:fontRef idx="minor">
              <a:schemeClr val="tx1"/>
            </a:fontRef>
          </p:style>
        </p:cxnSp>
        <p:sp>
          <p:nvSpPr>
            <p:cNvPr id="53" name="Freeform 52"/>
            <p:cNvSpPr/>
            <p:nvPr/>
          </p:nvSpPr>
          <p:spPr>
            <a:xfrm>
              <a:off x="1049653" y="2451156"/>
              <a:ext cx="1129442" cy="872723"/>
            </a:xfrm>
            <a:custGeom>
              <a:avLst/>
              <a:gdLst>
                <a:gd name="connsiteX0" fmla="*/ 718628 w 1405126"/>
                <a:gd name="connsiteY0" fmla="*/ 7706 h 1094537"/>
                <a:gd name="connsiteX1" fmla="*/ 936342 w 1405126"/>
                <a:gd name="connsiteY1" fmla="*/ 40363 h 1094537"/>
                <a:gd name="connsiteX2" fmla="*/ 1350000 w 1405126"/>
                <a:gd name="connsiteY2" fmla="*/ 290734 h 1094537"/>
                <a:gd name="connsiteX3" fmla="*/ 1339114 w 1405126"/>
                <a:gd name="connsiteY3" fmla="*/ 802363 h 1094537"/>
                <a:gd name="connsiteX4" fmla="*/ 783942 w 1405126"/>
                <a:gd name="connsiteY4" fmla="*/ 1085392 h 1094537"/>
                <a:gd name="connsiteX5" fmla="*/ 250542 w 1405126"/>
                <a:gd name="connsiteY5" fmla="*/ 987420 h 1094537"/>
                <a:gd name="connsiteX6" fmla="*/ 171 w 1405126"/>
                <a:gd name="connsiteY6" fmla="*/ 617306 h 1094537"/>
                <a:gd name="connsiteX7" fmla="*/ 283200 w 1405126"/>
                <a:gd name="connsiteY7" fmla="*/ 116563 h 1094537"/>
                <a:gd name="connsiteX8" fmla="*/ 718628 w 1405126"/>
                <a:gd name="connsiteY8" fmla="*/ 7706 h 1094537"/>
                <a:gd name="connsiteX0" fmla="*/ 666476 w 1405126"/>
                <a:gd name="connsiteY0" fmla="*/ 15339 h 1081309"/>
                <a:gd name="connsiteX1" fmla="*/ 936342 w 1405126"/>
                <a:gd name="connsiteY1" fmla="*/ 27135 h 1081309"/>
                <a:gd name="connsiteX2" fmla="*/ 1350000 w 1405126"/>
                <a:gd name="connsiteY2" fmla="*/ 277506 h 1081309"/>
                <a:gd name="connsiteX3" fmla="*/ 1339114 w 1405126"/>
                <a:gd name="connsiteY3" fmla="*/ 789135 h 1081309"/>
                <a:gd name="connsiteX4" fmla="*/ 783942 w 1405126"/>
                <a:gd name="connsiteY4" fmla="*/ 1072164 h 1081309"/>
                <a:gd name="connsiteX5" fmla="*/ 250542 w 1405126"/>
                <a:gd name="connsiteY5" fmla="*/ 974192 h 1081309"/>
                <a:gd name="connsiteX6" fmla="*/ 171 w 1405126"/>
                <a:gd name="connsiteY6" fmla="*/ 604078 h 1081309"/>
                <a:gd name="connsiteX7" fmla="*/ 283200 w 1405126"/>
                <a:gd name="connsiteY7" fmla="*/ 103335 h 1081309"/>
                <a:gd name="connsiteX8" fmla="*/ 666476 w 1405126"/>
                <a:gd name="connsiteY8" fmla="*/ 15339 h 1081309"/>
                <a:gd name="connsiteX0" fmla="*/ 666476 w 1405126"/>
                <a:gd name="connsiteY0" fmla="*/ 22359 h 1088329"/>
                <a:gd name="connsiteX1" fmla="*/ 936342 w 1405126"/>
                <a:gd name="connsiteY1" fmla="*/ 34155 h 1088329"/>
                <a:gd name="connsiteX2" fmla="*/ 1350000 w 1405126"/>
                <a:gd name="connsiteY2" fmla="*/ 284526 h 1088329"/>
                <a:gd name="connsiteX3" fmla="*/ 1339114 w 1405126"/>
                <a:gd name="connsiteY3" fmla="*/ 796155 h 1088329"/>
                <a:gd name="connsiteX4" fmla="*/ 783942 w 1405126"/>
                <a:gd name="connsiteY4" fmla="*/ 1079184 h 1088329"/>
                <a:gd name="connsiteX5" fmla="*/ 250542 w 1405126"/>
                <a:gd name="connsiteY5" fmla="*/ 981212 h 1088329"/>
                <a:gd name="connsiteX6" fmla="*/ 171 w 1405126"/>
                <a:gd name="connsiteY6" fmla="*/ 611098 h 1088329"/>
                <a:gd name="connsiteX7" fmla="*/ 168466 w 1405126"/>
                <a:gd name="connsiteY7" fmla="*/ 221612 h 1088329"/>
                <a:gd name="connsiteX8" fmla="*/ 666476 w 1405126"/>
                <a:gd name="connsiteY8" fmla="*/ 22359 h 1088329"/>
                <a:gd name="connsiteX0" fmla="*/ 638662 w 1405126"/>
                <a:gd name="connsiteY0" fmla="*/ 21064 h 1090511"/>
                <a:gd name="connsiteX1" fmla="*/ 936342 w 1405126"/>
                <a:gd name="connsiteY1" fmla="*/ 36337 h 1090511"/>
                <a:gd name="connsiteX2" fmla="*/ 1350000 w 1405126"/>
                <a:gd name="connsiteY2" fmla="*/ 286708 h 1090511"/>
                <a:gd name="connsiteX3" fmla="*/ 1339114 w 1405126"/>
                <a:gd name="connsiteY3" fmla="*/ 798337 h 1090511"/>
                <a:gd name="connsiteX4" fmla="*/ 783942 w 1405126"/>
                <a:gd name="connsiteY4" fmla="*/ 1081366 h 1090511"/>
                <a:gd name="connsiteX5" fmla="*/ 250542 w 1405126"/>
                <a:gd name="connsiteY5" fmla="*/ 983394 h 1090511"/>
                <a:gd name="connsiteX6" fmla="*/ 171 w 1405126"/>
                <a:gd name="connsiteY6" fmla="*/ 613280 h 1090511"/>
                <a:gd name="connsiteX7" fmla="*/ 168466 w 1405126"/>
                <a:gd name="connsiteY7" fmla="*/ 223794 h 1090511"/>
                <a:gd name="connsiteX8" fmla="*/ 638662 w 1405126"/>
                <a:gd name="connsiteY8" fmla="*/ 21064 h 1090511"/>
                <a:gd name="connsiteX0" fmla="*/ 638662 w 1405126"/>
                <a:gd name="connsiteY0" fmla="*/ 12879 h 1082326"/>
                <a:gd name="connsiteX1" fmla="*/ 936342 w 1405126"/>
                <a:gd name="connsiteY1" fmla="*/ 28152 h 1082326"/>
                <a:gd name="connsiteX2" fmla="*/ 1350000 w 1405126"/>
                <a:gd name="connsiteY2" fmla="*/ 278523 h 1082326"/>
                <a:gd name="connsiteX3" fmla="*/ 1339114 w 1405126"/>
                <a:gd name="connsiteY3" fmla="*/ 790152 h 1082326"/>
                <a:gd name="connsiteX4" fmla="*/ 783942 w 1405126"/>
                <a:gd name="connsiteY4" fmla="*/ 1073181 h 1082326"/>
                <a:gd name="connsiteX5" fmla="*/ 250542 w 1405126"/>
                <a:gd name="connsiteY5" fmla="*/ 975209 h 1082326"/>
                <a:gd name="connsiteX6" fmla="*/ 171 w 1405126"/>
                <a:gd name="connsiteY6" fmla="*/ 605095 h 1082326"/>
                <a:gd name="connsiteX7" fmla="*/ 168466 w 1405126"/>
                <a:gd name="connsiteY7" fmla="*/ 215609 h 1082326"/>
                <a:gd name="connsiteX8" fmla="*/ 638662 w 1405126"/>
                <a:gd name="connsiteY8" fmla="*/ 12879 h 1082326"/>
                <a:gd name="connsiteX0" fmla="*/ 638662 w 1395993"/>
                <a:gd name="connsiteY0" fmla="*/ 5456 h 1074903"/>
                <a:gd name="connsiteX1" fmla="*/ 1092798 w 1395993"/>
                <a:gd name="connsiteY1" fmla="*/ 76358 h 1074903"/>
                <a:gd name="connsiteX2" fmla="*/ 1350000 w 1395993"/>
                <a:gd name="connsiteY2" fmla="*/ 271100 h 1074903"/>
                <a:gd name="connsiteX3" fmla="*/ 1339114 w 1395993"/>
                <a:gd name="connsiteY3" fmla="*/ 782729 h 1074903"/>
                <a:gd name="connsiteX4" fmla="*/ 783942 w 1395993"/>
                <a:gd name="connsiteY4" fmla="*/ 1065758 h 1074903"/>
                <a:gd name="connsiteX5" fmla="*/ 250542 w 1395993"/>
                <a:gd name="connsiteY5" fmla="*/ 967786 h 1074903"/>
                <a:gd name="connsiteX6" fmla="*/ 171 w 1395993"/>
                <a:gd name="connsiteY6" fmla="*/ 597672 h 1074903"/>
                <a:gd name="connsiteX7" fmla="*/ 168466 w 1395993"/>
                <a:gd name="connsiteY7" fmla="*/ 208186 h 1074903"/>
                <a:gd name="connsiteX8" fmla="*/ 638662 w 1395993"/>
                <a:gd name="connsiteY8" fmla="*/ 5456 h 1074903"/>
                <a:gd name="connsiteX0" fmla="*/ 638662 w 1437777"/>
                <a:gd name="connsiteY0" fmla="*/ 7217 h 1076664"/>
                <a:gd name="connsiteX1" fmla="*/ 1092798 w 1437777"/>
                <a:gd name="connsiteY1" fmla="*/ 78119 h 1076664"/>
                <a:gd name="connsiteX2" fmla="*/ 1416059 w 1437777"/>
                <a:gd name="connsiteY2" fmla="*/ 387595 h 1076664"/>
                <a:gd name="connsiteX3" fmla="*/ 1339114 w 1437777"/>
                <a:gd name="connsiteY3" fmla="*/ 784490 h 1076664"/>
                <a:gd name="connsiteX4" fmla="*/ 783942 w 1437777"/>
                <a:gd name="connsiteY4" fmla="*/ 1067519 h 1076664"/>
                <a:gd name="connsiteX5" fmla="*/ 250542 w 1437777"/>
                <a:gd name="connsiteY5" fmla="*/ 969547 h 1076664"/>
                <a:gd name="connsiteX6" fmla="*/ 171 w 1437777"/>
                <a:gd name="connsiteY6" fmla="*/ 599433 h 1076664"/>
                <a:gd name="connsiteX7" fmla="*/ 168466 w 1437777"/>
                <a:gd name="connsiteY7" fmla="*/ 209947 h 1076664"/>
                <a:gd name="connsiteX8" fmla="*/ 638662 w 1437777"/>
                <a:gd name="connsiteY8" fmla="*/ 7217 h 1076664"/>
                <a:gd name="connsiteX0" fmla="*/ 638662 w 1429871"/>
                <a:gd name="connsiteY0" fmla="*/ 7217 h 1074680"/>
                <a:gd name="connsiteX1" fmla="*/ 1092798 w 1429871"/>
                <a:gd name="connsiteY1" fmla="*/ 78119 h 1074680"/>
                <a:gd name="connsiteX2" fmla="*/ 1416059 w 1429871"/>
                <a:gd name="connsiteY2" fmla="*/ 387595 h 1074680"/>
                <a:gd name="connsiteX3" fmla="*/ 1311300 w 1429871"/>
                <a:gd name="connsiteY3" fmla="*/ 815781 h 1074680"/>
                <a:gd name="connsiteX4" fmla="*/ 783942 w 1429871"/>
                <a:gd name="connsiteY4" fmla="*/ 1067519 h 1074680"/>
                <a:gd name="connsiteX5" fmla="*/ 250542 w 1429871"/>
                <a:gd name="connsiteY5" fmla="*/ 969547 h 1074680"/>
                <a:gd name="connsiteX6" fmla="*/ 171 w 1429871"/>
                <a:gd name="connsiteY6" fmla="*/ 599433 h 1074680"/>
                <a:gd name="connsiteX7" fmla="*/ 168466 w 1429871"/>
                <a:gd name="connsiteY7" fmla="*/ 209947 h 1074680"/>
                <a:gd name="connsiteX8" fmla="*/ 638662 w 1429871"/>
                <a:gd name="connsiteY8" fmla="*/ 7217 h 107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871" h="1074680">
                  <a:moveTo>
                    <a:pt x="638662" y="7217"/>
                  </a:moveTo>
                  <a:cubicBezTo>
                    <a:pt x="792717" y="-14754"/>
                    <a:pt x="963232" y="14723"/>
                    <a:pt x="1092798" y="78119"/>
                  </a:cubicBezTo>
                  <a:cubicBezTo>
                    <a:pt x="1222364" y="141515"/>
                    <a:pt x="1379642" y="264651"/>
                    <a:pt x="1416059" y="387595"/>
                  </a:cubicBezTo>
                  <a:cubicBezTo>
                    <a:pt x="1452476" y="510539"/>
                    <a:pt x="1416653" y="702460"/>
                    <a:pt x="1311300" y="815781"/>
                  </a:cubicBezTo>
                  <a:cubicBezTo>
                    <a:pt x="1205947" y="929102"/>
                    <a:pt x="960735" y="1041891"/>
                    <a:pt x="783942" y="1067519"/>
                  </a:cubicBezTo>
                  <a:cubicBezTo>
                    <a:pt x="607149" y="1093147"/>
                    <a:pt x="381170" y="1047561"/>
                    <a:pt x="250542" y="969547"/>
                  </a:cubicBezTo>
                  <a:cubicBezTo>
                    <a:pt x="119913" y="891533"/>
                    <a:pt x="-5272" y="744576"/>
                    <a:pt x="171" y="599433"/>
                  </a:cubicBezTo>
                  <a:cubicBezTo>
                    <a:pt x="5614" y="454290"/>
                    <a:pt x="62051" y="308650"/>
                    <a:pt x="168466" y="209947"/>
                  </a:cubicBezTo>
                  <a:cubicBezTo>
                    <a:pt x="274881" y="111244"/>
                    <a:pt x="484607" y="29188"/>
                    <a:pt x="638662" y="7217"/>
                  </a:cubicBezTo>
                  <a:close/>
                </a:path>
              </a:pathLst>
            </a:custGeom>
            <a:pattFill prst="lgConfetti">
              <a:fgClr>
                <a:schemeClr val="accent1">
                  <a:lumMod val="60000"/>
                  <a:lumOff val="40000"/>
                </a:schemeClr>
              </a:fgClr>
              <a:bgClr>
                <a:schemeClr val="bg1"/>
              </a:bgClr>
            </a:patt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211908" y="2641328"/>
              <a:ext cx="603921" cy="492381"/>
            </a:xfrm>
            <a:custGeom>
              <a:avLst/>
              <a:gdLst>
                <a:gd name="connsiteX0" fmla="*/ 718628 w 1405126"/>
                <a:gd name="connsiteY0" fmla="*/ 7706 h 1094537"/>
                <a:gd name="connsiteX1" fmla="*/ 936342 w 1405126"/>
                <a:gd name="connsiteY1" fmla="*/ 40363 h 1094537"/>
                <a:gd name="connsiteX2" fmla="*/ 1350000 w 1405126"/>
                <a:gd name="connsiteY2" fmla="*/ 290734 h 1094537"/>
                <a:gd name="connsiteX3" fmla="*/ 1339114 w 1405126"/>
                <a:gd name="connsiteY3" fmla="*/ 802363 h 1094537"/>
                <a:gd name="connsiteX4" fmla="*/ 783942 w 1405126"/>
                <a:gd name="connsiteY4" fmla="*/ 1085392 h 1094537"/>
                <a:gd name="connsiteX5" fmla="*/ 250542 w 1405126"/>
                <a:gd name="connsiteY5" fmla="*/ 987420 h 1094537"/>
                <a:gd name="connsiteX6" fmla="*/ 171 w 1405126"/>
                <a:gd name="connsiteY6" fmla="*/ 617306 h 1094537"/>
                <a:gd name="connsiteX7" fmla="*/ 283200 w 1405126"/>
                <a:gd name="connsiteY7" fmla="*/ 116563 h 1094537"/>
                <a:gd name="connsiteX8" fmla="*/ 718628 w 1405126"/>
                <a:gd name="connsiteY8" fmla="*/ 7706 h 1094537"/>
                <a:gd name="connsiteX0" fmla="*/ 666476 w 1405126"/>
                <a:gd name="connsiteY0" fmla="*/ 15339 h 1081309"/>
                <a:gd name="connsiteX1" fmla="*/ 936342 w 1405126"/>
                <a:gd name="connsiteY1" fmla="*/ 27135 h 1081309"/>
                <a:gd name="connsiteX2" fmla="*/ 1350000 w 1405126"/>
                <a:gd name="connsiteY2" fmla="*/ 277506 h 1081309"/>
                <a:gd name="connsiteX3" fmla="*/ 1339114 w 1405126"/>
                <a:gd name="connsiteY3" fmla="*/ 789135 h 1081309"/>
                <a:gd name="connsiteX4" fmla="*/ 783942 w 1405126"/>
                <a:gd name="connsiteY4" fmla="*/ 1072164 h 1081309"/>
                <a:gd name="connsiteX5" fmla="*/ 250542 w 1405126"/>
                <a:gd name="connsiteY5" fmla="*/ 974192 h 1081309"/>
                <a:gd name="connsiteX6" fmla="*/ 171 w 1405126"/>
                <a:gd name="connsiteY6" fmla="*/ 604078 h 1081309"/>
                <a:gd name="connsiteX7" fmla="*/ 283200 w 1405126"/>
                <a:gd name="connsiteY7" fmla="*/ 103335 h 1081309"/>
                <a:gd name="connsiteX8" fmla="*/ 666476 w 1405126"/>
                <a:gd name="connsiteY8" fmla="*/ 15339 h 1081309"/>
                <a:gd name="connsiteX0" fmla="*/ 666476 w 1405126"/>
                <a:gd name="connsiteY0" fmla="*/ 22359 h 1088329"/>
                <a:gd name="connsiteX1" fmla="*/ 936342 w 1405126"/>
                <a:gd name="connsiteY1" fmla="*/ 34155 h 1088329"/>
                <a:gd name="connsiteX2" fmla="*/ 1350000 w 1405126"/>
                <a:gd name="connsiteY2" fmla="*/ 284526 h 1088329"/>
                <a:gd name="connsiteX3" fmla="*/ 1339114 w 1405126"/>
                <a:gd name="connsiteY3" fmla="*/ 796155 h 1088329"/>
                <a:gd name="connsiteX4" fmla="*/ 783942 w 1405126"/>
                <a:gd name="connsiteY4" fmla="*/ 1079184 h 1088329"/>
                <a:gd name="connsiteX5" fmla="*/ 250542 w 1405126"/>
                <a:gd name="connsiteY5" fmla="*/ 981212 h 1088329"/>
                <a:gd name="connsiteX6" fmla="*/ 171 w 1405126"/>
                <a:gd name="connsiteY6" fmla="*/ 611098 h 1088329"/>
                <a:gd name="connsiteX7" fmla="*/ 168466 w 1405126"/>
                <a:gd name="connsiteY7" fmla="*/ 221612 h 1088329"/>
                <a:gd name="connsiteX8" fmla="*/ 666476 w 1405126"/>
                <a:gd name="connsiteY8" fmla="*/ 22359 h 1088329"/>
                <a:gd name="connsiteX0" fmla="*/ 638662 w 1405126"/>
                <a:gd name="connsiteY0" fmla="*/ 21064 h 1090511"/>
                <a:gd name="connsiteX1" fmla="*/ 936342 w 1405126"/>
                <a:gd name="connsiteY1" fmla="*/ 36337 h 1090511"/>
                <a:gd name="connsiteX2" fmla="*/ 1350000 w 1405126"/>
                <a:gd name="connsiteY2" fmla="*/ 286708 h 1090511"/>
                <a:gd name="connsiteX3" fmla="*/ 1339114 w 1405126"/>
                <a:gd name="connsiteY3" fmla="*/ 798337 h 1090511"/>
                <a:gd name="connsiteX4" fmla="*/ 783942 w 1405126"/>
                <a:gd name="connsiteY4" fmla="*/ 1081366 h 1090511"/>
                <a:gd name="connsiteX5" fmla="*/ 250542 w 1405126"/>
                <a:gd name="connsiteY5" fmla="*/ 983394 h 1090511"/>
                <a:gd name="connsiteX6" fmla="*/ 171 w 1405126"/>
                <a:gd name="connsiteY6" fmla="*/ 613280 h 1090511"/>
                <a:gd name="connsiteX7" fmla="*/ 168466 w 1405126"/>
                <a:gd name="connsiteY7" fmla="*/ 223794 h 1090511"/>
                <a:gd name="connsiteX8" fmla="*/ 638662 w 1405126"/>
                <a:gd name="connsiteY8" fmla="*/ 21064 h 1090511"/>
                <a:gd name="connsiteX0" fmla="*/ 638662 w 1405126"/>
                <a:gd name="connsiteY0" fmla="*/ 12879 h 1082326"/>
                <a:gd name="connsiteX1" fmla="*/ 936342 w 1405126"/>
                <a:gd name="connsiteY1" fmla="*/ 28152 h 1082326"/>
                <a:gd name="connsiteX2" fmla="*/ 1350000 w 1405126"/>
                <a:gd name="connsiteY2" fmla="*/ 278523 h 1082326"/>
                <a:gd name="connsiteX3" fmla="*/ 1339114 w 1405126"/>
                <a:gd name="connsiteY3" fmla="*/ 790152 h 1082326"/>
                <a:gd name="connsiteX4" fmla="*/ 783942 w 1405126"/>
                <a:gd name="connsiteY4" fmla="*/ 1073181 h 1082326"/>
                <a:gd name="connsiteX5" fmla="*/ 250542 w 1405126"/>
                <a:gd name="connsiteY5" fmla="*/ 975209 h 1082326"/>
                <a:gd name="connsiteX6" fmla="*/ 171 w 1405126"/>
                <a:gd name="connsiteY6" fmla="*/ 605095 h 1082326"/>
                <a:gd name="connsiteX7" fmla="*/ 168466 w 1405126"/>
                <a:gd name="connsiteY7" fmla="*/ 215609 h 1082326"/>
                <a:gd name="connsiteX8" fmla="*/ 638662 w 1405126"/>
                <a:gd name="connsiteY8" fmla="*/ 12879 h 1082326"/>
                <a:gd name="connsiteX0" fmla="*/ 638662 w 1395993"/>
                <a:gd name="connsiteY0" fmla="*/ 5456 h 1074903"/>
                <a:gd name="connsiteX1" fmla="*/ 1092798 w 1395993"/>
                <a:gd name="connsiteY1" fmla="*/ 76358 h 1074903"/>
                <a:gd name="connsiteX2" fmla="*/ 1350000 w 1395993"/>
                <a:gd name="connsiteY2" fmla="*/ 271100 h 1074903"/>
                <a:gd name="connsiteX3" fmla="*/ 1339114 w 1395993"/>
                <a:gd name="connsiteY3" fmla="*/ 782729 h 1074903"/>
                <a:gd name="connsiteX4" fmla="*/ 783942 w 1395993"/>
                <a:gd name="connsiteY4" fmla="*/ 1065758 h 1074903"/>
                <a:gd name="connsiteX5" fmla="*/ 250542 w 1395993"/>
                <a:gd name="connsiteY5" fmla="*/ 967786 h 1074903"/>
                <a:gd name="connsiteX6" fmla="*/ 171 w 1395993"/>
                <a:gd name="connsiteY6" fmla="*/ 597672 h 1074903"/>
                <a:gd name="connsiteX7" fmla="*/ 168466 w 1395993"/>
                <a:gd name="connsiteY7" fmla="*/ 208186 h 1074903"/>
                <a:gd name="connsiteX8" fmla="*/ 638662 w 1395993"/>
                <a:gd name="connsiteY8" fmla="*/ 5456 h 1074903"/>
                <a:gd name="connsiteX0" fmla="*/ 638662 w 1437777"/>
                <a:gd name="connsiteY0" fmla="*/ 7217 h 1076664"/>
                <a:gd name="connsiteX1" fmla="*/ 1092798 w 1437777"/>
                <a:gd name="connsiteY1" fmla="*/ 78119 h 1076664"/>
                <a:gd name="connsiteX2" fmla="*/ 1416059 w 1437777"/>
                <a:gd name="connsiteY2" fmla="*/ 387595 h 1076664"/>
                <a:gd name="connsiteX3" fmla="*/ 1339114 w 1437777"/>
                <a:gd name="connsiteY3" fmla="*/ 784490 h 1076664"/>
                <a:gd name="connsiteX4" fmla="*/ 783942 w 1437777"/>
                <a:gd name="connsiteY4" fmla="*/ 1067519 h 1076664"/>
                <a:gd name="connsiteX5" fmla="*/ 250542 w 1437777"/>
                <a:gd name="connsiteY5" fmla="*/ 969547 h 1076664"/>
                <a:gd name="connsiteX6" fmla="*/ 171 w 1437777"/>
                <a:gd name="connsiteY6" fmla="*/ 599433 h 1076664"/>
                <a:gd name="connsiteX7" fmla="*/ 168466 w 1437777"/>
                <a:gd name="connsiteY7" fmla="*/ 209947 h 1076664"/>
                <a:gd name="connsiteX8" fmla="*/ 638662 w 1437777"/>
                <a:gd name="connsiteY8" fmla="*/ 7217 h 1076664"/>
                <a:gd name="connsiteX0" fmla="*/ 638662 w 1429871"/>
                <a:gd name="connsiteY0" fmla="*/ 7217 h 1074680"/>
                <a:gd name="connsiteX1" fmla="*/ 1092798 w 1429871"/>
                <a:gd name="connsiteY1" fmla="*/ 78119 h 1074680"/>
                <a:gd name="connsiteX2" fmla="*/ 1416059 w 1429871"/>
                <a:gd name="connsiteY2" fmla="*/ 387595 h 1074680"/>
                <a:gd name="connsiteX3" fmla="*/ 1311300 w 1429871"/>
                <a:gd name="connsiteY3" fmla="*/ 815781 h 1074680"/>
                <a:gd name="connsiteX4" fmla="*/ 783942 w 1429871"/>
                <a:gd name="connsiteY4" fmla="*/ 1067519 h 1074680"/>
                <a:gd name="connsiteX5" fmla="*/ 250542 w 1429871"/>
                <a:gd name="connsiteY5" fmla="*/ 969547 h 1074680"/>
                <a:gd name="connsiteX6" fmla="*/ 171 w 1429871"/>
                <a:gd name="connsiteY6" fmla="*/ 599433 h 1074680"/>
                <a:gd name="connsiteX7" fmla="*/ 168466 w 1429871"/>
                <a:gd name="connsiteY7" fmla="*/ 209947 h 1074680"/>
                <a:gd name="connsiteX8" fmla="*/ 638662 w 1429871"/>
                <a:gd name="connsiteY8" fmla="*/ 7217 h 107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871" h="1074680">
                  <a:moveTo>
                    <a:pt x="638662" y="7217"/>
                  </a:moveTo>
                  <a:cubicBezTo>
                    <a:pt x="792717" y="-14754"/>
                    <a:pt x="963232" y="14723"/>
                    <a:pt x="1092798" y="78119"/>
                  </a:cubicBezTo>
                  <a:cubicBezTo>
                    <a:pt x="1222364" y="141515"/>
                    <a:pt x="1379642" y="264651"/>
                    <a:pt x="1416059" y="387595"/>
                  </a:cubicBezTo>
                  <a:cubicBezTo>
                    <a:pt x="1452476" y="510539"/>
                    <a:pt x="1416653" y="702460"/>
                    <a:pt x="1311300" y="815781"/>
                  </a:cubicBezTo>
                  <a:cubicBezTo>
                    <a:pt x="1205947" y="929102"/>
                    <a:pt x="960735" y="1041891"/>
                    <a:pt x="783942" y="1067519"/>
                  </a:cubicBezTo>
                  <a:cubicBezTo>
                    <a:pt x="607149" y="1093147"/>
                    <a:pt x="381170" y="1047561"/>
                    <a:pt x="250542" y="969547"/>
                  </a:cubicBezTo>
                  <a:cubicBezTo>
                    <a:pt x="119913" y="891533"/>
                    <a:pt x="-5272" y="744576"/>
                    <a:pt x="171" y="599433"/>
                  </a:cubicBezTo>
                  <a:cubicBezTo>
                    <a:pt x="5614" y="454290"/>
                    <a:pt x="62051" y="308650"/>
                    <a:pt x="168466" y="209947"/>
                  </a:cubicBezTo>
                  <a:cubicBezTo>
                    <a:pt x="274881" y="111244"/>
                    <a:pt x="484607" y="29188"/>
                    <a:pt x="638662" y="7217"/>
                  </a:cubicBezTo>
                  <a:close/>
                </a:path>
              </a:pathLst>
            </a:custGeom>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5" name="Straight Connector 54"/>
            <p:cNvCxnSpPr/>
            <p:nvPr/>
          </p:nvCxnSpPr>
          <p:spPr>
            <a:xfrm>
              <a:off x="411802" y="2565821"/>
              <a:ext cx="525638" cy="1147263"/>
            </a:xfrm>
            <a:prstGeom prst="line">
              <a:avLst/>
            </a:prstGeom>
            <a:ln w="28575">
              <a:solidFill>
                <a:srgbClr val="E46C0A"/>
              </a:solidFill>
            </a:ln>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flipH="1">
              <a:off x="2264283" y="2341838"/>
              <a:ext cx="443568" cy="1245824"/>
            </a:xfrm>
            <a:prstGeom prst="line">
              <a:avLst/>
            </a:prstGeom>
            <a:ln w="28575">
              <a:solidFill>
                <a:srgbClr val="E46C0A"/>
              </a:solidFill>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1815829" y="2120014"/>
              <a:ext cx="825389" cy="1303065"/>
            </a:xfrm>
            <a:prstGeom prst="line">
              <a:avLst/>
            </a:prstGeom>
            <a:ln w="28575">
              <a:solidFill>
                <a:srgbClr val="E46C0A"/>
              </a:solidFill>
            </a:ln>
          </p:spPr>
          <p:style>
            <a:lnRef idx="2">
              <a:schemeClr val="accent1"/>
            </a:lnRef>
            <a:fillRef idx="0">
              <a:schemeClr val="accent1"/>
            </a:fillRef>
            <a:effectRef idx="1">
              <a:schemeClr val="accent1"/>
            </a:effectRef>
            <a:fontRef idx="minor">
              <a:schemeClr val="tx1"/>
            </a:fontRef>
          </p:style>
        </p:cxnSp>
        <p:sp>
          <p:nvSpPr>
            <p:cNvPr id="58" name="Rectangle 57"/>
            <p:cNvSpPr/>
            <p:nvPr/>
          </p:nvSpPr>
          <p:spPr>
            <a:xfrm>
              <a:off x="128251" y="3459768"/>
              <a:ext cx="2917170" cy="266583"/>
            </a:xfrm>
            <a:prstGeom prst="rect">
              <a:avLst/>
            </a:prstGeom>
            <a:solidFill>
              <a:schemeClr val="tx2">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TextBox 58"/>
            <p:cNvSpPr txBox="1"/>
            <p:nvPr/>
          </p:nvSpPr>
          <p:spPr>
            <a:xfrm>
              <a:off x="1984796" y="3416720"/>
              <a:ext cx="1017098" cy="330854"/>
            </a:xfrm>
            <a:prstGeom prst="rect">
              <a:avLst/>
            </a:prstGeom>
            <a:noFill/>
          </p:spPr>
          <p:txBody>
            <a:bodyPr wrap="none" rtlCol="0">
              <a:spAutoFit/>
            </a:bodyPr>
            <a:lstStyle/>
            <a:p>
              <a:r>
                <a:rPr lang="en-US" sz="1200" b="1" dirty="0" smtClean="0">
                  <a:solidFill>
                    <a:schemeClr val="bg1"/>
                  </a:solidFill>
                  <a:latin typeface="Arial" pitchFamily="34" charset="0"/>
                  <a:cs typeface="Arial" pitchFamily="34" charset="0"/>
                </a:rPr>
                <a:t>3D Fibrin</a:t>
              </a:r>
              <a:endParaRPr lang="en-US" sz="1200" b="1" dirty="0">
                <a:solidFill>
                  <a:schemeClr val="bg1"/>
                </a:solidFill>
                <a:latin typeface="Arial" pitchFamily="34" charset="0"/>
                <a:cs typeface="Arial" pitchFamily="34" charset="0"/>
              </a:endParaRPr>
            </a:p>
          </p:txBody>
        </p:sp>
      </p:grpSp>
      <p:grpSp>
        <p:nvGrpSpPr>
          <p:cNvPr id="60" name="Group 59"/>
          <p:cNvGrpSpPr/>
          <p:nvPr/>
        </p:nvGrpSpPr>
        <p:grpSpPr>
          <a:xfrm>
            <a:off x="143867" y="2923854"/>
            <a:ext cx="2452088" cy="788012"/>
            <a:chOff x="2815821" y="5326060"/>
            <a:chExt cx="3341997" cy="1128269"/>
          </a:xfrm>
        </p:grpSpPr>
        <p:sp>
          <p:nvSpPr>
            <p:cNvPr id="61" name="Rectangle 60"/>
            <p:cNvSpPr/>
            <p:nvPr/>
          </p:nvSpPr>
          <p:spPr>
            <a:xfrm>
              <a:off x="2815821" y="6104893"/>
              <a:ext cx="3341997" cy="300787"/>
            </a:xfrm>
            <a:prstGeom prst="rect">
              <a:avLst/>
            </a:prstGeom>
            <a:solidFill>
              <a:schemeClr val="tx2">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3073691" y="5326060"/>
              <a:ext cx="2885692" cy="838175"/>
            </a:xfrm>
            <a:custGeom>
              <a:avLst/>
              <a:gdLst>
                <a:gd name="connsiteX0" fmla="*/ 70070 w 5620895"/>
                <a:gd name="connsiteY0" fmla="*/ 1427407 h 1617039"/>
                <a:gd name="connsiteX1" fmla="*/ 1028013 w 5620895"/>
                <a:gd name="connsiteY1" fmla="*/ 828693 h 1617039"/>
                <a:gd name="connsiteX2" fmla="*/ 1692041 w 5620895"/>
                <a:gd name="connsiteY2" fmla="*/ 600093 h 1617039"/>
                <a:gd name="connsiteX3" fmla="*/ 2454041 w 5620895"/>
                <a:gd name="connsiteY3" fmla="*/ 1379 h 1617039"/>
                <a:gd name="connsiteX4" fmla="*/ 4010698 w 5620895"/>
                <a:gd name="connsiteY4" fmla="*/ 447693 h 1617039"/>
                <a:gd name="connsiteX5" fmla="*/ 4402584 w 5620895"/>
                <a:gd name="connsiteY5" fmla="*/ 839579 h 1617039"/>
                <a:gd name="connsiteX6" fmla="*/ 5512927 w 5620895"/>
                <a:gd name="connsiteY6" fmla="*/ 1209693 h 1617039"/>
                <a:gd name="connsiteX7" fmla="*/ 5578241 w 5620895"/>
                <a:gd name="connsiteY7" fmla="*/ 1340321 h 1617039"/>
                <a:gd name="connsiteX8" fmla="*/ 5512927 w 5620895"/>
                <a:gd name="connsiteY8" fmla="*/ 1329436 h 1617039"/>
                <a:gd name="connsiteX9" fmla="*/ 3531727 w 5620895"/>
                <a:gd name="connsiteY9" fmla="*/ 1536264 h 1617039"/>
                <a:gd name="connsiteX10" fmla="*/ 461955 w 5620895"/>
                <a:gd name="connsiteY10" fmla="*/ 1612464 h 1617039"/>
                <a:gd name="connsiteX11" fmla="*/ 70070 w 5620895"/>
                <a:gd name="connsiteY11" fmla="*/ 1427407 h 1617039"/>
                <a:gd name="connsiteX0" fmla="*/ 70070 w 5624980"/>
                <a:gd name="connsiteY0" fmla="*/ 1427407 h 1617039"/>
                <a:gd name="connsiteX1" fmla="*/ 1028013 w 5624980"/>
                <a:gd name="connsiteY1" fmla="*/ 828693 h 1617039"/>
                <a:gd name="connsiteX2" fmla="*/ 1692041 w 5624980"/>
                <a:gd name="connsiteY2" fmla="*/ 600093 h 1617039"/>
                <a:gd name="connsiteX3" fmla="*/ 2454041 w 5624980"/>
                <a:gd name="connsiteY3" fmla="*/ 1379 h 1617039"/>
                <a:gd name="connsiteX4" fmla="*/ 4010698 w 5624980"/>
                <a:gd name="connsiteY4" fmla="*/ 447693 h 1617039"/>
                <a:gd name="connsiteX5" fmla="*/ 4402584 w 5624980"/>
                <a:gd name="connsiteY5" fmla="*/ 839579 h 1617039"/>
                <a:gd name="connsiteX6" fmla="*/ 5512927 w 5624980"/>
                <a:gd name="connsiteY6" fmla="*/ 1209693 h 1617039"/>
                <a:gd name="connsiteX7" fmla="*/ 5578241 w 5624980"/>
                <a:gd name="connsiteY7" fmla="*/ 1340321 h 1617039"/>
                <a:gd name="connsiteX8" fmla="*/ 5436727 w 5624980"/>
                <a:gd name="connsiteY8" fmla="*/ 1416522 h 1617039"/>
                <a:gd name="connsiteX9" fmla="*/ 3531727 w 5624980"/>
                <a:gd name="connsiteY9" fmla="*/ 1536264 h 1617039"/>
                <a:gd name="connsiteX10" fmla="*/ 461955 w 5624980"/>
                <a:gd name="connsiteY10" fmla="*/ 1612464 h 1617039"/>
                <a:gd name="connsiteX11" fmla="*/ 70070 w 5624980"/>
                <a:gd name="connsiteY11" fmla="*/ 1427407 h 1617039"/>
                <a:gd name="connsiteX0" fmla="*/ 70070 w 5689368"/>
                <a:gd name="connsiteY0" fmla="*/ 1427407 h 1617039"/>
                <a:gd name="connsiteX1" fmla="*/ 1028013 w 5689368"/>
                <a:gd name="connsiteY1" fmla="*/ 828693 h 1617039"/>
                <a:gd name="connsiteX2" fmla="*/ 1692041 w 5689368"/>
                <a:gd name="connsiteY2" fmla="*/ 600093 h 1617039"/>
                <a:gd name="connsiteX3" fmla="*/ 2454041 w 5689368"/>
                <a:gd name="connsiteY3" fmla="*/ 1379 h 1617039"/>
                <a:gd name="connsiteX4" fmla="*/ 4010698 w 5689368"/>
                <a:gd name="connsiteY4" fmla="*/ 447693 h 1617039"/>
                <a:gd name="connsiteX5" fmla="*/ 4402584 w 5689368"/>
                <a:gd name="connsiteY5" fmla="*/ 839579 h 1617039"/>
                <a:gd name="connsiteX6" fmla="*/ 5512927 w 5689368"/>
                <a:gd name="connsiteY6" fmla="*/ 1209693 h 1617039"/>
                <a:gd name="connsiteX7" fmla="*/ 5676213 w 5689368"/>
                <a:gd name="connsiteY7" fmla="*/ 1383864 h 1617039"/>
                <a:gd name="connsiteX8" fmla="*/ 5436727 w 5689368"/>
                <a:gd name="connsiteY8" fmla="*/ 1416522 h 1617039"/>
                <a:gd name="connsiteX9" fmla="*/ 3531727 w 5689368"/>
                <a:gd name="connsiteY9" fmla="*/ 1536264 h 1617039"/>
                <a:gd name="connsiteX10" fmla="*/ 461955 w 5689368"/>
                <a:gd name="connsiteY10" fmla="*/ 1612464 h 1617039"/>
                <a:gd name="connsiteX11" fmla="*/ 70070 w 5689368"/>
                <a:gd name="connsiteY11" fmla="*/ 1427407 h 1617039"/>
                <a:gd name="connsiteX0" fmla="*/ 68191 w 5689099"/>
                <a:gd name="connsiteY0" fmla="*/ 1427407 h 1613315"/>
                <a:gd name="connsiteX1" fmla="*/ 1026134 w 5689099"/>
                <a:gd name="connsiteY1" fmla="*/ 828693 h 1613315"/>
                <a:gd name="connsiteX2" fmla="*/ 1690162 w 5689099"/>
                <a:gd name="connsiteY2" fmla="*/ 600093 h 1613315"/>
                <a:gd name="connsiteX3" fmla="*/ 2452162 w 5689099"/>
                <a:gd name="connsiteY3" fmla="*/ 1379 h 1613315"/>
                <a:gd name="connsiteX4" fmla="*/ 4008819 w 5689099"/>
                <a:gd name="connsiteY4" fmla="*/ 447693 h 1613315"/>
                <a:gd name="connsiteX5" fmla="*/ 4400705 w 5689099"/>
                <a:gd name="connsiteY5" fmla="*/ 839579 h 1613315"/>
                <a:gd name="connsiteX6" fmla="*/ 5511048 w 5689099"/>
                <a:gd name="connsiteY6" fmla="*/ 1209693 h 1613315"/>
                <a:gd name="connsiteX7" fmla="*/ 5674334 w 5689099"/>
                <a:gd name="connsiteY7" fmla="*/ 1383864 h 1613315"/>
                <a:gd name="connsiteX8" fmla="*/ 5434848 w 5689099"/>
                <a:gd name="connsiteY8" fmla="*/ 1416522 h 1613315"/>
                <a:gd name="connsiteX9" fmla="*/ 3497191 w 5689099"/>
                <a:gd name="connsiteY9" fmla="*/ 1372978 h 1613315"/>
                <a:gd name="connsiteX10" fmla="*/ 460076 w 5689099"/>
                <a:gd name="connsiteY10" fmla="*/ 1612464 h 1613315"/>
                <a:gd name="connsiteX11" fmla="*/ 68191 w 5689099"/>
                <a:gd name="connsiteY11" fmla="*/ 1427407 h 1613315"/>
                <a:gd name="connsiteX0" fmla="*/ 60218 w 5681126"/>
                <a:gd name="connsiteY0" fmla="*/ 1427407 h 1482366"/>
                <a:gd name="connsiteX1" fmla="*/ 1018161 w 5681126"/>
                <a:gd name="connsiteY1" fmla="*/ 828693 h 1482366"/>
                <a:gd name="connsiteX2" fmla="*/ 1682189 w 5681126"/>
                <a:gd name="connsiteY2" fmla="*/ 600093 h 1482366"/>
                <a:gd name="connsiteX3" fmla="*/ 2444189 w 5681126"/>
                <a:gd name="connsiteY3" fmla="*/ 1379 h 1482366"/>
                <a:gd name="connsiteX4" fmla="*/ 4000846 w 5681126"/>
                <a:gd name="connsiteY4" fmla="*/ 447693 h 1482366"/>
                <a:gd name="connsiteX5" fmla="*/ 4392732 w 5681126"/>
                <a:gd name="connsiteY5" fmla="*/ 839579 h 1482366"/>
                <a:gd name="connsiteX6" fmla="*/ 5503075 w 5681126"/>
                <a:gd name="connsiteY6" fmla="*/ 1209693 h 1482366"/>
                <a:gd name="connsiteX7" fmla="*/ 5666361 w 5681126"/>
                <a:gd name="connsiteY7" fmla="*/ 1383864 h 1482366"/>
                <a:gd name="connsiteX8" fmla="*/ 5426875 w 5681126"/>
                <a:gd name="connsiteY8" fmla="*/ 1416522 h 1482366"/>
                <a:gd name="connsiteX9" fmla="*/ 3489218 w 5681126"/>
                <a:gd name="connsiteY9" fmla="*/ 1372978 h 1482366"/>
                <a:gd name="connsiteX10" fmla="*/ 473874 w 5681126"/>
                <a:gd name="connsiteY10" fmla="*/ 1449179 h 1482366"/>
                <a:gd name="connsiteX11" fmla="*/ 60218 w 5681126"/>
                <a:gd name="connsiteY11" fmla="*/ 1427407 h 1482366"/>
                <a:gd name="connsiteX0" fmla="*/ 122473 w 5558324"/>
                <a:gd name="connsiteY0" fmla="*/ 1285893 h 1452017"/>
                <a:gd name="connsiteX1" fmla="*/ 895359 w 5558324"/>
                <a:gd name="connsiteY1" fmla="*/ 828693 h 1452017"/>
                <a:gd name="connsiteX2" fmla="*/ 1559387 w 5558324"/>
                <a:gd name="connsiteY2" fmla="*/ 600093 h 1452017"/>
                <a:gd name="connsiteX3" fmla="*/ 2321387 w 5558324"/>
                <a:gd name="connsiteY3" fmla="*/ 1379 h 1452017"/>
                <a:gd name="connsiteX4" fmla="*/ 3878044 w 5558324"/>
                <a:gd name="connsiteY4" fmla="*/ 447693 h 1452017"/>
                <a:gd name="connsiteX5" fmla="*/ 4269930 w 5558324"/>
                <a:gd name="connsiteY5" fmla="*/ 839579 h 1452017"/>
                <a:gd name="connsiteX6" fmla="*/ 5380273 w 5558324"/>
                <a:gd name="connsiteY6" fmla="*/ 1209693 h 1452017"/>
                <a:gd name="connsiteX7" fmla="*/ 5543559 w 5558324"/>
                <a:gd name="connsiteY7" fmla="*/ 1383864 h 1452017"/>
                <a:gd name="connsiteX8" fmla="*/ 5304073 w 5558324"/>
                <a:gd name="connsiteY8" fmla="*/ 1416522 h 1452017"/>
                <a:gd name="connsiteX9" fmla="*/ 3366416 w 5558324"/>
                <a:gd name="connsiteY9" fmla="*/ 1372978 h 1452017"/>
                <a:gd name="connsiteX10" fmla="*/ 351072 w 5558324"/>
                <a:gd name="connsiteY10" fmla="*/ 1449179 h 1452017"/>
                <a:gd name="connsiteX11" fmla="*/ 122473 w 5558324"/>
                <a:gd name="connsiteY11" fmla="*/ 1285893 h 1452017"/>
                <a:gd name="connsiteX0" fmla="*/ 120449 w 5557947"/>
                <a:gd name="connsiteY0" fmla="*/ 1285893 h 1460904"/>
                <a:gd name="connsiteX1" fmla="*/ 893335 w 5557947"/>
                <a:gd name="connsiteY1" fmla="*/ 828693 h 1460904"/>
                <a:gd name="connsiteX2" fmla="*/ 1557363 w 5557947"/>
                <a:gd name="connsiteY2" fmla="*/ 600093 h 1460904"/>
                <a:gd name="connsiteX3" fmla="*/ 2319363 w 5557947"/>
                <a:gd name="connsiteY3" fmla="*/ 1379 h 1460904"/>
                <a:gd name="connsiteX4" fmla="*/ 3876020 w 5557947"/>
                <a:gd name="connsiteY4" fmla="*/ 447693 h 1460904"/>
                <a:gd name="connsiteX5" fmla="*/ 4267906 w 5557947"/>
                <a:gd name="connsiteY5" fmla="*/ 839579 h 1460904"/>
                <a:gd name="connsiteX6" fmla="*/ 5378249 w 5557947"/>
                <a:gd name="connsiteY6" fmla="*/ 1209693 h 1460904"/>
                <a:gd name="connsiteX7" fmla="*/ 5541535 w 5557947"/>
                <a:gd name="connsiteY7" fmla="*/ 1383864 h 1460904"/>
                <a:gd name="connsiteX8" fmla="*/ 5302049 w 5557947"/>
                <a:gd name="connsiteY8" fmla="*/ 1416522 h 1460904"/>
                <a:gd name="connsiteX9" fmla="*/ 3331735 w 5557947"/>
                <a:gd name="connsiteY9" fmla="*/ 1416521 h 1460904"/>
                <a:gd name="connsiteX10" fmla="*/ 349048 w 5557947"/>
                <a:gd name="connsiteY10" fmla="*/ 1449179 h 1460904"/>
                <a:gd name="connsiteX11" fmla="*/ 120449 w 5557947"/>
                <a:gd name="connsiteY11" fmla="*/ 1285893 h 1460904"/>
                <a:gd name="connsiteX0" fmla="*/ 122472 w 5558323"/>
                <a:gd name="connsiteY0" fmla="*/ 1285893 h 1493128"/>
                <a:gd name="connsiteX1" fmla="*/ 895358 w 5558323"/>
                <a:gd name="connsiteY1" fmla="*/ 828693 h 1493128"/>
                <a:gd name="connsiteX2" fmla="*/ 1559386 w 5558323"/>
                <a:gd name="connsiteY2" fmla="*/ 600093 h 1493128"/>
                <a:gd name="connsiteX3" fmla="*/ 2321386 w 5558323"/>
                <a:gd name="connsiteY3" fmla="*/ 1379 h 1493128"/>
                <a:gd name="connsiteX4" fmla="*/ 3878043 w 5558323"/>
                <a:gd name="connsiteY4" fmla="*/ 447693 h 1493128"/>
                <a:gd name="connsiteX5" fmla="*/ 4269929 w 5558323"/>
                <a:gd name="connsiteY5" fmla="*/ 839579 h 1493128"/>
                <a:gd name="connsiteX6" fmla="*/ 5380272 w 5558323"/>
                <a:gd name="connsiteY6" fmla="*/ 1209693 h 1493128"/>
                <a:gd name="connsiteX7" fmla="*/ 5543558 w 5558323"/>
                <a:gd name="connsiteY7" fmla="*/ 1383864 h 1493128"/>
                <a:gd name="connsiteX8" fmla="*/ 5304072 w 5558323"/>
                <a:gd name="connsiteY8" fmla="*/ 1416522 h 1493128"/>
                <a:gd name="connsiteX9" fmla="*/ 3366416 w 5558323"/>
                <a:gd name="connsiteY9" fmla="*/ 1470949 h 1493128"/>
                <a:gd name="connsiteX10" fmla="*/ 351071 w 5558323"/>
                <a:gd name="connsiteY10" fmla="*/ 1449179 h 1493128"/>
                <a:gd name="connsiteX11" fmla="*/ 122472 w 5558323"/>
                <a:gd name="connsiteY11" fmla="*/ 1285893 h 1493128"/>
                <a:gd name="connsiteX0" fmla="*/ 122472 w 5558323"/>
                <a:gd name="connsiteY0" fmla="*/ 1285893 h 1493128"/>
                <a:gd name="connsiteX1" fmla="*/ 895358 w 5558323"/>
                <a:gd name="connsiteY1" fmla="*/ 828693 h 1493128"/>
                <a:gd name="connsiteX2" fmla="*/ 1559386 w 5558323"/>
                <a:gd name="connsiteY2" fmla="*/ 600093 h 1493128"/>
                <a:gd name="connsiteX3" fmla="*/ 2321386 w 5558323"/>
                <a:gd name="connsiteY3" fmla="*/ 1379 h 1493128"/>
                <a:gd name="connsiteX4" fmla="*/ 3878043 w 5558323"/>
                <a:gd name="connsiteY4" fmla="*/ 447693 h 1493128"/>
                <a:gd name="connsiteX5" fmla="*/ 4269929 w 5558323"/>
                <a:gd name="connsiteY5" fmla="*/ 839579 h 1493128"/>
                <a:gd name="connsiteX6" fmla="*/ 5380272 w 5558323"/>
                <a:gd name="connsiteY6" fmla="*/ 1209693 h 1493128"/>
                <a:gd name="connsiteX7" fmla="*/ 5543558 w 5558323"/>
                <a:gd name="connsiteY7" fmla="*/ 1383864 h 1493128"/>
                <a:gd name="connsiteX8" fmla="*/ 5304072 w 5558323"/>
                <a:gd name="connsiteY8" fmla="*/ 1416522 h 1493128"/>
                <a:gd name="connsiteX9" fmla="*/ 3366416 w 5558323"/>
                <a:gd name="connsiteY9" fmla="*/ 1470949 h 1493128"/>
                <a:gd name="connsiteX10" fmla="*/ 351071 w 5558323"/>
                <a:gd name="connsiteY10" fmla="*/ 1449179 h 1493128"/>
                <a:gd name="connsiteX11" fmla="*/ 122472 w 5558323"/>
                <a:gd name="connsiteY11" fmla="*/ 1285893 h 1493128"/>
                <a:gd name="connsiteX0" fmla="*/ 122472 w 5558323"/>
                <a:gd name="connsiteY0" fmla="*/ 1285893 h 1470949"/>
                <a:gd name="connsiteX1" fmla="*/ 895358 w 5558323"/>
                <a:gd name="connsiteY1" fmla="*/ 828693 h 1470949"/>
                <a:gd name="connsiteX2" fmla="*/ 1559386 w 5558323"/>
                <a:gd name="connsiteY2" fmla="*/ 600093 h 1470949"/>
                <a:gd name="connsiteX3" fmla="*/ 2321386 w 5558323"/>
                <a:gd name="connsiteY3" fmla="*/ 1379 h 1470949"/>
                <a:gd name="connsiteX4" fmla="*/ 3878043 w 5558323"/>
                <a:gd name="connsiteY4" fmla="*/ 447693 h 1470949"/>
                <a:gd name="connsiteX5" fmla="*/ 4269929 w 5558323"/>
                <a:gd name="connsiteY5" fmla="*/ 839579 h 1470949"/>
                <a:gd name="connsiteX6" fmla="*/ 5380272 w 5558323"/>
                <a:gd name="connsiteY6" fmla="*/ 1209693 h 1470949"/>
                <a:gd name="connsiteX7" fmla="*/ 5543558 w 5558323"/>
                <a:gd name="connsiteY7" fmla="*/ 1383864 h 1470949"/>
                <a:gd name="connsiteX8" fmla="*/ 5304072 w 5558323"/>
                <a:gd name="connsiteY8" fmla="*/ 1416522 h 1470949"/>
                <a:gd name="connsiteX9" fmla="*/ 3366416 w 5558323"/>
                <a:gd name="connsiteY9" fmla="*/ 1470949 h 1470949"/>
                <a:gd name="connsiteX10" fmla="*/ 351071 w 5558323"/>
                <a:gd name="connsiteY10" fmla="*/ 1449179 h 1470949"/>
                <a:gd name="connsiteX11" fmla="*/ 122472 w 5558323"/>
                <a:gd name="connsiteY11" fmla="*/ 1285893 h 1470949"/>
                <a:gd name="connsiteX0" fmla="*/ 122472 w 5558323"/>
                <a:gd name="connsiteY0" fmla="*/ 1285314 h 1470370"/>
                <a:gd name="connsiteX1" fmla="*/ 895358 w 5558323"/>
                <a:gd name="connsiteY1" fmla="*/ 828114 h 1470370"/>
                <a:gd name="connsiteX2" fmla="*/ 1559386 w 5558323"/>
                <a:gd name="connsiteY2" fmla="*/ 599514 h 1470370"/>
                <a:gd name="connsiteX3" fmla="*/ 2321386 w 5558323"/>
                <a:gd name="connsiteY3" fmla="*/ 800 h 1470370"/>
                <a:gd name="connsiteX4" fmla="*/ 3595014 w 5558323"/>
                <a:gd name="connsiteY4" fmla="*/ 479771 h 1470370"/>
                <a:gd name="connsiteX5" fmla="*/ 4269929 w 5558323"/>
                <a:gd name="connsiteY5" fmla="*/ 839000 h 1470370"/>
                <a:gd name="connsiteX6" fmla="*/ 5380272 w 5558323"/>
                <a:gd name="connsiteY6" fmla="*/ 1209114 h 1470370"/>
                <a:gd name="connsiteX7" fmla="*/ 5543558 w 5558323"/>
                <a:gd name="connsiteY7" fmla="*/ 1383285 h 1470370"/>
                <a:gd name="connsiteX8" fmla="*/ 5304072 w 5558323"/>
                <a:gd name="connsiteY8" fmla="*/ 1415943 h 1470370"/>
                <a:gd name="connsiteX9" fmla="*/ 3366416 w 5558323"/>
                <a:gd name="connsiteY9" fmla="*/ 1470370 h 1470370"/>
                <a:gd name="connsiteX10" fmla="*/ 351071 w 5558323"/>
                <a:gd name="connsiteY10" fmla="*/ 1448600 h 1470370"/>
                <a:gd name="connsiteX11" fmla="*/ 122472 w 5558323"/>
                <a:gd name="connsiteY11" fmla="*/ 1285314 h 1470370"/>
                <a:gd name="connsiteX0" fmla="*/ 122472 w 5558323"/>
                <a:gd name="connsiteY0" fmla="*/ 1176712 h 1361768"/>
                <a:gd name="connsiteX1" fmla="*/ 895358 w 5558323"/>
                <a:gd name="connsiteY1" fmla="*/ 719512 h 1361768"/>
                <a:gd name="connsiteX2" fmla="*/ 1559386 w 5558323"/>
                <a:gd name="connsiteY2" fmla="*/ 490912 h 1361768"/>
                <a:gd name="connsiteX3" fmla="*/ 2245186 w 5558323"/>
                <a:gd name="connsiteY3" fmla="*/ 1055 h 1361768"/>
                <a:gd name="connsiteX4" fmla="*/ 3595014 w 5558323"/>
                <a:gd name="connsiteY4" fmla="*/ 371169 h 1361768"/>
                <a:gd name="connsiteX5" fmla="*/ 4269929 w 5558323"/>
                <a:gd name="connsiteY5" fmla="*/ 730398 h 1361768"/>
                <a:gd name="connsiteX6" fmla="*/ 5380272 w 5558323"/>
                <a:gd name="connsiteY6" fmla="*/ 1100512 h 1361768"/>
                <a:gd name="connsiteX7" fmla="*/ 5543558 w 5558323"/>
                <a:gd name="connsiteY7" fmla="*/ 1274683 h 1361768"/>
                <a:gd name="connsiteX8" fmla="*/ 5304072 w 5558323"/>
                <a:gd name="connsiteY8" fmla="*/ 1307341 h 1361768"/>
                <a:gd name="connsiteX9" fmla="*/ 3366416 w 5558323"/>
                <a:gd name="connsiteY9" fmla="*/ 1361768 h 1361768"/>
                <a:gd name="connsiteX10" fmla="*/ 351071 w 5558323"/>
                <a:gd name="connsiteY10" fmla="*/ 1339998 h 1361768"/>
                <a:gd name="connsiteX11" fmla="*/ 122472 w 5558323"/>
                <a:gd name="connsiteY11" fmla="*/ 1176712 h 1361768"/>
                <a:gd name="connsiteX0" fmla="*/ 122472 w 5558323"/>
                <a:gd name="connsiteY0" fmla="*/ 1175891 h 1360947"/>
                <a:gd name="connsiteX1" fmla="*/ 895358 w 5558323"/>
                <a:gd name="connsiteY1" fmla="*/ 718691 h 1360947"/>
                <a:gd name="connsiteX2" fmla="*/ 1450529 w 5558323"/>
                <a:gd name="connsiteY2" fmla="*/ 424776 h 1360947"/>
                <a:gd name="connsiteX3" fmla="*/ 2245186 w 5558323"/>
                <a:gd name="connsiteY3" fmla="*/ 234 h 1360947"/>
                <a:gd name="connsiteX4" fmla="*/ 3595014 w 5558323"/>
                <a:gd name="connsiteY4" fmla="*/ 370348 h 1360947"/>
                <a:gd name="connsiteX5" fmla="*/ 4269929 w 5558323"/>
                <a:gd name="connsiteY5" fmla="*/ 729577 h 1360947"/>
                <a:gd name="connsiteX6" fmla="*/ 5380272 w 5558323"/>
                <a:gd name="connsiteY6" fmla="*/ 1099691 h 1360947"/>
                <a:gd name="connsiteX7" fmla="*/ 5543558 w 5558323"/>
                <a:gd name="connsiteY7" fmla="*/ 1273862 h 1360947"/>
                <a:gd name="connsiteX8" fmla="*/ 5304072 w 5558323"/>
                <a:gd name="connsiteY8" fmla="*/ 1306520 h 1360947"/>
                <a:gd name="connsiteX9" fmla="*/ 3366416 w 5558323"/>
                <a:gd name="connsiteY9" fmla="*/ 1360947 h 1360947"/>
                <a:gd name="connsiteX10" fmla="*/ 351071 w 5558323"/>
                <a:gd name="connsiteY10" fmla="*/ 1339177 h 1360947"/>
                <a:gd name="connsiteX11" fmla="*/ 122472 w 5558323"/>
                <a:gd name="connsiteY11" fmla="*/ 1175891 h 1360947"/>
                <a:gd name="connsiteX0" fmla="*/ 175318 w 5502312"/>
                <a:gd name="connsiteY0" fmla="*/ 1056148 h 1363607"/>
                <a:gd name="connsiteX1" fmla="*/ 839347 w 5502312"/>
                <a:gd name="connsiteY1" fmla="*/ 718691 h 1363607"/>
                <a:gd name="connsiteX2" fmla="*/ 1394518 w 5502312"/>
                <a:gd name="connsiteY2" fmla="*/ 424776 h 1363607"/>
                <a:gd name="connsiteX3" fmla="*/ 2189175 w 5502312"/>
                <a:gd name="connsiteY3" fmla="*/ 234 h 1363607"/>
                <a:gd name="connsiteX4" fmla="*/ 3539003 w 5502312"/>
                <a:gd name="connsiteY4" fmla="*/ 370348 h 1363607"/>
                <a:gd name="connsiteX5" fmla="*/ 4213918 w 5502312"/>
                <a:gd name="connsiteY5" fmla="*/ 729577 h 1363607"/>
                <a:gd name="connsiteX6" fmla="*/ 5324261 w 5502312"/>
                <a:gd name="connsiteY6" fmla="*/ 1099691 h 1363607"/>
                <a:gd name="connsiteX7" fmla="*/ 5487547 w 5502312"/>
                <a:gd name="connsiteY7" fmla="*/ 1273862 h 1363607"/>
                <a:gd name="connsiteX8" fmla="*/ 5248061 w 5502312"/>
                <a:gd name="connsiteY8" fmla="*/ 1306520 h 1363607"/>
                <a:gd name="connsiteX9" fmla="*/ 3310405 w 5502312"/>
                <a:gd name="connsiteY9" fmla="*/ 1360947 h 1363607"/>
                <a:gd name="connsiteX10" fmla="*/ 295060 w 5502312"/>
                <a:gd name="connsiteY10" fmla="*/ 1339177 h 1363607"/>
                <a:gd name="connsiteX11" fmla="*/ 175318 w 5502312"/>
                <a:gd name="connsiteY11" fmla="*/ 1056148 h 1363607"/>
                <a:gd name="connsiteX0" fmla="*/ 175318 w 5502312"/>
                <a:gd name="connsiteY0" fmla="*/ 1056514 h 1363973"/>
                <a:gd name="connsiteX1" fmla="*/ 839347 w 5502312"/>
                <a:gd name="connsiteY1" fmla="*/ 719057 h 1363973"/>
                <a:gd name="connsiteX2" fmla="*/ 1394518 w 5502312"/>
                <a:gd name="connsiteY2" fmla="*/ 425142 h 1363973"/>
                <a:gd name="connsiteX3" fmla="*/ 2189175 w 5502312"/>
                <a:gd name="connsiteY3" fmla="*/ 600 h 1363973"/>
                <a:gd name="connsiteX4" fmla="*/ 3462803 w 5502312"/>
                <a:gd name="connsiteY4" fmla="*/ 523114 h 1363973"/>
                <a:gd name="connsiteX5" fmla="*/ 4213918 w 5502312"/>
                <a:gd name="connsiteY5" fmla="*/ 729943 h 1363973"/>
                <a:gd name="connsiteX6" fmla="*/ 5324261 w 5502312"/>
                <a:gd name="connsiteY6" fmla="*/ 1100057 h 1363973"/>
                <a:gd name="connsiteX7" fmla="*/ 5487547 w 5502312"/>
                <a:gd name="connsiteY7" fmla="*/ 1274228 h 1363973"/>
                <a:gd name="connsiteX8" fmla="*/ 5248061 w 5502312"/>
                <a:gd name="connsiteY8" fmla="*/ 1306886 h 1363973"/>
                <a:gd name="connsiteX9" fmla="*/ 3310405 w 5502312"/>
                <a:gd name="connsiteY9" fmla="*/ 1361313 h 1363973"/>
                <a:gd name="connsiteX10" fmla="*/ 295060 w 5502312"/>
                <a:gd name="connsiteY10" fmla="*/ 1339543 h 1363973"/>
                <a:gd name="connsiteX11" fmla="*/ 175318 w 5502312"/>
                <a:gd name="connsiteY11" fmla="*/ 1056514 h 1363973"/>
                <a:gd name="connsiteX0" fmla="*/ 175318 w 5502312"/>
                <a:gd name="connsiteY0" fmla="*/ 1056514 h 1363973"/>
                <a:gd name="connsiteX1" fmla="*/ 839347 w 5502312"/>
                <a:gd name="connsiteY1" fmla="*/ 719057 h 1363973"/>
                <a:gd name="connsiteX2" fmla="*/ 1394518 w 5502312"/>
                <a:gd name="connsiteY2" fmla="*/ 425142 h 1363973"/>
                <a:gd name="connsiteX3" fmla="*/ 2189175 w 5502312"/>
                <a:gd name="connsiteY3" fmla="*/ 600 h 1363973"/>
                <a:gd name="connsiteX4" fmla="*/ 3462803 w 5502312"/>
                <a:gd name="connsiteY4" fmla="*/ 523114 h 1363973"/>
                <a:gd name="connsiteX5" fmla="*/ 4290118 w 5502312"/>
                <a:gd name="connsiteY5" fmla="*/ 675515 h 1363973"/>
                <a:gd name="connsiteX6" fmla="*/ 5324261 w 5502312"/>
                <a:gd name="connsiteY6" fmla="*/ 1100057 h 1363973"/>
                <a:gd name="connsiteX7" fmla="*/ 5487547 w 5502312"/>
                <a:gd name="connsiteY7" fmla="*/ 1274228 h 1363973"/>
                <a:gd name="connsiteX8" fmla="*/ 5248061 w 5502312"/>
                <a:gd name="connsiteY8" fmla="*/ 1306886 h 1363973"/>
                <a:gd name="connsiteX9" fmla="*/ 3310405 w 5502312"/>
                <a:gd name="connsiteY9" fmla="*/ 1361313 h 1363973"/>
                <a:gd name="connsiteX10" fmla="*/ 295060 w 5502312"/>
                <a:gd name="connsiteY10" fmla="*/ 1339543 h 1363973"/>
                <a:gd name="connsiteX11" fmla="*/ 175318 w 5502312"/>
                <a:gd name="connsiteY11" fmla="*/ 1056514 h 1363973"/>
                <a:gd name="connsiteX0" fmla="*/ 175318 w 5502312"/>
                <a:gd name="connsiteY0" fmla="*/ 1056514 h 1363973"/>
                <a:gd name="connsiteX1" fmla="*/ 839347 w 5502312"/>
                <a:gd name="connsiteY1" fmla="*/ 719057 h 1363973"/>
                <a:gd name="connsiteX2" fmla="*/ 1394518 w 5502312"/>
                <a:gd name="connsiteY2" fmla="*/ 425142 h 1363973"/>
                <a:gd name="connsiteX3" fmla="*/ 2189175 w 5502312"/>
                <a:gd name="connsiteY3" fmla="*/ 600 h 1363973"/>
                <a:gd name="connsiteX4" fmla="*/ 3462803 w 5502312"/>
                <a:gd name="connsiteY4" fmla="*/ 523114 h 1363973"/>
                <a:gd name="connsiteX5" fmla="*/ 4290118 w 5502312"/>
                <a:gd name="connsiteY5" fmla="*/ 675515 h 1363973"/>
                <a:gd name="connsiteX6" fmla="*/ 5324261 w 5502312"/>
                <a:gd name="connsiteY6" fmla="*/ 1100057 h 1363973"/>
                <a:gd name="connsiteX7" fmla="*/ 5487547 w 5502312"/>
                <a:gd name="connsiteY7" fmla="*/ 1274228 h 1363973"/>
                <a:gd name="connsiteX8" fmla="*/ 5248061 w 5502312"/>
                <a:gd name="connsiteY8" fmla="*/ 1306886 h 1363973"/>
                <a:gd name="connsiteX9" fmla="*/ 3310405 w 5502312"/>
                <a:gd name="connsiteY9" fmla="*/ 1361313 h 1363973"/>
                <a:gd name="connsiteX10" fmla="*/ 295060 w 5502312"/>
                <a:gd name="connsiteY10" fmla="*/ 1339543 h 1363973"/>
                <a:gd name="connsiteX11" fmla="*/ 175318 w 5502312"/>
                <a:gd name="connsiteY11" fmla="*/ 1056514 h 1363973"/>
                <a:gd name="connsiteX0" fmla="*/ 169549 w 5507429"/>
                <a:gd name="connsiteY0" fmla="*/ 1023857 h 1366363"/>
                <a:gd name="connsiteX1" fmla="*/ 844464 w 5507429"/>
                <a:gd name="connsiteY1" fmla="*/ 719057 h 1366363"/>
                <a:gd name="connsiteX2" fmla="*/ 1399635 w 5507429"/>
                <a:gd name="connsiteY2" fmla="*/ 425142 h 1366363"/>
                <a:gd name="connsiteX3" fmla="*/ 2194292 w 5507429"/>
                <a:gd name="connsiteY3" fmla="*/ 600 h 1366363"/>
                <a:gd name="connsiteX4" fmla="*/ 3467920 w 5507429"/>
                <a:gd name="connsiteY4" fmla="*/ 523114 h 1366363"/>
                <a:gd name="connsiteX5" fmla="*/ 4295235 w 5507429"/>
                <a:gd name="connsiteY5" fmla="*/ 675515 h 1366363"/>
                <a:gd name="connsiteX6" fmla="*/ 5329378 w 5507429"/>
                <a:gd name="connsiteY6" fmla="*/ 1100057 h 1366363"/>
                <a:gd name="connsiteX7" fmla="*/ 5492664 w 5507429"/>
                <a:gd name="connsiteY7" fmla="*/ 1274228 h 1366363"/>
                <a:gd name="connsiteX8" fmla="*/ 5253178 w 5507429"/>
                <a:gd name="connsiteY8" fmla="*/ 1306886 h 1366363"/>
                <a:gd name="connsiteX9" fmla="*/ 3315522 w 5507429"/>
                <a:gd name="connsiteY9" fmla="*/ 1361313 h 1366363"/>
                <a:gd name="connsiteX10" fmla="*/ 300177 w 5507429"/>
                <a:gd name="connsiteY10" fmla="*/ 1339543 h 1366363"/>
                <a:gd name="connsiteX11" fmla="*/ 169549 w 5507429"/>
                <a:gd name="connsiteY11" fmla="*/ 1023857 h 1366363"/>
                <a:gd name="connsiteX0" fmla="*/ 169549 w 5507429"/>
                <a:gd name="connsiteY0" fmla="*/ 1012989 h 1355495"/>
                <a:gd name="connsiteX1" fmla="*/ 844464 w 5507429"/>
                <a:gd name="connsiteY1" fmla="*/ 708189 h 1355495"/>
                <a:gd name="connsiteX2" fmla="*/ 1399635 w 5507429"/>
                <a:gd name="connsiteY2" fmla="*/ 414274 h 1355495"/>
                <a:gd name="connsiteX3" fmla="*/ 2324920 w 5507429"/>
                <a:gd name="connsiteY3" fmla="*/ 618 h 1355495"/>
                <a:gd name="connsiteX4" fmla="*/ 3467920 w 5507429"/>
                <a:gd name="connsiteY4" fmla="*/ 512246 h 1355495"/>
                <a:gd name="connsiteX5" fmla="*/ 4295235 w 5507429"/>
                <a:gd name="connsiteY5" fmla="*/ 664647 h 1355495"/>
                <a:gd name="connsiteX6" fmla="*/ 5329378 w 5507429"/>
                <a:gd name="connsiteY6" fmla="*/ 1089189 h 1355495"/>
                <a:gd name="connsiteX7" fmla="*/ 5492664 w 5507429"/>
                <a:gd name="connsiteY7" fmla="*/ 1263360 h 1355495"/>
                <a:gd name="connsiteX8" fmla="*/ 5253178 w 5507429"/>
                <a:gd name="connsiteY8" fmla="*/ 1296018 h 1355495"/>
                <a:gd name="connsiteX9" fmla="*/ 3315522 w 5507429"/>
                <a:gd name="connsiteY9" fmla="*/ 1350445 h 1355495"/>
                <a:gd name="connsiteX10" fmla="*/ 300177 w 5507429"/>
                <a:gd name="connsiteY10" fmla="*/ 1328675 h 1355495"/>
                <a:gd name="connsiteX11" fmla="*/ 169549 w 5507429"/>
                <a:gd name="connsiteY11" fmla="*/ 1012989 h 1355495"/>
                <a:gd name="connsiteX0" fmla="*/ 169549 w 5507429"/>
                <a:gd name="connsiteY0" fmla="*/ 1012989 h 1355495"/>
                <a:gd name="connsiteX1" fmla="*/ 844464 w 5507429"/>
                <a:gd name="connsiteY1" fmla="*/ 708189 h 1355495"/>
                <a:gd name="connsiteX2" fmla="*/ 1399635 w 5507429"/>
                <a:gd name="connsiteY2" fmla="*/ 414274 h 1355495"/>
                <a:gd name="connsiteX3" fmla="*/ 2324920 w 5507429"/>
                <a:gd name="connsiteY3" fmla="*/ 618 h 1355495"/>
                <a:gd name="connsiteX4" fmla="*/ 3467920 w 5507429"/>
                <a:gd name="connsiteY4" fmla="*/ 512246 h 1355495"/>
                <a:gd name="connsiteX5" fmla="*/ 4534721 w 5507429"/>
                <a:gd name="connsiteY5" fmla="*/ 838818 h 1355495"/>
                <a:gd name="connsiteX6" fmla="*/ 5329378 w 5507429"/>
                <a:gd name="connsiteY6" fmla="*/ 1089189 h 1355495"/>
                <a:gd name="connsiteX7" fmla="*/ 5492664 w 5507429"/>
                <a:gd name="connsiteY7" fmla="*/ 1263360 h 1355495"/>
                <a:gd name="connsiteX8" fmla="*/ 5253178 w 5507429"/>
                <a:gd name="connsiteY8" fmla="*/ 1296018 h 1355495"/>
                <a:gd name="connsiteX9" fmla="*/ 3315522 w 5507429"/>
                <a:gd name="connsiteY9" fmla="*/ 1350445 h 1355495"/>
                <a:gd name="connsiteX10" fmla="*/ 300177 w 5507429"/>
                <a:gd name="connsiteY10" fmla="*/ 1328675 h 1355495"/>
                <a:gd name="connsiteX11" fmla="*/ 169549 w 5507429"/>
                <a:gd name="connsiteY11" fmla="*/ 1012989 h 1355495"/>
                <a:gd name="connsiteX0" fmla="*/ 169549 w 5507429"/>
                <a:gd name="connsiteY0" fmla="*/ 947799 h 1290305"/>
                <a:gd name="connsiteX1" fmla="*/ 844464 w 5507429"/>
                <a:gd name="connsiteY1" fmla="*/ 642999 h 1290305"/>
                <a:gd name="connsiteX2" fmla="*/ 1399635 w 5507429"/>
                <a:gd name="connsiteY2" fmla="*/ 349084 h 1290305"/>
                <a:gd name="connsiteX3" fmla="*/ 2237835 w 5507429"/>
                <a:gd name="connsiteY3" fmla="*/ 742 h 1290305"/>
                <a:gd name="connsiteX4" fmla="*/ 3467920 w 5507429"/>
                <a:gd name="connsiteY4" fmla="*/ 447056 h 1290305"/>
                <a:gd name="connsiteX5" fmla="*/ 4534721 w 5507429"/>
                <a:gd name="connsiteY5" fmla="*/ 773628 h 1290305"/>
                <a:gd name="connsiteX6" fmla="*/ 5329378 w 5507429"/>
                <a:gd name="connsiteY6" fmla="*/ 1023999 h 1290305"/>
                <a:gd name="connsiteX7" fmla="*/ 5492664 w 5507429"/>
                <a:gd name="connsiteY7" fmla="*/ 1198170 h 1290305"/>
                <a:gd name="connsiteX8" fmla="*/ 5253178 w 5507429"/>
                <a:gd name="connsiteY8" fmla="*/ 1230828 h 1290305"/>
                <a:gd name="connsiteX9" fmla="*/ 3315522 w 5507429"/>
                <a:gd name="connsiteY9" fmla="*/ 1285255 h 1290305"/>
                <a:gd name="connsiteX10" fmla="*/ 300177 w 5507429"/>
                <a:gd name="connsiteY10" fmla="*/ 1263485 h 1290305"/>
                <a:gd name="connsiteX11" fmla="*/ 169549 w 5507429"/>
                <a:gd name="connsiteY11" fmla="*/ 947799 h 1290305"/>
                <a:gd name="connsiteX0" fmla="*/ 169549 w 5507429"/>
                <a:gd name="connsiteY0" fmla="*/ 950753 h 1293259"/>
                <a:gd name="connsiteX1" fmla="*/ 844464 w 5507429"/>
                <a:gd name="connsiteY1" fmla="*/ 645953 h 1293259"/>
                <a:gd name="connsiteX2" fmla="*/ 1399635 w 5507429"/>
                <a:gd name="connsiteY2" fmla="*/ 352038 h 1293259"/>
                <a:gd name="connsiteX3" fmla="*/ 2237835 w 5507429"/>
                <a:gd name="connsiteY3" fmla="*/ 3696 h 1293259"/>
                <a:gd name="connsiteX4" fmla="*/ 2939717 w 5507429"/>
                <a:gd name="connsiteY4" fmla="*/ 185533 h 1293259"/>
                <a:gd name="connsiteX5" fmla="*/ 3467920 w 5507429"/>
                <a:gd name="connsiteY5" fmla="*/ 450010 h 1293259"/>
                <a:gd name="connsiteX6" fmla="*/ 4534721 w 5507429"/>
                <a:gd name="connsiteY6" fmla="*/ 776582 h 1293259"/>
                <a:gd name="connsiteX7" fmla="*/ 5329378 w 5507429"/>
                <a:gd name="connsiteY7" fmla="*/ 1026953 h 1293259"/>
                <a:gd name="connsiteX8" fmla="*/ 5492664 w 5507429"/>
                <a:gd name="connsiteY8" fmla="*/ 1201124 h 1293259"/>
                <a:gd name="connsiteX9" fmla="*/ 5253178 w 5507429"/>
                <a:gd name="connsiteY9" fmla="*/ 1233782 h 1293259"/>
                <a:gd name="connsiteX10" fmla="*/ 3315522 w 5507429"/>
                <a:gd name="connsiteY10" fmla="*/ 1288209 h 1293259"/>
                <a:gd name="connsiteX11" fmla="*/ 300177 w 5507429"/>
                <a:gd name="connsiteY11" fmla="*/ 1266439 h 1293259"/>
                <a:gd name="connsiteX12" fmla="*/ 169549 w 5507429"/>
                <a:gd name="connsiteY12" fmla="*/ 950753 h 1293259"/>
                <a:gd name="connsiteX0" fmla="*/ 169549 w 5507429"/>
                <a:gd name="connsiteY0" fmla="*/ 950753 h 1293259"/>
                <a:gd name="connsiteX1" fmla="*/ 844464 w 5507429"/>
                <a:gd name="connsiteY1" fmla="*/ 645953 h 1293259"/>
                <a:gd name="connsiteX2" fmla="*/ 1399635 w 5507429"/>
                <a:gd name="connsiteY2" fmla="*/ 352038 h 1293259"/>
                <a:gd name="connsiteX3" fmla="*/ 2237835 w 5507429"/>
                <a:gd name="connsiteY3" fmla="*/ 3696 h 1293259"/>
                <a:gd name="connsiteX4" fmla="*/ 2939717 w 5507429"/>
                <a:gd name="connsiteY4" fmla="*/ 185533 h 1293259"/>
                <a:gd name="connsiteX5" fmla="*/ 3685635 w 5507429"/>
                <a:gd name="connsiteY5" fmla="*/ 537095 h 1293259"/>
                <a:gd name="connsiteX6" fmla="*/ 4534721 w 5507429"/>
                <a:gd name="connsiteY6" fmla="*/ 776582 h 1293259"/>
                <a:gd name="connsiteX7" fmla="*/ 5329378 w 5507429"/>
                <a:gd name="connsiteY7" fmla="*/ 1026953 h 1293259"/>
                <a:gd name="connsiteX8" fmla="*/ 5492664 w 5507429"/>
                <a:gd name="connsiteY8" fmla="*/ 1201124 h 1293259"/>
                <a:gd name="connsiteX9" fmla="*/ 5253178 w 5507429"/>
                <a:gd name="connsiteY9" fmla="*/ 1233782 h 1293259"/>
                <a:gd name="connsiteX10" fmla="*/ 3315522 w 5507429"/>
                <a:gd name="connsiteY10" fmla="*/ 1288209 h 1293259"/>
                <a:gd name="connsiteX11" fmla="*/ 300177 w 5507429"/>
                <a:gd name="connsiteY11" fmla="*/ 1266439 h 1293259"/>
                <a:gd name="connsiteX12" fmla="*/ 169549 w 5507429"/>
                <a:gd name="connsiteY12" fmla="*/ 950753 h 1293259"/>
                <a:gd name="connsiteX0" fmla="*/ 169549 w 5507429"/>
                <a:gd name="connsiteY0" fmla="*/ 952284 h 1294790"/>
                <a:gd name="connsiteX1" fmla="*/ 844464 w 5507429"/>
                <a:gd name="connsiteY1" fmla="*/ 647484 h 1294790"/>
                <a:gd name="connsiteX2" fmla="*/ 1399635 w 5507429"/>
                <a:gd name="connsiteY2" fmla="*/ 353569 h 1294790"/>
                <a:gd name="connsiteX3" fmla="*/ 2237835 w 5507429"/>
                <a:gd name="connsiteY3" fmla="*/ 5227 h 1294790"/>
                <a:gd name="connsiteX4" fmla="*/ 2994146 w 5507429"/>
                <a:gd name="connsiteY4" fmla="*/ 165293 h 1294790"/>
                <a:gd name="connsiteX5" fmla="*/ 3685635 w 5507429"/>
                <a:gd name="connsiteY5" fmla="*/ 538626 h 1294790"/>
                <a:gd name="connsiteX6" fmla="*/ 4534721 w 5507429"/>
                <a:gd name="connsiteY6" fmla="*/ 778113 h 1294790"/>
                <a:gd name="connsiteX7" fmla="*/ 5329378 w 5507429"/>
                <a:gd name="connsiteY7" fmla="*/ 1028484 h 1294790"/>
                <a:gd name="connsiteX8" fmla="*/ 5492664 w 5507429"/>
                <a:gd name="connsiteY8" fmla="*/ 1202655 h 1294790"/>
                <a:gd name="connsiteX9" fmla="*/ 5253178 w 5507429"/>
                <a:gd name="connsiteY9" fmla="*/ 1235313 h 1294790"/>
                <a:gd name="connsiteX10" fmla="*/ 3315522 w 5507429"/>
                <a:gd name="connsiteY10" fmla="*/ 1289740 h 1294790"/>
                <a:gd name="connsiteX11" fmla="*/ 300177 w 5507429"/>
                <a:gd name="connsiteY11" fmla="*/ 1267970 h 1294790"/>
                <a:gd name="connsiteX12" fmla="*/ 169549 w 5507429"/>
                <a:gd name="connsiteY12" fmla="*/ 952284 h 1294790"/>
                <a:gd name="connsiteX0" fmla="*/ 169549 w 5521021"/>
                <a:gd name="connsiteY0" fmla="*/ 952284 h 1294790"/>
                <a:gd name="connsiteX1" fmla="*/ 844464 w 5521021"/>
                <a:gd name="connsiteY1" fmla="*/ 647484 h 1294790"/>
                <a:gd name="connsiteX2" fmla="*/ 1399635 w 5521021"/>
                <a:gd name="connsiteY2" fmla="*/ 353569 h 1294790"/>
                <a:gd name="connsiteX3" fmla="*/ 2237835 w 5521021"/>
                <a:gd name="connsiteY3" fmla="*/ 5227 h 1294790"/>
                <a:gd name="connsiteX4" fmla="*/ 2994146 w 5521021"/>
                <a:gd name="connsiteY4" fmla="*/ 165293 h 1294790"/>
                <a:gd name="connsiteX5" fmla="*/ 3685635 w 5521021"/>
                <a:gd name="connsiteY5" fmla="*/ 538626 h 1294790"/>
                <a:gd name="connsiteX6" fmla="*/ 4534721 w 5521021"/>
                <a:gd name="connsiteY6" fmla="*/ 778113 h 1294790"/>
                <a:gd name="connsiteX7" fmla="*/ 5329378 w 5521021"/>
                <a:gd name="connsiteY7" fmla="*/ 1028484 h 1294790"/>
                <a:gd name="connsiteX8" fmla="*/ 5492664 w 5521021"/>
                <a:gd name="connsiteY8" fmla="*/ 1202655 h 1294790"/>
                <a:gd name="connsiteX9" fmla="*/ 4883064 w 5521021"/>
                <a:gd name="connsiteY9" fmla="*/ 1246199 h 1294790"/>
                <a:gd name="connsiteX10" fmla="*/ 3315522 w 5521021"/>
                <a:gd name="connsiteY10" fmla="*/ 1289740 h 1294790"/>
                <a:gd name="connsiteX11" fmla="*/ 300177 w 5521021"/>
                <a:gd name="connsiteY11" fmla="*/ 1267970 h 1294790"/>
                <a:gd name="connsiteX12" fmla="*/ 169549 w 5521021"/>
                <a:gd name="connsiteY12" fmla="*/ 952284 h 1294790"/>
                <a:gd name="connsiteX0" fmla="*/ 169549 w 5500847"/>
                <a:gd name="connsiteY0" fmla="*/ 952284 h 1294790"/>
                <a:gd name="connsiteX1" fmla="*/ 844464 w 5500847"/>
                <a:gd name="connsiteY1" fmla="*/ 647484 h 1294790"/>
                <a:gd name="connsiteX2" fmla="*/ 1399635 w 5500847"/>
                <a:gd name="connsiteY2" fmla="*/ 353569 h 1294790"/>
                <a:gd name="connsiteX3" fmla="*/ 2237835 w 5500847"/>
                <a:gd name="connsiteY3" fmla="*/ 5227 h 1294790"/>
                <a:gd name="connsiteX4" fmla="*/ 2994146 w 5500847"/>
                <a:gd name="connsiteY4" fmla="*/ 165293 h 1294790"/>
                <a:gd name="connsiteX5" fmla="*/ 3685635 w 5500847"/>
                <a:gd name="connsiteY5" fmla="*/ 538626 h 1294790"/>
                <a:gd name="connsiteX6" fmla="*/ 4534721 w 5500847"/>
                <a:gd name="connsiteY6" fmla="*/ 778113 h 1294790"/>
                <a:gd name="connsiteX7" fmla="*/ 5187864 w 5500847"/>
                <a:gd name="connsiteY7" fmla="*/ 952284 h 1294790"/>
                <a:gd name="connsiteX8" fmla="*/ 5492664 w 5500847"/>
                <a:gd name="connsiteY8" fmla="*/ 1202655 h 1294790"/>
                <a:gd name="connsiteX9" fmla="*/ 4883064 w 5500847"/>
                <a:gd name="connsiteY9" fmla="*/ 1246199 h 1294790"/>
                <a:gd name="connsiteX10" fmla="*/ 3315522 w 5500847"/>
                <a:gd name="connsiteY10" fmla="*/ 1289740 h 1294790"/>
                <a:gd name="connsiteX11" fmla="*/ 300177 w 5500847"/>
                <a:gd name="connsiteY11" fmla="*/ 1267970 h 1294790"/>
                <a:gd name="connsiteX12" fmla="*/ 169549 w 5500847"/>
                <a:gd name="connsiteY12" fmla="*/ 952284 h 1294790"/>
                <a:gd name="connsiteX0" fmla="*/ 169549 w 5328638"/>
                <a:gd name="connsiteY0" fmla="*/ 952284 h 1294790"/>
                <a:gd name="connsiteX1" fmla="*/ 844464 w 5328638"/>
                <a:gd name="connsiteY1" fmla="*/ 647484 h 1294790"/>
                <a:gd name="connsiteX2" fmla="*/ 1399635 w 5328638"/>
                <a:gd name="connsiteY2" fmla="*/ 353569 h 1294790"/>
                <a:gd name="connsiteX3" fmla="*/ 2237835 w 5328638"/>
                <a:gd name="connsiteY3" fmla="*/ 5227 h 1294790"/>
                <a:gd name="connsiteX4" fmla="*/ 2994146 w 5328638"/>
                <a:gd name="connsiteY4" fmla="*/ 165293 h 1294790"/>
                <a:gd name="connsiteX5" fmla="*/ 3685635 w 5328638"/>
                <a:gd name="connsiteY5" fmla="*/ 538626 h 1294790"/>
                <a:gd name="connsiteX6" fmla="*/ 4534721 w 5328638"/>
                <a:gd name="connsiteY6" fmla="*/ 778113 h 1294790"/>
                <a:gd name="connsiteX7" fmla="*/ 5187864 w 5328638"/>
                <a:gd name="connsiteY7" fmla="*/ 952284 h 1294790"/>
                <a:gd name="connsiteX8" fmla="*/ 5307607 w 5328638"/>
                <a:gd name="connsiteY8" fmla="*/ 1169998 h 1294790"/>
                <a:gd name="connsiteX9" fmla="*/ 4883064 w 5328638"/>
                <a:gd name="connsiteY9" fmla="*/ 1246199 h 1294790"/>
                <a:gd name="connsiteX10" fmla="*/ 3315522 w 5328638"/>
                <a:gd name="connsiteY10" fmla="*/ 1289740 h 1294790"/>
                <a:gd name="connsiteX11" fmla="*/ 300177 w 5328638"/>
                <a:gd name="connsiteY11" fmla="*/ 1267970 h 1294790"/>
                <a:gd name="connsiteX12" fmla="*/ 169549 w 5328638"/>
                <a:gd name="connsiteY12" fmla="*/ 952284 h 1294790"/>
                <a:gd name="connsiteX0" fmla="*/ 169549 w 5328638"/>
                <a:gd name="connsiteY0" fmla="*/ 951427 h 1293933"/>
                <a:gd name="connsiteX1" fmla="*/ 844464 w 5328638"/>
                <a:gd name="connsiteY1" fmla="*/ 646627 h 1293933"/>
                <a:gd name="connsiteX2" fmla="*/ 1399635 w 5328638"/>
                <a:gd name="connsiteY2" fmla="*/ 352712 h 1293933"/>
                <a:gd name="connsiteX3" fmla="*/ 2237835 w 5328638"/>
                <a:gd name="connsiteY3" fmla="*/ 4370 h 1293933"/>
                <a:gd name="connsiteX4" fmla="*/ 2994146 w 5328638"/>
                <a:gd name="connsiteY4" fmla="*/ 164436 h 1293933"/>
                <a:gd name="connsiteX5" fmla="*/ 3228426 w 5328638"/>
                <a:gd name="connsiteY5" fmla="*/ 274748 h 1293933"/>
                <a:gd name="connsiteX6" fmla="*/ 3685635 w 5328638"/>
                <a:gd name="connsiteY6" fmla="*/ 537769 h 1293933"/>
                <a:gd name="connsiteX7" fmla="*/ 4534721 w 5328638"/>
                <a:gd name="connsiteY7" fmla="*/ 777256 h 1293933"/>
                <a:gd name="connsiteX8" fmla="*/ 5187864 w 5328638"/>
                <a:gd name="connsiteY8" fmla="*/ 951427 h 1293933"/>
                <a:gd name="connsiteX9" fmla="*/ 5307607 w 5328638"/>
                <a:gd name="connsiteY9" fmla="*/ 1169141 h 1293933"/>
                <a:gd name="connsiteX10" fmla="*/ 4883064 w 5328638"/>
                <a:gd name="connsiteY10" fmla="*/ 1245342 h 1293933"/>
                <a:gd name="connsiteX11" fmla="*/ 3315522 w 5328638"/>
                <a:gd name="connsiteY11" fmla="*/ 1288883 h 1293933"/>
                <a:gd name="connsiteX12" fmla="*/ 300177 w 5328638"/>
                <a:gd name="connsiteY12" fmla="*/ 1267113 h 1293933"/>
                <a:gd name="connsiteX13" fmla="*/ 169549 w 5328638"/>
                <a:gd name="connsiteY13" fmla="*/ 951427 h 1293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328638" h="1293933">
                  <a:moveTo>
                    <a:pt x="169549" y="951427"/>
                  </a:moveTo>
                  <a:cubicBezTo>
                    <a:pt x="260264" y="848013"/>
                    <a:pt x="639450" y="746413"/>
                    <a:pt x="844464" y="646627"/>
                  </a:cubicBezTo>
                  <a:cubicBezTo>
                    <a:pt x="1049478" y="546841"/>
                    <a:pt x="1167406" y="459755"/>
                    <a:pt x="1399635" y="352712"/>
                  </a:cubicBezTo>
                  <a:cubicBezTo>
                    <a:pt x="1631864" y="245669"/>
                    <a:pt x="1972083" y="35749"/>
                    <a:pt x="2237835" y="4370"/>
                  </a:cubicBezTo>
                  <a:cubicBezTo>
                    <a:pt x="2503587" y="-27009"/>
                    <a:pt x="2829048" y="119373"/>
                    <a:pt x="2994146" y="164436"/>
                  </a:cubicBezTo>
                  <a:cubicBezTo>
                    <a:pt x="3159244" y="209499"/>
                    <a:pt x="3113178" y="212526"/>
                    <a:pt x="3228426" y="274748"/>
                  </a:cubicBezTo>
                  <a:cubicBezTo>
                    <a:pt x="3343674" y="336970"/>
                    <a:pt x="3467919" y="454018"/>
                    <a:pt x="3685635" y="537769"/>
                  </a:cubicBezTo>
                  <a:cubicBezTo>
                    <a:pt x="3903351" y="621520"/>
                    <a:pt x="4284350" y="708313"/>
                    <a:pt x="4534721" y="777256"/>
                  </a:cubicBezTo>
                  <a:cubicBezTo>
                    <a:pt x="4785092" y="846199"/>
                    <a:pt x="5059050" y="886113"/>
                    <a:pt x="5187864" y="951427"/>
                  </a:cubicBezTo>
                  <a:cubicBezTo>
                    <a:pt x="5316678" y="1016741"/>
                    <a:pt x="5358407" y="1120155"/>
                    <a:pt x="5307607" y="1169141"/>
                  </a:cubicBezTo>
                  <a:cubicBezTo>
                    <a:pt x="5256807" y="1218127"/>
                    <a:pt x="5215078" y="1225385"/>
                    <a:pt x="4883064" y="1245342"/>
                  </a:cubicBezTo>
                  <a:cubicBezTo>
                    <a:pt x="4551050" y="1265299"/>
                    <a:pt x="3961408" y="1281627"/>
                    <a:pt x="3315522" y="1288883"/>
                  </a:cubicBezTo>
                  <a:cubicBezTo>
                    <a:pt x="2473693" y="1270740"/>
                    <a:pt x="824506" y="1323356"/>
                    <a:pt x="300177" y="1267113"/>
                  </a:cubicBezTo>
                  <a:cubicBezTo>
                    <a:pt x="-224152" y="1210870"/>
                    <a:pt x="78834" y="1054841"/>
                    <a:pt x="169549" y="951427"/>
                  </a:cubicBezTo>
                  <a:close/>
                </a:path>
              </a:pathLst>
            </a:custGeom>
            <a:pattFill prst="lgConfetti">
              <a:fgClr>
                <a:schemeClr val="accent1">
                  <a:lumMod val="60000"/>
                  <a:lumOff val="40000"/>
                </a:schemeClr>
              </a:fgClr>
              <a:bgClr>
                <a:schemeClr val="bg1"/>
              </a:bgClr>
            </a:patt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Freeform 62"/>
            <p:cNvSpPr/>
            <p:nvPr/>
          </p:nvSpPr>
          <p:spPr>
            <a:xfrm>
              <a:off x="3856679" y="5408743"/>
              <a:ext cx="890824" cy="696150"/>
            </a:xfrm>
            <a:custGeom>
              <a:avLst/>
              <a:gdLst>
                <a:gd name="connsiteX0" fmla="*/ 718628 w 1405126"/>
                <a:gd name="connsiteY0" fmla="*/ 7706 h 1094537"/>
                <a:gd name="connsiteX1" fmla="*/ 936342 w 1405126"/>
                <a:gd name="connsiteY1" fmla="*/ 40363 h 1094537"/>
                <a:gd name="connsiteX2" fmla="*/ 1350000 w 1405126"/>
                <a:gd name="connsiteY2" fmla="*/ 290734 h 1094537"/>
                <a:gd name="connsiteX3" fmla="*/ 1339114 w 1405126"/>
                <a:gd name="connsiteY3" fmla="*/ 802363 h 1094537"/>
                <a:gd name="connsiteX4" fmla="*/ 783942 w 1405126"/>
                <a:gd name="connsiteY4" fmla="*/ 1085392 h 1094537"/>
                <a:gd name="connsiteX5" fmla="*/ 250542 w 1405126"/>
                <a:gd name="connsiteY5" fmla="*/ 987420 h 1094537"/>
                <a:gd name="connsiteX6" fmla="*/ 171 w 1405126"/>
                <a:gd name="connsiteY6" fmla="*/ 617306 h 1094537"/>
                <a:gd name="connsiteX7" fmla="*/ 283200 w 1405126"/>
                <a:gd name="connsiteY7" fmla="*/ 116563 h 1094537"/>
                <a:gd name="connsiteX8" fmla="*/ 718628 w 1405126"/>
                <a:gd name="connsiteY8" fmla="*/ 7706 h 1094537"/>
                <a:gd name="connsiteX0" fmla="*/ 666476 w 1405126"/>
                <a:gd name="connsiteY0" fmla="*/ 15339 h 1081309"/>
                <a:gd name="connsiteX1" fmla="*/ 936342 w 1405126"/>
                <a:gd name="connsiteY1" fmla="*/ 27135 h 1081309"/>
                <a:gd name="connsiteX2" fmla="*/ 1350000 w 1405126"/>
                <a:gd name="connsiteY2" fmla="*/ 277506 h 1081309"/>
                <a:gd name="connsiteX3" fmla="*/ 1339114 w 1405126"/>
                <a:gd name="connsiteY3" fmla="*/ 789135 h 1081309"/>
                <a:gd name="connsiteX4" fmla="*/ 783942 w 1405126"/>
                <a:gd name="connsiteY4" fmla="*/ 1072164 h 1081309"/>
                <a:gd name="connsiteX5" fmla="*/ 250542 w 1405126"/>
                <a:gd name="connsiteY5" fmla="*/ 974192 h 1081309"/>
                <a:gd name="connsiteX6" fmla="*/ 171 w 1405126"/>
                <a:gd name="connsiteY6" fmla="*/ 604078 h 1081309"/>
                <a:gd name="connsiteX7" fmla="*/ 283200 w 1405126"/>
                <a:gd name="connsiteY7" fmla="*/ 103335 h 1081309"/>
                <a:gd name="connsiteX8" fmla="*/ 666476 w 1405126"/>
                <a:gd name="connsiteY8" fmla="*/ 15339 h 1081309"/>
                <a:gd name="connsiteX0" fmla="*/ 666476 w 1405126"/>
                <a:gd name="connsiteY0" fmla="*/ 22359 h 1088329"/>
                <a:gd name="connsiteX1" fmla="*/ 936342 w 1405126"/>
                <a:gd name="connsiteY1" fmla="*/ 34155 h 1088329"/>
                <a:gd name="connsiteX2" fmla="*/ 1350000 w 1405126"/>
                <a:gd name="connsiteY2" fmla="*/ 284526 h 1088329"/>
                <a:gd name="connsiteX3" fmla="*/ 1339114 w 1405126"/>
                <a:gd name="connsiteY3" fmla="*/ 796155 h 1088329"/>
                <a:gd name="connsiteX4" fmla="*/ 783942 w 1405126"/>
                <a:gd name="connsiteY4" fmla="*/ 1079184 h 1088329"/>
                <a:gd name="connsiteX5" fmla="*/ 250542 w 1405126"/>
                <a:gd name="connsiteY5" fmla="*/ 981212 h 1088329"/>
                <a:gd name="connsiteX6" fmla="*/ 171 w 1405126"/>
                <a:gd name="connsiteY6" fmla="*/ 611098 h 1088329"/>
                <a:gd name="connsiteX7" fmla="*/ 168466 w 1405126"/>
                <a:gd name="connsiteY7" fmla="*/ 221612 h 1088329"/>
                <a:gd name="connsiteX8" fmla="*/ 666476 w 1405126"/>
                <a:gd name="connsiteY8" fmla="*/ 22359 h 1088329"/>
                <a:gd name="connsiteX0" fmla="*/ 638662 w 1405126"/>
                <a:gd name="connsiteY0" fmla="*/ 21064 h 1090511"/>
                <a:gd name="connsiteX1" fmla="*/ 936342 w 1405126"/>
                <a:gd name="connsiteY1" fmla="*/ 36337 h 1090511"/>
                <a:gd name="connsiteX2" fmla="*/ 1350000 w 1405126"/>
                <a:gd name="connsiteY2" fmla="*/ 286708 h 1090511"/>
                <a:gd name="connsiteX3" fmla="*/ 1339114 w 1405126"/>
                <a:gd name="connsiteY3" fmla="*/ 798337 h 1090511"/>
                <a:gd name="connsiteX4" fmla="*/ 783942 w 1405126"/>
                <a:gd name="connsiteY4" fmla="*/ 1081366 h 1090511"/>
                <a:gd name="connsiteX5" fmla="*/ 250542 w 1405126"/>
                <a:gd name="connsiteY5" fmla="*/ 983394 h 1090511"/>
                <a:gd name="connsiteX6" fmla="*/ 171 w 1405126"/>
                <a:gd name="connsiteY6" fmla="*/ 613280 h 1090511"/>
                <a:gd name="connsiteX7" fmla="*/ 168466 w 1405126"/>
                <a:gd name="connsiteY7" fmla="*/ 223794 h 1090511"/>
                <a:gd name="connsiteX8" fmla="*/ 638662 w 1405126"/>
                <a:gd name="connsiteY8" fmla="*/ 21064 h 1090511"/>
                <a:gd name="connsiteX0" fmla="*/ 638662 w 1405126"/>
                <a:gd name="connsiteY0" fmla="*/ 12879 h 1082326"/>
                <a:gd name="connsiteX1" fmla="*/ 936342 w 1405126"/>
                <a:gd name="connsiteY1" fmla="*/ 28152 h 1082326"/>
                <a:gd name="connsiteX2" fmla="*/ 1350000 w 1405126"/>
                <a:gd name="connsiteY2" fmla="*/ 278523 h 1082326"/>
                <a:gd name="connsiteX3" fmla="*/ 1339114 w 1405126"/>
                <a:gd name="connsiteY3" fmla="*/ 790152 h 1082326"/>
                <a:gd name="connsiteX4" fmla="*/ 783942 w 1405126"/>
                <a:gd name="connsiteY4" fmla="*/ 1073181 h 1082326"/>
                <a:gd name="connsiteX5" fmla="*/ 250542 w 1405126"/>
                <a:gd name="connsiteY5" fmla="*/ 975209 h 1082326"/>
                <a:gd name="connsiteX6" fmla="*/ 171 w 1405126"/>
                <a:gd name="connsiteY6" fmla="*/ 605095 h 1082326"/>
                <a:gd name="connsiteX7" fmla="*/ 168466 w 1405126"/>
                <a:gd name="connsiteY7" fmla="*/ 215609 h 1082326"/>
                <a:gd name="connsiteX8" fmla="*/ 638662 w 1405126"/>
                <a:gd name="connsiteY8" fmla="*/ 12879 h 1082326"/>
                <a:gd name="connsiteX0" fmla="*/ 638662 w 1395993"/>
                <a:gd name="connsiteY0" fmla="*/ 5456 h 1074903"/>
                <a:gd name="connsiteX1" fmla="*/ 1092798 w 1395993"/>
                <a:gd name="connsiteY1" fmla="*/ 76358 h 1074903"/>
                <a:gd name="connsiteX2" fmla="*/ 1350000 w 1395993"/>
                <a:gd name="connsiteY2" fmla="*/ 271100 h 1074903"/>
                <a:gd name="connsiteX3" fmla="*/ 1339114 w 1395993"/>
                <a:gd name="connsiteY3" fmla="*/ 782729 h 1074903"/>
                <a:gd name="connsiteX4" fmla="*/ 783942 w 1395993"/>
                <a:gd name="connsiteY4" fmla="*/ 1065758 h 1074903"/>
                <a:gd name="connsiteX5" fmla="*/ 250542 w 1395993"/>
                <a:gd name="connsiteY5" fmla="*/ 967786 h 1074903"/>
                <a:gd name="connsiteX6" fmla="*/ 171 w 1395993"/>
                <a:gd name="connsiteY6" fmla="*/ 597672 h 1074903"/>
                <a:gd name="connsiteX7" fmla="*/ 168466 w 1395993"/>
                <a:gd name="connsiteY7" fmla="*/ 208186 h 1074903"/>
                <a:gd name="connsiteX8" fmla="*/ 638662 w 1395993"/>
                <a:gd name="connsiteY8" fmla="*/ 5456 h 1074903"/>
                <a:gd name="connsiteX0" fmla="*/ 638662 w 1437777"/>
                <a:gd name="connsiteY0" fmla="*/ 7217 h 1076664"/>
                <a:gd name="connsiteX1" fmla="*/ 1092798 w 1437777"/>
                <a:gd name="connsiteY1" fmla="*/ 78119 h 1076664"/>
                <a:gd name="connsiteX2" fmla="*/ 1416059 w 1437777"/>
                <a:gd name="connsiteY2" fmla="*/ 387595 h 1076664"/>
                <a:gd name="connsiteX3" fmla="*/ 1339114 w 1437777"/>
                <a:gd name="connsiteY3" fmla="*/ 784490 h 1076664"/>
                <a:gd name="connsiteX4" fmla="*/ 783942 w 1437777"/>
                <a:gd name="connsiteY4" fmla="*/ 1067519 h 1076664"/>
                <a:gd name="connsiteX5" fmla="*/ 250542 w 1437777"/>
                <a:gd name="connsiteY5" fmla="*/ 969547 h 1076664"/>
                <a:gd name="connsiteX6" fmla="*/ 171 w 1437777"/>
                <a:gd name="connsiteY6" fmla="*/ 599433 h 1076664"/>
                <a:gd name="connsiteX7" fmla="*/ 168466 w 1437777"/>
                <a:gd name="connsiteY7" fmla="*/ 209947 h 1076664"/>
                <a:gd name="connsiteX8" fmla="*/ 638662 w 1437777"/>
                <a:gd name="connsiteY8" fmla="*/ 7217 h 1076664"/>
                <a:gd name="connsiteX0" fmla="*/ 638662 w 1429871"/>
                <a:gd name="connsiteY0" fmla="*/ 7217 h 1074680"/>
                <a:gd name="connsiteX1" fmla="*/ 1092798 w 1429871"/>
                <a:gd name="connsiteY1" fmla="*/ 78119 h 1074680"/>
                <a:gd name="connsiteX2" fmla="*/ 1416059 w 1429871"/>
                <a:gd name="connsiteY2" fmla="*/ 387595 h 1074680"/>
                <a:gd name="connsiteX3" fmla="*/ 1311300 w 1429871"/>
                <a:gd name="connsiteY3" fmla="*/ 815781 h 1074680"/>
                <a:gd name="connsiteX4" fmla="*/ 783942 w 1429871"/>
                <a:gd name="connsiteY4" fmla="*/ 1067519 h 1074680"/>
                <a:gd name="connsiteX5" fmla="*/ 250542 w 1429871"/>
                <a:gd name="connsiteY5" fmla="*/ 969547 h 1074680"/>
                <a:gd name="connsiteX6" fmla="*/ 171 w 1429871"/>
                <a:gd name="connsiteY6" fmla="*/ 599433 h 1074680"/>
                <a:gd name="connsiteX7" fmla="*/ 168466 w 1429871"/>
                <a:gd name="connsiteY7" fmla="*/ 209947 h 1074680"/>
                <a:gd name="connsiteX8" fmla="*/ 638662 w 1429871"/>
                <a:gd name="connsiteY8" fmla="*/ 7217 h 107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871" h="1074680">
                  <a:moveTo>
                    <a:pt x="638662" y="7217"/>
                  </a:moveTo>
                  <a:cubicBezTo>
                    <a:pt x="792717" y="-14754"/>
                    <a:pt x="963232" y="14723"/>
                    <a:pt x="1092798" y="78119"/>
                  </a:cubicBezTo>
                  <a:cubicBezTo>
                    <a:pt x="1222364" y="141515"/>
                    <a:pt x="1379642" y="264651"/>
                    <a:pt x="1416059" y="387595"/>
                  </a:cubicBezTo>
                  <a:cubicBezTo>
                    <a:pt x="1452476" y="510539"/>
                    <a:pt x="1416653" y="702460"/>
                    <a:pt x="1311300" y="815781"/>
                  </a:cubicBezTo>
                  <a:cubicBezTo>
                    <a:pt x="1205947" y="929102"/>
                    <a:pt x="960735" y="1041891"/>
                    <a:pt x="783942" y="1067519"/>
                  </a:cubicBezTo>
                  <a:cubicBezTo>
                    <a:pt x="607149" y="1093147"/>
                    <a:pt x="381170" y="1047561"/>
                    <a:pt x="250542" y="969547"/>
                  </a:cubicBezTo>
                  <a:cubicBezTo>
                    <a:pt x="119913" y="891533"/>
                    <a:pt x="-5272" y="744576"/>
                    <a:pt x="171" y="599433"/>
                  </a:cubicBezTo>
                  <a:cubicBezTo>
                    <a:pt x="5614" y="454290"/>
                    <a:pt x="62051" y="308650"/>
                    <a:pt x="168466" y="209947"/>
                  </a:cubicBezTo>
                  <a:cubicBezTo>
                    <a:pt x="274881" y="111244"/>
                    <a:pt x="484607" y="29188"/>
                    <a:pt x="638662" y="7217"/>
                  </a:cubicBezTo>
                  <a:close/>
                </a:path>
              </a:pathLst>
            </a:custGeom>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TextBox 63"/>
            <p:cNvSpPr txBox="1"/>
            <p:nvPr/>
          </p:nvSpPr>
          <p:spPr>
            <a:xfrm>
              <a:off x="4779138" y="6057724"/>
              <a:ext cx="1254286" cy="396605"/>
            </a:xfrm>
            <a:prstGeom prst="rect">
              <a:avLst/>
            </a:prstGeom>
            <a:noFill/>
          </p:spPr>
          <p:txBody>
            <a:bodyPr wrap="none" rtlCol="0">
              <a:spAutoFit/>
            </a:bodyPr>
            <a:lstStyle/>
            <a:p>
              <a:r>
                <a:rPr lang="en-US" sz="1200" b="1" dirty="0" smtClean="0">
                  <a:solidFill>
                    <a:schemeClr val="bg1"/>
                  </a:solidFill>
                  <a:latin typeface="Arial" pitchFamily="34" charset="0"/>
                  <a:cs typeface="Arial" pitchFamily="34" charset="0"/>
                </a:rPr>
                <a:t>2D Plastic</a:t>
              </a:r>
              <a:endParaRPr lang="en-US" sz="1200" b="1" dirty="0">
                <a:solidFill>
                  <a:schemeClr val="bg1"/>
                </a:solidFill>
                <a:latin typeface="Arial" pitchFamily="34" charset="0"/>
                <a:cs typeface="Arial" pitchFamily="34" charset="0"/>
              </a:endParaRPr>
            </a:p>
          </p:txBody>
        </p:sp>
      </p:grpSp>
      <p:cxnSp>
        <p:nvCxnSpPr>
          <p:cNvPr id="65" name="Straight Arrow Connector 64"/>
          <p:cNvCxnSpPr/>
          <p:nvPr/>
        </p:nvCxnSpPr>
        <p:spPr>
          <a:xfrm>
            <a:off x="1359655" y="3825463"/>
            <a:ext cx="12620" cy="430675"/>
          </a:xfrm>
          <a:prstGeom prst="straightConnector1">
            <a:avLst/>
          </a:prstGeom>
          <a:ln w="38100">
            <a:solidFill>
              <a:schemeClr val="tx2">
                <a:lumMod val="75000"/>
              </a:schemeClr>
            </a:solidFill>
            <a:tailEnd type="arrow"/>
          </a:ln>
        </p:spPr>
        <p:style>
          <a:lnRef idx="2">
            <a:schemeClr val="accent1"/>
          </a:lnRef>
          <a:fillRef idx="0">
            <a:schemeClr val="accent1"/>
          </a:fillRef>
          <a:effectRef idx="1">
            <a:schemeClr val="accent1"/>
          </a:effectRef>
          <a:fontRef idx="minor">
            <a:schemeClr val="tx1"/>
          </a:fontRef>
        </p:style>
      </p:cxnSp>
      <p:sp>
        <p:nvSpPr>
          <p:cNvPr id="13" name="Slide Number Placeholder 12"/>
          <p:cNvSpPr>
            <a:spLocks noGrp="1"/>
          </p:cNvSpPr>
          <p:nvPr>
            <p:ph type="sldNum" sz="quarter" idx="12"/>
          </p:nvPr>
        </p:nvSpPr>
        <p:spPr/>
        <p:txBody>
          <a:bodyPr/>
          <a:lstStyle/>
          <a:p>
            <a:fld id="{6F5F5B93-73BC-DA4A-99F3-DB63B9145B1F}" type="slidenum">
              <a:rPr lang="en-US" smtClean="0"/>
              <a:pPr/>
              <a:t>12</a:t>
            </a:fld>
            <a:endParaRPr lang="en-US"/>
          </a:p>
        </p:txBody>
      </p:sp>
      <p:grpSp>
        <p:nvGrpSpPr>
          <p:cNvPr id="30" name="Group 29"/>
          <p:cNvGrpSpPr/>
          <p:nvPr/>
        </p:nvGrpSpPr>
        <p:grpSpPr>
          <a:xfrm>
            <a:off x="4664016" y="1290768"/>
            <a:ext cx="4270665" cy="2534695"/>
            <a:chOff x="4664016" y="1414386"/>
            <a:chExt cx="4270665" cy="2534695"/>
          </a:xfrm>
        </p:grpSpPr>
        <p:cxnSp>
          <p:nvCxnSpPr>
            <p:cNvPr id="67" name="Straight Connector 66"/>
            <p:cNvCxnSpPr/>
            <p:nvPr/>
          </p:nvCxnSpPr>
          <p:spPr>
            <a:xfrm>
              <a:off x="6585635" y="3641304"/>
              <a:ext cx="2033085" cy="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7130046" y="3641304"/>
              <a:ext cx="960519" cy="307777"/>
            </a:xfrm>
            <a:prstGeom prst="rect">
              <a:avLst/>
            </a:prstGeom>
            <a:noFill/>
          </p:spPr>
          <p:txBody>
            <a:bodyPr wrap="none" rtlCol="0">
              <a:spAutoFit/>
            </a:bodyPr>
            <a:lstStyle/>
            <a:p>
              <a:r>
                <a:rPr lang="en-US" sz="1400" b="1" dirty="0" smtClean="0">
                  <a:latin typeface="Arial" pitchFamily="34" charset="0"/>
                  <a:cs typeface="Arial" pitchFamily="34" charset="0"/>
                </a:rPr>
                <a:t>3D Fibrin</a:t>
              </a:r>
              <a:endParaRPr lang="en-US" sz="1400" b="1" dirty="0">
                <a:latin typeface="Arial" pitchFamily="34" charset="0"/>
                <a:cs typeface="Arial" pitchFamily="34" charset="0"/>
              </a:endParaRPr>
            </a:p>
          </p:txBody>
        </p:sp>
        <p:graphicFrame>
          <p:nvGraphicFramePr>
            <p:cNvPr id="69" name="Chart 68"/>
            <p:cNvGraphicFramePr>
              <a:graphicFrameLocks/>
            </p:cNvGraphicFramePr>
            <p:nvPr>
              <p:extLst>
                <p:ext uri="{D42A27DB-BD31-4B8C-83A1-F6EECF244321}">
                  <p14:modId xmlns:p14="http://schemas.microsoft.com/office/powerpoint/2010/main" xmlns="" val="3283486045"/>
                </p:ext>
              </p:extLst>
            </p:nvPr>
          </p:nvGraphicFramePr>
          <p:xfrm>
            <a:off x="4664016" y="1414386"/>
            <a:ext cx="4270665" cy="2451492"/>
          </p:xfrm>
          <a:graphic>
            <a:graphicData uri="http://schemas.openxmlformats.org/drawingml/2006/chart">
              <c:chart xmlns:c="http://schemas.openxmlformats.org/drawingml/2006/chart" xmlns:r="http://schemas.openxmlformats.org/officeDocument/2006/relationships" r:id="rId8"/>
            </a:graphicData>
          </a:graphic>
        </p:graphicFrame>
        <p:cxnSp>
          <p:nvCxnSpPr>
            <p:cNvPr id="72" name="Straight Connector 71"/>
            <p:cNvCxnSpPr/>
            <p:nvPr/>
          </p:nvCxnSpPr>
          <p:spPr>
            <a:xfrm>
              <a:off x="5978931" y="1710283"/>
              <a:ext cx="159501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6791872" y="2226421"/>
              <a:ext cx="158088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H="1">
              <a:off x="7573949" y="1710283"/>
              <a:ext cx="11239" cy="51613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TextBox 75"/>
            <p:cNvSpPr txBox="1"/>
            <p:nvPr/>
          </p:nvSpPr>
          <p:spPr>
            <a:xfrm>
              <a:off x="6585635" y="1514943"/>
              <a:ext cx="287258" cy="338554"/>
            </a:xfrm>
            <a:prstGeom prst="rect">
              <a:avLst/>
            </a:prstGeom>
            <a:noFill/>
          </p:spPr>
          <p:txBody>
            <a:bodyPr wrap="none" rtlCol="0">
              <a:spAutoFit/>
            </a:bodyPr>
            <a:lstStyle/>
            <a:p>
              <a:r>
                <a:rPr lang="en-US" sz="1600" b="1" dirty="0"/>
                <a:t>*</a:t>
              </a:r>
            </a:p>
          </p:txBody>
        </p:sp>
      </p:grpSp>
      <p:sp>
        <p:nvSpPr>
          <p:cNvPr id="78" name="文本框 102"/>
          <p:cNvSpPr txBox="1"/>
          <p:nvPr/>
        </p:nvSpPr>
        <p:spPr>
          <a:xfrm rot="16200000">
            <a:off x="3675265" y="4943440"/>
            <a:ext cx="2338457"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b="1" dirty="0" smtClean="0">
                <a:latin typeface="Arial" panose="020B0604020202020204" pitchFamily="34" charset="0"/>
                <a:ea typeface="Arial Unicode MS" panose="020B0604020202020204" pitchFamily="34" charset="-122"/>
                <a:cs typeface="Arial" panose="020B0604020202020204" pitchFamily="34" charset="0"/>
              </a:rPr>
              <a:t>Fold change in H3K9me</a:t>
            </a:r>
            <a:endParaRPr lang="zh-CN" altLang="en-US" sz="1400" b="1" dirty="0">
              <a:latin typeface="Arial" panose="020B0604020202020204" pitchFamily="34" charset="0"/>
              <a:ea typeface="Arial Unicode MS" panose="020B0604020202020204" pitchFamily="34" charset="-122"/>
              <a:cs typeface="Arial" panose="020B0604020202020204" pitchFamily="34" charset="0"/>
            </a:endParaRPr>
          </a:p>
        </p:txBody>
      </p:sp>
      <p:cxnSp>
        <p:nvCxnSpPr>
          <p:cNvPr id="79" name="Straight Connector 78"/>
          <p:cNvCxnSpPr/>
          <p:nvPr/>
        </p:nvCxnSpPr>
        <p:spPr>
          <a:xfrm>
            <a:off x="6195722" y="4743992"/>
            <a:ext cx="171713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7603436" y="4979180"/>
            <a:ext cx="60628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7912854" y="4734107"/>
            <a:ext cx="0" cy="24507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2" name="TextBox 81"/>
          <p:cNvSpPr txBox="1"/>
          <p:nvPr/>
        </p:nvSpPr>
        <p:spPr>
          <a:xfrm>
            <a:off x="6924539" y="4504363"/>
            <a:ext cx="287258" cy="338554"/>
          </a:xfrm>
          <a:prstGeom prst="rect">
            <a:avLst/>
          </a:prstGeom>
          <a:noFill/>
        </p:spPr>
        <p:txBody>
          <a:bodyPr wrap="none" rtlCol="0">
            <a:spAutoFit/>
          </a:bodyPr>
          <a:lstStyle/>
          <a:p>
            <a:r>
              <a:rPr lang="en-US" sz="1600" b="1" dirty="0"/>
              <a:t>*</a:t>
            </a:r>
          </a:p>
        </p:txBody>
      </p:sp>
      <p:sp>
        <p:nvSpPr>
          <p:cNvPr id="85" name="文本框 102"/>
          <p:cNvSpPr txBox="1"/>
          <p:nvPr/>
        </p:nvSpPr>
        <p:spPr>
          <a:xfrm>
            <a:off x="5697441" y="3886911"/>
            <a:ext cx="2865209"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b="1" dirty="0" err="1" smtClean="0">
                <a:latin typeface="Arial" panose="020B0604020202020204" pitchFamily="34" charset="0"/>
                <a:ea typeface="Arial Unicode MS" panose="020B0604020202020204" pitchFamily="34" charset="-122"/>
                <a:cs typeface="Arial" panose="020B0604020202020204" pitchFamily="34" charset="0"/>
              </a:rPr>
              <a:t>ChIP</a:t>
            </a:r>
            <a:r>
              <a:rPr lang="en-US" altLang="zh-CN" sz="1400" b="1" dirty="0" smtClean="0">
                <a:latin typeface="Arial" panose="020B0604020202020204" pitchFamily="34" charset="0"/>
                <a:ea typeface="Arial Unicode MS" panose="020B0604020202020204" pitchFamily="34" charset="-122"/>
                <a:cs typeface="Arial" panose="020B0604020202020204" pitchFamily="34" charset="0"/>
              </a:rPr>
              <a:t> assay at Sox2 Promoter</a:t>
            </a:r>
            <a:endParaRPr lang="zh-CN" altLang="en-US" sz="1400" b="1" dirty="0">
              <a:latin typeface="Arial" panose="020B0604020202020204" pitchFamily="34" charset="0"/>
              <a:ea typeface="Arial Unicode MS" panose="020B0604020202020204" pitchFamily="34" charset="-122"/>
              <a:cs typeface="Arial" panose="020B0604020202020204" pitchFamily="34" charset="0"/>
            </a:endParaRPr>
          </a:p>
        </p:txBody>
      </p:sp>
      <p:grpSp>
        <p:nvGrpSpPr>
          <p:cNvPr id="3" name="Group 2"/>
          <p:cNvGrpSpPr/>
          <p:nvPr/>
        </p:nvGrpSpPr>
        <p:grpSpPr>
          <a:xfrm>
            <a:off x="1403613" y="3149119"/>
            <a:ext cx="123679" cy="99668"/>
            <a:chOff x="7028885" y="2730325"/>
            <a:chExt cx="123679" cy="99668"/>
          </a:xfrm>
        </p:grpSpPr>
        <p:sp>
          <p:nvSpPr>
            <p:cNvPr id="70" name="Oval 69"/>
            <p:cNvSpPr/>
            <p:nvPr/>
          </p:nvSpPr>
          <p:spPr>
            <a:xfrm rot="20240607" flipV="1">
              <a:off x="7028885" y="2736162"/>
              <a:ext cx="72645" cy="93831"/>
            </a:xfrm>
            <a:prstGeom prst="ellipse">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Oval 70"/>
            <p:cNvSpPr/>
            <p:nvPr/>
          </p:nvSpPr>
          <p:spPr>
            <a:xfrm rot="20240607" flipV="1">
              <a:off x="7079919" y="2730325"/>
              <a:ext cx="72645" cy="93831"/>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75" name="Group 74"/>
          <p:cNvGrpSpPr/>
          <p:nvPr/>
        </p:nvGrpSpPr>
        <p:grpSpPr>
          <a:xfrm>
            <a:off x="1367849" y="3270403"/>
            <a:ext cx="123679" cy="99668"/>
            <a:chOff x="7028885" y="2730325"/>
            <a:chExt cx="123679" cy="99668"/>
          </a:xfrm>
        </p:grpSpPr>
        <p:sp>
          <p:nvSpPr>
            <p:cNvPr id="86" name="Oval 85"/>
            <p:cNvSpPr/>
            <p:nvPr/>
          </p:nvSpPr>
          <p:spPr>
            <a:xfrm rot="20240607" flipV="1">
              <a:off x="7028885" y="2736162"/>
              <a:ext cx="72645" cy="93831"/>
            </a:xfrm>
            <a:prstGeom prst="ellipse">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Oval 86"/>
            <p:cNvSpPr/>
            <p:nvPr/>
          </p:nvSpPr>
          <p:spPr>
            <a:xfrm rot="20240607" flipV="1">
              <a:off x="7079919" y="2730325"/>
              <a:ext cx="72645" cy="93831"/>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88" name="Group 87"/>
          <p:cNvGrpSpPr/>
          <p:nvPr/>
        </p:nvGrpSpPr>
        <p:grpSpPr>
          <a:xfrm>
            <a:off x="1123694" y="3024172"/>
            <a:ext cx="123679" cy="99668"/>
            <a:chOff x="7028885" y="2730325"/>
            <a:chExt cx="123679" cy="99668"/>
          </a:xfrm>
        </p:grpSpPr>
        <p:sp>
          <p:nvSpPr>
            <p:cNvPr id="89" name="Oval 88"/>
            <p:cNvSpPr/>
            <p:nvPr/>
          </p:nvSpPr>
          <p:spPr>
            <a:xfrm rot="20240607" flipV="1">
              <a:off x="7028885" y="2736162"/>
              <a:ext cx="72645" cy="93831"/>
            </a:xfrm>
            <a:prstGeom prst="ellipse">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Oval 89"/>
            <p:cNvSpPr/>
            <p:nvPr/>
          </p:nvSpPr>
          <p:spPr>
            <a:xfrm rot="20240607" flipV="1">
              <a:off x="7079919" y="2730325"/>
              <a:ext cx="72645" cy="93831"/>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91" name="Group 90"/>
          <p:cNvGrpSpPr/>
          <p:nvPr/>
        </p:nvGrpSpPr>
        <p:grpSpPr>
          <a:xfrm>
            <a:off x="1128044" y="3210197"/>
            <a:ext cx="123679" cy="99668"/>
            <a:chOff x="7028885" y="2730325"/>
            <a:chExt cx="123679" cy="99668"/>
          </a:xfrm>
        </p:grpSpPr>
        <p:sp>
          <p:nvSpPr>
            <p:cNvPr id="92" name="Oval 91"/>
            <p:cNvSpPr/>
            <p:nvPr/>
          </p:nvSpPr>
          <p:spPr>
            <a:xfrm rot="20240607" flipV="1">
              <a:off x="7028885" y="2736162"/>
              <a:ext cx="72645" cy="93831"/>
            </a:xfrm>
            <a:prstGeom prst="ellipse">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3" name="Oval 92"/>
            <p:cNvSpPr/>
            <p:nvPr/>
          </p:nvSpPr>
          <p:spPr>
            <a:xfrm rot="20240607" flipV="1">
              <a:off x="7079919" y="2730325"/>
              <a:ext cx="72645" cy="93831"/>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94" name="Group 93"/>
          <p:cNvGrpSpPr/>
          <p:nvPr/>
        </p:nvGrpSpPr>
        <p:grpSpPr>
          <a:xfrm>
            <a:off x="1251723" y="3068169"/>
            <a:ext cx="123679" cy="99668"/>
            <a:chOff x="7028885" y="2730325"/>
            <a:chExt cx="123679" cy="99668"/>
          </a:xfrm>
        </p:grpSpPr>
        <p:sp>
          <p:nvSpPr>
            <p:cNvPr id="95" name="Oval 94"/>
            <p:cNvSpPr/>
            <p:nvPr/>
          </p:nvSpPr>
          <p:spPr>
            <a:xfrm rot="20240607" flipV="1">
              <a:off x="7028885" y="2736162"/>
              <a:ext cx="72645" cy="93831"/>
            </a:xfrm>
            <a:prstGeom prst="ellipse">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Oval 95"/>
            <p:cNvSpPr/>
            <p:nvPr/>
          </p:nvSpPr>
          <p:spPr>
            <a:xfrm rot="20240607" flipV="1">
              <a:off x="7079919" y="2730325"/>
              <a:ext cx="72645" cy="93831"/>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97" name="Group 96"/>
          <p:cNvGrpSpPr/>
          <p:nvPr/>
        </p:nvGrpSpPr>
        <p:grpSpPr>
          <a:xfrm>
            <a:off x="1172895" y="3334051"/>
            <a:ext cx="123679" cy="99668"/>
            <a:chOff x="7028885" y="2730325"/>
            <a:chExt cx="123679" cy="99668"/>
          </a:xfrm>
        </p:grpSpPr>
        <p:sp>
          <p:nvSpPr>
            <p:cNvPr id="98" name="Oval 97"/>
            <p:cNvSpPr/>
            <p:nvPr/>
          </p:nvSpPr>
          <p:spPr>
            <a:xfrm rot="20240607" flipV="1">
              <a:off x="7028885" y="2736162"/>
              <a:ext cx="72645" cy="93831"/>
            </a:xfrm>
            <a:prstGeom prst="ellipse">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9" name="Oval 98"/>
            <p:cNvSpPr/>
            <p:nvPr/>
          </p:nvSpPr>
          <p:spPr>
            <a:xfrm rot="20240607" flipV="1">
              <a:off x="7079919" y="2730325"/>
              <a:ext cx="72645" cy="93831"/>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0" name="Group 99"/>
          <p:cNvGrpSpPr/>
          <p:nvPr/>
        </p:nvGrpSpPr>
        <p:grpSpPr>
          <a:xfrm>
            <a:off x="1003944" y="3070863"/>
            <a:ext cx="123679" cy="99668"/>
            <a:chOff x="7028885" y="2730325"/>
            <a:chExt cx="123679" cy="99668"/>
          </a:xfrm>
        </p:grpSpPr>
        <p:sp>
          <p:nvSpPr>
            <p:cNvPr id="101" name="Oval 100"/>
            <p:cNvSpPr/>
            <p:nvPr/>
          </p:nvSpPr>
          <p:spPr>
            <a:xfrm rot="20240607" flipV="1">
              <a:off x="7028885" y="2736162"/>
              <a:ext cx="72645" cy="93831"/>
            </a:xfrm>
            <a:prstGeom prst="ellipse">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2" name="Oval 101"/>
            <p:cNvSpPr/>
            <p:nvPr/>
          </p:nvSpPr>
          <p:spPr>
            <a:xfrm rot="20240607" flipV="1">
              <a:off x="7079919" y="2730325"/>
              <a:ext cx="72645" cy="93831"/>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3" name="Group 102"/>
          <p:cNvGrpSpPr/>
          <p:nvPr/>
        </p:nvGrpSpPr>
        <p:grpSpPr>
          <a:xfrm>
            <a:off x="966656" y="3233029"/>
            <a:ext cx="123679" cy="99668"/>
            <a:chOff x="7028885" y="2730325"/>
            <a:chExt cx="123679" cy="99668"/>
          </a:xfrm>
        </p:grpSpPr>
        <p:sp>
          <p:nvSpPr>
            <p:cNvPr id="104" name="Oval 103"/>
            <p:cNvSpPr/>
            <p:nvPr/>
          </p:nvSpPr>
          <p:spPr>
            <a:xfrm rot="20240607" flipV="1">
              <a:off x="7028885" y="2736162"/>
              <a:ext cx="72645" cy="93831"/>
            </a:xfrm>
            <a:prstGeom prst="ellipse">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5" name="Oval 104"/>
            <p:cNvSpPr/>
            <p:nvPr/>
          </p:nvSpPr>
          <p:spPr>
            <a:xfrm rot="20240607" flipV="1">
              <a:off x="7079919" y="2730325"/>
              <a:ext cx="72645" cy="93831"/>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 name="Group 10"/>
          <p:cNvGrpSpPr>
            <a:grpSpLocks noChangeAspect="1"/>
          </p:cNvGrpSpPr>
          <p:nvPr/>
        </p:nvGrpSpPr>
        <p:grpSpPr>
          <a:xfrm>
            <a:off x="1090845" y="4866796"/>
            <a:ext cx="436544" cy="318897"/>
            <a:chOff x="1090845" y="4866796"/>
            <a:chExt cx="560636" cy="409547"/>
          </a:xfrm>
        </p:grpSpPr>
        <p:grpSp>
          <p:nvGrpSpPr>
            <p:cNvPr id="106" name="Group 105"/>
            <p:cNvGrpSpPr/>
            <p:nvPr/>
          </p:nvGrpSpPr>
          <p:grpSpPr>
            <a:xfrm>
              <a:off x="1527802" y="4991743"/>
              <a:ext cx="123679" cy="99668"/>
              <a:chOff x="7028885" y="2730325"/>
              <a:chExt cx="123679" cy="99668"/>
            </a:xfrm>
          </p:grpSpPr>
          <p:sp>
            <p:nvSpPr>
              <p:cNvPr id="107" name="Oval 106"/>
              <p:cNvSpPr/>
              <p:nvPr/>
            </p:nvSpPr>
            <p:spPr>
              <a:xfrm rot="20240607" flipV="1">
                <a:off x="7028885" y="2736162"/>
                <a:ext cx="72645" cy="93831"/>
              </a:xfrm>
              <a:prstGeom prst="ellipse">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Oval 107"/>
              <p:cNvSpPr/>
              <p:nvPr/>
            </p:nvSpPr>
            <p:spPr>
              <a:xfrm rot="20240607" flipV="1">
                <a:off x="7079919" y="2730325"/>
                <a:ext cx="72645" cy="93831"/>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9" name="Group 108"/>
            <p:cNvGrpSpPr/>
            <p:nvPr/>
          </p:nvGrpSpPr>
          <p:grpSpPr>
            <a:xfrm>
              <a:off x="1492038" y="5113027"/>
              <a:ext cx="123679" cy="99668"/>
              <a:chOff x="7028885" y="2730325"/>
              <a:chExt cx="123679" cy="99668"/>
            </a:xfrm>
          </p:grpSpPr>
          <p:sp>
            <p:nvSpPr>
              <p:cNvPr id="110" name="Oval 109"/>
              <p:cNvSpPr/>
              <p:nvPr/>
            </p:nvSpPr>
            <p:spPr>
              <a:xfrm rot="20240607" flipV="1">
                <a:off x="7028885" y="2736162"/>
                <a:ext cx="72645" cy="93831"/>
              </a:xfrm>
              <a:prstGeom prst="ellipse">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1" name="Oval 110"/>
              <p:cNvSpPr/>
              <p:nvPr/>
            </p:nvSpPr>
            <p:spPr>
              <a:xfrm rot="20240607" flipV="1">
                <a:off x="7079919" y="2730325"/>
                <a:ext cx="72645" cy="93831"/>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2" name="Group 111"/>
            <p:cNvGrpSpPr/>
            <p:nvPr/>
          </p:nvGrpSpPr>
          <p:grpSpPr>
            <a:xfrm>
              <a:off x="1247883" y="4866796"/>
              <a:ext cx="123679" cy="99668"/>
              <a:chOff x="7028885" y="2730325"/>
              <a:chExt cx="123679" cy="99668"/>
            </a:xfrm>
          </p:grpSpPr>
          <p:sp>
            <p:nvSpPr>
              <p:cNvPr id="113" name="Oval 112"/>
              <p:cNvSpPr/>
              <p:nvPr/>
            </p:nvSpPr>
            <p:spPr>
              <a:xfrm rot="20240607" flipV="1">
                <a:off x="7028885" y="2736162"/>
                <a:ext cx="72645" cy="93831"/>
              </a:xfrm>
              <a:prstGeom prst="ellipse">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4" name="Oval 113"/>
              <p:cNvSpPr/>
              <p:nvPr/>
            </p:nvSpPr>
            <p:spPr>
              <a:xfrm rot="20240607" flipV="1">
                <a:off x="7079919" y="2730325"/>
                <a:ext cx="72645" cy="93831"/>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5" name="Group 114"/>
            <p:cNvGrpSpPr/>
            <p:nvPr/>
          </p:nvGrpSpPr>
          <p:grpSpPr>
            <a:xfrm>
              <a:off x="1252233" y="5052821"/>
              <a:ext cx="123679" cy="99668"/>
              <a:chOff x="7028885" y="2730325"/>
              <a:chExt cx="123679" cy="99668"/>
            </a:xfrm>
          </p:grpSpPr>
          <p:sp>
            <p:nvSpPr>
              <p:cNvPr id="116" name="Oval 115"/>
              <p:cNvSpPr/>
              <p:nvPr/>
            </p:nvSpPr>
            <p:spPr>
              <a:xfrm rot="20240607" flipV="1">
                <a:off x="7028885" y="2736162"/>
                <a:ext cx="72645" cy="93831"/>
              </a:xfrm>
              <a:prstGeom prst="ellipse">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7" name="Oval 116"/>
              <p:cNvSpPr/>
              <p:nvPr/>
            </p:nvSpPr>
            <p:spPr>
              <a:xfrm rot="20240607" flipV="1">
                <a:off x="7079919" y="2730325"/>
                <a:ext cx="72645" cy="93831"/>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8" name="Group 117"/>
            <p:cNvGrpSpPr/>
            <p:nvPr/>
          </p:nvGrpSpPr>
          <p:grpSpPr>
            <a:xfrm>
              <a:off x="1375912" y="4910793"/>
              <a:ext cx="123679" cy="99668"/>
              <a:chOff x="7028885" y="2730325"/>
              <a:chExt cx="123679" cy="99668"/>
            </a:xfrm>
          </p:grpSpPr>
          <p:sp>
            <p:nvSpPr>
              <p:cNvPr id="119" name="Oval 118"/>
              <p:cNvSpPr/>
              <p:nvPr/>
            </p:nvSpPr>
            <p:spPr>
              <a:xfrm rot="20240607" flipV="1">
                <a:off x="7028885" y="2736162"/>
                <a:ext cx="72645" cy="93831"/>
              </a:xfrm>
              <a:prstGeom prst="ellipse">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0" name="Oval 119"/>
              <p:cNvSpPr/>
              <p:nvPr/>
            </p:nvSpPr>
            <p:spPr>
              <a:xfrm rot="20240607" flipV="1">
                <a:off x="7079919" y="2730325"/>
                <a:ext cx="72645" cy="93831"/>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1" name="Group 120"/>
            <p:cNvGrpSpPr/>
            <p:nvPr/>
          </p:nvGrpSpPr>
          <p:grpSpPr>
            <a:xfrm>
              <a:off x="1297084" y="5176675"/>
              <a:ext cx="123679" cy="99668"/>
              <a:chOff x="7028885" y="2730325"/>
              <a:chExt cx="123679" cy="99668"/>
            </a:xfrm>
          </p:grpSpPr>
          <p:sp>
            <p:nvSpPr>
              <p:cNvPr id="122" name="Oval 121"/>
              <p:cNvSpPr/>
              <p:nvPr/>
            </p:nvSpPr>
            <p:spPr>
              <a:xfrm rot="20240607" flipV="1">
                <a:off x="7028885" y="2736162"/>
                <a:ext cx="72645" cy="93831"/>
              </a:xfrm>
              <a:prstGeom prst="ellipse">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3" name="Oval 122"/>
              <p:cNvSpPr/>
              <p:nvPr/>
            </p:nvSpPr>
            <p:spPr>
              <a:xfrm rot="20240607" flipV="1">
                <a:off x="7079919" y="2730325"/>
                <a:ext cx="72645" cy="93831"/>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4" name="Group 123"/>
            <p:cNvGrpSpPr/>
            <p:nvPr/>
          </p:nvGrpSpPr>
          <p:grpSpPr>
            <a:xfrm>
              <a:off x="1128133" y="4913487"/>
              <a:ext cx="123679" cy="99668"/>
              <a:chOff x="7028885" y="2730325"/>
              <a:chExt cx="123679" cy="99668"/>
            </a:xfrm>
          </p:grpSpPr>
          <p:sp>
            <p:nvSpPr>
              <p:cNvPr id="125" name="Oval 124"/>
              <p:cNvSpPr/>
              <p:nvPr/>
            </p:nvSpPr>
            <p:spPr>
              <a:xfrm rot="20240607" flipV="1">
                <a:off x="7028885" y="2736162"/>
                <a:ext cx="72645" cy="93831"/>
              </a:xfrm>
              <a:prstGeom prst="ellipse">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6" name="Oval 125"/>
              <p:cNvSpPr/>
              <p:nvPr/>
            </p:nvSpPr>
            <p:spPr>
              <a:xfrm rot="20240607" flipV="1">
                <a:off x="7079919" y="2730325"/>
                <a:ext cx="72645" cy="93831"/>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7" name="Group 126"/>
            <p:cNvGrpSpPr/>
            <p:nvPr/>
          </p:nvGrpSpPr>
          <p:grpSpPr>
            <a:xfrm>
              <a:off x="1090845" y="5075653"/>
              <a:ext cx="123679" cy="99668"/>
              <a:chOff x="7028885" y="2730325"/>
              <a:chExt cx="123679" cy="99668"/>
            </a:xfrm>
          </p:grpSpPr>
          <p:sp>
            <p:nvSpPr>
              <p:cNvPr id="128" name="Oval 127"/>
              <p:cNvSpPr/>
              <p:nvPr/>
            </p:nvSpPr>
            <p:spPr>
              <a:xfrm rot="20240607" flipV="1">
                <a:off x="7028885" y="2736162"/>
                <a:ext cx="72645" cy="93831"/>
              </a:xfrm>
              <a:prstGeom prst="ellipse">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9" name="Oval 128"/>
              <p:cNvSpPr/>
              <p:nvPr/>
            </p:nvSpPr>
            <p:spPr>
              <a:xfrm rot="20240607" flipV="1">
                <a:off x="7079919" y="2730325"/>
                <a:ext cx="72645" cy="93831"/>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cxnSp>
        <p:nvCxnSpPr>
          <p:cNvPr id="131" name="Straight Connector 130"/>
          <p:cNvCxnSpPr/>
          <p:nvPr/>
        </p:nvCxnSpPr>
        <p:spPr>
          <a:xfrm>
            <a:off x="5887610" y="4979180"/>
            <a:ext cx="60628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a:off x="6197028" y="4734107"/>
            <a:ext cx="0" cy="24507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267814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Substrate stiffness regulates H3K9-me in control melanoma cells </a:t>
            </a:r>
            <a:endParaRPr lang="en-US" dirty="0"/>
          </a:p>
        </p:txBody>
      </p:sp>
      <p:grpSp>
        <p:nvGrpSpPr>
          <p:cNvPr id="3" name="Group 2"/>
          <p:cNvGrpSpPr/>
          <p:nvPr/>
        </p:nvGrpSpPr>
        <p:grpSpPr>
          <a:xfrm>
            <a:off x="454943" y="1762518"/>
            <a:ext cx="4166506" cy="1913766"/>
            <a:chOff x="454943" y="1762518"/>
            <a:chExt cx="4166506" cy="1913766"/>
          </a:xfrm>
        </p:grpSpPr>
        <p:pic>
          <p:nvPicPr>
            <p:cNvPr id="5" name="Picture 9" descr="C:\Arash\UIUC\Documents\Bio-\Projects\Histone Probes\Histone Methylation\B16\081512_H3K9_B16\8kPa\Fibrinogen\Dish1\Analysis\Cell14\Color_images\Cell14_2_rev1.tif"/>
            <p:cNvPicPr>
              <a:picLocks noChangeAspect="1" noChangeArrowheads="1"/>
            </p:cNvPicPr>
            <p:nvPr/>
          </p:nvPicPr>
          <p:blipFill rotWithShape="1">
            <a:blip r:embed="rId3" cstate="print">
              <a:extLst>
                <a:ext uri="{BEBA8EAE-BF5A-486C-A8C5-ECC9F3942E4B}">
                  <a14:imgProps xmlns:a14="http://schemas.microsoft.com/office/drawing/2010/main" xmlns="">
                    <a14:imgLayer r:embed="rId4">
                      <a14:imgEffect>
                        <a14:backgroundRemoval t="10000" b="90000" l="10000" r="90000"/>
                      </a14:imgEffect>
                    </a14:imgLayer>
                  </a14:imgProps>
                </a:ext>
                <a:ext uri="{28A0092B-C50C-407E-A947-70E740481C1C}">
                  <a14:useLocalDpi xmlns:a14="http://schemas.microsoft.com/office/drawing/2010/main" xmlns="" val="0"/>
                </a:ext>
              </a:extLst>
            </a:blip>
            <a:srcRect l="28951" t="9648" r="33088" b="12434"/>
            <a:stretch/>
          </p:blipFill>
          <p:spPr bwMode="auto">
            <a:xfrm>
              <a:off x="3389627" y="2811861"/>
              <a:ext cx="890181" cy="817325"/>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icture 8" descr="C:\Arash\UIUC\Documents\Bio-\Projects\Histone Probes\Histone Methylation\B16\081312_B16_H3K9\8kPa\Collagen\Dish1\Analysis\Cell37\Color_images\Cell37_2_rev1.tif"/>
            <p:cNvPicPr>
              <a:picLocks noChangeAspect="1" noChangeArrowheads="1"/>
            </p:cNvPicPr>
            <p:nvPr/>
          </p:nvPicPr>
          <p:blipFill rotWithShape="1">
            <a:blip r:embed="rId5" cstate="print">
              <a:extLst>
                <a:ext uri="{BEBA8EAE-BF5A-486C-A8C5-ECC9F3942E4B}">
                  <a14:imgProps xmlns:a14="http://schemas.microsoft.com/office/drawing/2010/main" xmlns="">
                    <a14:imgLayer r:embed="rId6">
                      <a14:imgEffect>
                        <a14:backgroundRemoval t="10000" b="90000" l="10000" r="90000"/>
                      </a14:imgEffect>
                    </a14:imgLayer>
                  </a14:imgProps>
                </a:ext>
                <a:ext uri="{28A0092B-C50C-407E-A947-70E740481C1C}">
                  <a14:useLocalDpi xmlns:a14="http://schemas.microsoft.com/office/drawing/2010/main" xmlns="" val="0"/>
                </a:ext>
              </a:extLst>
            </a:blip>
            <a:srcRect l="28707" t="9651" r="33081" b="10730"/>
            <a:stretch/>
          </p:blipFill>
          <p:spPr bwMode="auto">
            <a:xfrm>
              <a:off x="3383741" y="1950016"/>
              <a:ext cx="896066" cy="83516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descr="C:\Arash\UIUC\Documents\Bio-\Projects\Histone Probes\Histone Methylation\B16\081212_H3K9_B16\2kPa\Fibrinogen\Dish1\Analysis\Cell13\Color_images\Cell13_2_rev1.tif"/>
            <p:cNvPicPr>
              <a:picLocks noChangeAspect="1" noChangeArrowheads="1"/>
            </p:cNvPicPr>
            <p:nvPr/>
          </p:nvPicPr>
          <p:blipFill rotWithShape="1">
            <a:blip r:embed="rId7" cstate="print">
              <a:extLst>
                <a:ext uri="{BEBA8EAE-BF5A-486C-A8C5-ECC9F3942E4B}">
                  <a14:imgProps xmlns:a14="http://schemas.microsoft.com/office/drawing/2010/main" xmlns="">
                    <a14:imgLayer r:embed="rId8">
                      <a14:imgEffect>
                        <a14:backgroundRemoval t="10000" b="90000" l="10000" r="90000"/>
                      </a14:imgEffect>
                    </a14:imgLayer>
                  </a14:imgProps>
                </a:ext>
                <a:ext uri="{28A0092B-C50C-407E-A947-70E740481C1C}">
                  <a14:useLocalDpi xmlns:a14="http://schemas.microsoft.com/office/drawing/2010/main" xmlns="" val="0"/>
                </a:ext>
              </a:extLst>
            </a:blip>
            <a:srcRect l="28957" t="9665" r="33082" b="12685"/>
            <a:stretch/>
          </p:blipFill>
          <p:spPr bwMode="auto">
            <a:xfrm>
              <a:off x="2477249" y="2814677"/>
              <a:ext cx="890181" cy="814509"/>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C:\Arash\UIUC\Documents\Bio-\Projects\Histone Probes\Histone Methylation\B16\081212_H3K9_B16\2kPa\Collagen\Dish1\Analysis\Cell5\Color_images\Cell5_2_rev1.tif"/>
            <p:cNvPicPr>
              <a:picLocks noChangeAspect="1" noChangeArrowheads="1"/>
            </p:cNvPicPr>
            <p:nvPr/>
          </p:nvPicPr>
          <p:blipFill rotWithShape="1">
            <a:blip r:embed="rId9" cstate="print">
              <a:extLst>
                <a:ext uri="{BEBA8EAE-BF5A-486C-A8C5-ECC9F3942E4B}">
                  <a14:imgProps xmlns:a14="http://schemas.microsoft.com/office/drawing/2010/main" xmlns="">
                    <a14:imgLayer r:embed="rId10">
                      <a14:imgEffect>
                        <a14:backgroundRemoval t="10000" b="90000" l="10000" r="90000"/>
                      </a14:imgEffect>
                    </a14:imgLayer>
                  </a14:imgProps>
                </a:ext>
                <a:ext uri="{28A0092B-C50C-407E-A947-70E740481C1C}">
                  <a14:useLocalDpi xmlns:a14="http://schemas.microsoft.com/office/drawing/2010/main" xmlns="" val="0"/>
                </a:ext>
              </a:extLst>
            </a:blip>
            <a:srcRect l="28648" t="9303" r="33015" b="10541"/>
            <a:stretch/>
          </p:blipFill>
          <p:spPr bwMode="auto">
            <a:xfrm>
              <a:off x="2468432" y="1947200"/>
              <a:ext cx="898998" cy="840794"/>
            </a:xfrm>
            <a:prstGeom prst="rect">
              <a:avLst/>
            </a:prstGeom>
            <a:noFill/>
            <a:extLst>
              <a:ext uri="{909E8E84-426E-40dd-AFC4-6F175D3DCCD1}">
                <a14:hiddenFill xmlns="" xmlns:a14="http://schemas.microsoft.com/office/drawing/2010/main">
                  <a:solidFill>
                    <a:srgbClr val="FFFFFF"/>
                  </a:solidFill>
                </a14:hiddenFill>
              </a:ext>
            </a:extLst>
          </p:spPr>
        </p:pic>
        <p:pic>
          <p:nvPicPr>
            <p:cNvPr id="9" name="Picture 4" descr="C:\Arash\UIUC\Documents\Bio-\Projects\Histone Probes\Histone Methylation\B16\081112_H3K9_B16\0.6kPa\Collagen\Dish2\Analysis\Cell10\Color_images\Cell10_2_rev1.tif"/>
            <p:cNvPicPr>
              <a:picLocks noChangeAspect="1" noChangeArrowheads="1"/>
            </p:cNvPicPr>
            <p:nvPr/>
          </p:nvPicPr>
          <p:blipFill rotWithShape="1">
            <a:blip r:embed="rId11" cstate="print">
              <a:extLst>
                <a:ext uri="{BEBA8EAE-BF5A-486C-A8C5-ECC9F3942E4B}">
                  <a14:imgProps xmlns:a14="http://schemas.microsoft.com/office/drawing/2010/main" xmlns="">
                    <a14:imgLayer r:embed="rId12">
                      <a14:imgEffect>
                        <a14:backgroundRemoval t="10000" b="90000" l="10000" r="90000"/>
                      </a14:imgEffect>
                    </a14:imgLayer>
                  </a14:imgProps>
                </a:ext>
                <a:ext uri="{28A0092B-C50C-407E-A947-70E740481C1C}">
                  <a14:useLocalDpi xmlns:a14="http://schemas.microsoft.com/office/drawing/2010/main" xmlns="" val="0"/>
                </a:ext>
              </a:extLst>
            </a:blip>
            <a:srcRect l="28833" t="9374" r="33028" b="10468"/>
            <a:stretch/>
          </p:blipFill>
          <p:spPr bwMode="auto">
            <a:xfrm>
              <a:off x="1560697" y="1947189"/>
              <a:ext cx="894354" cy="840815"/>
            </a:xfrm>
            <a:prstGeom prst="rect">
              <a:avLst/>
            </a:prstGeom>
            <a:noFill/>
            <a:extLst>
              <a:ext uri="{909E8E84-426E-40dd-AFC4-6F175D3DCCD1}">
                <a14:hiddenFill xmlns="" xmlns:a14="http://schemas.microsoft.com/office/drawing/2010/main">
                  <a:solidFill>
                    <a:srgbClr val="FFFFFF"/>
                  </a:solidFill>
                </a14:hiddenFill>
              </a:ext>
            </a:extLst>
          </p:spPr>
        </p:pic>
        <p:pic>
          <p:nvPicPr>
            <p:cNvPr id="10" name="Picture 2" descr="C:\Arash\UIUC\Documents\Bio-\Projects\Histone Probes\Histone Methylation\B16\081012_H3K9_B16\0.15 kPa\Collagen\Dish1\Analysis\Cell19\Color_images\Cell19_2_rev1.tif"/>
            <p:cNvPicPr>
              <a:picLocks noChangeAspect="1" noChangeArrowheads="1"/>
            </p:cNvPicPr>
            <p:nvPr/>
          </p:nvPicPr>
          <p:blipFill rotWithShape="1">
            <a:blip r:embed="rId13" cstate="print">
              <a:extLst>
                <a:ext uri="{BEBA8EAE-BF5A-486C-A8C5-ECC9F3942E4B}">
                  <a14:imgProps xmlns:a14="http://schemas.microsoft.com/office/drawing/2010/main" xmlns="">
                    <a14:imgLayer r:embed="rId14">
                      <a14:imgEffect>
                        <a14:backgroundRemoval t="10000" b="90000" l="10000" r="90000"/>
                      </a14:imgEffect>
                    </a14:imgLayer>
                  </a14:imgProps>
                </a:ext>
                <a:ext uri="{28A0092B-C50C-407E-A947-70E740481C1C}">
                  <a14:useLocalDpi xmlns:a14="http://schemas.microsoft.com/office/drawing/2010/main" xmlns="" val="0"/>
                </a:ext>
              </a:extLst>
            </a:blip>
            <a:srcRect l="28878" t="9787" r="32910" b="10325"/>
            <a:stretch/>
          </p:blipFill>
          <p:spPr bwMode="auto">
            <a:xfrm>
              <a:off x="646607" y="1948605"/>
              <a:ext cx="896066" cy="837983"/>
            </a:xfrm>
            <a:prstGeom prst="rect">
              <a:avLst/>
            </a:prstGeom>
            <a:noFill/>
            <a:extLst>
              <a:ext uri="{909E8E84-426E-40dd-AFC4-6F175D3DCCD1}">
                <a14:hiddenFill xmlns="" xmlns:a14="http://schemas.microsoft.com/office/drawing/2010/main">
                  <a:solidFill>
                    <a:srgbClr val="FFFFFF"/>
                  </a:solidFill>
                </a14:hiddenFill>
              </a:ext>
            </a:extLst>
          </p:spPr>
        </p:pic>
        <p:pic>
          <p:nvPicPr>
            <p:cNvPr id="11" name="Picture 3" descr="C:\Arash\UIUC\Documents\Bio-\Projects\Histone Probes\Histone Methylation\B16\081012_H3K9_B16\0.15 kPa\Fibinogen\Dish1\Analysis\Cell14\Color_images\Cell14_2_rev1.tif"/>
            <p:cNvPicPr>
              <a:picLocks noChangeAspect="1" noChangeArrowheads="1"/>
            </p:cNvPicPr>
            <p:nvPr/>
          </p:nvPicPr>
          <p:blipFill rotWithShape="1">
            <a:blip r:embed="rId15" cstate="print">
              <a:extLst>
                <a:ext uri="{BEBA8EAE-BF5A-486C-A8C5-ECC9F3942E4B}">
                  <a14:imgProps xmlns:a14="http://schemas.microsoft.com/office/drawing/2010/main" xmlns="">
                    <a14:imgLayer r:embed="rId16">
                      <a14:imgEffect>
                        <a14:backgroundRemoval t="10000" b="90000" l="10000" r="90000"/>
                      </a14:imgEffect>
                    </a14:imgLayer>
                  </a14:imgProps>
                </a:ext>
                <a:ext uri="{28A0092B-C50C-407E-A947-70E740481C1C}">
                  <a14:useLocalDpi xmlns:a14="http://schemas.microsoft.com/office/drawing/2010/main" xmlns="" val="0"/>
                </a:ext>
              </a:extLst>
            </a:blip>
            <a:srcRect l="28669" t="9907" r="32869" b="13185"/>
            <a:stretch/>
          </p:blipFill>
          <p:spPr bwMode="auto">
            <a:xfrm>
              <a:off x="643676" y="2811862"/>
              <a:ext cx="901929" cy="817323"/>
            </a:xfrm>
            <a:prstGeom prst="rect">
              <a:avLst/>
            </a:prstGeom>
            <a:noFill/>
            <a:extLst>
              <a:ext uri="{909E8E84-426E-40dd-AFC4-6F175D3DCCD1}">
                <a14:hiddenFill xmlns="" xmlns:a14="http://schemas.microsoft.com/office/drawing/2010/main">
                  <a:solidFill>
                    <a:srgbClr val="FFFFFF"/>
                  </a:solidFill>
                </a14:hiddenFill>
              </a:ext>
            </a:extLst>
          </p:spPr>
        </p:pic>
        <p:pic>
          <p:nvPicPr>
            <p:cNvPr id="12" name="Picture 10" descr="C:\Arash\UIUC\Documents\Bio-\Projects\Histone Probes\Histone Methylation\B16\081612_H3K9_B16\0.6kPa\Fibrinogen\Dish1\Analysis\Cell8\Color_images\Cell8_2_rev1.tif"/>
            <p:cNvPicPr>
              <a:picLocks noChangeAspect="1" noChangeArrowheads="1"/>
            </p:cNvPicPr>
            <p:nvPr/>
          </p:nvPicPr>
          <p:blipFill rotWithShape="1">
            <a:blip r:embed="rId17" cstate="print">
              <a:extLst>
                <a:ext uri="{BEBA8EAE-BF5A-486C-A8C5-ECC9F3942E4B}">
                  <a14:imgProps xmlns:a14="http://schemas.microsoft.com/office/drawing/2010/main" xmlns="">
                    <a14:imgLayer r:embed="rId18">
                      <a14:imgEffect>
                        <a14:backgroundRemoval t="10000" b="90000" l="10000" r="90000"/>
                      </a14:imgEffect>
                    </a14:imgLayer>
                  </a14:imgProps>
                </a:ext>
                <a:ext uri="{28A0092B-C50C-407E-A947-70E740481C1C}">
                  <a14:useLocalDpi xmlns:a14="http://schemas.microsoft.com/office/drawing/2010/main" xmlns="" val="0"/>
                </a:ext>
              </a:extLst>
            </a:blip>
            <a:srcRect l="28946" t="9499" r="33218" b="12784"/>
            <a:stretch/>
          </p:blipFill>
          <p:spPr bwMode="auto">
            <a:xfrm>
              <a:off x="1564687" y="2813974"/>
              <a:ext cx="887250" cy="815211"/>
            </a:xfrm>
            <a:prstGeom prst="rect">
              <a:avLst/>
            </a:prstGeom>
            <a:noFill/>
            <a:extLst>
              <a:ext uri="{909E8E84-426E-40dd-AFC4-6F175D3DCCD1}">
                <a14:hiddenFill xmlns="" xmlns:a14="http://schemas.microsoft.com/office/drawing/2010/main">
                  <a:solidFill>
                    <a:srgbClr val="FFFFFF"/>
                  </a:solidFill>
                </a14:hiddenFill>
              </a:ext>
            </a:extLst>
          </p:spPr>
        </p:pic>
        <p:sp>
          <p:nvSpPr>
            <p:cNvPr id="13" name="TextBox 12"/>
            <p:cNvSpPr txBox="1"/>
            <p:nvPr/>
          </p:nvSpPr>
          <p:spPr>
            <a:xfrm>
              <a:off x="646606" y="1762518"/>
              <a:ext cx="894654" cy="157580"/>
            </a:xfrm>
            <a:prstGeom prst="rect">
              <a:avLst/>
            </a:prstGeom>
            <a:solidFill>
              <a:schemeClr val="tx1"/>
            </a:solidFill>
          </p:spPr>
          <p:txBody>
            <a:bodyPr wrap="square" lIns="0" tIns="0" rIns="0" bIns="0" rtlCol="0">
              <a:spAutoFit/>
            </a:bodyPr>
            <a:lstStyle/>
            <a:p>
              <a:pPr algn="ctr"/>
              <a:r>
                <a:rPr lang="en-US" sz="1100" b="1" dirty="0" smtClean="0">
                  <a:solidFill>
                    <a:schemeClr val="bg1"/>
                  </a:solidFill>
                  <a:latin typeface="Arial" pitchFamily="34" charset="0"/>
                  <a:cs typeface="Arial" pitchFamily="34" charset="0"/>
                </a:rPr>
                <a:t>0.15 kPa</a:t>
              </a:r>
              <a:endParaRPr lang="en-US" sz="1100" b="1" dirty="0">
                <a:solidFill>
                  <a:schemeClr val="bg1"/>
                </a:solidFill>
                <a:latin typeface="Arial" pitchFamily="34" charset="0"/>
                <a:cs typeface="Arial" pitchFamily="34" charset="0"/>
              </a:endParaRPr>
            </a:p>
          </p:txBody>
        </p:sp>
        <p:sp>
          <p:nvSpPr>
            <p:cNvPr id="14" name="TextBox 13"/>
            <p:cNvSpPr txBox="1"/>
            <p:nvPr/>
          </p:nvSpPr>
          <p:spPr>
            <a:xfrm>
              <a:off x="1557283" y="1762518"/>
              <a:ext cx="894654" cy="157580"/>
            </a:xfrm>
            <a:prstGeom prst="rect">
              <a:avLst/>
            </a:prstGeom>
            <a:solidFill>
              <a:schemeClr val="tx1"/>
            </a:solidFill>
          </p:spPr>
          <p:txBody>
            <a:bodyPr wrap="square" lIns="0" tIns="0" rIns="0" bIns="0" rtlCol="0">
              <a:spAutoFit/>
            </a:bodyPr>
            <a:lstStyle/>
            <a:p>
              <a:pPr algn="ctr"/>
              <a:r>
                <a:rPr lang="en-US" sz="1100" b="1" dirty="0" smtClean="0">
                  <a:solidFill>
                    <a:schemeClr val="bg1"/>
                  </a:solidFill>
                  <a:latin typeface="Arial" pitchFamily="34" charset="0"/>
                  <a:cs typeface="Arial" pitchFamily="34" charset="0"/>
                </a:rPr>
                <a:t>0.6 kPa</a:t>
              </a:r>
              <a:endParaRPr lang="en-US" sz="1100" b="1" dirty="0">
                <a:solidFill>
                  <a:schemeClr val="bg1"/>
                </a:solidFill>
                <a:latin typeface="Arial" pitchFamily="34" charset="0"/>
                <a:cs typeface="Arial" pitchFamily="34" charset="0"/>
              </a:endParaRPr>
            </a:p>
          </p:txBody>
        </p:sp>
        <p:sp>
          <p:nvSpPr>
            <p:cNvPr id="15" name="TextBox 14"/>
            <p:cNvSpPr txBox="1"/>
            <p:nvPr/>
          </p:nvSpPr>
          <p:spPr>
            <a:xfrm>
              <a:off x="2470603" y="1762518"/>
              <a:ext cx="894654" cy="157580"/>
            </a:xfrm>
            <a:prstGeom prst="rect">
              <a:avLst/>
            </a:prstGeom>
            <a:solidFill>
              <a:schemeClr val="tx1"/>
            </a:solidFill>
          </p:spPr>
          <p:txBody>
            <a:bodyPr wrap="square" lIns="0" tIns="0" rIns="0" bIns="0" rtlCol="0">
              <a:spAutoFit/>
            </a:bodyPr>
            <a:lstStyle/>
            <a:p>
              <a:pPr algn="ctr"/>
              <a:r>
                <a:rPr lang="en-US" sz="1100" b="1" dirty="0">
                  <a:solidFill>
                    <a:schemeClr val="bg1"/>
                  </a:solidFill>
                  <a:latin typeface="Arial" pitchFamily="34" charset="0"/>
                  <a:cs typeface="Arial" pitchFamily="34" charset="0"/>
                </a:rPr>
                <a:t>2</a:t>
              </a:r>
              <a:r>
                <a:rPr lang="en-US" sz="1100" b="1" dirty="0" smtClean="0">
                  <a:solidFill>
                    <a:schemeClr val="bg1"/>
                  </a:solidFill>
                  <a:latin typeface="Arial" pitchFamily="34" charset="0"/>
                  <a:cs typeface="Arial" pitchFamily="34" charset="0"/>
                </a:rPr>
                <a:t> kPa</a:t>
              </a:r>
              <a:endParaRPr lang="en-US" sz="1100" b="1" dirty="0">
                <a:solidFill>
                  <a:schemeClr val="bg1"/>
                </a:solidFill>
                <a:latin typeface="Arial" pitchFamily="34" charset="0"/>
                <a:cs typeface="Arial" pitchFamily="34" charset="0"/>
              </a:endParaRPr>
            </a:p>
          </p:txBody>
        </p:sp>
        <p:sp>
          <p:nvSpPr>
            <p:cNvPr id="16" name="TextBox 15"/>
            <p:cNvSpPr txBox="1"/>
            <p:nvPr/>
          </p:nvSpPr>
          <p:spPr>
            <a:xfrm>
              <a:off x="3387390" y="1762518"/>
              <a:ext cx="892417" cy="157580"/>
            </a:xfrm>
            <a:prstGeom prst="rect">
              <a:avLst/>
            </a:prstGeom>
            <a:solidFill>
              <a:schemeClr val="tx1"/>
            </a:solidFill>
          </p:spPr>
          <p:txBody>
            <a:bodyPr wrap="square" lIns="0" tIns="0" rIns="0" bIns="0" rtlCol="0">
              <a:spAutoFit/>
            </a:bodyPr>
            <a:lstStyle/>
            <a:p>
              <a:pPr algn="ctr"/>
              <a:r>
                <a:rPr lang="en-US" sz="1100" b="1" dirty="0" smtClean="0">
                  <a:solidFill>
                    <a:schemeClr val="bg1"/>
                  </a:solidFill>
                  <a:latin typeface="Arial" pitchFamily="34" charset="0"/>
                  <a:cs typeface="Arial" pitchFamily="34" charset="0"/>
                </a:rPr>
                <a:t>8 kPa</a:t>
              </a:r>
              <a:endParaRPr lang="en-US" sz="1100" b="1" dirty="0">
                <a:solidFill>
                  <a:schemeClr val="bg1"/>
                </a:solidFill>
                <a:latin typeface="Arial" pitchFamily="34" charset="0"/>
                <a:cs typeface="Arial" pitchFamily="34" charset="0"/>
              </a:endParaRPr>
            </a:p>
          </p:txBody>
        </p:sp>
        <p:sp>
          <p:nvSpPr>
            <p:cNvPr id="17" name="TextBox 16"/>
            <p:cNvSpPr txBox="1"/>
            <p:nvPr/>
          </p:nvSpPr>
          <p:spPr>
            <a:xfrm>
              <a:off x="454943" y="1947189"/>
              <a:ext cx="157581" cy="836421"/>
            </a:xfrm>
            <a:prstGeom prst="rect">
              <a:avLst/>
            </a:prstGeom>
            <a:solidFill>
              <a:schemeClr val="tx1"/>
            </a:solidFill>
          </p:spPr>
          <p:txBody>
            <a:bodyPr vert="vert270" wrap="square" lIns="0" tIns="0" rIns="0" bIns="0" rtlCol="0">
              <a:spAutoFit/>
            </a:bodyPr>
            <a:lstStyle/>
            <a:p>
              <a:pPr algn="ctr"/>
              <a:r>
                <a:rPr lang="en-US" sz="1100" b="1" dirty="0" smtClean="0">
                  <a:solidFill>
                    <a:schemeClr val="bg1"/>
                  </a:solidFill>
                  <a:latin typeface="Arial" pitchFamily="34" charset="0"/>
                  <a:cs typeface="Arial" pitchFamily="34" charset="0"/>
                </a:rPr>
                <a:t>Collagen</a:t>
              </a:r>
              <a:endParaRPr lang="en-US" b="1" dirty="0">
                <a:solidFill>
                  <a:schemeClr val="bg1"/>
                </a:solidFill>
                <a:latin typeface="Arial" pitchFamily="34" charset="0"/>
                <a:cs typeface="Arial" pitchFamily="34" charset="0"/>
              </a:endParaRPr>
            </a:p>
          </p:txBody>
        </p:sp>
        <p:pic>
          <p:nvPicPr>
            <p:cNvPr id="18" name="Picture 10" descr="C:\Arash\UIUC\Documents\Bio-\Projects\Histone Probes\Histone Methylation\B16\081612_H3K9_B16\0.6kPa\Fibrinogen\Dish1\Analysis\Cell8\Color_images\Cell8_2_rev1.tif"/>
            <p:cNvPicPr>
              <a:picLocks noChangeAspect="1" noChangeArrowheads="1"/>
            </p:cNvPicPr>
            <p:nvPr/>
          </p:nvPicPr>
          <p:blipFill rotWithShape="1">
            <a:blip r:embed="rId19"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l="68160" r="27477" b="8752"/>
            <a:stretch/>
          </p:blipFill>
          <p:spPr bwMode="auto">
            <a:xfrm>
              <a:off x="4258673" y="1797125"/>
              <a:ext cx="200843" cy="1874058"/>
            </a:xfrm>
            <a:prstGeom prst="rect">
              <a:avLst/>
            </a:prstGeom>
            <a:noFill/>
            <a:extLst>
              <a:ext uri="{909E8E84-426E-40dd-AFC4-6F175D3DCCD1}">
                <a14:hiddenFill xmlns="" xmlns:a14="http://schemas.microsoft.com/office/drawing/2010/main">
                  <a:solidFill>
                    <a:srgbClr val="FFFFFF"/>
                  </a:solidFill>
                </a14:hiddenFill>
              </a:ext>
            </a:extLst>
          </p:spPr>
        </p:pic>
        <p:sp>
          <p:nvSpPr>
            <p:cNvPr id="19" name="TextBox 18"/>
            <p:cNvSpPr txBox="1"/>
            <p:nvPr/>
          </p:nvSpPr>
          <p:spPr>
            <a:xfrm>
              <a:off x="454943" y="2813974"/>
              <a:ext cx="169277" cy="815211"/>
            </a:xfrm>
            <a:prstGeom prst="rect">
              <a:avLst/>
            </a:prstGeom>
            <a:solidFill>
              <a:schemeClr val="tx1"/>
            </a:solidFill>
          </p:spPr>
          <p:txBody>
            <a:bodyPr vert="vert270" wrap="square" lIns="0" tIns="0" rIns="0" bIns="0" rtlCol="0">
              <a:spAutoFit/>
            </a:bodyPr>
            <a:lstStyle/>
            <a:p>
              <a:pPr algn="ctr"/>
              <a:r>
                <a:rPr lang="en-US" sz="1100" b="1" dirty="0" smtClean="0">
                  <a:solidFill>
                    <a:schemeClr val="bg1"/>
                  </a:solidFill>
                  <a:latin typeface="Arial" pitchFamily="34" charset="0"/>
                  <a:cs typeface="Arial" pitchFamily="34" charset="0"/>
                </a:rPr>
                <a:t>Fibrin(</a:t>
              </a:r>
              <a:r>
                <a:rPr lang="en-US" sz="1100" b="1" dirty="0" err="1" smtClean="0">
                  <a:solidFill>
                    <a:schemeClr val="bg1"/>
                  </a:solidFill>
                  <a:latin typeface="Arial" pitchFamily="34" charset="0"/>
                  <a:cs typeface="Arial" pitchFamily="34" charset="0"/>
                </a:rPr>
                <a:t>ogen</a:t>
              </a:r>
              <a:r>
                <a:rPr lang="en-US" sz="1100" b="1" dirty="0" smtClean="0">
                  <a:solidFill>
                    <a:schemeClr val="bg1"/>
                  </a:solidFill>
                  <a:latin typeface="Arial" pitchFamily="34" charset="0"/>
                  <a:cs typeface="Arial" pitchFamily="34" charset="0"/>
                </a:rPr>
                <a:t>)</a:t>
              </a:r>
              <a:endParaRPr lang="en-US" sz="1100" b="1" dirty="0">
                <a:solidFill>
                  <a:schemeClr val="bg1"/>
                </a:solidFill>
                <a:latin typeface="Arial" pitchFamily="34" charset="0"/>
                <a:cs typeface="Arial" pitchFamily="34" charset="0"/>
              </a:endParaRPr>
            </a:p>
          </p:txBody>
        </p:sp>
        <p:sp>
          <p:nvSpPr>
            <p:cNvPr id="20" name="TextBox 19"/>
            <p:cNvSpPr txBox="1"/>
            <p:nvPr/>
          </p:nvSpPr>
          <p:spPr>
            <a:xfrm>
              <a:off x="4343593" y="3418424"/>
              <a:ext cx="277856" cy="257860"/>
            </a:xfrm>
            <a:prstGeom prst="rect">
              <a:avLst/>
            </a:prstGeom>
            <a:noFill/>
          </p:spPr>
          <p:txBody>
            <a:bodyPr wrap="none" rtlCol="0">
              <a:spAutoFit/>
            </a:bodyPr>
            <a:lstStyle/>
            <a:p>
              <a:r>
                <a:rPr lang="en-US" sz="1200" b="1" dirty="0" smtClean="0"/>
                <a:t> 0</a:t>
              </a:r>
              <a:endParaRPr lang="en-US" sz="1200" b="1" dirty="0"/>
            </a:p>
          </p:txBody>
        </p:sp>
        <p:sp>
          <p:nvSpPr>
            <p:cNvPr id="21" name="TextBox 20"/>
            <p:cNvSpPr txBox="1"/>
            <p:nvPr/>
          </p:nvSpPr>
          <p:spPr>
            <a:xfrm>
              <a:off x="4343593" y="2652530"/>
              <a:ext cx="271887" cy="257860"/>
            </a:xfrm>
            <a:prstGeom prst="rect">
              <a:avLst/>
            </a:prstGeom>
            <a:noFill/>
          </p:spPr>
          <p:txBody>
            <a:bodyPr wrap="none" rtlCol="0">
              <a:spAutoFit/>
            </a:bodyPr>
            <a:lstStyle/>
            <a:p>
              <a:r>
                <a:rPr lang="en-US" sz="1000" b="1" dirty="0" smtClean="0"/>
                <a:t> </a:t>
              </a:r>
              <a:r>
                <a:rPr lang="en-US" sz="1200" b="1" dirty="0" smtClean="0"/>
                <a:t>1</a:t>
              </a:r>
              <a:endParaRPr lang="en-US" sz="1000" b="1" dirty="0"/>
            </a:p>
          </p:txBody>
        </p:sp>
        <p:sp>
          <p:nvSpPr>
            <p:cNvPr id="22" name="TextBox 21"/>
            <p:cNvSpPr txBox="1"/>
            <p:nvPr/>
          </p:nvSpPr>
          <p:spPr>
            <a:xfrm>
              <a:off x="4343593" y="1877607"/>
              <a:ext cx="277856" cy="257860"/>
            </a:xfrm>
            <a:prstGeom prst="rect">
              <a:avLst/>
            </a:prstGeom>
            <a:noFill/>
          </p:spPr>
          <p:txBody>
            <a:bodyPr wrap="none" rtlCol="0">
              <a:spAutoFit/>
            </a:bodyPr>
            <a:lstStyle/>
            <a:p>
              <a:r>
                <a:rPr lang="en-US" sz="1200" b="1" dirty="0" smtClean="0"/>
                <a:t> 2</a:t>
              </a:r>
              <a:endParaRPr lang="en-US" sz="1200" b="1" dirty="0"/>
            </a:p>
          </p:txBody>
        </p:sp>
      </p:grpSp>
      <p:grpSp>
        <p:nvGrpSpPr>
          <p:cNvPr id="23" name="Group 22"/>
          <p:cNvGrpSpPr/>
          <p:nvPr/>
        </p:nvGrpSpPr>
        <p:grpSpPr>
          <a:xfrm>
            <a:off x="32345" y="3729834"/>
            <a:ext cx="4470370" cy="3282791"/>
            <a:chOff x="-222168" y="3724148"/>
            <a:chExt cx="4692538" cy="3431396"/>
          </a:xfrm>
        </p:grpSpPr>
        <p:graphicFrame>
          <p:nvGraphicFramePr>
            <p:cNvPr id="24" name="Chart 23"/>
            <p:cNvGraphicFramePr>
              <a:graphicFrameLocks/>
            </p:cNvGraphicFramePr>
            <p:nvPr>
              <p:extLst>
                <p:ext uri="{D42A27DB-BD31-4B8C-83A1-F6EECF244321}">
                  <p14:modId xmlns:p14="http://schemas.microsoft.com/office/powerpoint/2010/main" xmlns="" val="2533666060"/>
                </p:ext>
              </p:extLst>
            </p:nvPr>
          </p:nvGraphicFramePr>
          <p:xfrm>
            <a:off x="-222168" y="3724148"/>
            <a:ext cx="4692538" cy="3431396"/>
          </p:xfrm>
          <a:graphic>
            <a:graphicData uri="http://schemas.openxmlformats.org/drawingml/2006/chart">
              <c:chart xmlns:c="http://schemas.openxmlformats.org/drawingml/2006/chart" xmlns:r="http://schemas.openxmlformats.org/officeDocument/2006/relationships" r:id="rId20"/>
            </a:graphicData>
          </a:graphic>
        </p:graphicFrame>
        <p:cxnSp>
          <p:nvCxnSpPr>
            <p:cNvPr id="25" name="Straight Connector 24"/>
            <p:cNvCxnSpPr/>
            <p:nvPr/>
          </p:nvCxnSpPr>
          <p:spPr>
            <a:xfrm>
              <a:off x="1188315" y="4215821"/>
              <a:ext cx="285770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2102715" y="4346476"/>
              <a:ext cx="194330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3109263" y="4477130"/>
              <a:ext cx="93675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717396" y="4607784"/>
              <a:ext cx="32862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4040995" y="4215821"/>
              <a:ext cx="0" cy="6532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4040995" y="4346476"/>
              <a:ext cx="0" cy="6532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4040995" y="4477130"/>
              <a:ext cx="0" cy="6532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4040995" y="4607784"/>
              <a:ext cx="0" cy="6532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V="1">
              <a:off x="1188315" y="4215821"/>
              <a:ext cx="0" cy="6532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2102715" y="4346476"/>
              <a:ext cx="0" cy="6532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3093315" y="4477130"/>
              <a:ext cx="0" cy="6532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3721076" y="4607784"/>
              <a:ext cx="0" cy="6532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1188315" y="4738439"/>
              <a:ext cx="1905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1188315" y="4869093"/>
              <a:ext cx="914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3093315" y="4738439"/>
              <a:ext cx="0" cy="6532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2102715" y="4869093"/>
              <a:ext cx="0" cy="6532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1188315" y="4738439"/>
              <a:ext cx="0" cy="6532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1188315" y="4869093"/>
              <a:ext cx="0" cy="6532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2441424" y="4052510"/>
              <a:ext cx="377026" cy="211088"/>
            </a:xfrm>
            <a:prstGeom prst="rect">
              <a:avLst/>
            </a:prstGeom>
            <a:noFill/>
          </p:spPr>
          <p:txBody>
            <a:bodyPr wrap="none" rtlCol="0">
              <a:spAutoFit/>
            </a:bodyPr>
            <a:lstStyle/>
            <a:p>
              <a:r>
                <a:rPr lang="en-US" sz="1000" b="1" dirty="0" smtClean="0"/>
                <a:t>***</a:t>
              </a:r>
              <a:endParaRPr lang="en-US" b="1" dirty="0"/>
            </a:p>
          </p:txBody>
        </p:sp>
        <p:sp>
          <p:nvSpPr>
            <p:cNvPr id="44" name="TextBox 43"/>
            <p:cNvSpPr txBox="1"/>
            <p:nvPr/>
          </p:nvSpPr>
          <p:spPr>
            <a:xfrm>
              <a:off x="2920750" y="4187176"/>
              <a:ext cx="312906" cy="211088"/>
            </a:xfrm>
            <a:prstGeom prst="rect">
              <a:avLst/>
            </a:prstGeom>
            <a:noFill/>
          </p:spPr>
          <p:txBody>
            <a:bodyPr wrap="none" rtlCol="0">
              <a:spAutoFit/>
            </a:bodyPr>
            <a:lstStyle/>
            <a:p>
              <a:r>
                <a:rPr lang="en-US" sz="1000" b="1" dirty="0" smtClean="0"/>
                <a:t>**</a:t>
              </a:r>
              <a:endParaRPr lang="en-US" b="1" dirty="0"/>
            </a:p>
          </p:txBody>
        </p:sp>
        <p:sp>
          <p:nvSpPr>
            <p:cNvPr id="45" name="TextBox 44"/>
            <p:cNvSpPr txBox="1"/>
            <p:nvPr/>
          </p:nvSpPr>
          <p:spPr>
            <a:xfrm>
              <a:off x="3436419" y="4313819"/>
              <a:ext cx="312906" cy="211088"/>
            </a:xfrm>
            <a:prstGeom prst="rect">
              <a:avLst/>
            </a:prstGeom>
            <a:noFill/>
          </p:spPr>
          <p:txBody>
            <a:bodyPr wrap="none" rtlCol="0">
              <a:spAutoFit/>
            </a:bodyPr>
            <a:lstStyle/>
            <a:p>
              <a:r>
                <a:rPr lang="en-US" sz="1000" b="1" dirty="0" smtClean="0"/>
                <a:t>**</a:t>
              </a:r>
              <a:endParaRPr lang="en-US" b="1" dirty="0"/>
            </a:p>
          </p:txBody>
        </p:sp>
        <p:sp>
          <p:nvSpPr>
            <p:cNvPr id="46" name="TextBox 45"/>
            <p:cNvSpPr txBox="1"/>
            <p:nvPr/>
          </p:nvSpPr>
          <p:spPr>
            <a:xfrm>
              <a:off x="3706889" y="4444473"/>
              <a:ext cx="377026" cy="211088"/>
            </a:xfrm>
            <a:prstGeom prst="rect">
              <a:avLst/>
            </a:prstGeom>
            <a:noFill/>
          </p:spPr>
          <p:txBody>
            <a:bodyPr wrap="none" rtlCol="0">
              <a:spAutoFit/>
            </a:bodyPr>
            <a:lstStyle/>
            <a:p>
              <a:r>
                <a:rPr lang="en-US" sz="1000" b="1" dirty="0" smtClean="0"/>
                <a:t>***</a:t>
              </a:r>
              <a:endParaRPr lang="en-US" b="1" dirty="0"/>
            </a:p>
          </p:txBody>
        </p:sp>
        <p:sp>
          <p:nvSpPr>
            <p:cNvPr id="47" name="TextBox 46"/>
            <p:cNvSpPr txBox="1"/>
            <p:nvPr/>
          </p:nvSpPr>
          <p:spPr>
            <a:xfrm>
              <a:off x="1950315" y="4585865"/>
              <a:ext cx="377026" cy="211088"/>
            </a:xfrm>
            <a:prstGeom prst="rect">
              <a:avLst/>
            </a:prstGeom>
            <a:noFill/>
          </p:spPr>
          <p:txBody>
            <a:bodyPr wrap="none" rtlCol="0">
              <a:spAutoFit/>
            </a:bodyPr>
            <a:lstStyle/>
            <a:p>
              <a:r>
                <a:rPr lang="en-US" sz="1000" b="1" dirty="0" smtClean="0"/>
                <a:t>***</a:t>
              </a:r>
              <a:endParaRPr lang="en-US" sz="1000" b="1" dirty="0"/>
            </a:p>
          </p:txBody>
        </p:sp>
        <p:sp>
          <p:nvSpPr>
            <p:cNvPr id="48" name="TextBox 47"/>
            <p:cNvSpPr txBox="1"/>
            <p:nvPr/>
          </p:nvSpPr>
          <p:spPr>
            <a:xfrm>
              <a:off x="1493115" y="4716519"/>
              <a:ext cx="312906" cy="211088"/>
            </a:xfrm>
            <a:prstGeom prst="rect">
              <a:avLst/>
            </a:prstGeom>
            <a:noFill/>
          </p:spPr>
          <p:txBody>
            <a:bodyPr wrap="none" rtlCol="0">
              <a:spAutoFit/>
            </a:bodyPr>
            <a:lstStyle/>
            <a:p>
              <a:r>
                <a:rPr lang="en-US" sz="1000" b="1" dirty="0" smtClean="0"/>
                <a:t>**</a:t>
              </a:r>
              <a:endParaRPr lang="en-US" b="1" dirty="0"/>
            </a:p>
          </p:txBody>
        </p:sp>
      </p:grpSp>
      <p:grpSp>
        <p:nvGrpSpPr>
          <p:cNvPr id="109" name="Group 108"/>
          <p:cNvGrpSpPr/>
          <p:nvPr/>
        </p:nvGrpSpPr>
        <p:grpSpPr>
          <a:xfrm>
            <a:off x="4741540" y="3794380"/>
            <a:ext cx="3945260" cy="2929149"/>
            <a:chOff x="4739625" y="3872753"/>
            <a:chExt cx="4041883" cy="2985247"/>
          </a:xfrm>
        </p:grpSpPr>
        <p:graphicFrame>
          <p:nvGraphicFramePr>
            <p:cNvPr id="69" name="Chart 68"/>
            <p:cNvGraphicFramePr>
              <a:graphicFrameLocks/>
            </p:cNvGraphicFramePr>
            <p:nvPr>
              <p:extLst>
                <p:ext uri="{D42A27DB-BD31-4B8C-83A1-F6EECF244321}">
                  <p14:modId xmlns:p14="http://schemas.microsoft.com/office/powerpoint/2010/main" xmlns="" val="100522141"/>
                </p:ext>
              </p:extLst>
            </p:nvPr>
          </p:nvGraphicFramePr>
          <p:xfrm>
            <a:off x="4739625" y="3872753"/>
            <a:ext cx="4041883" cy="2985247"/>
          </p:xfrm>
          <a:graphic>
            <a:graphicData uri="http://schemas.openxmlformats.org/drawingml/2006/chart">
              <c:chart xmlns:c="http://schemas.openxmlformats.org/drawingml/2006/chart" xmlns:r="http://schemas.openxmlformats.org/officeDocument/2006/relationships" r:id="rId21"/>
            </a:graphicData>
          </a:graphic>
        </p:graphicFrame>
        <p:cxnSp>
          <p:nvCxnSpPr>
            <p:cNvPr id="70" name="Straight Connector 69"/>
            <p:cNvCxnSpPr/>
            <p:nvPr/>
          </p:nvCxnSpPr>
          <p:spPr>
            <a:xfrm>
              <a:off x="6219568" y="4381971"/>
              <a:ext cx="205595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flipV="1">
              <a:off x="8275527" y="4381971"/>
              <a:ext cx="0" cy="801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V="1">
              <a:off x="6219568" y="4381971"/>
              <a:ext cx="0" cy="801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TextBox 72"/>
            <p:cNvSpPr txBox="1"/>
            <p:nvPr/>
          </p:nvSpPr>
          <p:spPr>
            <a:xfrm>
              <a:off x="7050082" y="4229796"/>
              <a:ext cx="408083" cy="243057"/>
            </a:xfrm>
            <a:prstGeom prst="rect">
              <a:avLst/>
            </a:prstGeom>
            <a:noFill/>
          </p:spPr>
          <p:txBody>
            <a:bodyPr wrap="square" rtlCol="0">
              <a:spAutoFit/>
            </a:bodyPr>
            <a:lstStyle/>
            <a:p>
              <a:r>
                <a:rPr lang="en-US" sz="1000" b="1" dirty="0" smtClean="0"/>
                <a:t>***</a:t>
              </a:r>
              <a:endParaRPr lang="en-US" b="1" dirty="0"/>
            </a:p>
          </p:txBody>
        </p:sp>
        <p:cxnSp>
          <p:nvCxnSpPr>
            <p:cNvPr id="74" name="Straight Connector 73"/>
            <p:cNvCxnSpPr/>
            <p:nvPr/>
          </p:nvCxnSpPr>
          <p:spPr>
            <a:xfrm>
              <a:off x="7213531" y="4521923"/>
              <a:ext cx="106199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V="1">
              <a:off x="8275527" y="4521923"/>
              <a:ext cx="0" cy="801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flipV="1">
              <a:off x="7210808" y="4521923"/>
              <a:ext cx="0" cy="801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7620136" y="4387028"/>
              <a:ext cx="248786" cy="258824"/>
            </a:xfrm>
            <a:prstGeom prst="rect">
              <a:avLst/>
            </a:prstGeom>
            <a:noFill/>
          </p:spPr>
          <p:txBody>
            <a:bodyPr wrap="none" rtlCol="0">
              <a:spAutoFit/>
            </a:bodyPr>
            <a:lstStyle/>
            <a:p>
              <a:r>
                <a:rPr lang="en-US" sz="1000" b="1" dirty="0" smtClean="0"/>
                <a:t>*</a:t>
              </a:r>
              <a:endParaRPr lang="en-US" b="1" dirty="0"/>
            </a:p>
          </p:txBody>
        </p:sp>
        <p:cxnSp>
          <p:nvCxnSpPr>
            <p:cNvPr id="78" name="Straight Connector 77"/>
            <p:cNvCxnSpPr/>
            <p:nvPr/>
          </p:nvCxnSpPr>
          <p:spPr>
            <a:xfrm>
              <a:off x="7935831" y="4680582"/>
              <a:ext cx="33969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V="1">
              <a:off x="8275527" y="4680582"/>
              <a:ext cx="0" cy="801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7868922" y="4538903"/>
              <a:ext cx="425270" cy="243057"/>
            </a:xfrm>
            <a:prstGeom prst="rect">
              <a:avLst/>
            </a:prstGeom>
            <a:noFill/>
          </p:spPr>
          <p:txBody>
            <a:bodyPr wrap="square" rtlCol="0">
              <a:spAutoFit/>
            </a:bodyPr>
            <a:lstStyle/>
            <a:p>
              <a:r>
                <a:rPr lang="en-US" sz="1000" b="1" dirty="0" smtClean="0"/>
                <a:t>   **</a:t>
              </a:r>
              <a:endParaRPr lang="en-US" b="1" dirty="0"/>
            </a:p>
          </p:txBody>
        </p:sp>
        <p:cxnSp>
          <p:nvCxnSpPr>
            <p:cNvPr id="81" name="Straight Connector 80"/>
            <p:cNvCxnSpPr/>
            <p:nvPr/>
          </p:nvCxnSpPr>
          <p:spPr>
            <a:xfrm flipV="1">
              <a:off x="7945114" y="4680583"/>
              <a:ext cx="0" cy="43844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6890867" y="4913773"/>
              <a:ext cx="33969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V="1">
              <a:off x="7230563" y="4913773"/>
              <a:ext cx="0" cy="801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V="1">
              <a:off x="6900150" y="4913775"/>
              <a:ext cx="0" cy="44229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5861207" y="5780447"/>
              <a:ext cx="33969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V="1">
              <a:off x="6200903" y="5780447"/>
              <a:ext cx="0" cy="801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flipV="1">
              <a:off x="5870490" y="5780448"/>
              <a:ext cx="0" cy="44229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8" name="TextBox 87"/>
            <p:cNvSpPr txBox="1"/>
            <p:nvPr/>
          </p:nvSpPr>
          <p:spPr>
            <a:xfrm>
              <a:off x="6848080" y="4772094"/>
              <a:ext cx="425270" cy="243057"/>
            </a:xfrm>
            <a:prstGeom prst="rect">
              <a:avLst/>
            </a:prstGeom>
            <a:noFill/>
          </p:spPr>
          <p:txBody>
            <a:bodyPr wrap="square" rtlCol="0">
              <a:spAutoFit/>
            </a:bodyPr>
            <a:lstStyle/>
            <a:p>
              <a:r>
                <a:rPr lang="en-US" sz="1000" b="1" dirty="0" smtClean="0"/>
                <a:t> ***</a:t>
              </a:r>
              <a:endParaRPr lang="en-US" b="1" dirty="0"/>
            </a:p>
          </p:txBody>
        </p:sp>
        <p:sp>
          <p:nvSpPr>
            <p:cNvPr id="89" name="TextBox 88"/>
            <p:cNvSpPr txBox="1"/>
            <p:nvPr/>
          </p:nvSpPr>
          <p:spPr>
            <a:xfrm>
              <a:off x="5728592" y="5625156"/>
              <a:ext cx="533400" cy="243057"/>
            </a:xfrm>
            <a:prstGeom prst="rect">
              <a:avLst/>
            </a:prstGeom>
            <a:noFill/>
          </p:spPr>
          <p:txBody>
            <a:bodyPr wrap="square" rtlCol="0">
              <a:spAutoFit/>
            </a:bodyPr>
            <a:lstStyle/>
            <a:p>
              <a:r>
                <a:rPr lang="en-US" sz="1000" b="1" dirty="0" smtClean="0"/>
                <a:t>   * **</a:t>
              </a:r>
              <a:endParaRPr lang="en-US" b="1" dirty="0"/>
            </a:p>
          </p:txBody>
        </p:sp>
      </p:grpSp>
      <p:sp>
        <p:nvSpPr>
          <p:cNvPr id="103" name="TextBox 102"/>
          <p:cNvSpPr txBox="1"/>
          <p:nvPr/>
        </p:nvSpPr>
        <p:spPr>
          <a:xfrm>
            <a:off x="8338999" y="1825207"/>
            <a:ext cx="466794" cy="215444"/>
          </a:xfrm>
          <a:prstGeom prst="rect">
            <a:avLst/>
          </a:prstGeom>
          <a:noFill/>
        </p:spPr>
        <p:txBody>
          <a:bodyPr wrap="none" rtlCol="0">
            <a:spAutoFit/>
          </a:bodyPr>
          <a:lstStyle/>
          <a:p>
            <a:r>
              <a:rPr lang="en-US" sz="800" b="1" dirty="0" smtClean="0"/>
              <a:t>360 Pa</a:t>
            </a:r>
            <a:endParaRPr lang="en-US" sz="800" b="1" dirty="0"/>
          </a:p>
        </p:txBody>
      </p:sp>
      <p:sp>
        <p:nvSpPr>
          <p:cNvPr id="124" name="TextBox 123"/>
          <p:cNvSpPr txBox="1"/>
          <p:nvPr/>
        </p:nvSpPr>
        <p:spPr>
          <a:xfrm>
            <a:off x="8338999" y="2698932"/>
            <a:ext cx="466794" cy="215444"/>
          </a:xfrm>
          <a:prstGeom prst="rect">
            <a:avLst/>
          </a:prstGeom>
          <a:noFill/>
        </p:spPr>
        <p:txBody>
          <a:bodyPr wrap="none" rtlCol="0">
            <a:spAutoFit/>
          </a:bodyPr>
          <a:lstStyle/>
          <a:p>
            <a:r>
              <a:rPr lang="en-US" sz="800" b="1" dirty="0" smtClean="0"/>
              <a:t>360 Pa</a:t>
            </a:r>
            <a:endParaRPr lang="en-US" sz="800" b="1" dirty="0"/>
          </a:p>
        </p:txBody>
      </p:sp>
      <p:grpSp>
        <p:nvGrpSpPr>
          <p:cNvPr id="49" name="Group 48"/>
          <p:cNvGrpSpPr/>
          <p:nvPr/>
        </p:nvGrpSpPr>
        <p:grpSpPr>
          <a:xfrm>
            <a:off x="4904207" y="1825207"/>
            <a:ext cx="3711449" cy="1835329"/>
            <a:chOff x="4904207" y="1825207"/>
            <a:chExt cx="3711449" cy="1835329"/>
          </a:xfrm>
        </p:grpSpPr>
        <p:pic>
          <p:nvPicPr>
            <p:cNvPr id="91" name="Picture 2" descr="C:\Arash\UIUC\Documents\Bio-\Projects\Histone Probes\Histone Methylation\B16\120312_H3K9_B16_Traction\8kPa Fibrinogen\Analysis\Cell6\2005Aug30CellsCell3_Constaint_Traction_200002_1_1.tif"/>
            <p:cNvPicPr>
              <a:picLocks noChangeAspect="1" noChangeArrowheads="1"/>
            </p:cNvPicPr>
            <p:nvPr/>
          </p:nvPicPr>
          <p:blipFill rotWithShape="1">
            <a:blip r:embed="rId22" cstate="print">
              <a:extLst>
                <a:ext uri="{28A0092B-C50C-407E-A947-70E740481C1C}">
                  <a14:useLocalDpi xmlns:a14="http://schemas.microsoft.com/office/drawing/2010/main" xmlns="" val="0"/>
                </a:ext>
              </a:extLst>
            </a:blip>
            <a:srcRect l="16048" t="6675" r="15487" b="10281"/>
            <a:stretch/>
          </p:blipFill>
          <p:spPr bwMode="auto">
            <a:xfrm>
              <a:off x="7411185" y="1851381"/>
              <a:ext cx="1023089" cy="879040"/>
            </a:xfrm>
            <a:prstGeom prst="rect">
              <a:avLst/>
            </a:prstGeom>
            <a:noFill/>
            <a:extLst>
              <a:ext uri="{909E8E84-426E-40dd-AFC4-6F175D3DCCD1}">
                <a14:hiddenFill xmlns="" xmlns:a14="http://schemas.microsoft.com/office/drawing/2010/main">
                  <a:solidFill>
                    <a:srgbClr val="FFFFFF"/>
                  </a:solidFill>
                </a14:hiddenFill>
              </a:ext>
            </a:extLst>
          </p:spPr>
        </p:pic>
        <p:pic>
          <p:nvPicPr>
            <p:cNvPr id="92" name="Picture 3" descr="C:\Arash\UIUC\Documents\Bio-\Projects\Histone Probes\Histone Methylation\B16\120411_H3K9_B16_Traction\0.15 kPa Fibrinogen\Analysis\Cell3\2005Aug30CellsCell3_Constaint_Traction_200002_1_1.tif"/>
            <p:cNvPicPr>
              <a:picLocks noChangeAspect="1" noChangeArrowheads="1"/>
            </p:cNvPicPr>
            <p:nvPr/>
          </p:nvPicPr>
          <p:blipFill rotWithShape="1">
            <a:blip r:embed="rId23" cstate="print">
              <a:extLst>
                <a:ext uri="{28A0092B-C50C-407E-A947-70E740481C1C}">
                  <a14:useLocalDpi xmlns:a14="http://schemas.microsoft.com/office/drawing/2010/main" xmlns="" val="0"/>
                </a:ext>
              </a:extLst>
            </a:blip>
            <a:srcRect l="16586" t="6673" r="15522" b="9929"/>
            <a:stretch/>
          </p:blipFill>
          <p:spPr bwMode="auto">
            <a:xfrm>
              <a:off x="5092644" y="1851381"/>
              <a:ext cx="1014518" cy="882774"/>
            </a:xfrm>
            <a:prstGeom prst="rect">
              <a:avLst/>
            </a:prstGeom>
            <a:noFill/>
            <a:extLst>
              <a:ext uri="{909E8E84-426E-40dd-AFC4-6F175D3DCCD1}">
                <a14:hiddenFill xmlns="" xmlns:a14="http://schemas.microsoft.com/office/drawing/2010/main">
                  <a:solidFill>
                    <a:srgbClr val="FFFFFF"/>
                  </a:solidFill>
                </a14:hiddenFill>
              </a:ext>
            </a:extLst>
          </p:spPr>
        </p:pic>
        <p:pic>
          <p:nvPicPr>
            <p:cNvPr id="93" name="Picture 4" descr="C:\Arash\UIUC\Documents\Bio-\Projects\Histone Probes\Histone Methylation\B16\120512_b16_H3K9_traction\0.6 kPa Fibrinogen\Analysis\Cell3\2005Aug30CellsCell3_Constaint_Traction_200002_1_1.tif"/>
            <p:cNvPicPr>
              <a:picLocks noChangeAspect="1" noChangeArrowheads="1"/>
            </p:cNvPicPr>
            <p:nvPr/>
          </p:nvPicPr>
          <p:blipFill rotWithShape="1">
            <a:blip r:embed="rId24" cstate="print">
              <a:extLst>
                <a:ext uri="{28A0092B-C50C-407E-A947-70E740481C1C}">
                  <a14:useLocalDpi xmlns:a14="http://schemas.microsoft.com/office/drawing/2010/main" xmlns="" val="0"/>
                </a:ext>
              </a:extLst>
            </a:blip>
            <a:srcRect l="16307" t="6675" r="15443" b="10280"/>
            <a:stretch/>
          </p:blipFill>
          <p:spPr bwMode="auto">
            <a:xfrm>
              <a:off x="6253852" y="1851381"/>
              <a:ext cx="1019872" cy="879040"/>
            </a:xfrm>
            <a:prstGeom prst="rect">
              <a:avLst/>
            </a:prstGeom>
            <a:noFill/>
            <a:extLst>
              <a:ext uri="{909E8E84-426E-40dd-AFC4-6F175D3DCCD1}">
                <a14:hiddenFill xmlns="" xmlns:a14="http://schemas.microsoft.com/office/drawing/2010/main">
                  <a:solidFill>
                    <a:srgbClr val="FFFFFF"/>
                  </a:solidFill>
                </a14:hiddenFill>
              </a:ext>
            </a:extLst>
          </p:spPr>
        </p:pic>
        <p:cxnSp>
          <p:nvCxnSpPr>
            <p:cNvPr id="94" name="Straight Connector 93"/>
            <p:cNvCxnSpPr/>
            <p:nvPr/>
          </p:nvCxnSpPr>
          <p:spPr>
            <a:xfrm>
              <a:off x="5775893" y="2691851"/>
              <a:ext cx="21792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8207325" y="2688323"/>
              <a:ext cx="10896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6942098" y="2691851"/>
              <a:ext cx="21792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97" name="TextBox 96"/>
            <p:cNvSpPr txBox="1"/>
            <p:nvPr/>
          </p:nvSpPr>
          <p:spPr>
            <a:xfrm>
              <a:off x="6041250" y="2614707"/>
              <a:ext cx="235962" cy="215444"/>
            </a:xfrm>
            <a:prstGeom prst="rect">
              <a:avLst/>
            </a:prstGeom>
            <a:noFill/>
          </p:spPr>
          <p:txBody>
            <a:bodyPr wrap="none" rtlCol="0">
              <a:spAutoFit/>
            </a:bodyPr>
            <a:lstStyle/>
            <a:p>
              <a:r>
                <a:rPr lang="en-US" sz="800" b="1" dirty="0" smtClean="0"/>
                <a:t>0</a:t>
              </a:r>
              <a:endParaRPr lang="en-US" sz="800" b="1" dirty="0"/>
            </a:p>
          </p:txBody>
        </p:sp>
        <p:sp>
          <p:nvSpPr>
            <p:cNvPr id="98" name="TextBox 97"/>
            <p:cNvSpPr txBox="1"/>
            <p:nvPr/>
          </p:nvSpPr>
          <p:spPr>
            <a:xfrm>
              <a:off x="6011220" y="1825207"/>
              <a:ext cx="314510" cy="215444"/>
            </a:xfrm>
            <a:prstGeom prst="rect">
              <a:avLst/>
            </a:prstGeom>
            <a:noFill/>
          </p:spPr>
          <p:txBody>
            <a:bodyPr wrap="none" rtlCol="0">
              <a:spAutoFit/>
            </a:bodyPr>
            <a:lstStyle/>
            <a:p>
              <a:r>
                <a:rPr lang="en-US" sz="800" b="1" dirty="0" smtClean="0"/>
                <a:t>1.6</a:t>
              </a:r>
              <a:endParaRPr lang="en-US" sz="800" b="1" dirty="0"/>
            </a:p>
          </p:txBody>
        </p:sp>
        <p:sp>
          <p:nvSpPr>
            <p:cNvPr id="99" name="TextBox 98"/>
            <p:cNvSpPr txBox="1"/>
            <p:nvPr/>
          </p:nvSpPr>
          <p:spPr>
            <a:xfrm>
              <a:off x="7213141" y="2614707"/>
              <a:ext cx="235962" cy="215444"/>
            </a:xfrm>
            <a:prstGeom prst="rect">
              <a:avLst/>
            </a:prstGeom>
            <a:noFill/>
          </p:spPr>
          <p:txBody>
            <a:bodyPr wrap="none" rtlCol="0">
              <a:spAutoFit/>
            </a:bodyPr>
            <a:lstStyle/>
            <a:p>
              <a:r>
                <a:rPr lang="en-US" sz="800" b="1" dirty="0" smtClean="0"/>
                <a:t>0</a:t>
              </a:r>
              <a:endParaRPr lang="en-US" sz="800" b="1" dirty="0"/>
            </a:p>
          </p:txBody>
        </p:sp>
        <p:sp>
          <p:nvSpPr>
            <p:cNvPr id="101" name="TextBox 100"/>
            <p:cNvSpPr txBox="1"/>
            <p:nvPr/>
          </p:nvSpPr>
          <p:spPr>
            <a:xfrm>
              <a:off x="7191625" y="1825207"/>
              <a:ext cx="287258" cy="215444"/>
            </a:xfrm>
            <a:prstGeom prst="rect">
              <a:avLst/>
            </a:prstGeom>
            <a:noFill/>
          </p:spPr>
          <p:txBody>
            <a:bodyPr wrap="none" rtlCol="0">
              <a:spAutoFit/>
            </a:bodyPr>
            <a:lstStyle/>
            <a:p>
              <a:r>
                <a:rPr lang="en-US" sz="800" b="1" dirty="0" smtClean="0"/>
                <a:t>18</a:t>
              </a:r>
              <a:endParaRPr lang="en-US" sz="800" b="1" dirty="0"/>
            </a:p>
          </p:txBody>
        </p:sp>
        <p:sp>
          <p:nvSpPr>
            <p:cNvPr id="102" name="TextBox 101"/>
            <p:cNvSpPr txBox="1"/>
            <p:nvPr/>
          </p:nvSpPr>
          <p:spPr>
            <a:xfrm>
              <a:off x="8379694" y="2614707"/>
              <a:ext cx="235962" cy="215444"/>
            </a:xfrm>
            <a:prstGeom prst="rect">
              <a:avLst/>
            </a:prstGeom>
            <a:noFill/>
          </p:spPr>
          <p:txBody>
            <a:bodyPr wrap="none" rtlCol="0">
              <a:spAutoFit/>
            </a:bodyPr>
            <a:lstStyle/>
            <a:p>
              <a:r>
                <a:rPr lang="en-US" sz="800" b="1" dirty="0" smtClean="0"/>
                <a:t>0</a:t>
              </a:r>
              <a:endParaRPr lang="en-US" sz="800" b="1" dirty="0"/>
            </a:p>
          </p:txBody>
        </p:sp>
        <p:sp>
          <p:nvSpPr>
            <p:cNvPr id="104" name="TextBox 103"/>
            <p:cNvSpPr txBox="1"/>
            <p:nvPr/>
          </p:nvSpPr>
          <p:spPr>
            <a:xfrm>
              <a:off x="5062828" y="1825207"/>
              <a:ext cx="480965" cy="178143"/>
            </a:xfrm>
            <a:prstGeom prst="rect">
              <a:avLst/>
            </a:prstGeom>
            <a:noFill/>
          </p:spPr>
          <p:txBody>
            <a:bodyPr wrap="none" rtlCol="0">
              <a:spAutoFit/>
            </a:bodyPr>
            <a:lstStyle/>
            <a:p>
              <a:r>
                <a:rPr lang="en-US" sz="900" b="1" dirty="0">
                  <a:solidFill>
                    <a:schemeClr val="bg1"/>
                  </a:solidFill>
                </a:rPr>
                <a:t>0</a:t>
              </a:r>
              <a:r>
                <a:rPr lang="en-US" sz="900" b="1" dirty="0" smtClean="0">
                  <a:solidFill>
                    <a:schemeClr val="bg1"/>
                  </a:solidFill>
                </a:rPr>
                <a:t>.15 kPa</a:t>
              </a:r>
              <a:endParaRPr lang="en-US" sz="900" b="1" dirty="0">
                <a:solidFill>
                  <a:schemeClr val="bg1"/>
                </a:solidFill>
              </a:endParaRPr>
            </a:p>
          </p:txBody>
        </p:sp>
        <p:sp>
          <p:nvSpPr>
            <p:cNvPr id="105" name="TextBox 104"/>
            <p:cNvSpPr txBox="1"/>
            <p:nvPr/>
          </p:nvSpPr>
          <p:spPr>
            <a:xfrm>
              <a:off x="6246379" y="1825207"/>
              <a:ext cx="433812" cy="178143"/>
            </a:xfrm>
            <a:prstGeom prst="rect">
              <a:avLst/>
            </a:prstGeom>
            <a:noFill/>
          </p:spPr>
          <p:txBody>
            <a:bodyPr wrap="none" rtlCol="0">
              <a:spAutoFit/>
            </a:bodyPr>
            <a:lstStyle/>
            <a:p>
              <a:r>
                <a:rPr lang="en-US" sz="900" b="1" dirty="0" smtClean="0">
                  <a:solidFill>
                    <a:schemeClr val="bg1"/>
                  </a:solidFill>
                </a:rPr>
                <a:t>0.6 kPa</a:t>
              </a:r>
              <a:endParaRPr lang="en-US" sz="900" b="1" dirty="0">
                <a:solidFill>
                  <a:schemeClr val="bg1"/>
                </a:solidFill>
              </a:endParaRPr>
            </a:p>
          </p:txBody>
        </p:sp>
        <p:sp>
          <p:nvSpPr>
            <p:cNvPr id="106" name="TextBox 105"/>
            <p:cNvSpPr txBox="1"/>
            <p:nvPr/>
          </p:nvSpPr>
          <p:spPr>
            <a:xfrm>
              <a:off x="7394737" y="1825207"/>
              <a:ext cx="361772" cy="178143"/>
            </a:xfrm>
            <a:prstGeom prst="rect">
              <a:avLst/>
            </a:prstGeom>
            <a:noFill/>
          </p:spPr>
          <p:txBody>
            <a:bodyPr wrap="none" rtlCol="0">
              <a:spAutoFit/>
            </a:bodyPr>
            <a:lstStyle/>
            <a:p>
              <a:r>
                <a:rPr lang="en-US" sz="900" b="1" dirty="0" smtClean="0">
                  <a:solidFill>
                    <a:schemeClr val="bg1"/>
                  </a:solidFill>
                </a:rPr>
                <a:t>8 kPa</a:t>
              </a:r>
              <a:endParaRPr lang="en-US" sz="900" b="1" dirty="0">
                <a:solidFill>
                  <a:schemeClr val="bg1"/>
                </a:solidFill>
              </a:endParaRPr>
            </a:p>
          </p:txBody>
        </p:sp>
        <p:sp>
          <p:nvSpPr>
            <p:cNvPr id="107" name="TextBox 106"/>
            <p:cNvSpPr txBox="1"/>
            <p:nvPr/>
          </p:nvSpPr>
          <p:spPr>
            <a:xfrm>
              <a:off x="4904207" y="1866546"/>
              <a:ext cx="158620" cy="852855"/>
            </a:xfrm>
            <a:prstGeom prst="rect">
              <a:avLst/>
            </a:prstGeom>
            <a:solidFill>
              <a:srgbClr val="000082"/>
            </a:solidFill>
          </p:spPr>
          <p:txBody>
            <a:bodyPr vert="vert270" wrap="square" rtlCol="0" anchor="ctr" anchorCtr="1">
              <a:noAutofit/>
            </a:bodyPr>
            <a:lstStyle/>
            <a:p>
              <a:pPr algn="ctr"/>
              <a:r>
                <a:rPr lang="en-US" sz="1100" b="1" dirty="0" smtClean="0">
                  <a:solidFill>
                    <a:schemeClr val="bg1"/>
                  </a:solidFill>
                </a:rPr>
                <a:t>Fibrin(</a:t>
              </a:r>
              <a:r>
                <a:rPr lang="en-US" sz="1100" b="1" dirty="0" err="1" smtClean="0">
                  <a:solidFill>
                    <a:schemeClr val="bg1"/>
                  </a:solidFill>
                </a:rPr>
                <a:t>ogen</a:t>
              </a:r>
              <a:r>
                <a:rPr lang="en-US" sz="1100" b="1" dirty="0" smtClean="0">
                  <a:solidFill>
                    <a:schemeClr val="bg1"/>
                  </a:solidFill>
                </a:rPr>
                <a:t>)</a:t>
              </a:r>
              <a:endParaRPr lang="en-US" sz="1100" b="1" dirty="0">
                <a:solidFill>
                  <a:schemeClr val="bg1"/>
                </a:solidFill>
              </a:endParaRPr>
            </a:p>
          </p:txBody>
        </p:sp>
        <p:sp>
          <p:nvSpPr>
            <p:cNvPr id="108" name="TextBox 107"/>
            <p:cNvSpPr txBox="1"/>
            <p:nvPr/>
          </p:nvSpPr>
          <p:spPr>
            <a:xfrm>
              <a:off x="4904207" y="2763330"/>
              <a:ext cx="158620" cy="852855"/>
            </a:xfrm>
            <a:prstGeom prst="rect">
              <a:avLst/>
            </a:prstGeom>
            <a:solidFill>
              <a:srgbClr val="000082"/>
            </a:solidFill>
          </p:spPr>
          <p:txBody>
            <a:bodyPr vert="vert270" wrap="square" rtlCol="0" anchor="ctr" anchorCtr="1">
              <a:noAutofit/>
            </a:bodyPr>
            <a:lstStyle/>
            <a:p>
              <a:pPr algn="ctr"/>
              <a:r>
                <a:rPr lang="en-US" sz="1200" b="1" dirty="0" smtClean="0">
                  <a:solidFill>
                    <a:schemeClr val="bg1"/>
                  </a:solidFill>
                </a:rPr>
                <a:t>Collagen</a:t>
              </a:r>
              <a:endParaRPr lang="en-US" sz="1200" b="1" dirty="0">
                <a:solidFill>
                  <a:schemeClr val="bg1"/>
                </a:solidFill>
              </a:endParaRPr>
            </a:p>
          </p:txBody>
        </p:sp>
        <p:pic>
          <p:nvPicPr>
            <p:cNvPr id="3077" name="Picture 5" descr="C:\Arash\Google Drive\Prelim Exam\Tractions\8 kPa.tif"/>
            <p:cNvPicPr>
              <a:picLocks noChangeAspect="1" noChangeArrowheads="1"/>
            </p:cNvPicPr>
            <p:nvPr/>
          </p:nvPicPr>
          <p:blipFill rotWithShape="1">
            <a:blip r:embed="rId25">
              <a:extLst>
                <a:ext uri="{28A0092B-C50C-407E-A947-70E740481C1C}">
                  <a14:useLocalDpi xmlns:a14="http://schemas.microsoft.com/office/drawing/2010/main" xmlns="" val="0"/>
                </a:ext>
              </a:extLst>
            </a:blip>
            <a:srcRect l="27553" t="6821" r="33080" b="14663"/>
            <a:stretch/>
          </p:blipFill>
          <p:spPr bwMode="auto">
            <a:xfrm>
              <a:off x="7419487" y="2763330"/>
              <a:ext cx="919512" cy="865856"/>
            </a:xfrm>
            <a:prstGeom prst="rect">
              <a:avLst/>
            </a:prstGeom>
            <a:noFill/>
            <a:extLst>
              <a:ext uri="{909E8E84-426E-40dd-AFC4-6F175D3DCCD1}">
                <a14:hiddenFill xmlns="" xmlns:a14="http://schemas.microsoft.com/office/drawing/2010/main">
                  <a:solidFill>
                    <a:srgbClr val="FFFFFF"/>
                  </a:solidFill>
                </a14:hiddenFill>
              </a:ext>
            </a:extLst>
          </p:spPr>
        </p:pic>
        <p:pic>
          <p:nvPicPr>
            <p:cNvPr id="3078" name="Picture 6" descr="C:\Arash\Google Drive\Prelim Exam\Tractions\0.6 kPa.tif"/>
            <p:cNvPicPr>
              <a:picLocks noChangeAspect="1" noChangeArrowheads="1"/>
            </p:cNvPicPr>
            <p:nvPr/>
          </p:nvPicPr>
          <p:blipFill rotWithShape="1">
            <a:blip r:embed="rId26">
              <a:extLst>
                <a:ext uri="{28A0092B-C50C-407E-A947-70E740481C1C}">
                  <a14:useLocalDpi xmlns:a14="http://schemas.microsoft.com/office/drawing/2010/main" xmlns="" val="0"/>
                </a:ext>
              </a:extLst>
            </a:blip>
            <a:srcRect l="27468" t="7002" r="31705" b="15516"/>
            <a:stretch/>
          </p:blipFill>
          <p:spPr bwMode="auto">
            <a:xfrm>
              <a:off x="6253852" y="2763330"/>
              <a:ext cx="960843" cy="852855"/>
            </a:xfrm>
            <a:prstGeom prst="rect">
              <a:avLst/>
            </a:prstGeom>
            <a:noFill/>
            <a:extLst>
              <a:ext uri="{909E8E84-426E-40dd-AFC4-6F175D3DCCD1}">
                <a14:hiddenFill xmlns="" xmlns:a14="http://schemas.microsoft.com/office/drawing/2010/main">
                  <a:solidFill>
                    <a:srgbClr val="FFFFFF"/>
                  </a:solidFill>
                </a14:hiddenFill>
              </a:ext>
            </a:extLst>
          </p:spPr>
        </p:pic>
        <p:pic>
          <p:nvPicPr>
            <p:cNvPr id="3079" name="Picture 7" descr="C:\Arash\Google Drive\Prelim Exam\Tractions\0.15 kPa.tif"/>
            <p:cNvPicPr>
              <a:picLocks noChangeAspect="1" noChangeArrowheads="1"/>
            </p:cNvPicPr>
            <p:nvPr/>
          </p:nvPicPr>
          <p:blipFill rotWithShape="1">
            <a:blip r:embed="rId27">
              <a:extLst>
                <a:ext uri="{28A0092B-C50C-407E-A947-70E740481C1C}">
                  <a14:useLocalDpi xmlns:a14="http://schemas.microsoft.com/office/drawing/2010/main" xmlns="" val="0"/>
                </a:ext>
              </a:extLst>
            </a:blip>
            <a:srcRect l="27694" t="6826" r="32129" b="15624"/>
            <a:stretch/>
          </p:blipFill>
          <p:spPr bwMode="auto">
            <a:xfrm>
              <a:off x="5092645" y="2763330"/>
              <a:ext cx="948605" cy="852855"/>
            </a:xfrm>
            <a:prstGeom prst="rect">
              <a:avLst/>
            </a:prstGeom>
            <a:noFill/>
            <a:extLst>
              <a:ext uri="{909E8E84-426E-40dd-AFC4-6F175D3DCCD1}">
                <a14:hiddenFill xmlns="" xmlns:a14="http://schemas.microsoft.com/office/drawing/2010/main">
                  <a:solidFill>
                    <a:srgbClr val="FFFFFF"/>
                  </a:solidFill>
                </a14:hiddenFill>
              </a:ext>
            </a:extLst>
          </p:spPr>
        </p:pic>
        <p:pic>
          <p:nvPicPr>
            <p:cNvPr id="113" name="Picture 3" descr="C:\Arash\UIUC\Documents\Bio-\Projects\Histone Probes\Histone Methylation\B16\120411_H3K9_B16_Traction\0.15 kPa Fibrinogen\Analysis\Cell3\2005Aug30CellsCell3_Constaint_Traction_200002_1_1.tif"/>
            <p:cNvPicPr>
              <a:picLocks noChangeAspect="1" noChangeArrowheads="1"/>
            </p:cNvPicPr>
            <p:nvPr/>
          </p:nvPicPr>
          <p:blipFill rotWithShape="1">
            <a:blip r:embed="rId23" cstate="print">
              <a:extLst>
                <a:ext uri="{28A0092B-C50C-407E-A947-70E740481C1C}">
                  <a14:useLocalDpi xmlns:a14="http://schemas.microsoft.com/office/drawing/2010/main" xmlns="" val="0"/>
                </a:ext>
              </a:extLst>
            </a:blip>
            <a:srcRect l="79562" t="6673" r="15522" b="9929"/>
            <a:stretch/>
          </p:blipFill>
          <p:spPr bwMode="auto">
            <a:xfrm>
              <a:off x="6035907" y="2763521"/>
              <a:ext cx="71255" cy="856300"/>
            </a:xfrm>
            <a:prstGeom prst="rect">
              <a:avLst/>
            </a:prstGeom>
            <a:noFill/>
            <a:extLst>
              <a:ext uri="{909E8E84-426E-40dd-AFC4-6F175D3DCCD1}">
                <a14:hiddenFill xmlns="" xmlns:a14="http://schemas.microsoft.com/office/drawing/2010/main">
                  <a:solidFill>
                    <a:srgbClr val="FFFFFF"/>
                  </a:solidFill>
                </a14:hiddenFill>
              </a:ext>
            </a:extLst>
          </p:spPr>
        </p:pic>
        <p:pic>
          <p:nvPicPr>
            <p:cNvPr id="114" name="Picture 3" descr="C:\Arash\UIUC\Documents\Bio-\Projects\Histone Probes\Histone Methylation\B16\120411_H3K9_B16_Traction\0.15 kPa Fibrinogen\Analysis\Cell3\2005Aug30CellsCell3_Constaint_Traction_200002_1_1.tif"/>
            <p:cNvPicPr>
              <a:picLocks noChangeAspect="1" noChangeArrowheads="1"/>
            </p:cNvPicPr>
            <p:nvPr/>
          </p:nvPicPr>
          <p:blipFill rotWithShape="1">
            <a:blip r:embed="rId23" cstate="print">
              <a:extLst>
                <a:ext uri="{28A0092B-C50C-407E-A947-70E740481C1C}">
                  <a14:useLocalDpi xmlns:a14="http://schemas.microsoft.com/office/drawing/2010/main" xmlns="" val="0"/>
                </a:ext>
              </a:extLst>
            </a:blip>
            <a:srcRect l="79562" t="6673" r="15522" b="9929"/>
            <a:stretch/>
          </p:blipFill>
          <p:spPr bwMode="auto">
            <a:xfrm>
              <a:off x="7202469" y="2763521"/>
              <a:ext cx="71255" cy="856300"/>
            </a:xfrm>
            <a:prstGeom prst="rect">
              <a:avLst/>
            </a:prstGeom>
            <a:noFill/>
            <a:extLst>
              <a:ext uri="{909E8E84-426E-40dd-AFC4-6F175D3DCCD1}">
                <a14:hiddenFill xmlns="" xmlns:a14="http://schemas.microsoft.com/office/drawing/2010/main">
                  <a:solidFill>
                    <a:srgbClr val="FFFFFF"/>
                  </a:solidFill>
                </a14:hiddenFill>
              </a:ext>
            </a:extLst>
          </p:spPr>
        </p:pic>
        <p:pic>
          <p:nvPicPr>
            <p:cNvPr id="115" name="Picture 3" descr="C:\Arash\UIUC\Documents\Bio-\Projects\Histone Probes\Histone Methylation\B16\120411_H3K9_B16_Traction\0.15 kPa Fibrinogen\Analysis\Cell3\2005Aug30CellsCell3_Constaint_Traction_200002_1_1.tif"/>
            <p:cNvPicPr>
              <a:picLocks noChangeAspect="1" noChangeArrowheads="1"/>
            </p:cNvPicPr>
            <p:nvPr/>
          </p:nvPicPr>
          <p:blipFill rotWithShape="1">
            <a:blip r:embed="rId23" cstate="print">
              <a:extLst>
                <a:ext uri="{28A0092B-C50C-407E-A947-70E740481C1C}">
                  <a14:useLocalDpi xmlns:a14="http://schemas.microsoft.com/office/drawing/2010/main" xmlns="" val="0"/>
                </a:ext>
              </a:extLst>
            </a:blip>
            <a:srcRect l="79562" t="6673" r="15522" b="9929"/>
            <a:stretch/>
          </p:blipFill>
          <p:spPr bwMode="auto">
            <a:xfrm>
              <a:off x="8363019" y="2763521"/>
              <a:ext cx="71255" cy="856300"/>
            </a:xfrm>
            <a:prstGeom prst="rect">
              <a:avLst/>
            </a:prstGeom>
            <a:noFill/>
            <a:extLst>
              <a:ext uri="{909E8E84-426E-40dd-AFC4-6F175D3DCCD1}">
                <a14:hiddenFill xmlns="" xmlns:a14="http://schemas.microsoft.com/office/drawing/2010/main">
                  <a:solidFill>
                    <a:srgbClr val="FFFFFF"/>
                  </a:solidFill>
                </a14:hiddenFill>
              </a:ext>
            </a:extLst>
          </p:spPr>
        </p:pic>
        <p:cxnSp>
          <p:nvCxnSpPr>
            <p:cNvPr id="116" name="Straight Connector 115"/>
            <p:cNvCxnSpPr/>
            <p:nvPr/>
          </p:nvCxnSpPr>
          <p:spPr>
            <a:xfrm>
              <a:off x="5775893" y="3565576"/>
              <a:ext cx="21792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8207325" y="3562048"/>
              <a:ext cx="10896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6942098" y="3565576"/>
              <a:ext cx="21792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19" name="TextBox 118"/>
            <p:cNvSpPr txBox="1"/>
            <p:nvPr/>
          </p:nvSpPr>
          <p:spPr>
            <a:xfrm>
              <a:off x="6041250" y="3445092"/>
              <a:ext cx="235962" cy="215444"/>
            </a:xfrm>
            <a:prstGeom prst="rect">
              <a:avLst/>
            </a:prstGeom>
            <a:noFill/>
          </p:spPr>
          <p:txBody>
            <a:bodyPr wrap="none" rtlCol="0">
              <a:spAutoFit/>
            </a:bodyPr>
            <a:lstStyle/>
            <a:p>
              <a:r>
                <a:rPr lang="en-US" sz="800" b="1" dirty="0" smtClean="0"/>
                <a:t>0</a:t>
              </a:r>
              <a:endParaRPr lang="en-US" sz="800" b="1" dirty="0"/>
            </a:p>
          </p:txBody>
        </p:sp>
        <p:sp>
          <p:nvSpPr>
            <p:cNvPr id="120" name="TextBox 119"/>
            <p:cNvSpPr txBox="1"/>
            <p:nvPr/>
          </p:nvSpPr>
          <p:spPr>
            <a:xfrm>
              <a:off x="6011220" y="2698932"/>
              <a:ext cx="338554" cy="215444"/>
            </a:xfrm>
            <a:prstGeom prst="rect">
              <a:avLst/>
            </a:prstGeom>
            <a:noFill/>
          </p:spPr>
          <p:txBody>
            <a:bodyPr wrap="none" rtlCol="0">
              <a:spAutoFit/>
            </a:bodyPr>
            <a:lstStyle/>
            <a:p>
              <a:r>
                <a:rPr lang="en-US" sz="800" b="1" dirty="0" smtClean="0"/>
                <a:t>100</a:t>
              </a:r>
              <a:endParaRPr lang="en-US" sz="800" b="1" dirty="0"/>
            </a:p>
          </p:txBody>
        </p:sp>
        <p:sp>
          <p:nvSpPr>
            <p:cNvPr id="121" name="TextBox 120"/>
            <p:cNvSpPr txBox="1"/>
            <p:nvPr/>
          </p:nvSpPr>
          <p:spPr>
            <a:xfrm>
              <a:off x="7213141" y="3445092"/>
              <a:ext cx="235962" cy="215444"/>
            </a:xfrm>
            <a:prstGeom prst="rect">
              <a:avLst/>
            </a:prstGeom>
            <a:noFill/>
          </p:spPr>
          <p:txBody>
            <a:bodyPr wrap="none" rtlCol="0">
              <a:spAutoFit/>
            </a:bodyPr>
            <a:lstStyle/>
            <a:p>
              <a:r>
                <a:rPr lang="en-US" sz="800" b="1" dirty="0" smtClean="0"/>
                <a:t>0</a:t>
              </a:r>
              <a:endParaRPr lang="en-US" sz="800" b="1" dirty="0"/>
            </a:p>
          </p:txBody>
        </p:sp>
        <p:sp>
          <p:nvSpPr>
            <p:cNvPr id="122" name="TextBox 121"/>
            <p:cNvSpPr txBox="1"/>
            <p:nvPr/>
          </p:nvSpPr>
          <p:spPr>
            <a:xfrm>
              <a:off x="7169955" y="2698932"/>
              <a:ext cx="338554" cy="215444"/>
            </a:xfrm>
            <a:prstGeom prst="rect">
              <a:avLst/>
            </a:prstGeom>
            <a:noFill/>
          </p:spPr>
          <p:txBody>
            <a:bodyPr wrap="none" rtlCol="0">
              <a:spAutoFit/>
            </a:bodyPr>
            <a:lstStyle/>
            <a:p>
              <a:r>
                <a:rPr lang="en-US" sz="800" b="1" dirty="0" smtClean="0"/>
                <a:t>360</a:t>
              </a:r>
              <a:endParaRPr lang="en-US" sz="800" b="1" dirty="0"/>
            </a:p>
          </p:txBody>
        </p:sp>
        <p:sp>
          <p:nvSpPr>
            <p:cNvPr id="123" name="TextBox 122"/>
            <p:cNvSpPr txBox="1"/>
            <p:nvPr/>
          </p:nvSpPr>
          <p:spPr>
            <a:xfrm>
              <a:off x="8379694" y="3445092"/>
              <a:ext cx="235962" cy="215444"/>
            </a:xfrm>
            <a:prstGeom prst="rect">
              <a:avLst/>
            </a:prstGeom>
            <a:noFill/>
          </p:spPr>
          <p:txBody>
            <a:bodyPr wrap="none" rtlCol="0">
              <a:spAutoFit/>
            </a:bodyPr>
            <a:lstStyle/>
            <a:p>
              <a:r>
                <a:rPr lang="en-US" sz="800" b="1" dirty="0" smtClean="0"/>
                <a:t>0</a:t>
              </a:r>
              <a:endParaRPr lang="en-US" sz="800" b="1" dirty="0"/>
            </a:p>
          </p:txBody>
        </p:sp>
        <p:sp>
          <p:nvSpPr>
            <p:cNvPr id="125" name="TextBox 124"/>
            <p:cNvSpPr txBox="1"/>
            <p:nvPr/>
          </p:nvSpPr>
          <p:spPr>
            <a:xfrm>
              <a:off x="6246379" y="2728116"/>
              <a:ext cx="530915" cy="230832"/>
            </a:xfrm>
            <a:prstGeom prst="rect">
              <a:avLst/>
            </a:prstGeom>
            <a:noFill/>
          </p:spPr>
          <p:txBody>
            <a:bodyPr wrap="none" rtlCol="0">
              <a:spAutoFit/>
            </a:bodyPr>
            <a:lstStyle/>
            <a:p>
              <a:r>
                <a:rPr lang="en-US" sz="900" b="1" dirty="0" smtClean="0">
                  <a:solidFill>
                    <a:schemeClr val="bg1"/>
                  </a:solidFill>
                </a:rPr>
                <a:t>0.6 kPa</a:t>
              </a:r>
              <a:endParaRPr lang="en-US" sz="900" b="1" dirty="0">
                <a:solidFill>
                  <a:schemeClr val="bg1"/>
                </a:solidFill>
              </a:endParaRPr>
            </a:p>
          </p:txBody>
        </p:sp>
        <p:sp>
          <p:nvSpPr>
            <p:cNvPr id="126" name="TextBox 125"/>
            <p:cNvSpPr txBox="1"/>
            <p:nvPr/>
          </p:nvSpPr>
          <p:spPr>
            <a:xfrm>
              <a:off x="7394737" y="2728116"/>
              <a:ext cx="442750" cy="230832"/>
            </a:xfrm>
            <a:prstGeom prst="rect">
              <a:avLst/>
            </a:prstGeom>
            <a:noFill/>
          </p:spPr>
          <p:txBody>
            <a:bodyPr wrap="none" rtlCol="0">
              <a:spAutoFit/>
            </a:bodyPr>
            <a:lstStyle/>
            <a:p>
              <a:r>
                <a:rPr lang="en-US" sz="900" b="1" dirty="0" smtClean="0">
                  <a:solidFill>
                    <a:schemeClr val="bg1"/>
                  </a:solidFill>
                </a:rPr>
                <a:t>8 kPa</a:t>
              </a:r>
              <a:endParaRPr lang="en-US" sz="900" b="1" dirty="0">
                <a:solidFill>
                  <a:schemeClr val="bg1"/>
                </a:solidFill>
              </a:endParaRPr>
            </a:p>
          </p:txBody>
        </p:sp>
        <p:sp>
          <p:nvSpPr>
            <p:cNvPr id="127" name="TextBox 126"/>
            <p:cNvSpPr txBox="1"/>
            <p:nvPr/>
          </p:nvSpPr>
          <p:spPr>
            <a:xfrm>
              <a:off x="5062828" y="2726753"/>
              <a:ext cx="588623" cy="230832"/>
            </a:xfrm>
            <a:prstGeom prst="rect">
              <a:avLst/>
            </a:prstGeom>
            <a:noFill/>
          </p:spPr>
          <p:txBody>
            <a:bodyPr wrap="none" rtlCol="0">
              <a:spAutoFit/>
            </a:bodyPr>
            <a:lstStyle/>
            <a:p>
              <a:r>
                <a:rPr lang="en-US" sz="900" b="1" dirty="0">
                  <a:solidFill>
                    <a:schemeClr val="bg1"/>
                  </a:solidFill>
                </a:rPr>
                <a:t>0</a:t>
              </a:r>
              <a:r>
                <a:rPr lang="en-US" sz="900" b="1" dirty="0" smtClean="0">
                  <a:solidFill>
                    <a:schemeClr val="bg1"/>
                  </a:solidFill>
                </a:rPr>
                <a:t>.15 kPa</a:t>
              </a:r>
              <a:endParaRPr lang="en-US" sz="900" b="1" dirty="0">
                <a:solidFill>
                  <a:schemeClr val="bg1"/>
                </a:solidFill>
              </a:endParaRPr>
            </a:p>
          </p:txBody>
        </p:sp>
      </p:grpSp>
      <p:sp>
        <p:nvSpPr>
          <p:cNvPr id="51" name="Slide Number Placeholder 50"/>
          <p:cNvSpPr>
            <a:spLocks noGrp="1"/>
          </p:cNvSpPr>
          <p:nvPr>
            <p:ph type="sldNum" sz="quarter" idx="12"/>
          </p:nvPr>
        </p:nvSpPr>
        <p:spPr/>
        <p:txBody>
          <a:bodyPr/>
          <a:lstStyle/>
          <a:p>
            <a:fld id="{6F5F5B93-73BC-DA4A-99F3-DB63B9145B1F}" type="slidenum">
              <a:rPr lang="en-US" smtClean="0"/>
              <a:pPr/>
              <a:t>13</a:t>
            </a:fld>
            <a:endParaRPr lang="en-US"/>
          </a:p>
        </p:txBody>
      </p:sp>
    </p:spTree>
    <p:extLst>
      <p:ext uri="{BB962C8B-B14F-4D97-AF65-F5344CB8AC3E}">
        <p14:creationId xmlns:p14="http://schemas.microsoft.com/office/powerpoint/2010/main" xmlns="" val="46719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2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TRCs do not respond to substrate stiffness</a:t>
            </a:r>
            <a:endParaRPr lang="en-US" dirty="0"/>
          </a:p>
        </p:txBody>
      </p:sp>
      <p:grpSp>
        <p:nvGrpSpPr>
          <p:cNvPr id="46" name="Group 45"/>
          <p:cNvGrpSpPr/>
          <p:nvPr/>
        </p:nvGrpSpPr>
        <p:grpSpPr>
          <a:xfrm>
            <a:off x="307191" y="1698870"/>
            <a:ext cx="4508333" cy="2026387"/>
            <a:chOff x="2705357" y="2657928"/>
            <a:chExt cx="4332796" cy="2084391"/>
          </a:xfrm>
        </p:grpSpPr>
        <p:pic>
          <p:nvPicPr>
            <p:cNvPr id="47" name="Picture 7" descr="D:\tyh\Experiments\B16-F1\H3K9\B16 cells cultured on top of 90-Pa fibrin gels for 5 days\images\collagen coated PA gels\0.15 kPa\Cell30_2.tif"/>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30243" t="7453" r="30903" b="10849"/>
            <a:stretch/>
          </p:blipFill>
          <p:spPr bwMode="auto">
            <a:xfrm>
              <a:off x="2934021" y="2856319"/>
              <a:ext cx="915508" cy="914400"/>
            </a:xfrm>
            <a:prstGeom prst="rect">
              <a:avLst/>
            </a:prstGeom>
            <a:noFill/>
            <a:extLst>
              <a:ext uri="{909E8E84-426E-40dd-AFC4-6F175D3DCCD1}">
                <a14:hiddenFill xmlns="" xmlns:a14="http://schemas.microsoft.com/office/drawing/2010/main">
                  <a:solidFill>
                    <a:srgbClr val="FFFFFF"/>
                  </a:solidFill>
                </a14:hiddenFill>
              </a:ext>
            </a:extLst>
          </p:spPr>
        </p:pic>
        <p:pic>
          <p:nvPicPr>
            <p:cNvPr id="48" name="Picture 8" descr="D:\tyh\Experiments\B16-F1\H3K9\B16 cells cultured on top of 90-Pa fibrin gels for 5 days\images\collagen coated PA gels\0.6 kPa\Cell36_2.tif"/>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30198" t="7237" r="31052" b="11009"/>
            <a:stretch/>
          </p:blipFill>
          <p:spPr bwMode="auto">
            <a:xfrm>
              <a:off x="3865955" y="2854352"/>
              <a:ext cx="914400" cy="916367"/>
            </a:xfrm>
            <a:prstGeom prst="rect">
              <a:avLst/>
            </a:prstGeom>
            <a:noFill/>
            <a:extLst>
              <a:ext uri="{909E8E84-426E-40dd-AFC4-6F175D3DCCD1}">
                <a14:hiddenFill xmlns="" xmlns:a14="http://schemas.microsoft.com/office/drawing/2010/main">
                  <a:solidFill>
                    <a:srgbClr val="FFFFFF"/>
                  </a:solidFill>
                </a14:hiddenFill>
              </a:ext>
            </a:extLst>
          </p:spPr>
        </p:pic>
        <p:pic>
          <p:nvPicPr>
            <p:cNvPr id="49" name="Picture 10" descr="D:\tyh\Experiments\B16-F1\H3K9\B16 cells cultured on top of 90-Pa fibrin gels for 5 days\images\collagen coated PA gels\2 kPa\Cell25_2.tif"/>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l="32583" t="7720" r="28896" b="11052"/>
            <a:stretch/>
          </p:blipFill>
          <p:spPr bwMode="auto">
            <a:xfrm>
              <a:off x="4802813" y="2854352"/>
              <a:ext cx="912919" cy="914400"/>
            </a:xfrm>
            <a:prstGeom prst="rect">
              <a:avLst/>
            </a:prstGeom>
            <a:noFill/>
            <a:extLst>
              <a:ext uri="{909E8E84-426E-40dd-AFC4-6F175D3DCCD1}">
                <a14:hiddenFill xmlns="" xmlns:a14="http://schemas.microsoft.com/office/drawing/2010/main">
                  <a:solidFill>
                    <a:srgbClr val="FFFFFF"/>
                  </a:solidFill>
                </a14:hiddenFill>
              </a:ext>
            </a:extLst>
          </p:spPr>
        </p:pic>
        <p:pic>
          <p:nvPicPr>
            <p:cNvPr id="50" name="Picture 11" descr="D:\tyh\Experiments\B16-F1\H3K9\B16 cells cultured on top of 90-Pa fibrin gels for 5 days\images\collagen coated PA gels\8 kPa\Cell24_2.tif"/>
            <p:cNvPicPr>
              <a:picLocks noChangeAspect="1" noChangeArrowheads="1"/>
            </p:cNvPicPr>
            <p:nvPr/>
          </p:nvPicPr>
          <p:blipFill rotWithShape="1">
            <a:blip r:embed="rId6" cstate="print">
              <a:extLst>
                <a:ext uri="{28A0092B-C50C-407E-A947-70E740481C1C}">
                  <a14:useLocalDpi xmlns:a14="http://schemas.microsoft.com/office/drawing/2010/main" xmlns="" val="0"/>
                </a:ext>
              </a:extLst>
            </a:blip>
            <a:srcRect l="30250" t="7325" r="30916" b="10877"/>
            <a:stretch/>
          </p:blipFill>
          <p:spPr bwMode="auto">
            <a:xfrm>
              <a:off x="5732822" y="2848002"/>
              <a:ext cx="913910" cy="914400"/>
            </a:xfrm>
            <a:prstGeom prst="rect">
              <a:avLst/>
            </a:prstGeom>
            <a:noFill/>
            <a:extLst>
              <a:ext uri="{909E8E84-426E-40dd-AFC4-6F175D3DCCD1}">
                <a14:hiddenFill xmlns="" xmlns:a14="http://schemas.microsoft.com/office/drawing/2010/main">
                  <a:solidFill>
                    <a:srgbClr val="FFFFFF"/>
                  </a:solidFill>
                </a14:hiddenFill>
              </a:ext>
            </a:extLst>
          </p:spPr>
        </p:pic>
        <p:pic>
          <p:nvPicPr>
            <p:cNvPr id="51" name="Picture 12" descr="D:\tyh\Experiments\B16-F1\H3K9\B16 cells cultured on top of 90-Pa fibrin gels for 5 days\images\fibrinogen coated PA gels\0.15 kPa\Cell18_2.tif"/>
            <p:cNvPicPr>
              <a:picLocks noChangeAspect="1" noChangeArrowheads="1"/>
            </p:cNvPicPr>
            <p:nvPr/>
          </p:nvPicPr>
          <p:blipFill rotWithShape="1">
            <a:blip r:embed="rId7" cstate="print">
              <a:extLst>
                <a:ext uri="{28A0092B-C50C-407E-A947-70E740481C1C}">
                  <a14:useLocalDpi xmlns:a14="http://schemas.microsoft.com/office/drawing/2010/main" xmlns="" val="0"/>
                </a:ext>
              </a:extLst>
            </a:blip>
            <a:srcRect l="30250" t="7544" r="30916" b="10702"/>
            <a:stretch/>
          </p:blipFill>
          <p:spPr bwMode="auto">
            <a:xfrm>
              <a:off x="2935173" y="3797300"/>
              <a:ext cx="914400" cy="914400"/>
            </a:xfrm>
            <a:prstGeom prst="rect">
              <a:avLst/>
            </a:prstGeom>
            <a:noFill/>
            <a:extLst>
              <a:ext uri="{909E8E84-426E-40dd-AFC4-6F175D3DCCD1}">
                <a14:hiddenFill xmlns="" xmlns:a14="http://schemas.microsoft.com/office/drawing/2010/main">
                  <a:solidFill>
                    <a:srgbClr val="FFFFFF"/>
                  </a:solidFill>
                </a14:hiddenFill>
              </a:ext>
            </a:extLst>
          </p:spPr>
        </p:pic>
        <p:pic>
          <p:nvPicPr>
            <p:cNvPr id="52" name="Picture 13" descr="D:\tyh\Experiments\B16-F1\H3K9\B16 cells cultured on top of 90-Pa fibrin gels for 5 days\images\fibrinogen coated PA gels\0.6 kPa\Cell6_2.tif"/>
            <p:cNvPicPr>
              <a:picLocks noChangeAspect="1" noChangeArrowheads="1"/>
            </p:cNvPicPr>
            <p:nvPr/>
          </p:nvPicPr>
          <p:blipFill rotWithShape="1">
            <a:blip r:embed="rId8" cstate="print">
              <a:extLst>
                <a:ext uri="{28A0092B-C50C-407E-A947-70E740481C1C}">
                  <a14:useLocalDpi xmlns:a14="http://schemas.microsoft.com/office/drawing/2010/main" xmlns="" val="0"/>
                </a:ext>
              </a:extLst>
            </a:blip>
            <a:srcRect l="30203" t="7435" r="31000" b="11053"/>
            <a:stretch/>
          </p:blipFill>
          <p:spPr bwMode="auto">
            <a:xfrm>
              <a:off x="3867700" y="3797300"/>
              <a:ext cx="916245" cy="914400"/>
            </a:xfrm>
            <a:prstGeom prst="rect">
              <a:avLst/>
            </a:prstGeom>
            <a:noFill/>
            <a:extLst>
              <a:ext uri="{909E8E84-426E-40dd-AFC4-6F175D3DCCD1}">
                <a14:hiddenFill xmlns="" xmlns:a14="http://schemas.microsoft.com/office/drawing/2010/main">
                  <a:solidFill>
                    <a:srgbClr val="FFFFFF"/>
                  </a:solidFill>
                </a14:hiddenFill>
              </a:ext>
            </a:extLst>
          </p:spPr>
        </p:pic>
        <p:pic>
          <p:nvPicPr>
            <p:cNvPr id="53" name="Picture 14" descr="D:\tyh\Experiments\B16-F1\H3K9\B16 cells cultured on top of 90-Pa fibrin gels for 5 days\images\fibrinogen coated PA gels\2 kPa\Cell16_2.tif"/>
            <p:cNvPicPr>
              <a:picLocks noChangeAspect="1" noChangeArrowheads="1"/>
            </p:cNvPicPr>
            <p:nvPr/>
          </p:nvPicPr>
          <p:blipFill rotWithShape="1">
            <a:blip r:embed="rId9" cstate="print">
              <a:extLst>
                <a:ext uri="{28A0092B-C50C-407E-A947-70E740481C1C}">
                  <a14:useLocalDpi xmlns:a14="http://schemas.microsoft.com/office/drawing/2010/main" xmlns="" val="0"/>
                </a:ext>
              </a:extLst>
            </a:blip>
            <a:srcRect l="32355" t="7369" r="28750" b="10701"/>
            <a:stretch/>
          </p:blipFill>
          <p:spPr bwMode="auto">
            <a:xfrm>
              <a:off x="4801822" y="3797300"/>
              <a:ext cx="913910" cy="914400"/>
            </a:xfrm>
            <a:prstGeom prst="rect">
              <a:avLst/>
            </a:prstGeom>
            <a:noFill/>
            <a:extLst>
              <a:ext uri="{909E8E84-426E-40dd-AFC4-6F175D3DCCD1}">
                <a14:hiddenFill xmlns="" xmlns:a14="http://schemas.microsoft.com/office/drawing/2010/main">
                  <a:solidFill>
                    <a:srgbClr val="FFFFFF"/>
                  </a:solidFill>
                </a14:hiddenFill>
              </a:ext>
            </a:extLst>
          </p:spPr>
        </p:pic>
        <p:pic>
          <p:nvPicPr>
            <p:cNvPr id="54" name="Picture 15" descr="D:\tyh\Experiments\B16-F1\H3K9\B16 cells cultured on top of 90-Pa fibrin gels for 5 days\images\fibrinogen coated PA gels\8 kPa\Cell2_2.tif"/>
            <p:cNvPicPr>
              <a:picLocks noChangeAspect="1" noChangeArrowheads="1"/>
            </p:cNvPicPr>
            <p:nvPr/>
          </p:nvPicPr>
          <p:blipFill rotWithShape="1">
            <a:blip r:embed="rId10" cstate="print">
              <a:extLst>
                <a:ext uri="{28A0092B-C50C-407E-A947-70E740481C1C}">
                  <a14:useLocalDpi xmlns:a14="http://schemas.microsoft.com/office/drawing/2010/main" xmlns="" val="0"/>
                </a:ext>
              </a:extLst>
            </a:blip>
            <a:srcRect l="30260" t="7500" r="31049" b="10695"/>
            <a:stretch/>
          </p:blipFill>
          <p:spPr bwMode="auto">
            <a:xfrm>
              <a:off x="5733309" y="3797300"/>
              <a:ext cx="910478" cy="91440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55" name="Group 54"/>
            <p:cNvGrpSpPr/>
            <p:nvPr/>
          </p:nvGrpSpPr>
          <p:grpSpPr>
            <a:xfrm>
              <a:off x="2705357" y="2657928"/>
              <a:ext cx="4332796" cy="2084391"/>
              <a:chOff x="4322019" y="311864"/>
              <a:chExt cx="4332796" cy="2084391"/>
            </a:xfrm>
          </p:grpSpPr>
          <p:sp>
            <p:nvSpPr>
              <p:cNvPr id="56" name="TextBox 55"/>
              <p:cNvSpPr txBox="1"/>
              <p:nvPr/>
            </p:nvSpPr>
            <p:spPr>
              <a:xfrm>
                <a:off x="4559658" y="311865"/>
                <a:ext cx="898754" cy="169277"/>
              </a:xfrm>
              <a:prstGeom prst="rect">
                <a:avLst/>
              </a:prstGeom>
              <a:solidFill>
                <a:schemeClr val="tx1"/>
              </a:solidFill>
            </p:spPr>
            <p:txBody>
              <a:bodyPr wrap="square" lIns="0" tIns="0" rIns="0" bIns="0" rtlCol="0">
                <a:spAutoFit/>
              </a:bodyPr>
              <a:lstStyle/>
              <a:p>
                <a:pPr algn="ctr"/>
                <a:r>
                  <a:rPr lang="en-US" sz="1100" b="1" dirty="0" smtClean="0">
                    <a:solidFill>
                      <a:schemeClr val="bg1"/>
                    </a:solidFill>
                    <a:latin typeface="Arial" pitchFamily="34" charset="0"/>
                    <a:cs typeface="Arial" pitchFamily="34" charset="0"/>
                  </a:rPr>
                  <a:t>0.15 kPa</a:t>
                </a:r>
                <a:endParaRPr lang="en-US" sz="1100" b="1" dirty="0">
                  <a:solidFill>
                    <a:schemeClr val="bg1"/>
                  </a:solidFill>
                  <a:latin typeface="Arial" pitchFamily="34" charset="0"/>
                  <a:cs typeface="Arial" pitchFamily="34" charset="0"/>
                </a:endParaRPr>
              </a:p>
            </p:txBody>
          </p:sp>
          <p:sp>
            <p:nvSpPr>
              <p:cNvPr id="57" name="TextBox 56"/>
              <p:cNvSpPr txBox="1"/>
              <p:nvPr/>
            </p:nvSpPr>
            <p:spPr>
              <a:xfrm>
                <a:off x="4322019" y="510243"/>
                <a:ext cx="169278" cy="898504"/>
              </a:xfrm>
              <a:prstGeom prst="rect">
                <a:avLst/>
              </a:prstGeom>
              <a:solidFill>
                <a:schemeClr val="tx1"/>
              </a:solidFill>
            </p:spPr>
            <p:txBody>
              <a:bodyPr vert="vert270" wrap="square" lIns="0" tIns="0" rIns="0" bIns="0" rtlCol="0">
                <a:spAutoFit/>
              </a:bodyPr>
              <a:lstStyle/>
              <a:p>
                <a:pPr algn="ctr"/>
                <a:r>
                  <a:rPr lang="en-US" sz="1100" b="1" dirty="0" smtClean="0">
                    <a:solidFill>
                      <a:schemeClr val="bg1"/>
                    </a:solidFill>
                    <a:latin typeface="Arial" pitchFamily="34" charset="0"/>
                    <a:cs typeface="Arial" pitchFamily="34" charset="0"/>
                  </a:rPr>
                  <a:t>Collagen</a:t>
                </a:r>
                <a:endParaRPr lang="en-US" b="1" dirty="0">
                  <a:solidFill>
                    <a:schemeClr val="bg1"/>
                  </a:solidFill>
                  <a:latin typeface="Arial" pitchFamily="34" charset="0"/>
                  <a:cs typeface="Arial" pitchFamily="34" charset="0"/>
                </a:endParaRPr>
              </a:p>
            </p:txBody>
          </p:sp>
          <p:pic>
            <p:nvPicPr>
              <p:cNvPr id="58" name="Picture 10" descr="C:\Arash\UIUC\Documents\Bio-\Projects\Histone Probes\Histone Methylation\B16\081612_H3K9_B16\0.6kPa\Fibrinogen\Dish1\Analysis\Cell8\Color_images\Cell8_2_rev1.tif"/>
              <p:cNvPicPr>
                <a:picLocks noChangeAspect="1" noChangeArrowheads="1"/>
              </p:cNvPicPr>
              <p:nvPr/>
            </p:nvPicPr>
            <p:blipFill rotWithShape="1">
              <a:blip r:embed="rId11"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l="68160" r="27477" b="8752"/>
              <a:stretch/>
            </p:blipFill>
            <p:spPr bwMode="auto">
              <a:xfrm>
                <a:off x="8265112" y="377615"/>
                <a:ext cx="215751" cy="2013159"/>
              </a:xfrm>
              <a:prstGeom prst="rect">
                <a:avLst/>
              </a:prstGeom>
              <a:noFill/>
              <a:extLst>
                <a:ext uri="{909E8E84-426E-40dd-AFC4-6F175D3DCCD1}">
                  <a14:hiddenFill xmlns="" xmlns:a14="http://schemas.microsoft.com/office/drawing/2010/main">
                    <a:solidFill>
                      <a:srgbClr val="FFFFFF"/>
                    </a:solidFill>
                  </a14:hiddenFill>
                </a:ext>
              </a:extLst>
            </p:spPr>
          </p:pic>
          <p:sp>
            <p:nvSpPr>
              <p:cNvPr id="59" name="TextBox 58"/>
              <p:cNvSpPr txBox="1"/>
              <p:nvPr/>
            </p:nvSpPr>
            <p:spPr>
              <a:xfrm>
                <a:off x="4322019" y="1441365"/>
                <a:ext cx="162686" cy="875720"/>
              </a:xfrm>
              <a:prstGeom prst="rect">
                <a:avLst/>
              </a:prstGeom>
              <a:solidFill>
                <a:schemeClr val="tx1"/>
              </a:solidFill>
            </p:spPr>
            <p:txBody>
              <a:bodyPr vert="vert270" wrap="square" lIns="0" tIns="0" rIns="0" bIns="0" rtlCol="0">
                <a:spAutoFit/>
              </a:bodyPr>
              <a:lstStyle/>
              <a:p>
                <a:pPr algn="ctr"/>
                <a:r>
                  <a:rPr lang="en-US" sz="1100" b="1" dirty="0" smtClean="0">
                    <a:solidFill>
                      <a:schemeClr val="bg1"/>
                    </a:solidFill>
                    <a:latin typeface="Arial" pitchFamily="34" charset="0"/>
                    <a:cs typeface="Arial" pitchFamily="34" charset="0"/>
                  </a:rPr>
                  <a:t>Fibrin(</a:t>
                </a:r>
                <a:r>
                  <a:rPr lang="en-US" sz="1100" b="1" dirty="0" err="1" smtClean="0">
                    <a:solidFill>
                      <a:schemeClr val="bg1"/>
                    </a:solidFill>
                    <a:latin typeface="Arial" pitchFamily="34" charset="0"/>
                    <a:cs typeface="Arial" pitchFamily="34" charset="0"/>
                  </a:rPr>
                  <a:t>ogen</a:t>
                </a:r>
                <a:r>
                  <a:rPr lang="en-US" sz="1100" b="1" dirty="0" smtClean="0">
                    <a:solidFill>
                      <a:schemeClr val="bg1"/>
                    </a:solidFill>
                    <a:latin typeface="Arial" pitchFamily="34" charset="0"/>
                    <a:cs typeface="Arial" pitchFamily="34" charset="0"/>
                  </a:rPr>
                  <a:t>)</a:t>
                </a:r>
                <a:endParaRPr lang="en-US" sz="1100" b="1" dirty="0">
                  <a:solidFill>
                    <a:schemeClr val="bg1"/>
                  </a:solidFill>
                  <a:latin typeface="Arial" pitchFamily="34" charset="0"/>
                  <a:cs typeface="Arial" pitchFamily="34" charset="0"/>
                </a:endParaRPr>
              </a:p>
            </p:txBody>
          </p:sp>
          <p:sp>
            <p:nvSpPr>
              <p:cNvPr id="60" name="TextBox 59"/>
              <p:cNvSpPr txBox="1"/>
              <p:nvPr/>
            </p:nvSpPr>
            <p:spPr>
              <a:xfrm>
                <a:off x="8356336" y="2119256"/>
                <a:ext cx="298479" cy="276999"/>
              </a:xfrm>
              <a:prstGeom prst="rect">
                <a:avLst/>
              </a:prstGeom>
              <a:noFill/>
            </p:spPr>
            <p:txBody>
              <a:bodyPr wrap="none" rtlCol="0">
                <a:spAutoFit/>
              </a:bodyPr>
              <a:lstStyle/>
              <a:p>
                <a:r>
                  <a:rPr lang="en-US" sz="1200" b="1" dirty="0" smtClean="0"/>
                  <a:t> 0</a:t>
                </a:r>
                <a:endParaRPr lang="en-US" sz="1200" b="1" dirty="0"/>
              </a:p>
            </p:txBody>
          </p:sp>
          <p:sp>
            <p:nvSpPr>
              <p:cNvPr id="61" name="TextBox 60"/>
              <p:cNvSpPr txBox="1"/>
              <p:nvPr/>
            </p:nvSpPr>
            <p:spPr>
              <a:xfrm>
                <a:off x="8356336" y="1296513"/>
                <a:ext cx="292068" cy="276999"/>
              </a:xfrm>
              <a:prstGeom prst="rect">
                <a:avLst/>
              </a:prstGeom>
              <a:noFill/>
            </p:spPr>
            <p:txBody>
              <a:bodyPr wrap="none" rtlCol="0">
                <a:spAutoFit/>
              </a:bodyPr>
              <a:lstStyle/>
              <a:p>
                <a:r>
                  <a:rPr lang="en-US" sz="1000" b="1" dirty="0" smtClean="0"/>
                  <a:t> </a:t>
                </a:r>
                <a:r>
                  <a:rPr lang="en-US" sz="1200" b="1" dirty="0" smtClean="0"/>
                  <a:t>1</a:t>
                </a:r>
                <a:endParaRPr lang="en-US" sz="1000" b="1" dirty="0"/>
              </a:p>
            </p:txBody>
          </p:sp>
          <p:sp>
            <p:nvSpPr>
              <p:cNvPr id="62" name="TextBox 61"/>
              <p:cNvSpPr txBox="1"/>
              <p:nvPr/>
            </p:nvSpPr>
            <p:spPr>
              <a:xfrm>
                <a:off x="8356336" y="464072"/>
                <a:ext cx="298479" cy="276999"/>
              </a:xfrm>
              <a:prstGeom prst="rect">
                <a:avLst/>
              </a:prstGeom>
              <a:noFill/>
            </p:spPr>
            <p:txBody>
              <a:bodyPr wrap="none" rtlCol="0">
                <a:spAutoFit/>
              </a:bodyPr>
              <a:lstStyle/>
              <a:p>
                <a:r>
                  <a:rPr lang="en-US" sz="1200" b="1" dirty="0" smtClean="0"/>
                  <a:t> 2</a:t>
                </a:r>
                <a:endParaRPr lang="en-US" sz="1200" b="1" dirty="0"/>
              </a:p>
            </p:txBody>
          </p:sp>
          <p:sp>
            <p:nvSpPr>
              <p:cNvPr id="63" name="TextBox 62"/>
              <p:cNvSpPr txBox="1"/>
              <p:nvPr/>
            </p:nvSpPr>
            <p:spPr>
              <a:xfrm>
                <a:off x="5493108" y="311864"/>
                <a:ext cx="898754" cy="169277"/>
              </a:xfrm>
              <a:prstGeom prst="rect">
                <a:avLst/>
              </a:prstGeom>
              <a:solidFill>
                <a:schemeClr val="tx1"/>
              </a:solidFill>
            </p:spPr>
            <p:txBody>
              <a:bodyPr wrap="square" lIns="0" tIns="0" rIns="0" bIns="0" rtlCol="0">
                <a:spAutoFit/>
              </a:bodyPr>
              <a:lstStyle/>
              <a:p>
                <a:pPr algn="ctr"/>
                <a:r>
                  <a:rPr lang="en-US" sz="1100" b="1" dirty="0" smtClean="0">
                    <a:solidFill>
                      <a:schemeClr val="bg1"/>
                    </a:solidFill>
                    <a:latin typeface="Arial" pitchFamily="34" charset="0"/>
                    <a:cs typeface="Arial" pitchFamily="34" charset="0"/>
                  </a:rPr>
                  <a:t>0.6 kPa</a:t>
                </a:r>
                <a:endParaRPr lang="en-US" sz="1100" b="1" dirty="0">
                  <a:solidFill>
                    <a:schemeClr val="bg1"/>
                  </a:solidFill>
                  <a:latin typeface="Arial" pitchFamily="34" charset="0"/>
                  <a:cs typeface="Arial" pitchFamily="34" charset="0"/>
                </a:endParaRPr>
              </a:p>
            </p:txBody>
          </p:sp>
          <p:sp>
            <p:nvSpPr>
              <p:cNvPr id="64" name="TextBox 63"/>
              <p:cNvSpPr txBox="1"/>
              <p:nvPr/>
            </p:nvSpPr>
            <p:spPr>
              <a:xfrm>
                <a:off x="6426558" y="315493"/>
                <a:ext cx="898754" cy="169277"/>
              </a:xfrm>
              <a:prstGeom prst="rect">
                <a:avLst/>
              </a:prstGeom>
              <a:solidFill>
                <a:schemeClr val="tx1"/>
              </a:solidFill>
            </p:spPr>
            <p:txBody>
              <a:bodyPr wrap="square" lIns="0" tIns="0" rIns="0" bIns="0" rtlCol="0">
                <a:spAutoFit/>
              </a:bodyPr>
              <a:lstStyle/>
              <a:p>
                <a:pPr algn="ctr"/>
                <a:r>
                  <a:rPr lang="en-US" sz="1100" b="1" dirty="0">
                    <a:solidFill>
                      <a:schemeClr val="bg1"/>
                    </a:solidFill>
                    <a:latin typeface="Arial" pitchFamily="34" charset="0"/>
                    <a:cs typeface="Arial" pitchFamily="34" charset="0"/>
                  </a:rPr>
                  <a:t>2</a:t>
                </a:r>
                <a:r>
                  <a:rPr lang="en-US" sz="1100" b="1" dirty="0" smtClean="0">
                    <a:solidFill>
                      <a:schemeClr val="bg1"/>
                    </a:solidFill>
                    <a:latin typeface="Arial" pitchFamily="34" charset="0"/>
                    <a:cs typeface="Arial" pitchFamily="34" charset="0"/>
                  </a:rPr>
                  <a:t> kPa</a:t>
                </a:r>
                <a:endParaRPr lang="en-US" sz="1100" b="1" dirty="0">
                  <a:solidFill>
                    <a:schemeClr val="bg1"/>
                  </a:solidFill>
                  <a:latin typeface="Arial" pitchFamily="34" charset="0"/>
                  <a:cs typeface="Arial" pitchFamily="34" charset="0"/>
                </a:endParaRPr>
              </a:p>
            </p:txBody>
          </p:sp>
          <p:sp>
            <p:nvSpPr>
              <p:cNvPr id="65" name="TextBox 64"/>
              <p:cNvSpPr txBox="1"/>
              <p:nvPr/>
            </p:nvSpPr>
            <p:spPr>
              <a:xfrm>
                <a:off x="7357062" y="316400"/>
                <a:ext cx="898754" cy="169277"/>
              </a:xfrm>
              <a:prstGeom prst="rect">
                <a:avLst/>
              </a:prstGeom>
              <a:solidFill>
                <a:schemeClr val="tx1"/>
              </a:solidFill>
            </p:spPr>
            <p:txBody>
              <a:bodyPr wrap="square" lIns="0" tIns="0" rIns="0" bIns="0" rtlCol="0">
                <a:spAutoFit/>
              </a:bodyPr>
              <a:lstStyle/>
              <a:p>
                <a:pPr algn="ctr"/>
                <a:r>
                  <a:rPr lang="en-US" sz="1100" b="1" dirty="0" smtClean="0">
                    <a:solidFill>
                      <a:schemeClr val="bg1"/>
                    </a:solidFill>
                    <a:latin typeface="Arial" pitchFamily="34" charset="0"/>
                    <a:cs typeface="Arial" pitchFamily="34" charset="0"/>
                  </a:rPr>
                  <a:t>8 kPa</a:t>
                </a:r>
                <a:endParaRPr lang="en-US" sz="1100" b="1" dirty="0">
                  <a:solidFill>
                    <a:schemeClr val="bg1"/>
                  </a:solidFill>
                  <a:latin typeface="Arial" pitchFamily="34" charset="0"/>
                  <a:cs typeface="Arial" pitchFamily="34" charset="0"/>
                </a:endParaRPr>
              </a:p>
            </p:txBody>
          </p:sp>
        </p:grpSp>
      </p:grpSp>
      <p:graphicFrame>
        <p:nvGraphicFramePr>
          <p:cNvPr id="66" name="Chart 65"/>
          <p:cNvGraphicFramePr>
            <a:graphicFrameLocks/>
          </p:cNvGraphicFramePr>
          <p:nvPr>
            <p:extLst>
              <p:ext uri="{D42A27DB-BD31-4B8C-83A1-F6EECF244321}">
                <p14:modId xmlns:p14="http://schemas.microsoft.com/office/powerpoint/2010/main" xmlns="" val="28559191"/>
              </p:ext>
            </p:extLst>
          </p:nvPr>
        </p:nvGraphicFramePr>
        <p:xfrm>
          <a:off x="-5309" y="3695490"/>
          <a:ext cx="4692538" cy="3431396"/>
        </p:xfrm>
        <a:graphic>
          <a:graphicData uri="http://schemas.openxmlformats.org/drawingml/2006/chart">
            <c:chart xmlns:c="http://schemas.openxmlformats.org/drawingml/2006/chart" xmlns:r="http://schemas.openxmlformats.org/officeDocument/2006/relationships" r:id="rId12"/>
          </a:graphicData>
        </a:graphic>
      </p:graphicFrame>
      <p:sp>
        <p:nvSpPr>
          <p:cNvPr id="27" name="TextBox 7"/>
          <p:cNvSpPr txBox="1">
            <a:spLocks noChangeArrowheads="1"/>
          </p:cNvSpPr>
          <p:nvPr/>
        </p:nvSpPr>
        <p:spPr bwMode="auto">
          <a:xfrm rot="5400000">
            <a:off x="7723184" y="5298985"/>
            <a:ext cx="226696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r>
              <a:rPr lang="en-US" altLang="zh-CN" sz="1200" dirty="0" smtClean="0">
                <a:latin typeface="Calibri" charset="0"/>
                <a:ea typeface="SimSun" charset="0"/>
                <a:cs typeface="Arial" charset="0"/>
              </a:rPr>
              <a:t>Liu </a:t>
            </a:r>
            <a:r>
              <a:rPr lang="en-US" altLang="zh-CN" sz="1200" dirty="0">
                <a:latin typeface="Calibri" charset="0"/>
                <a:ea typeface="SimSun" charset="0"/>
                <a:cs typeface="Arial" charset="0"/>
              </a:rPr>
              <a:t>&amp;</a:t>
            </a:r>
            <a:r>
              <a:rPr lang="en-US" altLang="zh-CN" sz="1200" dirty="0" smtClean="0">
                <a:latin typeface="Calibri" charset="0"/>
                <a:ea typeface="SimSun" charset="0"/>
                <a:cs typeface="Arial" charset="0"/>
              </a:rPr>
              <a:t> Tan </a:t>
            </a:r>
            <a:r>
              <a:rPr lang="en-US" altLang="zh-CN" sz="1200" i="1" dirty="0">
                <a:latin typeface="Calibri" charset="0"/>
                <a:ea typeface="SimSun" charset="0"/>
                <a:cs typeface="Arial" charset="0"/>
              </a:rPr>
              <a:t>et al</a:t>
            </a:r>
            <a:r>
              <a:rPr lang="en-US" altLang="zh-CN" sz="1200" dirty="0">
                <a:latin typeface="Calibri" charset="0"/>
                <a:ea typeface="SimSun" charset="0"/>
                <a:cs typeface="Arial" charset="0"/>
              </a:rPr>
              <a:t>, </a:t>
            </a:r>
            <a:r>
              <a:rPr lang="en-US" altLang="zh-CN" sz="1200" i="1" dirty="0">
                <a:latin typeface="Calibri" charset="0"/>
                <a:ea typeface="SimSun" charset="0"/>
                <a:cs typeface="Arial" charset="0"/>
              </a:rPr>
              <a:t>Nature </a:t>
            </a:r>
            <a:r>
              <a:rPr lang="en-US" altLang="zh-CN" sz="1200" i="1" dirty="0" smtClean="0">
                <a:latin typeface="Calibri" charset="0"/>
                <a:ea typeface="SimSun" charset="0"/>
                <a:cs typeface="Arial" charset="0"/>
              </a:rPr>
              <a:t>Mat,</a:t>
            </a:r>
            <a:r>
              <a:rPr lang="en-US" altLang="zh-CN" sz="1200" dirty="0" smtClean="0">
                <a:latin typeface="Calibri" charset="0"/>
                <a:ea typeface="SimSun" charset="0"/>
                <a:cs typeface="Arial" charset="0"/>
              </a:rPr>
              <a:t> 2012</a:t>
            </a:r>
            <a:endParaRPr lang="en-US" altLang="zh-CN" sz="1200" dirty="0">
              <a:latin typeface="Calibri" charset="0"/>
              <a:ea typeface="SimSun" charset="0"/>
              <a:cs typeface="Arial" charset="0"/>
            </a:endParaRPr>
          </a:p>
        </p:txBody>
      </p:sp>
      <p:grpSp>
        <p:nvGrpSpPr>
          <p:cNvPr id="7" name="Group 6"/>
          <p:cNvGrpSpPr/>
          <p:nvPr/>
        </p:nvGrpSpPr>
        <p:grpSpPr>
          <a:xfrm>
            <a:off x="4808854" y="1289689"/>
            <a:ext cx="4171551" cy="5619361"/>
            <a:chOff x="4808854" y="1289689"/>
            <a:chExt cx="4171551" cy="5619361"/>
          </a:xfrm>
        </p:grpSpPr>
        <p:grpSp>
          <p:nvGrpSpPr>
            <p:cNvPr id="5" name="Group 4"/>
            <p:cNvGrpSpPr/>
            <p:nvPr/>
          </p:nvGrpSpPr>
          <p:grpSpPr>
            <a:xfrm>
              <a:off x="4808854" y="1289689"/>
              <a:ext cx="4171551" cy="5619361"/>
              <a:chOff x="4808854" y="1289689"/>
              <a:chExt cx="4171551" cy="5619361"/>
            </a:xfrm>
          </p:grpSpPr>
          <p:graphicFrame>
            <p:nvGraphicFramePr>
              <p:cNvPr id="32" name="Chart 31"/>
              <p:cNvGraphicFramePr>
                <a:graphicFrameLocks noChangeAspect="1"/>
              </p:cNvGraphicFramePr>
              <p:nvPr>
                <p:extLst>
                  <p:ext uri="{D42A27DB-BD31-4B8C-83A1-F6EECF244321}">
                    <p14:modId xmlns:p14="http://schemas.microsoft.com/office/powerpoint/2010/main" xmlns="" val="969815830"/>
                  </p:ext>
                </p:extLst>
              </p:nvPr>
            </p:nvGraphicFramePr>
            <p:xfrm>
              <a:off x="4808854" y="1289689"/>
              <a:ext cx="4085725" cy="2982009"/>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31" name="Chart 30"/>
              <p:cNvGraphicFramePr>
                <a:graphicFrameLocks noChangeAspect="1"/>
              </p:cNvGraphicFramePr>
              <p:nvPr>
                <p:extLst>
                  <p:ext uri="{D42A27DB-BD31-4B8C-83A1-F6EECF244321}">
                    <p14:modId xmlns:p14="http://schemas.microsoft.com/office/powerpoint/2010/main" xmlns="" val="1555529575"/>
                  </p:ext>
                </p:extLst>
              </p:nvPr>
            </p:nvGraphicFramePr>
            <p:xfrm>
              <a:off x="4808854" y="3927041"/>
              <a:ext cx="4171551" cy="2982009"/>
            </p:xfrm>
            <a:graphic>
              <a:graphicData uri="http://schemas.openxmlformats.org/drawingml/2006/chart">
                <c:chart xmlns:c="http://schemas.openxmlformats.org/drawingml/2006/chart" xmlns:r="http://schemas.openxmlformats.org/officeDocument/2006/relationships" r:id="rId14"/>
              </a:graphicData>
            </a:graphic>
          </p:graphicFrame>
        </p:grpSp>
        <p:sp>
          <p:nvSpPr>
            <p:cNvPr id="6" name="TextBox 5"/>
            <p:cNvSpPr txBox="1"/>
            <p:nvPr/>
          </p:nvSpPr>
          <p:spPr>
            <a:xfrm>
              <a:off x="6071616" y="4422709"/>
              <a:ext cx="629066" cy="338554"/>
            </a:xfrm>
            <a:prstGeom prst="rect">
              <a:avLst/>
            </a:prstGeom>
            <a:solidFill>
              <a:schemeClr val="bg1"/>
            </a:solidFill>
          </p:spPr>
          <p:txBody>
            <a:bodyPr wrap="square" rtlCol="0">
              <a:spAutoFit/>
            </a:bodyPr>
            <a:lstStyle/>
            <a:p>
              <a:r>
                <a:rPr lang="en-US" sz="1600" b="1" dirty="0" smtClean="0">
                  <a:latin typeface="Arial" panose="020B0604020202020204" pitchFamily="34" charset="0"/>
                  <a:cs typeface="Arial" panose="020B0604020202020204" pitchFamily="34" charset="0"/>
                </a:rPr>
                <a:t>TRC</a:t>
              </a:r>
              <a:endParaRPr lang="en-US" b="1" dirty="0">
                <a:latin typeface="Arial" panose="020B0604020202020204" pitchFamily="34" charset="0"/>
                <a:cs typeface="Arial" panose="020B0604020202020204" pitchFamily="34" charset="0"/>
              </a:endParaRPr>
            </a:p>
          </p:txBody>
        </p:sp>
        <p:sp>
          <p:nvSpPr>
            <p:cNvPr id="33" name="TextBox 32"/>
            <p:cNvSpPr txBox="1"/>
            <p:nvPr/>
          </p:nvSpPr>
          <p:spPr>
            <a:xfrm>
              <a:off x="6030662" y="1744911"/>
              <a:ext cx="629066" cy="338554"/>
            </a:xfrm>
            <a:prstGeom prst="rect">
              <a:avLst/>
            </a:prstGeom>
            <a:solidFill>
              <a:schemeClr val="bg1"/>
            </a:solidFill>
          </p:spPr>
          <p:txBody>
            <a:bodyPr wrap="square" rtlCol="0">
              <a:spAutoFit/>
            </a:bodyPr>
            <a:lstStyle/>
            <a:p>
              <a:r>
                <a:rPr lang="en-US" sz="1600" b="1" dirty="0" smtClean="0">
                  <a:latin typeface="Arial" panose="020B0604020202020204" pitchFamily="34" charset="0"/>
                  <a:cs typeface="Arial" panose="020B0604020202020204" pitchFamily="34" charset="0"/>
                </a:rPr>
                <a:t>TRC</a:t>
              </a:r>
              <a:endParaRPr lang="en-US" b="1" dirty="0">
                <a:latin typeface="Arial" panose="020B0604020202020204" pitchFamily="34" charset="0"/>
                <a:cs typeface="Arial" panose="020B0604020202020204" pitchFamily="34" charset="0"/>
              </a:endParaRPr>
            </a:p>
          </p:txBody>
        </p:sp>
      </p:grpSp>
      <p:sp>
        <p:nvSpPr>
          <p:cNvPr id="4" name="Slide Number Placeholder 3"/>
          <p:cNvSpPr>
            <a:spLocks noGrp="1"/>
          </p:cNvSpPr>
          <p:nvPr>
            <p:ph type="sldNum" sz="quarter" idx="12"/>
          </p:nvPr>
        </p:nvSpPr>
        <p:spPr/>
        <p:txBody>
          <a:bodyPr/>
          <a:lstStyle/>
          <a:p>
            <a:fld id="{6F5F5B93-73BC-DA4A-99F3-DB63B9145B1F}" type="slidenum">
              <a:rPr lang="en-US" smtClean="0"/>
              <a:pPr/>
              <a:t>14</a:t>
            </a:fld>
            <a:endParaRPr lang="en-US"/>
          </a:p>
        </p:txBody>
      </p:sp>
    </p:spTree>
    <p:extLst>
      <p:ext uri="{BB962C8B-B14F-4D97-AF65-F5344CB8AC3E}">
        <p14:creationId xmlns:p14="http://schemas.microsoft.com/office/powerpoint/2010/main" xmlns="" val="1536572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Exogenous forces regulate H3K9-me</a:t>
            </a:r>
            <a:endParaRPr lang="en-US" dirty="0"/>
          </a:p>
        </p:txBody>
      </p:sp>
      <p:grpSp>
        <p:nvGrpSpPr>
          <p:cNvPr id="39" name="Group 38"/>
          <p:cNvGrpSpPr/>
          <p:nvPr/>
        </p:nvGrpSpPr>
        <p:grpSpPr>
          <a:xfrm>
            <a:off x="284179" y="1350313"/>
            <a:ext cx="5360112" cy="2345437"/>
            <a:chOff x="50545" y="1353476"/>
            <a:chExt cx="5360112" cy="2345437"/>
          </a:xfrm>
        </p:grpSpPr>
        <p:pic>
          <p:nvPicPr>
            <p:cNvPr id="5" name="Picture 4" descr="C:\Arash\UIUC\Documents\Bio-\Projects\Histone Probes\Histone Methylation\B16\082712_H3K9_B16_Sine\Dish1\Analysis\Cell1\Color_images\Cell1_2_good.tif"/>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21557" t="7774" r="27620" b="10394"/>
            <a:stretch/>
          </p:blipFill>
          <p:spPr bwMode="auto">
            <a:xfrm>
              <a:off x="365583" y="2531561"/>
              <a:ext cx="1142826" cy="1137660"/>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icture 3" descr="C:\Arash\UIUC\Documents\Bio-\Projects\Histone Probes\Histone Methylation\B16\082712_H3K9_B16_Sine\Dish1\Analysis\Cell2\Color_images\Cell2_2_good.tif"/>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21713" t="7495" r="27725" b="10722"/>
            <a:stretch/>
          </p:blipFill>
          <p:spPr bwMode="auto">
            <a:xfrm>
              <a:off x="1554596" y="2532237"/>
              <a:ext cx="1131734" cy="1131755"/>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4" descr="C:\Arash\UIUC\Documents\Bio-\Projects\Histone Probes\Histone Methylation\B16\082712_H3K9_B16_Sine\Dish1\Analysis\Cell3\Color_images\Cell3_2_good.tif"/>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l="21722" t="7536" r="27728" b="10703"/>
            <a:stretch/>
          </p:blipFill>
          <p:spPr bwMode="auto">
            <a:xfrm>
              <a:off x="2739657" y="2531561"/>
              <a:ext cx="1131734" cy="1131720"/>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5" descr="C:\Arash\UIUC\Documents\Bio-\Projects\Histone Probes\Histone Methylation\B16\082712_H3K9_B16_Sine\Dish1\Analysis\Cell4\Color_images\Cell4_2_good.tif"/>
            <p:cNvPicPr>
              <a:picLocks noChangeArrowheads="1"/>
            </p:cNvPicPr>
            <p:nvPr/>
          </p:nvPicPr>
          <p:blipFill rotWithShape="1">
            <a:blip r:embed="rId6" cstate="print">
              <a:extLst>
                <a:ext uri="{28A0092B-C50C-407E-A947-70E740481C1C}">
                  <a14:useLocalDpi xmlns:a14="http://schemas.microsoft.com/office/drawing/2010/main" xmlns="" val="0"/>
                </a:ext>
              </a:extLst>
            </a:blip>
            <a:srcRect l="21827" t="7467" r="27784" b="10773"/>
            <a:stretch/>
          </p:blipFill>
          <p:spPr bwMode="auto">
            <a:xfrm>
              <a:off x="3920769" y="2532258"/>
              <a:ext cx="1131734" cy="1131734"/>
            </a:xfrm>
            <a:prstGeom prst="rect">
              <a:avLst/>
            </a:prstGeom>
            <a:noFill/>
            <a:extLst>
              <a:ext uri="{909E8E84-426E-40dd-AFC4-6F175D3DCCD1}">
                <a14:hiddenFill xmlns="" xmlns:a14="http://schemas.microsoft.com/office/drawing/2010/main">
                  <a:solidFill>
                    <a:srgbClr val="FFFFFF"/>
                  </a:solidFill>
                </a14:hiddenFill>
              </a:ext>
            </a:extLst>
          </p:spPr>
        </p:pic>
        <p:pic>
          <p:nvPicPr>
            <p:cNvPr id="9" name="Picture 5" descr="C:\Arash\UIUC\Documents\Bio-\Projects\Histone Probes\Histone Methylation\B16\082712_H3K9_B16_Sine\Dish1\Analysis\Cell4\Color_images\Cell4_2_good.tif"/>
            <p:cNvPicPr>
              <a:picLocks noChangeAspect="1" noChangeArrowheads="1"/>
            </p:cNvPicPr>
            <p:nvPr/>
          </p:nvPicPr>
          <p:blipFill rotWithShape="1">
            <a:blip r:embed="rId7" cstate="print">
              <a:extLst>
                <a:ext uri="{28A0092B-C50C-407E-A947-70E740481C1C}">
                  <a14:useLocalDpi xmlns:a14="http://schemas.microsoft.com/office/drawing/2010/main" xmlns="" val="0"/>
                </a:ext>
              </a:extLst>
            </a:blip>
            <a:srcRect l="74162" t="5651" r="20961" b="7596"/>
            <a:stretch/>
          </p:blipFill>
          <p:spPr bwMode="auto">
            <a:xfrm>
              <a:off x="5052504" y="2984312"/>
              <a:ext cx="124467" cy="678969"/>
            </a:xfrm>
            <a:prstGeom prst="rect">
              <a:avLst/>
            </a:prstGeom>
            <a:noFill/>
            <a:extLst>
              <a:ext uri="{909E8E84-426E-40dd-AFC4-6F175D3DCCD1}">
                <a14:hiddenFill xmlns="" xmlns:a14="http://schemas.microsoft.com/office/drawing/2010/main">
                  <a:solidFill>
                    <a:srgbClr val="FFFFFF"/>
                  </a:solidFill>
                </a14:hiddenFill>
              </a:ext>
            </a:extLst>
          </p:spPr>
        </p:pic>
        <p:sp>
          <p:nvSpPr>
            <p:cNvPr id="10" name="TextBox 9"/>
            <p:cNvSpPr txBox="1"/>
            <p:nvPr/>
          </p:nvSpPr>
          <p:spPr>
            <a:xfrm>
              <a:off x="386745" y="2552724"/>
              <a:ext cx="441727" cy="224369"/>
            </a:xfrm>
            <a:prstGeom prst="rect">
              <a:avLst/>
            </a:prstGeom>
            <a:noFill/>
          </p:spPr>
          <p:txBody>
            <a:bodyPr wrap="none" rtlCol="0">
              <a:spAutoFit/>
            </a:bodyPr>
            <a:lstStyle/>
            <a:p>
              <a:r>
                <a:rPr lang="en-US" sz="1200" b="1" dirty="0" smtClean="0">
                  <a:solidFill>
                    <a:schemeClr val="bg1"/>
                  </a:solidFill>
                </a:rPr>
                <a:t>0 min</a:t>
              </a:r>
              <a:endParaRPr lang="en-US" sz="1200" b="1" dirty="0">
                <a:solidFill>
                  <a:schemeClr val="bg1"/>
                </a:solidFill>
              </a:endParaRPr>
            </a:p>
          </p:txBody>
        </p:sp>
        <p:sp>
          <p:nvSpPr>
            <p:cNvPr id="11" name="TextBox 10"/>
            <p:cNvSpPr txBox="1"/>
            <p:nvPr/>
          </p:nvSpPr>
          <p:spPr>
            <a:xfrm>
              <a:off x="1561650" y="2552724"/>
              <a:ext cx="505350" cy="224369"/>
            </a:xfrm>
            <a:prstGeom prst="rect">
              <a:avLst/>
            </a:prstGeom>
            <a:noFill/>
          </p:spPr>
          <p:txBody>
            <a:bodyPr wrap="none" rtlCol="0">
              <a:spAutoFit/>
            </a:bodyPr>
            <a:lstStyle/>
            <a:p>
              <a:r>
                <a:rPr lang="en-US" sz="1200" b="1" dirty="0" smtClean="0">
                  <a:solidFill>
                    <a:schemeClr val="bg1"/>
                  </a:solidFill>
                </a:rPr>
                <a:t>10 min</a:t>
              </a:r>
              <a:endParaRPr lang="en-US" sz="1200" b="1" dirty="0">
                <a:solidFill>
                  <a:schemeClr val="bg1"/>
                </a:solidFill>
              </a:endParaRPr>
            </a:p>
          </p:txBody>
        </p:sp>
        <p:sp>
          <p:nvSpPr>
            <p:cNvPr id="12" name="TextBox 11"/>
            <p:cNvSpPr txBox="1"/>
            <p:nvPr/>
          </p:nvSpPr>
          <p:spPr>
            <a:xfrm>
              <a:off x="2753766" y="2552724"/>
              <a:ext cx="505350" cy="224369"/>
            </a:xfrm>
            <a:prstGeom prst="rect">
              <a:avLst/>
            </a:prstGeom>
            <a:noFill/>
          </p:spPr>
          <p:txBody>
            <a:bodyPr wrap="none" rtlCol="0">
              <a:spAutoFit/>
            </a:bodyPr>
            <a:lstStyle/>
            <a:p>
              <a:r>
                <a:rPr lang="en-US" sz="1200" b="1" dirty="0" smtClean="0">
                  <a:solidFill>
                    <a:schemeClr val="bg1"/>
                  </a:solidFill>
                </a:rPr>
                <a:t>30 min</a:t>
              </a:r>
              <a:endParaRPr lang="en-US" sz="1200" b="1" dirty="0">
                <a:solidFill>
                  <a:schemeClr val="bg1"/>
                </a:solidFill>
              </a:endParaRPr>
            </a:p>
          </p:txBody>
        </p:sp>
        <p:sp>
          <p:nvSpPr>
            <p:cNvPr id="13" name="TextBox 12"/>
            <p:cNvSpPr txBox="1"/>
            <p:nvPr/>
          </p:nvSpPr>
          <p:spPr>
            <a:xfrm>
              <a:off x="3946902" y="2552724"/>
              <a:ext cx="505350" cy="224369"/>
            </a:xfrm>
            <a:prstGeom prst="rect">
              <a:avLst/>
            </a:prstGeom>
            <a:noFill/>
          </p:spPr>
          <p:txBody>
            <a:bodyPr wrap="none" rtlCol="0">
              <a:spAutoFit/>
            </a:bodyPr>
            <a:lstStyle/>
            <a:p>
              <a:r>
                <a:rPr lang="en-US" sz="1200" b="1" dirty="0" smtClean="0">
                  <a:solidFill>
                    <a:schemeClr val="bg1"/>
                  </a:solidFill>
                </a:rPr>
                <a:t>60 min</a:t>
              </a:r>
              <a:endParaRPr lang="en-US" sz="1200" b="1" dirty="0">
                <a:solidFill>
                  <a:schemeClr val="bg1"/>
                </a:solidFill>
              </a:endParaRPr>
            </a:p>
          </p:txBody>
        </p:sp>
        <p:cxnSp>
          <p:nvCxnSpPr>
            <p:cNvPr id="14" name="Straight Connector 13"/>
            <p:cNvCxnSpPr/>
            <p:nvPr/>
          </p:nvCxnSpPr>
          <p:spPr>
            <a:xfrm>
              <a:off x="1268708" y="3586727"/>
              <a:ext cx="18318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2439442" y="3586727"/>
              <a:ext cx="18318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3624504" y="3586727"/>
              <a:ext cx="18318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809566" y="3586727"/>
              <a:ext cx="18318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5100072" y="3474544"/>
              <a:ext cx="213203" cy="224369"/>
            </a:xfrm>
            <a:prstGeom prst="rect">
              <a:avLst/>
            </a:prstGeom>
            <a:noFill/>
          </p:spPr>
          <p:txBody>
            <a:bodyPr wrap="none" rtlCol="0">
              <a:spAutoFit/>
            </a:bodyPr>
            <a:lstStyle/>
            <a:p>
              <a:r>
                <a:rPr lang="en-US" sz="1200" b="1" dirty="0" smtClean="0"/>
                <a:t>0</a:t>
              </a:r>
              <a:endParaRPr lang="en-US" sz="1200" b="1" dirty="0"/>
            </a:p>
          </p:txBody>
        </p:sp>
        <p:sp>
          <p:nvSpPr>
            <p:cNvPr id="19" name="TextBox 18"/>
            <p:cNvSpPr txBox="1"/>
            <p:nvPr/>
          </p:nvSpPr>
          <p:spPr>
            <a:xfrm>
              <a:off x="5100072" y="2896526"/>
              <a:ext cx="310585" cy="224369"/>
            </a:xfrm>
            <a:prstGeom prst="rect">
              <a:avLst/>
            </a:prstGeom>
            <a:noFill/>
          </p:spPr>
          <p:txBody>
            <a:bodyPr wrap="none" rtlCol="0">
              <a:spAutoFit/>
            </a:bodyPr>
            <a:lstStyle/>
            <a:p>
              <a:r>
                <a:rPr lang="en-US" sz="1200" b="1" dirty="0" smtClean="0"/>
                <a:t>1.8</a:t>
              </a:r>
              <a:endParaRPr lang="en-US" sz="1200" b="1" dirty="0"/>
            </a:p>
          </p:txBody>
        </p:sp>
        <p:pic>
          <p:nvPicPr>
            <p:cNvPr id="24" name="Picture 7" descr="C:\Arash\UIUC\Documents\Bio-\Projects\Histone Probes\Histone Methylation\B16\082712_H3K9_B16_Sine\Dish1\Cell1\Composite (RGB).tif"/>
            <p:cNvPicPr>
              <a:picLocks noChangeAspect="1" noChangeArrowheads="1"/>
            </p:cNvPicPr>
            <p:nvPr/>
          </p:nvPicPr>
          <p:blipFill rotWithShape="1">
            <a:blip r:embed="rId8" cstate="print">
              <a:extLst>
                <a:ext uri="{28A0092B-C50C-407E-A947-70E740481C1C}">
                  <a14:useLocalDpi xmlns:a14="http://schemas.microsoft.com/office/drawing/2010/main" xmlns="" val="0"/>
                </a:ext>
              </a:extLst>
            </a:blip>
            <a:srcRect l="37447" t="10309" r="38122" b="65189"/>
            <a:stretch/>
          </p:blipFill>
          <p:spPr bwMode="auto">
            <a:xfrm>
              <a:off x="365583" y="1619417"/>
              <a:ext cx="1131734" cy="864929"/>
            </a:xfrm>
            <a:prstGeom prst="rect">
              <a:avLst/>
            </a:prstGeom>
            <a:noFill/>
            <a:extLst>
              <a:ext uri="{909E8E84-426E-40dd-AFC4-6F175D3DCCD1}">
                <a14:hiddenFill xmlns="" xmlns:a14="http://schemas.microsoft.com/office/drawing/2010/main">
                  <a:solidFill>
                    <a:srgbClr val="FFFFFF"/>
                  </a:solidFill>
                </a14:hiddenFill>
              </a:ext>
            </a:extLst>
          </p:spPr>
        </p:pic>
        <p:pic>
          <p:nvPicPr>
            <p:cNvPr id="25" name="Picture 8" descr="C:\Arash\UIUC\Documents\Bio-\Projects\Histone Probes\Histone Methylation\B16\082712_H3K9_B16_Sine\Dish1\Cell2\Composite (RGB).tif"/>
            <p:cNvPicPr>
              <a:picLocks noChangeAspect="1" noChangeArrowheads="1"/>
            </p:cNvPicPr>
            <p:nvPr/>
          </p:nvPicPr>
          <p:blipFill rotWithShape="1">
            <a:blip r:embed="rId9" cstate="print">
              <a:extLst>
                <a:ext uri="{BEBA8EAE-BF5A-486C-A8C5-ECC9F3942E4B}">
                  <a14:imgProps xmlns:a14="http://schemas.microsoft.com/office/drawing/2010/main" xmlns="">
                    <a14:imgLayer r:embed="rId10">
                      <a14:imgEffect>
                        <a14:brightnessContrast bright="20000"/>
                      </a14:imgEffect>
                    </a14:imgLayer>
                  </a14:imgProps>
                </a:ext>
                <a:ext uri="{28A0092B-C50C-407E-A947-70E740481C1C}">
                  <a14:useLocalDpi xmlns:a14="http://schemas.microsoft.com/office/drawing/2010/main" xmlns="" val="0"/>
                </a:ext>
              </a:extLst>
            </a:blip>
            <a:srcRect l="34344" t="13915" r="41224" b="61609"/>
            <a:stretch/>
          </p:blipFill>
          <p:spPr bwMode="auto">
            <a:xfrm>
              <a:off x="1554596" y="1620346"/>
              <a:ext cx="1131734" cy="864000"/>
            </a:xfrm>
            <a:prstGeom prst="rect">
              <a:avLst/>
            </a:prstGeom>
            <a:noFill/>
            <a:extLst>
              <a:ext uri="{909E8E84-426E-40dd-AFC4-6F175D3DCCD1}">
                <a14:hiddenFill xmlns="" xmlns:a14="http://schemas.microsoft.com/office/drawing/2010/main">
                  <a:solidFill>
                    <a:srgbClr val="FFFFFF"/>
                  </a:solidFill>
                </a14:hiddenFill>
              </a:ext>
            </a:extLst>
          </p:spPr>
        </p:pic>
        <p:pic>
          <p:nvPicPr>
            <p:cNvPr id="26" name="Picture 9" descr="C:\Arash\UIUC\Documents\Bio-\Projects\Histone Probes\Histone Methylation\B16\082712_H3K9_B16_Sine\Dish1\Cell3\Composite.tif (RGB).tif"/>
            <p:cNvPicPr>
              <a:picLocks noChangeAspect="1" noChangeArrowheads="1"/>
            </p:cNvPicPr>
            <p:nvPr/>
          </p:nvPicPr>
          <p:blipFill rotWithShape="1">
            <a:blip r:embed="rId11" cstate="print">
              <a:extLst>
                <a:ext uri="{28A0092B-C50C-407E-A947-70E740481C1C}">
                  <a14:useLocalDpi xmlns:a14="http://schemas.microsoft.com/office/drawing/2010/main" xmlns="" val="0"/>
                </a:ext>
              </a:extLst>
            </a:blip>
            <a:srcRect l="30001" t="12881" r="45568" b="62644"/>
            <a:stretch/>
          </p:blipFill>
          <p:spPr bwMode="auto">
            <a:xfrm>
              <a:off x="3920769" y="1620346"/>
              <a:ext cx="1131734" cy="864000"/>
            </a:xfrm>
            <a:prstGeom prst="rect">
              <a:avLst/>
            </a:prstGeom>
            <a:noFill/>
            <a:extLst>
              <a:ext uri="{909E8E84-426E-40dd-AFC4-6F175D3DCCD1}">
                <a14:hiddenFill xmlns="" xmlns:a14="http://schemas.microsoft.com/office/drawing/2010/main">
                  <a:solidFill>
                    <a:srgbClr val="FFFFFF"/>
                  </a:solidFill>
                </a14:hiddenFill>
              </a:ext>
            </a:extLst>
          </p:spPr>
        </p:pic>
        <p:pic>
          <p:nvPicPr>
            <p:cNvPr id="27" name="Picture 10" descr="C:\Arash\UIUC\Documents\Bio-\Projects\Histone Probes\Histone Methylation\B16\082712_H3K9_B16_Sine\Dish1\Cell4\Composite (RGB).tif"/>
            <p:cNvPicPr>
              <a:picLocks noChangeAspect="1" noChangeArrowheads="1"/>
            </p:cNvPicPr>
            <p:nvPr/>
          </p:nvPicPr>
          <p:blipFill rotWithShape="1">
            <a:blip r:embed="rId12" cstate="print">
              <a:extLst>
                <a:ext uri="{28A0092B-C50C-407E-A947-70E740481C1C}">
                  <a14:useLocalDpi xmlns:a14="http://schemas.microsoft.com/office/drawing/2010/main" xmlns="" val="0"/>
                </a:ext>
              </a:extLst>
            </a:blip>
            <a:srcRect l="28922" t="7543" r="46648" b="67982"/>
            <a:stretch/>
          </p:blipFill>
          <p:spPr bwMode="auto">
            <a:xfrm>
              <a:off x="2739657" y="1620346"/>
              <a:ext cx="1131734" cy="864000"/>
            </a:xfrm>
            <a:prstGeom prst="rect">
              <a:avLst/>
            </a:prstGeom>
            <a:noFill/>
            <a:extLst>
              <a:ext uri="{909E8E84-426E-40dd-AFC4-6F175D3DCCD1}">
                <a14:hiddenFill xmlns="" xmlns:a14="http://schemas.microsoft.com/office/drawing/2010/main">
                  <a:solidFill>
                    <a:srgbClr val="FFFFFF"/>
                  </a:solidFill>
                </a14:hiddenFill>
              </a:ext>
            </a:extLst>
          </p:spPr>
        </p:pic>
        <p:sp>
          <p:nvSpPr>
            <p:cNvPr id="28" name="TextBox 27"/>
            <p:cNvSpPr txBox="1"/>
            <p:nvPr/>
          </p:nvSpPr>
          <p:spPr>
            <a:xfrm>
              <a:off x="386745" y="1630818"/>
              <a:ext cx="441727" cy="224369"/>
            </a:xfrm>
            <a:prstGeom prst="rect">
              <a:avLst/>
            </a:prstGeom>
            <a:noFill/>
          </p:spPr>
          <p:txBody>
            <a:bodyPr wrap="none" rtlCol="0">
              <a:spAutoFit/>
            </a:bodyPr>
            <a:lstStyle/>
            <a:p>
              <a:r>
                <a:rPr lang="en-US" sz="1200" b="1" dirty="0" smtClean="0"/>
                <a:t>0 min</a:t>
              </a:r>
              <a:endParaRPr lang="en-US" sz="1200" b="1" dirty="0"/>
            </a:p>
          </p:txBody>
        </p:sp>
        <p:sp>
          <p:nvSpPr>
            <p:cNvPr id="29" name="TextBox 28"/>
            <p:cNvSpPr txBox="1"/>
            <p:nvPr/>
          </p:nvSpPr>
          <p:spPr>
            <a:xfrm>
              <a:off x="1561650" y="1630818"/>
              <a:ext cx="505350" cy="224369"/>
            </a:xfrm>
            <a:prstGeom prst="rect">
              <a:avLst/>
            </a:prstGeom>
            <a:noFill/>
          </p:spPr>
          <p:txBody>
            <a:bodyPr wrap="none" rtlCol="0">
              <a:spAutoFit/>
            </a:bodyPr>
            <a:lstStyle/>
            <a:p>
              <a:r>
                <a:rPr lang="en-US" sz="1200" b="1" dirty="0" smtClean="0"/>
                <a:t>10 min</a:t>
              </a:r>
              <a:endParaRPr lang="en-US" sz="1200" b="1" dirty="0"/>
            </a:p>
          </p:txBody>
        </p:sp>
        <p:sp>
          <p:nvSpPr>
            <p:cNvPr id="30" name="TextBox 29"/>
            <p:cNvSpPr txBox="1"/>
            <p:nvPr/>
          </p:nvSpPr>
          <p:spPr>
            <a:xfrm>
              <a:off x="2753766" y="1630818"/>
              <a:ext cx="505350" cy="224369"/>
            </a:xfrm>
            <a:prstGeom prst="rect">
              <a:avLst/>
            </a:prstGeom>
            <a:noFill/>
          </p:spPr>
          <p:txBody>
            <a:bodyPr wrap="none" rtlCol="0">
              <a:spAutoFit/>
            </a:bodyPr>
            <a:lstStyle/>
            <a:p>
              <a:r>
                <a:rPr lang="en-US" sz="1200" b="1" dirty="0" smtClean="0"/>
                <a:t>30 min</a:t>
              </a:r>
              <a:endParaRPr lang="en-US" sz="1200" b="1" dirty="0"/>
            </a:p>
          </p:txBody>
        </p:sp>
        <p:sp>
          <p:nvSpPr>
            <p:cNvPr id="31" name="TextBox 30"/>
            <p:cNvSpPr txBox="1"/>
            <p:nvPr/>
          </p:nvSpPr>
          <p:spPr>
            <a:xfrm>
              <a:off x="3946902" y="1630818"/>
              <a:ext cx="505350" cy="224369"/>
            </a:xfrm>
            <a:prstGeom prst="rect">
              <a:avLst/>
            </a:prstGeom>
            <a:noFill/>
          </p:spPr>
          <p:txBody>
            <a:bodyPr wrap="none" rtlCol="0">
              <a:spAutoFit/>
            </a:bodyPr>
            <a:lstStyle/>
            <a:p>
              <a:r>
                <a:rPr lang="en-US" sz="1200" b="1" dirty="0" smtClean="0"/>
                <a:t>60 min</a:t>
              </a:r>
              <a:endParaRPr lang="en-US" sz="1200" b="1" dirty="0"/>
            </a:p>
          </p:txBody>
        </p:sp>
        <p:cxnSp>
          <p:nvCxnSpPr>
            <p:cNvPr id="32" name="Straight Connector 31"/>
            <p:cNvCxnSpPr/>
            <p:nvPr/>
          </p:nvCxnSpPr>
          <p:spPr>
            <a:xfrm>
              <a:off x="1268708" y="2409459"/>
              <a:ext cx="18318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2439442" y="2409459"/>
              <a:ext cx="18318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3624504" y="2409459"/>
              <a:ext cx="18318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4809566" y="2409459"/>
              <a:ext cx="18318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1561651" y="1560510"/>
              <a:ext cx="349085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1503629" y="1353476"/>
              <a:ext cx="587151" cy="211904"/>
            </a:xfrm>
            <a:prstGeom prst="rect">
              <a:avLst/>
            </a:prstGeom>
            <a:noFill/>
          </p:spPr>
          <p:txBody>
            <a:bodyPr wrap="none" rtlCol="0">
              <a:spAutoFit/>
            </a:bodyPr>
            <a:lstStyle/>
            <a:p>
              <a:r>
                <a:rPr lang="en-US" sz="1100" b="1" dirty="0" smtClean="0"/>
                <a:t>+</a:t>
              </a:r>
              <a:r>
                <a:rPr lang="en-US" sz="1100" b="1" dirty="0" smtClean="0">
                  <a:latin typeface="Arial"/>
                  <a:cs typeface="Arial"/>
                </a:rPr>
                <a:t> Stress</a:t>
              </a:r>
              <a:endParaRPr lang="en-US" sz="1100" b="1" dirty="0"/>
            </a:p>
          </p:txBody>
        </p:sp>
        <p:sp>
          <p:nvSpPr>
            <p:cNvPr id="3" name="TextBox 2"/>
            <p:cNvSpPr txBox="1"/>
            <p:nvPr/>
          </p:nvSpPr>
          <p:spPr>
            <a:xfrm rot="16200000">
              <a:off x="-832888" y="2502850"/>
              <a:ext cx="2043866" cy="276999"/>
            </a:xfrm>
            <a:prstGeom prst="rect">
              <a:avLst/>
            </a:prstGeom>
            <a:solidFill>
              <a:schemeClr val="tx1"/>
            </a:solidFill>
          </p:spPr>
          <p:txBody>
            <a:bodyPr wrap="square" lIns="0" tIns="0" rIns="0" bIns="0" rtlCol="0">
              <a:spAutoFit/>
            </a:bodyPr>
            <a:lstStyle/>
            <a:p>
              <a:pPr algn="ctr"/>
              <a:r>
                <a:rPr lang="en-US" b="1" dirty="0" smtClean="0">
                  <a:solidFill>
                    <a:schemeClr val="bg1"/>
                  </a:solidFill>
                  <a:latin typeface="Arial" pitchFamily="34" charset="0"/>
                  <a:cs typeface="Arial" pitchFamily="34" charset="0"/>
                </a:rPr>
                <a:t>Control</a:t>
              </a:r>
              <a:endParaRPr lang="en-US" b="1" dirty="0">
                <a:solidFill>
                  <a:schemeClr val="bg1"/>
                </a:solidFill>
                <a:latin typeface="Arial" pitchFamily="34" charset="0"/>
                <a:cs typeface="Arial" pitchFamily="34" charset="0"/>
              </a:endParaRPr>
            </a:p>
          </p:txBody>
        </p:sp>
      </p:grpSp>
      <p:grpSp>
        <p:nvGrpSpPr>
          <p:cNvPr id="40" name="Group 39"/>
          <p:cNvGrpSpPr/>
          <p:nvPr/>
        </p:nvGrpSpPr>
        <p:grpSpPr>
          <a:xfrm>
            <a:off x="275109" y="4061240"/>
            <a:ext cx="5442035" cy="2428941"/>
            <a:chOff x="41475" y="4064403"/>
            <a:chExt cx="5442035" cy="2428941"/>
          </a:xfrm>
        </p:grpSpPr>
        <p:pic>
          <p:nvPicPr>
            <p:cNvPr id="2050" name="Picture 2" descr="C:\Arash\Google Drive\Prelim Exam\Dish3\Cell1.tif"/>
            <p:cNvPicPr>
              <a:picLocks noChangeAspect="1" noChangeArrowheads="1"/>
            </p:cNvPicPr>
            <p:nvPr/>
          </p:nvPicPr>
          <p:blipFill rotWithShape="1">
            <a:blip r:embed="rId13">
              <a:extLst>
                <a:ext uri="{BEBA8EAE-BF5A-486C-A8C5-ECC9F3942E4B}">
                  <a14:imgProps xmlns:a14="http://schemas.microsoft.com/office/drawing/2010/main" xmlns="">
                    <a14:imgLayer r:embed="rId14">
                      <a14:imgEffect>
                        <a14:brightnessContrast bright="20000"/>
                      </a14:imgEffect>
                    </a14:imgLayer>
                  </a14:imgProps>
                </a:ext>
                <a:ext uri="{28A0092B-C50C-407E-A947-70E740481C1C}">
                  <a14:useLocalDpi xmlns:a14="http://schemas.microsoft.com/office/drawing/2010/main" xmlns="" val="0"/>
                </a:ext>
              </a:extLst>
            </a:blip>
            <a:srcRect l="39465" t="4406" r="31763" b="66735"/>
            <a:stretch/>
          </p:blipFill>
          <p:spPr bwMode="auto">
            <a:xfrm>
              <a:off x="365583" y="4352090"/>
              <a:ext cx="1131734" cy="864928"/>
            </a:xfrm>
            <a:prstGeom prst="rect">
              <a:avLst/>
            </a:prstGeom>
            <a:noFill/>
            <a:extLst>
              <a:ext uri="{909E8E84-426E-40dd-AFC4-6F175D3DCCD1}">
                <a14:hiddenFill xmlns="" xmlns:a14="http://schemas.microsoft.com/office/drawing/2010/main">
                  <a:solidFill>
                    <a:srgbClr val="FFFFFF"/>
                  </a:solidFill>
                </a14:hiddenFill>
              </a:ext>
            </a:extLst>
          </p:spPr>
        </p:pic>
        <p:pic>
          <p:nvPicPr>
            <p:cNvPr id="2051" name="Picture 3" descr="C:\Arash\Google Drive\Prelim Exam\Dish3\Cell2.tif"/>
            <p:cNvPicPr>
              <a:picLocks noChangeAspect="1" noChangeArrowheads="1"/>
            </p:cNvPicPr>
            <p:nvPr/>
          </p:nvPicPr>
          <p:blipFill rotWithShape="1">
            <a:blip r:embed="rId15">
              <a:extLst>
                <a:ext uri="{BEBA8EAE-BF5A-486C-A8C5-ECC9F3942E4B}">
                  <a14:imgProps xmlns:a14="http://schemas.microsoft.com/office/drawing/2010/main" xmlns="">
                    <a14:imgLayer r:embed="rId16">
                      <a14:imgEffect>
                        <a14:brightnessContrast bright="20000"/>
                      </a14:imgEffect>
                    </a14:imgLayer>
                  </a14:imgProps>
                </a:ext>
                <a:ext uri="{28A0092B-C50C-407E-A947-70E740481C1C}">
                  <a14:useLocalDpi xmlns:a14="http://schemas.microsoft.com/office/drawing/2010/main" xmlns="" val="0"/>
                </a:ext>
              </a:extLst>
            </a:blip>
            <a:srcRect l="39918" t="3838" r="31312" b="67301"/>
            <a:stretch/>
          </p:blipFill>
          <p:spPr bwMode="auto">
            <a:xfrm>
              <a:off x="1561650" y="4352090"/>
              <a:ext cx="1131734" cy="864928"/>
            </a:xfrm>
            <a:prstGeom prst="rect">
              <a:avLst/>
            </a:prstGeom>
            <a:noFill/>
            <a:extLst>
              <a:ext uri="{909E8E84-426E-40dd-AFC4-6F175D3DCCD1}">
                <a14:hiddenFill xmlns="" xmlns:a14="http://schemas.microsoft.com/office/drawing/2010/main">
                  <a:solidFill>
                    <a:srgbClr val="FFFFFF"/>
                  </a:solidFill>
                </a14:hiddenFill>
              </a:ext>
            </a:extLst>
          </p:spPr>
        </p:pic>
        <p:pic>
          <p:nvPicPr>
            <p:cNvPr id="2052" name="Picture 4" descr="C:\Arash\Google Drive\Prelim Exam\Dish3\Cell3.tif"/>
            <p:cNvPicPr>
              <a:picLocks noChangeAspect="1" noChangeArrowheads="1"/>
            </p:cNvPicPr>
            <p:nvPr/>
          </p:nvPicPr>
          <p:blipFill rotWithShape="1">
            <a:blip r:embed="rId17">
              <a:extLst>
                <a:ext uri="{BEBA8EAE-BF5A-486C-A8C5-ECC9F3942E4B}">
                  <a14:imgProps xmlns:a14="http://schemas.microsoft.com/office/drawing/2010/main" xmlns="">
                    <a14:imgLayer r:embed="rId18">
                      <a14:imgEffect>
                        <a14:brightnessContrast bright="20000"/>
                      </a14:imgEffect>
                    </a14:imgLayer>
                  </a14:imgProps>
                </a:ext>
                <a:ext uri="{28A0092B-C50C-407E-A947-70E740481C1C}">
                  <a14:useLocalDpi xmlns:a14="http://schemas.microsoft.com/office/drawing/2010/main" xmlns="" val="0"/>
                </a:ext>
              </a:extLst>
            </a:blip>
            <a:srcRect l="40510" t="5355" r="30717" b="65786"/>
            <a:stretch/>
          </p:blipFill>
          <p:spPr bwMode="auto">
            <a:xfrm>
              <a:off x="2747451" y="4352090"/>
              <a:ext cx="1131733" cy="864928"/>
            </a:xfrm>
            <a:prstGeom prst="rect">
              <a:avLst/>
            </a:prstGeom>
            <a:noFill/>
            <a:extLst>
              <a:ext uri="{909E8E84-426E-40dd-AFC4-6F175D3DCCD1}">
                <a14:hiddenFill xmlns="" xmlns:a14="http://schemas.microsoft.com/office/drawing/2010/main">
                  <a:solidFill>
                    <a:srgbClr val="FFFFFF"/>
                  </a:solidFill>
                </a14:hiddenFill>
              </a:ext>
            </a:extLst>
          </p:spPr>
        </p:pic>
        <p:pic>
          <p:nvPicPr>
            <p:cNvPr id="2053" name="Picture 5" descr="C:\Arash\Google Drive\Prelim Exam\Dish3\Cell4.tif"/>
            <p:cNvPicPr>
              <a:picLocks noChangeAspect="1" noChangeArrowheads="1"/>
            </p:cNvPicPr>
            <p:nvPr/>
          </p:nvPicPr>
          <p:blipFill rotWithShape="1">
            <a:blip r:embed="rId19">
              <a:extLst>
                <a:ext uri="{BEBA8EAE-BF5A-486C-A8C5-ECC9F3942E4B}">
                  <a14:imgProps xmlns:a14="http://schemas.microsoft.com/office/drawing/2010/main" xmlns="">
                    <a14:imgLayer r:embed="rId20">
                      <a14:imgEffect>
                        <a14:brightnessContrast bright="20000"/>
                      </a14:imgEffect>
                    </a14:imgLayer>
                  </a14:imgProps>
                </a:ext>
                <a:ext uri="{28A0092B-C50C-407E-A947-70E740481C1C}">
                  <a14:useLocalDpi xmlns:a14="http://schemas.microsoft.com/office/drawing/2010/main" xmlns="" val="0"/>
                </a:ext>
              </a:extLst>
            </a:blip>
            <a:srcRect l="41059" t="6315" r="30528" b="64824"/>
            <a:stretch/>
          </p:blipFill>
          <p:spPr bwMode="auto">
            <a:xfrm>
              <a:off x="3927823" y="4352090"/>
              <a:ext cx="1117626" cy="864927"/>
            </a:xfrm>
            <a:prstGeom prst="rect">
              <a:avLst/>
            </a:prstGeom>
            <a:noFill/>
            <a:extLst>
              <a:ext uri="{909E8E84-426E-40dd-AFC4-6F175D3DCCD1}">
                <a14:hiddenFill xmlns="" xmlns:a14="http://schemas.microsoft.com/office/drawing/2010/main">
                  <a:solidFill>
                    <a:srgbClr val="FFFFFF"/>
                  </a:solidFill>
                </a14:hiddenFill>
              </a:ext>
            </a:extLst>
          </p:spPr>
        </p:pic>
        <p:pic>
          <p:nvPicPr>
            <p:cNvPr id="2054" name="Picture 6" descr="C:\Arash\Google Drive\Prelim Exam\Dish3\Analysis\Cell1\Color_images\Cell1_22.tif"/>
            <p:cNvPicPr>
              <a:picLocks noChangeAspect="1" noChangeArrowheads="1"/>
            </p:cNvPicPr>
            <p:nvPr/>
          </p:nvPicPr>
          <p:blipFill rotWithShape="1">
            <a:blip r:embed="rId21">
              <a:extLst>
                <a:ext uri="{28A0092B-C50C-407E-A947-70E740481C1C}">
                  <a14:useLocalDpi xmlns:a14="http://schemas.microsoft.com/office/drawing/2010/main" xmlns="" val="0"/>
                </a:ext>
              </a:extLst>
            </a:blip>
            <a:srcRect l="25263" t="6941" r="30738" b="11516"/>
            <a:stretch/>
          </p:blipFill>
          <p:spPr bwMode="auto">
            <a:xfrm>
              <a:off x="365583" y="5263371"/>
              <a:ext cx="1143000" cy="1141066"/>
            </a:xfrm>
            <a:prstGeom prst="rect">
              <a:avLst/>
            </a:prstGeom>
            <a:noFill/>
            <a:extLst>
              <a:ext uri="{909E8E84-426E-40dd-AFC4-6F175D3DCCD1}">
                <a14:hiddenFill xmlns="" xmlns:a14="http://schemas.microsoft.com/office/drawing/2010/main">
                  <a:solidFill>
                    <a:srgbClr val="FFFFFF"/>
                  </a:solidFill>
                </a14:hiddenFill>
              </a:ext>
            </a:extLst>
          </p:spPr>
        </p:pic>
        <p:pic>
          <p:nvPicPr>
            <p:cNvPr id="2055" name="Picture 7" descr="C:\Arash\Google Drive\Prelim Exam\Dish3\Analysis\Cell2\Color_images\Cell2_22.tif"/>
            <p:cNvPicPr>
              <a:picLocks noChangeAspect="1" noChangeArrowheads="1"/>
            </p:cNvPicPr>
            <p:nvPr/>
          </p:nvPicPr>
          <p:blipFill rotWithShape="1">
            <a:blip r:embed="rId22">
              <a:extLst>
                <a:ext uri="{28A0092B-C50C-407E-A947-70E740481C1C}">
                  <a14:useLocalDpi xmlns:a14="http://schemas.microsoft.com/office/drawing/2010/main" xmlns="" val="0"/>
                </a:ext>
              </a:extLst>
            </a:blip>
            <a:srcRect l="26652" t="7382" r="31843" b="11032"/>
            <a:stretch/>
          </p:blipFill>
          <p:spPr bwMode="auto">
            <a:xfrm>
              <a:off x="1561650" y="5261933"/>
              <a:ext cx="1143000" cy="1142504"/>
            </a:xfrm>
            <a:prstGeom prst="rect">
              <a:avLst/>
            </a:prstGeom>
            <a:noFill/>
            <a:extLst>
              <a:ext uri="{909E8E84-426E-40dd-AFC4-6F175D3DCCD1}">
                <a14:hiddenFill xmlns="" xmlns:a14="http://schemas.microsoft.com/office/drawing/2010/main">
                  <a:solidFill>
                    <a:srgbClr val="FFFFFF"/>
                  </a:solidFill>
                </a14:hiddenFill>
              </a:ext>
            </a:extLst>
          </p:spPr>
        </p:pic>
        <p:pic>
          <p:nvPicPr>
            <p:cNvPr id="2056" name="Picture 8" descr="C:\Arash\Google Drive\Prelim Exam\Dish3\Analysis\Cell3\Color_images\Cell3_22.tif"/>
            <p:cNvPicPr>
              <a:picLocks noChangeAspect="1" noChangeArrowheads="1"/>
            </p:cNvPicPr>
            <p:nvPr/>
          </p:nvPicPr>
          <p:blipFill rotWithShape="1">
            <a:blip r:embed="rId23">
              <a:extLst>
                <a:ext uri="{28A0092B-C50C-407E-A947-70E740481C1C}">
                  <a14:useLocalDpi xmlns:a14="http://schemas.microsoft.com/office/drawing/2010/main" xmlns="" val="0"/>
                </a:ext>
              </a:extLst>
            </a:blip>
            <a:srcRect l="26486" t="7413" r="31799" b="10645"/>
            <a:stretch/>
          </p:blipFill>
          <p:spPr bwMode="auto">
            <a:xfrm>
              <a:off x="2747451" y="5263371"/>
              <a:ext cx="1143000" cy="1141711"/>
            </a:xfrm>
            <a:prstGeom prst="rect">
              <a:avLst/>
            </a:prstGeom>
            <a:noFill/>
            <a:extLst>
              <a:ext uri="{909E8E84-426E-40dd-AFC4-6F175D3DCCD1}">
                <a14:hiddenFill xmlns="" xmlns:a14="http://schemas.microsoft.com/office/drawing/2010/main">
                  <a:solidFill>
                    <a:srgbClr val="FFFFFF"/>
                  </a:solidFill>
                </a14:hiddenFill>
              </a:ext>
            </a:extLst>
          </p:spPr>
        </p:pic>
        <p:pic>
          <p:nvPicPr>
            <p:cNvPr id="2057" name="Picture 9" descr="C:\Arash\Google Drive\Prelim Exam\Dish3\Analysis\Cell4\Color_images\Cell4_22.tif"/>
            <p:cNvPicPr>
              <a:picLocks noChangeAspect="1" noChangeArrowheads="1"/>
            </p:cNvPicPr>
            <p:nvPr/>
          </p:nvPicPr>
          <p:blipFill rotWithShape="1">
            <a:blip r:embed="rId24">
              <a:extLst>
                <a:ext uri="{28A0092B-C50C-407E-A947-70E740481C1C}">
                  <a14:useLocalDpi xmlns:a14="http://schemas.microsoft.com/office/drawing/2010/main" xmlns="" val="0"/>
                </a:ext>
              </a:extLst>
            </a:blip>
            <a:srcRect l="26799" t="7110" r="31920" b="11847"/>
            <a:stretch/>
          </p:blipFill>
          <p:spPr bwMode="auto">
            <a:xfrm>
              <a:off x="3927823" y="5263372"/>
              <a:ext cx="1143000" cy="1141066"/>
            </a:xfrm>
            <a:prstGeom prst="rect">
              <a:avLst/>
            </a:prstGeom>
            <a:noFill/>
            <a:extLst>
              <a:ext uri="{909E8E84-426E-40dd-AFC4-6F175D3DCCD1}">
                <a14:hiddenFill xmlns="" xmlns:a14="http://schemas.microsoft.com/office/drawing/2010/main">
                  <a:solidFill>
                    <a:srgbClr val="FFFFFF"/>
                  </a:solidFill>
                </a14:hiddenFill>
              </a:ext>
            </a:extLst>
          </p:spPr>
        </p:pic>
        <p:sp>
          <p:nvSpPr>
            <p:cNvPr id="46" name="TextBox 45"/>
            <p:cNvSpPr txBox="1"/>
            <p:nvPr/>
          </p:nvSpPr>
          <p:spPr>
            <a:xfrm>
              <a:off x="386745" y="5283237"/>
              <a:ext cx="441727" cy="224369"/>
            </a:xfrm>
            <a:prstGeom prst="rect">
              <a:avLst/>
            </a:prstGeom>
            <a:noFill/>
          </p:spPr>
          <p:txBody>
            <a:bodyPr wrap="none" rtlCol="0">
              <a:spAutoFit/>
            </a:bodyPr>
            <a:lstStyle/>
            <a:p>
              <a:r>
                <a:rPr lang="en-US" sz="1200" b="1" dirty="0" smtClean="0">
                  <a:solidFill>
                    <a:schemeClr val="bg1"/>
                  </a:solidFill>
                </a:rPr>
                <a:t>0 min</a:t>
              </a:r>
              <a:endParaRPr lang="en-US" sz="1200" b="1" dirty="0">
                <a:solidFill>
                  <a:schemeClr val="bg1"/>
                </a:solidFill>
              </a:endParaRPr>
            </a:p>
          </p:txBody>
        </p:sp>
        <p:sp>
          <p:nvSpPr>
            <p:cNvPr id="47" name="TextBox 46"/>
            <p:cNvSpPr txBox="1"/>
            <p:nvPr/>
          </p:nvSpPr>
          <p:spPr>
            <a:xfrm>
              <a:off x="1561650" y="5283237"/>
              <a:ext cx="505350" cy="224369"/>
            </a:xfrm>
            <a:prstGeom prst="rect">
              <a:avLst/>
            </a:prstGeom>
            <a:noFill/>
          </p:spPr>
          <p:txBody>
            <a:bodyPr wrap="none" rtlCol="0">
              <a:spAutoFit/>
            </a:bodyPr>
            <a:lstStyle/>
            <a:p>
              <a:r>
                <a:rPr lang="en-US" sz="1200" b="1" dirty="0" smtClean="0">
                  <a:solidFill>
                    <a:schemeClr val="bg1"/>
                  </a:solidFill>
                </a:rPr>
                <a:t>10 min</a:t>
              </a:r>
              <a:endParaRPr lang="en-US" sz="1200" b="1" dirty="0">
                <a:solidFill>
                  <a:schemeClr val="bg1"/>
                </a:solidFill>
              </a:endParaRPr>
            </a:p>
          </p:txBody>
        </p:sp>
        <p:sp>
          <p:nvSpPr>
            <p:cNvPr id="48" name="TextBox 47"/>
            <p:cNvSpPr txBox="1"/>
            <p:nvPr/>
          </p:nvSpPr>
          <p:spPr>
            <a:xfrm>
              <a:off x="2753766" y="5283237"/>
              <a:ext cx="505350" cy="224369"/>
            </a:xfrm>
            <a:prstGeom prst="rect">
              <a:avLst/>
            </a:prstGeom>
            <a:noFill/>
          </p:spPr>
          <p:txBody>
            <a:bodyPr wrap="none" rtlCol="0">
              <a:spAutoFit/>
            </a:bodyPr>
            <a:lstStyle/>
            <a:p>
              <a:r>
                <a:rPr lang="en-US" sz="1200" b="1" dirty="0" smtClean="0">
                  <a:solidFill>
                    <a:schemeClr val="bg1"/>
                  </a:solidFill>
                </a:rPr>
                <a:t>30 min</a:t>
              </a:r>
              <a:endParaRPr lang="en-US" sz="1200" b="1" dirty="0">
                <a:solidFill>
                  <a:schemeClr val="bg1"/>
                </a:solidFill>
              </a:endParaRPr>
            </a:p>
          </p:txBody>
        </p:sp>
        <p:sp>
          <p:nvSpPr>
            <p:cNvPr id="49" name="TextBox 48"/>
            <p:cNvSpPr txBox="1"/>
            <p:nvPr/>
          </p:nvSpPr>
          <p:spPr>
            <a:xfrm>
              <a:off x="3946902" y="5283237"/>
              <a:ext cx="505350" cy="224369"/>
            </a:xfrm>
            <a:prstGeom prst="rect">
              <a:avLst/>
            </a:prstGeom>
            <a:noFill/>
          </p:spPr>
          <p:txBody>
            <a:bodyPr wrap="none" rtlCol="0">
              <a:spAutoFit/>
            </a:bodyPr>
            <a:lstStyle/>
            <a:p>
              <a:r>
                <a:rPr lang="en-US" sz="1200" b="1" dirty="0" smtClean="0">
                  <a:solidFill>
                    <a:schemeClr val="bg1"/>
                  </a:solidFill>
                </a:rPr>
                <a:t>60 min</a:t>
              </a:r>
              <a:endParaRPr lang="en-US" sz="1200" b="1" dirty="0">
                <a:solidFill>
                  <a:schemeClr val="bg1"/>
                </a:solidFill>
              </a:endParaRPr>
            </a:p>
          </p:txBody>
        </p:sp>
        <p:cxnSp>
          <p:nvCxnSpPr>
            <p:cNvPr id="50" name="Straight Connector 49"/>
            <p:cNvCxnSpPr/>
            <p:nvPr/>
          </p:nvCxnSpPr>
          <p:spPr>
            <a:xfrm>
              <a:off x="1268708" y="6317240"/>
              <a:ext cx="18318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2439442" y="6317240"/>
              <a:ext cx="18318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3624504" y="6317240"/>
              <a:ext cx="18318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4809566" y="6317240"/>
              <a:ext cx="18318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386745" y="4361331"/>
              <a:ext cx="441727" cy="224369"/>
            </a:xfrm>
            <a:prstGeom prst="rect">
              <a:avLst/>
            </a:prstGeom>
            <a:noFill/>
          </p:spPr>
          <p:txBody>
            <a:bodyPr wrap="none" rtlCol="0">
              <a:spAutoFit/>
            </a:bodyPr>
            <a:lstStyle/>
            <a:p>
              <a:r>
                <a:rPr lang="en-US" sz="1200" b="1" dirty="0" smtClean="0"/>
                <a:t>0 min</a:t>
              </a:r>
              <a:endParaRPr lang="en-US" sz="1200" b="1" dirty="0"/>
            </a:p>
          </p:txBody>
        </p:sp>
        <p:sp>
          <p:nvSpPr>
            <p:cNvPr id="62" name="TextBox 61"/>
            <p:cNvSpPr txBox="1"/>
            <p:nvPr/>
          </p:nvSpPr>
          <p:spPr>
            <a:xfrm>
              <a:off x="1561650" y="4361331"/>
              <a:ext cx="505350" cy="224369"/>
            </a:xfrm>
            <a:prstGeom prst="rect">
              <a:avLst/>
            </a:prstGeom>
            <a:noFill/>
          </p:spPr>
          <p:txBody>
            <a:bodyPr wrap="none" rtlCol="0">
              <a:spAutoFit/>
            </a:bodyPr>
            <a:lstStyle/>
            <a:p>
              <a:r>
                <a:rPr lang="en-US" sz="1200" b="1" dirty="0" smtClean="0"/>
                <a:t>10 min</a:t>
              </a:r>
              <a:endParaRPr lang="en-US" sz="1200" b="1" dirty="0"/>
            </a:p>
          </p:txBody>
        </p:sp>
        <p:sp>
          <p:nvSpPr>
            <p:cNvPr id="63" name="TextBox 62"/>
            <p:cNvSpPr txBox="1"/>
            <p:nvPr/>
          </p:nvSpPr>
          <p:spPr>
            <a:xfrm>
              <a:off x="2753766" y="4361331"/>
              <a:ext cx="505350" cy="224369"/>
            </a:xfrm>
            <a:prstGeom prst="rect">
              <a:avLst/>
            </a:prstGeom>
            <a:noFill/>
          </p:spPr>
          <p:txBody>
            <a:bodyPr wrap="none" rtlCol="0">
              <a:spAutoFit/>
            </a:bodyPr>
            <a:lstStyle/>
            <a:p>
              <a:r>
                <a:rPr lang="en-US" sz="1200" b="1" dirty="0" smtClean="0"/>
                <a:t>30 min</a:t>
              </a:r>
              <a:endParaRPr lang="en-US" sz="1200" b="1" dirty="0"/>
            </a:p>
          </p:txBody>
        </p:sp>
        <p:sp>
          <p:nvSpPr>
            <p:cNvPr id="64" name="TextBox 63"/>
            <p:cNvSpPr txBox="1"/>
            <p:nvPr/>
          </p:nvSpPr>
          <p:spPr>
            <a:xfrm>
              <a:off x="3946902" y="4361331"/>
              <a:ext cx="505350" cy="224369"/>
            </a:xfrm>
            <a:prstGeom prst="rect">
              <a:avLst/>
            </a:prstGeom>
            <a:noFill/>
          </p:spPr>
          <p:txBody>
            <a:bodyPr wrap="none" rtlCol="0">
              <a:spAutoFit/>
            </a:bodyPr>
            <a:lstStyle/>
            <a:p>
              <a:r>
                <a:rPr lang="en-US" sz="1200" b="1" dirty="0" smtClean="0"/>
                <a:t>60 min</a:t>
              </a:r>
              <a:endParaRPr lang="en-US" sz="1200" b="1" dirty="0"/>
            </a:p>
          </p:txBody>
        </p:sp>
        <p:cxnSp>
          <p:nvCxnSpPr>
            <p:cNvPr id="65" name="Straight Connector 64"/>
            <p:cNvCxnSpPr/>
            <p:nvPr/>
          </p:nvCxnSpPr>
          <p:spPr>
            <a:xfrm>
              <a:off x="1268708" y="5139972"/>
              <a:ext cx="18318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2439442" y="5139972"/>
              <a:ext cx="18318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3624504" y="5139972"/>
              <a:ext cx="18318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4809566" y="5139972"/>
              <a:ext cx="18318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1561651" y="4271437"/>
              <a:ext cx="349085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0" name="TextBox 69"/>
            <p:cNvSpPr txBox="1"/>
            <p:nvPr/>
          </p:nvSpPr>
          <p:spPr>
            <a:xfrm>
              <a:off x="1503629" y="4064403"/>
              <a:ext cx="587151" cy="211904"/>
            </a:xfrm>
            <a:prstGeom prst="rect">
              <a:avLst/>
            </a:prstGeom>
            <a:noFill/>
          </p:spPr>
          <p:txBody>
            <a:bodyPr wrap="none" rtlCol="0">
              <a:spAutoFit/>
            </a:bodyPr>
            <a:lstStyle/>
            <a:p>
              <a:r>
                <a:rPr lang="en-US" sz="1100" b="1" dirty="0" smtClean="0"/>
                <a:t>+</a:t>
              </a:r>
              <a:r>
                <a:rPr lang="en-US" sz="1100" b="1" dirty="0" smtClean="0">
                  <a:latin typeface="Arial"/>
                  <a:cs typeface="Arial"/>
                </a:rPr>
                <a:t> Stress</a:t>
              </a:r>
              <a:endParaRPr lang="en-US" sz="1100" b="1" dirty="0"/>
            </a:p>
          </p:txBody>
        </p:sp>
        <p:pic>
          <p:nvPicPr>
            <p:cNvPr id="71" name="Picture 5" descr="C:\Arash\UIUC\Documents\Bio-\Projects\Histone Probes\Histone Methylation\B16\082712_H3K9_B16_Sine\Dish1\Analysis\Cell4\Color_images\Cell4_2_good.tif"/>
            <p:cNvPicPr>
              <a:picLocks noChangeAspect="1" noChangeArrowheads="1"/>
            </p:cNvPicPr>
            <p:nvPr/>
          </p:nvPicPr>
          <p:blipFill rotWithShape="1">
            <a:blip r:embed="rId7" cstate="print">
              <a:extLst>
                <a:ext uri="{28A0092B-C50C-407E-A947-70E740481C1C}">
                  <a14:useLocalDpi xmlns:a14="http://schemas.microsoft.com/office/drawing/2010/main" xmlns="" val="0"/>
                </a:ext>
              </a:extLst>
            </a:blip>
            <a:srcRect l="74162" t="5651" r="20961" b="7596"/>
            <a:stretch/>
          </p:blipFill>
          <p:spPr bwMode="auto">
            <a:xfrm>
              <a:off x="5052504" y="5726113"/>
              <a:ext cx="124467" cy="678969"/>
            </a:xfrm>
            <a:prstGeom prst="rect">
              <a:avLst/>
            </a:prstGeom>
            <a:noFill/>
            <a:extLst>
              <a:ext uri="{909E8E84-426E-40dd-AFC4-6F175D3DCCD1}">
                <a14:hiddenFill xmlns="" xmlns:a14="http://schemas.microsoft.com/office/drawing/2010/main">
                  <a:solidFill>
                    <a:srgbClr val="FFFFFF"/>
                  </a:solidFill>
                </a14:hiddenFill>
              </a:ext>
            </a:extLst>
          </p:spPr>
        </p:pic>
        <p:sp>
          <p:nvSpPr>
            <p:cNvPr id="72" name="TextBox 71"/>
            <p:cNvSpPr txBox="1"/>
            <p:nvPr/>
          </p:nvSpPr>
          <p:spPr>
            <a:xfrm>
              <a:off x="5100072" y="6216345"/>
              <a:ext cx="263214" cy="276999"/>
            </a:xfrm>
            <a:prstGeom prst="rect">
              <a:avLst/>
            </a:prstGeom>
            <a:noFill/>
          </p:spPr>
          <p:txBody>
            <a:bodyPr wrap="none" rtlCol="0">
              <a:spAutoFit/>
            </a:bodyPr>
            <a:lstStyle/>
            <a:p>
              <a:r>
                <a:rPr lang="en-US" sz="1200" b="1" dirty="0" smtClean="0"/>
                <a:t>0</a:t>
              </a:r>
              <a:endParaRPr lang="en-US" sz="1200" b="1" dirty="0"/>
            </a:p>
          </p:txBody>
        </p:sp>
        <p:sp>
          <p:nvSpPr>
            <p:cNvPr id="73" name="TextBox 72"/>
            <p:cNvSpPr txBox="1"/>
            <p:nvPr/>
          </p:nvSpPr>
          <p:spPr>
            <a:xfrm>
              <a:off x="5100072" y="5638327"/>
              <a:ext cx="383438" cy="276999"/>
            </a:xfrm>
            <a:prstGeom prst="rect">
              <a:avLst/>
            </a:prstGeom>
            <a:noFill/>
          </p:spPr>
          <p:txBody>
            <a:bodyPr wrap="none" rtlCol="0">
              <a:spAutoFit/>
            </a:bodyPr>
            <a:lstStyle/>
            <a:p>
              <a:r>
                <a:rPr lang="en-US" sz="1200" b="1" dirty="0" smtClean="0"/>
                <a:t>1.8</a:t>
              </a:r>
              <a:endParaRPr lang="en-US" sz="1200" b="1" dirty="0"/>
            </a:p>
          </p:txBody>
        </p:sp>
        <p:sp>
          <p:nvSpPr>
            <p:cNvPr id="75" name="TextBox 74"/>
            <p:cNvSpPr txBox="1"/>
            <p:nvPr/>
          </p:nvSpPr>
          <p:spPr>
            <a:xfrm rot="16200000">
              <a:off x="-841958" y="5235523"/>
              <a:ext cx="2043866" cy="276999"/>
            </a:xfrm>
            <a:prstGeom prst="rect">
              <a:avLst/>
            </a:prstGeom>
            <a:solidFill>
              <a:schemeClr val="tx1"/>
            </a:solidFill>
          </p:spPr>
          <p:txBody>
            <a:bodyPr wrap="square" lIns="0" tIns="0" rIns="0" bIns="0" rtlCol="0">
              <a:spAutoFit/>
            </a:bodyPr>
            <a:lstStyle/>
            <a:p>
              <a:pPr algn="ctr"/>
              <a:r>
                <a:rPr lang="en-US" b="1" dirty="0" smtClean="0">
                  <a:solidFill>
                    <a:schemeClr val="bg1"/>
                  </a:solidFill>
                  <a:latin typeface="Arial" pitchFamily="34" charset="0"/>
                  <a:cs typeface="Arial" pitchFamily="34" charset="0"/>
                </a:rPr>
                <a:t>TRC</a:t>
              </a:r>
              <a:endParaRPr lang="en-US" b="1" dirty="0">
                <a:solidFill>
                  <a:schemeClr val="bg1"/>
                </a:solidFill>
                <a:latin typeface="Arial" pitchFamily="34" charset="0"/>
                <a:cs typeface="Arial" pitchFamily="34" charset="0"/>
              </a:endParaRPr>
            </a:p>
          </p:txBody>
        </p:sp>
      </p:grpSp>
      <p:grpSp>
        <p:nvGrpSpPr>
          <p:cNvPr id="78" name="Group 77"/>
          <p:cNvGrpSpPr/>
          <p:nvPr/>
        </p:nvGrpSpPr>
        <p:grpSpPr>
          <a:xfrm>
            <a:off x="6001558" y="2230713"/>
            <a:ext cx="2876735" cy="1079620"/>
            <a:chOff x="762000" y="4647348"/>
            <a:chExt cx="7543800" cy="1666662"/>
          </a:xfrm>
        </p:grpSpPr>
        <p:sp>
          <p:nvSpPr>
            <p:cNvPr id="79" name="Rectangle 78"/>
            <p:cNvSpPr/>
            <p:nvPr/>
          </p:nvSpPr>
          <p:spPr>
            <a:xfrm>
              <a:off x="762000" y="5849670"/>
              <a:ext cx="7543800" cy="464340"/>
            </a:xfrm>
            <a:prstGeom prst="rect">
              <a:avLst/>
            </a:prstGeom>
            <a:solidFill>
              <a:schemeClr val="tx2">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Freeform 79"/>
            <p:cNvSpPr/>
            <p:nvPr/>
          </p:nvSpPr>
          <p:spPr>
            <a:xfrm>
              <a:off x="1344083" y="4647348"/>
              <a:ext cx="6513795" cy="1293932"/>
            </a:xfrm>
            <a:custGeom>
              <a:avLst/>
              <a:gdLst>
                <a:gd name="connsiteX0" fmla="*/ 70070 w 5620895"/>
                <a:gd name="connsiteY0" fmla="*/ 1427407 h 1617039"/>
                <a:gd name="connsiteX1" fmla="*/ 1028013 w 5620895"/>
                <a:gd name="connsiteY1" fmla="*/ 828693 h 1617039"/>
                <a:gd name="connsiteX2" fmla="*/ 1692041 w 5620895"/>
                <a:gd name="connsiteY2" fmla="*/ 600093 h 1617039"/>
                <a:gd name="connsiteX3" fmla="*/ 2454041 w 5620895"/>
                <a:gd name="connsiteY3" fmla="*/ 1379 h 1617039"/>
                <a:gd name="connsiteX4" fmla="*/ 4010698 w 5620895"/>
                <a:gd name="connsiteY4" fmla="*/ 447693 h 1617039"/>
                <a:gd name="connsiteX5" fmla="*/ 4402584 w 5620895"/>
                <a:gd name="connsiteY5" fmla="*/ 839579 h 1617039"/>
                <a:gd name="connsiteX6" fmla="*/ 5512927 w 5620895"/>
                <a:gd name="connsiteY6" fmla="*/ 1209693 h 1617039"/>
                <a:gd name="connsiteX7" fmla="*/ 5578241 w 5620895"/>
                <a:gd name="connsiteY7" fmla="*/ 1340321 h 1617039"/>
                <a:gd name="connsiteX8" fmla="*/ 5512927 w 5620895"/>
                <a:gd name="connsiteY8" fmla="*/ 1329436 h 1617039"/>
                <a:gd name="connsiteX9" fmla="*/ 3531727 w 5620895"/>
                <a:gd name="connsiteY9" fmla="*/ 1536264 h 1617039"/>
                <a:gd name="connsiteX10" fmla="*/ 461955 w 5620895"/>
                <a:gd name="connsiteY10" fmla="*/ 1612464 h 1617039"/>
                <a:gd name="connsiteX11" fmla="*/ 70070 w 5620895"/>
                <a:gd name="connsiteY11" fmla="*/ 1427407 h 1617039"/>
                <a:gd name="connsiteX0" fmla="*/ 70070 w 5624980"/>
                <a:gd name="connsiteY0" fmla="*/ 1427407 h 1617039"/>
                <a:gd name="connsiteX1" fmla="*/ 1028013 w 5624980"/>
                <a:gd name="connsiteY1" fmla="*/ 828693 h 1617039"/>
                <a:gd name="connsiteX2" fmla="*/ 1692041 w 5624980"/>
                <a:gd name="connsiteY2" fmla="*/ 600093 h 1617039"/>
                <a:gd name="connsiteX3" fmla="*/ 2454041 w 5624980"/>
                <a:gd name="connsiteY3" fmla="*/ 1379 h 1617039"/>
                <a:gd name="connsiteX4" fmla="*/ 4010698 w 5624980"/>
                <a:gd name="connsiteY4" fmla="*/ 447693 h 1617039"/>
                <a:gd name="connsiteX5" fmla="*/ 4402584 w 5624980"/>
                <a:gd name="connsiteY5" fmla="*/ 839579 h 1617039"/>
                <a:gd name="connsiteX6" fmla="*/ 5512927 w 5624980"/>
                <a:gd name="connsiteY6" fmla="*/ 1209693 h 1617039"/>
                <a:gd name="connsiteX7" fmla="*/ 5578241 w 5624980"/>
                <a:gd name="connsiteY7" fmla="*/ 1340321 h 1617039"/>
                <a:gd name="connsiteX8" fmla="*/ 5436727 w 5624980"/>
                <a:gd name="connsiteY8" fmla="*/ 1416522 h 1617039"/>
                <a:gd name="connsiteX9" fmla="*/ 3531727 w 5624980"/>
                <a:gd name="connsiteY9" fmla="*/ 1536264 h 1617039"/>
                <a:gd name="connsiteX10" fmla="*/ 461955 w 5624980"/>
                <a:gd name="connsiteY10" fmla="*/ 1612464 h 1617039"/>
                <a:gd name="connsiteX11" fmla="*/ 70070 w 5624980"/>
                <a:gd name="connsiteY11" fmla="*/ 1427407 h 1617039"/>
                <a:gd name="connsiteX0" fmla="*/ 70070 w 5689368"/>
                <a:gd name="connsiteY0" fmla="*/ 1427407 h 1617039"/>
                <a:gd name="connsiteX1" fmla="*/ 1028013 w 5689368"/>
                <a:gd name="connsiteY1" fmla="*/ 828693 h 1617039"/>
                <a:gd name="connsiteX2" fmla="*/ 1692041 w 5689368"/>
                <a:gd name="connsiteY2" fmla="*/ 600093 h 1617039"/>
                <a:gd name="connsiteX3" fmla="*/ 2454041 w 5689368"/>
                <a:gd name="connsiteY3" fmla="*/ 1379 h 1617039"/>
                <a:gd name="connsiteX4" fmla="*/ 4010698 w 5689368"/>
                <a:gd name="connsiteY4" fmla="*/ 447693 h 1617039"/>
                <a:gd name="connsiteX5" fmla="*/ 4402584 w 5689368"/>
                <a:gd name="connsiteY5" fmla="*/ 839579 h 1617039"/>
                <a:gd name="connsiteX6" fmla="*/ 5512927 w 5689368"/>
                <a:gd name="connsiteY6" fmla="*/ 1209693 h 1617039"/>
                <a:gd name="connsiteX7" fmla="*/ 5676213 w 5689368"/>
                <a:gd name="connsiteY7" fmla="*/ 1383864 h 1617039"/>
                <a:gd name="connsiteX8" fmla="*/ 5436727 w 5689368"/>
                <a:gd name="connsiteY8" fmla="*/ 1416522 h 1617039"/>
                <a:gd name="connsiteX9" fmla="*/ 3531727 w 5689368"/>
                <a:gd name="connsiteY9" fmla="*/ 1536264 h 1617039"/>
                <a:gd name="connsiteX10" fmla="*/ 461955 w 5689368"/>
                <a:gd name="connsiteY10" fmla="*/ 1612464 h 1617039"/>
                <a:gd name="connsiteX11" fmla="*/ 70070 w 5689368"/>
                <a:gd name="connsiteY11" fmla="*/ 1427407 h 1617039"/>
                <a:gd name="connsiteX0" fmla="*/ 68191 w 5689099"/>
                <a:gd name="connsiteY0" fmla="*/ 1427407 h 1613315"/>
                <a:gd name="connsiteX1" fmla="*/ 1026134 w 5689099"/>
                <a:gd name="connsiteY1" fmla="*/ 828693 h 1613315"/>
                <a:gd name="connsiteX2" fmla="*/ 1690162 w 5689099"/>
                <a:gd name="connsiteY2" fmla="*/ 600093 h 1613315"/>
                <a:gd name="connsiteX3" fmla="*/ 2452162 w 5689099"/>
                <a:gd name="connsiteY3" fmla="*/ 1379 h 1613315"/>
                <a:gd name="connsiteX4" fmla="*/ 4008819 w 5689099"/>
                <a:gd name="connsiteY4" fmla="*/ 447693 h 1613315"/>
                <a:gd name="connsiteX5" fmla="*/ 4400705 w 5689099"/>
                <a:gd name="connsiteY5" fmla="*/ 839579 h 1613315"/>
                <a:gd name="connsiteX6" fmla="*/ 5511048 w 5689099"/>
                <a:gd name="connsiteY6" fmla="*/ 1209693 h 1613315"/>
                <a:gd name="connsiteX7" fmla="*/ 5674334 w 5689099"/>
                <a:gd name="connsiteY7" fmla="*/ 1383864 h 1613315"/>
                <a:gd name="connsiteX8" fmla="*/ 5434848 w 5689099"/>
                <a:gd name="connsiteY8" fmla="*/ 1416522 h 1613315"/>
                <a:gd name="connsiteX9" fmla="*/ 3497191 w 5689099"/>
                <a:gd name="connsiteY9" fmla="*/ 1372978 h 1613315"/>
                <a:gd name="connsiteX10" fmla="*/ 460076 w 5689099"/>
                <a:gd name="connsiteY10" fmla="*/ 1612464 h 1613315"/>
                <a:gd name="connsiteX11" fmla="*/ 68191 w 5689099"/>
                <a:gd name="connsiteY11" fmla="*/ 1427407 h 1613315"/>
                <a:gd name="connsiteX0" fmla="*/ 60218 w 5681126"/>
                <a:gd name="connsiteY0" fmla="*/ 1427407 h 1482366"/>
                <a:gd name="connsiteX1" fmla="*/ 1018161 w 5681126"/>
                <a:gd name="connsiteY1" fmla="*/ 828693 h 1482366"/>
                <a:gd name="connsiteX2" fmla="*/ 1682189 w 5681126"/>
                <a:gd name="connsiteY2" fmla="*/ 600093 h 1482366"/>
                <a:gd name="connsiteX3" fmla="*/ 2444189 w 5681126"/>
                <a:gd name="connsiteY3" fmla="*/ 1379 h 1482366"/>
                <a:gd name="connsiteX4" fmla="*/ 4000846 w 5681126"/>
                <a:gd name="connsiteY4" fmla="*/ 447693 h 1482366"/>
                <a:gd name="connsiteX5" fmla="*/ 4392732 w 5681126"/>
                <a:gd name="connsiteY5" fmla="*/ 839579 h 1482366"/>
                <a:gd name="connsiteX6" fmla="*/ 5503075 w 5681126"/>
                <a:gd name="connsiteY6" fmla="*/ 1209693 h 1482366"/>
                <a:gd name="connsiteX7" fmla="*/ 5666361 w 5681126"/>
                <a:gd name="connsiteY7" fmla="*/ 1383864 h 1482366"/>
                <a:gd name="connsiteX8" fmla="*/ 5426875 w 5681126"/>
                <a:gd name="connsiteY8" fmla="*/ 1416522 h 1482366"/>
                <a:gd name="connsiteX9" fmla="*/ 3489218 w 5681126"/>
                <a:gd name="connsiteY9" fmla="*/ 1372978 h 1482366"/>
                <a:gd name="connsiteX10" fmla="*/ 473874 w 5681126"/>
                <a:gd name="connsiteY10" fmla="*/ 1449179 h 1482366"/>
                <a:gd name="connsiteX11" fmla="*/ 60218 w 5681126"/>
                <a:gd name="connsiteY11" fmla="*/ 1427407 h 1482366"/>
                <a:gd name="connsiteX0" fmla="*/ 122473 w 5558324"/>
                <a:gd name="connsiteY0" fmla="*/ 1285893 h 1452017"/>
                <a:gd name="connsiteX1" fmla="*/ 895359 w 5558324"/>
                <a:gd name="connsiteY1" fmla="*/ 828693 h 1452017"/>
                <a:gd name="connsiteX2" fmla="*/ 1559387 w 5558324"/>
                <a:gd name="connsiteY2" fmla="*/ 600093 h 1452017"/>
                <a:gd name="connsiteX3" fmla="*/ 2321387 w 5558324"/>
                <a:gd name="connsiteY3" fmla="*/ 1379 h 1452017"/>
                <a:gd name="connsiteX4" fmla="*/ 3878044 w 5558324"/>
                <a:gd name="connsiteY4" fmla="*/ 447693 h 1452017"/>
                <a:gd name="connsiteX5" fmla="*/ 4269930 w 5558324"/>
                <a:gd name="connsiteY5" fmla="*/ 839579 h 1452017"/>
                <a:gd name="connsiteX6" fmla="*/ 5380273 w 5558324"/>
                <a:gd name="connsiteY6" fmla="*/ 1209693 h 1452017"/>
                <a:gd name="connsiteX7" fmla="*/ 5543559 w 5558324"/>
                <a:gd name="connsiteY7" fmla="*/ 1383864 h 1452017"/>
                <a:gd name="connsiteX8" fmla="*/ 5304073 w 5558324"/>
                <a:gd name="connsiteY8" fmla="*/ 1416522 h 1452017"/>
                <a:gd name="connsiteX9" fmla="*/ 3366416 w 5558324"/>
                <a:gd name="connsiteY9" fmla="*/ 1372978 h 1452017"/>
                <a:gd name="connsiteX10" fmla="*/ 351072 w 5558324"/>
                <a:gd name="connsiteY10" fmla="*/ 1449179 h 1452017"/>
                <a:gd name="connsiteX11" fmla="*/ 122473 w 5558324"/>
                <a:gd name="connsiteY11" fmla="*/ 1285893 h 1452017"/>
                <a:gd name="connsiteX0" fmla="*/ 120449 w 5557947"/>
                <a:gd name="connsiteY0" fmla="*/ 1285893 h 1460904"/>
                <a:gd name="connsiteX1" fmla="*/ 893335 w 5557947"/>
                <a:gd name="connsiteY1" fmla="*/ 828693 h 1460904"/>
                <a:gd name="connsiteX2" fmla="*/ 1557363 w 5557947"/>
                <a:gd name="connsiteY2" fmla="*/ 600093 h 1460904"/>
                <a:gd name="connsiteX3" fmla="*/ 2319363 w 5557947"/>
                <a:gd name="connsiteY3" fmla="*/ 1379 h 1460904"/>
                <a:gd name="connsiteX4" fmla="*/ 3876020 w 5557947"/>
                <a:gd name="connsiteY4" fmla="*/ 447693 h 1460904"/>
                <a:gd name="connsiteX5" fmla="*/ 4267906 w 5557947"/>
                <a:gd name="connsiteY5" fmla="*/ 839579 h 1460904"/>
                <a:gd name="connsiteX6" fmla="*/ 5378249 w 5557947"/>
                <a:gd name="connsiteY6" fmla="*/ 1209693 h 1460904"/>
                <a:gd name="connsiteX7" fmla="*/ 5541535 w 5557947"/>
                <a:gd name="connsiteY7" fmla="*/ 1383864 h 1460904"/>
                <a:gd name="connsiteX8" fmla="*/ 5302049 w 5557947"/>
                <a:gd name="connsiteY8" fmla="*/ 1416522 h 1460904"/>
                <a:gd name="connsiteX9" fmla="*/ 3331735 w 5557947"/>
                <a:gd name="connsiteY9" fmla="*/ 1416521 h 1460904"/>
                <a:gd name="connsiteX10" fmla="*/ 349048 w 5557947"/>
                <a:gd name="connsiteY10" fmla="*/ 1449179 h 1460904"/>
                <a:gd name="connsiteX11" fmla="*/ 120449 w 5557947"/>
                <a:gd name="connsiteY11" fmla="*/ 1285893 h 1460904"/>
                <a:gd name="connsiteX0" fmla="*/ 122472 w 5558323"/>
                <a:gd name="connsiteY0" fmla="*/ 1285893 h 1493128"/>
                <a:gd name="connsiteX1" fmla="*/ 895358 w 5558323"/>
                <a:gd name="connsiteY1" fmla="*/ 828693 h 1493128"/>
                <a:gd name="connsiteX2" fmla="*/ 1559386 w 5558323"/>
                <a:gd name="connsiteY2" fmla="*/ 600093 h 1493128"/>
                <a:gd name="connsiteX3" fmla="*/ 2321386 w 5558323"/>
                <a:gd name="connsiteY3" fmla="*/ 1379 h 1493128"/>
                <a:gd name="connsiteX4" fmla="*/ 3878043 w 5558323"/>
                <a:gd name="connsiteY4" fmla="*/ 447693 h 1493128"/>
                <a:gd name="connsiteX5" fmla="*/ 4269929 w 5558323"/>
                <a:gd name="connsiteY5" fmla="*/ 839579 h 1493128"/>
                <a:gd name="connsiteX6" fmla="*/ 5380272 w 5558323"/>
                <a:gd name="connsiteY6" fmla="*/ 1209693 h 1493128"/>
                <a:gd name="connsiteX7" fmla="*/ 5543558 w 5558323"/>
                <a:gd name="connsiteY7" fmla="*/ 1383864 h 1493128"/>
                <a:gd name="connsiteX8" fmla="*/ 5304072 w 5558323"/>
                <a:gd name="connsiteY8" fmla="*/ 1416522 h 1493128"/>
                <a:gd name="connsiteX9" fmla="*/ 3366416 w 5558323"/>
                <a:gd name="connsiteY9" fmla="*/ 1470949 h 1493128"/>
                <a:gd name="connsiteX10" fmla="*/ 351071 w 5558323"/>
                <a:gd name="connsiteY10" fmla="*/ 1449179 h 1493128"/>
                <a:gd name="connsiteX11" fmla="*/ 122472 w 5558323"/>
                <a:gd name="connsiteY11" fmla="*/ 1285893 h 1493128"/>
                <a:gd name="connsiteX0" fmla="*/ 122472 w 5558323"/>
                <a:gd name="connsiteY0" fmla="*/ 1285893 h 1493128"/>
                <a:gd name="connsiteX1" fmla="*/ 895358 w 5558323"/>
                <a:gd name="connsiteY1" fmla="*/ 828693 h 1493128"/>
                <a:gd name="connsiteX2" fmla="*/ 1559386 w 5558323"/>
                <a:gd name="connsiteY2" fmla="*/ 600093 h 1493128"/>
                <a:gd name="connsiteX3" fmla="*/ 2321386 w 5558323"/>
                <a:gd name="connsiteY3" fmla="*/ 1379 h 1493128"/>
                <a:gd name="connsiteX4" fmla="*/ 3878043 w 5558323"/>
                <a:gd name="connsiteY4" fmla="*/ 447693 h 1493128"/>
                <a:gd name="connsiteX5" fmla="*/ 4269929 w 5558323"/>
                <a:gd name="connsiteY5" fmla="*/ 839579 h 1493128"/>
                <a:gd name="connsiteX6" fmla="*/ 5380272 w 5558323"/>
                <a:gd name="connsiteY6" fmla="*/ 1209693 h 1493128"/>
                <a:gd name="connsiteX7" fmla="*/ 5543558 w 5558323"/>
                <a:gd name="connsiteY7" fmla="*/ 1383864 h 1493128"/>
                <a:gd name="connsiteX8" fmla="*/ 5304072 w 5558323"/>
                <a:gd name="connsiteY8" fmla="*/ 1416522 h 1493128"/>
                <a:gd name="connsiteX9" fmla="*/ 3366416 w 5558323"/>
                <a:gd name="connsiteY9" fmla="*/ 1470949 h 1493128"/>
                <a:gd name="connsiteX10" fmla="*/ 351071 w 5558323"/>
                <a:gd name="connsiteY10" fmla="*/ 1449179 h 1493128"/>
                <a:gd name="connsiteX11" fmla="*/ 122472 w 5558323"/>
                <a:gd name="connsiteY11" fmla="*/ 1285893 h 1493128"/>
                <a:gd name="connsiteX0" fmla="*/ 122472 w 5558323"/>
                <a:gd name="connsiteY0" fmla="*/ 1285893 h 1470949"/>
                <a:gd name="connsiteX1" fmla="*/ 895358 w 5558323"/>
                <a:gd name="connsiteY1" fmla="*/ 828693 h 1470949"/>
                <a:gd name="connsiteX2" fmla="*/ 1559386 w 5558323"/>
                <a:gd name="connsiteY2" fmla="*/ 600093 h 1470949"/>
                <a:gd name="connsiteX3" fmla="*/ 2321386 w 5558323"/>
                <a:gd name="connsiteY3" fmla="*/ 1379 h 1470949"/>
                <a:gd name="connsiteX4" fmla="*/ 3878043 w 5558323"/>
                <a:gd name="connsiteY4" fmla="*/ 447693 h 1470949"/>
                <a:gd name="connsiteX5" fmla="*/ 4269929 w 5558323"/>
                <a:gd name="connsiteY5" fmla="*/ 839579 h 1470949"/>
                <a:gd name="connsiteX6" fmla="*/ 5380272 w 5558323"/>
                <a:gd name="connsiteY6" fmla="*/ 1209693 h 1470949"/>
                <a:gd name="connsiteX7" fmla="*/ 5543558 w 5558323"/>
                <a:gd name="connsiteY7" fmla="*/ 1383864 h 1470949"/>
                <a:gd name="connsiteX8" fmla="*/ 5304072 w 5558323"/>
                <a:gd name="connsiteY8" fmla="*/ 1416522 h 1470949"/>
                <a:gd name="connsiteX9" fmla="*/ 3366416 w 5558323"/>
                <a:gd name="connsiteY9" fmla="*/ 1470949 h 1470949"/>
                <a:gd name="connsiteX10" fmla="*/ 351071 w 5558323"/>
                <a:gd name="connsiteY10" fmla="*/ 1449179 h 1470949"/>
                <a:gd name="connsiteX11" fmla="*/ 122472 w 5558323"/>
                <a:gd name="connsiteY11" fmla="*/ 1285893 h 1470949"/>
                <a:gd name="connsiteX0" fmla="*/ 122472 w 5558323"/>
                <a:gd name="connsiteY0" fmla="*/ 1285314 h 1470370"/>
                <a:gd name="connsiteX1" fmla="*/ 895358 w 5558323"/>
                <a:gd name="connsiteY1" fmla="*/ 828114 h 1470370"/>
                <a:gd name="connsiteX2" fmla="*/ 1559386 w 5558323"/>
                <a:gd name="connsiteY2" fmla="*/ 599514 h 1470370"/>
                <a:gd name="connsiteX3" fmla="*/ 2321386 w 5558323"/>
                <a:gd name="connsiteY3" fmla="*/ 800 h 1470370"/>
                <a:gd name="connsiteX4" fmla="*/ 3595014 w 5558323"/>
                <a:gd name="connsiteY4" fmla="*/ 479771 h 1470370"/>
                <a:gd name="connsiteX5" fmla="*/ 4269929 w 5558323"/>
                <a:gd name="connsiteY5" fmla="*/ 839000 h 1470370"/>
                <a:gd name="connsiteX6" fmla="*/ 5380272 w 5558323"/>
                <a:gd name="connsiteY6" fmla="*/ 1209114 h 1470370"/>
                <a:gd name="connsiteX7" fmla="*/ 5543558 w 5558323"/>
                <a:gd name="connsiteY7" fmla="*/ 1383285 h 1470370"/>
                <a:gd name="connsiteX8" fmla="*/ 5304072 w 5558323"/>
                <a:gd name="connsiteY8" fmla="*/ 1415943 h 1470370"/>
                <a:gd name="connsiteX9" fmla="*/ 3366416 w 5558323"/>
                <a:gd name="connsiteY9" fmla="*/ 1470370 h 1470370"/>
                <a:gd name="connsiteX10" fmla="*/ 351071 w 5558323"/>
                <a:gd name="connsiteY10" fmla="*/ 1448600 h 1470370"/>
                <a:gd name="connsiteX11" fmla="*/ 122472 w 5558323"/>
                <a:gd name="connsiteY11" fmla="*/ 1285314 h 1470370"/>
                <a:gd name="connsiteX0" fmla="*/ 122472 w 5558323"/>
                <a:gd name="connsiteY0" fmla="*/ 1176712 h 1361768"/>
                <a:gd name="connsiteX1" fmla="*/ 895358 w 5558323"/>
                <a:gd name="connsiteY1" fmla="*/ 719512 h 1361768"/>
                <a:gd name="connsiteX2" fmla="*/ 1559386 w 5558323"/>
                <a:gd name="connsiteY2" fmla="*/ 490912 h 1361768"/>
                <a:gd name="connsiteX3" fmla="*/ 2245186 w 5558323"/>
                <a:gd name="connsiteY3" fmla="*/ 1055 h 1361768"/>
                <a:gd name="connsiteX4" fmla="*/ 3595014 w 5558323"/>
                <a:gd name="connsiteY4" fmla="*/ 371169 h 1361768"/>
                <a:gd name="connsiteX5" fmla="*/ 4269929 w 5558323"/>
                <a:gd name="connsiteY5" fmla="*/ 730398 h 1361768"/>
                <a:gd name="connsiteX6" fmla="*/ 5380272 w 5558323"/>
                <a:gd name="connsiteY6" fmla="*/ 1100512 h 1361768"/>
                <a:gd name="connsiteX7" fmla="*/ 5543558 w 5558323"/>
                <a:gd name="connsiteY7" fmla="*/ 1274683 h 1361768"/>
                <a:gd name="connsiteX8" fmla="*/ 5304072 w 5558323"/>
                <a:gd name="connsiteY8" fmla="*/ 1307341 h 1361768"/>
                <a:gd name="connsiteX9" fmla="*/ 3366416 w 5558323"/>
                <a:gd name="connsiteY9" fmla="*/ 1361768 h 1361768"/>
                <a:gd name="connsiteX10" fmla="*/ 351071 w 5558323"/>
                <a:gd name="connsiteY10" fmla="*/ 1339998 h 1361768"/>
                <a:gd name="connsiteX11" fmla="*/ 122472 w 5558323"/>
                <a:gd name="connsiteY11" fmla="*/ 1176712 h 1361768"/>
                <a:gd name="connsiteX0" fmla="*/ 122472 w 5558323"/>
                <a:gd name="connsiteY0" fmla="*/ 1175891 h 1360947"/>
                <a:gd name="connsiteX1" fmla="*/ 895358 w 5558323"/>
                <a:gd name="connsiteY1" fmla="*/ 718691 h 1360947"/>
                <a:gd name="connsiteX2" fmla="*/ 1450529 w 5558323"/>
                <a:gd name="connsiteY2" fmla="*/ 424776 h 1360947"/>
                <a:gd name="connsiteX3" fmla="*/ 2245186 w 5558323"/>
                <a:gd name="connsiteY3" fmla="*/ 234 h 1360947"/>
                <a:gd name="connsiteX4" fmla="*/ 3595014 w 5558323"/>
                <a:gd name="connsiteY4" fmla="*/ 370348 h 1360947"/>
                <a:gd name="connsiteX5" fmla="*/ 4269929 w 5558323"/>
                <a:gd name="connsiteY5" fmla="*/ 729577 h 1360947"/>
                <a:gd name="connsiteX6" fmla="*/ 5380272 w 5558323"/>
                <a:gd name="connsiteY6" fmla="*/ 1099691 h 1360947"/>
                <a:gd name="connsiteX7" fmla="*/ 5543558 w 5558323"/>
                <a:gd name="connsiteY7" fmla="*/ 1273862 h 1360947"/>
                <a:gd name="connsiteX8" fmla="*/ 5304072 w 5558323"/>
                <a:gd name="connsiteY8" fmla="*/ 1306520 h 1360947"/>
                <a:gd name="connsiteX9" fmla="*/ 3366416 w 5558323"/>
                <a:gd name="connsiteY9" fmla="*/ 1360947 h 1360947"/>
                <a:gd name="connsiteX10" fmla="*/ 351071 w 5558323"/>
                <a:gd name="connsiteY10" fmla="*/ 1339177 h 1360947"/>
                <a:gd name="connsiteX11" fmla="*/ 122472 w 5558323"/>
                <a:gd name="connsiteY11" fmla="*/ 1175891 h 1360947"/>
                <a:gd name="connsiteX0" fmla="*/ 175318 w 5502312"/>
                <a:gd name="connsiteY0" fmla="*/ 1056148 h 1363607"/>
                <a:gd name="connsiteX1" fmla="*/ 839347 w 5502312"/>
                <a:gd name="connsiteY1" fmla="*/ 718691 h 1363607"/>
                <a:gd name="connsiteX2" fmla="*/ 1394518 w 5502312"/>
                <a:gd name="connsiteY2" fmla="*/ 424776 h 1363607"/>
                <a:gd name="connsiteX3" fmla="*/ 2189175 w 5502312"/>
                <a:gd name="connsiteY3" fmla="*/ 234 h 1363607"/>
                <a:gd name="connsiteX4" fmla="*/ 3539003 w 5502312"/>
                <a:gd name="connsiteY4" fmla="*/ 370348 h 1363607"/>
                <a:gd name="connsiteX5" fmla="*/ 4213918 w 5502312"/>
                <a:gd name="connsiteY5" fmla="*/ 729577 h 1363607"/>
                <a:gd name="connsiteX6" fmla="*/ 5324261 w 5502312"/>
                <a:gd name="connsiteY6" fmla="*/ 1099691 h 1363607"/>
                <a:gd name="connsiteX7" fmla="*/ 5487547 w 5502312"/>
                <a:gd name="connsiteY7" fmla="*/ 1273862 h 1363607"/>
                <a:gd name="connsiteX8" fmla="*/ 5248061 w 5502312"/>
                <a:gd name="connsiteY8" fmla="*/ 1306520 h 1363607"/>
                <a:gd name="connsiteX9" fmla="*/ 3310405 w 5502312"/>
                <a:gd name="connsiteY9" fmla="*/ 1360947 h 1363607"/>
                <a:gd name="connsiteX10" fmla="*/ 295060 w 5502312"/>
                <a:gd name="connsiteY10" fmla="*/ 1339177 h 1363607"/>
                <a:gd name="connsiteX11" fmla="*/ 175318 w 5502312"/>
                <a:gd name="connsiteY11" fmla="*/ 1056148 h 1363607"/>
                <a:gd name="connsiteX0" fmla="*/ 175318 w 5502312"/>
                <a:gd name="connsiteY0" fmla="*/ 1056514 h 1363973"/>
                <a:gd name="connsiteX1" fmla="*/ 839347 w 5502312"/>
                <a:gd name="connsiteY1" fmla="*/ 719057 h 1363973"/>
                <a:gd name="connsiteX2" fmla="*/ 1394518 w 5502312"/>
                <a:gd name="connsiteY2" fmla="*/ 425142 h 1363973"/>
                <a:gd name="connsiteX3" fmla="*/ 2189175 w 5502312"/>
                <a:gd name="connsiteY3" fmla="*/ 600 h 1363973"/>
                <a:gd name="connsiteX4" fmla="*/ 3462803 w 5502312"/>
                <a:gd name="connsiteY4" fmla="*/ 523114 h 1363973"/>
                <a:gd name="connsiteX5" fmla="*/ 4213918 w 5502312"/>
                <a:gd name="connsiteY5" fmla="*/ 729943 h 1363973"/>
                <a:gd name="connsiteX6" fmla="*/ 5324261 w 5502312"/>
                <a:gd name="connsiteY6" fmla="*/ 1100057 h 1363973"/>
                <a:gd name="connsiteX7" fmla="*/ 5487547 w 5502312"/>
                <a:gd name="connsiteY7" fmla="*/ 1274228 h 1363973"/>
                <a:gd name="connsiteX8" fmla="*/ 5248061 w 5502312"/>
                <a:gd name="connsiteY8" fmla="*/ 1306886 h 1363973"/>
                <a:gd name="connsiteX9" fmla="*/ 3310405 w 5502312"/>
                <a:gd name="connsiteY9" fmla="*/ 1361313 h 1363973"/>
                <a:gd name="connsiteX10" fmla="*/ 295060 w 5502312"/>
                <a:gd name="connsiteY10" fmla="*/ 1339543 h 1363973"/>
                <a:gd name="connsiteX11" fmla="*/ 175318 w 5502312"/>
                <a:gd name="connsiteY11" fmla="*/ 1056514 h 1363973"/>
                <a:gd name="connsiteX0" fmla="*/ 175318 w 5502312"/>
                <a:gd name="connsiteY0" fmla="*/ 1056514 h 1363973"/>
                <a:gd name="connsiteX1" fmla="*/ 839347 w 5502312"/>
                <a:gd name="connsiteY1" fmla="*/ 719057 h 1363973"/>
                <a:gd name="connsiteX2" fmla="*/ 1394518 w 5502312"/>
                <a:gd name="connsiteY2" fmla="*/ 425142 h 1363973"/>
                <a:gd name="connsiteX3" fmla="*/ 2189175 w 5502312"/>
                <a:gd name="connsiteY3" fmla="*/ 600 h 1363973"/>
                <a:gd name="connsiteX4" fmla="*/ 3462803 w 5502312"/>
                <a:gd name="connsiteY4" fmla="*/ 523114 h 1363973"/>
                <a:gd name="connsiteX5" fmla="*/ 4290118 w 5502312"/>
                <a:gd name="connsiteY5" fmla="*/ 675515 h 1363973"/>
                <a:gd name="connsiteX6" fmla="*/ 5324261 w 5502312"/>
                <a:gd name="connsiteY6" fmla="*/ 1100057 h 1363973"/>
                <a:gd name="connsiteX7" fmla="*/ 5487547 w 5502312"/>
                <a:gd name="connsiteY7" fmla="*/ 1274228 h 1363973"/>
                <a:gd name="connsiteX8" fmla="*/ 5248061 w 5502312"/>
                <a:gd name="connsiteY8" fmla="*/ 1306886 h 1363973"/>
                <a:gd name="connsiteX9" fmla="*/ 3310405 w 5502312"/>
                <a:gd name="connsiteY9" fmla="*/ 1361313 h 1363973"/>
                <a:gd name="connsiteX10" fmla="*/ 295060 w 5502312"/>
                <a:gd name="connsiteY10" fmla="*/ 1339543 h 1363973"/>
                <a:gd name="connsiteX11" fmla="*/ 175318 w 5502312"/>
                <a:gd name="connsiteY11" fmla="*/ 1056514 h 1363973"/>
                <a:gd name="connsiteX0" fmla="*/ 175318 w 5502312"/>
                <a:gd name="connsiteY0" fmla="*/ 1056514 h 1363973"/>
                <a:gd name="connsiteX1" fmla="*/ 839347 w 5502312"/>
                <a:gd name="connsiteY1" fmla="*/ 719057 h 1363973"/>
                <a:gd name="connsiteX2" fmla="*/ 1394518 w 5502312"/>
                <a:gd name="connsiteY2" fmla="*/ 425142 h 1363973"/>
                <a:gd name="connsiteX3" fmla="*/ 2189175 w 5502312"/>
                <a:gd name="connsiteY3" fmla="*/ 600 h 1363973"/>
                <a:gd name="connsiteX4" fmla="*/ 3462803 w 5502312"/>
                <a:gd name="connsiteY4" fmla="*/ 523114 h 1363973"/>
                <a:gd name="connsiteX5" fmla="*/ 4290118 w 5502312"/>
                <a:gd name="connsiteY5" fmla="*/ 675515 h 1363973"/>
                <a:gd name="connsiteX6" fmla="*/ 5324261 w 5502312"/>
                <a:gd name="connsiteY6" fmla="*/ 1100057 h 1363973"/>
                <a:gd name="connsiteX7" fmla="*/ 5487547 w 5502312"/>
                <a:gd name="connsiteY7" fmla="*/ 1274228 h 1363973"/>
                <a:gd name="connsiteX8" fmla="*/ 5248061 w 5502312"/>
                <a:gd name="connsiteY8" fmla="*/ 1306886 h 1363973"/>
                <a:gd name="connsiteX9" fmla="*/ 3310405 w 5502312"/>
                <a:gd name="connsiteY9" fmla="*/ 1361313 h 1363973"/>
                <a:gd name="connsiteX10" fmla="*/ 295060 w 5502312"/>
                <a:gd name="connsiteY10" fmla="*/ 1339543 h 1363973"/>
                <a:gd name="connsiteX11" fmla="*/ 175318 w 5502312"/>
                <a:gd name="connsiteY11" fmla="*/ 1056514 h 1363973"/>
                <a:gd name="connsiteX0" fmla="*/ 169549 w 5507429"/>
                <a:gd name="connsiteY0" fmla="*/ 1023857 h 1366363"/>
                <a:gd name="connsiteX1" fmla="*/ 844464 w 5507429"/>
                <a:gd name="connsiteY1" fmla="*/ 719057 h 1366363"/>
                <a:gd name="connsiteX2" fmla="*/ 1399635 w 5507429"/>
                <a:gd name="connsiteY2" fmla="*/ 425142 h 1366363"/>
                <a:gd name="connsiteX3" fmla="*/ 2194292 w 5507429"/>
                <a:gd name="connsiteY3" fmla="*/ 600 h 1366363"/>
                <a:gd name="connsiteX4" fmla="*/ 3467920 w 5507429"/>
                <a:gd name="connsiteY4" fmla="*/ 523114 h 1366363"/>
                <a:gd name="connsiteX5" fmla="*/ 4295235 w 5507429"/>
                <a:gd name="connsiteY5" fmla="*/ 675515 h 1366363"/>
                <a:gd name="connsiteX6" fmla="*/ 5329378 w 5507429"/>
                <a:gd name="connsiteY6" fmla="*/ 1100057 h 1366363"/>
                <a:gd name="connsiteX7" fmla="*/ 5492664 w 5507429"/>
                <a:gd name="connsiteY7" fmla="*/ 1274228 h 1366363"/>
                <a:gd name="connsiteX8" fmla="*/ 5253178 w 5507429"/>
                <a:gd name="connsiteY8" fmla="*/ 1306886 h 1366363"/>
                <a:gd name="connsiteX9" fmla="*/ 3315522 w 5507429"/>
                <a:gd name="connsiteY9" fmla="*/ 1361313 h 1366363"/>
                <a:gd name="connsiteX10" fmla="*/ 300177 w 5507429"/>
                <a:gd name="connsiteY10" fmla="*/ 1339543 h 1366363"/>
                <a:gd name="connsiteX11" fmla="*/ 169549 w 5507429"/>
                <a:gd name="connsiteY11" fmla="*/ 1023857 h 1366363"/>
                <a:gd name="connsiteX0" fmla="*/ 169549 w 5507429"/>
                <a:gd name="connsiteY0" fmla="*/ 1012989 h 1355495"/>
                <a:gd name="connsiteX1" fmla="*/ 844464 w 5507429"/>
                <a:gd name="connsiteY1" fmla="*/ 708189 h 1355495"/>
                <a:gd name="connsiteX2" fmla="*/ 1399635 w 5507429"/>
                <a:gd name="connsiteY2" fmla="*/ 414274 h 1355495"/>
                <a:gd name="connsiteX3" fmla="*/ 2324920 w 5507429"/>
                <a:gd name="connsiteY3" fmla="*/ 618 h 1355495"/>
                <a:gd name="connsiteX4" fmla="*/ 3467920 w 5507429"/>
                <a:gd name="connsiteY4" fmla="*/ 512246 h 1355495"/>
                <a:gd name="connsiteX5" fmla="*/ 4295235 w 5507429"/>
                <a:gd name="connsiteY5" fmla="*/ 664647 h 1355495"/>
                <a:gd name="connsiteX6" fmla="*/ 5329378 w 5507429"/>
                <a:gd name="connsiteY6" fmla="*/ 1089189 h 1355495"/>
                <a:gd name="connsiteX7" fmla="*/ 5492664 w 5507429"/>
                <a:gd name="connsiteY7" fmla="*/ 1263360 h 1355495"/>
                <a:gd name="connsiteX8" fmla="*/ 5253178 w 5507429"/>
                <a:gd name="connsiteY8" fmla="*/ 1296018 h 1355495"/>
                <a:gd name="connsiteX9" fmla="*/ 3315522 w 5507429"/>
                <a:gd name="connsiteY9" fmla="*/ 1350445 h 1355495"/>
                <a:gd name="connsiteX10" fmla="*/ 300177 w 5507429"/>
                <a:gd name="connsiteY10" fmla="*/ 1328675 h 1355495"/>
                <a:gd name="connsiteX11" fmla="*/ 169549 w 5507429"/>
                <a:gd name="connsiteY11" fmla="*/ 1012989 h 1355495"/>
                <a:gd name="connsiteX0" fmla="*/ 169549 w 5507429"/>
                <a:gd name="connsiteY0" fmla="*/ 1012989 h 1355495"/>
                <a:gd name="connsiteX1" fmla="*/ 844464 w 5507429"/>
                <a:gd name="connsiteY1" fmla="*/ 708189 h 1355495"/>
                <a:gd name="connsiteX2" fmla="*/ 1399635 w 5507429"/>
                <a:gd name="connsiteY2" fmla="*/ 414274 h 1355495"/>
                <a:gd name="connsiteX3" fmla="*/ 2324920 w 5507429"/>
                <a:gd name="connsiteY3" fmla="*/ 618 h 1355495"/>
                <a:gd name="connsiteX4" fmla="*/ 3467920 w 5507429"/>
                <a:gd name="connsiteY4" fmla="*/ 512246 h 1355495"/>
                <a:gd name="connsiteX5" fmla="*/ 4534721 w 5507429"/>
                <a:gd name="connsiteY5" fmla="*/ 838818 h 1355495"/>
                <a:gd name="connsiteX6" fmla="*/ 5329378 w 5507429"/>
                <a:gd name="connsiteY6" fmla="*/ 1089189 h 1355495"/>
                <a:gd name="connsiteX7" fmla="*/ 5492664 w 5507429"/>
                <a:gd name="connsiteY7" fmla="*/ 1263360 h 1355495"/>
                <a:gd name="connsiteX8" fmla="*/ 5253178 w 5507429"/>
                <a:gd name="connsiteY8" fmla="*/ 1296018 h 1355495"/>
                <a:gd name="connsiteX9" fmla="*/ 3315522 w 5507429"/>
                <a:gd name="connsiteY9" fmla="*/ 1350445 h 1355495"/>
                <a:gd name="connsiteX10" fmla="*/ 300177 w 5507429"/>
                <a:gd name="connsiteY10" fmla="*/ 1328675 h 1355495"/>
                <a:gd name="connsiteX11" fmla="*/ 169549 w 5507429"/>
                <a:gd name="connsiteY11" fmla="*/ 1012989 h 1355495"/>
                <a:gd name="connsiteX0" fmla="*/ 169549 w 5507429"/>
                <a:gd name="connsiteY0" fmla="*/ 947799 h 1290305"/>
                <a:gd name="connsiteX1" fmla="*/ 844464 w 5507429"/>
                <a:gd name="connsiteY1" fmla="*/ 642999 h 1290305"/>
                <a:gd name="connsiteX2" fmla="*/ 1399635 w 5507429"/>
                <a:gd name="connsiteY2" fmla="*/ 349084 h 1290305"/>
                <a:gd name="connsiteX3" fmla="*/ 2237835 w 5507429"/>
                <a:gd name="connsiteY3" fmla="*/ 742 h 1290305"/>
                <a:gd name="connsiteX4" fmla="*/ 3467920 w 5507429"/>
                <a:gd name="connsiteY4" fmla="*/ 447056 h 1290305"/>
                <a:gd name="connsiteX5" fmla="*/ 4534721 w 5507429"/>
                <a:gd name="connsiteY5" fmla="*/ 773628 h 1290305"/>
                <a:gd name="connsiteX6" fmla="*/ 5329378 w 5507429"/>
                <a:gd name="connsiteY6" fmla="*/ 1023999 h 1290305"/>
                <a:gd name="connsiteX7" fmla="*/ 5492664 w 5507429"/>
                <a:gd name="connsiteY7" fmla="*/ 1198170 h 1290305"/>
                <a:gd name="connsiteX8" fmla="*/ 5253178 w 5507429"/>
                <a:gd name="connsiteY8" fmla="*/ 1230828 h 1290305"/>
                <a:gd name="connsiteX9" fmla="*/ 3315522 w 5507429"/>
                <a:gd name="connsiteY9" fmla="*/ 1285255 h 1290305"/>
                <a:gd name="connsiteX10" fmla="*/ 300177 w 5507429"/>
                <a:gd name="connsiteY10" fmla="*/ 1263485 h 1290305"/>
                <a:gd name="connsiteX11" fmla="*/ 169549 w 5507429"/>
                <a:gd name="connsiteY11" fmla="*/ 947799 h 1290305"/>
                <a:gd name="connsiteX0" fmla="*/ 169549 w 5507429"/>
                <a:gd name="connsiteY0" fmla="*/ 950753 h 1293259"/>
                <a:gd name="connsiteX1" fmla="*/ 844464 w 5507429"/>
                <a:gd name="connsiteY1" fmla="*/ 645953 h 1293259"/>
                <a:gd name="connsiteX2" fmla="*/ 1399635 w 5507429"/>
                <a:gd name="connsiteY2" fmla="*/ 352038 h 1293259"/>
                <a:gd name="connsiteX3" fmla="*/ 2237835 w 5507429"/>
                <a:gd name="connsiteY3" fmla="*/ 3696 h 1293259"/>
                <a:gd name="connsiteX4" fmla="*/ 2939717 w 5507429"/>
                <a:gd name="connsiteY4" fmla="*/ 185533 h 1293259"/>
                <a:gd name="connsiteX5" fmla="*/ 3467920 w 5507429"/>
                <a:gd name="connsiteY5" fmla="*/ 450010 h 1293259"/>
                <a:gd name="connsiteX6" fmla="*/ 4534721 w 5507429"/>
                <a:gd name="connsiteY6" fmla="*/ 776582 h 1293259"/>
                <a:gd name="connsiteX7" fmla="*/ 5329378 w 5507429"/>
                <a:gd name="connsiteY7" fmla="*/ 1026953 h 1293259"/>
                <a:gd name="connsiteX8" fmla="*/ 5492664 w 5507429"/>
                <a:gd name="connsiteY8" fmla="*/ 1201124 h 1293259"/>
                <a:gd name="connsiteX9" fmla="*/ 5253178 w 5507429"/>
                <a:gd name="connsiteY9" fmla="*/ 1233782 h 1293259"/>
                <a:gd name="connsiteX10" fmla="*/ 3315522 w 5507429"/>
                <a:gd name="connsiteY10" fmla="*/ 1288209 h 1293259"/>
                <a:gd name="connsiteX11" fmla="*/ 300177 w 5507429"/>
                <a:gd name="connsiteY11" fmla="*/ 1266439 h 1293259"/>
                <a:gd name="connsiteX12" fmla="*/ 169549 w 5507429"/>
                <a:gd name="connsiteY12" fmla="*/ 950753 h 1293259"/>
                <a:gd name="connsiteX0" fmla="*/ 169549 w 5507429"/>
                <a:gd name="connsiteY0" fmla="*/ 950753 h 1293259"/>
                <a:gd name="connsiteX1" fmla="*/ 844464 w 5507429"/>
                <a:gd name="connsiteY1" fmla="*/ 645953 h 1293259"/>
                <a:gd name="connsiteX2" fmla="*/ 1399635 w 5507429"/>
                <a:gd name="connsiteY2" fmla="*/ 352038 h 1293259"/>
                <a:gd name="connsiteX3" fmla="*/ 2237835 w 5507429"/>
                <a:gd name="connsiteY3" fmla="*/ 3696 h 1293259"/>
                <a:gd name="connsiteX4" fmla="*/ 2939717 w 5507429"/>
                <a:gd name="connsiteY4" fmla="*/ 185533 h 1293259"/>
                <a:gd name="connsiteX5" fmla="*/ 3685635 w 5507429"/>
                <a:gd name="connsiteY5" fmla="*/ 537095 h 1293259"/>
                <a:gd name="connsiteX6" fmla="*/ 4534721 w 5507429"/>
                <a:gd name="connsiteY6" fmla="*/ 776582 h 1293259"/>
                <a:gd name="connsiteX7" fmla="*/ 5329378 w 5507429"/>
                <a:gd name="connsiteY7" fmla="*/ 1026953 h 1293259"/>
                <a:gd name="connsiteX8" fmla="*/ 5492664 w 5507429"/>
                <a:gd name="connsiteY8" fmla="*/ 1201124 h 1293259"/>
                <a:gd name="connsiteX9" fmla="*/ 5253178 w 5507429"/>
                <a:gd name="connsiteY9" fmla="*/ 1233782 h 1293259"/>
                <a:gd name="connsiteX10" fmla="*/ 3315522 w 5507429"/>
                <a:gd name="connsiteY10" fmla="*/ 1288209 h 1293259"/>
                <a:gd name="connsiteX11" fmla="*/ 300177 w 5507429"/>
                <a:gd name="connsiteY11" fmla="*/ 1266439 h 1293259"/>
                <a:gd name="connsiteX12" fmla="*/ 169549 w 5507429"/>
                <a:gd name="connsiteY12" fmla="*/ 950753 h 1293259"/>
                <a:gd name="connsiteX0" fmla="*/ 169549 w 5507429"/>
                <a:gd name="connsiteY0" fmla="*/ 952284 h 1294790"/>
                <a:gd name="connsiteX1" fmla="*/ 844464 w 5507429"/>
                <a:gd name="connsiteY1" fmla="*/ 647484 h 1294790"/>
                <a:gd name="connsiteX2" fmla="*/ 1399635 w 5507429"/>
                <a:gd name="connsiteY2" fmla="*/ 353569 h 1294790"/>
                <a:gd name="connsiteX3" fmla="*/ 2237835 w 5507429"/>
                <a:gd name="connsiteY3" fmla="*/ 5227 h 1294790"/>
                <a:gd name="connsiteX4" fmla="*/ 2994146 w 5507429"/>
                <a:gd name="connsiteY4" fmla="*/ 165293 h 1294790"/>
                <a:gd name="connsiteX5" fmla="*/ 3685635 w 5507429"/>
                <a:gd name="connsiteY5" fmla="*/ 538626 h 1294790"/>
                <a:gd name="connsiteX6" fmla="*/ 4534721 w 5507429"/>
                <a:gd name="connsiteY6" fmla="*/ 778113 h 1294790"/>
                <a:gd name="connsiteX7" fmla="*/ 5329378 w 5507429"/>
                <a:gd name="connsiteY7" fmla="*/ 1028484 h 1294790"/>
                <a:gd name="connsiteX8" fmla="*/ 5492664 w 5507429"/>
                <a:gd name="connsiteY8" fmla="*/ 1202655 h 1294790"/>
                <a:gd name="connsiteX9" fmla="*/ 5253178 w 5507429"/>
                <a:gd name="connsiteY9" fmla="*/ 1235313 h 1294790"/>
                <a:gd name="connsiteX10" fmla="*/ 3315522 w 5507429"/>
                <a:gd name="connsiteY10" fmla="*/ 1289740 h 1294790"/>
                <a:gd name="connsiteX11" fmla="*/ 300177 w 5507429"/>
                <a:gd name="connsiteY11" fmla="*/ 1267970 h 1294790"/>
                <a:gd name="connsiteX12" fmla="*/ 169549 w 5507429"/>
                <a:gd name="connsiteY12" fmla="*/ 952284 h 1294790"/>
                <a:gd name="connsiteX0" fmla="*/ 169549 w 5521021"/>
                <a:gd name="connsiteY0" fmla="*/ 952284 h 1294790"/>
                <a:gd name="connsiteX1" fmla="*/ 844464 w 5521021"/>
                <a:gd name="connsiteY1" fmla="*/ 647484 h 1294790"/>
                <a:gd name="connsiteX2" fmla="*/ 1399635 w 5521021"/>
                <a:gd name="connsiteY2" fmla="*/ 353569 h 1294790"/>
                <a:gd name="connsiteX3" fmla="*/ 2237835 w 5521021"/>
                <a:gd name="connsiteY3" fmla="*/ 5227 h 1294790"/>
                <a:gd name="connsiteX4" fmla="*/ 2994146 w 5521021"/>
                <a:gd name="connsiteY4" fmla="*/ 165293 h 1294790"/>
                <a:gd name="connsiteX5" fmla="*/ 3685635 w 5521021"/>
                <a:gd name="connsiteY5" fmla="*/ 538626 h 1294790"/>
                <a:gd name="connsiteX6" fmla="*/ 4534721 w 5521021"/>
                <a:gd name="connsiteY6" fmla="*/ 778113 h 1294790"/>
                <a:gd name="connsiteX7" fmla="*/ 5329378 w 5521021"/>
                <a:gd name="connsiteY7" fmla="*/ 1028484 h 1294790"/>
                <a:gd name="connsiteX8" fmla="*/ 5492664 w 5521021"/>
                <a:gd name="connsiteY8" fmla="*/ 1202655 h 1294790"/>
                <a:gd name="connsiteX9" fmla="*/ 4883064 w 5521021"/>
                <a:gd name="connsiteY9" fmla="*/ 1246199 h 1294790"/>
                <a:gd name="connsiteX10" fmla="*/ 3315522 w 5521021"/>
                <a:gd name="connsiteY10" fmla="*/ 1289740 h 1294790"/>
                <a:gd name="connsiteX11" fmla="*/ 300177 w 5521021"/>
                <a:gd name="connsiteY11" fmla="*/ 1267970 h 1294790"/>
                <a:gd name="connsiteX12" fmla="*/ 169549 w 5521021"/>
                <a:gd name="connsiteY12" fmla="*/ 952284 h 1294790"/>
                <a:gd name="connsiteX0" fmla="*/ 169549 w 5500847"/>
                <a:gd name="connsiteY0" fmla="*/ 952284 h 1294790"/>
                <a:gd name="connsiteX1" fmla="*/ 844464 w 5500847"/>
                <a:gd name="connsiteY1" fmla="*/ 647484 h 1294790"/>
                <a:gd name="connsiteX2" fmla="*/ 1399635 w 5500847"/>
                <a:gd name="connsiteY2" fmla="*/ 353569 h 1294790"/>
                <a:gd name="connsiteX3" fmla="*/ 2237835 w 5500847"/>
                <a:gd name="connsiteY3" fmla="*/ 5227 h 1294790"/>
                <a:gd name="connsiteX4" fmla="*/ 2994146 w 5500847"/>
                <a:gd name="connsiteY4" fmla="*/ 165293 h 1294790"/>
                <a:gd name="connsiteX5" fmla="*/ 3685635 w 5500847"/>
                <a:gd name="connsiteY5" fmla="*/ 538626 h 1294790"/>
                <a:gd name="connsiteX6" fmla="*/ 4534721 w 5500847"/>
                <a:gd name="connsiteY6" fmla="*/ 778113 h 1294790"/>
                <a:gd name="connsiteX7" fmla="*/ 5187864 w 5500847"/>
                <a:gd name="connsiteY7" fmla="*/ 952284 h 1294790"/>
                <a:gd name="connsiteX8" fmla="*/ 5492664 w 5500847"/>
                <a:gd name="connsiteY8" fmla="*/ 1202655 h 1294790"/>
                <a:gd name="connsiteX9" fmla="*/ 4883064 w 5500847"/>
                <a:gd name="connsiteY9" fmla="*/ 1246199 h 1294790"/>
                <a:gd name="connsiteX10" fmla="*/ 3315522 w 5500847"/>
                <a:gd name="connsiteY10" fmla="*/ 1289740 h 1294790"/>
                <a:gd name="connsiteX11" fmla="*/ 300177 w 5500847"/>
                <a:gd name="connsiteY11" fmla="*/ 1267970 h 1294790"/>
                <a:gd name="connsiteX12" fmla="*/ 169549 w 5500847"/>
                <a:gd name="connsiteY12" fmla="*/ 952284 h 1294790"/>
                <a:gd name="connsiteX0" fmla="*/ 169549 w 5328638"/>
                <a:gd name="connsiteY0" fmla="*/ 952284 h 1294790"/>
                <a:gd name="connsiteX1" fmla="*/ 844464 w 5328638"/>
                <a:gd name="connsiteY1" fmla="*/ 647484 h 1294790"/>
                <a:gd name="connsiteX2" fmla="*/ 1399635 w 5328638"/>
                <a:gd name="connsiteY2" fmla="*/ 353569 h 1294790"/>
                <a:gd name="connsiteX3" fmla="*/ 2237835 w 5328638"/>
                <a:gd name="connsiteY3" fmla="*/ 5227 h 1294790"/>
                <a:gd name="connsiteX4" fmla="*/ 2994146 w 5328638"/>
                <a:gd name="connsiteY4" fmla="*/ 165293 h 1294790"/>
                <a:gd name="connsiteX5" fmla="*/ 3685635 w 5328638"/>
                <a:gd name="connsiteY5" fmla="*/ 538626 h 1294790"/>
                <a:gd name="connsiteX6" fmla="*/ 4534721 w 5328638"/>
                <a:gd name="connsiteY6" fmla="*/ 778113 h 1294790"/>
                <a:gd name="connsiteX7" fmla="*/ 5187864 w 5328638"/>
                <a:gd name="connsiteY7" fmla="*/ 952284 h 1294790"/>
                <a:gd name="connsiteX8" fmla="*/ 5307607 w 5328638"/>
                <a:gd name="connsiteY8" fmla="*/ 1169998 h 1294790"/>
                <a:gd name="connsiteX9" fmla="*/ 4883064 w 5328638"/>
                <a:gd name="connsiteY9" fmla="*/ 1246199 h 1294790"/>
                <a:gd name="connsiteX10" fmla="*/ 3315522 w 5328638"/>
                <a:gd name="connsiteY10" fmla="*/ 1289740 h 1294790"/>
                <a:gd name="connsiteX11" fmla="*/ 300177 w 5328638"/>
                <a:gd name="connsiteY11" fmla="*/ 1267970 h 1294790"/>
                <a:gd name="connsiteX12" fmla="*/ 169549 w 5328638"/>
                <a:gd name="connsiteY12" fmla="*/ 952284 h 1294790"/>
                <a:gd name="connsiteX0" fmla="*/ 169549 w 5328638"/>
                <a:gd name="connsiteY0" fmla="*/ 951427 h 1293933"/>
                <a:gd name="connsiteX1" fmla="*/ 844464 w 5328638"/>
                <a:gd name="connsiteY1" fmla="*/ 646627 h 1293933"/>
                <a:gd name="connsiteX2" fmla="*/ 1399635 w 5328638"/>
                <a:gd name="connsiteY2" fmla="*/ 352712 h 1293933"/>
                <a:gd name="connsiteX3" fmla="*/ 2237835 w 5328638"/>
                <a:gd name="connsiteY3" fmla="*/ 4370 h 1293933"/>
                <a:gd name="connsiteX4" fmla="*/ 2994146 w 5328638"/>
                <a:gd name="connsiteY4" fmla="*/ 164436 h 1293933"/>
                <a:gd name="connsiteX5" fmla="*/ 3228426 w 5328638"/>
                <a:gd name="connsiteY5" fmla="*/ 274748 h 1293933"/>
                <a:gd name="connsiteX6" fmla="*/ 3685635 w 5328638"/>
                <a:gd name="connsiteY6" fmla="*/ 537769 h 1293933"/>
                <a:gd name="connsiteX7" fmla="*/ 4534721 w 5328638"/>
                <a:gd name="connsiteY7" fmla="*/ 777256 h 1293933"/>
                <a:gd name="connsiteX8" fmla="*/ 5187864 w 5328638"/>
                <a:gd name="connsiteY8" fmla="*/ 951427 h 1293933"/>
                <a:gd name="connsiteX9" fmla="*/ 5307607 w 5328638"/>
                <a:gd name="connsiteY9" fmla="*/ 1169141 h 1293933"/>
                <a:gd name="connsiteX10" fmla="*/ 4883064 w 5328638"/>
                <a:gd name="connsiteY10" fmla="*/ 1245342 h 1293933"/>
                <a:gd name="connsiteX11" fmla="*/ 3315522 w 5328638"/>
                <a:gd name="connsiteY11" fmla="*/ 1288883 h 1293933"/>
                <a:gd name="connsiteX12" fmla="*/ 300177 w 5328638"/>
                <a:gd name="connsiteY12" fmla="*/ 1267113 h 1293933"/>
                <a:gd name="connsiteX13" fmla="*/ 169549 w 5328638"/>
                <a:gd name="connsiteY13" fmla="*/ 951427 h 1293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328638" h="1293933">
                  <a:moveTo>
                    <a:pt x="169549" y="951427"/>
                  </a:moveTo>
                  <a:cubicBezTo>
                    <a:pt x="260264" y="848013"/>
                    <a:pt x="639450" y="746413"/>
                    <a:pt x="844464" y="646627"/>
                  </a:cubicBezTo>
                  <a:cubicBezTo>
                    <a:pt x="1049478" y="546841"/>
                    <a:pt x="1167406" y="459755"/>
                    <a:pt x="1399635" y="352712"/>
                  </a:cubicBezTo>
                  <a:cubicBezTo>
                    <a:pt x="1631864" y="245669"/>
                    <a:pt x="1972083" y="35749"/>
                    <a:pt x="2237835" y="4370"/>
                  </a:cubicBezTo>
                  <a:cubicBezTo>
                    <a:pt x="2503587" y="-27009"/>
                    <a:pt x="2829048" y="119373"/>
                    <a:pt x="2994146" y="164436"/>
                  </a:cubicBezTo>
                  <a:cubicBezTo>
                    <a:pt x="3159244" y="209499"/>
                    <a:pt x="3113178" y="212526"/>
                    <a:pt x="3228426" y="274748"/>
                  </a:cubicBezTo>
                  <a:cubicBezTo>
                    <a:pt x="3343674" y="336970"/>
                    <a:pt x="3467919" y="454018"/>
                    <a:pt x="3685635" y="537769"/>
                  </a:cubicBezTo>
                  <a:cubicBezTo>
                    <a:pt x="3903351" y="621520"/>
                    <a:pt x="4284350" y="708313"/>
                    <a:pt x="4534721" y="777256"/>
                  </a:cubicBezTo>
                  <a:cubicBezTo>
                    <a:pt x="4785092" y="846199"/>
                    <a:pt x="5059050" y="886113"/>
                    <a:pt x="5187864" y="951427"/>
                  </a:cubicBezTo>
                  <a:cubicBezTo>
                    <a:pt x="5316678" y="1016741"/>
                    <a:pt x="5358407" y="1120155"/>
                    <a:pt x="5307607" y="1169141"/>
                  </a:cubicBezTo>
                  <a:cubicBezTo>
                    <a:pt x="5256807" y="1218127"/>
                    <a:pt x="5215078" y="1225385"/>
                    <a:pt x="4883064" y="1245342"/>
                  </a:cubicBezTo>
                  <a:cubicBezTo>
                    <a:pt x="4551050" y="1265299"/>
                    <a:pt x="3961408" y="1281627"/>
                    <a:pt x="3315522" y="1288883"/>
                  </a:cubicBezTo>
                  <a:cubicBezTo>
                    <a:pt x="2473693" y="1270740"/>
                    <a:pt x="824506" y="1323356"/>
                    <a:pt x="300177" y="1267113"/>
                  </a:cubicBezTo>
                  <a:cubicBezTo>
                    <a:pt x="-224152" y="1210870"/>
                    <a:pt x="78834" y="1054841"/>
                    <a:pt x="169549" y="951427"/>
                  </a:cubicBezTo>
                  <a:close/>
                </a:path>
              </a:pathLst>
            </a:custGeom>
            <a:pattFill prst="lgConfetti">
              <a:fgClr>
                <a:schemeClr val="accent1">
                  <a:lumMod val="60000"/>
                  <a:lumOff val="40000"/>
                </a:schemeClr>
              </a:fgClr>
              <a:bgClr>
                <a:schemeClr val="bg1"/>
              </a:bgClr>
            </a:patt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Freeform 80"/>
            <p:cNvSpPr/>
            <p:nvPr/>
          </p:nvSpPr>
          <p:spPr>
            <a:xfrm>
              <a:off x="3111500" y="4774990"/>
              <a:ext cx="2010833" cy="1074680"/>
            </a:xfrm>
            <a:custGeom>
              <a:avLst/>
              <a:gdLst>
                <a:gd name="connsiteX0" fmla="*/ 718628 w 1405126"/>
                <a:gd name="connsiteY0" fmla="*/ 7706 h 1094537"/>
                <a:gd name="connsiteX1" fmla="*/ 936342 w 1405126"/>
                <a:gd name="connsiteY1" fmla="*/ 40363 h 1094537"/>
                <a:gd name="connsiteX2" fmla="*/ 1350000 w 1405126"/>
                <a:gd name="connsiteY2" fmla="*/ 290734 h 1094537"/>
                <a:gd name="connsiteX3" fmla="*/ 1339114 w 1405126"/>
                <a:gd name="connsiteY3" fmla="*/ 802363 h 1094537"/>
                <a:gd name="connsiteX4" fmla="*/ 783942 w 1405126"/>
                <a:gd name="connsiteY4" fmla="*/ 1085392 h 1094537"/>
                <a:gd name="connsiteX5" fmla="*/ 250542 w 1405126"/>
                <a:gd name="connsiteY5" fmla="*/ 987420 h 1094537"/>
                <a:gd name="connsiteX6" fmla="*/ 171 w 1405126"/>
                <a:gd name="connsiteY6" fmla="*/ 617306 h 1094537"/>
                <a:gd name="connsiteX7" fmla="*/ 283200 w 1405126"/>
                <a:gd name="connsiteY7" fmla="*/ 116563 h 1094537"/>
                <a:gd name="connsiteX8" fmla="*/ 718628 w 1405126"/>
                <a:gd name="connsiteY8" fmla="*/ 7706 h 1094537"/>
                <a:gd name="connsiteX0" fmla="*/ 666476 w 1405126"/>
                <a:gd name="connsiteY0" fmla="*/ 15339 h 1081309"/>
                <a:gd name="connsiteX1" fmla="*/ 936342 w 1405126"/>
                <a:gd name="connsiteY1" fmla="*/ 27135 h 1081309"/>
                <a:gd name="connsiteX2" fmla="*/ 1350000 w 1405126"/>
                <a:gd name="connsiteY2" fmla="*/ 277506 h 1081309"/>
                <a:gd name="connsiteX3" fmla="*/ 1339114 w 1405126"/>
                <a:gd name="connsiteY3" fmla="*/ 789135 h 1081309"/>
                <a:gd name="connsiteX4" fmla="*/ 783942 w 1405126"/>
                <a:gd name="connsiteY4" fmla="*/ 1072164 h 1081309"/>
                <a:gd name="connsiteX5" fmla="*/ 250542 w 1405126"/>
                <a:gd name="connsiteY5" fmla="*/ 974192 h 1081309"/>
                <a:gd name="connsiteX6" fmla="*/ 171 w 1405126"/>
                <a:gd name="connsiteY6" fmla="*/ 604078 h 1081309"/>
                <a:gd name="connsiteX7" fmla="*/ 283200 w 1405126"/>
                <a:gd name="connsiteY7" fmla="*/ 103335 h 1081309"/>
                <a:gd name="connsiteX8" fmla="*/ 666476 w 1405126"/>
                <a:gd name="connsiteY8" fmla="*/ 15339 h 1081309"/>
                <a:gd name="connsiteX0" fmla="*/ 666476 w 1405126"/>
                <a:gd name="connsiteY0" fmla="*/ 22359 h 1088329"/>
                <a:gd name="connsiteX1" fmla="*/ 936342 w 1405126"/>
                <a:gd name="connsiteY1" fmla="*/ 34155 h 1088329"/>
                <a:gd name="connsiteX2" fmla="*/ 1350000 w 1405126"/>
                <a:gd name="connsiteY2" fmla="*/ 284526 h 1088329"/>
                <a:gd name="connsiteX3" fmla="*/ 1339114 w 1405126"/>
                <a:gd name="connsiteY3" fmla="*/ 796155 h 1088329"/>
                <a:gd name="connsiteX4" fmla="*/ 783942 w 1405126"/>
                <a:gd name="connsiteY4" fmla="*/ 1079184 h 1088329"/>
                <a:gd name="connsiteX5" fmla="*/ 250542 w 1405126"/>
                <a:gd name="connsiteY5" fmla="*/ 981212 h 1088329"/>
                <a:gd name="connsiteX6" fmla="*/ 171 w 1405126"/>
                <a:gd name="connsiteY6" fmla="*/ 611098 h 1088329"/>
                <a:gd name="connsiteX7" fmla="*/ 168466 w 1405126"/>
                <a:gd name="connsiteY7" fmla="*/ 221612 h 1088329"/>
                <a:gd name="connsiteX8" fmla="*/ 666476 w 1405126"/>
                <a:gd name="connsiteY8" fmla="*/ 22359 h 1088329"/>
                <a:gd name="connsiteX0" fmla="*/ 638662 w 1405126"/>
                <a:gd name="connsiteY0" fmla="*/ 21064 h 1090511"/>
                <a:gd name="connsiteX1" fmla="*/ 936342 w 1405126"/>
                <a:gd name="connsiteY1" fmla="*/ 36337 h 1090511"/>
                <a:gd name="connsiteX2" fmla="*/ 1350000 w 1405126"/>
                <a:gd name="connsiteY2" fmla="*/ 286708 h 1090511"/>
                <a:gd name="connsiteX3" fmla="*/ 1339114 w 1405126"/>
                <a:gd name="connsiteY3" fmla="*/ 798337 h 1090511"/>
                <a:gd name="connsiteX4" fmla="*/ 783942 w 1405126"/>
                <a:gd name="connsiteY4" fmla="*/ 1081366 h 1090511"/>
                <a:gd name="connsiteX5" fmla="*/ 250542 w 1405126"/>
                <a:gd name="connsiteY5" fmla="*/ 983394 h 1090511"/>
                <a:gd name="connsiteX6" fmla="*/ 171 w 1405126"/>
                <a:gd name="connsiteY6" fmla="*/ 613280 h 1090511"/>
                <a:gd name="connsiteX7" fmla="*/ 168466 w 1405126"/>
                <a:gd name="connsiteY7" fmla="*/ 223794 h 1090511"/>
                <a:gd name="connsiteX8" fmla="*/ 638662 w 1405126"/>
                <a:gd name="connsiteY8" fmla="*/ 21064 h 1090511"/>
                <a:gd name="connsiteX0" fmla="*/ 638662 w 1405126"/>
                <a:gd name="connsiteY0" fmla="*/ 12879 h 1082326"/>
                <a:gd name="connsiteX1" fmla="*/ 936342 w 1405126"/>
                <a:gd name="connsiteY1" fmla="*/ 28152 h 1082326"/>
                <a:gd name="connsiteX2" fmla="*/ 1350000 w 1405126"/>
                <a:gd name="connsiteY2" fmla="*/ 278523 h 1082326"/>
                <a:gd name="connsiteX3" fmla="*/ 1339114 w 1405126"/>
                <a:gd name="connsiteY3" fmla="*/ 790152 h 1082326"/>
                <a:gd name="connsiteX4" fmla="*/ 783942 w 1405126"/>
                <a:gd name="connsiteY4" fmla="*/ 1073181 h 1082326"/>
                <a:gd name="connsiteX5" fmla="*/ 250542 w 1405126"/>
                <a:gd name="connsiteY5" fmla="*/ 975209 h 1082326"/>
                <a:gd name="connsiteX6" fmla="*/ 171 w 1405126"/>
                <a:gd name="connsiteY6" fmla="*/ 605095 h 1082326"/>
                <a:gd name="connsiteX7" fmla="*/ 168466 w 1405126"/>
                <a:gd name="connsiteY7" fmla="*/ 215609 h 1082326"/>
                <a:gd name="connsiteX8" fmla="*/ 638662 w 1405126"/>
                <a:gd name="connsiteY8" fmla="*/ 12879 h 1082326"/>
                <a:gd name="connsiteX0" fmla="*/ 638662 w 1395993"/>
                <a:gd name="connsiteY0" fmla="*/ 5456 h 1074903"/>
                <a:gd name="connsiteX1" fmla="*/ 1092798 w 1395993"/>
                <a:gd name="connsiteY1" fmla="*/ 76358 h 1074903"/>
                <a:gd name="connsiteX2" fmla="*/ 1350000 w 1395993"/>
                <a:gd name="connsiteY2" fmla="*/ 271100 h 1074903"/>
                <a:gd name="connsiteX3" fmla="*/ 1339114 w 1395993"/>
                <a:gd name="connsiteY3" fmla="*/ 782729 h 1074903"/>
                <a:gd name="connsiteX4" fmla="*/ 783942 w 1395993"/>
                <a:gd name="connsiteY4" fmla="*/ 1065758 h 1074903"/>
                <a:gd name="connsiteX5" fmla="*/ 250542 w 1395993"/>
                <a:gd name="connsiteY5" fmla="*/ 967786 h 1074903"/>
                <a:gd name="connsiteX6" fmla="*/ 171 w 1395993"/>
                <a:gd name="connsiteY6" fmla="*/ 597672 h 1074903"/>
                <a:gd name="connsiteX7" fmla="*/ 168466 w 1395993"/>
                <a:gd name="connsiteY7" fmla="*/ 208186 h 1074903"/>
                <a:gd name="connsiteX8" fmla="*/ 638662 w 1395993"/>
                <a:gd name="connsiteY8" fmla="*/ 5456 h 1074903"/>
                <a:gd name="connsiteX0" fmla="*/ 638662 w 1437777"/>
                <a:gd name="connsiteY0" fmla="*/ 7217 h 1076664"/>
                <a:gd name="connsiteX1" fmla="*/ 1092798 w 1437777"/>
                <a:gd name="connsiteY1" fmla="*/ 78119 h 1076664"/>
                <a:gd name="connsiteX2" fmla="*/ 1416059 w 1437777"/>
                <a:gd name="connsiteY2" fmla="*/ 387595 h 1076664"/>
                <a:gd name="connsiteX3" fmla="*/ 1339114 w 1437777"/>
                <a:gd name="connsiteY3" fmla="*/ 784490 h 1076664"/>
                <a:gd name="connsiteX4" fmla="*/ 783942 w 1437777"/>
                <a:gd name="connsiteY4" fmla="*/ 1067519 h 1076664"/>
                <a:gd name="connsiteX5" fmla="*/ 250542 w 1437777"/>
                <a:gd name="connsiteY5" fmla="*/ 969547 h 1076664"/>
                <a:gd name="connsiteX6" fmla="*/ 171 w 1437777"/>
                <a:gd name="connsiteY6" fmla="*/ 599433 h 1076664"/>
                <a:gd name="connsiteX7" fmla="*/ 168466 w 1437777"/>
                <a:gd name="connsiteY7" fmla="*/ 209947 h 1076664"/>
                <a:gd name="connsiteX8" fmla="*/ 638662 w 1437777"/>
                <a:gd name="connsiteY8" fmla="*/ 7217 h 1076664"/>
                <a:gd name="connsiteX0" fmla="*/ 638662 w 1429871"/>
                <a:gd name="connsiteY0" fmla="*/ 7217 h 1074680"/>
                <a:gd name="connsiteX1" fmla="*/ 1092798 w 1429871"/>
                <a:gd name="connsiteY1" fmla="*/ 78119 h 1074680"/>
                <a:gd name="connsiteX2" fmla="*/ 1416059 w 1429871"/>
                <a:gd name="connsiteY2" fmla="*/ 387595 h 1074680"/>
                <a:gd name="connsiteX3" fmla="*/ 1311300 w 1429871"/>
                <a:gd name="connsiteY3" fmla="*/ 815781 h 1074680"/>
                <a:gd name="connsiteX4" fmla="*/ 783942 w 1429871"/>
                <a:gd name="connsiteY4" fmla="*/ 1067519 h 1074680"/>
                <a:gd name="connsiteX5" fmla="*/ 250542 w 1429871"/>
                <a:gd name="connsiteY5" fmla="*/ 969547 h 1074680"/>
                <a:gd name="connsiteX6" fmla="*/ 171 w 1429871"/>
                <a:gd name="connsiteY6" fmla="*/ 599433 h 1074680"/>
                <a:gd name="connsiteX7" fmla="*/ 168466 w 1429871"/>
                <a:gd name="connsiteY7" fmla="*/ 209947 h 1074680"/>
                <a:gd name="connsiteX8" fmla="*/ 638662 w 1429871"/>
                <a:gd name="connsiteY8" fmla="*/ 7217 h 107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871" h="1074680">
                  <a:moveTo>
                    <a:pt x="638662" y="7217"/>
                  </a:moveTo>
                  <a:cubicBezTo>
                    <a:pt x="792717" y="-14754"/>
                    <a:pt x="963232" y="14723"/>
                    <a:pt x="1092798" y="78119"/>
                  </a:cubicBezTo>
                  <a:cubicBezTo>
                    <a:pt x="1222364" y="141515"/>
                    <a:pt x="1379642" y="264651"/>
                    <a:pt x="1416059" y="387595"/>
                  </a:cubicBezTo>
                  <a:cubicBezTo>
                    <a:pt x="1452476" y="510539"/>
                    <a:pt x="1416653" y="702460"/>
                    <a:pt x="1311300" y="815781"/>
                  </a:cubicBezTo>
                  <a:cubicBezTo>
                    <a:pt x="1205947" y="929102"/>
                    <a:pt x="960735" y="1041891"/>
                    <a:pt x="783942" y="1067519"/>
                  </a:cubicBezTo>
                  <a:cubicBezTo>
                    <a:pt x="607149" y="1093147"/>
                    <a:pt x="381170" y="1047561"/>
                    <a:pt x="250542" y="969547"/>
                  </a:cubicBezTo>
                  <a:cubicBezTo>
                    <a:pt x="119913" y="891533"/>
                    <a:pt x="-5272" y="744576"/>
                    <a:pt x="171" y="599433"/>
                  </a:cubicBezTo>
                  <a:cubicBezTo>
                    <a:pt x="5614" y="454290"/>
                    <a:pt x="62051" y="308650"/>
                    <a:pt x="168466" y="209947"/>
                  </a:cubicBezTo>
                  <a:cubicBezTo>
                    <a:pt x="274881" y="111244"/>
                    <a:pt x="484607" y="29188"/>
                    <a:pt x="638662" y="7217"/>
                  </a:cubicBezTo>
                  <a:close/>
                </a:path>
              </a:pathLst>
            </a:custGeom>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p:cNvSpPr/>
            <p:nvPr/>
          </p:nvSpPr>
          <p:spPr>
            <a:xfrm rot="20240607" flipV="1">
              <a:off x="3967362" y="5525083"/>
              <a:ext cx="190500" cy="144852"/>
            </a:xfrm>
            <a:prstGeom prst="ellipse">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Oval 83"/>
            <p:cNvSpPr/>
            <p:nvPr/>
          </p:nvSpPr>
          <p:spPr>
            <a:xfrm rot="20240607" flipV="1">
              <a:off x="4198958" y="5327038"/>
              <a:ext cx="190500" cy="144852"/>
            </a:xfrm>
            <a:prstGeom prst="ellipse">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Oval 84"/>
            <p:cNvSpPr/>
            <p:nvPr/>
          </p:nvSpPr>
          <p:spPr>
            <a:xfrm rot="20240607" flipV="1">
              <a:off x="4461478" y="5471336"/>
              <a:ext cx="190500" cy="144852"/>
            </a:xfrm>
            <a:prstGeom prst="ellipse">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Oval 85"/>
            <p:cNvSpPr/>
            <p:nvPr/>
          </p:nvSpPr>
          <p:spPr>
            <a:xfrm rot="20240607" flipV="1">
              <a:off x="4660632" y="5318027"/>
              <a:ext cx="190500" cy="144852"/>
            </a:xfrm>
            <a:prstGeom prst="ellipse">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Oval 91"/>
            <p:cNvSpPr/>
            <p:nvPr/>
          </p:nvSpPr>
          <p:spPr>
            <a:xfrm rot="20240607" flipV="1">
              <a:off x="4101191" y="5516073"/>
              <a:ext cx="190500" cy="144851"/>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3" name="Oval 92"/>
            <p:cNvSpPr/>
            <p:nvPr/>
          </p:nvSpPr>
          <p:spPr>
            <a:xfrm rot="20240607" flipV="1">
              <a:off x="4332787" y="5318027"/>
              <a:ext cx="190500" cy="144851"/>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4" name="Oval 93"/>
            <p:cNvSpPr/>
            <p:nvPr/>
          </p:nvSpPr>
          <p:spPr>
            <a:xfrm rot="20240607" flipV="1">
              <a:off x="4595308" y="5462325"/>
              <a:ext cx="190500" cy="144851"/>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Oval 94"/>
            <p:cNvSpPr/>
            <p:nvPr/>
          </p:nvSpPr>
          <p:spPr>
            <a:xfrm rot="20240607" flipV="1">
              <a:off x="4794460" y="5309016"/>
              <a:ext cx="190500" cy="144851"/>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Oval 81"/>
            <p:cNvSpPr/>
            <p:nvPr/>
          </p:nvSpPr>
          <p:spPr>
            <a:xfrm rot="20240607" flipV="1">
              <a:off x="3456009" y="5427634"/>
              <a:ext cx="190500" cy="144851"/>
            </a:xfrm>
            <a:prstGeom prst="ellipse">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Oval 87"/>
            <p:cNvSpPr/>
            <p:nvPr/>
          </p:nvSpPr>
          <p:spPr>
            <a:xfrm rot="20240607" flipV="1">
              <a:off x="3687607" y="5229588"/>
              <a:ext cx="190500" cy="144851"/>
            </a:xfrm>
            <a:prstGeom prst="ellipse">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Oval 88"/>
            <p:cNvSpPr/>
            <p:nvPr/>
          </p:nvSpPr>
          <p:spPr>
            <a:xfrm rot="20240607" flipV="1">
              <a:off x="3589838" y="5418623"/>
              <a:ext cx="190500" cy="144851"/>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Oval 89"/>
            <p:cNvSpPr/>
            <p:nvPr/>
          </p:nvSpPr>
          <p:spPr>
            <a:xfrm rot="20240607" flipV="1">
              <a:off x="3821436" y="5220577"/>
              <a:ext cx="190500" cy="144851"/>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Oval 90"/>
            <p:cNvSpPr/>
            <p:nvPr/>
          </p:nvSpPr>
          <p:spPr>
            <a:xfrm rot="20240607" flipV="1">
              <a:off x="3456006" y="5053249"/>
              <a:ext cx="190500" cy="144851"/>
            </a:xfrm>
            <a:prstGeom prst="ellipse">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Oval 95"/>
            <p:cNvSpPr/>
            <p:nvPr/>
          </p:nvSpPr>
          <p:spPr>
            <a:xfrm rot="20240607" flipV="1">
              <a:off x="3687604" y="4855203"/>
              <a:ext cx="190500" cy="144851"/>
            </a:xfrm>
            <a:prstGeom prst="ellipse">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7" name="Oval 96"/>
            <p:cNvSpPr/>
            <p:nvPr/>
          </p:nvSpPr>
          <p:spPr>
            <a:xfrm rot="20240607" flipV="1">
              <a:off x="3589835" y="5044238"/>
              <a:ext cx="190500" cy="144851"/>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8" name="Oval 97"/>
            <p:cNvSpPr/>
            <p:nvPr/>
          </p:nvSpPr>
          <p:spPr>
            <a:xfrm rot="20240607" flipV="1">
              <a:off x="3821433" y="4846192"/>
              <a:ext cx="190500" cy="144851"/>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9" name="Oval 98"/>
            <p:cNvSpPr/>
            <p:nvPr/>
          </p:nvSpPr>
          <p:spPr>
            <a:xfrm rot="20240607" flipV="1">
              <a:off x="4458629" y="5219102"/>
              <a:ext cx="190500" cy="144851"/>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Oval 99"/>
            <p:cNvSpPr/>
            <p:nvPr/>
          </p:nvSpPr>
          <p:spPr>
            <a:xfrm rot="20240607" flipV="1">
              <a:off x="4093200" y="5051773"/>
              <a:ext cx="190500" cy="144851"/>
            </a:xfrm>
            <a:prstGeom prst="ellipse">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1" name="Oval 100"/>
            <p:cNvSpPr/>
            <p:nvPr/>
          </p:nvSpPr>
          <p:spPr>
            <a:xfrm rot="20240607" flipV="1">
              <a:off x="4324798" y="4853727"/>
              <a:ext cx="190500" cy="144851"/>
            </a:xfrm>
            <a:prstGeom prst="ellipse">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2" name="Oval 101"/>
            <p:cNvSpPr/>
            <p:nvPr/>
          </p:nvSpPr>
          <p:spPr>
            <a:xfrm rot="20240607" flipV="1">
              <a:off x="4227029" y="5042762"/>
              <a:ext cx="190500" cy="144851"/>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3" name="Oval 102"/>
            <p:cNvSpPr/>
            <p:nvPr/>
          </p:nvSpPr>
          <p:spPr>
            <a:xfrm rot="20240607" flipV="1">
              <a:off x="4458627" y="4844716"/>
              <a:ext cx="190500" cy="144851"/>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87" name="Oval 86"/>
          <p:cNvSpPr/>
          <p:nvPr/>
        </p:nvSpPr>
        <p:spPr>
          <a:xfrm>
            <a:off x="7534988" y="2082955"/>
            <a:ext cx="341581" cy="354415"/>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ight Arrow 41"/>
          <p:cNvSpPr/>
          <p:nvPr/>
        </p:nvSpPr>
        <p:spPr>
          <a:xfrm>
            <a:off x="7595801" y="2207496"/>
            <a:ext cx="225872" cy="97653"/>
          </a:xfrm>
          <a:prstGeom prst="rightArrow">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Arc 42"/>
          <p:cNvSpPr/>
          <p:nvPr/>
        </p:nvSpPr>
        <p:spPr>
          <a:xfrm>
            <a:off x="7480137" y="2031977"/>
            <a:ext cx="457200" cy="457200"/>
          </a:xfrm>
          <a:prstGeom prst="arc">
            <a:avLst>
              <a:gd name="adj1" fmla="val 16200000"/>
              <a:gd name="adj2" fmla="val 21513501"/>
            </a:avLst>
          </a:prstGeom>
          <a:ln>
            <a:solidFill>
              <a:schemeClr val="tx1"/>
            </a:solidFill>
            <a:headEnd type="triangle" w="med" len="med"/>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 name="TextBox 3"/>
          <p:cNvSpPr txBox="1"/>
          <p:nvPr/>
        </p:nvSpPr>
        <p:spPr>
          <a:xfrm>
            <a:off x="6058298" y="2993478"/>
            <a:ext cx="2300630" cy="307777"/>
          </a:xfrm>
          <a:prstGeom prst="rect">
            <a:avLst/>
          </a:prstGeom>
          <a:noFill/>
        </p:spPr>
        <p:txBody>
          <a:bodyPr wrap="none" rtlCol="0">
            <a:spAutoFit/>
          </a:bodyPr>
          <a:lstStyle/>
          <a:p>
            <a:r>
              <a:rPr lang="en-US" sz="1400" b="1" dirty="0" smtClean="0">
                <a:solidFill>
                  <a:schemeClr val="bg1"/>
                </a:solidFill>
                <a:latin typeface="Arial" pitchFamily="34" charset="0"/>
                <a:cs typeface="Arial" pitchFamily="34" charset="0"/>
              </a:rPr>
              <a:t>Fibrinogen Coated Glass</a:t>
            </a:r>
            <a:endParaRPr lang="en-US" sz="1400" b="1" dirty="0">
              <a:solidFill>
                <a:schemeClr val="bg1"/>
              </a:solidFill>
              <a:latin typeface="Arial" pitchFamily="34" charset="0"/>
              <a:cs typeface="Arial" pitchFamily="34" charset="0"/>
            </a:endParaRPr>
          </a:p>
        </p:txBody>
      </p:sp>
      <p:sp>
        <p:nvSpPr>
          <p:cNvPr id="20" name="TextBox 19"/>
          <p:cNvSpPr txBox="1"/>
          <p:nvPr/>
        </p:nvSpPr>
        <p:spPr>
          <a:xfrm>
            <a:off x="7500739" y="5196666"/>
            <a:ext cx="1301254" cy="307777"/>
          </a:xfrm>
          <a:prstGeom prst="rect">
            <a:avLst/>
          </a:prstGeom>
          <a:noFill/>
        </p:spPr>
        <p:txBody>
          <a:bodyPr wrap="none" rtlCol="0">
            <a:spAutoFit/>
          </a:bodyPr>
          <a:lstStyle/>
          <a:p>
            <a:r>
              <a:rPr lang="en-US" sz="1400" b="1" dirty="0" smtClean="0"/>
              <a:t>+24.5 Pa Stress</a:t>
            </a:r>
            <a:endParaRPr lang="en-US" sz="1400" b="1" dirty="0"/>
          </a:p>
        </p:txBody>
      </p:sp>
      <p:sp>
        <p:nvSpPr>
          <p:cNvPr id="22" name="Slide Number Placeholder 21"/>
          <p:cNvSpPr>
            <a:spLocks noGrp="1"/>
          </p:cNvSpPr>
          <p:nvPr>
            <p:ph type="sldNum" sz="quarter" idx="12"/>
          </p:nvPr>
        </p:nvSpPr>
        <p:spPr/>
        <p:txBody>
          <a:bodyPr/>
          <a:lstStyle/>
          <a:p>
            <a:fld id="{6F5F5B93-73BC-DA4A-99F3-DB63B9145B1F}" type="slidenum">
              <a:rPr lang="en-US" smtClean="0"/>
              <a:pPr/>
              <a:t>15</a:t>
            </a:fld>
            <a:endParaRPr lang="en-US"/>
          </a:p>
        </p:txBody>
      </p:sp>
      <p:sp>
        <p:nvSpPr>
          <p:cNvPr id="104" name="TextBox 103"/>
          <p:cNvSpPr txBox="1"/>
          <p:nvPr/>
        </p:nvSpPr>
        <p:spPr>
          <a:xfrm>
            <a:off x="8324533" y="4254167"/>
            <a:ext cx="389039" cy="409504"/>
          </a:xfrm>
          <a:prstGeom prst="rect">
            <a:avLst/>
          </a:prstGeom>
          <a:noFill/>
        </p:spPr>
        <p:txBody>
          <a:bodyPr wrap="none" rtlCol="0">
            <a:spAutoFit/>
          </a:bodyPr>
          <a:lstStyle/>
          <a:p>
            <a:r>
              <a:rPr lang="en-US" dirty="0" smtClean="0"/>
              <a:t> *</a:t>
            </a:r>
            <a:endParaRPr lang="en-US" dirty="0"/>
          </a:p>
        </p:txBody>
      </p:sp>
      <p:graphicFrame>
        <p:nvGraphicFramePr>
          <p:cNvPr id="105" name="Chart 104"/>
          <p:cNvGraphicFramePr>
            <a:graphicFrameLocks/>
          </p:cNvGraphicFramePr>
          <p:nvPr>
            <p:extLst>
              <p:ext uri="{D42A27DB-BD31-4B8C-83A1-F6EECF244321}">
                <p14:modId xmlns:p14="http://schemas.microsoft.com/office/powerpoint/2010/main" xmlns="" val="1656739271"/>
              </p:ext>
            </p:extLst>
          </p:nvPr>
        </p:nvGraphicFramePr>
        <p:xfrm>
          <a:off x="5540897" y="3925245"/>
          <a:ext cx="3597091" cy="2709657"/>
        </p:xfrm>
        <a:graphic>
          <a:graphicData uri="http://schemas.openxmlformats.org/drawingml/2006/chart">
            <c:chart xmlns:c="http://schemas.openxmlformats.org/drawingml/2006/chart" xmlns:r="http://schemas.openxmlformats.org/officeDocument/2006/relationships" r:id="rId25"/>
          </a:graphicData>
        </a:graphic>
      </p:graphicFrame>
    </p:spTree>
    <p:extLst>
      <p:ext uri="{BB962C8B-B14F-4D97-AF65-F5344CB8AC3E}">
        <p14:creationId xmlns:p14="http://schemas.microsoft.com/office/powerpoint/2010/main" xmlns="" val="2295372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04" grpId="0"/>
      <p:bldGraphic spid="105"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Blocking </a:t>
            </a:r>
            <a:r>
              <a:rPr lang="el-GR" dirty="0"/>
              <a:t>β</a:t>
            </a:r>
            <a:r>
              <a:rPr lang="en-US" dirty="0"/>
              <a:t>1 integrin inhibits force induced </a:t>
            </a:r>
            <a:r>
              <a:rPr lang="en-US" dirty="0" smtClean="0"/>
              <a:t>H3K9-me </a:t>
            </a:r>
            <a:r>
              <a:rPr lang="en-US" dirty="0"/>
              <a:t>in control melanoma cells</a:t>
            </a:r>
            <a:endParaRPr lang="en-US" baseline="-25000" dirty="0"/>
          </a:p>
        </p:txBody>
      </p:sp>
      <p:grpSp>
        <p:nvGrpSpPr>
          <p:cNvPr id="4" name="Group 3"/>
          <p:cNvGrpSpPr/>
          <p:nvPr/>
        </p:nvGrpSpPr>
        <p:grpSpPr>
          <a:xfrm>
            <a:off x="4889120" y="3991087"/>
            <a:ext cx="3426541" cy="2550785"/>
            <a:chOff x="2758440" y="2590800"/>
            <a:chExt cx="3108960" cy="2286000"/>
          </a:xfrm>
        </p:grpSpPr>
        <p:graphicFrame>
          <p:nvGraphicFramePr>
            <p:cNvPr id="5" name="Chart 4"/>
            <p:cNvGraphicFramePr>
              <a:graphicFrameLocks/>
            </p:cNvGraphicFramePr>
            <p:nvPr>
              <p:extLst>
                <p:ext uri="{D42A27DB-BD31-4B8C-83A1-F6EECF244321}">
                  <p14:modId xmlns:p14="http://schemas.microsoft.com/office/powerpoint/2010/main" xmlns="" val="2481820834"/>
                </p:ext>
              </p:extLst>
            </p:nvPr>
          </p:nvGraphicFramePr>
          <p:xfrm>
            <a:off x="2758440" y="2590800"/>
            <a:ext cx="3108960" cy="2286000"/>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3962855" y="2779930"/>
              <a:ext cx="531455" cy="552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910525" y="2705267"/>
              <a:ext cx="595035" cy="628377"/>
            </a:xfrm>
            <a:prstGeom prst="rect">
              <a:avLst/>
            </a:prstGeom>
            <a:noFill/>
          </p:spPr>
          <p:txBody>
            <a:bodyPr wrap="none" rtlCol="0">
              <a:spAutoFit/>
            </a:bodyPr>
            <a:lstStyle/>
            <a:p>
              <a:pPr>
                <a:spcBef>
                  <a:spcPts val="200"/>
                </a:spcBef>
              </a:pPr>
              <a:r>
                <a:rPr lang="en-US" sz="1050" b="1" dirty="0" smtClean="0"/>
                <a:t>24.5 Pa</a:t>
              </a:r>
            </a:p>
            <a:p>
              <a:pPr>
                <a:spcBef>
                  <a:spcPts val="200"/>
                </a:spcBef>
              </a:pPr>
              <a:r>
                <a:rPr lang="en-US" sz="1050" b="1" dirty="0" smtClean="0"/>
                <a:t>17.5 Pa</a:t>
              </a:r>
            </a:p>
            <a:p>
              <a:pPr>
                <a:spcBef>
                  <a:spcPts val="200"/>
                </a:spcBef>
              </a:pPr>
              <a:r>
                <a:rPr lang="en-US" sz="1050" b="1" dirty="0" smtClean="0"/>
                <a:t>12.3 Pa</a:t>
              </a:r>
              <a:endParaRPr lang="en-US" sz="1050" b="1" dirty="0"/>
            </a:p>
          </p:txBody>
        </p:sp>
        <p:sp>
          <p:nvSpPr>
            <p:cNvPr id="8" name="TextBox 7"/>
            <p:cNvSpPr txBox="1"/>
            <p:nvPr/>
          </p:nvSpPr>
          <p:spPr>
            <a:xfrm>
              <a:off x="4901125" y="2798981"/>
              <a:ext cx="352982" cy="369332"/>
            </a:xfrm>
            <a:prstGeom prst="rect">
              <a:avLst/>
            </a:prstGeom>
            <a:noFill/>
          </p:spPr>
          <p:txBody>
            <a:bodyPr wrap="none" rtlCol="0">
              <a:spAutoFit/>
            </a:bodyPr>
            <a:lstStyle/>
            <a:p>
              <a:r>
                <a:rPr lang="en-US" dirty="0" smtClean="0"/>
                <a:t> *</a:t>
              </a:r>
              <a:endParaRPr lang="en-US" dirty="0"/>
            </a:p>
          </p:txBody>
        </p:sp>
      </p:grpSp>
      <p:grpSp>
        <p:nvGrpSpPr>
          <p:cNvPr id="9" name="Group 8"/>
          <p:cNvGrpSpPr/>
          <p:nvPr/>
        </p:nvGrpSpPr>
        <p:grpSpPr>
          <a:xfrm>
            <a:off x="4889120" y="1538338"/>
            <a:ext cx="3426541" cy="2534648"/>
            <a:chOff x="-101802" y="2601817"/>
            <a:chExt cx="3108960" cy="2286000"/>
          </a:xfrm>
        </p:grpSpPr>
        <p:graphicFrame>
          <p:nvGraphicFramePr>
            <p:cNvPr id="10" name="Chart 9"/>
            <p:cNvGraphicFramePr>
              <a:graphicFrameLocks/>
            </p:cNvGraphicFramePr>
            <p:nvPr>
              <p:extLst>
                <p:ext uri="{D42A27DB-BD31-4B8C-83A1-F6EECF244321}">
                  <p14:modId xmlns:p14="http://schemas.microsoft.com/office/powerpoint/2010/main" xmlns="" val="3316714080"/>
                </p:ext>
              </p:extLst>
            </p:nvPr>
          </p:nvGraphicFramePr>
          <p:xfrm>
            <a:off x="-101802" y="2601817"/>
            <a:ext cx="3108960" cy="2286000"/>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10"/>
            <p:cNvSpPr txBox="1"/>
            <p:nvPr/>
          </p:nvSpPr>
          <p:spPr>
            <a:xfrm>
              <a:off x="2048974" y="2809998"/>
              <a:ext cx="352982" cy="369332"/>
            </a:xfrm>
            <a:prstGeom prst="rect">
              <a:avLst/>
            </a:prstGeom>
            <a:noFill/>
          </p:spPr>
          <p:txBody>
            <a:bodyPr wrap="none" rtlCol="0">
              <a:spAutoFit/>
            </a:bodyPr>
            <a:lstStyle/>
            <a:p>
              <a:r>
                <a:rPr lang="en-US" dirty="0" smtClean="0"/>
                <a:t> *</a:t>
              </a:r>
              <a:endParaRPr lang="en-US" dirty="0"/>
            </a:p>
          </p:txBody>
        </p:sp>
      </p:grpSp>
      <p:pic>
        <p:nvPicPr>
          <p:cNvPr id="13" name="Picture 12" descr="0.jpg"/>
          <p:cNvPicPr>
            <a:picLocks noChangeAspect="1"/>
          </p:cNvPicPr>
          <p:nvPr/>
        </p:nvPicPr>
        <p:blipFill rotWithShape="1">
          <a:blip r:embed="rId5">
            <a:extLst>
              <a:ext uri="{28A0092B-C50C-407E-A947-70E740481C1C}">
                <a14:useLocalDpi xmlns:a14="http://schemas.microsoft.com/office/drawing/2010/main" xmlns="" val="0"/>
              </a:ext>
            </a:extLst>
          </a:blip>
          <a:srcRect r="37579"/>
          <a:stretch/>
        </p:blipFill>
        <p:spPr>
          <a:xfrm>
            <a:off x="0" y="1549400"/>
            <a:ext cx="3931284" cy="5174819"/>
          </a:xfrm>
          <a:prstGeom prst="rect">
            <a:avLst/>
          </a:prstGeom>
        </p:spPr>
      </p:pic>
      <p:sp>
        <p:nvSpPr>
          <p:cNvPr id="3" name="Rectangle 2"/>
          <p:cNvSpPr/>
          <p:nvPr/>
        </p:nvSpPr>
        <p:spPr>
          <a:xfrm>
            <a:off x="3743661" y="4722607"/>
            <a:ext cx="187623" cy="258184"/>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7"/>
          <p:cNvSpPr txBox="1">
            <a:spLocks noChangeArrowheads="1"/>
          </p:cNvSpPr>
          <p:nvPr/>
        </p:nvSpPr>
        <p:spPr bwMode="auto">
          <a:xfrm>
            <a:off x="352631" y="6519373"/>
            <a:ext cx="128913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r>
              <a:rPr lang="en-US" altLang="zh-CN" sz="1200" dirty="0" smtClean="0">
                <a:latin typeface="Calibri" charset="0"/>
                <a:ea typeface="SimSun" charset="0"/>
                <a:cs typeface="Arial" charset="0"/>
              </a:rPr>
              <a:t>Hynes, </a:t>
            </a:r>
            <a:r>
              <a:rPr lang="en-US" altLang="zh-CN" sz="1200" i="1" dirty="0" smtClean="0">
                <a:latin typeface="Calibri" charset="0"/>
                <a:ea typeface="SimSun" charset="0"/>
                <a:cs typeface="Arial" charset="0"/>
              </a:rPr>
              <a:t>Cell,</a:t>
            </a:r>
            <a:r>
              <a:rPr lang="en-US" altLang="zh-CN" sz="1200" dirty="0" smtClean="0">
                <a:latin typeface="Calibri" charset="0"/>
                <a:ea typeface="SimSun" charset="0"/>
                <a:cs typeface="Arial" charset="0"/>
              </a:rPr>
              <a:t> 2002</a:t>
            </a:r>
            <a:endParaRPr lang="en-US" altLang="zh-CN" sz="1200" dirty="0">
              <a:latin typeface="Calibri" charset="0"/>
              <a:ea typeface="SimSun" charset="0"/>
              <a:cs typeface="Arial" charset="0"/>
            </a:endParaRPr>
          </a:p>
        </p:txBody>
      </p:sp>
      <p:sp>
        <p:nvSpPr>
          <p:cNvPr id="15" name="TextBox 14"/>
          <p:cNvSpPr txBox="1"/>
          <p:nvPr/>
        </p:nvSpPr>
        <p:spPr>
          <a:xfrm>
            <a:off x="6768127" y="2493969"/>
            <a:ext cx="1301254" cy="307777"/>
          </a:xfrm>
          <a:prstGeom prst="rect">
            <a:avLst/>
          </a:prstGeom>
          <a:noFill/>
        </p:spPr>
        <p:txBody>
          <a:bodyPr wrap="none" rtlCol="0">
            <a:spAutoFit/>
          </a:bodyPr>
          <a:lstStyle/>
          <a:p>
            <a:r>
              <a:rPr lang="en-US" sz="1400" b="1" dirty="0" smtClean="0"/>
              <a:t>+24.5 Pa Stress</a:t>
            </a:r>
            <a:endParaRPr lang="en-US" sz="1400" b="1" dirty="0"/>
          </a:p>
        </p:txBody>
      </p:sp>
      <p:sp>
        <p:nvSpPr>
          <p:cNvPr id="16" name="Slide Number Placeholder 15"/>
          <p:cNvSpPr>
            <a:spLocks noGrp="1"/>
          </p:cNvSpPr>
          <p:nvPr>
            <p:ph type="sldNum" sz="quarter" idx="12"/>
          </p:nvPr>
        </p:nvSpPr>
        <p:spPr/>
        <p:txBody>
          <a:bodyPr/>
          <a:lstStyle/>
          <a:p>
            <a:fld id="{6F5F5B93-73BC-DA4A-99F3-DB63B9145B1F}" type="slidenum">
              <a:rPr lang="en-US" smtClean="0"/>
              <a:pPr/>
              <a:t>16</a:t>
            </a:fld>
            <a:endParaRPr lang="en-US"/>
          </a:p>
        </p:txBody>
      </p:sp>
      <p:sp>
        <p:nvSpPr>
          <p:cNvPr id="12" name="Oval 11"/>
          <p:cNvSpPr/>
          <p:nvPr/>
        </p:nvSpPr>
        <p:spPr>
          <a:xfrm rot="19235609">
            <a:off x="1013198" y="2741086"/>
            <a:ext cx="589280" cy="1932791"/>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rot="19476812">
            <a:off x="2353980" y="3813913"/>
            <a:ext cx="589280" cy="666062"/>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166986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H3K9-me level depends on intact CSK</a:t>
            </a:r>
            <a:endParaRPr lang="en-US" dirty="0"/>
          </a:p>
        </p:txBody>
      </p:sp>
      <p:grpSp>
        <p:nvGrpSpPr>
          <p:cNvPr id="4" name="Group 3"/>
          <p:cNvGrpSpPr/>
          <p:nvPr/>
        </p:nvGrpSpPr>
        <p:grpSpPr>
          <a:xfrm>
            <a:off x="4654550" y="2923727"/>
            <a:ext cx="4114800" cy="2286000"/>
            <a:chOff x="4267200" y="4636532"/>
            <a:chExt cx="4114800" cy="2286000"/>
          </a:xfrm>
        </p:grpSpPr>
        <p:graphicFrame>
          <p:nvGraphicFramePr>
            <p:cNvPr id="5" name="Chart 4"/>
            <p:cNvGraphicFramePr>
              <a:graphicFrameLocks/>
            </p:cNvGraphicFramePr>
            <p:nvPr>
              <p:extLst>
                <p:ext uri="{D42A27DB-BD31-4B8C-83A1-F6EECF244321}">
                  <p14:modId xmlns:p14="http://schemas.microsoft.com/office/powerpoint/2010/main" xmlns="" val="3387070897"/>
                </p:ext>
              </p:extLst>
            </p:nvPr>
          </p:nvGraphicFramePr>
          <p:xfrm>
            <a:off x="4267200" y="4636532"/>
            <a:ext cx="4114800" cy="2286000"/>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p:cNvCxnSpPr/>
            <p:nvPr/>
          </p:nvCxnSpPr>
          <p:spPr>
            <a:xfrm>
              <a:off x="5410200" y="5104561"/>
              <a:ext cx="76567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6172200" y="5104562"/>
              <a:ext cx="0" cy="8114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5413879" y="5104562"/>
              <a:ext cx="0" cy="8114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410200" y="4997118"/>
              <a:ext cx="1600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410201" y="4866022"/>
              <a:ext cx="243839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7848600" y="4866022"/>
              <a:ext cx="0" cy="8114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5413880" y="4866022"/>
              <a:ext cx="0" cy="8114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477000" y="4722498"/>
              <a:ext cx="377026" cy="246221"/>
            </a:xfrm>
            <a:prstGeom prst="rect">
              <a:avLst/>
            </a:prstGeom>
            <a:noFill/>
          </p:spPr>
          <p:txBody>
            <a:bodyPr wrap="none" rtlCol="0">
              <a:spAutoFit/>
            </a:bodyPr>
            <a:lstStyle/>
            <a:p>
              <a:r>
                <a:rPr lang="en-US" sz="1000" b="1" dirty="0" smtClean="0"/>
                <a:t>***</a:t>
              </a:r>
              <a:endParaRPr lang="en-US" b="1" dirty="0"/>
            </a:p>
          </p:txBody>
        </p:sp>
        <p:sp>
          <p:nvSpPr>
            <p:cNvPr id="14" name="TextBox 13"/>
            <p:cNvSpPr txBox="1"/>
            <p:nvPr/>
          </p:nvSpPr>
          <p:spPr>
            <a:xfrm>
              <a:off x="6096000" y="4835667"/>
              <a:ext cx="377026" cy="246221"/>
            </a:xfrm>
            <a:prstGeom prst="rect">
              <a:avLst/>
            </a:prstGeom>
            <a:noFill/>
          </p:spPr>
          <p:txBody>
            <a:bodyPr wrap="none" rtlCol="0">
              <a:spAutoFit/>
            </a:bodyPr>
            <a:lstStyle/>
            <a:p>
              <a:r>
                <a:rPr lang="en-US" sz="1000" b="1" dirty="0" smtClean="0"/>
                <a:t>***</a:t>
              </a:r>
              <a:endParaRPr lang="en-US" b="1" dirty="0"/>
            </a:p>
          </p:txBody>
        </p:sp>
        <p:sp>
          <p:nvSpPr>
            <p:cNvPr id="15" name="TextBox 14"/>
            <p:cNvSpPr txBox="1"/>
            <p:nvPr/>
          </p:nvSpPr>
          <p:spPr>
            <a:xfrm>
              <a:off x="5575102" y="4958610"/>
              <a:ext cx="377026" cy="246221"/>
            </a:xfrm>
            <a:prstGeom prst="rect">
              <a:avLst/>
            </a:prstGeom>
            <a:noFill/>
          </p:spPr>
          <p:txBody>
            <a:bodyPr wrap="none" rtlCol="0">
              <a:spAutoFit/>
            </a:bodyPr>
            <a:lstStyle/>
            <a:p>
              <a:r>
                <a:rPr lang="en-US" sz="1000" b="1" dirty="0" smtClean="0"/>
                <a:t>***</a:t>
              </a:r>
              <a:endParaRPr lang="en-US" b="1" dirty="0"/>
            </a:p>
          </p:txBody>
        </p:sp>
        <p:cxnSp>
          <p:nvCxnSpPr>
            <p:cNvPr id="16" name="Straight Connector 15"/>
            <p:cNvCxnSpPr/>
            <p:nvPr/>
          </p:nvCxnSpPr>
          <p:spPr>
            <a:xfrm>
              <a:off x="6172200" y="5474417"/>
              <a:ext cx="838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7010400" y="5474418"/>
              <a:ext cx="0" cy="8114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6175879" y="5474418"/>
              <a:ext cx="0" cy="8114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6172200" y="5340891"/>
              <a:ext cx="1676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7848600" y="5340893"/>
              <a:ext cx="0" cy="8114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6175879" y="5340893"/>
              <a:ext cx="0" cy="8114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6901394" y="5149517"/>
              <a:ext cx="312906" cy="246221"/>
            </a:xfrm>
            <a:prstGeom prst="rect">
              <a:avLst/>
            </a:prstGeom>
            <a:noFill/>
          </p:spPr>
          <p:txBody>
            <a:bodyPr wrap="none" rtlCol="0">
              <a:spAutoFit/>
            </a:bodyPr>
            <a:lstStyle/>
            <a:p>
              <a:r>
                <a:rPr lang="en-US" sz="1000" b="1" dirty="0" smtClean="0"/>
                <a:t>**</a:t>
              </a:r>
              <a:endParaRPr lang="en-US" b="1" dirty="0"/>
            </a:p>
          </p:txBody>
        </p:sp>
        <p:sp>
          <p:nvSpPr>
            <p:cNvPr id="23" name="TextBox 22"/>
            <p:cNvSpPr txBox="1"/>
            <p:nvPr/>
          </p:nvSpPr>
          <p:spPr>
            <a:xfrm>
              <a:off x="6440040" y="5301917"/>
              <a:ext cx="341760" cy="246221"/>
            </a:xfrm>
            <a:prstGeom prst="rect">
              <a:avLst/>
            </a:prstGeom>
            <a:noFill/>
          </p:spPr>
          <p:txBody>
            <a:bodyPr wrap="none" rtlCol="0">
              <a:spAutoFit/>
            </a:bodyPr>
            <a:lstStyle/>
            <a:p>
              <a:r>
                <a:rPr lang="en-US" sz="1000" b="1" dirty="0" smtClean="0"/>
                <a:t> **</a:t>
              </a:r>
              <a:endParaRPr lang="en-US" b="1" dirty="0"/>
            </a:p>
          </p:txBody>
        </p:sp>
        <p:cxnSp>
          <p:nvCxnSpPr>
            <p:cNvPr id="24" name="Straight Connector 23"/>
            <p:cNvCxnSpPr/>
            <p:nvPr/>
          </p:nvCxnSpPr>
          <p:spPr>
            <a:xfrm flipV="1">
              <a:off x="7010400" y="4990790"/>
              <a:ext cx="0" cy="8114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5413880" y="4990790"/>
              <a:ext cx="0" cy="8114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6" name="TextBox 4"/>
          <p:cNvSpPr txBox="1">
            <a:spLocks noChangeArrowheads="1"/>
          </p:cNvSpPr>
          <p:nvPr/>
        </p:nvSpPr>
        <p:spPr bwMode="auto">
          <a:xfrm>
            <a:off x="494151" y="6082100"/>
            <a:ext cx="3706814"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en-US" sz="1200" dirty="0" smtClean="0">
                <a:latin typeface="Calibri" pitchFamily="34" charset="0"/>
              </a:rPr>
              <a:t>Wang </a:t>
            </a:r>
            <a:r>
              <a:rPr lang="en-US" sz="1200" i="1" dirty="0">
                <a:latin typeface="Calibri" pitchFamily="34" charset="0"/>
              </a:rPr>
              <a:t>et </a:t>
            </a:r>
            <a:r>
              <a:rPr lang="en-US" sz="1200" i="1" dirty="0" smtClean="0">
                <a:latin typeface="Calibri" pitchFamily="34" charset="0"/>
              </a:rPr>
              <a:t>al</a:t>
            </a:r>
            <a:r>
              <a:rPr lang="en-US" sz="1200" dirty="0" smtClean="0">
                <a:latin typeface="Calibri" pitchFamily="34" charset="0"/>
              </a:rPr>
              <a:t>, </a:t>
            </a:r>
            <a:r>
              <a:rPr lang="en-US" sz="1200" i="1" dirty="0">
                <a:latin typeface="Calibri" pitchFamily="34" charset="0"/>
              </a:rPr>
              <a:t>Nature </a:t>
            </a:r>
            <a:r>
              <a:rPr lang="en-US" sz="1200" i="1" dirty="0" smtClean="0">
                <a:latin typeface="Calibri" pitchFamily="34" charset="0"/>
              </a:rPr>
              <a:t>Reviews Molecular Cell Biology,</a:t>
            </a:r>
            <a:r>
              <a:rPr lang="en-US" sz="1200" dirty="0" smtClean="0">
                <a:latin typeface="Calibri" pitchFamily="34" charset="0"/>
              </a:rPr>
              <a:t> </a:t>
            </a:r>
            <a:r>
              <a:rPr lang="en-US" sz="1200" dirty="0">
                <a:latin typeface="Calibri" pitchFamily="34" charset="0"/>
              </a:rPr>
              <a:t>2009</a:t>
            </a:r>
            <a:endParaRPr lang="zh-CN" altLang="en-US" sz="1200" dirty="0">
              <a:latin typeface="Calibri" pitchFamily="34" charset="0"/>
              <a:ea typeface="SimSun" pitchFamily="2" charset="-122"/>
            </a:endParaRPr>
          </a:p>
        </p:txBody>
      </p:sp>
      <p:pic>
        <p:nvPicPr>
          <p:cNvPr id="27" name="Picture 1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rot="5400000">
            <a:off x="259599" y="2102366"/>
            <a:ext cx="4343400" cy="3539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8" name="Slide Number Placeholder 27"/>
          <p:cNvSpPr>
            <a:spLocks noGrp="1"/>
          </p:cNvSpPr>
          <p:nvPr>
            <p:ph type="sldNum" sz="quarter" idx="12"/>
          </p:nvPr>
        </p:nvSpPr>
        <p:spPr/>
        <p:txBody>
          <a:bodyPr/>
          <a:lstStyle/>
          <a:p>
            <a:fld id="{6F5F5B93-73BC-DA4A-99F3-DB63B9145B1F}" type="slidenum">
              <a:rPr lang="en-US" smtClean="0"/>
              <a:pPr/>
              <a:t>17</a:t>
            </a:fld>
            <a:endParaRPr lang="en-US"/>
          </a:p>
        </p:txBody>
      </p:sp>
      <p:sp>
        <p:nvSpPr>
          <p:cNvPr id="29" name="TextBox 28"/>
          <p:cNvSpPr txBox="1"/>
          <p:nvPr/>
        </p:nvSpPr>
        <p:spPr>
          <a:xfrm>
            <a:off x="7498019" y="3250893"/>
            <a:ext cx="1153008" cy="276999"/>
          </a:xfrm>
          <a:prstGeom prst="rect">
            <a:avLst/>
          </a:prstGeom>
          <a:noFill/>
        </p:spPr>
        <p:txBody>
          <a:bodyPr wrap="none" rtlCol="0">
            <a:spAutoFit/>
          </a:bodyPr>
          <a:lstStyle/>
          <a:p>
            <a:r>
              <a:rPr lang="en-US" sz="1200" b="1" dirty="0" smtClean="0"/>
              <a:t>8kPa Collagen I</a:t>
            </a:r>
            <a:endParaRPr lang="en-US" sz="1200" b="1" dirty="0"/>
          </a:p>
        </p:txBody>
      </p:sp>
    </p:spTree>
    <p:extLst>
      <p:ext uri="{BB962C8B-B14F-4D97-AF65-F5344CB8AC3E}">
        <p14:creationId xmlns:p14="http://schemas.microsoft.com/office/powerpoint/2010/main" xmlns="" val="396094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07" y="142240"/>
            <a:ext cx="9049986" cy="995680"/>
          </a:xfrm>
        </p:spPr>
        <p:txBody>
          <a:bodyPr>
            <a:noAutofit/>
          </a:bodyPr>
          <a:lstStyle/>
          <a:p>
            <a:r>
              <a:rPr lang="en-US" dirty="0" smtClean="0"/>
              <a:t>Force-induced H3K9-me depends on </a:t>
            </a:r>
            <a:r>
              <a:rPr lang="en-US" dirty="0" err="1" smtClean="0"/>
              <a:t>methyltransferases</a:t>
            </a:r>
            <a:endParaRPr lang="en-US" dirty="0"/>
          </a:p>
        </p:txBody>
      </p:sp>
      <p:sp>
        <p:nvSpPr>
          <p:cNvPr id="18" name="Slide Number Placeholder 17"/>
          <p:cNvSpPr>
            <a:spLocks noGrp="1"/>
          </p:cNvSpPr>
          <p:nvPr>
            <p:ph type="sldNum" sz="quarter" idx="12"/>
          </p:nvPr>
        </p:nvSpPr>
        <p:spPr/>
        <p:txBody>
          <a:bodyPr/>
          <a:lstStyle/>
          <a:p>
            <a:fld id="{6F5F5B93-73BC-DA4A-99F3-DB63B9145B1F}" type="slidenum">
              <a:rPr lang="en-US" smtClean="0"/>
              <a:pPr/>
              <a:t>18</a:t>
            </a:fld>
            <a:endParaRPr lang="en-US"/>
          </a:p>
        </p:txBody>
      </p:sp>
      <p:grpSp>
        <p:nvGrpSpPr>
          <p:cNvPr id="19" name="Group 18"/>
          <p:cNvGrpSpPr/>
          <p:nvPr/>
        </p:nvGrpSpPr>
        <p:grpSpPr>
          <a:xfrm>
            <a:off x="693311" y="3827965"/>
            <a:ext cx="7756264" cy="2744481"/>
            <a:chOff x="705641" y="3815636"/>
            <a:chExt cx="7756264" cy="2744481"/>
          </a:xfrm>
        </p:grpSpPr>
        <p:grpSp>
          <p:nvGrpSpPr>
            <p:cNvPr id="4" name="Group 3"/>
            <p:cNvGrpSpPr/>
            <p:nvPr/>
          </p:nvGrpSpPr>
          <p:grpSpPr>
            <a:xfrm>
              <a:off x="4820801" y="3815636"/>
              <a:ext cx="3641104" cy="2708858"/>
              <a:chOff x="5806440" y="2590800"/>
              <a:chExt cx="3108960" cy="2286000"/>
            </a:xfrm>
          </p:grpSpPr>
          <p:graphicFrame>
            <p:nvGraphicFramePr>
              <p:cNvPr id="5" name="Chart 4"/>
              <p:cNvGraphicFramePr>
                <a:graphicFrameLocks/>
              </p:cNvGraphicFramePr>
              <p:nvPr>
                <p:extLst>
                  <p:ext uri="{D42A27DB-BD31-4B8C-83A1-F6EECF244321}">
                    <p14:modId xmlns:p14="http://schemas.microsoft.com/office/powerpoint/2010/main" xmlns="" val="1378193797"/>
                  </p:ext>
                </p:extLst>
              </p:nvPr>
            </p:nvGraphicFramePr>
            <p:xfrm>
              <a:off x="5806440" y="2590800"/>
              <a:ext cx="3108960" cy="22860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7972622" y="2776146"/>
                <a:ext cx="352982" cy="369332"/>
              </a:xfrm>
              <a:prstGeom prst="rect">
                <a:avLst/>
              </a:prstGeom>
              <a:noFill/>
            </p:spPr>
            <p:txBody>
              <a:bodyPr wrap="none" rtlCol="0">
                <a:spAutoFit/>
              </a:bodyPr>
              <a:lstStyle/>
              <a:p>
                <a:r>
                  <a:rPr lang="en-US" dirty="0" smtClean="0"/>
                  <a:t> *</a:t>
                </a:r>
                <a:endParaRPr lang="en-US" dirty="0"/>
              </a:p>
            </p:txBody>
          </p:sp>
        </p:grpSp>
        <p:grpSp>
          <p:nvGrpSpPr>
            <p:cNvPr id="7" name="Group 6"/>
            <p:cNvGrpSpPr/>
            <p:nvPr/>
          </p:nvGrpSpPr>
          <p:grpSpPr>
            <a:xfrm>
              <a:off x="705641" y="3815636"/>
              <a:ext cx="3515966" cy="2624866"/>
              <a:chOff x="5486400" y="4572000"/>
              <a:chExt cx="3140880" cy="2286000"/>
            </a:xfrm>
          </p:grpSpPr>
          <p:graphicFrame>
            <p:nvGraphicFramePr>
              <p:cNvPr id="8" name="Chart 7"/>
              <p:cNvGraphicFramePr>
                <a:graphicFrameLocks/>
              </p:cNvGraphicFramePr>
              <p:nvPr>
                <p:extLst>
                  <p:ext uri="{D42A27DB-BD31-4B8C-83A1-F6EECF244321}">
                    <p14:modId xmlns:p14="http://schemas.microsoft.com/office/powerpoint/2010/main" xmlns="" val="1765402977"/>
                  </p:ext>
                </p:extLst>
              </p:nvPr>
            </p:nvGraphicFramePr>
            <p:xfrm>
              <a:off x="5486400" y="4572000"/>
              <a:ext cx="3140880" cy="2286000"/>
            </p:xfrm>
            <a:graphic>
              <a:graphicData uri="http://schemas.openxmlformats.org/drawingml/2006/chart">
                <c:chart xmlns:c="http://schemas.openxmlformats.org/drawingml/2006/chart" xmlns:r="http://schemas.openxmlformats.org/officeDocument/2006/relationships" r:id="rId4"/>
              </a:graphicData>
            </a:graphic>
          </p:graphicFrame>
          <p:cxnSp>
            <p:nvCxnSpPr>
              <p:cNvPr id="9" name="Straight Connector 8"/>
              <p:cNvCxnSpPr/>
              <p:nvPr/>
            </p:nvCxnSpPr>
            <p:spPr>
              <a:xfrm>
                <a:off x="6568864" y="5045183"/>
                <a:ext cx="78403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7341023" y="5045184"/>
                <a:ext cx="0" cy="8114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6572543" y="5045184"/>
                <a:ext cx="0" cy="8114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6807623" y="4889892"/>
                <a:ext cx="377026" cy="246221"/>
              </a:xfrm>
              <a:prstGeom prst="rect">
                <a:avLst/>
              </a:prstGeom>
              <a:noFill/>
            </p:spPr>
            <p:txBody>
              <a:bodyPr wrap="none" rtlCol="0">
                <a:spAutoFit/>
              </a:bodyPr>
              <a:lstStyle/>
              <a:p>
                <a:r>
                  <a:rPr lang="en-US" sz="1000" b="1" dirty="0" smtClean="0"/>
                  <a:t>***</a:t>
                </a:r>
                <a:endParaRPr lang="en-US" b="1" dirty="0"/>
              </a:p>
            </p:txBody>
          </p:sp>
          <p:cxnSp>
            <p:nvCxnSpPr>
              <p:cNvPr id="13" name="Straight Connector 12"/>
              <p:cNvCxnSpPr/>
              <p:nvPr/>
            </p:nvCxnSpPr>
            <p:spPr>
              <a:xfrm>
                <a:off x="6560842" y="4909814"/>
                <a:ext cx="152684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8087686" y="4909816"/>
                <a:ext cx="0" cy="8114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6564522" y="4909816"/>
                <a:ext cx="0" cy="8114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192597" y="4720609"/>
                <a:ext cx="377026" cy="246221"/>
              </a:xfrm>
              <a:prstGeom prst="rect">
                <a:avLst/>
              </a:prstGeom>
              <a:noFill/>
            </p:spPr>
            <p:txBody>
              <a:bodyPr wrap="none" rtlCol="0">
                <a:spAutoFit/>
              </a:bodyPr>
              <a:lstStyle/>
              <a:p>
                <a:r>
                  <a:rPr lang="en-US" sz="1000" b="1" dirty="0" smtClean="0"/>
                  <a:t>***</a:t>
                </a:r>
                <a:endParaRPr lang="en-US" b="1" dirty="0"/>
              </a:p>
            </p:txBody>
          </p:sp>
        </p:grpSp>
        <p:sp>
          <p:nvSpPr>
            <p:cNvPr id="17" name="TextBox 16"/>
            <p:cNvSpPr txBox="1"/>
            <p:nvPr/>
          </p:nvSpPr>
          <p:spPr>
            <a:xfrm>
              <a:off x="6913830" y="4760503"/>
              <a:ext cx="1301254" cy="307777"/>
            </a:xfrm>
            <a:prstGeom prst="rect">
              <a:avLst/>
            </a:prstGeom>
            <a:noFill/>
          </p:spPr>
          <p:txBody>
            <a:bodyPr wrap="none" rtlCol="0">
              <a:spAutoFit/>
            </a:bodyPr>
            <a:lstStyle/>
            <a:p>
              <a:r>
                <a:rPr lang="en-US" sz="1400" b="1" dirty="0" smtClean="0"/>
                <a:t>+24.5 Pa Stress</a:t>
              </a:r>
              <a:endParaRPr lang="en-US" sz="1400" b="1" dirty="0"/>
            </a:p>
          </p:txBody>
        </p:sp>
        <p:sp>
          <p:nvSpPr>
            <p:cNvPr id="3" name="TextBox 2"/>
            <p:cNvSpPr txBox="1"/>
            <p:nvPr/>
          </p:nvSpPr>
          <p:spPr>
            <a:xfrm>
              <a:off x="2891340" y="4483504"/>
              <a:ext cx="1153008" cy="276999"/>
            </a:xfrm>
            <a:prstGeom prst="rect">
              <a:avLst/>
            </a:prstGeom>
            <a:noFill/>
          </p:spPr>
          <p:txBody>
            <a:bodyPr wrap="none" rtlCol="0">
              <a:spAutoFit/>
            </a:bodyPr>
            <a:lstStyle/>
            <a:p>
              <a:r>
                <a:rPr lang="en-US" sz="1200" b="1" dirty="0" smtClean="0"/>
                <a:t>8kPa Collagen I</a:t>
              </a:r>
              <a:endParaRPr lang="en-US" sz="1200" b="1" dirty="0"/>
            </a:p>
          </p:txBody>
        </p:sp>
        <p:sp>
          <p:nvSpPr>
            <p:cNvPr id="20" name="Rectangle 19"/>
            <p:cNvSpPr/>
            <p:nvPr/>
          </p:nvSpPr>
          <p:spPr>
            <a:xfrm>
              <a:off x="2781744" y="6304863"/>
              <a:ext cx="255900" cy="25525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1" name="Rectangle 20"/>
          <p:cNvSpPr/>
          <p:nvPr/>
        </p:nvSpPr>
        <p:spPr>
          <a:xfrm>
            <a:off x="2764764" y="6601840"/>
            <a:ext cx="255900" cy="25525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6" name="Group 55"/>
          <p:cNvGrpSpPr/>
          <p:nvPr/>
        </p:nvGrpSpPr>
        <p:grpSpPr>
          <a:xfrm>
            <a:off x="3798397" y="1069352"/>
            <a:ext cx="4377579" cy="2348362"/>
            <a:chOff x="4258596" y="1206654"/>
            <a:chExt cx="4377579" cy="2348362"/>
          </a:xfrm>
        </p:grpSpPr>
        <p:sp>
          <p:nvSpPr>
            <p:cNvPr id="38" name="文本框 15"/>
            <p:cNvSpPr txBox="1"/>
            <p:nvPr/>
          </p:nvSpPr>
          <p:spPr>
            <a:xfrm>
              <a:off x="4258596" y="1727093"/>
              <a:ext cx="1619480" cy="307777"/>
            </a:xfrm>
            <a:prstGeom prst="rect">
              <a:avLst/>
            </a:prstGeom>
            <a:noFill/>
          </p:spPr>
          <p:txBody>
            <a:bodyPr wrap="square" rtlCol="0">
              <a:spAutoFit/>
            </a:bodyPr>
            <a:lstStyle/>
            <a:p>
              <a:pPr algn="r"/>
              <a:r>
                <a:rPr lang="en-US" altLang="zh-CN" sz="1400" b="1" dirty="0" smtClean="0">
                  <a:latin typeface="Arial" panose="020B0604020202020204" pitchFamily="34" charset="0"/>
                  <a:cs typeface="Arial" panose="020B0604020202020204" pitchFamily="34" charset="0"/>
                </a:rPr>
                <a:t>G9a</a:t>
              </a:r>
              <a:endParaRPr lang="zh-CN" altLang="en-US" sz="1400" b="1" dirty="0">
                <a:latin typeface="Arial" panose="020B0604020202020204" pitchFamily="34" charset="0"/>
                <a:cs typeface="Arial" panose="020B0604020202020204" pitchFamily="34" charset="0"/>
              </a:endParaRPr>
            </a:p>
          </p:txBody>
        </p:sp>
        <p:sp>
          <p:nvSpPr>
            <p:cNvPr id="42" name="文本框 19"/>
            <p:cNvSpPr txBox="1"/>
            <p:nvPr/>
          </p:nvSpPr>
          <p:spPr>
            <a:xfrm>
              <a:off x="4258596" y="2392889"/>
              <a:ext cx="1619480" cy="307777"/>
            </a:xfrm>
            <a:prstGeom prst="rect">
              <a:avLst/>
            </a:prstGeom>
            <a:noFill/>
          </p:spPr>
          <p:txBody>
            <a:bodyPr wrap="square" rtlCol="0">
              <a:spAutoFit/>
            </a:bodyPr>
            <a:lstStyle>
              <a:defPPr>
                <a:defRPr lang="en-US"/>
              </a:defPPr>
              <a:lvl1pPr>
                <a:defRPr sz="1400" b="1">
                  <a:latin typeface="Arial" panose="020B0604020202020204" pitchFamily="34" charset="0"/>
                  <a:cs typeface="Arial" panose="020B0604020202020204" pitchFamily="34" charset="0"/>
                </a:defRPr>
              </a:lvl1pPr>
            </a:lstStyle>
            <a:p>
              <a:pPr algn="r"/>
              <a:r>
                <a:rPr lang="en-US" altLang="zh-CN" dirty="0"/>
                <a:t>SUV39h1</a:t>
              </a:r>
              <a:endParaRPr lang="zh-CN" altLang="en-US" dirty="0"/>
            </a:p>
          </p:txBody>
        </p:sp>
        <p:sp>
          <p:nvSpPr>
            <p:cNvPr id="43" name="文本框 20"/>
            <p:cNvSpPr txBox="1"/>
            <p:nvPr/>
          </p:nvSpPr>
          <p:spPr>
            <a:xfrm>
              <a:off x="4258596" y="3081626"/>
              <a:ext cx="1619480" cy="307777"/>
            </a:xfrm>
            <a:prstGeom prst="rect">
              <a:avLst/>
            </a:prstGeom>
            <a:noFill/>
          </p:spPr>
          <p:txBody>
            <a:bodyPr wrap="square" rtlCol="0">
              <a:spAutoFit/>
            </a:bodyPr>
            <a:lstStyle>
              <a:defPPr>
                <a:defRPr lang="en-US"/>
              </a:defPPr>
              <a:lvl1pPr>
                <a:defRPr sz="1400" b="1">
                  <a:latin typeface="Arial" panose="020B0604020202020204" pitchFamily="34" charset="0"/>
                  <a:cs typeface="Arial" panose="020B0604020202020204" pitchFamily="34" charset="0"/>
                </a:defRPr>
              </a:lvl1pPr>
            </a:lstStyle>
            <a:p>
              <a:pPr algn="r"/>
              <a:r>
                <a:rPr lang="en-US" altLang="zh-CN" dirty="0"/>
                <a:t>GAPDH</a:t>
              </a:r>
              <a:endParaRPr lang="zh-CN" altLang="en-US" dirty="0"/>
            </a:p>
          </p:txBody>
        </p:sp>
        <p:pic>
          <p:nvPicPr>
            <p:cNvPr id="44" name="图片 21"/>
            <p:cNvPicPr>
              <a:picLocks/>
            </p:cNvPicPr>
            <p:nvPr/>
          </p:nvPicPr>
          <p:blipFill rotWithShape="1">
            <a:blip r:embed="rId5">
              <a:extLst>
                <a:ext uri="{28A0092B-C50C-407E-A947-70E740481C1C}">
                  <a14:useLocalDpi xmlns:a14="http://schemas.microsoft.com/office/drawing/2010/main" xmlns="" val="0"/>
                </a:ext>
              </a:extLst>
            </a:blip>
            <a:srcRect r="62721"/>
            <a:stretch/>
          </p:blipFill>
          <p:spPr>
            <a:xfrm>
              <a:off x="7261093" y="2946616"/>
              <a:ext cx="1093772" cy="608400"/>
            </a:xfrm>
            <a:prstGeom prst="rect">
              <a:avLst/>
            </a:prstGeom>
            <a:ln>
              <a:solidFill>
                <a:schemeClr val="tx1"/>
              </a:solidFill>
            </a:ln>
          </p:spPr>
        </p:pic>
        <p:pic>
          <p:nvPicPr>
            <p:cNvPr id="45" name="图片 22"/>
            <p:cNvPicPr>
              <a:picLocks/>
            </p:cNvPicPr>
            <p:nvPr/>
          </p:nvPicPr>
          <p:blipFill>
            <a:blip r:embed="rId6">
              <a:extLst>
                <a:ext uri="{BEBA8EAE-BF5A-486C-A8C5-ECC9F3942E4B}">
                  <a14:imgProps xmlns:a14="http://schemas.microsoft.com/office/drawing/2010/main" xmlns="">
                    <a14:imgLayer r:embed="rId7">
                      <a14:imgEffect>
                        <a14:brightnessContrast contrast="20000"/>
                      </a14:imgEffect>
                    </a14:imgLayer>
                  </a14:imgProps>
                </a:ext>
                <a:ext uri="{28A0092B-C50C-407E-A947-70E740481C1C}">
                  <a14:useLocalDpi xmlns:a14="http://schemas.microsoft.com/office/drawing/2010/main" xmlns="" val="0"/>
                </a:ext>
              </a:extLst>
            </a:blip>
            <a:stretch>
              <a:fillRect/>
            </a:stretch>
          </p:blipFill>
          <p:spPr>
            <a:xfrm>
              <a:off x="5987187" y="2264003"/>
              <a:ext cx="1144800" cy="608400"/>
            </a:xfrm>
            <a:prstGeom prst="rect">
              <a:avLst/>
            </a:prstGeom>
            <a:ln>
              <a:solidFill>
                <a:schemeClr val="tx1"/>
              </a:solidFill>
            </a:ln>
          </p:spPr>
        </p:pic>
        <p:pic>
          <p:nvPicPr>
            <p:cNvPr id="47" name="图片 24"/>
            <p:cNvPicPr>
              <a:picLocks/>
            </p:cNvPicPr>
            <p:nvPr/>
          </p:nvPicPr>
          <p:blipFill>
            <a:blip r:embed="rId8">
              <a:extLst>
                <a:ext uri="{BEBA8EAE-BF5A-486C-A8C5-ECC9F3942E4B}">
                  <a14:imgProps xmlns:a14="http://schemas.microsoft.com/office/drawing/2010/main" xmlns="">
                    <a14:imgLayer r:embed="rId9">
                      <a14:imgEffect>
                        <a14:brightnessContrast contrast="20000"/>
                      </a14:imgEffect>
                    </a14:imgLayer>
                  </a14:imgProps>
                </a:ext>
                <a:ext uri="{28A0092B-C50C-407E-A947-70E740481C1C}">
                  <a14:useLocalDpi xmlns:a14="http://schemas.microsoft.com/office/drawing/2010/main" xmlns="" val="0"/>
                </a:ext>
              </a:extLst>
            </a:blip>
            <a:stretch>
              <a:fillRect/>
            </a:stretch>
          </p:blipFill>
          <p:spPr>
            <a:xfrm>
              <a:off x="5987187" y="1599267"/>
              <a:ext cx="1144800" cy="608400"/>
            </a:xfrm>
            <a:prstGeom prst="rect">
              <a:avLst/>
            </a:prstGeom>
            <a:ln>
              <a:solidFill>
                <a:schemeClr val="tx1"/>
              </a:solidFill>
            </a:ln>
          </p:spPr>
        </p:pic>
        <p:pic>
          <p:nvPicPr>
            <p:cNvPr id="48" name="图片 25"/>
            <p:cNvPicPr>
              <a:picLocks noChangeAspect="1"/>
            </p:cNvPicPr>
            <p:nvPr/>
          </p:nvPicPr>
          <p:blipFill>
            <a:blip r:embed="rId10">
              <a:extLst>
                <a:ext uri="{BEBA8EAE-BF5A-486C-A8C5-ECC9F3942E4B}">
                  <a14:imgProps xmlns:a14="http://schemas.microsoft.com/office/drawing/2010/main" xmlns="">
                    <a14:imgLayer r:embed="rId11">
                      <a14:imgEffect>
                        <a14:brightnessContrast contrast="20000"/>
                      </a14:imgEffect>
                    </a14:imgLayer>
                  </a14:imgProps>
                </a:ext>
                <a:ext uri="{28A0092B-C50C-407E-A947-70E740481C1C}">
                  <a14:useLocalDpi xmlns:a14="http://schemas.microsoft.com/office/drawing/2010/main" xmlns="" val="0"/>
                </a:ext>
              </a:extLst>
            </a:blip>
            <a:stretch>
              <a:fillRect/>
            </a:stretch>
          </p:blipFill>
          <p:spPr>
            <a:xfrm>
              <a:off x="5987187" y="2940864"/>
              <a:ext cx="1143792" cy="608400"/>
            </a:xfrm>
            <a:prstGeom prst="rect">
              <a:avLst/>
            </a:prstGeom>
            <a:ln>
              <a:solidFill>
                <a:schemeClr val="tx1"/>
              </a:solidFill>
            </a:ln>
          </p:spPr>
        </p:pic>
        <p:pic>
          <p:nvPicPr>
            <p:cNvPr id="36" name="图片 35"/>
            <p:cNvPicPr>
              <a:picLocks/>
            </p:cNvPicPr>
            <p:nvPr/>
          </p:nvPicPr>
          <p:blipFill rotWithShape="1">
            <a:blip r:embed="rId12">
              <a:extLst>
                <a:ext uri="{BEBA8EAE-BF5A-486C-A8C5-ECC9F3942E4B}">
                  <a14:imgProps xmlns:a14="http://schemas.microsoft.com/office/drawing/2010/main" xmlns="">
                    <a14:imgLayer r:embed="rId13">
                      <a14:imgEffect>
                        <a14:brightnessContrast bright="-20000" contrast="-40000"/>
                      </a14:imgEffect>
                    </a14:imgLayer>
                  </a14:imgProps>
                </a:ext>
                <a:ext uri="{28A0092B-C50C-407E-A947-70E740481C1C}">
                  <a14:useLocalDpi xmlns:a14="http://schemas.microsoft.com/office/drawing/2010/main" xmlns="" val="0"/>
                </a:ext>
              </a:extLst>
            </a:blip>
            <a:srcRect r="62721"/>
            <a:stretch/>
          </p:blipFill>
          <p:spPr>
            <a:xfrm>
              <a:off x="7261093" y="1605993"/>
              <a:ext cx="1093772" cy="608400"/>
            </a:xfrm>
            <a:prstGeom prst="rect">
              <a:avLst/>
            </a:prstGeom>
            <a:solidFill>
              <a:schemeClr val="tx1"/>
            </a:solidFill>
            <a:ln>
              <a:solidFill>
                <a:schemeClr val="tx1"/>
              </a:solidFill>
            </a:ln>
          </p:spPr>
        </p:pic>
        <p:pic>
          <p:nvPicPr>
            <p:cNvPr id="37" name="图片 36"/>
            <p:cNvPicPr>
              <a:picLocks/>
            </p:cNvPicPr>
            <p:nvPr/>
          </p:nvPicPr>
          <p:blipFill rotWithShape="1">
            <a:blip r:embed="rId14">
              <a:extLst>
                <a:ext uri="{BEBA8EAE-BF5A-486C-A8C5-ECC9F3942E4B}">
                  <a14:imgProps xmlns:a14="http://schemas.microsoft.com/office/drawing/2010/main" xmlns="">
                    <a14:imgLayer r:embed="rId15">
                      <a14:imgEffect>
                        <a14:brightnessContrast bright="-40000" contrast="-40000"/>
                      </a14:imgEffect>
                    </a14:imgLayer>
                  </a14:imgProps>
                </a:ext>
                <a:ext uri="{28A0092B-C50C-407E-A947-70E740481C1C}">
                  <a14:useLocalDpi xmlns:a14="http://schemas.microsoft.com/office/drawing/2010/main" xmlns="" val="0"/>
                </a:ext>
              </a:extLst>
            </a:blip>
            <a:srcRect r="62721"/>
            <a:stretch/>
          </p:blipFill>
          <p:spPr>
            <a:xfrm>
              <a:off x="7261093" y="2273238"/>
              <a:ext cx="1093772" cy="608400"/>
            </a:xfrm>
            <a:prstGeom prst="rect">
              <a:avLst/>
            </a:prstGeom>
            <a:ln>
              <a:solidFill>
                <a:schemeClr val="tx1"/>
              </a:solidFill>
            </a:ln>
          </p:spPr>
        </p:pic>
        <p:sp>
          <p:nvSpPr>
            <p:cNvPr id="49" name="文本框 19"/>
            <p:cNvSpPr txBox="1"/>
            <p:nvPr/>
          </p:nvSpPr>
          <p:spPr>
            <a:xfrm>
              <a:off x="5749847" y="1206654"/>
              <a:ext cx="1619480" cy="307777"/>
            </a:xfrm>
            <a:prstGeom prst="rect">
              <a:avLst/>
            </a:prstGeom>
            <a:noFill/>
          </p:spPr>
          <p:txBody>
            <a:bodyPr wrap="square" rtlCol="0">
              <a:spAutoFit/>
            </a:bodyPr>
            <a:lstStyle>
              <a:defPPr>
                <a:defRPr lang="en-US"/>
              </a:defPPr>
              <a:lvl1pPr>
                <a:defRPr sz="1400" b="1">
                  <a:latin typeface="Arial" panose="020B0604020202020204" pitchFamily="34" charset="0"/>
                  <a:cs typeface="Arial" panose="020B0604020202020204" pitchFamily="34" charset="0"/>
                </a:defRPr>
              </a:lvl1pPr>
            </a:lstStyle>
            <a:p>
              <a:pPr algn="ctr"/>
              <a:r>
                <a:rPr lang="en-US" altLang="zh-CN" dirty="0" smtClean="0"/>
                <a:t>Control Cells</a:t>
              </a:r>
              <a:endParaRPr lang="zh-CN" altLang="en-US" dirty="0"/>
            </a:p>
          </p:txBody>
        </p:sp>
        <p:sp>
          <p:nvSpPr>
            <p:cNvPr id="50" name="文本框 19"/>
            <p:cNvSpPr txBox="1"/>
            <p:nvPr/>
          </p:nvSpPr>
          <p:spPr>
            <a:xfrm>
              <a:off x="7016695" y="1206654"/>
              <a:ext cx="1619480" cy="307777"/>
            </a:xfrm>
            <a:prstGeom prst="rect">
              <a:avLst/>
            </a:prstGeom>
            <a:noFill/>
          </p:spPr>
          <p:txBody>
            <a:bodyPr wrap="square" rtlCol="0">
              <a:spAutoFit/>
            </a:bodyPr>
            <a:lstStyle>
              <a:defPPr>
                <a:defRPr lang="en-US"/>
              </a:defPPr>
              <a:lvl1pPr>
                <a:defRPr sz="1400" b="1">
                  <a:latin typeface="Arial" panose="020B0604020202020204" pitchFamily="34" charset="0"/>
                  <a:cs typeface="Arial" panose="020B0604020202020204" pitchFamily="34" charset="0"/>
                </a:defRPr>
              </a:lvl1pPr>
            </a:lstStyle>
            <a:p>
              <a:pPr algn="ctr"/>
              <a:r>
                <a:rPr lang="en-US" altLang="zh-CN" dirty="0" smtClean="0"/>
                <a:t>TRC</a:t>
              </a:r>
              <a:endParaRPr lang="zh-CN" altLang="en-US" dirty="0"/>
            </a:p>
          </p:txBody>
        </p:sp>
      </p:grpSp>
      <p:grpSp>
        <p:nvGrpSpPr>
          <p:cNvPr id="51" name="Group 50"/>
          <p:cNvGrpSpPr>
            <a:grpSpLocks noChangeAspect="1"/>
          </p:cNvGrpSpPr>
          <p:nvPr/>
        </p:nvGrpSpPr>
        <p:grpSpPr>
          <a:xfrm>
            <a:off x="916025" y="901885"/>
            <a:ext cx="2512580" cy="2926080"/>
            <a:chOff x="4800672" y="1857926"/>
            <a:chExt cx="1969209" cy="2293291"/>
          </a:xfrm>
        </p:grpSpPr>
        <p:pic>
          <p:nvPicPr>
            <p:cNvPr id="52" name="Picture 51"/>
            <p:cNvPicPr>
              <a:picLocks noChangeAspect="1"/>
            </p:cNvPicPr>
            <p:nvPr/>
          </p:nvPicPr>
          <p:blipFill rotWithShape="1">
            <a:blip r:embed="rId16">
              <a:extLst>
                <a:ext uri="{BEBA8EAE-BF5A-486C-A8C5-ECC9F3942E4B}">
                  <a14:imgProps xmlns:a14="http://schemas.microsoft.com/office/drawing/2010/main" xmlns="">
                    <a14:imgLayer r:embed="rId17">
                      <a14:imgEffect>
                        <a14:saturation sat="200000"/>
                      </a14:imgEffect>
                    </a14:imgLayer>
                  </a14:imgProps>
                </a:ext>
              </a:extLst>
            </a:blip>
            <a:srcRect l="51478" r="26208" b="10006"/>
            <a:stretch/>
          </p:blipFill>
          <p:spPr>
            <a:xfrm>
              <a:off x="4800672" y="1857926"/>
              <a:ext cx="1969209" cy="2293291"/>
            </a:xfrm>
            <a:prstGeom prst="rect">
              <a:avLst/>
            </a:prstGeom>
          </p:spPr>
        </p:pic>
        <p:grpSp>
          <p:nvGrpSpPr>
            <p:cNvPr id="53" name="Group 52"/>
            <p:cNvGrpSpPr/>
            <p:nvPr/>
          </p:nvGrpSpPr>
          <p:grpSpPr>
            <a:xfrm>
              <a:off x="4988219" y="2243808"/>
              <a:ext cx="543002" cy="271462"/>
              <a:chOff x="2697456" y="2976563"/>
              <a:chExt cx="543002" cy="271462"/>
            </a:xfrm>
          </p:grpSpPr>
          <p:sp>
            <p:nvSpPr>
              <p:cNvPr id="54" name="Oval 53"/>
              <p:cNvSpPr/>
              <p:nvPr/>
            </p:nvSpPr>
            <p:spPr>
              <a:xfrm>
                <a:off x="2738438" y="2976563"/>
                <a:ext cx="481012" cy="271462"/>
              </a:xfrm>
              <a:prstGeom prst="ellipse">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TextBox 54"/>
              <p:cNvSpPr txBox="1"/>
              <p:nvPr/>
            </p:nvSpPr>
            <p:spPr>
              <a:xfrm>
                <a:off x="2697456" y="3004572"/>
                <a:ext cx="543002" cy="199004"/>
              </a:xfrm>
              <a:prstGeom prst="rect">
                <a:avLst/>
              </a:prstGeom>
              <a:noFill/>
            </p:spPr>
            <p:txBody>
              <a:bodyPr wrap="none" rtlCol="0">
                <a:spAutoFit/>
              </a:bodyPr>
              <a:lstStyle/>
              <a:p>
                <a:r>
                  <a:rPr lang="en-US" sz="1050" b="1" dirty="0" smtClean="0">
                    <a:solidFill>
                      <a:schemeClr val="tx1">
                        <a:lumMod val="75000"/>
                        <a:lumOff val="25000"/>
                      </a:schemeClr>
                    </a:solidFill>
                  </a:rPr>
                  <a:t>SUV39h1</a:t>
                </a:r>
                <a:endParaRPr lang="en-US" sz="1050" b="1" dirty="0">
                  <a:solidFill>
                    <a:schemeClr val="tx1">
                      <a:lumMod val="75000"/>
                      <a:lumOff val="25000"/>
                    </a:schemeClr>
                  </a:solidFill>
                </a:endParaRPr>
              </a:p>
            </p:txBody>
          </p:sp>
        </p:grpSp>
      </p:grpSp>
      <p:sp>
        <p:nvSpPr>
          <p:cNvPr id="57" name="TextBox 7"/>
          <p:cNvSpPr txBox="1">
            <a:spLocks noChangeArrowheads="1"/>
          </p:cNvSpPr>
          <p:nvPr/>
        </p:nvSpPr>
        <p:spPr bwMode="auto">
          <a:xfrm>
            <a:off x="1641048" y="3252101"/>
            <a:ext cx="2283318"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r>
              <a:rPr lang="en-US" altLang="zh-CN" sz="1200" dirty="0" smtClean="0">
                <a:latin typeface="Calibri" charset="0"/>
                <a:ea typeface="SimSun" charset="0"/>
                <a:cs typeface="Arial" charset="0"/>
              </a:rPr>
              <a:t>Adapted from Cedar &amp; Bergman, </a:t>
            </a:r>
            <a:r>
              <a:rPr lang="en-US" altLang="zh-CN" sz="1200" i="1" dirty="0">
                <a:latin typeface="Calibri" charset="0"/>
                <a:ea typeface="SimSun" charset="0"/>
                <a:cs typeface="Arial" charset="0"/>
              </a:rPr>
              <a:t>Nature </a:t>
            </a:r>
            <a:r>
              <a:rPr lang="en-US" altLang="zh-CN" sz="1200" i="1" dirty="0" smtClean="0">
                <a:latin typeface="Calibri" charset="0"/>
                <a:ea typeface="SimSun" charset="0"/>
                <a:cs typeface="Arial" charset="0"/>
              </a:rPr>
              <a:t>Reviews Genetics,</a:t>
            </a:r>
            <a:r>
              <a:rPr lang="en-US" altLang="zh-CN" sz="1200" dirty="0" smtClean="0">
                <a:latin typeface="Calibri" charset="0"/>
                <a:ea typeface="SimSun" charset="0"/>
                <a:cs typeface="Arial" charset="0"/>
              </a:rPr>
              <a:t> 2009</a:t>
            </a:r>
            <a:endParaRPr lang="en-US" altLang="zh-CN" sz="1200" dirty="0">
              <a:latin typeface="Calibri" charset="0"/>
              <a:ea typeface="SimSun" charset="0"/>
              <a:cs typeface="Arial" charset="0"/>
            </a:endParaRPr>
          </a:p>
        </p:txBody>
      </p:sp>
    </p:spTree>
    <p:extLst>
      <p:ext uri="{BB962C8B-B14F-4D97-AF65-F5344CB8AC3E}">
        <p14:creationId xmlns:p14="http://schemas.microsoft.com/office/powerpoint/2010/main" xmlns="" val="175807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42240"/>
            <a:ext cx="8839200" cy="995680"/>
          </a:xfrm>
        </p:spPr>
        <p:txBody>
          <a:bodyPr>
            <a:normAutofit/>
          </a:bodyPr>
          <a:lstStyle/>
          <a:p>
            <a:r>
              <a:rPr lang="en-US" altLang="zh-CN" dirty="0" smtClean="0"/>
              <a:t>Soft matrix-mediated </a:t>
            </a:r>
            <a:r>
              <a:rPr lang="en-US" altLang="zh-CN" dirty="0"/>
              <a:t>H3K9 </a:t>
            </a:r>
            <a:r>
              <a:rPr lang="en-US" altLang="zh-CN" dirty="0" smtClean="0"/>
              <a:t>demethylation and </a:t>
            </a:r>
            <a:r>
              <a:rPr lang="en-US" altLang="zh-CN" dirty="0"/>
              <a:t>Sox2 </a:t>
            </a:r>
            <a:r>
              <a:rPr lang="en-US" altLang="zh-CN" dirty="0" smtClean="0"/>
              <a:t>expression</a:t>
            </a:r>
            <a:endParaRPr lang="en-US" dirty="0"/>
          </a:p>
        </p:txBody>
      </p:sp>
      <p:sp>
        <p:nvSpPr>
          <p:cNvPr id="4" name="Slide Number Placeholder 3"/>
          <p:cNvSpPr>
            <a:spLocks noGrp="1"/>
          </p:cNvSpPr>
          <p:nvPr>
            <p:ph type="sldNum" sz="quarter" idx="12"/>
          </p:nvPr>
        </p:nvSpPr>
        <p:spPr>
          <a:xfrm>
            <a:off x="6554683" y="6363624"/>
            <a:ext cx="2133600" cy="365125"/>
          </a:xfrm>
        </p:spPr>
        <p:txBody>
          <a:bodyPr/>
          <a:lstStyle/>
          <a:p>
            <a:fld id="{6F5F5B93-73BC-DA4A-99F3-DB63B9145B1F}" type="slidenum">
              <a:rPr lang="en-US" smtClean="0"/>
              <a:pPr/>
              <a:t>19</a:t>
            </a:fld>
            <a:endParaRPr lang="en-US" dirty="0"/>
          </a:p>
        </p:txBody>
      </p:sp>
      <p:grpSp>
        <p:nvGrpSpPr>
          <p:cNvPr id="389" name="Group 388"/>
          <p:cNvGrpSpPr>
            <a:grpSpLocks noChangeAspect="1"/>
          </p:cNvGrpSpPr>
          <p:nvPr/>
        </p:nvGrpSpPr>
        <p:grpSpPr>
          <a:xfrm>
            <a:off x="731105" y="1171881"/>
            <a:ext cx="6990982" cy="6342712"/>
            <a:chOff x="-513854" y="1089337"/>
            <a:chExt cx="7371352" cy="6687811"/>
          </a:xfrm>
        </p:grpSpPr>
        <p:grpSp>
          <p:nvGrpSpPr>
            <p:cNvPr id="341" name="Group 340"/>
            <p:cNvGrpSpPr/>
            <p:nvPr/>
          </p:nvGrpSpPr>
          <p:grpSpPr>
            <a:xfrm>
              <a:off x="-513854" y="1552909"/>
              <a:ext cx="7371352" cy="6224239"/>
              <a:chOff x="898935" y="1697274"/>
              <a:chExt cx="7371352" cy="6224239"/>
            </a:xfrm>
          </p:grpSpPr>
          <p:sp>
            <p:nvSpPr>
              <p:cNvPr id="131" name="Oval 130"/>
              <p:cNvSpPr/>
              <p:nvPr/>
            </p:nvSpPr>
            <p:spPr>
              <a:xfrm>
                <a:off x="1808251" y="4190088"/>
                <a:ext cx="5136356" cy="3621881"/>
              </a:xfrm>
              <a:prstGeom prst="ellipse">
                <a:avLst/>
              </a:prstGeom>
              <a:solidFill>
                <a:srgbClr val="FF9966">
                  <a:alpha val="7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C000"/>
                  </a:solidFill>
                </a:endParaRPr>
              </a:p>
            </p:txBody>
          </p:sp>
          <p:sp>
            <p:nvSpPr>
              <p:cNvPr id="5" name="Freeform 4"/>
              <p:cNvSpPr/>
              <p:nvPr/>
            </p:nvSpPr>
            <p:spPr>
              <a:xfrm>
                <a:off x="2131041" y="5234816"/>
                <a:ext cx="4186238" cy="967009"/>
              </a:xfrm>
              <a:custGeom>
                <a:avLst/>
                <a:gdLst>
                  <a:gd name="connsiteX0" fmla="*/ 0 w 5942867"/>
                  <a:gd name="connsiteY0" fmla="*/ 1665238 h 2493913"/>
                  <a:gd name="connsiteX1" fmla="*/ 447675 w 5942867"/>
                  <a:gd name="connsiteY1" fmla="*/ 893713 h 2493913"/>
                  <a:gd name="connsiteX2" fmla="*/ 1495425 w 5942867"/>
                  <a:gd name="connsiteY2" fmla="*/ 1512838 h 2493913"/>
                  <a:gd name="connsiteX3" fmla="*/ 1924050 w 5942867"/>
                  <a:gd name="connsiteY3" fmla="*/ 465088 h 2493913"/>
                  <a:gd name="connsiteX4" fmla="*/ 2952750 w 5942867"/>
                  <a:gd name="connsiteY4" fmla="*/ 493663 h 2493913"/>
                  <a:gd name="connsiteX5" fmla="*/ 3257550 w 5942867"/>
                  <a:gd name="connsiteY5" fmla="*/ 103138 h 2493913"/>
                  <a:gd name="connsiteX6" fmla="*/ 4152900 w 5942867"/>
                  <a:gd name="connsiteY6" fmla="*/ 36463 h 2493913"/>
                  <a:gd name="connsiteX7" fmla="*/ 4857750 w 5942867"/>
                  <a:gd name="connsiteY7" fmla="*/ 598438 h 2493913"/>
                  <a:gd name="connsiteX8" fmla="*/ 5105400 w 5942867"/>
                  <a:gd name="connsiteY8" fmla="*/ 36463 h 2493913"/>
                  <a:gd name="connsiteX9" fmla="*/ 5886450 w 5942867"/>
                  <a:gd name="connsiteY9" fmla="*/ 655588 h 2493913"/>
                  <a:gd name="connsiteX10" fmla="*/ 5686425 w 5942867"/>
                  <a:gd name="connsiteY10" fmla="*/ 1027063 h 2493913"/>
                  <a:gd name="connsiteX11" fmla="*/ 4133850 w 5942867"/>
                  <a:gd name="connsiteY11" fmla="*/ 1208038 h 2493913"/>
                  <a:gd name="connsiteX12" fmla="*/ 2876550 w 5942867"/>
                  <a:gd name="connsiteY12" fmla="*/ 1779538 h 2493913"/>
                  <a:gd name="connsiteX13" fmla="*/ 3429000 w 5942867"/>
                  <a:gd name="connsiteY13" fmla="*/ 760363 h 2493913"/>
                  <a:gd name="connsiteX14" fmla="*/ 2257425 w 5942867"/>
                  <a:gd name="connsiteY14" fmla="*/ 931813 h 2493913"/>
                  <a:gd name="connsiteX15" fmla="*/ 2295525 w 5942867"/>
                  <a:gd name="connsiteY15" fmla="*/ 1865263 h 2493913"/>
                  <a:gd name="connsiteX16" fmla="*/ 1543050 w 5942867"/>
                  <a:gd name="connsiteY16" fmla="*/ 1989088 h 2493913"/>
                  <a:gd name="connsiteX17" fmla="*/ 1038225 w 5942867"/>
                  <a:gd name="connsiteY17" fmla="*/ 1693813 h 2493913"/>
                  <a:gd name="connsiteX18" fmla="*/ 466725 w 5942867"/>
                  <a:gd name="connsiteY18" fmla="*/ 2493913 h 2493913"/>
                  <a:gd name="connsiteX19" fmla="*/ 466725 w 5942867"/>
                  <a:gd name="connsiteY19" fmla="*/ 2493913 h 2493913"/>
                  <a:gd name="connsiteX0" fmla="*/ 0 w 5942867"/>
                  <a:gd name="connsiteY0" fmla="*/ 1665238 h 2493913"/>
                  <a:gd name="connsiteX1" fmla="*/ 695325 w 5942867"/>
                  <a:gd name="connsiteY1" fmla="*/ 741313 h 2493913"/>
                  <a:gd name="connsiteX2" fmla="*/ 1495425 w 5942867"/>
                  <a:gd name="connsiteY2" fmla="*/ 1512838 h 2493913"/>
                  <a:gd name="connsiteX3" fmla="*/ 1924050 w 5942867"/>
                  <a:gd name="connsiteY3" fmla="*/ 465088 h 2493913"/>
                  <a:gd name="connsiteX4" fmla="*/ 2952750 w 5942867"/>
                  <a:gd name="connsiteY4" fmla="*/ 493663 h 2493913"/>
                  <a:gd name="connsiteX5" fmla="*/ 3257550 w 5942867"/>
                  <a:gd name="connsiteY5" fmla="*/ 103138 h 2493913"/>
                  <a:gd name="connsiteX6" fmla="*/ 4152900 w 5942867"/>
                  <a:gd name="connsiteY6" fmla="*/ 36463 h 2493913"/>
                  <a:gd name="connsiteX7" fmla="*/ 4857750 w 5942867"/>
                  <a:gd name="connsiteY7" fmla="*/ 598438 h 2493913"/>
                  <a:gd name="connsiteX8" fmla="*/ 5105400 w 5942867"/>
                  <a:gd name="connsiteY8" fmla="*/ 36463 h 2493913"/>
                  <a:gd name="connsiteX9" fmla="*/ 5886450 w 5942867"/>
                  <a:gd name="connsiteY9" fmla="*/ 655588 h 2493913"/>
                  <a:gd name="connsiteX10" fmla="*/ 5686425 w 5942867"/>
                  <a:gd name="connsiteY10" fmla="*/ 1027063 h 2493913"/>
                  <a:gd name="connsiteX11" fmla="*/ 4133850 w 5942867"/>
                  <a:gd name="connsiteY11" fmla="*/ 1208038 h 2493913"/>
                  <a:gd name="connsiteX12" fmla="*/ 2876550 w 5942867"/>
                  <a:gd name="connsiteY12" fmla="*/ 1779538 h 2493913"/>
                  <a:gd name="connsiteX13" fmla="*/ 3429000 w 5942867"/>
                  <a:gd name="connsiteY13" fmla="*/ 760363 h 2493913"/>
                  <a:gd name="connsiteX14" fmla="*/ 2257425 w 5942867"/>
                  <a:gd name="connsiteY14" fmla="*/ 931813 h 2493913"/>
                  <a:gd name="connsiteX15" fmla="*/ 2295525 w 5942867"/>
                  <a:gd name="connsiteY15" fmla="*/ 1865263 h 2493913"/>
                  <a:gd name="connsiteX16" fmla="*/ 1543050 w 5942867"/>
                  <a:gd name="connsiteY16" fmla="*/ 1989088 h 2493913"/>
                  <a:gd name="connsiteX17" fmla="*/ 1038225 w 5942867"/>
                  <a:gd name="connsiteY17" fmla="*/ 1693813 h 2493913"/>
                  <a:gd name="connsiteX18" fmla="*/ 466725 w 5942867"/>
                  <a:gd name="connsiteY18" fmla="*/ 2493913 h 2493913"/>
                  <a:gd name="connsiteX19" fmla="*/ 466725 w 5942867"/>
                  <a:gd name="connsiteY19" fmla="*/ 2493913 h 2493913"/>
                  <a:gd name="connsiteX0" fmla="*/ 0 w 5942867"/>
                  <a:gd name="connsiteY0" fmla="*/ 1665238 h 2493913"/>
                  <a:gd name="connsiteX1" fmla="*/ 695325 w 5942867"/>
                  <a:gd name="connsiteY1" fmla="*/ 741313 h 2493913"/>
                  <a:gd name="connsiteX2" fmla="*/ 1323975 w 5942867"/>
                  <a:gd name="connsiteY2" fmla="*/ 1017538 h 2493913"/>
                  <a:gd name="connsiteX3" fmla="*/ 1924050 w 5942867"/>
                  <a:gd name="connsiteY3" fmla="*/ 465088 h 2493913"/>
                  <a:gd name="connsiteX4" fmla="*/ 2952750 w 5942867"/>
                  <a:gd name="connsiteY4" fmla="*/ 493663 h 2493913"/>
                  <a:gd name="connsiteX5" fmla="*/ 3257550 w 5942867"/>
                  <a:gd name="connsiteY5" fmla="*/ 103138 h 2493913"/>
                  <a:gd name="connsiteX6" fmla="*/ 4152900 w 5942867"/>
                  <a:gd name="connsiteY6" fmla="*/ 36463 h 2493913"/>
                  <a:gd name="connsiteX7" fmla="*/ 4857750 w 5942867"/>
                  <a:gd name="connsiteY7" fmla="*/ 598438 h 2493913"/>
                  <a:gd name="connsiteX8" fmla="*/ 5105400 w 5942867"/>
                  <a:gd name="connsiteY8" fmla="*/ 36463 h 2493913"/>
                  <a:gd name="connsiteX9" fmla="*/ 5886450 w 5942867"/>
                  <a:gd name="connsiteY9" fmla="*/ 655588 h 2493913"/>
                  <a:gd name="connsiteX10" fmla="*/ 5686425 w 5942867"/>
                  <a:gd name="connsiteY10" fmla="*/ 1027063 h 2493913"/>
                  <a:gd name="connsiteX11" fmla="*/ 4133850 w 5942867"/>
                  <a:gd name="connsiteY11" fmla="*/ 1208038 h 2493913"/>
                  <a:gd name="connsiteX12" fmla="*/ 2876550 w 5942867"/>
                  <a:gd name="connsiteY12" fmla="*/ 1779538 h 2493913"/>
                  <a:gd name="connsiteX13" fmla="*/ 3429000 w 5942867"/>
                  <a:gd name="connsiteY13" fmla="*/ 760363 h 2493913"/>
                  <a:gd name="connsiteX14" fmla="*/ 2257425 w 5942867"/>
                  <a:gd name="connsiteY14" fmla="*/ 931813 h 2493913"/>
                  <a:gd name="connsiteX15" fmla="*/ 2295525 w 5942867"/>
                  <a:gd name="connsiteY15" fmla="*/ 1865263 h 2493913"/>
                  <a:gd name="connsiteX16" fmla="*/ 1543050 w 5942867"/>
                  <a:gd name="connsiteY16" fmla="*/ 1989088 h 2493913"/>
                  <a:gd name="connsiteX17" fmla="*/ 1038225 w 5942867"/>
                  <a:gd name="connsiteY17" fmla="*/ 1693813 h 2493913"/>
                  <a:gd name="connsiteX18" fmla="*/ 466725 w 5942867"/>
                  <a:gd name="connsiteY18" fmla="*/ 2493913 h 2493913"/>
                  <a:gd name="connsiteX19" fmla="*/ 466725 w 5942867"/>
                  <a:gd name="connsiteY19" fmla="*/ 2493913 h 2493913"/>
                  <a:gd name="connsiteX0" fmla="*/ 0 w 5942867"/>
                  <a:gd name="connsiteY0" fmla="*/ 1649666 h 2478341"/>
                  <a:gd name="connsiteX1" fmla="*/ 695325 w 5942867"/>
                  <a:gd name="connsiteY1" fmla="*/ 725741 h 2478341"/>
                  <a:gd name="connsiteX2" fmla="*/ 1323975 w 5942867"/>
                  <a:gd name="connsiteY2" fmla="*/ 1001966 h 2478341"/>
                  <a:gd name="connsiteX3" fmla="*/ 1924050 w 5942867"/>
                  <a:gd name="connsiteY3" fmla="*/ 449516 h 2478341"/>
                  <a:gd name="connsiteX4" fmla="*/ 2952750 w 5942867"/>
                  <a:gd name="connsiteY4" fmla="*/ 478091 h 2478341"/>
                  <a:gd name="connsiteX5" fmla="*/ 3324225 w 5942867"/>
                  <a:gd name="connsiteY5" fmla="*/ 154241 h 2478341"/>
                  <a:gd name="connsiteX6" fmla="*/ 4152900 w 5942867"/>
                  <a:gd name="connsiteY6" fmla="*/ 20891 h 2478341"/>
                  <a:gd name="connsiteX7" fmla="*/ 4857750 w 5942867"/>
                  <a:gd name="connsiteY7" fmla="*/ 582866 h 2478341"/>
                  <a:gd name="connsiteX8" fmla="*/ 5105400 w 5942867"/>
                  <a:gd name="connsiteY8" fmla="*/ 20891 h 2478341"/>
                  <a:gd name="connsiteX9" fmla="*/ 5886450 w 5942867"/>
                  <a:gd name="connsiteY9" fmla="*/ 640016 h 2478341"/>
                  <a:gd name="connsiteX10" fmla="*/ 5686425 w 5942867"/>
                  <a:gd name="connsiteY10" fmla="*/ 1011491 h 2478341"/>
                  <a:gd name="connsiteX11" fmla="*/ 4133850 w 5942867"/>
                  <a:gd name="connsiteY11" fmla="*/ 1192466 h 2478341"/>
                  <a:gd name="connsiteX12" fmla="*/ 2876550 w 5942867"/>
                  <a:gd name="connsiteY12" fmla="*/ 1763966 h 2478341"/>
                  <a:gd name="connsiteX13" fmla="*/ 3429000 w 5942867"/>
                  <a:gd name="connsiteY13" fmla="*/ 744791 h 2478341"/>
                  <a:gd name="connsiteX14" fmla="*/ 2257425 w 5942867"/>
                  <a:gd name="connsiteY14" fmla="*/ 916241 h 2478341"/>
                  <a:gd name="connsiteX15" fmla="*/ 2295525 w 5942867"/>
                  <a:gd name="connsiteY15" fmla="*/ 1849691 h 2478341"/>
                  <a:gd name="connsiteX16" fmla="*/ 1543050 w 5942867"/>
                  <a:gd name="connsiteY16" fmla="*/ 1973516 h 2478341"/>
                  <a:gd name="connsiteX17" fmla="*/ 1038225 w 5942867"/>
                  <a:gd name="connsiteY17" fmla="*/ 1678241 h 2478341"/>
                  <a:gd name="connsiteX18" fmla="*/ 466725 w 5942867"/>
                  <a:gd name="connsiteY18" fmla="*/ 2478341 h 2478341"/>
                  <a:gd name="connsiteX19" fmla="*/ 466725 w 5942867"/>
                  <a:gd name="connsiteY19" fmla="*/ 2478341 h 2478341"/>
                  <a:gd name="connsiteX0" fmla="*/ 0 w 5942867"/>
                  <a:gd name="connsiteY0" fmla="*/ 1655274 h 2483949"/>
                  <a:gd name="connsiteX1" fmla="*/ 695325 w 5942867"/>
                  <a:gd name="connsiteY1" fmla="*/ 731349 h 2483949"/>
                  <a:gd name="connsiteX2" fmla="*/ 1323975 w 5942867"/>
                  <a:gd name="connsiteY2" fmla="*/ 1007574 h 2483949"/>
                  <a:gd name="connsiteX3" fmla="*/ 1924050 w 5942867"/>
                  <a:gd name="connsiteY3" fmla="*/ 455124 h 2483949"/>
                  <a:gd name="connsiteX4" fmla="*/ 2952750 w 5942867"/>
                  <a:gd name="connsiteY4" fmla="*/ 483699 h 2483949"/>
                  <a:gd name="connsiteX5" fmla="*/ 3305175 w 5942867"/>
                  <a:gd name="connsiteY5" fmla="*/ 131274 h 2483949"/>
                  <a:gd name="connsiteX6" fmla="*/ 4152900 w 5942867"/>
                  <a:gd name="connsiteY6" fmla="*/ 26499 h 2483949"/>
                  <a:gd name="connsiteX7" fmla="*/ 4857750 w 5942867"/>
                  <a:gd name="connsiteY7" fmla="*/ 588474 h 2483949"/>
                  <a:gd name="connsiteX8" fmla="*/ 5105400 w 5942867"/>
                  <a:gd name="connsiteY8" fmla="*/ 26499 h 2483949"/>
                  <a:gd name="connsiteX9" fmla="*/ 5886450 w 5942867"/>
                  <a:gd name="connsiteY9" fmla="*/ 645624 h 2483949"/>
                  <a:gd name="connsiteX10" fmla="*/ 5686425 w 5942867"/>
                  <a:gd name="connsiteY10" fmla="*/ 1017099 h 2483949"/>
                  <a:gd name="connsiteX11" fmla="*/ 4133850 w 5942867"/>
                  <a:gd name="connsiteY11" fmla="*/ 1198074 h 2483949"/>
                  <a:gd name="connsiteX12" fmla="*/ 2876550 w 5942867"/>
                  <a:gd name="connsiteY12" fmla="*/ 1769574 h 2483949"/>
                  <a:gd name="connsiteX13" fmla="*/ 3429000 w 5942867"/>
                  <a:gd name="connsiteY13" fmla="*/ 750399 h 2483949"/>
                  <a:gd name="connsiteX14" fmla="*/ 2257425 w 5942867"/>
                  <a:gd name="connsiteY14" fmla="*/ 921849 h 2483949"/>
                  <a:gd name="connsiteX15" fmla="*/ 2295525 w 5942867"/>
                  <a:gd name="connsiteY15" fmla="*/ 1855299 h 2483949"/>
                  <a:gd name="connsiteX16" fmla="*/ 1543050 w 5942867"/>
                  <a:gd name="connsiteY16" fmla="*/ 1979124 h 2483949"/>
                  <a:gd name="connsiteX17" fmla="*/ 1038225 w 5942867"/>
                  <a:gd name="connsiteY17" fmla="*/ 1683849 h 2483949"/>
                  <a:gd name="connsiteX18" fmla="*/ 466725 w 5942867"/>
                  <a:gd name="connsiteY18" fmla="*/ 2483949 h 2483949"/>
                  <a:gd name="connsiteX19" fmla="*/ 466725 w 5942867"/>
                  <a:gd name="connsiteY19" fmla="*/ 2483949 h 2483949"/>
                  <a:gd name="connsiteX0" fmla="*/ 0 w 5942867"/>
                  <a:gd name="connsiteY0" fmla="*/ 1652623 h 2481298"/>
                  <a:gd name="connsiteX1" fmla="*/ 695325 w 5942867"/>
                  <a:gd name="connsiteY1" fmla="*/ 728698 h 2481298"/>
                  <a:gd name="connsiteX2" fmla="*/ 1323975 w 5942867"/>
                  <a:gd name="connsiteY2" fmla="*/ 1004923 h 2481298"/>
                  <a:gd name="connsiteX3" fmla="*/ 1924050 w 5942867"/>
                  <a:gd name="connsiteY3" fmla="*/ 452473 h 2481298"/>
                  <a:gd name="connsiteX4" fmla="*/ 2952750 w 5942867"/>
                  <a:gd name="connsiteY4" fmla="*/ 481048 h 2481298"/>
                  <a:gd name="connsiteX5" fmla="*/ 3305175 w 5942867"/>
                  <a:gd name="connsiteY5" fmla="*/ 128623 h 2481298"/>
                  <a:gd name="connsiteX6" fmla="*/ 4152900 w 5942867"/>
                  <a:gd name="connsiteY6" fmla="*/ 23848 h 2481298"/>
                  <a:gd name="connsiteX7" fmla="*/ 4581525 w 5942867"/>
                  <a:gd name="connsiteY7" fmla="*/ 547723 h 2481298"/>
                  <a:gd name="connsiteX8" fmla="*/ 5105400 w 5942867"/>
                  <a:gd name="connsiteY8" fmla="*/ 23848 h 2481298"/>
                  <a:gd name="connsiteX9" fmla="*/ 5886450 w 5942867"/>
                  <a:gd name="connsiteY9" fmla="*/ 642973 h 2481298"/>
                  <a:gd name="connsiteX10" fmla="*/ 5686425 w 5942867"/>
                  <a:gd name="connsiteY10" fmla="*/ 1014448 h 2481298"/>
                  <a:gd name="connsiteX11" fmla="*/ 4133850 w 5942867"/>
                  <a:gd name="connsiteY11" fmla="*/ 1195423 h 2481298"/>
                  <a:gd name="connsiteX12" fmla="*/ 2876550 w 5942867"/>
                  <a:gd name="connsiteY12" fmla="*/ 1766923 h 2481298"/>
                  <a:gd name="connsiteX13" fmla="*/ 3429000 w 5942867"/>
                  <a:gd name="connsiteY13" fmla="*/ 747748 h 2481298"/>
                  <a:gd name="connsiteX14" fmla="*/ 2257425 w 5942867"/>
                  <a:gd name="connsiteY14" fmla="*/ 919198 h 2481298"/>
                  <a:gd name="connsiteX15" fmla="*/ 2295525 w 5942867"/>
                  <a:gd name="connsiteY15" fmla="*/ 1852648 h 2481298"/>
                  <a:gd name="connsiteX16" fmla="*/ 1543050 w 5942867"/>
                  <a:gd name="connsiteY16" fmla="*/ 1976473 h 2481298"/>
                  <a:gd name="connsiteX17" fmla="*/ 1038225 w 5942867"/>
                  <a:gd name="connsiteY17" fmla="*/ 1681198 h 2481298"/>
                  <a:gd name="connsiteX18" fmla="*/ 466725 w 5942867"/>
                  <a:gd name="connsiteY18" fmla="*/ 2481298 h 2481298"/>
                  <a:gd name="connsiteX19" fmla="*/ 466725 w 5942867"/>
                  <a:gd name="connsiteY19" fmla="*/ 2481298 h 2481298"/>
                  <a:gd name="connsiteX0" fmla="*/ 0 w 5952707"/>
                  <a:gd name="connsiteY0" fmla="*/ 1652623 h 2481298"/>
                  <a:gd name="connsiteX1" fmla="*/ 695325 w 5952707"/>
                  <a:gd name="connsiteY1" fmla="*/ 728698 h 2481298"/>
                  <a:gd name="connsiteX2" fmla="*/ 1323975 w 5952707"/>
                  <a:gd name="connsiteY2" fmla="*/ 1004923 h 2481298"/>
                  <a:gd name="connsiteX3" fmla="*/ 1924050 w 5952707"/>
                  <a:gd name="connsiteY3" fmla="*/ 452473 h 2481298"/>
                  <a:gd name="connsiteX4" fmla="*/ 2952750 w 5952707"/>
                  <a:gd name="connsiteY4" fmla="*/ 481048 h 2481298"/>
                  <a:gd name="connsiteX5" fmla="*/ 3305175 w 5952707"/>
                  <a:gd name="connsiteY5" fmla="*/ 128623 h 2481298"/>
                  <a:gd name="connsiteX6" fmla="*/ 4152900 w 5952707"/>
                  <a:gd name="connsiteY6" fmla="*/ 23848 h 2481298"/>
                  <a:gd name="connsiteX7" fmla="*/ 4581525 w 5952707"/>
                  <a:gd name="connsiteY7" fmla="*/ 547723 h 2481298"/>
                  <a:gd name="connsiteX8" fmla="*/ 4972050 w 5952707"/>
                  <a:gd name="connsiteY8" fmla="*/ 100048 h 2481298"/>
                  <a:gd name="connsiteX9" fmla="*/ 5886450 w 5952707"/>
                  <a:gd name="connsiteY9" fmla="*/ 642973 h 2481298"/>
                  <a:gd name="connsiteX10" fmla="*/ 5686425 w 5952707"/>
                  <a:gd name="connsiteY10" fmla="*/ 1014448 h 2481298"/>
                  <a:gd name="connsiteX11" fmla="*/ 4133850 w 5952707"/>
                  <a:gd name="connsiteY11" fmla="*/ 1195423 h 2481298"/>
                  <a:gd name="connsiteX12" fmla="*/ 2876550 w 5952707"/>
                  <a:gd name="connsiteY12" fmla="*/ 1766923 h 2481298"/>
                  <a:gd name="connsiteX13" fmla="*/ 3429000 w 5952707"/>
                  <a:gd name="connsiteY13" fmla="*/ 747748 h 2481298"/>
                  <a:gd name="connsiteX14" fmla="*/ 2257425 w 5952707"/>
                  <a:gd name="connsiteY14" fmla="*/ 919198 h 2481298"/>
                  <a:gd name="connsiteX15" fmla="*/ 2295525 w 5952707"/>
                  <a:gd name="connsiteY15" fmla="*/ 1852648 h 2481298"/>
                  <a:gd name="connsiteX16" fmla="*/ 1543050 w 5952707"/>
                  <a:gd name="connsiteY16" fmla="*/ 1976473 h 2481298"/>
                  <a:gd name="connsiteX17" fmla="*/ 1038225 w 5952707"/>
                  <a:gd name="connsiteY17" fmla="*/ 1681198 h 2481298"/>
                  <a:gd name="connsiteX18" fmla="*/ 466725 w 5952707"/>
                  <a:gd name="connsiteY18" fmla="*/ 2481298 h 2481298"/>
                  <a:gd name="connsiteX19" fmla="*/ 466725 w 5952707"/>
                  <a:gd name="connsiteY19" fmla="*/ 2481298 h 2481298"/>
                  <a:gd name="connsiteX0" fmla="*/ 0 w 5952707"/>
                  <a:gd name="connsiteY0" fmla="*/ 1652623 h 2481298"/>
                  <a:gd name="connsiteX1" fmla="*/ 695325 w 5952707"/>
                  <a:gd name="connsiteY1" fmla="*/ 728698 h 2481298"/>
                  <a:gd name="connsiteX2" fmla="*/ 1323975 w 5952707"/>
                  <a:gd name="connsiteY2" fmla="*/ 1004923 h 2481298"/>
                  <a:gd name="connsiteX3" fmla="*/ 1924050 w 5952707"/>
                  <a:gd name="connsiteY3" fmla="*/ 452473 h 2481298"/>
                  <a:gd name="connsiteX4" fmla="*/ 2952750 w 5952707"/>
                  <a:gd name="connsiteY4" fmla="*/ 481048 h 2481298"/>
                  <a:gd name="connsiteX5" fmla="*/ 3305175 w 5952707"/>
                  <a:gd name="connsiteY5" fmla="*/ 128623 h 2481298"/>
                  <a:gd name="connsiteX6" fmla="*/ 4152900 w 5952707"/>
                  <a:gd name="connsiteY6" fmla="*/ 23848 h 2481298"/>
                  <a:gd name="connsiteX7" fmla="*/ 4581525 w 5952707"/>
                  <a:gd name="connsiteY7" fmla="*/ 547723 h 2481298"/>
                  <a:gd name="connsiteX8" fmla="*/ 4972050 w 5952707"/>
                  <a:gd name="connsiteY8" fmla="*/ 100048 h 2481298"/>
                  <a:gd name="connsiteX9" fmla="*/ 5886450 w 5952707"/>
                  <a:gd name="connsiteY9" fmla="*/ 642973 h 2481298"/>
                  <a:gd name="connsiteX10" fmla="*/ 5686425 w 5952707"/>
                  <a:gd name="connsiteY10" fmla="*/ 1014448 h 2481298"/>
                  <a:gd name="connsiteX11" fmla="*/ 4133850 w 5952707"/>
                  <a:gd name="connsiteY11" fmla="*/ 1195423 h 2481298"/>
                  <a:gd name="connsiteX12" fmla="*/ 2876550 w 5952707"/>
                  <a:gd name="connsiteY12" fmla="*/ 1766923 h 2481298"/>
                  <a:gd name="connsiteX13" fmla="*/ 3429000 w 5952707"/>
                  <a:gd name="connsiteY13" fmla="*/ 747748 h 2481298"/>
                  <a:gd name="connsiteX14" fmla="*/ 2257425 w 5952707"/>
                  <a:gd name="connsiteY14" fmla="*/ 919198 h 2481298"/>
                  <a:gd name="connsiteX15" fmla="*/ 2295525 w 5952707"/>
                  <a:gd name="connsiteY15" fmla="*/ 1852648 h 2481298"/>
                  <a:gd name="connsiteX16" fmla="*/ 1543050 w 5952707"/>
                  <a:gd name="connsiteY16" fmla="*/ 1976473 h 2481298"/>
                  <a:gd name="connsiteX17" fmla="*/ 466725 w 5952707"/>
                  <a:gd name="connsiteY17" fmla="*/ 2481298 h 2481298"/>
                  <a:gd name="connsiteX18" fmla="*/ 466725 w 5952707"/>
                  <a:gd name="connsiteY18" fmla="*/ 2481298 h 2481298"/>
                  <a:gd name="connsiteX0" fmla="*/ 0 w 5952707"/>
                  <a:gd name="connsiteY0" fmla="*/ 1652623 h 2481298"/>
                  <a:gd name="connsiteX1" fmla="*/ 695325 w 5952707"/>
                  <a:gd name="connsiteY1" fmla="*/ 728698 h 2481298"/>
                  <a:gd name="connsiteX2" fmla="*/ 1323975 w 5952707"/>
                  <a:gd name="connsiteY2" fmla="*/ 1004923 h 2481298"/>
                  <a:gd name="connsiteX3" fmla="*/ 1924050 w 5952707"/>
                  <a:gd name="connsiteY3" fmla="*/ 452473 h 2481298"/>
                  <a:gd name="connsiteX4" fmla="*/ 2952750 w 5952707"/>
                  <a:gd name="connsiteY4" fmla="*/ 481048 h 2481298"/>
                  <a:gd name="connsiteX5" fmla="*/ 3305175 w 5952707"/>
                  <a:gd name="connsiteY5" fmla="*/ 128623 h 2481298"/>
                  <a:gd name="connsiteX6" fmla="*/ 4152900 w 5952707"/>
                  <a:gd name="connsiteY6" fmla="*/ 23848 h 2481298"/>
                  <a:gd name="connsiteX7" fmla="*/ 4581525 w 5952707"/>
                  <a:gd name="connsiteY7" fmla="*/ 547723 h 2481298"/>
                  <a:gd name="connsiteX8" fmla="*/ 4972050 w 5952707"/>
                  <a:gd name="connsiteY8" fmla="*/ 100048 h 2481298"/>
                  <a:gd name="connsiteX9" fmla="*/ 5886450 w 5952707"/>
                  <a:gd name="connsiteY9" fmla="*/ 642973 h 2481298"/>
                  <a:gd name="connsiteX10" fmla="*/ 5686425 w 5952707"/>
                  <a:gd name="connsiteY10" fmla="*/ 1014448 h 2481298"/>
                  <a:gd name="connsiteX11" fmla="*/ 4133850 w 5952707"/>
                  <a:gd name="connsiteY11" fmla="*/ 1195423 h 2481298"/>
                  <a:gd name="connsiteX12" fmla="*/ 2876550 w 5952707"/>
                  <a:gd name="connsiteY12" fmla="*/ 1766923 h 2481298"/>
                  <a:gd name="connsiteX13" fmla="*/ 3429000 w 5952707"/>
                  <a:gd name="connsiteY13" fmla="*/ 747748 h 2481298"/>
                  <a:gd name="connsiteX14" fmla="*/ 2257425 w 5952707"/>
                  <a:gd name="connsiteY14" fmla="*/ 919198 h 2481298"/>
                  <a:gd name="connsiteX15" fmla="*/ 2295525 w 5952707"/>
                  <a:gd name="connsiteY15" fmla="*/ 1852648 h 2481298"/>
                  <a:gd name="connsiteX16" fmla="*/ 466725 w 5952707"/>
                  <a:gd name="connsiteY16" fmla="*/ 2481298 h 2481298"/>
                  <a:gd name="connsiteX17" fmla="*/ 466725 w 5952707"/>
                  <a:gd name="connsiteY17" fmla="*/ 2481298 h 2481298"/>
                  <a:gd name="connsiteX0" fmla="*/ 0 w 5952707"/>
                  <a:gd name="connsiteY0" fmla="*/ 1652623 h 2481298"/>
                  <a:gd name="connsiteX1" fmla="*/ 695325 w 5952707"/>
                  <a:gd name="connsiteY1" fmla="*/ 728698 h 2481298"/>
                  <a:gd name="connsiteX2" fmla="*/ 1323975 w 5952707"/>
                  <a:gd name="connsiteY2" fmla="*/ 1004923 h 2481298"/>
                  <a:gd name="connsiteX3" fmla="*/ 1924050 w 5952707"/>
                  <a:gd name="connsiteY3" fmla="*/ 452473 h 2481298"/>
                  <a:gd name="connsiteX4" fmla="*/ 2952750 w 5952707"/>
                  <a:gd name="connsiteY4" fmla="*/ 481048 h 2481298"/>
                  <a:gd name="connsiteX5" fmla="*/ 3305175 w 5952707"/>
                  <a:gd name="connsiteY5" fmla="*/ 128623 h 2481298"/>
                  <a:gd name="connsiteX6" fmla="*/ 4152900 w 5952707"/>
                  <a:gd name="connsiteY6" fmla="*/ 23848 h 2481298"/>
                  <a:gd name="connsiteX7" fmla="*/ 4581525 w 5952707"/>
                  <a:gd name="connsiteY7" fmla="*/ 547723 h 2481298"/>
                  <a:gd name="connsiteX8" fmla="*/ 4972050 w 5952707"/>
                  <a:gd name="connsiteY8" fmla="*/ 100048 h 2481298"/>
                  <a:gd name="connsiteX9" fmla="*/ 5886450 w 5952707"/>
                  <a:gd name="connsiteY9" fmla="*/ 642973 h 2481298"/>
                  <a:gd name="connsiteX10" fmla="*/ 5686425 w 5952707"/>
                  <a:gd name="connsiteY10" fmla="*/ 1014448 h 2481298"/>
                  <a:gd name="connsiteX11" fmla="*/ 4133850 w 5952707"/>
                  <a:gd name="connsiteY11" fmla="*/ 1195423 h 2481298"/>
                  <a:gd name="connsiteX12" fmla="*/ 2876550 w 5952707"/>
                  <a:gd name="connsiteY12" fmla="*/ 1766923 h 2481298"/>
                  <a:gd name="connsiteX13" fmla="*/ 3429000 w 5952707"/>
                  <a:gd name="connsiteY13" fmla="*/ 747748 h 2481298"/>
                  <a:gd name="connsiteX14" fmla="*/ 2257425 w 5952707"/>
                  <a:gd name="connsiteY14" fmla="*/ 919198 h 2481298"/>
                  <a:gd name="connsiteX15" fmla="*/ 466725 w 5952707"/>
                  <a:gd name="connsiteY15" fmla="*/ 2481298 h 2481298"/>
                  <a:gd name="connsiteX16" fmla="*/ 466725 w 5952707"/>
                  <a:gd name="connsiteY16" fmla="*/ 2481298 h 2481298"/>
                  <a:gd name="connsiteX0" fmla="*/ 0 w 5952707"/>
                  <a:gd name="connsiteY0" fmla="*/ 1652623 h 2481298"/>
                  <a:gd name="connsiteX1" fmla="*/ 695325 w 5952707"/>
                  <a:gd name="connsiteY1" fmla="*/ 728698 h 2481298"/>
                  <a:gd name="connsiteX2" fmla="*/ 1323975 w 5952707"/>
                  <a:gd name="connsiteY2" fmla="*/ 1004923 h 2481298"/>
                  <a:gd name="connsiteX3" fmla="*/ 1924050 w 5952707"/>
                  <a:gd name="connsiteY3" fmla="*/ 452473 h 2481298"/>
                  <a:gd name="connsiteX4" fmla="*/ 2952750 w 5952707"/>
                  <a:gd name="connsiteY4" fmla="*/ 481048 h 2481298"/>
                  <a:gd name="connsiteX5" fmla="*/ 3305175 w 5952707"/>
                  <a:gd name="connsiteY5" fmla="*/ 128623 h 2481298"/>
                  <a:gd name="connsiteX6" fmla="*/ 4152900 w 5952707"/>
                  <a:gd name="connsiteY6" fmla="*/ 23848 h 2481298"/>
                  <a:gd name="connsiteX7" fmla="*/ 4581525 w 5952707"/>
                  <a:gd name="connsiteY7" fmla="*/ 547723 h 2481298"/>
                  <a:gd name="connsiteX8" fmla="*/ 4972050 w 5952707"/>
                  <a:gd name="connsiteY8" fmla="*/ 100048 h 2481298"/>
                  <a:gd name="connsiteX9" fmla="*/ 5886450 w 5952707"/>
                  <a:gd name="connsiteY9" fmla="*/ 642973 h 2481298"/>
                  <a:gd name="connsiteX10" fmla="*/ 5686425 w 5952707"/>
                  <a:gd name="connsiteY10" fmla="*/ 1014448 h 2481298"/>
                  <a:gd name="connsiteX11" fmla="*/ 4133850 w 5952707"/>
                  <a:gd name="connsiteY11" fmla="*/ 1195423 h 2481298"/>
                  <a:gd name="connsiteX12" fmla="*/ 2876550 w 5952707"/>
                  <a:gd name="connsiteY12" fmla="*/ 1766923 h 2481298"/>
                  <a:gd name="connsiteX13" fmla="*/ 3429000 w 5952707"/>
                  <a:gd name="connsiteY13" fmla="*/ 747748 h 2481298"/>
                  <a:gd name="connsiteX14" fmla="*/ 466725 w 5952707"/>
                  <a:gd name="connsiteY14" fmla="*/ 2481298 h 2481298"/>
                  <a:gd name="connsiteX15" fmla="*/ 466725 w 5952707"/>
                  <a:gd name="connsiteY15" fmla="*/ 2481298 h 2481298"/>
                  <a:gd name="connsiteX0" fmla="*/ 0 w 5952707"/>
                  <a:gd name="connsiteY0" fmla="*/ 1652623 h 2481298"/>
                  <a:gd name="connsiteX1" fmla="*/ 695325 w 5952707"/>
                  <a:gd name="connsiteY1" fmla="*/ 728698 h 2481298"/>
                  <a:gd name="connsiteX2" fmla="*/ 1323975 w 5952707"/>
                  <a:gd name="connsiteY2" fmla="*/ 1004923 h 2481298"/>
                  <a:gd name="connsiteX3" fmla="*/ 1924050 w 5952707"/>
                  <a:gd name="connsiteY3" fmla="*/ 452473 h 2481298"/>
                  <a:gd name="connsiteX4" fmla="*/ 2952750 w 5952707"/>
                  <a:gd name="connsiteY4" fmla="*/ 481048 h 2481298"/>
                  <a:gd name="connsiteX5" fmla="*/ 3305175 w 5952707"/>
                  <a:gd name="connsiteY5" fmla="*/ 128623 h 2481298"/>
                  <a:gd name="connsiteX6" fmla="*/ 4152900 w 5952707"/>
                  <a:gd name="connsiteY6" fmla="*/ 23848 h 2481298"/>
                  <a:gd name="connsiteX7" fmla="*/ 4581525 w 5952707"/>
                  <a:gd name="connsiteY7" fmla="*/ 547723 h 2481298"/>
                  <a:gd name="connsiteX8" fmla="*/ 4972050 w 5952707"/>
                  <a:gd name="connsiteY8" fmla="*/ 100048 h 2481298"/>
                  <a:gd name="connsiteX9" fmla="*/ 5886450 w 5952707"/>
                  <a:gd name="connsiteY9" fmla="*/ 642973 h 2481298"/>
                  <a:gd name="connsiteX10" fmla="*/ 5686425 w 5952707"/>
                  <a:gd name="connsiteY10" fmla="*/ 1014448 h 2481298"/>
                  <a:gd name="connsiteX11" fmla="*/ 4133850 w 5952707"/>
                  <a:gd name="connsiteY11" fmla="*/ 1195423 h 2481298"/>
                  <a:gd name="connsiteX12" fmla="*/ 2876550 w 5952707"/>
                  <a:gd name="connsiteY12" fmla="*/ 1766923 h 2481298"/>
                  <a:gd name="connsiteX13" fmla="*/ 466725 w 5952707"/>
                  <a:gd name="connsiteY13" fmla="*/ 2481298 h 2481298"/>
                  <a:gd name="connsiteX14" fmla="*/ 466725 w 5952707"/>
                  <a:gd name="connsiteY14" fmla="*/ 2481298 h 2481298"/>
                  <a:gd name="connsiteX0" fmla="*/ 0 w 6019251"/>
                  <a:gd name="connsiteY0" fmla="*/ 1652623 h 2481298"/>
                  <a:gd name="connsiteX1" fmla="*/ 695325 w 6019251"/>
                  <a:gd name="connsiteY1" fmla="*/ 728698 h 2481298"/>
                  <a:gd name="connsiteX2" fmla="*/ 1323975 w 6019251"/>
                  <a:gd name="connsiteY2" fmla="*/ 1004923 h 2481298"/>
                  <a:gd name="connsiteX3" fmla="*/ 1924050 w 6019251"/>
                  <a:gd name="connsiteY3" fmla="*/ 452473 h 2481298"/>
                  <a:gd name="connsiteX4" fmla="*/ 2952750 w 6019251"/>
                  <a:gd name="connsiteY4" fmla="*/ 481048 h 2481298"/>
                  <a:gd name="connsiteX5" fmla="*/ 3305175 w 6019251"/>
                  <a:gd name="connsiteY5" fmla="*/ 128623 h 2481298"/>
                  <a:gd name="connsiteX6" fmla="*/ 4152900 w 6019251"/>
                  <a:gd name="connsiteY6" fmla="*/ 23848 h 2481298"/>
                  <a:gd name="connsiteX7" fmla="*/ 4581525 w 6019251"/>
                  <a:gd name="connsiteY7" fmla="*/ 547723 h 2481298"/>
                  <a:gd name="connsiteX8" fmla="*/ 4972050 w 6019251"/>
                  <a:gd name="connsiteY8" fmla="*/ 100048 h 2481298"/>
                  <a:gd name="connsiteX9" fmla="*/ 5886450 w 6019251"/>
                  <a:gd name="connsiteY9" fmla="*/ 642973 h 2481298"/>
                  <a:gd name="connsiteX10" fmla="*/ 5686425 w 6019251"/>
                  <a:gd name="connsiteY10" fmla="*/ 1014448 h 2481298"/>
                  <a:gd name="connsiteX11" fmla="*/ 2876550 w 6019251"/>
                  <a:gd name="connsiteY11" fmla="*/ 1766923 h 2481298"/>
                  <a:gd name="connsiteX12" fmla="*/ 466725 w 6019251"/>
                  <a:gd name="connsiteY12" fmla="*/ 2481298 h 2481298"/>
                  <a:gd name="connsiteX13" fmla="*/ 466725 w 6019251"/>
                  <a:gd name="connsiteY13" fmla="*/ 2481298 h 2481298"/>
                  <a:gd name="connsiteX0" fmla="*/ 0 w 6182058"/>
                  <a:gd name="connsiteY0" fmla="*/ 1652623 h 2481298"/>
                  <a:gd name="connsiteX1" fmla="*/ 695325 w 6182058"/>
                  <a:gd name="connsiteY1" fmla="*/ 728698 h 2481298"/>
                  <a:gd name="connsiteX2" fmla="*/ 1323975 w 6182058"/>
                  <a:gd name="connsiteY2" fmla="*/ 1004923 h 2481298"/>
                  <a:gd name="connsiteX3" fmla="*/ 1924050 w 6182058"/>
                  <a:gd name="connsiteY3" fmla="*/ 452473 h 2481298"/>
                  <a:gd name="connsiteX4" fmla="*/ 2952750 w 6182058"/>
                  <a:gd name="connsiteY4" fmla="*/ 481048 h 2481298"/>
                  <a:gd name="connsiteX5" fmla="*/ 3305175 w 6182058"/>
                  <a:gd name="connsiteY5" fmla="*/ 128623 h 2481298"/>
                  <a:gd name="connsiteX6" fmla="*/ 4152900 w 6182058"/>
                  <a:gd name="connsiteY6" fmla="*/ 23848 h 2481298"/>
                  <a:gd name="connsiteX7" fmla="*/ 4581525 w 6182058"/>
                  <a:gd name="connsiteY7" fmla="*/ 547723 h 2481298"/>
                  <a:gd name="connsiteX8" fmla="*/ 4972050 w 6182058"/>
                  <a:gd name="connsiteY8" fmla="*/ 100048 h 2481298"/>
                  <a:gd name="connsiteX9" fmla="*/ 5886450 w 6182058"/>
                  <a:gd name="connsiteY9" fmla="*/ 642973 h 2481298"/>
                  <a:gd name="connsiteX10" fmla="*/ 5686425 w 6182058"/>
                  <a:gd name="connsiteY10" fmla="*/ 1014448 h 2481298"/>
                  <a:gd name="connsiteX11" fmla="*/ 466725 w 6182058"/>
                  <a:gd name="connsiteY11" fmla="*/ 2481298 h 2481298"/>
                  <a:gd name="connsiteX12" fmla="*/ 466725 w 6182058"/>
                  <a:gd name="connsiteY12" fmla="*/ 2481298 h 2481298"/>
                  <a:gd name="connsiteX0" fmla="*/ 0 w 6182058"/>
                  <a:gd name="connsiteY0" fmla="*/ 1652623 h 2481298"/>
                  <a:gd name="connsiteX1" fmla="*/ 695325 w 6182058"/>
                  <a:gd name="connsiteY1" fmla="*/ 728698 h 2481298"/>
                  <a:gd name="connsiteX2" fmla="*/ 1323975 w 6182058"/>
                  <a:gd name="connsiteY2" fmla="*/ 1004923 h 2481298"/>
                  <a:gd name="connsiteX3" fmla="*/ 1924050 w 6182058"/>
                  <a:gd name="connsiteY3" fmla="*/ 452473 h 2481298"/>
                  <a:gd name="connsiteX4" fmla="*/ 2952750 w 6182058"/>
                  <a:gd name="connsiteY4" fmla="*/ 481048 h 2481298"/>
                  <a:gd name="connsiteX5" fmla="*/ 3305175 w 6182058"/>
                  <a:gd name="connsiteY5" fmla="*/ 128623 h 2481298"/>
                  <a:gd name="connsiteX6" fmla="*/ 4152900 w 6182058"/>
                  <a:gd name="connsiteY6" fmla="*/ 23848 h 2481298"/>
                  <a:gd name="connsiteX7" fmla="*/ 4581525 w 6182058"/>
                  <a:gd name="connsiteY7" fmla="*/ 547723 h 2481298"/>
                  <a:gd name="connsiteX8" fmla="*/ 4972050 w 6182058"/>
                  <a:gd name="connsiteY8" fmla="*/ 100048 h 2481298"/>
                  <a:gd name="connsiteX9" fmla="*/ 5886450 w 6182058"/>
                  <a:gd name="connsiteY9" fmla="*/ 642973 h 2481298"/>
                  <a:gd name="connsiteX10" fmla="*/ 5686425 w 6182058"/>
                  <a:gd name="connsiteY10" fmla="*/ 1014448 h 2481298"/>
                  <a:gd name="connsiteX11" fmla="*/ 466725 w 6182058"/>
                  <a:gd name="connsiteY11" fmla="*/ 2481298 h 2481298"/>
                  <a:gd name="connsiteX0" fmla="*/ 0 w 6100608"/>
                  <a:gd name="connsiteY0" fmla="*/ 1652623 h 2481298"/>
                  <a:gd name="connsiteX1" fmla="*/ 695325 w 6100608"/>
                  <a:gd name="connsiteY1" fmla="*/ 728698 h 2481298"/>
                  <a:gd name="connsiteX2" fmla="*/ 1323975 w 6100608"/>
                  <a:gd name="connsiteY2" fmla="*/ 1004923 h 2481298"/>
                  <a:gd name="connsiteX3" fmla="*/ 1924050 w 6100608"/>
                  <a:gd name="connsiteY3" fmla="*/ 452473 h 2481298"/>
                  <a:gd name="connsiteX4" fmla="*/ 2952750 w 6100608"/>
                  <a:gd name="connsiteY4" fmla="*/ 481048 h 2481298"/>
                  <a:gd name="connsiteX5" fmla="*/ 3305175 w 6100608"/>
                  <a:gd name="connsiteY5" fmla="*/ 128623 h 2481298"/>
                  <a:gd name="connsiteX6" fmla="*/ 4152900 w 6100608"/>
                  <a:gd name="connsiteY6" fmla="*/ 23848 h 2481298"/>
                  <a:gd name="connsiteX7" fmla="*/ 4581525 w 6100608"/>
                  <a:gd name="connsiteY7" fmla="*/ 547723 h 2481298"/>
                  <a:gd name="connsiteX8" fmla="*/ 4972050 w 6100608"/>
                  <a:gd name="connsiteY8" fmla="*/ 100048 h 2481298"/>
                  <a:gd name="connsiteX9" fmla="*/ 5886450 w 6100608"/>
                  <a:gd name="connsiteY9" fmla="*/ 642973 h 2481298"/>
                  <a:gd name="connsiteX10" fmla="*/ 466725 w 6100608"/>
                  <a:gd name="connsiteY10" fmla="*/ 2481298 h 2481298"/>
                  <a:gd name="connsiteX0" fmla="*/ 0 w 6152271"/>
                  <a:gd name="connsiteY0" fmla="*/ 1652623 h 1652623"/>
                  <a:gd name="connsiteX1" fmla="*/ 695325 w 6152271"/>
                  <a:gd name="connsiteY1" fmla="*/ 728698 h 1652623"/>
                  <a:gd name="connsiteX2" fmla="*/ 1323975 w 6152271"/>
                  <a:gd name="connsiteY2" fmla="*/ 1004923 h 1652623"/>
                  <a:gd name="connsiteX3" fmla="*/ 1924050 w 6152271"/>
                  <a:gd name="connsiteY3" fmla="*/ 452473 h 1652623"/>
                  <a:gd name="connsiteX4" fmla="*/ 2952750 w 6152271"/>
                  <a:gd name="connsiteY4" fmla="*/ 481048 h 1652623"/>
                  <a:gd name="connsiteX5" fmla="*/ 3305175 w 6152271"/>
                  <a:gd name="connsiteY5" fmla="*/ 128623 h 1652623"/>
                  <a:gd name="connsiteX6" fmla="*/ 4152900 w 6152271"/>
                  <a:gd name="connsiteY6" fmla="*/ 23848 h 1652623"/>
                  <a:gd name="connsiteX7" fmla="*/ 4581525 w 6152271"/>
                  <a:gd name="connsiteY7" fmla="*/ 547723 h 1652623"/>
                  <a:gd name="connsiteX8" fmla="*/ 4972050 w 6152271"/>
                  <a:gd name="connsiteY8" fmla="*/ 100048 h 1652623"/>
                  <a:gd name="connsiteX9" fmla="*/ 5886450 w 6152271"/>
                  <a:gd name="connsiteY9" fmla="*/ 642973 h 1652623"/>
                  <a:gd name="connsiteX10" fmla="*/ 5495925 w 6152271"/>
                  <a:gd name="connsiteY10" fmla="*/ 1290673 h 1652623"/>
                  <a:gd name="connsiteX0" fmla="*/ 0 w 5495925"/>
                  <a:gd name="connsiteY0" fmla="*/ 1652623 h 1652623"/>
                  <a:gd name="connsiteX1" fmla="*/ 695325 w 5495925"/>
                  <a:gd name="connsiteY1" fmla="*/ 728698 h 1652623"/>
                  <a:gd name="connsiteX2" fmla="*/ 1323975 w 5495925"/>
                  <a:gd name="connsiteY2" fmla="*/ 1004923 h 1652623"/>
                  <a:gd name="connsiteX3" fmla="*/ 1924050 w 5495925"/>
                  <a:gd name="connsiteY3" fmla="*/ 452473 h 1652623"/>
                  <a:gd name="connsiteX4" fmla="*/ 2952750 w 5495925"/>
                  <a:gd name="connsiteY4" fmla="*/ 481048 h 1652623"/>
                  <a:gd name="connsiteX5" fmla="*/ 3305175 w 5495925"/>
                  <a:gd name="connsiteY5" fmla="*/ 128623 h 1652623"/>
                  <a:gd name="connsiteX6" fmla="*/ 4152900 w 5495925"/>
                  <a:gd name="connsiteY6" fmla="*/ 23848 h 1652623"/>
                  <a:gd name="connsiteX7" fmla="*/ 4581525 w 5495925"/>
                  <a:gd name="connsiteY7" fmla="*/ 547723 h 1652623"/>
                  <a:gd name="connsiteX8" fmla="*/ 4972050 w 5495925"/>
                  <a:gd name="connsiteY8" fmla="*/ 100048 h 1652623"/>
                  <a:gd name="connsiteX9" fmla="*/ 5495925 w 5495925"/>
                  <a:gd name="connsiteY9" fmla="*/ 1290673 h 1652623"/>
                  <a:gd name="connsiteX0" fmla="*/ 0 w 5838825"/>
                  <a:gd name="connsiteY0" fmla="*/ 1652623 h 1652623"/>
                  <a:gd name="connsiteX1" fmla="*/ 695325 w 5838825"/>
                  <a:gd name="connsiteY1" fmla="*/ 728698 h 1652623"/>
                  <a:gd name="connsiteX2" fmla="*/ 1323975 w 5838825"/>
                  <a:gd name="connsiteY2" fmla="*/ 1004923 h 1652623"/>
                  <a:gd name="connsiteX3" fmla="*/ 1924050 w 5838825"/>
                  <a:gd name="connsiteY3" fmla="*/ 452473 h 1652623"/>
                  <a:gd name="connsiteX4" fmla="*/ 2952750 w 5838825"/>
                  <a:gd name="connsiteY4" fmla="*/ 481048 h 1652623"/>
                  <a:gd name="connsiteX5" fmla="*/ 3305175 w 5838825"/>
                  <a:gd name="connsiteY5" fmla="*/ 128623 h 1652623"/>
                  <a:gd name="connsiteX6" fmla="*/ 4152900 w 5838825"/>
                  <a:gd name="connsiteY6" fmla="*/ 23848 h 1652623"/>
                  <a:gd name="connsiteX7" fmla="*/ 4581525 w 5838825"/>
                  <a:gd name="connsiteY7" fmla="*/ 547723 h 1652623"/>
                  <a:gd name="connsiteX8" fmla="*/ 4972050 w 5838825"/>
                  <a:gd name="connsiteY8" fmla="*/ 100048 h 1652623"/>
                  <a:gd name="connsiteX9" fmla="*/ 5838825 w 5838825"/>
                  <a:gd name="connsiteY9" fmla="*/ 471523 h 1652623"/>
                  <a:gd name="connsiteX0" fmla="*/ 0 w 5695950"/>
                  <a:gd name="connsiteY0" fmla="*/ 1338298 h 1338298"/>
                  <a:gd name="connsiteX1" fmla="*/ 552450 w 5695950"/>
                  <a:gd name="connsiteY1" fmla="*/ 728698 h 1338298"/>
                  <a:gd name="connsiteX2" fmla="*/ 1181100 w 5695950"/>
                  <a:gd name="connsiteY2" fmla="*/ 1004923 h 1338298"/>
                  <a:gd name="connsiteX3" fmla="*/ 1781175 w 5695950"/>
                  <a:gd name="connsiteY3" fmla="*/ 452473 h 1338298"/>
                  <a:gd name="connsiteX4" fmla="*/ 2809875 w 5695950"/>
                  <a:gd name="connsiteY4" fmla="*/ 481048 h 1338298"/>
                  <a:gd name="connsiteX5" fmla="*/ 3162300 w 5695950"/>
                  <a:gd name="connsiteY5" fmla="*/ 128623 h 1338298"/>
                  <a:gd name="connsiteX6" fmla="*/ 4010025 w 5695950"/>
                  <a:gd name="connsiteY6" fmla="*/ 23848 h 1338298"/>
                  <a:gd name="connsiteX7" fmla="*/ 4438650 w 5695950"/>
                  <a:gd name="connsiteY7" fmla="*/ 547723 h 1338298"/>
                  <a:gd name="connsiteX8" fmla="*/ 4829175 w 5695950"/>
                  <a:gd name="connsiteY8" fmla="*/ 100048 h 1338298"/>
                  <a:gd name="connsiteX9" fmla="*/ 5695950 w 5695950"/>
                  <a:gd name="connsiteY9" fmla="*/ 471523 h 1338298"/>
                  <a:gd name="connsiteX0" fmla="*/ 0 w 5695950"/>
                  <a:gd name="connsiteY0" fmla="*/ 1338298 h 1338298"/>
                  <a:gd name="connsiteX1" fmla="*/ 552450 w 5695950"/>
                  <a:gd name="connsiteY1" fmla="*/ 728698 h 1338298"/>
                  <a:gd name="connsiteX2" fmla="*/ 1162050 w 5695950"/>
                  <a:gd name="connsiteY2" fmla="*/ 1262098 h 1338298"/>
                  <a:gd name="connsiteX3" fmla="*/ 1781175 w 5695950"/>
                  <a:gd name="connsiteY3" fmla="*/ 452473 h 1338298"/>
                  <a:gd name="connsiteX4" fmla="*/ 2809875 w 5695950"/>
                  <a:gd name="connsiteY4" fmla="*/ 481048 h 1338298"/>
                  <a:gd name="connsiteX5" fmla="*/ 3162300 w 5695950"/>
                  <a:gd name="connsiteY5" fmla="*/ 128623 h 1338298"/>
                  <a:gd name="connsiteX6" fmla="*/ 4010025 w 5695950"/>
                  <a:gd name="connsiteY6" fmla="*/ 23848 h 1338298"/>
                  <a:gd name="connsiteX7" fmla="*/ 4438650 w 5695950"/>
                  <a:gd name="connsiteY7" fmla="*/ 547723 h 1338298"/>
                  <a:gd name="connsiteX8" fmla="*/ 4829175 w 5695950"/>
                  <a:gd name="connsiteY8" fmla="*/ 100048 h 1338298"/>
                  <a:gd name="connsiteX9" fmla="*/ 5695950 w 5695950"/>
                  <a:gd name="connsiteY9" fmla="*/ 471523 h 1338298"/>
                  <a:gd name="connsiteX0" fmla="*/ 0 w 5695950"/>
                  <a:gd name="connsiteY0" fmla="*/ 1338298 h 1407115"/>
                  <a:gd name="connsiteX1" fmla="*/ 552450 w 5695950"/>
                  <a:gd name="connsiteY1" fmla="*/ 728698 h 1407115"/>
                  <a:gd name="connsiteX2" fmla="*/ 1181100 w 5695950"/>
                  <a:gd name="connsiteY2" fmla="*/ 1404973 h 1407115"/>
                  <a:gd name="connsiteX3" fmla="*/ 1781175 w 5695950"/>
                  <a:gd name="connsiteY3" fmla="*/ 452473 h 1407115"/>
                  <a:gd name="connsiteX4" fmla="*/ 2809875 w 5695950"/>
                  <a:gd name="connsiteY4" fmla="*/ 481048 h 1407115"/>
                  <a:gd name="connsiteX5" fmla="*/ 3162300 w 5695950"/>
                  <a:gd name="connsiteY5" fmla="*/ 128623 h 1407115"/>
                  <a:gd name="connsiteX6" fmla="*/ 4010025 w 5695950"/>
                  <a:gd name="connsiteY6" fmla="*/ 23848 h 1407115"/>
                  <a:gd name="connsiteX7" fmla="*/ 4438650 w 5695950"/>
                  <a:gd name="connsiteY7" fmla="*/ 547723 h 1407115"/>
                  <a:gd name="connsiteX8" fmla="*/ 4829175 w 5695950"/>
                  <a:gd name="connsiteY8" fmla="*/ 100048 h 1407115"/>
                  <a:gd name="connsiteX9" fmla="*/ 5695950 w 5695950"/>
                  <a:gd name="connsiteY9" fmla="*/ 471523 h 1407115"/>
                  <a:gd name="connsiteX0" fmla="*/ 0 w 5591175"/>
                  <a:gd name="connsiteY0" fmla="*/ 1338298 h 1407115"/>
                  <a:gd name="connsiteX1" fmla="*/ 447675 w 5591175"/>
                  <a:gd name="connsiteY1" fmla="*/ 728698 h 1407115"/>
                  <a:gd name="connsiteX2" fmla="*/ 1076325 w 5591175"/>
                  <a:gd name="connsiteY2" fmla="*/ 1404973 h 1407115"/>
                  <a:gd name="connsiteX3" fmla="*/ 1676400 w 5591175"/>
                  <a:gd name="connsiteY3" fmla="*/ 452473 h 1407115"/>
                  <a:gd name="connsiteX4" fmla="*/ 2705100 w 5591175"/>
                  <a:gd name="connsiteY4" fmla="*/ 481048 h 1407115"/>
                  <a:gd name="connsiteX5" fmla="*/ 3057525 w 5591175"/>
                  <a:gd name="connsiteY5" fmla="*/ 128623 h 1407115"/>
                  <a:gd name="connsiteX6" fmla="*/ 3905250 w 5591175"/>
                  <a:gd name="connsiteY6" fmla="*/ 23848 h 1407115"/>
                  <a:gd name="connsiteX7" fmla="*/ 4333875 w 5591175"/>
                  <a:gd name="connsiteY7" fmla="*/ 547723 h 1407115"/>
                  <a:gd name="connsiteX8" fmla="*/ 4724400 w 5591175"/>
                  <a:gd name="connsiteY8" fmla="*/ 100048 h 1407115"/>
                  <a:gd name="connsiteX9" fmla="*/ 5591175 w 5591175"/>
                  <a:gd name="connsiteY9" fmla="*/ 471523 h 1407115"/>
                  <a:gd name="connsiteX0" fmla="*/ 0 w 5591175"/>
                  <a:gd name="connsiteY0" fmla="*/ 1344238 h 1413055"/>
                  <a:gd name="connsiteX1" fmla="*/ 447675 w 5591175"/>
                  <a:gd name="connsiteY1" fmla="*/ 734638 h 1413055"/>
                  <a:gd name="connsiteX2" fmla="*/ 1076325 w 5591175"/>
                  <a:gd name="connsiteY2" fmla="*/ 1410913 h 1413055"/>
                  <a:gd name="connsiteX3" fmla="*/ 1676400 w 5591175"/>
                  <a:gd name="connsiteY3" fmla="*/ 458413 h 1413055"/>
                  <a:gd name="connsiteX4" fmla="*/ 2009775 w 5591175"/>
                  <a:gd name="connsiteY4" fmla="*/ 715588 h 1413055"/>
                  <a:gd name="connsiteX5" fmla="*/ 3057525 w 5591175"/>
                  <a:gd name="connsiteY5" fmla="*/ 134563 h 1413055"/>
                  <a:gd name="connsiteX6" fmla="*/ 3905250 w 5591175"/>
                  <a:gd name="connsiteY6" fmla="*/ 29788 h 1413055"/>
                  <a:gd name="connsiteX7" fmla="*/ 4333875 w 5591175"/>
                  <a:gd name="connsiteY7" fmla="*/ 553663 h 1413055"/>
                  <a:gd name="connsiteX8" fmla="*/ 4724400 w 5591175"/>
                  <a:gd name="connsiteY8" fmla="*/ 105988 h 1413055"/>
                  <a:gd name="connsiteX9" fmla="*/ 5591175 w 5591175"/>
                  <a:gd name="connsiteY9" fmla="*/ 477463 h 1413055"/>
                  <a:gd name="connsiteX0" fmla="*/ 0 w 5591175"/>
                  <a:gd name="connsiteY0" fmla="*/ 1340300 h 1409117"/>
                  <a:gd name="connsiteX1" fmla="*/ 447675 w 5591175"/>
                  <a:gd name="connsiteY1" fmla="*/ 730700 h 1409117"/>
                  <a:gd name="connsiteX2" fmla="*/ 1076325 w 5591175"/>
                  <a:gd name="connsiteY2" fmla="*/ 1406975 h 1409117"/>
                  <a:gd name="connsiteX3" fmla="*/ 1676400 w 5591175"/>
                  <a:gd name="connsiteY3" fmla="*/ 454475 h 1409117"/>
                  <a:gd name="connsiteX4" fmla="*/ 2257425 w 5591175"/>
                  <a:gd name="connsiteY4" fmla="*/ 568775 h 1409117"/>
                  <a:gd name="connsiteX5" fmla="*/ 3057525 w 5591175"/>
                  <a:gd name="connsiteY5" fmla="*/ 130625 h 1409117"/>
                  <a:gd name="connsiteX6" fmla="*/ 3905250 w 5591175"/>
                  <a:gd name="connsiteY6" fmla="*/ 25850 h 1409117"/>
                  <a:gd name="connsiteX7" fmla="*/ 4333875 w 5591175"/>
                  <a:gd name="connsiteY7" fmla="*/ 549725 h 1409117"/>
                  <a:gd name="connsiteX8" fmla="*/ 4724400 w 5591175"/>
                  <a:gd name="connsiteY8" fmla="*/ 102050 h 1409117"/>
                  <a:gd name="connsiteX9" fmla="*/ 5591175 w 5591175"/>
                  <a:gd name="connsiteY9" fmla="*/ 473525 h 1409117"/>
                  <a:gd name="connsiteX0" fmla="*/ 0 w 5591175"/>
                  <a:gd name="connsiteY0" fmla="*/ 1346361 h 1415178"/>
                  <a:gd name="connsiteX1" fmla="*/ 447675 w 5591175"/>
                  <a:gd name="connsiteY1" fmla="*/ 736761 h 1415178"/>
                  <a:gd name="connsiteX2" fmla="*/ 1076325 w 5591175"/>
                  <a:gd name="connsiteY2" fmla="*/ 1413036 h 1415178"/>
                  <a:gd name="connsiteX3" fmla="*/ 1676400 w 5591175"/>
                  <a:gd name="connsiteY3" fmla="*/ 460536 h 1415178"/>
                  <a:gd name="connsiteX4" fmla="*/ 2324100 w 5591175"/>
                  <a:gd name="connsiteY4" fmla="*/ 784386 h 1415178"/>
                  <a:gd name="connsiteX5" fmla="*/ 3057525 w 5591175"/>
                  <a:gd name="connsiteY5" fmla="*/ 136686 h 1415178"/>
                  <a:gd name="connsiteX6" fmla="*/ 3905250 w 5591175"/>
                  <a:gd name="connsiteY6" fmla="*/ 31911 h 1415178"/>
                  <a:gd name="connsiteX7" fmla="*/ 4333875 w 5591175"/>
                  <a:gd name="connsiteY7" fmla="*/ 555786 h 1415178"/>
                  <a:gd name="connsiteX8" fmla="*/ 4724400 w 5591175"/>
                  <a:gd name="connsiteY8" fmla="*/ 108111 h 1415178"/>
                  <a:gd name="connsiteX9" fmla="*/ 5591175 w 5591175"/>
                  <a:gd name="connsiteY9" fmla="*/ 479586 h 1415178"/>
                  <a:gd name="connsiteX0" fmla="*/ 0 w 5591175"/>
                  <a:gd name="connsiteY0" fmla="*/ 1327099 h 1395916"/>
                  <a:gd name="connsiteX1" fmla="*/ 447675 w 5591175"/>
                  <a:gd name="connsiteY1" fmla="*/ 717499 h 1395916"/>
                  <a:gd name="connsiteX2" fmla="*/ 1076325 w 5591175"/>
                  <a:gd name="connsiteY2" fmla="*/ 1393774 h 1395916"/>
                  <a:gd name="connsiteX3" fmla="*/ 1676400 w 5591175"/>
                  <a:gd name="connsiteY3" fmla="*/ 441274 h 1395916"/>
                  <a:gd name="connsiteX4" fmla="*/ 2324100 w 5591175"/>
                  <a:gd name="connsiteY4" fmla="*/ 765124 h 1395916"/>
                  <a:gd name="connsiteX5" fmla="*/ 2895600 w 5591175"/>
                  <a:gd name="connsiteY5" fmla="*/ 212674 h 1395916"/>
                  <a:gd name="connsiteX6" fmla="*/ 3905250 w 5591175"/>
                  <a:gd name="connsiteY6" fmla="*/ 12649 h 1395916"/>
                  <a:gd name="connsiteX7" fmla="*/ 4333875 w 5591175"/>
                  <a:gd name="connsiteY7" fmla="*/ 536524 h 1395916"/>
                  <a:gd name="connsiteX8" fmla="*/ 4724400 w 5591175"/>
                  <a:gd name="connsiteY8" fmla="*/ 88849 h 1395916"/>
                  <a:gd name="connsiteX9" fmla="*/ 5591175 w 5591175"/>
                  <a:gd name="connsiteY9" fmla="*/ 460324 h 1395916"/>
                  <a:gd name="connsiteX0" fmla="*/ 0 w 5591175"/>
                  <a:gd name="connsiteY0" fmla="*/ 1239066 h 1307883"/>
                  <a:gd name="connsiteX1" fmla="*/ 447675 w 5591175"/>
                  <a:gd name="connsiteY1" fmla="*/ 629466 h 1307883"/>
                  <a:gd name="connsiteX2" fmla="*/ 1076325 w 5591175"/>
                  <a:gd name="connsiteY2" fmla="*/ 1305741 h 1307883"/>
                  <a:gd name="connsiteX3" fmla="*/ 1676400 w 5591175"/>
                  <a:gd name="connsiteY3" fmla="*/ 353241 h 1307883"/>
                  <a:gd name="connsiteX4" fmla="*/ 2324100 w 5591175"/>
                  <a:gd name="connsiteY4" fmla="*/ 677091 h 1307883"/>
                  <a:gd name="connsiteX5" fmla="*/ 2895600 w 5591175"/>
                  <a:gd name="connsiteY5" fmla="*/ 124641 h 1307883"/>
                  <a:gd name="connsiteX6" fmla="*/ 3238500 w 5591175"/>
                  <a:gd name="connsiteY6" fmla="*/ 667566 h 1307883"/>
                  <a:gd name="connsiteX7" fmla="*/ 4333875 w 5591175"/>
                  <a:gd name="connsiteY7" fmla="*/ 448491 h 1307883"/>
                  <a:gd name="connsiteX8" fmla="*/ 4724400 w 5591175"/>
                  <a:gd name="connsiteY8" fmla="*/ 816 h 1307883"/>
                  <a:gd name="connsiteX9" fmla="*/ 5591175 w 5591175"/>
                  <a:gd name="connsiteY9" fmla="*/ 372291 h 1307883"/>
                  <a:gd name="connsiteX0" fmla="*/ 0 w 5591175"/>
                  <a:gd name="connsiteY0" fmla="*/ 1258981 h 1327798"/>
                  <a:gd name="connsiteX1" fmla="*/ 447675 w 5591175"/>
                  <a:gd name="connsiteY1" fmla="*/ 649381 h 1327798"/>
                  <a:gd name="connsiteX2" fmla="*/ 1076325 w 5591175"/>
                  <a:gd name="connsiteY2" fmla="*/ 1325656 h 1327798"/>
                  <a:gd name="connsiteX3" fmla="*/ 1676400 w 5591175"/>
                  <a:gd name="connsiteY3" fmla="*/ 373156 h 1327798"/>
                  <a:gd name="connsiteX4" fmla="*/ 2324100 w 5591175"/>
                  <a:gd name="connsiteY4" fmla="*/ 697006 h 1327798"/>
                  <a:gd name="connsiteX5" fmla="*/ 2895600 w 5591175"/>
                  <a:gd name="connsiteY5" fmla="*/ 144556 h 1327798"/>
                  <a:gd name="connsiteX6" fmla="*/ 3238500 w 5591175"/>
                  <a:gd name="connsiteY6" fmla="*/ 687481 h 1327798"/>
                  <a:gd name="connsiteX7" fmla="*/ 3524250 w 5591175"/>
                  <a:gd name="connsiteY7" fmla="*/ 115981 h 1327798"/>
                  <a:gd name="connsiteX8" fmla="*/ 4724400 w 5591175"/>
                  <a:gd name="connsiteY8" fmla="*/ 20731 h 1327798"/>
                  <a:gd name="connsiteX9" fmla="*/ 5591175 w 5591175"/>
                  <a:gd name="connsiteY9" fmla="*/ 392206 h 1327798"/>
                  <a:gd name="connsiteX0" fmla="*/ 0 w 5591175"/>
                  <a:gd name="connsiteY0" fmla="*/ 1247276 h 1316093"/>
                  <a:gd name="connsiteX1" fmla="*/ 447675 w 5591175"/>
                  <a:gd name="connsiteY1" fmla="*/ 637676 h 1316093"/>
                  <a:gd name="connsiteX2" fmla="*/ 1076325 w 5591175"/>
                  <a:gd name="connsiteY2" fmla="*/ 1313951 h 1316093"/>
                  <a:gd name="connsiteX3" fmla="*/ 1676400 w 5591175"/>
                  <a:gd name="connsiteY3" fmla="*/ 361451 h 1316093"/>
                  <a:gd name="connsiteX4" fmla="*/ 2324100 w 5591175"/>
                  <a:gd name="connsiteY4" fmla="*/ 685301 h 1316093"/>
                  <a:gd name="connsiteX5" fmla="*/ 2895600 w 5591175"/>
                  <a:gd name="connsiteY5" fmla="*/ 132851 h 1316093"/>
                  <a:gd name="connsiteX6" fmla="*/ 3238500 w 5591175"/>
                  <a:gd name="connsiteY6" fmla="*/ 675776 h 1316093"/>
                  <a:gd name="connsiteX7" fmla="*/ 3524250 w 5591175"/>
                  <a:gd name="connsiteY7" fmla="*/ 104276 h 1316093"/>
                  <a:gd name="connsiteX8" fmla="*/ 3524248 w 5591175"/>
                  <a:gd name="connsiteY8" fmla="*/ 113801 h 1316093"/>
                  <a:gd name="connsiteX9" fmla="*/ 4724400 w 5591175"/>
                  <a:gd name="connsiteY9" fmla="*/ 9026 h 1316093"/>
                  <a:gd name="connsiteX10" fmla="*/ 5591175 w 5591175"/>
                  <a:gd name="connsiteY10" fmla="*/ 380501 h 1316093"/>
                  <a:gd name="connsiteX0" fmla="*/ 0 w 5591175"/>
                  <a:gd name="connsiteY0" fmla="*/ 1238265 h 1307082"/>
                  <a:gd name="connsiteX1" fmla="*/ 447675 w 5591175"/>
                  <a:gd name="connsiteY1" fmla="*/ 628665 h 1307082"/>
                  <a:gd name="connsiteX2" fmla="*/ 1076325 w 5591175"/>
                  <a:gd name="connsiteY2" fmla="*/ 1304940 h 1307082"/>
                  <a:gd name="connsiteX3" fmla="*/ 1676400 w 5591175"/>
                  <a:gd name="connsiteY3" fmla="*/ 352440 h 1307082"/>
                  <a:gd name="connsiteX4" fmla="*/ 2324100 w 5591175"/>
                  <a:gd name="connsiteY4" fmla="*/ 676290 h 1307082"/>
                  <a:gd name="connsiteX5" fmla="*/ 2895600 w 5591175"/>
                  <a:gd name="connsiteY5" fmla="*/ 123840 h 1307082"/>
                  <a:gd name="connsiteX6" fmla="*/ 3238500 w 5591175"/>
                  <a:gd name="connsiteY6" fmla="*/ 666765 h 1307082"/>
                  <a:gd name="connsiteX7" fmla="*/ 3524250 w 5591175"/>
                  <a:gd name="connsiteY7" fmla="*/ 95265 h 1307082"/>
                  <a:gd name="connsiteX8" fmla="*/ 3543298 w 5591175"/>
                  <a:gd name="connsiteY8" fmla="*/ 381015 h 1307082"/>
                  <a:gd name="connsiteX9" fmla="*/ 4724400 w 5591175"/>
                  <a:gd name="connsiteY9" fmla="*/ 15 h 1307082"/>
                  <a:gd name="connsiteX10" fmla="*/ 5591175 w 5591175"/>
                  <a:gd name="connsiteY10" fmla="*/ 371490 h 1307082"/>
                  <a:gd name="connsiteX0" fmla="*/ 0 w 5591175"/>
                  <a:gd name="connsiteY0" fmla="*/ 1278274 h 1347091"/>
                  <a:gd name="connsiteX1" fmla="*/ 447675 w 5591175"/>
                  <a:gd name="connsiteY1" fmla="*/ 668674 h 1347091"/>
                  <a:gd name="connsiteX2" fmla="*/ 1076325 w 5591175"/>
                  <a:gd name="connsiteY2" fmla="*/ 1344949 h 1347091"/>
                  <a:gd name="connsiteX3" fmla="*/ 1676400 w 5591175"/>
                  <a:gd name="connsiteY3" fmla="*/ 392449 h 1347091"/>
                  <a:gd name="connsiteX4" fmla="*/ 2324100 w 5591175"/>
                  <a:gd name="connsiteY4" fmla="*/ 716299 h 1347091"/>
                  <a:gd name="connsiteX5" fmla="*/ 2895600 w 5591175"/>
                  <a:gd name="connsiteY5" fmla="*/ 163849 h 1347091"/>
                  <a:gd name="connsiteX6" fmla="*/ 3238500 w 5591175"/>
                  <a:gd name="connsiteY6" fmla="*/ 706774 h 1347091"/>
                  <a:gd name="connsiteX7" fmla="*/ 3524250 w 5591175"/>
                  <a:gd name="connsiteY7" fmla="*/ 135274 h 1347091"/>
                  <a:gd name="connsiteX8" fmla="*/ 4000498 w 5591175"/>
                  <a:gd name="connsiteY8" fmla="*/ 20974 h 1347091"/>
                  <a:gd name="connsiteX9" fmla="*/ 4724400 w 5591175"/>
                  <a:gd name="connsiteY9" fmla="*/ 40024 h 1347091"/>
                  <a:gd name="connsiteX10" fmla="*/ 5591175 w 5591175"/>
                  <a:gd name="connsiteY10" fmla="*/ 411499 h 1347091"/>
                  <a:gd name="connsiteX0" fmla="*/ 0 w 5591175"/>
                  <a:gd name="connsiteY0" fmla="*/ 1238729 h 1307546"/>
                  <a:gd name="connsiteX1" fmla="*/ 447675 w 5591175"/>
                  <a:gd name="connsiteY1" fmla="*/ 629129 h 1307546"/>
                  <a:gd name="connsiteX2" fmla="*/ 1076325 w 5591175"/>
                  <a:gd name="connsiteY2" fmla="*/ 1305404 h 1307546"/>
                  <a:gd name="connsiteX3" fmla="*/ 1676400 w 5591175"/>
                  <a:gd name="connsiteY3" fmla="*/ 352904 h 1307546"/>
                  <a:gd name="connsiteX4" fmla="*/ 2324100 w 5591175"/>
                  <a:gd name="connsiteY4" fmla="*/ 676754 h 1307546"/>
                  <a:gd name="connsiteX5" fmla="*/ 2895600 w 5591175"/>
                  <a:gd name="connsiteY5" fmla="*/ 124304 h 1307546"/>
                  <a:gd name="connsiteX6" fmla="*/ 3238500 w 5591175"/>
                  <a:gd name="connsiteY6" fmla="*/ 667229 h 1307546"/>
                  <a:gd name="connsiteX7" fmla="*/ 3524250 w 5591175"/>
                  <a:gd name="connsiteY7" fmla="*/ 95729 h 1307546"/>
                  <a:gd name="connsiteX8" fmla="*/ 4019548 w 5591175"/>
                  <a:gd name="connsiteY8" fmla="*/ 429104 h 1307546"/>
                  <a:gd name="connsiteX9" fmla="*/ 4724400 w 5591175"/>
                  <a:gd name="connsiteY9" fmla="*/ 479 h 1307546"/>
                  <a:gd name="connsiteX10" fmla="*/ 5591175 w 5591175"/>
                  <a:gd name="connsiteY10" fmla="*/ 371954 h 1307546"/>
                  <a:gd name="connsiteX0" fmla="*/ 0 w 5591175"/>
                  <a:gd name="connsiteY0" fmla="*/ 1242014 h 1310831"/>
                  <a:gd name="connsiteX1" fmla="*/ 447675 w 5591175"/>
                  <a:gd name="connsiteY1" fmla="*/ 632414 h 1310831"/>
                  <a:gd name="connsiteX2" fmla="*/ 1076325 w 5591175"/>
                  <a:gd name="connsiteY2" fmla="*/ 1308689 h 1310831"/>
                  <a:gd name="connsiteX3" fmla="*/ 1676400 w 5591175"/>
                  <a:gd name="connsiteY3" fmla="*/ 356189 h 1310831"/>
                  <a:gd name="connsiteX4" fmla="*/ 2324100 w 5591175"/>
                  <a:gd name="connsiteY4" fmla="*/ 680039 h 1310831"/>
                  <a:gd name="connsiteX5" fmla="*/ 2895600 w 5591175"/>
                  <a:gd name="connsiteY5" fmla="*/ 127589 h 1310831"/>
                  <a:gd name="connsiteX6" fmla="*/ 3238500 w 5591175"/>
                  <a:gd name="connsiteY6" fmla="*/ 670514 h 1310831"/>
                  <a:gd name="connsiteX7" fmla="*/ 3524250 w 5591175"/>
                  <a:gd name="connsiteY7" fmla="*/ 99014 h 1310831"/>
                  <a:gd name="connsiteX8" fmla="*/ 4019548 w 5591175"/>
                  <a:gd name="connsiteY8" fmla="*/ 556214 h 1310831"/>
                  <a:gd name="connsiteX9" fmla="*/ 4724400 w 5591175"/>
                  <a:gd name="connsiteY9" fmla="*/ 3764 h 1310831"/>
                  <a:gd name="connsiteX10" fmla="*/ 5591175 w 5591175"/>
                  <a:gd name="connsiteY10" fmla="*/ 375239 h 1310831"/>
                  <a:gd name="connsiteX0" fmla="*/ 0 w 5591175"/>
                  <a:gd name="connsiteY0" fmla="*/ 1242014 h 1310831"/>
                  <a:gd name="connsiteX1" fmla="*/ 447675 w 5591175"/>
                  <a:gd name="connsiteY1" fmla="*/ 632414 h 1310831"/>
                  <a:gd name="connsiteX2" fmla="*/ 1076325 w 5591175"/>
                  <a:gd name="connsiteY2" fmla="*/ 1308689 h 1310831"/>
                  <a:gd name="connsiteX3" fmla="*/ 1676400 w 5591175"/>
                  <a:gd name="connsiteY3" fmla="*/ 356189 h 1310831"/>
                  <a:gd name="connsiteX4" fmla="*/ 2324100 w 5591175"/>
                  <a:gd name="connsiteY4" fmla="*/ 680039 h 1310831"/>
                  <a:gd name="connsiteX5" fmla="*/ 2895600 w 5591175"/>
                  <a:gd name="connsiteY5" fmla="*/ 127589 h 1310831"/>
                  <a:gd name="connsiteX6" fmla="*/ 3238500 w 5591175"/>
                  <a:gd name="connsiteY6" fmla="*/ 670514 h 1310831"/>
                  <a:gd name="connsiteX7" fmla="*/ 3676650 w 5591175"/>
                  <a:gd name="connsiteY7" fmla="*/ 22814 h 1310831"/>
                  <a:gd name="connsiteX8" fmla="*/ 4019548 w 5591175"/>
                  <a:gd name="connsiteY8" fmla="*/ 556214 h 1310831"/>
                  <a:gd name="connsiteX9" fmla="*/ 4724400 w 5591175"/>
                  <a:gd name="connsiteY9" fmla="*/ 3764 h 1310831"/>
                  <a:gd name="connsiteX10" fmla="*/ 5591175 w 5591175"/>
                  <a:gd name="connsiteY10" fmla="*/ 375239 h 1310831"/>
                  <a:gd name="connsiteX0" fmla="*/ 0 w 5591175"/>
                  <a:gd name="connsiteY0" fmla="*/ 1270093 h 1338910"/>
                  <a:gd name="connsiteX1" fmla="*/ 447675 w 5591175"/>
                  <a:gd name="connsiteY1" fmla="*/ 660493 h 1338910"/>
                  <a:gd name="connsiteX2" fmla="*/ 1076325 w 5591175"/>
                  <a:gd name="connsiteY2" fmla="*/ 1336768 h 1338910"/>
                  <a:gd name="connsiteX3" fmla="*/ 1676400 w 5591175"/>
                  <a:gd name="connsiteY3" fmla="*/ 384268 h 1338910"/>
                  <a:gd name="connsiteX4" fmla="*/ 2324100 w 5591175"/>
                  <a:gd name="connsiteY4" fmla="*/ 708118 h 1338910"/>
                  <a:gd name="connsiteX5" fmla="*/ 2895600 w 5591175"/>
                  <a:gd name="connsiteY5" fmla="*/ 155668 h 1338910"/>
                  <a:gd name="connsiteX6" fmla="*/ 3238500 w 5591175"/>
                  <a:gd name="connsiteY6" fmla="*/ 698593 h 1338910"/>
                  <a:gd name="connsiteX7" fmla="*/ 3676650 w 5591175"/>
                  <a:gd name="connsiteY7" fmla="*/ 50893 h 1338910"/>
                  <a:gd name="connsiteX8" fmla="*/ 4019548 w 5591175"/>
                  <a:gd name="connsiteY8" fmla="*/ 584293 h 1338910"/>
                  <a:gd name="connsiteX9" fmla="*/ 4724400 w 5591175"/>
                  <a:gd name="connsiteY9" fmla="*/ 3268 h 1338910"/>
                  <a:gd name="connsiteX10" fmla="*/ 5591175 w 5591175"/>
                  <a:gd name="connsiteY10" fmla="*/ 403318 h 1338910"/>
                  <a:gd name="connsiteX0" fmla="*/ 0 w 5591175"/>
                  <a:gd name="connsiteY0" fmla="*/ 1295474 h 1364291"/>
                  <a:gd name="connsiteX1" fmla="*/ 447675 w 5591175"/>
                  <a:gd name="connsiteY1" fmla="*/ 685874 h 1364291"/>
                  <a:gd name="connsiteX2" fmla="*/ 1076325 w 5591175"/>
                  <a:gd name="connsiteY2" fmla="*/ 1362149 h 1364291"/>
                  <a:gd name="connsiteX3" fmla="*/ 1676400 w 5591175"/>
                  <a:gd name="connsiteY3" fmla="*/ 409649 h 1364291"/>
                  <a:gd name="connsiteX4" fmla="*/ 2324100 w 5591175"/>
                  <a:gd name="connsiteY4" fmla="*/ 733499 h 1364291"/>
                  <a:gd name="connsiteX5" fmla="*/ 2895600 w 5591175"/>
                  <a:gd name="connsiteY5" fmla="*/ 181049 h 1364291"/>
                  <a:gd name="connsiteX6" fmla="*/ 3238500 w 5591175"/>
                  <a:gd name="connsiteY6" fmla="*/ 723974 h 1364291"/>
                  <a:gd name="connsiteX7" fmla="*/ 3676650 w 5591175"/>
                  <a:gd name="connsiteY7" fmla="*/ 76274 h 1364291"/>
                  <a:gd name="connsiteX8" fmla="*/ 4019548 w 5591175"/>
                  <a:gd name="connsiteY8" fmla="*/ 609674 h 1364291"/>
                  <a:gd name="connsiteX9" fmla="*/ 4724400 w 5591175"/>
                  <a:gd name="connsiteY9" fmla="*/ 28649 h 1364291"/>
                  <a:gd name="connsiteX10" fmla="*/ 5153023 w 5591175"/>
                  <a:gd name="connsiteY10" fmla="*/ 123899 h 1364291"/>
                  <a:gd name="connsiteX11" fmla="*/ 5591175 w 5591175"/>
                  <a:gd name="connsiteY11" fmla="*/ 428699 h 1364291"/>
                  <a:gd name="connsiteX0" fmla="*/ 0 w 5591175"/>
                  <a:gd name="connsiteY0" fmla="*/ 1273927 h 1342744"/>
                  <a:gd name="connsiteX1" fmla="*/ 447675 w 5591175"/>
                  <a:gd name="connsiteY1" fmla="*/ 664327 h 1342744"/>
                  <a:gd name="connsiteX2" fmla="*/ 1076325 w 5591175"/>
                  <a:gd name="connsiteY2" fmla="*/ 1340602 h 1342744"/>
                  <a:gd name="connsiteX3" fmla="*/ 1676400 w 5591175"/>
                  <a:gd name="connsiteY3" fmla="*/ 388102 h 1342744"/>
                  <a:gd name="connsiteX4" fmla="*/ 2324100 w 5591175"/>
                  <a:gd name="connsiteY4" fmla="*/ 711952 h 1342744"/>
                  <a:gd name="connsiteX5" fmla="*/ 2895600 w 5591175"/>
                  <a:gd name="connsiteY5" fmla="*/ 159502 h 1342744"/>
                  <a:gd name="connsiteX6" fmla="*/ 3238500 w 5591175"/>
                  <a:gd name="connsiteY6" fmla="*/ 702427 h 1342744"/>
                  <a:gd name="connsiteX7" fmla="*/ 3676650 w 5591175"/>
                  <a:gd name="connsiteY7" fmla="*/ 54727 h 1342744"/>
                  <a:gd name="connsiteX8" fmla="*/ 4019548 w 5591175"/>
                  <a:gd name="connsiteY8" fmla="*/ 588127 h 1342744"/>
                  <a:gd name="connsiteX9" fmla="*/ 4724400 w 5591175"/>
                  <a:gd name="connsiteY9" fmla="*/ 7102 h 1342744"/>
                  <a:gd name="connsiteX10" fmla="*/ 5153023 w 5591175"/>
                  <a:gd name="connsiteY10" fmla="*/ 273802 h 1342744"/>
                  <a:gd name="connsiteX11" fmla="*/ 5591175 w 5591175"/>
                  <a:gd name="connsiteY11" fmla="*/ 407152 h 1342744"/>
                  <a:gd name="connsiteX0" fmla="*/ 0 w 5581650"/>
                  <a:gd name="connsiteY0" fmla="*/ 1273927 h 1342744"/>
                  <a:gd name="connsiteX1" fmla="*/ 447675 w 5581650"/>
                  <a:gd name="connsiteY1" fmla="*/ 664327 h 1342744"/>
                  <a:gd name="connsiteX2" fmla="*/ 1076325 w 5581650"/>
                  <a:gd name="connsiteY2" fmla="*/ 1340602 h 1342744"/>
                  <a:gd name="connsiteX3" fmla="*/ 1676400 w 5581650"/>
                  <a:gd name="connsiteY3" fmla="*/ 388102 h 1342744"/>
                  <a:gd name="connsiteX4" fmla="*/ 2324100 w 5581650"/>
                  <a:gd name="connsiteY4" fmla="*/ 711952 h 1342744"/>
                  <a:gd name="connsiteX5" fmla="*/ 2895600 w 5581650"/>
                  <a:gd name="connsiteY5" fmla="*/ 159502 h 1342744"/>
                  <a:gd name="connsiteX6" fmla="*/ 3238500 w 5581650"/>
                  <a:gd name="connsiteY6" fmla="*/ 702427 h 1342744"/>
                  <a:gd name="connsiteX7" fmla="*/ 3676650 w 5581650"/>
                  <a:gd name="connsiteY7" fmla="*/ 54727 h 1342744"/>
                  <a:gd name="connsiteX8" fmla="*/ 4019548 w 5581650"/>
                  <a:gd name="connsiteY8" fmla="*/ 588127 h 1342744"/>
                  <a:gd name="connsiteX9" fmla="*/ 4724400 w 5581650"/>
                  <a:gd name="connsiteY9" fmla="*/ 7102 h 1342744"/>
                  <a:gd name="connsiteX10" fmla="*/ 5153023 w 5581650"/>
                  <a:gd name="connsiteY10" fmla="*/ 273802 h 1342744"/>
                  <a:gd name="connsiteX11" fmla="*/ 5581650 w 5581650"/>
                  <a:gd name="connsiteY11" fmla="*/ 216652 h 1342744"/>
                  <a:gd name="connsiteX0" fmla="*/ 0 w 5581650"/>
                  <a:gd name="connsiteY0" fmla="*/ 1219669 h 1288486"/>
                  <a:gd name="connsiteX1" fmla="*/ 447675 w 5581650"/>
                  <a:gd name="connsiteY1" fmla="*/ 610069 h 1288486"/>
                  <a:gd name="connsiteX2" fmla="*/ 1076325 w 5581650"/>
                  <a:gd name="connsiteY2" fmla="*/ 1286344 h 1288486"/>
                  <a:gd name="connsiteX3" fmla="*/ 1676400 w 5581650"/>
                  <a:gd name="connsiteY3" fmla="*/ 333844 h 1288486"/>
                  <a:gd name="connsiteX4" fmla="*/ 2324100 w 5581650"/>
                  <a:gd name="connsiteY4" fmla="*/ 657694 h 1288486"/>
                  <a:gd name="connsiteX5" fmla="*/ 2895600 w 5581650"/>
                  <a:gd name="connsiteY5" fmla="*/ 105244 h 1288486"/>
                  <a:gd name="connsiteX6" fmla="*/ 3238500 w 5581650"/>
                  <a:gd name="connsiteY6" fmla="*/ 648169 h 1288486"/>
                  <a:gd name="connsiteX7" fmla="*/ 3676650 w 5581650"/>
                  <a:gd name="connsiteY7" fmla="*/ 469 h 1288486"/>
                  <a:gd name="connsiteX8" fmla="*/ 4019548 w 5581650"/>
                  <a:gd name="connsiteY8" fmla="*/ 533869 h 1288486"/>
                  <a:gd name="connsiteX9" fmla="*/ 4724400 w 5581650"/>
                  <a:gd name="connsiteY9" fmla="*/ 295744 h 1288486"/>
                  <a:gd name="connsiteX10" fmla="*/ 5153023 w 5581650"/>
                  <a:gd name="connsiteY10" fmla="*/ 219544 h 1288486"/>
                  <a:gd name="connsiteX11" fmla="*/ 5581650 w 5581650"/>
                  <a:gd name="connsiteY11" fmla="*/ 162394 h 1288486"/>
                  <a:gd name="connsiteX0" fmla="*/ 0 w 5581650"/>
                  <a:gd name="connsiteY0" fmla="*/ 1219669 h 1288486"/>
                  <a:gd name="connsiteX1" fmla="*/ 447675 w 5581650"/>
                  <a:gd name="connsiteY1" fmla="*/ 610069 h 1288486"/>
                  <a:gd name="connsiteX2" fmla="*/ 1076325 w 5581650"/>
                  <a:gd name="connsiteY2" fmla="*/ 1286344 h 1288486"/>
                  <a:gd name="connsiteX3" fmla="*/ 1676400 w 5581650"/>
                  <a:gd name="connsiteY3" fmla="*/ 333844 h 1288486"/>
                  <a:gd name="connsiteX4" fmla="*/ 2324100 w 5581650"/>
                  <a:gd name="connsiteY4" fmla="*/ 657694 h 1288486"/>
                  <a:gd name="connsiteX5" fmla="*/ 2895600 w 5581650"/>
                  <a:gd name="connsiteY5" fmla="*/ 105244 h 1288486"/>
                  <a:gd name="connsiteX6" fmla="*/ 3238500 w 5581650"/>
                  <a:gd name="connsiteY6" fmla="*/ 648169 h 1288486"/>
                  <a:gd name="connsiteX7" fmla="*/ 3676650 w 5581650"/>
                  <a:gd name="connsiteY7" fmla="*/ 469 h 1288486"/>
                  <a:gd name="connsiteX8" fmla="*/ 4019548 w 5581650"/>
                  <a:gd name="connsiteY8" fmla="*/ 533869 h 1288486"/>
                  <a:gd name="connsiteX9" fmla="*/ 4724400 w 5581650"/>
                  <a:gd name="connsiteY9" fmla="*/ 295744 h 1288486"/>
                  <a:gd name="connsiteX10" fmla="*/ 5105398 w 5581650"/>
                  <a:gd name="connsiteY10" fmla="*/ 638644 h 1288486"/>
                  <a:gd name="connsiteX11" fmla="*/ 5581650 w 5581650"/>
                  <a:gd name="connsiteY11" fmla="*/ 162394 h 1288486"/>
                  <a:gd name="connsiteX0" fmla="*/ 0 w 5581650"/>
                  <a:gd name="connsiteY0" fmla="*/ 1219669 h 1288486"/>
                  <a:gd name="connsiteX1" fmla="*/ 447675 w 5581650"/>
                  <a:gd name="connsiteY1" fmla="*/ 610069 h 1288486"/>
                  <a:gd name="connsiteX2" fmla="*/ 1076325 w 5581650"/>
                  <a:gd name="connsiteY2" fmla="*/ 1286344 h 1288486"/>
                  <a:gd name="connsiteX3" fmla="*/ 1676400 w 5581650"/>
                  <a:gd name="connsiteY3" fmla="*/ 333844 h 1288486"/>
                  <a:gd name="connsiteX4" fmla="*/ 2324100 w 5581650"/>
                  <a:gd name="connsiteY4" fmla="*/ 657694 h 1288486"/>
                  <a:gd name="connsiteX5" fmla="*/ 2895600 w 5581650"/>
                  <a:gd name="connsiteY5" fmla="*/ 105244 h 1288486"/>
                  <a:gd name="connsiteX6" fmla="*/ 3238500 w 5581650"/>
                  <a:gd name="connsiteY6" fmla="*/ 648169 h 1288486"/>
                  <a:gd name="connsiteX7" fmla="*/ 3676650 w 5581650"/>
                  <a:gd name="connsiteY7" fmla="*/ 469 h 1288486"/>
                  <a:gd name="connsiteX8" fmla="*/ 4019548 w 5581650"/>
                  <a:gd name="connsiteY8" fmla="*/ 533869 h 1288486"/>
                  <a:gd name="connsiteX9" fmla="*/ 4724400 w 5581650"/>
                  <a:gd name="connsiteY9" fmla="*/ 248119 h 1288486"/>
                  <a:gd name="connsiteX10" fmla="*/ 5105398 w 5581650"/>
                  <a:gd name="connsiteY10" fmla="*/ 638644 h 1288486"/>
                  <a:gd name="connsiteX11" fmla="*/ 5581650 w 5581650"/>
                  <a:gd name="connsiteY11" fmla="*/ 162394 h 1288486"/>
                  <a:gd name="connsiteX0" fmla="*/ 0 w 5581650"/>
                  <a:gd name="connsiteY0" fmla="*/ 1219669 h 1288486"/>
                  <a:gd name="connsiteX1" fmla="*/ 447675 w 5581650"/>
                  <a:gd name="connsiteY1" fmla="*/ 610069 h 1288486"/>
                  <a:gd name="connsiteX2" fmla="*/ 1076325 w 5581650"/>
                  <a:gd name="connsiteY2" fmla="*/ 1286344 h 1288486"/>
                  <a:gd name="connsiteX3" fmla="*/ 1676400 w 5581650"/>
                  <a:gd name="connsiteY3" fmla="*/ 333844 h 1288486"/>
                  <a:gd name="connsiteX4" fmla="*/ 2324100 w 5581650"/>
                  <a:gd name="connsiteY4" fmla="*/ 657694 h 1288486"/>
                  <a:gd name="connsiteX5" fmla="*/ 2895600 w 5581650"/>
                  <a:gd name="connsiteY5" fmla="*/ 105244 h 1288486"/>
                  <a:gd name="connsiteX6" fmla="*/ 3238500 w 5581650"/>
                  <a:gd name="connsiteY6" fmla="*/ 648169 h 1288486"/>
                  <a:gd name="connsiteX7" fmla="*/ 3676650 w 5581650"/>
                  <a:gd name="connsiteY7" fmla="*/ 469 h 1288486"/>
                  <a:gd name="connsiteX8" fmla="*/ 4019548 w 5581650"/>
                  <a:gd name="connsiteY8" fmla="*/ 533869 h 1288486"/>
                  <a:gd name="connsiteX9" fmla="*/ 4714875 w 5581650"/>
                  <a:gd name="connsiteY9" fmla="*/ 143344 h 1288486"/>
                  <a:gd name="connsiteX10" fmla="*/ 5105398 w 5581650"/>
                  <a:gd name="connsiteY10" fmla="*/ 638644 h 1288486"/>
                  <a:gd name="connsiteX11" fmla="*/ 5581650 w 5581650"/>
                  <a:gd name="connsiteY11" fmla="*/ 162394 h 1288486"/>
                  <a:gd name="connsiteX0" fmla="*/ 0 w 5581650"/>
                  <a:gd name="connsiteY0" fmla="*/ 1220008 h 1288825"/>
                  <a:gd name="connsiteX1" fmla="*/ 447675 w 5581650"/>
                  <a:gd name="connsiteY1" fmla="*/ 610408 h 1288825"/>
                  <a:gd name="connsiteX2" fmla="*/ 1076325 w 5581650"/>
                  <a:gd name="connsiteY2" fmla="*/ 1286683 h 1288825"/>
                  <a:gd name="connsiteX3" fmla="*/ 1676400 w 5581650"/>
                  <a:gd name="connsiteY3" fmla="*/ 334183 h 1288825"/>
                  <a:gd name="connsiteX4" fmla="*/ 2324100 w 5581650"/>
                  <a:gd name="connsiteY4" fmla="*/ 658033 h 1288825"/>
                  <a:gd name="connsiteX5" fmla="*/ 2895600 w 5581650"/>
                  <a:gd name="connsiteY5" fmla="*/ 105583 h 1288825"/>
                  <a:gd name="connsiteX6" fmla="*/ 3238500 w 5581650"/>
                  <a:gd name="connsiteY6" fmla="*/ 648508 h 1288825"/>
                  <a:gd name="connsiteX7" fmla="*/ 3676650 w 5581650"/>
                  <a:gd name="connsiteY7" fmla="*/ 808 h 1288825"/>
                  <a:gd name="connsiteX8" fmla="*/ 4010023 w 5581650"/>
                  <a:gd name="connsiteY8" fmla="*/ 810433 h 1288825"/>
                  <a:gd name="connsiteX9" fmla="*/ 4714875 w 5581650"/>
                  <a:gd name="connsiteY9" fmla="*/ 143683 h 1288825"/>
                  <a:gd name="connsiteX10" fmla="*/ 5105398 w 5581650"/>
                  <a:gd name="connsiteY10" fmla="*/ 638983 h 1288825"/>
                  <a:gd name="connsiteX11" fmla="*/ 5581650 w 5581650"/>
                  <a:gd name="connsiteY11" fmla="*/ 162733 h 1288825"/>
                  <a:gd name="connsiteX0" fmla="*/ 0 w 5581650"/>
                  <a:gd name="connsiteY0" fmla="*/ 1220528 h 1289345"/>
                  <a:gd name="connsiteX1" fmla="*/ 447675 w 5581650"/>
                  <a:gd name="connsiteY1" fmla="*/ 610928 h 1289345"/>
                  <a:gd name="connsiteX2" fmla="*/ 1076325 w 5581650"/>
                  <a:gd name="connsiteY2" fmla="*/ 1287203 h 1289345"/>
                  <a:gd name="connsiteX3" fmla="*/ 1676400 w 5581650"/>
                  <a:gd name="connsiteY3" fmla="*/ 334703 h 1289345"/>
                  <a:gd name="connsiteX4" fmla="*/ 2324100 w 5581650"/>
                  <a:gd name="connsiteY4" fmla="*/ 658553 h 1289345"/>
                  <a:gd name="connsiteX5" fmla="*/ 2895600 w 5581650"/>
                  <a:gd name="connsiteY5" fmla="*/ 106103 h 1289345"/>
                  <a:gd name="connsiteX6" fmla="*/ 3238500 w 5581650"/>
                  <a:gd name="connsiteY6" fmla="*/ 649028 h 1289345"/>
                  <a:gd name="connsiteX7" fmla="*/ 3676650 w 5581650"/>
                  <a:gd name="connsiteY7" fmla="*/ 1328 h 1289345"/>
                  <a:gd name="connsiteX8" fmla="*/ 4200523 w 5581650"/>
                  <a:gd name="connsiteY8" fmla="*/ 858578 h 1289345"/>
                  <a:gd name="connsiteX9" fmla="*/ 4714875 w 5581650"/>
                  <a:gd name="connsiteY9" fmla="*/ 144203 h 1289345"/>
                  <a:gd name="connsiteX10" fmla="*/ 5105398 w 5581650"/>
                  <a:gd name="connsiteY10" fmla="*/ 639503 h 1289345"/>
                  <a:gd name="connsiteX11" fmla="*/ 5581650 w 5581650"/>
                  <a:gd name="connsiteY11" fmla="*/ 163253 h 1289345"/>
                  <a:gd name="connsiteX0" fmla="*/ 0 w 5581650"/>
                  <a:gd name="connsiteY0" fmla="*/ 1220528 h 1289345"/>
                  <a:gd name="connsiteX1" fmla="*/ 447675 w 5581650"/>
                  <a:gd name="connsiteY1" fmla="*/ 610928 h 1289345"/>
                  <a:gd name="connsiteX2" fmla="*/ 1076325 w 5581650"/>
                  <a:gd name="connsiteY2" fmla="*/ 1287203 h 1289345"/>
                  <a:gd name="connsiteX3" fmla="*/ 1676400 w 5581650"/>
                  <a:gd name="connsiteY3" fmla="*/ 334703 h 1289345"/>
                  <a:gd name="connsiteX4" fmla="*/ 2324100 w 5581650"/>
                  <a:gd name="connsiteY4" fmla="*/ 658553 h 1289345"/>
                  <a:gd name="connsiteX5" fmla="*/ 2895600 w 5581650"/>
                  <a:gd name="connsiteY5" fmla="*/ 106103 h 1289345"/>
                  <a:gd name="connsiteX6" fmla="*/ 3238500 w 5581650"/>
                  <a:gd name="connsiteY6" fmla="*/ 649028 h 1289345"/>
                  <a:gd name="connsiteX7" fmla="*/ 3676650 w 5581650"/>
                  <a:gd name="connsiteY7" fmla="*/ 1328 h 1289345"/>
                  <a:gd name="connsiteX8" fmla="*/ 4200523 w 5581650"/>
                  <a:gd name="connsiteY8" fmla="*/ 858578 h 1289345"/>
                  <a:gd name="connsiteX9" fmla="*/ 4733925 w 5581650"/>
                  <a:gd name="connsiteY9" fmla="*/ 106103 h 1289345"/>
                  <a:gd name="connsiteX10" fmla="*/ 5105398 w 5581650"/>
                  <a:gd name="connsiteY10" fmla="*/ 639503 h 1289345"/>
                  <a:gd name="connsiteX11" fmla="*/ 5581650 w 5581650"/>
                  <a:gd name="connsiteY11" fmla="*/ 163253 h 1289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81650" h="1289345">
                    <a:moveTo>
                      <a:pt x="0" y="1220528"/>
                    </a:moveTo>
                    <a:cubicBezTo>
                      <a:pt x="99219" y="847465"/>
                      <a:pt x="268288" y="599816"/>
                      <a:pt x="447675" y="610928"/>
                    </a:cubicBezTo>
                    <a:cubicBezTo>
                      <a:pt x="627062" y="622040"/>
                      <a:pt x="871538" y="1333241"/>
                      <a:pt x="1076325" y="1287203"/>
                    </a:cubicBezTo>
                    <a:cubicBezTo>
                      <a:pt x="1281113" y="1241166"/>
                      <a:pt x="1468438" y="439478"/>
                      <a:pt x="1676400" y="334703"/>
                    </a:cubicBezTo>
                    <a:cubicBezTo>
                      <a:pt x="1884362" y="229928"/>
                      <a:pt x="2120900" y="696653"/>
                      <a:pt x="2324100" y="658553"/>
                    </a:cubicBezTo>
                    <a:cubicBezTo>
                      <a:pt x="2527300" y="620453"/>
                      <a:pt x="2743200" y="107690"/>
                      <a:pt x="2895600" y="106103"/>
                    </a:cubicBezTo>
                    <a:cubicBezTo>
                      <a:pt x="3048000" y="104516"/>
                      <a:pt x="3108325" y="666491"/>
                      <a:pt x="3238500" y="649028"/>
                    </a:cubicBezTo>
                    <a:cubicBezTo>
                      <a:pt x="3368675" y="631566"/>
                      <a:pt x="3516313" y="-33597"/>
                      <a:pt x="3676650" y="1328"/>
                    </a:cubicBezTo>
                    <a:cubicBezTo>
                      <a:pt x="3836987" y="36253"/>
                      <a:pt x="4000498" y="874453"/>
                      <a:pt x="4200523" y="858578"/>
                    </a:cubicBezTo>
                    <a:cubicBezTo>
                      <a:pt x="4400548" y="842703"/>
                      <a:pt x="4583113" y="142615"/>
                      <a:pt x="4733925" y="106103"/>
                    </a:cubicBezTo>
                    <a:cubicBezTo>
                      <a:pt x="4884737" y="69591"/>
                      <a:pt x="4960936" y="572828"/>
                      <a:pt x="5105398" y="639503"/>
                    </a:cubicBezTo>
                    <a:cubicBezTo>
                      <a:pt x="5249860" y="706178"/>
                      <a:pt x="5508625" y="112453"/>
                      <a:pt x="5581650" y="163253"/>
                    </a:cubicBezTo>
                  </a:path>
                </a:pathLst>
              </a:custGeom>
              <a:noFill/>
              <a:ln w="2540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6" name="Group 5"/>
              <p:cNvGrpSpPr/>
              <p:nvPr/>
            </p:nvGrpSpPr>
            <p:grpSpPr>
              <a:xfrm flipH="1">
                <a:off x="2231142" y="4355801"/>
                <a:ext cx="2115925" cy="843962"/>
                <a:chOff x="4807373" y="2921294"/>
                <a:chExt cx="2821233" cy="864428"/>
              </a:xfrm>
              <a:solidFill>
                <a:srgbClr val="B686DA"/>
              </a:solidFill>
            </p:grpSpPr>
            <p:sp>
              <p:nvSpPr>
                <p:cNvPr id="7" name="Oval 6"/>
                <p:cNvSpPr/>
                <p:nvPr/>
              </p:nvSpPr>
              <p:spPr>
                <a:xfrm rot="12474453">
                  <a:off x="7403718" y="3661037"/>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Oval 7"/>
                <p:cNvSpPr/>
                <p:nvPr/>
              </p:nvSpPr>
              <p:spPr>
                <a:xfrm rot="12474453">
                  <a:off x="7285634" y="3553316"/>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Oval 8"/>
                <p:cNvSpPr/>
                <p:nvPr/>
              </p:nvSpPr>
              <p:spPr>
                <a:xfrm rot="12474453">
                  <a:off x="7181878" y="3457514"/>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Oval 9"/>
                <p:cNvSpPr/>
                <p:nvPr/>
              </p:nvSpPr>
              <p:spPr>
                <a:xfrm rot="12474453">
                  <a:off x="7022717" y="3375287"/>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Oval 10"/>
                <p:cNvSpPr/>
                <p:nvPr/>
              </p:nvSpPr>
              <p:spPr>
                <a:xfrm rot="12474453">
                  <a:off x="6877379" y="3308505"/>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Oval 11"/>
                <p:cNvSpPr/>
                <p:nvPr/>
              </p:nvSpPr>
              <p:spPr>
                <a:xfrm rot="12474453">
                  <a:off x="6722516" y="3251248"/>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Oval 12"/>
                <p:cNvSpPr/>
                <p:nvPr/>
              </p:nvSpPr>
              <p:spPr>
                <a:xfrm rot="12474453">
                  <a:off x="6586703" y="3193991"/>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Oval 13"/>
                <p:cNvSpPr/>
                <p:nvPr/>
              </p:nvSpPr>
              <p:spPr>
                <a:xfrm rot="12474453">
                  <a:off x="6452390" y="3157175"/>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Oval 14"/>
                <p:cNvSpPr/>
                <p:nvPr/>
              </p:nvSpPr>
              <p:spPr>
                <a:xfrm rot="12474453">
                  <a:off x="6306950" y="3109549"/>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Oval 15"/>
                <p:cNvSpPr/>
                <p:nvPr/>
              </p:nvSpPr>
              <p:spPr>
                <a:xfrm rot="12474453">
                  <a:off x="6155830" y="3072838"/>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 name="Oval 16"/>
                <p:cNvSpPr/>
                <p:nvPr/>
              </p:nvSpPr>
              <p:spPr>
                <a:xfrm rot="12474453">
                  <a:off x="6004710" y="3036127"/>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Oval 17"/>
                <p:cNvSpPr/>
                <p:nvPr/>
              </p:nvSpPr>
              <p:spPr>
                <a:xfrm rot="12474453">
                  <a:off x="5819233" y="2998235"/>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Oval 18"/>
                <p:cNvSpPr/>
                <p:nvPr/>
              </p:nvSpPr>
              <p:spPr>
                <a:xfrm rot="12474453">
                  <a:off x="5653119" y="2979565"/>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Oval 19"/>
                <p:cNvSpPr/>
                <p:nvPr/>
              </p:nvSpPr>
              <p:spPr>
                <a:xfrm rot="12474453">
                  <a:off x="5472978" y="2960895"/>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 name="Oval 20"/>
                <p:cNvSpPr/>
                <p:nvPr/>
              </p:nvSpPr>
              <p:spPr>
                <a:xfrm rot="12474453">
                  <a:off x="5292837" y="2942225"/>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Oval 21"/>
                <p:cNvSpPr/>
                <p:nvPr/>
              </p:nvSpPr>
              <p:spPr>
                <a:xfrm rot="12474453">
                  <a:off x="5126723" y="2928508"/>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3" name="Oval 22"/>
                <p:cNvSpPr/>
                <p:nvPr/>
              </p:nvSpPr>
              <p:spPr>
                <a:xfrm rot="12474453">
                  <a:off x="4950209" y="2928508"/>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Oval 23"/>
                <p:cNvSpPr/>
                <p:nvPr/>
              </p:nvSpPr>
              <p:spPr>
                <a:xfrm rot="12474453">
                  <a:off x="4807373" y="2921294"/>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25" name="Block Arc 24"/>
              <p:cNvSpPr/>
              <p:nvPr/>
            </p:nvSpPr>
            <p:spPr>
              <a:xfrm>
                <a:off x="2035431" y="4190087"/>
                <a:ext cx="4636008" cy="2379726"/>
              </a:xfrm>
              <a:prstGeom prst="blockArc">
                <a:avLst>
                  <a:gd name="adj1" fmla="val 11530830"/>
                  <a:gd name="adj2" fmla="val 20946440"/>
                  <a:gd name="adj3" fmla="val 6039"/>
                </a:avLst>
              </a:prstGeom>
              <a:ln w="222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grpSp>
            <p:nvGrpSpPr>
              <p:cNvPr id="26" name="Group 25"/>
              <p:cNvGrpSpPr/>
              <p:nvPr/>
            </p:nvGrpSpPr>
            <p:grpSpPr>
              <a:xfrm>
                <a:off x="4317059" y="4348761"/>
                <a:ext cx="2151994" cy="851000"/>
                <a:chOff x="4759281" y="2914085"/>
                <a:chExt cx="2869325" cy="871637"/>
              </a:xfrm>
              <a:solidFill>
                <a:srgbClr val="B686DA"/>
              </a:solidFill>
            </p:grpSpPr>
            <p:sp>
              <p:nvSpPr>
                <p:cNvPr id="27" name="Oval 26"/>
                <p:cNvSpPr/>
                <p:nvPr/>
              </p:nvSpPr>
              <p:spPr>
                <a:xfrm rot="12474453">
                  <a:off x="7403718" y="3661037"/>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8" name="Oval 27"/>
                <p:cNvSpPr/>
                <p:nvPr/>
              </p:nvSpPr>
              <p:spPr>
                <a:xfrm rot="12474453">
                  <a:off x="7285634" y="3553316"/>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9" name="Oval 28"/>
                <p:cNvSpPr/>
                <p:nvPr/>
              </p:nvSpPr>
              <p:spPr>
                <a:xfrm rot="12474453">
                  <a:off x="7181878" y="3457514"/>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0" name="Oval 29"/>
                <p:cNvSpPr/>
                <p:nvPr/>
              </p:nvSpPr>
              <p:spPr>
                <a:xfrm rot="12474453">
                  <a:off x="7022717" y="3375287"/>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1" name="Oval 30"/>
                <p:cNvSpPr/>
                <p:nvPr/>
              </p:nvSpPr>
              <p:spPr>
                <a:xfrm rot="12474453">
                  <a:off x="6877379" y="3308505"/>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2" name="Oval 31"/>
                <p:cNvSpPr/>
                <p:nvPr/>
              </p:nvSpPr>
              <p:spPr>
                <a:xfrm rot="12474453">
                  <a:off x="6722516" y="3251248"/>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3" name="Oval 32"/>
                <p:cNvSpPr/>
                <p:nvPr/>
              </p:nvSpPr>
              <p:spPr>
                <a:xfrm rot="12474453">
                  <a:off x="6586703" y="3193991"/>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4" name="Oval 33"/>
                <p:cNvSpPr/>
                <p:nvPr/>
              </p:nvSpPr>
              <p:spPr>
                <a:xfrm rot="12474453">
                  <a:off x="6452390" y="3157175"/>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5" name="Oval 34"/>
                <p:cNvSpPr/>
                <p:nvPr/>
              </p:nvSpPr>
              <p:spPr>
                <a:xfrm rot="12474453">
                  <a:off x="6306950" y="3109549"/>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6" name="Oval 35"/>
                <p:cNvSpPr/>
                <p:nvPr/>
              </p:nvSpPr>
              <p:spPr>
                <a:xfrm rot="12474453">
                  <a:off x="6155830" y="3072838"/>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7" name="Oval 36"/>
                <p:cNvSpPr/>
                <p:nvPr/>
              </p:nvSpPr>
              <p:spPr>
                <a:xfrm rot="12474453">
                  <a:off x="6004710" y="3036127"/>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8" name="Oval 37"/>
                <p:cNvSpPr/>
                <p:nvPr/>
              </p:nvSpPr>
              <p:spPr>
                <a:xfrm rot="12474453">
                  <a:off x="5819233" y="2998235"/>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9" name="Oval 38"/>
                <p:cNvSpPr/>
                <p:nvPr/>
              </p:nvSpPr>
              <p:spPr>
                <a:xfrm rot="12474453">
                  <a:off x="5653119" y="2979565"/>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0" name="Oval 39"/>
                <p:cNvSpPr/>
                <p:nvPr/>
              </p:nvSpPr>
              <p:spPr>
                <a:xfrm rot="12474453">
                  <a:off x="5472978" y="2960895"/>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1" name="Oval 40"/>
                <p:cNvSpPr/>
                <p:nvPr/>
              </p:nvSpPr>
              <p:spPr>
                <a:xfrm rot="12474453">
                  <a:off x="5292837" y="2942225"/>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2" name="Oval 41"/>
                <p:cNvSpPr/>
                <p:nvPr/>
              </p:nvSpPr>
              <p:spPr>
                <a:xfrm rot="12474453">
                  <a:off x="5126723" y="2928508"/>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3" name="Oval 42"/>
                <p:cNvSpPr/>
                <p:nvPr/>
              </p:nvSpPr>
              <p:spPr>
                <a:xfrm rot="12474453">
                  <a:off x="4950209" y="2928508"/>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4" name="Oval 43"/>
                <p:cNvSpPr/>
                <p:nvPr/>
              </p:nvSpPr>
              <p:spPr>
                <a:xfrm rot="12474453">
                  <a:off x="4759281" y="2914085"/>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68" name="TextBox 67"/>
              <p:cNvSpPr txBox="1"/>
              <p:nvPr/>
            </p:nvSpPr>
            <p:spPr>
              <a:xfrm>
                <a:off x="6507178" y="4830642"/>
                <a:ext cx="1558440" cy="276999"/>
              </a:xfrm>
              <a:prstGeom prst="rect">
                <a:avLst/>
              </a:prstGeom>
              <a:noFill/>
            </p:spPr>
            <p:txBody>
              <a:bodyPr wrap="none" rtlCol="0">
                <a:spAutoFit/>
              </a:bodyPr>
              <a:lstStyle/>
              <a:p>
                <a:r>
                  <a:rPr lang="en-US" sz="1200" b="1" dirty="0">
                    <a:solidFill>
                      <a:schemeClr val="tx1">
                        <a:lumMod val="75000"/>
                        <a:lumOff val="25000"/>
                      </a:schemeClr>
                    </a:solidFill>
                    <a:latin typeface="Arial" panose="020B0604020202020204" pitchFamily="34" charset="0"/>
                    <a:cs typeface="Arial" panose="020B0604020202020204" pitchFamily="34" charset="0"/>
                  </a:rPr>
                  <a:t>Nuclear Membrane</a:t>
                </a:r>
              </a:p>
            </p:txBody>
          </p:sp>
          <p:sp>
            <p:nvSpPr>
              <p:cNvPr id="69" name="TextBox 68"/>
              <p:cNvSpPr txBox="1"/>
              <p:nvPr/>
            </p:nvSpPr>
            <p:spPr>
              <a:xfrm>
                <a:off x="6414793" y="5039617"/>
                <a:ext cx="1329210" cy="276999"/>
              </a:xfrm>
              <a:prstGeom prst="rect">
                <a:avLst/>
              </a:prstGeom>
              <a:noFill/>
            </p:spPr>
            <p:txBody>
              <a:bodyPr wrap="none" rtlCol="0">
                <a:spAutoFit/>
              </a:bodyPr>
              <a:lstStyle/>
              <a:p>
                <a:r>
                  <a:rPr lang="en-US" sz="1200" b="1" dirty="0">
                    <a:solidFill>
                      <a:schemeClr val="tx1">
                        <a:lumMod val="75000"/>
                        <a:lumOff val="25000"/>
                      </a:schemeClr>
                    </a:solidFill>
                    <a:latin typeface="Arial" panose="020B0604020202020204" pitchFamily="34" charset="0"/>
                    <a:cs typeface="Arial" panose="020B0604020202020204" pitchFamily="34" charset="0"/>
                  </a:rPr>
                  <a:t>Nuclear Lamina</a:t>
                </a:r>
              </a:p>
            </p:txBody>
          </p:sp>
          <p:sp>
            <p:nvSpPr>
              <p:cNvPr id="70" name="TextBox 69"/>
              <p:cNvSpPr txBox="1"/>
              <p:nvPr/>
            </p:nvSpPr>
            <p:spPr>
              <a:xfrm>
                <a:off x="6305194" y="5224606"/>
                <a:ext cx="954107" cy="276999"/>
              </a:xfrm>
              <a:prstGeom prst="rect">
                <a:avLst/>
              </a:prstGeom>
              <a:noFill/>
            </p:spPr>
            <p:txBody>
              <a:bodyPr wrap="none" rtlCol="0">
                <a:spAutoFit/>
              </a:bodyPr>
              <a:lstStyle/>
              <a:p>
                <a:r>
                  <a:rPr lang="en-US" sz="1200" b="1" dirty="0">
                    <a:solidFill>
                      <a:schemeClr val="tx1">
                        <a:lumMod val="75000"/>
                        <a:lumOff val="25000"/>
                      </a:schemeClr>
                    </a:solidFill>
                    <a:latin typeface="Arial" panose="020B0604020202020204" pitchFamily="34" charset="0"/>
                    <a:cs typeface="Arial" panose="020B0604020202020204" pitchFamily="34" charset="0"/>
                  </a:rPr>
                  <a:t>Chromatin</a:t>
                </a:r>
              </a:p>
            </p:txBody>
          </p:sp>
          <p:sp>
            <p:nvSpPr>
              <p:cNvPr id="80" name="Oval 79"/>
              <p:cNvSpPr/>
              <p:nvPr/>
            </p:nvSpPr>
            <p:spPr>
              <a:xfrm>
                <a:off x="5174785" y="3873019"/>
                <a:ext cx="274019" cy="74902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82" name="Group 81"/>
              <p:cNvGrpSpPr/>
              <p:nvPr/>
            </p:nvGrpSpPr>
            <p:grpSpPr>
              <a:xfrm>
                <a:off x="5358324" y="3168887"/>
                <a:ext cx="683060" cy="805708"/>
                <a:chOff x="6428881" y="1080236"/>
                <a:chExt cx="910747" cy="1074277"/>
              </a:xfrm>
              <a:solidFill>
                <a:schemeClr val="accent3"/>
              </a:solidFill>
            </p:grpSpPr>
            <p:sp>
              <p:nvSpPr>
                <p:cNvPr id="83" name="Oval 82"/>
                <p:cNvSpPr/>
                <p:nvPr/>
              </p:nvSpPr>
              <p:spPr>
                <a:xfrm>
                  <a:off x="6428881" y="202138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4" name="Oval 83"/>
                <p:cNvSpPr/>
                <p:nvPr/>
              </p:nvSpPr>
              <p:spPr>
                <a:xfrm>
                  <a:off x="6495602" y="1946800"/>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5" name="Oval 84"/>
                <p:cNvSpPr/>
                <p:nvPr/>
              </p:nvSpPr>
              <p:spPr>
                <a:xfrm>
                  <a:off x="6563289" y="186337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6" name="Oval 85"/>
                <p:cNvSpPr/>
                <p:nvPr/>
              </p:nvSpPr>
              <p:spPr>
                <a:xfrm>
                  <a:off x="6563289" y="176817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7" name="Oval 86"/>
                <p:cNvSpPr/>
                <p:nvPr/>
              </p:nvSpPr>
              <p:spPr>
                <a:xfrm>
                  <a:off x="6627995" y="1663783"/>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8" name="Oval 87"/>
                <p:cNvSpPr/>
                <p:nvPr/>
              </p:nvSpPr>
              <p:spPr>
                <a:xfrm>
                  <a:off x="6709052" y="1607289"/>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9" name="Oval 88"/>
                <p:cNvSpPr/>
                <p:nvPr/>
              </p:nvSpPr>
              <p:spPr>
                <a:xfrm>
                  <a:off x="6777899" y="1522683"/>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0" name="Oval 89"/>
                <p:cNvSpPr/>
                <p:nvPr/>
              </p:nvSpPr>
              <p:spPr>
                <a:xfrm>
                  <a:off x="6845178" y="143689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1" name="Oval 90"/>
                <p:cNvSpPr/>
                <p:nvPr/>
              </p:nvSpPr>
              <p:spPr>
                <a:xfrm>
                  <a:off x="6912457" y="136035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2" name="Oval 91"/>
                <p:cNvSpPr/>
                <p:nvPr/>
              </p:nvSpPr>
              <p:spPr>
                <a:xfrm>
                  <a:off x="6978855" y="1265120"/>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3" name="Oval 92"/>
                <p:cNvSpPr/>
                <p:nvPr/>
              </p:nvSpPr>
              <p:spPr>
                <a:xfrm>
                  <a:off x="7054415" y="1198545"/>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4" name="Oval 93"/>
                <p:cNvSpPr/>
                <p:nvPr/>
              </p:nvSpPr>
              <p:spPr>
                <a:xfrm>
                  <a:off x="7129975" y="115666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5" name="Oval 94"/>
                <p:cNvSpPr/>
                <p:nvPr/>
              </p:nvSpPr>
              <p:spPr>
                <a:xfrm>
                  <a:off x="7188508" y="108023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97" name="Group 96"/>
              <p:cNvGrpSpPr/>
              <p:nvPr/>
            </p:nvGrpSpPr>
            <p:grpSpPr>
              <a:xfrm rot="5400000">
                <a:off x="4510926" y="3397997"/>
                <a:ext cx="683060" cy="805708"/>
                <a:chOff x="5201115" y="851578"/>
                <a:chExt cx="910747" cy="1074277"/>
              </a:xfrm>
              <a:solidFill>
                <a:schemeClr val="accent3"/>
              </a:solidFill>
            </p:grpSpPr>
            <p:sp>
              <p:nvSpPr>
                <p:cNvPr id="98" name="Oval 97"/>
                <p:cNvSpPr/>
                <p:nvPr/>
              </p:nvSpPr>
              <p:spPr>
                <a:xfrm>
                  <a:off x="5201115" y="179272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9" name="Oval 98"/>
                <p:cNvSpPr/>
                <p:nvPr/>
              </p:nvSpPr>
              <p:spPr>
                <a:xfrm>
                  <a:off x="5267836" y="171814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0" name="Oval 99"/>
                <p:cNvSpPr/>
                <p:nvPr/>
              </p:nvSpPr>
              <p:spPr>
                <a:xfrm>
                  <a:off x="5335523" y="163471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1" name="Oval 100"/>
                <p:cNvSpPr/>
                <p:nvPr/>
              </p:nvSpPr>
              <p:spPr>
                <a:xfrm>
                  <a:off x="5335523" y="1539518"/>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2" name="Oval 101"/>
                <p:cNvSpPr/>
                <p:nvPr/>
              </p:nvSpPr>
              <p:spPr>
                <a:xfrm>
                  <a:off x="5400229" y="1435125"/>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3" name="Oval 102"/>
                <p:cNvSpPr/>
                <p:nvPr/>
              </p:nvSpPr>
              <p:spPr>
                <a:xfrm>
                  <a:off x="5481286" y="1378631"/>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4" name="Oval 103"/>
                <p:cNvSpPr/>
                <p:nvPr/>
              </p:nvSpPr>
              <p:spPr>
                <a:xfrm>
                  <a:off x="5550133" y="1294025"/>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5" name="Oval 104"/>
                <p:cNvSpPr/>
                <p:nvPr/>
              </p:nvSpPr>
              <p:spPr>
                <a:xfrm>
                  <a:off x="5617412" y="120823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6" name="Oval 105"/>
                <p:cNvSpPr/>
                <p:nvPr/>
              </p:nvSpPr>
              <p:spPr>
                <a:xfrm>
                  <a:off x="5684691" y="113169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7" name="Oval 106"/>
                <p:cNvSpPr/>
                <p:nvPr/>
              </p:nvSpPr>
              <p:spPr>
                <a:xfrm>
                  <a:off x="5751089" y="103646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8" name="Oval 107"/>
                <p:cNvSpPr/>
                <p:nvPr/>
              </p:nvSpPr>
              <p:spPr>
                <a:xfrm>
                  <a:off x="5826649" y="969887"/>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9" name="Oval 108"/>
                <p:cNvSpPr/>
                <p:nvPr/>
              </p:nvSpPr>
              <p:spPr>
                <a:xfrm>
                  <a:off x="5902209" y="92800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0" name="Oval 109"/>
                <p:cNvSpPr/>
                <p:nvPr/>
              </p:nvSpPr>
              <p:spPr>
                <a:xfrm>
                  <a:off x="5960742" y="851578"/>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111" name="Group 110"/>
              <p:cNvGrpSpPr/>
              <p:nvPr/>
            </p:nvGrpSpPr>
            <p:grpSpPr>
              <a:xfrm rot="539249">
                <a:off x="4779906" y="3126575"/>
                <a:ext cx="683060" cy="805708"/>
                <a:chOff x="5201115" y="851578"/>
                <a:chExt cx="910747" cy="1074277"/>
              </a:xfrm>
              <a:solidFill>
                <a:schemeClr val="accent3"/>
              </a:solidFill>
            </p:grpSpPr>
            <p:sp>
              <p:nvSpPr>
                <p:cNvPr id="112" name="Oval 111"/>
                <p:cNvSpPr/>
                <p:nvPr/>
              </p:nvSpPr>
              <p:spPr>
                <a:xfrm>
                  <a:off x="5201115" y="179272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3" name="Oval 112"/>
                <p:cNvSpPr/>
                <p:nvPr/>
              </p:nvSpPr>
              <p:spPr>
                <a:xfrm>
                  <a:off x="5267836" y="171814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4" name="Oval 113"/>
                <p:cNvSpPr/>
                <p:nvPr/>
              </p:nvSpPr>
              <p:spPr>
                <a:xfrm>
                  <a:off x="5335523" y="163471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5" name="Oval 114"/>
                <p:cNvSpPr/>
                <p:nvPr/>
              </p:nvSpPr>
              <p:spPr>
                <a:xfrm>
                  <a:off x="5335523" y="1539518"/>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6" name="Oval 115"/>
                <p:cNvSpPr/>
                <p:nvPr/>
              </p:nvSpPr>
              <p:spPr>
                <a:xfrm>
                  <a:off x="5400229" y="1435125"/>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7" name="Oval 116"/>
                <p:cNvSpPr/>
                <p:nvPr/>
              </p:nvSpPr>
              <p:spPr>
                <a:xfrm>
                  <a:off x="5481286" y="1378631"/>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8" name="Oval 117"/>
                <p:cNvSpPr/>
                <p:nvPr/>
              </p:nvSpPr>
              <p:spPr>
                <a:xfrm>
                  <a:off x="5550133" y="1294025"/>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9" name="Oval 118"/>
                <p:cNvSpPr/>
                <p:nvPr/>
              </p:nvSpPr>
              <p:spPr>
                <a:xfrm>
                  <a:off x="5617412" y="120823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0" name="Oval 119"/>
                <p:cNvSpPr/>
                <p:nvPr/>
              </p:nvSpPr>
              <p:spPr>
                <a:xfrm>
                  <a:off x="5684691" y="113169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1" name="Oval 120"/>
                <p:cNvSpPr/>
                <p:nvPr/>
              </p:nvSpPr>
              <p:spPr>
                <a:xfrm>
                  <a:off x="5751089" y="103646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2" name="Oval 121"/>
                <p:cNvSpPr/>
                <p:nvPr/>
              </p:nvSpPr>
              <p:spPr>
                <a:xfrm>
                  <a:off x="5826649" y="969887"/>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3" name="Oval 122"/>
                <p:cNvSpPr/>
                <p:nvPr/>
              </p:nvSpPr>
              <p:spPr>
                <a:xfrm>
                  <a:off x="5902209" y="92800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4" name="Oval 123"/>
                <p:cNvSpPr/>
                <p:nvPr/>
              </p:nvSpPr>
              <p:spPr>
                <a:xfrm>
                  <a:off x="5960742" y="851578"/>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32" name="Freeform 131"/>
              <p:cNvSpPr/>
              <p:nvPr/>
            </p:nvSpPr>
            <p:spPr>
              <a:xfrm>
                <a:off x="1888320" y="6268672"/>
                <a:ext cx="5239907" cy="1652841"/>
              </a:xfrm>
              <a:custGeom>
                <a:avLst/>
                <a:gdLst>
                  <a:gd name="connsiteX0" fmla="*/ 26591 w 6986542"/>
                  <a:gd name="connsiteY0" fmla="*/ 635068 h 2203788"/>
                  <a:gd name="connsiteX1" fmla="*/ 645716 w 6986542"/>
                  <a:gd name="connsiteY1" fmla="*/ 330268 h 2203788"/>
                  <a:gd name="connsiteX2" fmla="*/ 1188641 w 6986542"/>
                  <a:gd name="connsiteY2" fmla="*/ 635068 h 2203788"/>
                  <a:gd name="connsiteX3" fmla="*/ 1912541 w 6986542"/>
                  <a:gd name="connsiteY3" fmla="*/ 196918 h 2203788"/>
                  <a:gd name="connsiteX4" fmla="*/ 2922191 w 6986542"/>
                  <a:gd name="connsiteY4" fmla="*/ 368368 h 2203788"/>
                  <a:gd name="connsiteX5" fmla="*/ 4065191 w 6986542"/>
                  <a:gd name="connsiteY5" fmla="*/ 101668 h 2203788"/>
                  <a:gd name="connsiteX6" fmla="*/ 5027216 w 6986542"/>
                  <a:gd name="connsiteY6" fmla="*/ 292168 h 2203788"/>
                  <a:gd name="connsiteX7" fmla="*/ 6351191 w 6986542"/>
                  <a:gd name="connsiteY7" fmla="*/ 82618 h 2203788"/>
                  <a:gd name="connsiteX8" fmla="*/ 6932216 w 6986542"/>
                  <a:gd name="connsiteY8" fmla="*/ 101668 h 2203788"/>
                  <a:gd name="connsiteX9" fmla="*/ 6808391 w 6986542"/>
                  <a:gd name="connsiteY9" fmla="*/ 1273243 h 2203788"/>
                  <a:gd name="connsiteX10" fmla="*/ 5579666 w 6986542"/>
                  <a:gd name="connsiteY10" fmla="*/ 2073343 h 2203788"/>
                  <a:gd name="connsiteX11" fmla="*/ 1588691 w 6986542"/>
                  <a:gd name="connsiteY11" fmla="*/ 2054293 h 2203788"/>
                  <a:gd name="connsiteX12" fmla="*/ 26591 w 6986542"/>
                  <a:gd name="connsiteY12" fmla="*/ 635068 h 2203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986542" h="2203788">
                    <a:moveTo>
                      <a:pt x="26591" y="635068"/>
                    </a:moveTo>
                    <a:cubicBezTo>
                      <a:pt x="-130571" y="347731"/>
                      <a:pt x="452041" y="330268"/>
                      <a:pt x="645716" y="330268"/>
                    </a:cubicBezTo>
                    <a:cubicBezTo>
                      <a:pt x="839391" y="330268"/>
                      <a:pt x="977503" y="657293"/>
                      <a:pt x="1188641" y="635068"/>
                    </a:cubicBezTo>
                    <a:cubicBezTo>
                      <a:pt x="1399779" y="612843"/>
                      <a:pt x="1623616" y="241368"/>
                      <a:pt x="1912541" y="196918"/>
                    </a:cubicBezTo>
                    <a:cubicBezTo>
                      <a:pt x="2201466" y="152468"/>
                      <a:pt x="2563416" y="384243"/>
                      <a:pt x="2922191" y="368368"/>
                    </a:cubicBezTo>
                    <a:cubicBezTo>
                      <a:pt x="3280966" y="352493"/>
                      <a:pt x="3714354" y="114368"/>
                      <a:pt x="4065191" y="101668"/>
                    </a:cubicBezTo>
                    <a:cubicBezTo>
                      <a:pt x="4416028" y="88968"/>
                      <a:pt x="4646216" y="295343"/>
                      <a:pt x="5027216" y="292168"/>
                    </a:cubicBezTo>
                    <a:cubicBezTo>
                      <a:pt x="5408216" y="288993"/>
                      <a:pt x="6033691" y="114368"/>
                      <a:pt x="6351191" y="82618"/>
                    </a:cubicBezTo>
                    <a:cubicBezTo>
                      <a:pt x="6668691" y="50868"/>
                      <a:pt x="6856016" y="-96770"/>
                      <a:pt x="6932216" y="101668"/>
                    </a:cubicBezTo>
                    <a:cubicBezTo>
                      <a:pt x="7008416" y="300105"/>
                      <a:pt x="7033816" y="944630"/>
                      <a:pt x="6808391" y="1273243"/>
                    </a:cubicBezTo>
                    <a:cubicBezTo>
                      <a:pt x="6582966" y="1601856"/>
                      <a:pt x="6449616" y="1943168"/>
                      <a:pt x="5579666" y="2073343"/>
                    </a:cubicBezTo>
                    <a:cubicBezTo>
                      <a:pt x="4709716" y="2203518"/>
                      <a:pt x="2514203" y="2294005"/>
                      <a:pt x="1588691" y="2054293"/>
                    </a:cubicBezTo>
                    <a:cubicBezTo>
                      <a:pt x="663179" y="1814581"/>
                      <a:pt x="183753" y="922405"/>
                      <a:pt x="26591" y="63506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4" name="Block Arc 133"/>
              <p:cNvSpPr/>
              <p:nvPr/>
            </p:nvSpPr>
            <p:spPr>
              <a:xfrm>
                <a:off x="898935" y="2228190"/>
                <a:ext cx="7004914" cy="2379726"/>
              </a:xfrm>
              <a:prstGeom prst="blockArc">
                <a:avLst>
                  <a:gd name="adj1" fmla="val 11530830"/>
                  <a:gd name="adj2" fmla="val 20946440"/>
                  <a:gd name="adj3" fmla="val 6039"/>
                </a:avLst>
              </a:prstGeom>
              <a:solidFill>
                <a:srgbClr val="FFFF00"/>
              </a:solidFill>
              <a:ln w="222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grpSp>
            <p:nvGrpSpPr>
              <p:cNvPr id="135" name="Group 134"/>
              <p:cNvGrpSpPr/>
              <p:nvPr/>
            </p:nvGrpSpPr>
            <p:grpSpPr>
              <a:xfrm>
                <a:off x="5997484" y="2709212"/>
                <a:ext cx="777358" cy="516119"/>
                <a:chOff x="6428881" y="1080236"/>
                <a:chExt cx="910747" cy="1074277"/>
              </a:xfrm>
              <a:solidFill>
                <a:schemeClr val="accent3"/>
              </a:solidFill>
            </p:grpSpPr>
            <p:sp>
              <p:nvSpPr>
                <p:cNvPr id="136" name="Oval 135"/>
                <p:cNvSpPr/>
                <p:nvPr/>
              </p:nvSpPr>
              <p:spPr>
                <a:xfrm>
                  <a:off x="6428881" y="202138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7" name="Oval 136"/>
                <p:cNvSpPr/>
                <p:nvPr/>
              </p:nvSpPr>
              <p:spPr>
                <a:xfrm>
                  <a:off x="6495602" y="1946800"/>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8" name="Oval 137"/>
                <p:cNvSpPr/>
                <p:nvPr/>
              </p:nvSpPr>
              <p:spPr>
                <a:xfrm>
                  <a:off x="6563289" y="186337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9" name="Oval 138"/>
                <p:cNvSpPr/>
                <p:nvPr/>
              </p:nvSpPr>
              <p:spPr>
                <a:xfrm>
                  <a:off x="6563289" y="176817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0" name="Oval 139"/>
                <p:cNvSpPr/>
                <p:nvPr/>
              </p:nvSpPr>
              <p:spPr>
                <a:xfrm>
                  <a:off x="6627995" y="1663783"/>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1" name="Oval 140"/>
                <p:cNvSpPr/>
                <p:nvPr/>
              </p:nvSpPr>
              <p:spPr>
                <a:xfrm>
                  <a:off x="6709052" y="1607289"/>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2" name="Oval 141"/>
                <p:cNvSpPr/>
                <p:nvPr/>
              </p:nvSpPr>
              <p:spPr>
                <a:xfrm>
                  <a:off x="6777899" y="1522683"/>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3" name="Oval 142"/>
                <p:cNvSpPr/>
                <p:nvPr/>
              </p:nvSpPr>
              <p:spPr>
                <a:xfrm>
                  <a:off x="6845178" y="143689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4" name="Oval 143"/>
                <p:cNvSpPr/>
                <p:nvPr/>
              </p:nvSpPr>
              <p:spPr>
                <a:xfrm>
                  <a:off x="6912457" y="136035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5" name="Oval 144"/>
                <p:cNvSpPr/>
                <p:nvPr/>
              </p:nvSpPr>
              <p:spPr>
                <a:xfrm>
                  <a:off x="6978855" y="1265120"/>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6" name="Oval 145"/>
                <p:cNvSpPr/>
                <p:nvPr/>
              </p:nvSpPr>
              <p:spPr>
                <a:xfrm>
                  <a:off x="7054415" y="1198545"/>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7" name="Oval 146"/>
                <p:cNvSpPr/>
                <p:nvPr/>
              </p:nvSpPr>
              <p:spPr>
                <a:xfrm>
                  <a:off x="7129975" y="115666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8" name="Oval 147"/>
                <p:cNvSpPr/>
                <p:nvPr/>
              </p:nvSpPr>
              <p:spPr>
                <a:xfrm>
                  <a:off x="7188508" y="108023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149" name="Group 148"/>
              <p:cNvGrpSpPr/>
              <p:nvPr/>
            </p:nvGrpSpPr>
            <p:grpSpPr>
              <a:xfrm>
                <a:off x="5448804" y="2473906"/>
                <a:ext cx="548680" cy="725673"/>
                <a:chOff x="6428881" y="1080236"/>
                <a:chExt cx="910747" cy="1074277"/>
              </a:xfrm>
              <a:solidFill>
                <a:schemeClr val="accent3"/>
              </a:solidFill>
            </p:grpSpPr>
            <p:sp>
              <p:nvSpPr>
                <p:cNvPr id="150" name="Oval 149"/>
                <p:cNvSpPr/>
                <p:nvPr/>
              </p:nvSpPr>
              <p:spPr>
                <a:xfrm>
                  <a:off x="6428881" y="202138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1" name="Oval 150"/>
                <p:cNvSpPr/>
                <p:nvPr/>
              </p:nvSpPr>
              <p:spPr>
                <a:xfrm>
                  <a:off x="6495602" y="1946800"/>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2" name="Oval 151"/>
                <p:cNvSpPr/>
                <p:nvPr/>
              </p:nvSpPr>
              <p:spPr>
                <a:xfrm>
                  <a:off x="6563289" y="186337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3" name="Oval 152"/>
                <p:cNvSpPr/>
                <p:nvPr/>
              </p:nvSpPr>
              <p:spPr>
                <a:xfrm>
                  <a:off x="6563289" y="176817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4" name="Oval 153"/>
                <p:cNvSpPr/>
                <p:nvPr/>
              </p:nvSpPr>
              <p:spPr>
                <a:xfrm>
                  <a:off x="6627995" y="1663783"/>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5" name="Oval 154"/>
                <p:cNvSpPr/>
                <p:nvPr/>
              </p:nvSpPr>
              <p:spPr>
                <a:xfrm>
                  <a:off x="6709052" y="1607289"/>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6" name="Oval 155"/>
                <p:cNvSpPr/>
                <p:nvPr/>
              </p:nvSpPr>
              <p:spPr>
                <a:xfrm>
                  <a:off x="6777899" y="1522683"/>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7" name="Oval 156"/>
                <p:cNvSpPr/>
                <p:nvPr/>
              </p:nvSpPr>
              <p:spPr>
                <a:xfrm>
                  <a:off x="6845178" y="143689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8" name="Oval 157"/>
                <p:cNvSpPr/>
                <p:nvPr/>
              </p:nvSpPr>
              <p:spPr>
                <a:xfrm>
                  <a:off x="6912457" y="136035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9" name="Oval 158"/>
                <p:cNvSpPr/>
                <p:nvPr/>
              </p:nvSpPr>
              <p:spPr>
                <a:xfrm>
                  <a:off x="6978855" y="1265120"/>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0" name="Oval 159"/>
                <p:cNvSpPr/>
                <p:nvPr/>
              </p:nvSpPr>
              <p:spPr>
                <a:xfrm>
                  <a:off x="7054415" y="1198545"/>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1" name="Oval 160"/>
                <p:cNvSpPr/>
                <p:nvPr/>
              </p:nvSpPr>
              <p:spPr>
                <a:xfrm>
                  <a:off x="7129975" y="115666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2" name="Oval 161"/>
                <p:cNvSpPr/>
                <p:nvPr/>
              </p:nvSpPr>
              <p:spPr>
                <a:xfrm>
                  <a:off x="7188508" y="108023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163" name="Group 162"/>
              <p:cNvGrpSpPr/>
              <p:nvPr/>
            </p:nvGrpSpPr>
            <p:grpSpPr>
              <a:xfrm>
                <a:off x="3767906" y="3468947"/>
                <a:ext cx="683060" cy="805708"/>
                <a:chOff x="6428881" y="1080236"/>
                <a:chExt cx="910747" cy="1074277"/>
              </a:xfrm>
              <a:solidFill>
                <a:schemeClr val="tx2">
                  <a:lumMod val="60000"/>
                  <a:lumOff val="40000"/>
                </a:schemeClr>
              </a:solidFill>
            </p:grpSpPr>
            <p:sp>
              <p:nvSpPr>
                <p:cNvPr id="164" name="Oval 163"/>
                <p:cNvSpPr/>
                <p:nvPr/>
              </p:nvSpPr>
              <p:spPr>
                <a:xfrm>
                  <a:off x="6428881" y="202138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5" name="Oval 164"/>
                <p:cNvSpPr/>
                <p:nvPr/>
              </p:nvSpPr>
              <p:spPr>
                <a:xfrm>
                  <a:off x="6495602" y="1946800"/>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6" name="Oval 165"/>
                <p:cNvSpPr/>
                <p:nvPr/>
              </p:nvSpPr>
              <p:spPr>
                <a:xfrm>
                  <a:off x="6563289" y="186337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7" name="Oval 166"/>
                <p:cNvSpPr/>
                <p:nvPr/>
              </p:nvSpPr>
              <p:spPr>
                <a:xfrm>
                  <a:off x="6563289" y="176817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8" name="Oval 167"/>
                <p:cNvSpPr/>
                <p:nvPr/>
              </p:nvSpPr>
              <p:spPr>
                <a:xfrm>
                  <a:off x="6627995" y="1663783"/>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9" name="Oval 168"/>
                <p:cNvSpPr/>
                <p:nvPr/>
              </p:nvSpPr>
              <p:spPr>
                <a:xfrm>
                  <a:off x="6709052" y="1607289"/>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0" name="Oval 169"/>
                <p:cNvSpPr/>
                <p:nvPr/>
              </p:nvSpPr>
              <p:spPr>
                <a:xfrm>
                  <a:off x="6777899" y="1522683"/>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1" name="Oval 170"/>
                <p:cNvSpPr/>
                <p:nvPr/>
              </p:nvSpPr>
              <p:spPr>
                <a:xfrm>
                  <a:off x="6845178" y="143689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2" name="Oval 171"/>
                <p:cNvSpPr/>
                <p:nvPr/>
              </p:nvSpPr>
              <p:spPr>
                <a:xfrm>
                  <a:off x="6912457" y="136035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3" name="Oval 172"/>
                <p:cNvSpPr/>
                <p:nvPr/>
              </p:nvSpPr>
              <p:spPr>
                <a:xfrm>
                  <a:off x="6978855" y="1265120"/>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4" name="Oval 173"/>
                <p:cNvSpPr/>
                <p:nvPr/>
              </p:nvSpPr>
              <p:spPr>
                <a:xfrm>
                  <a:off x="7054415" y="1198545"/>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5" name="Oval 174"/>
                <p:cNvSpPr/>
                <p:nvPr/>
              </p:nvSpPr>
              <p:spPr>
                <a:xfrm>
                  <a:off x="7129975" y="115666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6" name="Oval 175"/>
                <p:cNvSpPr/>
                <p:nvPr/>
              </p:nvSpPr>
              <p:spPr>
                <a:xfrm>
                  <a:off x="7188508" y="108023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177" name="Group 176"/>
              <p:cNvGrpSpPr/>
              <p:nvPr/>
            </p:nvGrpSpPr>
            <p:grpSpPr>
              <a:xfrm rot="20780581">
                <a:off x="4261344" y="2447967"/>
                <a:ext cx="810866" cy="934676"/>
                <a:chOff x="6428881" y="1080236"/>
                <a:chExt cx="910747" cy="1074277"/>
              </a:xfrm>
              <a:solidFill>
                <a:schemeClr val="tx2">
                  <a:lumMod val="60000"/>
                  <a:lumOff val="40000"/>
                </a:schemeClr>
              </a:solidFill>
            </p:grpSpPr>
            <p:sp>
              <p:nvSpPr>
                <p:cNvPr id="178" name="Oval 177"/>
                <p:cNvSpPr/>
                <p:nvPr/>
              </p:nvSpPr>
              <p:spPr>
                <a:xfrm>
                  <a:off x="6428881" y="202138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9" name="Oval 178"/>
                <p:cNvSpPr/>
                <p:nvPr/>
              </p:nvSpPr>
              <p:spPr>
                <a:xfrm>
                  <a:off x="6495602" y="1946800"/>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0" name="Oval 179"/>
                <p:cNvSpPr/>
                <p:nvPr/>
              </p:nvSpPr>
              <p:spPr>
                <a:xfrm>
                  <a:off x="6563289" y="186337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1" name="Oval 180"/>
                <p:cNvSpPr/>
                <p:nvPr/>
              </p:nvSpPr>
              <p:spPr>
                <a:xfrm>
                  <a:off x="6563289" y="176817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2" name="Oval 181"/>
                <p:cNvSpPr/>
                <p:nvPr/>
              </p:nvSpPr>
              <p:spPr>
                <a:xfrm>
                  <a:off x="6627995" y="1663783"/>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3" name="Oval 182"/>
                <p:cNvSpPr/>
                <p:nvPr/>
              </p:nvSpPr>
              <p:spPr>
                <a:xfrm>
                  <a:off x="6709052" y="1607289"/>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4" name="Oval 183"/>
                <p:cNvSpPr/>
                <p:nvPr/>
              </p:nvSpPr>
              <p:spPr>
                <a:xfrm>
                  <a:off x="6777899" y="1522683"/>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5" name="Oval 184"/>
                <p:cNvSpPr/>
                <p:nvPr/>
              </p:nvSpPr>
              <p:spPr>
                <a:xfrm>
                  <a:off x="6845178" y="143689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6" name="Oval 185"/>
                <p:cNvSpPr/>
                <p:nvPr/>
              </p:nvSpPr>
              <p:spPr>
                <a:xfrm>
                  <a:off x="6912457" y="136035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7" name="Oval 186"/>
                <p:cNvSpPr/>
                <p:nvPr/>
              </p:nvSpPr>
              <p:spPr>
                <a:xfrm>
                  <a:off x="6978855" y="1265120"/>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8" name="Oval 187"/>
                <p:cNvSpPr/>
                <p:nvPr/>
              </p:nvSpPr>
              <p:spPr>
                <a:xfrm>
                  <a:off x="7054415" y="1198545"/>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9" name="Oval 188"/>
                <p:cNvSpPr/>
                <p:nvPr/>
              </p:nvSpPr>
              <p:spPr>
                <a:xfrm>
                  <a:off x="7129975" y="115666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0" name="Oval 189"/>
                <p:cNvSpPr/>
                <p:nvPr/>
              </p:nvSpPr>
              <p:spPr>
                <a:xfrm>
                  <a:off x="7188508" y="108023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191" name="Group 190"/>
              <p:cNvGrpSpPr/>
              <p:nvPr/>
            </p:nvGrpSpPr>
            <p:grpSpPr>
              <a:xfrm rot="18269253">
                <a:off x="3006497" y="3376029"/>
                <a:ext cx="683060" cy="805708"/>
                <a:chOff x="6428881" y="1080236"/>
                <a:chExt cx="910747" cy="1074277"/>
              </a:xfrm>
              <a:solidFill>
                <a:schemeClr val="accent3"/>
              </a:solidFill>
            </p:grpSpPr>
            <p:sp>
              <p:nvSpPr>
                <p:cNvPr id="192" name="Oval 191"/>
                <p:cNvSpPr/>
                <p:nvPr/>
              </p:nvSpPr>
              <p:spPr>
                <a:xfrm>
                  <a:off x="6428881" y="202138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3" name="Oval 192"/>
                <p:cNvSpPr/>
                <p:nvPr/>
              </p:nvSpPr>
              <p:spPr>
                <a:xfrm>
                  <a:off x="6495602" y="1946800"/>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4" name="Oval 193"/>
                <p:cNvSpPr/>
                <p:nvPr/>
              </p:nvSpPr>
              <p:spPr>
                <a:xfrm>
                  <a:off x="6563289" y="186337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5" name="Oval 194"/>
                <p:cNvSpPr/>
                <p:nvPr/>
              </p:nvSpPr>
              <p:spPr>
                <a:xfrm>
                  <a:off x="6563289" y="176817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6" name="Oval 195"/>
                <p:cNvSpPr/>
                <p:nvPr/>
              </p:nvSpPr>
              <p:spPr>
                <a:xfrm>
                  <a:off x="6627995" y="1663783"/>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7" name="Oval 196"/>
                <p:cNvSpPr/>
                <p:nvPr/>
              </p:nvSpPr>
              <p:spPr>
                <a:xfrm>
                  <a:off x="6709052" y="1607289"/>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8" name="Oval 197"/>
                <p:cNvSpPr/>
                <p:nvPr/>
              </p:nvSpPr>
              <p:spPr>
                <a:xfrm>
                  <a:off x="6777899" y="1522683"/>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9" name="Oval 198"/>
                <p:cNvSpPr/>
                <p:nvPr/>
              </p:nvSpPr>
              <p:spPr>
                <a:xfrm>
                  <a:off x="6845178" y="143689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0" name="Oval 199"/>
                <p:cNvSpPr/>
                <p:nvPr/>
              </p:nvSpPr>
              <p:spPr>
                <a:xfrm>
                  <a:off x="6912457" y="136035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1" name="Oval 200"/>
                <p:cNvSpPr/>
                <p:nvPr/>
              </p:nvSpPr>
              <p:spPr>
                <a:xfrm>
                  <a:off x="6978855" y="1265120"/>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2" name="Oval 201"/>
                <p:cNvSpPr/>
                <p:nvPr/>
              </p:nvSpPr>
              <p:spPr>
                <a:xfrm>
                  <a:off x="7054415" y="1198545"/>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3" name="Oval 202"/>
                <p:cNvSpPr/>
                <p:nvPr/>
              </p:nvSpPr>
              <p:spPr>
                <a:xfrm>
                  <a:off x="7129975" y="115666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4" name="Oval 203"/>
                <p:cNvSpPr/>
                <p:nvPr/>
              </p:nvSpPr>
              <p:spPr>
                <a:xfrm>
                  <a:off x="7188508" y="108023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205" name="Group 204"/>
              <p:cNvGrpSpPr/>
              <p:nvPr/>
            </p:nvGrpSpPr>
            <p:grpSpPr>
              <a:xfrm rot="17011722">
                <a:off x="2597363" y="2541667"/>
                <a:ext cx="683060" cy="805708"/>
                <a:chOff x="6428881" y="1080236"/>
                <a:chExt cx="910747" cy="1074277"/>
              </a:xfrm>
              <a:solidFill>
                <a:schemeClr val="accent3"/>
              </a:solidFill>
            </p:grpSpPr>
            <p:sp>
              <p:nvSpPr>
                <p:cNvPr id="206" name="Oval 205"/>
                <p:cNvSpPr/>
                <p:nvPr/>
              </p:nvSpPr>
              <p:spPr>
                <a:xfrm>
                  <a:off x="6428881" y="202138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7" name="Oval 206"/>
                <p:cNvSpPr/>
                <p:nvPr/>
              </p:nvSpPr>
              <p:spPr>
                <a:xfrm>
                  <a:off x="6495602" y="1946800"/>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8" name="Oval 207"/>
                <p:cNvSpPr/>
                <p:nvPr/>
              </p:nvSpPr>
              <p:spPr>
                <a:xfrm>
                  <a:off x="6563289" y="186337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9" name="Oval 208"/>
                <p:cNvSpPr/>
                <p:nvPr/>
              </p:nvSpPr>
              <p:spPr>
                <a:xfrm>
                  <a:off x="6563289" y="176817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0" name="Oval 209"/>
                <p:cNvSpPr/>
                <p:nvPr/>
              </p:nvSpPr>
              <p:spPr>
                <a:xfrm>
                  <a:off x="6627995" y="1663783"/>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1" name="Oval 210"/>
                <p:cNvSpPr/>
                <p:nvPr/>
              </p:nvSpPr>
              <p:spPr>
                <a:xfrm>
                  <a:off x="6709052" y="1607289"/>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2" name="Oval 211"/>
                <p:cNvSpPr/>
                <p:nvPr/>
              </p:nvSpPr>
              <p:spPr>
                <a:xfrm>
                  <a:off x="6777899" y="1522683"/>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3" name="Oval 212"/>
                <p:cNvSpPr/>
                <p:nvPr/>
              </p:nvSpPr>
              <p:spPr>
                <a:xfrm>
                  <a:off x="6845178" y="143689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4" name="Oval 213"/>
                <p:cNvSpPr/>
                <p:nvPr/>
              </p:nvSpPr>
              <p:spPr>
                <a:xfrm>
                  <a:off x="6912457" y="136035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5" name="Oval 214"/>
                <p:cNvSpPr/>
                <p:nvPr/>
              </p:nvSpPr>
              <p:spPr>
                <a:xfrm>
                  <a:off x="6978855" y="1265120"/>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6" name="Oval 215"/>
                <p:cNvSpPr/>
                <p:nvPr/>
              </p:nvSpPr>
              <p:spPr>
                <a:xfrm>
                  <a:off x="7054415" y="1198545"/>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7" name="Oval 216"/>
                <p:cNvSpPr/>
                <p:nvPr/>
              </p:nvSpPr>
              <p:spPr>
                <a:xfrm>
                  <a:off x="7129975" y="115666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8" name="Oval 217"/>
                <p:cNvSpPr/>
                <p:nvPr/>
              </p:nvSpPr>
              <p:spPr>
                <a:xfrm>
                  <a:off x="7188508" y="108023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219" name="Group 218"/>
              <p:cNvGrpSpPr/>
              <p:nvPr/>
            </p:nvGrpSpPr>
            <p:grpSpPr>
              <a:xfrm>
                <a:off x="3431941" y="2395545"/>
                <a:ext cx="786289" cy="847777"/>
                <a:chOff x="6428881" y="1080236"/>
                <a:chExt cx="910747" cy="1074277"/>
              </a:xfrm>
              <a:solidFill>
                <a:schemeClr val="accent3"/>
              </a:solidFill>
            </p:grpSpPr>
            <p:sp>
              <p:nvSpPr>
                <p:cNvPr id="220" name="Oval 219"/>
                <p:cNvSpPr/>
                <p:nvPr/>
              </p:nvSpPr>
              <p:spPr>
                <a:xfrm>
                  <a:off x="6428881" y="202138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1" name="Oval 220"/>
                <p:cNvSpPr/>
                <p:nvPr/>
              </p:nvSpPr>
              <p:spPr>
                <a:xfrm>
                  <a:off x="6495602" y="1946800"/>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2" name="Oval 221"/>
                <p:cNvSpPr/>
                <p:nvPr/>
              </p:nvSpPr>
              <p:spPr>
                <a:xfrm>
                  <a:off x="6563289" y="186337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3" name="Oval 222"/>
                <p:cNvSpPr/>
                <p:nvPr/>
              </p:nvSpPr>
              <p:spPr>
                <a:xfrm>
                  <a:off x="6563289" y="176817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4" name="Oval 223"/>
                <p:cNvSpPr/>
                <p:nvPr/>
              </p:nvSpPr>
              <p:spPr>
                <a:xfrm>
                  <a:off x="6627995" y="1663783"/>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5" name="Oval 224"/>
                <p:cNvSpPr/>
                <p:nvPr/>
              </p:nvSpPr>
              <p:spPr>
                <a:xfrm>
                  <a:off x="6709052" y="1607289"/>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6" name="Oval 225"/>
                <p:cNvSpPr/>
                <p:nvPr/>
              </p:nvSpPr>
              <p:spPr>
                <a:xfrm>
                  <a:off x="6777899" y="1522683"/>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7" name="Oval 226"/>
                <p:cNvSpPr/>
                <p:nvPr/>
              </p:nvSpPr>
              <p:spPr>
                <a:xfrm>
                  <a:off x="6845178" y="143689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8" name="Oval 227"/>
                <p:cNvSpPr/>
                <p:nvPr/>
              </p:nvSpPr>
              <p:spPr>
                <a:xfrm>
                  <a:off x="6912457" y="136035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9" name="Oval 228"/>
                <p:cNvSpPr/>
                <p:nvPr/>
              </p:nvSpPr>
              <p:spPr>
                <a:xfrm>
                  <a:off x="6978855" y="1265120"/>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30" name="Oval 229"/>
                <p:cNvSpPr/>
                <p:nvPr/>
              </p:nvSpPr>
              <p:spPr>
                <a:xfrm>
                  <a:off x="7054415" y="1198545"/>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31" name="Oval 230"/>
                <p:cNvSpPr/>
                <p:nvPr/>
              </p:nvSpPr>
              <p:spPr>
                <a:xfrm>
                  <a:off x="7129975" y="115666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32" name="Oval 231"/>
                <p:cNvSpPr/>
                <p:nvPr/>
              </p:nvSpPr>
              <p:spPr>
                <a:xfrm>
                  <a:off x="7188508" y="108023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247" name="Group 246"/>
              <p:cNvGrpSpPr/>
              <p:nvPr/>
            </p:nvGrpSpPr>
            <p:grpSpPr>
              <a:xfrm>
                <a:off x="2773736" y="3230119"/>
                <a:ext cx="683060" cy="1230050"/>
                <a:chOff x="6428881" y="1080236"/>
                <a:chExt cx="910747" cy="1074277"/>
              </a:xfrm>
              <a:solidFill>
                <a:schemeClr val="accent3"/>
              </a:solidFill>
            </p:grpSpPr>
            <p:sp>
              <p:nvSpPr>
                <p:cNvPr id="248" name="Oval 247"/>
                <p:cNvSpPr/>
                <p:nvPr/>
              </p:nvSpPr>
              <p:spPr>
                <a:xfrm>
                  <a:off x="6428881" y="202138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9" name="Oval 248"/>
                <p:cNvSpPr/>
                <p:nvPr/>
              </p:nvSpPr>
              <p:spPr>
                <a:xfrm>
                  <a:off x="6495602" y="1946800"/>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0" name="Oval 249"/>
                <p:cNvSpPr/>
                <p:nvPr/>
              </p:nvSpPr>
              <p:spPr>
                <a:xfrm>
                  <a:off x="6563289" y="186337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1" name="Oval 250"/>
                <p:cNvSpPr/>
                <p:nvPr/>
              </p:nvSpPr>
              <p:spPr>
                <a:xfrm>
                  <a:off x="6563289" y="176817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2" name="Oval 251"/>
                <p:cNvSpPr/>
                <p:nvPr/>
              </p:nvSpPr>
              <p:spPr>
                <a:xfrm>
                  <a:off x="6627995" y="1663783"/>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3" name="Oval 252"/>
                <p:cNvSpPr/>
                <p:nvPr/>
              </p:nvSpPr>
              <p:spPr>
                <a:xfrm>
                  <a:off x="6709052" y="1607289"/>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4" name="Oval 253"/>
                <p:cNvSpPr/>
                <p:nvPr/>
              </p:nvSpPr>
              <p:spPr>
                <a:xfrm>
                  <a:off x="6777899" y="1522683"/>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5" name="Oval 254"/>
                <p:cNvSpPr/>
                <p:nvPr/>
              </p:nvSpPr>
              <p:spPr>
                <a:xfrm>
                  <a:off x="6845178" y="143689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6" name="Oval 255"/>
                <p:cNvSpPr/>
                <p:nvPr/>
              </p:nvSpPr>
              <p:spPr>
                <a:xfrm>
                  <a:off x="6912457" y="136035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7" name="Oval 256"/>
                <p:cNvSpPr/>
                <p:nvPr/>
              </p:nvSpPr>
              <p:spPr>
                <a:xfrm>
                  <a:off x="6978855" y="1265120"/>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8" name="Oval 257"/>
                <p:cNvSpPr/>
                <p:nvPr/>
              </p:nvSpPr>
              <p:spPr>
                <a:xfrm>
                  <a:off x="7054415" y="1198545"/>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9" name="Oval 258"/>
                <p:cNvSpPr/>
                <p:nvPr/>
              </p:nvSpPr>
              <p:spPr>
                <a:xfrm>
                  <a:off x="7129975" y="115666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60" name="Oval 259"/>
                <p:cNvSpPr/>
                <p:nvPr/>
              </p:nvSpPr>
              <p:spPr>
                <a:xfrm>
                  <a:off x="7188508" y="108023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275" name="Oval 274"/>
              <p:cNvSpPr/>
              <p:nvPr/>
            </p:nvSpPr>
            <p:spPr>
              <a:xfrm>
                <a:off x="3706193" y="3914311"/>
                <a:ext cx="274019" cy="74902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77" name="Oval 276"/>
              <p:cNvSpPr/>
              <p:nvPr/>
            </p:nvSpPr>
            <p:spPr>
              <a:xfrm>
                <a:off x="2669768" y="4256482"/>
                <a:ext cx="274019" cy="74902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79" name="Oval 278"/>
              <p:cNvSpPr/>
              <p:nvPr/>
            </p:nvSpPr>
            <p:spPr>
              <a:xfrm>
                <a:off x="3303982" y="4025419"/>
                <a:ext cx="274019" cy="74902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81" name="Oval 280"/>
              <p:cNvSpPr/>
              <p:nvPr/>
            </p:nvSpPr>
            <p:spPr>
              <a:xfrm rot="5400000">
                <a:off x="2609912" y="2256759"/>
                <a:ext cx="188656" cy="749020"/>
              </a:xfrm>
              <a:prstGeom prst="ellipse">
                <a:avLst/>
              </a:prstGeom>
              <a:solidFill>
                <a:srgbClr val="F484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83" name="Oval 282"/>
              <p:cNvSpPr/>
              <p:nvPr/>
            </p:nvSpPr>
            <p:spPr>
              <a:xfrm rot="5400000">
                <a:off x="4082581" y="2090729"/>
                <a:ext cx="195610" cy="749020"/>
              </a:xfrm>
              <a:prstGeom prst="ellipse">
                <a:avLst/>
              </a:prstGeom>
              <a:solidFill>
                <a:srgbClr val="F484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84" name="Oval 283"/>
              <p:cNvSpPr/>
              <p:nvPr/>
            </p:nvSpPr>
            <p:spPr>
              <a:xfrm rot="5400000">
                <a:off x="4850665" y="2115152"/>
                <a:ext cx="195610" cy="749020"/>
              </a:xfrm>
              <a:prstGeom prst="ellipse">
                <a:avLst/>
              </a:prstGeom>
              <a:solidFill>
                <a:srgbClr val="F484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85" name="Oval 284"/>
              <p:cNvSpPr/>
              <p:nvPr/>
            </p:nvSpPr>
            <p:spPr>
              <a:xfrm rot="5400000">
                <a:off x="5765042" y="2212790"/>
                <a:ext cx="195610" cy="749020"/>
              </a:xfrm>
              <a:prstGeom prst="ellipse">
                <a:avLst/>
              </a:prstGeom>
              <a:solidFill>
                <a:srgbClr val="F484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86" name="Oval 285"/>
              <p:cNvSpPr/>
              <p:nvPr/>
            </p:nvSpPr>
            <p:spPr>
              <a:xfrm rot="5400000">
                <a:off x="6548050" y="2395776"/>
                <a:ext cx="195610" cy="749020"/>
              </a:xfrm>
              <a:prstGeom prst="ellipse">
                <a:avLst/>
              </a:prstGeom>
              <a:solidFill>
                <a:srgbClr val="F484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87" name="Oval 286"/>
              <p:cNvSpPr/>
              <p:nvPr/>
            </p:nvSpPr>
            <p:spPr>
              <a:xfrm rot="5400000">
                <a:off x="2148265" y="2248544"/>
                <a:ext cx="718793" cy="128668"/>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88" name="Oval 287"/>
              <p:cNvSpPr/>
              <p:nvPr/>
            </p:nvSpPr>
            <p:spPr>
              <a:xfrm rot="5400000">
                <a:off x="2212599" y="2248545"/>
                <a:ext cx="718793" cy="128668"/>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89" name="Oval 288"/>
              <p:cNvSpPr/>
              <p:nvPr/>
            </p:nvSpPr>
            <p:spPr>
              <a:xfrm rot="5400000">
                <a:off x="2404172" y="2211984"/>
                <a:ext cx="718793" cy="128668"/>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90" name="Oval 289"/>
              <p:cNvSpPr/>
              <p:nvPr/>
            </p:nvSpPr>
            <p:spPr>
              <a:xfrm rot="5400000">
                <a:off x="2468506" y="2211985"/>
                <a:ext cx="718793" cy="128668"/>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91" name="Oval 290"/>
              <p:cNvSpPr/>
              <p:nvPr/>
            </p:nvSpPr>
            <p:spPr>
              <a:xfrm rot="5400000">
                <a:off x="3598796" y="2101801"/>
                <a:ext cx="718793" cy="128668"/>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92" name="Oval 291"/>
              <p:cNvSpPr/>
              <p:nvPr/>
            </p:nvSpPr>
            <p:spPr>
              <a:xfrm rot="5400000">
                <a:off x="3663130" y="2101802"/>
                <a:ext cx="718793" cy="128668"/>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93" name="Oval 292"/>
              <p:cNvSpPr/>
              <p:nvPr/>
            </p:nvSpPr>
            <p:spPr>
              <a:xfrm rot="5400000">
                <a:off x="3818378" y="2077134"/>
                <a:ext cx="718793" cy="128668"/>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94" name="Oval 293"/>
              <p:cNvSpPr/>
              <p:nvPr/>
            </p:nvSpPr>
            <p:spPr>
              <a:xfrm rot="5400000">
                <a:off x="3882712" y="2077135"/>
                <a:ext cx="718793" cy="128668"/>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95" name="Oval 294"/>
              <p:cNvSpPr/>
              <p:nvPr/>
            </p:nvSpPr>
            <p:spPr>
              <a:xfrm rot="5400000">
                <a:off x="4464240" y="2065179"/>
                <a:ext cx="718793" cy="128668"/>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96" name="Oval 295"/>
              <p:cNvSpPr/>
              <p:nvPr/>
            </p:nvSpPr>
            <p:spPr>
              <a:xfrm rot="5400000">
                <a:off x="4528574" y="2065180"/>
                <a:ext cx="718793" cy="128668"/>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97" name="Oval 296"/>
              <p:cNvSpPr/>
              <p:nvPr/>
            </p:nvSpPr>
            <p:spPr>
              <a:xfrm rot="5400000">
                <a:off x="4744385" y="2101800"/>
                <a:ext cx="718793" cy="128668"/>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98" name="Oval 297"/>
              <p:cNvSpPr/>
              <p:nvPr/>
            </p:nvSpPr>
            <p:spPr>
              <a:xfrm rot="5400000">
                <a:off x="4808719" y="2101801"/>
                <a:ext cx="718793" cy="128668"/>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99" name="Oval 298"/>
              <p:cNvSpPr/>
              <p:nvPr/>
            </p:nvSpPr>
            <p:spPr>
              <a:xfrm rot="5400000">
                <a:off x="5378067" y="2211983"/>
                <a:ext cx="718793" cy="128668"/>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00" name="Oval 299"/>
              <p:cNvSpPr/>
              <p:nvPr/>
            </p:nvSpPr>
            <p:spPr>
              <a:xfrm rot="5400000">
                <a:off x="5442401" y="2211984"/>
                <a:ext cx="718793" cy="128668"/>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01" name="Oval 300"/>
              <p:cNvSpPr/>
              <p:nvPr/>
            </p:nvSpPr>
            <p:spPr>
              <a:xfrm rot="5400000">
                <a:off x="5669388" y="2200021"/>
                <a:ext cx="718793" cy="128668"/>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02" name="Oval 301"/>
              <p:cNvSpPr/>
              <p:nvPr/>
            </p:nvSpPr>
            <p:spPr>
              <a:xfrm rot="5400000">
                <a:off x="5733722" y="2200022"/>
                <a:ext cx="718793" cy="128668"/>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03" name="Oval 302"/>
              <p:cNvSpPr/>
              <p:nvPr/>
            </p:nvSpPr>
            <p:spPr>
              <a:xfrm rot="5400000">
                <a:off x="6342461" y="2358334"/>
                <a:ext cx="718793" cy="128668"/>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04" name="Oval 303"/>
              <p:cNvSpPr/>
              <p:nvPr/>
            </p:nvSpPr>
            <p:spPr>
              <a:xfrm rot="5400000">
                <a:off x="6406795" y="2358335"/>
                <a:ext cx="718793" cy="128668"/>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07" name="Oval 306"/>
              <p:cNvSpPr/>
              <p:nvPr/>
            </p:nvSpPr>
            <p:spPr>
              <a:xfrm>
                <a:off x="2987181" y="5704579"/>
                <a:ext cx="366520" cy="35378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08" name="Oval 307"/>
              <p:cNvSpPr/>
              <p:nvPr/>
            </p:nvSpPr>
            <p:spPr>
              <a:xfrm>
                <a:off x="3461495" y="5438505"/>
                <a:ext cx="366520" cy="35378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09" name="Oval 308"/>
              <p:cNvSpPr/>
              <p:nvPr/>
            </p:nvSpPr>
            <p:spPr>
              <a:xfrm>
                <a:off x="4936292" y="5527689"/>
                <a:ext cx="366520" cy="35378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10" name="Oval 309"/>
              <p:cNvSpPr/>
              <p:nvPr/>
            </p:nvSpPr>
            <p:spPr>
              <a:xfrm>
                <a:off x="4266063" y="5298702"/>
                <a:ext cx="366520" cy="35378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13" name="Oval 312"/>
              <p:cNvSpPr/>
              <p:nvPr/>
            </p:nvSpPr>
            <p:spPr>
              <a:xfrm>
                <a:off x="2449761" y="5753023"/>
                <a:ext cx="366520" cy="35378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14" name="Oval 313"/>
              <p:cNvSpPr/>
              <p:nvPr/>
            </p:nvSpPr>
            <p:spPr>
              <a:xfrm>
                <a:off x="5508453" y="5249995"/>
                <a:ext cx="366520" cy="35378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37" name="TextBox 336"/>
              <p:cNvSpPr txBox="1"/>
              <p:nvPr/>
            </p:nvSpPr>
            <p:spPr>
              <a:xfrm>
                <a:off x="5901760" y="3404942"/>
                <a:ext cx="1234633" cy="276999"/>
              </a:xfrm>
              <a:prstGeom prst="rect">
                <a:avLst/>
              </a:prstGeom>
              <a:noFill/>
            </p:spPr>
            <p:txBody>
              <a:bodyPr wrap="none" rtlCol="0">
                <a:spAutoFit/>
              </a:bodyPr>
              <a:lstStyle/>
              <a:p>
                <a:r>
                  <a:rPr lang="en-US" sz="1200" b="1" dirty="0" smtClean="0">
                    <a:solidFill>
                      <a:schemeClr val="tx1">
                        <a:lumMod val="75000"/>
                        <a:lumOff val="25000"/>
                      </a:schemeClr>
                    </a:solidFill>
                    <a:latin typeface="Arial" panose="020B0604020202020204" pitchFamily="34" charset="0"/>
                    <a:cs typeface="Arial" panose="020B0604020202020204" pitchFamily="34" charset="0"/>
                  </a:rPr>
                  <a:t>CSK Elements</a:t>
                </a:r>
                <a:endParaRPr lang="en-US" sz="12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338" name="TextBox 337"/>
              <p:cNvSpPr txBox="1"/>
              <p:nvPr/>
            </p:nvSpPr>
            <p:spPr>
              <a:xfrm>
                <a:off x="6793442" y="2209362"/>
                <a:ext cx="835485" cy="276999"/>
              </a:xfrm>
              <a:prstGeom prst="rect">
                <a:avLst/>
              </a:prstGeom>
              <a:noFill/>
            </p:spPr>
            <p:txBody>
              <a:bodyPr wrap="none" rtlCol="0">
                <a:spAutoFit/>
              </a:bodyPr>
              <a:lstStyle/>
              <a:p>
                <a:r>
                  <a:rPr lang="en-US" sz="1200" b="1" dirty="0" smtClean="0">
                    <a:solidFill>
                      <a:schemeClr val="tx1">
                        <a:lumMod val="75000"/>
                        <a:lumOff val="25000"/>
                      </a:schemeClr>
                    </a:solidFill>
                    <a:latin typeface="Arial" panose="020B0604020202020204" pitchFamily="34" charset="0"/>
                    <a:cs typeface="Arial" panose="020B0604020202020204" pitchFamily="34" charset="0"/>
                  </a:rPr>
                  <a:t>Integrins</a:t>
                </a:r>
                <a:endParaRPr lang="en-US" sz="12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339" name="TextBox 338"/>
              <p:cNvSpPr txBox="1"/>
              <p:nvPr/>
            </p:nvSpPr>
            <p:spPr>
              <a:xfrm>
                <a:off x="6737495" y="2865799"/>
                <a:ext cx="1532792" cy="276999"/>
              </a:xfrm>
              <a:prstGeom prst="rect">
                <a:avLst/>
              </a:prstGeom>
              <a:noFill/>
            </p:spPr>
            <p:txBody>
              <a:bodyPr wrap="none" rtlCol="0">
                <a:spAutoFit/>
              </a:bodyPr>
              <a:lstStyle/>
              <a:p>
                <a:r>
                  <a:rPr lang="en-US" sz="1200" b="1" dirty="0" smtClean="0">
                    <a:solidFill>
                      <a:schemeClr val="tx1">
                        <a:lumMod val="75000"/>
                        <a:lumOff val="25000"/>
                      </a:schemeClr>
                    </a:solidFill>
                    <a:latin typeface="Arial" panose="020B0604020202020204" pitchFamily="34" charset="0"/>
                    <a:cs typeface="Arial" panose="020B0604020202020204" pitchFamily="34" charset="0"/>
                  </a:rPr>
                  <a:t>Plasma Membrane</a:t>
                </a:r>
                <a:endParaRPr lang="en-US" sz="12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340" name="TextBox 339"/>
              <p:cNvSpPr txBox="1"/>
              <p:nvPr/>
            </p:nvSpPr>
            <p:spPr>
              <a:xfrm>
                <a:off x="6183420" y="6012504"/>
                <a:ext cx="782587" cy="276999"/>
              </a:xfrm>
              <a:prstGeom prst="rect">
                <a:avLst/>
              </a:prstGeom>
              <a:noFill/>
            </p:spPr>
            <p:txBody>
              <a:bodyPr wrap="none" rtlCol="0">
                <a:spAutoFit/>
              </a:bodyPr>
              <a:lstStyle/>
              <a:p>
                <a:r>
                  <a:rPr lang="en-US" sz="1200" b="1" dirty="0" smtClean="0">
                    <a:solidFill>
                      <a:schemeClr val="tx1">
                        <a:lumMod val="75000"/>
                        <a:lumOff val="25000"/>
                      </a:schemeClr>
                    </a:solidFill>
                    <a:latin typeface="Arial" panose="020B0604020202020204" pitchFamily="34" charset="0"/>
                    <a:cs typeface="Arial" panose="020B0604020202020204" pitchFamily="34" charset="0"/>
                  </a:rPr>
                  <a:t>Nucleus</a:t>
                </a:r>
                <a:endParaRPr lang="en-US" sz="12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342" name="TextBox 341"/>
              <p:cNvSpPr txBox="1"/>
              <p:nvPr/>
            </p:nvSpPr>
            <p:spPr>
              <a:xfrm>
                <a:off x="4401392" y="5829804"/>
                <a:ext cx="748923" cy="276999"/>
              </a:xfrm>
              <a:prstGeom prst="rect">
                <a:avLst/>
              </a:prstGeom>
              <a:noFill/>
            </p:spPr>
            <p:txBody>
              <a:bodyPr wrap="none" rtlCol="0">
                <a:spAutoFit/>
              </a:bodyPr>
              <a:lstStyle/>
              <a:p>
                <a:r>
                  <a:rPr lang="en-US" sz="1200" b="1" dirty="0" smtClean="0">
                    <a:solidFill>
                      <a:schemeClr val="tx1">
                        <a:lumMod val="75000"/>
                        <a:lumOff val="25000"/>
                      </a:schemeClr>
                    </a:solidFill>
                    <a:latin typeface="Arial" panose="020B0604020202020204" pitchFamily="34" charset="0"/>
                    <a:cs typeface="Arial" panose="020B0604020202020204" pitchFamily="34" charset="0"/>
                  </a:rPr>
                  <a:t>Histone</a:t>
                </a:r>
                <a:endParaRPr lang="en-US" sz="12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371" name="TextBox 370"/>
              <p:cNvSpPr txBox="1"/>
              <p:nvPr/>
            </p:nvSpPr>
            <p:spPr>
              <a:xfrm>
                <a:off x="7032429" y="1697274"/>
                <a:ext cx="1169971" cy="292070"/>
              </a:xfrm>
              <a:prstGeom prst="rect">
                <a:avLst/>
              </a:prstGeom>
              <a:noFill/>
            </p:spPr>
            <p:txBody>
              <a:bodyPr wrap="none" rtlCol="0">
                <a:spAutoFit/>
              </a:bodyPr>
              <a:lstStyle/>
              <a:p>
                <a:r>
                  <a:rPr lang="en-US" sz="1200" b="1" dirty="0" smtClean="0">
                    <a:solidFill>
                      <a:schemeClr val="tx1">
                        <a:lumMod val="75000"/>
                        <a:lumOff val="25000"/>
                      </a:schemeClr>
                    </a:solidFill>
                    <a:latin typeface="Arial" panose="020B0604020202020204" pitchFamily="34" charset="0"/>
                    <a:cs typeface="Arial" panose="020B0604020202020204" pitchFamily="34" charset="0"/>
                  </a:rPr>
                  <a:t>Fibrin Matrix</a:t>
                </a:r>
                <a:endParaRPr lang="en-US" sz="12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305" name="TextBox 304"/>
              <p:cNvSpPr txBox="1"/>
              <p:nvPr/>
            </p:nvSpPr>
            <p:spPr>
              <a:xfrm>
                <a:off x="2211989" y="6023607"/>
                <a:ext cx="879253" cy="292070"/>
              </a:xfrm>
              <a:prstGeom prst="rect">
                <a:avLst/>
              </a:prstGeom>
              <a:noFill/>
            </p:spPr>
            <p:txBody>
              <a:bodyPr wrap="none" rtlCol="0">
                <a:spAutoFit/>
              </a:bodyPr>
              <a:lstStyle/>
              <a:p>
                <a:r>
                  <a:rPr lang="en-US" sz="1200" b="1" dirty="0" smtClean="0">
                    <a:solidFill>
                      <a:schemeClr val="tx1">
                        <a:lumMod val="75000"/>
                        <a:lumOff val="25000"/>
                      </a:schemeClr>
                    </a:solidFill>
                    <a:latin typeface="Arial" panose="020B0604020202020204" pitchFamily="34" charset="0"/>
                    <a:cs typeface="Arial" panose="020B0604020202020204" pitchFamily="34" charset="0"/>
                  </a:rPr>
                  <a:t>Histones</a:t>
                </a:r>
                <a:endParaRPr lang="en-US" sz="1200" b="1" dirty="0">
                  <a:solidFill>
                    <a:schemeClr val="tx1">
                      <a:lumMod val="75000"/>
                      <a:lumOff val="25000"/>
                    </a:schemeClr>
                  </a:solidFill>
                  <a:latin typeface="Arial" panose="020B0604020202020204" pitchFamily="34" charset="0"/>
                  <a:cs typeface="Arial" panose="020B0604020202020204" pitchFamily="34" charset="0"/>
                </a:endParaRPr>
              </a:p>
            </p:txBody>
          </p:sp>
        </p:grpSp>
        <p:grpSp>
          <p:nvGrpSpPr>
            <p:cNvPr id="388" name="Group 387"/>
            <p:cNvGrpSpPr/>
            <p:nvPr/>
          </p:nvGrpSpPr>
          <p:grpSpPr>
            <a:xfrm>
              <a:off x="307426" y="1089337"/>
              <a:ext cx="5908712" cy="891180"/>
              <a:chOff x="307426" y="1089337"/>
              <a:chExt cx="5908712" cy="891180"/>
            </a:xfrm>
          </p:grpSpPr>
          <p:cxnSp>
            <p:nvCxnSpPr>
              <p:cNvPr id="344" name="Straight Connector 343"/>
              <p:cNvCxnSpPr/>
              <p:nvPr/>
            </p:nvCxnSpPr>
            <p:spPr>
              <a:xfrm flipH="1">
                <a:off x="916941" y="1117532"/>
                <a:ext cx="967118" cy="727447"/>
              </a:xfrm>
              <a:prstGeom prst="line">
                <a:avLst/>
              </a:prstGeom>
              <a:ln w="38100">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345" name="Straight Connector 344"/>
              <p:cNvCxnSpPr/>
              <p:nvPr/>
            </p:nvCxnSpPr>
            <p:spPr>
              <a:xfrm flipH="1">
                <a:off x="2091402" y="1297637"/>
                <a:ext cx="1987371" cy="494861"/>
              </a:xfrm>
              <a:prstGeom prst="line">
                <a:avLst/>
              </a:prstGeom>
              <a:ln w="38100">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346" name="Straight Connector 345"/>
              <p:cNvCxnSpPr/>
              <p:nvPr/>
            </p:nvCxnSpPr>
            <p:spPr>
              <a:xfrm flipH="1">
                <a:off x="2755324" y="1226839"/>
                <a:ext cx="898871" cy="635912"/>
              </a:xfrm>
              <a:prstGeom prst="line">
                <a:avLst/>
              </a:prstGeom>
              <a:ln w="38100">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348" name="Straight Connector 347"/>
              <p:cNvCxnSpPr/>
              <p:nvPr/>
            </p:nvCxnSpPr>
            <p:spPr>
              <a:xfrm flipH="1">
                <a:off x="2663359" y="1544813"/>
                <a:ext cx="2151556" cy="257202"/>
              </a:xfrm>
              <a:prstGeom prst="line">
                <a:avLst/>
              </a:prstGeom>
              <a:ln w="38100">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349" name="Straight Connector 348"/>
              <p:cNvCxnSpPr/>
              <p:nvPr/>
            </p:nvCxnSpPr>
            <p:spPr>
              <a:xfrm flipH="1">
                <a:off x="3733950" y="1297637"/>
                <a:ext cx="898871" cy="635912"/>
              </a:xfrm>
              <a:prstGeom prst="line">
                <a:avLst/>
              </a:prstGeom>
              <a:ln w="38100">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352" name="Straight Connector 351"/>
              <p:cNvCxnSpPr/>
              <p:nvPr/>
            </p:nvCxnSpPr>
            <p:spPr>
              <a:xfrm flipH="1">
                <a:off x="4228767" y="1426179"/>
                <a:ext cx="1987371" cy="494861"/>
              </a:xfrm>
              <a:prstGeom prst="line">
                <a:avLst/>
              </a:prstGeom>
              <a:ln w="38100">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354" name="Straight Connector 353"/>
              <p:cNvCxnSpPr/>
              <p:nvPr/>
            </p:nvCxnSpPr>
            <p:spPr>
              <a:xfrm flipH="1">
                <a:off x="1644142" y="1198881"/>
                <a:ext cx="823258" cy="573877"/>
              </a:xfrm>
              <a:prstGeom prst="line">
                <a:avLst/>
              </a:prstGeom>
              <a:ln w="38100">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357" name="Straight Connector 356"/>
              <p:cNvCxnSpPr/>
              <p:nvPr/>
            </p:nvCxnSpPr>
            <p:spPr>
              <a:xfrm flipH="1">
                <a:off x="799200" y="1236902"/>
                <a:ext cx="2430632" cy="535856"/>
              </a:xfrm>
              <a:prstGeom prst="line">
                <a:avLst/>
              </a:prstGeom>
              <a:ln w="38100">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359" name="Straight Connector 358"/>
              <p:cNvCxnSpPr/>
              <p:nvPr/>
            </p:nvCxnSpPr>
            <p:spPr>
              <a:xfrm flipH="1">
                <a:off x="307426" y="1176164"/>
                <a:ext cx="1987371" cy="494861"/>
              </a:xfrm>
              <a:prstGeom prst="line">
                <a:avLst/>
              </a:prstGeom>
              <a:ln w="38100">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360" name="Straight Connector 359"/>
              <p:cNvCxnSpPr/>
              <p:nvPr/>
            </p:nvCxnSpPr>
            <p:spPr>
              <a:xfrm>
                <a:off x="5404547" y="1356918"/>
                <a:ext cx="186468" cy="623599"/>
              </a:xfrm>
              <a:prstGeom prst="line">
                <a:avLst/>
              </a:prstGeom>
              <a:ln w="38100">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363" name="Straight Connector 362"/>
              <p:cNvCxnSpPr/>
              <p:nvPr/>
            </p:nvCxnSpPr>
            <p:spPr>
              <a:xfrm flipH="1">
                <a:off x="2060528" y="1153581"/>
                <a:ext cx="823258" cy="573877"/>
              </a:xfrm>
              <a:prstGeom prst="line">
                <a:avLst/>
              </a:prstGeom>
              <a:ln w="38100">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364" name="Straight Connector 363"/>
              <p:cNvCxnSpPr/>
              <p:nvPr/>
            </p:nvCxnSpPr>
            <p:spPr>
              <a:xfrm flipH="1">
                <a:off x="4256156" y="1237982"/>
                <a:ext cx="898871" cy="635912"/>
              </a:xfrm>
              <a:prstGeom prst="line">
                <a:avLst/>
              </a:prstGeom>
              <a:ln w="38100">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365" name="Straight Connector 364"/>
              <p:cNvCxnSpPr/>
              <p:nvPr/>
            </p:nvCxnSpPr>
            <p:spPr>
              <a:xfrm flipH="1">
                <a:off x="3561360" y="1164724"/>
                <a:ext cx="823258" cy="573877"/>
              </a:xfrm>
              <a:prstGeom prst="line">
                <a:avLst/>
              </a:prstGeom>
              <a:ln w="38100">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366" name="Straight Connector 365"/>
              <p:cNvCxnSpPr/>
              <p:nvPr/>
            </p:nvCxnSpPr>
            <p:spPr>
              <a:xfrm flipH="1">
                <a:off x="5146250" y="1323755"/>
                <a:ext cx="898871" cy="635912"/>
              </a:xfrm>
              <a:prstGeom prst="line">
                <a:avLst/>
              </a:prstGeom>
              <a:ln w="38100">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367" name="Straight Connector 366"/>
              <p:cNvCxnSpPr/>
              <p:nvPr/>
            </p:nvCxnSpPr>
            <p:spPr>
              <a:xfrm>
                <a:off x="4758165" y="1185518"/>
                <a:ext cx="186468" cy="623599"/>
              </a:xfrm>
              <a:prstGeom prst="line">
                <a:avLst/>
              </a:prstGeom>
              <a:ln w="38100">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368" name="Straight Connector 367"/>
              <p:cNvCxnSpPr/>
              <p:nvPr/>
            </p:nvCxnSpPr>
            <p:spPr>
              <a:xfrm>
                <a:off x="3768707" y="1221769"/>
                <a:ext cx="186468" cy="623599"/>
              </a:xfrm>
              <a:prstGeom prst="line">
                <a:avLst/>
              </a:prstGeom>
              <a:ln w="38100">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369" name="Straight Connector 368"/>
              <p:cNvCxnSpPr/>
              <p:nvPr/>
            </p:nvCxnSpPr>
            <p:spPr>
              <a:xfrm>
                <a:off x="2805441" y="1100107"/>
                <a:ext cx="186468" cy="623599"/>
              </a:xfrm>
              <a:prstGeom prst="line">
                <a:avLst/>
              </a:prstGeom>
              <a:ln w="38100">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370" name="Straight Connector 369"/>
              <p:cNvCxnSpPr/>
              <p:nvPr/>
            </p:nvCxnSpPr>
            <p:spPr>
              <a:xfrm>
                <a:off x="1464255" y="1089337"/>
                <a:ext cx="179887" cy="831704"/>
              </a:xfrm>
              <a:prstGeom prst="line">
                <a:avLst/>
              </a:prstGeom>
              <a:ln w="38100">
                <a:solidFill>
                  <a:srgbClr val="00B050"/>
                </a:solidFill>
              </a:ln>
              <a:effectLst/>
            </p:spPr>
            <p:style>
              <a:lnRef idx="2">
                <a:schemeClr val="accent1"/>
              </a:lnRef>
              <a:fillRef idx="0">
                <a:schemeClr val="accent1"/>
              </a:fillRef>
              <a:effectRef idx="1">
                <a:schemeClr val="accent1"/>
              </a:effectRef>
              <a:fontRef idx="minor">
                <a:schemeClr val="tx1"/>
              </a:fontRef>
            </p:style>
          </p:cxnSp>
        </p:grpSp>
      </p:grpSp>
      <p:sp>
        <p:nvSpPr>
          <p:cNvPr id="373" name="TextBox 372"/>
          <p:cNvSpPr txBox="1"/>
          <p:nvPr/>
        </p:nvSpPr>
        <p:spPr>
          <a:xfrm>
            <a:off x="3219846" y="1275772"/>
            <a:ext cx="1860895" cy="369332"/>
          </a:xfrm>
          <a:prstGeom prst="rect">
            <a:avLst/>
          </a:prstGeom>
          <a:solidFill>
            <a:schemeClr val="accent6"/>
          </a:solidFill>
        </p:spPr>
        <p:txBody>
          <a:bodyPr wrap="none" rtlCol="0">
            <a:spAutoFit/>
          </a:bodyPr>
          <a:lstStyle/>
          <a:p>
            <a:pPr algn="ctr"/>
            <a:r>
              <a:rPr lang="en-US" b="1" dirty="0" smtClean="0"/>
              <a:t>Soft Fibrin Matrix</a:t>
            </a:r>
            <a:endParaRPr lang="en-US" b="1" dirty="0"/>
          </a:p>
        </p:txBody>
      </p:sp>
      <p:sp>
        <p:nvSpPr>
          <p:cNvPr id="374" name="TextBox 373"/>
          <p:cNvSpPr txBox="1"/>
          <p:nvPr/>
        </p:nvSpPr>
        <p:spPr>
          <a:xfrm>
            <a:off x="3397331" y="2787380"/>
            <a:ext cx="1505925" cy="369332"/>
          </a:xfrm>
          <a:prstGeom prst="rect">
            <a:avLst/>
          </a:prstGeom>
          <a:solidFill>
            <a:schemeClr val="accent6"/>
          </a:solidFill>
        </p:spPr>
        <p:txBody>
          <a:bodyPr wrap="none" rtlCol="0">
            <a:spAutoFit/>
          </a:bodyPr>
          <a:lstStyle/>
          <a:p>
            <a:pPr algn="ctr"/>
            <a:r>
              <a:rPr lang="en-US" b="1" dirty="0" smtClean="0"/>
              <a:t>CSK Softening</a:t>
            </a:r>
            <a:endParaRPr lang="en-US" b="1" dirty="0"/>
          </a:p>
        </p:txBody>
      </p:sp>
      <p:sp>
        <p:nvSpPr>
          <p:cNvPr id="375" name="TextBox 374"/>
          <p:cNvSpPr txBox="1"/>
          <p:nvPr/>
        </p:nvSpPr>
        <p:spPr>
          <a:xfrm>
            <a:off x="3078461" y="4437238"/>
            <a:ext cx="2143664" cy="646331"/>
          </a:xfrm>
          <a:prstGeom prst="rect">
            <a:avLst/>
          </a:prstGeom>
          <a:solidFill>
            <a:schemeClr val="accent6"/>
          </a:solidFill>
        </p:spPr>
        <p:txBody>
          <a:bodyPr wrap="none" rtlCol="0">
            <a:spAutoFit/>
          </a:bodyPr>
          <a:lstStyle/>
          <a:p>
            <a:pPr algn="ctr"/>
            <a:r>
              <a:rPr lang="en-US" b="1" dirty="0" smtClean="0"/>
              <a:t>H3K9 </a:t>
            </a:r>
            <a:r>
              <a:rPr lang="en-US" b="1" dirty="0" err="1" smtClean="0"/>
              <a:t>demethylation</a:t>
            </a:r>
            <a:endParaRPr lang="en-US" b="1" dirty="0" smtClean="0"/>
          </a:p>
          <a:p>
            <a:pPr algn="ctr"/>
            <a:r>
              <a:rPr lang="en-US" b="1" dirty="0" smtClean="0"/>
              <a:t>at Sox2 Promoter</a:t>
            </a:r>
            <a:endParaRPr lang="en-US" b="1" dirty="0"/>
          </a:p>
        </p:txBody>
      </p:sp>
      <p:sp>
        <p:nvSpPr>
          <p:cNvPr id="376" name="TextBox 375"/>
          <p:cNvSpPr txBox="1"/>
          <p:nvPr/>
        </p:nvSpPr>
        <p:spPr>
          <a:xfrm>
            <a:off x="3295316" y="5587115"/>
            <a:ext cx="1709955" cy="369332"/>
          </a:xfrm>
          <a:prstGeom prst="rect">
            <a:avLst/>
          </a:prstGeom>
          <a:solidFill>
            <a:schemeClr val="accent6"/>
          </a:solidFill>
        </p:spPr>
        <p:txBody>
          <a:bodyPr wrap="none" rtlCol="0">
            <a:spAutoFit/>
          </a:bodyPr>
          <a:lstStyle/>
          <a:p>
            <a:pPr algn="ctr"/>
            <a:r>
              <a:rPr lang="en-US" b="1" dirty="0" smtClean="0"/>
              <a:t>Sox2 Expression</a:t>
            </a:r>
          </a:p>
        </p:txBody>
      </p:sp>
      <p:sp>
        <p:nvSpPr>
          <p:cNvPr id="377" name="TextBox 376"/>
          <p:cNvSpPr txBox="1"/>
          <p:nvPr/>
        </p:nvSpPr>
        <p:spPr>
          <a:xfrm>
            <a:off x="3436315" y="6355613"/>
            <a:ext cx="1427956" cy="369332"/>
          </a:xfrm>
          <a:prstGeom prst="rect">
            <a:avLst/>
          </a:prstGeom>
          <a:solidFill>
            <a:schemeClr val="accent6"/>
          </a:solidFill>
        </p:spPr>
        <p:txBody>
          <a:bodyPr wrap="none" rtlCol="0">
            <a:spAutoFit/>
          </a:bodyPr>
          <a:lstStyle/>
          <a:p>
            <a:pPr algn="ctr"/>
            <a:r>
              <a:rPr lang="en-US" b="1" dirty="0" smtClean="0"/>
              <a:t>Self-Renewal</a:t>
            </a:r>
          </a:p>
        </p:txBody>
      </p:sp>
      <p:cxnSp>
        <p:nvCxnSpPr>
          <p:cNvPr id="379" name="Straight Arrow Connector 378"/>
          <p:cNvCxnSpPr>
            <a:stCxn id="373" idx="2"/>
            <a:endCxn id="374" idx="0"/>
          </p:cNvCxnSpPr>
          <p:nvPr/>
        </p:nvCxnSpPr>
        <p:spPr>
          <a:xfrm>
            <a:off x="4150294" y="1645104"/>
            <a:ext cx="0" cy="1142276"/>
          </a:xfrm>
          <a:prstGeom prst="straightConnector1">
            <a:avLst/>
          </a:prstGeom>
          <a:ln w="38100">
            <a:solidFill>
              <a:srgbClr val="F48428"/>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81" name="Straight Arrow Connector 380"/>
          <p:cNvCxnSpPr>
            <a:stCxn id="374" idx="2"/>
            <a:endCxn id="375" idx="0"/>
          </p:cNvCxnSpPr>
          <p:nvPr/>
        </p:nvCxnSpPr>
        <p:spPr>
          <a:xfrm flipH="1">
            <a:off x="4150293" y="3156712"/>
            <a:ext cx="1" cy="1280526"/>
          </a:xfrm>
          <a:prstGeom prst="straightConnector1">
            <a:avLst/>
          </a:prstGeom>
          <a:ln w="38100">
            <a:solidFill>
              <a:srgbClr val="F48428"/>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83" name="Straight Arrow Connector 382"/>
          <p:cNvCxnSpPr>
            <a:stCxn id="375" idx="2"/>
            <a:endCxn id="376" idx="0"/>
          </p:cNvCxnSpPr>
          <p:nvPr/>
        </p:nvCxnSpPr>
        <p:spPr>
          <a:xfrm>
            <a:off x="4150293" y="5083569"/>
            <a:ext cx="1" cy="503546"/>
          </a:xfrm>
          <a:prstGeom prst="straightConnector1">
            <a:avLst/>
          </a:prstGeom>
          <a:ln w="38100">
            <a:solidFill>
              <a:srgbClr val="F48428"/>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85" name="Straight Arrow Connector 384"/>
          <p:cNvCxnSpPr>
            <a:stCxn id="376" idx="2"/>
            <a:endCxn id="377" idx="0"/>
          </p:cNvCxnSpPr>
          <p:nvPr/>
        </p:nvCxnSpPr>
        <p:spPr>
          <a:xfrm flipH="1">
            <a:off x="4150293" y="5956447"/>
            <a:ext cx="1" cy="399166"/>
          </a:xfrm>
          <a:prstGeom prst="straightConnector1">
            <a:avLst/>
          </a:prstGeom>
          <a:ln w="38100">
            <a:solidFill>
              <a:srgbClr val="F48428"/>
            </a:solidFill>
            <a:tailEnd type="triangle"/>
          </a:ln>
          <a:effectLst/>
        </p:spPr>
        <p:style>
          <a:lnRef idx="2">
            <a:schemeClr val="accent1"/>
          </a:lnRef>
          <a:fillRef idx="0">
            <a:schemeClr val="accent1"/>
          </a:fillRef>
          <a:effectRef idx="1">
            <a:schemeClr val="accent1"/>
          </a:effectRef>
          <a:fontRef idx="minor">
            <a:schemeClr val="tx1"/>
          </a:fontRef>
        </p:style>
      </p:cxnSp>
      <p:sp>
        <p:nvSpPr>
          <p:cNvPr id="274" name="TextBox 7"/>
          <p:cNvSpPr txBox="1">
            <a:spLocks noChangeArrowheads="1"/>
          </p:cNvSpPr>
          <p:nvPr/>
        </p:nvSpPr>
        <p:spPr bwMode="auto">
          <a:xfrm>
            <a:off x="5269018" y="6132840"/>
            <a:ext cx="3928896"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r>
              <a:rPr lang="en-US" altLang="zh-CN" sz="1600" b="1" dirty="0" smtClean="0">
                <a:latin typeface="Calibri" charset="0"/>
                <a:ea typeface="SimSun" charset="0"/>
                <a:cs typeface="Arial" charset="0"/>
              </a:rPr>
              <a:t>Tajik, Tan, Chen </a:t>
            </a:r>
            <a:r>
              <a:rPr lang="en-US" altLang="zh-CN" sz="1600" b="1" i="1" dirty="0" smtClean="0">
                <a:latin typeface="Calibri" charset="0"/>
                <a:ea typeface="SimSun" charset="0"/>
                <a:cs typeface="Arial" charset="0"/>
              </a:rPr>
              <a:t>et al</a:t>
            </a:r>
            <a:r>
              <a:rPr lang="en-US" altLang="zh-CN" sz="1600" b="1" dirty="0" smtClean="0">
                <a:latin typeface="Calibri" charset="0"/>
                <a:ea typeface="SimSun" charset="0"/>
                <a:cs typeface="Arial" charset="0"/>
              </a:rPr>
              <a:t>, </a:t>
            </a:r>
            <a:r>
              <a:rPr lang="en-US" altLang="zh-CN" sz="1600" b="1" i="1" dirty="0">
                <a:latin typeface="Calibri" charset="0"/>
                <a:ea typeface="SimSun" charset="0"/>
                <a:cs typeface="Arial" charset="0"/>
              </a:rPr>
              <a:t>Nature </a:t>
            </a:r>
            <a:r>
              <a:rPr lang="en-US" altLang="zh-CN" sz="1600" b="1" i="1" dirty="0" err="1" smtClean="0">
                <a:latin typeface="Calibri" charset="0"/>
                <a:ea typeface="SimSun" charset="0"/>
                <a:cs typeface="Arial" charset="0"/>
              </a:rPr>
              <a:t>Comm</a:t>
            </a:r>
            <a:r>
              <a:rPr lang="en-US" altLang="zh-CN" sz="1600" b="1" i="1" dirty="0" smtClean="0">
                <a:latin typeface="Calibri" charset="0"/>
                <a:ea typeface="SimSun" charset="0"/>
                <a:cs typeface="Arial" charset="0"/>
              </a:rPr>
              <a:t>, 4,</a:t>
            </a:r>
            <a:r>
              <a:rPr lang="en-US" altLang="zh-CN" sz="1600" b="1" dirty="0" smtClean="0">
                <a:latin typeface="Calibri" charset="0"/>
                <a:ea typeface="SimSun" charset="0"/>
                <a:cs typeface="Arial" charset="0"/>
              </a:rPr>
              <a:t> 2014</a:t>
            </a:r>
            <a:endParaRPr lang="en-US" altLang="zh-CN" sz="1600" b="1" dirty="0">
              <a:latin typeface="Calibri" charset="0"/>
              <a:ea typeface="SimSun" charset="0"/>
              <a:cs typeface="Arial" charset="0"/>
            </a:endParaRPr>
          </a:p>
        </p:txBody>
      </p:sp>
    </p:spTree>
    <p:extLst>
      <p:ext uri="{BB962C8B-B14F-4D97-AF65-F5344CB8AC3E}">
        <p14:creationId xmlns:p14="http://schemas.microsoft.com/office/powerpoint/2010/main" xmlns="" val="108410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Acknowledgment</a:t>
            </a:r>
            <a:endParaRPr lang="en-US" dirty="0"/>
          </a:p>
        </p:txBody>
      </p:sp>
      <p:sp>
        <p:nvSpPr>
          <p:cNvPr id="3" name="Content Placeholder 2"/>
          <p:cNvSpPr>
            <a:spLocks noGrp="1"/>
          </p:cNvSpPr>
          <p:nvPr>
            <p:ph idx="1"/>
          </p:nvPr>
        </p:nvSpPr>
        <p:spPr>
          <a:xfrm>
            <a:off x="457200" y="1600200"/>
            <a:ext cx="4190104" cy="4682266"/>
          </a:xfrm>
        </p:spPr>
        <p:txBody>
          <a:bodyPr>
            <a:noAutofit/>
          </a:bodyPr>
          <a:lstStyle/>
          <a:p>
            <a:r>
              <a:rPr lang="en-US" sz="1800" b="1" dirty="0" smtClean="0"/>
              <a:t>Ning Wang’s Group (UIUC)</a:t>
            </a:r>
          </a:p>
          <a:p>
            <a:pPr lvl="1"/>
            <a:r>
              <a:rPr lang="en-US" sz="1600" dirty="0" err="1" smtClean="0"/>
              <a:t>Dr</a:t>
            </a:r>
            <a:r>
              <a:rPr lang="en-US" sz="1600" dirty="0" smtClean="0"/>
              <a:t> </a:t>
            </a:r>
            <a:r>
              <a:rPr lang="en-US" sz="1600" dirty="0" err="1" smtClean="0"/>
              <a:t>Youhua</a:t>
            </a:r>
            <a:r>
              <a:rPr lang="en-US" sz="1600" dirty="0" smtClean="0"/>
              <a:t> Tan</a:t>
            </a:r>
          </a:p>
          <a:p>
            <a:pPr lvl="1"/>
            <a:r>
              <a:rPr lang="en-US" sz="1600" dirty="0" err="1" smtClean="0"/>
              <a:t>Dr</a:t>
            </a:r>
            <a:r>
              <a:rPr lang="en-US" sz="1600" dirty="0" smtClean="0"/>
              <a:t> </a:t>
            </a:r>
            <a:r>
              <a:rPr lang="en-US" sz="1600" dirty="0" err="1" smtClean="0"/>
              <a:t>Jihye</a:t>
            </a:r>
            <a:r>
              <a:rPr lang="en-US" sz="1600" dirty="0" smtClean="0"/>
              <a:t> </a:t>
            </a:r>
            <a:r>
              <a:rPr lang="en-US" sz="1600" dirty="0" err="1" smtClean="0"/>
              <a:t>Seong</a:t>
            </a:r>
            <a:endParaRPr lang="en-US" sz="1600" dirty="0" smtClean="0"/>
          </a:p>
          <a:p>
            <a:pPr lvl="1"/>
            <a:r>
              <a:rPr lang="en-US" sz="1600" dirty="0" err="1"/>
              <a:t>Dr</a:t>
            </a:r>
            <a:r>
              <a:rPr lang="en-US" sz="1600" dirty="0"/>
              <a:t> </a:t>
            </a:r>
            <a:r>
              <a:rPr lang="en-US" sz="1600" dirty="0" err="1"/>
              <a:t>Farhan</a:t>
            </a:r>
            <a:r>
              <a:rPr lang="en-US" sz="1600" dirty="0"/>
              <a:t> </a:t>
            </a:r>
            <a:r>
              <a:rPr lang="en-US" sz="1600" dirty="0" smtClean="0"/>
              <a:t>Chowdhury</a:t>
            </a:r>
          </a:p>
          <a:p>
            <a:pPr lvl="1"/>
            <a:r>
              <a:rPr lang="en-US" sz="1600" dirty="0" err="1" smtClean="0"/>
              <a:t>Dr</a:t>
            </a:r>
            <a:r>
              <a:rPr lang="en-US" sz="1600" dirty="0" smtClean="0"/>
              <a:t> YC Poh</a:t>
            </a:r>
          </a:p>
          <a:p>
            <a:pPr lvl="1"/>
            <a:r>
              <a:rPr lang="en-US" sz="1600" dirty="0" smtClean="0"/>
              <a:t>Rishi Singh</a:t>
            </a:r>
          </a:p>
          <a:p>
            <a:endParaRPr lang="en-US" sz="1800" dirty="0" smtClean="0"/>
          </a:p>
          <a:p>
            <a:r>
              <a:rPr lang="en-US" sz="1800" b="1" dirty="0" smtClean="0"/>
              <a:t>Peter Wang’s Group (UIUC, UCSD)</a:t>
            </a:r>
          </a:p>
          <a:p>
            <a:pPr lvl="1"/>
            <a:r>
              <a:rPr lang="en-US" sz="1600" dirty="0" err="1" smtClean="0"/>
              <a:t>Dr</a:t>
            </a:r>
            <a:r>
              <a:rPr lang="en-US" sz="1600" dirty="0" smtClean="0"/>
              <a:t> Li-Jung Lin</a:t>
            </a:r>
          </a:p>
          <a:p>
            <a:pPr lvl="1"/>
            <a:r>
              <a:rPr lang="en-US" sz="1600" dirty="0" err="1" smtClean="0"/>
              <a:t>Dr</a:t>
            </a:r>
            <a:r>
              <a:rPr lang="en-US" sz="1600" dirty="0" smtClean="0"/>
              <a:t> </a:t>
            </a:r>
            <a:r>
              <a:rPr lang="en-US" sz="1600" dirty="0" err="1" smtClean="0"/>
              <a:t>Jihye</a:t>
            </a:r>
            <a:r>
              <a:rPr lang="en-US" sz="1600" dirty="0" smtClean="0"/>
              <a:t> </a:t>
            </a:r>
            <a:r>
              <a:rPr lang="en-US" sz="1600" dirty="0" err="1" smtClean="0"/>
              <a:t>Seong</a:t>
            </a:r>
            <a:endParaRPr lang="en-US" sz="1600" dirty="0" smtClean="0"/>
          </a:p>
          <a:p>
            <a:pPr lvl="1"/>
            <a:r>
              <a:rPr lang="en-US" sz="1600" dirty="0" err="1" smtClean="0"/>
              <a:t>Dr</a:t>
            </a:r>
            <a:r>
              <a:rPr lang="en-US" sz="1600" dirty="0" smtClean="0"/>
              <a:t> </a:t>
            </a:r>
            <a:r>
              <a:rPr lang="en-US" sz="1600" dirty="0" err="1" smtClean="0"/>
              <a:t>Jie</a:t>
            </a:r>
            <a:r>
              <a:rPr lang="en-US" sz="1600" dirty="0" smtClean="0"/>
              <a:t> Sun</a:t>
            </a:r>
          </a:p>
          <a:p>
            <a:pPr lvl="1"/>
            <a:endParaRPr lang="en-US" sz="1600" dirty="0" smtClean="0"/>
          </a:p>
          <a:p>
            <a:r>
              <a:rPr lang="en-US" sz="1800" b="1" dirty="0" err="1"/>
              <a:t>Huazhong</a:t>
            </a:r>
            <a:r>
              <a:rPr lang="en-US" sz="1800" b="1" dirty="0"/>
              <a:t> University of Science and Technology, China</a:t>
            </a:r>
          </a:p>
          <a:p>
            <a:pPr lvl="1"/>
            <a:r>
              <a:rPr lang="en-US" sz="1600" dirty="0" err="1"/>
              <a:t>Junwei</a:t>
            </a:r>
            <a:r>
              <a:rPr lang="en-US" sz="1600" dirty="0"/>
              <a:t> Chen</a:t>
            </a:r>
          </a:p>
          <a:p>
            <a:pPr lvl="1"/>
            <a:r>
              <a:rPr lang="en-US" sz="1600" dirty="0"/>
              <a:t> </a:t>
            </a:r>
            <a:r>
              <a:rPr lang="en-US" sz="1600" dirty="0" err="1"/>
              <a:t>Qiong</a:t>
            </a:r>
            <a:r>
              <a:rPr lang="en-US" sz="1600" dirty="0"/>
              <a:t> </a:t>
            </a:r>
            <a:r>
              <a:rPr lang="en-US" sz="1600" dirty="0" err="1"/>
              <a:t>Jia</a:t>
            </a:r>
            <a:r>
              <a:rPr lang="en-US" sz="1600" dirty="0"/>
              <a:t> </a:t>
            </a:r>
          </a:p>
          <a:p>
            <a:pPr lvl="1"/>
            <a:endParaRPr lang="en-US" sz="1600" dirty="0" smtClean="0"/>
          </a:p>
        </p:txBody>
      </p:sp>
      <p:pic>
        <p:nvPicPr>
          <p:cNvPr id="4098" name="Picture 2" descr="http://www.nsf.gov/images/logos/nsf1.gif"/>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597490" y="2989755"/>
            <a:ext cx="1222296" cy="1229659"/>
          </a:xfrm>
          <a:prstGeom prst="rect">
            <a:avLst/>
          </a:prstGeom>
          <a:noFill/>
          <a:extLst>
            <a:ext uri="{909E8E84-426E-40dd-AFC4-6F175D3DCCD1}">
              <a14:hiddenFill xmlns="" xmlns:a14="http://schemas.microsoft.com/office/drawing/2010/main">
                <a:solidFill>
                  <a:srgbClr val="FFFFFF"/>
                </a:solidFill>
              </a14:hiddenFill>
            </a:ext>
          </a:extLst>
        </p:spPr>
      </p:pic>
      <p:pic>
        <p:nvPicPr>
          <p:cNvPr id="4100" name="Picture 4" descr="http://wals.od.nih.gov/logo_nih.gif"/>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127035" y="3518657"/>
            <a:ext cx="1221357" cy="1221358"/>
          </a:xfrm>
          <a:prstGeom prst="rect">
            <a:avLst/>
          </a:prstGeom>
          <a:noFill/>
          <a:extLst>
            <a:ext uri="{909E8E84-426E-40dd-AFC4-6F175D3DCCD1}">
              <a14:hiddenFill xmlns="" xmlns:a14="http://schemas.microsoft.com/office/drawing/2010/main">
                <a:solidFill>
                  <a:srgbClr val="FFFFFF"/>
                </a:solidFill>
              </a14:hiddenFill>
            </a:ext>
          </a:extLst>
        </p:spPr>
      </p:pic>
      <p:pic>
        <p:nvPicPr>
          <p:cNvPr id="4102" name="Picture 6" descr="http://www.compneurosci.com/CoSMo2012/images/nserc_logo.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336807" y="4518643"/>
            <a:ext cx="2406910" cy="1066422"/>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imark_1867_bold"/>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7973919" y="2440552"/>
            <a:ext cx="849323" cy="14254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Slide Number Placeholder 5"/>
          <p:cNvSpPr>
            <a:spLocks noGrp="1"/>
          </p:cNvSpPr>
          <p:nvPr>
            <p:ph type="sldNum" sz="quarter" idx="12"/>
          </p:nvPr>
        </p:nvSpPr>
        <p:spPr/>
        <p:txBody>
          <a:bodyPr/>
          <a:lstStyle/>
          <a:p>
            <a:fld id="{6F5F5B93-73BC-DA4A-99F3-DB63B9145B1F}" type="slidenum">
              <a:rPr lang="en-US" smtClean="0"/>
              <a:pPr/>
              <a:t>20</a:t>
            </a:fld>
            <a:endParaRPr lang="en-US"/>
          </a:p>
        </p:txBody>
      </p:sp>
      <p:sp>
        <p:nvSpPr>
          <p:cNvPr id="10" name="Content Placeholder 2"/>
          <p:cNvSpPr txBox="1">
            <a:spLocks/>
          </p:cNvSpPr>
          <p:nvPr/>
        </p:nvSpPr>
        <p:spPr>
          <a:xfrm>
            <a:off x="4803289" y="1600200"/>
            <a:ext cx="4190104" cy="4682266"/>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sz="1800" dirty="0" smtClean="0"/>
          </a:p>
        </p:txBody>
      </p:sp>
    </p:spTree>
    <p:extLst>
      <p:ext uri="{BB962C8B-B14F-4D97-AF65-F5344CB8AC3E}">
        <p14:creationId xmlns:p14="http://schemas.microsoft.com/office/powerpoint/2010/main" xmlns="" val="10668267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479688" y="2375327"/>
            <a:ext cx="7854185" cy="2022527"/>
            <a:chOff x="718227" y="1818378"/>
            <a:chExt cx="7854185" cy="2022527"/>
          </a:xfrm>
        </p:grpSpPr>
        <p:pic>
          <p:nvPicPr>
            <p:cNvPr id="12" name="图片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794731" y="2112860"/>
              <a:ext cx="1771875" cy="1350000"/>
            </a:xfrm>
            <a:prstGeom prst="rect">
              <a:avLst/>
            </a:prstGeom>
          </p:spPr>
        </p:pic>
        <p:pic>
          <p:nvPicPr>
            <p:cNvPr id="13" name="图片 12"/>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788924" y="2112860"/>
              <a:ext cx="1771875" cy="1350000"/>
            </a:xfrm>
            <a:prstGeom prst="rect">
              <a:avLst/>
            </a:prstGeom>
          </p:spPr>
        </p:pic>
        <p:sp>
          <p:nvSpPr>
            <p:cNvPr id="14" name="Rectangle 3"/>
            <p:cNvSpPr/>
            <p:nvPr/>
          </p:nvSpPr>
          <p:spPr>
            <a:xfrm>
              <a:off x="4793404" y="3179438"/>
              <a:ext cx="865943" cy="276999"/>
            </a:xfrm>
            <a:prstGeom prst="rect">
              <a:avLst/>
            </a:prstGeom>
            <a:noFill/>
          </p:spPr>
          <p:txBody>
            <a:bodyPr wrap="none">
              <a:spAutoFit/>
            </a:bodyPr>
            <a:lstStyle/>
            <a:p>
              <a:r>
                <a:rPr lang="en-US" sz="1200" dirty="0">
                  <a:latin typeface="Arial" pitchFamily="34" charset="0"/>
                  <a:cs typeface="Arial" pitchFamily="34" charset="0"/>
                </a:rPr>
                <a:t>z=192 µm</a:t>
              </a:r>
            </a:p>
          </p:txBody>
        </p:sp>
        <p:sp>
          <p:nvSpPr>
            <p:cNvPr id="15" name="Rectangle 3"/>
            <p:cNvSpPr/>
            <p:nvPr/>
          </p:nvSpPr>
          <p:spPr>
            <a:xfrm>
              <a:off x="2788924" y="3179438"/>
              <a:ext cx="780983" cy="276999"/>
            </a:xfrm>
            <a:prstGeom prst="rect">
              <a:avLst/>
            </a:prstGeom>
            <a:noFill/>
          </p:spPr>
          <p:txBody>
            <a:bodyPr wrap="none">
              <a:spAutoFit/>
            </a:bodyPr>
            <a:lstStyle/>
            <a:p>
              <a:r>
                <a:rPr lang="en-US" sz="1200" dirty="0">
                  <a:latin typeface="Arial" pitchFamily="34" charset="0"/>
                  <a:cs typeface="Arial" pitchFamily="34" charset="0"/>
                </a:rPr>
                <a:t>z=22 µm</a:t>
              </a:r>
            </a:p>
          </p:txBody>
        </p:sp>
        <p:pic>
          <p:nvPicPr>
            <p:cNvPr id="16" name="图片 15"/>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800537" y="2112860"/>
              <a:ext cx="1771875" cy="1350000"/>
            </a:xfrm>
            <a:prstGeom prst="rect">
              <a:avLst/>
            </a:prstGeom>
          </p:spPr>
        </p:pic>
        <p:sp>
          <p:nvSpPr>
            <p:cNvPr id="17" name="Rectangle 3"/>
            <p:cNvSpPr/>
            <p:nvPr/>
          </p:nvSpPr>
          <p:spPr>
            <a:xfrm>
              <a:off x="6960128" y="3183956"/>
              <a:ext cx="865943" cy="276999"/>
            </a:xfrm>
            <a:prstGeom prst="rect">
              <a:avLst/>
            </a:prstGeom>
            <a:noFill/>
          </p:spPr>
          <p:txBody>
            <a:bodyPr wrap="none">
              <a:spAutoFit/>
            </a:bodyPr>
            <a:lstStyle/>
            <a:p>
              <a:r>
                <a:rPr lang="en-US" sz="1200" dirty="0">
                  <a:latin typeface="Arial" pitchFamily="34" charset="0"/>
                  <a:cs typeface="Arial" pitchFamily="34" charset="0"/>
                </a:rPr>
                <a:t>z=486 µm</a:t>
              </a:r>
            </a:p>
          </p:txBody>
        </p:sp>
        <p:sp>
          <p:nvSpPr>
            <p:cNvPr id="19" name="Rectangle 3"/>
            <p:cNvSpPr/>
            <p:nvPr/>
          </p:nvSpPr>
          <p:spPr>
            <a:xfrm>
              <a:off x="1436306" y="1830463"/>
              <a:ext cx="2938625" cy="307777"/>
            </a:xfrm>
            <a:prstGeom prst="rect">
              <a:avLst/>
            </a:prstGeom>
            <a:noFill/>
          </p:spPr>
          <p:txBody>
            <a:bodyPr wrap="none">
              <a:spAutoFit/>
            </a:bodyPr>
            <a:lstStyle/>
            <a:p>
              <a:r>
                <a:rPr lang="en-US" sz="1400" b="1" dirty="0">
                  <a:solidFill>
                    <a:srgbClr val="FF0000"/>
                  </a:solidFill>
                  <a:latin typeface="Arial" pitchFamily="34" charset="0"/>
                  <a:cs typeface="Arial" pitchFamily="34" charset="0"/>
                </a:rPr>
                <a:t>Spread colony near rigid bottom</a:t>
              </a:r>
            </a:p>
          </p:txBody>
        </p:sp>
        <p:sp>
          <p:nvSpPr>
            <p:cNvPr id="20" name="Rectangle 3"/>
            <p:cNvSpPr/>
            <p:nvPr/>
          </p:nvSpPr>
          <p:spPr>
            <a:xfrm>
              <a:off x="4888390" y="1818378"/>
              <a:ext cx="3684022" cy="307777"/>
            </a:xfrm>
            <a:prstGeom prst="rect">
              <a:avLst/>
            </a:prstGeom>
            <a:noFill/>
          </p:spPr>
          <p:txBody>
            <a:bodyPr wrap="none">
              <a:spAutoFit/>
            </a:bodyPr>
            <a:lstStyle/>
            <a:p>
              <a:r>
                <a:rPr lang="en-US" sz="1400" b="1" dirty="0">
                  <a:solidFill>
                    <a:srgbClr val="FF0000"/>
                  </a:solidFill>
                  <a:latin typeface="Arial" pitchFamily="34" charset="0"/>
                  <a:cs typeface="Arial" pitchFamily="34" charset="0"/>
                </a:rPr>
                <a:t>Round colony far away from rigid bottom</a:t>
              </a:r>
            </a:p>
          </p:txBody>
        </p:sp>
        <p:sp>
          <p:nvSpPr>
            <p:cNvPr id="21" name="Rectangle 3"/>
            <p:cNvSpPr/>
            <p:nvPr/>
          </p:nvSpPr>
          <p:spPr>
            <a:xfrm>
              <a:off x="718227" y="3563906"/>
              <a:ext cx="2669320" cy="276999"/>
            </a:xfrm>
            <a:prstGeom prst="rect">
              <a:avLst/>
            </a:prstGeom>
            <a:noFill/>
          </p:spPr>
          <p:txBody>
            <a:bodyPr wrap="none">
              <a:spAutoFit/>
            </a:bodyPr>
            <a:lstStyle/>
            <a:p>
              <a:r>
                <a:rPr lang="en-US" sz="1200" b="1" dirty="0">
                  <a:latin typeface="Arial" pitchFamily="34" charset="0"/>
                  <a:cs typeface="Arial" pitchFamily="34" charset="0"/>
                </a:rPr>
                <a:t>z: distance from the rigid </a:t>
              </a:r>
              <a:r>
                <a:rPr lang="en-US" sz="1200" b="1" dirty="0" smtClean="0">
                  <a:latin typeface="Arial" pitchFamily="34" charset="0"/>
                  <a:cs typeface="Arial" pitchFamily="34" charset="0"/>
                </a:rPr>
                <a:t>bottom </a:t>
              </a:r>
              <a:endParaRPr lang="en-US" sz="1200" b="1" dirty="0">
                <a:latin typeface="Arial" pitchFamily="34" charset="0"/>
                <a:cs typeface="Arial" pitchFamily="34" charset="0"/>
              </a:endParaRPr>
            </a:p>
          </p:txBody>
        </p:sp>
        <p:pic>
          <p:nvPicPr>
            <p:cNvPr id="3" name="图片 2"/>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784445" y="2112860"/>
              <a:ext cx="1771875" cy="1350000"/>
            </a:xfrm>
            <a:prstGeom prst="rect">
              <a:avLst/>
            </a:prstGeom>
          </p:spPr>
        </p:pic>
        <p:sp>
          <p:nvSpPr>
            <p:cNvPr id="23" name="Rectangle 3"/>
            <p:cNvSpPr/>
            <p:nvPr/>
          </p:nvSpPr>
          <p:spPr>
            <a:xfrm>
              <a:off x="784445" y="3183262"/>
              <a:ext cx="696024" cy="276999"/>
            </a:xfrm>
            <a:prstGeom prst="rect">
              <a:avLst/>
            </a:prstGeom>
            <a:noFill/>
          </p:spPr>
          <p:txBody>
            <a:bodyPr wrap="none">
              <a:spAutoFit/>
            </a:bodyPr>
            <a:lstStyle/>
            <a:p>
              <a:r>
                <a:rPr lang="en-US" sz="1200" dirty="0">
                  <a:latin typeface="Arial" pitchFamily="34" charset="0"/>
                  <a:cs typeface="Arial" pitchFamily="34" charset="0"/>
                </a:rPr>
                <a:t>z=5 µm</a:t>
              </a:r>
            </a:p>
          </p:txBody>
        </p:sp>
        <p:sp>
          <p:nvSpPr>
            <p:cNvPr id="25" name="TextBox 8"/>
            <p:cNvSpPr txBox="1"/>
            <p:nvPr/>
          </p:nvSpPr>
          <p:spPr>
            <a:xfrm>
              <a:off x="784445" y="2064247"/>
              <a:ext cx="288790" cy="323165"/>
            </a:xfrm>
            <a:prstGeom prst="rect">
              <a:avLst/>
            </a:prstGeom>
            <a:noFill/>
          </p:spPr>
          <p:txBody>
            <a:bodyPr wrap="square" rtlCol="0">
              <a:spAutoFit/>
            </a:bodyPr>
            <a:lstStyle/>
            <a:p>
              <a:r>
                <a:rPr lang="en-US" sz="1500" b="1" dirty="0">
                  <a:latin typeface="Arial" pitchFamily="34" charset="0"/>
                  <a:cs typeface="Arial" pitchFamily="34" charset="0"/>
                </a:rPr>
                <a:t>a</a:t>
              </a:r>
            </a:p>
          </p:txBody>
        </p:sp>
        <p:sp>
          <p:nvSpPr>
            <p:cNvPr id="26" name="TextBox 8"/>
            <p:cNvSpPr txBox="1"/>
            <p:nvPr/>
          </p:nvSpPr>
          <p:spPr>
            <a:xfrm>
              <a:off x="2788924" y="2084378"/>
              <a:ext cx="288790" cy="323165"/>
            </a:xfrm>
            <a:prstGeom prst="rect">
              <a:avLst/>
            </a:prstGeom>
            <a:noFill/>
          </p:spPr>
          <p:txBody>
            <a:bodyPr wrap="square" rtlCol="0">
              <a:spAutoFit/>
            </a:bodyPr>
            <a:lstStyle/>
            <a:p>
              <a:r>
                <a:rPr lang="en-US" sz="1500" b="1" dirty="0">
                  <a:latin typeface="Arial" pitchFamily="34" charset="0"/>
                  <a:cs typeface="Arial" pitchFamily="34" charset="0"/>
                </a:rPr>
                <a:t>b</a:t>
              </a:r>
            </a:p>
          </p:txBody>
        </p:sp>
        <p:sp>
          <p:nvSpPr>
            <p:cNvPr id="27" name="TextBox 8"/>
            <p:cNvSpPr txBox="1"/>
            <p:nvPr/>
          </p:nvSpPr>
          <p:spPr>
            <a:xfrm>
              <a:off x="4819519" y="2061009"/>
              <a:ext cx="288790" cy="323165"/>
            </a:xfrm>
            <a:prstGeom prst="rect">
              <a:avLst/>
            </a:prstGeom>
            <a:noFill/>
          </p:spPr>
          <p:txBody>
            <a:bodyPr wrap="square" rtlCol="0">
              <a:spAutoFit/>
            </a:bodyPr>
            <a:lstStyle/>
            <a:p>
              <a:r>
                <a:rPr lang="en-US" sz="1500" b="1" dirty="0">
                  <a:latin typeface="Arial" pitchFamily="34" charset="0"/>
                  <a:cs typeface="Arial" pitchFamily="34" charset="0"/>
                </a:rPr>
                <a:t>c</a:t>
              </a:r>
            </a:p>
          </p:txBody>
        </p:sp>
        <p:sp>
          <p:nvSpPr>
            <p:cNvPr id="28" name="TextBox 8"/>
            <p:cNvSpPr txBox="1"/>
            <p:nvPr/>
          </p:nvSpPr>
          <p:spPr>
            <a:xfrm>
              <a:off x="4819519" y="2064247"/>
              <a:ext cx="288790" cy="323165"/>
            </a:xfrm>
            <a:prstGeom prst="rect">
              <a:avLst/>
            </a:prstGeom>
            <a:noFill/>
          </p:spPr>
          <p:txBody>
            <a:bodyPr wrap="square" rtlCol="0">
              <a:spAutoFit/>
            </a:bodyPr>
            <a:lstStyle/>
            <a:p>
              <a:r>
                <a:rPr lang="en-US" sz="1500" b="1" dirty="0">
                  <a:latin typeface="Arial" pitchFamily="34" charset="0"/>
                  <a:cs typeface="Arial" pitchFamily="34" charset="0"/>
                </a:rPr>
                <a:t>c</a:t>
              </a:r>
            </a:p>
          </p:txBody>
        </p:sp>
        <p:sp>
          <p:nvSpPr>
            <p:cNvPr id="29" name="TextBox 8"/>
            <p:cNvSpPr txBox="1"/>
            <p:nvPr/>
          </p:nvSpPr>
          <p:spPr>
            <a:xfrm>
              <a:off x="6830449" y="2084378"/>
              <a:ext cx="288790" cy="323165"/>
            </a:xfrm>
            <a:prstGeom prst="rect">
              <a:avLst/>
            </a:prstGeom>
            <a:noFill/>
          </p:spPr>
          <p:txBody>
            <a:bodyPr wrap="square" rtlCol="0">
              <a:spAutoFit/>
            </a:bodyPr>
            <a:lstStyle/>
            <a:p>
              <a:r>
                <a:rPr lang="en-US" sz="1500" b="1" dirty="0">
                  <a:latin typeface="Arial" pitchFamily="34" charset="0"/>
                  <a:cs typeface="Arial" pitchFamily="34" charset="0"/>
                </a:rPr>
                <a:t>d</a:t>
              </a:r>
            </a:p>
          </p:txBody>
        </p:sp>
      </p:grpSp>
      <p:sp>
        <p:nvSpPr>
          <p:cNvPr id="30" name="TextBox 3"/>
          <p:cNvSpPr txBox="1"/>
          <p:nvPr/>
        </p:nvSpPr>
        <p:spPr>
          <a:xfrm>
            <a:off x="129192" y="0"/>
            <a:ext cx="8696756" cy="461665"/>
          </a:xfrm>
          <a:prstGeom prst="rect">
            <a:avLst/>
          </a:prstGeom>
          <a:noFill/>
        </p:spPr>
        <p:txBody>
          <a:bodyPr wrap="square" rtlCol="0">
            <a:spAutoFit/>
          </a:bodyPr>
          <a:lstStyle/>
          <a:p>
            <a:r>
              <a:rPr lang="en-US" sz="2400" b="1" dirty="0" smtClean="0">
                <a:solidFill>
                  <a:srgbClr val="C00000"/>
                </a:solidFill>
                <a:latin typeface="Arial" pitchFamily="34" charset="0"/>
                <a:cs typeface="Arial" pitchFamily="34" charset="0"/>
              </a:rPr>
              <a:t>3D matrix stiffness not porosity dictates colony formation </a:t>
            </a:r>
            <a:endParaRPr lang="en-US" sz="2400" b="1" dirty="0">
              <a:solidFill>
                <a:srgbClr val="C00000"/>
              </a:solidFill>
              <a:latin typeface="Arial" pitchFamily="34" charset="0"/>
              <a:cs typeface="Arial" pitchFamily="34" charset="0"/>
            </a:endParaRPr>
          </a:p>
        </p:txBody>
      </p:sp>
    </p:spTree>
    <p:extLst>
      <p:ext uri="{BB962C8B-B14F-4D97-AF65-F5344CB8AC3E}">
        <p14:creationId xmlns:p14="http://schemas.microsoft.com/office/powerpoint/2010/main" xmlns="" val="27201009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dirty="0"/>
              <a:t>Cytoskeleton-dependent H3K9 </a:t>
            </a:r>
            <a:r>
              <a:rPr lang="en-US" altLang="zh-CN" dirty="0" err="1"/>
              <a:t>demethylation</a:t>
            </a:r>
            <a:r>
              <a:rPr lang="en-US" altLang="zh-CN" dirty="0"/>
              <a:t>/methylation </a:t>
            </a:r>
            <a:r>
              <a:rPr lang="en-US" altLang="zh-CN" dirty="0" smtClean="0"/>
              <a:t>and </a:t>
            </a:r>
            <a:r>
              <a:rPr lang="en-US" altLang="zh-CN" dirty="0"/>
              <a:t>Sox2 </a:t>
            </a:r>
            <a:r>
              <a:rPr lang="en-US" altLang="zh-CN" dirty="0" smtClean="0"/>
              <a:t>expression</a:t>
            </a:r>
            <a:endParaRPr lang="en-US" dirty="0"/>
          </a:p>
        </p:txBody>
      </p:sp>
      <p:sp>
        <p:nvSpPr>
          <p:cNvPr id="4" name="Slide Number Placeholder 3"/>
          <p:cNvSpPr>
            <a:spLocks noGrp="1"/>
          </p:cNvSpPr>
          <p:nvPr>
            <p:ph type="sldNum" sz="quarter" idx="12"/>
          </p:nvPr>
        </p:nvSpPr>
        <p:spPr>
          <a:xfrm>
            <a:off x="5735547" y="6372235"/>
            <a:ext cx="2133600" cy="365125"/>
          </a:xfrm>
        </p:spPr>
        <p:txBody>
          <a:bodyPr/>
          <a:lstStyle/>
          <a:p>
            <a:fld id="{6F5F5B93-73BC-DA4A-99F3-DB63B9145B1F}" type="slidenum">
              <a:rPr lang="en-US" smtClean="0"/>
              <a:pPr/>
              <a:t>22</a:t>
            </a:fld>
            <a:endParaRPr lang="en-US" dirty="0"/>
          </a:p>
        </p:txBody>
      </p:sp>
      <p:grpSp>
        <p:nvGrpSpPr>
          <p:cNvPr id="389" name="Group 388"/>
          <p:cNvGrpSpPr>
            <a:grpSpLocks noChangeAspect="1"/>
          </p:cNvGrpSpPr>
          <p:nvPr/>
        </p:nvGrpSpPr>
        <p:grpSpPr>
          <a:xfrm>
            <a:off x="169287" y="1921174"/>
            <a:ext cx="5238004" cy="4617738"/>
            <a:chOff x="-513854" y="1089337"/>
            <a:chExt cx="7586135" cy="6687811"/>
          </a:xfrm>
        </p:grpSpPr>
        <p:grpSp>
          <p:nvGrpSpPr>
            <p:cNvPr id="341" name="Group 340"/>
            <p:cNvGrpSpPr/>
            <p:nvPr/>
          </p:nvGrpSpPr>
          <p:grpSpPr>
            <a:xfrm>
              <a:off x="-513854" y="1552909"/>
              <a:ext cx="7586135" cy="6224239"/>
              <a:chOff x="898935" y="1697274"/>
              <a:chExt cx="7586135" cy="6224239"/>
            </a:xfrm>
          </p:grpSpPr>
          <p:sp>
            <p:nvSpPr>
              <p:cNvPr id="131" name="Oval 130"/>
              <p:cNvSpPr/>
              <p:nvPr/>
            </p:nvSpPr>
            <p:spPr>
              <a:xfrm>
                <a:off x="1808251" y="4190088"/>
                <a:ext cx="5136356" cy="3621881"/>
              </a:xfrm>
              <a:prstGeom prst="ellipse">
                <a:avLst/>
              </a:prstGeom>
              <a:solidFill>
                <a:srgbClr val="FF9966">
                  <a:alpha val="7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C000"/>
                  </a:solidFill>
                </a:endParaRPr>
              </a:p>
            </p:txBody>
          </p:sp>
          <p:sp>
            <p:nvSpPr>
              <p:cNvPr id="5" name="Freeform 4"/>
              <p:cNvSpPr/>
              <p:nvPr/>
            </p:nvSpPr>
            <p:spPr>
              <a:xfrm>
                <a:off x="2131041" y="5234816"/>
                <a:ext cx="4186238" cy="967009"/>
              </a:xfrm>
              <a:custGeom>
                <a:avLst/>
                <a:gdLst>
                  <a:gd name="connsiteX0" fmla="*/ 0 w 5942867"/>
                  <a:gd name="connsiteY0" fmla="*/ 1665238 h 2493913"/>
                  <a:gd name="connsiteX1" fmla="*/ 447675 w 5942867"/>
                  <a:gd name="connsiteY1" fmla="*/ 893713 h 2493913"/>
                  <a:gd name="connsiteX2" fmla="*/ 1495425 w 5942867"/>
                  <a:gd name="connsiteY2" fmla="*/ 1512838 h 2493913"/>
                  <a:gd name="connsiteX3" fmla="*/ 1924050 w 5942867"/>
                  <a:gd name="connsiteY3" fmla="*/ 465088 h 2493913"/>
                  <a:gd name="connsiteX4" fmla="*/ 2952750 w 5942867"/>
                  <a:gd name="connsiteY4" fmla="*/ 493663 h 2493913"/>
                  <a:gd name="connsiteX5" fmla="*/ 3257550 w 5942867"/>
                  <a:gd name="connsiteY5" fmla="*/ 103138 h 2493913"/>
                  <a:gd name="connsiteX6" fmla="*/ 4152900 w 5942867"/>
                  <a:gd name="connsiteY6" fmla="*/ 36463 h 2493913"/>
                  <a:gd name="connsiteX7" fmla="*/ 4857750 w 5942867"/>
                  <a:gd name="connsiteY7" fmla="*/ 598438 h 2493913"/>
                  <a:gd name="connsiteX8" fmla="*/ 5105400 w 5942867"/>
                  <a:gd name="connsiteY8" fmla="*/ 36463 h 2493913"/>
                  <a:gd name="connsiteX9" fmla="*/ 5886450 w 5942867"/>
                  <a:gd name="connsiteY9" fmla="*/ 655588 h 2493913"/>
                  <a:gd name="connsiteX10" fmla="*/ 5686425 w 5942867"/>
                  <a:gd name="connsiteY10" fmla="*/ 1027063 h 2493913"/>
                  <a:gd name="connsiteX11" fmla="*/ 4133850 w 5942867"/>
                  <a:gd name="connsiteY11" fmla="*/ 1208038 h 2493913"/>
                  <a:gd name="connsiteX12" fmla="*/ 2876550 w 5942867"/>
                  <a:gd name="connsiteY12" fmla="*/ 1779538 h 2493913"/>
                  <a:gd name="connsiteX13" fmla="*/ 3429000 w 5942867"/>
                  <a:gd name="connsiteY13" fmla="*/ 760363 h 2493913"/>
                  <a:gd name="connsiteX14" fmla="*/ 2257425 w 5942867"/>
                  <a:gd name="connsiteY14" fmla="*/ 931813 h 2493913"/>
                  <a:gd name="connsiteX15" fmla="*/ 2295525 w 5942867"/>
                  <a:gd name="connsiteY15" fmla="*/ 1865263 h 2493913"/>
                  <a:gd name="connsiteX16" fmla="*/ 1543050 w 5942867"/>
                  <a:gd name="connsiteY16" fmla="*/ 1989088 h 2493913"/>
                  <a:gd name="connsiteX17" fmla="*/ 1038225 w 5942867"/>
                  <a:gd name="connsiteY17" fmla="*/ 1693813 h 2493913"/>
                  <a:gd name="connsiteX18" fmla="*/ 466725 w 5942867"/>
                  <a:gd name="connsiteY18" fmla="*/ 2493913 h 2493913"/>
                  <a:gd name="connsiteX19" fmla="*/ 466725 w 5942867"/>
                  <a:gd name="connsiteY19" fmla="*/ 2493913 h 2493913"/>
                  <a:gd name="connsiteX0" fmla="*/ 0 w 5942867"/>
                  <a:gd name="connsiteY0" fmla="*/ 1665238 h 2493913"/>
                  <a:gd name="connsiteX1" fmla="*/ 695325 w 5942867"/>
                  <a:gd name="connsiteY1" fmla="*/ 741313 h 2493913"/>
                  <a:gd name="connsiteX2" fmla="*/ 1495425 w 5942867"/>
                  <a:gd name="connsiteY2" fmla="*/ 1512838 h 2493913"/>
                  <a:gd name="connsiteX3" fmla="*/ 1924050 w 5942867"/>
                  <a:gd name="connsiteY3" fmla="*/ 465088 h 2493913"/>
                  <a:gd name="connsiteX4" fmla="*/ 2952750 w 5942867"/>
                  <a:gd name="connsiteY4" fmla="*/ 493663 h 2493913"/>
                  <a:gd name="connsiteX5" fmla="*/ 3257550 w 5942867"/>
                  <a:gd name="connsiteY5" fmla="*/ 103138 h 2493913"/>
                  <a:gd name="connsiteX6" fmla="*/ 4152900 w 5942867"/>
                  <a:gd name="connsiteY6" fmla="*/ 36463 h 2493913"/>
                  <a:gd name="connsiteX7" fmla="*/ 4857750 w 5942867"/>
                  <a:gd name="connsiteY7" fmla="*/ 598438 h 2493913"/>
                  <a:gd name="connsiteX8" fmla="*/ 5105400 w 5942867"/>
                  <a:gd name="connsiteY8" fmla="*/ 36463 h 2493913"/>
                  <a:gd name="connsiteX9" fmla="*/ 5886450 w 5942867"/>
                  <a:gd name="connsiteY9" fmla="*/ 655588 h 2493913"/>
                  <a:gd name="connsiteX10" fmla="*/ 5686425 w 5942867"/>
                  <a:gd name="connsiteY10" fmla="*/ 1027063 h 2493913"/>
                  <a:gd name="connsiteX11" fmla="*/ 4133850 w 5942867"/>
                  <a:gd name="connsiteY11" fmla="*/ 1208038 h 2493913"/>
                  <a:gd name="connsiteX12" fmla="*/ 2876550 w 5942867"/>
                  <a:gd name="connsiteY12" fmla="*/ 1779538 h 2493913"/>
                  <a:gd name="connsiteX13" fmla="*/ 3429000 w 5942867"/>
                  <a:gd name="connsiteY13" fmla="*/ 760363 h 2493913"/>
                  <a:gd name="connsiteX14" fmla="*/ 2257425 w 5942867"/>
                  <a:gd name="connsiteY14" fmla="*/ 931813 h 2493913"/>
                  <a:gd name="connsiteX15" fmla="*/ 2295525 w 5942867"/>
                  <a:gd name="connsiteY15" fmla="*/ 1865263 h 2493913"/>
                  <a:gd name="connsiteX16" fmla="*/ 1543050 w 5942867"/>
                  <a:gd name="connsiteY16" fmla="*/ 1989088 h 2493913"/>
                  <a:gd name="connsiteX17" fmla="*/ 1038225 w 5942867"/>
                  <a:gd name="connsiteY17" fmla="*/ 1693813 h 2493913"/>
                  <a:gd name="connsiteX18" fmla="*/ 466725 w 5942867"/>
                  <a:gd name="connsiteY18" fmla="*/ 2493913 h 2493913"/>
                  <a:gd name="connsiteX19" fmla="*/ 466725 w 5942867"/>
                  <a:gd name="connsiteY19" fmla="*/ 2493913 h 2493913"/>
                  <a:gd name="connsiteX0" fmla="*/ 0 w 5942867"/>
                  <a:gd name="connsiteY0" fmla="*/ 1665238 h 2493913"/>
                  <a:gd name="connsiteX1" fmla="*/ 695325 w 5942867"/>
                  <a:gd name="connsiteY1" fmla="*/ 741313 h 2493913"/>
                  <a:gd name="connsiteX2" fmla="*/ 1323975 w 5942867"/>
                  <a:gd name="connsiteY2" fmla="*/ 1017538 h 2493913"/>
                  <a:gd name="connsiteX3" fmla="*/ 1924050 w 5942867"/>
                  <a:gd name="connsiteY3" fmla="*/ 465088 h 2493913"/>
                  <a:gd name="connsiteX4" fmla="*/ 2952750 w 5942867"/>
                  <a:gd name="connsiteY4" fmla="*/ 493663 h 2493913"/>
                  <a:gd name="connsiteX5" fmla="*/ 3257550 w 5942867"/>
                  <a:gd name="connsiteY5" fmla="*/ 103138 h 2493913"/>
                  <a:gd name="connsiteX6" fmla="*/ 4152900 w 5942867"/>
                  <a:gd name="connsiteY6" fmla="*/ 36463 h 2493913"/>
                  <a:gd name="connsiteX7" fmla="*/ 4857750 w 5942867"/>
                  <a:gd name="connsiteY7" fmla="*/ 598438 h 2493913"/>
                  <a:gd name="connsiteX8" fmla="*/ 5105400 w 5942867"/>
                  <a:gd name="connsiteY8" fmla="*/ 36463 h 2493913"/>
                  <a:gd name="connsiteX9" fmla="*/ 5886450 w 5942867"/>
                  <a:gd name="connsiteY9" fmla="*/ 655588 h 2493913"/>
                  <a:gd name="connsiteX10" fmla="*/ 5686425 w 5942867"/>
                  <a:gd name="connsiteY10" fmla="*/ 1027063 h 2493913"/>
                  <a:gd name="connsiteX11" fmla="*/ 4133850 w 5942867"/>
                  <a:gd name="connsiteY11" fmla="*/ 1208038 h 2493913"/>
                  <a:gd name="connsiteX12" fmla="*/ 2876550 w 5942867"/>
                  <a:gd name="connsiteY12" fmla="*/ 1779538 h 2493913"/>
                  <a:gd name="connsiteX13" fmla="*/ 3429000 w 5942867"/>
                  <a:gd name="connsiteY13" fmla="*/ 760363 h 2493913"/>
                  <a:gd name="connsiteX14" fmla="*/ 2257425 w 5942867"/>
                  <a:gd name="connsiteY14" fmla="*/ 931813 h 2493913"/>
                  <a:gd name="connsiteX15" fmla="*/ 2295525 w 5942867"/>
                  <a:gd name="connsiteY15" fmla="*/ 1865263 h 2493913"/>
                  <a:gd name="connsiteX16" fmla="*/ 1543050 w 5942867"/>
                  <a:gd name="connsiteY16" fmla="*/ 1989088 h 2493913"/>
                  <a:gd name="connsiteX17" fmla="*/ 1038225 w 5942867"/>
                  <a:gd name="connsiteY17" fmla="*/ 1693813 h 2493913"/>
                  <a:gd name="connsiteX18" fmla="*/ 466725 w 5942867"/>
                  <a:gd name="connsiteY18" fmla="*/ 2493913 h 2493913"/>
                  <a:gd name="connsiteX19" fmla="*/ 466725 w 5942867"/>
                  <a:gd name="connsiteY19" fmla="*/ 2493913 h 2493913"/>
                  <a:gd name="connsiteX0" fmla="*/ 0 w 5942867"/>
                  <a:gd name="connsiteY0" fmla="*/ 1649666 h 2478341"/>
                  <a:gd name="connsiteX1" fmla="*/ 695325 w 5942867"/>
                  <a:gd name="connsiteY1" fmla="*/ 725741 h 2478341"/>
                  <a:gd name="connsiteX2" fmla="*/ 1323975 w 5942867"/>
                  <a:gd name="connsiteY2" fmla="*/ 1001966 h 2478341"/>
                  <a:gd name="connsiteX3" fmla="*/ 1924050 w 5942867"/>
                  <a:gd name="connsiteY3" fmla="*/ 449516 h 2478341"/>
                  <a:gd name="connsiteX4" fmla="*/ 2952750 w 5942867"/>
                  <a:gd name="connsiteY4" fmla="*/ 478091 h 2478341"/>
                  <a:gd name="connsiteX5" fmla="*/ 3324225 w 5942867"/>
                  <a:gd name="connsiteY5" fmla="*/ 154241 h 2478341"/>
                  <a:gd name="connsiteX6" fmla="*/ 4152900 w 5942867"/>
                  <a:gd name="connsiteY6" fmla="*/ 20891 h 2478341"/>
                  <a:gd name="connsiteX7" fmla="*/ 4857750 w 5942867"/>
                  <a:gd name="connsiteY7" fmla="*/ 582866 h 2478341"/>
                  <a:gd name="connsiteX8" fmla="*/ 5105400 w 5942867"/>
                  <a:gd name="connsiteY8" fmla="*/ 20891 h 2478341"/>
                  <a:gd name="connsiteX9" fmla="*/ 5886450 w 5942867"/>
                  <a:gd name="connsiteY9" fmla="*/ 640016 h 2478341"/>
                  <a:gd name="connsiteX10" fmla="*/ 5686425 w 5942867"/>
                  <a:gd name="connsiteY10" fmla="*/ 1011491 h 2478341"/>
                  <a:gd name="connsiteX11" fmla="*/ 4133850 w 5942867"/>
                  <a:gd name="connsiteY11" fmla="*/ 1192466 h 2478341"/>
                  <a:gd name="connsiteX12" fmla="*/ 2876550 w 5942867"/>
                  <a:gd name="connsiteY12" fmla="*/ 1763966 h 2478341"/>
                  <a:gd name="connsiteX13" fmla="*/ 3429000 w 5942867"/>
                  <a:gd name="connsiteY13" fmla="*/ 744791 h 2478341"/>
                  <a:gd name="connsiteX14" fmla="*/ 2257425 w 5942867"/>
                  <a:gd name="connsiteY14" fmla="*/ 916241 h 2478341"/>
                  <a:gd name="connsiteX15" fmla="*/ 2295525 w 5942867"/>
                  <a:gd name="connsiteY15" fmla="*/ 1849691 h 2478341"/>
                  <a:gd name="connsiteX16" fmla="*/ 1543050 w 5942867"/>
                  <a:gd name="connsiteY16" fmla="*/ 1973516 h 2478341"/>
                  <a:gd name="connsiteX17" fmla="*/ 1038225 w 5942867"/>
                  <a:gd name="connsiteY17" fmla="*/ 1678241 h 2478341"/>
                  <a:gd name="connsiteX18" fmla="*/ 466725 w 5942867"/>
                  <a:gd name="connsiteY18" fmla="*/ 2478341 h 2478341"/>
                  <a:gd name="connsiteX19" fmla="*/ 466725 w 5942867"/>
                  <a:gd name="connsiteY19" fmla="*/ 2478341 h 2478341"/>
                  <a:gd name="connsiteX0" fmla="*/ 0 w 5942867"/>
                  <a:gd name="connsiteY0" fmla="*/ 1655274 h 2483949"/>
                  <a:gd name="connsiteX1" fmla="*/ 695325 w 5942867"/>
                  <a:gd name="connsiteY1" fmla="*/ 731349 h 2483949"/>
                  <a:gd name="connsiteX2" fmla="*/ 1323975 w 5942867"/>
                  <a:gd name="connsiteY2" fmla="*/ 1007574 h 2483949"/>
                  <a:gd name="connsiteX3" fmla="*/ 1924050 w 5942867"/>
                  <a:gd name="connsiteY3" fmla="*/ 455124 h 2483949"/>
                  <a:gd name="connsiteX4" fmla="*/ 2952750 w 5942867"/>
                  <a:gd name="connsiteY4" fmla="*/ 483699 h 2483949"/>
                  <a:gd name="connsiteX5" fmla="*/ 3305175 w 5942867"/>
                  <a:gd name="connsiteY5" fmla="*/ 131274 h 2483949"/>
                  <a:gd name="connsiteX6" fmla="*/ 4152900 w 5942867"/>
                  <a:gd name="connsiteY6" fmla="*/ 26499 h 2483949"/>
                  <a:gd name="connsiteX7" fmla="*/ 4857750 w 5942867"/>
                  <a:gd name="connsiteY7" fmla="*/ 588474 h 2483949"/>
                  <a:gd name="connsiteX8" fmla="*/ 5105400 w 5942867"/>
                  <a:gd name="connsiteY8" fmla="*/ 26499 h 2483949"/>
                  <a:gd name="connsiteX9" fmla="*/ 5886450 w 5942867"/>
                  <a:gd name="connsiteY9" fmla="*/ 645624 h 2483949"/>
                  <a:gd name="connsiteX10" fmla="*/ 5686425 w 5942867"/>
                  <a:gd name="connsiteY10" fmla="*/ 1017099 h 2483949"/>
                  <a:gd name="connsiteX11" fmla="*/ 4133850 w 5942867"/>
                  <a:gd name="connsiteY11" fmla="*/ 1198074 h 2483949"/>
                  <a:gd name="connsiteX12" fmla="*/ 2876550 w 5942867"/>
                  <a:gd name="connsiteY12" fmla="*/ 1769574 h 2483949"/>
                  <a:gd name="connsiteX13" fmla="*/ 3429000 w 5942867"/>
                  <a:gd name="connsiteY13" fmla="*/ 750399 h 2483949"/>
                  <a:gd name="connsiteX14" fmla="*/ 2257425 w 5942867"/>
                  <a:gd name="connsiteY14" fmla="*/ 921849 h 2483949"/>
                  <a:gd name="connsiteX15" fmla="*/ 2295525 w 5942867"/>
                  <a:gd name="connsiteY15" fmla="*/ 1855299 h 2483949"/>
                  <a:gd name="connsiteX16" fmla="*/ 1543050 w 5942867"/>
                  <a:gd name="connsiteY16" fmla="*/ 1979124 h 2483949"/>
                  <a:gd name="connsiteX17" fmla="*/ 1038225 w 5942867"/>
                  <a:gd name="connsiteY17" fmla="*/ 1683849 h 2483949"/>
                  <a:gd name="connsiteX18" fmla="*/ 466725 w 5942867"/>
                  <a:gd name="connsiteY18" fmla="*/ 2483949 h 2483949"/>
                  <a:gd name="connsiteX19" fmla="*/ 466725 w 5942867"/>
                  <a:gd name="connsiteY19" fmla="*/ 2483949 h 2483949"/>
                  <a:gd name="connsiteX0" fmla="*/ 0 w 5942867"/>
                  <a:gd name="connsiteY0" fmla="*/ 1652623 h 2481298"/>
                  <a:gd name="connsiteX1" fmla="*/ 695325 w 5942867"/>
                  <a:gd name="connsiteY1" fmla="*/ 728698 h 2481298"/>
                  <a:gd name="connsiteX2" fmla="*/ 1323975 w 5942867"/>
                  <a:gd name="connsiteY2" fmla="*/ 1004923 h 2481298"/>
                  <a:gd name="connsiteX3" fmla="*/ 1924050 w 5942867"/>
                  <a:gd name="connsiteY3" fmla="*/ 452473 h 2481298"/>
                  <a:gd name="connsiteX4" fmla="*/ 2952750 w 5942867"/>
                  <a:gd name="connsiteY4" fmla="*/ 481048 h 2481298"/>
                  <a:gd name="connsiteX5" fmla="*/ 3305175 w 5942867"/>
                  <a:gd name="connsiteY5" fmla="*/ 128623 h 2481298"/>
                  <a:gd name="connsiteX6" fmla="*/ 4152900 w 5942867"/>
                  <a:gd name="connsiteY6" fmla="*/ 23848 h 2481298"/>
                  <a:gd name="connsiteX7" fmla="*/ 4581525 w 5942867"/>
                  <a:gd name="connsiteY7" fmla="*/ 547723 h 2481298"/>
                  <a:gd name="connsiteX8" fmla="*/ 5105400 w 5942867"/>
                  <a:gd name="connsiteY8" fmla="*/ 23848 h 2481298"/>
                  <a:gd name="connsiteX9" fmla="*/ 5886450 w 5942867"/>
                  <a:gd name="connsiteY9" fmla="*/ 642973 h 2481298"/>
                  <a:gd name="connsiteX10" fmla="*/ 5686425 w 5942867"/>
                  <a:gd name="connsiteY10" fmla="*/ 1014448 h 2481298"/>
                  <a:gd name="connsiteX11" fmla="*/ 4133850 w 5942867"/>
                  <a:gd name="connsiteY11" fmla="*/ 1195423 h 2481298"/>
                  <a:gd name="connsiteX12" fmla="*/ 2876550 w 5942867"/>
                  <a:gd name="connsiteY12" fmla="*/ 1766923 h 2481298"/>
                  <a:gd name="connsiteX13" fmla="*/ 3429000 w 5942867"/>
                  <a:gd name="connsiteY13" fmla="*/ 747748 h 2481298"/>
                  <a:gd name="connsiteX14" fmla="*/ 2257425 w 5942867"/>
                  <a:gd name="connsiteY14" fmla="*/ 919198 h 2481298"/>
                  <a:gd name="connsiteX15" fmla="*/ 2295525 w 5942867"/>
                  <a:gd name="connsiteY15" fmla="*/ 1852648 h 2481298"/>
                  <a:gd name="connsiteX16" fmla="*/ 1543050 w 5942867"/>
                  <a:gd name="connsiteY16" fmla="*/ 1976473 h 2481298"/>
                  <a:gd name="connsiteX17" fmla="*/ 1038225 w 5942867"/>
                  <a:gd name="connsiteY17" fmla="*/ 1681198 h 2481298"/>
                  <a:gd name="connsiteX18" fmla="*/ 466725 w 5942867"/>
                  <a:gd name="connsiteY18" fmla="*/ 2481298 h 2481298"/>
                  <a:gd name="connsiteX19" fmla="*/ 466725 w 5942867"/>
                  <a:gd name="connsiteY19" fmla="*/ 2481298 h 2481298"/>
                  <a:gd name="connsiteX0" fmla="*/ 0 w 5952707"/>
                  <a:gd name="connsiteY0" fmla="*/ 1652623 h 2481298"/>
                  <a:gd name="connsiteX1" fmla="*/ 695325 w 5952707"/>
                  <a:gd name="connsiteY1" fmla="*/ 728698 h 2481298"/>
                  <a:gd name="connsiteX2" fmla="*/ 1323975 w 5952707"/>
                  <a:gd name="connsiteY2" fmla="*/ 1004923 h 2481298"/>
                  <a:gd name="connsiteX3" fmla="*/ 1924050 w 5952707"/>
                  <a:gd name="connsiteY3" fmla="*/ 452473 h 2481298"/>
                  <a:gd name="connsiteX4" fmla="*/ 2952750 w 5952707"/>
                  <a:gd name="connsiteY4" fmla="*/ 481048 h 2481298"/>
                  <a:gd name="connsiteX5" fmla="*/ 3305175 w 5952707"/>
                  <a:gd name="connsiteY5" fmla="*/ 128623 h 2481298"/>
                  <a:gd name="connsiteX6" fmla="*/ 4152900 w 5952707"/>
                  <a:gd name="connsiteY6" fmla="*/ 23848 h 2481298"/>
                  <a:gd name="connsiteX7" fmla="*/ 4581525 w 5952707"/>
                  <a:gd name="connsiteY7" fmla="*/ 547723 h 2481298"/>
                  <a:gd name="connsiteX8" fmla="*/ 4972050 w 5952707"/>
                  <a:gd name="connsiteY8" fmla="*/ 100048 h 2481298"/>
                  <a:gd name="connsiteX9" fmla="*/ 5886450 w 5952707"/>
                  <a:gd name="connsiteY9" fmla="*/ 642973 h 2481298"/>
                  <a:gd name="connsiteX10" fmla="*/ 5686425 w 5952707"/>
                  <a:gd name="connsiteY10" fmla="*/ 1014448 h 2481298"/>
                  <a:gd name="connsiteX11" fmla="*/ 4133850 w 5952707"/>
                  <a:gd name="connsiteY11" fmla="*/ 1195423 h 2481298"/>
                  <a:gd name="connsiteX12" fmla="*/ 2876550 w 5952707"/>
                  <a:gd name="connsiteY12" fmla="*/ 1766923 h 2481298"/>
                  <a:gd name="connsiteX13" fmla="*/ 3429000 w 5952707"/>
                  <a:gd name="connsiteY13" fmla="*/ 747748 h 2481298"/>
                  <a:gd name="connsiteX14" fmla="*/ 2257425 w 5952707"/>
                  <a:gd name="connsiteY14" fmla="*/ 919198 h 2481298"/>
                  <a:gd name="connsiteX15" fmla="*/ 2295525 w 5952707"/>
                  <a:gd name="connsiteY15" fmla="*/ 1852648 h 2481298"/>
                  <a:gd name="connsiteX16" fmla="*/ 1543050 w 5952707"/>
                  <a:gd name="connsiteY16" fmla="*/ 1976473 h 2481298"/>
                  <a:gd name="connsiteX17" fmla="*/ 1038225 w 5952707"/>
                  <a:gd name="connsiteY17" fmla="*/ 1681198 h 2481298"/>
                  <a:gd name="connsiteX18" fmla="*/ 466725 w 5952707"/>
                  <a:gd name="connsiteY18" fmla="*/ 2481298 h 2481298"/>
                  <a:gd name="connsiteX19" fmla="*/ 466725 w 5952707"/>
                  <a:gd name="connsiteY19" fmla="*/ 2481298 h 2481298"/>
                  <a:gd name="connsiteX0" fmla="*/ 0 w 5952707"/>
                  <a:gd name="connsiteY0" fmla="*/ 1652623 h 2481298"/>
                  <a:gd name="connsiteX1" fmla="*/ 695325 w 5952707"/>
                  <a:gd name="connsiteY1" fmla="*/ 728698 h 2481298"/>
                  <a:gd name="connsiteX2" fmla="*/ 1323975 w 5952707"/>
                  <a:gd name="connsiteY2" fmla="*/ 1004923 h 2481298"/>
                  <a:gd name="connsiteX3" fmla="*/ 1924050 w 5952707"/>
                  <a:gd name="connsiteY3" fmla="*/ 452473 h 2481298"/>
                  <a:gd name="connsiteX4" fmla="*/ 2952750 w 5952707"/>
                  <a:gd name="connsiteY4" fmla="*/ 481048 h 2481298"/>
                  <a:gd name="connsiteX5" fmla="*/ 3305175 w 5952707"/>
                  <a:gd name="connsiteY5" fmla="*/ 128623 h 2481298"/>
                  <a:gd name="connsiteX6" fmla="*/ 4152900 w 5952707"/>
                  <a:gd name="connsiteY6" fmla="*/ 23848 h 2481298"/>
                  <a:gd name="connsiteX7" fmla="*/ 4581525 w 5952707"/>
                  <a:gd name="connsiteY7" fmla="*/ 547723 h 2481298"/>
                  <a:gd name="connsiteX8" fmla="*/ 4972050 w 5952707"/>
                  <a:gd name="connsiteY8" fmla="*/ 100048 h 2481298"/>
                  <a:gd name="connsiteX9" fmla="*/ 5886450 w 5952707"/>
                  <a:gd name="connsiteY9" fmla="*/ 642973 h 2481298"/>
                  <a:gd name="connsiteX10" fmla="*/ 5686425 w 5952707"/>
                  <a:gd name="connsiteY10" fmla="*/ 1014448 h 2481298"/>
                  <a:gd name="connsiteX11" fmla="*/ 4133850 w 5952707"/>
                  <a:gd name="connsiteY11" fmla="*/ 1195423 h 2481298"/>
                  <a:gd name="connsiteX12" fmla="*/ 2876550 w 5952707"/>
                  <a:gd name="connsiteY12" fmla="*/ 1766923 h 2481298"/>
                  <a:gd name="connsiteX13" fmla="*/ 3429000 w 5952707"/>
                  <a:gd name="connsiteY13" fmla="*/ 747748 h 2481298"/>
                  <a:gd name="connsiteX14" fmla="*/ 2257425 w 5952707"/>
                  <a:gd name="connsiteY14" fmla="*/ 919198 h 2481298"/>
                  <a:gd name="connsiteX15" fmla="*/ 2295525 w 5952707"/>
                  <a:gd name="connsiteY15" fmla="*/ 1852648 h 2481298"/>
                  <a:gd name="connsiteX16" fmla="*/ 1543050 w 5952707"/>
                  <a:gd name="connsiteY16" fmla="*/ 1976473 h 2481298"/>
                  <a:gd name="connsiteX17" fmla="*/ 466725 w 5952707"/>
                  <a:gd name="connsiteY17" fmla="*/ 2481298 h 2481298"/>
                  <a:gd name="connsiteX18" fmla="*/ 466725 w 5952707"/>
                  <a:gd name="connsiteY18" fmla="*/ 2481298 h 2481298"/>
                  <a:gd name="connsiteX0" fmla="*/ 0 w 5952707"/>
                  <a:gd name="connsiteY0" fmla="*/ 1652623 h 2481298"/>
                  <a:gd name="connsiteX1" fmla="*/ 695325 w 5952707"/>
                  <a:gd name="connsiteY1" fmla="*/ 728698 h 2481298"/>
                  <a:gd name="connsiteX2" fmla="*/ 1323975 w 5952707"/>
                  <a:gd name="connsiteY2" fmla="*/ 1004923 h 2481298"/>
                  <a:gd name="connsiteX3" fmla="*/ 1924050 w 5952707"/>
                  <a:gd name="connsiteY3" fmla="*/ 452473 h 2481298"/>
                  <a:gd name="connsiteX4" fmla="*/ 2952750 w 5952707"/>
                  <a:gd name="connsiteY4" fmla="*/ 481048 h 2481298"/>
                  <a:gd name="connsiteX5" fmla="*/ 3305175 w 5952707"/>
                  <a:gd name="connsiteY5" fmla="*/ 128623 h 2481298"/>
                  <a:gd name="connsiteX6" fmla="*/ 4152900 w 5952707"/>
                  <a:gd name="connsiteY6" fmla="*/ 23848 h 2481298"/>
                  <a:gd name="connsiteX7" fmla="*/ 4581525 w 5952707"/>
                  <a:gd name="connsiteY7" fmla="*/ 547723 h 2481298"/>
                  <a:gd name="connsiteX8" fmla="*/ 4972050 w 5952707"/>
                  <a:gd name="connsiteY8" fmla="*/ 100048 h 2481298"/>
                  <a:gd name="connsiteX9" fmla="*/ 5886450 w 5952707"/>
                  <a:gd name="connsiteY9" fmla="*/ 642973 h 2481298"/>
                  <a:gd name="connsiteX10" fmla="*/ 5686425 w 5952707"/>
                  <a:gd name="connsiteY10" fmla="*/ 1014448 h 2481298"/>
                  <a:gd name="connsiteX11" fmla="*/ 4133850 w 5952707"/>
                  <a:gd name="connsiteY11" fmla="*/ 1195423 h 2481298"/>
                  <a:gd name="connsiteX12" fmla="*/ 2876550 w 5952707"/>
                  <a:gd name="connsiteY12" fmla="*/ 1766923 h 2481298"/>
                  <a:gd name="connsiteX13" fmla="*/ 3429000 w 5952707"/>
                  <a:gd name="connsiteY13" fmla="*/ 747748 h 2481298"/>
                  <a:gd name="connsiteX14" fmla="*/ 2257425 w 5952707"/>
                  <a:gd name="connsiteY14" fmla="*/ 919198 h 2481298"/>
                  <a:gd name="connsiteX15" fmla="*/ 2295525 w 5952707"/>
                  <a:gd name="connsiteY15" fmla="*/ 1852648 h 2481298"/>
                  <a:gd name="connsiteX16" fmla="*/ 466725 w 5952707"/>
                  <a:gd name="connsiteY16" fmla="*/ 2481298 h 2481298"/>
                  <a:gd name="connsiteX17" fmla="*/ 466725 w 5952707"/>
                  <a:gd name="connsiteY17" fmla="*/ 2481298 h 2481298"/>
                  <a:gd name="connsiteX0" fmla="*/ 0 w 5952707"/>
                  <a:gd name="connsiteY0" fmla="*/ 1652623 h 2481298"/>
                  <a:gd name="connsiteX1" fmla="*/ 695325 w 5952707"/>
                  <a:gd name="connsiteY1" fmla="*/ 728698 h 2481298"/>
                  <a:gd name="connsiteX2" fmla="*/ 1323975 w 5952707"/>
                  <a:gd name="connsiteY2" fmla="*/ 1004923 h 2481298"/>
                  <a:gd name="connsiteX3" fmla="*/ 1924050 w 5952707"/>
                  <a:gd name="connsiteY3" fmla="*/ 452473 h 2481298"/>
                  <a:gd name="connsiteX4" fmla="*/ 2952750 w 5952707"/>
                  <a:gd name="connsiteY4" fmla="*/ 481048 h 2481298"/>
                  <a:gd name="connsiteX5" fmla="*/ 3305175 w 5952707"/>
                  <a:gd name="connsiteY5" fmla="*/ 128623 h 2481298"/>
                  <a:gd name="connsiteX6" fmla="*/ 4152900 w 5952707"/>
                  <a:gd name="connsiteY6" fmla="*/ 23848 h 2481298"/>
                  <a:gd name="connsiteX7" fmla="*/ 4581525 w 5952707"/>
                  <a:gd name="connsiteY7" fmla="*/ 547723 h 2481298"/>
                  <a:gd name="connsiteX8" fmla="*/ 4972050 w 5952707"/>
                  <a:gd name="connsiteY8" fmla="*/ 100048 h 2481298"/>
                  <a:gd name="connsiteX9" fmla="*/ 5886450 w 5952707"/>
                  <a:gd name="connsiteY9" fmla="*/ 642973 h 2481298"/>
                  <a:gd name="connsiteX10" fmla="*/ 5686425 w 5952707"/>
                  <a:gd name="connsiteY10" fmla="*/ 1014448 h 2481298"/>
                  <a:gd name="connsiteX11" fmla="*/ 4133850 w 5952707"/>
                  <a:gd name="connsiteY11" fmla="*/ 1195423 h 2481298"/>
                  <a:gd name="connsiteX12" fmla="*/ 2876550 w 5952707"/>
                  <a:gd name="connsiteY12" fmla="*/ 1766923 h 2481298"/>
                  <a:gd name="connsiteX13" fmla="*/ 3429000 w 5952707"/>
                  <a:gd name="connsiteY13" fmla="*/ 747748 h 2481298"/>
                  <a:gd name="connsiteX14" fmla="*/ 2257425 w 5952707"/>
                  <a:gd name="connsiteY14" fmla="*/ 919198 h 2481298"/>
                  <a:gd name="connsiteX15" fmla="*/ 466725 w 5952707"/>
                  <a:gd name="connsiteY15" fmla="*/ 2481298 h 2481298"/>
                  <a:gd name="connsiteX16" fmla="*/ 466725 w 5952707"/>
                  <a:gd name="connsiteY16" fmla="*/ 2481298 h 2481298"/>
                  <a:gd name="connsiteX0" fmla="*/ 0 w 5952707"/>
                  <a:gd name="connsiteY0" fmla="*/ 1652623 h 2481298"/>
                  <a:gd name="connsiteX1" fmla="*/ 695325 w 5952707"/>
                  <a:gd name="connsiteY1" fmla="*/ 728698 h 2481298"/>
                  <a:gd name="connsiteX2" fmla="*/ 1323975 w 5952707"/>
                  <a:gd name="connsiteY2" fmla="*/ 1004923 h 2481298"/>
                  <a:gd name="connsiteX3" fmla="*/ 1924050 w 5952707"/>
                  <a:gd name="connsiteY3" fmla="*/ 452473 h 2481298"/>
                  <a:gd name="connsiteX4" fmla="*/ 2952750 w 5952707"/>
                  <a:gd name="connsiteY4" fmla="*/ 481048 h 2481298"/>
                  <a:gd name="connsiteX5" fmla="*/ 3305175 w 5952707"/>
                  <a:gd name="connsiteY5" fmla="*/ 128623 h 2481298"/>
                  <a:gd name="connsiteX6" fmla="*/ 4152900 w 5952707"/>
                  <a:gd name="connsiteY6" fmla="*/ 23848 h 2481298"/>
                  <a:gd name="connsiteX7" fmla="*/ 4581525 w 5952707"/>
                  <a:gd name="connsiteY7" fmla="*/ 547723 h 2481298"/>
                  <a:gd name="connsiteX8" fmla="*/ 4972050 w 5952707"/>
                  <a:gd name="connsiteY8" fmla="*/ 100048 h 2481298"/>
                  <a:gd name="connsiteX9" fmla="*/ 5886450 w 5952707"/>
                  <a:gd name="connsiteY9" fmla="*/ 642973 h 2481298"/>
                  <a:gd name="connsiteX10" fmla="*/ 5686425 w 5952707"/>
                  <a:gd name="connsiteY10" fmla="*/ 1014448 h 2481298"/>
                  <a:gd name="connsiteX11" fmla="*/ 4133850 w 5952707"/>
                  <a:gd name="connsiteY11" fmla="*/ 1195423 h 2481298"/>
                  <a:gd name="connsiteX12" fmla="*/ 2876550 w 5952707"/>
                  <a:gd name="connsiteY12" fmla="*/ 1766923 h 2481298"/>
                  <a:gd name="connsiteX13" fmla="*/ 3429000 w 5952707"/>
                  <a:gd name="connsiteY13" fmla="*/ 747748 h 2481298"/>
                  <a:gd name="connsiteX14" fmla="*/ 466725 w 5952707"/>
                  <a:gd name="connsiteY14" fmla="*/ 2481298 h 2481298"/>
                  <a:gd name="connsiteX15" fmla="*/ 466725 w 5952707"/>
                  <a:gd name="connsiteY15" fmla="*/ 2481298 h 2481298"/>
                  <a:gd name="connsiteX0" fmla="*/ 0 w 5952707"/>
                  <a:gd name="connsiteY0" fmla="*/ 1652623 h 2481298"/>
                  <a:gd name="connsiteX1" fmla="*/ 695325 w 5952707"/>
                  <a:gd name="connsiteY1" fmla="*/ 728698 h 2481298"/>
                  <a:gd name="connsiteX2" fmla="*/ 1323975 w 5952707"/>
                  <a:gd name="connsiteY2" fmla="*/ 1004923 h 2481298"/>
                  <a:gd name="connsiteX3" fmla="*/ 1924050 w 5952707"/>
                  <a:gd name="connsiteY3" fmla="*/ 452473 h 2481298"/>
                  <a:gd name="connsiteX4" fmla="*/ 2952750 w 5952707"/>
                  <a:gd name="connsiteY4" fmla="*/ 481048 h 2481298"/>
                  <a:gd name="connsiteX5" fmla="*/ 3305175 w 5952707"/>
                  <a:gd name="connsiteY5" fmla="*/ 128623 h 2481298"/>
                  <a:gd name="connsiteX6" fmla="*/ 4152900 w 5952707"/>
                  <a:gd name="connsiteY6" fmla="*/ 23848 h 2481298"/>
                  <a:gd name="connsiteX7" fmla="*/ 4581525 w 5952707"/>
                  <a:gd name="connsiteY7" fmla="*/ 547723 h 2481298"/>
                  <a:gd name="connsiteX8" fmla="*/ 4972050 w 5952707"/>
                  <a:gd name="connsiteY8" fmla="*/ 100048 h 2481298"/>
                  <a:gd name="connsiteX9" fmla="*/ 5886450 w 5952707"/>
                  <a:gd name="connsiteY9" fmla="*/ 642973 h 2481298"/>
                  <a:gd name="connsiteX10" fmla="*/ 5686425 w 5952707"/>
                  <a:gd name="connsiteY10" fmla="*/ 1014448 h 2481298"/>
                  <a:gd name="connsiteX11" fmla="*/ 4133850 w 5952707"/>
                  <a:gd name="connsiteY11" fmla="*/ 1195423 h 2481298"/>
                  <a:gd name="connsiteX12" fmla="*/ 2876550 w 5952707"/>
                  <a:gd name="connsiteY12" fmla="*/ 1766923 h 2481298"/>
                  <a:gd name="connsiteX13" fmla="*/ 466725 w 5952707"/>
                  <a:gd name="connsiteY13" fmla="*/ 2481298 h 2481298"/>
                  <a:gd name="connsiteX14" fmla="*/ 466725 w 5952707"/>
                  <a:gd name="connsiteY14" fmla="*/ 2481298 h 2481298"/>
                  <a:gd name="connsiteX0" fmla="*/ 0 w 6019251"/>
                  <a:gd name="connsiteY0" fmla="*/ 1652623 h 2481298"/>
                  <a:gd name="connsiteX1" fmla="*/ 695325 w 6019251"/>
                  <a:gd name="connsiteY1" fmla="*/ 728698 h 2481298"/>
                  <a:gd name="connsiteX2" fmla="*/ 1323975 w 6019251"/>
                  <a:gd name="connsiteY2" fmla="*/ 1004923 h 2481298"/>
                  <a:gd name="connsiteX3" fmla="*/ 1924050 w 6019251"/>
                  <a:gd name="connsiteY3" fmla="*/ 452473 h 2481298"/>
                  <a:gd name="connsiteX4" fmla="*/ 2952750 w 6019251"/>
                  <a:gd name="connsiteY4" fmla="*/ 481048 h 2481298"/>
                  <a:gd name="connsiteX5" fmla="*/ 3305175 w 6019251"/>
                  <a:gd name="connsiteY5" fmla="*/ 128623 h 2481298"/>
                  <a:gd name="connsiteX6" fmla="*/ 4152900 w 6019251"/>
                  <a:gd name="connsiteY6" fmla="*/ 23848 h 2481298"/>
                  <a:gd name="connsiteX7" fmla="*/ 4581525 w 6019251"/>
                  <a:gd name="connsiteY7" fmla="*/ 547723 h 2481298"/>
                  <a:gd name="connsiteX8" fmla="*/ 4972050 w 6019251"/>
                  <a:gd name="connsiteY8" fmla="*/ 100048 h 2481298"/>
                  <a:gd name="connsiteX9" fmla="*/ 5886450 w 6019251"/>
                  <a:gd name="connsiteY9" fmla="*/ 642973 h 2481298"/>
                  <a:gd name="connsiteX10" fmla="*/ 5686425 w 6019251"/>
                  <a:gd name="connsiteY10" fmla="*/ 1014448 h 2481298"/>
                  <a:gd name="connsiteX11" fmla="*/ 2876550 w 6019251"/>
                  <a:gd name="connsiteY11" fmla="*/ 1766923 h 2481298"/>
                  <a:gd name="connsiteX12" fmla="*/ 466725 w 6019251"/>
                  <a:gd name="connsiteY12" fmla="*/ 2481298 h 2481298"/>
                  <a:gd name="connsiteX13" fmla="*/ 466725 w 6019251"/>
                  <a:gd name="connsiteY13" fmla="*/ 2481298 h 2481298"/>
                  <a:gd name="connsiteX0" fmla="*/ 0 w 6182058"/>
                  <a:gd name="connsiteY0" fmla="*/ 1652623 h 2481298"/>
                  <a:gd name="connsiteX1" fmla="*/ 695325 w 6182058"/>
                  <a:gd name="connsiteY1" fmla="*/ 728698 h 2481298"/>
                  <a:gd name="connsiteX2" fmla="*/ 1323975 w 6182058"/>
                  <a:gd name="connsiteY2" fmla="*/ 1004923 h 2481298"/>
                  <a:gd name="connsiteX3" fmla="*/ 1924050 w 6182058"/>
                  <a:gd name="connsiteY3" fmla="*/ 452473 h 2481298"/>
                  <a:gd name="connsiteX4" fmla="*/ 2952750 w 6182058"/>
                  <a:gd name="connsiteY4" fmla="*/ 481048 h 2481298"/>
                  <a:gd name="connsiteX5" fmla="*/ 3305175 w 6182058"/>
                  <a:gd name="connsiteY5" fmla="*/ 128623 h 2481298"/>
                  <a:gd name="connsiteX6" fmla="*/ 4152900 w 6182058"/>
                  <a:gd name="connsiteY6" fmla="*/ 23848 h 2481298"/>
                  <a:gd name="connsiteX7" fmla="*/ 4581525 w 6182058"/>
                  <a:gd name="connsiteY7" fmla="*/ 547723 h 2481298"/>
                  <a:gd name="connsiteX8" fmla="*/ 4972050 w 6182058"/>
                  <a:gd name="connsiteY8" fmla="*/ 100048 h 2481298"/>
                  <a:gd name="connsiteX9" fmla="*/ 5886450 w 6182058"/>
                  <a:gd name="connsiteY9" fmla="*/ 642973 h 2481298"/>
                  <a:gd name="connsiteX10" fmla="*/ 5686425 w 6182058"/>
                  <a:gd name="connsiteY10" fmla="*/ 1014448 h 2481298"/>
                  <a:gd name="connsiteX11" fmla="*/ 466725 w 6182058"/>
                  <a:gd name="connsiteY11" fmla="*/ 2481298 h 2481298"/>
                  <a:gd name="connsiteX12" fmla="*/ 466725 w 6182058"/>
                  <a:gd name="connsiteY12" fmla="*/ 2481298 h 2481298"/>
                  <a:gd name="connsiteX0" fmla="*/ 0 w 6182058"/>
                  <a:gd name="connsiteY0" fmla="*/ 1652623 h 2481298"/>
                  <a:gd name="connsiteX1" fmla="*/ 695325 w 6182058"/>
                  <a:gd name="connsiteY1" fmla="*/ 728698 h 2481298"/>
                  <a:gd name="connsiteX2" fmla="*/ 1323975 w 6182058"/>
                  <a:gd name="connsiteY2" fmla="*/ 1004923 h 2481298"/>
                  <a:gd name="connsiteX3" fmla="*/ 1924050 w 6182058"/>
                  <a:gd name="connsiteY3" fmla="*/ 452473 h 2481298"/>
                  <a:gd name="connsiteX4" fmla="*/ 2952750 w 6182058"/>
                  <a:gd name="connsiteY4" fmla="*/ 481048 h 2481298"/>
                  <a:gd name="connsiteX5" fmla="*/ 3305175 w 6182058"/>
                  <a:gd name="connsiteY5" fmla="*/ 128623 h 2481298"/>
                  <a:gd name="connsiteX6" fmla="*/ 4152900 w 6182058"/>
                  <a:gd name="connsiteY6" fmla="*/ 23848 h 2481298"/>
                  <a:gd name="connsiteX7" fmla="*/ 4581525 w 6182058"/>
                  <a:gd name="connsiteY7" fmla="*/ 547723 h 2481298"/>
                  <a:gd name="connsiteX8" fmla="*/ 4972050 w 6182058"/>
                  <a:gd name="connsiteY8" fmla="*/ 100048 h 2481298"/>
                  <a:gd name="connsiteX9" fmla="*/ 5886450 w 6182058"/>
                  <a:gd name="connsiteY9" fmla="*/ 642973 h 2481298"/>
                  <a:gd name="connsiteX10" fmla="*/ 5686425 w 6182058"/>
                  <a:gd name="connsiteY10" fmla="*/ 1014448 h 2481298"/>
                  <a:gd name="connsiteX11" fmla="*/ 466725 w 6182058"/>
                  <a:gd name="connsiteY11" fmla="*/ 2481298 h 2481298"/>
                  <a:gd name="connsiteX0" fmla="*/ 0 w 6100608"/>
                  <a:gd name="connsiteY0" fmla="*/ 1652623 h 2481298"/>
                  <a:gd name="connsiteX1" fmla="*/ 695325 w 6100608"/>
                  <a:gd name="connsiteY1" fmla="*/ 728698 h 2481298"/>
                  <a:gd name="connsiteX2" fmla="*/ 1323975 w 6100608"/>
                  <a:gd name="connsiteY2" fmla="*/ 1004923 h 2481298"/>
                  <a:gd name="connsiteX3" fmla="*/ 1924050 w 6100608"/>
                  <a:gd name="connsiteY3" fmla="*/ 452473 h 2481298"/>
                  <a:gd name="connsiteX4" fmla="*/ 2952750 w 6100608"/>
                  <a:gd name="connsiteY4" fmla="*/ 481048 h 2481298"/>
                  <a:gd name="connsiteX5" fmla="*/ 3305175 w 6100608"/>
                  <a:gd name="connsiteY5" fmla="*/ 128623 h 2481298"/>
                  <a:gd name="connsiteX6" fmla="*/ 4152900 w 6100608"/>
                  <a:gd name="connsiteY6" fmla="*/ 23848 h 2481298"/>
                  <a:gd name="connsiteX7" fmla="*/ 4581525 w 6100608"/>
                  <a:gd name="connsiteY7" fmla="*/ 547723 h 2481298"/>
                  <a:gd name="connsiteX8" fmla="*/ 4972050 w 6100608"/>
                  <a:gd name="connsiteY8" fmla="*/ 100048 h 2481298"/>
                  <a:gd name="connsiteX9" fmla="*/ 5886450 w 6100608"/>
                  <a:gd name="connsiteY9" fmla="*/ 642973 h 2481298"/>
                  <a:gd name="connsiteX10" fmla="*/ 466725 w 6100608"/>
                  <a:gd name="connsiteY10" fmla="*/ 2481298 h 2481298"/>
                  <a:gd name="connsiteX0" fmla="*/ 0 w 6152271"/>
                  <a:gd name="connsiteY0" fmla="*/ 1652623 h 1652623"/>
                  <a:gd name="connsiteX1" fmla="*/ 695325 w 6152271"/>
                  <a:gd name="connsiteY1" fmla="*/ 728698 h 1652623"/>
                  <a:gd name="connsiteX2" fmla="*/ 1323975 w 6152271"/>
                  <a:gd name="connsiteY2" fmla="*/ 1004923 h 1652623"/>
                  <a:gd name="connsiteX3" fmla="*/ 1924050 w 6152271"/>
                  <a:gd name="connsiteY3" fmla="*/ 452473 h 1652623"/>
                  <a:gd name="connsiteX4" fmla="*/ 2952750 w 6152271"/>
                  <a:gd name="connsiteY4" fmla="*/ 481048 h 1652623"/>
                  <a:gd name="connsiteX5" fmla="*/ 3305175 w 6152271"/>
                  <a:gd name="connsiteY5" fmla="*/ 128623 h 1652623"/>
                  <a:gd name="connsiteX6" fmla="*/ 4152900 w 6152271"/>
                  <a:gd name="connsiteY6" fmla="*/ 23848 h 1652623"/>
                  <a:gd name="connsiteX7" fmla="*/ 4581525 w 6152271"/>
                  <a:gd name="connsiteY7" fmla="*/ 547723 h 1652623"/>
                  <a:gd name="connsiteX8" fmla="*/ 4972050 w 6152271"/>
                  <a:gd name="connsiteY8" fmla="*/ 100048 h 1652623"/>
                  <a:gd name="connsiteX9" fmla="*/ 5886450 w 6152271"/>
                  <a:gd name="connsiteY9" fmla="*/ 642973 h 1652623"/>
                  <a:gd name="connsiteX10" fmla="*/ 5495925 w 6152271"/>
                  <a:gd name="connsiteY10" fmla="*/ 1290673 h 1652623"/>
                  <a:gd name="connsiteX0" fmla="*/ 0 w 5495925"/>
                  <a:gd name="connsiteY0" fmla="*/ 1652623 h 1652623"/>
                  <a:gd name="connsiteX1" fmla="*/ 695325 w 5495925"/>
                  <a:gd name="connsiteY1" fmla="*/ 728698 h 1652623"/>
                  <a:gd name="connsiteX2" fmla="*/ 1323975 w 5495925"/>
                  <a:gd name="connsiteY2" fmla="*/ 1004923 h 1652623"/>
                  <a:gd name="connsiteX3" fmla="*/ 1924050 w 5495925"/>
                  <a:gd name="connsiteY3" fmla="*/ 452473 h 1652623"/>
                  <a:gd name="connsiteX4" fmla="*/ 2952750 w 5495925"/>
                  <a:gd name="connsiteY4" fmla="*/ 481048 h 1652623"/>
                  <a:gd name="connsiteX5" fmla="*/ 3305175 w 5495925"/>
                  <a:gd name="connsiteY5" fmla="*/ 128623 h 1652623"/>
                  <a:gd name="connsiteX6" fmla="*/ 4152900 w 5495925"/>
                  <a:gd name="connsiteY6" fmla="*/ 23848 h 1652623"/>
                  <a:gd name="connsiteX7" fmla="*/ 4581525 w 5495925"/>
                  <a:gd name="connsiteY7" fmla="*/ 547723 h 1652623"/>
                  <a:gd name="connsiteX8" fmla="*/ 4972050 w 5495925"/>
                  <a:gd name="connsiteY8" fmla="*/ 100048 h 1652623"/>
                  <a:gd name="connsiteX9" fmla="*/ 5495925 w 5495925"/>
                  <a:gd name="connsiteY9" fmla="*/ 1290673 h 1652623"/>
                  <a:gd name="connsiteX0" fmla="*/ 0 w 5838825"/>
                  <a:gd name="connsiteY0" fmla="*/ 1652623 h 1652623"/>
                  <a:gd name="connsiteX1" fmla="*/ 695325 w 5838825"/>
                  <a:gd name="connsiteY1" fmla="*/ 728698 h 1652623"/>
                  <a:gd name="connsiteX2" fmla="*/ 1323975 w 5838825"/>
                  <a:gd name="connsiteY2" fmla="*/ 1004923 h 1652623"/>
                  <a:gd name="connsiteX3" fmla="*/ 1924050 w 5838825"/>
                  <a:gd name="connsiteY3" fmla="*/ 452473 h 1652623"/>
                  <a:gd name="connsiteX4" fmla="*/ 2952750 w 5838825"/>
                  <a:gd name="connsiteY4" fmla="*/ 481048 h 1652623"/>
                  <a:gd name="connsiteX5" fmla="*/ 3305175 w 5838825"/>
                  <a:gd name="connsiteY5" fmla="*/ 128623 h 1652623"/>
                  <a:gd name="connsiteX6" fmla="*/ 4152900 w 5838825"/>
                  <a:gd name="connsiteY6" fmla="*/ 23848 h 1652623"/>
                  <a:gd name="connsiteX7" fmla="*/ 4581525 w 5838825"/>
                  <a:gd name="connsiteY7" fmla="*/ 547723 h 1652623"/>
                  <a:gd name="connsiteX8" fmla="*/ 4972050 w 5838825"/>
                  <a:gd name="connsiteY8" fmla="*/ 100048 h 1652623"/>
                  <a:gd name="connsiteX9" fmla="*/ 5838825 w 5838825"/>
                  <a:gd name="connsiteY9" fmla="*/ 471523 h 1652623"/>
                  <a:gd name="connsiteX0" fmla="*/ 0 w 5695950"/>
                  <a:gd name="connsiteY0" fmla="*/ 1338298 h 1338298"/>
                  <a:gd name="connsiteX1" fmla="*/ 552450 w 5695950"/>
                  <a:gd name="connsiteY1" fmla="*/ 728698 h 1338298"/>
                  <a:gd name="connsiteX2" fmla="*/ 1181100 w 5695950"/>
                  <a:gd name="connsiteY2" fmla="*/ 1004923 h 1338298"/>
                  <a:gd name="connsiteX3" fmla="*/ 1781175 w 5695950"/>
                  <a:gd name="connsiteY3" fmla="*/ 452473 h 1338298"/>
                  <a:gd name="connsiteX4" fmla="*/ 2809875 w 5695950"/>
                  <a:gd name="connsiteY4" fmla="*/ 481048 h 1338298"/>
                  <a:gd name="connsiteX5" fmla="*/ 3162300 w 5695950"/>
                  <a:gd name="connsiteY5" fmla="*/ 128623 h 1338298"/>
                  <a:gd name="connsiteX6" fmla="*/ 4010025 w 5695950"/>
                  <a:gd name="connsiteY6" fmla="*/ 23848 h 1338298"/>
                  <a:gd name="connsiteX7" fmla="*/ 4438650 w 5695950"/>
                  <a:gd name="connsiteY7" fmla="*/ 547723 h 1338298"/>
                  <a:gd name="connsiteX8" fmla="*/ 4829175 w 5695950"/>
                  <a:gd name="connsiteY8" fmla="*/ 100048 h 1338298"/>
                  <a:gd name="connsiteX9" fmla="*/ 5695950 w 5695950"/>
                  <a:gd name="connsiteY9" fmla="*/ 471523 h 1338298"/>
                  <a:gd name="connsiteX0" fmla="*/ 0 w 5695950"/>
                  <a:gd name="connsiteY0" fmla="*/ 1338298 h 1338298"/>
                  <a:gd name="connsiteX1" fmla="*/ 552450 w 5695950"/>
                  <a:gd name="connsiteY1" fmla="*/ 728698 h 1338298"/>
                  <a:gd name="connsiteX2" fmla="*/ 1162050 w 5695950"/>
                  <a:gd name="connsiteY2" fmla="*/ 1262098 h 1338298"/>
                  <a:gd name="connsiteX3" fmla="*/ 1781175 w 5695950"/>
                  <a:gd name="connsiteY3" fmla="*/ 452473 h 1338298"/>
                  <a:gd name="connsiteX4" fmla="*/ 2809875 w 5695950"/>
                  <a:gd name="connsiteY4" fmla="*/ 481048 h 1338298"/>
                  <a:gd name="connsiteX5" fmla="*/ 3162300 w 5695950"/>
                  <a:gd name="connsiteY5" fmla="*/ 128623 h 1338298"/>
                  <a:gd name="connsiteX6" fmla="*/ 4010025 w 5695950"/>
                  <a:gd name="connsiteY6" fmla="*/ 23848 h 1338298"/>
                  <a:gd name="connsiteX7" fmla="*/ 4438650 w 5695950"/>
                  <a:gd name="connsiteY7" fmla="*/ 547723 h 1338298"/>
                  <a:gd name="connsiteX8" fmla="*/ 4829175 w 5695950"/>
                  <a:gd name="connsiteY8" fmla="*/ 100048 h 1338298"/>
                  <a:gd name="connsiteX9" fmla="*/ 5695950 w 5695950"/>
                  <a:gd name="connsiteY9" fmla="*/ 471523 h 1338298"/>
                  <a:gd name="connsiteX0" fmla="*/ 0 w 5695950"/>
                  <a:gd name="connsiteY0" fmla="*/ 1338298 h 1407115"/>
                  <a:gd name="connsiteX1" fmla="*/ 552450 w 5695950"/>
                  <a:gd name="connsiteY1" fmla="*/ 728698 h 1407115"/>
                  <a:gd name="connsiteX2" fmla="*/ 1181100 w 5695950"/>
                  <a:gd name="connsiteY2" fmla="*/ 1404973 h 1407115"/>
                  <a:gd name="connsiteX3" fmla="*/ 1781175 w 5695950"/>
                  <a:gd name="connsiteY3" fmla="*/ 452473 h 1407115"/>
                  <a:gd name="connsiteX4" fmla="*/ 2809875 w 5695950"/>
                  <a:gd name="connsiteY4" fmla="*/ 481048 h 1407115"/>
                  <a:gd name="connsiteX5" fmla="*/ 3162300 w 5695950"/>
                  <a:gd name="connsiteY5" fmla="*/ 128623 h 1407115"/>
                  <a:gd name="connsiteX6" fmla="*/ 4010025 w 5695950"/>
                  <a:gd name="connsiteY6" fmla="*/ 23848 h 1407115"/>
                  <a:gd name="connsiteX7" fmla="*/ 4438650 w 5695950"/>
                  <a:gd name="connsiteY7" fmla="*/ 547723 h 1407115"/>
                  <a:gd name="connsiteX8" fmla="*/ 4829175 w 5695950"/>
                  <a:gd name="connsiteY8" fmla="*/ 100048 h 1407115"/>
                  <a:gd name="connsiteX9" fmla="*/ 5695950 w 5695950"/>
                  <a:gd name="connsiteY9" fmla="*/ 471523 h 1407115"/>
                  <a:gd name="connsiteX0" fmla="*/ 0 w 5591175"/>
                  <a:gd name="connsiteY0" fmla="*/ 1338298 h 1407115"/>
                  <a:gd name="connsiteX1" fmla="*/ 447675 w 5591175"/>
                  <a:gd name="connsiteY1" fmla="*/ 728698 h 1407115"/>
                  <a:gd name="connsiteX2" fmla="*/ 1076325 w 5591175"/>
                  <a:gd name="connsiteY2" fmla="*/ 1404973 h 1407115"/>
                  <a:gd name="connsiteX3" fmla="*/ 1676400 w 5591175"/>
                  <a:gd name="connsiteY3" fmla="*/ 452473 h 1407115"/>
                  <a:gd name="connsiteX4" fmla="*/ 2705100 w 5591175"/>
                  <a:gd name="connsiteY4" fmla="*/ 481048 h 1407115"/>
                  <a:gd name="connsiteX5" fmla="*/ 3057525 w 5591175"/>
                  <a:gd name="connsiteY5" fmla="*/ 128623 h 1407115"/>
                  <a:gd name="connsiteX6" fmla="*/ 3905250 w 5591175"/>
                  <a:gd name="connsiteY6" fmla="*/ 23848 h 1407115"/>
                  <a:gd name="connsiteX7" fmla="*/ 4333875 w 5591175"/>
                  <a:gd name="connsiteY7" fmla="*/ 547723 h 1407115"/>
                  <a:gd name="connsiteX8" fmla="*/ 4724400 w 5591175"/>
                  <a:gd name="connsiteY8" fmla="*/ 100048 h 1407115"/>
                  <a:gd name="connsiteX9" fmla="*/ 5591175 w 5591175"/>
                  <a:gd name="connsiteY9" fmla="*/ 471523 h 1407115"/>
                  <a:gd name="connsiteX0" fmla="*/ 0 w 5591175"/>
                  <a:gd name="connsiteY0" fmla="*/ 1344238 h 1413055"/>
                  <a:gd name="connsiteX1" fmla="*/ 447675 w 5591175"/>
                  <a:gd name="connsiteY1" fmla="*/ 734638 h 1413055"/>
                  <a:gd name="connsiteX2" fmla="*/ 1076325 w 5591175"/>
                  <a:gd name="connsiteY2" fmla="*/ 1410913 h 1413055"/>
                  <a:gd name="connsiteX3" fmla="*/ 1676400 w 5591175"/>
                  <a:gd name="connsiteY3" fmla="*/ 458413 h 1413055"/>
                  <a:gd name="connsiteX4" fmla="*/ 2009775 w 5591175"/>
                  <a:gd name="connsiteY4" fmla="*/ 715588 h 1413055"/>
                  <a:gd name="connsiteX5" fmla="*/ 3057525 w 5591175"/>
                  <a:gd name="connsiteY5" fmla="*/ 134563 h 1413055"/>
                  <a:gd name="connsiteX6" fmla="*/ 3905250 w 5591175"/>
                  <a:gd name="connsiteY6" fmla="*/ 29788 h 1413055"/>
                  <a:gd name="connsiteX7" fmla="*/ 4333875 w 5591175"/>
                  <a:gd name="connsiteY7" fmla="*/ 553663 h 1413055"/>
                  <a:gd name="connsiteX8" fmla="*/ 4724400 w 5591175"/>
                  <a:gd name="connsiteY8" fmla="*/ 105988 h 1413055"/>
                  <a:gd name="connsiteX9" fmla="*/ 5591175 w 5591175"/>
                  <a:gd name="connsiteY9" fmla="*/ 477463 h 1413055"/>
                  <a:gd name="connsiteX0" fmla="*/ 0 w 5591175"/>
                  <a:gd name="connsiteY0" fmla="*/ 1340300 h 1409117"/>
                  <a:gd name="connsiteX1" fmla="*/ 447675 w 5591175"/>
                  <a:gd name="connsiteY1" fmla="*/ 730700 h 1409117"/>
                  <a:gd name="connsiteX2" fmla="*/ 1076325 w 5591175"/>
                  <a:gd name="connsiteY2" fmla="*/ 1406975 h 1409117"/>
                  <a:gd name="connsiteX3" fmla="*/ 1676400 w 5591175"/>
                  <a:gd name="connsiteY3" fmla="*/ 454475 h 1409117"/>
                  <a:gd name="connsiteX4" fmla="*/ 2257425 w 5591175"/>
                  <a:gd name="connsiteY4" fmla="*/ 568775 h 1409117"/>
                  <a:gd name="connsiteX5" fmla="*/ 3057525 w 5591175"/>
                  <a:gd name="connsiteY5" fmla="*/ 130625 h 1409117"/>
                  <a:gd name="connsiteX6" fmla="*/ 3905250 w 5591175"/>
                  <a:gd name="connsiteY6" fmla="*/ 25850 h 1409117"/>
                  <a:gd name="connsiteX7" fmla="*/ 4333875 w 5591175"/>
                  <a:gd name="connsiteY7" fmla="*/ 549725 h 1409117"/>
                  <a:gd name="connsiteX8" fmla="*/ 4724400 w 5591175"/>
                  <a:gd name="connsiteY8" fmla="*/ 102050 h 1409117"/>
                  <a:gd name="connsiteX9" fmla="*/ 5591175 w 5591175"/>
                  <a:gd name="connsiteY9" fmla="*/ 473525 h 1409117"/>
                  <a:gd name="connsiteX0" fmla="*/ 0 w 5591175"/>
                  <a:gd name="connsiteY0" fmla="*/ 1346361 h 1415178"/>
                  <a:gd name="connsiteX1" fmla="*/ 447675 w 5591175"/>
                  <a:gd name="connsiteY1" fmla="*/ 736761 h 1415178"/>
                  <a:gd name="connsiteX2" fmla="*/ 1076325 w 5591175"/>
                  <a:gd name="connsiteY2" fmla="*/ 1413036 h 1415178"/>
                  <a:gd name="connsiteX3" fmla="*/ 1676400 w 5591175"/>
                  <a:gd name="connsiteY3" fmla="*/ 460536 h 1415178"/>
                  <a:gd name="connsiteX4" fmla="*/ 2324100 w 5591175"/>
                  <a:gd name="connsiteY4" fmla="*/ 784386 h 1415178"/>
                  <a:gd name="connsiteX5" fmla="*/ 3057525 w 5591175"/>
                  <a:gd name="connsiteY5" fmla="*/ 136686 h 1415178"/>
                  <a:gd name="connsiteX6" fmla="*/ 3905250 w 5591175"/>
                  <a:gd name="connsiteY6" fmla="*/ 31911 h 1415178"/>
                  <a:gd name="connsiteX7" fmla="*/ 4333875 w 5591175"/>
                  <a:gd name="connsiteY7" fmla="*/ 555786 h 1415178"/>
                  <a:gd name="connsiteX8" fmla="*/ 4724400 w 5591175"/>
                  <a:gd name="connsiteY8" fmla="*/ 108111 h 1415178"/>
                  <a:gd name="connsiteX9" fmla="*/ 5591175 w 5591175"/>
                  <a:gd name="connsiteY9" fmla="*/ 479586 h 1415178"/>
                  <a:gd name="connsiteX0" fmla="*/ 0 w 5591175"/>
                  <a:gd name="connsiteY0" fmla="*/ 1327099 h 1395916"/>
                  <a:gd name="connsiteX1" fmla="*/ 447675 w 5591175"/>
                  <a:gd name="connsiteY1" fmla="*/ 717499 h 1395916"/>
                  <a:gd name="connsiteX2" fmla="*/ 1076325 w 5591175"/>
                  <a:gd name="connsiteY2" fmla="*/ 1393774 h 1395916"/>
                  <a:gd name="connsiteX3" fmla="*/ 1676400 w 5591175"/>
                  <a:gd name="connsiteY3" fmla="*/ 441274 h 1395916"/>
                  <a:gd name="connsiteX4" fmla="*/ 2324100 w 5591175"/>
                  <a:gd name="connsiteY4" fmla="*/ 765124 h 1395916"/>
                  <a:gd name="connsiteX5" fmla="*/ 2895600 w 5591175"/>
                  <a:gd name="connsiteY5" fmla="*/ 212674 h 1395916"/>
                  <a:gd name="connsiteX6" fmla="*/ 3905250 w 5591175"/>
                  <a:gd name="connsiteY6" fmla="*/ 12649 h 1395916"/>
                  <a:gd name="connsiteX7" fmla="*/ 4333875 w 5591175"/>
                  <a:gd name="connsiteY7" fmla="*/ 536524 h 1395916"/>
                  <a:gd name="connsiteX8" fmla="*/ 4724400 w 5591175"/>
                  <a:gd name="connsiteY8" fmla="*/ 88849 h 1395916"/>
                  <a:gd name="connsiteX9" fmla="*/ 5591175 w 5591175"/>
                  <a:gd name="connsiteY9" fmla="*/ 460324 h 1395916"/>
                  <a:gd name="connsiteX0" fmla="*/ 0 w 5591175"/>
                  <a:gd name="connsiteY0" fmla="*/ 1239066 h 1307883"/>
                  <a:gd name="connsiteX1" fmla="*/ 447675 w 5591175"/>
                  <a:gd name="connsiteY1" fmla="*/ 629466 h 1307883"/>
                  <a:gd name="connsiteX2" fmla="*/ 1076325 w 5591175"/>
                  <a:gd name="connsiteY2" fmla="*/ 1305741 h 1307883"/>
                  <a:gd name="connsiteX3" fmla="*/ 1676400 w 5591175"/>
                  <a:gd name="connsiteY3" fmla="*/ 353241 h 1307883"/>
                  <a:gd name="connsiteX4" fmla="*/ 2324100 w 5591175"/>
                  <a:gd name="connsiteY4" fmla="*/ 677091 h 1307883"/>
                  <a:gd name="connsiteX5" fmla="*/ 2895600 w 5591175"/>
                  <a:gd name="connsiteY5" fmla="*/ 124641 h 1307883"/>
                  <a:gd name="connsiteX6" fmla="*/ 3238500 w 5591175"/>
                  <a:gd name="connsiteY6" fmla="*/ 667566 h 1307883"/>
                  <a:gd name="connsiteX7" fmla="*/ 4333875 w 5591175"/>
                  <a:gd name="connsiteY7" fmla="*/ 448491 h 1307883"/>
                  <a:gd name="connsiteX8" fmla="*/ 4724400 w 5591175"/>
                  <a:gd name="connsiteY8" fmla="*/ 816 h 1307883"/>
                  <a:gd name="connsiteX9" fmla="*/ 5591175 w 5591175"/>
                  <a:gd name="connsiteY9" fmla="*/ 372291 h 1307883"/>
                  <a:gd name="connsiteX0" fmla="*/ 0 w 5591175"/>
                  <a:gd name="connsiteY0" fmla="*/ 1258981 h 1327798"/>
                  <a:gd name="connsiteX1" fmla="*/ 447675 w 5591175"/>
                  <a:gd name="connsiteY1" fmla="*/ 649381 h 1327798"/>
                  <a:gd name="connsiteX2" fmla="*/ 1076325 w 5591175"/>
                  <a:gd name="connsiteY2" fmla="*/ 1325656 h 1327798"/>
                  <a:gd name="connsiteX3" fmla="*/ 1676400 w 5591175"/>
                  <a:gd name="connsiteY3" fmla="*/ 373156 h 1327798"/>
                  <a:gd name="connsiteX4" fmla="*/ 2324100 w 5591175"/>
                  <a:gd name="connsiteY4" fmla="*/ 697006 h 1327798"/>
                  <a:gd name="connsiteX5" fmla="*/ 2895600 w 5591175"/>
                  <a:gd name="connsiteY5" fmla="*/ 144556 h 1327798"/>
                  <a:gd name="connsiteX6" fmla="*/ 3238500 w 5591175"/>
                  <a:gd name="connsiteY6" fmla="*/ 687481 h 1327798"/>
                  <a:gd name="connsiteX7" fmla="*/ 3524250 w 5591175"/>
                  <a:gd name="connsiteY7" fmla="*/ 115981 h 1327798"/>
                  <a:gd name="connsiteX8" fmla="*/ 4724400 w 5591175"/>
                  <a:gd name="connsiteY8" fmla="*/ 20731 h 1327798"/>
                  <a:gd name="connsiteX9" fmla="*/ 5591175 w 5591175"/>
                  <a:gd name="connsiteY9" fmla="*/ 392206 h 1327798"/>
                  <a:gd name="connsiteX0" fmla="*/ 0 w 5591175"/>
                  <a:gd name="connsiteY0" fmla="*/ 1247276 h 1316093"/>
                  <a:gd name="connsiteX1" fmla="*/ 447675 w 5591175"/>
                  <a:gd name="connsiteY1" fmla="*/ 637676 h 1316093"/>
                  <a:gd name="connsiteX2" fmla="*/ 1076325 w 5591175"/>
                  <a:gd name="connsiteY2" fmla="*/ 1313951 h 1316093"/>
                  <a:gd name="connsiteX3" fmla="*/ 1676400 w 5591175"/>
                  <a:gd name="connsiteY3" fmla="*/ 361451 h 1316093"/>
                  <a:gd name="connsiteX4" fmla="*/ 2324100 w 5591175"/>
                  <a:gd name="connsiteY4" fmla="*/ 685301 h 1316093"/>
                  <a:gd name="connsiteX5" fmla="*/ 2895600 w 5591175"/>
                  <a:gd name="connsiteY5" fmla="*/ 132851 h 1316093"/>
                  <a:gd name="connsiteX6" fmla="*/ 3238500 w 5591175"/>
                  <a:gd name="connsiteY6" fmla="*/ 675776 h 1316093"/>
                  <a:gd name="connsiteX7" fmla="*/ 3524250 w 5591175"/>
                  <a:gd name="connsiteY7" fmla="*/ 104276 h 1316093"/>
                  <a:gd name="connsiteX8" fmla="*/ 3524248 w 5591175"/>
                  <a:gd name="connsiteY8" fmla="*/ 113801 h 1316093"/>
                  <a:gd name="connsiteX9" fmla="*/ 4724400 w 5591175"/>
                  <a:gd name="connsiteY9" fmla="*/ 9026 h 1316093"/>
                  <a:gd name="connsiteX10" fmla="*/ 5591175 w 5591175"/>
                  <a:gd name="connsiteY10" fmla="*/ 380501 h 1316093"/>
                  <a:gd name="connsiteX0" fmla="*/ 0 w 5591175"/>
                  <a:gd name="connsiteY0" fmla="*/ 1238265 h 1307082"/>
                  <a:gd name="connsiteX1" fmla="*/ 447675 w 5591175"/>
                  <a:gd name="connsiteY1" fmla="*/ 628665 h 1307082"/>
                  <a:gd name="connsiteX2" fmla="*/ 1076325 w 5591175"/>
                  <a:gd name="connsiteY2" fmla="*/ 1304940 h 1307082"/>
                  <a:gd name="connsiteX3" fmla="*/ 1676400 w 5591175"/>
                  <a:gd name="connsiteY3" fmla="*/ 352440 h 1307082"/>
                  <a:gd name="connsiteX4" fmla="*/ 2324100 w 5591175"/>
                  <a:gd name="connsiteY4" fmla="*/ 676290 h 1307082"/>
                  <a:gd name="connsiteX5" fmla="*/ 2895600 w 5591175"/>
                  <a:gd name="connsiteY5" fmla="*/ 123840 h 1307082"/>
                  <a:gd name="connsiteX6" fmla="*/ 3238500 w 5591175"/>
                  <a:gd name="connsiteY6" fmla="*/ 666765 h 1307082"/>
                  <a:gd name="connsiteX7" fmla="*/ 3524250 w 5591175"/>
                  <a:gd name="connsiteY7" fmla="*/ 95265 h 1307082"/>
                  <a:gd name="connsiteX8" fmla="*/ 3543298 w 5591175"/>
                  <a:gd name="connsiteY8" fmla="*/ 381015 h 1307082"/>
                  <a:gd name="connsiteX9" fmla="*/ 4724400 w 5591175"/>
                  <a:gd name="connsiteY9" fmla="*/ 15 h 1307082"/>
                  <a:gd name="connsiteX10" fmla="*/ 5591175 w 5591175"/>
                  <a:gd name="connsiteY10" fmla="*/ 371490 h 1307082"/>
                  <a:gd name="connsiteX0" fmla="*/ 0 w 5591175"/>
                  <a:gd name="connsiteY0" fmla="*/ 1278274 h 1347091"/>
                  <a:gd name="connsiteX1" fmla="*/ 447675 w 5591175"/>
                  <a:gd name="connsiteY1" fmla="*/ 668674 h 1347091"/>
                  <a:gd name="connsiteX2" fmla="*/ 1076325 w 5591175"/>
                  <a:gd name="connsiteY2" fmla="*/ 1344949 h 1347091"/>
                  <a:gd name="connsiteX3" fmla="*/ 1676400 w 5591175"/>
                  <a:gd name="connsiteY3" fmla="*/ 392449 h 1347091"/>
                  <a:gd name="connsiteX4" fmla="*/ 2324100 w 5591175"/>
                  <a:gd name="connsiteY4" fmla="*/ 716299 h 1347091"/>
                  <a:gd name="connsiteX5" fmla="*/ 2895600 w 5591175"/>
                  <a:gd name="connsiteY5" fmla="*/ 163849 h 1347091"/>
                  <a:gd name="connsiteX6" fmla="*/ 3238500 w 5591175"/>
                  <a:gd name="connsiteY6" fmla="*/ 706774 h 1347091"/>
                  <a:gd name="connsiteX7" fmla="*/ 3524250 w 5591175"/>
                  <a:gd name="connsiteY7" fmla="*/ 135274 h 1347091"/>
                  <a:gd name="connsiteX8" fmla="*/ 4000498 w 5591175"/>
                  <a:gd name="connsiteY8" fmla="*/ 20974 h 1347091"/>
                  <a:gd name="connsiteX9" fmla="*/ 4724400 w 5591175"/>
                  <a:gd name="connsiteY9" fmla="*/ 40024 h 1347091"/>
                  <a:gd name="connsiteX10" fmla="*/ 5591175 w 5591175"/>
                  <a:gd name="connsiteY10" fmla="*/ 411499 h 1347091"/>
                  <a:gd name="connsiteX0" fmla="*/ 0 w 5591175"/>
                  <a:gd name="connsiteY0" fmla="*/ 1238729 h 1307546"/>
                  <a:gd name="connsiteX1" fmla="*/ 447675 w 5591175"/>
                  <a:gd name="connsiteY1" fmla="*/ 629129 h 1307546"/>
                  <a:gd name="connsiteX2" fmla="*/ 1076325 w 5591175"/>
                  <a:gd name="connsiteY2" fmla="*/ 1305404 h 1307546"/>
                  <a:gd name="connsiteX3" fmla="*/ 1676400 w 5591175"/>
                  <a:gd name="connsiteY3" fmla="*/ 352904 h 1307546"/>
                  <a:gd name="connsiteX4" fmla="*/ 2324100 w 5591175"/>
                  <a:gd name="connsiteY4" fmla="*/ 676754 h 1307546"/>
                  <a:gd name="connsiteX5" fmla="*/ 2895600 w 5591175"/>
                  <a:gd name="connsiteY5" fmla="*/ 124304 h 1307546"/>
                  <a:gd name="connsiteX6" fmla="*/ 3238500 w 5591175"/>
                  <a:gd name="connsiteY6" fmla="*/ 667229 h 1307546"/>
                  <a:gd name="connsiteX7" fmla="*/ 3524250 w 5591175"/>
                  <a:gd name="connsiteY7" fmla="*/ 95729 h 1307546"/>
                  <a:gd name="connsiteX8" fmla="*/ 4019548 w 5591175"/>
                  <a:gd name="connsiteY8" fmla="*/ 429104 h 1307546"/>
                  <a:gd name="connsiteX9" fmla="*/ 4724400 w 5591175"/>
                  <a:gd name="connsiteY9" fmla="*/ 479 h 1307546"/>
                  <a:gd name="connsiteX10" fmla="*/ 5591175 w 5591175"/>
                  <a:gd name="connsiteY10" fmla="*/ 371954 h 1307546"/>
                  <a:gd name="connsiteX0" fmla="*/ 0 w 5591175"/>
                  <a:gd name="connsiteY0" fmla="*/ 1242014 h 1310831"/>
                  <a:gd name="connsiteX1" fmla="*/ 447675 w 5591175"/>
                  <a:gd name="connsiteY1" fmla="*/ 632414 h 1310831"/>
                  <a:gd name="connsiteX2" fmla="*/ 1076325 w 5591175"/>
                  <a:gd name="connsiteY2" fmla="*/ 1308689 h 1310831"/>
                  <a:gd name="connsiteX3" fmla="*/ 1676400 w 5591175"/>
                  <a:gd name="connsiteY3" fmla="*/ 356189 h 1310831"/>
                  <a:gd name="connsiteX4" fmla="*/ 2324100 w 5591175"/>
                  <a:gd name="connsiteY4" fmla="*/ 680039 h 1310831"/>
                  <a:gd name="connsiteX5" fmla="*/ 2895600 w 5591175"/>
                  <a:gd name="connsiteY5" fmla="*/ 127589 h 1310831"/>
                  <a:gd name="connsiteX6" fmla="*/ 3238500 w 5591175"/>
                  <a:gd name="connsiteY6" fmla="*/ 670514 h 1310831"/>
                  <a:gd name="connsiteX7" fmla="*/ 3524250 w 5591175"/>
                  <a:gd name="connsiteY7" fmla="*/ 99014 h 1310831"/>
                  <a:gd name="connsiteX8" fmla="*/ 4019548 w 5591175"/>
                  <a:gd name="connsiteY8" fmla="*/ 556214 h 1310831"/>
                  <a:gd name="connsiteX9" fmla="*/ 4724400 w 5591175"/>
                  <a:gd name="connsiteY9" fmla="*/ 3764 h 1310831"/>
                  <a:gd name="connsiteX10" fmla="*/ 5591175 w 5591175"/>
                  <a:gd name="connsiteY10" fmla="*/ 375239 h 1310831"/>
                  <a:gd name="connsiteX0" fmla="*/ 0 w 5591175"/>
                  <a:gd name="connsiteY0" fmla="*/ 1242014 h 1310831"/>
                  <a:gd name="connsiteX1" fmla="*/ 447675 w 5591175"/>
                  <a:gd name="connsiteY1" fmla="*/ 632414 h 1310831"/>
                  <a:gd name="connsiteX2" fmla="*/ 1076325 w 5591175"/>
                  <a:gd name="connsiteY2" fmla="*/ 1308689 h 1310831"/>
                  <a:gd name="connsiteX3" fmla="*/ 1676400 w 5591175"/>
                  <a:gd name="connsiteY3" fmla="*/ 356189 h 1310831"/>
                  <a:gd name="connsiteX4" fmla="*/ 2324100 w 5591175"/>
                  <a:gd name="connsiteY4" fmla="*/ 680039 h 1310831"/>
                  <a:gd name="connsiteX5" fmla="*/ 2895600 w 5591175"/>
                  <a:gd name="connsiteY5" fmla="*/ 127589 h 1310831"/>
                  <a:gd name="connsiteX6" fmla="*/ 3238500 w 5591175"/>
                  <a:gd name="connsiteY6" fmla="*/ 670514 h 1310831"/>
                  <a:gd name="connsiteX7" fmla="*/ 3676650 w 5591175"/>
                  <a:gd name="connsiteY7" fmla="*/ 22814 h 1310831"/>
                  <a:gd name="connsiteX8" fmla="*/ 4019548 w 5591175"/>
                  <a:gd name="connsiteY8" fmla="*/ 556214 h 1310831"/>
                  <a:gd name="connsiteX9" fmla="*/ 4724400 w 5591175"/>
                  <a:gd name="connsiteY9" fmla="*/ 3764 h 1310831"/>
                  <a:gd name="connsiteX10" fmla="*/ 5591175 w 5591175"/>
                  <a:gd name="connsiteY10" fmla="*/ 375239 h 1310831"/>
                  <a:gd name="connsiteX0" fmla="*/ 0 w 5591175"/>
                  <a:gd name="connsiteY0" fmla="*/ 1270093 h 1338910"/>
                  <a:gd name="connsiteX1" fmla="*/ 447675 w 5591175"/>
                  <a:gd name="connsiteY1" fmla="*/ 660493 h 1338910"/>
                  <a:gd name="connsiteX2" fmla="*/ 1076325 w 5591175"/>
                  <a:gd name="connsiteY2" fmla="*/ 1336768 h 1338910"/>
                  <a:gd name="connsiteX3" fmla="*/ 1676400 w 5591175"/>
                  <a:gd name="connsiteY3" fmla="*/ 384268 h 1338910"/>
                  <a:gd name="connsiteX4" fmla="*/ 2324100 w 5591175"/>
                  <a:gd name="connsiteY4" fmla="*/ 708118 h 1338910"/>
                  <a:gd name="connsiteX5" fmla="*/ 2895600 w 5591175"/>
                  <a:gd name="connsiteY5" fmla="*/ 155668 h 1338910"/>
                  <a:gd name="connsiteX6" fmla="*/ 3238500 w 5591175"/>
                  <a:gd name="connsiteY6" fmla="*/ 698593 h 1338910"/>
                  <a:gd name="connsiteX7" fmla="*/ 3676650 w 5591175"/>
                  <a:gd name="connsiteY7" fmla="*/ 50893 h 1338910"/>
                  <a:gd name="connsiteX8" fmla="*/ 4019548 w 5591175"/>
                  <a:gd name="connsiteY8" fmla="*/ 584293 h 1338910"/>
                  <a:gd name="connsiteX9" fmla="*/ 4724400 w 5591175"/>
                  <a:gd name="connsiteY9" fmla="*/ 3268 h 1338910"/>
                  <a:gd name="connsiteX10" fmla="*/ 5591175 w 5591175"/>
                  <a:gd name="connsiteY10" fmla="*/ 403318 h 1338910"/>
                  <a:gd name="connsiteX0" fmla="*/ 0 w 5591175"/>
                  <a:gd name="connsiteY0" fmla="*/ 1295474 h 1364291"/>
                  <a:gd name="connsiteX1" fmla="*/ 447675 w 5591175"/>
                  <a:gd name="connsiteY1" fmla="*/ 685874 h 1364291"/>
                  <a:gd name="connsiteX2" fmla="*/ 1076325 w 5591175"/>
                  <a:gd name="connsiteY2" fmla="*/ 1362149 h 1364291"/>
                  <a:gd name="connsiteX3" fmla="*/ 1676400 w 5591175"/>
                  <a:gd name="connsiteY3" fmla="*/ 409649 h 1364291"/>
                  <a:gd name="connsiteX4" fmla="*/ 2324100 w 5591175"/>
                  <a:gd name="connsiteY4" fmla="*/ 733499 h 1364291"/>
                  <a:gd name="connsiteX5" fmla="*/ 2895600 w 5591175"/>
                  <a:gd name="connsiteY5" fmla="*/ 181049 h 1364291"/>
                  <a:gd name="connsiteX6" fmla="*/ 3238500 w 5591175"/>
                  <a:gd name="connsiteY6" fmla="*/ 723974 h 1364291"/>
                  <a:gd name="connsiteX7" fmla="*/ 3676650 w 5591175"/>
                  <a:gd name="connsiteY7" fmla="*/ 76274 h 1364291"/>
                  <a:gd name="connsiteX8" fmla="*/ 4019548 w 5591175"/>
                  <a:gd name="connsiteY8" fmla="*/ 609674 h 1364291"/>
                  <a:gd name="connsiteX9" fmla="*/ 4724400 w 5591175"/>
                  <a:gd name="connsiteY9" fmla="*/ 28649 h 1364291"/>
                  <a:gd name="connsiteX10" fmla="*/ 5153023 w 5591175"/>
                  <a:gd name="connsiteY10" fmla="*/ 123899 h 1364291"/>
                  <a:gd name="connsiteX11" fmla="*/ 5591175 w 5591175"/>
                  <a:gd name="connsiteY11" fmla="*/ 428699 h 1364291"/>
                  <a:gd name="connsiteX0" fmla="*/ 0 w 5591175"/>
                  <a:gd name="connsiteY0" fmla="*/ 1273927 h 1342744"/>
                  <a:gd name="connsiteX1" fmla="*/ 447675 w 5591175"/>
                  <a:gd name="connsiteY1" fmla="*/ 664327 h 1342744"/>
                  <a:gd name="connsiteX2" fmla="*/ 1076325 w 5591175"/>
                  <a:gd name="connsiteY2" fmla="*/ 1340602 h 1342744"/>
                  <a:gd name="connsiteX3" fmla="*/ 1676400 w 5591175"/>
                  <a:gd name="connsiteY3" fmla="*/ 388102 h 1342744"/>
                  <a:gd name="connsiteX4" fmla="*/ 2324100 w 5591175"/>
                  <a:gd name="connsiteY4" fmla="*/ 711952 h 1342744"/>
                  <a:gd name="connsiteX5" fmla="*/ 2895600 w 5591175"/>
                  <a:gd name="connsiteY5" fmla="*/ 159502 h 1342744"/>
                  <a:gd name="connsiteX6" fmla="*/ 3238500 w 5591175"/>
                  <a:gd name="connsiteY6" fmla="*/ 702427 h 1342744"/>
                  <a:gd name="connsiteX7" fmla="*/ 3676650 w 5591175"/>
                  <a:gd name="connsiteY7" fmla="*/ 54727 h 1342744"/>
                  <a:gd name="connsiteX8" fmla="*/ 4019548 w 5591175"/>
                  <a:gd name="connsiteY8" fmla="*/ 588127 h 1342744"/>
                  <a:gd name="connsiteX9" fmla="*/ 4724400 w 5591175"/>
                  <a:gd name="connsiteY9" fmla="*/ 7102 h 1342744"/>
                  <a:gd name="connsiteX10" fmla="*/ 5153023 w 5591175"/>
                  <a:gd name="connsiteY10" fmla="*/ 273802 h 1342744"/>
                  <a:gd name="connsiteX11" fmla="*/ 5591175 w 5591175"/>
                  <a:gd name="connsiteY11" fmla="*/ 407152 h 1342744"/>
                  <a:gd name="connsiteX0" fmla="*/ 0 w 5581650"/>
                  <a:gd name="connsiteY0" fmla="*/ 1273927 h 1342744"/>
                  <a:gd name="connsiteX1" fmla="*/ 447675 w 5581650"/>
                  <a:gd name="connsiteY1" fmla="*/ 664327 h 1342744"/>
                  <a:gd name="connsiteX2" fmla="*/ 1076325 w 5581650"/>
                  <a:gd name="connsiteY2" fmla="*/ 1340602 h 1342744"/>
                  <a:gd name="connsiteX3" fmla="*/ 1676400 w 5581650"/>
                  <a:gd name="connsiteY3" fmla="*/ 388102 h 1342744"/>
                  <a:gd name="connsiteX4" fmla="*/ 2324100 w 5581650"/>
                  <a:gd name="connsiteY4" fmla="*/ 711952 h 1342744"/>
                  <a:gd name="connsiteX5" fmla="*/ 2895600 w 5581650"/>
                  <a:gd name="connsiteY5" fmla="*/ 159502 h 1342744"/>
                  <a:gd name="connsiteX6" fmla="*/ 3238500 w 5581650"/>
                  <a:gd name="connsiteY6" fmla="*/ 702427 h 1342744"/>
                  <a:gd name="connsiteX7" fmla="*/ 3676650 w 5581650"/>
                  <a:gd name="connsiteY7" fmla="*/ 54727 h 1342744"/>
                  <a:gd name="connsiteX8" fmla="*/ 4019548 w 5581650"/>
                  <a:gd name="connsiteY8" fmla="*/ 588127 h 1342744"/>
                  <a:gd name="connsiteX9" fmla="*/ 4724400 w 5581650"/>
                  <a:gd name="connsiteY9" fmla="*/ 7102 h 1342744"/>
                  <a:gd name="connsiteX10" fmla="*/ 5153023 w 5581650"/>
                  <a:gd name="connsiteY10" fmla="*/ 273802 h 1342744"/>
                  <a:gd name="connsiteX11" fmla="*/ 5581650 w 5581650"/>
                  <a:gd name="connsiteY11" fmla="*/ 216652 h 1342744"/>
                  <a:gd name="connsiteX0" fmla="*/ 0 w 5581650"/>
                  <a:gd name="connsiteY0" fmla="*/ 1219669 h 1288486"/>
                  <a:gd name="connsiteX1" fmla="*/ 447675 w 5581650"/>
                  <a:gd name="connsiteY1" fmla="*/ 610069 h 1288486"/>
                  <a:gd name="connsiteX2" fmla="*/ 1076325 w 5581650"/>
                  <a:gd name="connsiteY2" fmla="*/ 1286344 h 1288486"/>
                  <a:gd name="connsiteX3" fmla="*/ 1676400 w 5581650"/>
                  <a:gd name="connsiteY3" fmla="*/ 333844 h 1288486"/>
                  <a:gd name="connsiteX4" fmla="*/ 2324100 w 5581650"/>
                  <a:gd name="connsiteY4" fmla="*/ 657694 h 1288486"/>
                  <a:gd name="connsiteX5" fmla="*/ 2895600 w 5581650"/>
                  <a:gd name="connsiteY5" fmla="*/ 105244 h 1288486"/>
                  <a:gd name="connsiteX6" fmla="*/ 3238500 w 5581650"/>
                  <a:gd name="connsiteY6" fmla="*/ 648169 h 1288486"/>
                  <a:gd name="connsiteX7" fmla="*/ 3676650 w 5581650"/>
                  <a:gd name="connsiteY7" fmla="*/ 469 h 1288486"/>
                  <a:gd name="connsiteX8" fmla="*/ 4019548 w 5581650"/>
                  <a:gd name="connsiteY8" fmla="*/ 533869 h 1288486"/>
                  <a:gd name="connsiteX9" fmla="*/ 4724400 w 5581650"/>
                  <a:gd name="connsiteY9" fmla="*/ 295744 h 1288486"/>
                  <a:gd name="connsiteX10" fmla="*/ 5153023 w 5581650"/>
                  <a:gd name="connsiteY10" fmla="*/ 219544 h 1288486"/>
                  <a:gd name="connsiteX11" fmla="*/ 5581650 w 5581650"/>
                  <a:gd name="connsiteY11" fmla="*/ 162394 h 1288486"/>
                  <a:gd name="connsiteX0" fmla="*/ 0 w 5581650"/>
                  <a:gd name="connsiteY0" fmla="*/ 1219669 h 1288486"/>
                  <a:gd name="connsiteX1" fmla="*/ 447675 w 5581650"/>
                  <a:gd name="connsiteY1" fmla="*/ 610069 h 1288486"/>
                  <a:gd name="connsiteX2" fmla="*/ 1076325 w 5581650"/>
                  <a:gd name="connsiteY2" fmla="*/ 1286344 h 1288486"/>
                  <a:gd name="connsiteX3" fmla="*/ 1676400 w 5581650"/>
                  <a:gd name="connsiteY3" fmla="*/ 333844 h 1288486"/>
                  <a:gd name="connsiteX4" fmla="*/ 2324100 w 5581650"/>
                  <a:gd name="connsiteY4" fmla="*/ 657694 h 1288486"/>
                  <a:gd name="connsiteX5" fmla="*/ 2895600 w 5581650"/>
                  <a:gd name="connsiteY5" fmla="*/ 105244 h 1288486"/>
                  <a:gd name="connsiteX6" fmla="*/ 3238500 w 5581650"/>
                  <a:gd name="connsiteY6" fmla="*/ 648169 h 1288486"/>
                  <a:gd name="connsiteX7" fmla="*/ 3676650 w 5581650"/>
                  <a:gd name="connsiteY7" fmla="*/ 469 h 1288486"/>
                  <a:gd name="connsiteX8" fmla="*/ 4019548 w 5581650"/>
                  <a:gd name="connsiteY8" fmla="*/ 533869 h 1288486"/>
                  <a:gd name="connsiteX9" fmla="*/ 4724400 w 5581650"/>
                  <a:gd name="connsiteY9" fmla="*/ 295744 h 1288486"/>
                  <a:gd name="connsiteX10" fmla="*/ 5105398 w 5581650"/>
                  <a:gd name="connsiteY10" fmla="*/ 638644 h 1288486"/>
                  <a:gd name="connsiteX11" fmla="*/ 5581650 w 5581650"/>
                  <a:gd name="connsiteY11" fmla="*/ 162394 h 1288486"/>
                  <a:gd name="connsiteX0" fmla="*/ 0 w 5581650"/>
                  <a:gd name="connsiteY0" fmla="*/ 1219669 h 1288486"/>
                  <a:gd name="connsiteX1" fmla="*/ 447675 w 5581650"/>
                  <a:gd name="connsiteY1" fmla="*/ 610069 h 1288486"/>
                  <a:gd name="connsiteX2" fmla="*/ 1076325 w 5581650"/>
                  <a:gd name="connsiteY2" fmla="*/ 1286344 h 1288486"/>
                  <a:gd name="connsiteX3" fmla="*/ 1676400 w 5581650"/>
                  <a:gd name="connsiteY3" fmla="*/ 333844 h 1288486"/>
                  <a:gd name="connsiteX4" fmla="*/ 2324100 w 5581650"/>
                  <a:gd name="connsiteY4" fmla="*/ 657694 h 1288486"/>
                  <a:gd name="connsiteX5" fmla="*/ 2895600 w 5581650"/>
                  <a:gd name="connsiteY5" fmla="*/ 105244 h 1288486"/>
                  <a:gd name="connsiteX6" fmla="*/ 3238500 w 5581650"/>
                  <a:gd name="connsiteY6" fmla="*/ 648169 h 1288486"/>
                  <a:gd name="connsiteX7" fmla="*/ 3676650 w 5581650"/>
                  <a:gd name="connsiteY7" fmla="*/ 469 h 1288486"/>
                  <a:gd name="connsiteX8" fmla="*/ 4019548 w 5581650"/>
                  <a:gd name="connsiteY8" fmla="*/ 533869 h 1288486"/>
                  <a:gd name="connsiteX9" fmla="*/ 4724400 w 5581650"/>
                  <a:gd name="connsiteY9" fmla="*/ 248119 h 1288486"/>
                  <a:gd name="connsiteX10" fmla="*/ 5105398 w 5581650"/>
                  <a:gd name="connsiteY10" fmla="*/ 638644 h 1288486"/>
                  <a:gd name="connsiteX11" fmla="*/ 5581650 w 5581650"/>
                  <a:gd name="connsiteY11" fmla="*/ 162394 h 1288486"/>
                  <a:gd name="connsiteX0" fmla="*/ 0 w 5581650"/>
                  <a:gd name="connsiteY0" fmla="*/ 1219669 h 1288486"/>
                  <a:gd name="connsiteX1" fmla="*/ 447675 w 5581650"/>
                  <a:gd name="connsiteY1" fmla="*/ 610069 h 1288486"/>
                  <a:gd name="connsiteX2" fmla="*/ 1076325 w 5581650"/>
                  <a:gd name="connsiteY2" fmla="*/ 1286344 h 1288486"/>
                  <a:gd name="connsiteX3" fmla="*/ 1676400 w 5581650"/>
                  <a:gd name="connsiteY3" fmla="*/ 333844 h 1288486"/>
                  <a:gd name="connsiteX4" fmla="*/ 2324100 w 5581650"/>
                  <a:gd name="connsiteY4" fmla="*/ 657694 h 1288486"/>
                  <a:gd name="connsiteX5" fmla="*/ 2895600 w 5581650"/>
                  <a:gd name="connsiteY5" fmla="*/ 105244 h 1288486"/>
                  <a:gd name="connsiteX6" fmla="*/ 3238500 w 5581650"/>
                  <a:gd name="connsiteY6" fmla="*/ 648169 h 1288486"/>
                  <a:gd name="connsiteX7" fmla="*/ 3676650 w 5581650"/>
                  <a:gd name="connsiteY7" fmla="*/ 469 h 1288486"/>
                  <a:gd name="connsiteX8" fmla="*/ 4019548 w 5581650"/>
                  <a:gd name="connsiteY8" fmla="*/ 533869 h 1288486"/>
                  <a:gd name="connsiteX9" fmla="*/ 4714875 w 5581650"/>
                  <a:gd name="connsiteY9" fmla="*/ 143344 h 1288486"/>
                  <a:gd name="connsiteX10" fmla="*/ 5105398 w 5581650"/>
                  <a:gd name="connsiteY10" fmla="*/ 638644 h 1288486"/>
                  <a:gd name="connsiteX11" fmla="*/ 5581650 w 5581650"/>
                  <a:gd name="connsiteY11" fmla="*/ 162394 h 1288486"/>
                  <a:gd name="connsiteX0" fmla="*/ 0 w 5581650"/>
                  <a:gd name="connsiteY0" fmla="*/ 1220008 h 1288825"/>
                  <a:gd name="connsiteX1" fmla="*/ 447675 w 5581650"/>
                  <a:gd name="connsiteY1" fmla="*/ 610408 h 1288825"/>
                  <a:gd name="connsiteX2" fmla="*/ 1076325 w 5581650"/>
                  <a:gd name="connsiteY2" fmla="*/ 1286683 h 1288825"/>
                  <a:gd name="connsiteX3" fmla="*/ 1676400 w 5581650"/>
                  <a:gd name="connsiteY3" fmla="*/ 334183 h 1288825"/>
                  <a:gd name="connsiteX4" fmla="*/ 2324100 w 5581650"/>
                  <a:gd name="connsiteY4" fmla="*/ 658033 h 1288825"/>
                  <a:gd name="connsiteX5" fmla="*/ 2895600 w 5581650"/>
                  <a:gd name="connsiteY5" fmla="*/ 105583 h 1288825"/>
                  <a:gd name="connsiteX6" fmla="*/ 3238500 w 5581650"/>
                  <a:gd name="connsiteY6" fmla="*/ 648508 h 1288825"/>
                  <a:gd name="connsiteX7" fmla="*/ 3676650 w 5581650"/>
                  <a:gd name="connsiteY7" fmla="*/ 808 h 1288825"/>
                  <a:gd name="connsiteX8" fmla="*/ 4010023 w 5581650"/>
                  <a:gd name="connsiteY8" fmla="*/ 810433 h 1288825"/>
                  <a:gd name="connsiteX9" fmla="*/ 4714875 w 5581650"/>
                  <a:gd name="connsiteY9" fmla="*/ 143683 h 1288825"/>
                  <a:gd name="connsiteX10" fmla="*/ 5105398 w 5581650"/>
                  <a:gd name="connsiteY10" fmla="*/ 638983 h 1288825"/>
                  <a:gd name="connsiteX11" fmla="*/ 5581650 w 5581650"/>
                  <a:gd name="connsiteY11" fmla="*/ 162733 h 1288825"/>
                  <a:gd name="connsiteX0" fmla="*/ 0 w 5581650"/>
                  <a:gd name="connsiteY0" fmla="*/ 1220528 h 1289345"/>
                  <a:gd name="connsiteX1" fmla="*/ 447675 w 5581650"/>
                  <a:gd name="connsiteY1" fmla="*/ 610928 h 1289345"/>
                  <a:gd name="connsiteX2" fmla="*/ 1076325 w 5581650"/>
                  <a:gd name="connsiteY2" fmla="*/ 1287203 h 1289345"/>
                  <a:gd name="connsiteX3" fmla="*/ 1676400 w 5581650"/>
                  <a:gd name="connsiteY3" fmla="*/ 334703 h 1289345"/>
                  <a:gd name="connsiteX4" fmla="*/ 2324100 w 5581650"/>
                  <a:gd name="connsiteY4" fmla="*/ 658553 h 1289345"/>
                  <a:gd name="connsiteX5" fmla="*/ 2895600 w 5581650"/>
                  <a:gd name="connsiteY5" fmla="*/ 106103 h 1289345"/>
                  <a:gd name="connsiteX6" fmla="*/ 3238500 w 5581650"/>
                  <a:gd name="connsiteY6" fmla="*/ 649028 h 1289345"/>
                  <a:gd name="connsiteX7" fmla="*/ 3676650 w 5581650"/>
                  <a:gd name="connsiteY7" fmla="*/ 1328 h 1289345"/>
                  <a:gd name="connsiteX8" fmla="*/ 4200523 w 5581650"/>
                  <a:gd name="connsiteY8" fmla="*/ 858578 h 1289345"/>
                  <a:gd name="connsiteX9" fmla="*/ 4714875 w 5581650"/>
                  <a:gd name="connsiteY9" fmla="*/ 144203 h 1289345"/>
                  <a:gd name="connsiteX10" fmla="*/ 5105398 w 5581650"/>
                  <a:gd name="connsiteY10" fmla="*/ 639503 h 1289345"/>
                  <a:gd name="connsiteX11" fmla="*/ 5581650 w 5581650"/>
                  <a:gd name="connsiteY11" fmla="*/ 163253 h 1289345"/>
                  <a:gd name="connsiteX0" fmla="*/ 0 w 5581650"/>
                  <a:gd name="connsiteY0" fmla="*/ 1220528 h 1289345"/>
                  <a:gd name="connsiteX1" fmla="*/ 447675 w 5581650"/>
                  <a:gd name="connsiteY1" fmla="*/ 610928 h 1289345"/>
                  <a:gd name="connsiteX2" fmla="*/ 1076325 w 5581650"/>
                  <a:gd name="connsiteY2" fmla="*/ 1287203 h 1289345"/>
                  <a:gd name="connsiteX3" fmla="*/ 1676400 w 5581650"/>
                  <a:gd name="connsiteY3" fmla="*/ 334703 h 1289345"/>
                  <a:gd name="connsiteX4" fmla="*/ 2324100 w 5581650"/>
                  <a:gd name="connsiteY4" fmla="*/ 658553 h 1289345"/>
                  <a:gd name="connsiteX5" fmla="*/ 2895600 w 5581650"/>
                  <a:gd name="connsiteY5" fmla="*/ 106103 h 1289345"/>
                  <a:gd name="connsiteX6" fmla="*/ 3238500 w 5581650"/>
                  <a:gd name="connsiteY6" fmla="*/ 649028 h 1289345"/>
                  <a:gd name="connsiteX7" fmla="*/ 3676650 w 5581650"/>
                  <a:gd name="connsiteY7" fmla="*/ 1328 h 1289345"/>
                  <a:gd name="connsiteX8" fmla="*/ 4200523 w 5581650"/>
                  <a:gd name="connsiteY8" fmla="*/ 858578 h 1289345"/>
                  <a:gd name="connsiteX9" fmla="*/ 4733925 w 5581650"/>
                  <a:gd name="connsiteY9" fmla="*/ 106103 h 1289345"/>
                  <a:gd name="connsiteX10" fmla="*/ 5105398 w 5581650"/>
                  <a:gd name="connsiteY10" fmla="*/ 639503 h 1289345"/>
                  <a:gd name="connsiteX11" fmla="*/ 5581650 w 5581650"/>
                  <a:gd name="connsiteY11" fmla="*/ 163253 h 1289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81650" h="1289345">
                    <a:moveTo>
                      <a:pt x="0" y="1220528"/>
                    </a:moveTo>
                    <a:cubicBezTo>
                      <a:pt x="99219" y="847465"/>
                      <a:pt x="268288" y="599816"/>
                      <a:pt x="447675" y="610928"/>
                    </a:cubicBezTo>
                    <a:cubicBezTo>
                      <a:pt x="627062" y="622040"/>
                      <a:pt x="871538" y="1333241"/>
                      <a:pt x="1076325" y="1287203"/>
                    </a:cubicBezTo>
                    <a:cubicBezTo>
                      <a:pt x="1281113" y="1241166"/>
                      <a:pt x="1468438" y="439478"/>
                      <a:pt x="1676400" y="334703"/>
                    </a:cubicBezTo>
                    <a:cubicBezTo>
                      <a:pt x="1884362" y="229928"/>
                      <a:pt x="2120900" y="696653"/>
                      <a:pt x="2324100" y="658553"/>
                    </a:cubicBezTo>
                    <a:cubicBezTo>
                      <a:pt x="2527300" y="620453"/>
                      <a:pt x="2743200" y="107690"/>
                      <a:pt x="2895600" y="106103"/>
                    </a:cubicBezTo>
                    <a:cubicBezTo>
                      <a:pt x="3048000" y="104516"/>
                      <a:pt x="3108325" y="666491"/>
                      <a:pt x="3238500" y="649028"/>
                    </a:cubicBezTo>
                    <a:cubicBezTo>
                      <a:pt x="3368675" y="631566"/>
                      <a:pt x="3516313" y="-33597"/>
                      <a:pt x="3676650" y="1328"/>
                    </a:cubicBezTo>
                    <a:cubicBezTo>
                      <a:pt x="3836987" y="36253"/>
                      <a:pt x="4000498" y="874453"/>
                      <a:pt x="4200523" y="858578"/>
                    </a:cubicBezTo>
                    <a:cubicBezTo>
                      <a:pt x="4400548" y="842703"/>
                      <a:pt x="4583113" y="142615"/>
                      <a:pt x="4733925" y="106103"/>
                    </a:cubicBezTo>
                    <a:cubicBezTo>
                      <a:pt x="4884737" y="69591"/>
                      <a:pt x="4960936" y="572828"/>
                      <a:pt x="5105398" y="639503"/>
                    </a:cubicBezTo>
                    <a:cubicBezTo>
                      <a:pt x="5249860" y="706178"/>
                      <a:pt x="5508625" y="112453"/>
                      <a:pt x="5581650" y="163253"/>
                    </a:cubicBezTo>
                  </a:path>
                </a:pathLst>
              </a:custGeom>
              <a:noFill/>
              <a:ln w="2540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6" name="Group 5"/>
              <p:cNvGrpSpPr/>
              <p:nvPr/>
            </p:nvGrpSpPr>
            <p:grpSpPr>
              <a:xfrm flipH="1">
                <a:off x="2231142" y="4355801"/>
                <a:ext cx="2115925" cy="843962"/>
                <a:chOff x="4807373" y="2921294"/>
                <a:chExt cx="2821233" cy="864428"/>
              </a:xfrm>
              <a:solidFill>
                <a:srgbClr val="B686DA"/>
              </a:solidFill>
            </p:grpSpPr>
            <p:sp>
              <p:nvSpPr>
                <p:cNvPr id="7" name="Oval 6"/>
                <p:cNvSpPr/>
                <p:nvPr/>
              </p:nvSpPr>
              <p:spPr>
                <a:xfrm rot="12474453">
                  <a:off x="7403718" y="3661037"/>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Oval 7"/>
                <p:cNvSpPr/>
                <p:nvPr/>
              </p:nvSpPr>
              <p:spPr>
                <a:xfrm rot="12474453">
                  <a:off x="7285634" y="3553316"/>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Oval 8"/>
                <p:cNvSpPr/>
                <p:nvPr/>
              </p:nvSpPr>
              <p:spPr>
                <a:xfrm rot="12474453">
                  <a:off x="7181878" y="3457514"/>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Oval 9"/>
                <p:cNvSpPr/>
                <p:nvPr/>
              </p:nvSpPr>
              <p:spPr>
                <a:xfrm rot="12474453">
                  <a:off x="7022717" y="3375287"/>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Oval 10"/>
                <p:cNvSpPr/>
                <p:nvPr/>
              </p:nvSpPr>
              <p:spPr>
                <a:xfrm rot="12474453">
                  <a:off x="6877379" y="3308505"/>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Oval 11"/>
                <p:cNvSpPr/>
                <p:nvPr/>
              </p:nvSpPr>
              <p:spPr>
                <a:xfrm rot="12474453">
                  <a:off x="6722516" y="3251248"/>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Oval 12"/>
                <p:cNvSpPr/>
                <p:nvPr/>
              </p:nvSpPr>
              <p:spPr>
                <a:xfrm rot="12474453">
                  <a:off x="6586703" y="3193991"/>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Oval 13"/>
                <p:cNvSpPr/>
                <p:nvPr/>
              </p:nvSpPr>
              <p:spPr>
                <a:xfrm rot="12474453">
                  <a:off x="6452390" y="3157175"/>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Oval 14"/>
                <p:cNvSpPr/>
                <p:nvPr/>
              </p:nvSpPr>
              <p:spPr>
                <a:xfrm rot="12474453">
                  <a:off x="6306950" y="3109549"/>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Oval 15"/>
                <p:cNvSpPr/>
                <p:nvPr/>
              </p:nvSpPr>
              <p:spPr>
                <a:xfrm rot="12474453">
                  <a:off x="6155830" y="3072838"/>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 name="Oval 16"/>
                <p:cNvSpPr/>
                <p:nvPr/>
              </p:nvSpPr>
              <p:spPr>
                <a:xfrm rot="12474453">
                  <a:off x="6004710" y="3036127"/>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Oval 17"/>
                <p:cNvSpPr/>
                <p:nvPr/>
              </p:nvSpPr>
              <p:spPr>
                <a:xfrm rot="12474453">
                  <a:off x="5819233" y="2998235"/>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Oval 18"/>
                <p:cNvSpPr/>
                <p:nvPr/>
              </p:nvSpPr>
              <p:spPr>
                <a:xfrm rot="12474453">
                  <a:off x="5653119" y="2979565"/>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Oval 19"/>
                <p:cNvSpPr/>
                <p:nvPr/>
              </p:nvSpPr>
              <p:spPr>
                <a:xfrm rot="12474453">
                  <a:off x="5472978" y="2960895"/>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 name="Oval 20"/>
                <p:cNvSpPr/>
                <p:nvPr/>
              </p:nvSpPr>
              <p:spPr>
                <a:xfrm rot="12474453">
                  <a:off x="5292837" y="2942225"/>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Oval 21"/>
                <p:cNvSpPr/>
                <p:nvPr/>
              </p:nvSpPr>
              <p:spPr>
                <a:xfrm rot="12474453">
                  <a:off x="5126723" y="2928508"/>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3" name="Oval 22"/>
                <p:cNvSpPr/>
                <p:nvPr/>
              </p:nvSpPr>
              <p:spPr>
                <a:xfrm rot="12474453">
                  <a:off x="4950209" y="2928508"/>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Oval 23"/>
                <p:cNvSpPr/>
                <p:nvPr/>
              </p:nvSpPr>
              <p:spPr>
                <a:xfrm rot="12474453">
                  <a:off x="4807373" y="2921294"/>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25" name="Block Arc 24"/>
              <p:cNvSpPr/>
              <p:nvPr/>
            </p:nvSpPr>
            <p:spPr>
              <a:xfrm>
                <a:off x="2035431" y="4190087"/>
                <a:ext cx="4636008" cy="2379726"/>
              </a:xfrm>
              <a:prstGeom prst="blockArc">
                <a:avLst>
                  <a:gd name="adj1" fmla="val 11530830"/>
                  <a:gd name="adj2" fmla="val 20946440"/>
                  <a:gd name="adj3" fmla="val 6039"/>
                </a:avLst>
              </a:prstGeom>
              <a:ln w="222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grpSp>
            <p:nvGrpSpPr>
              <p:cNvPr id="26" name="Group 25"/>
              <p:cNvGrpSpPr/>
              <p:nvPr/>
            </p:nvGrpSpPr>
            <p:grpSpPr>
              <a:xfrm>
                <a:off x="4317059" y="4348761"/>
                <a:ext cx="2151994" cy="851000"/>
                <a:chOff x="4759281" y="2914085"/>
                <a:chExt cx="2869325" cy="871637"/>
              </a:xfrm>
              <a:solidFill>
                <a:srgbClr val="B686DA"/>
              </a:solidFill>
            </p:grpSpPr>
            <p:sp>
              <p:nvSpPr>
                <p:cNvPr id="27" name="Oval 26"/>
                <p:cNvSpPr/>
                <p:nvPr/>
              </p:nvSpPr>
              <p:spPr>
                <a:xfrm rot="12474453">
                  <a:off x="7403718" y="3661037"/>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8" name="Oval 27"/>
                <p:cNvSpPr/>
                <p:nvPr/>
              </p:nvSpPr>
              <p:spPr>
                <a:xfrm rot="12474453">
                  <a:off x="7285634" y="3553316"/>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9" name="Oval 28"/>
                <p:cNvSpPr/>
                <p:nvPr/>
              </p:nvSpPr>
              <p:spPr>
                <a:xfrm rot="12474453">
                  <a:off x="7181878" y="3457514"/>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0" name="Oval 29"/>
                <p:cNvSpPr/>
                <p:nvPr/>
              </p:nvSpPr>
              <p:spPr>
                <a:xfrm rot="12474453">
                  <a:off x="7022717" y="3375287"/>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1" name="Oval 30"/>
                <p:cNvSpPr/>
                <p:nvPr/>
              </p:nvSpPr>
              <p:spPr>
                <a:xfrm rot="12474453">
                  <a:off x="6877379" y="3308505"/>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2" name="Oval 31"/>
                <p:cNvSpPr/>
                <p:nvPr/>
              </p:nvSpPr>
              <p:spPr>
                <a:xfrm rot="12474453">
                  <a:off x="6722516" y="3251248"/>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3" name="Oval 32"/>
                <p:cNvSpPr/>
                <p:nvPr/>
              </p:nvSpPr>
              <p:spPr>
                <a:xfrm rot="12474453">
                  <a:off x="6586703" y="3193991"/>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4" name="Oval 33"/>
                <p:cNvSpPr/>
                <p:nvPr/>
              </p:nvSpPr>
              <p:spPr>
                <a:xfrm rot="12474453">
                  <a:off x="6452390" y="3157175"/>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5" name="Oval 34"/>
                <p:cNvSpPr/>
                <p:nvPr/>
              </p:nvSpPr>
              <p:spPr>
                <a:xfrm rot="12474453">
                  <a:off x="6306950" y="3109549"/>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6" name="Oval 35"/>
                <p:cNvSpPr/>
                <p:nvPr/>
              </p:nvSpPr>
              <p:spPr>
                <a:xfrm rot="12474453">
                  <a:off x="6155830" y="3072838"/>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7" name="Oval 36"/>
                <p:cNvSpPr/>
                <p:nvPr/>
              </p:nvSpPr>
              <p:spPr>
                <a:xfrm rot="12474453">
                  <a:off x="6004710" y="3036127"/>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8" name="Oval 37"/>
                <p:cNvSpPr/>
                <p:nvPr/>
              </p:nvSpPr>
              <p:spPr>
                <a:xfrm rot="12474453">
                  <a:off x="5819233" y="2998235"/>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9" name="Oval 38"/>
                <p:cNvSpPr/>
                <p:nvPr/>
              </p:nvSpPr>
              <p:spPr>
                <a:xfrm rot="12474453">
                  <a:off x="5653119" y="2979565"/>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0" name="Oval 39"/>
                <p:cNvSpPr/>
                <p:nvPr/>
              </p:nvSpPr>
              <p:spPr>
                <a:xfrm rot="12474453">
                  <a:off x="5472978" y="2960895"/>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1" name="Oval 40"/>
                <p:cNvSpPr/>
                <p:nvPr/>
              </p:nvSpPr>
              <p:spPr>
                <a:xfrm rot="12474453">
                  <a:off x="5292837" y="2942225"/>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2" name="Oval 41"/>
                <p:cNvSpPr/>
                <p:nvPr/>
              </p:nvSpPr>
              <p:spPr>
                <a:xfrm rot="12474453">
                  <a:off x="5126723" y="2928508"/>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3" name="Oval 42"/>
                <p:cNvSpPr/>
                <p:nvPr/>
              </p:nvSpPr>
              <p:spPr>
                <a:xfrm rot="12474453">
                  <a:off x="4950209" y="2928508"/>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4" name="Oval 43"/>
                <p:cNvSpPr/>
                <p:nvPr/>
              </p:nvSpPr>
              <p:spPr>
                <a:xfrm rot="12474453">
                  <a:off x="4759281" y="2914085"/>
                  <a:ext cx="224888" cy="124685"/>
                </a:xfrm>
                <a:prstGeom prst="ellipse">
                  <a:avLst/>
                </a:prstGeom>
                <a:grp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68" name="TextBox 67"/>
              <p:cNvSpPr txBox="1"/>
              <p:nvPr/>
            </p:nvSpPr>
            <p:spPr>
              <a:xfrm>
                <a:off x="6507178" y="4830642"/>
                <a:ext cx="1558440" cy="276999"/>
              </a:xfrm>
              <a:prstGeom prst="rect">
                <a:avLst/>
              </a:prstGeom>
              <a:noFill/>
            </p:spPr>
            <p:txBody>
              <a:bodyPr wrap="none" rtlCol="0">
                <a:spAutoFit/>
              </a:bodyPr>
              <a:lstStyle/>
              <a:p>
                <a:r>
                  <a:rPr lang="en-US" sz="1200" b="1" dirty="0">
                    <a:solidFill>
                      <a:schemeClr val="tx1">
                        <a:lumMod val="75000"/>
                        <a:lumOff val="25000"/>
                      </a:schemeClr>
                    </a:solidFill>
                    <a:latin typeface="Arial" panose="020B0604020202020204" pitchFamily="34" charset="0"/>
                    <a:cs typeface="Arial" panose="020B0604020202020204" pitchFamily="34" charset="0"/>
                  </a:rPr>
                  <a:t>Nuclear Membrane</a:t>
                </a:r>
              </a:p>
            </p:txBody>
          </p:sp>
          <p:sp>
            <p:nvSpPr>
              <p:cNvPr id="69" name="TextBox 68"/>
              <p:cNvSpPr txBox="1"/>
              <p:nvPr/>
            </p:nvSpPr>
            <p:spPr>
              <a:xfrm>
                <a:off x="6414793" y="5039617"/>
                <a:ext cx="1329210" cy="276999"/>
              </a:xfrm>
              <a:prstGeom prst="rect">
                <a:avLst/>
              </a:prstGeom>
              <a:noFill/>
            </p:spPr>
            <p:txBody>
              <a:bodyPr wrap="none" rtlCol="0">
                <a:spAutoFit/>
              </a:bodyPr>
              <a:lstStyle/>
              <a:p>
                <a:r>
                  <a:rPr lang="en-US" sz="1200" b="1" dirty="0">
                    <a:solidFill>
                      <a:schemeClr val="tx1">
                        <a:lumMod val="75000"/>
                        <a:lumOff val="25000"/>
                      </a:schemeClr>
                    </a:solidFill>
                    <a:latin typeface="Arial" panose="020B0604020202020204" pitchFamily="34" charset="0"/>
                    <a:cs typeface="Arial" panose="020B0604020202020204" pitchFamily="34" charset="0"/>
                  </a:rPr>
                  <a:t>Nuclear Lamina</a:t>
                </a:r>
              </a:p>
            </p:txBody>
          </p:sp>
          <p:sp>
            <p:nvSpPr>
              <p:cNvPr id="70" name="TextBox 69"/>
              <p:cNvSpPr txBox="1"/>
              <p:nvPr/>
            </p:nvSpPr>
            <p:spPr>
              <a:xfrm>
                <a:off x="6305194" y="5224606"/>
                <a:ext cx="954107" cy="276999"/>
              </a:xfrm>
              <a:prstGeom prst="rect">
                <a:avLst/>
              </a:prstGeom>
              <a:noFill/>
            </p:spPr>
            <p:txBody>
              <a:bodyPr wrap="none" rtlCol="0">
                <a:spAutoFit/>
              </a:bodyPr>
              <a:lstStyle/>
              <a:p>
                <a:r>
                  <a:rPr lang="en-US" sz="1200" b="1" dirty="0">
                    <a:solidFill>
                      <a:schemeClr val="tx1">
                        <a:lumMod val="75000"/>
                        <a:lumOff val="25000"/>
                      </a:schemeClr>
                    </a:solidFill>
                    <a:latin typeface="Arial" panose="020B0604020202020204" pitchFamily="34" charset="0"/>
                    <a:cs typeface="Arial" panose="020B0604020202020204" pitchFamily="34" charset="0"/>
                  </a:rPr>
                  <a:t>Chromatin</a:t>
                </a:r>
              </a:p>
            </p:txBody>
          </p:sp>
          <p:sp>
            <p:nvSpPr>
              <p:cNvPr id="80" name="Oval 79"/>
              <p:cNvSpPr/>
              <p:nvPr/>
            </p:nvSpPr>
            <p:spPr>
              <a:xfrm>
                <a:off x="5174785" y="3873019"/>
                <a:ext cx="274019" cy="74902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82" name="Group 81"/>
              <p:cNvGrpSpPr/>
              <p:nvPr/>
            </p:nvGrpSpPr>
            <p:grpSpPr>
              <a:xfrm>
                <a:off x="5358324" y="3168887"/>
                <a:ext cx="683060" cy="805708"/>
                <a:chOff x="6428881" y="1080236"/>
                <a:chExt cx="910747" cy="1074277"/>
              </a:xfrm>
              <a:solidFill>
                <a:schemeClr val="accent3"/>
              </a:solidFill>
            </p:grpSpPr>
            <p:sp>
              <p:nvSpPr>
                <p:cNvPr id="83" name="Oval 82"/>
                <p:cNvSpPr/>
                <p:nvPr/>
              </p:nvSpPr>
              <p:spPr>
                <a:xfrm>
                  <a:off x="6428881" y="202138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4" name="Oval 83"/>
                <p:cNvSpPr/>
                <p:nvPr/>
              </p:nvSpPr>
              <p:spPr>
                <a:xfrm>
                  <a:off x="6495602" y="1946800"/>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5" name="Oval 84"/>
                <p:cNvSpPr/>
                <p:nvPr/>
              </p:nvSpPr>
              <p:spPr>
                <a:xfrm>
                  <a:off x="6563289" y="186337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6" name="Oval 85"/>
                <p:cNvSpPr/>
                <p:nvPr/>
              </p:nvSpPr>
              <p:spPr>
                <a:xfrm>
                  <a:off x="6563289" y="176817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7" name="Oval 86"/>
                <p:cNvSpPr/>
                <p:nvPr/>
              </p:nvSpPr>
              <p:spPr>
                <a:xfrm>
                  <a:off x="6627995" y="1663783"/>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8" name="Oval 87"/>
                <p:cNvSpPr/>
                <p:nvPr/>
              </p:nvSpPr>
              <p:spPr>
                <a:xfrm>
                  <a:off x="6709052" y="1607289"/>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9" name="Oval 88"/>
                <p:cNvSpPr/>
                <p:nvPr/>
              </p:nvSpPr>
              <p:spPr>
                <a:xfrm>
                  <a:off x="6777899" y="1522683"/>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0" name="Oval 89"/>
                <p:cNvSpPr/>
                <p:nvPr/>
              </p:nvSpPr>
              <p:spPr>
                <a:xfrm>
                  <a:off x="6845178" y="143689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1" name="Oval 90"/>
                <p:cNvSpPr/>
                <p:nvPr/>
              </p:nvSpPr>
              <p:spPr>
                <a:xfrm>
                  <a:off x="6912457" y="136035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2" name="Oval 91"/>
                <p:cNvSpPr/>
                <p:nvPr/>
              </p:nvSpPr>
              <p:spPr>
                <a:xfrm>
                  <a:off x="6978855" y="1265120"/>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3" name="Oval 92"/>
                <p:cNvSpPr/>
                <p:nvPr/>
              </p:nvSpPr>
              <p:spPr>
                <a:xfrm>
                  <a:off x="7054415" y="1198545"/>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4" name="Oval 93"/>
                <p:cNvSpPr/>
                <p:nvPr/>
              </p:nvSpPr>
              <p:spPr>
                <a:xfrm>
                  <a:off x="7129975" y="115666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5" name="Oval 94"/>
                <p:cNvSpPr/>
                <p:nvPr/>
              </p:nvSpPr>
              <p:spPr>
                <a:xfrm>
                  <a:off x="7188508" y="108023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97" name="Group 96"/>
              <p:cNvGrpSpPr/>
              <p:nvPr/>
            </p:nvGrpSpPr>
            <p:grpSpPr>
              <a:xfrm rot="5400000">
                <a:off x="4510926" y="3397997"/>
                <a:ext cx="683060" cy="805708"/>
                <a:chOff x="5201115" y="851578"/>
                <a:chExt cx="910747" cy="1074277"/>
              </a:xfrm>
              <a:solidFill>
                <a:schemeClr val="accent3"/>
              </a:solidFill>
            </p:grpSpPr>
            <p:sp>
              <p:nvSpPr>
                <p:cNvPr id="98" name="Oval 97"/>
                <p:cNvSpPr/>
                <p:nvPr/>
              </p:nvSpPr>
              <p:spPr>
                <a:xfrm>
                  <a:off x="5201115" y="179272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9" name="Oval 98"/>
                <p:cNvSpPr/>
                <p:nvPr/>
              </p:nvSpPr>
              <p:spPr>
                <a:xfrm>
                  <a:off x="5267836" y="171814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0" name="Oval 99"/>
                <p:cNvSpPr/>
                <p:nvPr/>
              </p:nvSpPr>
              <p:spPr>
                <a:xfrm>
                  <a:off x="5335523" y="163471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1" name="Oval 100"/>
                <p:cNvSpPr/>
                <p:nvPr/>
              </p:nvSpPr>
              <p:spPr>
                <a:xfrm>
                  <a:off x="5335523" y="1539518"/>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2" name="Oval 101"/>
                <p:cNvSpPr/>
                <p:nvPr/>
              </p:nvSpPr>
              <p:spPr>
                <a:xfrm>
                  <a:off x="5400229" y="1435125"/>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3" name="Oval 102"/>
                <p:cNvSpPr/>
                <p:nvPr/>
              </p:nvSpPr>
              <p:spPr>
                <a:xfrm>
                  <a:off x="5481286" y="1378631"/>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4" name="Oval 103"/>
                <p:cNvSpPr/>
                <p:nvPr/>
              </p:nvSpPr>
              <p:spPr>
                <a:xfrm>
                  <a:off x="5550133" y="1294025"/>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5" name="Oval 104"/>
                <p:cNvSpPr/>
                <p:nvPr/>
              </p:nvSpPr>
              <p:spPr>
                <a:xfrm>
                  <a:off x="5617412" y="120823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6" name="Oval 105"/>
                <p:cNvSpPr/>
                <p:nvPr/>
              </p:nvSpPr>
              <p:spPr>
                <a:xfrm>
                  <a:off x="5684691" y="113169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7" name="Oval 106"/>
                <p:cNvSpPr/>
                <p:nvPr/>
              </p:nvSpPr>
              <p:spPr>
                <a:xfrm>
                  <a:off x="5751089" y="103646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8" name="Oval 107"/>
                <p:cNvSpPr/>
                <p:nvPr/>
              </p:nvSpPr>
              <p:spPr>
                <a:xfrm>
                  <a:off x="5826649" y="969887"/>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9" name="Oval 108"/>
                <p:cNvSpPr/>
                <p:nvPr/>
              </p:nvSpPr>
              <p:spPr>
                <a:xfrm>
                  <a:off x="5902209" y="92800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0" name="Oval 109"/>
                <p:cNvSpPr/>
                <p:nvPr/>
              </p:nvSpPr>
              <p:spPr>
                <a:xfrm>
                  <a:off x="5960742" y="851578"/>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111" name="Group 110"/>
              <p:cNvGrpSpPr/>
              <p:nvPr/>
            </p:nvGrpSpPr>
            <p:grpSpPr>
              <a:xfrm rot="539249">
                <a:off x="4779906" y="3126575"/>
                <a:ext cx="683060" cy="805708"/>
                <a:chOff x="5201115" y="851578"/>
                <a:chExt cx="910747" cy="1074277"/>
              </a:xfrm>
              <a:solidFill>
                <a:schemeClr val="accent3"/>
              </a:solidFill>
            </p:grpSpPr>
            <p:sp>
              <p:nvSpPr>
                <p:cNvPr id="112" name="Oval 111"/>
                <p:cNvSpPr/>
                <p:nvPr/>
              </p:nvSpPr>
              <p:spPr>
                <a:xfrm>
                  <a:off x="5201115" y="179272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3" name="Oval 112"/>
                <p:cNvSpPr/>
                <p:nvPr/>
              </p:nvSpPr>
              <p:spPr>
                <a:xfrm>
                  <a:off x="5267836" y="171814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4" name="Oval 113"/>
                <p:cNvSpPr/>
                <p:nvPr/>
              </p:nvSpPr>
              <p:spPr>
                <a:xfrm>
                  <a:off x="5335523" y="163471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5" name="Oval 114"/>
                <p:cNvSpPr/>
                <p:nvPr/>
              </p:nvSpPr>
              <p:spPr>
                <a:xfrm>
                  <a:off x="5335523" y="1539518"/>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6" name="Oval 115"/>
                <p:cNvSpPr/>
                <p:nvPr/>
              </p:nvSpPr>
              <p:spPr>
                <a:xfrm>
                  <a:off x="5400229" y="1435125"/>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7" name="Oval 116"/>
                <p:cNvSpPr/>
                <p:nvPr/>
              </p:nvSpPr>
              <p:spPr>
                <a:xfrm>
                  <a:off x="5481286" y="1378631"/>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8" name="Oval 117"/>
                <p:cNvSpPr/>
                <p:nvPr/>
              </p:nvSpPr>
              <p:spPr>
                <a:xfrm>
                  <a:off x="5550133" y="1294025"/>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9" name="Oval 118"/>
                <p:cNvSpPr/>
                <p:nvPr/>
              </p:nvSpPr>
              <p:spPr>
                <a:xfrm>
                  <a:off x="5617412" y="120823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0" name="Oval 119"/>
                <p:cNvSpPr/>
                <p:nvPr/>
              </p:nvSpPr>
              <p:spPr>
                <a:xfrm>
                  <a:off x="5684691" y="113169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1" name="Oval 120"/>
                <p:cNvSpPr/>
                <p:nvPr/>
              </p:nvSpPr>
              <p:spPr>
                <a:xfrm>
                  <a:off x="5751089" y="103646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2" name="Oval 121"/>
                <p:cNvSpPr/>
                <p:nvPr/>
              </p:nvSpPr>
              <p:spPr>
                <a:xfrm>
                  <a:off x="5826649" y="969887"/>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3" name="Oval 122"/>
                <p:cNvSpPr/>
                <p:nvPr/>
              </p:nvSpPr>
              <p:spPr>
                <a:xfrm>
                  <a:off x="5902209" y="92800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4" name="Oval 123"/>
                <p:cNvSpPr/>
                <p:nvPr/>
              </p:nvSpPr>
              <p:spPr>
                <a:xfrm>
                  <a:off x="5960742" y="851578"/>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32" name="Freeform 131"/>
              <p:cNvSpPr/>
              <p:nvPr/>
            </p:nvSpPr>
            <p:spPr>
              <a:xfrm>
                <a:off x="1888320" y="6268672"/>
                <a:ext cx="5239907" cy="1652841"/>
              </a:xfrm>
              <a:custGeom>
                <a:avLst/>
                <a:gdLst>
                  <a:gd name="connsiteX0" fmla="*/ 26591 w 6986542"/>
                  <a:gd name="connsiteY0" fmla="*/ 635068 h 2203788"/>
                  <a:gd name="connsiteX1" fmla="*/ 645716 w 6986542"/>
                  <a:gd name="connsiteY1" fmla="*/ 330268 h 2203788"/>
                  <a:gd name="connsiteX2" fmla="*/ 1188641 w 6986542"/>
                  <a:gd name="connsiteY2" fmla="*/ 635068 h 2203788"/>
                  <a:gd name="connsiteX3" fmla="*/ 1912541 w 6986542"/>
                  <a:gd name="connsiteY3" fmla="*/ 196918 h 2203788"/>
                  <a:gd name="connsiteX4" fmla="*/ 2922191 w 6986542"/>
                  <a:gd name="connsiteY4" fmla="*/ 368368 h 2203788"/>
                  <a:gd name="connsiteX5" fmla="*/ 4065191 w 6986542"/>
                  <a:gd name="connsiteY5" fmla="*/ 101668 h 2203788"/>
                  <a:gd name="connsiteX6" fmla="*/ 5027216 w 6986542"/>
                  <a:gd name="connsiteY6" fmla="*/ 292168 h 2203788"/>
                  <a:gd name="connsiteX7" fmla="*/ 6351191 w 6986542"/>
                  <a:gd name="connsiteY7" fmla="*/ 82618 h 2203788"/>
                  <a:gd name="connsiteX8" fmla="*/ 6932216 w 6986542"/>
                  <a:gd name="connsiteY8" fmla="*/ 101668 h 2203788"/>
                  <a:gd name="connsiteX9" fmla="*/ 6808391 w 6986542"/>
                  <a:gd name="connsiteY9" fmla="*/ 1273243 h 2203788"/>
                  <a:gd name="connsiteX10" fmla="*/ 5579666 w 6986542"/>
                  <a:gd name="connsiteY10" fmla="*/ 2073343 h 2203788"/>
                  <a:gd name="connsiteX11" fmla="*/ 1588691 w 6986542"/>
                  <a:gd name="connsiteY11" fmla="*/ 2054293 h 2203788"/>
                  <a:gd name="connsiteX12" fmla="*/ 26591 w 6986542"/>
                  <a:gd name="connsiteY12" fmla="*/ 635068 h 2203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986542" h="2203788">
                    <a:moveTo>
                      <a:pt x="26591" y="635068"/>
                    </a:moveTo>
                    <a:cubicBezTo>
                      <a:pt x="-130571" y="347731"/>
                      <a:pt x="452041" y="330268"/>
                      <a:pt x="645716" y="330268"/>
                    </a:cubicBezTo>
                    <a:cubicBezTo>
                      <a:pt x="839391" y="330268"/>
                      <a:pt x="977503" y="657293"/>
                      <a:pt x="1188641" y="635068"/>
                    </a:cubicBezTo>
                    <a:cubicBezTo>
                      <a:pt x="1399779" y="612843"/>
                      <a:pt x="1623616" y="241368"/>
                      <a:pt x="1912541" y="196918"/>
                    </a:cubicBezTo>
                    <a:cubicBezTo>
                      <a:pt x="2201466" y="152468"/>
                      <a:pt x="2563416" y="384243"/>
                      <a:pt x="2922191" y="368368"/>
                    </a:cubicBezTo>
                    <a:cubicBezTo>
                      <a:pt x="3280966" y="352493"/>
                      <a:pt x="3714354" y="114368"/>
                      <a:pt x="4065191" y="101668"/>
                    </a:cubicBezTo>
                    <a:cubicBezTo>
                      <a:pt x="4416028" y="88968"/>
                      <a:pt x="4646216" y="295343"/>
                      <a:pt x="5027216" y="292168"/>
                    </a:cubicBezTo>
                    <a:cubicBezTo>
                      <a:pt x="5408216" y="288993"/>
                      <a:pt x="6033691" y="114368"/>
                      <a:pt x="6351191" y="82618"/>
                    </a:cubicBezTo>
                    <a:cubicBezTo>
                      <a:pt x="6668691" y="50868"/>
                      <a:pt x="6856016" y="-96770"/>
                      <a:pt x="6932216" y="101668"/>
                    </a:cubicBezTo>
                    <a:cubicBezTo>
                      <a:pt x="7008416" y="300105"/>
                      <a:pt x="7033816" y="944630"/>
                      <a:pt x="6808391" y="1273243"/>
                    </a:cubicBezTo>
                    <a:cubicBezTo>
                      <a:pt x="6582966" y="1601856"/>
                      <a:pt x="6449616" y="1943168"/>
                      <a:pt x="5579666" y="2073343"/>
                    </a:cubicBezTo>
                    <a:cubicBezTo>
                      <a:pt x="4709716" y="2203518"/>
                      <a:pt x="2514203" y="2294005"/>
                      <a:pt x="1588691" y="2054293"/>
                    </a:cubicBezTo>
                    <a:cubicBezTo>
                      <a:pt x="663179" y="1814581"/>
                      <a:pt x="183753" y="922405"/>
                      <a:pt x="26591" y="63506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4" name="Block Arc 133"/>
              <p:cNvSpPr/>
              <p:nvPr/>
            </p:nvSpPr>
            <p:spPr>
              <a:xfrm>
                <a:off x="898935" y="2228190"/>
                <a:ext cx="7004914" cy="2379726"/>
              </a:xfrm>
              <a:prstGeom prst="blockArc">
                <a:avLst>
                  <a:gd name="adj1" fmla="val 11530830"/>
                  <a:gd name="adj2" fmla="val 20946440"/>
                  <a:gd name="adj3" fmla="val 6039"/>
                </a:avLst>
              </a:prstGeom>
              <a:solidFill>
                <a:srgbClr val="FFFF00"/>
              </a:solidFill>
              <a:ln w="222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grpSp>
            <p:nvGrpSpPr>
              <p:cNvPr id="135" name="Group 134"/>
              <p:cNvGrpSpPr/>
              <p:nvPr/>
            </p:nvGrpSpPr>
            <p:grpSpPr>
              <a:xfrm>
                <a:off x="5997484" y="2709212"/>
                <a:ext cx="777358" cy="516119"/>
                <a:chOff x="6428881" y="1080236"/>
                <a:chExt cx="910747" cy="1074277"/>
              </a:xfrm>
              <a:solidFill>
                <a:schemeClr val="accent3"/>
              </a:solidFill>
            </p:grpSpPr>
            <p:sp>
              <p:nvSpPr>
                <p:cNvPr id="136" name="Oval 135"/>
                <p:cNvSpPr/>
                <p:nvPr/>
              </p:nvSpPr>
              <p:spPr>
                <a:xfrm>
                  <a:off x="6428881" y="202138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7" name="Oval 136"/>
                <p:cNvSpPr/>
                <p:nvPr/>
              </p:nvSpPr>
              <p:spPr>
                <a:xfrm>
                  <a:off x="6495602" y="1946800"/>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8" name="Oval 137"/>
                <p:cNvSpPr/>
                <p:nvPr/>
              </p:nvSpPr>
              <p:spPr>
                <a:xfrm>
                  <a:off x="6563289" y="186337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9" name="Oval 138"/>
                <p:cNvSpPr/>
                <p:nvPr/>
              </p:nvSpPr>
              <p:spPr>
                <a:xfrm>
                  <a:off x="6563289" y="176817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0" name="Oval 139"/>
                <p:cNvSpPr/>
                <p:nvPr/>
              </p:nvSpPr>
              <p:spPr>
                <a:xfrm>
                  <a:off x="6627995" y="1663783"/>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1" name="Oval 140"/>
                <p:cNvSpPr/>
                <p:nvPr/>
              </p:nvSpPr>
              <p:spPr>
                <a:xfrm>
                  <a:off x="6709052" y="1607289"/>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2" name="Oval 141"/>
                <p:cNvSpPr/>
                <p:nvPr/>
              </p:nvSpPr>
              <p:spPr>
                <a:xfrm>
                  <a:off x="6777899" y="1522683"/>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3" name="Oval 142"/>
                <p:cNvSpPr/>
                <p:nvPr/>
              </p:nvSpPr>
              <p:spPr>
                <a:xfrm>
                  <a:off x="6845178" y="143689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4" name="Oval 143"/>
                <p:cNvSpPr/>
                <p:nvPr/>
              </p:nvSpPr>
              <p:spPr>
                <a:xfrm>
                  <a:off x="6912457" y="136035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5" name="Oval 144"/>
                <p:cNvSpPr/>
                <p:nvPr/>
              </p:nvSpPr>
              <p:spPr>
                <a:xfrm>
                  <a:off x="6978855" y="1265120"/>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6" name="Oval 145"/>
                <p:cNvSpPr/>
                <p:nvPr/>
              </p:nvSpPr>
              <p:spPr>
                <a:xfrm>
                  <a:off x="7054415" y="1198545"/>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7" name="Oval 146"/>
                <p:cNvSpPr/>
                <p:nvPr/>
              </p:nvSpPr>
              <p:spPr>
                <a:xfrm>
                  <a:off x="7129975" y="115666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8" name="Oval 147"/>
                <p:cNvSpPr/>
                <p:nvPr/>
              </p:nvSpPr>
              <p:spPr>
                <a:xfrm>
                  <a:off x="7188508" y="108023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149" name="Group 148"/>
              <p:cNvGrpSpPr/>
              <p:nvPr/>
            </p:nvGrpSpPr>
            <p:grpSpPr>
              <a:xfrm>
                <a:off x="5448804" y="2473906"/>
                <a:ext cx="548680" cy="725673"/>
                <a:chOff x="6428881" y="1080236"/>
                <a:chExt cx="910747" cy="1074277"/>
              </a:xfrm>
              <a:solidFill>
                <a:schemeClr val="accent3"/>
              </a:solidFill>
            </p:grpSpPr>
            <p:sp>
              <p:nvSpPr>
                <p:cNvPr id="150" name="Oval 149"/>
                <p:cNvSpPr/>
                <p:nvPr/>
              </p:nvSpPr>
              <p:spPr>
                <a:xfrm>
                  <a:off x="6428881" y="202138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1" name="Oval 150"/>
                <p:cNvSpPr/>
                <p:nvPr/>
              </p:nvSpPr>
              <p:spPr>
                <a:xfrm>
                  <a:off x="6495602" y="1946800"/>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2" name="Oval 151"/>
                <p:cNvSpPr/>
                <p:nvPr/>
              </p:nvSpPr>
              <p:spPr>
                <a:xfrm>
                  <a:off x="6563289" y="186337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3" name="Oval 152"/>
                <p:cNvSpPr/>
                <p:nvPr/>
              </p:nvSpPr>
              <p:spPr>
                <a:xfrm>
                  <a:off x="6563289" y="176817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4" name="Oval 153"/>
                <p:cNvSpPr/>
                <p:nvPr/>
              </p:nvSpPr>
              <p:spPr>
                <a:xfrm>
                  <a:off x="6627995" y="1663783"/>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5" name="Oval 154"/>
                <p:cNvSpPr/>
                <p:nvPr/>
              </p:nvSpPr>
              <p:spPr>
                <a:xfrm>
                  <a:off x="6709052" y="1607289"/>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6" name="Oval 155"/>
                <p:cNvSpPr/>
                <p:nvPr/>
              </p:nvSpPr>
              <p:spPr>
                <a:xfrm>
                  <a:off x="6777899" y="1522683"/>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7" name="Oval 156"/>
                <p:cNvSpPr/>
                <p:nvPr/>
              </p:nvSpPr>
              <p:spPr>
                <a:xfrm>
                  <a:off x="6845178" y="143689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8" name="Oval 157"/>
                <p:cNvSpPr/>
                <p:nvPr/>
              </p:nvSpPr>
              <p:spPr>
                <a:xfrm>
                  <a:off x="6912457" y="136035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9" name="Oval 158"/>
                <p:cNvSpPr/>
                <p:nvPr/>
              </p:nvSpPr>
              <p:spPr>
                <a:xfrm>
                  <a:off x="6978855" y="1265120"/>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0" name="Oval 159"/>
                <p:cNvSpPr/>
                <p:nvPr/>
              </p:nvSpPr>
              <p:spPr>
                <a:xfrm>
                  <a:off x="7054415" y="1198545"/>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1" name="Oval 160"/>
                <p:cNvSpPr/>
                <p:nvPr/>
              </p:nvSpPr>
              <p:spPr>
                <a:xfrm>
                  <a:off x="7129975" y="115666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2" name="Oval 161"/>
                <p:cNvSpPr/>
                <p:nvPr/>
              </p:nvSpPr>
              <p:spPr>
                <a:xfrm>
                  <a:off x="7188508" y="108023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163" name="Group 162"/>
              <p:cNvGrpSpPr/>
              <p:nvPr/>
            </p:nvGrpSpPr>
            <p:grpSpPr>
              <a:xfrm>
                <a:off x="3767906" y="3468947"/>
                <a:ext cx="683060" cy="805708"/>
                <a:chOff x="6428881" y="1080236"/>
                <a:chExt cx="910747" cy="1074277"/>
              </a:xfrm>
              <a:solidFill>
                <a:schemeClr val="tx2">
                  <a:lumMod val="60000"/>
                  <a:lumOff val="40000"/>
                </a:schemeClr>
              </a:solidFill>
            </p:grpSpPr>
            <p:sp>
              <p:nvSpPr>
                <p:cNvPr id="164" name="Oval 163"/>
                <p:cNvSpPr/>
                <p:nvPr/>
              </p:nvSpPr>
              <p:spPr>
                <a:xfrm>
                  <a:off x="6428881" y="202138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5" name="Oval 164"/>
                <p:cNvSpPr/>
                <p:nvPr/>
              </p:nvSpPr>
              <p:spPr>
                <a:xfrm>
                  <a:off x="6495602" y="1946800"/>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6" name="Oval 165"/>
                <p:cNvSpPr/>
                <p:nvPr/>
              </p:nvSpPr>
              <p:spPr>
                <a:xfrm>
                  <a:off x="6563289" y="186337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7" name="Oval 166"/>
                <p:cNvSpPr/>
                <p:nvPr/>
              </p:nvSpPr>
              <p:spPr>
                <a:xfrm>
                  <a:off x="6563289" y="176817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8" name="Oval 167"/>
                <p:cNvSpPr/>
                <p:nvPr/>
              </p:nvSpPr>
              <p:spPr>
                <a:xfrm>
                  <a:off x="6627995" y="1663783"/>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9" name="Oval 168"/>
                <p:cNvSpPr/>
                <p:nvPr/>
              </p:nvSpPr>
              <p:spPr>
                <a:xfrm>
                  <a:off x="6709052" y="1607289"/>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0" name="Oval 169"/>
                <p:cNvSpPr/>
                <p:nvPr/>
              </p:nvSpPr>
              <p:spPr>
                <a:xfrm>
                  <a:off x="6777899" y="1522683"/>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1" name="Oval 170"/>
                <p:cNvSpPr/>
                <p:nvPr/>
              </p:nvSpPr>
              <p:spPr>
                <a:xfrm>
                  <a:off x="6845178" y="143689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2" name="Oval 171"/>
                <p:cNvSpPr/>
                <p:nvPr/>
              </p:nvSpPr>
              <p:spPr>
                <a:xfrm>
                  <a:off x="6912457" y="136035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3" name="Oval 172"/>
                <p:cNvSpPr/>
                <p:nvPr/>
              </p:nvSpPr>
              <p:spPr>
                <a:xfrm>
                  <a:off x="6978855" y="1265120"/>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4" name="Oval 173"/>
                <p:cNvSpPr/>
                <p:nvPr/>
              </p:nvSpPr>
              <p:spPr>
                <a:xfrm>
                  <a:off x="7054415" y="1198545"/>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5" name="Oval 174"/>
                <p:cNvSpPr/>
                <p:nvPr/>
              </p:nvSpPr>
              <p:spPr>
                <a:xfrm>
                  <a:off x="7129975" y="115666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6" name="Oval 175"/>
                <p:cNvSpPr/>
                <p:nvPr/>
              </p:nvSpPr>
              <p:spPr>
                <a:xfrm>
                  <a:off x="7188508" y="108023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177" name="Group 176"/>
              <p:cNvGrpSpPr/>
              <p:nvPr/>
            </p:nvGrpSpPr>
            <p:grpSpPr>
              <a:xfrm rot="20780581">
                <a:off x="4261344" y="2447967"/>
                <a:ext cx="810866" cy="934676"/>
                <a:chOff x="6428881" y="1080236"/>
                <a:chExt cx="910747" cy="1074277"/>
              </a:xfrm>
              <a:solidFill>
                <a:schemeClr val="tx2">
                  <a:lumMod val="60000"/>
                  <a:lumOff val="40000"/>
                </a:schemeClr>
              </a:solidFill>
            </p:grpSpPr>
            <p:sp>
              <p:nvSpPr>
                <p:cNvPr id="178" name="Oval 177"/>
                <p:cNvSpPr/>
                <p:nvPr/>
              </p:nvSpPr>
              <p:spPr>
                <a:xfrm>
                  <a:off x="6428881" y="202138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9" name="Oval 178"/>
                <p:cNvSpPr/>
                <p:nvPr/>
              </p:nvSpPr>
              <p:spPr>
                <a:xfrm>
                  <a:off x="6495602" y="1946800"/>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0" name="Oval 179"/>
                <p:cNvSpPr/>
                <p:nvPr/>
              </p:nvSpPr>
              <p:spPr>
                <a:xfrm>
                  <a:off x="6563289" y="186337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1" name="Oval 180"/>
                <p:cNvSpPr/>
                <p:nvPr/>
              </p:nvSpPr>
              <p:spPr>
                <a:xfrm>
                  <a:off x="6563289" y="176817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2" name="Oval 181"/>
                <p:cNvSpPr/>
                <p:nvPr/>
              </p:nvSpPr>
              <p:spPr>
                <a:xfrm>
                  <a:off x="6627995" y="1663783"/>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3" name="Oval 182"/>
                <p:cNvSpPr/>
                <p:nvPr/>
              </p:nvSpPr>
              <p:spPr>
                <a:xfrm>
                  <a:off x="6709052" y="1607289"/>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4" name="Oval 183"/>
                <p:cNvSpPr/>
                <p:nvPr/>
              </p:nvSpPr>
              <p:spPr>
                <a:xfrm>
                  <a:off x="6777899" y="1522683"/>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5" name="Oval 184"/>
                <p:cNvSpPr/>
                <p:nvPr/>
              </p:nvSpPr>
              <p:spPr>
                <a:xfrm>
                  <a:off x="6845178" y="143689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6" name="Oval 185"/>
                <p:cNvSpPr/>
                <p:nvPr/>
              </p:nvSpPr>
              <p:spPr>
                <a:xfrm>
                  <a:off x="6912457" y="136035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7" name="Oval 186"/>
                <p:cNvSpPr/>
                <p:nvPr/>
              </p:nvSpPr>
              <p:spPr>
                <a:xfrm>
                  <a:off x="6978855" y="1265120"/>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8" name="Oval 187"/>
                <p:cNvSpPr/>
                <p:nvPr/>
              </p:nvSpPr>
              <p:spPr>
                <a:xfrm>
                  <a:off x="7054415" y="1198545"/>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9" name="Oval 188"/>
                <p:cNvSpPr/>
                <p:nvPr/>
              </p:nvSpPr>
              <p:spPr>
                <a:xfrm>
                  <a:off x="7129975" y="115666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0" name="Oval 189"/>
                <p:cNvSpPr/>
                <p:nvPr/>
              </p:nvSpPr>
              <p:spPr>
                <a:xfrm>
                  <a:off x="7188508" y="108023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191" name="Group 190"/>
              <p:cNvGrpSpPr/>
              <p:nvPr/>
            </p:nvGrpSpPr>
            <p:grpSpPr>
              <a:xfrm rot="18269253">
                <a:off x="3006497" y="3376029"/>
                <a:ext cx="683060" cy="805708"/>
                <a:chOff x="6428881" y="1080236"/>
                <a:chExt cx="910747" cy="1074277"/>
              </a:xfrm>
              <a:solidFill>
                <a:schemeClr val="accent3"/>
              </a:solidFill>
            </p:grpSpPr>
            <p:sp>
              <p:nvSpPr>
                <p:cNvPr id="192" name="Oval 191"/>
                <p:cNvSpPr/>
                <p:nvPr/>
              </p:nvSpPr>
              <p:spPr>
                <a:xfrm>
                  <a:off x="6428881" y="202138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3" name="Oval 192"/>
                <p:cNvSpPr/>
                <p:nvPr/>
              </p:nvSpPr>
              <p:spPr>
                <a:xfrm>
                  <a:off x="6495602" y="1946800"/>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4" name="Oval 193"/>
                <p:cNvSpPr/>
                <p:nvPr/>
              </p:nvSpPr>
              <p:spPr>
                <a:xfrm>
                  <a:off x="6563289" y="186337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5" name="Oval 194"/>
                <p:cNvSpPr/>
                <p:nvPr/>
              </p:nvSpPr>
              <p:spPr>
                <a:xfrm>
                  <a:off x="6563289" y="176817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6" name="Oval 195"/>
                <p:cNvSpPr/>
                <p:nvPr/>
              </p:nvSpPr>
              <p:spPr>
                <a:xfrm>
                  <a:off x="6627995" y="1663783"/>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7" name="Oval 196"/>
                <p:cNvSpPr/>
                <p:nvPr/>
              </p:nvSpPr>
              <p:spPr>
                <a:xfrm>
                  <a:off x="6709052" y="1607289"/>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8" name="Oval 197"/>
                <p:cNvSpPr/>
                <p:nvPr/>
              </p:nvSpPr>
              <p:spPr>
                <a:xfrm>
                  <a:off x="6777899" y="1522683"/>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9" name="Oval 198"/>
                <p:cNvSpPr/>
                <p:nvPr/>
              </p:nvSpPr>
              <p:spPr>
                <a:xfrm>
                  <a:off x="6845178" y="143689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0" name="Oval 199"/>
                <p:cNvSpPr/>
                <p:nvPr/>
              </p:nvSpPr>
              <p:spPr>
                <a:xfrm>
                  <a:off x="6912457" y="136035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1" name="Oval 200"/>
                <p:cNvSpPr/>
                <p:nvPr/>
              </p:nvSpPr>
              <p:spPr>
                <a:xfrm>
                  <a:off x="6978855" y="1265120"/>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2" name="Oval 201"/>
                <p:cNvSpPr/>
                <p:nvPr/>
              </p:nvSpPr>
              <p:spPr>
                <a:xfrm>
                  <a:off x="7054415" y="1198545"/>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3" name="Oval 202"/>
                <p:cNvSpPr/>
                <p:nvPr/>
              </p:nvSpPr>
              <p:spPr>
                <a:xfrm>
                  <a:off x="7129975" y="115666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4" name="Oval 203"/>
                <p:cNvSpPr/>
                <p:nvPr/>
              </p:nvSpPr>
              <p:spPr>
                <a:xfrm>
                  <a:off x="7188508" y="108023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205" name="Group 204"/>
              <p:cNvGrpSpPr/>
              <p:nvPr/>
            </p:nvGrpSpPr>
            <p:grpSpPr>
              <a:xfrm rot="17011722">
                <a:off x="2597363" y="2541667"/>
                <a:ext cx="683060" cy="805708"/>
                <a:chOff x="6428881" y="1080236"/>
                <a:chExt cx="910747" cy="1074277"/>
              </a:xfrm>
              <a:solidFill>
                <a:schemeClr val="accent3"/>
              </a:solidFill>
            </p:grpSpPr>
            <p:sp>
              <p:nvSpPr>
                <p:cNvPr id="206" name="Oval 205"/>
                <p:cNvSpPr/>
                <p:nvPr/>
              </p:nvSpPr>
              <p:spPr>
                <a:xfrm>
                  <a:off x="6428881" y="202138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7" name="Oval 206"/>
                <p:cNvSpPr/>
                <p:nvPr/>
              </p:nvSpPr>
              <p:spPr>
                <a:xfrm>
                  <a:off x="6495602" y="1946800"/>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8" name="Oval 207"/>
                <p:cNvSpPr/>
                <p:nvPr/>
              </p:nvSpPr>
              <p:spPr>
                <a:xfrm>
                  <a:off x="6563289" y="186337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9" name="Oval 208"/>
                <p:cNvSpPr/>
                <p:nvPr/>
              </p:nvSpPr>
              <p:spPr>
                <a:xfrm>
                  <a:off x="6563289" y="176817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0" name="Oval 209"/>
                <p:cNvSpPr/>
                <p:nvPr/>
              </p:nvSpPr>
              <p:spPr>
                <a:xfrm>
                  <a:off x="6627995" y="1663783"/>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1" name="Oval 210"/>
                <p:cNvSpPr/>
                <p:nvPr/>
              </p:nvSpPr>
              <p:spPr>
                <a:xfrm>
                  <a:off x="6709052" y="1607289"/>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2" name="Oval 211"/>
                <p:cNvSpPr/>
                <p:nvPr/>
              </p:nvSpPr>
              <p:spPr>
                <a:xfrm>
                  <a:off x="6777899" y="1522683"/>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3" name="Oval 212"/>
                <p:cNvSpPr/>
                <p:nvPr/>
              </p:nvSpPr>
              <p:spPr>
                <a:xfrm>
                  <a:off x="6845178" y="143689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4" name="Oval 213"/>
                <p:cNvSpPr/>
                <p:nvPr/>
              </p:nvSpPr>
              <p:spPr>
                <a:xfrm>
                  <a:off x="6912457" y="136035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5" name="Oval 214"/>
                <p:cNvSpPr/>
                <p:nvPr/>
              </p:nvSpPr>
              <p:spPr>
                <a:xfrm>
                  <a:off x="6978855" y="1265120"/>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6" name="Oval 215"/>
                <p:cNvSpPr/>
                <p:nvPr/>
              </p:nvSpPr>
              <p:spPr>
                <a:xfrm>
                  <a:off x="7054415" y="1198545"/>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7" name="Oval 216"/>
                <p:cNvSpPr/>
                <p:nvPr/>
              </p:nvSpPr>
              <p:spPr>
                <a:xfrm>
                  <a:off x="7129975" y="115666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8" name="Oval 217"/>
                <p:cNvSpPr/>
                <p:nvPr/>
              </p:nvSpPr>
              <p:spPr>
                <a:xfrm>
                  <a:off x="7188508" y="108023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219" name="Group 218"/>
              <p:cNvGrpSpPr/>
              <p:nvPr/>
            </p:nvGrpSpPr>
            <p:grpSpPr>
              <a:xfrm>
                <a:off x="3431941" y="2395545"/>
                <a:ext cx="786289" cy="847777"/>
                <a:chOff x="6428881" y="1080236"/>
                <a:chExt cx="910747" cy="1074277"/>
              </a:xfrm>
              <a:solidFill>
                <a:schemeClr val="accent3"/>
              </a:solidFill>
            </p:grpSpPr>
            <p:sp>
              <p:nvSpPr>
                <p:cNvPr id="220" name="Oval 219"/>
                <p:cNvSpPr/>
                <p:nvPr/>
              </p:nvSpPr>
              <p:spPr>
                <a:xfrm>
                  <a:off x="6428881" y="202138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1" name="Oval 220"/>
                <p:cNvSpPr/>
                <p:nvPr/>
              </p:nvSpPr>
              <p:spPr>
                <a:xfrm>
                  <a:off x="6495602" y="1946800"/>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2" name="Oval 221"/>
                <p:cNvSpPr/>
                <p:nvPr/>
              </p:nvSpPr>
              <p:spPr>
                <a:xfrm>
                  <a:off x="6563289" y="186337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3" name="Oval 222"/>
                <p:cNvSpPr/>
                <p:nvPr/>
              </p:nvSpPr>
              <p:spPr>
                <a:xfrm>
                  <a:off x="6563289" y="176817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4" name="Oval 223"/>
                <p:cNvSpPr/>
                <p:nvPr/>
              </p:nvSpPr>
              <p:spPr>
                <a:xfrm>
                  <a:off x="6627995" y="1663783"/>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5" name="Oval 224"/>
                <p:cNvSpPr/>
                <p:nvPr/>
              </p:nvSpPr>
              <p:spPr>
                <a:xfrm>
                  <a:off x="6709052" y="1607289"/>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6" name="Oval 225"/>
                <p:cNvSpPr/>
                <p:nvPr/>
              </p:nvSpPr>
              <p:spPr>
                <a:xfrm>
                  <a:off x="6777899" y="1522683"/>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7" name="Oval 226"/>
                <p:cNvSpPr/>
                <p:nvPr/>
              </p:nvSpPr>
              <p:spPr>
                <a:xfrm>
                  <a:off x="6845178" y="143689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8" name="Oval 227"/>
                <p:cNvSpPr/>
                <p:nvPr/>
              </p:nvSpPr>
              <p:spPr>
                <a:xfrm>
                  <a:off x="6912457" y="136035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9" name="Oval 228"/>
                <p:cNvSpPr/>
                <p:nvPr/>
              </p:nvSpPr>
              <p:spPr>
                <a:xfrm>
                  <a:off x="6978855" y="1265120"/>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30" name="Oval 229"/>
                <p:cNvSpPr/>
                <p:nvPr/>
              </p:nvSpPr>
              <p:spPr>
                <a:xfrm>
                  <a:off x="7054415" y="1198545"/>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31" name="Oval 230"/>
                <p:cNvSpPr/>
                <p:nvPr/>
              </p:nvSpPr>
              <p:spPr>
                <a:xfrm>
                  <a:off x="7129975" y="115666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32" name="Oval 231"/>
                <p:cNvSpPr/>
                <p:nvPr/>
              </p:nvSpPr>
              <p:spPr>
                <a:xfrm>
                  <a:off x="7188508" y="108023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247" name="Group 246"/>
              <p:cNvGrpSpPr/>
              <p:nvPr/>
            </p:nvGrpSpPr>
            <p:grpSpPr>
              <a:xfrm>
                <a:off x="2773736" y="3230119"/>
                <a:ext cx="683060" cy="1230050"/>
                <a:chOff x="6428881" y="1080236"/>
                <a:chExt cx="910747" cy="1074277"/>
              </a:xfrm>
              <a:solidFill>
                <a:schemeClr val="accent3"/>
              </a:solidFill>
            </p:grpSpPr>
            <p:sp>
              <p:nvSpPr>
                <p:cNvPr id="248" name="Oval 247"/>
                <p:cNvSpPr/>
                <p:nvPr/>
              </p:nvSpPr>
              <p:spPr>
                <a:xfrm>
                  <a:off x="6428881" y="202138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9" name="Oval 248"/>
                <p:cNvSpPr/>
                <p:nvPr/>
              </p:nvSpPr>
              <p:spPr>
                <a:xfrm>
                  <a:off x="6495602" y="1946800"/>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0" name="Oval 249"/>
                <p:cNvSpPr/>
                <p:nvPr/>
              </p:nvSpPr>
              <p:spPr>
                <a:xfrm>
                  <a:off x="6563289" y="186337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1" name="Oval 250"/>
                <p:cNvSpPr/>
                <p:nvPr/>
              </p:nvSpPr>
              <p:spPr>
                <a:xfrm>
                  <a:off x="6563289" y="176817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2" name="Oval 251"/>
                <p:cNvSpPr/>
                <p:nvPr/>
              </p:nvSpPr>
              <p:spPr>
                <a:xfrm>
                  <a:off x="6627995" y="1663783"/>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3" name="Oval 252"/>
                <p:cNvSpPr/>
                <p:nvPr/>
              </p:nvSpPr>
              <p:spPr>
                <a:xfrm>
                  <a:off x="6709052" y="1607289"/>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4" name="Oval 253"/>
                <p:cNvSpPr/>
                <p:nvPr/>
              </p:nvSpPr>
              <p:spPr>
                <a:xfrm>
                  <a:off x="6777899" y="1522683"/>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5" name="Oval 254"/>
                <p:cNvSpPr/>
                <p:nvPr/>
              </p:nvSpPr>
              <p:spPr>
                <a:xfrm>
                  <a:off x="6845178" y="143689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6" name="Oval 255"/>
                <p:cNvSpPr/>
                <p:nvPr/>
              </p:nvSpPr>
              <p:spPr>
                <a:xfrm>
                  <a:off x="6912457" y="1360354"/>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7" name="Oval 256"/>
                <p:cNvSpPr/>
                <p:nvPr/>
              </p:nvSpPr>
              <p:spPr>
                <a:xfrm>
                  <a:off x="6978855" y="1265120"/>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8" name="Oval 257"/>
                <p:cNvSpPr/>
                <p:nvPr/>
              </p:nvSpPr>
              <p:spPr>
                <a:xfrm>
                  <a:off x="7054415" y="1198545"/>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9" name="Oval 258"/>
                <p:cNvSpPr/>
                <p:nvPr/>
              </p:nvSpPr>
              <p:spPr>
                <a:xfrm>
                  <a:off x="7129975" y="1156662"/>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60" name="Oval 259"/>
                <p:cNvSpPr/>
                <p:nvPr/>
              </p:nvSpPr>
              <p:spPr>
                <a:xfrm>
                  <a:off x="7188508" y="1080236"/>
                  <a:ext cx="151120" cy="13312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275" name="Oval 274"/>
              <p:cNvSpPr/>
              <p:nvPr/>
            </p:nvSpPr>
            <p:spPr>
              <a:xfrm>
                <a:off x="3706193" y="3914311"/>
                <a:ext cx="274019" cy="74902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77" name="Oval 276"/>
              <p:cNvSpPr/>
              <p:nvPr/>
            </p:nvSpPr>
            <p:spPr>
              <a:xfrm>
                <a:off x="2669768" y="4256482"/>
                <a:ext cx="274019" cy="74902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79" name="Oval 278"/>
              <p:cNvSpPr/>
              <p:nvPr/>
            </p:nvSpPr>
            <p:spPr>
              <a:xfrm>
                <a:off x="3303982" y="4025419"/>
                <a:ext cx="274019" cy="74902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81" name="Oval 280"/>
              <p:cNvSpPr/>
              <p:nvPr/>
            </p:nvSpPr>
            <p:spPr>
              <a:xfrm rot="5400000">
                <a:off x="2609912" y="2256759"/>
                <a:ext cx="188656" cy="749020"/>
              </a:xfrm>
              <a:prstGeom prst="ellipse">
                <a:avLst/>
              </a:prstGeom>
              <a:solidFill>
                <a:srgbClr val="F484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83" name="Oval 282"/>
              <p:cNvSpPr/>
              <p:nvPr/>
            </p:nvSpPr>
            <p:spPr>
              <a:xfrm rot="5400000">
                <a:off x="4082581" y="2090729"/>
                <a:ext cx="195610" cy="749020"/>
              </a:xfrm>
              <a:prstGeom prst="ellipse">
                <a:avLst/>
              </a:prstGeom>
              <a:solidFill>
                <a:srgbClr val="F484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84" name="Oval 283"/>
              <p:cNvSpPr/>
              <p:nvPr/>
            </p:nvSpPr>
            <p:spPr>
              <a:xfrm rot="5400000">
                <a:off x="4850665" y="2115152"/>
                <a:ext cx="195610" cy="749020"/>
              </a:xfrm>
              <a:prstGeom prst="ellipse">
                <a:avLst/>
              </a:prstGeom>
              <a:solidFill>
                <a:srgbClr val="F484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85" name="Oval 284"/>
              <p:cNvSpPr/>
              <p:nvPr/>
            </p:nvSpPr>
            <p:spPr>
              <a:xfrm rot="5400000">
                <a:off x="5765042" y="2212790"/>
                <a:ext cx="195610" cy="749020"/>
              </a:xfrm>
              <a:prstGeom prst="ellipse">
                <a:avLst/>
              </a:prstGeom>
              <a:solidFill>
                <a:srgbClr val="F484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86" name="Oval 285"/>
              <p:cNvSpPr/>
              <p:nvPr/>
            </p:nvSpPr>
            <p:spPr>
              <a:xfrm rot="5400000">
                <a:off x="6548050" y="2395776"/>
                <a:ext cx="195610" cy="749020"/>
              </a:xfrm>
              <a:prstGeom prst="ellipse">
                <a:avLst/>
              </a:prstGeom>
              <a:solidFill>
                <a:srgbClr val="F484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87" name="Oval 286"/>
              <p:cNvSpPr/>
              <p:nvPr/>
            </p:nvSpPr>
            <p:spPr>
              <a:xfrm rot="5400000">
                <a:off x="2148265" y="2248544"/>
                <a:ext cx="718793" cy="128668"/>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88" name="Oval 287"/>
              <p:cNvSpPr/>
              <p:nvPr/>
            </p:nvSpPr>
            <p:spPr>
              <a:xfrm rot="5400000">
                <a:off x="2212599" y="2248545"/>
                <a:ext cx="718793" cy="128668"/>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89" name="Oval 288"/>
              <p:cNvSpPr/>
              <p:nvPr/>
            </p:nvSpPr>
            <p:spPr>
              <a:xfrm rot="5400000">
                <a:off x="2404172" y="2211984"/>
                <a:ext cx="718793" cy="128668"/>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90" name="Oval 289"/>
              <p:cNvSpPr/>
              <p:nvPr/>
            </p:nvSpPr>
            <p:spPr>
              <a:xfrm rot="5400000">
                <a:off x="2468506" y="2211985"/>
                <a:ext cx="718793" cy="128668"/>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91" name="Oval 290"/>
              <p:cNvSpPr/>
              <p:nvPr/>
            </p:nvSpPr>
            <p:spPr>
              <a:xfrm rot="5400000">
                <a:off x="3598796" y="2101801"/>
                <a:ext cx="718793" cy="128668"/>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92" name="Oval 291"/>
              <p:cNvSpPr/>
              <p:nvPr/>
            </p:nvSpPr>
            <p:spPr>
              <a:xfrm rot="5400000">
                <a:off x="3663130" y="2101802"/>
                <a:ext cx="718793" cy="128668"/>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93" name="Oval 292"/>
              <p:cNvSpPr/>
              <p:nvPr/>
            </p:nvSpPr>
            <p:spPr>
              <a:xfrm rot="5400000">
                <a:off x="3818378" y="2077134"/>
                <a:ext cx="718793" cy="128668"/>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94" name="Oval 293"/>
              <p:cNvSpPr/>
              <p:nvPr/>
            </p:nvSpPr>
            <p:spPr>
              <a:xfrm rot="5400000">
                <a:off x="3882712" y="2077135"/>
                <a:ext cx="718793" cy="128668"/>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95" name="Oval 294"/>
              <p:cNvSpPr/>
              <p:nvPr/>
            </p:nvSpPr>
            <p:spPr>
              <a:xfrm rot="5400000">
                <a:off x="4464240" y="2065179"/>
                <a:ext cx="718793" cy="128668"/>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96" name="Oval 295"/>
              <p:cNvSpPr/>
              <p:nvPr/>
            </p:nvSpPr>
            <p:spPr>
              <a:xfrm rot="5400000">
                <a:off x="4528574" y="2065180"/>
                <a:ext cx="718793" cy="128668"/>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97" name="Oval 296"/>
              <p:cNvSpPr/>
              <p:nvPr/>
            </p:nvSpPr>
            <p:spPr>
              <a:xfrm rot="5400000">
                <a:off x="4744385" y="2101800"/>
                <a:ext cx="718793" cy="128668"/>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98" name="Oval 297"/>
              <p:cNvSpPr/>
              <p:nvPr/>
            </p:nvSpPr>
            <p:spPr>
              <a:xfrm rot="5400000">
                <a:off x="4808719" y="2101801"/>
                <a:ext cx="718793" cy="128668"/>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99" name="Oval 298"/>
              <p:cNvSpPr/>
              <p:nvPr/>
            </p:nvSpPr>
            <p:spPr>
              <a:xfrm rot="5400000">
                <a:off x="5378067" y="2211983"/>
                <a:ext cx="718793" cy="128668"/>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00" name="Oval 299"/>
              <p:cNvSpPr/>
              <p:nvPr/>
            </p:nvSpPr>
            <p:spPr>
              <a:xfrm rot="5400000">
                <a:off x="5442401" y="2211984"/>
                <a:ext cx="718793" cy="128668"/>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01" name="Oval 300"/>
              <p:cNvSpPr/>
              <p:nvPr/>
            </p:nvSpPr>
            <p:spPr>
              <a:xfrm rot="5400000">
                <a:off x="5669388" y="2200021"/>
                <a:ext cx="718793" cy="128668"/>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02" name="Oval 301"/>
              <p:cNvSpPr/>
              <p:nvPr/>
            </p:nvSpPr>
            <p:spPr>
              <a:xfrm rot="5400000">
                <a:off x="5733722" y="2200022"/>
                <a:ext cx="718793" cy="128668"/>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03" name="Oval 302"/>
              <p:cNvSpPr/>
              <p:nvPr/>
            </p:nvSpPr>
            <p:spPr>
              <a:xfrm rot="5400000">
                <a:off x="6342461" y="2358334"/>
                <a:ext cx="718793" cy="128668"/>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04" name="Oval 303"/>
              <p:cNvSpPr/>
              <p:nvPr/>
            </p:nvSpPr>
            <p:spPr>
              <a:xfrm rot="5400000">
                <a:off x="6406795" y="2358335"/>
                <a:ext cx="718793" cy="128668"/>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07" name="Oval 306"/>
              <p:cNvSpPr/>
              <p:nvPr/>
            </p:nvSpPr>
            <p:spPr>
              <a:xfrm>
                <a:off x="2987181" y="5704579"/>
                <a:ext cx="366520" cy="35378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08" name="Oval 307"/>
              <p:cNvSpPr/>
              <p:nvPr/>
            </p:nvSpPr>
            <p:spPr>
              <a:xfrm>
                <a:off x="3461495" y="5438505"/>
                <a:ext cx="366520" cy="35378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09" name="Oval 308"/>
              <p:cNvSpPr/>
              <p:nvPr/>
            </p:nvSpPr>
            <p:spPr>
              <a:xfrm>
                <a:off x="4936292" y="5527689"/>
                <a:ext cx="366520" cy="35378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10" name="Oval 309"/>
              <p:cNvSpPr/>
              <p:nvPr/>
            </p:nvSpPr>
            <p:spPr>
              <a:xfrm>
                <a:off x="4266063" y="5298702"/>
                <a:ext cx="366520" cy="35378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13" name="Oval 312"/>
              <p:cNvSpPr/>
              <p:nvPr/>
            </p:nvSpPr>
            <p:spPr>
              <a:xfrm>
                <a:off x="2449761" y="5753023"/>
                <a:ext cx="366520" cy="35378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14" name="Oval 313"/>
              <p:cNvSpPr/>
              <p:nvPr/>
            </p:nvSpPr>
            <p:spPr>
              <a:xfrm>
                <a:off x="5508453" y="5249995"/>
                <a:ext cx="366520" cy="35378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37" name="TextBox 336"/>
              <p:cNvSpPr txBox="1"/>
              <p:nvPr/>
            </p:nvSpPr>
            <p:spPr>
              <a:xfrm>
                <a:off x="5901760" y="3404942"/>
                <a:ext cx="1234633" cy="276999"/>
              </a:xfrm>
              <a:prstGeom prst="rect">
                <a:avLst/>
              </a:prstGeom>
              <a:noFill/>
            </p:spPr>
            <p:txBody>
              <a:bodyPr wrap="none" rtlCol="0">
                <a:spAutoFit/>
              </a:bodyPr>
              <a:lstStyle/>
              <a:p>
                <a:r>
                  <a:rPr lang="en-US" sz="1200" b="1" dirty="0" smtClean="0">
                    <a:solidFill>
                      <a:schemeClr val="tx1">
                        <a:lumMod val="75000"/>
                        <a:lumOff val="25000"/>
                      </a:schemeClr>
                    </a:solidFill>
                    <a:latin typeface="Arial" panose="020B0604020202020204" pitchFamily="34" charset="0"/>
                    <a:cs typeface="Arial" panose="020B0604020202020204" pitchFamily="34" charset="0"/>
                  </a:rPr>
                  <a:t>CSK Elements</a:t>
                </a:r>
                <a:endParaRPr lang="en-US" sz="12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338" name="TextBox 337"/>
              <p:cNvSpPr txBox="1"/>
              <p:nvPr/>
            </p:nvSpPr>
            <p:spPr>
              <a:xfrm>
                <a:off x="6793442" y="2209362"/>
                <a:ext cx="835485" cy="276999"/>
              </a:xfrm>
              <a:prstGeom prst="rect">
                <a:avLst/>
              </a:prstGeom>
              <a:noFill/>
            </p:spPr>
            <p:txBody>
              <a:bodyPr wrap="none" rtlCol="0">
                <a:spAutoFit/>
              </a:bodyPr>
              <a:lstStyle/>
              <a:p>
                <a:r>
                  <a:rPr lang="en-US" sz="1200" b="1" dirty="0" smtClean="0">
                    <a:solidFill>
                      <a:schemeClr val="tx1">
                        <a:lumMod val="75000"/>
                        <a:lumOff val="25000"/>
                      </a:schemeClr>
                    </a:solidFill>
                    <a:latin typeface="Arial" panose="020B0604020202020204" pitchFamily="34" charset="0"/>
                    <a:cs typeface="Arial" panose="020B0604020202020204" pitchFamily="34" charset="0"/>
                  </a:rPr>
                  <a:t>Integrins</a:t>
                </a:r>
                <a:endParaRPr lang="en-US" sz="12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339" name="TextBox 338"/>
              <p:cNvSpPr txBox="1"/>
              <p:nvPr/>
            </p:nvSpPr>
            <p:spPr>
              <a:xfrm>
                <a:off x="6737495" y="2865799"/>
                <a:ext cx="1532792" cy="276999"/>
              </a:xfrm>
              <a:prstGeom prst="rect">
                <a:avLst/>
              </a:prstGeom>
              <a:noFill/>
            </p:spPr>
            <p:txBody>
              <a:bodyPr wrap="none" rtlCol="0">
                <a:spAutoFit/>
              </a:bodyPr>
              <a:lstStyle/>
              <a:p>
                <a:r>
                  <a:rPr lang="en-US" sz="1200" b="1" dirty="0" smtClean="0">
                    <a:solidFill>
                      <a:schemeClr val="tx1">
                        <a:lumMod val="75000"/>
                        <a:lumOff val="25000"/>
                      </a:schemeClr>
                    </a:solidFill>
                    <a:latin typeface="Arial" panose="020B0604020202020204" pitchFamily="34" charset="0"/>
                    <a:cs typeface="Arial" panose="020B0604020202020204" pitchFamily="34" charset="0"/>
                  </a:rPr>
                  <a:t>Plasma Membrane</a:t>
                </a:r>
                <a:endParaRPr lang="en-US" sz="12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340" name="TextBox 339"/>
              <p:cNvSpPr txBox="1"/>
              <p:nvPr/>
            </p:nvSpPr>
            <p:spPr>
              <a:xfrm>
                <a:off x="6183420" y="6012504"/>
                <a:ext cx="782587" cy="276999"/>
              </a:xfrm>
              <a:prstGeom prst="rect">
                <a:avLst/>
              </a:prstGeom>
              <a:noFill/>
            </p:spPr>
            <p:txBody>
              <a:bodyPr wrap="none" rtlCol="0">
                <a:spAutoFit/>
              </a:bodyPr>
              <a:lstStyle/>
              <a:p>
                <a:r>
                  <a:rPr lang="en-US" sz="1200" b="1" dirty="0" smtClean="0">
                    <a:solidFill>
                      <a:schemeClr val="tx1">
                        <a:lumMod val="75000"/>
                        <a:lumOff val="25000"/>
                      </a:schemeClr>
                    </a:solidFill>
                    <a:latin typeface="Arial" panose="020B0604020202020204" pitchFamily="34" charset="0"/>
                    <a:cs typeface="Arial" panose="020B0604020202020204" pitchFamily="34" charset="0"/>
                  </a:rPr>
                  <a:t>Nucleus</a:t>
                </a:r>
                <a:endParaRPr lang="en-US" sz="12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342" name="TextBox 341"/>
              <p:cNvSpPr txBox="1"/>
              <p:nvPr/>
            </p:nvSpPr>
            <p:spPr>
              <a:xfrm>
                <a:off x="4401392" y="5829804"/>
                <a:ext cx="748923" cy="276999"/>
              </a:xfrm>
              <a:prstGeom prst="rect">
                <a:avLst/>
              </a:prstGeom>
              <a:noFill/>
            </p:spPr>
            <p:txBody>
              <a:bodyPr wrap="none" rtlCol="0">
                <a:spAutoFit/>
              </a:bodyPr>
              <a:lstStyle/>
              <a:p>
                <a:r>
                  <a:rPr lang="en-US" sz="1200" b="1" dirty="0" smtClean="0">
                    <a:solidFill>
                      <a:schemeClr val="tx1">
                        <a:lumMod val="75000"/>
                        <a:lumOff val="25000"/>
                      </a:schemeClr>
                    </a:solidFill>
                    <a:latin typeface="Arial" panose="020B0604020202020204" pitchFamily="34" charset="0"/>
                    <a:cs typeface="Arial" panose="020B0604020202020204" pitchFamily="34" charset="0"/>
                  </a:rPr>
                  <a:t>Histone</a:t>
                </a:r>
                <a:endParaRPr lang="en-US" sz="12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371" name="TextBox 370"/>
              <p:cNvSpPr txBox="1"/>
              <p:nvPr/>
            </p:nvSpPr>
            <p:spPr>
              <a:xfrm>
                <a:off x="7032428" y="1697274"/>
                <a:ext cx="1452642" cy="276999"/>
              </a:xfrm>
              <a:prstGeom prst="rect">
                <a:avLst/>
              </a:prstGeom>
              <a:noFill/>
            </p:spPr>
            <p:txBody>
              <a:bodyPr wrap="none" rtlCol="0">
                <a:spAutoFit/>
              </a:bodyPr>
              <a:lstStyle/>
              <a:p>
                <a:r>
                  <a:rPr lang="en-US" sz="1200" b="1" dirty="0" smtClean="0">
                    <a:solidFill>
                      <a:schemeClr val="tx1">
                        <a:lumMod val="75000"/>
                        <a:lumOff val="25000"/>
                      </a:schemeClr>
                    </a:solidFill>
                    <a:latin typeface="Arial" panose="020B0604020202020204" pitchFamily="34" charset="0"/>
                    <a:cs typeface="Arial" panose="020B0604020202020204" pitchFamily="34" charset="0"/>
                  </a:rPr>
                  <a:t>Soft Fibrin Matrix</a:t>
                </a:r>
                <a:endParaRPr lang="en-US" sz="1200" b="1" dirty="0">
                  <a:solidFill>
                    <a:schemeClr val="tx1">
                      <a:lumMod val="75000"/>
                      <a:lumOff val="25000"/>
                    </a:schemeClr>
                  </a:solidFill>
                  <a:latin typeface="Arial" panose="020B0604020202020204" pitchFamily="34" charset="0"/>
                  <a:cs typeface="Arial" panose="020B0604020202020204" pitchFamily="34" charset="0"/>
                </a:endParaRPr>
              </a:p>
            </p:txBody>
          </p:sp>
        </p:grpSp>
        <p:grpSp>
          <p:nvGrpSpPr>
            <p:cNvPr id="388" name="Group 387"/>
            <p:cNvGrpSpPr/>
            <p:nvPr/>
          </p:nvGrpSpPr>
          <p:grpSpPr>
            <a:xfrm>
              <a:off x="307426" y="1089337"/>
              <a:ext cx="5908712" cy="891180"/>
              <a:chOff x="307426" y="1089337"/>
              <a:chExt cx="5908712" cy="891180"/>
            </a:xfrm>
          </p:grpSpPr>
          <p:cxnSp>
            <p:nvCxnSpPr>
              <p:cNvPr id="344" name="Straight Connector 343"/>
              <p:cNvCxnSpPr/>
              <p:nvPr/>
            </p:nvCxnSpPr>
            <p:spPr>
              <a:xfrm flipH="1">
                <a:off x="1060800" y="1117532"/>
                <a:ext cx="823258" cy="573877"/>
              </a:xfrm>
              <a:prstGeom prst="line">
                <a:avLst/>
              </a:prstGeom>
              <a:ln w="38100">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345" name="Straight Connector 344"/>
              <p:cNvCxnSpPr/>
              <p:nvPr/>
            </p:nvCxnSpPr>
            <p:spPr>
              <a:xfrm flipH="1">
                <a:off x="2091402" y="1297637"/>
                <a:ext cx="1987371" cy="494861"/>
              </a:xfrm>
              <a:prstGeom prst="line">
                <a:avLst/>
              </a:prstGeom>
              <a:ln w="38100">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346" name="Straight Connector 345"/>
              <p:cNvCxnSpPr/>
              <p:nvPr/>
            </p:nvCxnSpPr>
            <p:spPr>
              <a:xfrm flipH="1">
                <a:off x="2755324" y="1226839"/>
                <a:ext cx="898871" cy="635912"/>
              </a:xfrm>
              <a:prstGeom prst="line">
                <a:avLst/>
              </a:prstGeom>
              <a:ln w="38100">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348" name="Straight Connector 347"/>
              <p:cNvCxnSpPr/>
              <p:nvPr/>
            </p:nvCxnSpPr>
            <p:spPr>
              <a:xfrm flipH="1">
                <a:off x="2663359" y="1544813"/>
                <a:ext cx="2151556" cy="257202"/>
              </a:xfrm>
              <a:prstGeom prst="line">
                <a:avLst/>
              </a:prstGeom>
              <a:ln w="38100">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349" name="Straight Connector 348"/>
              <p:cNvCxnSpPr/>
              <p:nvPr/>
            </p:nvCxnSpPr>
            <p:spPr>
              <a:xfrm flipH="1">
                <a:off x="3733950" y="1297637"/>
                <a:ext cx="898871" cy="635912"/>
              </a:xfrm>
              <a:prstGeom prst="line">
                <a:avLst/>
              </a:prstGeom>
              <a:ln w="38100">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352" name="Straight Connector 351"/>
              <p:cNvCxnSpPr/>
              <p:nvPr/>
            </p:nvCxnSpPr>
            <p:spPr>
              <a:xfrm flipH="1">
                <a:off x="4228767" y="1426179"/>
                <a:ext cx="1987371" cy="494861"/>
              </a:xfrm>
              <a:prstGeom prst="line">
                <a:avLst/>
              </a:prstGeom>
              <a:ln w="38100">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354" name="Straight Connector 353"/>
              <p:cNvCxnSpPr/>
              <p:nvPr/>
            </p:nvCxnSpPr>
            <p:spPr>
              <a:xfrm flipH="1">
                <a:off x="1644142" y="1198881"/>
                <a:ext cx="823258" cy="573877"/>
              </a:xfrm>
              <a:prstGeom prst="line">
                <a:avLst/>
              </a:prstGeom>
              <a:ln w="38100">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357" name="Straight Connector 356"/>
              <p:cNvCxnSpPr/>
              <p:nvPr/>
            </p:nvCxnSpPr>
            <p:spPr>
              <a:xfrm flipH="1">
                <a:off x="1242462" y="1236901"/>
                <a:ext cx="1987371" cy="494861"/>
              </a:xfrm>
              <a:prstGeom prst="line">
                <a:avLst/>
              </a:prstGeom>
              <a:ln w="38100">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359" name="Straight Connector 358"/>
              <p:cNvCxnSpPr/>
              <p:nvPr/>
            </p:nvCxnSpPr>
            <p:spPr>
              <a:xfrm flipH="1">
                <a:off x="307426" y="1176164"/>
                <a:ext cx="1987371" cy="494861"/>
              </a:xfrm>
              <a:prstGeom prst="line">
                <a:avLst/>
              </a:prstGeom>
              <a:ln w="38100">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360" name="Straight Connector 359"/>
              <p:cNvCxnSpPr/>
              <p:nvPr/>
            </p:nvCxnSpPr>
            <p:spPr>
              <a:xfrm>
                <a:off x="5404547" y="1356918"/>
                <a:ext cx="186468" cy="623599"/>
              </a:xfrm>
              <a:prstGeom prst="line">
                <a:avLst/>
              </a:prstGeom>
              <a:ln w="38100">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363" name="Straight Connector 362"/>
              <p:cNvCxnSpPr/>
              <p:nvPr/>
            </p:nvCxnSpPr>
            <p:spPr>
              <a:xfrm flipH="1">
                <a:off x="2060528" y="1153581"/>
                <a:ext cx="823258" cy="573877"/>
              </a:xfrm>
              <a:prstGeom prst="line">
                <a:avLst/>
              </a:prstGeom>
              <a:ln w="38100">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364" name="Straight Connector 363"/>
              <p:cNvCxnSpPr/>
              <p:nvPr/>
            </p:nvCxnSpPr>
            <p:spPr>
              <a:xfrm flipH="1">
                <a:off x="4256156" y="1237982"/>
                <a:ext cx="898871" cy="635912"/>
              </a:xfrm>
              <a:prstGeom prst="line">
                <a:avLst/>
              </a:prstGeom>
              <a:ln w="38100">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365" name="Straight Connector 364"/>
              <p:cNvCxnSpPr/>
              <p:nvPr/>
            </p:nvCxnSpPr>
            <p:spPr>
              <a:xfrm flipH="1">
                <a:off x="3561360" y="1164724"/>
                <a:ext cx="823258" cy="573877"/>
              </a:xfrm>
              <a:prstGeom prst="line">
                <a:avLst/>
              </a:prstGeom>
              <a:ln w="38100">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366" name="Straight Connector 365"/>
              <p:cNvCxnSpPr/>
              <p:nvPr/>
            </p:nvCxnSpPr>
            <p:spPr>
              <a:xfrm flipH="1">
                <a:off x="5146250" y="1323755"/>
                <a:ext cx="898871" cy="635912"/>
              </a:xfrm>
              <a:prstGeom prst="line">
                <a:avLst/>
              </a:prstGeom>
              <a:ln w="38100">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367" name="Straight Connector 366"/>
              <p:cNvCxnSpPr/>
              <p:nvPr/>
            </p:nvCxnSpPr>
            <p:spPr>
              <a:xfrm>
                <a:off x="4758165" y="1185518"/>
                <a:ext cx="186468" cy="623599"/>
              </a:xfrm>
              <a:prstGeom prst="line">
                <a:avLst/>
              </a:prstGeom>
              <a:ln w="38100">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368" name="Straight Connector 367"/>
              <p:cNvCxnSpPr/>
              <p:nvPr/>
            </p:nvCxnSpPr>
            <p:spPr>
              <a:xfrm>
                <a:off x="3768707" y="1221769"/>
                <a:ext cx="186468" cy="623599"/>
              </a:xfrm>
              <a:prstGeom prst="line">
                <a:avLst/>
              </a:prstGeom>
              <a:ln w="38100">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369" name="Straight Connector 368"/>
              <p:cNvCxnSpPr/>
              <p:nvPr/>
            </p:nvCxnSpPr>
            <p:spPr>
              <a:xfrm>
                <a:off x="2805441" y="1100107"/>
                <a:ext cx="186468" cy="623599"/>
              </a:xfrm>
              <a:prstGeom prst="line">
                <a:avLst/>
              </a:prstGeom>
              <a:ln w="38100">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370" name="Straight Connector 369"/>
              <p:cNvCxnSpPr/>
              <p:nvPr/>
            </p:nvCxnSpPr>
            <p:spPr>
              <a:xfrm>
                <a:off x="1464255" y="1089337"/>
                <a:ext cx="186468" cy="623599"/>
              </a:xfrm>
              <a:prstGeom prst="line">
                <a:avLst/>
              </a:prstGeom>
              <a:ln w="38100">
                <a:solidFill>
                  <a:srgbClr val="00B050"/>
                </a:solidFill>
              </a:ln>
              <a:effectLst/>
            </p:spPr>
            <p:style>
              <a:lnRef idx="2">
                <a:schemeClr val="accent1"/>
              </a:lnRef>
              <a:fillRef idx="0">
                <a:schemeClr val="accent1"/>
              </a:fillRef>
              <a:effectRef idx="1">
                <a:schemeClr val="accent1"/>
              </a:effectRef>
              <a:fontRef idx="minor">
                <a:schemeClr val="tx1"/>
              </a:fontRef>
            </p:style>
          </p:cxnSp>
        </p:grpSp>
      </p:grpSp>
      <p:sp>
        <p:nvSpPr>
          <p:cNvPr id="373" name="TextBox 372"/>
          <p:cNvSpPr txBox="1"/>
          <p:nvPr/>
        </p:nvSpPr>
        <p:spPr>
          <a:xfrm>
            <a:off x="6282226" y="1448568"/>
            <a:ext cx="1860895" cy="369332"/>
          </a:xfrm>
          <a:prstGeom prst="rect">
            <a:avLst/>
          </a:prstGeom>
          <a:solidFill>
            <a:schemeClr val="accent6"/>
          </a:solidFill>
        </p:spPr>
        <p:txBody>
          <a:bodyPr wrap="none" rtlCol="0">
            <a:spAutoFit/>
          </a:bodyPr>
          <a:lstStyle/>
          <a:p>
            <a:pPr algn="ctr"/>
            <a:r>
              <a:rPr lang="en-US" b="1" dirty="0" smtClean="0"/>
              <a:t>Soft Fibrin Matrix</a:t>
            </a:r>
            <a:endParaRPr lang="en-US" b="1" dirty="0"/>
          </a:p>
        </p:txBody>
      </p:sp>
      <p:sp>
        <p:nvSpPr>
          <p:cNvPr id="374" name="TextBox 373"/>
          <p:cNvSpPr txBox="1"/>
          <p:nvPr/>
        </p:nvSpPr>
        <p:spPr>
          <a:xfrm>
            <a:off x="6459711" y="3142764"/>
            <a:ext cx="1505925" cy="369332"/>
          </a:xfrm>
          <a:prstGeom prst="rect">
            <a:avLst/>
          </a:prstGeom>
          <a:solidFill>
            <a:schemeClr val="accent6"/>
          </a:solidFill>
        </p:spPr>
        <p:txBody>
          <a:bodyPr wrap="none" rtlCol="0">
            <a:spAutoFit/>
          </a:bodyPr>
          <a:lstStyle/>
          <a:p>
            <a:pPr algn="ctr"/>
            <a:r>
              <a:rPr lang="en-US" b="1" dirty="0" smtClean="0"/>
              <a:t>CSK Softening</a:t>
            </a:r>
            <a:endParaRPr lang="en-US" b="1" dirty="0"/>
          </a:p>
        </p:txBody>
      </p:sp>
      <p:sp>
        <p:nvSpPr>
          <p:cNvPr id="375" name="TextBox 374"/>
          <p:cNvSpPr txBox="1"/>
          <p:nvPr/>
        </p:nvSpPr>
        <p:spPr>
          <a:xfrm>
            <a:off x="6140841" y="4513794"/>
            <a:ext cx="2143664" cy="646331"/>
          </a:xfrm>
          <a:prstGeom prst="rect">
            <a:avLst/>
          </a:prstGeom>
          <a:solidFill>
            <a:schemeClr val="accent6"/>
          </a:solidFill>
        </p:spPr>
        <p:txBody>
          <a:bodyPr wrap="none" rtlCol="0">
            <a:spAutoFit/>
          </a:bodyPr>
          <a:lstStyle/>
          <a:p>
            <a:pPr algn="ctr"/>
            <a:r>
              <a:rPr lang="en-US" b="1" dirty="0" smtClean="0"/>
              <a:t>H3K9 </a:t>
            </a:r>
            <a:r>
              <a:rPr lang="en-US" b="1" dirty="0" err="1" smtClean="0"/>
              <a:t>demethylation</a:t>
            </a:r>
            <a:endParaRPr lang="en-US" b="1" dirty="0" smtClean="0"/>
          </a:p>
          <a:p>
            <a:pPr algn="ctr"/>
            <a:r>
              <a:rPr lang="en-US" b="1" dirty="0" smtClean="0"/>
              <a:t>at Sox2 Promoter</a:t>
            </a:r>
            <a:endParaRPr lang="en-US" b="1" dirty="0"/>
          </a:p>
        </p:txBody>
      </p:sp>
      <p:sp>
        <p:nvSpPr>
          <p:cNvPr id="376" name="TextBox 375"/>
          <p:cNvSpPr txBox="1"/>
          <p:nvPr/>
        </p:nvSpPr>
        <p:spPr>
          <a:xfrm>
            <a:off x="6357693" y="5294956"/>
            <a:ext cx="1709955" cy="369332"/>
          </a:xfrm>
          <a:prstGeom prst="rect">
            <a:avLst/>
          </a:prstGeom>
          <a:solidFill>
            <a:schemeClr val="accent6"/>
          </a:solidFill>
        </p:spPr>
        <p:txBody>
          <a:bodyPr wrap="none" rtlCol="0">
            <a:spAutoFit/>
          </a:bodyPr>
          <a:lstStyle/>
          <a:p>
            <a:pPr algn="ctr"/>
            <a:r>
              <a:rPr lang="en-US" b="1" dirty="0" smtClean="0"/>
              <a:t>Sox2 Expression</a:t>
            </a:r>
          </a:p>
        </p:txBody>
      </p:sp>
      <p:sp>
        <p:nvSpPr>
          <p:cNvPr id="377" name="TextBox 376"/>
          <p:cNvSpPr txBox="1"/>
          <p:nvPr/>
        </p:nvSpPr>
        <p:spPr>
          <a:xfrm>
            <a:off x="6498694" y="5845932"/>
            <a:ext cx="1427956" cy="369332"/>
          </a:xfrm>
          <a:prstGeom prst="rect">
            <a:avLst/>
          </a:prstGeom>
          <a:solidFill>
            <a:schemeClr val="accent6"/>
          </a:solidFill>
        </p:spPr>
        <p:txBody>
          <a:bodyPr wrap="none" rtlCol="0">
            <a:spAutoFit/>
          </a:bodyPr>
          <a:lstStyle/>
          <a:p>
            <a:pPr algn="ctr"/>
            <a:r>
              <a:rPr lang="en-US" b="1" dirty="0" smtClean="0"/>
              <a:t>Self-Renewal</a:t>
            </a:r>
          </a:p>
        </p:txBody>
      </p:sp>
      <p:cxnSp>
        <p:nvCxnSpPr>
          <p:cNvPr id="379" name="Straight Arrow Connector 378"/>
          <p:cNvCxnSpPr>
            <a:stCxn id="373" idx="2"/>
            <a:endCxn id="374" idx="0"/>
          </p:cNvCxnSpPr>
          <p:nvPr/>
        </p:nvCxnSpPr>
        <p:spPr>
          <a:xfrm>
            <a:off x="7212674" y="1817900"/>
            <a:ext cx="0" cy="1324864"/>
          </a:xfrm>
          <a:prstGeom prst="straightConnector1">
            <a:avLst/>
          </a:prstGeom>
          <a:ln w="38100">
            <a:solidFill>
              <a:srgbClr val="F48428"/>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81" name="Straight Arrow Connector 380"/>
          <p:cNvCxnSpPr>
            <a:stCxn id="374" idx="2"/>
            <a:endCxn id="375" idx="0"/>
          </p:cNvCxnSpPr>
          <p:nvPr/>
        </p:nvCxnSpPr>
        <p:spPr>
          <a:xfrm flipH="1">
            <a:off x="7212673" y="3512096"/>
            <a:ext cx="1" cy="1001698"/>
          </a:xfrm>
          <a:prstGeom prst="straightConnector1">
            <a:avLst/>
          </a:prstGeom>
          <a:ln w="38100">
            <a:solidFill>
              <a:srgbClr val="F48428"/>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83" name="Straight Arrow Connector 382"/>
          <p:cNvCxnSpPr>
            <a:stCxn id="375" idx="2"/>
            <a:endCxn id="376" idx="0"/>
          </p:cNvCxnSpPr>
          <p:nvPr/>
        </p:nvCxnSpPr>
        <p:spPr>
          <a:xfrm flipH="1">
            <a:off x="7212671" y="5160125"/>
            <a:ext cx="2" cy="134831"/>
          </a:xfrm>
          <a:prstGeom prst="straightConnector1">
            <a:avLst/>
          </a:prstGeom>
          <a:ln w="38100">
            <a:solidFill>
              <a:srgbClr val="F48428"/>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85" name="Straight Arrow Connector 384"/>
          <p:cNvCxnSpPr>
            <a:stCxn id="376" idx="2"/>
            <a:endCxn id="377" idx="0"/>
          </p:cNvCxnSpPr>
          <p:nvPr/>
        </p:nvCxnSpPr>
        <p:spPr>
          <a:xfrm>
            <a:off x="7212671" y="5664288"/>
            <a:ext cx="1" cy="181644"/>
          </a:xfrm>
          <a:prstGeom prst="straightConnector1">
            <a:avLst/>
          </a:prstGeom>
          <a:ln w="38100">
            <a:solidFill>
              <a:srgbClr val="F48428"/>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91" name="Straight Arrow Connector 390"/>
          <p:cNvCxnSpPr/>
          <p:nvPr/>
        </p:nvCxnSpPr>
        <p:spPr>
          <a:xfrm flipH="1">
            <a:off x="8359203" y="2077148"/>
            <a:ext cx="0" cy="2245219"/>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392" name="TextBox 391"/>
          <p:cNvSpPr txBox="1"/>
          <p:nvPr/>
        </p:nvSpPr>
        <p:spPr>
          <a:xfrm rot="5400000">
            <a:off x="7465491" y="3021561"/>
            <a:ext cx="2293961" cy="369332"/>
          </a:xfrm>
          <a:prstGeom prst="rect">
            <a:avLst/>
          </a:prstGeom>
          <a:noFill/>
        </p:spPr>
        <p:txBody>
          <a:bodyPr wrap="none" rtlCol="0">
            <a:spAutoFit/>
          </a:bodyPr>
          <a:lstStyle/>
          <a:p>
            <a:r>
              <a:rPr lang="en-US" b="1" dirty="0" smtClean="0"/>
              <a:t>Mechanotransduction</a:t>
            </a:r>
            <a:endParaRPr lang="en-US" b="1" dirty="0"/>
          </a:p>
        </p:txBody>
      </p:sp>
    </p:spTree>
    <p:extLst>
      <p:ext uri="{BB962C8B-B14F-4D97-AF65-F5344CB8AC3E}">
        <p14:creationId xmlns:p14="http://schemas.microsoft.com/office/powerpoint/2010/main" xmlns="" val="41684937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56562" y="1064173"/>
            <a:ext cx="7620000" cy="5715000"/>
          </a:xfrm>
          <a:prstGeom prst="rect">
            <a:avLst/>
          </a:prstGeom>
        </p:spPr>
      </p:pic>
      <p:sp>
        <p:nvSpPr>
          <p:cNvPr id="3" name="TextBox 2"/>
          <p:cNvSpPr txBox="1"/>
          <p:nvPr/>
        </p:nvSpPr>
        <p:spPr>
          <a:xfrm>
            <a:off x="381000" y="263546"/>
            <a:ext cx="8489825" cy="400110"/>
          </a:xfrm>
          <a:prstGeom prst="rect">
            <a:avLst/>
          </a:prstGeom>
          <a:noFill/>
        </p:spPr>
        <p:txBody>
          <a:bodyPr wrap="none" rtlCol="0">
            <a:spAutoFit/>
          </a:bodyPr>
          <a:lstStyle/>
          <a:p>
            <a:r>
              <a:rPr lang="en-US" altLang="zh-CN" sz="2000" b="1" dirty="0" smtClean="0">
                <a:solidFill>
                  <a:srgbClr val="C00000"/>
                </a:solidFill>
                <a:latin typeface="Arial" pitchFamily="34" charset="0"/>
                <a:cs typeface="Arial" pitchFamily="34" charset="0"/>
              </a:rPr>
              <a:t>H3K9 demethylation </a:t>
            </a:r>
            <a:r>
              <a:rPr lang="en-US" altLang="zh-CN" sz="2000" b="1" dirty="0">
                <a:solidFill>
                  <a:srgbClr val="C00000"/>
                </a:solidFill>
                <a:latin typeface="Arial" pitchFamily="34" charset="0"/>
                <a:cs typeface="Arial" pitchFamily="34" charset="0"/>
              </a:rPr>
              <a:t>mediates Sox2 dependent self-renewal of </a:t>
            </a:r>
            <a:r>
              <a:rPr lang="en-US" altLang="zh-CN" sz="2000" b="1" dirty="0" smtClean="0">
                <a:solidFill>
                  <a:srgbClr val="C00000"/>
                </a:solidFill>
                <a:latin typeface="Arial" pitchFamily="34" charset="0"/>
                <a:cs typeface="Arial" pitchFamily="34" charset="0"/>
              </a:rPr>
              <a:t>TRCs</a:t>
            </a:r>
            <a:endParaRPr lang="zh-CN" altLang="en-US" sz="2000" b="1" dirty="0">
              <a:solidFill>
                <a:srgbClr val="C00000"/>
              </a:solidFill>
              <a:latin typeface="Arial" pitchFamily="34" charset="0"/>
              <a:cs typeface="Arial" pitchFamily="34" charset="0"/>
            </a:endParaRPr>
          </a:p>
        </p:txBody>
      </p:sp>
    </p:spTree>
    <p:extLst>
      <p:ext uri="{BB962C8B-B14F-4D97-AF65-F5344CB8AC3E}">
        <p14:creationId xmlns:p14="http://schemas.microsoft.com/office/powerpoint/2010/main" xmlns="" val="12280298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 name="Chart 70"/>
          <p:cNvGraphicFramePr>
            <a:graphicFrameLocks/>
          </p:cNvGraphicFramePr>
          <p:nvPr>
            <p:extLst>
              <p:ext uri="{D42A27DB-BD31-4B8C-83A1-F6EECF244321}">
                <p14:modId xmlns:p14="http://schemas.microsoft.com/office/powerpoint/2010/main" xmlns="" val="2483149844"/>
              </p:ext>
            </p:extLst>
          </p:nvPr>
        </p:nvGraphicFramePr>
        <p:xfrm>
          <a:off x="418511" y="2695770"/>
          <a:ext cx="3989080" cy="2514600"/>
        </p:xfrm>
        <a:graphic>
          <a:graphicData uri="http://schemas.openxmlformats.org/drawingml/2006/chart">
            <c:chart xmlns:c="http://schemas.openxmlformats.org/drawingml/2006/chart" xmlns:r="http://schemas.openxmlformats.org/officeDocument/2006/relationships" r:id="rId2"/>
          </a:graphicData>
        </a:graphic>
      </p:graphicFrame>
      <p:grpSp>
        <p:nvGrpSpPr>
          <p:cNvPr id="3" name="Group 2"/>
          <p:cNvGrpSpPr/>
          <p:nvPr/>
        </p:nvGrpSpPr>
        <p:grpSpPr>
          <a:xfrm>
            <a:off x="1380933" y="3000570"/>
            <a:ext cx="2717129" cy="921814"/>
            <a:chOff x="1175408" y="4724400"/>
            <a:chExt cx="3217852" cy="921814"/>
          </a:xfrm>
        </p:grpSpPr>
        <p:cxnSp>
          <p:nvCxnSpPr>
            <p:cNvPr id="78" name="Straight Connector 77"/>
            <p:cNvCxnSpPr/>
            <p:nvPr/>
          </p:nvCxnSpPr>
          <p:spPr>
            <a:xfrm>
              <a:off x="1436565" y="4936123"/>
              <a:ext cx="174950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1175408" y="5646214"/>
              <a:ext cx="53707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1436565" y="4936123"/>
              <a:ext cx="7382" cy="71009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a:off x="2151142" y="4724400"/>
              <a:ext cx="287258" cy="338554"/>
            </a:xfrm>
            <a:prstGeom prst="rect">
              <a:avLst/>
            </a:prstGeom>
            <a:noFill/>
          </p:spPr>
          <p:txBody>
            <a:bodyPr wrap="none" rtlCol="0">
              <a:spAutoFit/>
            </a:bodyPr>
            <a:lstStyle/>
            <a:p>
              <a:r>
                <a:rPr lang="en-US" sz="1600" b="1" dirty="0"/>
                <a:t>*</a:t>
              </a:r>
            </a:p>
          </p:txBody>
        </p:sp>
        <p:cxnSp>
          <p:nvCxnSpPr>
            <p:cNvPr id="88" name="Straight Connector 87"/>
            <p:cNvCxnSpPr/>
            <p:nvPr/>
          </p:nvCxnSpPr>
          <p:spPr>
            <a:xfrm>
              <a:off x="3179718" y="4936123"/>
              <a:ext cx="0" cy="13117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a:off x="2152528" y="5067300"/>
              <a:ext cx="22407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0" name="TextBox 109"/>
          <p:cNvSpPr txBox="1"/>
          <p:nvPr/>
        </p:nvSpPr>
        <p:spPr>
          <a:xfrm>
            <a:off x="3491786" y="2892848"/>
            <a:ext cx="476412" cy="261610"/>
          </a:xfrm>
          <a:prstGeom prst="rect">
            <a:avLst/>
          </a:prstGeom>
          <a:noFill/>
        </p:spPr>
        <p:txBody>
          <a:bodyPr wrap="none" rtlCol="0">
            <a:spAutoFit/>
          </a:bodyPr>
          <a:lstStyle/>
          <a:p>
            <a:r>
              <a:rPr lang="en-US" sz="1100" b="1" dirty="0" smtClean="0">
                <a:latin typeface="Arial" pitchFamily="34" charset="0"/>
                <a:cs typeface="Arial" pitchFamily="34" charset="0"/>
              </a:rPr>
              <a:t>TRC</a:t>
            </a:r>
            <a:endParaRPr lang="en-US" sz="1100" b="1" dirty="0">
              <a:latin typeface="Arial" pitchFamily="34" charset="0"/>
              <a:cs typeface="Arial" pitchFamily="34" charset="0"/>
            </a:endParaRPr>
          </a:p>
        </p:txBody>
      </p:sp>
      <p:graphicFrame>
        <p:nvGraphicFramePr>
          <p:cNvPr id="152" name="Chart 151"/>
          <p:cNvGraphicFramePr>
            <a:graphicFrameLocks/>
          </p:cNvGraphicFramePr>
          <p:nvPr>
            <p:extLst>
              <p:ext uri="{D42A27DB-BD31-4B8C-83A1-F6EECF244321}">
                <p14:modId xmlns:p14="http://schemas.microsoft.com/office/powerpoint/2010/main" xmlns="" val="2205346657"/>
              </p:ext>
            </p:extLst>
          </p:nvPr>
        </p:nvGraphicFramePr>
        <p:xfrm>
          <a:off x="4833268" y="2683772"/>
          <a:ext cx="3950116" cy="2384258"/>
        </p:xfrm>
        <a:graphic>
          <a:graphicData uri="http://schemas.openxmlformats.org/drawingml/2006/chart">
            <c:chart xmlns:c="http://schemas.openxmlformats.org/drawingml/2006/chart" xmlns:r="http://schemas.openxmlformats.org/officeDocument/2006/relationships" r:id="rId3"/>
          </a:graphicData>
        </a:graphic>
      </p:graphicFrame>
      <p:grpSp>
        <p:nvGrpSpPr>
          <p:cNvPr id="184" name="Group 183"/>
          <p:cNvGrpSpPr/>
          <p:nvPr/>
        </p:nvGrpSpPr>
        <p:grpSpPr>
          <a:xfrm>
            <a:off x="5812359" y="3076770"/>
            <a:ext cx="2938632" cy="307777"/>
            <a:chOff x="1494144" y="1533480"/>
            <a:chExt cx="515352" cy="359097"/>
          </a:xfrm>
        </p:grpSpPr>
        <p:grpSp>
          <p:nvGrpSpPr>
            <p:cNvPr id="185" name="Group 184"/>
            <p:cNvGrpSpPr/>
            <p:nvPr/>
          </p:nvGrpSpPr>
          <p:grpSpPr>
            <a:xfrm>
              <a:off x="1543077" y="1752600"/>
              <a:ext cx="380999" cy="76200"/>
              <a:chOff x="-10344758" y="-26499322"/>
              <a:chExt cx="380999" cy="1699948"/>
            </a:xfrm>
          </p:grpSpPr>
          <p:cxnSp>
            <p:nvCxnSpPr>
              <p:cNvPr id="187" name="Straight Connector 186"/>
              <p:cNvCxnSpPr/>
              <p:nvPr/>
            </p:nvCxnSpPr>
            <p:spPr>
              <a:xfrm flipV="1">
                <a:off x="-10344753" y="-26499298"/>
                <a:ext cx="0" cy="169992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a:off x="-10344758" y="-26499322"/>
                <a:ext cx="38099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9963759" y="-26499322"/>
                <a:ext cx="0" cy="169992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86" name="TextBox 27"/>
            <p:cNvSpPr txBox="1"/>
            <p:nvPr/>
          </p:nvSpPr>
          <p:spPr>
            <a:xfrm>
              <a:off x="1494144" y="1533480"/>
              <a:ext cx="515352" cy="359097"/>
            </a:xfrm>
            <a:prstGeom prst="rect">
              <a:avLst/>
            </a:prstGeom>
            <a:noFill/>
          </p:spPr>
          <p:txBody>
            <a:bodyPr wrap="square" rtlCol="0">
              <a:spAutoFit/>
            </a:bodyPr>
            <a:lstStyle>
              <a:defPPr>
                <a:defRPr lang="en-US"/>
              </a:defPPr>
              <a:lvl1pPr indent="0" algn="ctr">
                <a:defRPr sz="1400"/>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en-US" dirty="0"/>
                <a:t>*</a:t>
              </a:r>
            </a:p>
          </p:txBody>
        </p:sp>
      </p:grpSp>
      <p:sp>
        <p:nvSpPr>
          <p:cNvPr id="2" name="TextBox 1"/>
          <p:cNvSpPr txBox="1"/>
          <p:nvPr/>
        </p:nvSpPr>
        <p:spPr>
          <a:xfrm>
            <a:off x="418511" y="407503"/>
            <a:ext cx="8185254" cy="461665"/>
          </a:xfrm>
          <a:prstGeom prst="rect">
            <a:avLst/>
          </a:prstGeom>
          <a:noFill/>
        </p:spPr>
        <p:txBody>
          <a:bodyPr wrap="none" rtlCol="0">
            <a:spAutoFit/>
          </a:bodyPr>
          <a:lstStyle/>
          <a:p>
            <a:r>
              <a:rPr lang="en-US" altLang="zh-CN" sz="2400" b="1" dirty="0" smtClean="0">
                <a:solidFill>
                  <a:schemeClr val="bg1"/>
                </a:solidFill>
                <a:latin typeface="Arial" panose="020B0604020202020204" pitchFamily="34" charset="0"/>
                <a:cs typeface="Arial" panose="020B0604020202020204" pitchFamily="34" charset="0"/>
              </a:rPr>
              <a:t>H3K9 methylation of TRCs on rigid plastic takes 48 </a:t>
            </a:r>
            <a:r>
              <a:rPr lang="en-US" altLang="zh-CN" sz="2400" b="1" dirty="0" err="1" smtClean="0">
                <a:solidFill>
                  <a:schemeClr val="bg1"/>
                </a:solidFill>
                <a:latin typeface="Arial" panose="020B0604020202020204" pitchFamily="34" charset="0"/>
                <a:cs typeface="Arial" panose="020B0604020202020204" pitchFamily="34" charset="0"/>
              </a:rPr>
              <a:t>hrs</a:t>
            </a:r>
            <a:endParaRPr lang="zh-CN" altLang="en-US" sz="2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5483166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latin typeface="Symbol" panose="05050102010706020507" pitchFamily="18" charset="2"/>
                <a:cs typeface="Arial" panose="020B0604020202020204" pitchFamily="34" charset="0"/>
              </a:rPr>
              <a:t>b</a:t>
            </a:r>
            <a:r>
              <a:rPr lang="en-US" sz="2400" b="1" dirty="0" smtClean="0">
                <a:latin typeface="Arial" panose="020B0604020202020204" pitchFamily="34" charset="0"/>
                <a:cs typeface="Arial" panose="020B0604020202020204" pitchFamily="34" charset="0"/>
              </a:rPr>
              <a:t>-1 integrin mediated force-dependent H3K9 methylation</a:t>
            </a:r>
            <a:endParaRPr lang="en-US" sz="24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6F5F5B93-73BC-DA4A-99F3-DB63B9145B1F}" type="slidenum">
              <a:rPr lang="en-US" smtClean="0"/>
              <a:pPr/>
              <a:t>25</a:t>
            </a:fld>
            <a:endParaRPr lang="en-US"/>
          </a:p>
        </p:txBody>
      </p:sp>
      <p:grpSp>
        <p:nvGrpSpPr>
          <p:cNvPr id="7" name="Group 6"/>
          <p:cNvGrpSpPr/>
          <p:nvPr/>
        </p:nvGrpSpPr>
        <p:grpSpPr>
          <a:xfrm>
            <a:off x="1539689" y="2056558"/>
            <a:ext cx="5518148" cy="3660882"/>
            <a:chOff x="2236481" y="2056558"/>
            <a:chExt cx="5518148" cy="3660882"/>
          </a:xfrm>
        </p:grpSpPr>
        <p:graphicFrame>
          <p:nvGraphicFramePr>
            <p:cNvPr id="5" name="Chart 4"/>
            <p:cNvGraphicFramePr>
              <a:graphicFrameLocks/>
            </p:cNvGraphicFramePr>
            <p:nvPr>
              <p:extLst>
                <p:ext uri="{D42A27DB-BD31-4B8C-83A1-F6EECF244321}">
                  <p14:modId xmlns:p14="http://schemas.microsoft.com/office/powerpoint/2010/main" xmlns="" val="4095051833"/>
                </p:ext>
              </p:extLst>
            </p:nvPr>
          </p:nvGraphicFramePr>
          <p:xfrm>
            <a:off x="2236481" y="2056558"/>
            <a:ext cx="5518148" cy="3660882"/>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4090849" y="2772775"/>
              <a:ext cx="1156980" cy="338554"/>
            </a:xfrm>
            <a:prstGeom prst="rect">
              <a:avLst/>
            </a:prstGeom>
            <a:noFill/>
          </p:spPr>
          <p:txBody>
            <a:bodyPr wrap="square" rtlCol="0">
              <a:spAutoFit/>
            </a:bodyPr>
            <a:lstStyle/>
            <a:p>
              <a:r>
                <a:rPr lang="en-US" sz="1600" b="1" dirty="0" smtClean="0">
                  <a:latin typeface="Arial" pitchFamily="34" charset="0"/>
                  <a:cs typeface="Arial" pitchFamily="34" charset="0"/>
                </a:rPr>
                <a:t>+Stress</a:t>
              </a:r>
              <a:endParaRPr lang="en-US" sz="1600" b="1" dirty="0">
                <a:latin typeface="Arial" pitchFamily="34" charset="0"/>
                <a:cs typeface="Arial" pitchFamily="34" charset="0"/>
              </a:endParaRPr>
            </a:p>
          </p:txBody>
        </p:sp>
      </p:grpSp>
    </p:spTree>
    <p:extLst>
      <p:ext uri="{BB962C8B-B14F-4D97-AF65-F5344CB8AC3E}">
        <p14:creationId xmlns:p14="http://schemas.microsoft.com/office/powerpoint/2010/main" xmlns="" val="36878452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xmlns="" val="95248492"/>
              </p:ext>
            </p:extLst>
          </p:nvPr>
        </p:nvGraphicFramePr>
        <p:xfrm>
          <a:off x="-76200" y="2169090"/>
          <a:ext cx="4888707" cy="310753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p:cNvGraphicFramePr>
            <a:graphicFrameLocks/>
          </p:cNvGraphicFramePr>
          <p:nvPr>
            <p:extLst>
              <p:ext uri="{D42A27DB-BD31-4B8C-83A1-F6EECF244321}">
                <p14:modId xmlns:p14="http://schemas.microsoft.com/office/powerpoint/2010/main" xmlns="" val="4078441435"/>
              </p:ext>
            </p:extLst>
          </p:nvPr>
        </p:nvGraphicFramePr>
        <p:xfrm>
          <a:off x="4381500" y="2133600"/>
          <a:ext cx="4572000" cy="3137369"/>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Box 1"/>
          <p:cNvSpPr txBox="1"/>
          <p:nvPr/>
        </p:nvSpPr>
        <p:spPr>
          <a:xfrm>
            <a:off x="72467" y="302566"/>
            <a:ext cx="8703024" cy="461665"/>
          </a:xfrm>
          <a:prstGeom prst="rect">
            <a:avLst/>
          </a:prstGeom>
          <a:noFill/>
        </p:spPr>
        <p:txBody>
          <a:bodyPr wrap="none" rtlCol="0">
            <a:spAutoFit/>
          </a:bodyPr>
          <a:lstStyle/>
          <a:p>
            <a:r>
              <a:rPr lang="en-US" altLang="zh-CN" sz="2400" b="1" dirty="0" smtClean="0">
                <a:solidFill>
                  <a:schemeClr val="bg1"/>
                </a:solidFill>
                <a:latin typeface="Arial" panose="020B0604020202020204" pitchFamily="34" charset="0"/>
                <a:cs typeface="Arial" panose="020B0604020202020204" pitchFamily="34" charset="0"/>
              </a:rPr>
              <a:t>Adding soluble fibrinogen does not change colony growth</a:t>
            </a:r>
            <a:endParaRPr lang="zh-CN" altLang="en-US" sz="2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6551543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F5F5B93-73BC-DA4A-99F3-DB63B9145B1F}" type="slidenum">
              <a:rPr lang="en-US" smtClean="0"/>
              <a:pPr/>
              <a:t>27</a:t>
            </a:fld>
            <a:endParaRPr lang="en-US"/>
          </a:p>
        </p:txBody>
      </p:sp>
      <p:grpSp>
        <p:nvGrpSpPr>
          <p:cNvPr id="5" name="Group 4"/>
          <p:cNvGrpSpPr/>
          <p:nvPr/>
        </p:nvGrpSpPr>
        <p:grpSpPr>
          <a:xfrm>
            <a:off x="2043793" y="2292452"/>
            <a:ext cx="4733471" cy="3344465"/>
            <a:chOff x="5715000" y="1316854"/>
            <a:chExt cx="6172200" cy="3746721"/>
          </a:xfrm>
        </p:grpSpPr>
        <p:graphicFrame>
          <p:nvGraphicFramePr>
            <p:cNvPr id="6" name="Chart 5"/>
            <p:cNvGraphicFramePr>
              <a:graphicFrameLocks/>
            </p:cNvGraphicFramePr>
            <p:nvPr>
              <p:extLst>
                <p:ext uri="{D42A27DB-BD31-4B8C-83A1-F6EECF244321}">
                  <p14:modId xmlns:p14="http://schemas.microsoft.com/office/powerpoint/2010/main" xmlns="" val="2105543427"/>
                </p:ext>
              </p:extLst>
            </p:nvPr>
          </p:nvGraphicFramePr>
          <p:xfrm>
            <a:off x="5715000" y="1316854"/>
            <a:ext cx="6172200" cy="3289726"/>
          </p:xfrm>
          <a:graphic>
            <a:graphicData uri="http://schemas.openxmlformats.org/drawingml/2006/chart">
              <c:chart xmlns:c="http://schemas.openxmlformats.org/drawingml/2006/chart" xmlns:r="http://schemas.openxmlformats.org/officeDocument/2006/relationships" r:id="rId2"/>
            </a:graphicData>
          </a:graphic>
        </p:graphicFrame>
        <p:cxnSp>
          <p:nvCxnSpPr>
            <p:cNvPr id="7" name="Straight Connector 6"/>
            <p:cNvCxnSpPr/>
            <p:nvPr/>
          </p:nvCxnSpPr>
          <p:spPr>
            <a:xfrm>
              <a:off x="7567437" y="1749805"/>
              <a:ext cx="180304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7567437" y="1749805"/>
              <a:ext cx="0" cy="113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9370478" y="1749805"/>
              <a:ext cx="3" cy="113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8164974" y="1952751"/>
              <a:ext cx="18115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164974" y="1944205"/>
              <a:ext cx="0" cy="113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9976563" y="1952751"/>
              <a:ext cx="0" cy="12892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287745" y="1523597"/>
              <a:ext cx="274434" cy="369332"/>
            </a:xfrm>
            <a:prstGeom prst="rect">
              <a:avLst/>
            </a:prstGeom>
            <a:noFill/>
          </p:spPr>
          <p:txBody>
            <a:bodyPr wrap="none" rtlCol="0">
              <a:spAutoFit/>
            </a:bodyPr>
            <a:lstStyle/>
            <a:p>
              <a:r>
                <a:rPr lang="en-US" b="1" dirty="0" smtClean="0">
                  <a:latin typeface="Arial" panose="020B0604020202020204" pitchFamily="34" charset="0"/>
                  <a:cs typeface="Arial" panose="020B0604020202020204" pitchFamily="34" charset="0"/>
                </a:rPr>
                <a:t>*</a:t>
              </a:r>
              <a:endParaRPr lang="en-US" b="1" dirty="0">
                <a:latin typeface="Arial" panose="020B0604020202020204" pitchFamily="34" charset="0"/>
                <a:cs typeface="Arial" panose="020B0604020202020204" pitchFamily="34" charset="0"/>
              </a:endParaRPr>
            </a:p>
          </p:txBody>
        </p:sp>
        <p:sp>
          <p:nvSpPr>
            <p:cNvPr id="14" name="TextBox 13"/>
            <p:cNvSpPr txBox="1"/>
            <p:nvPr/>
          </p:nvSpPr>
          <p:spPr>
            <a:xfrm>
              <a:off x="8943661" y="1729431"/>
              <a:ext cx="274434" cy="369332"/>
            </a:xfrm>
            <a:prstGeom prst="rect">
              <a:avLst/>
            </a:prstGeom>
            <a:noFill/>
          </p:spPr>
          <p:txBody>
            <a:bodyPr wrap="none" rtlCol="0">
              <a:spAutoFit/>
            </a:bodyPr>
            <a:lstStyle/>
            <a:p>
              <a:r>
                <a:rPr lang="en-US" b="1" dirty="0" smtClean="0">
                  <a:latin typeface="Arial" panose="020B0604020202020204" pitchFamily="34" charset="0"/>
                  <a:cs typeface="Arial" panose="020B0604020202020204" pitchFamily="34" charset="0"/>
                </a:rPr>
                <a:t>*</a:t>
              </a:r>
              <a:endParaRPr lang="en-US" b="1" dirty="0">
                <a:latin typeface="Arial" panose="020B0604020202020204" pitchFamily="34" charset="0"/>
                <a:cs typeface="Arial" panose="020B0604020202020204" pitchFamily="34" charset="0"/>
              </a:endParaRPr>
            </a:p>
          </p:txBody>
        </p:sp>
        <p:sp>
          <p:nvSpPr>
            <p:cNvPr id="15" name="TextBox 14"/>
            <p:cNvSpPr txBox="1"/>
            <p:nvPr/>
          </p:nvSpPr>
          <p:spPr>
            <a:xfrm>
              <a:off x="7443302" y="4478800"/>
              <a:ext cx="721672" cy="338554"/>
            </a:xfrm>
            <a:prstGeom prst="rect">
              <a:avLst/>
            </a:prstGeom>
            <a:noFill/>
          </p:spPr>
          <p:txBody>
            <a:bodyPr wrap="none" rtlCol="0">
              <a:spAutoFit/>
            </a:bodyPr>
            <a:lstStyle/>
            <a:p>
              <a:r>
                <a:rPr lang="en-US" sz="1600" b="1" dirty="0" smtClean="0">
                  <a:latin typeface="Arial" panose="020B0604020202020204" pitchFamily="34" charset="0"/>
                  <a:cs typeface="Arial" panose="020B0604020202020204" pitchFamily="34" charset="0"/>
                </a:rPr>
                <a:t>0 min</a:t>
              </a:r>
              <a:endParaRPr lang="en-US" sz="1600" b="1" dirty="0">
                <a:latin typeface="Arial" panose="020B0604020202020204" pitchFamily="34" charset="0"/>
                <a:cs typeface="Arial" panose="020B0604020202020204" pitchFamily="34" charset="0"/>
              </a:endParaRPr>
            </a:p>
          </p:txBody>
        </p:sp>
        <p:sp>
          <p:nvSpPr>
            <p:cNvPr id="16" name="TextBox 15"/>
            <p:cNvSpPr txBox="1"/>
            <p:nvPr/>
          </p:nvSpPr>
          <p:spPr>
            <a:xfrm>
              <a:off x="8943661" y="4478800"/>
              <a:ext cx="1354858" cy="584775"/>
            </a:xfrm>
            <a:prstGeom prst="rect">
              <a:avLst/>
            </a:prstGeom>
            <a:noFill/>
          </p:spPr>
          <p:txBody>
            <a:bodyPr wrap="none" rtlCol="0">
              <a:spAutoFit/>
            </a:bodyPr>
            <a:lstStyle/>
            <a:p>
              <a:pPr algn="ctr"/>
              <a:r>
                <a:rPr lang="en-US" sz="1600" b="1" dirty="0" smtClean="0">
                  <a:latin typeface="Arial" panose="020B0604020202020204" pitchFamily="34" charset="0"/>
                  <a:cs typeface="Arial" panose="020B0604020202020204" pitchFamily="34" charset="0"/>
                </a:rPr>
                <a:t>20 min</a:t>
              </a:r>
            </a:p>
            <a:p>
              <a:pPr algn="ctr"/>
              <a:r>
                <a:rPr lang="en-US" sz="1600" b="1" dirty="0" smtClean="0">
                  <a:latin typeface="Arial" panose="020B0604020202020204" pitchFamily="34" charset="0"/>
                  <a:cs typeface="Arial" panose="020B0604020202020204" pitchFamily="34" charset="0"/>
                </a:rPr>
                <a:t>+25 µM ML7</a:t>
              </a:r>
              <a:endParaRPr lang="en-US" sz="1600" b="1"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xmlns="" val="3394950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728" y="500042"/>
            <a:ext cx="7498080" cy="1143000"/>
          </a:xfrm>
        </p:spPr>
        <p:txBody>
          <a:bodyPr/>
          <a:lstStyle/>
          <a:p>
            <a:pPr algn="ctr"/>
            <a:r>
              <a:rPr lang="en-IN" dirty="0" smtClean="0"/>
              <a:t>Let Us Meet Again</a:t>
            </a:r>
            <a:endParaRPr lang="en-IN" dirty="0"/>
          </a:p>
        </p:txBody>
      </p:sp>
      <p:sp>
        <p:nvSpPr>
          <p:cNvPr id="3" name="Content Placeholder 2"/>
          <p:cNvSpPr>
            <a:spLocks noGrp="1"/>
          </p:cNvSpPr>
          <p:nvPr>
            <p:ph idx="1"/>
          </p:nvPr>
        </p:nvSpPr>
        <p:spPr>
          <a:xfrm>
            <a:off x="500034" y="1928802"/>
            <a:ext cx="8433654" cy="3695712"/>
          </a:xfrm>
        </p:spPr>
        <p:txBody>
          <a:bodyPr/>
          <a:lstStyle/>
          <a:p>
            <a:pPr algn="ctr">
              <a:buNone/>
            </a:pPr>
            <a:r>
              <a:rPr lang="en-IN" dirty="0" smtClean="0"/>
              <a:t>We welcome all to our future group conferences of Omics group international</a:t>
            </a:r>
          </a:p>
          <a:p>
            <a:pPr algn="ctr">
              <a:buNone/>
            </a:pPr>
            <a:r>
              <a:rPr lang="en-IN" dirty="0" smtClean="0"/>
              <a:t>Please visit:</a:t>
            </a:r>
          </a:p>
          <a:p>
            <a:pPr algn="ctr">
              <a:buNone/>
            </a:pPr>
            <a:r>
              <a:rPr lang="en-IN" dirty="0" smtClean="0">
                <a:solidFill>
                  <a:srgbClr val="0070C0"/>
                </a:solidFill>
                <a:hlinkClick r:id="rId2"/>
              </a:rPr>
              <a:t>www.omicsgroup.com</a:t>
            </a:r>
            <a:endParaRPr lang="en-IN" dirty="0" smtClean="0">
              <a:solidFill>
                <a:srgbClr val="0070C0"/>
              </a:solidFill>
            </a:endParaRPr>
          </a:p>
          <a:p>
            <a:pPr algn="ctr">
              <a:buNone/>
            </a:pPr>
            <a:r>
              <a:rPr lang="en-IN" dirty="0" smtClean="0">
                <a:solidFill>
                  <a:srgbClr val="0070C0"/>
                </a:solidFill>
                <a:hlinkClick r:id="rId3"/>
              </a:rPr>
              <a:t>www.Conferenceseries.com</a:t>
            </a:r>
            <a:r>
              <a:rPr lang="en-IN" dirty="0" smtClean="0">
                <a:solidFill>
                  <a:srgbClr val="0070C0"/>
                </a:solidFill>
              </a:rPr>
              <a:t> </a:t>
            </a:r>
          </a:p>
          <a:p>
            <a:pPr algn="ctr">
              <a:buNone/>
            </a:pPr>
            <a:r>
              <a:rPr lang="en-IN" dirty="0" smtClean="0">
                <a:solidFill>
                  <a:srgbClr val="0070C0"/>
                </a:solidFill>
                <a:hlinkClick r:id="rId4"/>
              </a:rPr>
              <a:t>http://optics.conferenceseries.com/</a:t>
            </a:r>
            <a:r>
              <a:rPr lang="en-IN" dirty="0" smtClean="0">
                <a:solidFill>
                  <a:srgbClr val="0070C0"/>
                </a:solidFill>
              </a:rPr>
              <a:t> </a:t>
            </a:r>
            <a:endParaRPr lang="en-IN" dirty="0">
              <a:solidFill>
                <a:srgbClr val="0070C0"/>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6582</TotalTime>
  <Words>2972</Words>
  <Application>Microsoft Office PowerPoint</Application>
  <PresentationFormat>On-screen Show (4:3)</PresentationFormat>
  <Paragraphs>451</Paragraphs>
  <Slides>28</Slides>
  <Notes>19</Notes>
  <HiddenSlides>0</HiddenSlides>
  <MMClips>0</MMClips>
  <ScaleCrop>false</ScaleCrop>
  <HeadingPairs>
    <vt:vector size="6" baseType="variant">
      <vt:variant>
        <vt:lpstr>Theme</vt:lpstr>
      </vt:variant>
      <vt:variant>
        <vt:i4>1</vt:i4>
      </vt:variant>
      <vt:variant>
        <vt:lpstr>Embedded OLE Servers</vt:lpstr>
      </vt:variant>
      <vt:variant>
        <vt:i4>0</vt:i4>
      </vt:variant>
      <vt:variant>
        <vt:lpstr>Slide Titles</vt:lpstr>
      </vt:variant>
      <vt:variant>
        <vt:i4>28</vt:i4>
      </vt:variant>
    </vt:vector>
  </HeadingPairs>
  <TitlesOfParts>
    <vt:vector size="29" baseType="lpstr">
      <vt:lpstr>Office Theme</vt:lpstr>
      <vt:lpstr>About Omics Group</vt:lpstr>
      <vt:lpstr>About Omics Group conferences</vt:lpstr>
      <vt:lpstr>Slide 3</vt:lpstr>
      <vt:lpstr>Slide 4</vt:lpstr>
      <vt:lpstr>Soft Fibrin Matrix Promotes Growth of Tumorigenic Cells</vt:lpstr>
      <vt:lpstr>TRCs are progenitor of control melanoma cells</vt:lpstr>
      <vt:lpstr>TRC &amp; control melanoma cells are genetically identical</vt:lpstr>
      <vt:lpstr>Slide 8</vt:lpstr>
      <vt:lpstr>Histone Modification</vt:lpstr>
      <vt:lpstr>Mechanotransduction &amp; Histone Acetylation</vt:lpstr>
      <vt:lpstr>H3K9-me FRET Reporter</vt:lpstr>
      <vt:lpstr>Cells in 3D Fibrin Gel have lower H3K9-me</vt:lpstr>
      <vt:lpstr>Substrate stiffness regulates H3K9-me in control melanoma cells </vt:lpstr>
      <vt:lpstr>TRCs do not respond to substrate stiffness</vt:lpstr>
      <vt:lpstr>Exogenous forces regulate H3K9-me</vt:lpstr>
      <vt:lpstr>Blocking β1 integrin inhibits force induced H3K9-me in control melanoma cells</vt:lpstr>
      <vt:lpstr>H3K9-me level depends on intact CSK</vt:lpstr>
      <vt:lpstr>Force-induced H3K9-me depends on methyltransferases</vt:lpstr>
      <vt:lpstr>Soft matrix-mediated H3K9 demethylation and Sox2 expression</vt:lpstr>
      <vt:lpstr>Acknowledgment</vt:lpstr>
      <vt:lpstr>Slide 21</vt:lpstr>
      <vt:lpstr>Cytoskeleton-dependent H3K9 demethylation/methylation and Sox2 expression</vt:lpstr>
      <vt:lpstr>Slide 23</vt:lpstr>
      <vt:lpstr>Slide 24</vt:lpstr>
      <vt:lpstr>b-1 integrin mediated force-dependent H3K9 methylation</vt:lpstr>
      <vt:lpstr>Slide 26</vt:lpstr>
      <vt:lpstr>Slide 27</vt:lpstr>
      <vt:lpstr>Let Us Meet Again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 T</dc:creator>
  <cp:lastModifiedBy>Anderson Silver</cp:lastModifiedBy>
  <cp:revision>347</cp:revision>
  <dcterms:created xsi:type="dcterms:W3CDTF">2013-02-26T21:03:02Z</dcterms:created>
  <dcterms:modified xsi:type="dcterms:W3CDTF">2014-09-24T12:16:33Z</dcterms:modified>
</cp:coreProperties>
</file>