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44" r:id="rId2"/>
    <p:sldId id="411" r:id="rId3"/>
    <p:sldId id="353" r:id="rId4"/>
    <p:sldId id="428" r:id="rId5"/>
    <p:sldId id="426" r:id="rId6"/>
    <p:sldId id="422" r:id="rId7"/>
    <p:sldId id="421" r:id="rId8"/>
    <p:sldId id="420" r:id="rId9"/>
    <p:sldId id="429" r:id="rId10"/>
    <p:sldId id="352" r:id="rId11"/>
    <p:sldId id="413" r:id="rId12"/>
    <p:sldId id="415" r:id="rId13"/>
    <p:sldId id="379" r:id="rId14"/>
    <p:sldId id="380" r:id="rId15"/>
    <p:sldId id="381" r:id="rId16"/>
    <p:sldId id="362" r:id="rId17"/>
    <p:sldId id="365" r:id="rId18"/>
    <p:sldId id="364" r:id="rId19"/>
    <p:sldId id="405" r:id="rId20"/>
    <p:sldId id="416" r:id="rId21"/>
    <p:sldId id="367" r:id="rId22"/>
    <p:sldId id="358" r:id="rId23"/>
    <p:sldId id="366" r:id="rId24"/>
    <p:sldId id="424" r:id="rId25"/>
  </p:sldIdLst>
  <p:sldSz cx="9906000" cy="6858000" type="A4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EB7E728-DC88-BA4B-83A3-0625C124A79D}">
          <p14:sldIdLst>
            <p14:sldId id="344"/>
            <p14:sldId id="411"/>
            <p14:sldId id="353"/>
            <p14:sldId id="428"/>
            <p14:sldId id="426"/>
            <p14:sldId id="422"/>
            <p14:sldId id="421"/>
            <p14:sldId id="420"/>
            <p14:sldId id="429"/>
            <p14:sldId id="352"/>
            <p14:sldId id="413"/>
            <p14:sldId id="415"/>
            <p14:sldId id="379"/>
            <p14:sldId id="380"/>
            <p14:sldId id="381"/>
            <p14:sldId id="362"/>
            <p14:sldId id="365"/>
            <p14:sldId id="364"/>
            <p14:sldId id="405"/>
            <p14:sldId id="416"/>
            <p14:sldId id="367"/>
            <p14:sldId id="358"/>
            <p14:sldId id="366"/>
            <p14:sldId id="424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Luebberstedt" initials="H" lastIdx="8" clrIdx="0"/>
  <p:cmAuthor id="1" name="Thomas Goerlach" initials="TG" lastIdx="0" clrIdx="1"/>
  <p:cmAuthor id="2" name="Carsten Borowy" initials="CBor" lastIdx="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9BB4"/>
    <a:srgbClr val="000000"/>
    <a:srgbClr val="AAD700"/>
    <a:srgbClr val="00003F"/>
    <a:srgbClr val="FFFFBC"/>
    <a:srgbClr val="341256"/>
    <a:srgbClr val="69205B"/>
    <a:srgbClr val="FFB40E"/>
    <a:srgbClr val="00175F"/>
    <a:srgbClr val="FFCE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Designformatvorlage 2 - Akz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 autoAdjust="0"/>
    <p:restoredTop sz="99613" autoAdjust="0"/>
  </p:normalViewPr>
  <p:slideViewPr>
    <p:cSldViewPr snapToObjects="1">
      <p:cViewPr varScale="1">
        <p:scale>
          <a:sx n="73" d="100"/>
          <a:sy n="73" d="100"/>
        </p:scale>
        <p:origin x="-1254" y="-96"/>
      </p:cViewPr>
      <p:guideLst>
        <p:guide orient="horz" pos="2478"/>
        <p:guide pos="3120"/>
      </p:guideLst>
    </p:cSldViewPr>
  </p:slideViewPr>
  <p:outlineViewPr>
    <p:cViewPr>
      <p:scale>
        <a:sx n="33" d="100"/>
        <a:sy n="33" d="100"/>
      </p:scale>
      <p:origin x="0" y="185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26" d="100"/>
          <a:sy n="126" d="100"/>
        </p:scale>
        <p:origin x="-4792" y="-12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de-DE" dirty="0"/>
              <a:t>Payload / </a:t>
            </a:r>
            <a:r>
              <a:rPr lang="de-DE" dirty="0" smtClean="0"/>
              <a:t>Launch mass</a:t>
            </a:r>
            <a:endParaRPr lang="de-DE" dirty="0"/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Payload</c:v>
                </c:pt>
              </c:strCache>
            </c:strRef>
          </c:tx>
          <c:invertIfNegative val="0"/>
          <c:cat>
            <c:strRef>
              <c:f>Blatt1!$A$2:$A$4</c:f>
              <c:strCache>
                <c:ptCount val="3"/>
                <c:pt idx="0">
                  <c:v>Fast Classical</c:v>
                </c:pt>
                <c:pt idx="1">
                  <c:v>Fast Hybrid</c:v>
                </c:pt>
                <c:pt idx="2">
                  <c:v>Flex</c:v>
                </c:pt>
              </c:strCache>
            </c:strRef>
          </c:cat>
          <c:val>
            <c:numRef>
              <c:f>Blatt1!$B$2:$B$4</c:f>
              <c:numCache>
                <c:formatCode>0%</c:formatCode>
                <c:ptCount val="3"/>
                <c:pt idx="0">
                  <c:v>9.0909090909090898E-2</c:v>
                </c:pt>
                <c:pt idx="1">
                  <c:v>0.13636363636363599</c:v>
                </c:pt>
                <c:pt idx="2">
                  <c:v>0.214285714285714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564480"/>
        <c:axId val="90167488"/>
      </c:barChart>
      <c:catAx>
        <c:axId val="100564480"/>
        <c:scaling>
          <c:orientation val="minMax"/>
        </c:scaling>
        <c:delete val="0"/>
        <c:axPos val="b"/>
        <c:majorTickMark val="out"/>
        <c:minorTickMark val="none"/>
        <c:tickLblPos val="nextTo"/>
        <c:crossAx val="90167488"/>
        <c:crosses val="autoZero"/>
        <c:auto val="1"/>
        <c:lblAlgn val="ctr"/>
        <c:lblOffset val="100"/>
        <c:noMultiLvlLbl val="0"/>
      </c:catAx>
      <c:valAx>
        <c:axId val="901674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00564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Seravek Light"/>
          <a:cs typeface="Seravek Light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586F5D9-FC8C-4F5F-A349-912A877B6D37}" type="datetimeFigureOut">
              <a:rPr lang="de-DE"/>
              <a:pPr>
                <a:defRPr/>
              </a:pPr>
              <a:t>23.09.2015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F7EA7EB-3C71-4B92-902A-BF976E3615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018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E1F80E9-A6B4-4622-8FE3-48E555559E80}" type="datetimeFigureOut">
              <a:rPr lang="de-DE"/>
              <a:pPr>
                <a:defRPr/>
              </a:pPr>
              <a:t>23.09.2015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DE858D5-655C-436E-B7CD-9125813CFB0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97618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Cover Page</a:t>
            </a:r>
          </a:p>
          <a:p>
            <a:r>
              <a:rPr lang="de-DE" dirty="0" smtClean="0"/>
              <a:t>OHB System AG SmallGEO </a:t>
            </a:r>
            <a:r>
              <a:rPr lang="de-DE" dirty="0" err="1" smtClean="0"/>
              <a:t>Product</a:t>
            </a:r>
            <a:r>
              <a:rPr lang="de-DE" dirty="0" smtClean="0"/>
              <a:t> Line </a:t>
            </a:r>
            <a:r>
              <a:rPr lang="de-DE" dirty="0" err="1"/>
              <a:t>P</a:t>
            </a:r>
            <a:r>
              <a:rPr lang="de-DE" dirty="0" err="1" smtClean="0"/>
              <a:t>resentation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485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Contents</a:t>
            </a:r>
          </a:p>
          <a:p>
            <a:r>
              <a:rPr lang="de-DE" dirty="0" smtClean="0"/>
              <a:t>Neues Bild mit MTG als Ergänzung (CB)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834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The Vision</a:t>
            </a:r>
          </a:p>
          <a:p>
            <a:endParaRPr lang="de-DE" dirty="0"/>
          </a:p>
          <a:p>
            <a:r>
              <a:rPr lang="de-DE" dirty="0" smtClean="0"/>
              <a:t>The </a:t>
            </a:r>
            <a:r>
              <a:rPr lang="de-DE" dirty="0" err="1" smtClean="0"/>
              <a:t>starting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was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European </a:t>
            </a:r>
            <a:r>
              <a:rPr lang="de-DE" dirty="0" err="1" smtClean="0"/>
              <a:t>capability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availability</a:t>
            </a:r>
            <a:r>
              <a:rPr lang="de-DE" dirty="0" smtClean="0"/>
              <a:t> </a:t>
            </a:r>
            <a:r>
              <a:rPr lang="de-DE" dirty="0" err="1" smtClean="0"/>
              <a:t>gap</a:t>
            </a:r>
            <a:r>
              <a:rPr lang="de-DE" dirty="0" smtClean="0"/>
              <a:t> in </a:t>
            </a:r>
            <a:r>
              <a:rPr lang="de-DE" dirty="0" err="1" smtClean="0"/>
              <a:t>relatively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geostationary</a:t>
            </a:r>
            <a:r>
              <a:rPr lang="de-DE" dirty="0" smtClean="0"/>
              <a:t> </a:t>
            </a:r>
            <a:r>
              <a:rPr lang="de-DE" dirty="0" err="1" smtClean="0"/>
              <a:t>satellite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 smtClean="0"/>
              <a:t>. 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55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The Vision</a:t>
            </a:r>
          </a:p>
          <a:p>
            <a:endParaRPr lang="de-DE" dirty="0"/>
          </a:p>
          <a:p>
            <a:r>
              <a:rPr lang="de-DE" dirty="0" smtClean="0"/>
              <a:t>The </a:t>
            </a:r>
            <a:r>
              <a:rPr lang="de-DE" dirty="0" err="1" smtClean="0"/>
              <a:t>starting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was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European </a:t>
            </a:r>
            <a:r>
              <a:rPr lang="de-DE" dirty="0" err="1" smtClean="0"/>
              <a:t>capability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availability</a:t>
            </a:r>
            <a:r>
              <a:rPr lang="de-DE" dirty="0" smtClean="0"/>
              <a:t> </a:t>
            </a:r>
            <a:r>
              <a:rPr lang="de-DE" dirty="0" err="1" smtClean="0"/>
              <a:t>gap</a:t>
            </a:r>
            <a:r>
              <a:rPr lang="de-DE" dirty="0" smtClean="0"/>
              <a:t> in </a:t>
            </a:r>
            <a:r>
              <a:rPr lang="de-DE" dirty="0" err="1" smtClean="0"/>
              <a:t>relatively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geostationary</a:t>
            </a:r>
            <a:r>
              <a:rPr lang="de-DE" dirty="0" smtClean="0"/>
              <a:t> </a:t>
            </a:r>
            <a:r>
              <a:rPr lang="de-DE" dirty="0" err="1" smtClean="0"/>
              <a:t>satellite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 smtClean="0"/>
              <a:t>. 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559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The Vision</a:t>
            </a:r>
          </a:p>
          <a:p>
            <a:endParaRPr lang="de-DE" dirty="0"/>
          </a:p>
          <a:p>
            <a:r>
              <a:rPr lang="de-DE" dirty="0" smtClean="0"/>
              <a:t>The </a:t>
            </a:r>
            <a:r>
              <a:rPr lang="de-DE" dirty="0" err="1" smtClean="0"/>
              <a:t>starting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was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European </a:t>
            </a:r>
            <a:r>
              <a:rPr lang="de-DE" dirty="0" err="1" smtClean="0"/>
              <a:t>capability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availability</a:t>
            </a:r>
            <a:r>
              <a:rPr lang="de-DE" dirty="0" smtClean="0"/>
              <a:t> </a:t>
            </a:r>
            <a:r>
              <a:rPr lang="de-DE" dirty="0" err="1" smtClean="0"/>
              <a:t>gap</a:t>
            </a:r>
            <a:r>
              <a:rPr lang="de-DE" dirty="0" smtClean="0"/>
              <a:t> in </a:t>
            </a:r>
            <a:r>
              <a:rPr lang="de-DE" dirty="0" err="1" smtClean="0"/>
              <a:t>relatively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geostationary</a:t>
            </a:r>
            <a:r>
              <a:rPr lang="de-DE" dirty="0" smtClean="0"/>
              <a:t> </a:t>
            </a:r>
            <a:r>
              <a:rPr lang="de-DE" dirty="0" err="1" smtClean="0"/>
              <a:t>satellite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 smtClean="0"/>
              <a:t>. 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559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The Vision</a:t>
            </a:r>
          </a:p>
          <a:p>
            <a:endParaRPr lang="de-DE" dirty="0"/>
          </a:p>
          <a:p>
            <a:r>
              <a:rPr lang="de-DE" dirty="0" smtClean="0"/>
              <a:t>The </a:t>
            </a:r>
            <a:r>
              <a:rPr lang="de-DE" dirty="0" err="1" smtClean="0"/>
              <a:t>starting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was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European </a:t>
            </a:r>
            <a:r>
              <a:rPr lang="de-DE" dirty="0" err="1" smtClean="0"/>
              <a:t>capability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availability</a:t>
            </a:r>
            <a:r>
              <a:rPr lang="de-DE" dirty="0" smtClean="0"/>
              <a:t> </a:t>
            </a:r>
            <a:r>
              <a:rPr lang="de-DE" dirty="0" err="1" smtClean="0"/>
              <a:t>gap</a:t>
            </a:r>
            <a:r>
              <a:rPr lang="de-DE" dirty="0" smtClean="0"/>
              <a:t> in </a:t>
            </a:r>
            <a:r>
              <a:rPr lang="de-DE" dirty="0" err="1" smtClean="0"/>
              <a:t>relatively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geostationary</a:t>
            </a:r>
            <a:r>
              <a:rPr lang="de-DE" dirty="0" smtClean="0"/>
              <a:t> </a:t>
            </a:r>
            <a:r>
              <a:rPr lang="de-DE" dirty="0" err="1" smtClean="0"/>
              <a:t>satellite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 smtClean="0"/>
              <a:t>. 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559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The Vision</a:t>
            </a:r>
          </a:p>
          <a:p>
            <a:endParaRPr lang="de-DE" dirty="0"/>
          </a:p>
          <a:p>
            <a:r>
              <a:rPr lang="de-DE" dirty="0" smtClean="0"/>
              <a:t>The </a:t>
            </a:r>
            <a:r>
              <a:rPr lang="de-DE" dirty="0" err="1" smtClean="0"/>
              <a:t>starting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was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European </a:t>
            </a:r>
            <a:r>
              <a:rPr lang="de-DE" dirty="0" err="1" smtClean="0"/>
              <a:t>capability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availability</a:t>
            </a:r>
            <a:r>
              <a:rPr lang="de-DE" dirty="0" smtClean="0"/>
              <a:t> </a:t>
            </a:r>
            <a:r>
              <a:rPr lang="de-DE" dirty="0" err="1" smtClean="0"/>
              <a:t>gap</a:t>
            </a:r>
            <a:r>
              <a:rPr lang="de-DE" dirty="0" smtClean="0"/>
              <a:t> in </a:t>
            </a:r>
            <a:r>
              <a:rPr lang="de-DE" dirty="0" err="1" smtClean="0"/>
              <a:t>relatively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geostationary</a:t>
            </a:r>
            <a:r>
              <a:rPr lang="de-DE" dirty="0" smtClean="0"/>
              <a:t> </a:t>
            </a:r>
            <a:r>
              <a:rPr lang="de-DE" dirty="0" err="1" smtClean="0"/>
              <a:t>satellite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 smtClean="0"/>
              <a:t>. 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559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The Vision</a:t>
            </a:r>
          </a:p>
          <a:p>
            <a:endParaRPr lang="de-DE" dirty="0"/>
          </a:p>
          <a:p>
            <a:r>
              <a:rPr lang="de-DE" dirty="0" smtClean="0"/>
              <a:t>The </a:t>
            </a:r>
            <a:r>
              <a:rPr lang="de-DE" dirty="0" err="1" smtClean="0"/>
              <a:t>starting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was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European </a:t>
            </a:r>
            <a:r>
              <a:rPr lang="de-DE" dirty="0" err="1" smtClean="0"/>
              <a:t>capability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availability</a:t>
            </a:r>
            <a:r>
              <a:rPr lang="de-DE" dirty="0" smtClean="0"/>
              <a:t> </a:t>
            </a:r>
            <a:r>
              <a:rPr lang="de-DE" dirty="0" err="1" smtClean="0"/>
              <a:t>gap</a:t>
            </a:r>
            <a:r>
              <a:rPr lang="de-DE" dirty="0" smtClean="0"/>
              <a:t> in </a:t>
            </a:r>
            <a:r>
              <a:rPr lang="de-DE" dirty="0" err="1" smtClean="0"/>
              <a:t>relatively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geostationary</a:t>
            </a:r>
            <a:r>
              <a:rPr lang="de-DE" dirty="0" smtClean="0"/>
              <a:t> </a:t>
            </a:r>
            <a:r>
              <a:rPr lang="de-DE" dirty="0" err="1" smtClean="0"/>
              <a:t>satellite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 smtClean="0"/>
              <a:t>. 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559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The Vision</a:t>
            </a:r>
          </a:p>
          <a:p>
            <a:endParaRPr lang="de-DE" dirty="0"/>
          </a:p>
          <a:p>
            <a:r>
              <a:rPr lang="de-DE" dirty="0" smtClean="0"/>
              <a:t>The </a:t>
            </a:r>
            <a:r>
              <a:rPr lang="de-DE" dirty="0" err="1" smtClean="0"/>
              <a:t>starting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was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identification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European </a:t>
            </a:r>
            <a:r>
              <a:rPr lang="de-DE" dirty="0" err="1" smtClean="0"/>
              <a:t>capability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availability</a:t>
            </a:r>
            <a:r>
              <a:rPr lang="de-DE" dirty="0" smtClean="0"/>
              <a:t> </a:t>
            </a:r>
            <a:r>
              <a:rPr lang="de-DE" dirty="0" err="1" smtClean="0"/>
              <a:t>gap</a:t>
            </a:r>
            <a:r>
              <a:rPr lang="de-DE" dirty="0" smtClean="0"/>
              <a:t> in </a:t>
            </a:r>
            <a:r>
              <a:rPr lang="de-DE" dirty="0" err="1" smtClean="0"/>
              <a:t>relatively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 </a:t>
            </a:r>
            <a:r>
              <a:rPr lang="de-DE" dirty="0" err="1" smtClean="0"/>
              <a:t>geostationary</a:t>
            </a:r>
            <a:r>
              <a:rPr lang="de-DE" dirty="0" smtClean="0"/>
              <a:t> </a:t>
            </a:r>
            <a:r>
              <a:rPr lang="de-DE" dirty="0" err="1" smtClean="0"/>
              <a:t>satellite</a:t>
            </a:r>
            <a:r>
              <a:rPr lang="de-DE" dirty="0" smtClean="0"/>
              <a:t> </a:t>
            </a:r>
            <a:r>
              <a:rPr lang="de-DE" dirty="0" err="1" smtClean="0"/>
              <a:t>platforms</a:t>
            </a:r>
            <a:r>
              <a:rPr lang="de-DE" dirty="0" smtClean="0"/>
              <a:t>. 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559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In 1992 </a:t>
            </a:r>
            <a:r>
              <a:rPr lang="de-DE" dirty="0" err="1" smtClean="0"/>
              <a:t>the</a:t>
            </a:r>
            <a:r>
              <a:rPr lang="de-DE" dirty="0" smtClean="0"/>
              <a:t> last German </a:t>
            </a:r>
            <a:r>
              <a:rPr lang="de-DE" dirty="0" err="1" smtClean="0"/>
              <a:t>geostationary</a:t>
            </a:r>
            <a:r>
              <a:rPr lang="de-DE" dirty="0" smtClean="0"/>
              <a:t> </a:t>
            </a:r>
            <a:r>
              <a:rPr lang="de-DE" dirty="0" err="1" smtClean="0"/>
              <a:t>satellite</a:t>
            </a:r>
            <a:r>
              <a:rPr lang="de-DE" dirty="0" smtClean="0"/>
              <a:t> DFS Kopernikus was </a:t>
            </a:r>
            <a:r>
              <a:rPr lang="de-DE" dirty="0" err="1" smtClean="0"/>
              <a:t>launched</a:t>
            </a:r>
            <a:r>
              <a:rPr lang="de-DE" dirty="0" smtClean="0"/>
              <a:t>. </a:t>
            </a:r>
            <a:r>
              <a:rPr lang="de-DE" dirty="0" err="1" smtClean="0"/>
              <a:t>Since</a:t>
            </a:r>
            <a:r>
              <a:rPr lang="de-DE" dirty="0" smtClean="0"/>
              <a:t> </a:t>
            </a:r>
            <a:r>
              <a:rPr lang="de-DE" dirty="0" err="1" smtClean="0"/>
              <a:t>then</a:t>
            </a:r>
            <a:r>
              <a:rPr lang="de-DE" dirty="0" smtClean="0"/>
              <a:t> </a:t>
            </a:r>
            <a:r>
              <a:rPr lang="de-DE" dirty="0" err="1" smtClean="0"/>
              <a:t>no</a:t>
            </a:r>
            <a:r>
              <a:rPr lang="de-DE" dirty="0" smtClean="0"/>
              <a:t> </a:t>
            </a:r>
            <a:r>
              <a:rPr lang="de-DE" dirty="0" err="1" smtClean="0"/>
              <a:t>further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mission</a:t>
            </a:r>
            <a:r>
              <a:rPr lang="de-DE" dirty="0" smtClean="0"/>
              <a:t> prime </a:t>
            </a:r>
            <a:r>
              <a:rPr lang="de-DE" dirty="0" err="1" smtClean="0"/>
              <a:t>activities</a:t>
            </a:r>
            <a:r>
              <a:rPr lang="de-DE" dirty="0" smtClean="0"/>
              <a:t>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been</a:t>
            </a:r>
            <a:r>
              <a:rPr lang="de-DE" dirty="0" smtClean="0"/>
              <a:t> </a:t>
            </a:r>
            <a:r>
              <a:rPr lang="de-DE" dirty="0" err="1" smtClean="0"/>
              <a:t>performed</a:t>
            </a:r>
            <a:r>
              <a:rPr lang="de-DE" dirty="0" smtClean="0"/>
              <a:t> in Germany. OHB System AG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stepwise</a:t>
            </a:r>
            <a:r>
              <a:rPr lang="de-DE" dirty="0" smtClean="0"/>
              <a:t> </a:t>
            </a:r>
            <a:r>
              <a:rPr lang="de-DE" dirty="0" err="1" smtClean="0"/>
              <a:t>reactivating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relevant </a:t>
            </a:r>
            <a:r>
              <a:rPr lang="de-DE" dirty="0" err="1" smtClean="0"/>
              <a:t>know-how</a:t>
            </a:r>
            <a:r>
              <a:rPr lang="de-DE" dirty="0" smtClean="0"/>
              <a:t> in </a:t>
            </a:r>
            <a:r>
              <a:rPr lang="de-DE" smtClean="0"/>
              <a:t>Germany.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9555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0A257-5689-415E-AF41-2E51FD8E06CE}" type="slidenum">
              <a:rPr lang="de-DE" smtClean="0">
                <a:solidFill>
                  <a:prstClr val="black"/>
                </a:solidFill>
              </a:rPr>
              <a:pPr/>
              <a:t>20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848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4921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Back</a:t>
            </a:r>
            <a:r>
              <a:rPr lang="de-DE" baseline="0" dirty="0" smtClean="0"/>
              <a:t> up slide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9432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Back</a:t>
            </a:r>
            <a:r>
              <a:rPr lang="de-DE" baseline="0" dirty="0" smtClean="0"/>
              <a:t> up slide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E858D5-655C-436E-B7CD-9125813CFB0B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9432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HB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6" descr="StandBild0531b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6" t="16338" r="1702" b="3372"/>
          <a:stretch>
            <a:fillRect/>
          </a:stretch>
        </p:blipFill>
        <p:spPr>
          <a:xfrm>
            <a:off x="1587" y="0"/>
            <a:ext cx="9902013" cy="6858000"/>
          </a:xfrm>
          <a:prstGeom prst="rect">
            <a:avLst/>
          </a:prstGeom>
        </p:spPr>
      </p:pic>
      <p:pic>
        <p:nvPicPr>
          <p:cNvPr id="5" name="Picture 3" descr="\\NICOLE-PC\Users\Public\MOSKITO_OHB-Netzwerk\Juli 2011\Header_OHB_Syste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40"/>
          <a:stretch>
            <a:fillRect/>
          </a:stretch>
        </p:blipFill>
        <p:spPr bwMode="auto">
          <a:xfrm>
            <a:off x="1588" y="0"/>
            <a:ext cx="9901237" cy="369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\\NICOLE-PC\Users\Public\MOSKITO_OHB-Netzwerk\Juli 2011\Footer_OHB_System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5059363"/>
            <a:ext cx="9904412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0472" y="5545808"/>
            <a:ext cx="9432478" cy="461665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0472" y="692697"/>
            <a:ext cx="4129893" cy="584775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HB_Nur Titelzeile-weis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OHB System AG / Small Geo Product Line/ Singapore 2015 / Confidential</a:t>
            </a:r>
            <a:endParaRPr lang="de-DE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Page </a:t>
            </a:r>
            <a:fld id="{F80761E3-19C0-47B4-A84E-A53D0477E3F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Datumsplatzhalter 1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18" name="Textplatzhalter 10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 err="1" smtClean="0"/>
              <a:t>Mastertextformat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97781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HB_Titelfolie_ohn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\\NICOLE-PC\Users\Public\MOSKITO_OHB-Netzwerk\Juli 2011\Footer_OHB_System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5059363"/>
            <a:ext cx="9904412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0472" y="5545808"/>
            <a:ext cx="9432478" cy="461665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pic>
        <p:nvPicPr>
          <p:cNvPr id="6" name="Picture 2" descr="C:\Users\nicole\Documents\MOSKITO_OHB\Logos_Office\OHB_System_RGB_Office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9738" y="201613"/>
            <a:ext cx="157321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B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 err="1" smtClean="0"/>
              <a:t>Mastertextformat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200472" y="1014637"/>
            <a:ext cx="9360470" cy="461665"/>
          </a:xfrm>
        </p:spPr>
        <p:txBody>
          <a:bodyPr/>
          <a:lstStyle/>
          <a:p>
            <a:r>
              <a:rPr lang="en-US" noProof="0" dirty="0" err="1" smtClean="0"/>
              <a:t>Mastertitelformat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OHB System AG / Small Geo Product Line/ Singapore 2015 / Confidential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Page </a:t>
            </a:r>
            <a:fld id="{69C5C7CA-EDA1-4D6D-B6E9-F1DB8E04570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7" name="Datumsplatzhalter 13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  <p:sp>
        <p:nvSpPr>
          <p:cNvPr id="8" name="Textplatzhalter 16"/>
          <p:cNvSpPr>
            <a:spLocks noGrp="1"/>
          </p:cNvSpPr>
          <p:nvPr>
            <p:ph type="body" sz="quarter" idx="18"/>
          </p:nvPr>
        </p:nvSpPr>
        <p:spPr>
          <a:xfrm>
            <a:off x="200472" y="1906389"/>
            <a:ext cx="6119813" cy="1438855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 marL="363538" indent="-182563">
              <a:buFont typeface="Arial" panose="020B0604020202020204" pitchFamily="34" charset="0"/>
              <a:buChar char="•"/>
              <a:defRPr/>
            </a:lvl3pPr>
            <a:lvl4pPr marL="536575" indent="-173038">
              <a:buFont typeface="Arial" panose="020B0604020202020204" pitchFamily="34" charset="0"/>
              <a:buChar char="•"/>
              <a:defRPr/>
            </a:lvl4pPr>
            <a:lvl5pPr marL="717550" indent="-180975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HB_Layout without Master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 dirty="0" err="1" smtClean="0"/>
              <a:t>Mastertextformat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9"/>
          </p:nvPr>
        </p:nvSpPr>
        <p:spPr>
          <a:xfrm>
            <a:off x="200471" y="1052736"/>
            <a:ext cx="9429303" cy="1438855"/>
          </a:xfrm>
        </p:spPr>
        <p:txBody>
          <a:bodyPr/>
          <a:lstStyle/>
          <a:p>
            <a:pPr lvl="0"/>
            <a:r>
              <a:rPr lang="en-US" noProof="0" dirty="0" err="1" smtClean="0"/>
              <a:t>Mastertextformat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OHB System AG / Small Geo Product Line/ Singapore 2015 / Confidential</a:t>
            </a: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Page </a:t>
            </a:r>
            <a:fld id="{EC663FB7-83AD-4E2F-8993-72652618DA4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" name="Datumsplatzhalter 13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B_Zwei Text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00472" y="1014637"/>
            <a:ext cx="9360470" cy="46166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9"/>
          </p:nvPr>
        </p:nvSpPr>
        <p:spPr>
          <a:xfrm>
            <a:off x="200472" y="1907307"/>
            <a:ext cx="4608000" cy="19446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9" name="Textplatzhalter 17"/>
          <p:cNvSpPr>
            <a:spLocks noGrp="1"/>
          </p:cNvSpPr>
          <p:nvPr>
            <p:ph type="body" sz="quarter" idx="20"/>
          </p:nvPr>
        </p:nvSpPr>
        <p:spPr>
          <a:xfrm>
            <a:off x="4879975" y="1907307"/>
            <a:ext cx="4608000" cy="1944687"/>
          </a:xfrm>
        </p:spPr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OHB System AG / Small Geo Product Line/ Singapore 2015 / Confidential</a:t>
            </a:r>
            <a:endParaRPr lang="de-DE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Page </a:t>
            </a:r>
            <a:fld id="{C95FFA12-AD7B-4787-92E8-4798A308B8E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Datumsplatzhalter 1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00025" y="6516688"/>
            <a:ext cx="4321175" cy="2619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OHB System AG / Small Geo Product Line/ Singapore 2015 / Confidential</a:t>
            </a:r>
            <a:endParaRPr lang="de-D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839200" y="6516688"/>
            <a:ext cx="790575" cy="2619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Page </a:t>
            </a:r>
            <a:fld id="{C6097381-9DD9-4540-BC04-08A1EE93778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4521200" y="6515100"/>
            <a:ext cx="900113" cy="263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NICOLE-PC\Users\Public\MOSKITO_OHB-Netzwerk\Juli 2011\Footer_Inhalt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6424613"/>
            <a:ext cx="9904412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elplatzhalter 1"/>
          <p:cNvSpPr>
            <a:spLocks noGrp="1"/>
          </p:cNvSpPr>
          <p:nvPr>
            <p:ph type="title"/>
          </p:nvPr>
        </p:nvSpPr>
        <p:spPr bwMode="auto">
          <a:xfrm>
            <a:off x="200025" y="1014413"/>
            <a:ext cx="93614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45720" rIns="7200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err="1" smtClean="0"/>
              <a:t>Titelmasterformat</a:t>
            </a:r>
            <a:r>
              <a:rPr lang="en-GB" dirty="0" smtClean="0"/>
              <a:t> </a:t>
            </a:r>
            <a:r>
              <a:rPr lang="en-GB" dirty="0" err="1" smtClean="0"/>
              <a:t>durch</a:t>
            </a:r>
            <a:r>
              <a:rPr lang="en-GB" dirty="0" smtClean="0"/>
              <a:t> </a:t>
            </a:r>
            <a:r>
              <a:rPr lang="en-GB" dirty="0" err="1" smtClean="0"/>
              <a:t>Klicken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</p:txBody>
      </p:sp>
      <p:sp>
        <p:nvSpPr>
          <p:cNvPr id="10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200025" y="1908175"/>
            <a:ext cx="59404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45720" rIns="7200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err="1" smtClean="0"/>
              <a:t>Textmasterformate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00025" y="6516688"/>
            <a:ext cx="4321175" cy="261937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OHB System AG / Small Geo Product Line/ Singapore 2015 / Confidential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839200" y="6516688"/>
            <a:ext cx="790575" cy="261937"/>
          </a:xfrm>
          <a:prstGeom prst="rect">
            <a:avLst/>
          </a:prstGeom>
        </p:spPr>
        <p:txBody>
          <a:bodyPr vert="horz" lIns="72000" tIns="45720" rIns="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dirty="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Page </a:t>
            </a:r>
            <a:fld id="{4DC5754D-9A71-4E5F-A514-340BAD1DFC7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cxnSp>
        <p:nvCxnSpPr>
          <p:cNvPr id="12" name="Gerade Verbindung 11"/>
          <p:cNvCxnSpPr/>
          <p:nvPr/>
        </p:nvCxnSpPr>
        <p:spPr>
          <a:xfrm rot="10800000">
            <a:off x="0" y="895350"/>
            <a:ext cx="990600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4521200" y="6515100"/>
            <a:ext cx="900113" cy="263525"/>
          </a:xfrm>
          <a:prstGeom prst="rect">
            <a:avLst/>
          </a:prstGeom>
        </p:spPr>
        <p:txBody>
          <a:bodyPr vert="horz" lIns="72000" tIns="45720" rIns="72000" bIns="45720" rtlCol="0" anchor="ctr"/>
          <a:lstStyle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de-DE" sz="9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dirty="0"/>
          </a:p>
        </p:txBody>
      </p:sp>
      <p:pic>
        <p:nvPicPr>
          <p:cNvPr id="1033" name="Picture 2" descr="C:\Users\nicole\Documents\MOSKITO_OHB\Logos_Office\OHB_System_RGB_Office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9738" y="201613"/>
            <a:ext cx="157321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3" r:id="rId2"/>
    <p:sldLayoutId id="2147483660" r:id="rId3"/>
    <p:sldLayoutId id="2147483657" r:id="rId4"/>
    <p:sldLayoutId id="2147483655" r:id="rId5"/>
    <p:sldLayoutId id="2147483654" r:id="rId6"/>
    <p:sldLayoutId id="2147483658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Seravek Light"/>
          <a:ea typeface="+mj-ea"/>
          <a:cs typeface="Seravek Light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ts val="600"/>
        </a:spcBef>
        <a:spcAft>
          <a:spcPts val="300"/>
        </a:spcAft>
        <a:buClr>
          <a:schemeClr val="accent2"/>
        </a:buClr>
        <a:buFont typeface="Wingdings 2" pitchFamily="18" charset="2"/>
        <a:defRPr sz="1600" b="1" kern="1200">
          <a:solidFill>
            <a:schemeClr val="tx1"/>
          </a:solidFill>
          <a:latin typeface="Seravek Light"/>
          <a:ea typeface="+mn-ea"/>
          <a:cs typeface="Seravek Light"/>
        </a:defRPr>
      </a:lvl1pPr>
      <a:lvl2pPr marL="179388" indent="-179388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 2" pitchFamily="18" charset="2"/>
        <a:buChar char=""/>
        <a:defRPr sz="1600" kern="1200">
          <a:solidFill>
            <a:schemeClr val="tx1"/>
          </a:solidFill>
          <a:latin typeface="Seravek Light"/>
          <a:ea typeface="+mn-ea"/>
          <a:cs typeface="Seravek Light"/>
        </a:defRPr>
      </a:lvl2pPr>
      <a:lvl3pPr marL="363538" indent="-182563" algn="l" rtl="0" fontAlgn="base">
        <a:spcBef>
          <a:spcPts val="300"/>
        </a:spcBef>
        <a:spcAft>
          <a:spcPct val="0"/>
        </a:spcAft>
        <a:buClr>
          <a:schemeClr val="accent2"/>
        </a:buClr>
        <a:buSzPct val="100000"/>
        <a:buFont typeface="Wingdings" charset="2"/>
        <a:buChar char="▹"/>
        <a:defRPr sz="1600" kern="1200">
          <a:solidFill>
            <a:schemeClr val="tx1"/>
          </a:solidFill>
          <a:latin typeface="Seravek Light"/>
          <a:ea typeface="+mn-ea"/>
          <a:cs typeface="Seravek Light"/>
        </a:defRPr>
      </a:lvl3pPr>
      <a:lvl4pPr marL="536575" indent="-173038" algn="l" rtl="0" fontAlgn="base">
        <a:spcBef>
          <a:spcPct val="0"/>
        </a:spcBef>
        <a:spcAft>
          <a:spcPct val="0"/>
        </a:spcAft>
        <a:buClr>
          <a:schemeClr val="accent2"/>
        </a:buClr>
        <a:buFont typeface="Symbol" pitchFamily="18" charset="2"/>
        <a:buChar char="-"/>
        <a:defRPr sz="1600" kern="1200">
          <a:solidFill>
            <a:schemeClr val="tx1"/>
          </a:solidFill>
          <a:latin typeface="Seravek Light"/>
          <a:ea typeface="+mn-ea"/>
          <a:cs typeface="Seravek Light"/>
        </a:defRPr>
      </a:lvl4pPr>
      <a:lvl5pPr marL="717550" indent="-180975" algn="l" rtl="0" fontAlgn="base">
        <a:spcBef>
          <a:spcPct val="0"/>
        </a:spcBef>
        <a:spcAft>
          <a:spcPct val="0"/>
        </a:spcAft>
        <a:buClr>
          <a:schemeClr val="accent2"/>
        </a:buClr>
        <a:buFont typeface="Courier New" pitchFamily="49" charset="0"/>
        <a:buChar char="o"/>
        <a:defRPr sz="1600" kern="1200">
          <a:solidFill>
            <a:schemeClr val="tx1"/>
          </a:solidFill>
          <a:latin typeface="Seravek Light"/>
          <a:ea typeface="+mn-ea"/>
          <a:cs typeface="Seravek Light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200472" y="5545808"/>
            <a:ext cx="9432478" cy="984885"/>
          </a:xfrm>
        </p:spPr>
        <p:txBody>
          <a:bodyPr/>
          <a:lstStyle/>
          <a:p>
            <a:r>
              <a:rPr lang="en-US" sz="2000" dirty="0">
                <a:latin typeface="+mj-lt"/>
              </a:rPr>
              <a:t>Future </a:t>
            </a:r>
            <a:r>
              <a:rPr lang="en-US" sz="2000" dirty="0" err="1">
                <a:latin typeface="+mj-lt"/>
              </a:rPr>
              <a:t>telecomsats</a:t>
            </a:r>
            <a:r>
              <a:rPr lang="en-US" sz="2000" dirty="0">
                <a:latin typeface="+mj-lt"/>
              </a:rPr>
              <a:t> as a new paradigm for satellite industries and operators</a:t>
            </a:r>
            <a:br>
              <a:rPr lang="en-US" sz="2000" dirty="0">
                <a:latin typeface="+mj-lt"/>
              </a:rPr>
            </a:br>
            <a:r>
              <a:rPr lang="en-US" sz="1000" dirty="0" smtClean="0">
                <a:latin typeface="+mj-lt"/>
              </a:rPr>
              <a:t/>
            </a:r>
            <a:br>
              <a:rPr lang="en-US" sz="1000" dirty="0" smtClean="0">
                <a:latin typeface="+mj-lt"/>
              </a:rPr>
            </a:br>
            <a:r>
              <a:rPr lang="en-US" sz="1400" dirty="0" smtClean="0">
                <a:latin typeface="+mj-lt"/>
              </a:rPr>
              <a:t>Antonio </a:t>
            </a:r>
            <a:r>
              <a:rPr lang="en-US" sz="1400" dirty="0">
                <a:latin typeface="+mj-lt"/>
              </a:rPr>
              <a:t>G. </a:t>
            </a:r>
            <a:r>
              <a:rPr lang="en-US" sz="1400" dirty="0" smtClean="0">
                <a:latin typeface="+mj-lt"/>
              </a:rPr>
              <a:t>Accettura, Ph.D. </a:t>
            </a:r>
            <a:r>
              <a:rPr lang="en-US" sz="1400" dirty="0">
                <a:latin typeface="+mj-lt"/>
              </a:rPr>
              <a:t/>
            </a:r>
            <a:br>
              <a:rPr lang="en-US" sz="1400" dirty="0">
                <a:latin typeface="+mj-lt"/>
              </a:rPr>
            </a:br>
            <a:r>
              <a:rPr lang="en-US" sz="1400" dirty="0" smtClean="0">
                <a:latin typeface="+mj-lt"/>
              </a:rPr>
              <a:t>OHB System, Germany</a:t>
            </a:r>
            <a:endParaRPr lang="en-US" sz="1400" dirty="0">
              <a:latin typeface="+mj-lt"/>
            </a:endParaRPr>
          </a:p>
        </p:txBody>
      </p:sp>
      <p:sp>
        <p:nvSpPr>
          <p:cNvPr id="7" name="Untertitel 4"/>
          <p:cNvSpPr>
            <a:spLocks noGrp="1"/>
          </p:cNvSpPr>
          <p:nvPr>
            <p:ph type="subTitle" idx="1"/>
          </p:nvPr>
        </p:nvSpPr>
        <p:spPr>
          <a:xfrm>
            <a:off x="200472" y="692697"/>
            <a:ext cx="5904656" cy="584775"/>
          </a:xfrm>
        </p:spPr>
        <p:txBody>
          <a:bodyPr rtlCol="0"/>
          <a:lstStyle/>
          <a:p>
            <a:pPr fontAlgn="auto">
              <a:defRPr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International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Conference and Exhibition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on Satellites</a:t>
            </a:r>
          </a:p>
          <a:p>
            <a:pPr fontAlgn="auto"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August 19,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2015 -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Houston, TX, USA</a:t>
            </a:r>
            <a:endParaRPr lang="en-US" noProof="0" dirty="0" smtClean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608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7488832" cy="523220"/>
          </a:xfrm>
        </p:spPr>
        <p:txBody>
          <a:bodyPr/>
          <a:lstStyle/>
          <a:p>
            <a:r>
              <a:rPr lang="en-US" dirty="0">
                <a:latin typeface="+mj-lt"/>
              </a:rPr>
              <a:t>Future </a:t>
            </a:r>
            <a:r>
              <a:rPr lang="en-US" dirty="0" err="1">
                <a:latin typeface="+mj-lt"/>
              </a:rPr>
              <a:t>telecomsats</a:t>
            </a:r>
            <a:r>
              <a:rPr lang="en-US" dirty="0">
                <a:latin typeface="+mj-lt"/>
              </a:rPr>
              <a:t> as a new paradigm for satellite industries and operators</a:t>
            </a:r>
            <a:endParaRPr lang="en-US" noProof="0" dirty="0">
              <a:latin typeface="+mj-lt"/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61082" y="1014637"/>
            <a:ext cx="7200230" cy="461665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Content</a:t>
            </a:r>
            <a:endParaRPr lang="en-GB" dirty="0">
              <a:latin typeface="+mj-lt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8"/>
          </p:nvPr>
        </p:nvSpPr>
        <p:spPr>
          <a:xfrm>
            <a:off x="564257" y="1628800"/>
            <a:ext cx="8493199" cy="3316292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>
                <a:latin typeface="+mj-lt"/>
              </a:rPr>
              <a:t>An overview of OHB</a:t>
            </a:r>
          </a:p>
          <a:p>
            <a:pPr lvl="1">
              <a:lnSpc>
                <a:spcPct val="150000"/>
              </a:lnSpc>
            </a:pPr>
            <a:r>
              <a:rPr lang="en-GB" dirty="0" smtClean="0">
                <a:latin typeface="+mj-lt"/>
              </a:rPr>
              <a:t>The vision behind SmallGEO</a:t>
            </a:r>
          </a:p>
          <a:p>
            <a:pPr lvl="1">
              <a:lnSpc>
                <a:spcPct val="150000"/>
              </a:lnSpc>
            </a:pPr>
            <a:r>
              <a:rPr lang="en-GB" dirty="0" smtClean="0">
                <a:latin typeface="+mj-lt"/>
              </a:rPr>
              <a:t>A brief history of the first steps </a:t>
            </a:r>
          </a:p>
          <a:p>
            <a:pPr lvl="1">
              <a:lnSpc>
                <a:spcPct val="150000"/>
              </a:lnSpc>
            </a:pPr>
            <a:r>
              <a:rPr lang="en-GB" dirty="0" smtClean="0">
                <a:latin typeface="+mj-lt"/>
              </a:rPr>
              <a:t>The Electra new paradigm</a:t>
            </a:r>
          </a:p>
          <a:p>
            <a:pPr lvl="1">
              <a:lnSpc>
                <a:spcPct val="150000"/>
              </a:lnSpc>
            </a:pPr>
            <a:r>
              <a:rPr lang="en-GB" dirty="0" smtClean="0">
                <a:latin typeface="+mj-lt"/>
              </a:rPr>
              <a:t>Current Missions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Roadmap</a:t>
            </a:r>
          </a:p>
          <a:p>
            <a:pPr lvl="1">
              <a:lnSpc>
                <a:spcPct val="150000"/>
              </a:lnSpc>
            </a:pPr>
            <a:r>
              <a:rPr lang="en-GB" dirty="0" smtClean="0">
                <a:latin typeface="+mj-lt"/>
              </a:rPr>
              <a:t>Conclusions</a:t>
            </a:r>
          </a:p>
          <a:p>
            <a:pPr lvl="1">
              <a:lnSpc>
                <a:spcPct val="150000"/>
              </a:lnSpc>
            </a:pPr>
            <a:endParaRPr lang="en-GB" dirty="0">
              <a:latin typeface="+mj-lt"/>
            </a:endParaRPr>
          </a:p>
        </p:txBody>
      </p:sp>
      <p:pic>
        <p:nvPicPr>
          <p:cNvPr id="9" name="Picture 2" descr="P:\TELECOM\30_Studies_PhaseAB\42_DLR_Heinrich Hertz_Phase A\60_CAD Modelle und Bilder\High Res Bilder\StandBild_iso000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447649">
            <a:off x="2020953" y="1285690"/>
            <a:ext cx="7608991" cy="468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2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928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An overview of OHB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1640633" y="1978397"/>
            <a:ext cx="7056784" cy="2323713"/>
          </a:xfrm>
        </p:spPr>
        <p:txBody>
          <a:bodyPr/>
          <a:lstStyle/>
          <a:p>
            <a:pPr marL="0" indent="0"/>
            <a:r>
              <a:rPr lang="en-US" sz="2400" noProof="0" dirty="0" smtClean="0">
                <a:solidFill>
                  <a:srgbClr val="FFFFFF"/>
                </a:solidFill>
                <a:latin typeface="+mj-lt"/>
              </a:rPr>
              <a:t>The European solution for small geostationary telecommunication satellites: SmallGEO</a:t>
            </a:r>
          </a:p>
          <a:p>
            <a:pPr marL="0" indent="0"/>
            <a:endParaRPr lang="en-US" sz="2400" dirty="0" smtClean="0">
              <a:solidFill>
                <a:srgbClr val="FFFFFF"/>
              </a:solidFill>
              <a:latin typeface="+mj-lt"/>
            </a:endParaRPr>
          </a:p>
          <a:p>
            <a:pPr marL="0" indent="0"/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OHB System AG as European leader in small electric propulsion satellites</a:t>
            </a:r>
            <a:endParaRPr lang="en-US" sz="2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3</a:t>
            </a:fld>
            <a:endParaRPr lang="de-DE" dirty="0">
              <a:latin typeface="+mj-lt"/>
            </a:endParaRPr>
          </a:p>
        </p:txBody>
      </p:sp>
      <p:pic>
        <p:nvPicPr>
          <p:cNvPr id="14" name="Grafik 14" descr="Gelände_außen_August_1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7096" y="1340768"/>
            <a:ext cx="3206557" cy="2108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P:\Bilder\ BILDER\Bilder Gebäude\ BREMEN\ LUFTBILDER\2013\OHB Bremen Aerial 1_klei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6149" y="3807580"/>
            <a:ext cx="3197503" cy="228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el 1"/>
          <p:cNvSpPr>
            <a:spLocks noGrp="1"/>
          </p:cNvSpPr>
          <p:nvPr/>
        </p:nvSpPr>
        <p:spPr>
          <a:xfrm>
            <a:off x="708172" y="1167135"/>
            <a:ext cx="8497193" cy="461665"/>
          </a:xfrm>
          <a:prstGeom prst="rect">
            <a:avLst/>
          </a:prstGeom>
        </p:spPr>
        <p:txBody>
          <a:bodyPr vert="horz" wrap="square" lIns="72000" tIns="45720" rIns="72000" bIns="4572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Visionary</a:t>
            </a:r>
            <a:r>
              <a:rPr lang="de-DE" dirty="0" smtClean="0"/>
              <a:t>. European. </a:t>
            </a:r>
            <a:endParaRPr lang="de-DE" dirty="0"/>
          </a:p>
        </p:txBody>
      </p:sp>
      <p:sp>
        <p:nvSpPr>
          <p:cNvPr id="19" name="Inhaltsplatzhalter 3"/>
          <p:cNvSpPr>
            <a:spLocks noGrp="1"/>
          </p:cNvSpPr>
          <p:nvPr/>
        </p:nvSpPr>
        <p:spPr>
          <a:xfrm>
            <a:off x="700634" y="1980123"/>
            <a:ext cx="4500501" cy="4401205"/>
          </a:xfrm>
          <a:prstGeom prst="rect">
            <a:avLst/>
          </a:prstGeom>
        </p:spPr>
        <p:txBody>
          <a:bodyPr vert="horz" wrap="square" lIns="72000" tIns="45720" rIns="72000" bIns="45720" rtlCol="0">
            <a:spAutoFit/>
          </a:bodyPr>
          <a:lstStyle>
            <a:lvl1pPr marL="179388" indent="-179388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 2" pitchFamily="18" charset="2"/>
              <a:buChar char="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9388" indent="-179388" algn="l" defTabSz="914400" rtl="0" eaLnBrk="1" latinLnBrk="0" hangingPunct="1">
              <a:spcBef>
                <a:spcPts val="0"/>
              </a:spcBef>
              <a:buClr>
                <a:schemeClr val="tx1"/>
              </a:buClr>
              <a:buFont typeface="Wingdings 2" pitchFamily="18" charset="2"/>
              <a:buChar char="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7063" indent="-179388" algn="l" defTabSz="914400" rtl="0" eaLnBrk="1" latinLnBrk="0" hangingPunct="1">
              <a:spcBef>
                <a:spcPts val="0"/>
              </a:spcBef>
              <a:buClr>
                <a:schemeClr val="tx1"/>
              </a:buClr>
              <a:buFont typeface="Wingdings 2" pitchFamily="18" charset="2"/>
              <a:buChar char="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179388" algn="l" defTabSz="914400" rtl="0" eaLnBrk="1" latinLnBrk="0" hangingPunct="1">
              <a:spcBef>
                <a:spcPts val="0"/>
              </a:spcBef>
              <a:buClr>
                <a:schemeClr val="tx1"/>
              </a:buClr>
              <a:buFont typeface="Wingdings 2" pitchFamily="18" charset="2"/>
              <a:buChar char="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4000" indent="-179388" algn="l" defTabSz="914400" rtl="0" eaLnBrk="1" latinLnBrk="0" hangingPunct="1">
              <a:spcBef>
                <a:spcPts val="0"/>
              </a:spcBef>
              <a:buClr>
                <a:schemeClr val="tx1"/>
              </a:buClr>
              <a:buFont typeface="Wingdings 2" pitchFamily="18" charset="2"/>
              <a:buChar char="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OHB SE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Germany‘s</a:t>
            </a:r>
            <a:r>
              <a:rPr lang="de-DE" dirty="0" smtClean="0"/>
              <a:t> </a:t>
            </a:r>
            <a:r>
              <a:rPr lang="de-DE" dirty="0" err="1"/>
              <a:t>first</a:t>
            </a:r>
            <a:r>
              <a:rPr lang="de-DE" dirty="0"/>
              <a:t> </a:t>
            </a:r>
            <a:r>
              <a:rPr lang="de-DE" dirty="0" err="1"/>
              <a:t>listed</a:t>
            </a:r>
            <a:r>
              <a:rPr lang="de-DE" dirty="0"/>
              <a:t> </a:t>
            </a:r>
            <a:r>
              <a:rPr lang="de-DE" dirty="0" err="1"/>
              <a:t>technology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aerospace</a:t>
            </a:r>
            <a:r>
              <a:rPr lang="de-DE" dirty="0"/>
              <a:t> </a:t>
            </a:r>
            <a:r>
              <a:rPr lang="de-DE" dirty="0" err="1"/>
              <a:t>group</a:t>
            </a:r>
            <a:endParaRPr lang="de-DE" dirty="0"/>
          </a:p>
          <a:p>
            <a:r>
              <a:rPr lang="de-DE" dirty="0" err="1"/>
              <a:t>Approx</a:t>
            </a:r>
            <a:r>
              <a:rPr lang="de-DE" dirty="0"/>
              <a:t> 2,000 </a:t>
            </a:r>
            <a:r>
              <a:rPr lang="de-DE" dirty="0" err="1"/>
              <a:t>employees</a:t>
            </a:r>
            <a:r>
              <a:rPr lang="de-DE" dirty="0"/>
              <a:t> </a:t>
            </a:r>
            <a:r>
              <a:rPr lang="de-DE" dirty="0" err="1"/>
              <a:t>stati</a:t>
            </a:r>
            <a:r>
              <a:rPr lang="de-DE" dirty="0" err="1" smtClean="0"/>
              <a:t>oned</a:t>
            </a:r>
            <a:r>
              <a:rPr lang="de-DE" dirty="0" smtClean="0"/>
              <a:t> </a:t>
            </a:r>
            <a:r>
              <a:rPr lang="de-DE" dirty="0" err="1" smtClean="0"/>
              <a:t>around</a:t>
            </a:r>
            <a:r>
              <a:rPr lang="de-DE" dirty="0" smtClean="0"/>
              <a:t> Europe</a:t>
            </a:r>
          </a:p>
          <a:p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specified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</a:t>
            </a:r>
            <a:r>
              <a:rPr lang="de-DE" dirty="0" err="1" smtClean="0"/>
              <a:t>branches</a:t>
            </a:r>
            <a:r>
              <a:rPr lang="de-DE" dirty="0" smtClean="0"/>
              <a:t> </a:t>
            </a:r>
            <a:r>
              <a:rPr lang="de-DE" dirty="0" err="1" smtClean="0"/>
              <a:t>deliver</a:t>
            </a:r>
            <a:r>
              <a:rPr lang="de-DE" dirty="0" smtClean="0"/>
              <a:t> </a:t>
            </a:r>
            <a:r>
              <a:rPr lang="de-DE" dirty="0" err="1" smtClean="0"/>
              <a:t>sophisticated</a:t>
            </a:r>
            <a:r>
              <a:rPr lang="de-DE" dirty="0" smtClean="0"/>
              <a:t>, </a:t>
            </a:r>
            <a:r>
              <a:rPr lang="de-DE" dirty="0" err="1" smtClean="0"/>
              <a:t>custom</a:t>
            </a:r>
            <a:r>
              <a:rPr lang="de-DE" dirty="0" smtClean="0"/>
              <a:t>-made </a:t>
            </a:r>
            <a:r>
              <a:rPr lang="de-DE" dirty="0" err="1" smtClean="0"/>
              <a:t>technology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systems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international </a:t>
            </a:r>
            <a:r>
              <a:rPr lang="de-DE" dirty="0" err="1" smtClean="0"/>
              <a:t>customers</a:t>
            </a:r>
            <a:endParaRPr lang="de-DE" dirty="0"/>
          </a:p>
          <a:p>
            <a:pPr lvl="2">
              <a:spcAft>
                <a:spcPts val="600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2"/>
                </a:solidFill>
              </a:rPr>
              <a:t>Space Systems</a:t>
            </a:r>
            <a:r>
              <a:rPr lang="de-DE" dirty="0"/>
              <a:t>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Design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development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well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implementation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space</a:t>
            </a:r>
            <a:r>
              <a:rPr lang="de-DE" dirty="0" smtClean="0"/>
              <a:t> </a:t>
            </a:r>
            <a:r>
              <a:rPr lang="de-DE" dirty="0" err="1" smtClean="0"/>
              <a:t>projects</a:t>
            </a:r>
            <a:r>
              <a:rPr lang="de-DE" dirty="0" smtClean="0"/>
              <a:t> </a:t>
            </a:r>
          </a:p>
          <a:p>
            <a:pPr lvl="2">
              <a:spcAft>
                <a:spcPts val="600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accent2"/>
                </a:solidFill>
              </a:rPr>
              <a:t>Aerospace </a:t>
            </a:r>
            <a:r>
              <a:rPr lang="de-DE" dirty="0">
                <a:solidFill>
                  <a:schemeClr val="accent2"/>
                </a:solidFill>
              </a:rPr>
              <a:t>+ Industrial Products</a:t>
            </a:r>
            <a:r>
              <a:rPr lang="de-DE" dirty="0"/>
              <a:t>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err="1" smtClean="0"/>
              <a:t>Product</a:t>
            </a:r>
            <a:r>
              <a:rPr lang="de-DE" dirty="0" smtClean="0"/>
              <a:t> </a:t>
            </a:r>
            <a:r>
              <a:rPr lang="de-DE" dirty="0" err="1" smtClean="0"/>
              <a:t>manufacturing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aerospace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telematics</a:t>
            </a:r>
            <a:r>
              <a:rPr lang="de-DE" dirty="0" smtClean="0"/>
              <a:t>.</a:t>
            </a:r>
            <a:r>
              <a:rPr lang="de-DE" dirty="0"/>
              <a:t/>
            </a:r>
            <a:br>
              <a:rPr lang="de-DE" dirty="0"/>
            </a:b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28304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An overview of OHB</a:t>
            </a: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4</a:t>
            </a:fld>
            <a:endParaRPr lang="de-DE" dirty="0">
              <a:latin typeface="+mj-lt"/>
            </a:endParaRPr>
          </a:p>
        </p:txBody>
      </p:sp>
      <p:sp>
        <p:nvSpPr>
          <p:cNvPr id="8" name="Titel 2"/>
          <p:cNvSpPr>
            <a:spLocks noGrp="1"/>
          </p:cNvSpPr>
          <p:nvPr>
            <p:ph type="title"/>
          </p:nvPr>
        </p:nvSpPr>
        <p:spPr>
          <a:xfrm>
            <a:off x="344074" y="996259"/>
            <a:ext cx="8641374" cy="461665"/>
          </a:xfrm>
        </p:spPr>
        <p:txBody>
          <a:bodyPr/>
          <a:lstStyle/>
          <a:p>
            <a:pPr eaLnBrk="1" hangingPunct="1"/>
            <a:r>
              <a:rPr lang="de-DE" dirty="0" smtClean="0">
                <a:ea typeface="ＭＳ Ｐゴシック" panose="020B0600070205080204" pitchFamily="34" charset="-128"/>
              </a:rPr>
              <a:t>United </a:t>
            </a:r>
            <a:r>
              <a:rPr lang="de-DE" dirty="0" err="1" smtClean="0">
                <a:ea typeface="ＭＳ Ｐゴシック" panose="020B0600070205080204" pitchFamily="34" charset="-128"/>
              </a:rPr>
              <a:t>under</a:t>
            </a:r>
            <a:r>
              <a:rPr lang="de-DE" dirty="0" smtClean="0">
                <a:ea typeface="ＭＳ Ｐゴシック" panose="020B0600070205080204" pitchFamily="34" charset="-128"/>
              </a:rPr>
              <a:t> </a:t>
            </a:r>
            <a:r>
              <a:rPr lang="de-DE" dirty="0" err="1" smtClean="0">
                <a:ea typeface="ＭＳ Ｐゴシック" panose="020B0600070205080204" pitchFamily="34" charset="-128"/>
              </a:rPr>
              <a:t>one</a:t>
            </a:r>
            <a:r>
              <a:rPr lang="de-DE" dirty="0" smtClean="0">
                <a:ea typeface="ＭＳ Ｐゴシック" panose="020B0600070205080204" pitchFamily="34" charset="-128"/>
              </a:rPr>
              <a:t> </a:t>
            </a:r>
            <a:r>
              <a:rPr lang="de-DE" dirty="0" err="1" smtClean="0">
                <a:ea typeface="ＭＳ Ｐゴシック" panose="020B0600070205080204" pitchFamily="34" charset="-128"/>
              </a:rPr>
              <a:t>roof</a:t>
            </a:r>
            <a:endParaRPr lang="de-DE" dirty="0" smtClean="0">
              <a:ea typeface="ＭＳ Ｐゴシック" panose="020B0600070205080204" pitchFamily="34" charset="-128"/>
            </a:endParaRPr>
          </a:p>
        </p:txBody>
      </p:sp>
      <p:sp>
        <p:nvSpPr>
          <p:cNvPr id="12" name="Rechteck 3"/>
          <p:cNvSpPr/>
          <p:nvPr/>
        </p:nvSpPr>
        <p:spPr>
          <a:xfrm>
            <a:off x="338827" y="1714644"/>
            <a:ext cx="8533197" cy="3226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 smtClean="0"/>
              <a:t>The </a:t>
            </a:r>
            <a:r>
              <a:rPr lang="de-DE" sz="1600" dirty="0" err="1" smtClean="0"/>
              <a:t>value</a:t>
            </a:r>
            <a:r>
              <a:rPr lang="de-DE" sz="1600" dirty="0" smtClean="0"/>
              <a:t> </a:t>
            </a:r>
            <a:r>
              <a:rPr lang="de-DE" sz="1600" dirty="0" err="1" smtClean="0"/>
              <a:t>chain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the</a:t>
            </a:r>
            <a:r>
              <a:rPr lang="de-DE" sz="1600" dirty="0" smtClean="0"/>
              <a:t> </a:t>
            </a:r>
            <a:r>
              <a:rPr lang="de-DE" sz="1600" dirty="0" err="1" smtClean="0"/>
              <a:t>two</a:t>
            </a:r>
            <a:r>
              <a:rPr lang="de-DE" sz="1600" dirty="0"/>
              <a:t> </a:t>
            </a:r>
            <a:r>
              <a:rPr lang="de-DE" sz="1600" dirty="0" err="1"/>
              <a:t>specified</a:t>
            </a:r>
            <a:r>
              <a:rPr lang="de-DE" sz="1600" dirty="0"/>
              <a:t> </a:t>
            </a:r>
            <a:r>
              <a:rPr lang="de-DE" sz="1600" dirty="0" err="1"/>
              <a:t>system</a:t>
            </a:r>
            <a:r>
              <a:rPr lang="de-DE" sz="1600" dirty="0"/>
              <a:t> </a:t>
            </a:r>
            <a:r>
              <a:rPr lang="de-DE" sz="1600" dirty="0" err="1" smtClean="0"/>
              <a:t>branches</a:t>
            </a:r>
            <a:r>
              <a:rPr lang="de-DE" sz="1600" dirty="0" smtClean="0"/>
              <a:t> </a:t>
            </a:r>
            <a:r>
              <a:rPr lang="de-DE" sz="1600" b="1" dirty="0" smtClean="0">
                <a:solidFill>
                  <a:schemeClr val="accent2"/>
                </a:solidFill>
              </a:rPr>
              <a:t>Space Systems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br>
              <a:rPr lang="de-DE" sz="1600" dirty="0" smtClean="0"/>
            </a:br>
            <a:r>
              <a:rPr lang="de-DE" sz="1600" b="1" dirty="0" smtClean="0">
                <a:solidFill>
                  <a:schemeClr val="accent2"/>
                </a:solidFill>
              </a:rPr>
              <a:t>Aerospace + Industrial Products </a:t>
            </a:r>
            <a:r>
              <a:rPr lang="de-DE" sz="1600" dirty="0" err="1" smtClean="0"/>
              <a:t>of</a:t>
            </a:r>
            <a:r>
              <a:rPr lang="de-DE" sz="1600" dirty="0" smtClean="0"/>
              <a:t> OHB AG </a:t>
            </a:r>
            <a:r>
              <a:rPr lang="de-DE" sz="1600" dirty="0" err="1" smtClean="0"/>
              <a:t>includes</a:t>
            </a:r>
            <a:r>
              <a:rPr lang="de-DE" sz="1600" dirty="0" smtClean="0"/>
              <a:t>: </a:t>
            </a:r>
            <a:br>
              <a:rPr lang="de-DE" sz="1600" dirty="0" smtClean="0"/>
            </a:br>
            <a:endParaRPr lang="de-DE" sz="1600" dirty="0" smtClean="0"/>
          </a:p>
          <a:p>
            <a:pPr marL="180975" indent="-180975">
              <a:spcBef>
                <a:spcPts val="200"/>
              </a:spcBef>
              <a:spcAft>
                <a:spcPts val="200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</a:pPr>
            <a:r>
              <a:rPr lang="de-DE" sz="1600" dirty="0" err="1" smtClean="0"/>
              <a:t>Satellite</a:t>
            </a:r>
            <a:r>
              <a:rPr lang="de-DE" sz="1600" dirty="0" smtClean="0"/>
              <a:t> design, </a:t>
            </a:r>
            <a:r>
              <a:rPr lang="de-DE" sz="1600" dirty="0" err="1" smtClean="0"/>
              <a:t>construction</a:t>
            </a:r>
            <a:r>
              <a:rPr lang="de-DE" sz="1600" dirty="0" smtClean="0"/>
              <a:t> </a:t>
            </a:r>
            <a:br>
              <a:rPr lang="de-DE" sz="1600" dirty="0" smtClean="0"/>
            </a:b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operation</a:t>
            </a:r>
            <a:endParaRPr lang="de-DE" sz="1600" dirty="0" smtClean="0"/>
          </a:p>
          <a:p>
            <a:pPr marL="180975" indent="-180975">
              <a:spcBef>
                <a:spcPts val="200"/>
              </a:spcBef>
              <a:spcAft>
                <a:spcPts val="200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</a:pPr>
            <a:r>
              <a:rPr lang="de-DE" sz="1600" dirty="0" smtClean="0"/>
              <a:t>Data </a:t>
            </a:r>
            <a:r>
              <a:rPr lang="de-DE" sz="1600" dirty="0" err="1" smtClean="0"/>
              <a:t>transmission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br>
              <a:rPr lang="de-DE" sz="1600" dirty="0" smtClean="0"/>
            </a:br>
            <a:r>
              <a:rPr lang="de-DE" sz="1600" dirty="0" err="1" smtClean="0"/>
              <a:t>processing</a:t>
            </a:r>
            <a:endParaRPr lang="de-DE" sz="1600" dirty="0" smtClean="0"/>
          </a:p>
          <a:p>
            <a:pPr marL="180975" indent="-180975">
              <a:spcBef>
                <a:spcPts val="200"/>
              </a:spcBef>
              <a:spcAft>
                <a:spcPts val="200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</a:pPr>
            <a:r>
              <a:rPr lang="de-DE" sz="1600" dirty="0" smtClean="0"/>
              <a:t>Design, </a:t>
            </a:r>
            <a:r>
              <a:rPr lang="de-DE" sz="1600" dirty="0" err="1" smtClean="0"/>
              <a:t>development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br>
              <a:rPr lang="de-DE" sz="1600" dirty="0" smtClean="0"/>
            </a:br>
            <a:r>
              <a:rPr lang="de-DE" sz="1600" dirty="0" err="1" smtClean="0"/>
              <a:t>construction</a:t>
            </a:r>
            <a:r>
              <a:rPr lang="de-DE" sz="1600" dirty="0" smtClean="0"/>
              <a:t>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scientific</a:t>
            </a:r>
            <a:r>
              <a:rPr lang="de-DE" sz="1600" dirty="0" smtClean="0"/>
              <a:t> </a:t>
            </a:r>
            <a:br>
              <a:rPr lang="de-DE" sz="1600" dirty="0" smtClean="0"/>
            </a:br>
            <a:r>
              <a:rPr lang="de-DE" sz="1600" dirty="0" err="1" smtClean="0"/>
              <a:t>payloads</a:t>
            </a:r>
            <a:r>
              <a:rPr lang="de-DE" sz="1600" dirty="0" smtClean="0"/>
              <a:t> </a:t>
            </a:r>
          </a:p>
          <a:p>
            <a:pPr marL="180975" indent="-180975">
              <a:spcBef>
                <a:spcPts val="200"/>
              </a:spcBef>
              <a:spcAft>
                <a:spcPts val="200"/>
              </a:spcAft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</a:pPr>
            <a:r>
              <a:rPr lang="de-DE" sz="1600" dirty="0" err="1" smtClean="0"/>
              <a:t>Structures</a:t>
            </a:r>
            <a:r>
              <a:rPr lang="de-DE" sz="1600" dirty="0" smtClean="0"/>
              <a:t> </a:t>
            </a:r>
            <a:r>
              <a:rPr lang="de-DE" sz="1600" dirty="0" err="1" smtClean="0"/>
              <a:t>for</a:t>
            </a:r>
            <a:r>
              <a:rPr lang="de-DE" sz="1600" dirty="0" smtClean="0"/>
              <a:t> </a:t>
            </a:r>
            <a:r>
              <a:rPr lang="de-DE" sz="1600" dirty="0" err="1" smtClean="0"/>
              <a:t>aerospace</a:t>
            </a:r>
            <a:r>
              <a:rPr lang="de-DE" sz="1600" dirty="0" smtClean="0"/>
              <a:t> </a:t>
            </a:r>
            <a:br>
              <a:rPr lang="de-DE" sz="1600" dirty="0" smtClean="0"/>
            </a:br>
            <a:r>
              <a:rPr lang="de-DE" sz="1600" dirty="0" err="1" smtClean="0"/>
              <a:t>applications</a:t>
            </a:r>
            <a:r>
              <a:rPr lang="de-DE" sz="1600" dirty="0" smtClean="0"/>
              <a:t>. </a:t>
            </a:r>
            <a:endParaRPr lang="de-DE" sz="1600" dirty="0"/>
          </a:p>
        </p:txBody>
      </p:sp>
      <p:pic>
        <p:nvPicPr>
          <p:cNvPr id="13" name="Grafik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6624" y="2636913"/>
            <a:ext cx="5854888" cy="34057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2520" y="5457922"/>
            <a:ext cx="2664296" cy="584775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de-DE" sz="1600" dirty="0" smtClean="0"/>
              <a:t>In Sept. 2014 we merged with Kayser-Threde </a:t>
            </a:r>
            <a:r>
              <a:rPr lang="de-DE" sz="1600" dirty="0"/>
              <a:t>GmbH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919473" y="3989434"/>
            <a:ext cx="1008112" cy="1452858"/>
          </a:xfrm>
          <a:prstGeom prst="straightConnector1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1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OHB as a business model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1640633" y="1978397"/>
            <a:ext cx="7056784" cy="2323713"/>
          </a:xfrm>
        </p:spPr>
        <p:txBody>
          <a:bodyPr/>
          <a:lstStyle/>
          <a:p>
            <a:pPr marL="0" indent="0"/>
            <a:r>
              <a:rPr lang="en-US" sz="2400" noProof="0" dirty="0" smtClean="0">
                <a:solidFill>
                  <a:srgbClr val="FFFFFF"/>
                </a:solidFill>
                <a:latin typeface="+mj-lt"/>
              </a:rPr>
              <a:t>The European solution for small geostationary telecommunication satellites: SmallGEO</a:t>
            </a:r>
          </a:p>
          <a:p>
            <a:pPr marL="0" indent="0"/>
            <a:endParaRPr lang="en-US" sz="2400" dirty="0" smtClean="0">
              <a:solidFill>
                <a:srgbClr val="FFFFFF"/>
              </a:solidFill>
              <a:latin typeface="+mj-lt"/>
            </a:endParaRPr>
          </a:p>
          <a:p>
            <a:pPr marL="0" indent="0"/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OHB System AG as European leader in small electric propulsion satellites</a:t>
            </a:r>
            <a:endParaRPr lang="en-US" sz="2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5</a:t>
            </a:fld>
            <a:endParaRPr lang="de-DE" dirty="0">
              <a:latin typeface="+mj-lt"/>
            </a:endParaRPr>
          </a:p>
        </p:txBody>
      </p:sp>
      <p:sp>
        <p:nvSpPr>
          <p:cNvPr id="10" name="Text Placeholder 3"/>
          <p:cNvSpPr txBox="1">
            <a:spLocks/>
          </p:cNvSpPr>
          <p:nvPr/>
        </p:nvSpPr>
        <p:spPr bwMode="auto">
          <a:xfrm>
            <a:off x="416496" y="1196752"/>
            <a:ext cx="9072560" cy="420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45720" rIns="7200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spcBef>
                <a:spcPts val="1200"/>
              </a:spcBef>
              <a:spcAft>
                <a:spcPts val="300"/>
              </a:spcAft>
              <a:buClr>
                <a:schemeClr val="accent2"/>
              </a:buClr>
              <a:buFont typeface="Wingdings 2" pitchFamily="18" charset="2"/>
              <a:defRPr sz="1600" b="1" kern="1200">
                <a:solidFill>
                  <a:schemeClr val="tx1"/>
                </a:solidFill>
                <a:latin typeface="Seravek Light"/>
                <a:ea typeface="+mn-ea"/>
                <a:cs typeface="Seravek Light"/>
              </a:defRPr>
            </a:lvl1pPr>
            <a:lvl2pPr marL="179388" indent="-179388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"/>
              <a:defRPr sz="1600" kern="1200">
                <a:solidFill>
                  <a:schemeClr val="tx1"/>
                </a:solidFill>
                <a:latin typeface="Seravek Light"/>
                <a:ea typeface="+mn-ea"/>
                <a:cs typeface="Seravek Light"/>
              </a:defRPr>
            </a:lvl2pPr>
            <a:lvl3pPr marL="363538" indent="-182563" algn="l" rtl="0" fontAlgn="base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ravek Light"/>
                <a:ea typeface="+mn-ea"/>
                <a:cs typeface="Seravek Light"/>
              </a:defRPr>
            </a:lvl3pPr>
            <a:lvl4pPr marL="536575" indent="-173038" algn="l" rtl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ravek Light"/>
                <a:ea typeface="+mn-ea"/>
                <a:cs typeface="Seravek Light"/>
              </a:defRPr>
            </a:lvl4pPr>
            <a:lvl5pPr marL="717550" indent="-180975" algn="l" rtl="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Seravek Light"/>
                <a:ea typeface="+mn-ea"/>
                <a:cs typeface="Seravek Light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 smtClean="0">
                <a:latin typeface="Arial" charset="0"/>
                <a:cs typeface="+mn-cs"/>
              </a:rPr>
              <a:t>OHB </a:t>
            </a:r>
            <a:r>
              <a:rPr lang="en-US" dirty="0">
                <a:latin typeface="Arial" charset="0"/>
                <a:cs typeface="+mn-cs"/>
              </a:rPr>
              <a:t>is one of the most interesting space industries operating in </a:t>
            </a:r>
            <a:r>
              <a:rPr lang="en-US" dirty="0" smtClean="0">
                <a:latin typeface="Arial" charset="0"/>
                <a:cs typeface="+mn-cs"/>
              </a:rPr>
              <a:t>Europe, with many projects ongoing. </a:t>
            </a:r>
            <a:r>
              <a:rPr lang="en-US" dirty="0">
                <a:latin typeface="Arial" charset="0"/>
                <a:cs typeface="+mn-cs"/>
              </a:rPr>
              <a:t>Why this model could be </a:t>
            </a:r>
            <a:r>
              <a:rPr lang="en-US" dirty="0" smtClean="0">
                <a:latin typeface="Arial" charset="0"/>
                <a:cs typeface="+mn-cs"/>
              </a:rPr>
              <a:t>considerate </a:t>
            </a:r>
            <a:r>
              <a:rPr lang="en-US" dirty="0">
                <a:latin typeface="Arial" charset="0"/>
                <a:cs typeface="+mn-cs"/>
              </a:rPr>
              <a:t>successful?</a:t>
            </a:r>
          </a:p>
          <a:p>
            <a:pPr marL="0" indent="0"/>
            <a:r>
              <a:rPr lang="en-US" dirty="0">
                <a:latin typeface="Arial" charset="0"/>
                <a:cs typeface="+mn-cs"/>
              </a:rPr>
              <a:t>Several factors contributed:</a:t>
            </a:r>
          </a:p>
          <a:p>
            <a:pPr marL="0" indent="0"/>
            <a:r>
              <a:rPr lang="en-US" dirty="0">
                <a:solidFill>
                  <a:srgbClr val="FF0000"/>
                </a:solidFill>
                <a:latin typeface="Arial" charset="0"/>
                <a:cs typeface="+mn-cs"/>
              </a:rPr>
              <a:t>1. Full capabilities to master all system activities associated to a satellite life: from development to design, from manufacturing to integration, from launch to operations.</a:t>
            </a:r>
          </a:p>
          <a:p>
            <a:pPr marL="0" indent="0"/>
            <a:r>
              <a:rPr lang="en-US" dirty="0">
                <a:solidFill>
                  <a:srgbClr val="FF0000"/>
                </a:solidFill>
                <a:latin typeface="Arial" charset="0"/>
                <a:cs typeface="+mn-cs"/>
              </a:rPr>
              <a:t>2. Lean organization to achieve agility and react quickly.</a:t>
            </a:r>
          </a:p>
          <a:p>
            <a:pPr marL="0" indent="0"/>
            <a:r>
              <a:rPr lang="en-US" dirty="0">
                <a:solidFill>
                  <a:srgbClr val="FF0000"/>
                </a:solidFill>
                <a:latin typeface="Arial" charset="0"/>
                <a:cs typeface="+mn-cs"/>
              </a:rPr>
              <a:t>3. System-oriented teams, because each satellite is a core business and the system mindset is a driver.</a:t>
            </a:r>
          </a:p>
          <a:p>
            <a:pPr marL="0" indent="0"/>
            <a:r>
              <a:rPr lang="en-US" dirty="0">
                <a:solidFill>
                  <a:srgbClr val="FF0000"/>
                </a:solidFill>
                <a:latin typeface="Arial" charset="0"/>
                <a:cs typeface="+mn-cs"/>
              </a:rPr>
              <a:t>4. Strong Procurement Management organization: 75% activity subcontracted. Procurement is a strategic distinctive factor.</a:t>
            </a:r>
          </a:p>
          <a:p>
            <a:pPr marL="0" indent="0"/>
            <a:r>
              <a:rPr lang="en-US" dirty="0">
                <a:solidFill>
                  <a:srgbClr val="FF0000"/>
                </a:solidFill>
                <a:latin typeface="Arial" charset="0"/>
                <a:cs typeface="+mn-cs"/>
              </a:rPr>
              <a:t>5. The most important asset are people: more than 25 Countries worldwide are represented supporting the international mindset we developed along the years.</a:t>
            </a:r>
          </a:p>
        </p:txBody>
      </p:sp>
    </p:spTree>
    <p:extLst>
      <p:ext uri="{BB962C8B-B14F-4D97-AF65-F5344CB8AC3E}">
        <p14:creationId xmlns:p14="http://schemas.microsoft.com/office/powerpoint/2010/main" val="412919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Current Projects</a:t>
            </a:r>
            <a:endParaRPr lang="en-US" dirty="0">
              <a:latin typeface="+mj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1640633" y="1978397"/>
            <a:ext cx="7056784" cy="2323713"/>
          </a:xfrm>
        </p:spPr>
        <p:txBody>
          <a:bodyPr/>
          <a:lstStyle/>
          <a:p>
            <a:pPr marL="0" indent="0"/>
            <a:r>
              <a:rPr lang="en-US" sz="2400" noProof="0" dirty="0" smtClean="0">
                <a:solidFill>
                  <a:srgbClr val="FFFFFF"/>
                </a:solidFill>
                <a:latin typeface="+mj-lt"/>
              </a:rPr>
              <a:t>The European solution for small geostationary telecommunication satellites: SmallGEO</a:t>
            </a:r>
          </a:p>
          <a:p>
            <a:pPr marL="0" indent="0"/>
            <a:endParaRPr lang="en-US" sz="2400" dirty="0" smtClean="0">
              <a:solidFill>
                <a:srgbClr val="FFFFFF"/>
              </a:solidFill>
              <a:latin typeface="+mj-lt"/>
            </a:endParaRPr>
          </a:p>
          <a:p>
            <a:pPr marL="0" indent="0"/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OHB System AG as European leader in small electric propulsion satellites</a:t>
            </a:r>
            <a:endParaRPr lang="en-US" sz="2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6</a:t>
            </a:fld>
            <a:endParaRPr lang="de-DE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4488" y="1046341"/>
            <a:ext cx="9289032" cy="5106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n-US" sz="1600" dirty="0" smtClean="0">
                <a:solidFill>
                  <a:srgbClr val="FF0000"/>
                </a:solidFill>
              </a:rPr>
              <a:t>OHB-System design, manufacture, integrate, test and operate satellites (platform and payload).</a:t>
            </a:r>
          </a:p>
          <a:p>
            <a:pPr>
              <a:lnSpc>
                <a:spcPts val="2300"/>
              </a:lnSpc>
            </a:pPr>
            <a:endParaRPr lang="en-US" sz="1600" b="1" dirty="0">
              <a:latin typeface="+mj-lt"/>
              <a:cs typeface="Seravek Light"/>
            </a:endParaRPr>
          </a:p>
          <a:p>
            <a:pPr>
              <a:lnSpc>
                <a:spcPts val="2300"/>
              </a:lnSpc>
            </a:pPr>
            <a:r>
              <a:rPr lang="en-US" sz="1600" b="1" dirty="0" smtClean="0">
                <a:latin typeface="+mj-lt"/>
                <a:cs typeface="Seravek Light"/>
              </a:rPr>
              <a:t>Current Projects Overview</a:t>
            </a:r>
          </a:p>
          <a:p>
            <a:pPr>
              <a:lnSpc>
                <a:spcPts val="2300"/>
              </a:lnSpc>
            </a:pPr>
            <a:r>
              <a:rPr lang="en-US" sz="1600" dirty="0"/>
              <a:t>Since the </a:t>
            </a:r>
            <a:r>
              <a:rPr lang="en-US" sz="1600" dirty="0" err="1"/>
              <a:t>SarLupe</a:t>
            </a:r>
            <a:r>
              <a:rPr lang="en-US" sz="1600" dirty="0"/>
              <a:t> small constellation (6 </a:t>
            </a:r>
            <a:r>
              <a:rPr lang="en-US" sz="1600" dirty="0" err="1"/>
              <a:t>sats</a:t>
            </a:r>
            <a:r>
              <a:rPr lang="en-US" sz="1600" dirty="0"/>
              <a:t>), many objectives have been achieved and several projects are ongoing. Just if we consider OHB-System </a:t>
            </a:r>
            <a:r>
              <a:rPr lang="en-US" sz="1600" dirty="0" smtClean="0"/>
              <a:t>the </a:t>
            </a:r>
            <a:r>
              <a:rPr lang="en-US" sz="1600" dirty="0"/>
              <a:t>following satellites are under development or </a:t>
            </a:r>
            <a:r>
              <a:rPr lang="en-US" sz="1600" dirty="0" smtClean="0"/>
              <a:t>under </a:t>
            </a:r>
            <a:r>
              <a:rPr lang="en-US" sz="1600" dirty="0"/>
              <a:t>a manufacturing </a:t>
            </a:r>
            <a:r>
              <a:rPr lang="en-US" sz="1600" dirty="0" smtClean="0"/>
              <a:t>phase, as platform or satellite prime contractor:</a:t>
            </a:r>
            <a:endParaRPr lang="de-DE" sz="1600" dirty="0"/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</a:rPr>
              <a:t>ExoMars</a:t>
            </a:r>
            <a:r>
              <a:rPr lang="en-US" sz="1600" dirty="0">
                <a:solidFill>
                  <a:srgbClr val="FF0000"/>
                </a:solidFill>
              </a:rPr>
              <a:t> 2016</a:t>
            </a:r>
            <a:endParaRPr lang="de-DE" sz="1600" dirty="0">
              <a:solidFill>
                <a:srgbClr val="FF0000"/>
              </a:solidFill>
            </a:endParaRPr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</a:rPr>
              <a:t>Hispasat</a:t>
            </a:r>
            <a:r>
              <a:rPr lang="en-US" sz="1600" dirty="0">
                <a:solidFill>
                  <a:srgbClr val="FF0000"/>
                </a:solidFill>
              </a:rPr>
              <a:t> AG1</a:t>
            </a:r>
            <a:endParaRPr lang="de-DE" sz="1600" dirty="0">
              <a:solidFill>
                <a:srgbClr val="FF0000"/>
              </a:solidFill>
            </a:endParaRPr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Galileo FOC (22 </a:t>
            </a:r>
            <a:r>
              <a:rPr lang="en-US" sz="1600" dirty="0" err="1">
                <a:solidFill>
                  <a:srgbClr val="FF0000"/>
                </a:solidFill>
              </a:rPr>
              <a:t>sats</a:t>
            </a:r>
            <a:r>
              <a:rPr lang="en-US" sz="1600" dirty="0">
                <a:solidFill>
                  <a:srgbClr val="FF0000"/>
                </a:solidFill>
              </a:rPr>
              <a:t>)</a:t>
            </a:r>
            <a:endParaRPr lang="de-DE" sz="1600" dirty="0">
              <a:solidFill>
                <a:srgbClr val="FF0000"/>
              </a:solidFill>
            </a:endParaRPr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EDRS-C</a:t>
            </a:r>
            <a:endParaRPr lang="de-DE" sz="1600" dirty="0">
              <a:solidFill>
                <a:srgbClr val="FF0000"/>
              </a:solidFill>
            </a:endParaRPr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MTG </a:t>
            </a:r>
            <a:r>
              <a:rPr lang="en-US" sz="1600" dirty="0">
                <a:solidFill>
                  <a:srgbClr val="FF0000"/>
                </a:solidFill>
              </a:rPr>
              <a:t>(6 sates)</a:t>
            </a:r>
            <a:endParaRPr lang="de-DE" sz="1600" dirty="0">
              <a:solidFill>
                <a:srgbClr val="FF0000"/>
              </a:solidFill>
            </a:endParaRPr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rgbClr val="FF0000"/>
                </a:solidFill>
              </a:rPr>
              <a:t>ExoMars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2018</a:t>
            </a:r>
            <a:endParaRPr lang="de-DE" sz="1600" dirty="0">
              <a:solidFill>
                <a:srgbClr val="FF0000"/>
              </a:solidFill>
            </a:endParaRPr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</a:rPr>
              <a:t>EnMap</a:t>
            </a:r>
            <a:endParaRPr lang="de-DE" sz="1600" dirty="0">
              <a:solidFill>
                <a:srgbClr val="FF0000"/>
              </a:solidFill>
            </a:endParaRPr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Heinrich </a:t>
            </a:r>
            <a:r>
              <a:rPr lang="en-US" sz="1600" dirty="0">
                <a:solidFill>
                  <a:srgbClr val="FF0000"/>
                </a:solidFill>
              </a:rPr>
              <a:t>Hertz</a:t>
            </a:r>
            <a:endParaRPr lang="de-DE" sz="1600" dirty="0">
              <a:solidFill>
                <a:srgbClr val="FF0000"/>
              </a:solidFill>
            </a:endParaRPr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rgbClr val="FF0000"/>
                </a:solidFill>
              </a:rPr>
              <a:t>SARah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(3 </a:t>
            </a:r>
            <a:r>
              <a:rPr lang="en-US" sz="1600" dirty="0" err="1">
                <a:solidFill>
                  <a:srgbClr val="FF0000"/>
                </a:solidFill>
              </a:rPr>
              <a:t>sats</a:t>
            </a:r>
            <a:r>
              <a:rPr lang="en-US" sz="1600" dirty="0" smtClean="0">
                <a:solidFill>
                  <a:srgbClr val="FF0000"/>
                </a:solidFill>
              </a:rPr>
              <a:t>)</a:t>
            </a:r>
          </a:p>
          <a:p>
            <a:pPr marL="742950" lvl="1" indent="-28575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</a:rPr>
              <a:t>Electra</a:t>
            </a:r>
            <a:endParaRPr lang="de-DE" sz="1600" dirty="0">
              <a:solidFill>
                <a:srgbClr val="FF0000"/>
              </a:solidFill>
            </a:endParaRPr>
          </a:p>
          <a:p>
            <a:pPr>
              <a:lnSpc>
                <a:spcPts val="2300"/>
              </a:lnSpc>
            </a:pPr>
            <a:r>
              <a:rPr lang="en-US" sz="1600" dirty="0" smtClean="0"/>
              <a:t>To </a:t>
            </a:r>
            <a:r>
              <a:rPr lang="en-US" sz="1600" dirty="0"/>
              <a:t>the above list it should be added the huge amount of pre-development studies and </a:t>
            </a:r>
            <a:r>
              <a:rPr lang="en-US" sz="1600" dirty="0" smtClean="0"/>
              <a:t>ongoing bids.</a:t>
            </a:r>
            <a:endParaRPr lang="de-DE" sz="1600" dirty="0">
              <a:latin typeface="+mj-lt"/>
              <a:cs typeface="Seravek Light"/>
            </a:endParaRPr>
          </a:p>
        </p:txBody>
      </p:sp>
    </p:spTree>
    <p:extLst>
      <p:ext uri="{BB962C8B-B14F-4D97-AF65-F5344CB8AC3E}">
        <p14:creationId xmlns:p14="http://schemas.microsoft.com/office/powerpoint/2010/main" val="249293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Current Projects</a:t>
            </a:r>
            <a:endParaRPr lang="en-US" dirty="0">
              <a:latin typeface="+mj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1640633" y="1978397"/>
            <a:ext cx="7056784" cy="2323713"/>
          </a:xfrm>
        </p:spPr>
        <p:txBody>
          <a:bodyPr/>
          <a:lstStyle/>
          <a:p>
            <a:pPr marL="0" indent="0"/>
            <a:r>
              <a:rPr lang="en-US" sz="2400" noProof="0" dirty="0" smtClean="0">
                <a:solidFill>
                  <a:srgbClr val="FFFFFF"/>
                </a:solidFill>
                <a:latin typeface="+mj-lt"/>
              </a:rPr>
              <a:t>The European solution for small geostationary telecommunication satellites: SmallGEO</a:t>
            </a:r>
          </a:p>
          <a:p>
            <a:pPr marL="0" indent="0"/>
            <a:endParaRPr lang="en-US" sz="2400" dirty="0" smtClean="0">
              <a:solidFill>
                <a:srgbClr val="FFFFFF"/>
              </a:solidFill>
              <a:latin typeface="+mj-lt"/>
            </a:endParaRPr>
          </a:p>
          <a:p>
            <a:pPr marL="0" indent="0"/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OHB System AG as European leader in small electric propulsion satellites</a:t>
            </a:r>
            <a:endParaRPr lang="en-US" sz="2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7</a:t>
            </a:fld>
            <a:endParaRPr lang="de-DE" dirty="0">
              <a:latin typeface="+mj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9559" y="1340768"/>
            <a:ext cx="9975450" cy="5144066"/>
            <a:chOff x="-9559" y="1727200"/>
            <a:chExt cx="9226075" cy="4757634"/>
          </a:xfrm>
        </p:grpSpPr>
        <p:pic>
          <p:nvPicPr>
            <p:cNvPr id="11" name="Grafik 5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5173"/>
            <a:stretch/>
          </p:blipFill>
          <p:spPr>
            <a:xfrm>
              <a:off x="-2234" y="1727200"/>
              <a:ext cx="9144000" cy="4726136"/>
            </a:xfrm>
            <a:prstGeom prst="rect">
              <a:avLst/>
            </a:prstGeom>
            <a:pattFill prst="pct5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2" name="Rechteck 14"/>
            <p:cNvSpPr/>
            <p:nvPr/>
          </p:nvSpPr>
          <p:spPr>
            <a:xfrm>
              <a:off x="5302934" y="3162117"/>
              <a:ext cx="1620086" cy="19697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 err="1">
                  <a:solidFill>
                    <a:srgbClr val="124866">
                      <a:lumMod val="75000"/>
                    </a:srgbClr>
                  </a:solidFill>
                </a:rPr>
                <a:t>Hispasat</a:t>
              </a:r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 AG 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1 2008-2015</a:t>
              </a:r>
            </a:p>
          </p:txBody>
        </p:sp>
        <p:sp>
          <p:nvSpPr>
            <p:cNvPr id="13" name="Rechteck 15"/>
            <p:cNvSpPr/>
            <p:nvPr/>
          </p:nvSpPr>
          <p:spPr>
            <a:xfrm>
              <a:off x="5323098" y="2888940"/>
              <a:ext cx="2273238" cy="21602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 err="1">
                  <a:solidFill>
                    <a:srgbClr val="124866">
                      <a:lumMod val="75000"/>
                    </a:srgbClr>
                  </a:solidFill>
                </a:rPr>
                <a:t>EnMAP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</a:t>
              </a:r>
              <a:r>
                <a:rPr lang="de-DE" sz="900" dirty="0" smtClean="0">
                  <a:solidFill>
                    <a:srgbClr val="124866">
                      <a:lumMod val="75000"/>
                    </a:srgbClr>
                  </a:solidFill>
                </a:rPr>
                <a:t>2008-2018</a:t>
              </a:r>
              <a:endParaRPr lang="de-DE" sz="900" dirty="0">
                <a:solidFill>
                  <a:srgbClr val="124866">
                    <a:lumMod val="75000"/>
                  </a:srgbClr>
                </a:solidFill>
              </a:endParaRPr>
            </a:p>
          </p:txBody>
        </p:sp>
        <p:sp>
          <p:nvSpPr>
            <p:cNvPr id="14" name="Rechteck 18"/>
            <p:cNvSpPr/>
            <p:nvPr/>
          </p:nvSpPr>
          <p:spPr>
            <a:xfrm>
              <a:off x="5323097" y="3393016"/>
              <a:ext cx="1265127" cy="180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 smtClean="0">
                  <a:solidFill>
                    <a:srgbClr val="124866">
                      <a:lumMod val="75000"/>
                    </a:srgbClr>
                  </a:solidFill>
                </a:rPr>
                <a:t>TET- </a:t>
              </a:r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1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2008-2012</a:t>
              </a:r>
            </a:p>
          </p:txBody>
        </p:sp>
        <p:sp>
          <p:nvSpPr>
            <p:cNvPr id="15" name="Rechteck 19"/>
            <p:cNvSpPr/>
            <p:nvPr/>
          </p:nvSpPr>
          <p:spPr>
            <a:xfrm>
              <a:off x="5868144" y="2636913"/>
              <a:ext cx="1500716" cy="21602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Galileo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2010-2016</a:t>
              </a:r>
            </a:p>
          </p:txBody>
        </p:sp>
        <p:sp>
          <p:nvSpPr>
            <p:cNvPr id="16" name="Pfeil nach rechts 20"/>
            <p:cNvSpPr/>
            <p:nvPr/>
          </p:nvSpPr>
          <p:spPr>
            <a:xfrm>
              <a:off x="5864340" y="2294872"/>
              <a:ext cx="3103838" cy="414048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MTG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2010-2028</a:t>
              </a:r>
            </a:p>
          </p:txBody>
        </p:sp>
        <p:sp>
          <p:nvSpPr>
            <p:cNvPr id="17" name="Rechteck 21"/>
            <p:cNvSpPr/>
            <p:nvPr/>
          </p:nvSpPr>
          <p:spPr>
            <a:xfrm>
              <a:off x="6086249" y="2168860"/>
              <a:ext cx="1292437" cy="18001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EDRS-C 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2011-2016</a:t>
              </a:r>
            </a:p>
          </p:txBody>
        </p:sp>
        <p:sp>
          <p:nvSpPr>
            <p:cNvPr id="18" name="Pfeil nach rechts 23"/>
            <p:cNvSpPr/>
            <p:nvPr/>
          </p:nvSpPr>
          <p:spPr>
            <a:xfrm>
              <a:off x="2789023" y="4411077"/>
              <a:ext cx="5455385" cy="314067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SOFIA 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1996-2014 ff</a:t>
              </a:r>
            </a:p>
          </p:txBody>
        </p:sp>
        <p:sp>
          <p:nvSpPr>
            <p:cNvPr id="19" name="Rechteck 24"/>
            <p:cNvSpPr/>
            <p:nvPr/>
          </p:nvSpPr>
          <p:spPr>
            <a:xfrm>
              <a:off x="3865369" y="3825044"/>
              <a:ext cx="3550890" cy="17175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SAR Lupe </a:t>
              </a:r>
              <a:r>
                <a:rPr lang="de-DE" sz="900" dirty="0" smtClean="0">
                  <a:solidFill>
                    <a:srgbClr val="124866">
                      <a:lumMod val="75000"/>
                    </a:srgbClr>
                  </a:solidFill>
                </a:rPr>
                <a:t>2001-2017</a:t>
              </a:r>
              <a:endParaRPr lang="de-DE" sz="900" dirty="0">
                <a:solidFill>
                  <a:srgbClr val="124866">
                    <a:lumMod val="75000"/>
                  </a:srgbClr>
                </a:solidFill>
              </a:endParaRPr>
            </a:p>
          </p:txBody>
        </p:sp>
        <p:sp>
          <p:nvSpPr>
            <p:cNvPr id="20" name="Rechteck 25"/>
            <p:cNvSpPr/>
            <p:nvPr/>
          </p:nvSpPr>
          <p:spPr>
            <a:xfrm>
              <a:off x="4031736" y="3609040"/>
              <a:ext cx="1464977" cy="180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Columbus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2002-2008</a:t>
              </a:r>
            </a:p>
          </p:txBody>
        </p:sp>
        <p:sp>
          <p:nvSpPr>
            <p:cNvPr id="21" name="Rechteck 26"/>
            <p:cNvSpPr/>
            <p:nvPr/>
          </p:nvSpPr>
          <p:spPr>
            <a:xfrm>
              <a:off x="3701008" y="4041068"/>
              <a:ext cx="2018627" cy="180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ABRIXAS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</a:t>
              </a:r>
              <a:r>
                <a:rPr lang="de-DE" sz="900" dirty="0" smtClean="0">
                  <a:solidFill>
                    <a:srgbClr val="124866">
                      <a:lumMod val="75000"/>
                    </a:srgbClr>
                  </a:solidFill>
                </a:rPr>
                <a:t>1999-2009</a:t>
              </a:r>
              <a:endParaRPr lang="de-DE" sz="900" dirty="0">
                <a:solidFill>
                  <a:srgbClr val="124866">
                    <a:lumMod val="75000"/>
                  </a:srgbClr>
                </a:solidFill>
              </a:endParaRPr>
            </a:p>
          </p:txBody>
        </p:sp>
        <p:sp>
          <p:nvSpPr>
            <p:cNvPr id="22" name="Rechteck 27"/>
            <p:cNvSpPr/>
            <p:nvPr/>
          </p:nvSpPr>
          <p:spPr>
            <a:xfrm>
              <a:off x="2541066" y="4689140"/>
              <a:ext cx="1166838" cy="16046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MITA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1995 -2000</a:t>
              </a:r>
            </a:p>
          </p:txBody>
        </p:sp>
        <p:sp>
          <p:nvSpPr>
            <p:cNvPr id="23" name="Rechteck 32"/>
            <p:cNvSpPr/>
            <p:nvPr/>
          </p:nvSpPr>
          <p:spPr>
            <a:xfrm>
              <a:off x="1475656" y="5301228"/>
              <a:ext cx="1069973" cy="180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 smtClean="0">
                  <a:solidFill>
                    <a:srgbClr val="124866">
                      <a:lumMod val="75000"/>
                    </a:srgbClr>
                  </a:solidFill>
                </a:rPr>
                <a:t>MIR-Mission</a:t>
              </a:r>
              <a:r>
                <a:rPr lang="de-DE" sz="900" dirty="0" smtClean="0">
                  <a:solidFill>
                    <a:srgbClr val="124866">
                      <a:lumMod val="75000"/>
                    </a:srgbClr>
                  </a:solidFill>
                </a:rPr>
                <a:t> 92</a:t>
              </a:r>
              <a:endParaRPr lang="de-DE" sz="900" dirty="0">
                <a:solidFill>
                  <a:srgbClr val="124866">
                    <a:lumMod val="75000"/>
                  </a:srgbClr>
                </a:solidFill>
              </a:endParaRPr>
            </a:p>
          </p:txBody>
        </p:sp>
        <p:sp>
          <p:nvSpPr>
            <p:cNvPr id="24" name="Rechteck 33"/>
            <p:cNvSpPr/>
            <p:nvPr/>
          </p:nvSpPr>
          <p:spPr>
            <a:xfrm>
              <a:off x="1475655" y="5085184"/>
              <a:ext cx="1069973" cy="180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D2-Mission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92</a:t>
              </a:r>
            </a:p>
          </p:txBody>
        </p:sp>
        <p:sp>
          <p:nvSpPr>
            <p:cNvPr id="25" name="Rechteck 34"/>
            <p:cNvSpPr/>
            <p:nvPr/>
          </p:nvSpPr>
          <p:spPr>
            <a:xfrm>
              <a:off x="143508" y="5805264"/>
              <a:ext cx="1122285" cy="180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D1-Mission</a:t>
              </a:r>
              <a:r>
                <a:rPr lang="de-DE" sz="900" b="1" dirty="0" smtClean="0">
                  <a:solidFill>
                    <a:prstClr val="white"/>
                  </a:solidFill>
                </a:rPr>
                <a:t> </a:t>
              </a:r>
              <a:r>
                <a:rPr lang="de-DE" sz="900" dirty="0" smtClean="0">
                  <a:solidFill>
                    <a:srgbClr val="124866">
                      <a:lumMod val="75000"/>
                    </a:srgbClr>
                  </a:solidFill>
                </a:rPr>
                <a:t>1985</a:t>
              </a:r>
            </a:p>
          </p:txBody>
        </p:sp>
        <p:sp>
          <p:nvSpPr>
            <p:cNvPr id="26" name="Rechteck 35"/>
            <p:cNvSpPr/>
            <p:nvPr/>
          </p:nvSpPr>
          <p:spPr>
            <a:xfrm>
              <a:off x="1055483" y="5499018"/>
              <a:ext cx="1040863" cy="27024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SAFIR </a:t>
              </a:r>
              <a:r>
                <a:rPr lang="de-DE" sz="900" b="1" dirty="0" smtClean="0">
                  <a:solidFill>
                    <a:srgbClr val="124866">
                      <a:lumMod val="75000"/>
                    </a:srgbClr>
                  </a:solidFill>
                </a:rPr>
                <a:t>I &amp; II 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/>
              </a:r>
              <a:b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</a:b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1988 -1993</a:t>
              </a:r>
            </a:p>
          </p:txBody>
        </p:sp>
        <p:sp>
          <p:nvSpPr>
            <p:cNvPr id="27" name="Rechteck 36"/>
            <p:cNvSpPr/>
            <p:nvPr/>
          </p:nvSpPr>
          <p:spPr>
            <a:xfrm>
              <a:off x="2097180" y="4875453"/>
              <a:ext cx="1522530" cy="17372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RUBIN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</a:t>
              </a:r>
              <a:r>
                <a:rPr lang="de-DE" sz="900" b="1" dirty="0">
                  <a:solidFill>
                    <a:srgbClr val="124866">
                      <a:lumMod val="75000"/>
                    </a:srgbClr>
                  </a:solidFill>
                </a:rPr>
                <a:t>1-9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1994-1999</a:t>
              </a:r>
            </a:p>
          </p:txBody>
        </p:sp>
        <p:cxnSp>
          <p:nvCxnSpPr>
            <p:cNvPr id="28" name="Gerader Verbinder 13"/>
            <p:cNvCxnSpPr/>
            <p:nvPr/>
          </p:nvCxnSpPr>
          <p:spPr>
            <a:xfrm>
              <a:off x="5857443" y="1727200"/>
              <a:ext cx="6897" cy="4474108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r Verbinder 45"/>
            <p:cNvCxnSpPr/>
            <p:nvPr/>
          </p:nvCxnSpPr>
          <p:spPr>
            <a:xfrm flipH="1">
              <a:off x="6923020" y="1727200"/>
              <a:ext cx="21168" cy="4474108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9"/>
            <p:cNvCxnSpPr/>
            <p:nvPr/>
          </p:nvCxnSpPr>
          <p:spPr>
            <a:xfrm>
              <a:off x="2545629" y="1727200"/>
              <a:ext cx="0" cy="4474108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9"/>
            <p:cNvCxnSpPr/>
            <p:nvPr/>
          </p:nvCxnSpPr>
          <p:spPr>
            <a:xfrm>
              <a:off x="1475655" y="1727200"/>
              <a:ext cx="1" cy="4474108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r Verbinder 41"/>
            <p:cNvCxnSpPr/>
            <p:nvPr/>
          </p:nvCxnSpPr>
          <p:spPr>
            <a:xfrm>
              <a:off x="3707904" y="1727200"/>
              <a:ext cx="0" cy="4474108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r Verbinder 43"/>
            <p:cNvCxnSpPr/>
            <p:nvPr/>
          </p:nvCxnSpPr>
          <p:spPr>
            <a:xfrm flipH="1">
              <a:off x="4764224" y="1727200"/>
              <a:ext cx="23800" cy="4474108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46"/>
            <p:cNvCxnSpPr/>
            <p:nvPr/>
          </p:nvCxnSpPr>
          <p:spPr>
            <a:xfrm>
              <a:off x="7953668" y="1727200"/>
              <a:ext cx="0" cy="4499369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mit Pfeil 8"/>
            <p:cNvCxnSpPr/>
            <p:nvPr/>
          </p:nvCxnSpPr>
          <p:spPr>
            <a:xfrm>
              <a:off x="-9559" y="6237312"/>
              <a:ext cx="9226075" cy="0"/>
            </a:xfrm>
            <a:prstGeom prst="straightConnector1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feld 17"/>
            <p:cNvSpPr txBox="1"/>
            <p:nvPr/>
          </p:nvSpPr>
          <p:spPr>
            <a:xfrm>
              <a:off x="5602061" y="6201308"/>
              <a:ext cx="698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91CBF0"/>
                  </a:solidFill>
                </a:rPr>
                <a:t>2010</a:t>
              </a:r>
            </a:p>
          </p:txBody>
        </p:sp>
        <p:sp>
          <p:nvSpPr>
            <p:cNvPr id="37" name="Textfeld 38"/>
            <p:cNvSpPr txBox="1"/>
            <p:nvPr/>
          </p:nvSpPr>
          <p:spPr>
            <a:xfrm>
              <a:off x="2289693" y="6201308"/>
              <a:ext cx="698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91CBF0"/>
                  </a:solidFill>
                </a:rPr>
                <a:t>1995</a:t>
              </a:r>
            </a:p>
          </p:txBody>
        </p:sp>
        <p:sp>
          <p:nvSpPr>
            <p:cNvPr id="38" name="Textfeld 40"/>
            <p:cNvSpPr txBox="1"/>
            <p:nvPr/>
          </p:nvSpPr>
          <p:spPr>
            <a:xfrm>
              <a:off x="1209573" y="6201308"/>
              <a:ext cx="698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91CBF0"/>
                  </a:solidFill>
                </a:rPr>
                <a:t>1990</a:t>
              </a:r>
            </a:p>
          </p:txBody>
        </p:sp>
        <p:sp>
          <p:nvSpPr>
            <p:cNvPr id="39" name="Textfeld 42"/>
            <p:cNvSpPr txBox="1"/>
            <p:nvPr/>
          </p:nvSpPr>
          <p:spPr>
            <a:xfrm>
              <a:off x="3419872" y="6201308"/>
              <a:ext cx="698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91CBF0"/>
                  </a:solidFill>
                </a:rPr>
                <a:t>2000</a:t>
              </a:r>
            </a:p>
          </p:txBody>
        </p:sp>
        <p:sp>
          <p:nvSpPr>
            <p:cNvPr id="40" name="Textfeld 44"/>
            <p:cNvSpPr txBox="1"/>
            <p:nvPr/>
          </p:nvSpPr>
          <p:spPr>
            <a:xfrm>
              <a:off x="4521941" y="6201308"/>
              <a:ext cx="698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91CBF0"/>
                  </a:solidFill>
                </a:rPr>
                <a:t>2005</a:t>
              </a:r>
            </a:p>
          </p:txBody>
        </p:sp>
        <p:sp>
          <p:nvSpPr>
            <p:cNvPr id="41" name="Textfeld 48"/>
            <p:cNvSpPr txBox="1"/>
            <p:nvPr/>
          </p:nvSpPr>
          <p:spPr>
            <a:xfrm>
              <a:off x="6682181" y="6201308"/>
              <a:ext cx="698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91CBF0"/>
                  </a:solidFill>
                </a:rPr>
                <a:t>2015</a:t>
              </a:r>
            </a:p>
          </p:txBody>
        </p:sp>
        <p:sp>
          <p:nvSpPr>
            <p:cNvPr id="42" name="Textfeld 49"/>
            <p:cNvSpPr txBox="1"/>
            <p:nvPr/>
          </p:nvSpPr>
          <p:spPr>
            <a:xfrm>
              <a:off x="7690293" y="6207835"/>
              <a:ext cx="698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91CBF0"/>
                  </a:solidFill>
                </a:rPr>
                <a:t>2020</a:t>
              </a:r>
            </a:p>
          </p:txBody>
        </p:sp>
        <p:sp>
          <p:nvSpPr>
            <p:cNvPr id="43" name="Textfeld 62"/>
            <p:cNvSpPr txBox="1"/>
            <p:nvPr/>
          </p:nvSpPr>
          <p:spPr>
            <a:xfrm>
              <a:off x="273469" y="6201308"/>
              <a:ext cx="698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 smtClean="0">
                  <a:solidFill>
                    <a:srgbClr val="91CBF0"/>
                  </a:solidFill>
                </a:rPr>
                <a:t>1985</a:t>
              </a:r>
            </a:p>
          </p:txBody>
        </p:sp>
        <p:cxnSp>
          <p:nvCxnSpPr>
            <p:cNvPr id="44" name="Gerader Verbinder 39"/>
            <p:cNvCxnSpPr/>
            <p:nvPr/>
          </p:nvCxnSpPr>
          <p:spPr>
            <a:xfrm>
              <a:off x="539552" y="1727200"/>
              <a:ext cx="0" cy="4474108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hteck 47"/>
            <p:cNvSpPr/>
            <p:nvPr/>
          </p:nvSpPr>
          <p:spPr>
            <a:xfrm>
              <a:off x="3273660" y="4276645"/>
              <a:ext cx="4538700" cy="16046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 smtClean="0">
                  <a:solidFill>
                    <a:srgbClr val="124866">
                      <a:lumMod val="75000"/>
                    </a:srgbClr>
                  </a:solidFill>
                </a:rPr>
                <a:t>PKE</a:t>
              </a:r>
              <a:r>
                <a:rPr lang="de-DE" sz="900" dirty="0" smtClean="0">
                  <a:solidFill>
                    <a:srgbClr val="124866">
                      <a:lumMod val="75000"/>
                    </a:srgbClr>
                  </a:solidFill>
                </a:rPr>
                <a:t> 1997 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-</a:t>
              </a:r>
              <a:r>
                <a:rPr lang="de-DE" sz="900" dirty="0" smtClean="0">
                  <a:solidFill>
                    <a:srgbClr val="124866">
                      <a:lumMod val="75000"/>
                    </a:srgbClr>
                  </a:solidFill>
                </a:rPr>
                <a:t>2018</a:t>
              </a:r>
              <a:endParaRPr lang="de-DE" sz="900" dirty="0">
                <a:solidFill>
                  <a:srgbClr val="124866">
                    <a:lumMod val="75000"/>
                  </a:srgbClr>
                </a:solidFill>
              </a:endParaRPr>
            </a:p>
          </p:txBody>
        </p:sp>
        <p:sp>
          <p:nvSpPr>
            <p:cNvPr id="46" name="Pfeil nach rechts 52"/>
            <p:cNvSpPr/>
            <p:nvPr/>
          </p:nvSpPr>
          <p:spPr>
            <a:xfrm>
              <a:off x="-9559" y="5943604"/>
              <a:ext cx="7173847" cy="314067"/>
            </a:xfrm>
            <a:prstGeom prst="rightArrow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 err="1" smtClean="0">
                  <a:solidFill>
                    <a:srgbClr val="124866">
                      <a:lumMod val="75000"/>
                    </a:srgbClr>
                  </a:solidFill>
                </a:rPr>
                <a:t>Texus</a:t>
              </a:r>
              <a:r>
                <a:rPr lang="de-DE" sz="900" b="1" dirty="0" smtClean="0">
                  <a:solidFill>
                    <a:srgbClr val="124866">
                      <a:lumMod val="75000"/>
                    </a:srgbClr>
                  </a:solidFill>
                </a:rPr>
                <a:t> / </a:t>
              </a:r>
              <a:r>
                <a:rPr lang="de-DE" sz="900" b="1" dirty="0" err="1" smtClean="0">
                  <a:solidFill>
                    <a:srgbClr val="124866">
                      <a:lumMod val="75000"/>
                    </a:srgbClr>
                  </a:solidFill>
                </a:rPr>
                <a:t>Maxus</a:t>
              </a:r>
              <a:r>
                <a:rPr lang="de-DE" sz="900" b="1" dirty="0" smtClean="0">
                  <a:solidFill>
                    <a:srgbClr val="124866">
                      <a:lumMod val="75000"/>
                    </a:srgbClr>
                  </a:solidFill>
                </a:rPr>
                <a:t> </a:t>
              </a:r>
              <a:r>
                <a:rPr lang="de-DE" sz="900" b="1" dirty="0" err="1" smtClean="0">
                  <a:solidFill>
                    <a:srgbClr val="124866">
                      <a:lumMod val="75000"/>
                    </a:srgbClr>
                  </a:solidFill>
                </a:rPr>
                <a:t>Missions</a:t>
              </a:r>
              <a:r>
                <a:rPr lang="de-DE" sz="900" b="1" dirty="0" smtClean="0">
                  <a:solidFill>
                    <a:srgbClr val="124866">
                      <a:lumMod val="75000"/>
                    </a:srgbClr>
                  </a:solidFill>
                </a:rPr>
                <a:t>  </a:t>
              </a:r>
              <a:r>
                <a:rPr lang="de-DE" sz="900" dirty="0" err="1" smtClean="0">
                  <a:solidFill>
                    <a:srgbClr val="124866">
                      <a:lumMod val="75000"/>
                    </a:srgbClr>
                  </a:solidFill>
                </a:rPr>
                <a:t>since</a:t>
              </a:r>
              <a:r>
                <a:rPr lang="de-DE" sz="900" dirty="0" smtClean="0">
                  <a:solidFill>
                    <a:srgbClr val="124866">
                      <a:lumMod val="75000"/>
                    </a:srgbClr>
                  </a:solidFill>
                </a:rPr>
                <a:t> 1977</a:t>
              </a:r>
              <a:endParaRPr lang="de-DE" sz="900" dirty="0">
                <a:solidFill>
                  <a:srgbClr val="124866">
                    <a:lumMod val="75000"/>
                  </a:srgbClr>
                </a:solidFill>
              </a:endParaRPr>
            </a:p>
          </p:txBody>
        </p:sp>
        <p:sp>
          <p:nvSpPr>
            <p:cNvPr id="47" name="Rechteck 22"/>
            <p:cNvSpPr/>
            <p:nvPr/>
          </p:nvSpPr>
          <p:spPr>
            <a:xfrm>
              <a:off x="6320497" y="1952836"/>
              <a:ext cx="2821269" cy="180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900" b="1" dirty="0" err="1">
                  <a:solidFill>
                    <a:srgbClr val="124866">
                      <a:lumMod val="75000"/>
                    </a:srgbClr>
                  </a:solidFill>
                </a:rPr>
                <a:t>SARah</a:t>
              </a:r>
              <a:r>
                <a:rPr lang="de-DE" sz="900" dirty="0">
                  <a:solidFill>
                    <a:srgbClr val="124866">
                      <a:lumMod val="75000"/>
                    </a:srgbClr>
                  </a:solidFill>
                </a:rPr>
                <a:t> </a:t>
              </a:r>
              <a:r>
                <a:rPr lang="de-DE" sz="900" dirty="0" smtClean="0">
                  <a:solidFill>
                    <a:srgbClr val="124866">
                      <a:lumMod val="75000"/>
                    </a:srgbClr>
                  </a:solidFill>
                </a:rPr>
                <a:t>2013-2031</a:t>
              </a:r>
              <a:endParaRPr lang="de-DE" sz="900" dirty="0">
                <a:solidFill>
                  <a:srgbClr val="124866">
                    <a:lumMod val="75000"/>
                  </a:srgbClr>
                </a:solidFill>
              </a:endParaRPr>
            </a:p>
          </p:txBody>
        </p:sp>
      </p:grpSp>
      <p:sp>
        <p:nvSpPr>
          <p:cNvPr id="48" name="Titel 3"/>
          <p:cNvSpPr>
            <a:spLocks noGrp="1"/>
          </p:cNvSpPr>
          <p:nvPr>
            <p:ph type="title"/>
          </p:nvPr>
        </p:nvSpPr>
        <p:spPr>
          <a:xfrm>
            <a:off x="231421" y="860157"/>
            <a:ext cx="8640434" cy="461665"/>
          </a:xfrm>
        </p:spPr>
        <p:txBody>
          <a:bodyPr/>
          <a:lstStyle/>
          <a:p>
            <a:r>
              <a:rPr lang="de-DE" dirty="0" smtClean="0"/>
              <a:t>Progression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dirty="0" smtClean="0"/>
              <a:t> </a:t>
            </a:r>
            <a:r>
              <a:rPr lang="de-DE" dirty="0" err="1" smtClean="0"/>
              <a:t>portfolio</a:t>
            </a:r>
            <a:r>
              <a:rPr lang="de-DE" dirty="0" smtClean="0"/>
              <a:t> </a:t>
            </a:r>
            <a:r>
              <a:rPr lang="de-DE" sz="1600" b="0" dirty="0" smtClean="0"/>
              <a:t>(</a:t>
            </a:r>
            <a:r>
              <a:rPr lang="de-DE" sz="1600" b="0" dirty="0" err="1" smtClean="0"/>
              <a:t>selection</a:t>
            </a:r>
            <a:r>
              <a:rPr lang="de-DE" sz="1600" b="0" dirty="0" smtClean="0"/>
              <a:t>)</a:t>
            </a:r>
            <a:endParaRPr lang="de-DE" sz="1600" b="0" dirty="0"/>
          </a:p>
        </p:txBody>
      </p:sp>
    </p:spTree>
    <p:extLst>
      <p:ext uri="{BB962C8B-B14F-4D97-AF65-F5344CB8AC3E}">
        <p14:creationId xmlns:p14="http://schemas.microsoft.com/office/powerpoint/2010/main" val="140028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8</a:t>
            </a:fld>
            <a:endParaRPr lang="de-DE" dirty="0">
              <a:latin typeface="+mj-lt"/>
            </a:endParaRPr>
          </a:p>
        </p:txBody>
      </p:sp>
      <p:sp>
        <p:nvSpPr>
          <p:cNvPr id="10" name="Titel 1"/>
          <p:cNvSpPr>
            <a:spLocks noGrp="1"/>
          </p:cNvSpPr>
          <p:nvPr/>
        </p:nvSpPr>
        <p:spPr>
          <a:xfrm>
            <a:off x="470889" y="1023119"/>
            <a:ext cx="8497193" cy="461665"/>
          </a:xfrm>
          <a:prstGeom prst="rect">
            <a:avLst/>
          </a:prstGeom>
        </p:spPr>
        <p:txBody>
          <a:bodyPr vert="horz" wrap="square" lIns="72000" tIns="45720" rIns="72000" bIns="4572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/>
              <a:t>Scope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activities</a:t>
            </a:r>
            <a:endParaRPr lang="de-DE" dirty="0"/>
          </a:p>
        </p:txBody>
      </p:sp>
      <p:grpSp>
        <p:nvGrpSpPr>
          <p:cNvPr id="6" name="Group 5"/>
          <p:cNvGrpSpPr/>
          <p:nvPr/>
        </p:nvGrpSpPr>
        <p:grpSpPr>
          <a:xfrm>
            <a:off x="-71930" y="1652059"/>
            <a:ext cx="10353522" cy="4801277"/>
            <a:chOff x="180830" y="1730586"/>
            <a:chExt cx="9544340" cy="4426032"/>
          </a:xfrm>
        </p:grpSpPr>
        <p:sp>
          <p:nvSpPr>
            <p:cNvPr id="9" name="Rechteck 6"/>
            <p:cNvSpPr/>
            <p:nvPr/>
          </p:nvSpPr>
          <p:spPr>
            <a:xfrm>
              <a:off x="239995" y="1730586"/>
              <a:ext cx="9144000" cy="4392252"/>
            </a:xfrm>
            <a:prstGeom prst="rect">
              <a:avLst/>
            </a:prstGeom>
            <a:solidFill>
              <a:srgbClr val="00000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DE" sz="1400" dirty="0" err="1" smtClean="0">
                <a:solidFill>
                  <a:schemeClr val="tx1"/>
                </a:solidFill>
              </a:endParaRPr>
            </a:p>
          </p:txBody>
        </p:sp>
        <p:sp>
          <p:nvSpPr>
            <p:cNvPr id="11" name="Abgerundetes Rechteck 22"/>
            <p:cNvSpPr>
              <a:spLocks noChangeAspect="1"/>
            </p:cNvSpPr>
            <p:nvPr/>
          </p:nvSpPr>
          <p:spPr>
            <a:xfrm>
              <a:off x="180830" y="4224838"/>
              <a:ext cx="2830998" cy="1931780"/>
            </a:xfrm>
            <a:prstGeom prst="roundRect">
              <a:avLst/>
            </a:prstGeom>
            <a:blipFill rotWithShape="0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/>
            <a:effectLst>
              <a:glow rad="304800">
                <a:srgbClr val="000000">
                  <a:alpha val="0"/>
                </a:srgbClr>
              </a:glow>
              <a:softEdge rad="63500"/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12" name="Abgerundetes Rechteck 4"/>
            <p:cNvSpPr/>
            <p:nvPr/>
          </p:nvSpPr>
          <p:spPr>
            <a:xfrm>
              <a:off x="1721633" y="4411890"/>
              <a:ext cx="1362170" cy="3037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kern="1200" dirty="0" smtClean="0"/>
                <a:t>Security</a:t>
              </a:r>
              <a:endParaRPr lang="de-DE" sz="2400" kern="1200" dirty="0"/>
            </a:p>
          </p:txBody>
        </p:sp>
        <p:sp>
          <p:nvSpPr>
            <p:cNvPr id="13" name="Textfeld 72"/>
            <p:cNvSpPr txBox="1"/>
            <p:nvPr/>
          </p:nvSpPr>
          <p:spPr>
            <a:xfrm>
              <a:off x="1859667" y="4627914"/>
              <a:ext cx="15376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 smtClean="0">
                  <a:solidFill>
                    <a:schemeClr val="accent5">
                      <a:lumMod val="75000"/>
                    </a:schemeClr>
                  </a:solidFill>
                </a:rPr>
                <a:t>SAR Lupe / </a:t>
              </a:r>
              <a:r>
                <a:rPr lang="de-DE" sz="8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SARah</a:t>
              </a:r>
              <a:r>
                <a:rPr lang="de-DE" sz="800" b="1" dirty="0" smtClean="0">
                  <a:solidFill>
                    <a:schemeClr val="accent5">
                      <a:lumMod val="75000"/>
                    </a:schemeClr>
                  </a:solidFill>
                </a:rPr>
                <a:t> / Athene</a:t>
              </a:r>
            </a:p>
          </p:txBody>
        </p:sp>
        <p:grpSp>
          <p:nvGrpSpPr>
            <p:cNvPr id="14" name="Gruppieren 10"/>
            <p:cNvGrpSpPr/>
            <p:nvPr/>
          </p:nvGrpSpPr>
          <p:grpSpPr>
            <a:xfrm>
              <a:off x="6749152" y="1855606"/>
              <a:ext cx="2419327" cy="1820581"/>
              <a:chOff x="6416362" y="2096852"/>
              <a:chExt cx="2419327" cy="1820581"/>
            </a:xfrm>
          </p:grpSpPr>
          <p:sp>
            <p:nvSpPr>
              <p:cNvPr id="37" name="Abgerundetes Rechteck 19"/>
              <p:cNvSpPr/>
              <p:nvPr/>
            </p:nvSpPr>
            <p:spPr>
              <a:xfrm>
                <a:off x="7092280" y="2096852"/>
                <a:ext cx="1743409" cy="1820581"/>
              </a:xfrm>
              <a:prstGeom prst="roundRect">
                <a:avLst/>
              </a:prstGeom>
              <a:blipFill rotWithShape="0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 l="-3885" t="-21262" r="3885" b="21262"/>
                </a:stretch>
              </a:blipFill>
              <a:ln w="6350"/>
              <a:effectLst>
                <a:glow rad="127000">
                  <a:srgbClr val="000000">
                    <a:alpha val="0"/>
                  </a:srgbClr>
                </a:glow>
                <a:softEdge rad="63500"/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de-DE"/>
              </a:p>
            </p:txBody>
          </p:sp>
          <p:sp>
            <p:nvSpPr>
              <p:cNvPr id="38" name="Abgerundetes Rechteck 4"/>
              <p:cNvSpPr/>
              <p:nvPr/>
            </p:nvSpPr>
            <p:spPr>
              <a:xfrm>
                <a:off x="6416362" y="2518819"/>
                <a:ext cx="2404110" cy="1018193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2000" kern="1200" dirty="0" smtClean="0"/>
                  <a:t>Tele-</a:t>
                </a:r>
                <a:br>
                  <a:rPr lang="de-DE" sz="2000" kern="1200" dirty="0" smtClean="0"/>
                </a:br>
                <a:r>
                  <a:rPr lang="de-DE" sz="2000" dirty="0" err="1" smtClean="0"/>
                  <a:t>c</a:t>
                </a:r>
                <a:r>
                  <a:rPr lang="de-DE" sz="2000" kern="1200" dirty="0" err="1" smtClean="0"/>
                  <a:t>ommunications</a:t>
                </a:r>
                <a:endParaRPr lang="de-DE" sz="2000" kern="1200" dirty="0"/>
              </a:p>
            </p:txBody>
          </p:sp>
          <p:sp>
            <p:nvSpPr>
              <p:cNvPr id="39" name="Textfeld 26"/>
              <p:cNvSpPr txBox="1"/>
              <p:nvPr/>
            </p:nvSpPr>
            <p:spPr>
              <a:xfrm>
                <a:off x="6660229" y="3427426"/>
                <a:ext cx="1944219" cy="217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DE" sz="800" b="1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HISPASAT / Heinrich Herzt / Electra </a:t>
                </a:r>
              </a:p>
            </p:txBody>
          </p:sp>
        </p:grpSp>
        <p:sp>
          <p:nvSpPr>
            <p:cNvPr id="17" name="Textfeld 74"/>
            <p:cNvSpPr txBox="1"/>
            <p:nvPr/>
          </p:nvSpPr>
          <p:spPr>
            <a:xfrm>
              <a:off x="384672" y="3440362"/>
              <a:ext cx="2267083" cy="198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800" b="1" dirty="0" smtClean="0">
                  <a:solidFill>
                    <a:schemeClr val="accent5">
                      <a:lumMod val="75000"/>
                    </a:schemeClr>
                  </a:solidFill>
                </a:rPr>
                <a:t>CarbonSat / EnMAP</a:t>
              </a:r>
              <a:r>
                <a:rPr lang="de-DE" sz="8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de-DE" sz="800" b="1" dirty="0" smtClean="0">
                  <a:solidFill>
                    <a:schemeClr val="accent5">
                      <a:lumMod val="75000"/>
                    </a:schemeClr>
                  </a:solidFill>
                </a:rPr>
                <a:t>/ MTG</a:t>
              </a:r>
            </a:p>
          </p:txBody>
        </p:sp>
        <p:sp>
          <p:nvSpPr>
            <p:cNvPr id="18" name="Abgerundetes Rechteck 4"/>
            <p:cNvSpPr/>
            <p:nvPr/>
          </p:nvSpPr>
          <p:spPr>
            <a:xfrm>
              <a:off x="350117" y="2966528"/>
              <a:ext cx="2193626" cy="4372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kern="1200" dirty="0" smtClean="0"/>
                <a:t>Earth Observation</a:t>
              </a:r>
              <a:endParaRPr lang="de-DE" sz="2400" kern="1200" dirty="0"/>
            </a:p>
          </p:txBody>
        </p:sp>
        <p:pic>
          <p:nvPicPr>
            <p:cNvPr id="19" name="Grafik 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825652">
              <a:off x="362260" y="1906441"/>
              <a:ext cx="1488371" cy="1224716"/>
            </a:xfrm>
            <a:prstGeom prst="rect">
              <a:avLst/>
            </a:prstGeom>
          </p:spPr>
        </p:pic>
        <p:sp>
          <p:nvSpPr>
            <p:cNvPr id="20" name="Abgerundetes Rechteck 4"/>
            <p:cNvSpPr/>
            <p:nvPr/>
          </p:nvSpPr>
          <p:spPr>
            <a:xfrm>
              <a:off x="1179451" y="1992392"/>
              <a:ext cx="1936496" cy="13413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2800" kern="1200" dirty="0">
                <a:solidFill>
                  <a:schemeClr val="tx2"/>
                </a:solidFill>
              </a:endParaRPr>
            </a:p>
          </p:txBody>
        </p:sp>
        <p:sp>
          <p:nvSpPr>
            <p:cNvPr id="21" name="Textfeld 75"/>
            <p:cNvSpPr txBox="1"/>
            <p:nvPr/>
          </p:nvSpPr>
          <p:spPr>
            <a:xfrm>
              <a:off x="3608601" y="5215785"/>
              <a:ext cx="1145338" cy="564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de-DE" sz="800" b="1" dirty="0" err="1">
                  <a:solidFill>
                    <a:schemeClr val="accent5">
                      <a:lumMod val="75000"/>
                    </a:schemeClr>
                  </a:solidFill>
                </a:rPr>
                <a:t>Robotics</a:t>
              </a:r>
              <a:r>
                <a:rPr lang="de-DE" sz="800" b="1" dirty="0">
                  <a:solidFill>
                    <a:schemeClr val="accent5">
                      <a:lumMod val="75000"/>
                    </a:schemeClr>
                  </a:solidFill>
                </a:rPr>
                <a:t> / TET / 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de-DE" sz="800" b="1" dirty="0">
                  <a:solidFill>
                    <a:schemeClr val="accent5">
                      <a:lumMod val="75000"/>
                    </a:schemeClr>
                  </a:solidFill>
                </a:rPr>
                <a:t>Precision </a:t>
              </a:r>
              <a:r>
                <a:rPr lang="de-DE" sz="800" b="1" dirty="0" err="1">
                  <a:solidFill>
                    <a:schemeClr val="accent5">
                      <a:lumMod val="75000"/>
                    </a:schemeClr>
                  </a:solidFill>
                </a:rPr>
                <a:t>clocks</a:t>
              </a:r>
              <a:r>
                <a:rPr lang="de-DE" sz="800" b="1" dirty="0">
                  <a:solidFill>
                    <a:schemeClr val="accent5">
                      <a:lumMod val="75000"/>
                    </a:schemeClr>
                  </a:solidFill>
                </a:rPr>
                <a:t> /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de-DE" sz="800" b="1" dirty="0" err="1">
                  <a:solidFill>
                    <a:schemeClr val="accent5">
                      <a:lumMod val="75000"/>
                    </a:schemeClr>
                  </a:solidFill>
                </a:rPr>
                <a:t>Fibre</a:t>
              </a:r>
              <a:r>
                <a:rPr lang="de-DE" sz="800" b="1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de-DE" sz="800" b="1" dirty="0" err="1">
                  <a:solidFill>
                    <a:schemeClr val="accent5">
                      <a:lumMod val="75000"/>
                    </a:schemeClr>
                  </a:solidFill>
                </a:rPr>
                <a:t>optics</a:t>
              </a:r>
              <a:endParaRPr lang="de-DE" sz="8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22" name="Textfeld 9"/>
            <p:cNvSpPr txBox="1"/>
            <p:nvPr/>
          </p:nvSpPr>
          <p:spPr>
            <a:xfrm>
              <a:off x="3551855" y="4915946"/>
              <a:ext cx="1576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sz="2000" dirty="0" smtClean="0">
                  <a:solidFill>
                    <a:schemeClr val="lt1"/>
                  </a:solidFill>
                </a:rPr>
                <a:t>Technology</a:t>
              </a:r>
              <a:endParaRPr lang="de-DE" sz="2000" dirty="0">
                <a:solidFill>
                  <a:schemeClr val="lt1"/>
                </a:solidFill>
              </a:endParaRPr>
            </a:p>
          </p:txBody>
        </p:sp>
        <p:sp>
          <p:nvSpPr>
            <p:cNvPr id="23" name="Abgerundetes Rechteck 25"/>
            <p:cNvSpPr/>
            <p:nvPr/>
          </p:nvSpPr>
          <p:spPr>
            <a:xfrm>
              <a:off x="3391964" y="3151750"/>
              <a:ext cx="1816075" cy="1249473"/>
            </a:xfrm>
            <a:prstGeom prst="roundRect">
              <a:avLst/>
            </a:prstGeom>
            <a:blipFill rotWithShape="0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/>
            <a:effectLst>
              <a:glow rad="203200">
                <a:srgbClr val="000000">
                  <a:alpha val="0"/>
                </a:srgbClr>
              </a:glow>
              <a:softEdge rad="63500"/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4" name="Abgerundetes Rechteck 4"/>
            <p:cNvSpPr/>
            <p:nvPr/>
          </p:nvSpPr>
          <p:spPr>
            <a:xfrm>
              <a:off x="4329120" y="3089144"/>
              <a:ext cx="2139059" cy="4946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2000" kern="1200" dirty="0" smtClean="0"/>
                <a:t>Exploration /  Science</a:t>
              </a:r>
              <a:endParaRPr lang="de-DE" sz="2000" kern="1200" dirty="0"/>
            </a:p>
          </p:txBody>
        </p:sp>
        <p:sp>
          <p:nvSpPr>
            <p:cNvPr id="25" name="Textfeld 73"/>
            <p:cNvSpPr txBox="1"/>
            <p:nvPr/>
          </p:nvSpPr>
          <p:spPr>
            <a:xfrm>
              <a:off x="4884003" y="3559601"/>
              <a:ext cx="1800200" cy="564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de-DE" sz="800" b="1" dirty="0" err="1" smtClean="0">
                  <a:solidFill>
                    <a:schemeClr val="accent5">
                      <a:lumMod val="75000"/>
                    </a:schemeClr>
                  </a:solidFill>
                </a:rPr>
                <a:t>ExoMars</a:t>
              </a:r>
              <a:r>
                <a:rPr lang="de-DE" sz="800" b="1" dirty="0" smtClean="0">
                  <a:solidFill>
                    <a:schemeClr val="accent5">
                      <a:lumMod val="75000"/>
                    </a:schemeClr>
                  </a:solidFill>
                </a:rPr>
                <a:t> / Euclid / JUICE / 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de-DE" sz="800" b="1" dirty="0">
                  <a:solidFill>
                    <a:schemeClr val="accent5">
                      <a:lumMod val="75000"/>
                    </a:schemeClr>
                  </a:solidFill>
                </a:rPr>
                <a:t>P</a:t>
              </a:r>
              <a:r>
                <a:rPr lang="de-DE" sz="800" b="1" dirty="0" smtClean="0">
                  <a:solidFill>
                    <a:schemeClr val="accent5">
                      <a:lumMod val="75000"/>
                    </a:schemeClr>
                  </a:solidFill>
                </a:rPr>
                <a:t>LATO / XMM-Newton / 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de-DE" sz="800" b="1" dirty="0" smtClean="0">
                  <a:solidFill>
                    <a:schemeClr val="accent5">
                      <a:lumMod val="75000"/>
                    </a:schemeClr>
                  </a:solidFill>
                </a:rPr>
                <a:t>Herschel-PACS / ROSETTA</a:t>
              </a:r>
            </a:p>
          </p:txBody>
        </p:sp>
        <p:grpSp>
          <p:nvGrpSpPr>
            <p:cNvPr id="26" name="Gruppieren 14"/>
            <p:cNvGrpSpPr/>
            <p:nvPr/>
          </p:nvGrpSpPr>
          <p:grpSpPr>
            <a:xfrm>
              <a:off x="2147699" y="1819602"/>
              <a:ext cx="2844316" cy="1270102"/>
              <a:chOff x="3208600" y="2139208"/>
              <a:chExt cx="2844316" cy="1270102"/>
            </a:xfrm>
          </p:grpSpPr>
          <p:pic>
            <p:nvPicPr>
              <p:cNvPr id="34" name="Grafik 42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9401" t="37696" r="27308" b="22136"/>
              <a:stretch/>
            </p:blipFill>
            <p:spPr>
              <a:xfrm rot="953891">
                <a:off x="3392681" y="2281386"/>
                <a:ext cx="2598848" cy="1127924"/>
              </a:xfrm>
              <a:prstGeom prst="rect">
                <a:avLst/>
              </a:prstGeom>
            </p:spPr>
          </p:pic>
          <p:sp>
            <p:nvSpPr>
              <p:cNvPr id="35" name="Textfeld 5"/>
              <p:cNvSpPr txBox="1"/>
              <p:nvPr/>
            </p:nvSpPr>
            <p:spPr>
              <a:xfrm>
                <a:off x="5391817" y="2859288"/>
                <a:ext cx="66109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e-DE" sz="800" b="1" dirty="0" smtClean="0">
                    <a:solidFill>
                      <a:schemeClr val="accent5">
                        <a:lumMod val="75000"/>
                      </a:schemeClr>
                    </a:solidFill>
                  </a:rPr>
                  <a:t>Galileo</a:t>
                </a:r>
              </a:p>
            </p:txBody>
          </p:sp>
          <p:sp>
            <p:nvSpPr>
              <p:cNvPr id="36" name="Abgerundetes Rechteck 4"/>
              <p:cNvSpPr/>
              <p:nvPr/>
            </p:nvSpPr>
            <p:spPr>
              <a:xfrm>
                <a:off x="3208600" y="2139208"/>
                <a:ext cx="1801226" cy="57606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2000" kern="1200" dirty="0" smtClean="0"/>
                  <a:t>Navigation</a:t>
                </a:r>
                <a:endParaRPr lang="de-DE" sz="2800" kern="1200" dirty="0"/>
              </a:p>
            </p:txBody>
          </p:sp>
        </p:grpSp>
        <p:sp>
          <p:nvSpPr>
            <p:cNvPr id="27" name="Textfeld 76"/>
            <p:cNvSpPr txBox="1"/>
            <p:nvPr/>
          </p:nvSpPr>
          <p:spPr>
            <a:xfrm>
              <a:off x="7764323" y="4987954"/>
              <a:ext cx="1960847" cy="389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de-DE" sz="800" b="1" dirty="0" smtClean="0">
                  <a:solidFill>
                    <a:schemeClr val="accent5">
                      <a:lumMod val="75000"/>
                    </a:schemeClr>
                  </a:solidFill>
                </a:rPr>
                <a:t>International Space Station  / </a:t>
              </a:r>
            </a:p>
            <a:p>
              <a:pPr>
                <a:spcBef>
                  <a:spcPts val="200"/>
                </a:spcBef>
                <a:spcAft>
                  <a:spcPts val="200"/>
                </a:spcAft>
              </a:pPr>
              <a:r>
                <a:rPr lang="de-DE" sz="800" b="1" dirty="0" smtClean="0">
                  <a:solidFill>
                    <a:schemeClr val="accent5">
                      <a:lumMod val="75000"/>
                    </a:schemeClr>
                  </a:solidFill>
                </a:rPr>
                <a:t>DC4EU</a:t>
              </a:r>
            </a:p>
          </p:txBody>
        </p:sp>
        <p:grpSp>
          <p:nvGrpSpPr>
            <p:cNvPr id="28" name="Gruppieren 3"/>
            <p:cNvGrpSpPr/>
            <p:nvPr/>
          </p:nvGrpSpPr>
          <p:grpSpPr>
            <a:xfrm>
              <a:off x="6108139" y="4004650"/>
              <a:ext cx="3136606" cy="1919408"/>
              <a:chOff x="6000014" y="4173888"/>
              <a:chExt cx="3136606" cy="1919408"/>
            </a:xfrm>
          </p:grpSpPr>
          <p:pic>
            <p:nvPicPr>
              <p:cNvPr id="30" name="Grafik 8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8550" t="18853" r="21007" b="22802"/>
              <a:stretch/>
            </p:blipFill>
            <p:spPr>
              <a:xfrm rot="1202763">
                <a:off x="6000014" y="4173888"/>
                <a:ext cx="1974004" cy="1296319"/>
              </a:xfrm>
              <a:prstGeom prst="rect">
                <a:avLst/>
              </a:prstGeom>
              <a:effectLst>
                <a:glow rad="127000">
                  <a:srgbClr val="000000">
                    <a:alpha val="0"/>
                  </a:srgbClr>
                </a:glow>
                <a:softEdge rad="127000"/>
              </a:effectLst>
            </p:spPr>
          </p:pic>
          <p:sp>
            <p:nvSpPr>
              <p:cNvPr id="31" name="Abgerundetes Rechteck 4"/>
              <p:cNvSpPr/>
              <p:nvPr/>
            </p:nvSpPr>
            <p:spPr>
              <a:xfrm>
                <a:off x="7529638" y="4653136"/>
                <a:ext cx="1398846" cy="3986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2000" kern="1200" dirty="0" err="1" smtClean="0">
                    <a:solidFill>
                      <a:schemeClr val="bg1"/>
                    </a:solidFill>
                  </a:rPr>
                  <a:t>Manned</a:t>
                </a:r>
                <a:r>
                  <a:rPr lang="de-DE" sz="2000" kern="1200" dirty="0" smtClean="0">
                    <a:solidFill>
                      <a:schemeClr val="tx2"/>
                    </a:solidFill>
                  </a:rPr>
                  <a:t/>
                </a:r>
                <a:br>
                  <a:rPr lang="de-DE" sz="2000" kern="1200" dirty="0" smtClean="0">
                    <a:solidFill>
                      <a:schemeClr val="tx2"/>
                    </a:solidFill>
                  </a:rPr>
                </a:br>
                <a:r>
                  <a:rPr lang="de-DE" sz="2000" kern="1200" dirty="0" smtClean="0">
                    <a:solidFill>
                      <a:schemeClr val="tx2"/>
                    </a:solidFill>
                  </a:rPr>
                  <a:t>	</a:t>
                </a:r>
                <a:endParaRPr lang="de-DE" sz="2000" kern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2" name="Rechteck 11"/>
              <p:cNvSpPr/>
              <p:nvPr/>
            </p:nvSpPr>
            <p:spPr>
              <a:xfrm>
                <a:off x="7810616" y="4797152"/>
                <a:ext cx="132600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de-DE" dirty="0" err="1" smtClean="0">
                    <a:solidFill>
                      <a:schemeClr val="bg1"/>
                    </a:solidFill>
                  </a:rPr>
                  <a:t>Spaceflight</a:t>
                </a:r>
                <a:endParaRPr lang="de-DE" dirty="0"/>
              </a:p>
            </p:txBody>
          </p:sp>
          <p:sp>
            <p:nvSpPr>
              <p:cNvPr id="33" name="Freihandform 32"/>
              <p:cNvSpPr>
                <a:spLocks noChangeAspect="1"/>
              </p:cNvSpPr>
              <p:nvPr/>
            </p:nvSpPr>
            <p:spPr>
              <a:xfrm>
                <a:off x="7561914" y="5227272"/>
                <a:ext cx="1510586" cy="866024"/>
              </a:xfrm>
              <a:custGeom>
                <a:avLst/>
                <a:gdLst>
                  <a:gd name="connsiteX0" fmla="*/ 0 w 2583870"/>
                  <a:gd name="connsiteY0" fmla="*/ 246895 h 1481340"/>
                  <a:gd name="connsiteX1" fmla="*/ 246895 w 2583870"/>
                  <a:gd name="connsiteY1" fmla="*/ 0 h 1481340"/>
                  <a:gd name="connsiteX2" fmla="*/ 2336975 w 2583870"/>
                  <a:gd name="connsiteY2" fmla="*/ 0 h 1481340"/>
                  <a:gd name="connsiteX3" fmla="*/ 2583870 w 2583870"/>
                  <a:gd name="connsiteY3" fmla="*/ 246895 h 1481340"/>
                  <a:gd name="connsiteX4" fmla="*/ 2583870 w 2583870"/>
                  <a:gd name="connsiteY4" fmla="*/ 1234445 h 1481340"/>
                  <a:gd name="connsiteX5" fmla="*/ 2336975 w 2583870"/>
                  <a:gd name="connsiteY5" fmla="*/ 1481340 h 1481340"/>
                  <a:gd name="connsiteX6" fmla="*/ 246895 w 2583870"/>
                  <a:gd name="connsiteY6" fmla="*/ 1481340 h 1481340"/>
                  <a:gd name="connsiteX7" fmla="*/ 0 w 2583870"/>
                  <a:gd name="connsiteY7" fmla="*/ 1234445 h 1481340"/>
                  <a:gd name="connsiteX8" fmla="*/ 0 w 2583870"/>
                  <a:gd name="connsiteY8" fmla="*/ 246895 h 1481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83870" h="1481340">
                    <a:moveTo>
                      <a:pt x="0" y="246895"/>
                    </a:moveTo>
                    <a:cubicBezTo>
                      <a:pt x="0" y="110539"/>
                      <a:pt x="110539" y="0"/>
                      <a:pt x="246895" y="0"/>
                    </a:cubicBezTo>
                    <a:lnTo>
                      <a:pt x="2336975" y="0"/>
                    </a:lnTo>
                    <a:cubicBezTo>
                      <a:pt x="2473331" y="0"/>
                      <a:pt x="2583870" y="110539"/>
                      <a:pt x="2583870" y="246895"/>
                    </a:cubicBezTo>
                    <a:lnTo>
                      <a:pt x="2583870" y="1234445"/>
                    </a:lnTo>
                    <a:cubicBezTo>
                      <a:pt x="2583870" y="1370801"/>
                      <a:pt x="2473331" y="1481340"/>
                      <a:pt x="2336975" y="1481340"/>
                    </a:cubicBezTo>
                    <a:lnTo>
                      <a:pt x="246895" y="1481340"/>
                    </a:lnTo>
                    <a:cubicBezTo>
                      <a:pt x="110539" y="1481340"/>
                      <a:pt x="0" y="1370801"/>
                      <a:pt x="0" y="1234445"/>
                    </a:cubicBezTo>
                    <a:lnTo>
                      <a:pt x="0" y="246895"/>
                    </a:lnTo>
                    <a:close/>
                  </a:path>
                </a:pathLst>
              </a:custGeom>
              <a:blipFill rotWithShape="0"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0"/>
              <a:effectLst>
                <a:softEdge rad="317500"/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8993" tIns="178993" rIns="178993" bIns="178993" numCol="1" spcCol="1270" anchor="ctr" anchorCtr="0">
                <a:no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2800" kern="1200" dirty="0">
                  <a:solidFill>
                    <a:schemeClr val="tx2"/>
                  </a:solidFill>
                </a:endParaRPr>
              </a:p>
            </p:txBody>
          </p:sp>
        </p:grpSp>
        <p:pic>
          <p:nvPicPr>
            <p:cNvPr id="29" name="Grafik 33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338874">
              <a:off x="4584379" y="4828772"/>
              <a:ext cx="1543000" cy="1181726"/>
            </a:xfrm>
            <a:prstGeom prst="rect">
              <a:avLst/>
            </a:prstGeom>
            <a:effectLst/>
          </p:spPr>
        </p:pic>
      </p:grpSp>
      <p:sp>
        <p:nvSpPr>
          <p:cNvPr id="8" name="Rectangle 7"/>
          <p:cNvSpPr/>
          <p:nvPr/>
        </p:nvSpPr>
        <p:spPr>
          <a:xfrm>
            <a:off x="6996082" y="1787678"/>
            <a:ext cx="2637438" cy="173720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 smtClean="0">
              <a:solidFill>
                <a:schemeClr val="tx1"/>
              </a:solidFill>
            </a:endParaRPr>
          </a:p>
        </p:txBody>
      </p:sp>
      <p:sp>
        <p:nvSpPr>
          <p:cNvPr id="41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Current Projects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517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>
          <a:xfrm>
            <a:off x="1136576" y="1844824"/>
            <a:ext cx="7704855" cy="108012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136577" y="3284984"/>
            <a:ext cx="7704855" cy="115212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The vision behind SmallGEO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1640633" y="1978397"/>
            <a:ext cx="7056784" cy="2323713"/>
          </a:xfrm>
        </p:spPr>
        <p:txBody>
          <a:bodyPr/>
          <a:lstStyle/>
          <a:p>
            <a:pPr marL="0" indent="0"/>
            <a:r>
              <a:rPr lang="en-US" sz="2400" noProof="0" dirty="0" smtClean="0">
                <a:solidFill>
                  <a:srgbClr val="FFFFFF"/>
                </a:solidFill>
                <a:latin typeface="+mj-lt"/>
              </a:rPr>
              <a:t>The European solution for small geostationary telecommunication satellites: SmallGEO</a:t>
            </a:r>
          </a:p>
          <a:p>
            <a:pPr marL="0" indent="0"/>
            <a:endParaRPr lang="en-US" sz="2400" dirty="0" smtClean="0">
              <a:solidFill>
                <a:srgbClr val="FFFFFF"/>
              </a:solidFill>
              <a:latin typeface="+mj-lt"/>
            </a:endParaRPr>
          </a:p>
          <a:p>
            <a:pPr marL="0" indent="0"/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OHB System AG as European leader in small electric propulsion satellites</a:t>
            </a:r>
            <a:endParaRPr lang="en-US" sz="2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9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652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>
                <a:latin typeface="+mj-lt"/>
              </a:rPr>
              <a:t>History of the first steps</a:t>
            </a:r>
            <a:endParaRPr lang="en-US" noProof="0" dirty="0">
              <a:latin typeface="+mj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200472" y="1700808"/>
            <a:ext cx="5184576" cy="4239622"/>
          </a:xfrm>
        </p:spPr>
        <p:txBody>
          <a:bodyPr/>
          <a:lstStyle/>
          <a:p>
            <a:r>
              <a:rPr lang="en-US" noProof="0" dirty="0" smtClean="0">
                <a:latin typeface="+mj-lt"/>
              </a:rPr>
              <a:t>The aims of the owner </a:t>
            </a:r>
          </a:p>
          <a:p>
            <a:pPr lvl="1"/>
            <a:r>
              <a:rPr lang="en-US" noProof="0" dirty="0" smtClean="0">
                <a:latin typeface="+mj-lt"/>
              </a:rPr>
              <a:t>Revitalize the capability to build geostationary satellites in Germany</a:t>
            </a:r>
          </a:p>
          <a:p>
            <a:pPr lvl="1"/>
            <a:r>
              <a:rPr lang="en-US" noProof="0" dirty="0" smtClean="0">
                <a:latin typeface="+mj-lt"/>
              </a:rPr>
              <a:t>Place OHB System AG in the market segment for small geostationary satellites</a:t>
            </a:r>
          </a:p>
          <a:p>
            <a:pPr marL="0" lvl="1" indent="0">
              <a:buNone/>
            </a:pPr>
            <a:endParaRPr lang="en-US" sz="800" noProof="0" dirty="0" smtClean="0">
              <a:latin typeface="+mj-lt"/>
            </a:endParaRPr>
          </a:p>
          <a:p>
            <a:r>
              <a:rPr lang="en-US" noProof="0" dirty="0" smtClean="0">
                <a:latin typeface="+mj-lt"/>
              </a:rPr>
              <a:t>The initial steps</a:t>
            </a:r>
          </a:p>
          <a:p>
            <a:pPr lvl="1"/>
            <a:r>
              <a:rPr lang="en-US" dirty="0" smtClean="0">
                <a:latin typeface="+mj-lt"/>
              </a:rPr>
              <a:t>Until</a:t>
            </a:r>
            <a:r>
              <a:rPr lang="en-US" noProof="0" dirty="0" smtClean="0">
                <a:latin typeface="+mj-lt"/>
              </a:rPr>
              <a:t>  2006: Pre-development with company funding and support of DLR (</a:t>
            </a:r>
            <a:r>
              <a:rPr lang="en-GB" dirty="0" smtClean="0">
                <a:latin typeface="+mj-lt"/>
              </a:rPr>
              <a:t>German Space Agency)</a:t>
            </a:r>
            <a:endParaRPr lang="en-GB" dirty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Since 2006: Start of the development of</a:t>
            </a:r>
            <a:r>
              <a:rPr lang="en-US" noProof="0" dirty="0" smtClean="0">
                <a:latin typeface="+mj-lt"/>
              </a:rPr>
              <a:t>  SmallGEO platform in ESA Artes 11 program</a:t>
            </a:r>
          </a:p>
          <a:p>
            <a:pPr marL="0" lvl="1" indent="0">
              <a:buNone/>
            </a:pPr>
            <a:endParaRPr lang="en-US" sz="800" dirty="0"/>
          </a:p>
          <a:p>
            <a:pPr marL="0" indent="0"/>
            <a:r>
              <a:rPr lang="en-US" noProof="0" dirty="0" smtClean="0">
                <a:latin typeface="+mj-lt"/>
              </a:rPr>
              <a:t>Use of SmallGEO </a:t>
            </a:r>
            <a:r>
              <a:rPr lang="en-US" dirty="0" smtClean="0">
                <a:latin typeface="+mj-lt"/>
              </a:rPr>
              <a:t>for major European missions</a:t>
            </a:r>
          </a:p>
          <a:p>
            <a:pPr lvl="1"/>
            <a:r>
              <a:rPr lang="en-US" noProof="0" dirty="0" smtClean="0">
                <a:latin typeface="+mj-lt"/>
              </a:rPr>
              <a:t>Telecommunication</a:t>
            </a:r>
          </a:p>
          <a:p>
            <a:pPr lvl="1"/>
            <a:r>
              <a:rPr lang="en-US" dirty="0" smtClean="0">
                <a:latin typeface="+mj-lt"/>
              </a:rPr>
              <a:t>Earth observation</a:t>
            </a:r>
            <a:endParaRPr lang="en-US" noProof="0" dirty="0" smtClean="0">
              <a:latin typeface="+mj-lt"/>
            </a:endParaRPr>
          </a:p>
        </p:txBody>
      </p:sp>
      <p:sp>
        <p:nvSpPr>
          <p:cNvPr id="29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GB" dirty="0">
                <a:latin typeface="+mj-lt"/>
              </a:rPr>
              <a:t>A brief history of the first steps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838"/>
          <a:stretch/>
        </p:blipFill>
        <p:spPr bwMode="auto">
          <a:xfrm>
            <a:off x="5369917" y="1412777"/>
            <a:ext cx="4047580" cy="4120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10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087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US" dirty="0"/>
              <a:t>The Electra new </a:t>
            </a:r>
            <a:r>
              <a:rPr lang="en-US" dirty="0" smtClean="0"/>
              <a:t>paradigm</a:t>
            </a:r>
            <a:endParaRPr lang="en-US" dirty="0"/>
          </a:p>
        </p:txBody>
      </p:sp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SmallGEO product line</a:t>
            </a:r>
            <a:endParaRPr lang="en-US" altLang="en-US" dirty="0" smtClean="0"/>
          </a:p>
        </p:txBody>
      </p:sp>
      <p:sp>
        <p:nvSpPr>
          <p:cNvPr id="7171" name="Inhaltsplatzhalter 4"/>
          <p:cNvSpPr>
            <a:spLocks noGrp="1"/>
          </p:cNvSpPr>
          <p:nvPr>
            <p:ph type="body" sz="quarter" idx="18"/>
          </p:nvPr>
        </p:nvSpPr>
        <p:spPr>
          <a:xfrm>
            <a:off x="200473" y="1906389"/>
            <a:ext cx="4896543" cy="3908762"/>
          </a:xfrm>
        </p:spPr>
        <p:txBody>
          <a:bodyPr/>
          <a:lstStyle/>
          <a:p>
            <a:r>
              <a:rPr lang="en-US" altLang="en-US" dirty="0" smtClean="0"/>
              <a:t>OHB System AG geostationary satellite solution</a:t>
            </a:r>
          </a:p>
          <a:p>
            <a:pPr lvl="1"/>
            <a:r>
              <a:rPr lang="en-US" altLang="en-US" dirty="0" smtClean="0"/>
              <a:t>Designed for geostationary satellites with a launching mass of 2 to 4 tons</a:t>
            </a:r>
          </a:p>
          <a:p>
            <a:pPr lvl="1"/>
            <a:r>
              <a:rPr lang="en-US" altLang="en-US" dirty="0" smtClean="0"/>
              <a:t>Capability to provide end-to-end solutions for satellite telecommunications </a:t>
            </a:r>
          </a:p>
          <a:p>
            <a:r>
              <a:rPr lang="en-US" altLang="en-US" dirty="0" smtClean="0"/>
              <a:t>Flexibility</a:t>
            </a:r>
          </a:p>
          <a:p>
            <a:pPr lvl="1"/>
            <a:r>
              <a:rPr lang="en-US" altLang="en-US" dirty="0" smtClean="0"/>
              <a:t>Different configurations to serve individual customer/mission demands </a:t>
            </a:r>
          </a:p>
          <a:p>
            <a:pPr lvl="1"/>
            <a:r>
              <a:rPr lang="en-US" altLang="en-US" dirty="0" smtClean="0"/>
              <a:t>SmallGEO platform adaptable for other applications (Earth observation, optical communications)</a:t>
            </a:r>
          </a:p>
          <a:p>
            <a:r>
              <a:rPr lang="en-US" altLang="en-US" dirty="0" smtClean="0"/>
              <a:t>Status</a:t>
            </a:r>
          </a:p>
          <a:p>
            <a:pPr lvl="1"/>
            <a:r>
              <a:rPr lang="en-US" altLang="en-US" dirty="0" smtClean="0">
                <a:solidFill>
                  <a:srgbClr val="FF0000"/>
                </a:solidFill>
              </a:rPr>
              <a:t>Ten satellites in preparation at OHB</a:t>
            </a:r>
          </a:p>
        </p:txBody>
      </p:sp>
      <p:pic>
        <p:nvPicPr>
          <p:cNvPr id="22536" name="f730c08e-58fe-440c-9e05-0237dd3ab20c" descr="CBE91D06-515E-421B-9B34-BC3AC721EACA@ohb-system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00" y="1391780"/>
            <a:ext cx="4880992" cy="447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11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259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US" dirty="0">
                <a:latin typeface="+mj-lt"/>
              </a:rPr>
              <a:t>The Electra new </a:t>
            </a:r>
            <a:r>
              <a:rPr lang="en-US" dirty="0" smtClean="0">
                <a:latin typeface="+mj-lt"/>
              </a:rPr>
              <a:t>paradigm</a:t>
            </a:r>
            <a:endParaRPr lang="en-US" dirty="0">
              <a:latin typeface="+mj-lt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>
                <a:latin typeface="+mj-lt"/>
              </a:rPr>
              <a:t>SmallGEO configurations</a:t>
            </a:r>
            <a:endParaRPr lang="de-DE">
              <a:latin typeface="+mj-lt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8"/>
          </p:nvPr>
        </p:nvSpPr>
        <p:spPr>
          <a:xfrm>
            <a:off x="200473" y="1772816"/>
            <a:ext cx="5400599" cy="3701013"/>
          </a:xfrm>
        </p:spPr>
        <p:txBody>
          <a:bodyPr/>
          <a:lstStyle/>
          <a:p>
            <a:r>
              <a:rPr lang="de-DE" dirty="0" err="1" smtClean="0">
                <a:latin typeface="+mj-lt"/>
              </a:rPr>
              <a:t>Classical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solution</a:t>
            </a:r>
            <a:r>
              <a:rPr lang="de-DE" dirty="0" smtClean="0">
                <a:latin typeface="+mj-lt"/>
              </a:rPr>
              <a:t> (SmallGEO Fast </a:t>
            </a:r>
            <a:r>
              <a:rPr lang="de-DE" dirty="0" err="1" smtClean="0">
                <a:latin typeface="+mj-lt"/>
              </a:rPr>
              <a:t>Classical</a:t>
            </a:r>
            <a:r>
              <a:rPr lang="de-DE" dirty="0" smtClean="0">
                <a:latin typeface="+mj-lt"/>
              </a:rPr>
              <a:t>)</a:t>
            </a:r>
          </a:p>
          <a:p>
            <a:pPr lvl="1"/>
            <a:r>
              <a:rPr lang="de-DE" dirty="0" smtClean="0">
                <a:latin typeface="+mj-lt"/>
              </a:rPr>
              <a:t>All </a:t>
            </a:r>
            <a:r>
              <a:rPr lang="de-DE" dirty="0" err="1" smtClean="0">
                <a:latin typeface="+mj-lt"/>
              </a:rPr>
              <a:t>maneuvers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with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chemical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propulsion</a:t>
            </a:r>
            <a:endParaRPr lang="de-DE" dirty="0" smtClean="0">
              <a:latin typeface="+mj-lt"/>
            </a:endParaRPr>
          </a:p>
          <a:p>
            <a:pPr lvl="2"/>
            <a:r>
              <a:rPr lang="de-DE" dirty="0" err="1" smtClean="0">
                <a:latin typeface="+mj-lt"/>
              </a:rPr>
              <a:t>proven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and</a:t>
            </a:r>
            <a:r>
              <a:rPr lang="de-DE" dirty="0" smtClean="0">
                <a:latin typeface="+mj-lt"/>
              </a:rPr>
              <a:t> simple </a:t>
            </a:r>
            <a:r>
              <a:rPr lang="de-DE" dirty="0" err="1" smtClean="0">
                <a:latin typeface="+mj-lt"/>
              </a:rPr>
              <a:t>system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with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long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heritage</a:t>
            </a:r>
            <a:endParaRPr lang="de-DE" dirty="0" smtClean="0">
              <a:latin typeface="+mj-lt"/>
            </a:endParaRPr>
          </a:p>
          <a:p>
            <a:r>
              <a:rPr lang="de-DE" dirty="0" smtClean="0">
                <a:latin typeface="+mj-lt"/>
              </a:rPr>
              <a:t>Hybrid </a:t>
            </a:r>
            <a:r>
              <a:rPr lang="de-DE" dirty="0" err="1" smtClean="0">
                <a:latin typeface="+mj-lt"/>
              </a:rPr>
              <a:t>solution</a:t>
            </a:r>
            <a:r>
              <a:rPr lang="de-DE" dirty="0" smtClean="0">
                <a:latin typeface="+mj-lt"/>
              </a:rPr>
              <a:t> (SmallGEO Fast Hybrid)</a:t>
            </a:r>
          </a:p>
          <a:p>
            <a:pPr lvl="1"/>
            <a:r>
              <a:rPr lang="de-DE" dirty="0" smtClean="0">
                <a:latin typeface="+mj-lt"/>
              </a:rPr>
              <a:t>Station </a:t>
            </a:r>
            <a:r>
              <a:rPr lang="de-DE" dirty="0" err="1" smtClean="0">
                <a:latin typeface="+mj-lt"/>
              </a:rPr>
              <a:t>keeping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with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electric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propulsion</a:t>
            </a:r>
            <a:r>
              <a:rPr lang="de-DE" dirty="0" smtClean="0">
                <a:latin typeface="+mj-lt"/>
              </a:rPr>
              <a:t> </a:t>
            </a:r>
          </a:p>
          <a:p>
            <a:pPr lvl="2"/>
            <a:r>
              <a:rPr lang="de-DE" dirty="0" err="1" smtClean="0">
                <a:latin typeface="+mj-lt"/>
              </a:rPr>
              <a:t>Increase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payload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performance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by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adding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additonal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propulsion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system</a:t>
            </a:r>
            <a:endParaRPr lang="de-DE" dirty="0" smtClean="0">
              <a:latin typeface="+mj-lt"/>
            </a:endParaRPr>
          </a:p>
          <a:p>
            <a:r>
              <a:rPr lang="de-DE" dirty="0" err="1" smtClean="0">
                <a:latin typeface="+mj-lt"/>
              </a:rPr>
              <a:t>Full</a:t>
            </a:r>
            <a:r>
              <a:rPr lang="de-DE" dirty="0" smtClean="0">
                <a:latin typeface="+mj-lt"/>
              </a:rPr>
              <a:t> EP </a:t>
            </a:r>
            <a:r>
              <a:rPr lang="de-DE" dirty="0" err="1" smtClean="0">
                <a:latin typeface="+mj-lt"/>
              </a:rPr>
              <a:t>solution</a:t>
            </a:r>
            <a:r>
              <a:rPr lang="de-DE" dirty="0" smtClean="0">
                <a:latin typeface="+mj-lt"/>
              </a:rPr>
              <a:t> (SmallGEO Flex)</a:t>
            </a:r>
          </a:p>
          <a:p>
            <a:pPr lvl="1"/>
            <a:r>
              <a:rPr lang="de-DE" dirty="0" smtClean="0">
                <a:latin typeface="+mj-lt"/>
              </a:rPr>
              <a:t>All </a:t>
            </a:r>
            <a:r>
              <a:rPr lang="de-DE" dirty="0" err="1" smtClean="0">
                <a:latin typeface="+mj-lt"/>
              </a:rPr>
              <a:t>maneuvers</a:t>
            </a:r>
            <a:r>
              <a:rPr lang="de-DE" dirty="0" smtClean="0">
                <a:latin typeface="+mj-lt"/>
              </a:rPr>
              <a:t> (</a:t>
            </a:r>
            <a:r>
              <a:rPr lang="de-DE" dirty="0" err="1" smtClean="0">
                <a:latin typeface="+mj-lt"/>
              </a:rPr>
              <a:t>including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transfer</a:t>
            </a:r>
            <a:r>
              <a:rPr lang="de-DE" dirty="0" smtClean="0">
                <a:latin typeface="+mj-lt"/>
              </a:rPr>
              <a:t>) </a:t>
            </a:r>
            <a:r>
              <a:rPr lang="de-DE" dirty="0" err="1" smtClean="0">
                <a:latin typeface="+mj-lt"/>
              </a:rPr>
              <a:t>with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electric</a:t>
            </a:r>
            <a:r>
              <a:rPr lang="de-DE" dirty="0" smtClean="0">
                <a:latin typeface="+mj-lt"/>
              </a:rPr>
              <a:t> </a:t>
            </a:r>
            <a:r>
              <a:rPr lang="de-DE" dirty="0" err="1" smtClean="0">
                <a:latin typeface="+mj-lt"/>
              </a:rPr>
              <a:t>propulsion</a:t>
            </a:r>
            <a:endParaRPr lang="de-DE" dirty="0" smtClean="0">
              <a:latin typeface="+mj-lt"/>
            </a:endParaRPr>
          </a:p>
          <a:p>
            <a:pPr lvl="2"/>
            <a:r>
              <a:rPr lang="de-DE" dirty="0">
                <a:latin typeface="+mj-lt"/>
              </a:rPr>
              <a:t>H</a:t>
            </a:r>
            <a:r>
              <a:rPr lang="de-DE" dirty="0" smtClean="0">
                <a:latin typeface="+mj-lt"/>
              </a:rPr>
              <a:t>igh propellant saving with transfer time of up to 200 days</a:t>
            </a:r>
            <a:endParaRPr lang="de-DE" dirty="0">
              <a:latin typeface="+mj-lt"/>
            </a:endParaRPr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306997484"/>
              </p:ext>
            </p:extLst>
          </p:nvPr>
        </p:nvGraphicFramePr>
        <p:xfrm>
          <a:off x="5913338" y="1196752"/>
          <a:ext cx="3503483" cy="3403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014141"/>
              </p:ext>
            </p:extLst>
          </p:nvPr>
        </p:nvGraphicFramePr>
        <p:xfrm>
          <a:off x="6114863" y="4764679"/>
          <a:ext cx="1584176" cy="700559"/>
        </p:xfrm>
        <a:graphic>
          <a:graphicData uri="http://schemas.openxmlformats.org/drawingml/2006/table">
            <a:tbl>
              <a:tblPr>
                <a:effectLst>
                  <a:outerShdw blurRad="50800" dist="38100" dir="2700000" sx="101000" sy="101000" algn="tl" rotWithShape="0">
                    <a:srgbClr val="000000">
                      <a:alpha val="43000"/>
                    </a:srgbClr>
                  </a:outerShdw>
                </a:effectLst>
              </a:tblPr>
              <a:tblGrid>
                <a:gridCol w="1584176"/>
              </a:tblGrid>
              <a:tr h="204321">
                <a:tc>
                  <a:txBody>
                    <a:bodyPr/>
                    <a:lstStyle/>
                    <a:p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Time</a:t>
                      </a:r>
                      <a:r>
                        <a:rPr lang="de-DE" sz="1200" b="0" i="0" baseline="0" dirty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 </a:t>
                      </a:r>
                      <a:r>
                        <a:rPr lang="de-DE" sz="1200" b="0" i="0" baseline="0" dirty="0" err="1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is</a:t>
                      </a:r>
                      <a:r>
                        <a:rPr lang="de-DE" sz="1200" b="0" i="0" baseline="0" dirty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 Money</a:t>
                      </a:r>
                      <a:endParaRPr lang="de-DE" sz="1200" b="0" i="0" dirty="0">
                        <a:solidFill>
                          <a:schemeClr val="bg1"/>
                        </a:solidFill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26239">
                <a:tc>
                  <a:txBody>
                    <a:bodyPr/>
                    <a:lstStyle/>
                    <a:p>
                      <a:pPr marL="171450" indent="-171450">
                        <a:lnSpc>
                          <a:spcPts val="1640"/>
                        </a:lnSpc>
                        <a:buFont typeface="Symbol" charset="2"/>
                        <a:buChar char="-"/>
                      </a:pPr>
                      <a:r>
                        <a:rPr lang="de-DE" sz="1200" b="0" i="0" baseline="0" dirty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Fast </a:t>
                      </a:r>
                      <a:r>
                        <a:rPr lang="de-DE" sz="1200" b="0" i="0" baseline="0" dirty="0" err="1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transfer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356497"/>
              </p:ext>
            </p:extLst>
          </p:nvPr>
        </p:nvGraphicFramePr>
        <p:xfrm>
          <a:off x="7895331" y="4764679"/>
          <a:ext cx="1887737" cy="975360"/>
        </p:xfrm>
        <a:graphic>
          <a:graphicData uri="http://schemas.openxmlformats.org/drawingml/2006/table">
            <a:tbl>
              <a:tblPr>
                <a:effectLst>
                  <a:outerShdw blurRad="50800" dist="38100" dir="2700000" sx="101000" sy="101000" algn="tl" rotWithShape="0">
                    <a:srgbClr val="000000">
                      <a:alpha val="43000"/>
                    </a:srgbClr>
                  </a:outerShdw>
                </a:effectLst>
              </a:tblPr>
              <a:tblGrid>
                <a:gridCol w="1887737"/>
              </a:tblGrid>
              <a:tr h="204321">
                <a:tc>
                  <a:txBody>
                    <a:bodyPr/>
                    <a:lstStyle/>
                    <a:p>
                      <a:r>
                        <a:rPr lang="de-DE" sz="1200" b="0" i="0" baseline="0" dirty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Performance </a:t>
                      </a:r>
                      <a:r>
                        <a:rPr lang="de-DE" sz="1200" b="0" i="0" baseline="0" dirty="0" err="1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is</a:t>
                      </a:r>
                      <a:r>
                        <a:rPr lang="de-DE" sz="1200" b="0" i="0" baseline="0" dirty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 Money</a:t>
                      </a:r>
                      <a:endParaRPr lang="de-DE" sz="1200" b="0" i="0" dirty="0">
                        <a:solidFill>
                          <a:schemeClr val="bg1"/>
                        </a:solidFill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26239">
                <a:tc>
                  <a:txBody>
                    <a:bodyPr/>
                    <a:lstStyle/>
                    <a:p>
                      <a:pPr marL="171450" indent="-171450">
                        <a:lnSpc>
                          <a:spcPts val="1640"/>
                        </a:lnSpc>
                        <a:buFont typeface="Symbol" charset="2"/>
                        <a:buChar char="-"/>
                      </a:pPr>
                      <a:r>
                        <a:rPr lang="de-DE" sz="1200" b="0" i="0" baseline="0" dirty="0" smtClean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Flexible </a:t>
                      </a:r>
                      <a:r>
                        <a:rPr lang="de-DE" sz="1200" b="0" i="0" baseline="0" dirty="0" err="1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transfer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latin typeface="Seravek Light"/>
                        <a:cs typeface="Seravek Light"/>
                      </a:endParaRPr>
                    </a:p>
                    <a:p>
                      <a:pPr marL="180975" lvl="1" indent="0">
                        <a:lnSpc>
                          <a:spcPts val="1640"/>
                        </a:lnSpc>
                        <a:buSzPct val="100000"/>
                        <a:buFont typeface="Wingdings" charset="2"/>
                        <a:buNone/>
                      </a:pPr>
                      <a:r>
                        <a:rPr lang="de-DE" sz="1200" b="0" i="0" baseline="0" dirty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Min: </a:t>
                      </a:r>
                      <a:r>
                        <a:rPr lang="de-DE" sz="1200" b="0" i="0" baseline="0" dirty="0" err="1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Direct</a:t>
                      </a:r>
                      <a:r>
                        <a:rPr lang="de-DE" sz="1200" b="0" i="0" baseline="0" dirty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 </a:t>
                      </a:r>
                      <a:r>
                        <a:rPr lang="de-DE" sz="1200" b="0" i="0" baseline="0" dirty="0" err="1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Injection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latin typeface="Seravek Light"/>
                        <a:cs typeface="Seravek Light"/>
                      </a:endParaRPr>
                    </a:p>
                    <a:p>
                      <a:pPr marL="180975" lvl="1" indent="0">
                        <a:lnSpc>
                          <a:spcPts val="1640"/>
                        </a:lnSpc>
                        <a:buSzPct val="100000"/>
                        <a:buFont typeface="Wingdings" charset="2"/>
                        <a:buNone/>
                      </a:pPr>
                      <a:r>
                        <a:rPr lang="de-DE" sz="1200" b="0" i="0" baseline="0" dirty="0" smtClean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Max</a:t>
                      </a:r>
                      <a:r>
                        <a:rPr lang="de-DE" sz="1200" b="0" i="0" baseline="0" dirty="0">
                          <a:solidFill>
                            <a:schemeClr val="bg1"/>
                          </a:solidFill>
                          <a:latin typeface="Seravek Light"/>
                          <a:cs typeface="Seravek Light"/>
                        </a:rPr>
                        <a:t>: LEO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1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12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41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El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US" dirty="0">
                <a:latin typeface="+mj-lt"/>
              </a:rPr>
              <a:t>The Electra new </a:t>
            </a:r>
            <a:r>
              <a:rPr lang="en-US" dirty="0" smtClean="0">
                <a:latin typeface="+mj-lt"/>
              </a:rPr>
              <a:t>paradigm</a:t>
            </a:r>
            <a:endParaRPr lang="en-US" dirty="0">
              <a:latin typeface="+mj-lt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00472" y="1014637"/>
            <a:ext cx="9360470" cy="461665"/>
          </a:xfrm>
        </p:spPr>
        <p:txBody>
          <a:bodyPr/>
          <a:lstStyle/>
          <a:p>
            <a:r>
              <a:rPr lang="en-US" noProof="0" dirty="0" smtClean="0">
                <a:latin typeface="+mj-lt"/>
              </a:rPr>
              <a:t>SmallGEO Fast </a:t>
            </a:r>
            <a:r>
              <a:rPr lang="en-US" noProof="0" smtClean="0">
                <a:latin typeface="+mj-lt"/>
              </a:rPr>
              <a:t>- Classical </a:t>
            </a:r>
            <a:r>
              <a:rPr lang="en-US" noProof="0" dirty="0" smtClean="0">
                <a:latin typeface="+mj-lt"/>
              </a:rPr>
              <a:t>-</a:t>
            </a:r>
            <a:endParaRPr lang="en-US" noProof="0" dirty="0">
              <a:latin typeface="+mj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200473" y="1707192"/>
            <a:ext cx="5544616" cy="2369880"/>
          </a:xfrm>
        </p:spPr>
        <p:txBody>
          <a:bodyPr/>
          <a:lstStyle/>
          <a:p>
            <a:pPr marL="0" lvl="1" indent="0"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b="1" noProof="0" dirty="0" smtClean="0">
                <a:latin typeface="+mj-lt"/>
              </a:rPr>
              <a:t>Based on chemical propulsion </a:t>
            </a:r>
            <a:br>
              <a:rPr lang="en-US" b="1" noProof="0" dirty="0" smtClean="0">
                <a:latin typeface="+mj-lt"/>
              </a:rPr>
            </a:br>
            <a:r>
              <a:rPr lang="en-US" b="1" noProof="0" dirty="0" smtClean="0">
                <a:latin typeface="+mj-lt"/>
              </a:rPr>
              <a:t>(“small” size payload configuration)</a:t>
            </a:r>
          </a:p>
          <a:p>
            <a:pPr lvl="1"/>
            <a:r>
              <a:rPr lang="en-US" noProof="0" dirty="0" smtClean="0">
                <a:latin typeface="+mj-lt"/>
              </a:rPr>
              <a:t>Classical approach: Launcher delivers satellite in Geostationary Transfer Orbit (GTO)</a:t>
            </a:r>
          </a:p>
          <a:p>
            <a:pPr lvl="1"/>
            <a:r>
              <a:rPr lang="en-US" noProof="0" dirty="0" smtClean="0">
                <a:latin typeface="+mj-lt"/>
              </a:rPr>
              <a:t>Satellite with apogee engine (chemical propulsion) to perform the transfer to GEO </a:t>
            </a:r>
          </a:p>
          <a:p>
            <a:pPr lvl="1"/>
            <a:r>
              <a:rPr lang="en-US" noProof="0" dirty="0" smtClean="0">
                <a:latin typeface="+mj-lt"/>
              </a:rPr>
              <a:t>Station keeping based on chemical propulsion</a:t>
            </a:r>
          </a:p>
          <a:p>
            <a:endParaRPr lang="en-US" noProof="0" dirty="0">
              <a:latin typeface="+mj-l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496" y="4046192"/>
            <a:ext cx="2567149" cy="218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Grafik 12" descr="sg_sat_ee167_edrs_cpps-1.t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96" r="24718"/>
          <a:stretch>
            <a:fillRect/>
          </a:stretch>
        </p:blipFill>
        <p:spPr bwMode="auto">
          <a:xfrm>
            <a:off x="3296816" y="3683017"/>
            <a:ext cx="2088480" cy="27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el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187926"/>
              </p:ext>
            </p:extLst>
          </p:nvPr>
        </p:nvGraphicFramePr>
        <p:xfrm>
          <a:off x="5745089" y="2967027"/>
          <a:ext cx="3545904" cy="11582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96143"/>
                <a:gridCol w="2249761"/>
              </a:tblGrid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i="0" kern="1200" dirty="0">
                          <a:solidFill>
                            <a:schemeClr val="bg1"/>
                          </a:solidFill>
                          <a:effectLst/>
                          <a:latin typeface="Seravek Light"/>
                          <a:ea typeface="+mn-ea"/>
                          <a:cs typeface="Seravek Light"/>
                        </a:rPr>
                        <a:t>Payload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200" b="0" i="0" kern="1200" dirty="0">
                        <a:solidFill>
                          <a:schemeClr val="bg1"/>
                        </a:solidFill>
                        <a:effectLst/>
                        <a:latin typeface="Seravek Light"/>
                        <a:ea typeface="+mn-ea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TPE‘s</a:t>
                      </a:r>
                      <a:endParaRPr lang="de-DE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</a:t>
                      </a:r>
                      <a:endParaRPr lang="de-DE" sz="1200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300 kg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 EOL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 to 4 </a:t>
                      </a:r>
                      <a:r>
                        <a:rPr lang="de-DE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kW (5,4 kW)</a:t>
                      </a:r>
                      <a:endParaRPr lang="de-DE" sz="12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242389"/>
              </p:ext>
            </p:extLst>
          </p:nvPr>
        </p:nvGraphicFramePr>
        <p:xfrm>
          <a:off x="5745089" y="1196752"/>
          <a:ext cx="3545904" cy="15646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296143"/>
                <a:gridCol w="2249761"/>
              </a:tblGrid>
              <a:tr h="0">
                <a:tc>
                  <a:txBody>
                    <a:bodyPr/>
                    <a:lstStyle/>
                    <a:p>
                      <a:r>
                        <a:rPr lang="de-DE" sz="1200" dirty="0">
                          <a:effectLst/>
                        </a:rPr>
                        <a:t>Mission</a:t>
                      </a:r>
                      <a:endParaRPr lang="de-DE" sz="1200" b="1" i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1200" b="0" i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dirty="0">
                          <a:effectLst/>
                        </a:rPr>
                        <a:t>Launchers</a:t>
                      </a:r>
                      <a:r>
                        <a:rPr lang="de-DE" sz="1200" baseline="0" dirty="0">
                          <a:effectLst/>
                        </a:rPr>
                        <a:t> 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aseline="0" dirty="0">
                          <a:solidFill>
                            <a:schemeClr val="tx1"/>
                          </a:solidFill>
                          <a:effectLst/>
                        </a:rPr>
                        <a:t>Ariane 5, </a:t>
                      </a:r>
                      <a:r>
                        <a:rPr lang="de-DE" sz="1200" baseline="0" dirty="0" err="1">
                          <a:solidFill>
                            <a:schemeClr val="tx1"/>
                          </a:solidFill>
                          <a:effectLst/>
                        </a:rPr>
                        <a:t>Soyuz</a:t>
                      </a:r>
                      <a:r>
                        <a:rPr lang="de-DE" sz="1200" baseline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de-DE" sz="1200" baseline="0" dirty="0" err="1">
                          <a:solidFill>
                            <a:schemeClr val="tx1"/>
                          </a:solidFill>
                          <a:effectLst/>
                        </a:rPr>
                        <a:t>Fregat</a:t>
                      </a:r>
                      <a:r>
                        <a:rPr lang="de-DE" sz="1200" baseline="0" dirty="0">
                          <a:solidFill>
                            <a:schemeClr val="tx1"/>
                          </a:solidFill>
                          <a:effectLst/>
                        </a:rPr>
                        <a:t> (GSC), Falcon 9, Proton, Atlas V, </a:t>
                      </a:r>
                      <a:r>
                        <a:rPr lang="de-DE" sz="1200" baseline="0" dirty="0" err="1">
                          <a:solidFill>
                            <a:schemeClr val="tx1"/>
                          </a:solidFill>
                          <a:effectLst/>
                        </a:rPr>
                        <a:t>Zenith</a:t>
                      </a:r>
                      <a:r>
                        <a:rPr lang="de-DE" sz="1200" baseline="0" dirty="0">
                          <a:solidFill>
                            <a:schemeClr val="tx1"/>
                          </a:solidFill>
                          <a:effectLst/>
                        </a:rPr>
                        <a:t> (SL/SLB)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aseline="0" dirty="0">
                          <a:effectLst/>
                        </a:rPr>
                        <a:t>Dual </a:t>
                      </a:r>
                      <a:r>
                        <a:rPr lang="de-DE" sz="1200" baseline="0" dirty="0" err="1">
                          <a:effectLst/>
                        </a:rPr>
                        <a:t>launch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="0" i="0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Upper position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aseline="0" dirty="0">
                          <a:effectLst/>
                        </a:rPr>
                        <a:t>Transfer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aseline="0" dirty="0">
                          <a:solidFill>
                            <a:schemeClr val="tx1"/>
                          </a:solidFill>
                          <a:effectLst/>
                        </a:rPr>
                        <a:t>10 d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680696"/>
              </p:ext>
            </p:extLst>
          </p:nvPr>
        </p:nvGraphicFramePr>
        <p:xfrm>
          <a:off x="5745089" y="4293383"/>
          <a:ext cx="3545904" cy="10668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96143"/>
                <a:gridCol w="2249761"/>
              </a:tblGrid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i="0" kern="1200" dirty="0" err="1" smtClean="0">
                          <a:solidFill>
                            <a:schemeClr val="bg1"/>
                          </a:solidFill>
                          <a:effectLst/>
                          <a:latin typeface="Seravek Light"/>
                          <a:ea typeface="+mn-ea"/>
                          <a:cs typeface="Seravek Light"/>
                        </a:rPr>
                        <a:t>Satellite</a:t>
                      </a:r>
                      <a:endParaRPr lang="de-DE" sz="1200" b="0" i="0" kern="1200" dirty="0">
                        <a:solidFill>
                          <a:schemeClr val="bg1"/>
                        </a:solidFill>
                        <a:effectLst/>
                        <a:latin typeface="Seravek Light"/>
                        <a:ea typeface="+mn-ea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200" b="0" i="0" kern="1200" dirty="0">
                        <a:solidFill>
                          <a:schemeClr val="bg1"/>
                        </a:solidFill>
                        <a:effectLst/>
                        <a:latin typeface="Seravek Light"/>
                        <a:ea typeface="+mn-ea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Launch</a:t>
                      </a:r>
                      <a:r>
                        <a:rPr lang="de-DE" sz="120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</a:t>
                      </a:r>
                      <a:endParaRPr lang="de-DE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Up </a:t>
                      </a:r>
                      <a:r>
                        <a:rPr lang="de-DE" sz="1200" b="0" i="0" baseline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to</a:t>
                      </a:r>
                      <a:r>
                        <a:rPr lang="de-DE" sz="1200" b="0" i="0" baseline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 3400 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kg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Propulsion System</a:t>
                      </a:r>
                      <a:endParaRPr lang="de-DE" sz="1200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Station 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keeping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: 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chemical</a:t>
                      </a:r>
                      <a:endParaRPr lang="de-DE" sz="1200" b="0" i="0" baseline="0" dirty="0" smtClean="0">
                        <a:solidFill>
                          <a:schemeClr val="tx1"/>
                        </a:solidFill>
                        <a:latin typeface="Seravek Light"/>
                        <a:cs typeface="Seravek Ligh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Transfer: chemical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13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13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00472" y="1014637"/>
            <a:ext cx="9360470" cy="461665"/>
          </a:xfrm>
        </p:spPr>
        <p:txBody>
          <a:bodyPr/>
          <a:lstStyle/>
          <a:p>
            <a:r>
              <a:rPr lang="en-US" noProof="0" dirty="0" smtClean="0">
                <a:latin typeface="+mj-lt"/>
              </a:rPr>
              <a:t>SmallGEO Fast - Hybrid -</a:t>
            </a:r>
            <a:endParaRPr lang="en-US" noProof="0" dirty="0">
              <a:latin typeface="+mj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200473" y="1713870"/>
            <a:ext cx="5328592" cy="2939266"/>
          </a:xfrm>
        </p:spPr>
        <p:txBody>
          <a:bodyPr/>
          <a:lstStyle/>
          <a:p>
            <a:pPr marL="0" indent="0"/>
            <a:r>
              <a:rPr lang="en-US" noProof="0" dirty="0" smtClean="0">
                <a:latin typeface="+mj-lt"/>
              </a:rPr>
              <a:t>Based on hybrid propulsion system </a:t>
            </a:r>
            <a:br>
              <a:rPr lang="en-US" noProof="0" dirty="0" smtClean="0">
                <a:latin typeface="+mj-lt"/>
              </a:rPr>
            </a:br>
            <a:r>
              <a:rPr lang="en-US" noProof="0" dirty="0" smtClean="0">
                <a:latin typeface="+mj-lt"/>
              </a:rPr>
              <a:t>(“large” size payload configuration)</a:t>
            </a:r>
          </a:p>
          <a:p>
            <a:pPr lvl="1"/>
            <a:r>
              <a:rPr lang="en-US" noProof="0" dirty="0" smtClean="0">
                <a:latin typeface="+mj-lt"/>
              </a:rPr>
              <a:t>Launcher delivers satellite in GTO</a:t>
            </a:r>
          </a:p>
          <a:p>
            <a:pPr lvl="1"/>
            <a:r>
              <a:rPr lang="en-US" noProof="0" dirty="0" smtClean="0">
                <a:latin typeface="+mj-lt"/>
              </a:rPr>
              <a:t>Satellite with apogee engine (chemical propulsion) to perform the transfer to GEO </a:t>
            </a:r>
          </a:p>
          <a:p>
            <a:pPr lvl="1"/>
            <a:r>
              <a:rPr lang="en-US" dirty="0">
                <a:latin typeface="+mj-lt"/>
              </a:rPr>
              <a:t>E/W </a:t>
            </a:r>
            <a:r>
              <a:rPr lang="en-US" dirty="0" smtClean="0">
                <a:latin typeface="+mj-lt"/>
              </a:rPr>
              <a:t>station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keeping </a:t>
            </a:r>
            <a:r>
              <a:rPr lang="en-US" dirty="0">
                <a:latin typeface="+mj-lt"/>
              </a:rPr>
              <a:t>based on </a:t>
            </a:r>
            <a:r>
              <a:rPr lang="en-US" dirty="0" smtClean="0">
                <a:latin typeface="+mj-lt"/>
              </a:rPr>
              <a:t>chemical propulsion</a:t>
            </a:r>
          </a:p>
          <a:p>
            <a:pPr lvl="1"/>
            <a:r>
              <a:rPr lang="en-US" noProof="0" dirty="0" smtClean="0">
                <a:latin typeface="+mj-lt"/>
              </a:rPr>
              <a:t>Contingency &amp; Desaturation </a:t>
            </a:r>
            <a:r>
              <a:rPr lang="en-US" dirty="0">
                <a:latin typeface="+mj-lt"/>
              </a:rPr>
              <a:t> based on chemical propulsion</a:t>
            </a:r>
            <a:endParaRPr lang="en-US" noProof="0" dirty="0" smtClean="0">
              <a:latin typeface="+mj-lt"/>
            </a:endParaRPr>
          </a:p>
          <a:p>
            <a:pPr lvl="1"/>
            <a:r>
              <a:rPr lang="en-US" b="1" noProof="0" dirty="0" smtClean="0">
                <a:latin typeface="+mj-lt"/>
              </a:rPr>
              <a:t>N/S Station-keeping based on electric propulsion</a:t>
            </a:r>
          </a:p>
          <a:p>
            <a:endParaRPr lang="en-US" noProof="0" dirty="0">
              <a:latin typeface="+mj-lt"/>
            </a:endParaRPr>
          </a:p>
        </p:txBody>
      </p:sp>
      <p:pic>
        <p:nvPicPr>
          <p:cNvPr id="2050" name="Picture 2" descr="sg_sat_he172_h2sat_assy_eutelsat-3d-inside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869" t="53523" r="22484"/>
          <a:stretch/>
        </p:blipFill>
        <p:spPr bwMode="auto">
          <a:xfrm>
            <a:off x="2360712" y="4383662"/>
            <a:ext cx="2977610" cy="1981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P:\TELECOM\30_Studies_PhaseAB\42_DLR_Heinrich Hertz_Phase A\60_CAD Modelle und Bilder\High Res Bilder\StandBild_iso000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56" y="4293096"/>
            <a:ext cx="3684835" cy="226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llipse 8"/>
          <p:cNvSpPr/>
          <p:nvPr/>
        </p:nvSpPr>
        <p:spPr>
          <a:xfrm>
            <a:off x="2720751" y="5558863"/>
            <a:ext cx="936104" cy="775637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err="1" smtClean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15" name="Tabel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727656"/>
              </p:ext>
            </p:extLst>
          </p:nvPr>
        </p:nvGraphicFramePr>
        <p:xfrm>
          <a:off x="5745667" y="1132101"/>
          <a:ext cx="3545904" cy="156464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296143"/>
                <a:gridCol w="2249761"/>
              </a:tblGrid>
              <a:tr h="0">
                <a:tc>
                  <a:txBody>
                    <a:bodyPr/>
                    <a:lstStyle/>
                    <a:p>
                      <a:r>
                        <a:rPr lang="de-DE" sz="1200" dirty="0">
                          <a:effectLst/>
                        </a:rPr>
                        <a:t>Mission</a:t>
                      </a:r>
                      <a:endParaRPr lang="de-DE" sz="1200" b="1" i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1200" b="0" i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dirty="0">
                          <a:effectLst/>
                        </a:rPr>
                        <a:t>Launchers</a:t>
                      </a:r>
                      <a:r>
                        <a:rPr lang="de-DE" sz="1200" baseline="0" dirty="0">
                          <a:effectLst/>
                        </a:rPr>
                        <a:t> 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Ariane 5, 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Soyuz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/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Fregat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 (GSC), Falcon 9, Proton, Atlas V, 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Zenith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 (SL/SLB)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aseline="0" dirty="0">
                          <a:effectLst/>
                        </a:rPr>
                        <a:t>Dual </a:t>
                      </a:r>
                      <a:r>
                        <a:rPr lang="de-DE" sz="1200" baseline="0" dirty="0" err="1">
                          <a:effectLst/>
                        </a:rPr>
                        <a:t>launch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="0" i="0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Upper position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aseline="0" dirty="0">
                          <a:effectLst/>
                        </a:rPr>
                        <a:t>Transfer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aseline="0" dirty="0">
                          <a:solidFill>
                            <a:schemeClr val="tx1"/>
                          </a:solidFill>
                          <a:effectLst/>
                        </a:rPr>
                        <a:t>10 d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Tabel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107086"/>
              </p:ext>
            </p:extLst>
          </p:nvPr>
        </p:nvGraphicFramePr>
        <p:xfrm>
          <a:off x="5727878" y="2920879"/>
          <a:ext cx="3545904" cy="11582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96143"/>
                <a:gridCol w="2249761"/>
              </a:tblGrid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i="0" kern="1200" dirty="0">
                          <a:solidFill>
                            <a:schemeClr val="bg1"/>
                          </a:solidFill>
                          <a:effectLst/>
                          <a:latin typeface="Seravek Light"/>
                          <a:ea typeface="+mn-ea"/>
                          <a:cs typeface="Seravek Light"/>
                        </a:rPr>
                        <a:t>Payload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200" b="0" i="0" kern="1200" dirty="0">
                        <a:solidFill>
                          <a:schemeClr val="bg1"/>
                        </a:solidFill>
                        <a:effectLst/>
                        <a:latin typeface="Seravek Light"/>
                        <a:ea typeface="+mn-ea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TPE‘s</a:t>
                      </a:r>
                      <a:endParaRPr lang="de-DE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endParaRPr lang="de-DE" sz="12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</a:t>
                      </a:r>
                      <a:endParaRPr lang="de-DE" sz="1200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 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 EOL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3,6 kW (5 kW)</a:t>
                      </a:r>
                      <a:endParaRPr lang="de-DE" sz="12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226764"/>
              </p:ext>
            </p:extLst>
          </p:nvPr>
        </p:nvGraphicFramePr>
        <p:xfrm>
          <a:off x="5727576" y="4293096"/>
          <a:ext cx="3545904" cy="10668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96143"/>
                <a:gridCol w="2249761"/>
              </a:tblGrid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i="0" kern="1200" dirty="0" err="1" smtClean="0">
                          <a:solidFill>
                            <a:schemeClr val="bg1"/>
                          </a:solidFill>
                          <a:effectLst/>
                          <a:latin typeface="Seravek Light"/>
                          <a:ea typeface="+mn-ea"/>
                          <a:cs typeface="Seravek Light"/>
                        </a:rPr>
                        <a:t>Satellite</a:t>
                      </a:r>
                      <a:endParaRPr lang="de-DE" sz="1200" b="0" i="0" kern="1200" dirty="0">
                        <a:solidFill>
                          <a:schemeClr val="bg1"/>
                        </a:solidFill>
                        <a:effectLst/>
                        <a:latin typeface="Seravek Light"/>
                        <a:ea typeface="+mn-ea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200" b="0" i="0" kern="1200" dirty="0">
                        <a:solidFill>
                          <a:schemeClr val="bg1"/>
                        </a:solidFill>
                        <a:effectLst/>
                        <a:latin typeface="Seravek Light"/>
                        <a:ea typeface="+mn-ea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Launch</a:t>
                      </a:r>
                      <a:r>
                        <a:rPr lang="de-DE" sz="120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</a:t>
                      </a:r>
                      <a:endParaRPr lang="de-DE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Up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 </a:t>
                      </a:r>
                      <a:r>
                        <a:rPr lang="de-DE" sz="1200" b="0" i="0" baseline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to</a:t>
                      </a:r>
                      <a:r>
                        <a:rPr lang="de-DE" sz="1200" b="0" i="0" baseline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 3400 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kg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Propulsion System</a:t>
                      </a:r>
                      <a:endParaRPr lang="de-DE" sz="1200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Station 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keeping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: 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electric</a:t>
                      </a:r>
                      <a:endParaRPr lang="de-DE" sz="1200" b="0" i="0" baseline="0" dirty="0" smtClean="0">
                        <a:solidFill>
                          <a:schemeClr val="tx1"/>
                        </a:solidFill>
                        <a:latin typeface="Seravek Light"/>
                        <a:cs typeface="Seravek Ligh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Transfer: chemical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US" dirty="0">
                <a:latin typeface="+mj-lt"/>
              </a:rPr>
              <a:t>The Electra new </a:t>
            </a:r>
            <a:r>
              <a:rPr lang="en-US" dirty="0" smtClean="0">
                <a:latin typeface="+mj-lt"/>
              </a:rPr>
              <a:t>paradigm</a:t>
            </a:r>
            <a:endParaRPr lang="en-US" dirty="0">
              <a:latin typeface="+mj-lt"/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14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941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US" dirty="0">
                <a:latin typeface="+mj-lt"/>
              </a:rPr>
              <a:t>The Electra new </a:t>
            </a:r>
            <a:r>
              <a:rPr lang="en-US" dirty="0" smtClean="0">
                <a:latin typeface="+mj-lt"/>
              </a:rPr>
              <a:t>paradigm</a:t>
            </a:r>
            <a:endParaRPr lang="en-US" dirty="0">
              <a:latin typeface="+mj-lt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>
                <a:latin typeface="+mj-lt"/>
              </a:rPr>
              <a:t>SmallGEO Flex</a:t>
            </a:r>
            <a:endParaRPr lang="en-US" noProof="0" dirty="0">
              <a:latin typeface="+mj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200472" y="1556792"/>
            <a:ext cx="5869353" cy="5040560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Performance</a:t>
            </a:r>
          </a:p>
          <a:p>
            <a:pPr lvl="1"/>
            <a:r>
              <a:rPr lang="en-US" dirty="0" smtClean="0">
                <a:latin typeface="+mj-lt"/>
              </a:rPr>
              <a:t>Payload capacity of medium size classical satellite (would need 5 to 6 t launch mass) with 2 to 3 t launch mass</a:t>
            </a:r>
          </a:p>
          <a:p>
            <a:r>
              <a:rPr lang="en-US" dirty="0" smtClean="0">
                <a:latin typeface="+mj-lt"/>
              </a:rPr>
              <a:t>Flexibility for customer</a:t>
            </a:r>
          </a:p>
          <a:p>
            <a:pPr lvl="1"/>
            <a:r>
              <a:rPr lang="en-US" dirty="0" smtClean="0">
                <a:latin typeface="+mj-lt"/>
              </a:rPr>
              <a:t>Trade of mass vs. transfer time and propellant lifetime</a:t>
            </a:r>
          </a:p>
          <a:p>
            <a:r>
              <a:rPr lang="en-US" dirty="0" smtClean="0">
                <a:latin typeface="+mj-lt"/>
              </a:rPr>
              <a:t>Higher mission margins </a:t>
            </a:r>
          </a:p>
          <a:p>
            <a:pPr lvl="1"/>
            <a:r>
              <a:rPr lang="en-US" dirty="0" smtClean="0">
                <a:latin typeface="+mj-lt"/>
              </a:rPr>
              <a:t>Deal: higher launch mass vs. longer transfer time</a:t>
            </a:r>
          </a:p>
          <a:p>
            <a:pPr lvl="2"/>
            <a:r>
              <a:rPr lang="en-US" dirty="0" smtClean="0">
                <a:latin typeface="+mj-lt"/>
              </a:rPr>
              <a:t>more robust to late changes, mass increase might be covered via transfer time</a:t>
            </a:r>
          </a:p>
          <a:p>
            <a:pPr lvl="1"/>
            <a:r>
              <a:rPr lang="en-US" dirty="0" smtClean="0">
                <a:latin typeface="+mj-lt"/>
              </a:rPr>
              <a:t>E.g. launcher injection fault -&gt; Artemis scenario</a:t>
            </a:r>
          </a:p>
          <a:p>
            <a:r>
              <a:rPr lang="en-US" dirty="0" smtClean="0">
                <a:latin typeface="+mj-lt"/>
              </a:rPr>
              <a:t>Launcher compatibility</a:t>
            </a:r>
          </a:p>
          <a:p>
            <a:pPr lvl="1"/>
            <a:r>
              <a:rPr lang="en-US" dirty="0" smtClean="0">
                <a:latin typeface="+mj-lt"/>
              </a:rPr>
              <a:t>Compatible with wide range of todays GTO launchers</a:t>
            </a:r>
          </a:p>
          <a:p>
            <a:pPr lvl="1"/>
            <a:r>
              <a:rPr lang="en-US" dirty="0" smtClean="0">
                <a:latin typeface="+mj-lt"/>
              </a:rPr>
              <a:t>Potential for future low cost launchers (e.g. GSLV or Cyclone)</a:t>
            </a:r>
          </a:p>
          <a:p>
            <a:r>
              <a:rPr lang="en-US" dirty="0" smtClean="0">
                <a:latin typeface="+mj-lt"/>
              </a:rPr>
              <a:t>Propellant lifetime opportunity</a:t>
            </a:r>
          </a:p>
          <a:p>
            <a:pPr lvl="1"/>
            <a:r>
              <a:rPr lang="en-US" dirty="0" smtClean="0">
                <a:latin typeface="+mj-lt"/>
              </a:rPr>
              <a:t>Propellant lifetime of  20 years and beyond</a:t>
            </a:r>
            <a:endParaRPr lang="en-US" dirty="0">
              <a:latin typeface="+mj-lt"/>
            </a:endParaRPr>
          </a:p>
        </p:txBody>
      </p:sp>
      <p:graphicFrame>
        <p:nvGraphicFramePr>
          <p:cNvPr id="13" name="Tabel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955962"/>
              </p:ext>
            </p:extLst>
          </p:nvPr>
        </p:nvGraphicFramePr>
        <p:xfrm>
          <a:off x="6087616" y="1268760"/>
          <a:ext cx="3545904" cy="2062480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296143"/>
                <a:gridCol w="2249761"/>
              </a:tblGrid>
              <a:tr h="0">
                <a:tc>
                  <a:txBody>
                    <a:bodyPr/>
                    <a:lstStyle/>
                    <a:p>
                      <a:r>
                        <a:rPr lang="de-DE" sz="1200" dirty="0">
                          <a:effectLst/>
                        </a:rPr>
                        <a:t>Mission</a:t>
                      </a:r>
                      <a:endParaRPr lang="de-DE" sz="1200" b="1" i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1200" b="0" i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dirty="0">
                          <a:effectLst/>
                        </a:rPr>
                        <a:t>Launchers</a:t>
                      </a:r>
                      <a:r>
                        <a:rPr lang="de-DE" sz="1200" baseline="0" dirty="0">
                          <a:effectLst/>
                        </a:rPr>
                        <a:t> 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Ariane 5, Soyuz/Fregat (GSC), Falcon 9, Proton, Atlas V, Zenith (SL/SLB)</a:t>
                      </a:r>
                      <a:endParaRPr lang="de-DE" sz="1200" b="0" i="0" baseline="0" smtClean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="0" i="0" baseline="0" dirty="0" smtClean="0">
                          <a:solidFill>
                            <a:schemeClr val="bg1"/>
                          </a:solidFill>
                          <a:effectLst/>
                          <a:latin typeface="Seravek Light"/>
                          <a:cs typeface="Seravek Light"/>
                        </a:rPr>
                        <a:t>Design Goal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Seravek Light"/>
                          <a:cs typeface="Seravek Light"/>
                        </a:rPr>
                        <a:t>Cyclone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effectLst/>
                          <a:latin typeface="Seravek Light"/>
                          <a:cs typeface="Seravek Light"/>
                        </a:rPr>
                        <a:t> 4, GSLV – MKII</a:t>
                      </a:r>
                      <a:r>
                        <a:rPr lang="de-DE" sz="1200" b="0" i="0" baseline="0" smtClean="0">
                          <a:solidFill>
                            <a:schemeClr val="tx1"/>
                          </a:solidFill>
                          <a:effectLst/>
                          <a:latin typeface="Seravek Light"/>
                          <a:cs typeface="Seravek Light"/>
                        </a:rPr>
                        <a:t>, Soyuz 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effectLst/>
                          <a:latin typeface="Seravek Light"/>
                          <a:cs typeface="Seravek Light"/>
                        </a:rPr>
                        <a:t>Baikonur</a:t>
                      </a:r>
                      <a:endParaRPr lang="de-DE" sz="1200" b="0" i="0" baseline="0" dirty="0" smtClean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aseline="0" dirty="0">
                          <a:effectLst/>
                        </a:rPr>
                        <a:t>Dual </a:t>
                      </a:r>
                      <a:r>
                        <a:rPr lang="de-DE" sz="1200" baseline="0" dirty="0" err="1">
                          <a:effectLst/>
                        </a:rPr>
                        <a:t>launch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="0" i="0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Lower and upper position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aseline="0" dirty="0">
                          <a:effectLst/>
                        </a:rPr>
                        <a:t>Transfer</a:t>
                      </a:r>
                      <a:endParaRPr lang="de-DE" sz="1200" b="0" i="0" baseline="0" dirty="0">
                        <a:solidFill>
                          <a:schemeClr val="bg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baseline="0" dirty="0">
                          <a:solidFill>
                            <a:schemeClr val="tx1"/>
                          </a:solidFill>
                          <a:effectLst/>
                        </a:rPr>
                        <a:t>10 </a:t>
                      </a:r>
                      <a:r>
                        <a:rPr lang="de-DE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d </a:t>
                      </a:r>
                      <a:r>
                        <a:rPr lang="de-DE" sz="12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to</a:t>
                      </a:r>
                      <a:r>
                        <a:rPr lang="de-DE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200 d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effectLst/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el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519186"/>
              </p:ext>
            </p:extLst>
          </p:nvPr>
        </p:nvGraphicFramePr>
        <p:xfrm>
          <a:off x="6087036" y="3501008"/>
          <a:ext cx="3545904" cy="11582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96143"/>
                <a:gridCol w="2249761"/>
              </a:tblGrid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i="0" kern="1200" dirty="0">
                          <a:solidFill>
                            <a:schemeClr val="bg1"/>
                          </a:solidFill>
                          <a:effectLst/>
                          <a:latin typeface="Seravek Light"/>
                          <a:ea typeface="+mn-ea"/>
                          <a:cs typeface="Seravek Light"/>
                        </a:rPr>
                        <a:t>Payload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200" b="0" i="0" kern="1200" dirty="0">
                        <a:solidFill>
                          <a:schemeClr val="bg1"/>
                        </a:solidFill>
                        <a:effectLst/>
                        <a:latin typeface="Seravek Light"/>
                        <a:ea typeface="+mn-ea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TPE‘s</a:t>
                      </a:r>
                      <a:endParaRPr lang="de-DE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(72)</a:t>
                      </a:r>
                      <a:endParaRPr lang="de-DE" sz="12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</a:t>
                      </a:r>
                      <a:endParaRPr lang="de-DE" sz="1200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 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 EOL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de-DE" sz="12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kW</a:t>
                      </a:r>
                      <a:endParaRPr lang="de-DE" sz="12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Tabel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463460"/>
              </p:ext>
            </p:extLst>
          </p:nvPr>
        </p:nvGraphicFramePr>
        <p:xfrm>
          <a:off x="6069825" y="4869160"/>
          <a:ext cx="3545904" cy="10668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96143"/>
                <a:gridCol w="2249761"/>
              </a:tblGrid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b="0" i="0" kern="1200" dirty="0" err="1" smtClean="0">
                          <a:solidFill>
                            <a:schemeClr val="bg1"/>
                          </a:solidFill>
                          <a:effectLst/>
                          <a:latin typeface="Seravek Light"/>
                          <a:ea typeface="+mn-ea"/>
                          <a:cs typeface="Seravek Light"/>
                        </a:rPr>
                        <a:t>Satellite</a:t>
                      </a:r>
                      <a:endParaRPr lang="de-DE" sz="1200" b="0" i="0" kern="1200" dirty="0">
                        <a:solidFill>
                          <a:schemeClr val="bg1"/>
                        </a:solidFill>
                        <a:effectLst/>
                        <a:latin typeface="Seravek Light"/>
                        <a:ea typeface="+mn-ea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DE" sz="1200" b="0" i="0" kern="1200" dirty="0">
                        <a:solidFill>
                          <a:schemeClr val="bg1"/>
                        </a:solidFill>
                        <a:effectLst/>
                        <a:latin typeface="Seravek Light"/>
                        <a:ea typeface="+mn-ea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Launch</a:t>
                      </a:r>
                      <a:r>
                        <a:rPr lang="de-DE" sz="120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kern="1200" baseline="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</a:t>
                      </a:r>
                      <a:endParaRPr lang="de-DE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Up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 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to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 3200 kg</a:t>
                      </a:r>
                      <a:endParaRPr lang="de-DE" sz="1200" b="0" i="0" baseline="0" dirty="0">
                        <a:solidFill>
                          <a:schemeClr val="tx1"/>
                        </a:solidFill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640"/>
                        </a:lnSpc>
                        <a:buFontTx/>
                        <a:buNone/>
                      </a:pPr>
                      <a:r>
                        <a:rPr lang="de-DE" sz="1200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Propulsion System</a:t>
                      </a:r>
                      <a:endParaRPr lang="de-DE" sz="1200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16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Full</a:t>
                      </a:r>
                      <a:r>
                        <a:rPr lang="de-DE" sz="1200" b="0" i="0" baseline="0" dirty="0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 </a:t>
                      </a:r>
                      <a:r>
                        <a:rPr lang="de-DE" sz="1200" b="0" i="0" baseline="0" dirty="0" err="1" smtClean="0">
                          <a:solidFill>
                            <a:schemeClr val="tx1"/>
                          </a:solidFill>
                          <a:latin typeface="Seravek Light"/>
                          <a:cs typeface="Seravek Light"/>
                        </a:rPr>
                        <a:t>electric</a:t>
                      </a:r>
                      <a:endParaRPr lang="de-DE" sz="1200" b="0" i="0" baseline="0" dirty="0" smtClean="0">
                        <a:solidFill>
                          <a:schemeClr val="tx1"/>
                        </a:solidFill>
                        <a:latin typeface="Seravek Light"/>
                        <a:cs typeface="Seravek Ligh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2014" y="386802"/>
            <a:ext cx="2833092" cy="1502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15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823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 smtClean="0">
                <a:latin typeface="+mj-lt"/>
              </a:rPr>
              <a:t>Current Missions</a:t>
            </a:r>
            <a:endParaRPr lang="en-US" noProof="0" dirty="0">
              <a:latin typeface="+mj-lt"/>
            </a:endParaRPr>
          </a:p>
        </p:txBody>
      </p:sp>
      <p:sp>
        <p:nvSpPr>
          <p:cNvPr id="19458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>
                <a:latin typeface="+mj-lt"/>
              </a:rPr>
              <a:t>Hispasat AG 1 Mission</a:t>
            </a:r>
            <a:endParaRPr lang="en-US" noProof="0" dirty="0">
              <a:latin typeface="+mj-lt"/>
            </a:endParaRPr>
          </a:p>
        </p:txBody>
      </p:sp>
      <p:sp>
        <p:nvSpPr>
          <p:cNvPr id="19459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200025" y="1825853"/>
            <a:ext cx="4824535" cy="4411459"/>
          </a:xfrm>
        </p:spPr>
        <p:txBody>
          <a:bodyPr/>
          <a:lstStyle/>
          <a:p>
            <a:r>
              <a:rPr lang="en-US" noProof="0" dirty="0" smtClean="0">
                <a:latin typeface="+mj-lt"/>
              </a:rPr>
              <a:t>Customer  </a:t>
            </a:r>
          </a:p>
          <a:p>
            <a:pPr lvl="1"/>
            <a:r>
              <a:rPr lang="en-US" noProof="0" dirty="0" smtClean="0">
                <a:latin typeface="+mj-lt"/>
              </a:rPr>
              <a:t>Hispasat via ESA (Artes 11)  </a:t>
            </a:r>
          </a:p>
          <a:p>
            <a:pPr marL="0" indent="0"/>
            <a:r>
              <a:rPr lang="en-US" noProof="0" dirty="0" smtClean="0">
                <a:latin typeface="+mj-lt"/>
              </a:rPr>
              <a:t>SmallGEO for TV broadcast and technology validation</a:t>
            </a:r>
          </a:p>
          <a:p>
            <a:pPr lvl="1"/>
            <a:r>
              <a:rPr lang="en-US" dirty="0">
                <a:latin typeface="+mj-lt"/>
              </a:rPr>
              <a:t>Platform </a:t>
            </a:r>
            <a:r>
              <a:rPr lang="en-US" dirty="0" smtClean="0">
                <a:latin typeface="+mj-lt"/>
              </a:rPr>
              <a:t>qualification</a:t>
            </a:r>
            <a:endParaRPr lang="en-US" noProof="0" dirty="0" smtClean="0">
              <a:latin typeface="+mj-lt"/>
            </a:endParaRPr>
          </a:p>
          <a:p>
            <a:pPr lvl="1"/>
            <a:r>
              <a:rPr lang="en-US" noProof="0" dirty="0" smtClean="0">
                <a:latin typeface="+mj-lt"/>
              </a:rPr>
              <a:t>Coverage of Europe and South America</a:t>
            </a:r>
          </a:p>
          <a:p>
            <a:pPr lvl="1"/>
            <a:r>
              <a:rPr lang="en-GB" dirty="0" err="1" smtClean="0">
                <a:latin typeface="+mj-lt"/>
              </a:rPr>
              <a:t>Ku+Ka-band</a:t>
            </a:r>
            <a:r>
              <a:rPr lang="en-GB" dirty="0" smtClean="0">
                <a:latin typeface="+mj-lt"/>
              </a:rPr>
              <a:t> transparent repeater</a:t>
            </a:r>
          </a:p>
          <a:p>
            <a:pPr lvl="1"/>
            <a:r>
              <a:rPr lang="en-GB" dirty="0" smtClean="0">
                <a:latin typeface="+mj-lt"/>
              </a:rPr>
              <a:t>Advanced payload with phased array and on-board processor</a:t>
            </a:r>
            <a:endParaRPr lang="en-US" noProof="0" dirty="0" smtClean="0">
              <a:latin typeface="+mj-lt"/>
            </a:endParaRPr>
          </a:p>
          <a:p>
            <a:r>
              <a:rPr lang="en-US" noProof="0" dirty="0" smtClean="0">
                <a:latin typeface="+mj-lt"/>
              </a:rPr>
              <a:t>Program Status</a:t>
            </a:r>
          </a:p>
          <a:p>
            <a:pPr lvl="1"/>
            <a:r>
              <a:rPr lang="en-US" dirty="0">
                <a:latin typeface="+mj-lt"/>
              </a:rPr>
              <a:t>OHB </a:t>
            </a:r>
            <a:r>
              <a:rPr lang="en-US" dirty="0" smtClean="0">
                <a:latin typeface="+mj-lt"/>
              </a:rPr>
              <a:t>System AG is </a:t>
            </a:r>
            <a:r>
              <a:rPr lang="en-US" dirty="0">
                <a:latin typeface="+mj-lt"/>
              </a:rPr>
              <a:t>satellite </a:t>
            </a:r>
            <a:r>
              <a:rPr lang="en-US" dirty="0" smtClean="0">
                <a:latin typeface="+mj-lt"/>
              </a:rPr>
              <a:t>prime</a:t>
            </a:r>
            <a:endParaRPr lang="en-US" noProof="0" dirty="0" smtClean="0">
              <a:latin typeface="+mj-lt"/>
            </a:endParaRPr>
          </a:p>
          <a:p>
            <a:pPr lvl="1"/>
            <a:r>
              <a:rPr lang="en-US" noProof="0" dirty="0" smtClean="0">
                <a:latin typeface="+mj-lt"/>
              </a:rPr>
              <a:t>Launch </a:t>
            </a:r>
            <a:r>
              <a:rPr lang="en-US" dirty="0" smtClean="0">
                <a:latin typeface="+mj-lt"/>
              </a:rPr>
              <a:t>end</a:t>
            </a:r>
            <a:r>
              <a:rPr lang="en-US" noProof="0" dirty="0" smtClean="0">
                <a:latin typeface="+mj-lt"/>
              </a:rPr>
              <a:t> 2015</a:t>
            </a:r>
          </a:p>
          <a:p>
            <a:r>
              <a:rPr lang="en-GB" dirty="0" smtClean="0">
                <a:latin typeface="+mj-lt"/>
              </a:rPr>
              <a:t>  </a:t>
            </a:r>
          </a:p>
          <a:p>
            <a:pPr lvl="1"/>
            <a:endParaRPr lang="en-GB" dirty="0" smtClean="0">
              <a:latin typeface="+mj-lt"/>
            </a:endParaRPr>
          </a:p>
          <a:p>
            <a:pPr lvl="1"/>
            <a:endParaRPr lang="en-US" noProof="0" dirty="0" smtClean="0">
              <a:latin typeface="+mj-lt"/>
            </a:endParaRPr>
          </a:p>
          <a:p>
            <a:pPr lvl="1"/>
            <a:endParaRPr lang="en-US" noProof="0" dirty="0">
              <a:latin typeface="+mj-lt"/>
            </a:endParaRPr>
          </a:p>
        </p:txBody>
      </p:sp>
      <p:pic>
        <p:nvPicPr>
          <p:cNvPr id="19474" name="Picture 61" descr="SmallSat-3-LR ohne ES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191" y="980728"/>
            <a:ext cx="4624024" cy="2313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B.Sabbatinelli\Desktop\TELECOM\GEOBird\SmallGEO_AG1_completes_integratio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191" y="3351859"/>
            <a:ext cx="4624024" cy="303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16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562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6" descr="EDRS_deployed_configuration_20120.tif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824" b="18960"/>
          <a:stretch/>
        </p:blipFill>
        <p:spPr bwMode="auto">
          <a:xfrm>
            <a:off x="5048008" y="4511594"/>
            <a:ext cx="4705958" cy="1866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noProof="0" dirty="0" smtClean="0">
                <a:latin typeface="+mj-lt"/>
              </a:rPr>
              <a:t>Current  Missions</a:t>
            </a:r>
            <a:endParaRPr lang="en-US" noProof="0" dirty="0">
              <a:latin typeface="+mj-lt"/>
            </a:endParaRPr>
          </a:p>
        </p:txBody>
      </p:sp>
      <p:sp>
        <p:nvSpPr>
          <p:cNvPr id="23554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>
                <a:latin typeface="+mj-lt"/>
              </a:rPr>
              <a:t>EDRS-C </a:t>
            </a:r>
            <a:r>
              <a:rPr lang="en-US" smtClean="0">
                <a:latin typeface="+mj-lt"/>
              </a:rPr>
              <a:t>M</a:t>
            </a:r>
            <a:r>
              <a:rPr lang="en-US" noProof="0" smtClean="0">
                <a:latin typeface="+mj-lt"/>
              </a:rPr>
              <a:t>ission</a:t>
            </a:r>
            <a:endParaRPr lang="en-US" noProof="0" dirty="0">
              <a:latin typeface="+mj-lt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17</a:t>
            </a:fld>
            <a:endParaRPr lang="de-DE" dirty="0">
              <a:latin typeface="+mj-lt"/>
            </a:endParaRPr>
          </a:p>
        </p:txBody>
      </p:sp>
      <p:sp>
        <p:nvSpPr>
          <p:cNvPr id="23555" name="Textplatzhalter 7"/>
          <p:cNvSpPr>
            <a:spLocks noGrp="1"/>
          </p:cNvSpPr>
          <p:nvPr>
            <p:ph type="body" sz="quarter" idx="18"/>
          </p:nvPr>
        </p:nvSpPr>
        <p:spPr>
          <a:xfrm>
            <a:off x="200024" y="1475737"/>
            <a:ext cx="4680967" cy="5124480"/>
          </a:xfrm>
        </p:spPr>
        <p:txBody>
          <a:bodyPr/>
          <a:lstStyle/>
          <a:p>
            <a:r>
              <a:rPr lang="en-US" noProof="0" dirty="0" smtClean="0">
                <a:latin typeface="+mj-lt"/>
              </a:rPr>
              <a:t>Customer </a:t>
            </a:r>
          </a:p>
          <a:p>
            <a:pPr lvl="1"/>
            <a:r>
              <a:rPr lang="en-US" noProof="0" dirty="0" smtClean="0">
                <a:latin typeface="+mj-lt"/>
              </a:rPr>
              <a:t>European Union via ESA / Astrium Services  </a:t>
            </a:r>
          </a:p>
          <a:p>
            <a:r>
              <a:rPr lang="en-US" noProof="0" dirty="0" smtClean="0">
                <a:latin typeface="+mj-lt"/>
              </a:rPr>
              <a:t>SmallGEO for Data Relay Applications</a:t>
            </a:r>
          </a:p>
          <a:p>
            <a:pPr lvl="1"/>
            <a:r>
              <a:rPr lang="en-US" noProof="0" dirty="0" smtClean="0">
                <a:latin typeface="+mj-lt"/>
              </a:rPr>
              <a:t>ESA ARTES-7 program to serve the Copernicus Sentinel satellites</a:t>
            </a:r>
          </a:p>
          <a:p>
            <a:pPr lvl="1"/>
            <a:r>
              <a:rPr lang="en-US" noProof="0" dirty="0" smtClean="0">
                <a:latin typeface="+mj-lt"/>
              </a:rPr>
              <a:t>Geostationary data-relay for earth observation satellites data </a:t>
            </a:r>
            <a:r>
              <a:rPr lang="en-US" dirty="0" smtClean="0">
                <a:latin typeface="+mj-lt"/>
              </a:rPr>
              <a:t>d</a:t>
            </a:r>
            <a:r>
              <a:rPr lang="en-US" noProof="0" dirty="0" err="1" smtClean="0">
                <a:latin typeface="+mj-lt"/>
              </a:rPr>
              <a:t>ownlink</a:t>
            </a:r>
            <a:r>
              <a:rPr lang="en-US" noProof="0" dirty="0" smtClean="0">
                <a:latin typeface="+mj-lt"/>
              </a:rPr>
              <a:t> </a:t>
            </a:r>
          </a:p>
          <a:p>
            <a:pPr lvl="3"/>
            <a:r>
              <a:rPr lang="en-US" dirty="0">
                <a:latin typeface="+mj-lt"/>
              </a:rPr>
              <a:t>o</a:t>
            </a:r>
            <a:r>
              <a:rPr lang="en-US" noProof="0" dirty="0" err="1" smtClean="0">
                <a:latin typeface="+mj-lt"/>
              </a:rPr>
              <a:t>ptical</a:t>
            </a:r>
            <a:r>
              <a:rPr lang="en-US" noProof="0" dirty="0" smtClean="0">
                <a:latin typeface="+mj-lt"/>
              </a:rPr>
              <a:t> and microwave Inter-Satellite-Links up to 1,8 </a:t>
            </a:r>
            <a:r>
              <a:rPr lang="en-US" noProof="0" dirty="0" err="1" smtClean="0">
                <a:latin typeface="+mj-lt"/>
              </a:rPr>
              <a:t>Gbps</a:t>
            </a:r>
            <a:endParaRPr lang="en-US" noProof="0" dirty="0" smtClean="0">
              <a:latin typeface="+mj-lt"/>
            </a:endParaRPr>
          </a:p>
          <a:p>
            <a:pPr lvl="3"/>
            <a:r>
              <a:rPr lang="en-US" noProof="0" dirty="0" smtClean="0">
                <a:latin typeface="+mj-lt"/>
              </a:rPr>
              <a:t>Ka-Band Downlink to ground segments </a:t>
            </a:r>
          </a:p>
          <a:p>
            <a:pPr lvl="1"/>
            <a:r>
              <a:rPr lang="en-US" noProof="0" dirty="0" err="1" smtClean="0">
                <a:latin typeface="+mj-lt"/>
              </a:rPr>
              <a:t>SmallGeo</a:t>
            </a:r>
            <a:r>
              <a:rPr lang="en-US" noProof="0" dirty="0" smtClean="0">
                <a:latin typeface="+mj-lt"/>
              </a:rPr>
              <a:t> satellite optimized for Data Relay Functions</a:t>
            </a:r>
          </a:p>
          <a:p>
            <a:r>
              <a:rPr lang="en-US" noProof="0" dirty="0" smtClean="0">
                <a:latin typeface="+mj-lt"/>
              </a:rPr>
              <a:t>Program Status</a:t>
            </a:r>
          </a:p>
          <a:p>
            <a:pPr lvl="1"/>
            <a:r>
              <a:rPr lang="en-US" noProof="0" dirty="0" smtClean="0">
                <a:latin typeface="+mj-lt"/>
              </a:rPr>
              <a:t>OHB System AG is satellite prime</a:t>
            </a:r>
          </a:p>
          <a:p>
            <a:pPr lvl="1"/>
            <a:r>
              <a:rPr lang="en-US" noProof="0" dirty="0" smtClean="0">
                <a:latin typeface="+mj-lt"/>
              </a:rPr>
              <a:t>Phase C/D ongoing</a:t>
            </a:r>
          </a:p>
          <a:p>
            <a:pPr lvl="1"/>
            <a:r>
              <a:rPr lang="en-US" noProof="0" dirty="0" smtClean="0">
                <a:latin typeface="+mj-lt"/>
              </a:rPr>
              <a:t>Launch in 2017</a:t>
            </a:r>
          </a:p>
          <a:p>
            <a:endParaRPr lang="en-US" noProof="0" dirty="0">
              <a:latin typeface="+mj-lt"/>
            </a:endParaRPr>
          </a:p>
        </p:txBody>
      </p:sp>
      <p:pic>
        <p:nvPicPr>
          <p:cNvPr id="8" name="Grafik 5" descr="EDRS_source ESA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75" t="728"/>
          <a:stretch>
            <a:fillRect/>
          </a:stretch>
        </p:blipFill>
        <p:spPr bwMode="auto">
          <a:xfrm>
            <a:off x="5529064" y="908719"/>
            <a:ext cx="3743846" cy="360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996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24" descr="Grafik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6969" y="1700808"/>
            <a:ext cx="3811589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>
                <a:latin typeface="+mj-lt"/>
              </a:rPr>
              <a:t>Heinrich Hertz Mission</a:t>
            </a:r>
            <a:endParaRPr lang="en-US" noProof="0" dirty="0">
              <a:latin typeface="+mj-lt"/>
            </a:endParaRPr>
          </a:p>
        </p:txBody>
      </p:sp>
      <p:sp>
        <p:nvSpPr>
          <p:cNvPr id="2051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200025" y="1625629"/>
            <a:ext cx="6049119" cy="4439677"/>
          </a:xfrm>
        </p:spPr>
        <p:txBody>
          <a:bodyPr/>
          <a:lstStyle/>
          <a:p>
            <a:r>
              <a:rPr lang="en-US" noProof="0" dirty="0" smtClean="0">
                <a:latin typeface="+mj-lt"/>
              </a:rPr>
              <a:t>Customer</a:t>
            </a:r>
          </a:p>
          <a:p>
            <a:pPr lvl="1"/>
            <a:r>
              <a:rPr lang="en-US" noProof="0" dirty="0" smtClean="0">
                <a:latin typeface="+mj-lt"/>
              </a:rPr>
              <a:t>German Centre for Aerospace - DLR </a:t>
            </a:r>
          </a:p>
          <a:p>
            <a:pPr lvl="1"/>
            <a:r>
              <a:rPr lang="en-US" dirty="0">
                <a:latin typeface="+mj-lt"/>
              </a:rPr>
              <a:t>Use of excess capacity for hosted </a:t>
            </a:r>
            <a:r>
              <a:rPr lang="en-US" dirty="0" smtClean="0">
                <a:latin typeface="+mj-lt"/>
              </a:rPr>
              <a:t>BMVg (German DOD) </a:t>
            </a:r>
            <a:r>
              <a:rPr lang="en-US" dirty="0">
                <a:latin typeface="+mj-lt"/>
              </a:rPr>
              <a:t>payload</a:t>
            </a:r>
          </a:p>
          <a:p>
            <a:r>
              <a:rPr lang="en-US" noProof="0" dirty="0" smtClean="0">
                <a:latin typeface="+mj-lt"/>
              </a:rPr>
              <a:t>SmallGEO for Technology Validation</a:t>
            </a:r>
          </a:p>
          <a:p>
            <a:pPr lvl="1"/>
            <a:r>
              <a:rPr lang="en-US" noProof="0" dirty="0" smtClean="0">
                <a:latin typeface="+mj-lt"/>
              </a:rPr>
              <a:t>Multi-</a:t>
            </a:r>
            <a:r>
              <a:rPr lang="en-US" noProof="0" dirty="0" err="1" smtClean="0">
                <a:latin typeface="+mj-lt"/>
              </a:rPr>
              <a:t>spotbeam</a:t>
            </a:r>
            <a:r>
              <a:rPr lang="en-US" noProof="0" dirty="0" smtClean="0">
                <a:latin typeface="+mj-lt"/>
              </a:rPr>
              <a:t> coverage, 4(+1) spots over Germany</a:t>
            </a:r>
          </a:p>
          <a:p>
            <a:pPr lvl="1"/>
            <a:r>
              <a:rPr lang="en-US" noProof="0" dirty="0" smtClean="0">
                <a:latin typeface="+mj-lt"/>
              </a:rPr>
              <a:t>Inter-satellite links LEOs: e.g. DEOS </a:t>
            </a:r>
          </a:p>
          <a:p>
            <a:pPr lvl="1"/>
            <a:r>
              <a:rPr lang="en-US" noProof="0" dirty="0" smtClean="0">
                <a:latin typeface="+mj-lt"/>
              </a:rPr>
              <a:t>Experiments as single-hop communications, new waveforms, regenerative communications </a:t>
            </a:r>
          </a:p>
          <a:p>
            <a:pPr lvl="1"/>
            <a:r>
              <a:rPr lang="en-US" noProof="0" dirty="0" smtClean="0">
                <a:latin typeface="+mj-lt"/>
              </a:rPr>
              <a:t>Mobile services, test bed for ground technologies </a:t>
            </a:r>
            <a:br>
              <a:rPr lang="en-US" noProof="0" dirty="0" smtClean="0">
                <a:latin typeface="+mj-lt"/>
              </a:rPr>
            </a:br>
            <a:r>
              <a:rPr lang="en-US" noProof="0" dirty="0" smtClean="0">
                <a:latin typeface="+mj-lt"/>
              </a:rPr>
              <a:t>(e.g. Santana, </a:t>
            </a:r>
            <a:r>
              <a:rPr lang="en-US" noProof="0" dirty="0" err="1" smtClean="0">
                <a:latin typeface="+mj-lt"/>
              </a:rPr>
              <a:t>MoSaKa</a:t>
            </a:r>
            <a:r>
              <a:rPr lang="en-US" noProof="0" dirty="0" smtClean="0">
                <a:latin typeface="+mj-lt"/>
              </a:rPr>
              <a:t>)</a:t>
            </a:r>
          </a:p>
          <a:p>
            <a:r>
              <a:rPr lang="en-US" noProof="0" dirty="0" smtClean="0">
                <a:latin typeface="+mj-lt"/>
              </a:rPr>
              <a:t>Program status </a:t>
            </a:r>
          </a:p>
          <a:p>
            <a:pPr lvl="1"/>
            <a:r>
              <a:rPr lang="en-US" dirty="0">
                <a:latin typeface="+mj-lt"/>
              </a:rPr>
              <a:t>OHB System AG is </a:t>
            </a:r>
            <a:r>
              <a:rPr lang="en-US" dirty="0" smtClean="0">
                <a:latin typeface="+mj-lt"/>
              </a:rPr>
              <a:t>mission </a:t>
            </a:r>
            <a:r>
              <a:rPr lang="en-US" dirty="0">
                <a:latin typeface="+mj-lt"/>
              </a:rPr>
              <a:t>prime</a:t>
            </a:r>
          </a:p>
          <a:p>
            <a:pPr lvl="1"/>
            <a:r>
              <a:rPr lang="en-US" noProof="0" dirty="0" smtClean="0">
                <a:latin typeface="+mj-lt"/>
              </a:rPr>
              <a:t>Phase B completed with PDR in Q1/2014</a:t>
            </a:r>
          </a:p>
          <a:p>
            <a:pPr lvl="1"/>
            <a:r>
              <a:rPr lang="en-US" noProof="0" dirty="0" smtClean="0">
                <a:latin typeface="+mj-lt"/>
              </a:rPr>
              <a:t>Start C/D in 2015</a:t>
            </a:r>
          </a:p>
          <a:p>
            <a:pPr lvl="1"/>
            <a:r>
              <a:rPr lang="en-US" noProof="0" dirty="0" smtClean="0">
                <a:latin typeface="+mj-lt"/>
              </a:rPr>
              <a:t>Launch in 2019</a:t>
            </a:r>
            <a:endParaRPr lang="en-US" noProof="0" dirty="0">
              <a:latin typeface="+mj-lt"/>
            </a:endParaRPr>
          </a:p>
        </p:txBody>
      </p:sp>
      <p:sp>
        <p:nvSpPr>
          <p:cNvPr id="10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US" noProof="0" dirty="0" smtClean="0">
                <a:latin typeface="+mj-lt"/>
              </a:rPr>
              <a:t>Current  Missions</a:t>
            </a:r>
            <a:endParaRPr lang="en-US" noProof="0" dirty="0">
              <a:latin typeface="+mj-lt"/>
            </a:endParaRP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18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857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Electra Mission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200472" y="1628800"/>
            <a:ext cx="5472608" cy="4362733"/>
          </a:xfrm>
        </p:spPr>
        <p:txBody>
          <a:bodyPr/>
          <a:lstStyle/>
          <a:p>
            <a:r>
              <a:rPr lang="en-GB" dirty="0">
                <a:latin typeface="+mj-lt"/>
              </a:rPr>
              <a:t>Customer</a:t>
            </a:r>
          </a:p>
          <a:p>
            <a:pPr lvl="1"/>
            <a:r>
              <a:rPr lang="en-GB" dirty="0" smtClean="0">
                <a:latin typeface="+mj-lt"/>
              </a:rPr>
              <a:t>SES S.A. </a:t>
            </a:r>
            <a:r>
              <a:rPr lang="en-GB" dirty="0">
                <a:latin typeface="+mj-lt"/>
              </a:rPr>
              <a:t>(ESA</a:t>
            </a:r>
            <a:r>
              <a:rPr lang="en-GB" dirty="0" smtClean="0">
                <a:latin typeface="+mj-lt"/>
              </a:rPr>
              <a:t>)</a:t>
            </a:r>
          </a:p>
          <a:p>
            <a:pPr lvl="1"/>
            <a:r>
              <a:rPr lang="en-GB" dirty="0">
                <a:latin typeface="+mj-lt"/>
              </a:rPr>
              <a:t>Public Private Partnership between ESA, SES S.A. and OHB System </a:t>
            </a:r>
            <a:r>
              <a:rPr lang="en-GB" dirty="0" smtClean="0">
                <a:latin typeface="+mj-lt"/>
              </a:rPr>
              <a:t>AG</a:t>
            </a:r>
            <a:endParaRPr lang="en-GB" dirty="0">
              <a:latin typeface="+mj-lt"/>
            </a:endParaRPr>
          </a:p>
          <a:p>
            <a:r>
              <a:rPr lang="en-GB" dirty="0">
                <a:latin typeface="+mj-lt"/>
              </a:rPr>
              <a:t>Development and qualification of </a:t>
            </a:r>
            <a:r>
              <a:rPr lang="en-GB" dirty="0" smtClean="0">
                <a:latin typeface="+mj-lt"/>
              </a:rPr>
              <a:t>SmallGEO Flex</a:t>
            </a:r>
            <a:endParaRPr lang="en-GB" dirty="0">
              <a:latin typeface="+mj-lt"/>
            </a:endParaRPr>
          </a:p>
          <a:p>
            <a:pPr lvl="1"/>
            <a:r>
              <a:rPr lang="en-GB" dirty="0" smtClean="0">
                <a:latin typeface="+mj-lt"/>
              </a:rPr>
              <a:t>Part </a:t>
            </a:r>
            <a:r>
              <a:rPr lang="en-GB" dirty="0">
                <a:latin typeface="+mj-lt"/>
              </a:rPr>
              <a:t>of ESA ARTES 33 programme</a:t>
            </a:r>
          </a:p>
          <a:p>
            <a:pPr lvl="1"/>
            <a:r>
              <a:rPr lang="en-GB" dirty="0">
                <a:latin typeface="+mj-lt"/>
              </a:rPr>
              <a:t>SmallGEO satellite with electric propulsion for transfer and </a:t>
            </a:r>
            <a:r>
              <a:rPr lang="en-GB" dirty="0" smtClean="0">
                <a:latin typeface="+mj-lt"/>
              </a:rPr>
              <a:t>station keeping</a:t>
            </a:r>
            <a:endParaRPr lang="en-GB" dirty="0">
              <a:latin typeface="+mj-lt"/>
            </a:endParaRPr>
          </a:p>
          <a:p>
            <a:pPr lvl="1"/>
            <a:r>
              <a:rPr lang="en-GB" dirty="0">
                <a:latin typeface="+mj-lt"/>
              </a:rPr>
              <a:t>Satellite offers a payload capacity of medium-sized satellites and reduced launching cost of small-sized satellites </a:t>
            </a:r>
          </a:p>
          <a:p>
            <a:r>
              <a:rPr lang="en-GB" dirty="0">
                <a:latin typeface="+mj-lt"/>
              </a:rPr>
              <a:t>Program Status</a:t>
            </a:r>
          </a:p>
          <a:p>
            <a:pPr lvl="1"/>
            <a:r>
              <a:rPr lang="en-US" dirty="0">
                <a:latin typeface="+mj-lt"/>
              </a:rPr>
              <a:t>OHB System AG is satellite prime</a:t>
            </a:r>
          </a:p>
          <a:p>
            <a:pPr lvl="1"/>
            <a:r>
              <a:rPr lang="en-GB" dirty="0" smtClean="0">
                <a:latin typeface="+mj-lt"/>
              </a:rPr>
              <a:t>Phase </a:t>
            </a:r>
            <a:r>
              <a:rPr lang="en-GB" dirty="0">
                <a:latin typeface="+mj-lt"/>
              </a:rPr>
              <a:t>B kick-off in October 2013</a:t>
            </a:r>
          </a:p>
          <a:p>
            <a:pPr lvl="1"/>
            <a:r>
              <a:rPr lang="en-GB" dirty="0" smtClean="0">
                <a:latin typeface="+mj-lt"/>
              </a:rPr>
              <a:t>Platform </a:t>
            </a:r>
            <a:r>
              <a:rPr lang="en-GB" dirty="0">
                <a:latin typeface="+mj-lt"/>
              </a:rPr>
              <a:t>PDR </a:t>
            </a:r>
            <a:r>
              <a:rPr lang="en-GB" dirty="0" smtClean="0">
                <a:latin typeface="+mj-lt"/>
              </a:rPr>
              <a:t>performed on 2014</a:t>
            </a:r>
            <a:endParaRPr lang="en-GB" dirty="0">
              <a:latin typeface="+mj-lt"/>
            </a:endParaRPr>
          </a:p>
        </p:txBody>
      </p:sp>
      <p:sp>
        <p:nvSpPr>
          <p:cNvPr id="9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US" noProof="0" dirty="0" smtClean="0">
                <a:latin typeface="+mj-lt"/>
              </a:rPr>
              <a:t>Current Missions</a:t>
            </a:r>
            <a:endParaRPr lang="en-US" noProof="0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5106" y="1124744"/>
            <a:ext cx="3866189" cy="24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4828" y="3076137"/>
            <a:ext cx="2450852" cy="3917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0193" y="3717032"/>
            <a:ext cx="4219972" cy="263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19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777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260032" y="318683"/>
            <a:ext cx="7345263" cy="307777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Telecommunications: a synthesis </a:t>
            </a:r>
            <a:endParaRPr lang="de-DE" alt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8845" y="-783468"/>
            <a:ext cx="2511631" cy="2318429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75000"/>
                <a:alpha val="40000"/>
              </a:schemeClr>
            </a:outerShdw>
          </a:effectLst>
        </p:spPr>
      </p:pic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19880"/>
              </p:ext>
            </p:extLst>
          </p:nvPr>
        </p:nvGraphicFramePr>
        <p:xfrm>
          <a:off x="461536" y="1124744"/>
          <a:ext cx="9015967" cy="4896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933"/>
                <a:gridCol w="2272933"/>
                <a:gridCol w="2272933"/>
                <a:gridCol w="2197168"/>
              </a:tblGrid>
              <a:tr h="5165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baseline="0" dirty="0" err="1" smtClean="0">
                          <a:solidFill>
                            <a:schemeClr val="bg1"/>
                          </a:solidFill>
                        </a:rPr>
                        <a:t>Hispasat</a:t>
                      </a:r>
                      <a:r>
                        <a:rPr lang="en-US" sz="1400" b="1" i="0" u="none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i="0" u="none" baseline="0" dirty="0">
                          <a:solidFill>
                            <a:schemeClr val="bg1"/>
                          </a:solidFill>
                        </a:rPr>
                        <a:t>HAG </a:t>
                      </a:r>
                      <a:r>
                        <a:rPr lang="en-US" sz="1400" b="1" i="0" u="none" baseline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baseline="0" dirty="0" smtClean="0">
                          <a:solidFill>
                            <a:schemeClr val="bg1"/>
                          </a:solidFill>
                        </a:rPr>
                        <a:t>EDRS-C</a:t>
                      </a:r>
                      <a:endParaRPr lang="en-US" sz="1400" dirty="0"/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baseline="0" dirty="0">
                          <a:solidFill>
                            <a:schemeClr val="bg1"/>
                          </a:solidFill>
                        </a:rPr>
                        <a:t>Heinrich </a:t>
                      </a:r>
                      <a:r>
                        <a:rPr lang="en-US" sz="1400" b="1" i="0" u="none" baseline="0" dirty="0" smtClean="0">
                          <a:solidFill>
                            <a:schemeClr val="bg1"/>
                          </a:solidFill>
                        </a:rPr>
                        <a:t>Hertz</a:t>
                      </a:r>
                      <a:endParaRPr lang="en-US" sz="1400" dirty="0"/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i="0" u="none" baseline="0" dirty="0">
                          <a:solidFill>
                            <a:schemeClr val="bg1"/>
                          </a:solidFill>
                        </a:rPr>
                        <a:t>Electra program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98251" marR="98251" marT="45359" marB="45359" anchor="ctr"/>
                </a:tc>
              </a:tr>
              <a:tr h="639333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Customer:</a:t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err="1" smtClean="0">
                          <a:solidFill>
                            <a:schemeClr val="tx2"/>
                          </a:solidFill>
                        </a:rPr>
                        <a:t>Hispasat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S.A./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ESA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Customer: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/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Airbus </a:t>
                      </a:r>
                      <a:r>
                        <a:rPr lang="en-US" sz="1200" b="0" i="0" u="none" kern="1200" baseline="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Defence</a:t>
                      </a:r>
                      <a:r>
                        <a:rPr lang="en-US" sz="1200" b="0" i="0" u="non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&amp; Space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Services 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Customer: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/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German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Aerospace Center (DLR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)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PPP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between </a:t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ESA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, SES S.A. and OHB System AG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</a:tr>
              <a:tr h="1457121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 err="1" smtClean="0">
                          <a:solidFill>
                            <a:schemeClr val="tx2"/>
                          </a:solidFill>
                        </a:rPr>
                        <a:t>Realisation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 under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the ARTES 11 </a:t>
                      </a:r>
                      <a:r>
                        <a:rPr lang="en-US" sz="1200" b="0" i="0" u="none" baseline="0" dirty="0" err="1" smtClean="0">
                          <a:solidFill>
                            <a:schemeClr val="tx2"/>
                          </a:solidFill>
                        </a:rPr>
                        <a:t>programme</a:t>
                      </a:r>
                      <a:endParaRPr lang="en-US" sz="1200" b="0" i="0" u="none" baseline="0" dirty="0">
                        <a:solidFill>
                          <a:schemeClr val="tx2"/>
                        </a:solidFill>
                      </a:endParaRPr>
                    </a:p>
                    <a:p>
                      <a:pPr algn="ctr" rtl="0"/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ESA ARTES 7 </a:t>
                      </a:r>
                      <a:r>
                        <a:rPr lang="en-US" sz="1200" b="0" i="0" u="none" baseline="0" dirty="0" err="1" smtClean="0">
                          <a:solidFill>
                            <a:schemeClr val="tx2"/>
                          </a:solidFill>
                        </a:rPr>
                        <a:t>programme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:</a:t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European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data relay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satellite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system for </a:t>
                      </a:r>
                      <a:r>
                        <a:rPr lang="en-US" sz="1200" b="0" i="0" u="none" baseline="0" dirty="0" err="1" smtClean="0">
                          <a:solidFill>
                            <a:schemeClr val="tx2"/>
                          </a:solidFill>
                        </a:rPr>
                        <a:t>comple-menting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the Sentinel earth observation satellites under the EU Copernicus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pro-</a:t>
                      </a:r>
                      <a:r>
                        <a:rPr lang="en-US" sz="1200" b="0" i="0" u="none" baseline="0" dirty="0" err="1" smtClean="0">
                          <a:solidFill>
                            <a:schemeClr val="tx2"/>
                          </a:solidFill>
                        </a:rPr>
                        <a:t>gramme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(formerly GMES)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Economical/technical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part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of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/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the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payload for testing innovative communications and platform technologies in the Ku and </a:t>
                      </a:r>
                      <a:r>
                        <a:rPr lang="en-US" sz="1200" b="0" i="0" u="none" baseline="0" dirty="0" err="1">
                          <a:solidFill>
                            <a:schemeClr val="tx2"/>
                          </a:solidFill>
                        </a:rPr>
                        <a:t>Ka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 band in space and on the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ground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Part of the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ESA’s</a:t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ARTES 33 </a:t>
                      </a:r>
                      <a:r>
                        <a:rPr lang="en-US" sz="1200" b="0" i="0" u="none" baseline="0" dirty="0" err="1" smtClean="0">
                          <a:solidFill>
                            <a:schemeClr val="tx2"/>
                          </a:solidFill>
                        </a:rPr>
                        <a:t>programme</a:t>
                      </a:r>
                      <a:endParaRPr lang="en-US" sz="1200" b="0" i="0" u="none" baseline="0" dirty="0">
                        <a:solidFill>
                          <a:schemeClr val="tx2"/>
                        </a:solidFill>
                      </a:endParaRPr>
                    </a:p>
                    <a:p>
                      <a:pPr algn="ctr" rtl="0"/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</a:tr>
              <a:tr h="978812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Ku and KA band TV transmission applications</a:t>
                      </a:r>
                    </a:p>
                    <a:p>
                      <a:pPr algn="ctr" rtl="0"/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Optical satellite links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/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with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data rates of up to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/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1.8 </a:t>
                      </a:r>
                      <a:r>
                        <a:rPr lang="en-US" sz="1200" b="0" i="0" u="none" baseline="0" dirty="0" err="1">
                          <a:solidFill>
                            <a:schemeClr val="tx2"/>
                          </a:solidFill>
                        </a:rPr>
                        <a:t>Gbps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, downlink in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/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err="1" smtClean="0">
                          <a:solidFill>
                            <a:schemeClr val="tx2"/>
                          </a:solidFill>
                        </a:rPr>
                        <a:t>Ka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band</a:t>
                      </a:r>
                    </a:p>
                    <a:p>
                      <a:pPr algn="ctr" rtl="0"/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algn="ctr" rtl="0"/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 err="1">
                          <a:solidFill>
                            <a:schemeClr val="tx2"/>
                          </a:solidFill>
                        </a:rPr>
                        <a:t>SmallGEO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 satellite with fully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electrical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propulsion system for transfer manoeuvers and </a:t>
                      </a:r>
                      <a:r>
                        <a:rPr lang="en-US" sz="1200" b="0" i="0" u="non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attitude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control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</a:tr>
              <a:tr h="816474">
                <a:tc>
                  <a:txBody>
                    <a:bodyPr/>
                    <a:lstStyle/>
                    <a:p>
                      <a:pPr algn="ctr" rtl="0"/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Additionally: hosted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payload for Avanti Communications Group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plc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Military payload part for the German federal armed forces</a:t>
                      </a:r>
                    </a:p>
                    <a:p>
                      <a:pPr algn="ctr" rtl="0"/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Increased payload capacity </a:t>
                      </a:r>
                      <a:r>
                        <a:rPr lang="en-US" sz="1200" b="0" i="0" u="non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compared </a:t>
                      </a:r>
                      <a:r>
                        <a:rPr lang="en-US" sz="1200" b="0" i="0" u="non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chemical </a:t>
                      </a: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propulsion version, resulting in optimized launch costs</a:t>
                      </a:r>
                      <a:endParaRPr lang="en-US" sz="120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</a:tr>
              <a:tr h="453597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Launch scheduled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/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for 2015</a:t>
                      </a:r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Launch scheduled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/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for 2017</a:t>
                      </a:r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>
                          <a:solidFill>
                            <a:schemeClr val="tx2"/>
                          </a:solidFill>
                        </a:rPr>
                        <a:t>Launch scheduled </a:t>
                      </a: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/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for 2019</a:t>
                      </a:r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Launch scheduled </a:t>
                      </a:r>
                      <a:b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200" b="0" i="0" u="none" baseline="0" dirty="0" smtClean="0">
                          <a:solidFill>
                            <a:schemeClr val="tx2"/>
                          </a:solidFill>
                        </a:rPr>
                        <a:t>for 2019</a:t>
                      </a:r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marL="98251" marR="98251" marT="45359" marB="45359" anchor="ctr"/>
                </a:tc>
              </a:tr>
            </a:tbl>
          </a:graphicData>
        </a:graphic>
      </p:graphicFrame>
      <p:sp>
        <p:nvSpPr>
          <p:cNvPr id="9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20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684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2"/>
                </a:solidFill>
              </a:rPr>
              <a:t>Roadmap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mtClean="0"/>
              <a:t>Roadmap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704528" y="5517232"/>
            <a:ext cx="8568952" cy="144016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706519" y="5664102"/>
            <a:ext cx="663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mtClean="0">
                <a:latin typeface="+mj-lt"/>
              </a:rPr>
              <a:t>200 kg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748515" y="5647335"/>
            <a:ext cx="663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mtClean="0">
                <a:latin typeface="+mj-lt"/>
              </a:rPr>
              <a:t>300 kg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901485" y="5647335"/>
            <a:ext cx="663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mtClean="0">
                <a:latin typeface="+mj-lt"/>
              </a:rPr>
              <a:t>400 kg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8068995" y="5647335"/>
            <a:ext cx="663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600 kg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1690828" y="5941101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+mj-lt"/>
              </a:rPr>
              <a:t>3</a:t>
            </a:r>
            <a:r>
              <a:rPr lang="en-US" sz="1200" b="1" smtClean="0">
                <a:latin typeface="+mj-lt"/>
              </a:rPr>
              <a:t> kW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3732824" y="5924334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+mj-lt"/>
              </a:rPr>
              <a:t>4</a:t>
            </a:r>
            <a:r>
              <a:rPr lang="en-US" sz="1200" b="1" smtClean="0">
                <a:latin typeface="+mj-lt"/>
              </a:rPr>
              <a:t> kW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5885794" y="5924334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smtClean="0">
                <a:latin typeface="+mj-lt"/>
              </a:rPr>
              <a:t>5 kW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8053304" y="5924334"/>
            <a:ext cx="556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+mj-lt"/>
              </a:rPr>
              <a:t>7</a:t>
            </a:r>
            <a:r>
              <a:rPr lang="en-US" sz="1200" b="1" smtClean="0">
                <a:latin typeface="+mj-lt"/>
              </a:rPr>
              <a:t> </a:t>
            </a:r>
            <a:r>
              <a:rPr lang="en-US" sz="1200" b="1" dirty="0" smtClean="0">
                <a:latin typeface="+mj-lt"/>
              </a:rPr>
              <a:t>kW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85404" y="5661248"/>
            <a:ext cx="12110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Payload-Mass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272480" y="5941101"/>
            <a:ext cx="12878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j-lt"/>
              </a:rPr>
              <a:t>Payload-Power</a:t>
            </a:r>
          </a:p>
        </p:txBody>
      </p:sp>
      <p:sp>
        <p:nvSpPr>
          <p:cNvPr id="21" name="Richtungspfeil 20"/>
          <p:cNvSpPr/>
          <p:nvPr/>
        </p:nvSpPr>
        <p:spPr>
          <a:xfrm>
            <a:off x="1748064" y="1700808"/>
            <a:ext cx="7525416" cy="1152128"/>
          </a:xfrm>
          <a:prstGeom prst="homePlate">
            <a:avLst/>
          </a:prstGeom>
          <a:solidFill>
            <a:schemeClr val="accent1">
              <a:alpha val="75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FFB40E"/>
                </a:solidFill>
                <a:latin typeface="+mj-lt"/>
                <a:cs typeface="Seravek Light"/>
              </a:rPr>
              <a:t>	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Seravek Light"/>
              </a:rPr>
              <a:t>Electric Propulsion (Full EP)</a:t>
            </a:r>
          </a:p>
        </p:txBody>
      </p:sp>
      <p:sp>
        <p:nvSpPr>
          <p:cNvPr id="23" name="Richtungspfeil 22"/>
          <p:cNvSpPr/>
          <p:nvPr/>
        </p:nvSpPr>
        <p:spPr>
          <a:xfrm>
            <a:off x="4777197" y="3429000"/>
            <a:ext cx="3056123" cy="1152128"/>
          </a:xfrm>
          <a:prstGeom prst="homePlate">
            <a:avLst/>
          </a:prstGeom>
          <a:solidFill>
            <a:schemeClr val="accent1">
              <a:alpha val="75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+mj-lt"/>
                <a:cs typeface="Seravek Light"/>
              </a:rPr>
              <a:t>Hybrid Propulsion</a:t>
            </a:r>
            <a:endParaRPr lang="en-US" sz="1600" dirty="0">
              <a:solidFill>
                <a:srgbClr val="FFB40E"/>
              </a:solidFill>
              <a:latin typeface="+mj-lt"/>
              <a:cs typeface="Seravek Light"/>
            </a:endParaRPr>
          </a:p>
        </p:txBody>
      </p:sp>
      <p:sp>
        <p:nvSpPr>
          <p:cNvPr id="24" name="Richtungspfeil 23"/>
          <p:cNvSpPr/>
          <p:nvPr/>
        </p:nvSpPr>
        <p:spPr>
          <a:xfrm>
            <a:off x="1748065" y="3429000"/>
            <a:ext cx="3060919" cy="1152128"/>
          </a:xfrm>
          <a:prstGeom prst="homePlate">
            <a:avLst>
              <a:gd name="adj" fmla="val 0"/>
            </a:avLst>
          </a:prstGeom>
          <a:solidFill>
            <a:schemeClr val="accent1">
              <a:alpha val="75000"/>
            </a:schemeClr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3025" algn="ctr"/>
            <a:r>
              <a:rPr lang="en-US" b="1" dirty="0" smtClean="0">
                <a:solidFill>
                  <a:schemeClr val="bg1"/>
                </a:solidFill>
                <a:latin typeface="+mj-lt"/>
                <a:cs typeface="Seravek Light"/>
              </a:rPr>
              <a:t>Chemical Propulsion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7546558" y="4376329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smtClean="0">
              <a:latin typeface="+mj-lt"/>
              <a:cs typeface="Seravek Light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3748515" y="2564903"/>
            <a:ext cx="2268288" cy="1171873"/>
          </a:xfrm>
          <a:prstGeom prst="roundRect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u="sng" dirty="0">
                <a:solidFill>
                  <a:schemeClr val="accent1"/>
                </a:solidFill>
                <a:latin typeface="+mj-lt"/>
                <a:cs typeface="Seravek Light"/>
              </a:rPr>
              <a:t>Qualification Product </a:t>
            </a:r>
            <a:r>
              <a:rPr lang="en-US" sz="1600" b="1" u="sng" dirty="0" smtClean="0">
                <a:solidFill>
                  <a:schemeClr val="accent1"/>
                </a:solidFill>
                <a:latin typeface="+mj-lt"/>
                <a:cs typeface="Seravek Light"/>
              </a:rPr>
              <a:t>Line</a:t>
            </a:r>
            <a:endParaRPr lang="en-US" sz="1600" b="1" u="sng" dirty="0">
              <a:solidFill>
                <a:schemeClr val="accent1"/>
              </a:solidFill>
              <a:latin typeface="+mj-lt"/>
              <a:cs typeface="Seravek Light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  <a:cs typeface="Seravek Light"/>
              </a:rPr>
              <a:t>Hispasat mission</a:t>
            </a:r>
          </a:p>
        </p:txBody>
      </p:sp>
      <p:sp>
        <p:nvSpPr>
          <p:cNvPr id="25" name="Abgerundetes Rechteck 24"/>
          <p:cNvSpPr/>
          <p:nvPr/>
        </p:nvSpPr>
        <p:spPr>
          <a:xfrm>
            <a:off x="2786395" y="4376329"/>
            <a:ext cx="1624397" cy="771586"/>
          </a:xfrm>
          <a:prstGeom prst="roundRect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u="sng" dirty="0" err="1" smtClean="0">
                <a:solidFill>
                  <a:schemeClr val="accent1"/>
                </a:solidFill>
                <a:latin typeface="+mj-lt"/>
                <a:cs typeface="Seravek Light"/>
              </a:rPr>
              <a:t>Optimisation</a:t>
            </a:r>
            <a:endParaRPr lang="en-US" sz="1600" b="1" u="sng" dirty="0">
              <a:solidFill>
                <a:schemeClr val="accent1"/>
              </a:solidFill>
              <a:latin typeface="+mj-lt"/>
              <a:cs typeface="Seravek Light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  <a:cs typeface="Seravek Light"/>
              </a:rPr>
              <a:t>EDRS-C mission</a:t>
            </a:r>
          </a:p>
        </p:txBody>
      </p:sp>
      <p:sp>
        <p:nvSpPr>
          <p:cNvPr id="30" name="Abgerundetes Rechteck 29"/>
          <p:cNvSpPr/>
          <p:nvPr/>
        </p:nvSpPr>
        <p:spPr>
          <a:xfrm>
            <a:off x="5173947" y="4376329"/>
            <a:ext cx="1980256" cy="771586"/>
          </a:xfrm>
          <a:prstGeom prst="roundRect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u="sng" dirty="0" err="1" smtClean="0">
                <a:solidFill>
                  <a:schemeClr val="accent1"/>
                </a:solidFill>
                <a:latin typeface="+mj-lt"/>
                <a:cs typeface="Seravek Light"/>
              </a:rPr>
              <a:t>Optimisation</a:t>
            </a:r>
            <a:endParaRPr lang="en-US" sz="1600" b="1" u="sng" dirty="0">
              <a:solidFill>
                <a:schemeClr val="accent1"/>
              </a:solidFill>
              <a:latin typeface="+mj-lt"/>
              <a:cs typeface="Seravek Light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  <a:cs typeface="Seravek Light"/>
              </a:rPr>
              <a:t>Heinrich Hertz </a:t>
            </a:r>
            <a:r>
              <a:rPr lang="en-US" sz="1600" b="1" dirty="0" smtClean="0">
                <a:solidFill>
                  <a:schemeClr val="bg1"/>
                </a:solidFill>
                <a:latin typeface="+mj-lt"/>
                <a:cs typeface="Seravek Light"/>
              </a:rPr>
              <a:t>mission</a:t>
            </a:r>
            <a:endParaRPr lang="en-US" sz="1600" b="1" dirty="0">
              <a:solidFill>
                <a:schemeClr val="bg1"/>
              </a:solidFill>
              <a:latin typeface="+mj-lt"/>
              <a:cs typeface="Seravek Light"/>
            </a:endParaRPr>
          </a:p>
        </p:txBody>
      </p:sp>
      <p:sp>
        <p:nvSpPr>
          <p:cNvPr id="31" name="Abgerundetes Rechteck 30"/>
          <p:cNvSpPr/>
          <p:nvPr/>
        </p:nvSpPr>
        <p:spPr>
          <a:xfrm>
            <a:off x="3458115" y="1130021"/>
            <a:ext cx="2808312" cy="936104"/>
          </a:xfrm>
          <a:prstGeom prst="roundRect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600" b="1" u="sng" dirty="0" smtClean="0">
                <a:solidFill>
                  <a:schemeClr val="accent1"/>
                </a:solidFill>
                <a:latin typeface="+mj-lt"/>
                <a:cs typeface="Seravek Light"/>
              </a:rPr>
              <a:t>Qualification Flex</a:t>
            </a:r>
          </a:p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+mj-lt"/>
                <a:cs typeface="Seravek Light"/>
              </a:rPr>
              <a:t>Electra mission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793737" y="1729538"/>
            <a:ext cx="1479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+mj-lt"/>
                <a:cs typeface="Seravek Light"/>
              </a:rPr>
              <a:t>SmallGEO Flex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1777095" y="3501008"/>
            <a:ext cx="1481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+mj-lt"/>
                <a:cs typeface="Seravek Light"/>
              </a:rPr>
              <a:t>SmallGEO Fast</a:t>
            </a:r>
          </a:p>
        </p:txBody>
      </p:sp>
      <p:sp>
        <p:nvSpPr>
          <p:cNvPr id="29" name="Fußzeilenplatzhalter 2"/>
          <p:cNvSpPr>
            <a:spLocks noGrp="1"/>
          </p:cNvSpPr>
          <p:nvPr>
            <p:ph type="ftr" sz="quarter" idx="4294967295"/>
          </p:nvPr>
        </p:nvSpPr>
        <p:spPr>
          <a:xfrm>
            <a:off x="200025" y="6516688"/>
            <a:ext cx="9649519" cy="261937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chemeClr val="bg1"/>
                </a:solidFill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z="900">
                <a:solidFill>
                  <a:schemeClr val="bg1"/>
                </a:solidFill>
                <a:latin typeface="+mj-lt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21</a:t>
            </a:fld>
            <a:endParaRPr lang="de-DE" sz="9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314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12" grpId="0" animBg="1"/>
      <p:bldP spid="25" grpId="0" animBg="1"/>
      <p:bldP spid="30" grpId="0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138657" y="1844824"/>
            <a:ext cx="804963" cy="352839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Rechteck 23"/>
          <p:cNvSpPr/>
          <p:nvPr/>
        </p:nvSpPr>
        <p:spPr>
          <a:xfrm flipH="1">
            <a:off x="1943620" y="1844824"/>
            <a:ext cx="798090" cy="352839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Rechteck 24"/>
          <p:cNvSpPr/>
          <p:nvPr/>
        </p:nvSpPr>
        <p:spPr>
          <a:xfrm flipH="1">
            <a:off x="2735708" y="1844824"/>
            <a:ext cx="786086" cy="352839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534754" y="1844824"/>
            <a:ext cx="804963" cy="352839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echteck 26"/>
          <p:cNvSpPr/>
          <p:nvPr/>
        </p:nvSpPr>
        <p:spPr>
          <a:xfrm flipH="1">
            <a:off x="4356133" y="1844824"/>
            <a:ext cx="798090" cy="352839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Rechteck 27"/>
          <p:cNvSpPr/>
          <p:nvPr/>
        </p:nvSpPr>
        <p:spPr>
          <a:xfrm flipH="1">
            <a:off x="5175352" y="1849889"/>
            <a:ext cx="786086" cy="352839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5976681" y="1844824"/>
            <a:ext cx="804963" cy="352839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Rechteck 29"/>
          <p:cNvSpPr/>
          <p:nvPr/>
        </p:nvSpPr>
        <p:spPr>
          <a:xfrm flipH="1">
            <a:off x="6798729" y="1849889"/>
            <a:ext cx="798090" cy="352839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Rechteck 30"/>
          <p:cNvSpPr/>
          <p:nvPr/>
        </p:nvSpPr>
        <p:spPr>
          <a:xfrm flipH="1">
            <a:off x="7610136" y="1849889"/>
            <a:ext cx="786086" cy="3528392"/>
          </a:xfrm>
          <a:prstGeom prst="rect">
            <a:avLst/>
          </a:prstGeom>
          <a:solidFill>
            <a:schemeClr val="accent3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Roadmap</a:t>
            </a:r>
            <a:endParaRPr lang="en-US" dirty="0">
              <a:latin typeface="+mj-lt"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Schedule</a:t>
            </a:r>
            <a:endParaRPr lang="en-US" noProof="0" dirty="0">
              <a:latin typeface="+mj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138657" y="2060848"/>
            <a:ext cx="3201060" cy="338554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j-lt"/>
              </a:rPr>
              <a:t>SmallGEO - </a:t>
            </a:r>
            <a:r>
              <a:rPr lang="de-DE" sz="1600" dirty="0" err="1" smtClean="0">
                <a:latin typeface="+mj-lt"/>
              </a:rPr>
              <a:t>Platform</a:t>
            </a:r>
            <a:endParaRPr lang="en-GB" sz="1600" dirty="0" smtClean="0">
              <a:latin typeface="+mj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208584" y="2534029"/>
            <a:ext cx="3945640" cy="338554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j-lt"/>
              </a:rPr>
              <a:t>Hispasat AG 1 – ESA Artes 11</a:t>
            </a:r>
            <a:endParaRPr lang="en-GB" sz="1600" dirty="0" smtClean="0">
              <a:latin typeface="+mj-lt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814675" y="3007210"/>
            <a:ext cx="3146437" cy="338554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j-lt"/>
              </a:rPr>
              <a:t>EDRS-C – ESA Artes 7</a:t>
            </a:r>
            <a:endParaRPr lang="en-GB" sz="1600" dirty="0" smtClean="0">
              <a:latin typeface="+mj-lt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755178" y="3480391"/>
            <a:ext cx="3294168" cy="338554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j-lt"/>
              </a:rPr>
              <a:t>Heinrich Hertz </a:t>
            </a:r>
            <a:r>
              <a:rPr lang="de-DE" sz="1600" dirty="0" err="1" smtClean="0">
                <a:latin typeface="+mj-lt"/>
              </a:rPr>
              <a:t>Satellite</a:t>
            </a:r>
            <a:r>
              <a:rPr lang="de-DE" sz="1600" dirty="0" smtClean="0">
                <a:latin typeface="+mj-lt"/>
              </a:rPr>
              <a:t> - DLR</a:t>
            </a:r>
            <a:endParaRPr lang="en-GB" sz="1600" dirty="0" smtClean="0">
              <a:latin typeface="+mj-lt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2741710" y="4869160"/>
            <a:ext cx="5654512" cy="338554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 err="1" smtClean="0">
                <a:latin typeface="+mj-lt"/>
              </a:rPr>
              <a:t>MeteoSat</a:t>
            </a:r>
            <a:r>
              <a:rPr lang="de-DE" sz="1600" dirty="0" smtClean="0">
                <a:latin typeface="+mj-lt"/>
              </a:rPr>
              <a:t> Third Generation</a:t>
            </a:r>
            <a:endParaRPr lang="en-GB" sz="1600" dirty="0" smtClean="0">
              <a:latin typeface="+mj-lt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755178" y="3953573"/>
            <a:ext cx="3294167" cy="338554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 smtClean="0">
                <a:latin typeface="+mj-lt"/>
              </a:rPr>
              <a:t>Electra – ESA Artes 33</a:t>
            </a:r>
            <a:endParaRPr lang="en-GB" sz="1600" dirty="0" smtClean="0">
              <a:latin typeface="+mj-lt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5195830" y="4426755"/>
            <a:ext cx="2421466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chemeClr val="tx2"/>
                </a:solidFill>
                <a:latin typeface="+mj-lt"/>
              </a:rPr>
              <a:t>GEOBird</a:t>
            </a:r>
            <a:endParaRPr lang="en-GB" sz="1400" dirty="0" smtClean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848544" y="5492966"/>
            <a:ext cx="7547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+mj-lt"/>
              </a:rPr>
              <a:t>2011       2012      2013      2014      2015       2016      2017      2018       2019</a:t>
            </a:r>
            <a:endParaRPr lang="en-GB" sz="1600" dirty="0" smtClean="0">
              <a:latin typeface="+mj-lt"/>
            </a:endParaRPr>
          </a:p>
        </p:txBody>
      </p:sp>
      <p:sp>
        <p:nvSpPr>
          <p:cNvPr id="22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22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927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8743" y="1124744"/>
            <a:ext cx="9433048" cy="36004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08743" y="2385455"/>
            <a:ext cx="9433048" cy="36004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9"/>
          </p:nvPr>
        </p:nvSpPr>
        <p:spPr>
          <a:xfrm>
            <a:off x="200471" y="1124744"/>
            <a:ext cx="9145017" cy="2523768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+mj-lt"/>
              </a:rPr>
              <a:t>SmallGEO</a:t>
            </a:r>
            <a:r>
              <a:rPr lang="en-GB" noProof="0" dirty="0" smtClean="0">
                <a:solidFill>
                  <a:schemeClr val="bg1"/>
                </a:solidFill>
                <a:latin typeface="+mj-lt"/>
              </a:rPr>
              <a:t> is a direct hit</a:t>
            </a:r>
          </a:p>
          <a:p>
            <a:pPr lvl="1"/>
            <a:r>
              <a:rPr lang="en-GB" noProof="0" dirty="0" smtClean="0">
                <a:latin typeface="+mj-lt"/>
              </a:rPr>
              <a:t>Four SmallGEO telecommunications missions</a:t>
            </a:r>
          </a:p>
          <a:p>
            <a:pPr lvl="1"/>
            <a:r>
              <a:rPr lang="en-GB" noProof="0" dirty="0" smtClean="0">
                <a:latin typeface="+mj-lt"/>
              </a:rPr>
              <a:t>Six SmallGEO platforms for </a:t>
            </a:r>
            <a:r>
              <a:rPr lang="en-GB" noProof="0" dirty="0" err="1" smtClean="0">
                <a:latin typeface="+mj-lt"/>
              </a:rPr>
              <a:t>Meteosat</a:t>
            </a:r>
            <a:r>
              <a:rPr lang="en-GB" noProof="0" dirty="0" smtClean="0">
                <a:latin typeface="+mj-lt"/>
              </a:rPr>
              <a:t> Third Generation </a:t>
            </a:r>
          </a:p>
          <a:p>
            <a:endParaRPr lang="en-GB" dirty="0" smtClean="0">
              <a:solidFill>
                <a:schemeClr val="bg1"/>
              </a:solidFill>
              <a:latin typeface="+mj-lt"/>
            </a:endParaRPr>
          </a:p>
          <a:p>
            <a:r>
              <a:rPr lang="en-GB" dirty="0" smtClean="0">
                <a:solidFill>
                  <a:schemeClr val="bg1"/>
                </a:solidFill>
                <a:latin typeface="+mj-lt"/>
              </a:rPr>
              <a:t>SmallGEO is well prepared for the commercial future</a:t>
            </a:r>
            <a:r>
              <a:rPr lang="en-GB" noProof="0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pPr lvl="1"/>
            <a:r>
              <a:rPr lang="en-GB" noProof="0" dirty="0" smtClean="0">
                <a:latin typeface="+mj-lt"/>
              </a:rPr>
              <a:t>Providing payload technology state-of-the-art and beyond</a:t>
            </a:r>
          </a:p>
          <a:p>
            <a:pPr lvl="1"/>
            <a:r>
              <a:rPr lang="en-GB" noProof="0" dirty="0" smtClean="0">
                <a:latin typeface="+mj-lt"/>
              </a:rPr>
              <a:t>Most advanced electric propulsion platform</a:t>
            </a:r>
          </a:p>
          <a:p>
            <a:pPr lvl="1"/>
            <a:r>
              <a:rPr lang="en-GB" noProof="0" dirty="0" smtClean="0">
                <a:latin typeface="+mj-lt"/>
              </a:rPr>
              <a:t>Sustainable European supplier network established</a:t>
            </a:r>
          </a:p>
        </p:txBody>
      </p:sp>
      <p:sp>
        <p:nvSpPr>
          <p:cNvPr id="14" name="Textplatzhalter 1"/>
          <p:cNvSpPr>
            <a:spLocks noGrp="1"/>
          </p:cNvSpPr>
          <p:nvPr>
            <p:ph type="body" sz="quarter" idx="14"/>
          </p:nvPr>
        </p:nvSpPr>
        <p:spPr>
          <a:xfrm>
            <a:off x="200472" y="342519"/>
            <a:ext cx="5694634" cy="307777"/>
          </a:xfrm>
        </p:spPr>
        <p:txBody>
          <a:bodyPr/>
          <a:lstStyle/>
          <a:p>
            <a:r>
              <a:rPr lang="en-US" noProof="0" dirty="0" smtClean="0">
                <a:latin typeface="+mj-lt"/>
              </a:rPr>
              <a:t>Conclusions </a:t>
            </a:r>
            <a:endParaRPr lang="en-US" noProof="0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463" y="4230667"/>
            <a:ext cx="9413327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lvl="1" indent="-179388">
              <a:spcBef>
                <a:spcPts val="300"/>
              </a:spcBef>
              <a:buClr>
                <a:schemeClr val="accent2"/>
              </a:buClr>
              <a:buFont typeface="Wingdings 2" pitchFamily="18" charset="2"/>
              <a:buChar char=""/>
            </a:pPr>
            <a:r>
              <a:rPr lang="en-US" sz="1600" dirty="0">
                <a:latin typeface="+mj-lt"/>
                <a:cs typeface="Seravek Light"/>
              </a:rPr>
              <a:t>What is currently under development with Electra is a brand new concept, not paper based but exactly substantiated with a strong technical background.</a:t>
            </a:r>
            <a:endParaRPr lang="de-DE" sz="1600" dirty="0">
              <a:latin typeface="+mj-lt"/>
              <a:cs typeface="Seravek Light"/>
            </a:endParaRPr>
          </a:p>
          <a:p>
            <a:pPr marL="179388" lvl="1" indent="-179388">
              <a:spcBef>
                <a:spcPts val="300"/>
              </a:spcBef>
              <a:buClr>
                <a:schemeClr val="accent2"/>
              </a:buClr>
              <a:buFont typeface="Wingdings 2" pitchFamily="18" charset="2"/>
              <a:buChar char=""/>
            </a:pPr>
            <a:r>
              <a:rPr lang="en-US" sz="1600" dirty="0">
                <a:latin typeface="+mj-lt"/>
                <a:cs typeface="Seravek Light"/>
              </a:rPr>
              <a:t>The </a:t>
            </a:r>
            <a:r>
              <a:rPr lang="en-US" sz="1600" dirty="0" err="1">
                <a:latin typeface="+mj-lt"/>
                <a:cs typeface="Seravek Light"/>
              </a:rPr>
              <a:t>telecomsats</a:t>
            </a:r>
            <a:r>
              <a:rPr lang="en-US" sz="1600" dirty="0">
                <a:latin typeface="+mj-lt"/>
                <a:cs typeface="Seravek Light"/>
              </a:rPr>
              <a:t> fleet currently under development and here presented, as well as the roadmap for a unified satellite platform, could perfectly match satellite capabilities and operator needs. </a:t>
            </a:r>
          </a:p>
          <a:p>
            <a:pPr marL="179388" lvl="1" indent="-179388">
              <a:spcBef>
                <a:spcPts val="300"/>
              </a:spcBef>
              <a:buClr>
                <a:schemeClr val="accent2"/>
              </a:buClr>
              <a:buFont typeface="Wingdings 2" pitchFamily="18" charset="2"/>
              <a:buChar char=""/>
            </a:pPr>
            <a:r>
              <a:rPr lang="en-US" sz="1600" dirty="0">
                <a:latin typeface="+mj-lt"/>
                <a:cs typeface="Seravek Light"/>
              </a:rPr>
              <a:t>This mutual growth will provide an exceptional added value to the market, including disclosing new opportunities for both governmental and commercial customers. </a:t>
            </a:r>
            <a:endParaRPr lang="de-DE" sz="1600" dirty="0">
              <a:latin typeface="+mj-lt"/>
              <a:cs typeface="Seravek Light"/>
            </a:endParaRPr>
          </a:p>
        </p:txBody>
      </p:sp>
      <p:sp>
        <p:nvSpPr>
          <p:cNvPr id="11" name="Rechteck 8"/>
          <p:cNvSpPr/>
          <p:nvPr/>
        </p:nvSpPr>
        <p:spPr>
          <a:xfrm>
            <a:off x="108743" y="3834623"/>
            <a:ext cx="9433048" cy="36004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 smtClean="0">
                <a:solidFill>
                  <a:schemeClr val="bg1"/>
                </a:solidFill>
                <a:latin typeface="+mj-lt"/>
                <a:cs typeface="Seravek Light"/>
              </a:rPr>
              <a:t> Electra new paradigm</a:t>
            </a:r>
            <a:endParaRPr lang="de-DE" sz="1600" b="1" dirty="0">
              <a:solidFill>
                <a:schemeClr val="bg1"/>
              </a:solidFill>
              <a:latin typeface="+mj-lt"/>
              <a:cs typeface="Seravek Light"/>
            </a:endParaRP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3083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900" b="0" dirty="0">
                <a:solidFill>
                  <a:schemeClr val="bg1"/>
                </a:solidFill>
                <a:latin typeface="+mj-lt"/>
                <a:cs typeface="+mn-cs"/>
              </a:rPr>
              <a:t>OHB System – Accettura - Satellite 2015 Conference							</a:t>
            </a:r>
            <a:r>
              <a:rPr lang="en-US" sz="900" b="0" dirty="0" smtClean="0">
                <a:solidFill>
                  <a:schemeClr val="bg1"/>
                </a:solidFill>
                <a:latin typeface="+mj-lt"/>
                <a:cs typeface="+mn-cs"/>
              </a:rPr>
              <a:t>	</a:t>
            </a:r>
            <a:fld id="{36F741AF-25EA-4C16-BE58-9DF93B92EDBA}" type="slidenum">
              <a:rPr lang="en-US" sz="900" b="0" smtClean="0">
                <a:solidFill>
                  <a:schemeClr val="bg1"/>
                </a:solidFill>
                <a:latin typeface="+mj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23</a:t>
            </a:fld>
            <a:endParaRPr lang="de-DE" sz="900" b="0" dirty="0">
              <a:solidFill>
                <a:schemeClr val="bg1"/>
              </a:solidFill>
              <a:latin typeface="+mj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37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Conclusions</a:t>
            </a:r>
            <a:endParaRPr lang="en-US" dirty="0">
              <a:latin typeface="+mj-lt"/>
            </a:endParaRPr>
          </a:p>
        </p:txBody>
      </p:sp>
      <p:sp>
        <p:nvSpPr>
          <p:cNvPr id="23" name="Titel 1"/>
          <p:cNvSpPr txBox="1">
            <a:spLocks/>
          </p:cNvSpPr>
          <p:nvPr/>
        </p:nvSpPr>
        <p:spPr>
          <a:xfrm>
            <a:off x="200025" y="908720"/>
            <a:ext cx="9361488" cy="461962"/>
          </a:xfrm>
          <a:prstGeom prst="rect">
            <a:avLst/>
          </a:prstGeom>
        </p:spPr>
        <p:txBody>
          <a:bodyPr lIns="72000" rIns="7200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Objectives, vision and other targets</a:t>
            </a:r>
          </a:p>
        </p:txBody>
      </p:sp>
      <p:sp>
        <p:nvSpPr>
          <p:cNvPr id="32" name="Inhaltsplatzhalter 2"/>
          <p:cNvSpPr txBox="1">
            <a:spLocks/>
          </p:cNvSpPr>
          <p:nvPr/>
        </p:nvSpPr>
        <p:spPr bwMode="auto">
          <a:xfrm>
            <a:off x="273050" y="1484784"/>
            <a:ext cx="93567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rIns="72000">
            <a:spAutoFit/>
          </a:bodyPr>
          <a:lstStyle>
            <a:lvl1pPr marL="24161750" indent="-24161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84" charset="-128"/>
              </a:defRPr>
            </a:lvl1pPr>
            <a:lvl2pPr marL="179388" indent="-1793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84" charset="-128"/>
              </a:defRPr>
            </a:lvl2pPr>
            <a:lvl3pPr marL="636588" indent="-1793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8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8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8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84" charset="-128"/>
              </a:defRPr>
            </a:lvl9pPr>
          </a:lstStyle>
          <a:p>
            <a:pPr marL="0" lvl="1" indent="0" eaLnBrk="1" hangingPunct="1">
              <a:buClr>
                <a:schemeClr val="accent2"/>
              </a:buClr>
              <a:defRPr/>
            </a:pPr>
            <a:r>
              <a:rPr lang="en-US" sz="1800" dirty="0" smtClean="0"/>
              <a:t>OHB is focusing on the achievement of selected goals:</a:t>
            </a:r>
          </a:p>
          <a:p>
            <a:pPr lvl="1" eaLnBrk="1" hangingPunct="1">
              <a:buClr>
                <a:schemeClr val="accent2"/>
              </a:buClr>
              <a:buFont typeface="Wingdings 2" pitchFamily="-84" charset="2"/>
              <a:buChar char=""/>
              <a:defRPr/>
            </a:pPr>
            <a:r>
              <a:rPr lang="en-US" sz="1800" dirty="0" smtClean="0"/>
              <a:t>System and platform integrator for national, European and international satellite programs</a:t>
            </a:r>
          </a:p>
          <a:p>
            <a:pPr lvl="1" eaLnBrk="1" hangingPunct="1">
              <a:buClr>
                <a:schemeClr val="accent2"/>
              </a:buClr>
              <a:buFont typeface="Wingdings 2" pitchFamily="-84" charset="2"/>
              <a:buChar char=""/>
              <a:defRPr/>
            </a:pPr>
            <a:r>
              <a:rPr lang="en-US" sz="1800" dirty="0" smtClean="0"/>
              <a:t>Full gamut of satellite missions and applications: earth observation, exploration, telecommunications, science and navigation</a:t>
            </a:r>
          </a:p>
          <a:p>
            <a:pPr lvl="1" eaLnBrk="1" hangingPunct="1">
              <a:buClr>
                <a:schemeClr val="accent2"/>
              </a:buClr>
              <a:buFont typeface="Wingdings 2" pitchFamily="-84" charset="2"/>
              <a:buChar char=""/>
              <a:defRPr/>
            </a:pPr>
            <a:r>
              <a:rPr lang="en-US" sz="1800" dirty="0" smtClean="0"/>
              <a:t>Commercial, civil and security-relevant services</a:t>
            </a:r>
          </a:p>
          <a:p>
            <a:pPr lvl="1" eaLnBrk="1" hangingPunct="1">
              <a:buClr>
                <a:schemeClr val="accent2"/>
              </a:buClr>
              <a:buFont typeface="Wingdings 2" pitchFamily="-84" charset="2"/>
              <a:buChar char=""/>
              <a:defRPr/>
            </a:pPr>
            <a:r>
              <a:rPr lang="en-US" sz="1800" dirty="0" smtClean="0"/>
              <a:t>European systems specialist:</a:t>
            </a:r>
          </a:p>
          <a:p>
            <a:pPr lvl="2" eaLnBrk="1" hangingPunct="1">
              <a:buClr>
                <a:schemeClr val="accent2"/>
              </a:buClr>
              <a:buFont typeface="Wingdings 2" pitchFamily="-84" charset="2"/>
              <a:buChar char=""/>
              <a:defRPr/>
            </a:pPr>
            <a:r>
              <a:rPr lang="en-US" sz="1800" dirty="0" smtClean="0"/>
              <a:t>Flat hierarchies and optimized cost structures</a:t>
            </a:r>
          </a:p>
          <a:p>
            <a:pPr lvl="2" eaLnBrk="1" hangingPunct="1">
              <a:buClr>
                <a:schemeClr val="accent2"/>
              </a:buClr>
              <a:buFont typeface="Wingdings 2" pitchFamily="-84" charset="2"/>
              <a:buChar char=""/>
              <a:defRPr/>
            </a:pPr>
            <a:r>
              <a:rPr lang="en-US" sz="1800" dirty="0" smtClean="0"/>
              <a:t>Proactive and agile management for customers’ benefit</a:t>
            </a:r>
          </a:p>
          <a:p>
            <a:pPr lvl="2" eaLnBrk="1" hangingPunct="1">
              <a:buClr>
                <a:schemeClr val="accent2"/>
              </a:buClr>
              <a:buFont typeface="Wingdings 2" pitchFamily="-84" charset="2"/>
              <a:buChar char=""/>
              <a:defRPr/>
            </a:pPr>
            <a:r>
              <a:rPr lang="en-US" sz="1800" dirty="0" smtClean="0"/>
              <a:t>Commitment to customer-centric activity and lessons-learnt processes</a:t>
            </a:r>
          </a:p>
          <a:p>
            <a:pPr lvl="2" eaLnBrk="1" hangingPunct="1">
              <a:buClr>
                <a:schemeClr val="accent2"/>
              </a:buClr>
              <a:buFont typeface="Wingdings 2" pitchFamily="-84" charset="2"/>
              <a:buChar char=""/>
              <a:defRPr/>
            </a:pPr>
            <a:r>
              <a:rPr lang="en-US" sz="1800" dirty="0" smtClean="0"/>
              <a:t>Professional, project-oriented procurement management system</a:t>
            </a:r>
          </a:p>
          <a:p>
            <a:pPr lvl="1" eaLnBrk="1" hangingPunct="1">
              <a:buClr>
                <a:schemeClr val="accent2"/>
              </a:buClr>
              <a:buFont typeface="Wingdings 2" pitchFamily="-84" charset="2"/>
              <a:buChar char=""/>
              <a:defRPr/>
            </a:pPr>
            <a:r>
              <a:rPr lang="en-US" sz="1800" dirty="0" smtClean="0"/>
              <a:t>Leadership in small </a:t>
            </a:r>
            <a:r>
              <a:rPr lang="en-US" sz="1800" dirty="0" err="1" smtClean="0"/>
              <a:t>Telecomsat</a:t>
            </a:r>
            <a:r>
              <a:rPr lang="en-US" sz="1800" dirty="0" smtClean="0"/>
              <a:t> through the development of Electra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14350" y="5229200"/>
            <a:ext cx="8872538" cy="708025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pPr marL="342900" lvl="2" indent="-342900" algn="ctr">
              <a:spcBef>
                <a:spcPts val="1200"/>
              </a:spcBef>
              <a:buFont typeface="Wingdings 2" pitchFamily="-84" charset="2"/>
              <a:buNone/>
              <a:defRPr/>
            </a:pPr>
            <a:r>
              <a:rPr lang="en-US" sz="20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charset="0"/>
                <a:ea typeface="ＭＳ Ｐゴシック" pitchFamily="-84" charset="-128"/>
                <a:cs typeface="ＭＳ Ｐゴシック" pitchFamily="-84" charset="-128"/>
              </a:rPr>
              <a:t>OHB is the third European industrial pole capable to build turn-key satellites and we are working to improve this rank…</a:t>
            </a:r>
          </a:p>
        </p:txBody>
      </p:sp>
      <p:sp>
        <p:nvSpPr>
          <p:cNvPr id="34" name="Fußzeilenplatzhalter 2"/>
          <p:cNvSpPr>
            <a:spLocks noGrp="1"/>
          </p:cNvSpPr>
          <p:nvPr>
            <p:ph type="ftr" sz="quarter" idx="19"/>
          </p:nvPr>
        </p:nvSpPr>
        <p:spPr>
          <a:xfrm>
            <a:off x="200025" y="6516688"/>
            <a:ext cx="9649519" cy="261937"/>
          </a:xfrm>
        </p:spPr>
        <p:txBody>
          <a:bodyPr/>
          <a:lstStyle/>
          <a:p>
            <a:r>
              <a:rPr lang="en-US" dirty="0" smtClean="0">
                <a:latin typeface="+mj-lt"/>
              </a:rPr>
              <a:t>OHB System – Accettura - Satellite 2015 Conference								</a:t>
            </a:r>
            <a:fld id="{36F741AF-25EA-4C16-BE58-9DF93B92EDBA}" type="slidenum">
              <a:rPr lang="en-US" smtClean="0">
                <a:latin typeface="+mj-lt"/>
              </a:rPr>
              <a:t>24</a:t>
            </a:fld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247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theme/theme1.xml><?xml version="1.0" encoding="utf-8"?>
<a:theme xmlns:a="http://schemas.openxmlformats.org/drawingml/2006/main" name="Vorlage_PP_OHB-System_201107">
  <a:themeElements>
    <a:clrScheme name="OHB_20110615">
      <a:dk1>
        <a:srgbClr val="646464"/>
      </a:dk1>
      <a:lt1>
        <a:sysClr val="window" lastClr="FFFFFF"/>
      </a:lt1>
      <a:dk2>
        <a:srgbClr val="003255"/>
      </a:dk2>
      <a:lt2>
        <a:srgbClr val="A0A0A0"/>
      </a:lt2>
      <a:accent1>
        <a:srgbClr val="124866"/>
      </a:accent1>
      <a:accent2>
        <a:srgbClr val="6E9BB4"/>
      </a:accent2>
      <a:accent3>
        <a:srgbClr val="B9D0DF"/>
      </a:accent3>
      <a:accent4>
        <a:srgbClr val="DC3C0A"/>
      </a:accent4>
      <a:accent5>
        <a:srgbClr val="E3EDF3"/>
      </a:accent5>
      <a:accent6>
        <a:srgbClr val="91CBF0"/>
      </a:accent6>
      <a:hlink>
        <a:srgbClr val="000000"/>
      </a:hlink>
      <a:folHlink>
        <a:srgbClr val="DDDDDD"/>
      </a:folHlink>
    </a:clrScheme>
    <a:fontScheme name="OHB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solidFill>
            <a:schemeClr val="bg1"/>
          </a:solidFill>
        </a:ln>
      </a:spPr>
      <a:bodyPr rtlCol="0" anchor="ctr"/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2304</Words>
  <Application>Microsoft Office PowerPoint</Application>
  <PresentationFormat>A4 Paper (210x297 mm)</PresentationFormat>
  <Paragraphs>454</Paragraphs>
  <Slides>24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Vorlage_PP_OHB-System_201107</vt:lpstr>
      <vt:lpstr>Future telecomsats as a new paradigm for satellite industries and operators  Antonio G. Accettura, Ph.D.  OHB System, Germany</vt:lpstr>
      <vt:lpstr>Content</vt:lpstr>
      <vt:lpstr>PowerPoint Presentation</vt:lpstr>
      <vt:lpstr>United under one roof</vt:lpstr>
      <vt:lpstr>PowerPoint Presentation</vt:lpstr>
      <vt:lpstr>PowerPoint Presentation</vt:lpstr>
      <vt:lpstr>Progression of project portfolio (selection)</vt:lpstr>
      <vt:lpstr>PowerPoint Presentation</vt:lpstr>
      <vt:lpstr>PowerPoint Presentation</vt:lpstr>
      <vt:lpstr>History of the first steps</vt:lpstr>
      <vt:lpstr>SmallGEO product line</vt:lpstr>
      <vt:lpstr>SmallGEO configurations</vt:lpstr>
      <vt:lpstr>SmallGEO Fast - Classical -</vt:lpstr>
      <vt:lpstr>SmallGEO Fast - Hybrid -</vt:lpstr>
      <vt:lpstr>SmallGEO Flex</vt:lpstr>
      <vt:lpstr>Hispasat AG 1 Mission</vt:lpstr>
      <vt:lpstr>EDRS-C Mission</vt:lpstr>
      <vt:lpstr>Heinrich Hertz Mission</vt:lpstr>
      <vt:lpstr>Electra Mission</vt:lpstr>
      <vt:lpstr>PowerPoint Presentation</vt:lpstr>
      <vt:lpstr>Roadmap</vt:lpstr>
      <vt:lpstr>Schedule</vt:lpstr>
      <vt:lpstr>PowerPoint Presentation</vt:lpstr>
      <vt:lpstr>PowerPoint Presentation</vt:lpstr>
    </vt:vector>
  </TitlesOfParts>
  <Company>OHB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das Thema des Vortrages über maximal zwei Zeilen</dc:title>
  <dc:creator>SLeuthold</dc:creator>
  <cp:lastModifiedBy>Geetha Vengaladasu</cp:lastModifiedBy>
  <cp:revision>707</cp:revision>
  <cp:lastPrinted>2015-03-06T13:01:30Z</cp:lastPrinted>
  <dcterms:created xsi:type="dcterms:W3CDTF">2011-07-12T15:21:44Z</dcterms:created>
  <dcterms:modified xsi:type="dcterms:W3CDTF">2015-09-23T09:46:57Z</dcterms:modified>
</cp:coreProperties>
</file>