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4" r:id="rId36"/>
    <p:sldId id="295" r:id="rId37"/>
    <p:sldId id="297" r:id="rId38"/>
    <p:sldId id="299" r:id="rId39"/>
    <p:sldId id="300" r:id="rId40"/>
    <p:sldId id="301" r:id="rId41"/>
    <p:sldId id="302" r:id="rId42"/>
    <p:sldId id="303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1" r:id="rId59"/>
    <p:sldId id="322" r:id="rId60"/>
    <p:sldId id="323" r:id="rId61"/>
    <p:sldId id="324" r:id="rId62"/>
    <p:sldId id="347" r:id="rId63"/>
    <p:sldId id="325" r:id="rId64"/>
    <p:sldId id="326" r:id="rId65"/>
    <p:sldId id="327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5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6D91C-3BD1-4447-BDEB-A79D0FF0142D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9FAE0-7E9F-420B-A436-55F7C19D44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662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AFB070-2981-4599-90DE-67683B1665A6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914400"/>
            <a:ext cx="4181475" cy="3135313"/>
          </a:xfrm>
          <a:solidFill>
            <a:srgbClr val="FFFFFF"/>
          </a:solidFill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  <a:noFill/>
          <a:ln/>
        </p:spPr>
        <p:txBody>
          <a:bodyPr wrap="none" anchor="ctr"/>
          <a:lstStyle/>
          <a:p>
            <a:pPr defTabSz="457200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428702-9B4F-41BD-BB10-724B47EB3315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38263" y="914400"/>
            <a:ext cx="4181475" cy="3135313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6163" y="4352925"/>
            <a:ext cx="4770437" cy="3479800"/>
          </a:xfrm>
          <a:noFill/>
          <a:ln/>
        </p:spPr>
        <p:txBody>
          <a:bodyPr wrap="none" anchor="ctr"/>
          <a:lstStyle/>
          <a:p>
            <a:pPr defTabSz="457200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79A64C-7A50-4CA8-95BA-EB1AFDF961EE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075" tIns="46038" rIns="92075" bIns="46038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D1228C-9E9B-4233-B2F4-6BA7BB66AE25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5632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5632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415BDD2-E828-4517-B0FE-FF740DD5E4A4}" type="slidenum">
              <a:rPr lang="en-US" sz="1200">
                <a:latin typeface="Calibri" charset="0"/>
              </a:rPr>
              <a:pPr algn="r"/>
              <a:t>35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Ryan is very good at explaining this.  Let us know if you have feedback on language on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96C68-5E7A-4FDB-8CE1-3570DD42B2E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740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FC2895-8BB7-4270-84F3-95A954DEB499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 lIns="92075" tIns="46038" rIns="92075" bIns="46038"/>
          <a:lstStyle/>
          <a:p>
            <a:pPr eaLnBrk="1" hangingPunct="1"/>
            <a:r>
              <a:rPr lang="en-US" smtClean="0"/>
              <a:t>THE END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46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273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4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764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74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8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952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7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528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315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714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80F1FD15-4B6F-420C-8463-4CAEF2D1012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685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451152-9D70-4E1B-A86F-9FD3718E3E1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83272-8732-4E9A-ABC8-2D2181BE0E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3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 smtClean="0">
                <a:solidFill>
                  <a:srgbClr val="002060"/>
                </a:solidFill>
              </a:rPr>
              <a:t>SLEEP APNEA, STROKE and VASCULAR DEMENTIA</a:t>
            </a:r>
            <a:br>
              <a:rPr lang="en-US" sz="3200" b="1" dirty="0" smtClean="0">
                <a:solidFill>
                  <a:srgbClr val="002060"/>
                </a:solidFill>
              </a:rPr>
            </a:br>
            <a:r>
              <a:rPr lang="en-US" sz="2700" b="1" dirty="0" smtClean="0">
                <a:solidFill>
                  <a:srgbClr val="002060"/>
                </a:solidFill>
              </a:rPr>
              <a:t>UNDER-RECOGNIZED CONVERGING STORMS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>
            <a:normAutofit/>
          </a:bodyPr>
          <a:lstStyle/>
          <a:p>
            <a:pPr algn="l" eaLnBrk="1" hangingPunct="1">
              <a:spcBef>
                <a:spcPct val="0"/>
              </a:spcBef>
              <a:defRPr/>
            </a:pPr>
            <a:r>
              <a:rPr lang="en-US" sz="1800" b="1" kern="1200" dirty="0" smtClean="0">
                <a:solidFill>
                  <a:srgbClr val="3333CC"/>
                </a:solidFill>
              </a:rPr>
              <a:t>ANTONIO CULEBRAS, MD, FAAN, FAHA, FAASM</a:t>
            </a: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1800" b="1" kern="1200" dirty="0" smtClean="0">
                <a:solidFill>
                  <a:srgbClr val="3333CC"/>
                </a:solidFill>
              </a:rPr>
              <a:t>Professor of Neurology</a:t>
            </a: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1800" b="1" kern="1200" dirty="0" smtClean="0">
                <a:solidFill>
                  <a:srgbClr val="3333CC"/>
                </a:solidFill>
              </a:rPr>
              <a:t>SUNY Upstate Medical University</a:t>
            </a: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1800" b="1" kern="1200" dirty="0" smtClean="0">
                <a:solidFill>
                  <a:srgbClr val="3333CC"/>
                </a:solidFill>
              </a:rPr>
              <a:t>Syracuse, N.Y. USA</a:t>
            </a:r>
          </a:p>
          <a:p>
            <a:pPr algn="l" eaLnBrk="1" hangingPunct="1">
              <a:spcBef>
                <a:spcPct val="0"/>
              </a:spcBef>
              <a:defRPr/>
            </a:pPr>
            <a:endParaRPr lang="en-US" sz="1800" b="1" dirty="0" smtClean="0">
              <a:solidFill>
                <a:srgbClr val="3333CC"/>
              </a:solidFill>
            </a:endParaRP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1800" b="1" dirty="0" smtClean="0">
                <a:solidFill>
                  <a:srgbClr val="FF0000"/>
                </a:solidFill>
              </a:rPr>
              <a:t>Valencia Convention Center </a:t>
            </a:r>
          </a:p>
          <a:p>
            <a:pPr algn="l" eaLnBrk="1" hangingPunct="1">
              <a:spcBef>
                <a:spcPct val="0"/>
              </a:spcBef>
              <a:defRPr/>
            </a:pPr>
            <a:r>
              <a:rPr lang="en-US" sz="1800" b="1" dirty="0" smtClean="0">
                <a:solidFill>
                  <a:srgbClr val="FF0000"/>
                </a:solidFill>
              </a:rPr>
              <a:t>June 30, 2016</a:t>
            </a:r>
          </a:p>
          <a:p>
            <a:pPr algn="l" eaLnBrk="1" hangingPunct="1">
              <a:spcBef>
                <a:spcPct val="0"/>
              </a:spcBef>
              <a:defRPr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algn="l" eaLnBrk="1" hangingPunct="1">
              <a:spcBef>
                <a:spcPct val="0"/>
              </a:spcBef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35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8" y="1438275"/>
            <a:ext cx="3209925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57912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               HENRI </a:t>
            </a:r>
            <a:r>
              <a:rPr lang="en-US" b="1" dirty="0">
                <a:solidFill>
                  <a:srgbClr val="0070C0"/>
                </a:solidFill>
              </a:rPr>
              <a:t>GASTAUT (1915-1995)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93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HENRI GASTAUT (1915-1995)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Gastaut</a:t>
            </a:r>
            <a:r>
              <a:rPr lang="en-US" dirty="0"/>
              <a:t> H, </a:t>
            </a:r>
            <a:r>
              <a:rPr lang="en-US" dirty="0" err="1"/>
              <a:t>Tassinari</a:t>
            </a:r>
            <a:r>
              <a:rPr lang="en-US" dirty="0"/>
              <a:t> CA, Duron </a:t>
            </a:r>
            <a:r>
              <a:rPr lang="en-US" dirty="0" smtClean="0"/>
              <a:t>B. </a:t>
            </a:r>
          </a:p>
          <a:p>
            <a:pPr marL="0" indent="0">
              <a:buNone/>
            </a:pPr>
            <a:r>
              <a:rPr lang="en-US" dirty="0" err="1" smtClean="0"/>
              <a:t>Polygraphic</a:t>
            </a:r>
            <a:r>
              <a:rPr lang="en-US" dirty="0" smtClean="0"/>
              <a:t> </a:t>
            </a:r>
            <a:r>
              <a:rPr lang="en-US" dirty="0"/>
              <a:t>study of diurnal and nocturnal (</a:t>
            </a:r>
            <a:r>
              <a:rPr lang="en-US" dirty="0" err="1"/>
              <a:t>hypnic</a:t>
            </a:r>
            <a:r>
              <a:rPr lang="en-US" dirty="0"/>
              <a:t> and respiratory) </a:t>
            </a:r>
            <a:r>
              <a:rPr lang="en-US" dirty="0" err="1"/>
              <a:t>episodal</a:t>
            </a:r>
            <a:r>
              <a:rPr lang="en-US" dirty="0"/>
              <a:t> manifestations of Pickwick </a:t>
            </a:r>
            <a:r>
              <a:rPr lang="en-US" dirty="0" smtClean="0"/>
              <a:t>syndrome. </a:t>
            </a:r>
          </a:p>
          <a:p>
            <a:pPr marL="0" indent="0">
              <a:buNone/>
            </a:pPr>
            <a:r>
              <a:rPr lang="en-US" dirty="0" smtClean="0"/>
              <a:t>Rev </a:t>
            </a:r>
            <a:r>
              <a:rPr lang="en-US" dirty="0" err="1"/>
              <a:t>Neurol</a:t>
            </a:r>
            <a:r>
              <a:rPr lang="en-US" dirty="0"/>
              <a:t> (Paris</a:t>
            </a:r>
            <a:r>
              <a:rPr lang="en-US" dirty="0" smtClean="0"/>
              <a:t>). </a:t>
            </a:r>
          </a:p>
          <a:p>
            <a:pPr marL="0" indent="0">
              <a:buNone/>
            </a:pPr>
            <a:r>
              <a:rPr lang="en-US" b="1" dirty="0" smtClean="0"/>
              <a:t>1965</a:t>
            </a:r>
            <a:r>
              <a:rPr lang="en-US" dirty="0" smtClean="0"/>
              <a:t> Jun;112(6</a:t>
            </a:r>
            <a:r>
              <a:rPr lang="en-US" dirty="0"/>
              <a:t>):568-79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056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CulebraA\Documents\LUGARESI\Elio Lugaresi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544" y="1629156"/>
            <a:ext cx="2724912" cy="359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5600" y="5791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       ELIO </a:t>
            </a:r>
            <a:r>
              <a:rPr lang="en-US" b="1" dirty="0">
                <a:solidFill>
                  <a:srgbClr val="0070C0"/>
                </a:solidFill>
              </a:rPr>
              <a:t>LUGARESI (1925-2015)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704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ELIO LUGARESI (1925-2015)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dirty="0" err="1" smtClean="0"/>
              <a:t>Lugaresi</a:t>
            </a:r>
            <a:r>
              <a:rPr lang="en-US" dirty="0" smtClean="0"/>
              <a:t> </a:t>
            </a:r>
            <a:r>
              <a:rPr lang="en-US" dirty="0"/>
              <a:t>E.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Snoring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Electroencephalography </a:t>
            </a:r>
            <a:r>
              <a:rPr lang="en-US" dirty="0"/>
              <a:t>and clinical </a:t>
            </a:r>
            <a:r>
              <a:rPr lang="en-US" dirty="0" smtClean="0"/>
              <a:t>neurophysiology. </a:t>
            </a:r>
          </a:p>
          <a:p>
            <a:pPr marL="0" indent="0">
              <a:buNone/>
            </a:pPr>
            <a:r>
              <a:rPr lang="en-US" b="1" dirty="0" smtClean="0"/>
              <a:t>1975</a:t>
            </a:r>
            <a:r>
              <a:rPr lang="en-US" dirty="0" smtClean="0"/>
              <a:t>;39:59-64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239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0" y="0"/>
            <a:ext cx="9372600" cy="7029450"/>
          </a:xfrm>
          <a:prstGeom prst="rect">
            <a:avLst/>
          </a:prstGeom>
          <a:solidFill>
            <a:schemeClr val="tx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  <a:p>
            <a:pPr>
              <a:spcBef>
                <a:spcPct val="50000"/>
              </a:spcBef>
            </a:pPr>
            <a:endParaRPr lang="en-US" sz="2400">
              <a:latin typeface="Book Antiqua" pitchFamily="18" charset="0"/>
            </a:endParaRPr>
          </a:p>
        </p:txBody>
      </p:sp>
      <p:pic>
        <p:nvPicPr>
          <p:cNvPr id="10243" name="Picture 3" descr="ronq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81000"/>
            <a:ext cx="52197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0636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nstructive sleep apnea sl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" y="0"/>
            <a:ext cx="9906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52537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bw side view nasal and throat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14600" y="274638"/>
            <a:ext cx="4170363" cy="5851525"/>
          </a:xfrm>
          <a:noFill/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219200" y="4191000"/>
            <a:ext cx="16002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20" tIns="45711" rIns="91420" bIns="4571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HYPOPHARYNX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2667000" y="3886200"/>
            <a:ext cx="609600" cy="76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293" name="AutoShape 5"/>
          <p:cNvCxnSpPr>
            <a:cxnSpLocks noChangeShapeType="1"/>
            <a:stCxn id="12291" idx="3"/>
            <a:endCxn id="12291" idx="3"/>
          </p:cNvCxnSpPr>
          <p:nvPr/>
        </p:nvCxnSpPr>
        <p:spPr bwMode="auto">
          <a:xfrm>
            <a:off x="2819400" y="4343400"/>
            <a:ext cx="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12294" name="AutoShape 6"/>
          <p:cNvCxnSpPr>
            <a:cxnSpLocks noChangeShapeType="1"/>
            <a:stCxn id="12292" idx="3"/>
            <a:endCxn id="12291" idx="3"/>
          </p:cNvCxnSpPr>
          <p:nvPr/>
        </p:nvCxnSpPr>
        <p:spPr bwMode="auto">
          <a:xfrm flipH="1">
            <a:off x="2819400" y="3924300"/>
            <a:ext cx="457200" cy="4191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762000" y="3200400"/>
            <a:ext cx="1752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20" tIns="45711" rIns="91420" bIns="4571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OROPHARYNX</a:t>
            </a:r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2667000" y="3200400"/>
            <a:ext cx="6096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2297" name="AutoShape 9"/>
          <p:cNvCxnSpPr>
            <a:cxnSpLocks noChangeShapeType="1"/>
            <a:endCxn id="12296" idx="3"/>
          </p:cNvCxnSpPr>
          <p:nvPr/>
        </p:nvCxnSpPr>
        <p:spPr bwMode="auto">
          <a:xfrm>
            <a:off x="2514600" y="3200400"/>
            <a:ext cx="762000" cy="76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12298" name="Rectangle 10"/>
          <p:cNvSpPr>
            <a:spLocks noChangeArrowheads="1"/>
          </p:cNvSpPr>
          <p:nvPr/>
        </p:nvSpPr>
        <p:spPr bwMode="auto">
          <a:xfrm>
            <a:off x="2667000" y="2667000"/>
            <a:ext cx="609600" cy="152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762000" y="2133600"/>
            <a:ext cx="1752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20" tIns="45711" rIns="91420" bIns="4571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NASOPHARYNX</a:t>
            </a:r>
          </a:p>
        </p:txBody>
      </p:sp>
      <p:cxnSp>
        <p:nvCxnSpPr>
          <p:cNvPr id="12300" name="AutoShape 12"/>
          <p:cNvCxnSpPr>
            <a:cxnSpLocks noChangeShapeType="1"/>
          </p:cNvCxnSpPr>
          <p:nvPr/>
        </p:nvCxnSpPr>
        <p:spPr bwMode="auto">
          <a:xfrm>
            <a:off x="2514600" y="3200400"/>
            <a:ext cx="0" cy="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cxnSp>
        <p:nvCxnSpPr>
          <p:cNvPr id="12301" name="AutoShape 13"/>
          <p:cNvCxnSpPr>
            <a:cxnSpLocks noChangeShapeType="1"/>
            <a:stCxn id="12298" idx="3"/>
            <a:endCxn id="12299" idx="3"/>
          </p:cNvCxnSpPr>
          <p:nvPr/>
        </p:nvCxnSpPr>
        <p:spPr bwMode="auto">
          <a:xfrm flipH="1" flipV="1">
            <a:off x="2514600" y="2286000"/>
            <a:ext cx="762000" cy="45720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</p:cxnSp>
      <p:sp>
        <p:nvSpPr>
          <p:cNvPr id="12302" name="Oval 14"/>
          <p:cNvSpPr>
            <a:spLocks noChangeArrowheads="1"/>
          </p:cNvSpPr>
          <p:nvPr/>
        </p:nvSpPr>
        <p:spPr bwMode="auto">
          <a:xfrm>
            <a:off x="4876800" y="3200400"/>
            <a:ext cx="457200" cy="152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4267200" y="3352800"/>
            <a:ext cx="9906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1420" tIns="45711" rIns="91420" bIns="45711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Verdana" pitchFamily="34" charset="0"/>
              </a:rPr>
              <a:t>TONGUE</a:t>
            </a:r>
          </a:p>
        </p:txBody>
      </p:sp>
    </p:spTree>
    <p:extLst>
      <p:ext uri="{BB962C8B-B14F-4D97-AF65-F5344CB8AC3E}">
        <p14:creationId xmlns:p14="http://schemas.microsoft.com/office/powerpoint/2010/main" val="1346500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2" name="Picture 2" descr="slid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025" y="0"/>
            <a:ext cx="4679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54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musculo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0"/>
            <a:ext cx="7343775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7247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AROUSAL RESPONSE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4400" b="1" dirty="0" smtClean="0">
              <a:solidFill>
                <a:srgbClr val="33CC33"/>
              </a:solidFill>
            </a:endParaRPr>
          </a:p>
          <a:p>
            <a:pPr eaLnBrk="1" hangingPunct="1">
              <a:buFontTx/>
              <a:buNone/>
            </a:pPr>
            <a:r>
              <a:rPr lang="en-US" sz="3600" b="1" dirty="0" smtClean="0"/>
              <a:t>Arousal response is associated with</a:t>
            </a:r>
          </a:p>
          <a:p>
            <a:pPr lvl="1" eaLnBrk="1" hangingPunct="1"/>
            <a:r>
              <a:rPr lang="en-US" b="1" dirty="0" smtClean="0"/>
              <a:t>Sympathetic surges</a:t>
            </a:r>
          </a:p>
          <a:p>
            <a:pPr lvl="2" eaLnBrk="1" hangingPunct="1"/>
            <a:r>
              <a:rPr lang="en-US" dirty="0" smtClean="0"/>
              <a:t>at termination of sleep apnea events</a:t>
            </a:r>
          </a:p>
          <a:p>
            <a:pPr lvl="2" eaLnBrk="1" hangingPunct="1"/>
            <a:r>
              <a:rPr lang="en-US" dirty="0" smtClean="0"/>
              <a:t>more active in REM sleep</a:t>
            </a:r>
          </a:p>
          <a:p>
            <a:pPr lvl="2" eaLnBrk="1" hangingPunct="1"/>
            <a:r>
              <a:rPr lang="en-US" dirty="0" smtClean="0"/>
              <a:t>decline in SWS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sz="4400" b="1" dirty="0" smtClean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11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C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0850"/>
            <a:ext cx="9144000" cy="595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3994710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SLEEP APNEA PREVALENCE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Sleep apnea syndrome of moderate to severe intensity affects </a:t>
            </a:r>
          </a:p>
          <a:p>
            <a:pPr lvl="1"/>
            <a:r>
              <a:rPr lang="en-US" dirty="0" smtClean="0"/>
              <a:t>17%  of 50-70 year-old men </a:t>
            </a:r>
          </a:p>
          <a:p>
            <a:pPr lvl="1"/>
            <a:r>
              <a:rPr lang="en-US" dirty="0" smtClean="0"/>
              <a:t>   9% of 50-70 year-old women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2">
              <a:buNone/>
            </a:pPr>
            <a:r>
              <a:rPr lang="en-US" b="1" dirty="0" err="1" smtClean="0">
                <a:solidFill>
                  <a:srgbClr val="FF0000"/>
                </a:solidFill>
              </a:rPr>
              <a:t>Peppard</a:t>
            </a:r>
            <a:r>
              <a:rPr lang="en-US" b="1" dirty="0" smtClean="0">
                <a:solidFill>
                  <a:srgbClr val="FF0000"/>
                </a:solidFill>
              </a:rPr>
              <a:t> PE et al. Am J </a:t>
            </a:r>
            <a:r>
              <a:rPr lang="en-US" b="1" dirty="0" err="1" smtClean="0">
                <a:solidFill>
                  <a:srgbClr val="FF0000"/>
                </a:solidFill>
              </a:rPr>
              <a:t>Epidemiol</a:t>
            </a:r>
            <a:r>
              <a:rPr lang="en-US" b="1" dirty="0" smtClean="0">
                <a:solidFill>
                  <a:srgbClr val="FF0000"/>
                </a:solidFill>
              </a:rPr>
              <a:t> 2013 </a:t>
            </a:r>
          </a:p>
          <a:p>
            <a:pPr lvl="2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 lvl="2">
              <a:buNone/>
            </a:pPr>
            <a:endParaRPr lang="en-US" b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0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CLINICAL ASPECTS OF OBSTRUCTIVE SLEEP APNEA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Obstructive sleep apnea is a risk factor for 	cardiovascular disease and stroke.</a:t>
            </a:r>
          </a:p>
          <a:p>
            <a:endParaRPr lang="en-US" dirty="0" smtClean="0"/>
          </a:p>
          <a:p>
            <a:pPr lvl="2">
              <a:buFontTx/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	</a:t>
            </a:r>
            <a:r>
              <a:rPr lang="en-US" sz="2000" b="1" dirty="0" err="1" smtClean="0">
                <a:solidFill>
                  <a:srgbClr val="FF0000"/>
                </a:solidFill>
              </a:rPr>
              <a:t>Culebras</a:t>
            </a:r>
            <a:r>
              <a:rPr lang="en-US" sz="2000" b="1" dirty="0" smtClean="0">
                <a:solidFill>
                  <a:srgbClr val="FF0000"/>
                </a:solidFill>
              </a:rPr>
              <a:t> A. Overview of sleep and stroke. In: </a:t>
            </a:r>
            <a:r>
              <a:rPr lang="en-US" sz="2000" b="1" dirty="0" err="1" smtClean="0">
                <a:solidFill>
                  <a:srgbClr val="FF0000"/>
                </a:solidFill>
              </a:rPr>
              <a:t>Culebras</a:t>
            </a:r>
            <a:r>
              <a:rPr lang="en-US" sz="2000" b="1" dirty="0" smtClean="0">
                <a:solidFill>
                  <a:srgbClr val="FF0000"/>
                </a:solidFill>
              </a:rPr>
              <a:t> A, editor. Sleep, stroke and cardiovascular disease. Cambridge University Press, 2013, p 1.</a:t>
            </a:r>
            <a:endParaRPr lang="en-US" sz="2000" b="1" dirty="0" smtClean="0"/>
          </a:p>
          <a:p>
            <a:pPr lvl="2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006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leep, Stroke and Cardiovascular Disease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52600"/>
            <a:ext cx="3048000" cy="419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543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RISK OF STROKE AND OTHER CONDITIONS IN SLEEP APNEA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endParaRPr lang="en-US" dirty="0">
              <a:ea typeface="Calibri"/>
              <a:cs typeface="Times New Roman"/>
            </a:endParaRP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0" y="1828800"/>
            <a:ext cx="5969000" cy="320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045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1513" y="1404938"/>
            <a:ext cx="7807325" cy="4822825"/>
          </a:xfrm>
        </p:spPr>
        <p:txBody>
          <a:bodyPr lIns="0" tIns="0" rIns="0" bIns="0"/>
          <a:lstStyle/>
          <a:p>
            <a:pPr marL="431800" indent="-323850" defTabSz="457200" eaLnBrk="1" hangingPunct="1"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9725" algn="l"/>
              </a:tabLst>
            </a:pPr>
            <a:endParaRPr lang="en-GB" b="1" dirty="0" smtClean="0">
              <a:solidFill>
                <a:srgbClr val="00CC00"/>
              </a:solidFill>
            </a:endParaRPr>
          </a:p>
          <a:p>
            <a:pPr marL="431800" indent="-323850" defTabSz="457200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9725" algn="l"/>
              </a:tabLst>
            </a:pPr>
            <a:r>
              <a:rPr lang="en-GB" dirty="0" smtClean="0"/>
              <a:t>The obstructive sleep </a:t>
            </a:r>
            <a:r>
              <a:rPr lang="en-GB" dirty="0" err="1" smtClean="0"/>
              <a:t>apnea</a:t>
            </a:r>
            <a:r>
              <a:rPr lang="en-GB" dirty="0" smtClean="0"/>
              <a:t> syndrome significantly increases the risk of stroke or death from any cause, and the increase is independent of other risk factors, including hypertension</a:t>
            </a:r>
          </a:p>
          <a:p>
            <a:pPr marL="431800" indent="-323850" defTabSz="457200" eaLnBrk="1" hangingPunct="1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9725" algn="l"/>
              </a:tabLst>
            </a:pPr>
            <a:endParaRPr lang="en-GB" dirty="0" smtClean="0"/>
          </a:p>
          <a:p>
            <a:pPr marL="862013" lvl="1" defTabSz="457200" eaLnBrk="1" hangingPunct="1"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5713" algn="l"/>
                <a:tab pos="5791200" algn="l"/>
                <a:tab pos="6515100" algn="l"/>
                <a:tab pos="7235825" algn="l"/>
                <a:tab pos="7959725" algn="l"/>
              </a:tabLst>
            </a:pPr>
            <a:r>
              <a:rPr lang="en-GB" dirty="0" smtClean="0"/>
              <a:t>		</a:t>
            </a:r>
            <a:r>
              <a:rPr lang="en-GB" sz="2000" dirty="0" err="1" smtClean="0">
                <a:solidFill>
                  <a:srgbClr val="FF0000"/>
                </a:solidFill>
              </a:rPr>
              <a:t>Yaggi</a:t>
            </a:r>
            <a:r>
              <a:rPr lang="en-GB" sz="2000" dirty="0" smtClean="0">
                <a:solidFill>
                  <a:srgbClr val="FF0000"/>
                </a:solidFill>
              </a:rPr>
              <a:t> et al. N </a:t>
            </a:r>
            <a:r>
              <a:rPr lang="en-GB" sz="2000" dirty="0" err="1" smtClean="0">
                <a:solidFill>
                  <a:srgbClr val="FF0000"/>
                </a:solidFill>
              </a:rPr>
              <a:t>Engl</a:t>
            </a:r>
            <a:r>
              <a:rPr lang="en-GB" sz="2000" dirty="0" smtClean="0">
                <a:solidFill>
                  <a:srgbClr val="FF0000"/>
                </a:solidFill>
              </a:rPr>
              <a:t> J Med 2005;353:2034-2041</a:t>
            </a: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7086600"/>
            <a:ext cx="2386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  <a:ea typeface="MS Mincho" pitchFamily="49" charset="-128"/>
                <a:cs typeface="Times New Roman" pitchFamily="18" charset="0"/>
              </a:rPr>
              <a:t>SLEEP APNEA AND STROKE </a:t>
            </a:r>
          </a:p>
        </p:txBody>
      </p:sp>
    </p:spTree>
    <p:extLst>
      <p:ext uri="{BB962C8B-B14F-4D97-AF65-F5344CB8AC3E}">
        <p14:creationId xmlns:p14="http://schemas.microsoft.com/office/powerpoint/2010/main" val="155574362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25438" y="381000"/>
            <a:ext cx="8494712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defTabSz="828675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4313" algn="l"/>
                <a:tab pos="7221538" algn="l"/>
                <a:tab pos="7880350" algn="l"/>
              </a:tabLst>
            </a:pPr>
            <a:r>
              <a:rPr lang="en-GB" sz="1500" b="1">
                <a:solidFill>
                  <a:srgbClr val="FFFFFF"/>
                </a:solidFill>
              </a:rPr>
              <a:t>Kaplan-Meier Estimates of the Probability of Event-free Survival among Patients with the Obstructive Sleep Apnea Syndrome and Controls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371600" y="5943600"/>
            <a:ext cx="3917950" cy="16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defTabSz="828675">
              <a:lnSpc>
                <a:spcPct val="97000"/>
              </a:lnSpc>
              <a:buClr>
                <a:srgbClr val="FFFFFF"/>
              </a:buClr>
              <a:buSzPct val="45000"/>
              <a:buFont typeface="StarSymbol" charset="0"/>
              <a:buNone/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</a:pPr>
            <a:r>
              <a:rPr lang="en-GB" sz="1100" b="1">
                <a:solidFill>
                  <a:srgbClr val="FFFFFF"/>
                </a:solidFill>
              </a:rPr>
              <a:t>Yaggi, H. et al. N Engl J Med 2005;353:2034-2041</a:t>
            </a:r>
          </a:p>
        </p:txBody>
      </p:sp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1900" y="6270625"/>
            <a:ext cx="2386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82713" y="979488"/>
            <a:ext cx="6383337" cy="489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8" name="Text Box 7"/>
          <p:cNvSpPr txBox="1">
            <a:spLocks noChangeArrowheads="1"/>
          </p:cNvSpPr>
          <p:nvPr/>
        </p:nvSpPr>
        <p:spPr bwMode="auto">
          <a:xfrm>
            <a:off x="1889125" y="5675313"/>
            <a:ext cx="42830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8919" name="Text Box 8"/>
          <p:cNvSpPr txBox="1">
            <a:spLocks noChangeArrowheads="1"/>
          </p:cNvSpPr>
          <p:nvPr/>
        </p:nvSpPr>
        <p:spPr bwMode="auto">
          <a:xfrm>
            <a:off x="1812925" y="5599113"/>
            <a:ext cx="4130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b="1">
                <a:solidFill>
                  <a:srgbClr val="FF0000"/>
                </a:solidFill>
              </a:rPr>
              <a:t>Yaggi et al. 2005</a:t>
            </a:r>
            <a:endParaRPr lang="en-US" sz="16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7685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800" b="1" dirty="0" smtClean="0">
                <a:solidFill>
                  <a:srgbClr val="00CC00"/>
                </a:solidFill>
                <a:ea typeface="MS Mincho" pitchFamily="49" charset="-128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00CC00"/>
                </a:solidFill>
                <a:ea typeface="MS Mincho" pitchFamily="49" charset="-128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00CC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rgbClr val="0070C0"/>
                </a:solidFill>
                <a:ea typeface="MS Mincho" pitchFamily="49" charset="-128"/>
                <a:cs typeface="Times New Roman" pitchFamily="18" charset="0"/>
              </a:rPr>
              <a:t>SLEEP APNEA AND STROKE</a:t>
            </a:r>
            <a:r>
              <a:rPr lang="en-US" sz="3200" b="1" dirty="0" smtClean="0">
                <a:solidFill>
                  <a:schemeClr val="accent2"/>
                </a:solidFill>
                <a:ea typeface="MS Mincho" pitchFamily="49" charset="-128"/>
                <a:cs typeface="Times New Roman" pitchFamily="18" charset="0"/>
              </a:rPr>
              <a:t/>
            </a:r>
            <a:br>
              <a:rPr lang="en-US" sz="3200" b="1" dirty="0" smtClean="0">
                <a:solidFill>
                  <a:schemeClr val="accent2"/>
                </a:solidFill>
                <a:ea typeface="MS Mincho" pitchFamily="49" charset="-128"/>
                <a:cs typeface="Times New Roman" pitchFamily="18" charset="0"/>
              </a:rPr>
            </a:br>
            <a:r>
              <a:rPr lang="en-US" sz="3200" b="1" dirty="0" smtClean="0">
                <a:solidFill>
                  <a:schemeClr val="accent2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4800" b="1" dirty="0" smtClean="0">
                <a:solidFill>
                  <a:srgbClr val="00CC00"/>
                </a:solidFill>
                <a:ea typeface="MS Mincho" pitchFamily="49" charset="-128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00CC00"/>
                </a:solidFill>
                <a:ea typeface="MS Mincho" pitchFamily="49" charset="-128"/>
                <a:cs typeface="Times New Roman" pitchFamily="18" charset="0"/>
              </a:rPr>
            </a:br>
            <a:endParaRPr lang="en-US" sz="4800" b="1" dirty="0" smtClean="0">
              <a:solidFill>
                <a:srgbClr val="00CC00"/>
              </a:solidFill>
              <a:ea typeface="MS Mincho" pitchFamily="49" charset="-128"/>
              <a:cs typeface="Times New Roman" pitchFamily="18" charset="0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b="1" dirty="0" smtClean="0">
                <a:solidFill>
                  <a:srgbClr val="333399"/>
                </a:solidFill>
                <a:ea typeface="MS Mincho" pitchFamily="49" charset="-128"/>
                <a:cs typeface="Times New Roman" pitchFamily="18" charset="0"/>
              </a:rPr>
              <a:t>Sleep Heart Health Study</a:t>
            </a:r>
            <a:endParaRPr lang="en-US" sz="1600" b="1" dirty="0" smtClean="0">
              <a:solidFill>
                <a:srgbClr val="00CC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sz="7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5,422 </a:t>
            </a:r>
            <a:r>
              <a:rPr lang="en-US" sz="1800" dirty="0" smtClean="0">
                <a:ea typeface="MS Mincho" pitchFamily="49" charset="-128"/>
                <a:cs typeface="Times New Roman" pitchFamily="18" charset="0"/>
              </a:rPr>
              <a:t>participants without stroke at baseline, untreated for sleep apnea were followed for a median of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8.7</a:t>
            </a:r>
            <a:r>
              <a:rPr lang="en-US" sz="1800" dirty="0" smtClean="0">
                <a:ea typeface="MS Mincho" pitchFamily="49" charset="-128"/>
                <a:cs typeface="Times New Roman" pitchFamily="18" charset="0"/>
              </a:rPr>
              <a:t> years.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193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ischemic strokes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were observed.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Significant positive association between ischemic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stroke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and OA was observed in men (P value for linear trend: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P = 0.016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). </a:t>
            </a:r>
          </a:p>
          <a:p>
            <a:pPr marL="0" indent="0"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Men in the highest OA quartile (&gt;19) had an adjusted hazard ratio of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2.86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(95% confidence interval, 1.1-7.4). </a:t>
            </a:r>
          </a:p>
          <a:p>
            <a:pPr eaLnBrk="1" hangingPunct="1">
              <a:lnSpc>
                <a:spcPct val="80000"/>
              </a:lnSpc>
            </a:pPr>
            <a:endParaRPr lang="en-US" sz="1800" b="1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b="1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CONCLUSIONS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: The strong adjusted association between ischemic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stroke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and OA in community-dwelling men with </a:t>
            </a:r>
            <a:r>
              <a:rPr lang="en-US" sz="1800" dirty="0" smtClean="0">
                <a:solidFill>
                  <a:srgbClr val="0000FF"/>
                </a:solidFill>
                <a:ea typeface="MS Mincho" pitchFamily="49" charset="-128"/>
                <a:cs typeface="Times New Roman" pitchFamily="18" charset="0"/>
              </a:rPr>
              <a:t>mild to moderate sleep apnea</a:t>
            </a:r>
            <a:r>
              <a:rPr lang="en-US" sz="1800" dirty="0" smtClean="0">
                <a:solidFill>
                  <a:srgbClr val="000000"/>
                </a:solidFill>
                <a:ea typeface="MS Mincho" pitchFamily="49" charset="-128"/>
                <a:cs typeface="Times New Roman" pitchFamily="18" charset="0"/>
              </a:rPr>
              <a:t> suggests that this is an appropriate target for future stroke prevention trials.</a:t>
            </a:r>
            <a:endParaRPr lang="en-US" sz="7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en-US" sz="700" dirty="0" smtClean="0">
              <a:solidFill>
                <a:srgbClr val="000000"/>
              </a:solidFill>
              <a:ea typeface="MS Mincho" pitchFamily="49" charset="-128"/>
              <a:cs typeface="Times New Roman" pitchFamily="18" charset="0"/>
            </a:endParaRPr>
          </a:p>
          <a:p>
            <a:pPr lvl="2" eaLnBrk="1" hangingPunct="1">
              <a:lnSpc>
                <a:spcPct val="80000"/>
              </a:lnSpc>
              <a:buNone/>
            </a:pPr>
            <a:r>
              <a:rPr lang="en-US" sz="1800" b="1" dirty="0" smtClean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Redline et al.  Am J </a:t>
            </a:r>
            <a:r>
              <a:rPr lang="en-US" sz="1800" b="1" dirty="0" err="1" smtClean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Respir</a:t>
            </a:r>
            <a:r>
              <a:rPr lang="en-US" sz="1800" b="1" dirty="0" smtClean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Crit</a:t>
            </a:r>
            <a:r>
              <a:rPr lang="en-US" sz="1800" b="1" dirty="0" smtClean="0">
                <a:solidFill>
                  <a:srgbClr val="FF0000"/>
                </a:solidFill>
                <a:ea typeface="MS Mincho" pitchFamily="49" charset="-128"/>
                <a:cs typeface="Times New Roman" pitchFamily="18" charset="0"/>
              </a:rPr>
              <a:t> Care Med. 2010;182:269-77</a:t>
            </a:r>
          </a:p>
        </p:txBody>
      </p:sp>
    </p:spTree>
    <p:extLst>
      <p:ext uri="{BB962C8B-B14F-4D97-AF65-F5344CB8AC3E}">
        <p14:creationId xmlns:p14="http://schemas.microsoft.com/office/powerpoint/2010/main" val="399862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YOUNG WOMEN WITH SLEEP APNEA HAVE MORE STROKES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latin typeface="Calibri"/>
                <a:ea typeface="Calibri"/>
                <a:cs typeface="Times New Roman"/>
              </a:rPr>
              <a:t>29,961 Chinese patients with sleep apnea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  <a:defRPr/>
            </a:pPr>
            <a:r>
              <a:rPr lang="en-US" sz="2800" dirty="0" smtClean="0">
                <a:latin typeface="Calibri"/>
                <a:ea typeface="Calibri"/>
                <a:cs typeface="Times New Roman"/>
              </a:rPr>
              <a:t>the </a:t>
            </a:r>
            <a:r>
              <a:rPr lang="en-US" sz="2800" u="sng" dirty="0" smtClean="0">
                <a:latin typeface="Calibri"/>
                <a:ea typeface="Calibri"/>
                <a:cs typeface="Times New Roman"/>
              </a:rPr>
              <a:t>sleep apnea </a:t>
            </a:r>
            <a:r>
              <a:rPr lang="en-US" sz="2800" dirty="0" smtClean="0">
                <a:latin typeface="Calibri"/>
                <a:ea typeface="Calibri"/>
                <a:cs typeface="Times New Roman"/>
              </a:rPr>
              <a:t>cohort had a higher stroke incidence compared with </a:t>
            </a:r>
            <a:r>
              <a:rPr lang="en-US" sz="2800" u="sng" dirty="0" smtClean="0">
                <a:latin typeface="Calibri"/>
                <a:ea typeface="Calibri"/>
                <a:cs typeface="Times New Roman"/>
              </a:rPr>
              <a:t>control subjects</a:t>
            </a:r>
          </a:p>
          <a:p>
            <a:pPr marL="22860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800" dirty="0" smtClean="0">
                <a:latin typeface="Calibri"/>
                <a:ea typeface="Calibri"/>
                <a:cs typeface="Times New Roman"/>
              </a:rPr>
              <a:t>		</a:t>
            </a:r>
            <a:r>
              <a:rPr lang="en-US" sz="2800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52.4 per 10,000</a:t>
            </a:r>
            <a:r>
              <a:rPr lang="en-US" sz="2800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2800" dirty="0" smtClean="0">
                <a:latin typeface="Calibri"/>
                <a:ea typeface="Calibri"/>
                <a:cs typeface="Times New Roman"/>
              </a:rPr>
              <a:t>person-years for men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57200" algn="l"/>
              </a:tabLst>
              <a:defRPr/>
            </a:pPr>
            <a:r>
              <a:rPr lang="en-US" sz="2800" dirty="0" smtClean="0">
                <a:latin typeface="Calibri"/>
                <a:ea typeface="Calibri"/>
                <a:cs typeface="Times New Roman"/>
              </a:rPr>
              <a:t>			</a:t>
            </a:r>
            <a:r>
              <a:rPr lang="en-US" sz="2800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61.7 per 10,000</a:t>
            </a:r>
            <a:r>
              <a:rPr lang="en-US" sz="2800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sz="2800" dirty="0" smtClean="0">
                <a:latin typeface="Calibri"/>
                <a:ea typeface="Calibri"/>
                <a:cs typeface="Times New Roman"/>
              </a:rPr>
              <a:t>person-years for women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57200" algn="l"/>
              </a:tabLst>
              <a:defRPr/>
            </a:pPr>
            <a:endParaRPr lang="en-US" sz="2800" dirty="0" smtClean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  <a:defRPr/>
            </a:pPr>
            <a:r>
              <a:rPr lang="en-US" sz="2800" dirty="0" smtClean="0">
                <a:latin typeface="Calibri"/>
                <a:ea typeface="Calibri"/>
                <a:cs typeface="Times New Roman"/>
              </a:rPr>
              <a:t>adjusted hazard ratio 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914400" algn="l"/>
              </a:tabLst>
              <a:defRPr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	</a:t>
            </a:r>
            <a:r>
              <a:rPr lang="en-US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men  1.21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dirty="0" smtClean="0">
                <a:latin typeface="Calibri"/>
                <a:ea typeface="Calibri"/>
                <a:cs typeface="Times New Roman"/>
              </a:rPr>
              <a:t>(95% CI: 1.01−1.24; p &lt; 0.05)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914400" algn="l"/>
              </a:tabLst>
              <a:defRPr/>
            </a:pPr>
            <a:r>
              <a:rPr lang="en-US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	</a:t>
            </a:r>
            <a:r>
              <a:rPr lang="en-US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women 1.44</a:t>
            </a:r>
            <a:r>
              <a:rPr lang="en-US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en-US" dirty="0" smtClean="0">
                <a:latin typeface="Calibri"/>
                <a:ea typeface="Calibri"/>
                <a:cs typeface="Times New Roman"/>
              </a:rPr>
              <a:t>(95% CI: 1.20−1.72; p &lt; 0.05)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			</a:t>
            </a:r>
            <a:r>
              <a:rPr lang="en-US" sz="2000" b="1" dirty="0" smtClean="0">
                <a:solidFill>
                  <a:srgbClr val="FF0000"/>
                </a:solidFill>
              </a:rPr>
              <a:t>Chang CC et al. Sleep Medicine 2014; 15:410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773978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YOUNG WOMEN WITH SLEEP APNEA HAVE MORE STROKES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57200" algn="l"/>
              </a:tabLst>
              <a:defRPr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Stratified by age the effects of sleep apnea on stroke risk in women decreased with age</a:t>
            </a:r>
          </a:p>
          <a:p>
            <a:pPr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457200" algn="l"/>
              </a:tabLst>
              <a:defRPr/>
            </a:pP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  <a:defRPr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	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adjusted HR: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4.90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, 95% CI: 1.93-12.4 for subgroup aged </a:t>
            </a:r>
            <a:r>
              <a:rPr lang="en-US" sz="2000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20-35 years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  <a:defRPr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	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adjusted HR: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1.64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, 95% CI: 1.01-2.65 for subgroup aged </a:t>
            </a:r>
            <a:r>
              <a:rPr lang="en-US" sz="2000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36-50 years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>
              <a:spcBef>
                <a:spcPts val="0"/>
              </a:spcBef>
              <a:spcAft>
                <a:spcPts val="0"/>
              </a:spcAft>
              <a:buFont typeface="Times New Roman"/>
              <a:buChar char="•"/>
              <a:tabLst>
                <a:tab pos="457200" algn="l"/>
              </a:tabLst>
              <a:defRPr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	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adjusted HR: </a:t>
            </a:r>
            <a:r>
              <a:rPr lang="en-US" sz="2000" b="1" dirty="0" smtClean="0">
                <a:solidFill>
                  <a:srgbClr val="0000FF"/>
                </a:solidFill>
                <a:latin typeface="Calibri"/>
                <a:ea typeface="Calibri"/>
                <a:cs typeface="Times New Roman"/>
              </a:rPr>
              <a:t>1.38</a:t>
            </a:r>
            <a:r>
              <a:rPr lang="en-US" sz="2000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,</a:t>
            </a:r>
            <a:r>
              <a:rPr lang="en-US" sz="2000" dirty="0" smtClean="0">
                <a:latin typeface="Calibri"/>
                <a:ea typeface="Calibri"/>
                <a:cs typeface="Times New Roman"/>
              </a:rPr>
              <a:t> 95% CI: 1.01-1.89 for subgroup aged </a:t>
            </a:r>
            <a:r>
              <a:rPr lang="en-US" sz="2000" b="1" dirty="0" smtClean="0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51-65 years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228600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228600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Calibri"/>
                <a:ea typeface="Calibri"/>
                <a:cs typeface="Times New Roman"/>
              </a:rPr>
              <a:t>CONCLUSION  young women with sleep apnea are at higher risk of stroke </a:t>
            </a: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			</a:t>
            </a:r>
            <a:r>
              <a:rPr lang="en-US" sz="2000" b="1" dirty="0" smtClean="0">
                <a:solidFill>
                  <a:srgbClr val="FF0000"/>
                </a:solidFill>
              </a:rPr>
              <a:t> Chang CC et al. Sleep Medicine 2014; 15:410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37683355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SLEEP APNEA AND PREGNANCY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EDITORIAL</a:t>
            </a:r>
            <a:r>
              <a:rPr lang="en-US" dirty="0"/>
              <a:t>. Sleep apnea and stroke in young women: the many faces of the disorder</a:t>
            </a:r>
          </a:p>
          <a:p>
            <a:pPr marL="914400" lvl="2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Culebras</a:t>
            </a:r>
            <a:r>
              <a:rPr lang="en-US" b="1" dirty="0">
                <a:solidFill>
                  <a:srgbClr val="FF0000"/>
                </a:solidFill>
              </a:rPr>
              <a:t> A. Sleep Medicine 2014;15:377</a:t>
            </a:r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pregnant women with sleep apnea placental hypoxia may precipitate a cascade of active factors from the placenta that generate profound effects on the maternal cardiovascular system causing hypertension, endothelial dysfunction, and preeclampsia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sz="2400" b="1" dirty="0" err="1" smtClean="0">
                <a:solidFill>
                  <a:srgbClr val="FF0000"/>
                </a:solidFill>
              </a:rPr>
              <a:t>Bourjeily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</a:rPr>
              <a:t>G, et al. </a:t>
            </a:r>
            <a:r>
              <a:rPr lang="en-US" sz="2400" b="1" dirty="0" smtClean="0">
                <a:solidFill>
                  <a:srgbClr val="FF0000"/>
                </a:solidFill>
              </a:rPr>
              <a:t>2011 Mar;32:175</a:t>
            </a:r>
            <a:endParaRPr lang="en-US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marL="0" indent="0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</a:t>
            </a:r>
            <a:r>
              <a:rPr lang="en-US" sz="1800" dirty="0">
                <a:solidFill>
                  <a:srgbClr val="FF0000"/>
                </a:solidFill>
              </a:rPr>
              <a:t>	</a:t>
            </a:r>
            <a:endParaRPr lang="en-US" sz="1800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6247933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Surges in blood pressure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Patent foramen </a:t>
            </a:r>
            <a:r>
              <a:rPr lang="en-US" sz="2400" dirty="0" err="1" smtClean="0"/>
              <a:t>ovale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Autoregulation</a:t>
            </a:r>
            <a:r>
              <a:rPr lang="en-US" sz="2400" dirty="0" smtClean="0"/>
              <a:t> failure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Hypercapnia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Hypercoagulability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779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AROUSAL RESPONSE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4400" b="1" dirty="0" smtClean="0">
              <a:solidFill>
                <a:srgbClr val="33CC33"/>
              </a:solidFill>
            </a:endParaRPr>
          </a:p>
          <a:p>
            <a:pPr eaLnBrk="1" hangingPunct="1">
              <a:buFontTx/>
              <a:buNone/>
            </a:pPr>
            <a:r>
              <a:rPr lang="en-US" sz="3600" b="1" dirty="0" smtClean="0"/>
              <a:t>Arousal response is associated with</a:t>
            </a:r>
          </a:p>
          <a:p>
            <a:pPr lvl="1" eaLnBrk="1" hangingPunct="1"/>
            <a:r>
              <a:rPr lang="en-US" b="1" dirty="0" smtClean="0"/>
              <a:t>Sympathetic surges</a:t>
            </a:r>
          </a:p>
          <a:p>
            <a:pPr lvl="2" eaLnBrk="1" hangingPunct="1"/>
            <a:r>
              <a:rPr lang="en-US" dirty="0" smtClean="0"/>
              <a:t>at termination of sleep apnea events</a:t>
            </a:r>
          </a:p>
          <a:p>
            <a:pPr lvl="2" eaLnBrk="1" hangingPunct="1"/>
            <a:r>
              <a:rPr lang="en-US" dirty="0" smtClean="0"/>
              <a:t>more active in REM sleep</a:t>
            </a:r>
          </a:p>
          <a:p>
            <a:pPr lvl="2" eaLnBrk="1" hangingPunct="1"/>
            <a:r>
              <a:rPr lang="en-US" dirty="0" smtClean="0"/>
              <a:t>decline in SWS</a:t>
            </a:r>
          </a:p>
          <a:p>
            <a:pPr lvl="2"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sz="4400" b="1" dirty="0" smtClean="0">
              <a:solidFill>
                <a:srgbClr val="00CC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29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 hidden="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8195" name="Rectangle 3" descr="C004"/>
          <p:cNvSpPr>
            <a:spLocks noGrp="1" noChangeAspect="1" noChangeArrowheads="1"/>
          </p:cNvSpPr>
          <p:nvPr isPhoto="1"/>
        </p:nvSpPr>
        <p:spPr bwMode="auto">
          <a:xfrm>
            <a:off x="765175" y="0"/>
            <a:ext cx="7612063" cy="68580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2773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Surges in blood pressure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Patent foramen </a:t>
            </a:r>
            <a:r>
              <a:rPr lang="en-US" sz="2400" dirty="0" err="1" smtClean="0"/>
              <a:t>ovale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Autoregulation</a:t>
            </a:r>
            <a:r>
              <a:rPr lang="en-US" sz="2400" dirty="0" smtClean="0"/>
              <a:t> failure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Hypercapnia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Hypercoagulability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03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chemeClr val="accent2"/>
                </a:solidFill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HYPERTENSION AT TERMINATION OF APNEA</a:t>
            </a:r>
            <a:r>
              <a:rPr lang="en-US" sz="3600" b="1" dirty="0" smtClean="0">
                <a:solidFill>
                  <a:schemeClr val="accent2"/>
                </a:solidFill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</a:rPr>
            </a:br>
            <a:endParaRPr lang="en-US" sz="3600" b="1" dirty="0" smtClean="0">
              <a:solidFill>
                <a:schemeClr val="accent2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marL="914400" lvl="2" indent="0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Transient BP elevations (&gt;200 mm/Hg sys) have been recorded during the recovery phase from sleep apnea, particularly in REM sleep</a:t>
            </a:r>
          </a:p>
        </p:txBody>
      </p:sp>
    </p:spTree>
    <p:extLst>
      <p:ext uri="{BB962C8B-B14F-4D97-AF65-F5344CB8AC3E}">
        <p14:creationId xmlns:p14="http://schemas.microsoft.com/office/powerpoint/2010/main" val="2810867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APNEA AND SUSTAINED HYPERTENSION</a:t>
            </a:r>
            <a:endParaRPr lang="en-US" sz="4000" b="1" dirty="0" smtClean="0">
              <a:solidFill>
                <a:srgbClr val="0070C0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en-US" b="1" smtClean="0"/>
          </a:p>
          <a:p>
            <a:pPr lvl="2" eaLnBrk="1" hangingPunct="1"/>
            <a:r>
              <a:rPr lang="en-US" smtClean="0"/>
              <a:t>Sleep Heart Health Study</a:t>
            </a:r>
          </a:p>
          <a:p>
            <a:pPr lvl="2" eaLnBrk="1" hangingPunct="1"/>
            <a:r>
              <a:rPr lang="en-US" smtClean="0"/>
              <a:t>Wisconsin study</a:t>
            </a:r>
          </a:p>
          <a:p>
            <a:pPr lvl="2" eaLnBrk="1" hangingPunct="1"/>
            <a:r>
              <a:rPr lang="en-US" smtClean="0"/>
              <a:t>Toronto study</a:t>
            </a:r>
          </a:p>
          <a:p>
            <a:pPr lvl="2" eaLnBrk="1" hangingPunct="1"/>
            <a:r>
              <a:rPr lang="en-US" smtClean="0"/>
              <a:t>…and more</a:t>
            </a:r>
          </a:p>
        </p:txBody>
      </p:sp>
    </p:spTree>
    <p:extLst>
      <p:ext uri="{BB962C8B-B14F-4D97-AF65-F5344CB8AC3E}">
        <p14:creationId xmlns:p14="http://schemas.microsoft.com/office/powerpoint/2010/main" val="11039368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SLEEP HEART HEALTH STUDY</a:t>
            </a:r>
            <a:r>
              <a:rPr lang="en-US" sz="3200" b="1" dirty="0" smtClean="0">
                <a:solidFill>
                  <a:srgbClr val="002060"/>
                </a:solidFill>
              </a:rPr>
              <a:t/>
            </a:r>
            <a:br>
              <a:rPr lang="en-US" sz="3200" b="1" dirty="0" smtClean="0">
                <a:solidFill>
                  <a:srgbClr val="002060"/>
                </a:solidFill>
              </a:rPr>
            </a:br>
            <a:endParaRPr lang="en-US" sz="3200" b="1" dirty="0" smtClean="0">
              <a:solidFill>
                <a:srgbClr val="002060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en-US" smtClean="0"/>
          </a:p>
          <a:p>
            <a:pPr lvl="2" eaLnBrk="1" hangingPunct="1"/>
            <a:r>
              <a:rPr lang="en-US" smtClean="0"/>
              <a:t>The Sleep Heart Health Study studied 6,132 subjects with home polysomnography</a:t>
            </a:r>
          </a:p>
          <a:p>
            <a:pPr lvl="2" eaLnBrk="1" hangingPunct="1"/>
            <a:r>
              <a:rPr lang="en-US" smtClean="0"/>
              <a:t>The results showed a dose-response relationship between severity of SDB and HTN</a:t>
            </a:r>
          </a:p>
          <a:p>
            <a:pPr lvl="2" eaLnBrk="1" hangingPunct="1">
              <a:buFontTx/>
              <a:buNone/>
            </a:pPr>
            <a:endParaRPr lang="en-US" smtClean="0"/>
          </a:p>
          <a:p>
            <a:pPr lvl="4" eaLnBrk="1" hangingPunct="1">
              <a:buFontTx/>
              <a:buNone/>
            </a:pPr>
            <a:r>
              <a:rPr lang="en-US" sz="1800" b="1" smtClean="0">
                <a:solidFill>
                  <a:srgbClr val="FF3300"/>
                </a:solidFill>
              </a:rPr>
              <a:t> Nieto et al. JAMA 2000;283:1829</a:t>
            </a:r>
          </a:p>
        </p:txBody>
      </p:sp>
    </p:spTree>
    <p:extLst>
      <p:ext uri="{BB962C8B-B14F-4D97-AF65-F5344CB8AC3E}">
        <p14:creationId xmlns:p14="http://schemas.microsoft.com/office/powerpoint/2010/main" val="449786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SLEEP HEART HEALTH STUDY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2075" tIns="46038" rIns="92075" bIns="46038"/>
          <a:lstStyle/>
          <a:p>
            <a:pPr eaLnBrk="1" hangingPunct="1">
              <a:buFontTx/>
              <a:buNone/>
            </a:pPr>
            <a:endParaRPr lang="en-US" b="1" dirty="0" smtClean="0"/>
          </a:p>
          <a:p>
            <a:pPr lvl="2" eaLnBrk="1" hangingPunct="1"/>
            <a:r>
              <a:rPr lang="en-US" dirty="0" smtClean="0"/>
              <a:t>Adjusted odds of HTN (&gt;140/90) increased steadily with AHI </a:t>
            </a:r>
            <a:r>
              <a:rPr lang="en-US" u="sng" dirty="0" smtClean="0"/>
              <a:t>&gt;</a:t>
            </a:r>
            <a:r>
              <a:rPr lang="en-US" dirty="0" smtClean="0"/>
              <a:t>15</a:t>
            </a:r>
          </a:p>
          <a:p>
            <a:pPr lvl="2" eaLnBrk="1" hangingPunct="1"/>
            <a:r>
              <a:rPr lang="en-US" dirty="0" smtClean="0"/>
              <a:t>For very high AHI values, odds ratios were 2 or higher</a:t>
            </a:r>
          </a:p>
          <a:p>
            <a:pPr lvl="2" eaLnBrk="1" hangingPunct="1"/>
            <a:r>
              <a:rPr lang="en-US" dirty="0" smtClean="0"/>
              <a:t>A similar relation was obtained using </a:t>
            </a:r>
            <a:r>
              <a:rPr lang="en-US" dirty="0" err="1" smtClean="0"/>
              <a:t>desats</a:t>
            </a:r>
            <a:r>
              <a:rPr lang="en-US" dirty="0" smtClean="0"/>
              <a:t> &lt;90% as the reference parameter</a:t>
            </a:r>
          </a:p>
          <a:p>
            <a:pPr lvl="4" eaLnBrk="1" hangingPunct="1">
              <a:buFontTx/>
              <a:buNone/>
            </a:pPr>
            <a:r>
              <a:rPr lang="en-US" dirty="0" smtClean="0"/>
              <a:t> </a:t>
            </a:r>
            <a:r>
              <a:rPr lang="en-US" sz="1800" b="1" dirty="0" smtClean="0">
                <a:solidFill>
                  <a:srgbClr val="FF3300"/>
                </a:solidFill>
              </a:rPr>
              <a:t>Nieto et al. JAMA 2000;283:1829</a:t>
            </a:r>
          </a:p>
        </p:txBody>
      </p:sp>
    </p:spTree>
    <p:extLst>
      <p:ext uri="{BB962C8B-B14F-4D97-AF65-F5344CB8AC3E}">
        <p14:creationId xmlns:p14="http://schemas.microsoft.com/office/powerpoint/2010/main" val="3782247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-38100"/>
            <a:ext cx="47244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5541442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Surges in blood pressure</a:t>
            </a:r>
          </a:p>
          <a:p>
            <a:pPr lvl="1">
              <a:lnSpc>
                <a:spcPct val="80000"/>
              </a:lnSpc>
            </a:pPr>
            <a:r>
              <a:rPr lang="en-US" sz="2400" dirty="0">
                <a:solidFill>
                  <a:srgbClr val="FF0000"/>
                </a:solidFill>
              </a:rPr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Patent foramen </a:t>
            </a:r>
            <a:r>
              <a:rPr lang="en-US" sz="2400" dirty="0" err="1" smtClean="0"/>
              <a:t>ovale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Hypercapnia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Hypercoagulability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0164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>
                <a:solidFill>
                  <a:srgbClr val="0070C0"/>
                </a:solidFill>
              </a:rPr>
              <a:t>SLEEP APNEA AND ATRIAL FIBRILLATION</a:t>
            </a:r>
            <a:endParaRPr lang="en-US" sz="3200" b="1" dirty="0" smtClean="0">
              <a:solidFill>
                <a:srgbClr val="002060"/>
              </a:solidFill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u="sng" dirty="0" smtClean="0"/>
              <a:t>Obesity</a:t>
            </a:r>
            <a:r>
              <a:rPr lang="en-US" dirty="0" smtClean="0"/>
              <a:t> and the magnitude of </a:t>
            </a:r>
            <a:r>
              <a:rPr lang="en-US" u="sng" dirty="0" smtClean="0"/>
              <a:t>nocturnal oxygen </a:t>
            </a:r>
            <a:r>
              <a:rPr lang="en-US" u="sng" dirty="0" err="1" smtClean="0"/>
              <a:t>desaturation</a:t>
            </a:r>
            <a:r>
              <a:rPr lang="en-US" dirty="0" smtClean="0"/>
              <a:t> are independent risk factors for AF in individuals &lt;65 years of age.</a:t>
            </a:r>
          </a:p>
          <a:p>
            <a:pPr eaLnBrk="1" hangingPunct="1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		</a:t>
            </a:r>
            <a:r>
              <a:rPr lang="en-US" sz="2000" b="1" dirty="0" err="1" smtClean="0">
                <a:solidFill>
                  <a:srgbClr val="FF0000"/>
                </a:solidFill>
              </a:rPr>
              <a:t>Gami</a:t>
            </a:r>
            <a:r>
              <a:rPr lang="en-US" sz="2000" b="1" dirty="0" smtClean="0">
                <a:solidFill>
                  <a:srgbClr val="FF0000"/>
                </a:solidFill>
              </a:rPr>
              <a:t> AS. Sleep apnea and </a:t>
            </a:r>
            <a:r>
              <a:rPr lang="en-US" sz="2000" b="1" dirty="0" err="1" smtClean="0">
                <a:solidFill>
                  <a:srgbClr val="FF0000"/>
                </a:solidFill>
              </a:rPr>
              <a:t>atrial</a:t>
            </a:r>
            <a:r>
              <a:rPr lang="en-US" sz="2000" b="1" dirty="0" smtClean="0">
                <a:solidFill>
                  <a:srgbClr val="FF0000"/>
                </a:solidFill>
              </a:rPr>
              <a:t> fibrillation. In: </a:t>
            </a:r>
            <a:r>
              <a:rPr lang="en-US" sz="2000" b="1" dirty="0" err="1" smtClean="0">
                <a:solidFill>
                  <a:srgbClr val="FF0000"/>
                </a:solidFill>
              </a:rPr>
              <a:t>Culebras</a:t>
            </a:r>
            <a:r>
              <a:rPr lang="en-US" sz="2000" b="1" dirty="0" smtClean="0">
                <a:solidFill>
                  <a:srgbClr val="FF0000"/>
                </a:solidFill>
              </a:rPr>
              <a:t> A, editor. 	Sleep, stroke and cardiovascular disease. Cambridge University 	Press, 2013, p 81.</a:t>
            </a:r>
          </a:p>
          <a:p>
            <a:pPr eaLnBrk="1" hangingPunct="1"/>
            <a:r>
              <a:rPr lang="en-US" dirty="0" smtClean="0"/>
              <a:t>OSA is a </a:t>
            </a:r>
            <a:r>
              <a:rPr lang="en-US" dirty="0" err="1" smtClean="0"/>
              <a:t>univariate</a:t>
            </a:r>
            <a:r>
              <a:rPr lang="en-US" dirty="0" smtClean="0"/>
              <a:t> predictor of AF [</a:t>
            </a:r>
            <a:r>
              <a:rPr lang="en-US" dirty="0" smtClean="0">
                <a:solidFill>
                  <a:srgbClr val="0000FF"/>
                </a:solidFill>
              </a:rPr>
              <a:t>hazard ratio 2.18</a:t>
            </a:r>
            <a:r>
              <a:rPr lang="en-US" dirty="0" smtClean="0"/>
              <a:t>, (95% CI, 1.34 to 3.54)]</a:t>
            </a:r>
          </a:p>
          <a:p>
            <a:pPr lvl="2" eaLnBrk="1" hangingPunct="1">
              <a:buFontTx/>
              <a:buNone/>
            </a:pPr>
            <a:r>
              <a:rPr lang="en-US" sz="2000" b="1" dirty="0" err="1" smtClean="0">
                <a:solidFill>
                  <a:srgbClr val="FF3300"/>
                </a:solidFill>
              </a:rPr>
              <a:t>Gami</a:t>
            </a:r>
            <a:r>
              <a:rPr lang="en-US" sz="2000" b="1" dirty="0" smtClean="0">
                <a:solidFill>
                  <a:srgbClr val="FF3300"/>
                </a:solidFill>
              </a:rPr>
              <a:t> AS. J Am </a:t>
            </a:r>
            <a:r>
              <a:rPr lang="en-US" sz="2000" b="1" dirty="0" err="1" smtClean="0">
                <a:solidFill>
                  <a:srgbClr val="FF3300"/>
                </a:solidFill>
              </a:rPr>
              <a:t>Coll</a:t>
            </a:r>
            <a:r>
              <a:rPr lang="en-US" sz="2000" b="1" dirty="0" smtClean="0">
                <a:solidFill>
                  <a:srgbClr val="FF3300"/>
                </a:solidFill>
              </a:rPr>
              <a:t> </a:t>
            </a:r>
            <a:r>
              <a:rPr lang="en-US" sz="2000" b="1" dirty="0" err="1" smtClean="0">
                <a:solidFill>
                  <a:srgbClr val="FF3300"/>
                </a:solidFill>
              </a:rPr>
              <a:t>Cardiol</a:t>
            </a:r>
            <a:r>
              <a:rPr lang="en-US" sz="2000" b="1" dirty="0" smtClean="0">
                <a:solidFill>
                  <a:srgbClr val="FF3300"/>
                </a:solidFill>
              </a:rPr>
              <a:t>. 2007;49:565</a:t>
            </a:r>
          </a:p>
          <a:p>
            <a:pPr lvl="2" eaLnBrk="1" hangingPunct="1">
              <a:buFontTx/>
              <a:buNone/>
            </a:pPr>
            <a:endParaRPr lang="en-US" sz="1800" b="1" dirty="0" smtClean="0">
              <a:solidFill>
                <a:srgbClr val="FF3300"/>
              </a:solidFill>
            </a:endParaRPr>
          </a:p>
          <a:p>
            <a:pPr eaLnBrk="1" hangingPunct="1"/>
            <a:endParaRPr lang="en-US" sz="1800" b="1" dirty="0" smtClean="0">
              <a:solidFill>
                <a:srgbClr val="FF3300"/>
              </a:solidFill>
            </a:endParaRPr>
          </a:p>
          <a:p>
            <a:pPr eaLnBrk="1" hangingPunct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1624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13" y="381000"/>
            <a:ext cx="490537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13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Documents and Settings\whelskyr\Desktop\New Folder (2)\Gamichapter-Figure1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09600"/>
            <a:ext cx="8507413" cy="576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04800" y="6589713"/>
            <a:ext cx="906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b="1">
                <a:solidFill>
                  <a:srgbClr val="FF3300"/>
                </a:solidFill>
              </a:rPr>
              <a:t>Gami AS et al. J Am Coll Cardiol. 2007;49:565-71.</a:t>
            </a:r>
          </a:p>
        </p:txBody>
      </p:sp>
    </p:spTree>
    <p:extLst>
      <p:ext uri="{BB962C8B-B14F-4D97-AF65-F5344CB8AC3E}">
        <p14:creationId xmlns:p14="http://schemas.microsoft.com/office/powerpoint/2010/main" val="122500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Surges in blood pressure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3300"/>
                </a:solidFill>
              </a:rPr>
              <a:t>Patent foramen </a:t>
            </a:r>
            <a:r>
              <a:rPr lang="en-US" sz="2400" dirty="0" err="1" smtClean="0">
                <a:solidFill>
                  <a:srgbClr val="FF3300"/>
                </a:solidFill>
              </a:rPr>
              <a:t>ovale</a:t>
            </a:r>
            <a:endParaRPr lang="en-US" sz="2400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Hypercapnia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Hypercoagulability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84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</a:rPr>
              <a:t>SLEEP APNEA AND PATENT FORAMEN OVALE</a:t>
            </a:r>
            <a:endParaRPr lang="en-US" dirty="0" smtClean="0"/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Long obstructive sleep apneas (LOSA) lasting 20 </a:t>
            </a:r>
            <a:r>
              <a:rPr lang="en-US" sz="2400" dirty="0" err="1" smtClean="0"/>
              <a:t>secs</a:t>
            </a:r>
            <a:r>
              <a:rPr lang="en-US" sz="2400" dirty="0" smtClean="0"/>
              <a:t>. or more were investigated in 335 patients with wake-up strokes/TIA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There were significantly more wake-up strokes/TIAs in subjects with LOSA plus </a:t>
            </a:r>
            <a:r>
              <a:rPr lang="en-US" sz="2400" dirty="0" err="1" smtClean="0"/>
              <a:t>RLSh</a:t>
            </a:r>
            <a:r>
              <a:rPr lang="en-US" sz="2400" dirty="0" smtClean="0"/>
              <a:t> than those without this association </a:t>
            </a:r>
          </a:p>
          <a:p>
            <a:pPr>
              <a:buNone/>
            </a:pPr>
            <a:r>
              <a:rPr lang="en-US" sz="2400" dirty="0" smtClean="0"/>
              <a:t>		(27/69 </a:t>
            </a:r>
            <a:r>
              <a:rPr lang="en-US" sz="2400" dirty="0" err="1" smtClean="0"/>
              <a:t>vs</a:t>
            </a:r>
            <a:r>
              <a:rPr lang="en-US" sz="2400" dirty="0" smtClean="0"/>
              <a:t> 70/266; </a:t>
            </a:r>
            <a:r>
              <a:rPr lang="en-US" sz="2400" b="1" dirty="0" smtClean="0">
                <a:solidFill>
                  <a:srgbClr val="3333FF"/>
                </a:solidFill>
              </a:rPr>
              <a:t>OR 1.91</a:t>
            </a:r>
            <a:r>
              <a:rPr lang="en-US" sz="2400" dirty="0" smtClean="0"/>
              <a:t>, 95% CI 1.08 to 3.38; p=0.03)</a:t>
            </a:r>
            <a:r>
              <a:rPr lang="en-US" sz="2400" b="1" dirty="0" smtClean="0"/>
              <a:t> </a:t>
            </a:r>
          </a:p>
          <a:p>
            <a:pPr>
              <a:buNone/>
            </a:pPr>
            <a:endParaRPr lang="en-US" sz="2400" b="1" dirty="0" smtClean="0"/>
          </a:p>
          <a:p>
            <a:r>
              <a:rPr lang="en-US" sz="2400" dirty="0" smtClean="0"/>
              <a:t>The combination of LOSA and </a:t>
            </a:r>
            <a:r>
              <a:rPr lang="en-US" sz="2400" dirty="0" err="1" smtClean="0"/>
              <a:t>RLSh</a:t>
            </a:r>
            <a:r>
              <a:rPr lang="en-US" sz="2400" dirty="0" smtClean="0"/>
              <a:t> could be a new potentially treatable risk factor for </a:t>
            </a:r>
            <a:r>
              <a:rPr lang="en-US" sz="2400" dirty="0" err="1" smtClean="0"/>
              <a:t>cerebrovascular</a:t>
            </a:r>
            <a:r>
              <a:rPr lang="en-US" sz="2400" dirty="0" smtClean="0"/>
              <a:t> ischemic events</a:t>
            </a:r>
          </a:p>
          <a:p>
            <a:pPr lvl="2">
              <a:buFontTx/>
              <a:buNone/>
            </a:pPr>
            <a:r>
              <a:rPr lang="en-US" sz="1800" b="1" dirty="0" err="1" smtClean="0">
                <a:solidFill>
                  <a:srgbClr val="FF3300"/>
                </a:solidFill>
              </a:rPr>
              <a:t>Ciccone</a:t>
            </a:r>
            <a:r>
              <a:rPr lang="en-US" sz="1800" b="1" dirty="0" smtClean="0">
                <a:solidFill>
                  <a:srgbClr val="FF3300"/>
                </a:solidFill>
              </a:rPr>
              <a:t> A et al. Stroke 2013;68:97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714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Surges in blood pressure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Patent foramen </a:t>
            </a:r>
            <a:r>
              <a:rPr lang="en-US" sz="2400" dirty="0" err="1" smtClean="0"/>
              <a:t>ovale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>
                <a:solidFill>
                  <a:srgbClr val="FF3300"/>
                </a:solidFill>
              </a:rPr>
              <a:t>Autoregulation</a:t>
            </a:r>
            <a:r>
              <a:rPr lang="en-US" sz="2400" dirty="0" smtClean="0">
                <a:solidFill>
                  <a:srgbClr val="FF3300"/>
                </a:solidFill>
              </a:rPr>
              <a:t> failure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Hypercapnia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err="1" smtClean="0"/>
              <a:t>Hypercoagulability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78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70C0"/>
                </a:solidFill>
              </a:rPr>
              <a:t>SLEEP APNEA AND CEREBRAL AUTOREGULATION</a:t>
            </a:r>
            <a:endParaRPr lang="en-US" sz="2800" dirty="0" smtClean="0">
              <a:solidFill>
                <a:srgbClr val="0070C0"/>
              </a:solidFill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3" eaLnBrk="1" hangingPunct="1">
              <a:lnSpc>
                <a:spcPct val="90000"/>
              </a:lnSpc>
              <a:buFontTx/>
              <a:buNone/>
            </a:pP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400" dirty="0" smtClean="0"/>
              <a:t>Cerebral hemodynamic </a:t>
            </a:r>
            <a:r>
              <a:rPr lang="en-US" sz="2400" dirty="0" err="1" smtClean="0"/>
              <a:t>autoregulatory</a:t>
            </a:r>
            <a:r>
              <a:rPr lang="en-US" sz="2400" dirty="0" smtClean="0"/>
              <a:t> mechanisms (</a:t>
            </a:r>
            <a:r>
              <a:rPr lang="en-US" sz="2000" dirty="0" smtClean="0"/>
              <a:t>measured using cerebral infrared spectroscopy</a:t>
            </a:r>
            <a:r>
              <a:rPr lang="en-US" sz="2400" dirty="0" smtClean="0"/>
              <a:t>) fail with brain hypoxia in the presence of frequent apneas (AHI &gt; 30) and obstructive events</a:t>
            </a:r>
          </a:p>
          <a:p>
            <a:pPr lvl="1" eaLnBrk="1" hangingPunct="1">
              <a:lnSpc>
                <a:spcPct val="90000"/>
              </a:lnSpc>
            </a:pPr>
            <a:endParaRPr lang="en-US" sz="2000" b="1" dirty="0" smtClean="0">
              <a:solidFill>
                <a:srgbClr val="FF3300"/>
              </a:solidFill>
            </a:endParaRPr>
          </a:p>
          <a:p>
            <a:pPr lvl="3" eaLnBrk="1" hangingPunct="1">
              <a:lnSpc>
                <a:spcPct val="90000"/>
              </a:lnSpc>
              <a:buFontTx/>
              <a:buNone/>
            </a:pPr>
            <a:r>
              <a:rPr lang="en-US" b="1" dirty="0" smtClean="0">
                <a:solidFill>
                  <a:srgbClr val="FF3300"/>
                </a:solidFill>
              </a:rPr>
              <a:t>Pizza F et al. Sleep. 2010;33:205</a:t>
            </a:r>
          </a:p>
          <a:p>
            <a:pPr lvl="3" eaLnBrk="1" hangingPunct="1">
              <a:lnSpc>
                <a:spcPct val="90000"/>
              </a:lnSpc>
            </a:pPr>
            <a:endParaRPr lang="en-US" sz="1600" b="1" dirty="0" smtClean="0">
              <a:solidFill>
                <a:srgbClr val="FF3300"/>
              </a:solidFill>
            </a:endParaRPr>
          </a:p>
          <a:p>
            <a:pPr lvl="3" eaLnBrk="1" hangingPunct="1">
              <a:lnSpc>
                <a:spcPct val="90000"/>
              </a:lnSpc>
            </a:pPr>
            <a:endParaRPr lang="en-US" sz="1600" dirty="0" smtClean="0">
              <a:solidFill>
                <a:srgbClr val="FF3300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794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FACTORS CONTRIBUTING TO CEREBROVASCULAR DISEASE IN SLEEP APNEA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FF33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Increased sympathetic drive and tone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Surges in blood pressure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Atrial fibrillation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Patent foramen </a:t>
            </a:r>
            <a:r>
              <a:rPr lang="en-US" sz="2400" dirty="0" err="1" smtClean="0"/>
              <a:t>ovale</a:t>
            </a:r>
            <a:endParaRPr lang="en-US" sz="24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Hemodynamic changes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Autoregulation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Hypoxia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Systemic inflammation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Endothelial dysfunction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Hypercapnia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Hypercoagulability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 smtClean="0"/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2400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  <a:p>
            <a:pPr lvl="1" eaLnBrk="1" hangingPunct="1">
              <a:lnSpc>
                <a:spcPct val="80000"/>
              </a:lnSpc>
            </a:pPr>
            <a:endParaRPr lang="en-US" sz="2400" b="1" dirty="0" smtClean="0">
              <a:solidFill>
                <a:srgbClr val="33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241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HYPOXIA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sz="2800" dirty="0" smtClean="0"/>
              <a:t>Hypoxia and inflammation are intertwined at the molecular, cellular, and clinical levels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  <a:p>
            <a:pPr lvl="2" eaLnBrk="1" hangingPunct="1">
              <a:buNone/>
            </a:pPr>
            <a:r>
              <a:rPr lang="en-US" sz="2000" b="1" dirty="0" err="1" smtClean="0">
                <a:solidFill>
                  <a:srgbClr val="FF3300"/>
                </a:solidFill>
              </a:rPr>
              <a:t>Eltzschig</a:t>
            </a:r>
            <a:r>
              <a:rPr lang="en-US" sz="2000" b="1" dirty="0" smtClean="0">
                <a:solidFill>
                  <a:srgbClr val="FF3300"/>
                </a:solidFill>
              </a:rPr>
              <a:t> HK et al. N </a:t>
            </a:r>
            <a:r>
              <a:rPr lang="en-US" sz="2000" b="1" dirty="0" err="1" smtClean="0">
                <a:solidFill>
                  <a:srgbClr val="FF3300"/>
                </a:solidFill>
              </a:rPr>
              <a:t>Engl</a:t>
            </a:r>
            <a:r>
              <a:rPr lang="en-US" sz="2000" b="1" dirty="0" smtClean="0">
                <a:solidFill>
                  <a:srgbClr val="FF3300"/>
                </a:solidFill>
              </a:rPr>
              <a:t> J Med. 2011:17;364:656.</a:t>
            </a:r>
          </a:p>
          <a:p>
            <a:pPr lvl="1" eaLnBrk="1" hangingPunct="1"/>
            <a:endParaRPr lang="en-US" sz="1600" b="1" dirty="0" smtClean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64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HYPOXIA, PRO-INFLAMMATORY FACTORS AND ENDOTHELIAL DAMAGE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Repeated hypoxia may damage the endothelium and trigger the release of pro-inflammatory factors </a:t>
            </a:r>
          </a:p>
          <a:p>
            <a:pPr lvl="1" eaLnBrk="1" hangingPunct="1"/>
            <a:r>
              <a:rPr lang="en-US" dirty="0" smtClean="0"/>
              <a:t>plasma cytokines </a:t>
            </a:r>
          </a:p>
          <a:p>
            <a:pPr lvl="1" eaLnBrk="1" hangingPunct="1"/>
            <a:r>
              <a:rPr lang="en-US" dirty="0" smtClean="0"/>
              <a:t>tumor necrosis factor-alpha </a:t>
            </a:r>
          </a:p>
          <a:p>
            <a:pPr lvl="1" eaLnBrk="1" hangingPunct="1"/>
            <a:r>
              <a:rPr lang="en-US" dirty="0" smtClean="0"/>
              <a:t>interleukin-6</a:t>
            </a:r>
          </a:p>
          <a:p>
            <a:pPr lvl="2" eaLnBrk="1" hangingPunct="1">
              <a:buFontTx/>
              <a:buNone/>
            </a:pPr>
            <a:r>
              <a:rPr lang="en-US" sz="2000" b="1" dirty="0" smtClean="0">
                <a:solidFill>
                  <a:srgbClr val="FF3300"/>
                </a:solidFill>
              </a:rPr>
              <a:t>	</a:t>
            </a:r>
          </a:p>
          <a:p>
            <a:pPr lvl="2">
              <a:buNone/>
            </a:pPr>
            <a:r>
              <a:rPr lang="en-US" sz="2000" b="1" dirty="0" smtClean="0">
                <a:solidFill>
                  <a:srgbClr val="FF3300"/>
                </a:solidFill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</a:rPr>
              <a:t>Berger S and </a:t>
            </a:r>
            <a:r>
              <a:rPr lang="en-US" sz="2000" b="1" dirty="0" err="1" smtClean="0">
                <a:solidFill>
                  <a:srgbClr val="FF0000"/>
                </a:solidFill>
              </a:rPr>
              <a:t>Lavie</a:t>
            </a:r>
            <a:r>
              <a:rPr lang="en-US" sz="2000" b="1" dirty="0" smtClean="0">
                <a:solidFill>
                  <a:srgbClr val="FF0000"/>
                </a:solidFill>
              </a:rPr>
              <a:t> L. Sleep apnea, oxidative stress, </a:t>
            </a:r>
            <a:r>
              <a:rPr lang="en-US" sz="2000" b="1" dirty="0" err="1" smtClean="0">
                <a:solidFill>
                  <a:srgbClr val="FF0000"/>
                </a:solidFill>
              </a:rPr>
              <a:t>proinflammatory</a:t>
            </a:r>
            <a:r>
              <a:rPr lang="en-US" sz="2000" b="1" dirty="0" smtClean="0">
                <a:solidFill>
                  <a:srgbClr val="FF0000"/>
                </a:solidFill>
              </a:rPr>
              <a:t> vascular risk factors and endothelial disease. In: </a:t>
            </a:r>
            <a:r>
              <a:rPr lang="en-US" sz="2000" b="1" dirty="0" err="1" smtClean="0">
                <a:solidFill>
                  <a:srgbClr val="FF0000"/>
                </a:solidFill>
              </a:rPr>
              <a:t>Culebras</a:t>
            </a:r>
            <a:r>
              <a:rPr lang="en-US" sz="2000" b="1" dirty="0" smtClean="0">
                <a:solidFill>
                  <a:srgbClr val="FF0000"/>
                </a:solidFill>
              </a:rPr>
              <a:t> A, editor. Sleep, stroke and cardiovascular disease. Cambridge University Press, 2013, p 11.</a:t>
            </a:r>
            <a:endParaRPr lang="en-US" sz="2000" dirty="0" smtClean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6846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OSA AND SMALL VESSEL DISEASE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/>
            <a:r>
              <a:rPr lang="en-US" sz="2800" dirty="0" smtClean="0"/>
              <a:t>OSA </a:t>
            </a:r>
            <a:r>
              <a:rPr lang="en-US" sz="2800" u="sng" dirty="0" smtClean="0"/>
              <a:t>&gt;</a:t>
            </a:r>
            <a:r>
              <a:rPr lang="en-US" sz="2800" dirty="0" smtClean="0"/>
              <a:t>15 AHI is a risk factor for cerebral white matter changes in middle-aged and older patients</a:t>
            </a:r>
          </a:p>
          <a:p>
            <a:pPr lvl="1" eaLnBrk="1" hangingPunct="1"/>
            <a:r>
              <a:rPr lang="en-US" sz="2400" b="1" dirty="0" smtClean="0">
                <a:solidFill>
                  <a:srgbClr val="3333FF"/>
                </a:solidFill>
              </a:rPr>
              <a:t>OR:2.08</a:t>
            </a:r>
            <a:r>
              <a:rPr lang="en-US" sz="2400" dirty="0" smtClean="0"/>
              <a:t> [95% (CI):1.05-4.13]</a:t>
            </a:r>
          </a:p>
          <a:p>
            <a:pPr lvl="1" eaLnBrk="1" hangingPunct="1"/>
            <a:endParaRPr lang="en-US" sz="2400" dirty="0" smtClean="0"/>
          </a:p>
          <a:p>
            <a:pPr lvl="2" eaLnBrk="1" hangingPunct="1">
              <a:buNone/>
            </a:pPr>
            <a:r>
              <a:rPr lang="en-US" sz="2000" b="1" dirty="0" smtClean="0">
                <a:solidFill>
                  <a:srgbClr val="FF3300"/>
                </a:solidFill>
              </a:rPr>
              <a:t>Kim H et al. Sleep 2013;36:709</a:t>
            </a:r>
          </a:p>
          <a:p>
            <a:pPr lvl="2" eaLnBrk="1" hangingPunct="1">
              <a:buFontTx/>
              <a:buNone/>
            </a:pPr>
            <a:endParaRPr lang="en-US" sz="1600" b="1" dirty="0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en-US" sz="15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543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0" y="4763"/>
            <a:ext cx="6667500" cy="684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162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0070C0"/>
                </a:solidFill>
              </a:rPr>
              <a:t>OSA AND VASCULAR COGNITIVE IMPAIRMENT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OSA is a risk factor for </a:t>
            </a:r>
            <a:r>
              <a:rPr lang="en-US" sz="2800" dirty="0" err="1" smtClean="0"/>
              <a:t>subcortical</a:t>
            </a:r>
            <a:r>
              <a:rPr lang="en-US" sz="2800" dirty="0" smtClean="0"/>
              <a:t> ischemic vascular dementia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lvl="2" eaLnBrk="1" hangingPunct="1">
              <a:buNone/>
            </a:pPr>
            <a:endParaRPr lang="en-US" sz="2000" dirty="0" smtClean="0"/>
          </a:p>
          <a:p>
            <a:pPr lvl="2" eaLnBrk="1" hangingPunct="1">
              <a:buNone/>
            </a:pPr>
            <a:r>
              <a:rPr lang="en-US" sz="1800" b="1" dirty="0" smtClean="0">
                <a:solidFill>
                  <a:srgbClr val="FF0000"/>
                </a:solidFill>
              </a:rPr>
              <a:t>	</a:t>
            </a:r>
            <a:r>
              <a:rPr lang="en-US" sz="1800" b="1" dirty="0" err="1" smtClean="0">
                <a:solidFill>
                  <a:srgbClr val="FF0000"/>
                </a:solidFill>
              </a:rPr>
              <a:t>Román</a:t>
            </a:r>
            <a:r>
              <a:rPr lang="en-US" sz="1800" b="1" dirty="0" smtClean="0">
                <a:solidFill>
                  <a:srgbClr val="FF0000"/>
                </a:solidFill>
              </a:rPr>
              <a:t> GC. In: </a:t>
            </a:r>
            <a:r>
              <a:rPr lang="en-US" sz="1800" b="1" dirty="0" err="1" smtClean="0">
                <a:solidFill>
                  <a:srgbClr val="FF0000"/>
                </a:solidFill>
              </a:rPr>
              <a:t>Culebras</a:t>
            </a:r>
            <a:r>
              <a:rPr lang="en-US" sz="1800" b="1" dirty="0" smtClean="0">
                <a:solidFill>
                  <a:srgbClr val="FF0000"/>
                </a:solidFill>
              </a:rPr>
              <a:t> A, editor. Sleep, stroke and cardiovascular disease. Cambridge University Press, 2013.</a:t>
            </a:r>
            <a:endParaRPr lang="en-US" sz="1800" b="1" dirty="0" smtClean="0"/>
          </a:p>
          <a:p>
            <a:pPr lvl="2" eaLnBrk="1" hangingPunct="1">
              <a:buFontTx/>
              <a:buNone/>
            </a:pPr>
            <a:endParaRPr lang="en-US" sz="1600" b="1" dirty="0" smtClean="0">
              <a:solidFill>
                <a:srgbClr val="FF3300"/>
              </a:solidFill>
            </a:endParaRPr>
          </a:p>
          <a:p>
            <a:pPr eaLnBrk="1" hangingPunct="1">
              <a:buFontTx/>
              <a:buNone/>
            </a:pPr>
            <a:endParaRPr lang="en-US" sz="15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60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143000"/>
            <a:ext cx="5715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6096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JAMA 1987;258:1782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5960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6391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143000"/>
            <a:ext cx="5715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38400" y="60960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JAMA 1987;258:1782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14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JAMA 1987;258:1782-1788</a:t>
            </a:r>
            <a:endParaRPr lang="en-US" sz="3200" b="1" dirty="0">
              <a:solidFill>
                <a:srgbClr val="0070C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" y="2414588"/>
            <a:ext cx="76104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41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b="1" dirty="0" smtClean="0">
                <a:solidFill>
                  <a:srgbClr val="002060"/>
                </a:solidFill>
              </a:rPr>
              <a:t/>
            </a:r>
            <a:br>
              <a:rPr lang="en-US" sz="3600" b="1" dirty="0" smtClean="0">
                <a:solidFill>
                  <a:srgbClr val="002060"/>
                </a:solidFill>
              </a:rPr>
            </a:br>
            <a:r>
              <a:rPr lang="en-US" sz="3600" b="1" dirty="0" smtClean="0">
                <a:solidFill>
                  <a:srgbClr val="0070C0"/>
                </a:solidFill>
              </a:rPr>
              <a:t>OSA AND COGNITIVE IMPAIRMENT</a:t>
            </a:r>
            <a:r>
              <a:rPr lang="en-US" sz="3600" b="1" dirty="0" smtClean="0">
                <a:solidFill>
                  <a:schemeClr val="accent2"/>
                </a:solidFill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</a:rPr>
            </a:br>
            <a:r>
              <a:rPr lang="en-US" sz="3600" b="1" dirty="0" smtClean="0">
                <a:solidFill>
                  <a:schemeClr val="accent2"/>
                </a:solidFill>
              </a:rPr>
              <a:t/>
            </a:r>
            <a:br>
              <a:rPr lang="en-US" sz="3600" b="1" dirty="0" smtClean="0">
                <a:solidFill>
                  <a:schemeClr val="accent2"/>
                </a:solidFill>
              </a:rPr>
            </a:br>
            <a:endParaRPr lang="en-US" b="1" dirty="0" smtClean="0">
              <a:solidFill>
                <a:srgbClr val="0000FF"/>
              </a:solidFill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Old women (mean age: 82.3 yrs) with OSA </a:t>
            </a:r>
            <a:r>
              <a:rPr lang="en-US" u="sng" smtClean="0"/>
              <a:t>&gt;</a:t>
            </a:r>
            <a:r>
              <a:rPr lang="en-US" smtClean="0"/>
              <a:t>15 AHI were more likely to develop mild cognitive impairment or dementia </a:t>
            </a:r>
          </a:p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  <a:p>
            <a:pPr eaLnBrk="1" hangingPunct="1"/>
            <a:r>
              <a:rPr lang="en-US" b="1" smtClean="0">
                <a:solidFill>
                  <a:srgbClr val="3333FF"/>
                </a:solidFill>
              </a:rPr>
              <a:t>adjusted odds ratio [AOR], 1.85</a:t>
            </a:r>
            <a:r>
              <a:rPr lang="en-US" smtClean="0"/>
              <a:t>; [95% (CI), 1.11-3.08]</a:t>
            </a:r>
          </a:p>
          <a:p>
            <a:pPr lvl="1" eaLnBrk="1" hangingPunct="1">
              <a:buFontTx/>
              <a:buNone/>
            </a:pPr>
            <a:endParaRPr lang="en-US" sz="1800" b="1" smtClean="0">
              <a:solidFill>
                <a:srgbClr val="FF0000"/>
              </a:solidFill>
            </a:endParaRPr>
          </a:p>
          <a:p>
            <a:pPr lvl="1" eaLnBrk="1" hangingPunct="1">
              <a:buFontTx/>
              <a:buNone/>
            </a:pPr>
            <a:r>
              <a:rPr lang="en-US" sz="1800" b="1" smtClean="0">
                <a:solidFill>
                  <a:srgbClr val="FF0000"/>
                </a:solidFill>
              </a:rPr>
              <a:t>Substudy of the Study of Osteoporotic Fractures</a:t>
            </a:r>
          </a:p>
          <a:p>
            <a:pPr lvl="1" eaLnBrk="1" hangingPunct="1"/>
            <a:r>
              <a:rPr lang="en-US" sz="1800" b="1" smtClean="0">
                <a:solidFill>
                  <a:srgbClr val="FF0000"/>
                </a:solidFill>
              </a:rPr>
              <a:t>Yaffe K et al. JAMA. 2011;306:613</a:t>
            </a:r>
          </a:p>
        </p:txBody>
      </p:sp>
    </p:spTree>
    <p:extLst>
      <p:ext uri="{BB962C8B-B14F-4D97-AF65-F5344CB8AC3E}">
        <p14:creationId xmlns:p14="http://schemas.microsoft.com/office/powerpoint/2010/main" val="357238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/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OSA AND COGNITIVE IMPAIRMENT</a:t>
            </a:r>
            <a:r>
              <a:rPr lang="en-US" sz="2800" b="1" dirty="0" smtClean="0">
                <a:solidFill>
                  <a:srgbClr val="0070C0"/>
                </a:solidFill>
              </a:rPr>
              <a:t/>
            </a:r>
            <a:br>
              <a:rPr lang="en-US" sz="2800" b="1" dirty="0" smtClean="0">
                <a:solidFill>
                  <a:srgbClr val="0070C0"/>
                </a:solidFill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lvl="0"/>
            <a:r>
              <a:rPr lang="es-ES_tradnl" sz="8000" dirty="0" smtClean="0"/>
              <a:t>In a home </a:t>
            </a:r>
            <a:r>
              <a:rPr lang="es-ES_tradnl" sz="8000" dirty="0" err="1" smtClean="0"/>
              <a:t>poligraphic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study</a:t>
            </a:r>
            <a:r>
              <a:rPr lang="es-ES_tradnl" sz="8000" dirty="0" smtClean="0"/>
              <a:t> of </a:t>
            </a:r>
            <a:r>
              <a:rPr lang="es-ES_tradnl" sz="8000" dirty="0"/>
              <a:t>2,636 </a:t>
            </a:r>
            <a:r>
              <a:rPr lang="es-ES_tradnl" sz="8000" dirty="0" err="1" smtClean="0"/>
              <a:t>men</a:t>
            </a:r>
            <a:r>
              <a:rPr lang="es-ES_tradnl" sz="8000" dirty="0" smtClean="0"/>
              <a:t> 76.0 ± 5.3 </a:t>
            </a:r>
            <a:r>
              <a:rPr lang="es-ES_tradnl" sz="8000" dirty="0" err="1" smtClean="0"/>
              <a:t>years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old</a:t>
            </a:r>
            <a:endParaRPr lang="es-ES_tradnl" sz="8000" dirty="0" smtClean="0"/>
          </a:p>
          <a:p>
            <a:pPr marL="0" lvl="0" indent="0">
              <a:buNone/>
            </a:pPr>
            <a:endParaRPr lang="en-US" sz="8000" dirty="0"/>
          </a:p>
          <a:p>
            <a:pPr lvl="0"/>
            <a:r>
              <a:rPr lang="es-ES_tradnl" sz="8000" dirty="0" err="1" smtClean="0"/>
              <a:t>Results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showed</a:t>
            </a:r>
            <a:r>
              <a:rPr lang="es-ES_tradnl" sz="8000" dirty="0" smtClean="0"/>
              <a:t>  </a:t>
            </a:r>
            <a:r>
              <a:rPr lang="es-ES_tradnl" sz="8000" dirty="0" err="1" smtClean="0"/>
              <a:t>that</a:t>
            </a:r>
            <a:r>
              <a:rPr lang="es-ES_tradnl" sz="8000" dirty="0" smtClean="0"/>
              <a:t> nocturnal </a:t>
            </a:r>
            <a:r>
              <a:rPr lang="es-ES_tradnl" sz="8000" dirty="0" err="1" smtClean="0"/>
              <a:t>hypoxemia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was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related</a:t>
            </a:r>
            <a:r>
              <a:rPr lang="es-ES_tradnl" sz="8000" dirty="0" smtClean="0"/>
              <a:t> to decline in </a:t>
            </a:r>
            <a:r>
              <a:rPr lang="es-ES_tradnl" sz="8000" dirty="0" err="1"/>
              <a:t>M</a:t>
            </a:r>
            <a:r>
              <a:rPr lang="es-ES_tradnl" sz="8000" dirty="0" err="1" smtClean="0"/>
              <a:t>odified</a:t>
            </a:r>
            <a:r>
              <a:rPr lang="es-ES_tradnl" sz="8000" dirty="0" smtClean="0"/>
              <a:t> Mini-Mental test scores</a:t>
            </a:r>
          </a:p>
          <a:p>
            <a:pPr marL="0" lvl="0" indent="0">
              <a:buNone/>
            </a:pPr>
            <a:endParaRPr lang="en-US" sz="8000" dirty="0"/>
          </a:p>
          <a:p>
            <a:pPr lvl="0"/>
            <a:r>
              <a:rPr lang="es-ES_tradnl" sz="8000" dirty="0" err="1" smtClean="0"/>
              <a:t>For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every</a:t>
            </a:r>
            <a:r>
              <a:rPr lang="es-ES_tradnl" sz="8000" dirty="0" smtClean="0"/>
              <a:t> 5 </a:t>
            </a:r>
            <a:r>
              <a:rPr lang="es-ES_tradnl" sz="8000" dirty="0" err="1" smtClean="0"/>
              <a:t>points</a:t>
            </a:r>
            <a:r>
              <a:rPr lang="es-ES_tradnl" sz="8000" dirty="0" smtClean="0"/>
              <a:t> of </a:t>
            </a:r>
            <a:r>
              <a:rPr lang="es-ES_tradnl" sz="8000" dirty="0" err="1" smtClean="0"/>
              <a:t>increment</a:t>
            </a:r>
            <a:r>
              <a:rPr lang="es-ES_tradnl" sz="8000" dirty="0" smtClean="0"/>
              <a:t> in O2 </a:t>
            </a:r>
            <a:r>
              <a:rPr lang="es-ES_tradnl" sz="8000" dirty="0" err="1" smtClean="0"/>
              <a:t>desaturation</a:t>
            </a:r>
            <a:r>
              <a:rPr lang="es-ES_tradnl" sz="8000" dirty="0" smtClean="0"/>
              <a:t>  </a:t>
            </a:r>
            <a:r>
              <a:rPr lang="es-ES_tradnl" sz="8000" dirty="0" err="1" smtClean="0"/>
              <a:t>there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was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an</a:t>
            </a:r>
            <a:r>
              <a:rPr lang="es-ES_tradnl" sz="8000" dirty="0" smtClean="0"/>
              <a:t> </a:t>
            </a:r>
            <a:r>
              <a:rPr lang="es-ES_tradnl" sz="8000" dirty="0" err="1" smtClean="0"/>
              <a:t>annual</a:t>
            </a:r>
            <a:r>
              <a:rPr lang="es-ES_tradnl" sz="8000" dirty="0" smtClean="0"/>
              <a:t> decline of 0.36 </a:t>
            </a:r>
            <a:r>
              <a:rPr lang="es-ES_tradnl" sz="8000" dirty="0" err="1" smtClean="0"/>
              <a:t>points</a:t>
            </a:r>
            <a:r>
              <a:rPr lang="es-ES_tradnl" sz="8000" dirty="0" smtClean="0"/>
              <a:t> in MMM (P=0.01) </a:t>
            </a:r>
            <a:endParaRPr lang="en-US" sz="8000" dirty="0"/>
          </a:p>
          <a:p>
            <a:r>
              <a:rPr lang="es-ES_tradnl" dirty="0"/>
              <a:t> </a:t>
            </a:r>
            <a:endParaRPr lang="en-US" dirty="0"/>
          </a:p>
          <a:p>
            <a:endParaRPr lang="en-US" dirty="0" smtClean="0"/>
          </a:p>
          <a:p>
            <a:pPr marL="457200" lvl="1" indent="0">
              <a:buNone/>
            </a:pPr>
            <a:r>
              <a:rPr lang="en-US" sz="2600" b="1" dirty="0" smtClean="0">
                <a:solidFill>
                  <a:srgbClr val="FF0000"/>
                </a:solidFill>
              </a:rPr>
              <a:t>        </a:t>
            </a:r>
            <a:r>
              <a:rPr lang="en-US" sz="6200" b="1" dirty="0" smtClean="0">
                <a:solidFill>
                  <a:srgbClr val="FF0000"/>
                </a:solidFill>
              </a:rPr>
              <a:t>Blackwell </a:t>
            </a:r>
            <a:r>
              <a:rPr lang="en-US" sz="6200" b="1" dirty="0">
                <a:solidFill>
                  <a:srgbClr val="FF0000"/>
                </a:solidFill>
              </a:rPr>
              <a:t>t et al. J Am </a:t>
            </a:r>
            <a:r>
              <a:rPr lang="en-US" sz="6200" b="1" dirty="0" err="1">
                <a:solidFill>
                  <a:srgbClr val="FF0000"/>
                </a:solidFill>
              </a:rPr>
              <a:t>Geriatr</a:t>
            </a:r>
            <a:r>
              <a:rPr lang="en-US" sz="6200" b="1" dirty="0">
                <a:solidFill>
                  <a:srgbClr val="FF0000"/>
                </a:solidFill>
              </a:rPr>
              <a:t> Soc. </a:t>
            </a:r>
            <a:r>
              <a:rPr lang="en-US" sz="6200" b="1" dirty="0" smtClean="0">
                <a:solidFill>
                  <a:srgbClr val="FF0000"/>
                </a:solidFill>
              </a:rPr>
              <a:t>2015;63:453</a:t>
            </a:r>
            <a:endParaRPr lang="en-US" sz="6200" b="1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353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TREATMENT 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Does CPAP/</a:t>
            </a:r>
            <a:r>
              <a:rPr lang="en-US" dirty="0" err="1" smtClean="0"/>
              <a:t>Bilevel</a:t>
            </a:r>
            <a:r>
              <a:rPr lang="en-US" dirty="0" smtClean="0"/>
              <a:t> PAP prevent strokes?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r>
              <a:rPr lang="en-US" dirty="0"/>
              <a:t>Does CPAP/</a:t>
            </a:r>
            <a:r>
              <a:rPr lang="en-US" dirty="0" err="1"/>
              <a:t>Bilevel</a:t>
            </a:r>
            <a:r>
              <a:rPr lang="en-US" dirty="0"/>
              <a:t> PAP </a:t>
            </a:r>
            <a:r>
              <a:rPr lang="en-US" dirty="0" smtClean="0"/>
              <a:t>prevent vascular dementia?</a:t>
            </a:r>
          </a:p>
        </p:txBody>
      </p:sp>
    </p:spTree>
    <p:extLst>
      <p:ext uri="{BB962C8B-B14F-4D97-AF65-F5344CB8AC3E}">
        <p14:creationId xmlns:p14="http://schemas.microsoft.com/office/powerpoint/2010/main" val="855995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pa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04800"/>
            <a:ext cx="8534400" cy="617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72783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AC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4038"/>
            <a:ext cx="9144000" cy="574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585131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CPAP AND CEREBROVASCULAR DISEASE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Men with moderate-to-severe OSA were randomized to therapeutic or </a:t>
            </a:r>
            <a:r>
              <a:rPr lang="en-US" sz="2000" dirty="0" err="1" smtClean="0"/>
              <a:t>subtherapeutic</a:t>
            </a:r>
            <a:r>
              <a:rPr lang="en-US" sz="2000" dirty="0" smtClean="0"/>
              <a:t> CPAP treatment for 4 weeks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After 4 weeks of therapeutic CPAP significant reductions were seen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24-h urinary catecholamine excretion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arterial stiffness (augmentation index, pulse wave analysis)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improved </a:t>
            </a:r>
            <a:r>
              <a:rPr lang="en-US" sz="1800" dirty="0" err="1" smtClean="0"/>
              <a:t>baroreflex</a:t>
            </a:r>
            <a:r>
              <a:rPr lang="en-US" sz="1800" dirty="0" smtClean="0"/>
              <a:t> sensitivity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reduced mean 24-h ambulatory blood pressure by 2.6+/-5.4 mmHg</a:t>
            </a:r>
          </a:p>
          <a:p>
            <a:pPr lvl="1" eaLnBrk="1" hangingPunct="1">
              <a:lnSpc>
                <a:spcPct val="80000"/>
              </a:lnSpc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</a:pPr>
            <a:r>
              <a:rPr lang="en-US" sz="2000" dirty="0" smtClean="0"/>
              <a:t>Treatment of obstructive sleep apnea with CPAP may lower cardiovascular risk</a:t>
            </a:r>
          </a:p>
          <a:p>
            <a:pPr eaLnBrk="1" hangingPunct="1">
              <a:lnSpc>
                <a:spcPct val="80000"/>
              </a:lnSpc>
            </a:pPr>
            <a:endParaRPr lang="en-US" sz="2000" dirty="0" smtClean="0"/>
          </a:p>
          <a:p>
            <a:pPr lvl="2">
              <a:lnSpc>
                <a:spcPct val="80000"/>
              </a:lnSpc>
              <a:buNone/>
            </a:pPr>
            <a:r>
              <a:rPr lang="en-US" sz="1800" b="1" dirty="0" smtClean="0">
                <a:solidFill>
                  <a:srgbClr val="FF3300"/>
                </a:solidFill>
              </a:rPr>
              <a:t>	Kohler M et al. </a:t>
            </a:r>
            <a:r>
              <a:rPr lang="en-US" sz="1800" b="1" dirty="0" smtClean="0">
                <a:solidFill>
                  <a:srgbClr val="FF0000"/>
                </a:solidFill>
              </a:rPr>
              <a:t>Effect of CPAP on stroke risk factors and stroke.  In: </a:t>
            </a:r>
            <a:r>
              <a:rPr lang="en-US" sz="1800" b="1" dirty="0" err="1" smtClean="0">
                <a:solidFill>
                  <a:srgbClr val="FF0000"/>
                </a:solidFill>
              </a:rPr>
              <a:t>Culebras</a:t>
            </a:r>
            <a:r>
              <a:rPr lang="en-US" sz="1800" b="1" dirty="0" smtClean="0">
                <a:solidFill>
                  <a:srgbClr val="FF0000"/>
                </a:solidFill>
              </a:rPr>
              <a:t> A, editor. Sleep, stroke and cardiovascular disease. Cambridge University Press, 2013, p 115.</a:t>
            </a:r>
            <a:endParaRPr lang="en-US" sz="1800" b="1" dirty="0" smtClean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3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dirty="0" smtClean="0">
                <a:solidFill>
                  <a:srgbClr val="0070C0"/>
                </a:solidFill>
              </a:rPr>
              <a:t>CPAP AND CEREBROVASCULAR DISEASE</a:t>
            </a:r>
            <a:endParaRPr lang="en-US" dirty="0" smtClean="0">
              <a:solidFill>
                <a:srgbClr val="0070C0"/>
              </a:solidFill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dirty="0" smtClean="0"/>
              <a:t>	</a:t>
            </a: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	CPAP treatment significantly reduced systolic blood pressure (-7.3 mm Hg), particularly at night, and normalized nocturnal pressure patterns in patients with difficult-to-control hypertension and sleep apnea.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		</a:t>
            </a:r>
            <a:r>
              <a:rPr lang="en-US" sz="1800" b="1" dirty="0" smtClean="0">
                <a:solidFill>
                  <a:srgbClr val="FF3300"/>
                </a:solidFill>
              </a:rPr>
              <a:t> </a:t>
            </a:r>
            <a:r>
              <a:rPr lang="en-US" sz="1800" b="1" dirty="0" err="1" smtClean="0">
                <a:solidFill>
                  <a:srgbClr val="FF3300"/>
                </a:solidFill>
              </a:rPr>
              <a:t>Martínez-García</a:t>
            </a:r>
            <a:r>
              <a:rPr lang="en-US" sz="1800" b="1" dirty="0" smtClean="0">
                <a:solidFill>
                  <a:srgbClr val="FF3300"/>
                </a:solidFill>
              </a:rPr>
              <a:t> MA et al. </a:t>
            </a:r>
            <a:r>
              <a:rPr lang="en-US" sz="2000" b="1" dirty="0" err="1" smtClean="0">
                <a:solidFill>
                  <a:srgbClr val="FF3300"/>
                </a:solidFill>
              </a:rPr>
              <a:t>Eur</a:t>
            </a:r>
            <a:r>
              <a:rPr lang="en-US" sz="2000" b="1" dirty="0" smtClean="0">
                <a:solidFill>
                  <a:srgbClr val="FF3300"/>
                </a:solidFill>
              </a:rPr>
              <a:t> </a:t>
            </a:r>
            <a:r>
              <a:rPr lang="en-US" sz="2000" b="1" dirty="0" err="1" smtClean="0">
                <a:solidFill>
                  <a:srgbClr val="FF3300"/>
                </a:solidFill>
              </a:rPr>
              <a:t>Respir</a:t>
            </a:r>
            <a:r>
              <a:rPr lang="en-US" sz="2000" b="1" dirty="0" smtClean="0">
                <a:solidFill>
                  <a:srgbClr val="FF3300"/>
                </a:solidFill>
              </a:rPr>
              <a:t> J. 2007;29:951</a:t>
            </a:r>
          </a:p>
        </p:txBody>
      </p:sp>
    </p:spTree>
    <p:extLst>
      <p:ext uri="{BB962C8B-B14F-4D97-AF65-F5344CB8AC3E}">
        <p14:creationId xmlns:p14="http://schemas.microsoft.com/office/powerpoint/2010/main" val="427748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CPAP and COGNITIVE IMPAIRMENT 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lvl="0"/>
            <a:r>
              <a:rPr lang="en-US" sz="11200" dirty="0" smtClean="0"/>
              <a:t>In a study of patients with minimal cognitive impairment or with Alzheimer disease, patients with sleep apnea started cognitive decline at an earlier age</a:t>
            </a:r>
          </a:p>
          <a:p>
            <a:pPr lvl="1"/>
            <a:r>
              <a:rPr lang="en-US" sz="7200" dirty="0" smtClean="0"/>
              <a:t>(</a:t>
            </a:r>
            <a:r>
              <a:rPr lang="en-US" sz="7200" dirty="0"/>
              <a:t>MC1: 72.63 vs 83.67; MC2: 72.15 vs 83.45; MC3: 77.40 vs 89.89; p &lt; 0.01).</a:t>
            </a:r>
          </a:p>
          <a:p>
            <a:pPr lvl="1"/>
            <a:r>
              <a:rPr lang="en-US" sz="7200" dirty="0"/>
              <a:t>(AC3: 83.46 vs 88.13; p &lt; 0.05</a:t>
            </a:r>
            <a:r>
              <a:rPr lang="en-US" sz="7200" dirty="0" smtClean="0"/>
              <a:t>)</a:t>
            </a:r>
          </a:p>
          <a:p>
            <a:pPr marL="457200" lvl="1" indent="0">
              <a:buNone/>
            </a:pPr>
            <a:endParaRPr lang="en-US" sz="9600" dirty="0"/>
          </a:p>
          <a:p>
            <a:pPr lvl="0"/>
            <a:r>
              <a:rPr lang="en-US" sz="11200" dirty="0" smtClean="0"/>
              <a:t>Treatment with CPAP delayed initiation or slowed progression of cognitive changes</a:t>
            </a:r>
          </a:p>
          <a:p>
            <a:pPr lvl="1"/>
            <a:r>
              <a:rPr lang="en-US" sz="7200" dirty="0" smtClean="0"/>
              <a:t>CMC1</a:t>
            </a:r>
            <a:r>
              <a:rPr lang="en-US" sz="7200" dirty="0"/>
              <a:t>: 72.63 vs 82.10; CMC2: 72.11 vs 82.10; p &lt; 0.01).</a:t>
            </a:r>
          </a:p>
          <a:p>
            <a:pPr marL="0" indent="0">
              <a:buNone/>
            </a:pPr>
            <a:r>
              <a:rPr lang="en-US" sz="9600" dirty="0"/>
              <a:t> </a:t>
            </a:r>
          </a:p>
          <a:p>
            <a:pPr marL="457200" lvl="1" indent="0">
              <a:buNone/>
            </a:pPr>
            <a:r>
              <a:rPr lang="en-US" sz="9600" b="1" dirty="0"/>
              <a:t>	</a:t>
            </a:r>
            <a:r>
              <a:rPr lang="en-US" sz="8000" b="1" dirty="0">
                <a:solidFill>
                  <a:srgbClr val="FF0000"/>
                </a:solidFill>
              </a:rPr>
              <a:t>Osorio RS et al. Neurology. 2015.12;84:1964</a:t>
            </a:r>
            <a:endParaRPr lang="en-US" sz="80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en-US" sz="9600" dirty="0"/>
              <a:t>					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92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CPAP INTOLERANCE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91440" marR="91440">
              <a:spcBef>
                <a:spcPts val="0"/>
              </a:spcBef>
              <a:spcAft>
                <a:spcPts val="0"/>
              </a:spcAft>
              <a:buNone/>
            </a:pPr>
            <a:endParaRPr lang="en-US" sz="3600" dirty="0" smtClean="0">
              <a:latin typeface="Times New Roman"/>
              <a:ea typeface="Times New Roman"/>
            </a:endParaRPr>
          </a:p>
          <a:p>
            <a:pPr lvl="0"/>
            <a:r>
              <a:rPr lang="en-GB" sz="3600" dirty="0" smtClean="0"/>
              <a:t>CPAP use in patients with coexisting cardiovascular disease and  moderate to severe OSA </a:t>
            </a:r>
            <a:r>
              <a:rPr lang="en-GB" sz="3600" u="sng" dirty="0" smtClean="0"/>
              <a:t>decreased significantly </a:t>
            </a:r>
            <a:r>
              <a:rPr lang="en-GB" sz="3600" dirty="0" smtClean="0"/>
              <a:t>over 12 months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 </a:t>
            </a:r>
          </a:p>
          <a:p>
            <a:pPr>
              <a:buNone/>
            </a:pPr>
            <a:r>
              <a:rPr lang="en-GB" sz="2800" dirty="0" smtClean="0"/>
              <a:t>  </a:t>
            </a:r>
            <a:endParaRPr lang="en-US" sz="2800" dirty="0" smtClean="0"/>
          </a:p>
          <a:p>
            <a:pPr marL="91440" marR="9144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 smtClean="0">
              <a:latin typeface="Arial Narrow" pitchFamily="34" charset="0"/>
              <a:ea typeface="Times New Roman"/>
            </a:endParaRPr>
          </a:p>
          <a:p>
            <a:pPr marL="491490" marR="91440" lvl="1">
              <a:spcBef>
                <a:spcPts val="0"/>
              </a:spcBef>
              <a:buNone/>
            </a:pPr>
            <a:r>
              <a:rPr lang="en-GB" sz="2600" b="1" dirty="0" smtClean="0">
                <a:solidFill>
                  <a:srgbClr val="FF0000"/>
                </a:solidFill>
                <a:latin typeface="Arial Narrow" pitchFamily="34" charset="0"/>
                <a:ea typeface="Times New Roman"/>
              </a:rPr>
              <a:t>	</a:t>
            </a:r>
            <a:r>
              <a:rPr lang="en-GB" sz="2600" b="1" dirty="0" err="1" smtClean="0">
                <a:solidFill>
                  <a:srgbClr val="FF0000"/>
                </a:solidFill>
                <a:latin typeface="Calibri" pitchFamily="34" charset="0"/>
                <a:ea typeface="Times New Roman"/>
              </a:rPr>
              <a:t>Chai-Coetzer</a:t>
            </a:r>
            <a:r>
              <a:rPr lang="en-GB" sz="2600" b="1" dirty="0" smtClean="0">
                <a:solidFill>
                  <a:srgbClr val="FF0000"/>
                </a:solidFill>
                <a:latin typeface="Calibri" pitchFamily="34" charset="0"/>
                <a:ea typeface="Times New Roman"/>
              </a:rPr>
              <a:t> CL et al. Predictors of long-term adherence ....in the SAVE study.  Sleep. 2013;36:1929.</a:t>
            </a:r>
            <a:endParaRPr lang="en-US" sz="2600" b="1" dirty="0" smtClean="0">
              <a:solidFill>
                <a:srgbClr val="FF0000"/>
              </a:solidFill>
              <a:latin typeface="Calibri" pitchFamily="34" charset="0"/>
              <a:ea typeface="Times New Roman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100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</a:rPr>
              <a:t>CPAP ADHERENCE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290513">
              <a:spcBef>
                <a:spcPts val="1200"/>
              </a:spcBef>
            </a:pPr>
            <a:r>
              <a:rPr lang="en-US" sz="2800" dirty="0"/>
              <a:t>General CPAP adherence is about 50%</a:t>
            </a:r>
          </a:p>
          <a:p>
            <a:pPr marL="514350" lvl="1" indent="-290513">
              <a:spcBef>
                <a:spcPts val="1200"/>
              </a:spcBef>
            </a:pPr>
            <a:r>
              <a:rPr lang="en-US" sz="2400" dirty="0"/>
              <a:t>APPLES Study (2012) - CPAP adherence rate was 39% at </a:t>
            </a:r>
            <a:r>
              <a:rPr lang="en-US" sz="2400" dirty="0" smtClean="0"/>
              <a:t>6-months</a:t>
            </a:r>
            <a:endParaRPr lang="en-US" sz="2400" baseline="30000" dirty="0"/>
          </a:p>
          <a:p>
            <a:pPr marL="1081087" lvl="3" indent="0">
              <a:spcBef>
                <a:spcPts val="1200"/>
              </a:spcBef>
              <a:buNone/>
            </a:pPr>
            <a:r>
              <a:rPr lang="en-US" b="1" dirty="0" err="1">
                <a:solidFill>
                  <a:srgbClr val="FF0000"/>
                </a:solidFill>
              </a:rPr>
              <a:t>Kushida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et al</a:t>
            </a:r>
            <a:r>
              <a:rPr lang="en-US" b="1" dirty="0">
                <a:solidFill>
                  <a:srgbClr val="FF0000"/>
                </a:solidFill>
              </a:rPr>
              <a:t>, SLEEP 2012</a:t>
            </a:r>
          </a:p>
          <a:p>
            <a:pPr marL="514350" lvl="1" indent="-290513">
              <a:spcBef>
                <a:spcPts val="1200"/>
              </a:spcBef>
            </a:pPr>
            <a:r>
              <a:rPr lang="en-US" sz="2400" dirty="0"/>
              <a:t>Home PAP Study (2012) – At 3-month follow-up: CPAP adherence was 39% for standard care; and 50% for home-based </a:t>
            </a:r>
            <a:r>
              <a:rPr lang="en-US" sz="2400" dirty="0" smtClean="0"/>
              <a:t>care</a:t>
            </a:r>
            <a:endParaRPr lang="en-US" sz="2000" dirty="0" smtClean="0"/>
          </a:p>
          <a:p>
            <a:pPr marL="1081087" lvl="3" indent="0">
              <a:spcBef>
                <a:spcPts val="12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</a:rPr>
              <a:t>Rosen </a:t>
            </a:r>
            <a:r>
              <a:rPr lang="en-US" b="1" dirty="0">
                <a:solidFill>
                  <a:srgbClr val="FF0000"/>
                </a:solidFill>
              </a:rPr>
              <a:t>et al, SLEEP 2012</a:t>
            </a:r>
          </a:p>
        </p:txBody>
      </p:sp>
    </p:spTree>
    <p:extLst>
      <p:ext uri="{BB962C8B-B14F-4D97-AF65-F5344CB8AC3E}">
        <p14:creationId xmlns:p14="http://schemas.microsoft.com/office/powerpoint/2010/main" val="380446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spire therapy consists of three fully implanted components: a small generator, a breathing sensor lead, and stimulation lead; all controlled by the small handheld Inspire sleep remot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9"/>
          <a:stretch/>
        </p:blipFill>
        <p:spPr bwMode="auto">
          <a:xfrm>
            <a:off x="4201548" y="1317330"/>
            <a:ext cx="4485252" cy="4206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</a:rPr>
              <a:t>Neurostimulation</a:t>
            </a:r>
            <a:r>
              <a:rPr lang="en-US" sz="3600" b="1" dirty="0" smtClean="0">
                <a:solidFill>
                  <a:srgbClr val="0070C0"/>
                </a:solidFill>
              </a:rPr>
              <a:t> Therapy Overview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05" y="1110630"/>
            <a:ext cx="4650697" cy="2297145"/>
          </a:xfrm>
        </p:spPr>
        <p:txBody>
          <a:bodyPr>
            <a:normAutofit fontScale="92500" lnSpcReduction="20000"/>
          </a:bodyPr>
          <a:lstStyle/>
          <a:p>
            <a:endParaRPr lang="en-US" sz="2400" dirty="0" smtClean="0"/>
          </a:p>
          <a:p>
            <a:r>
              <a:rPr lang="en-US" sz="2400" dirty="0" smtClean="0"/>
              <a:t>Inspire therapy:</a:t>
            </a:r>
          </a:p>
          <a:p>
            <a:pPr lvl="1"/>
            <a:r>
              <a:rPr lang="en-US" sz="1700" dirty="0" smtClean="0"/>
              <a:t>Works inside the body - fully implanted</a:t>
            </a:r>
          </a:p>
          <a:p>
            <a:pPr lvl="1"/>
            <a:r>
              <a:rPr lang="en-US" sz="1700" dirty="0" smtClean="0"/>
              <a:t>Monitors breathing patterns during sleep</a:t>
            </a:r>
          </a:p>
          <a:p>
            <a:pPr lvl="1"/>
            <a:r>
              <a:rPr lang="en-US" sz="1700" dirty="0" smtClean="0"/>
              <a:t>Delivers mild stimulation to key airway muscles to keep airway open during sleep</a:t>
            </a:r>
            <a:endParaRPr lang="en-US" sz="1700" dirty="0"/>
          </a:p>
          <a:p>
            <a:pPr lvl="1"/>
            <a:r>
              <a:rPr lang="en-US" sz="1700" dirty="0" smtClean="0"/>
              <a:t>Turned on and off with a handheld </a:t>
            </a:r>
          </a:p>
          <a:p>
            <a:pPr marL="342891" lvl="1" indent="0">
              <a:buNone/>
            </a:pPr>
            <a:r>
              <a:rPr lang="en-US" sz="1700" dirty="0"/>
              <a:t> </a:t>
            </a:r>
            <a:r>
              <a:rPr lang="en-US" sz="1700" dirty="0" smtClean="0"/>
              <a:t>      sleep remote</a:t>
            </a:r>
          </a:p>
          <a:p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064DA-91AD-C74B-B615-D9D92500E028}" type="slidenum">
              <a:rPr lang="en-US" smtClean="0"/>
              <a:t>61</a:t>
            </a:fld>
            <a:endParaRPr lang="en-US" dirty="0"/>
          </a:p>
        </p:txBody>
      </p:sp>
      <p:pic>
        <p:nvPicPr>
          <p:cNvPr id="12" name="Picture 11" descr="Inspire Remo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714" y="3944571"/>
            <a:ext cx="2234673" cy="17635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703" y="4826344"/>
            <a:ext cx="1532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Sleep Remote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8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899" b="2899"/>
          <a:stretch>
            <a:fillRect/>
          </a:stretch>
        </p:blipFill>
        <p:spPr bwMode="auto">
          <a:xfrm>
            <a:off x="2096731" y="1174375"/>
            <a:ext cx="511537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 Surgical Techniques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EAA354C-F79E-44E2-B155-B27E423A3E30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91360" y="3088330"/>
            <a:ext cx="3429000" cy="7620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Stimulation lead: </a:t>
            </a:r>
            <a:r>
              <a:rPr lang="en-US" dirty="0" smtClean="0"/>
              <a:t>placed around the hypoglossal nerve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421405" y="1295400"/>
            <a:ext cx="3581400" cy="12192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Implantable Pulse Generator: </a:t>
            </a:r>
            <a:r>
              <a:rPr lang="en-US" dirty="0" smtClean="0"/>
              <a:t>subcutaneous pocket common to pacemakers and neurostimulators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867400" y="3469330"/>
            <a:ext cx="2819400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Sensor lead: </a:t>
            </a:r>
            <a:r>
              <a:rPr lang="en-US" dirty="0" smtClean="0"/>
              <a:t>inserted between intercostal muscle layers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0" y="6519446"/>
            <a:ext cx="21680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</a:rPr>
              <a:t>Strollo et al, NEJM 2014</a:t>
            </a:r>
            <a:endParaRPr lang="en-US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0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345" y="102475"/>
            <a:ext cx="7948985" cy="971118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70C0"/>
                </a:solidFill>
              </a:rPr>
              <a:t>Airway Stimulation Effect </a:t>
            </a:r>
            <a:endParaRPr lang="en-US" sz="36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4339" y="4839943"/>
            <a:ext cx="4157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Tongue and other soft tissues relax</a:t>
            </a:r>
          </a:p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and block the airway 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5634" y="4767683"/>
            <a:ext cx="32042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Mild stimulation to key airway muscles maintains an open airway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pic>
        <p:nvPicPr>
          <p:cNvPr id="5" name="Picture 4" descr="apnea_therapy_final_with copyrightREV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2" t="10433" r="24942" b="53699"/>
          <a:stretch/>
        </p:blipFill>
        <p:spPr>
          <a:xfrm>
            <a:off x="440043" y="1919001"/>
            <a:ext cx="3989608" cy="2802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 descr="apnea_therapy_final_with copyrightREV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75" t="58402" r="25659" b="6071"/>
          <a:stretch/>
        </p:blipFill>
        <p:spPr>
          <a:xfrm>
            <a:off x="4873120" y="1926307"/>
            <a:ext cx="3892973" cy="2733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617564" y="1244350"/>
            <a:ext cx="36182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Untreated sleep apnea patient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5742" y="1252491"/>
            <a:ext cx="43877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Patient with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n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eurostimulation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 Roman"/>
                <a:cs typeface="Avenir Roman"/>
              </a:rPr>
              <a:t> therapy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 Roman"/>
              <a:cs typeface="Avenir Roman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554470" y="3381734"/>
            <a:ext cx="142708" cy="1412624"/>
          </a:xfrm>
          <a:prstGeom prst="straightConnector1">
            <a:avLst/>
          </a:prstGeom>
          <a:ln w="69850">
            <a:solidFill>
              <a:schemeClr val="accent2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6964140" y="3381738"/>
            <a:ext cx="313956" cy="1398353"/>
          </a:xfrm>
          <a:prstGeom prst="straightConnector1">
            <a:avLst/>
          </a:prstGeom>
          <a:ln w="69850">
            <a:solidFill>
              <a:schemeClr val="accent3"/>
            </a:solidFill>
            <a:tailEnd type="stealth" w="lg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61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33400"/>
            <a:ext cx="7924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4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75"/>
            <a:ext cx="9182100" cy="684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33805681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1561</Words>
  <Application>Microsoft Office PowerPoint</Application>
  <PresentationFormat>On-screen Show (4:3)</PresentationFormat>
  <Paragraphs>365</Paragraphs>
  <Slides>65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SLEEP APNEA, STROKE and VASCULAR DEMENTIA UNDER-RECOGNIZED CONVERGING STORMS</vt:lpstr>
      <vt:lpstr>PowerPoint Presentation</vt:lpstr>
      <vt:lpstr>HENRI GASTAUT (1915-1995) </vt:lpstr>
      <vt:lpstr>PowerPoint Presentation</vt:lpstr>
      <vt:lpstr>ELIO LUGARESI (1925-2015)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AROUSAL RESPONSE</vt:lpstr>
      <vt:lpstr>PowerPoint Presentation</vt:lpstr>
      <vt:lpstr>SLEEP APNEA PREVALENCE</vt:lpstr>
      <vt:lpstr>CLINICAL ASPECTS OF OBSTRUCTIVE SLEEP APNEA</vt:lpstr>
      <vt:lpstr>PowerPoint Presentation</vt:lpstr>
      <vt:lpstr>RISK OF STROKE AND OTHER CONDITIONS IN SLEEP APNEA</vt:lpstr>
      <vt:lpstr>SLEEP APNEA AND STROKE </vt:lpstr>
      <vt:lpstr>PowerPoint Presentation</vt:lpstr>
      <vt:lpstr>  SLEEP APNEA AND STROKE   </vt:lpstr>
      <vt:lpstr>YOUNG WOMEN WITH SLEEP APNEA HAVE MORE STROKES</vt:lpstr>
      <vt:lpstr>YOUNG WOMEN WITH SLEEP APNEA HAVE MORE STROKES</vt:lpstr>
      <vt:lpstr>SLEEP APNEA AND PREGNANCY</vt:lpstr>
      <vt:lpstr>FACTORS CONTRIBUTING TO CEREBROVASCULAR DISEASE IN SLEEP APNEA</vt:lpstr>
      <vt:lpstr>AROUSAL RESPONSE</vt:lpstr>
      <vt:lpstr>PowerPoint Presentation</vt:lpstr>
      <vt:lpstr>FACTORS CONTRIBUTING TO CEREBROVASCULAR DISEASE IN SLEEP APNEA</vt:lpstr>
      <vt:lpstr> HYPERTENSION AT TERMINATION OF APNEA </vt:lpstr>
      <vt:lpstr>APNEA AND SUSTAINED HYPERTENSION</vt:lpstr>
      <vt:lpstr>SLEEP HEART HEALTH STUDY </vt:lpstr>
      <vt:lpstr>SLEEP HEART HEALTH STUDY</vt:lpstr>
      <vt:lpstr>PowerPoint Presentation</vt:lpstr>
      <vt:lpstr>FACTORS CONTRIBUTING TO CEREBROVASCULAR DISEASE IN SLEEP APNEA</vt:lpstr>
      <vt:lpstr>SLEEP APNEA AND ATRIAL FIBRILLATION</vt:lpstr>
      <vt:lpstr>PowerPoint Presentation</vt:lpstr>
      <vt:lpstr>PowerPoint Presentation</vt:lpstr>
      <vt:lpstr>FACTORS CONTRIBUTING TO CEREBROVASCULAR DISEASE IN SLEEP APNEA</vt:lpstr>
      <vt:lpstr>SLEEP APNEA AND PATENT FORAMEN OVALE</vt:lpstr>
      <vt:lpstr>FACTORS CONTRIBUTING TO CEREBROVASCULAR DISEASE IN SLEEP APNEA</vt:lpstr>
      <vt:lpstr>SLEEP APNEA AND CEREBRAL AUTOREGULATION</vt:lpstr>
      <vt:lpstr>FACTORS CONTRIBUTING TO CEREBROVASCULAR DISEASE IN SLEEP APNEA</vt:lpstr>
      <vt:lpstr>HYPOXIA</vt:lpstr>
      <vt:lpstr>HYPOXIA, PRO-INFLAMMATORY FACTORS AND ENDOTHELIAL DAMAGE</vt:lpstr>
      <vt:lpstr>OSA AND SMALL VESSEL DISEASE</vt:lpstr>
      <vt:lpstr>PowerPoint Presentation</vt:lpstr>
      <vt:lpstr>OSA AND VASCULAR COGNITIVE IMPAIRMENT</vt:lpstr>
      <vt:lpstr>PowerPoint Presentation</vt:lpstr>
      <vt:lpstr>PowerPoint Presentation</vt:lpstr>
      <vt:lpstr>PowerPoint Presentation</vt:lpstr>
      <vt:lpstr>PowerPoint Presentation</vt:lpstr>
      <vt:lpstr>JAMA 1987;258:1782-1788</vt:lpstr>
      <vt:lpstr> OSA AND COGNITIVE IMPAIRMENT  </vt:lpstr>
      <vt:lpstr> OSA AND COGNITIVE IMPAIRMENT </vt:lpstr>
      <vt:lpstr>TREATMENT </vt:lpstr>
      <vt:lpstr>PowerPoint Presentation</vt:lpstr>
      <vt:lpstr>PowerPoint Presentation</vt:lpstr>
      <vt:lpstr>CPAP AND CEREBROVASCULAR DISEASE</vt:lpstr>
      <vt:lpstr>CPAP AND CEREBROVASCULAR DISEASE</vt:lpstr>
      <vt:lpstr>CPAP and COGNITIVE IMPAIRMENT </vt:lpstr>
      <vt:lpstr>CPAP INTOLERANCE</vt:lpstr>
      <vt:lpstr>CPAP ADHERENCE</vt:lpstr>
      <vt:lpstr>Neurostimulation Therapy Overview</vt:lpstr>
      <vt:lpstr>Standard Surgical Techniques</vt:lpstr>
      <vt:lpstr>Airway Stimulation Effect </vt:lpstr>
      <vt:lpstr>PowerPoint Presentation</vt:lpstr>
      <vt:lpstr>PowerPoint Presentation</vt:lpstr>
    </vt:vector>
  </TitlesOfParts>
  <Company>Upstate Medical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SLEEP APNEA, STROKE and VASCULAR DEMENTIA UNDER-RECOGNIZED CONVERGING STORMS</dc:title>
  <dc:creator>temp</dc:creator>
  <cp:lastModifiedBy>temp</cp:lastModifiedBy>
  <cp:revision>2</cp:revision>
  <dcterms:created xsi:type="dcterms:W3CDTF">2016-06-26T09:07:44Z</dcterms:created>
  <dcterms:modified xsi:type="dcterms:W3CDTF">2016-06-26T09:20:50Z</dcterms:modified>
</cp:coreProperties>
</file>