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3.xml" ContentType="application/vnd.openxmlformats-officedocument.drawingml.chart+xml"/>
  <Override PartName="/ppt/notesSlides/notesSlide17.xml" ContentType="application/vnd.openxmlformats-officedocument.presentationml.notesSlide+xml"/>
  <Override PartName="/ppt/charts/chart4.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5.xml" ContentType="application/vnd.openxmlformats-officedocument.drawingml.chart+xml"/>
  <Override PartName="/ppt/notesSlides/notesSlide20.xml" ContentType="application/vnd.openxmlformats-officedocument.presentationml.notesSlide+xml"/>
  <Override PartName="/ppt/charts/chart6.xml" ContentType="application/vnd.openxmlformats-officedocument.drawingml.chart+xml"/>
  <Override PartName="/ppt/drawings/drawing2.xml" ContentType="application/vnd.openxmlformats-officedocument.drawingml.chartshapes+xml"/>
  <Override PartName="/ppt/notesSlides/notesSlide21.xml" ContentType="application/vnd.openxmlformats-officedocument.presentationml.notesSlide+xml"/>
  <Override PartName="/ppt/charts/chart7.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8"/>
  </p:notesMasterIdLst>
  <p:handoutMasterIdLst>
    <p:handoutMasterId r:id="rId29"/>
  </p:handoutMasterIdLst>
  <p:sldIdLst>
    <p:sldId id="256" r:id="rId2"/>
    <p:sldId id="279" r:id="rId3"/>
    <p:sldId id="280" r:id="rId4"/>
    <p:sldId id="268" r:id="rId5"/>
    <p:sldId id="281" r:id="rId6"/>
    <p:sldId id="282" r:id="rId7"/>
    <p:sldId id="283" r:id="rId8"/>
    <p:sldId id="269" r:id="rId9"/>
    <p:sldId id="270" r:id="rId10"/>
    <p:sldId id="284" r:id="rId11"/>
    <p:sldId id="271" r:id="rId12"/>
    <p:sldId id="272" r:id="rId13"/>
    <p:sldId id="273" r:id="rId14"/>
    <p:sldId id="285" r:id="rId15"/>
    <p:sldId id="286" r:id="rId16"/>
    <p:sldId id="287" r:id="rId17"/>
    <p:sldId id="288" r:id="rId18"/>
    <p:sldId id="289" r:id="rId19"/>
    <p:sldId id="290" r:id="rId20"/>
    <p:sldId id="291" r:id="rId21"/>
    <p:sldId id="292" r:id="rId22"/>
    <p:sldId id="275" r:id="rId23"/>
    <p:sldId id="278" r:id="rId24"/>
    <p:sldId id="293" r:id="rId25"/>
    <p:sldId id="276" r:id="rId26"/>
    <p:sldId id="277" r:id="rId2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28" autoAdjust="0"/>
    <p:restoredTop sz="69231" autoAdjust="0"/>
  </p:normalViewPr>
  <p:slideViewPr>
    <p:cSldViewPr>
      <p:cViewPr>
        <p:scale>
          <a:sx n="90" d="100"/>
          <a:sy n="90" d="100"/>
        </p:scale>
        <p:origin x="-72" y="12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1992"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D:\Post-Doc\(Palermo-Sicilia-ITALIA)Estancia%20personal%20investigador%20doctor%20(2014)\Generalitat%20Valenciana\Resultados\Calcio%20intracelular\Ca%20intracelular%20(28-03-2014).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NULL"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S" dirty="0" smtClean="0"/>
              <a:t>MTT test </a:t>
            </a:r>
            <a:endParaRPr lang="es-ES" dirty="0"/>
          </a:p>
        </c:rich>
      </c:tx>
      <c:layout>
        <c:manualLayout>
          <c:xMode val="edge"/>
          <c:yMode val="edge"/>
          <c:x val="0.51057076279273717"/>
          <c:y val="5.7320019997778117E-2"/>
        </c:manualLayout>
      </c:layout>
      <c:overlay val="1"/>
    </c:title>
    <c:autoTitleDeleted val="0"/>
    <c:plotArea>
      <c:layout>
        <c:manualLayout>
          <c:layoutTarget val="inner"/>
          <c:xMode val="edge"/>
          <c:yMode val="edge"/>
          <c:x val="0.14706592967269821"/>
          <c:y val="7.2460924140967456E-2"/>
          <c:w val="0.83085901513966465"/>
          <c:h val="0.62906883701175564"/>
        </c:manualLayout>
      </c:layout>
      <c:barChart>
        <c:barDir val="col"/>
        <c:grouping val="clustered"/>
        <c:varyColors val="0"/>
        <c:ser>
          <c:idx val="0"/>
          <c:order val="0"/>
          <c:invertIfNegative val="0"/>
          <c:dPt>
            <c:idx val="0"/>
            <c:invertIfNegative val="0"/>
            <c:bubble3D val="0"/>
            <c:spPr>
              <a:solidFill>
                <a:schemeClr val="tx1"/>
              </a:solidFill>
            </c:spPr>
          </c:dPt>
          <c:dPt>
            <c:idx val="1"/>
            <c:invertIfNegative val="0"/>
            <c:bubble3D val="0"/>
            <c:spPr>
              <a:solidFill>
                <a:schemeClr val="bg1"/>
              </a:solidFill>
              <a:ln>
                <a:solidFill>
                  <a:schemeClr val="tx1"/>
                </a:solidFill>
              </a:ln>
            </c:spPr>
          </c:dPt>
          <c:dPt>
            <c:idx val="2"/>
            <c:invertIfNegative val="0"/>
            <c:bubble3D val="0"/>
            <c:spPr>
              <a:solidFill>
                <a:schemeClr val="bg1"/>
              </a:solidFill>
              <a:ln>
                <a:solidFill>
                  <a:schemeClr val="tx1"/>
                </a:solidFill>
              </a:ln>
            </c:spPr>
          </c:dPt>
          <c:dPt>
            <c:idx val="3"/>
            <c:invertIfNegative val="0"/>
            <c:bubble3D val="0"/>
            <c:spPr>
              <a:solidFill>
                <a:schemeClr val="bg1"/>
              </a:solidFill>
              <a:ln>
                <a:solidFill>
                  <a:schemeClr val="tx1"/>
                </a:solidFill>
              </a:ln>
            </c:spPr>
          </c:dPt>
          <c:dPt>
            <c:idx val="4"/>
            <c:invertIfNegative val="0"/>
            <c:bubble3D val="0"/>
            <c:spPr>
              <a:pattFill prst="pct5">
                <a:fgClr>
                  <a:schemeClr val="tx1"/>
                </a:fgClr>
                <a:bgClr>
                  <a:schemeClr val="bg1"/>
                </a:bgClr>
              </a:pattFill>
              <a:ln>
                <a:solidFill>
                  <a:schemeClr val="tx1"/>
                </a:solidFill>
              </a:ln>
            </c:spPr>
          </c:dPt>
          <c:dPt>
            <c:idx val="5"/>
            <c:invertIfNegative val="0"/>
            <c:bubble3D val="0"/>
            <c:spPr>
              <a:pattFill prst="pct5">
                <a:fgClr>
                  <a:schemeClr val="tx1"/>
                </a:fgClr>
                <a:bgClr>
                  <a:schemeClr val="bg1"/>
                </a:bgClr>
              </a:pattFill>
              <a:ln>
                <a:solidFill>
                  <a:schemeClr val="tx1"/>
                </a:solidFill>
              </a:ln>
            </c:spPr>
          </c:dPt>
          <c:dPt>
            <c:idx val="6"/>
            <c:invertIfNegative val="0"/>
            <c:bubble3D val="0"/>
            <c:spPr>
              <a:pattFill prst="pct5">
                <a:fgClr>
                  <a:schemeClr val="tx1"/>
                </a:fgClr>
                <a:bgClr>
                  <a:schemeClr val="bg1"/>
                </a:bgClr>
              </a:pattFill>
              <a:ln>
                <a:solidFill>
                  <a:schemeClr val="tx1"/>
                </a:solidFill>
              </a:ln>
            </c:spPr>
          </c:dPt>
          <c:dPt>
            <c:idx val="7"/>
            <c:invertIfNegative val="0"/>
            <c:bubble3D val="0"/>
            <c:spPr>
              <a:pattFill prst="ltDnDiag">
                <a:fgClr>
                  <a:schemeClr val="tx1"/>
                </a:fgClr>
                <a:bgClr>
                  <a:schemeClr val="bg1"/>
                </a:bgClr>
              </a:pattFill>
              <a:ln>
                <a:solidFill>
                  <a:schemeClr val="tx1"/>
                </a:solidFill>
              </a:ln>
            </c:spPr>
          </c:dPt>
          <c:dPt>
            <c:idx val="8"/>
            <c:invertIfNegative val="0"/>
            <c:bubble3D val="0"/>
            <c:spPr>
              <a:pattFill prst="ltDnDiag">
                <a:fgClr>
                  <a:schemeClr val="tx1"/>
                </a:fgClr>
                <a:bgClr>
                  <a:schemeClr val="bg1"/>
                </a:bgClr>
              </a:pattFill>
              <a:ln>
                <a:solidFill>
                  <a:schemeClr val="tx1"/>
                </a:solidFill>
              </a:ln>
            </c:spPr>
          </c:dPt>
          <c:dPt>
            <c:idx val="9"/>
            <c:invertIfNegative val="0"/>
            <c:bubble3D val="0"/>
            <c:spPr>
              <a:pattFill prst="ltDnDiag">
                <a:fgClr>
                  <a:schemeClr val="tx1"/>
                </a:fgClr>
                <a:bgClr>
                  <a:schemeClr val="bg1"/>
                </a:bgClr>
              </a:pattFill>
              <a:ln>
                <a:solidFill>
                  <a:schemeClr val="tx1"/>
                </a:solidFill>
              </a:ln>
            </c:spPr>
          </c:dPt>
          <c:dPt>
            <c:idx val="10"/>
            <c:invertIfNegative val="0"/>
            <c:bubble3D val="0"/>
            <c:spPr>
              <a:pattFill prst="ltHorz">
                <a:fgClr>
                  <a:schemeClr val="tx1"/>
                </a:fgClr>
                <a:bgClr>
                  <a:schemeClr val="bg1"/>
                </a:bgClr>
              </a:pattFill>
              <a:ln>
                <a:solidFill>
                  <a:schemeClr val="tx1"/>
                </a:solidFill>
              </a:ln>
            </c:spPr>
          </c:dPt>
          <c:dPt>
            <c:idx val="11"/>
            <c:invertIfNegative val="0"/>
            <c:bubble3D val="0"/>
            <c:spPr>
              <a:pattFill prst="ltHorz">
                <a:fgClr>
                  <a:schemeClr val="tx1"/>
                </a:fgClr>
                <a:bgClr>
                  <a:schemeClr val="bg1"/>
                </a:bgClr>
              </a:pattFill>
              <a:ln>
                <a:solidFill>
                  <a:schemeClr val="tx1"/>
                </a:solidFill>
              </a:ln>
            </c:spPr>
          </c:dPt>
          <c:dPt>
            <c:idx val="12"/>
            <c:invertIfNegative val="0"/>
            <c:bubble3D val="0"/>
            <c:spPr>
              <a:pattFill prst="ltHorz">
                <a:fgClr>
                  <a:schemeClr val="tx1"/>
                </a:fgClr>
                <a:bgClr>
                  <a:schemeClr val="bg1"/>
                </a:bgClr>
              </a:pattFill>
              <a:ln>
                <a:solidFill>
                  <a:schemeClr val="tx1"/>
                </a:solidFill>
              </a:ln>
            </c:spPr>
          </c:dPt>
          <c:dPt>
            <c:idx val="13"/>
            <c:invertIfNegative val="0"/>
            <c:bubble3D val="0"/>
            <c:spPr>
              <a:pattFill prst="pct90">
                <a:fgClr>
                  <a:schemeClr val="tx1"/>
                </a:fgClr>
                <a:bgClr>
                  <a:schemeClr val="bg1"/>
                </a:bgClr>
              </a:pattFill>
              <a:ln>
                <a:solidFill>
                  <a:schemeClr val="tx1"/>
                </a:solidFill>
              </a:ln>
            </c:spPr>
          </c:dPt>
          <c:dPt>
            <c:idx val="14"/>
            <c:invertIfNegative val="0"/>
            <c:bubble3D val="0"/>
            <c:spPr>
              <a:pattFill prst="pct90">
                <a:fgClr>
                  <a:schemeClr val="tx1"/>
                </a:fgClr>
                <a:bgClr>
                  <a:schemeClr val="bg1"/>
                </a:bgClr>
              </a:pattFill>
              <a:ln>
                <a:solidFill>
                  <a:schemeClr val="tx1"/>
                </a:solidFill>
              </a:ln>
            </c:spPr>
          </c:dPt>
          <c:dPt>
            <c:idx val="15"/>
            <c:invertIfNegative val="0"/>
            <c:bubble3D val="0"/>
            <c:spPr>
              <a:pattFill prst="pct90">
                <a:fgClr>
                  <a:schemeClr val="tx1"/>
                </a:fgClr>
                <a:bgClr>
                  <a:schemeClr val="bg1"/>
                </a:bgClr>
              </a:pattFill>
              <a:ln>
                <a:solidFill>
                  <a:schemeClr val="tx1"/>
                </a:solidFill>
              </a:ln>
            </c:spPr>
          </c:dPt>
          <c:dPt>
            <c:idx val="16"/>
            <c:invertIfNegative val="0"/>
            <c:bubble3D val="0"/>
            <c:spPr>
              <a:solidFill>
                <a:schemeClr val="tx1">
                  <a:lumMod val="50000"/>
                  <a:lumOff val="50000"/>
                </a:schemeClr>
              </a:solidFill>
              <a:ln>
                <a:solidFill>
                  <a:schemeClr val="tx1"/>
                </a:solidFill>
              </a:ln>
            </c:spPr>
          </c:dPt>
          <c:dPt>
            <c:idx val="17"/>
            <c:invertIfNegative val="0"/>
            <c:bubble3D val="0"/>
            <c:spPr>
              <a:solidFill>
                <a:schemeClr val="tx1">
                  <a:lumMod val="50000"/>
                  <a:lumOff val="50000"/>
                </a:schemeClr>
              </a:solidFill>
              <a:ln>
                <a:solidFill>
                  <a:schemeClr val="tx1"/>
                </a:solidFill>
              </a:ln>
            </c:spPr>
          </c:dPt>
          <c:dPt>
            <c:idx val="18"/>
            <c:invertIfNegative val="0"/>
            <c:bubble3D val="0"/>
            <c:spPr>
              <a:solidFill>
                <a:schemeClr val="tx1">
                  <a:lumMod val="50000"/>
                  <a:lumOff val="50000"/>
                </a:schemeClr>
              </a:solidFill>
              <a:ln>
                <a:solidFill>
                  <a:schemeClr val="tx1"/>
                </a:solidFill>
              </a:ln>
            </c:spPr>
          </c:dPt>
          <c:errBars>
            <c:errBarType val="plus"/>
            <c:errValType val="cust"/>
            <c:noEndCap val="0"/>
            <c:plus>
              <c:numRef>
                <c:f>(Resumen!$E$4;Resumen!$E$12;Resumen!$E$20;Resumen!$E$28;Resumen!$E$36;Resumen!$E$44;Resumen!$E$52;Resumen!$E$60;Resumen!$E$68;Resumen!$E$76;Resumen!$E$84;Resumen!$E$92;Resumen!$E$100;Resumen!$E$108;Resumen!$E$116;Resumen!$E$124;Resumen!$E$132;Resumen!$E$140;Resumen!$E$148)</c:f>
                <c:numCache>
                  <c:formatCode>General</c:formatCode>
                  <c:ptCount val="19"/>
                  <c:pt idx="0">
                    <c:v>8.330790474450751</c:v>
                  </c:pt>
                  <c:pt idx="1">
                    <c:v>7.3448951296867806</c:v>
                  </c:pt>
                  <c:pt idx="2">
                    <c:v>8.6859966333237768</c:v>
                  </c:pt>
                  <c:pt idx="3">
                    <c:v>14.874567358810674</c:v>
                  </c:pt>
                  <c:pt idx="4">
                    <c:v>18.002782695353783</c:v>
                  </c:pt>
                  <c:pt idx="5">
                    <c:v>14.562924322704877</c:v>
                  </c:pt>
                  <c:pt idx="6">
                    <c:v>14.938108753719938</c:v>
                  </c:pt>
                  <c:pt idx="7">
                    <c:v>8.6314696837731066</c:v>
                  </c:pt>
                  <c:pt idx="8">
                    <c:v>12.980440760359322</c:v>
                  </c:pt>
                  <c:pt idx="9">
                    <c:v>10.923354378142923</c:v>
                  </c:pt>
                  <c:pt idx="10">
                    <c:v>16.388031958363584</c:v>
                  </c:pt>
                  <c:pt idx="11">
                    <c:v>12.867218377419146</c:v>
                  </c:pt>
                  <c:pt idx="12">
                    <c:v>8.9726930110517547</c:v>
                  </c:pt>
                  <c:pt idx="13">
                    <c:v>11.881772342958801</c:v>
                  </c:pt>
                  <c:pt idx="14">
                    <c:v>13.284946025458519</c:v>
                  </c:pt>
                  <c:pt idx="15">
                    <c:v>12.172451619299068</c:v>
                  </c:pt>
                  <c:pt idx="16">
                    <c:v>12.950468812224749</c:v>
                  </c:pt>
                  <c:pt idx="17">
                    <c:v>14.794913792825065</c:v>
                  </c:pt>
                  <c:pt idx="18">
                    <c:v>17.120335501857728</c:v>
                  </c:pt>
                </c:numCache>
              </c:numRef>
            </c:plus>
            <c:minus>
              <c:numLit>
                <c:formatCode>General</c:formatCode>
                <c:ptCount val="1"/>
                <c:pt idx="0">
                  <c:v>1</c:v>
                </c:pt>
              </c:numLit>
            </c:minus>
          </c:errBars>
          <c:cat>
            <c:strRef>
              <c:f>(Resumen!$B$4;Resumen!$B$12;Resumen!$B$20;Resumen!$B$28;Resumen!$B$36;Resumen!$B$44;Resumen!$B$52;Resumen!$B$60;Resumen!$B$68;Resumen!$B$76;Resumen!$B$84;Resumen!$B$92;Resumen!$B$100;Resumen!$B$108;Resumen!$B$116;Resumen!$B$124;Resumen!$B$132;Resumen!$B$140;Resumen!$B$148)</c:f>
              <c:strCache>
                <c:ptCount val="19"/>
                <c:pt idx="0">
                  <c:v>Control</c:v>
                </c:pt>
                <c:pt idx="1">
                  <c:v>β-CX (1.5 µM)</c:v>
                </c:pt>
                <c:pt idx="2">
                  <c:v>β-CX (3 µM)</c:v>
                </c:pt>
                <c:pt idx="3">
                  <c:v>β-CX (6 µM)</c:v>
                </c:pt>
                <c:pt idx="4">
                  <c:v>β-sit (6 µM)</c:v>
                </c:pt>
                <c:pt idx="5">
                  <c:v>β-sit (12 µM)</c:v>
                </c:pt>
                <c:pt idx="6">
                  <c:v>β-sit (24 µM)</c:v>
                </c:pt>
                <c:pt idx="7">
                  <c:v>Camp (0.5 µM)</c:v>
                </c:pt>
                <c:pt idx="8">
                  <c:v>Camp (1µM)</c:v>
                </c:pt>
                <c:pt idx="9">
                  <c:v>Camp (2 µM)</c:v>
                </c:pt>
                <c:pt idx="10">
                  <c:v>Stig (0.125 µM)</c:v>
                </c:pt>
                <c:pt idx="11">
                  <c:v>Stig (0.25 µM)</c:v>
                </c:pt>
                <c:pt idx="12">
                  <c:v>Stig (0.5 µM)</c:v>
                </c:pt>
                <c:pt idx="13">
                  <c:v>PS mix low</c:v>
                </c:pt>
                <c:pt idx="14">
                  <c:v>PS mix medium</c:v>
                </c:pt>
                <c:pt idx="15">
                  <c:v>PS mix high</c:v>
                </c:pt>
                <c:pt idx="16">
                  <c:v>β-CX+PS mix low</c:v>
                </c:pt>
                <c:pt idx="17">
                  <c:v>β-CX+PS mix medium</c:v>
                </c:pt>
                <c:pt idx="18">
                  <c:v>β-CX+PS mix high</c:v>
                </c:pt>
              </c:strCache>
            </c:strRef>
          </c:cat>
          <c:val>
            <c:numRef>
              <c:f>(Resumen!$D$4;Resumen!$D$12;Resumen!$D$20;Resumen!$D$28;Resumen!$D$36;Resumen!$D$44;Resumen!$D$52;Resumen!$D$60;Resumen!$D$68;Resumen!$D$76;Resumen!$D$84;Resumen!$D$92;Resumen!$D$100;Resumen!$D$108;Resumen!$D$116;Resumen!$D$124;Resumen!$D$132;Resumen!$D$140;Resumen!$D$148)</c:f>
              <c:numCache>
                <c:formatCode>0.00</c:formatCode>
                <c:ptCount val="19"/>
                <c:pt idx="0">
                  <c:v>100.76004343105322</c:v>
                </c:pt>
                <c:pt idx="1">
                  <c:v>97.880147278856725</c:v>
                </c:pt>
                <c:pt idx="2">
                  <c:v>68.108300007772158</c:v>
                </c:pt>
                <c:pt idx="3">
                  <c:v>63.432970191986051</c:v>
                </c:pt>
                <c:pt idx="4">
                  <c:v>69.679011343718258</c:v>
                </c:pt>
                <c:pt idx="5">
                  <c:v>70.919588134536724</c:v>
                </c:pt>
                <c:pt idx="6">
                  <c:v>78.622507623329355</c:v>
                </c:pt>
                <c:pt idx="7">
                  <c:v>90.164242749267586</c:v>
                </c:pt>
                <c:pt idx="8">
                  <c:v>68.281527510897973</c:v>
                </c:pt>
                <c:pt idx="9">
                  <c:v>56.548767965950546</c:v>
                </c:pt>
                <c:pt idx="10">
                  <c:v>62.893458100597691</c:v>
                </c:pt>
                <c:pt idx="11">
                  <c:v>66.625532895762916</c:v>
                </c:pt>
                <c:pt idx="12">
                  <c:v>56.21817884276193</c:v>
                </c:pt>
                <c:pt idx="13">
                  <c:v>56.963184240229509</c:v>
                </c:pt>
                <c:pt idx="14">
                  <c:v>63.979932928670223</c:v>
                </c:pt>
                <c:pt idx="15">
                  <c:v>75.870115073664167</c:v>
                </c:pt>
                <c:pt idx="16">
                  <c:v>66.89080691264644</c:v>
                </c:pt>
                <c:pt idx="17">
                  <c:v>69.98480378803248</c:v>
                </c:pt>
                <c:pt idx="18">
                  <c:v>78.99112053824733</c:v>
                </c:pt>
              </c:numCache>
            </c:numRef>
          </c:val>
        </c:ser>
        <c:dLbls>
          <c:showLegendKey val="0"/>
          <c:showVal val="0"/>
          <c:showCatName val="0"/>
          <c:showSerName val="0"/>
          <c:showPercent val="0"/>
          <c:showBubbleSize val="0"/>
        </c:dLbls>
        <c:gapWidth val="150"/>
        <c:axId val="149531264"/>
        <c:axId val="149545344"/>
      </c:barChart>
      <c:catAx>
        <c:axId val="149531264"/>
        <c:scaling>
          <c:orientation val="minMax"/>
        </c:scaling>
        <c:delete val="0"/>
        <c:axPos val="b"/>
        <c:majorTickMark val="out"/>
        <c:minorTickMark val="none"/>
        <c:tickLblPos val="nextTo"/>
        <c:txPr>
          <a:bodyPr/>
          <a:lstStyle/>
          <a:p>
            <a:pPr>
              <a:defRPr sz="1200"/>
            </a:pPr>
            <a:endParaRPr lang="es-ES"/>
          </a:p>
        </c:txPr>
        <c:crossAx val="149545344"/>
        <c:crosses val="autoZero"/>
        <c:auto val="1"/>
        <c:lblAlgn val="ctr"/>
        <c:lblOffset val="100"/>
        <c:noMultiLvlLbl val="0"/>
      </c:catAx>
      <c:valAx>
        <c:axId val="149545344"/>
        <c:scaling>
          <c:orientation val="minMax"/>
        </c:scaling>
        <c:delete val="0"/>
        <c:axPos val="l"/>
        <c:title>
          <c:tx>
            <c:rich>
              <a:bodyPr rot="-5400000" vert="horz"/>
              <a:lstStyle/>
              <a:p>
                <a:pPr>
                  <a:defRPr sz="1400" b="1"/>
                </a:pPr>
                <a:r>
                  <a:rPr lang="es-ES" sz="1400" b="1" dirty="0" err="1" smtClean="0"/>
                  <a:t>Viability</a:t>
                </a:r>
                <a:r>
                  <a:rPr lang="es-ES" sz="1400" b="1" baseline="0" dirty="0" smtClean="0"/>
                  <a:t> </a:t>
                </a:r>
                <a:r>
                  <a:rPr lang="es-ES" sz="1400" b="1" baseline="0" dirty="0"/>
                  <a:t>(% del control)</a:t>
                </a:r>
                <a:endParaRPr lang="es-ES" sz="1400" b="1" dirty="0"/>
              </a:p>
            </c:rich>
          </c:tx>
          <c:layout>
            <c:manualLayout>
              <c:xMode val="edge"/>
              <c:yMode val="edge"/>
              <c:x val="5.1450835947003094E-2"/>
              <c:y val="0.25053917620264432"/>
            </c:manualLayout>
          </c:layout>
          <c:overlay val="0"/>
        </c:title>
        <c:numFmt formatCode="0" sourceLinked="0"/>
        <c:majorTickMark val="out"/>
        <c:minorTickMark val="none"/>
        <c:tickLblPos val="nextTo"/>
        <c:txPr>
          <a:bodyPr/>
          <a:lstStyle/>
          <a:p>
            <a:pPr>
              <a:defRPr sz="1200"/>
            </a:pPr>
            <a:endParaRPr lang="es-ES"/>
          </a:p>
        </c:txPr>
        <c:crossAx val="149531264"/>
        <c:crosses val="autoZero"/>
        <c:crossBetween val="between"/>
      </c:valAx>
    </c:plotArea>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'GATED 1 (buena)'!$L$6</c:f>
              <c:strCache>
                <c:ptCount val="1"/>
                <c:pt idx="0">
                  <c:v>Sub-G1 </c:v>
                </c:pt>
              </c:strCache>
            </c:strRef>
          </c:tx>
          <c:spPr>
            <a:solidFill>
              <a:schemeClr val="tx1"/>
            </a:solidFill>
            <a:ln>
              <a:solidFill>
                <a:schemeClr val="tx1"/>
              </a:solidFill>
            </a:ln>
          </c:spPr>
          <c:invertIfNegative val="0"/>
          <c:errBars>
            <c:errBarType val="plus"/>
            <c:errValType val="cust"/>
            <c:noEndCap val="0"/>
            <c:plus>
              <c:numRef>
                <c:f>('GATED 1 (buena)'!$H$14;'GATED 1 (buena)'!$H$19;'GATED 1 (buena)'!$H$24;'GATED 1 (buena)'!$H$29;'GATED 1 (buena)'!$H$34;'GATED 1 (buena)'!$H$71;'GATED 1 (buena)'!$H$81;'GATED 1 (buena)'!$H$91)</c:f>
                <c:numCache>
                  <c:formatCode>General</c:formatCode>
                  <c:ptCount val="8"/>
                  <c:pt idx="0">
                    <c:v>1.2020815280171329</c:v>
                  </c:pt>
                  <c:pt idx="1">
                    <c:v>5.0000000000000024E-2</c:v>
                  </c:pt>
                  <c:pt idx="2">
                    <c:v>5.0000000000000024E-2</c:v>
                  </c:pt>
                  <c:pt idx="3">
                    <c:v>5.0000000000000024E-2</c:v>
                  </c:pt>
                  <c:pt idx="4">
                    <c:v>1.6263455967290581</c:v>
                  </c:pt>
                </c:numCache>
              </c:numRef>
            </c:plus>
            <c:spPr>
              <a:solidFill>
                <a:schemeClr val="tx1"/>
              </a:solidFill>
              <a:ln>
                <a:solidFill>
                  <a:schemeClr val="tx1"/>
                </a:solidFill>
              </a:ln>
            </c:spPr>
          </c:errBars>
          <c:cat>
            <c:strRef>
              <c:f>'GATED 1 (buena)'!$M$5:$V$5</c:f>
              <c:strCache>
                <c:ptCount val="7"/>
                <c:pt idx="0">
                  <c:v>Control</c:v>
                </c:pt>
                <c:pt idx="1">
                  <c:v>β-CX (3 µM)</c:v>
                </c:pt>
                <c:pt idx="2">
                  <c:v>β-sit (12 µM)</c:v>
                </c:pt>
                <c:pt idx="3">
                  <c:v>Camp (1 µM)</c:v>
                </c:pt>
                <c:pt idx="4">
                  <c:v>Stig (0.25 µM)</c:v>
                </c:pt>
                <c:pt idx="5">
                  <c:v>PS mix</c:v>
                </c:pt>
                <c:pt idx="6">
                  <c:v>β-CX + PS mix</c:v>
                </c:pt>
              </c:strCache>
            </c:strRef>
          </c:cat>
          <c:val>
            <c:numRef>
              <c:f>'GATED 1 (buena)'!$M$6:$S$6</c:f>
              <c:numCache>
                <c:formatCode>0.00</c:formatCode>
                <c:ptCount val="7"/>
                <c:pt idx="0">
                  <c:v>5.3</c:v>
                </c:pt>
                <c:pt idx="1">
                  <c:v>7.2</c:v>
                </c:pt>
                <c:pt idx="2">
                  <c:v>5.1499999999999995</c:v>
                </c:pt>
                <c:pt idx="3">
                  <c:v>10.200000000000001</c:v>
                </c:pt>
                <c:pt idx="4">
                  <c:v>12.4</c:v>
                </c:pt>
                <c:pt idx="5">
                  <c:v>13</c:v>
                </c:pt>
                <c:pt idx="6">
                  <c:v>10.25</c:v>
                </c:pt>
              </c:numCache>
            </c:numRef>
          </c:val>
        </c:ser>
        <c:ser>
          <c:idx val="1"/>
          <c:order val="1"/>
          <c:tx>
            <c:strRef>
              <c:f>'GATED 1 (buena)'!$L$7</c:f>
              <c:strCache>
                <c:ptCount val="1"/>
                <c:pt idx="0">
                  <c:v>G1</c:v>
                </c:pt>
              </c:strCache>
            </c:strRef>
          </c:tx>
          <c:spPr>
            <a:pattFill prst="ltDnDiag">
              <a:fgClr>
                <a:schemeClr val="tx1"/>
              </a:fgClr>
              <a:bgClr>
                <a:schemeClr val="bg1"/>
              </a:bgClr>
            </a:pattFill>
            <a:ln>
              <a:solidFill>
                <a:schemeClr val="tx1"/>
              </a:solidFill>
            </a:ln>
          </c:spPr>
          <c:invertIfNegative val="0"/>
          <c:errBars>
            <c:errBarType val="plus"/>
            <c:errValType val="cust"/>
            <c:noEndCap val="0"/>
            <c:plus>
              <c:numRef>
                <c:f>('GATED 1 (buena)'!$H$5;'GATED 1 (buena)'!$H$10;'GATED 1 (buena)'!$H$15;'GATED 1 (buena)'!$H$20;'GATED 1 (buena)'!$H$25;'GATED 1 (buena)'!$H$30;'GATED 1 (buena)'!$H$35;'GATED 1 (buena)'!$H$72;'GATED 1 (buena)'!$H$82;'GATED 1 (buena)'!$H$92)</c:f>
                <c:numCache>
                  <c:formatCode>General</c:formatCode>
                  <c:ptCount val="10"/>
                  <c:pt idx="0">
                    <c:v>5.0000000000000024E-2</c:v>
                  </c:pt>
                  <c:pt idx="1">
                    <c:v>4.030508652763328</c:v>
                  </c:pt>
                  <c:pt idx="2">
                    <c:v>0.28284271247461834</c:v>
                  </c:pt>
                  <c:pt idx="3">
                    <c:v>4.7376154339498724</c:v>
                  </c:pt>
                  <c:pt idx="4">
                    <c:v>1.8384776310850257</c:v>
                  </c:pt>
                  <c:pt idx="5">
                    <c:v>2.8991378028648458</c:v>
                  </c:pt>
                  <c:pt idx="6">
                    <c:v>2.6162950903902202</c:v>
                  </c:pt>
                </c:numCache>
              </c:numRef>
            </c:plus>
            <c:spPr>
              <a:pattFill prst="ltDnDiag">
                <a:fgClr>
                  <a:schemeClr val="tx1"/>
                </a:fgClr>
                <a:bgClr>
                  <a:schemeClr val="bg1"/>
                </a:bgClr>
              </a:pattFill>
              <a:ln>
                <a:solidFill>
                  <a:schemeClr val="tx1"/>
                </a:solidFill>
              </a:ln>
            </c:spPr>
          </c:errBars>
          <c:cat>
            <c:strRef>
              <c:f>'GATED 1 (buena)'!$M$5:$V$5</c:f>
              <c:strCache>
                <c:ptCount val="7"/>
                <c:pt idx="0">
                  <c:v>Control</c:v>
                </c:pt>
                <c:pt idx="1">
                  <c:v>β-CX (3 µM)</c:v>
                </c:pt>
                <c:pt idx="2">
                  <c:v>β-sit (12 µM)</c:v>
                </c:pt>
                <c:pt idx="3">
                  <c:v>Camp (1 µM)</c:v>
                </c:pt>
                <c:pt idx="4">
                  <c:v>Stig (0.25 µM)</c:v>
                </c:pt>
                <c:pt idx="5">
                  <c:v>PS mix</c:v>
                </c:pt>
                <c:pt idx="6">
                  <c:v>β-CX + PS mix</c:v>
                </c:pt>
              </c:strCache>
            </c:strRef>
          </c:cat>
          <c:val>
            <c:numRef>
              <c:f>'GATED 1 (buena)'!$M$7:$S$7</c:f>
              <c:numCache>
                <c:formatCode>0.00</c:formatCode>
                <c:ptCount val="7"/>
                <c:pt idx="0">
                  <c:v>60.9</c:v>
                </c:pt>
                <c:pt idx="1">
                  <c:v>61.65</c:v>
                </c:pt>
                <c:pt idx="2">
                  <c:v>58.3</c:v>
                </c:pt>
                <c:pt idx="3">
                  <c:v>61.75</c:v>
                </c:pt>
                <c:pt idx="4">
                  <c:v>58.2</c:v>
                </c:pt>
                <c:pt idx="5">
                  <c:v>57.05</c:v>
                </c:pt>
                <c:pt idx="6">
                  <c:v>58.449999999999996</c:v>
                </c:pt>
              </c:numCache>
            </c:numRef>
          </c:val>
        </c:ser>
        <c:ser>
          <c:idx val="2"/>
          <c:order val="2"/>
          <c:tx>
            <c:strRef>
              <c:f>'GATED 1 (buena)'!$L$8</c:f>
              <c:strCache>
                <c:ptCount val="1"/>
                <c:pt idx="0">
                  <c:v>S</c:v>
                </c:pt>
              </c:strCache>
            </c:strRef>
          </c:tx>
          <c:spPr>
            <a:pattFill prst="ltHorz">
              <a:fgClr>
                <a:schemeClr val="tx1"/>
              </a:fgClr>
              <a:bgClr>
                <a:schemeClr val="bg1"/>
              </a:bgClr>
            </a:pattFill>
            <a:ln>
              <a:solidFill>
                <a:schemeClr val="tx1"/>
              </a:solidFill>
            </a:ln>
          </c:spPr>
          <c:invertIfNegative val="0"/>
          <c:errBars>
            <c:errBarType val="plus"/>
            <c:errValType val="cust"/>
            <c:noEndCap val="0"/>
            <c:plus>
              <c:numRef>
                <c:f>('GATED 1 (buena)'!$H$6;'GATED 1 (buena)'!$H$11;'GATED 1 (buena)'!$H$16;'GATED 1 (buena)'!$H$21;'GATED 1 (buena)'!$H$26;'GATED 1 (buena)'!$H$31;'GATED 1 (buena)'!$H$36;'GATED 1 (buena)'!$H$73;'GATED 1 (buena)'!$H$83;'GATED 1 (buena)'!$H$93)</c:f>
                <c:numCache>
                  <c:formatCode>General</c:formatCode>
                  <c:ptCount val="10"/>
                  <c:pt idx="0">
                    <c:v>0.49497474683058307</c:v>
                  </c:pt>
                  <c:pt idx="1">
                    <c:v>0.98994949366116736</c:v>
                  </c:pt>
                  <c:pt idx="2">
                    <c:v>0.70710678118654757</c:v>
                  </c:pt>
                  <c:pt idx="3">
                    <c:v>0.35355339059327384</c:v>
                  </c:pt>
                  <c:pt idx="4">
                    <c:v>1.2727922061357848</c:v>
                  </c:pt>
                  <c:pt idx="5">
                    <c:v>1.3435028842544399</c:v>
                  </c:pt>
                  <c:pt idx="6">
                    <c:v>0.91923881554251263</c:v>
                  </c:pt>
                </c:numCache>
              </c:numRef>
            </c:plus>
            <c:spPr>
              <a:pattFill prst="ltHorz">
                <a:fgClr>
                  <a:schemeClr val="tx1"/>
                </a:fgClr>
                <a:bgClr>
                  <a:schemeClr val="bg1"/>
                </a:bgClr>
              </a:pattFill>
              <a:ln>
                <a:solidFill>
                  <a:schemeClr val="tx1"/>
                </a:solidFill>
              </a:ln>
            </c:spPr>
          </c:errBars>
          <c:cat>
            <c:strRef>
              <c:f>'GATED 1 (buena)'!$M$5:$V$5</c:f>
              <c:strCache>
                <c:ptCount val="7"/>
                <c:pt idx="0">
                  <c:v>Control</c:v>
                </c:pt>
                <c:pt idx="1">
                  <c:v>β-CX (3 µM)</c:v>
                </c:pt>
                <c:pt idx="2">
                  <c:v>β-sit (12 µM)</c:v>
                </c:pt>
                <c:pt idx="3">
                  <c:v>Camp (1 µM)</c:v>
                </c:pt>
                <c:pt idx="4">
                  <c:v>Stig (0.25 µM)</c:v>
                </c:pt>
                <c:pt idx="5">
                  <c:v>PS mix</c:v>
                </c:pt>
                <c:pt idx="6">
                  <c:v>β-CX + PS mix</c:v>
                </c:pt>
              </c:strCache>
            </c:strRef>
          </c:cat>
          <c:val>
            <c:numRef>
              <c:f>'GATED 1 (buena)'!$M$8:$S$8</c:f>
              <c:numCache>
                <c:formatCode>0.00</c:formatCode>
                <c:ptCount val="7"/>
                <c:pt idx="0">
                  <c:v>10.75</c:v>
                </c:pt>
                <c:pt idx="1">
                  <c:v>9.8000000000000007</c:v>
                </c:pt>
                <c:pt idx="2">
                  <c:v>9.7000000000000011</c:v>
                </c:pt>
                <c:pt idx="3">
                  <c:v>9.4500000000000028</c:v>
                </c:pt>
                <c:pt idx="4">
                  <c:v>9.2000000000000011</c:v>
                </c:pt>
                <c:pt idx="5">
                  <c:v>10.55</c:v>
                </c:pt>
                <c:pt idx="6">
                  <c:v>9.25</c:v>
                </c:pt>
              </c:numCache>
            </c:numRef>
          </c:val>
        </c:ser>
        <c:ser>
          <c:idx val="3"/>
          <c:order val="3"/>
          <c:tx>
            <c:strRef>
              <c:f>'GATED 1 (buena)'!$L$9</c:f>
              <c:strCache>
                <c:ptCount val="1"/>
                <c:pt idx="0">
                  <c:v>G2/M</c:v>
                </c:pt>
              </c:strCache>
            </c:strRef>
          </c:tx>
          <c:spPr>
            <a:pattFill prst="narVert">
              <a:fgClr>
                <a:schemeClr val="tx1"/>
              </a:fgClr>
              <a:bgClr>
                <a:schemeClr val="bg1"/>
              </a:bgClr>
            </a:pattFill>
            <a:ln>
              <a:solidFill>
                <a:schemeClr val="tx1"/>
              </a:solidFill>
            </a:ln>
          </c:spPr>
          <c:invertIfNegative val="0"/>
          <c:errBars>
            <c:errBarType val="plus"/>
            <c:errValType val="cust"/>
            <c:noEndCap val="0"/>
            <c:plus>
              <c:numRef>
                <c:f>('GATED 1 (buena)'!$H$7;'GATED 1 (buena)'!$H$12;'GATED 1 (buena)'!$H$17;'GATED 1 (buena)'!$H$22;'GATED 1 (buena)'!$H$27;'GATED 1 (buena)'!$H$32;'GATED 1 (buena)'!$H$37;'GATED 1 (buena)'!$H$74;'GATED 1 (buena)'!$H$84;'GATED 1 (buena)'!$H$94)</c:f>
                <c:numCache>
                  <c:formatCode>General</c:formatCode>
                  <c:ptCount val="10"/>
                  <c:pt idx="0">
                    <c:v>0.77781745930520363</c:v>
                  </c:pt>
                  <c:pt idx="1">
                    <c:v>1.3435028842544419</c:v>
                  </c:pt>
                  <c:pt idx="2">
                    <c:v>1.6263455967290601</c:v>
                  </c:pt>
                  <c:pt idx="3">
                    <c:v>7.0710678118653336E-2</c:v>
                  </c:pt>
                  <c:pt idx="4">
                    <c:v>1.4849242404917498</c:v>
                  </c:pt>
                  <c:pt idx="5">
                    <c:v>0.35355339059327384</c:v>
                  </c:pt>
                  <c:pt idx="6">
                    <c:v>1.9091883092036781</c:v>
                  </c:pt>
                </c:numCache>
              </c:numRef>
            </c:plus>
            <c:spPr>
              <a:pattFill prst="narVert">
                <a:fgClr>
                  <a:schemeClr val="tx1"/>
                </a:fgClr>
                <a:bgClr>
                  <a:schemeClr val="bg1"/>
                </a:bgClr>
              </a:pattFill>
              <a:ln>
                <a:solidFill>
                  <a:schemeClr val="tx1"/>
                </a:solidFill>
              </a:ln>
            </c:spPr>
          </c:errBars>
          <c:cat>
            <c:strRef>
              <c:f>'GATED 1 (buena)'!$M$5:$V$5</c:f>
              <c:strCache>
                <c:ptCount val="7"/>
                <c:pt idx="0">
                  <c:v>Control</c:v>
                </c:pt>
                <c:pt idx="1">
                  <c:v>β-CX (3 µM)</c:v>
                </c:pt>
                <c:pt idx="2">
                  <c:v>β-sit (12 µM)</c:v>
                </c:pt>
                <c:pt idx="3">
                  <c:v>Camp (1 µM)</c:v>
                </c:pt>
                <c:pt idx="4">
                  <c:v>Stig (0.25 µM)</c:v>
                </c:pt>
                <c:pt idx="5">
                  <c:v>PS mix</c:v>
                </c:pt>
                <c:pt idx="6">
                  <c:v>β-CX + PS mix</c:v>
                </c:pt>
              </c:strCache>
            </c:strRef>
          </c:cat>
          <c:val>
            <c:numRef>
              <c:f>'GATED 1 (buena)'!$M$9:$S$9</c:f>
              <c:numCache>
                <c:formatCode>0.00</c:formatCode>
                <c:ptCount val="7"/>
                <c:pt idx="0">
                  <c:v>23.05</c:v>
                </c:pt>
                <c:pt idx="1">
                  <c:v>25.85</c:v>
                </c:pt>
                <c:pt idx="2">
                  <c:v>26.85</c:v>
                </c:pt>
                <c:pt idx="3">
                  <c:v>22.150000000000016</c:v>
                </c:pt>
                <c:pt idx="4">
                  <c:v>23.45</c:v>
                </c:pt>
                <c:pt idx="5">
                  <c:v>22.650000000000016</c:v>
                </c:pt>
                <c:pt idx="6">
                  <c:v>22.05</c:v>
                </c:pt>
              </c:numCache>
            </c:numRef>
          </c:val>
        </c:ser>
        <c:dLbls>
          <c:showLegendKey val="0"/>
          <c:showVal val="0"/>
          <c:showCatName val="0"/>
          <c:showSerName val="0"/>
          <c:showPercent val="0"/>
          <c:showBubbleSize val="0"/>
        </c:dLbls>
        <c:gapWidth val="150"/>
        <c:axId val="186822016"/>
        <c:axId val="186844288"/>
      </c:barChart>
      <c:catAx>
        <c:axId val="186822016"/>
        <c:scaling>
          <c:orientation val="minMax"/>
        </c:scaling>
        <c:delete val="0"/>
        <c:axPos val="b"/>
        <c:numFmt formatCode="General" sourceLinked="1"/>
        <c:majorTickMark val="out"/>
        <c:minorTickMark val="none"/>
        <c:tickLblPos val="nextTo"/>
        <c:txPr>
          <a:bodyPr/>
          <a:lstStyle/>
          <a:p>
            <a:pPr>
              <a:defRPr sz="1050"/>
            </a:pPr>
            <a:endParaRPr lang="es-ES"/>
          </a:p>
        </c:txPr>
        <c:crossAx val="186844288"/>
        <c:crosses val="autoZero"/>
        <c:auto val="1"/>
        <c:lblAlgn val="ctr"/>
        <c:lblOffset val="100"/>
        <c:noMultiLvlLbl val="0"/>
      </c:catAx>
      <c:valAx>
        <c:axId val="186844288"/>
        <c:scaling>
          <c:orientation val="minMax"/>
        </c:scaling>
        <c:delete val="0"/>
        <c:axPos val="l"/>
        <c:title>
          <c:tx>
            <c:rich>
              <a:bodyPr rot="-5400000" vert="horz"/>
              <a:lstStyle/>
              <a:p>
                <a:pPr>
                  <a:defRPr sz="1050"/>
                </a:pPr>
                <a:r>
                  <a:rPr lang="es-ES" sz="1050" dirty="0" err="1" smtClean="0"/>
                  <a:t>Cell</a:t>
                </a:r>
                <a:r>
                  <a:rPr lang="es-ES" sz="1050" dirty="0" smtClean="0"/>
                  <a:t> </a:t>
                </a:r>
                <a:r>
                  <a:rPr lang="es-ES" sz="1050" dirty="0" err="1" smtClean="0"/>
                  <a:t>phase</a:t>
                </a:r>
                <a:r>
                  <a:rPr lang="es-ES" sz="1050" baseline="0" dirty="0" smtClean="0"/>
                  <a:t> </a:t>
                </a:r>
                <a:r>
                  <a:rPr lang="es-ES" sz="1050" baseline="0" dirty="0" err="1"/>
                  <a:t>distribution</a:t>
                </a:r>
                <a:r>
                  <a:rPr lang="es-ES" sz="1050" baseline="0" dirty="0"/>
                  <a:t> (%)</a:t>
                </a:r>
                <a:endParaRPr lang="es-ES" sz="1050" dirty="0"/>
              </a:p>
            </c:rich>
          </c:tx>
          <c:layout>
            <c:manualLayout>
              <c:xMode val="edge"/>
              <c:yMode val="edge"/>
              <c:x val="9.6246368105992238E-3"/>
              <c:y val="0.26695674475885683"/>
            </c:manualLayout>
          </c:layout>
          <c:overlay val="0"/>
        </c:title>
        <c:numFmt formatCode="0" sourceLinked="0"/>
        <c:majorTickMark val="out"/>
        <c:minorTickMark val="none"/>
        <c:tickLblPos val="nextTo"/>
        <c:crossAx val="186822016"/>
        <c:crosses val="autoZero"/>
        <c:crossBetween val="between"/>
      </c:valAx>
    </c:plotArea>
    <c:legend>
      <c:legendPos val="r"/>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75964023321083"/>
          <c:y val="7.4548702245552628E-2"/>
          <c:w val="0.82184793477053275"/>
          <c:h val="0.77136381670494225"/>
        </c:manualLayout>
      </c:layout>
      <c:barChart>
        <c:barDir val="col"/>
        <c:grouping val="clustered"/>
        <c:varyColors val="0"/>
        <c:ser>
          <c:idx val="0"/>
          <c:order val="0"/>
          <c:spPr>
            <a:solidFill>
              <a:schemeClr val="tx1"/>
            </a:solidFill>
          </c:spPr>
          <c:invertIfNegative val="0"/>
          <c:errBars>
            <c:errBarType val="plus"/>
            <c:errValType val="cust"/>
            <c:noEndCap val="0"/>
            <c:plus>
              <c:numRef>
                <c:f>(Hoja1!$G$5;Hoja1!$G$7;Hoja1!$G$9;Hoja1!$G$11;Hoja1!$G$13;Hoja1!$G$15;Hoja1!$G$17)</c:f>
                <c:numCache>
                  <c:formatCode>General</c:formatCode>
                  <c:ptCount val="7"/>
                  <c:pt idx="0">
                    <c:v>4.2324244900742833</c:v>
                  </c:pt>
                  <c:pt idx="1">
                    <c:v>0.5</c:v>
                  </c:pt>
                  <c:pt idx="2">
                    <c:v>1.313511048643742</c:v>
                  </c:pt>
                  <c:pt idx="3">
                    <c:v>3.7945874738596879</c:v>
                  </c:pt>
                  <c:pt idx="4">
                    <c:v>9.4864686846492514</c:v>
                  </c:pt>
                  <c:pt idx="5">
                    <c:v>5.9837725549325924</c:v>
                  </c:pt>
                  <c:pt idx="6">
                    <c:v>8.7567403242916058</c:v>
                  </c:pt>
                </c:numCache>
              </c:numRef>
            </c:plus>
            <c:minus>
              <c:numLit>
                <c:formatCode>General</c:formatCode>
                <c:ptCount val="1"/>
                <c:pt idx="0">
                  <c:v>1</c:v>
                </c:pt>
              </c:numLit>
            </c:minus>
          </c:errBars>
          <c:cat>
            <c:strRef>
              <c:f>(Hoja1!$B$5;Hoja1!$B$7;Hoja1!$B$9;Hoja1!$B$11;Hoja1!$B$13;Hoja1!$B$15;Hoja1!$B$17)</c:f>
              <c:strCache>
                <c:ptCount val="7"/>
                <c:pt idx="0">
                  <c:v>Control</c:v>
                </c:pt>
                <c:pt idx="1">
                  <c:v>β-Cx (3 µM)</c:v>
                </c:pt>
                <c:pt idx="2">
                  <c:v>β-sit (12 µM)</c:v>
                </c:pt>
                <c:pt idx="3">
                  <c:v>Camp (1 µM)</c:v>
                </c:pt>
                <c:pt idx="4">
                  <c:v>Stig (0.25 µM)</c:v>
                </c:pt>
                <c:pt idx="5">
                  <c:v>PS mix</c:v>
                </c:pt>
                <c:pt idx="6">
                  <c:v>β-Cx + PS mix</c:v>
                </c:pt>
              </c:strCache>
            </c:strRef>
          </c:cat>
          <c:val>
            <c:numRef>
              <c:f>(Hoja1!$F$5;Hoja1!$F$7;Hoja1!$F$9;Hoja1!$F$11;Hoja1!$F$13;Hoja1!$F$15;Hoja1!$F$17)</c:f>
              <c:numCache>
                <c:formatCode>0.00</c:formatCode>
                <c:ptCount val="7"/>
                <c:pt idx="0">
                  <c:v>100</c:v>
                </c:pt>
                <c:pt idx="1">
                  <c:v>65.841073271413833</c:v>
                </c:pt>
                <c:pt idx="2">
                  <c:v>91.74406604747162</c:v>
                </c:pt>
                <c:pt idx="3">
                  <c:v>68.937048503611948</c:v>
                </c:pt>
                <c:pt idx="4">
                  <c:v>68.214654282765835</c:v>
                </c:pt>
                <c:pt idx="5">
                  <c:v>69.865841073271326</c:v>
                </c:pt>
                <c:pt idx="6">
                  <c:v>63.777089783281724</c:v>
                </c:pt>
              </c:numCache>
            </c:numRef>
          </c:val>
        </c:ser>
        <c:dLbls>
          <c:showLegendKey val="0"/>
          <c:showVal val="0"/>
          <c:showCatName val="0"/>
          <c:showSerName val="0"/>
          <c:showPercent val="0"/>
          <c:showBubbleSize val="0"/>
        </c:dLbls>
        <c:gapWidth val="150"/>
        <c:axId val="186535936"/>
        <c:axId val="186537472"/>
      </c:barChart>
      <c:catAx>
        <c:axId val="186535936"/>
        <c:scaling>
          <c:orientation val="minMax"/>
        </c:scaling>
        <c:delete val="0"/>
        <c:axPos val="b"/>
        <c:majorTickMark val="out"/>
        <c:minorTickMark val="none"/>
        <c:tickLblPos val="nextTo"/>
        <c:crossAx val="186537472"/>
        <c:crosses val="autoZero"/>
        <c:auto val="1"/>
        <c:lblAlgn val="ctr"/>
        <c:lblOffset val="100"/>
        <c:noMultiLvlLbl val="0"/>
      </c:catAx>
      <c:valAx>
        <c:axId val="186537472"/>
        <c:scaling>
          <c:orientation val="minMax"/>
        </c:scaling>
        <c:delete val="0"/>
        <c:axPos val="l"/>
        <c:title>
          <c:tx>
            <c:rich>
              <a:bodyPr rot="-5400000" vert="horz"/>
              <a:lstStyle/>
              <a:p>
                <a:pPr>
                  <a:defRPr/>
                </a:pPr>
                <a:r>
                  <a:rPr lang="en-US" dirty="0" smtClean="0"/>
                  <a:t>Mitochondrial </a:t>
                </a:r>
                <a:r>
                  <a:rPr lang="en-US" dirty="0"/>
                  <a:t>membrane potential (% of control)</a:t>
                </a:r>
              </a:p>
            </c:rich>
          </c:tx>
          <c:layout>
            <c:manualLayout>
              <c:xMode val="edge"/>
              <c:yMode val="edge"/>
              <c:x val="5.7988122092714353E-2"/>
              <c:y val="0.12600739362451038"/>
            </c:manualLayout>
          </c:layout>
          <c:overlay val="0"/>
        </c:title>
        <c:numFmt formatCode="0" sourceLinked="0"/>
        <c:majorTickMark val="out"/>
        <c:minorTickMark val="none"/>
        <c:tickLblPos val="nextTo"/>
        <c:crossAx val="186535936"/>
        <c:crosses val="autoZero"/>
        <c:crossBetween val="between"/>
      </c:valAx>
    </c:plotArea>
    <c:plotVisOnly val="1"/>
    <c:dispBlanksAs val="gap"/>
    <c:showDLblsOverMax val="0"/>
  </c:chart>
  <c:txPr>
    <a:bodyPr/>
    <a:lstStyle/>
    <a:p>
      <a:pPr>
        <a:defRPr sz="1200"/>
      </a:pPr>
      <a:endParaRPr lang="es-E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2157100090249873"/>
          <c:y val="0.10203345015673616"/>
          <c:w val="0.6065234204426635"/>
          <c:h val="0.52046819375213516"/>
        </c:manualLayout>
      </c:layout>
      <c:barChart>
        <c:barDir val="col"/>
        <c:grouping val="clustered"/>
        <c:varyColors val="0"/>
        <c:ser>
          <c:idx val="0"/>
          <c:order val="0"/>
          <c:spPr>
            <a:solidFill>
              <a:schemeClr val="tx1"/>
            </a:solidFill>
            <a:ln>
              <a:solidFill>
                <a:sysClr val="windowText" lastClr="000000"/>
              </a:solidFill>
            </a:ln>
          </c:spPr>
          <c:invertIfNegative val="0"/>
          <c:errBars>
            <c:errBarType val="both"/>
            <c:errValType val="percentage"/>
            <c:noEndCap val="0"/>
            <c:val val="5"/>
          </c:errBars>
          <c:cat>
            <c:strRef>
              <c:f>Foglio1!$A$1:$A$7</c:f>
              <c:strCache>
                <c:ptCount val="7"/>
                <c:pt idx="0">
                  <c:v>control</c:v>
                </c:pt>
                <c:pt idx="1">
                  <c:v>b-Cx</c:v>
                </c:pt>
                <c:pt idx="2">
                  <c:v>b-sit</c:v>
                </c:pt>
                <c:pt idx="3">
                  <c:v>Camp</c:v>
                </c:pt>
                <c:pt idx="4">
                  <c:v>Stig</c:v>
                </c:pt>
                <c:pt idx="5">
                  <c:v>PS mix</c:v>
                </c:pt>
                <c:pt idx="6">
                  <c:v>b-Cx+PS mix</c:v>
                </c:pt>
              </c:strCache>
            </c:strRef>
          </c:cat>
          <c:val>
            <c:numRef>
              <c:f>Foglio1!$B$1:$B$7</c:f>
              <c:numCache>
                <c:formatCode>General</c:formatCode>
                <c:ptCount val="7"/>
                <c:pt idx="0">
                  <c:v>1.47</c:v>
                </c:pt>
                <c:pt idx="1">
                  <c:v>1.1499999999999984</c:v>
                </c:pt>
                <c:pt idx="2">
                  <c:v>0.71000000000000063</c:v>
                </c:pt>
                <c:pt idx="3">
                  <c:v>0.88000000000000023</c:v>
                </c:pt>
                <c:pt idx="4">
                  <c:v>0.88000000000000023</c:v>
                </c:pt>
                <c:pt idx="5">
                  <c:v>0.88000000000000023</c:v>
                </c:pt>
                <c:pt idx="6">
                  <c:v>1.0900000000000001</c:v>
                </c:pt>
              </c:numCache>
            </c:numRef>
          </c:val>
        </c:ser>
        <c:dLbls>
          <c:showLegendKey val="0"/>
          <c:showVal val="0"/>
          <c:showCatName val="0"/>
          <c:showSerName val="0"/>
          <c:showPercent val="0"/>
          <c:showBubbleSize val="0"/>
        </c:dLbls>
        <c:gapWidth val="100"/>
        <c:axId val="186645504"/>
        <c:axId val="186651392"/>
      </c:barChart>
      <c:catAx>
        <c:axId val="186645504"/>
        <c:scaling>
          <c:orientation val="minMax"/>
        </c:scaling>
        <c:delete val="0"/>
        <c:axPos val="b"/>
        <c:majorTickMark val="none"/>
        <c:minorTickMark val="none"/>
        <c:tickLblPos val="nextTo"/>
        <c:txPr>
          <a:bodyPr/>
          <a:lstStyle/>
          <a:p>
            <a:pPr>
              <a:defRPr>
                <a:latin typeface="Times New Roman" pitchFamily="18" charset="0"/>
                <a:cs typeface="Times New Roman" pitchFamily="18" charset="0"/>
              </a:defRPr>
            </a:pPr>
            <a:endParaRPr lang="es-ES"/>
          </a:p>
        </c:txPr>
        <c:crossAx val="186651392"/>
        <c:crosses val="autoZero"/>
        <c:auto val="1"/>
        <c:lblAlgn val="ctr"/>
        <c:lblOffset val="100"/>
        <c:noMultiLvlLbl val="0"/>
      </c:catAx>
      <c:valAx>
        <c:axId val="186651392"/>
        <c:scaling>
          <c:orientation val="minMax"/>
        </c:scaling>
        <c:delete val="0"/>
        <c:axPos val="l"/>
        <c:title>
          <c:tx>
            <c:rich>
              <a:bodyPr rot="-5400000" vert="horz"/>
              <a:lstStyle/>
              <a:p>
                <a:pPr>
                  <a:defRPr/>
                </a:pPr>
                <a:r>
                  <a:rPr lang="it-IT" sz="900" b="0">
                    <a:latin typeface="Times New Roman" pitchFamily="18" charset="0"/>
                    <a:cs typeface="Times New Roman" pitchFamily="18" charset="0"/>
                  </a:rPr>
                  <a:t>PARP</a:t>
                </a:r>
                <a:r>
                  <a:rPr lang="it-IT" sz="900" b="0" baseline="0">
                    <a:latin typeface="Times New Roman" pitchFamily="18" charset="0"/>
                    <a:cs typeface="Times New Roman" pitchFamily="18" charset="0"/>
                  </a:rPr>
                  <a:t> 116:actin ratio</a:t>
                </a:r>
              </a:p>
              <a:p>
                <a:pPr>
                  <a:defRPr/>
                </a:pPr>
                <a:r>
                  <a:rPr lang="it-IT" sz="900" b="0" baseline="0">
                    <a:latin typeface="Times New Roman" pitchFamily="18" charset="0"/>
                    <a:cs typeface="Times New Roman" pitchFamily="18" charset="0"/>
                  </a:rPr>
                  <a:t>(arbitrary units)</a:t>
                </a:r>
                <a:endParaRPr lang="it-IT" sz="900" b="0">
                  <a:latin typeface="Times New Roman" pitchFamily="18" charset="0"/>
                  <a:cs typeface="Times New Roman" pitchFamily="18" charset="0"/>
                </a:endParaRPr>
              </a:p>
            </c:rich>
          </c:tx>
          <c:overlay val="0"/>
        </c:title>
        <c:numFmt formatCode="General" sourceLinked="1"/>
        <c:majorTickMark val="out"/>
        <c:minorTickMark val="none"/>
        <c:tickLblPos val="nextTo"/>
        <c:crossAx val="186645504"/>
        <c:crosses val="autoZero"/>
        <c:crossBetween val="between"/>
        <c:majorUnit val="0.70000000000000062"/>
      </c:valAx>
      <c:spPr>
        <a:noFill/>
        <a:ln>
          <a:noFill/>
        </a:ln>
      </c:spPr>
    </c:plotArea>
    <c:plotVisOnly val="1"/>
    <c:dispBlanksAs val="gap"/>
    <c:showDLblsOverMax val="0"/>
  </c:chart>
  <c:spPr>
    <a:noFill/>
    <a:ln>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680264584451291"/>
          <c:y val="4.8140998546230773E-2"/>
          <c:w val="0.86279865225470054"/>
          <c:h val="0.84323396398284922"/>
        </c:manualLayout>
      </c:layout>
      <c:barChart>
        <c:barDir val="col"/>
        <c:grouping val="clustered"/>
        <c:varyColors val="0"/>
        <c:ser>
          <c:idx val="0"/>
          <c:order val="0"/>
          <c:spPr>
            <a:solidFill>
              <a:schemeClr val="tx1"/>
            </a:solidFill>
          </c:spPr>
          <c:invertIfNegative val="0"/>
          <c:errBars>
            <c:errBarType val="plus"/>
            <c:errValType val="cust"/>
            <c:noEndCap val="0"/>
            <c:plus>
              <c:numRef>
                <c:f>Hoja1!$D$29:$D$35</c:f>
                <c:numCache>
                  <c:formatCode>General</c:formatCode>
                  <c:ptCount val="7"/>
                  <c:pt idx="0">
                    <c:v>10.204970967949576</c:v>
                  </c:pt>
                  <c:pt idx="1">
                    <c:v>2.5331433160103449</c:v>
                  </c:pt>
                  <c:pt idx="2">
                    <c:v>6.7186065267797765</c:v>
                  </c:pt>
                  <c:pt idx="3">
                    <c:v>0.5223796940678116</c:v>
                  </c:pt>
                  <c:pt idx="4">
                    <c:v>3.4725931549983979</c:v>
                  </c:pt>
                  <c:pt idx="5">
                    <c:v>1.1490197939333291</c:v>
                  </c:pt>
                  <c:pt idx="6">
                    <c:v>5.1705890726998085</c:v>
                  </c:pt>
                </c:numCache>
              </c:numRef>
            </c:plus>
            <c:minus>
              <c:numLit>
                <c:formatCode>General</c:formatCode>
                <c:ptCount val="1"/>
                <c:pt idx="0">
                  <c:v>1</c:v>
                </c:pt>
              </c:numLit>
            </c:minus>
          </c:errBars>
          <c:cat>
            <c:strRef>
              <c:f>Hoja1!$B$29:$B$35</c:f>
              <c:strCache>
                <c:ptCount val="7"/>
                <c:pt idx="0">
                  <c:v>Control</c:v>
                </c:pt>
                <c:pt idx="1">
                  <c:v>β-CX (3 µM)</c:v>
                </c:pt>
                <c:pt idx="2">
                  <c:v>β-Sit (12 µM)</c:v>
                </c:pt>
                <c:pt idx="3">
                  <c:v>Camp (1 µM)</c:v>
                </c:pt>
                <c:pt idx="4">
                  <c:v>Stig (0.25 µM)</c:v>
                </c:pt>
                <c:pt idx="5">
                  <c:v>PS mix</c:v>
                </c:pt>
                <c:pt idx="6">
                  <c:v>β-CX + PS mix</c:v>
                </c:pt>
              </c:strCache>
            </c:strRef>
          </c:cat>
          <c:val>
            <c:numRef>
              <c:f>Hoja1!$C$29:$C$35</c:f>
              <c:numCache>
                <c:formatCode>0.00</c:formatCode>
                <c:ptCount val="7"/>
                <c:pt idx="0">
                  <c:v>100</c:v>
                </c:pt>
                <c:pt idx="1">
                  <c:v>127.5241297211273</c:v>
                </c:pt>
                <c:pt idx="2">
                  <c:v>136.11995230449998</c:v>
                </c:pt>
                <c:pt idx="3">
                  <c:v>117.47833516416441</c:v>
                </c:pt>
                <c:pt idx="4">
                  <c:v>139.34929404542663</c:v>
                </c:pt>
                <c:pt idx="5">
                  <c:v>163.30841728956781</c:v>
                </c:pt>
                <c:pt idx="6">
                  <c:v>149.09002274943123</c:v>
                </c:pt>
              </c:numCache>
            </c:numRef>
          </c:val>
        </c:ser>
        <c:dLbls>
          <c:showLegendKey val="0"/>
          <c:showVal val="0"/>
          <c:showCatName val="0"/>
          <c:showSerName val="0"/>
          <c:showPercent val="0"/>
          <c:showBubbleSize val="0"/>
        </c:dLbls>
        <c:gapWidth val="150"/>
        <c:axId val="204615040"/>
        <c:axId val="204633216"/>
      </c:barChart>
      <c:catAx>
        <c:axId val="204615040"/>
        <c:scaling>
          <c:orientation val="minMax"/>
        </c:scaling>
        <c:delete val="0"/>
        <c:axPos val="b"/>
        <c:majorTickMark val="out"/>
        <c:minorTickMark val="none"/>
        <c:tickLblPos val="nextTo"/>
        <c:txPr>
          <a:bodyPr/>
          <a:lstStyle/>
          <a:p>
            <a:pPr>
              <a:defRPr sz="1200"/>
            </a:pPr>
            <a:endParaRPr lang="es-ES"/>
          </a:p>
        </c:txPr>
        <c:crossAx val="204633216"/>
        <c:crosses val="autoZero"/>
        <c:auto val="1"/>
        <c:lblAlgn val="ctr"/>
        <c:lblOffset val="100"/>
        <c:noMultiLvlLbl val="0"/>
      </c:catAx>
      <c:valAx>
        <c:axId val="204633216"/>
        <c:scaling>
          <c:orientation val="minMax"/>
        </c:scaling>
        <c:delete val="0"/>
        <c:axPos val="l"/>
        <c:title>
          <c:tx>
            <c:rich>
              <a:bodyPr rot="-5400000" vert="horz"/>
              <a:lstStyle/>
              <a:p>
                <a:pPr>
                  <a:defRPr sz="1200"/>
                </a:pPr>
                <a:r>
                  <a:rPr lang="es-ES" sz="1200"/>
                  <a:t>Total</a:t>
                </a:r>
                <a:r>
                  <a:rPr lang="es-ES" sz="1200" baseline="0"/>
                  <a:t> thiols (% of control)</a:t>
                </a:r>
                <a:endParaRPr lang="es-ES" sz="1200"/>
              </a:p>
            </c:rich>
          </c:tx>
          <c:layout>
            <c:manualLayout>
              <c:xMode val="edge"/>
              <c:yMode val="edge"/>
              <c:x val="2.5581709244781765E-2"/>
              <c:y val="0.2255151474397582"/>
            </c:manualLayout>
          </c:layout>
          <c:overlay val="0"/>
        </c:title>
        <c:numFmt formatCode="0" sourceLinked="0"/>
        <c:majorTickMark val="out"/>
        <c:minorTickMark val="none"/>
        <c:tickLblPos val="nextTo"/>
        <c:txPr>
          <a:bodyPr/>
          <a:lstStyle/>
          <a:p>
            <a:pPr>
              <a:defRPr sz="1200"/>
            </a:pPr>
            <a:endParaRPr lang="es-ES"/>
          </a:p>
        </c:txPr>
        <c:crossAx val="204615040"/>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63223801091914"/>
          <c:y val="6.1735985563893571E-2"/>
          <c:w val="0.8765089277199285"/>
          <c:h val="0.87131943252096589"/>
        </c:manualLayout>
      </c:layout>
      <c:barChart>
        <c:barDir val="col"/>
        <c:grouping val="clustered"/>
        <c:varyColors val="0"/>
        <c:ser>
          <c:idx val="0"/>
          <c:order val="0"/>
          <c:spPr>
            <a:solidFill>
              <a:schemeClr val="tx1"/>
            </a:solidFill>
          </c:spPr>
          <c:invertIfNegative val="0"/>
          <c:errBars>
            <c:errBarType val="plus"/>
            <c:errValType val="cust"/>
            <c:noEndCap val="0"/>
            <c:plus>
              <c:numRef>
                <c:f>('Resultados buenos'!$D$4,'Resultados buenos'!$D$6,'Resultados buenos'!$D$8,'Resultados buenos'!$D$10,'Resultados buenos'!$D$12,'Resultados buenos'!$D$14,'Resultados buenos'!$D$16)</c:f>
                <c:numCache>
                  <c:formatCode>General</c:formatCode>
                  <c:ptCount val="7"/>
                  <c:pt idx="0">
                    <c:v>0.14142135623730909</c:v>
                  </c:pt>
                  <c:pt idx="1">
                    <c:v>0.21213203435596359</c:v>
                  </c:pt>
                  <c:pt idx="2">
                    <c:v>1.4849242404917489</c:v>
                  </c:pt>
                  <c:pt idx="3">
                    <c:v>0.21213203435596359</c:v>
                  </c:pt>
                  <c:pt idx="4">
                    <c:v>1.5556349186104048</c:v>
                  </c:pt>
                  <c:pt idx="5">
                    <c:v>0.14142135623730909</c:v>
                  </c:pt>
                  <c:pt idx="6">
                    <c:v>1.6970562748477149</c:v>
                  </c:pt>
                </c:numCache>
              </c:numRef>
            </c:plus>
            <c:minus>
              <c:numLit>
                <c:formatCode>General</c:formatCode>
                <c:ptCount val="1"/>
                <c:pt idx="0">
                  <c:v>1</c:v>
                </c:pt>
              </c:numLit>
            </c:minus>
          </c:errBars>
          <c:cat>
            <c:strRef>
              <c:f>('Resultados buenos'!$A$4,'Resultados buenos'!$A$6,'Resultados buenos'!$A$8,'Resultados buenos'!$A$10,'Resultados buenos'!$A$12,'Resultados buenos'!$A$14,'Resultados buenos'!$A$16)</c:f>
              <c:strCache>
                <c:ptCount val="7"/>
                <c:pt idx="0">
                  <c:v>Control</c:v>
                </c:pt>
                <c:pt idx="1">
                  <c:v>β-CX (3 µM)</c:v>
                </c:pt>
                <c:pt idx="2">
                  <c:v>β-sit (12 µM)</c:v>
                </c:pt>
                <c:pt idx="3">
                  <c:v>Camp (1 µM)</c:v>
                </c:pt>
                <c:pt idx="4">
                  <c:v>Stig (0.25 µM)</c:v>
                </c:pt>
                <c:pt idx="5">
                  <c:v>PS mix</c:v>
                </c:pt>
                <c:pt idx="6">
                  <c:v>β-CX + PS mix</c:v>
                </c:pt>
              </c:strCache>
            </c:strRef>
          </c:cat>
          <c:val>
            <c:numRef>
              <c:f>('Resultados buenos'!$C$4,'Resultados buenos'!$C$6,'Resultados buenos'!$C$8,'Resultados buenos'!$C$10,'Resultados buenos'!$C$12,'Resultados buenos'!$C$14,'Resultados buenos'!$C$16)</c:f>
              <c:numCache>
                <c:formatCode>General</c:formatCode>
                <c:ptCount val="7"/>
                <c:pt idx="0">
                  <c:v>8.9</c:v>
                </c:pt>
                <c:pt idx="1">
                  <c:v>11.950000000000005</c:v>
                </c:pt>
                <c:pt idx="2">
                  <c:v>13.350000000000007</c:v>
                </c:pt>
                <c:pt idx="3">
                  <c:v>11.05</c:v>
                </c:pt>
                <c:pt idx="4">
                  <c:v>14.2</c:v>
                </c:pt>
                <c:pt idx="5">
                  <c:v>28.799999999999986</c:v>
                </c:pt>
                <c:pt idx="6">
                  <c:v>16.3</c:v>
                </c:pt>
              </c:numCache>
            </c:numRef>
          </c:val>
        </c:ser>
        <c:dLbls>
          <c:showLegendKey val="0"/>
          <c:showVal val="0"/>
          <c:showCatName val="0"/>
          <c:showSerName val="0"/>
          <c:showPercent val="0"/>
          <c:showBubbleSize val="0"/>
        </c:dLbls>
        <c:gapWidth val="150"/>
        <c:axId val="163193216"/>
        <c:axId val="164685696"/>
      </c:barChart>
      <c:catAx>
        <c:axId val="163193216"/>
        <c:scaling>
          <c:orientation val="minMax"/>
        </c:scaling>
        <c:delete val="0"/>
        <c:axPos val="b"/>
        <c:majorTickMark val="out"/>
        <c:minorTickMark val="none"/>
        <c:tickLblPos val="nextTo"/>
        <c:txPr>
          <a:bodyPr/>
          <a:lstStyle/>
          <a:p>
            <a:pPr>
              <a:defRPr sz="1200"/>
            </a:pPr>
            <a:endParaRPr lang="es-ES"/>
          </a:p>
        </c:txPr>
        <c:crossAx val="164685696"/>
        <c:crosses val="autoZero"/>
        <c:auto val="1"/>
        <c:lblAlgn val="ctr"/>
        <c:lblOffset val="100"/>
        <c:noMultiLvlLbl val="0"/>
      </c:catAx>
      <c:valAx>
        <c:axId val="164685696"/>
        <c:scaling>
          <c:orientation val="minMax"/>
        </c:scaling>
        <c:delete val="0"/>
        <c:axPos val="l"/>
        <c:title>
          <c:tx>
            <c:rich>
              <a:bodyPr rot="-5400000" vert="horz"/>
              <a:lstStyle/>
              <a:p>
                <a:pPr>
                  <a:defRPr sz="1400"/>
                </a:pPr>
                <a:r>
                  <a:rPr lang="es-ES" sz="1400"/>
                  <a:t>% intracellular calcium</a:t>
                </a:r>
              </a:p>
            </c:rich>
          </c:tx>
          <c:layout>
            <c:manualLayout>
              <c:xMode val="edge"/>
              <c:yMode val="edge"/>
              <c:x val="2.0325912656705809E-2"/>
              <c:y val="0.33038795352704953"/>
            </c:manualLayout>
          </c:layout>
          <c:overlay val="0"/>
        </c:title>
        <c:numFmt formatCode="General" sourceLinked="1"/>
        <c:majorTickMark val="out"/>
        <c:minorTickMark val="none"/>
        <c:tickLblPos val="nextTo"/>
        <c:txPr>
          <a:bodyPr/>
          <a:lstStyle/>
          <a:p>
            <a:pPr>
              <a:defRPr sz="1200"/>
            </a:pPr>
            <a:endParaRPr lang="es-ES"/>
          </a:p>
        </c:txPr>
        <c:crossAx val="163193216"/>
        <c:crosses val="autoZero"/>
        <c:crossBetween val="between"/>
      </c:valAx>
    </c:plotArea>
    <c:plotVisOnly val="1"/>
    <c:dispBlanksAs val="gap"/>
    <c:showDLblsOverMax val="0"/>
  </c:chart>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xMode val="edge"/>
          <c:yMode val="edge"/>
          <c:x val="0.24619025732471281"/>
          <c:y val="0.13154515484581691"/>
          <c:w val="0.55849287992537144"/>
          <c:h val="0.7586626843272104"/>
        </c:manualLayout>
      </c:layout>
      <c:barChart>
        <c:barDir val="col"/>
        <c:grouping val="clustered"/>
        <c:varyColors val="0"/>
        <c:ser>
          <c:idx val="0"/>
          <c:order val="0"/>
          <c:tx>
            <c:v>Series1</c:v>
          </c:tx>
          <c:spPr>
            <a:solidFill>
              <a:srgbClr val="000000"/>
            </a:solidFill>
            <a:ln w="9528">
              <a:solidFill>
                <a:srgbClr val="000000"/>
              </a:solidFill>
              <a:prstDash val="solid"/>
              <a:round/>
            </a:ln>
          </c:spPr>
          <c:invertIfNegative val="0"/>
          <c:errBars>
            <c:errBarType val="both"/>
            <c:errValType val="percentage"/>
            <c:noEndCap val="0"/>
            <c:val val="5"/>
            <c:spPr>
              <a:solidFill>
                <a:srgbClr val="000000"/>
              </a:solidFill>
              <a:ln w="9528">
                <a:solidFill>
                  <a:srgbClr val="000000"/>
                </a:solidFill>
                <a:prstDash val="solid"/>
                <a:round/>
              </a:ln>
            </c:spPr>
          </c:errBars>
          <c:cat>
            <c:strLit>
              <c:ptCount val="7"/>
              <c:pt idx="0">
                <c:v>control</c:v>
              </c:pt>
              <c:pt idx="1">
                <c:v>b-Cx</c:v>
              </c:pt>
              <c:pt idx="2">
                <c:v>b-sit</c:v>
              </c:pt>
              <c:pt idx="3">
                <c:v>Camp</c:v>
              </c:pt>
              <c:pt idx="4">
                <c:v>Stig</c:v>
              </c:pt>
              <c:pt idx="5">
                <c:v>PS mix</c:v>
              </c:pt>
              <c:pt idx="6">
                <c:v>b-Cx+PS mix</c:v>
              </c:pt>
            </c:strLit>
          </c:cat>
          <c:val>
            <c:numLit>
              <c:formatCode>General</c:formatCode>
              <c:ptCount val="7"/>
              <c:pt idx="0">
                <c:v>1.91</c:v>
              </c:pt>
              <c:pt idx="1">
                <c:v>0.79</c:v>
              </c:pt>
              <c:pt idx="2">
                <c:v>0.65000000000000124</c:v>
              </c:pt>
              <c:pt idx="3">
                <c:v>0.68000000000000083</c:v>
              </c:pt>
              <c:pt idx="4">
                <c:v>1.08</c:v>
              </c:pt>
              <c:pt idx="5">
                <c:v>0.72000000000000064</c:v>
              </c:pt>
              <c:pt idx="6">
                <c:v>1.08</c:v>
              </c:pt>
            </c:numLit>
          </c:val>
        </c:ser>
        <c:dLbls>
          <c:showLegendKey val="0"/>
          <c:showVal val="0"/>
          <c:showCatName val="0"/>
          <c:showSerName val="0"/>
          <c:showPercent val="0"/>
          <c:showBubbleSize val="0"/>
        </c:dLbls>
        <c:gapWidth val="100"/>
        <c:axId val="164883072"/>
        <c:axId val="164881152"/>
      </c:barChart>
      <c:valAx>
        <c:axId val="164881152"/>
        <c:scaling>
          <c:orientation val="minMax"/>
          <c:max val="2.2000000000000002"/>
        </c:scaling>
        <c:delete val="0"/>
        <c:axPos val="l"/>
        <c:title>
          <c:tx>
            <c:rich>
              <a:bodyPr lIns="0" tIns="0" rIns="0" bIns="0"/>
              <a:lstStyle/>
              <a:p>
                <a:pPr marL="0" marR="0" indent="0" algn="ctr" defTabSz="914400" fontAlgn="auto" hangingPunct="1">
                  <a:lnSpc>
                    <a:spcPct val="100000"/>
                  </a:lnSpc>
                  <a:spcBef>
                    <a:spcPts val="0"/>
                  </a:spcBef>
                  <a:spcAft>
                    <a:spcPts val="0"/>
                  </a:spcAft>
                  <a:tabLst/>
                  <a:defRPr lang="es-ES" sz="1000" b="1" i="0" u="none" strike="noStrike" kern="1200" baseline="0">
                    <a:solidFill>
                      <a:srgbClr val="000000"/>
                    </a:solidFill>
                    <a:latin typeface="Calibri"/>
                    <a:ea typeface=""/>
                    <a:cs typeface=""/>
                  </a:defRPr>
                </a:pPr>
                <a:r>
                  <a:rPr lang="es-ES" sz="1000" b="1" i="0" u="none" strike="noStrike" kern="1200" cap="none" spc="0" baseline="0">
                    <a:solidFill>
                      <a:srgbClr val="000000"/>
                    </a:solidFill>
                    <a:uFillTx/>
                    <a:latin typeface="Calibri"/>
                    <a:ea typeface=""/>
                    <a:cs typeface=""/>
                  </a:rPr>
                  <a:t>BAD-P ser136:actin</a:t>
                </a:r>
                <a:br>
                  <a:rPr lang="es-ES" sz="1000" b="1" i="0" u="none" strike="noStrike" kern="1200" cap="none" spc="0" baseline="0">
                    <a:solidFill>
                      <a:srgbClr val="000000"/>
                    </a:solidFill>
                    <a:uFillTx/>
                    <a:latin typeface="Calibri"/>
                    <a:ea typeface=""/>
                    <a:cs typeface=""/>
                  </a:rPr>
                </a:br>
                <a:r>
                  <a:rPr lang="es-ES" sz="1000" b="1" i="0" u="none" strike="noStrike" kern="1200" cap="none" spc="0" baseline="0">
                    <a:solidFill>
                      <a:srgbClr val="000000"/>
                    </a:solidFill>
                    <a:uFillTx/>
                    <a:latin typeface="Calibri"/>
                    <a:ea typeface=""/>
                    <a:cs typeface=""/>
                  </a:rPr>
                  <a:t>(arbitrary units)</a:t>
                </a:r>
              </a:p>
            </c:rich>
          </c:tx>
          <c:layout/>
          <c:overlay val="0"/>
          <c:spPr>
            <a:noFill/>
            <a:ln>
              <a:noFill/>
            </a:ln>
          </c:spPr>
        </c:title>
        <c:numFmt formatCode="General" sourceLinked="0"/>
        <c:majorTickMark val="out"/>
        <c:minorTickMark val="none"/>
        <c:tickLblPos val="nextTo"/>
        <c:spPr>
          <a:noFill/>
          <a:ln w="9528">
            <a:solidFill>
              <a:srgbClr val="868686"/>
            </a:solidFill>
            <a:prstDash val="solid"/>
            <a:round/>
          </a:ln>
        </c:spPr>
        <c:txPr>
          <a:bodyPr lIns="0" tIns="0" rIns="0" bIns="0"/>
          <a:lstStyle/>
          <a:p>
            <a:pPr marL="0" marR="0" indent="0" algn="ctr" defTabSz="914400" fontAlgn="auto" hangingPunct="1">
              <a:lnSpc>
                <a:spcPct val="100000"/>
              </a:lnSpc>
              <a:spcBef>
                <a:spcPts val="0"/>
              </a:spcBef>
              <a:spcAft>
                <a:spcPts val="0"/>
              </a:spcAft>
              <a:tabLst/>
              <a:defRPr lang="es-ES" sz="1000" b="0" i="0" u="none" strike="noStrike" kern="1200" baseline="0">
                <a:solidFill>
                  <a:srgbClr val="000000"/>
                </a:solidFill>
                <a:latin typeface="Calibri"/>
                <a:ea typeface=""/>
                <a:cs typeface=""/>
              </a:defRPr>
            </a:pPr>
            <a:endParaRPr lang="es-ES"/>
          </a:p>
        </c:txPr>
        <c:crossAx val="164883072"/>
        <c:crosses val="autoZero"/>
        <c:crossBetween val="between"/>
        <c:majorUnit val="1.1000000000000001"/>
      </c:valAx>
      <c:catAx>
        <c:axId val="164883072"/>
        <c:scaling>
          <c:orientation val="minMax"/>
        </c:scaling>
        <c:delete val="0"/>
        <c:axPos val="b"/>
        <c:numFmt formatCode="General" sourceLinked="0"/>
        <c:majorTickMark val="out"/>
        <c:minorTickMark val="none"/>
        <c:tickLblPos val="nextTo"/>
        <c:spPr>
          <a:noFill/>
          <a:ln w="9528">
            <a:solidFill>
              <a:srgbClr val="868686"/>
            </a:solidFill>
            <a:prstDash val="solid"/>
            <a:round/>
          </a:ln>
        </c:spPr>
        <c:txPr>
          <a:bodyPr lIns="0" tIns="0" rIns="0" bIns="0"/>
          <a:lstStyle/>
          <a:p>
            <a:pPr marL="0" marR="0" indent="0" algn="ctr" defTabSz="914400" fontAlgn="auto" hangingPunct="1">
              <a:lnSpc>
                <a:spcPct val="100000"/>
              </a:lnSpc>
              <a:spcBef>
                <a:spcPts val="0"/>
              </a:spcBef>
              <a:spcAft>
                <a:spcPts val="0"/>
              </a:spcAft>
              <a:tabLst/>
              <a:defRPr lang="es-ES" sz="1000" b="0" i="0" u="none" strike="noStrike" kern="1200" baseline="0">
                <a:solidFill>
                  <a:srgbClr val="000000"/>
                </a:solidFill>
                <a:latin typeface="Times New Roman" pitchFamily="18"/>
                <a:ea typeface=""/>
                <a:cs typeface="Times New Roman" pitchFamily="18"/>
              </a:defRPr>
            </a:pPr>
            <a:endParaRPr lang="es-ES"/>
          </a:p>
        </c:txPr>
        <c:crossAx val="164881152"/>
        <c:crosses val="autoZero"/>
        <c:auto val="1"/>
        <c:lblAlgn val="ctr"/>
        <c:lblOffset val="100"/>
        <c:noMultiLvlLbl val="0"/>
      </c:catAx>
      <c:spPr>
        <a:noFill/>
        <a:ln>
          <a:noFill/>
        </a:ln>
      </c:spPr>
    </c:plotArea>
    <c:plotVisOnly val="1"/>
    <c:dispBlanksAs val="gap"/>
    <c:showDLblsOverMax val="0"/>
  </c:chart>
  <c:spPr>
    <a:noFill/>
    <a:ln>
      <a:noFill/>
    </a:ln>
  </c:spPr>
  <c:txPr>
    <a:bodyPr lIns="0" tIns="0" rIns="0" bIns="0"/>
    <a:lstStyle/>
    <a:p>
      <a:pPr marL="0" marR="0" indent="0" algn="ctr" defTabSz="914400" fontAlgn="auto" hangingPunct="1">
        <a:lnSpc>
          <a:spcPct val="100000"/>
        </a:lnSpc>
        <a:spcBef>
          <a:spcPts val="0"/>
        </a:spcBef>
        <a:spcAft>
          <a:spcPts val="0"/>
        </a:spcAft>
        <a:tabLst/>
        <a:defRPr lang="it-IT" sz="1000" b="0" i="0" u="none" strike="noStrike" kern="1200" baseline="0">
          <a:solidFill>
            <a:srgbClr val="000000"/>
          </a:solidFill>
          <a:latin typeface="Calibri"/>
          <a:ea typeface=""/>
          <a:cs typeface=""/>
        </a:defRPr>
      </a:pPr>
      <a:endParaRPr lang="es-E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0.19835</cdr:x>
      <cdr:y>0.1046</cdr:y>
    </cdr:from>
    <cdr:to>
      <cdr:x>0.22314</cdr:x>
      <cdr:y>0.14901</cdr:y>
    </cdr:to>
    <cdr:sp macro="" textlink="">
      <cdr:nvSpPr>
        <cdr:cNvPr id="2" name="2 CuadroTexto"/>
        <cdr:cNvSpPr txBox="1"/>
      </cdr:nvSpPr>
      <cdr:spPr>
        <a:xfrm xmlns:a="http://schemas.openxmlformats.org/drawingml/2006/main">
          <a:off x="1728192" y="652435"/>
          <a:ext cx="216024"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s-ES_tradnl" sz="1200" dirty="0" smtClean="0"/>
            <a:t>a</a:t>
          </a:r>
          <a:endParaRPr lang="es-ES" sz="1200" dirty="0"/>
        </a:p>
      </cdr:txBody>
    </cdr:sp>
  </cdr:relSizeAnchor>
  <cdr:relSizeAnchor xmlns:cdr="http://schemas.openxmlformats.org/drawingml/2006/chartDrawing">
    <cdr:from>
      <cdr:x>0.21488</cdr:x>
      <cdr:y>0.24244</cdr:y>
    </cdr:from>
    <cdr:to>
      <cdr:x>0.28926</cdr:x>
      <cdr:y>0.28685</cdr:y>
    </cdr:to>
    <cdr:sp macro="" textlink="">
      <cdr:nvSpPr>
        <cdr:cNvPr id="3" name="2 CuadroTexto"/>
        <cdr:cNvSpPr txBox="1"/>
      </cdr:nvSpPr>
      <cdr:spPr>
        <a:xfrm xmlns:a="http://schemas.openxmlformats.org/drawingml/2006/main">
          <a:off x="1872208" y="1512168"/>
          <a:ext cx="648072"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s-ES_tradnl" sz="1200" dirty="0" err="1" smtClean="0"/>
            <a:t>cdefg</a:t>
          </a:r>
          <a:endParaRPr lang="es-ES" sz="1200" dirty="0"/>
        </a:p>
      </cdr:txBody>
    </cdr:sp>
  </cdr:relSizeAnchor>
  <cdr:relSizeAnchor xmlns:cdr="http://schemas.openxmlformats.org/drawingml/2006/chartDrawing">
    <cdr:from>
      <cdr:x>0.27273</cdr:x>
      <cdr:y>0.24244</cdr:y>
    </cdr:from>
    <cdr:to>
      <cdr:x>0.32231</cdr:x>
      <cdr:y>0.28685</cdr:y>
    </cdr:to>
    <cdr:sp macro="" textlink="">
      <cdr:nvSpPr>
        <cdr:cNvPr id="4" name="2 CuadroTexto"/>
        <cdr:cNvSpPr txBox="1"/>
      </cdr:nvSpPr>
      <cdr:spPr>
        <a:xfrm xmlns:a="http://schemas.openxmlformats.org/drawingml/2006/main">
          <a:off x="2376264" y="1512168"/>
          <a:ext cx="432048"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s-ES_tradnl" sz="1200" dirty="0" err="1" smtClean="0"/>
            <a:t>efg</a:t>
          </a:r>
          <a:endParaRPr lang="es-ES" sz="1200" dirty="0"/>
        </a:p>
      </cdr:txBody>
    </cdr:sp>
  </cdr:relSizeAnchor>
  <cdr:relSizeAnchor xmlns:cdr="http://schemas.openxmlformats.org/drawingml/2006/chartDrawing">
    <cdr:from>
      <cdr:x>0.30983</cdr:x>
      <cdr:y>0.19753</cdr:y>
    </cdr:from>
    <cdr:to>
      <cdr:x>0.38421</cdr:x>
      <cdr:y>0.24194</cdr:y>
    </cdr:to>
    <cdr:sp macro="" textlink="">
      <cdr:nvSpPr>
        <cdr:cNvPr id="5" name="1 CuadroTexto"/>
        <cdr:cNvSpPr txBox="1"/>
      </cdr:nvSpPr>
      <cdr:spPr>
        <a:xfrm xmlns:a="http://schemas.openxmlformats.org/drawingml/2006/main">
          <a:off x="2699523" y="1232028"/>
          <a:ext cx="648072"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ES_tradnl" sz="1200" dirty="0" err="1" smtClean="0"/>
            <a:t>cdefg</a:t>
          </a:r>
          <a:endParaRPr lang="es-ES" sz="1200" dirty="0"/>
        </a:p>
      </cdr:txBody>
    </cdr:sp>
  </cdr:relSizeAnchor>
  <cdr:relSizeAnchor xmlns:cdr="http://schemas.openxmlformats.org/drawingml/2006/chartDrawing">
    <cdr:from>
      <cdr:x>0.48507</cdr:x>
      <cdr:y>0.21098</cdr:y>
    </cdr:from>
    <cdr:to>
      <cdr:x>0.55945</cdr:x>
      <cdr:y>0.25539</cdr:y>
    </cdr:to>
    <cdr:sp macro="" textlink="">
      <cdr:nvSpPr>
        <cdr:cNvPr id="6" name="1 CuadroTexto"/>
        <cdr:cNvSpPr txBox="1"/>
      </cdr:nvSpPr>
      <cdr:spPr>
        <a:xfrm xmlns:a="http://schemas.openxmlformats.org/drawingml/2006/main">
          <a:off x="4226375" y="1315936"/>
          <a:ext cx="648072"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ES_tradnl" sz="1200" dirty="0" err="1" smtClean="0"/>
            <a:t>cdefg</a:t>
          </a:r>
          <a:endParaRPr lang="es-ES" sz="1200" dirty="0"/>
        </a:p>
      </cdr:txBody>
    </cdr:sp>
  </cdr:relSizeAnchor>
  <cdr:relSizeAnchor xmlns:cdr="http://schemas.openxmlformats.org/drawingml/2006/chartDrawing">
    <cdr:from>
      <cdr:x>0.4342</cdr:x>
      <cdr:y>0.12681</cdr:y>
    </cdr:from>
    <cdr:to>
      <cdr:x>0.50858</cdr:x>
      <cdr:y>0.17122</cdr:y>
    </cdr:to>
    <cdr:sp macro="" textlink="">
      <cdr:nvSpPr>
        <cdr:cNvPr id="8" name="1 CuadroTexto"/>
        <cdr:cNvSpPr txBox="1"/>
      </cdr:nvSpPr>
      <cdr:spPr>
        <a:xfrm xmlns:a="http://schemas.openxmlformats.org/drawingml/2006/main">
          <a:off x="3783153" y="790935"/>
          <a:ext cx="648072"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s-ES_tradnl" sz="1200" dirty="0" smtClean="0"/>
            <a:t>ab</a:t>
          </a:r>
          <a:endParaRPr lang="es-ES" sz="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0.77876</cdr:x>
      <cdr:y>0.15152</cdr:y>
    </cdr:from>
    <cdr:to>
      <cdr:x>0.82301</cdr:x>
      <cdr:y>0.22923</cdr:y>
    </cdr:to>
    <cdr:sp macro="" textlink="">
      <cdr:nvSpPr>
        <cdr:cNvPr id="2" name="2 CuadroTexto"/>
        <cdr:cNvSpPr txBox="1"/>
      </cdr:nvSpPr>
      <cdr:spPr>
        <a:xfrm xmlns:a="http://schemas.openxmlformats.org/drawingml/2006/main">
          <a:off x="6336704" y="720080"/>
          <a:ext cx="360040"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s-ES"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81B96B6-401A-4A22-8F37-945E487BB7A1}" type="datetimeFigureOut">
              <a:rPr lang="es-ES" smtClean="0"/>
              <a:pPr/>
              <a:t>20/09/2014</a:t>
            </a:fld>
            <a:endParaRPr lang="es-ES"/>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CE5E46A-10DD-4EA1-BF05-3B990445BBFA}" type="slidenum">
              <a:rPr lang="es-ES" smtClean="0"/>
              <a:pPr/>
              <a:t>‹Nº›</a:t>
            </a:fld>
            <a:endParaRPr lang="es-ES"/>
          </a:p>
        </p:txBody>
      </p:sp>
    </p:spTree>
    <p:extLst>
      <p:ext uri="{BB962C8B-B14F-4D97-AF65-F5344CB8AC3E}">
        <p14:creationId xmlns:p14="http://schemas.microsoft.com/office/powerpoint/2010/main" val="1535996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A8FF66-84CE-4A77-A289-1ED51743ECBC}" type="datetimeFigureOut">
              <a:rPr lang="es-ES" smtClean="0"/>
              <a:pPr/>
              <a:t>20/09/2014</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238D2F-0700-4E48-8C81-A2917A86E0D6}" type="slidenum">
              <a:rPr lang="es-ES" smtClean="0"/>
              <a:pPr/>
              <a:t>‹Nº›</a:t>
            </a:fld>
            <a:endParaRPr lang="es-ES"/>
          </a:p>
        </p:txBody>
      </p:sp>
    </p:spTree>
    <p:extLst>
      <p:ext uri="{BB962C8B-B14F-4D97-AF65-F5344CB8AC3E}">
        <p14:creationId xmlns:p14="http://schemas.microsoft.com/office/powerpoint/2010/main" val="2202931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just" eaLnBrk="1" hangingPunct="1"/>
            <a:r>
              <a:rPr lang="es-ES" dirty="0" err="1" smtClean="0"/>
              <a:t>Good</a:t>
            </a:r>
            <a:r>
              <a:rPr lang="es-ES" dirty="0" smtClean="0"/>
              <a:t> </a:t>
            </a:r>
            <a:r>
              <a:rPr lang="es-ES" dirty="0" err="1" smtClean="0"/>
              <a:t>morning</a:t>
            </a:r>
            <a:r>
              <a:rPr lang="es-ES" dirty="0" smtClean="0"/>
              <a:t>.</a:t>
            </a:r>
          </a:p>
          <a:p>
            <a:pPr algn="just" eaLnBrk="1" hangingPunct="1"/>
            <a:endParaRPr lang="es-ES" dirty="0" smtClean="0"/>
          </a:p>
          <a:p>
            <a:pPr algn="just" eaLnBrk="1" hangingPunct="1"/>
            <a:r>
              <a:rPr lang="es-ES" dirty="0" err="1" smtClean="0"/>
              <a:t>First</a:t>
            </a:r>
            <a:r>
              <a:rPr lang="es-ES" dirty="0" smtClean="0"/>
              <a:t> of </a:t>
            </a:r>
            <a:r>
              <a:rPr lang="es-ES" dirty="0" err="1" smtClean="0"/>
              <a:t>all</a:t>
            </a:r>
            <a:r>
              <a:rPr lang="es-ES" dirty="0" smtClean="0"/>
              <a:t>, I </a:t>
            </a:r>
            <a:r>
              <a:rPr lang="es-ES" dirty="0" err="1" smtClean="0"/>
              <a:t>want</a:t>
            </a:r>
            <a:r>
              <a:rPr lang="es-ES" dirty="0" smtClean="0"/>
              <a:t> </a:t>
            </a:r>
            <a:r>
              <a:rPr lang="es-ES" dirty="0" err="1" smtClean="0"/>
              <a:t>to</a:t>
            </a:r>
            <a:r>
              <a:rPr lang="es-ES" dirty="0" smtClean="0"/>
              <a:t> </a:t>
            </a:r>
            <a:r>
              <a:rPr lang="es-ES" dirty="0" err="1" smtClean="0"/>
              <a:t>express</a:t>
            </a:r>
            <a:r>
              <a:rPr lang="es-ES" dirty="0" smtClean="0"/>
              <a:t> my </a:t>
            </a:r>
            <a:r>
              <a:rPr lang="es-ES" dirty="0" err="1" smtClean="0"/>
              <a:t>gratitude</a:t>
            </a:r>
            <a:r>
              <a:rPr lang="es-ES" dirty="0" smtClean="0"/>
              <a:t> </a:t>
            </a:r>
            <a:r>
              <a:rPr lang="es-ES" dirty="0" err="1" smtClean="0"/>
              <a:t>to</a:t>
            </a:r>
            <a:r>
              <a:rPr lang="es-ES" dirty="0" smtClean="0"/>
              <a:t> </a:t>
            </a:r>
            <a:r>
              <a:rPr lang="es-ES" dirty="0" err="1" smtClean="0"/>
              <a:t>the</a:t>
            </a:r>
            <a:r>
              <a:rPr lang="es-ES" dirty="0" smtClean="0"/>
              <a:t> </a:t>
            </a:r>
            <a:r>
              <a:rPr lang="es-ES" dirty="0" err="1" smtClean="0"/>
              <a:t>organizing</a:t>
            </a:r>
            <a:r>
              <a:rPr lang="es-ES" dirty="0" smtClean="0"/>
              <a:t> </a:t>
            </a:r>
            <a:r>
              <a:rPr lang="es-ES" dirty="0" err="1" smtClean="0"/>
              <a:t>committe</a:t>
            </a:r>
            <a:r>
              <a:rPr lang="es-ES" dirty="0" smtClean="0"/>
              <a:t> </a:t>
            </a:r>
            <a:r>
              <a:rPr lang="es-ES" dirty="0" err="1" smtClean="0"/>
              <a:t>for</a:t>
            </a:r>
            <a:r>
              <a:rPr lang="es-ES" dirty="0" smtClean="0"/>
              <a:t> </a:t>
            </a:r>
            <a:r>
              <a:rPr lang="es-ES" dirty="0" err="1" smtClean="0"/>
              <a:t>allowing</a:t>
            </a:r>
            <a:r>
              <a:rPr lang="es-ES" dirty="0" smtClean="0"/>
              <a:t> me </a:t>
            </a:r>
            <a:r>
              <a:rPr lang="es-ES" dirty="0" err="1" smtClean="0"/>
              <a:t>to</a:t>
            </a:r>
            <a:r>
              <a:rPr lang="es-ES" dirty="0" smtClean="0"/>
              <a:t> </a:t>
            </a:r>
            <a:r>
              <a:rPr lang="es-ES" dirty="0" err="1" smtClean="0"/>
              <a:t>stay</a:t>
            </a:r>
            <a:r>
              <a:rPr lang="es-ES" dirty="0" smtClean="0"/>
              <a:t> </a:t>
            </a:r>
            <a:r>
              <a:rPr lang="es-ES" dirty="0" err="1" smtClean="0"/>
              <a:t>here</a:t>
            </a:r>
            <a:r>
              <a:rPr lang="es-ES" dirty="0" smtClean="0"/>
              <a:t> in </a:t>
            </a:r>
            <a:r>
              <a:rPr lang="es-ES" dirty="0" err="1" smtClean="0"/>
              <a:t>this</a:t>
            </a:r>
            <a:r>
              <a:rPr lang="es-ES" dirty="0" smtClean="0"/>
              <a:t> </a:t>
            </a:r>
            <a:r>
              <a:rPr lang="es-ES" dirty="0" err="1" smtClean="0"/>
              <a:t>symposium</a:t>
            </a:r>
            <a:r>
              <a:rPr lang="es-ES" dirty="0" smtClean="0"/>
              <a:t> and </a:t>
            </a:r>
            <a:r>
              <a:rPr lang="es-ES" dirty="0" err="1" smtClean="0"/>
              <a:t>also</a:t>
            </a:r>
            <a:r>
              <a:rPr lang="es-ES" dirty="0" smtClean="0"/>
              <a:t>, </a:t>
            </a:r>
            <a:r>
              <a:rPr lang="es-ES" dirty="0" err="1" smtClean="0"/>
              <a:t>for</a:t>
            </a:r>
            <a:r>
              <a:rPr lang="es-ES" dirty="0" smtClean="0"/>
              <a:t> </a:t>
            </a:r>
            <a:r>
              <a:rPr lang="es-ES" dirty="0" err="1" smtClean="0"/>
              <a:t>bringing</a:t>
            </a:r>
            <a:r>
              <a:rPr lang="es-ES" dirty="0" smtClean="0"/>
              <a:t> me </a:t>
            </a:r>
            <a:r>
              <a:rPr lang="es-ES" dirty="0" err="1" smtClean="0"/>
              <a:t>the</a:t>
            </a:r>
            <a:r>
              <a:rPr lang="es-ES" dirty="0" smtClean="0"/>
              <a:t> </a:t>
            </a:r>
            <a:r>
              <a:rPr lang="es-ES" dirty="0" err="1" smtClean="0"/>
              <a:t>opportunity</a:t>
            </a:r>
            <a:r>
              <a:rPr lang="es-ES" dirty="0" smtClean="0"/>
              <a:t> </a:t>
            </a:r>
            <a:r>
              <a:rPr lang="es-ES" dirty="0" err="1" smtClean="0"/>
              <a:t>to</a:t>
            </a:r>
            <a:r>
              <a:rPr lang="es-ES" dirty="0" smtClean="0"/>
              <a:t> </a:t>
            </a:r>
            <a:r>
              <a:rPr lang="es-ES" dirty="0" err="1" smtClean="0"/>
              <a:t>present</a:t>
            </a:r>
            <a:r>
              <a:rPr lang="es-ES" dirty="0" smtClean="0"/>
              <a:t> </a:t>
            </a:r>
            <a:r>
              <a:rPr lang="es-ES" dirty="0" err="1" smtClean="0"/>
              <a:t>this</a:t>
            </a:r>
            <a:r>
              <a:rPr lang="es-ES" dirty="0" smtClean="0"/>
              <a:t> </a:t>
            </a:r>
            <a:r>
              <a:rPr lang="es-ES" dirty="0" err="1" smtClean="0"/>
              <a:t>work</a:t>
            </a:r>
            <a:r>
              <a:rPr lang="es-ES" dirty="0" smtClean="0"/>
              <a:t> </a:t>
            </a:r>
            <a:r>
              <a:rPr lang="es-ES" dirty="0" err="1" smtClean="0"/>
              <a:t>that</a:t>
            </a:r>
            <a:r>
              <a:rPr lang="es-ES" dirty="0" smtClean="0"/>
              <a:t> </a:t>
            </a:r>
            <a:r>
              <a:rPr lang="es-ES" dirty="0" err="1" smtClean="0"/>
              <a:t>deals</a:t>
            </a:r>
            <a:r>
              <a:rPr lang="es-ES" dirty="0" smtClean="0"/>
              <a:t> </a:t>
            </a:r>
            <a:r>
              <a:rPr lang="es-ES" dirty="0" err="1" smtClean="0"/>
              <a:t>with</a:t>
            </a:r>
            <a:r>
              <a:rPr lang="es-ES" dirty="0" smtClean="0"/>
              <a:t> “</a:t>
            </a:r>
            <a:r>
              <a:rPr lang="es-ES" dirty="0" err="1" smtClean="0"/>
              <a:t>Anticarcinogenic</a:t>
            </a:r>
            <a:r>
              <a:rPr lang="es-ES" dirty="0" smtClean="0"/>
              <a:t> </a:t>
            </a:r>
            <a:r>
              <a:rPr lang="es-ES" dirty="0" err="1" smtClean="0"/>
              <a:t>effect</a:t>
            </a:r>
            <a:r>
              <a:rPr lang="es-ES" dirty="0" smtClean="0"/>
              <a:t> of phytosterols</a:t>
            </a:r>
            <a:r>
              <a:rPr lang="es-ES" baseline="0" dirty="0" smtClean="0"/>
              <a:t> and/</a:t>
            </a:r>
            <a:r>
              <a:rPr lang="es-ES" baseline="0" dirty="0" err="1" smtClean="0"/>
              <a:t>or</a:t>
            </a:r>
            <a:r>
              <a:rPr lang="es-ES" baseline="0" dirty="0" smtClean="0"/>
              <a:t> beta-</a:t>
            </a:r>
            <a:r>
              <a:rPr lang="es-ES" baseline="0" dirty="0" err="1" smtClean="0"/>
              <a:t>cryptoxanthin</a:t>
            </a:r>
            <a:r>
              <a:rPr lang="es-ES" baseline="0" dirty="0" smtClean="0"/>
              <a:t> in colon </a:t>
            </a:r>
            <a:r>
              <a:rPr lang="es-ES" baseline="0" dirty="0" err="1" smtClean="0"/>
              <a:t>cancer</a:t>
            </a:r>
            <a:r>
              <a:rPr lang="es-ES" baseline="0" dirty="0" smtClean="0"/>
              <a:t> </a:t>
            </a:r>
            <a:r>
              <a:rPr lang="es-ES" baseline="0" dirty="0" err="1" smtClean="0"/>
              <a:t>cells</a:t>
            </a:r>
            <a:r>
              <a:rPr lang="es-ES" dirty="0" smtClean="0"/>
              <a:t>”.</a:t>
            </a:r>
          </a:p>
          <a:p>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just" eaLnBrk="1" hangingPunct="1"/>
            <a:r>
              <a:rPr lang="es-ES" dirty="0" smtClean="0"/>
              <a:t>“</a:t>
            </a:r>
            <a:r>
              <a:rPr lang="es-ES" dirty="0" err="1" smtClean="0"/>
              <a:t>Let</a:t>
            </a:r>
            <a:r>
              <a:rPr lang="es-ES" dirty="0" smtClean="0"/>
              <a:t> </a:t>
            </a:r>
            <a:r>
              <a:rPr lang="es-ES" dirty="0" err="1" smtClean="0"/>
              <a:t>food</a:t>
            </a:r>
            <a:r>
              <a:rPr lang="es-ES" dirty="0" smtClean="0"/>
              <a:t> </a:t>
            </a:r>
            <a:r>
              <a:rPr lang="es-ES" dirty="0" err="1" smtClean="0"/>
              <a:t>be</a:t>
            </a:r>
            <a:r>
              <a:rPr lang="es-ES" dirty="0" smtClean="0"/>
              <a:t> </a:t>
            </a:r>
            <a:r>
              <a:rPr lang="es-ES" dirty="0" err="1" smtClean="0"/>
              <a:t>your</a:t>
            </a:r>
            <a:r>
              <a:rPr lang="es-ES" dirty="0" smtClean="0"/>
              <a:t> medicine and</a:t>
            </a:r>
            <a:r>
              <a:rPr lang="es-ES" baseline="0" dirty="0" smtClean="0"/>
              <a:t> medicine </a:t>
            </a:r>
            <a:r>
              <a:rPr lang="es-ES" baseline="0" dirty="0" err="1" smtClean="0"/>
              <a:t>be</a:t>
            </a:r>
            <a:r>
              <a:rPr lang="es-ES" baseline="0" dirty="0" smtClean="0"/>
              <a:t> </a:t>
            </a:r>
            <a:r>
              <a:rPr lang="es-ES" baseline="0" dirty="0" err="1" smtClean="0"/>
              <a:t>your</a:t>
            </a:r>
            <a:r>
              <a:rPr lang="es-ES" baseline="0" dirty="0" smtClean="0"/>
              <a:t> </a:t>
            </a:r>
            <a:r>
              <a:rPr lang="es-ES" baseline="0" dirty="0" err="1" smtClean="0"/>
              <a:t>food</a:t>
            </a:r>
            <a:r>
              <a:rPr lang="es-ES" baseline="0" dirty="0" smtClean="0"/>
              <a:t>” </a:t>
            </a:r>
            <a:r>
              <a:rPr lang="es-ES" baseline="0" dirty="0" err="1" smtClean="0"/>
              <a:t>was</a:t>
            </a:r>
            <a:r>
              <a:rPr lang="es-ES" baseline="0" dirty="0" smtClean="0"/>
              <a:t> </a:t>
            </a:r>
            <a:r>
              <a:rPr lang="es-ES" baseline="0" dirty="0" err="1" smtClean="0"/>
              <a:t>the</a:t>
            </a:r>
            <a:r>
              <a:rPr lang="es-ES" baseline="0" dirty="0" smtClean="0"/>
              <a:t> </a:t>
            </a:r>
            <a:r>
              <a:rPr lang="es-ES" baseline="0" dirty="0" err="1" smtClean="0"/>
              <a:t>famous</a:t>
            </a:r>
            <a:r>
              <a:rPr lang="es-ES" baseline="0" dirty="0" smtClean="0"/>
              <a:t> </a:t>
            </a:r>
            <a:r>
              <a:rPr lang="es-ES" baseline="0" dirty="0" err="1" smtClean="0"/>
              <a:t>sentence</a:t>
            </a:r>
            <a:r>
              <a:rPr lang="es-ES" baseline="0" dirty="0" smtClean="0"/>
              <a:t> </a:t>
            </a:r>
            <a:r>
              <a:rPr lang="es-ES" baseline="0" dirty="0" err="1" smtClean="0"/>
              <a:t>said</a:t>
            </a:r>
            <a:r>
              <a:rPr lang="es-ES" baseline="0" dirty="0" smtClean="0"/>
              <a:t> </a:t>
            </a:r>
            <a:r>
              <a:rPr lang="es-ES" baseline="0" dirty="0" err="1" smtClean="0"/>
              <a:t>by</a:t>
            </a:r>
            <a:r>
              <a:rPr lang="es-ES" baseline="0" dirty="0" smtClean="0"/>
              <a:t> </a:t>
            </a:r>
            <a:r>
              <a:rPr lang="es-ES" baseline="0" dirty="0" err="1" smtClean="0"/>
              <a:t>Hippocrates</a:t>
            </a:r>
            <a:r>
              <a:rPr lang="es-ES" baseline="0" dirty="0" smtClean="0"/>
              <a:t> </a:t>
            </a:r>
            <a:r>
              <a:rPr lang="es-ES" baseline="0" dirty="0" err="1" smtClean="0"/>
              <a:t>already</a:t>
            </a:r>
            <a:r>
              <a:rPr lang="es-ES" baseline="0" dirty="0" smtClean="0"/>
              <a:t> 25 </a:t>
            </a:r>
            <a:r>
              <a:rPr lang="es-ES" baseline="0" dirty="0" err="1" smtClean="0"/>
              <a:t>centuries</a:t>
            </a:r>
            <a:r>
              <a:rPr lang="es-ES" baseline="0" dirty="0" smtClean="0"/>
              <a:t> </a:t>
            </a:r>
            <a:r>
              <a:rPr lang="es-ES" baseline="0" dirty="0" err="1" smtClean="0"/>
              <a:t>ago</a:t>
            </a:r>
            <a:r>
              <a:rPr lang="es-ES" baseline="0" dirty="0" smtClean="0"/>
              <a:t>, </a:t>
            </a:r>
            <a:r>
              <a:rPr lang="es-ES" baseline="0" dirty="0" err="1" smtClean="0"/>
              <a:t>indicating</a:t>
            </a:r>
            <a:r>
              <a:rPr lang="es-ES" baseline="0" dirty="0" smtClean="0"/>
              <a:t> </a:t>
            </a:r>
            <a:r>
              <a:rPr lang="es-ES" baseline="0" dirty="0" err="1" smtClean="0"/>
              <a:t>the</a:t>
            </a:r>
            <a:r>
              <a:rPr lang="es-ES" baseline="0" dirty="0" smtClean="0"/>
              <a:t> </a:t>
            </a:r>
            <a:r>
              <a:rPr lang="es-ES" baseline="0" dirty="0" err="1" smtClean="0"/>
              <a:t>importance</a:t>
            </a:r>
            <a:r>
              <a:rPr lang="es-ES" baseline="0" dirty="0" smtClean="0"/>
              <a:t> and </a:t>
            </a:r>
            <a:r>
              <a:rPr lang="es-ES" baseline="0" dirty="0" err="1" smtClean="0"/>
              <a:t>conditioning</a:t>
            </a:r>
            <a:r>
              <a:rPr lang="es-ES" baseline="0" dirty="0" smtClean="0"/>
              <a:t> </a:t>
            </a:r>
            <a:r>
              <a:rPr lang="es-ES" baseline="0" dirty="0" err="1" smtClean="0"/>
              <a:t>effect</a:t>
            </a:r>
            <a:r>
              <a:rPr lang="es-ES" baseline="0" dirty="0" smtClean="0"/>
              <a:t> of </a:t>
            </a:r>
            <a:r>
              <a:rPr lang="es-ES" baseline="0" dirty="0" err="1" smtClean="0"/>
              <a:t>food</a:t>
            </a:r>
            <a:r>
              <a:rPr lang="es-ES" baseline="0" dirty="0" smtClean="0"/>
              <a:t> </a:t>
            </a:r>
            <a:r>
              <a:rPr lang="es-ES" baseline="0" dirty="0" err="1" smtClean="0"/>
              <a:t>on</a:t>
            </a:r>
            <a:r>
              <a:rPr lang="es-ES" baseline="0" dirty="0" smtClean="0"/>
              <a:t> </a:t>
            </a:r>
            <a:r>
              <a:rPr lang="es-ES" baseline="0" dirty="0" err="1" smtClean="0"/>
              <a:t>health</a:t>
            </a:r>
            <a:r>
              <a:rPr lang="es-ES" baseline="0" dirty="0" smtClean="0"/>
              <a:t>.</a:t>
            </a:r>
            <a:endParaRPr lang="es-ES" dirty="0" smtClean="0"/>
          </a:p>
          <a:p>
            <a:pPr algn="just" eaLnBrk="1" hangingPunct="1"/>
            <a:endParaRPr lang="es-ES" dirty="0" smtClean="0"/>
          </a:p>
          <a:p>
            <a:pPr algn="just" eaLnBrk="1" hangingPunct="1"/>
            <a:r>
              <a:rPr lang="es-ES" dirty="0" err="1" smtClean="0"/>
              <a:t>Nowadays</a:t>
            </a:r>
            <a:r>
              <a:rPr lang="es-ES" dirty="0" smtClean="0"/>
              <a:t>, </a:t>
            </a:r>
            <a:r>
              <a:rPr lang="es-ES" dirty="0" err="1" smtClean="0"/>
              <a:t>modernization</a:t>
            </a:r>
            <a:r>
              <a:rPr lang="es-ES" dirty="0" smtClean="0"/>
              <a:t> and </a:t>
            </a:r>
            <a:r>
              <a:rPr lang="es-ES" dirty="0" err="1" smtClean="0"/>
              <a:t>its</a:t>
            </a:r>
            <a:r>
              <a:rPr lang="es-ES" dirty="0" smtClean="0"/>
              <a:t> </a:t>
            </a:r>
            <a:r>
              <a:rPr lang="es-ES" dirty="0" err="1" smtClean="0"/>
              <a:t>resulting</a:t>
            </a:r>
            <a:r>
              <a:rPr lang="es-ES" dirty="0" smtClean="0"/>
              <a:t> </a:t>
            </a:r>
            <a:r>
              <a:rPr lang="es-ES" dirty="0" err="1" smtClean="0"/>
              <a:t>lifestyle</a:t>
            </a:r>
            <a:r>
              <a:rPr lang="es-ES" baseline="0" dirty="0" smtClean="0"/>
              <a:t> </a:t>
            </a:r>
            <a:r>
              <a:rPr lang="es-ES" baseline="0" dirty="0" err="1" smtClean="0"/>
              <a:t>trends</a:t>
            </a:r>
            <a:r>
              <a:rPr lang="es-ES" baseline="0" dirty="0" smtClean="0"/>
              <a:t> </a:t>
            </a:r>
            <a:r>
              <a:rPr lang="es-ES" baseline="0" dirty="0" err="1" smtClean="0"/>
              <a:t>have</a:t>
            </a:r>
            <a:r>
              <a:rPr lang="es-ES" baseline="0" dirty="0" smtClean="0"/>
              <a:t> </a:t>
            </a:r>
            <a:r>
              <a:rPr lang="es-ES" baseline="0" dirty="0" err="1" smtClean="0"/>
              <a:t>made</a:t>
            </a:r>
            <a:r>
              <a:rPr lang="es-ES" baseline="0" dirty="0" smtClean="0"/>
              <a:t> </a:t>
            </a:r>
            <a:r>
              <a:rPr lang="es-ES" baseline="0" dirty="0" err="1" smtClean="0"/>
              <a:t>the</a:t>
            </a:r>
            <a:r>
              <a:rPr lang="es-ES" baseline="0" dirty="0" smtClean="0"/>
              <a:t> </a:t>
            </a:r>
            <a:r>
              <a:rPr lang="es-ES" baseline="0" dirty="0" err="1" smtClean="0"/>
              <a:t>starting</a:t>
            </a:r>
            <a:r>
              <a:rPr lang="es-ES" baseline="0" dirty="0" smtClean="0"/>
              <a:t> of a new era of </a:t>
            </a:r>
            <a:r>
              <a:rPr lang="es-ES" baseline="0" dirty="0" err="1" smtClean="0"/>
              <a:t>chronic</a:t>
            </a:r>
            <a:r>
              <a:rPr lang="es-ES" baseline="0" dirty="0" smtClean="0"/>
              <a:t> </a:t>
            </a:r>
            <a:r>
              <a:rPr lang="es-ES" baseline="0" dirty="0" err="1" smtClean="0"/>
              <a:t>illness</a:t>
            </a:r>
            <a:r>
              <a:rPr lang="es-ES" baseline="0" dirty="0" smtClean="0"/>
              <a:t>. </a:t>
            </a:r>
            <a:r>
              <a:rPr lang="es-ES" baseline="0" dirty="0" err="1" smtClean="0"/>
              <a:t>Currently</a:t>
            </a:r>
            <a:r>
              <a:rPr lang="es-ES" baseline="0" dirty="0" smtClean="0"/>
              <a:t>, </a:t>
            </a:r>
            <a:r>
              <a:rPr lang="es-ES" baseline="0" dirty="0" err="1" smtClean="0"/>
              <a:t>i</a:t>
            </a:r>
            <a:r>
              <a:rPr lang="es-ES" dirty="0" err="1" smtClean="0"/>
              <a:t>t</a:t>
            </a:r>
            <a:r>
              <a:rPr lang="es-ES" dirty="0" smtClean="0"/>
              <a:t> </a:t>
            </a:r>
            <a:r>
              <a:rPr lang="es-ES" dirty="0" err="1" smtClean="0"/>
              <a:t>is</a:t>
            </a:r>
            <a:r>
              <a:rPr lang="es-ES" dirty="0" smtClean="0"/>
              <a:t> </a:t>
            </a:r>
            <a:r>
              <a:rPr lang="es-ES" dirty="0" err="1" smtClean="0"/>
              <a:t>also</a:t>
            </a:r>
            <a:r>
              <a:rPr lang="es-ES" dirty="0" smtClean="0"/>
              <a:t> </a:t>
            </a:r>
            <a:r>
              <a:rPr lang="es-ES" dirty="0" err="1" smtClean="0"/>
              <a:t>well-known</a:t>
            </a:r>
            <a:r>
              <a:rPr lang="es-ES" dirty="0" smtClean="0"/>
              <a:t> </a:t>
            </a:r>
            <a:r>
              <a:rPr lang="es-ES" dirty="0" err="1" smtClean="0"/>
              <a:t>that</a:t>
            </a:r>
            <a:r>
              <a:rPr lang="es-ES" dirty="0" smtClean="0"/>
              <a:t> a </a:t>
            </a:r>
            <a:r>
              <a:rPr lang="es-ES" dirty="0" err="1" smtClean="0"/>
              <a:t>balanced</a:t>
            </a:r>
            <a:r>
              <a:rPr lang="es-ES" dirty="0" smtClean="0"/>
              <a:t> </a:t>
            </a:r>
            <a:r>
              <a:rPr lang="es-ES" dirty="0" err="1" smtClean="0"/>
              <a:t>diet</a:t>
            </a:r>
            <a:r>
              <a:rPr lang="es-ES" dirty="0" smtClean="0"/>
              <a:t> (</a:t>
            </a:r>
            <a:r>
              <a:rPr lang="es-ES" dirty="0" err="1" smtClean="0"/>
              <a:t>with</a:t>
            </a:r>
            <a:r>
              <a:rPr lang="es-ES" dirty="0" smtClean="0"/>
              <a:t> regular</a:t>
            </a:r>
            <a:r>
              <a:rPr lang="es-ES" baseline="0" dirty="0" smtClean="0"/>
              <a:t> </a:t>
            </a:r>
            <a:r>
              <a:rPr lang="es-ES" baseline="0" dirty="0" err="1" smtClean="0"/>
              <a:t>intake</a:t>
            </a:r>
            <a:r>
              <a:rPr lang="es-ES" baseline="0" dirty="0" smtClean="0"/>
              <a:t> of </a:t>
            </a:r>
            <a:r>
              <a:rPr lang="es-ES" baseline="0" dirty="0" err="1" smtClean="0"/>
              <a:t>fruits</a:t>
            </a:r>
            <a:r>
              <a:rPr lang="es-ES" baseline="0" dirty="0" smtClean="0"/>
              <a:t> and vegetables)</a:t>
            </a:r>
            <a:r>
              <a:rPr lang="es-ES" dirty="0" smtClean="0"/>
              <a:t>, </a:t>
            </a:r>
            <a:r>
              <a:rPr lang="es-ES" dirty="0" err="1" smtClean="0"/>
              <a:t>together</a:t>
            </a:r>
            <a:r>
              <a:rPr lang="es-ES" dirty="0" smtClean="0"/>
              <a:t> </a:t>
            </a:r>
            <a:r>
              <a:rPr lang="es-ES" dirty="0" err="1" smtClean="0"/>
              <a:t>with</a:t>
            </a:r>
            <a:r>
              <a:rPr lang="es-ES" dirty="0" smtClean="0"/>
              <a:t> a </a:t>
            </a:r>
            <a:r>
              <a:rPr lang="es-ES" dirty="0" err="1" smtClean="0"/>
              <a:t>healthy</a:t>
            </a:r>
            <a:r>
              <a:rPr lang="es-ES" dirty="0" smtClean="0"/>
              <a:t> </a:t>
            </a:r>
            <a:r>
              <a:rPr lang="es-ES" dirty="0" err="1" smtClean="0"/>
              <a:t>lifestyle</a:t>
            </a:r>
            <a:r>
              <a:rPr lang="es-ES" dirty="0" smtClean="0"/>
              <a:t>, are </a:t>
            </a:r>
            <a:r>
              <a:rPr lang="es-ES" dirty="0" err="1" smtClean="0"/>
              <a:t>essential</a:t>
            </a:r>
            <a:r>
              <a:rPr lang="es-ES" dirty="0" smtClean="0"/>
              <a:t> </a:t>
            </a:r>
            <a:r>
              <a:rPr lang="es-ES" dirty="0" err="1" smtClean="0"/>
              <a:t>factors</a:t>
            </a:r>
            <a:r>
              <a:rPr lang="es-ES" dirty="0" smtClean="0"/>
              <a:t> </a:t>
            </a:r>
            <a:r>
              <a:rPr lang="es-ES" dirty="0" err="1" smtClean="0"/>
              <a:t>to</a:t>
            </a:r>
            <a:r>
              <a:rPr lang="es-ES" dirty="0" smtClean="0"/>
              <a:t> </a:t>
            </a:r>
            <a:r>
              <a:rPr lang="es-ES" dirty="0" err="1" smtClean="0"/>
              <a:t>diminish</a:t>
            </a:r>
            <a:r>
              <a:rPr lang="es-ES" dirty="0" smtClean="0"/>
              <a:t> </a:t>
            </a:r>
            <a:r>
              <a:rPr lang="es-ES" dirty="0" err="1" smtClean="0"/>
              <a:t>the</a:t>
            </a:r>
            <a:r>
              <a:rPr lang="es-ES" dirty="0" smtClean="0"/>
              <a:t> </a:t>
            </a:r>
            <a:r>
              <a:rPr lang="es-ES" dirty="0" err="1" smtClean="0"/>
              <a:t>incidence</a:t>
            </a:r>
            <a:r>
              <a:rPr lang="es-ES" dirty="0" smtClean="0"/>
              <a:t> of </a:t>
            </a:r>
            <a:r>
              <a:rPr lang="es-ES" dirty="0" err="1" smtClean="0"/>
              <a:t>chronic-degenerative</a:t>
            </a:r>
            <a:r>
              <a:rPr lang="es-ES" dirty="0" smtClean="0"/>
              <a:t> </a:t>
            </a:r>
            <a:r>
              <a:rPr lang="es-ES" dirty="0" err="1" smtClean="0"/>
              <a:t>diseases</a:t>
            </a:r>
            <a:r>
              <a:rPr lang="es-ES" dirty="0" smtClean="0"/>
              <a:t>, </a:t>
            </a:r>
            <a:r>
              <a:rPr lang="es-ES" dirty="0" err="1" smtClean="0"/>
              <a:t>especially</a:t>
            </a:r>
            <a:r>
              <a:rPr lang="es-ES" dirty="0" smtClean="0"/>
              <a:t> </a:t>
            </a:r>
            <a:r>
              <a:rPr lang="es-ES" dirty="0" err="1" smtClean="0"/>
              <a:t>distinct</a:t>
            </a:r>
            <a:r>
              <a:rPr lang="es-ES" dirty="0" smtClean="0"/>
              <a:t> </a:t>
            </a:r>
            <a:r>
              <a:rPr lang="es-ES" dirty="0" err="1" smtClean="0"/>
              <a:t>types</a:t>
            </a:r>
            <a:r>
              <a:rPr lang="es-ES" dirty="0" smtClean="0"/>
              <a:t> of </a:t>
            </a:r>
            <a:r>
              <a:rPr lang="es-ES" dirty="0" err="1" smtClean="0"/>
              <a:t>cancer</a:t>
            </a:r>
            <a:r>
              <a:rPr lang="es-ES" dirty="0" smtClean="0"/>
              <a:t> and </a:t>
            </a:r>
            <a:r>
              <a:rPr lang="es-ES" dirty="0" err="1" smtClean="0"/>
              <a:t>particularly</a:t>
            </a:r>
            <a:r>
              <a:rPr lang="es-ES" dirty="0" smtClean="0"/>
              <a:t> </a:t>
            </a:r>
            <a:r>
              <a:rPr lang="es-ES" dirty="0" err="1" smtClean="0"/>
              <a:t>those</a:t>
            </a:r>
            <a:r>
              <a:rPr lang="es-ES" dirty="0" smtClean="0"/>
              <a:t> of </a:t>
            </a:r>
            <a:r>
              <a:rPr lang="es-ES" dirty="0" err="1" smtClean="0"/>
              <a:t>the</a:t>
            </a:r>
            <a:r>
              <a:rPr lang="es-ES" dirty="0" smtClean="0"/>
              <a:t> </a:t>
            </a:r>
            <a:r>
              <a:rPr lang="es-ES" dirty="0" err="1" smtClean="0"/>
              <a:t>digestive</a:t>
            </a:r>
            <a:r>
              <a:rPr lang="es-ES" dirty="0" smtClean="0"/>
              <a:t> </a:t>
            </a:r>
            <a:r>
              <a:rPr lang="es-ES" dirty="0" err="1" smtClean="0"/>
              <a:t>tract</a:t>
            </a:r>
            <a:r>
              <a:rPr lang="es-ES" dirty="0" smtClean="0"/>
              <a:t> .</a:t>
            </a:r>
          </a:p>
          <a:p>
            <a:pPr algn="just" eaLnBrk="1" hangingPunct="1"/>
            <a:endParaRPr lang="es-ES" dirty="0" smtClean="0"/>
          </a:p>
          <a:p>
            <a:pPr algn="just"/>
            <a:r>
              <a:rPr lang="es-ES" sz="1200" i="0" kern="1200" dirty="0" err="1" smtClean="0">
                <a:solidFill>
                  <a:schemeClr val="tx1"/>
                </a:solidFill>
                <a:latin typeface="+mn-lt"/>
                <a:ea typeface="+mn-ea"/>
                <a:cs typeface="+mn-cs"/>
              </a:rPr>
              <a:t>But</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this</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is</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not</a:t>
            </a:r>
            <a:r>
              <a:rPr lang="es-ES" sz="1200" i="0" kern="1200" dirty="0" smtClean="0">
                <a:solidFill>
                  <a:schemeClr val="tx1"/>
                </a:solidFill>
                <a:latin typeface="+mn-lt"/>
                <a:ea typeface="+mn-ea"/>
                <a:cs typeface="+mn-cs"/>
              </a:rPr>
              <a:t> new. In </a:t>
            </a:r>
            <a:r>
              <a:rPr lang="es-ES" sz="1200" i="0" kern="1200" dirty="0" err="1" smtClean="0">
                <a:solidFill>
                  <a:schemeClr val="tx1"/>
                </a:solidFill>
                <a:latin typeface="+mn-lt"/>
                <a:ea typeface="+mn-ea"/>
                <a:cs typeface="+mn-cs"/>
              </a:rPr>
              <a:t>fact</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The</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World</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Health</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Organisation</a:t>
            </a:r>
            <a:r>
              <a:rPr lang="es-ES" sz="1200" i="0" kern="1200" dirty="0" smtClean="0">
                <a:solidFill>
                  <a:schemeClr val="tx1"/>
                </a:solidFill>
                <a:latin typeface="+mn-lt"/>
                <a:ea typeface="+mn-ea"/>
                <a:cs typeface="+mn-cs"/>
              </a:rPr>
              <a:t> in 1974 </a:t>
            </a:r>
            <a:r>
              <a:rPr lang="es-ES" sz="1200" i="0" kern="1200" dirty="0" err="1" smtClean="0">
                <a:solidFill>
                  <a:schemeClr val="tx1"/>
                </a:solidFill>
                <a:latin typeface="+mn-lt"/>
                <a:ea typeface="+mn-ea"/>
                <a:cs typeface="+mn-cs"/>
              </a:rPr>
              <a:t>published</a:t>
            </a:r>
            <a:r>
              <a:rPr lang="es-ES" sz="1200" i="0" kern="1200" dirty="0" smtClean="0">
                <a:solidFill>
                  <a:schemeClr val="tx1"/>
                </a:solidFill>
                <a:latin typeface="+mn-lt"/>
                <a:ea typeface="+mn-ea"/>
                <a:cs typeface="+mn-cs"/>
              </a:rPr>
              <a:t> a </a:t>
            </a:r>
            <a:r>
              <a:rPr lang="es-ES" sz="1200" i="0" kern="1200" dirty="0" err="1" smtClean="0">
                <a:solidFill>
                  <a:schemeClr val="tx1"/>
                </a:solidFill>
                <a:latin typeface="+mn-lt"/>
                <a:ea typeface="+mn-ea"/>
                <a:cs typeface="+mn-cs"/>
              </a:rPr>
              <a:t>report</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led</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by</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the</a:t>
            </a:r>
            <a:r>
              <a:rPr lang="es-ES" sz="1200" i="0" kern="1200" dirty="0" smtClean="0">
                <a:solidFill>
                  <a:schemeClr val="tx1"/>
                </a:solidFill>
                <a:latin typeface="+mn-lt"/>
                <a:ea typeface="+mn-ea"/>
                <a:cs typeface="+mn-cs"/>
              </a:rPr>
              <a:t> Canadian </a:t>
            </a:r>
            <a:r>
              <a:rPr lang="es-ES" sz="1200" i="0" kern="1200" dirty="0" err="1" smtClean="0">
                <a:solidFill>
                  <a:schemeClr val="tx1"/>
                </a:solidFill>
                <a:latin typeface="+mn-lt"/>
                <a:ea typeface="+mn-ea"/>
                <a:cs typeface="+mn-cs"/>
              </a:rPr>
              <a:t>Ministry</a:t>
            </a:r>
            <a:r>
              <a:rPr lang="es-ES" sz="1200" i="0" kern="1200" dirty="0" smtClean="0">
                <a:solidFill>
                  <a:schemeClr val="tx1"/>
                </a:solidFill>
                <a:latin typeface="+mn-lt"/>
                <a:ea typeface="+mn-ea"/>
                <a:cs typeface="+mn-cs"/>
              </a:rPr>
              <a:t> of </a:t>
            </a:r>
            <a:r>
              <a:rPr lang="es-ES" sz="1200" i="0" kern="1200" dirty="0" err="1" smtClean="0">
                <a:solidFill>
                  <a:schemeClr val="tx1"/>
                </a:solidFill>
                <a:latin typeface="+mn-lt"/>
                <a:ea typeface="+mn-ea"/>
                <a:cs typeface="+mn-cs"/>
              </a:rPr>
              <a:t>Health</a:t>
            </a:r>
            <a:r>
              <a:rPr lang="es-ES" sz="1200" i="0" kern="1200" dirty="0" smtClean="0">
                <a:solidFill>
                  <a:schemeClr val="tx1"/>
                </a:solidFill>
                <a:latin typeface="+mn-lt"/>
                <a:ea typeface="+mn-ea"/>
                <a:cs typeface="+mn-cs"/>
              </a:rPr>
              <a:t>, Marc </a:t>
            </a:r>
            <a:r>
              <a:rPr lang="es-ES" sz="1200" i="0" kern="1200" dirty="0" err="1" smtClean="0">
                <a:solidFill>
                  <a:schemeClr val="tx1"/>
                </a:solidFill>
                <a:latin typeface="+mn-lt"/>
                <a:ea typeface="+mn-ea"/>
                <a:cs typeface="+mn-cs"/>
              </a:rPr>
              <a:t>Lalonde</a:t>
            </a:r>
            <a:r>
              <a:rPr lang="es-ES" sz="1200" i="0" kern="1200" dirty="0" smtClean="0">
                <a:solidFill>
                  <a:schemeClr val="tx1"/>
                </a:solidFill>
                <a:latin typeface="+mn-lt"/>
                <a:ea typeface="+mn-ea"/>
                <a:cs typeface="+mn-cs"/>
              </a:rPr>
              <a:t>) in </a:t>
            </a:r>
            <a:r>
              <a:rPr lang="es-ES" sz="1200" i="0" kern="1200" dirty="0" err="1" smtClean="0">
                <a:solidFill>
                  <a:schemeClr val="tx1"/>
                </a:solidFill>
                <a:latin typeface="+mn-lt"/>
                <a:ea typeface="+mn-ea"/>
                <a:cs typeface="+mn-cs"/>
              </a:rPr>
              <a:t>which</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it</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was</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stated</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that</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the</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factors</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determining</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health</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illness</a:t>
            </a:r>
            <a:r>
              <a:rPr lang="es-ES" sz="1200" i="0" kern="1200" dirty="0" smtClean="0">
                <a:solidFill>
                  <a:schemeClr val="tx1"/>
                </a:solidFill>
                <a:latin typeface="+mn-lt"/>
                <a:ea typeface="+mn-ea"/>
                <a:cs typeface="+mn-cs"/>
              </a:rPr>
              <a:t> and </a:t>
            </a:r>
            <a:r>
              <a:rPr lang="es-ES" sz="1200" i="0" kern="1200" dirty="0" err="1" smtClean="0">
                <a:solidFill>
                  <a:schemeClr val="tx1"/>
                </a:solidFill>
                <a:latin typeface="+mn-lt"/>
                <a:ea typeface="+mn-ea"/>
                <a:cs typeface="+mn-cs"/>
              </a:rPr>
              <a:t>death</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were</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distributed</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not</a:t>
            </a:r>
            <a:r>
              <a:rPr lang="es-ES" sz="1200" i="0" kern="1200" dirty="0" smtClean="0">
                <a:solidFill>
                  <a:schemeClr val="tx1"/>
                </a:solidFill>
                <a:latin typeface="+mn-lt"/>
                <a:ea typeface="+mn-ea"/>
                <a:cs typeface="+mn-cs"/>
              </a:rPr>
              <a:t> as </a:t>
            </a:r>
            <a:r>
              <a:rPr lang="es-ES" sz="1200" i="0" kern="1200" dirty="0" err="1" smtClean="0">
                <a:solidFill>
                  <a:schemeClr val="tx1"/>
                </a:solidFill>
                <a:latin typeface="+mn-lt"/>
                <a:ea typeface="+mn-ea"/>
                <a:cs typeface="+mn-cs"/>
              </a:rPr>
              <a:t>the</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generally</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accepted</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view</a:t>
            </a:r>
            <a:r>
              <a:rPr lang="es-ES" sz="1200" i="0" kern="1200" dirty="0" smtClean="0">
                <a:solidFill>
                  <a:schemeClr val="tx1"/>
                </a:solidFill>
                <a:latin typeface="+mn-lt"/>
                <a:ea typeface="+mn-ea"/>
                <a:cs typeface="+mn-cs"/>
              </a:rPr>
              <a:t>:</a:t>
            </a:r>
          </a:p>
          <a:p>
            <a:pPr algn="just"/>
            <a:endParaRPr lang="es-ES" sz="1200" i="0" kern="1200" dirty="0" smtClean="0">
              <a:solidFill>
                <a:schemeClr val="tx1"/>
              </a:solidFill>
              <a:latin typeface="+mn-lt"/>
              <a:ea typeface="+mn-ea"/>
              <a:cs typeface="+mn-cs"/>
            </a:endParaRPr>
          </a:p>
          <a:p>
            <a:pPr algn="just"/>
            <a:r>
              <a:rPr lang="es-ES" sz="1200" i="0" kern="1200" dirty="0" smtClean="0">
                <a:solidFill>
                  <a:schemeClr val="tx1"/>
                </a:solidFill>
                <a:latin typeface="+mn-lt"/>
                <a:ea typeface="+mn-ea"/>
                <a:cs typeface="+mn-cs"/>
              </a:rPr>
              <a:t>In </a:t>
            </a:r>
            <a:r>
              <a:rPr lang="es-ES" sz="1200" i="0" kern="1200" dirty="0" err="1" smtClean="0">
                <a:solidFill>
                  <a:schemeClr val="tx1"/>
                </a:solidFill>
                <a:latin typeface="+mn-lt"/>
                <a:ea typeface="+mn-ea"/>
                <a:cs typeface="+mn-cs"/>
              </a:rPr>
              <a:t>this</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sense</a:t>
            </a:r>
            <a:r>
              <a:rPr lang="es-ES" sz="1200" i="0" kern="1200" dirty="0" smtClean="0">
                <a:solidFill>
                  <a:schemeClr val="tx1"/>
                </a:solidFill>
                <a:latin typeface="+mn-lt"/>
                <a:ea typeface="+mn-ea"/>
                <a:cs typeface="+mn-cs"/>
              </a:rPr>
              <a:t>, more </a:t>
            </a:r>
            <a:r>
              <a:rPr lang="es-ES" sz="1200" i="0" kern="1200" dirty="0" err="1" smtClean="0">
                <a:solidFill>
                  <a:schemeClr val="tx1"/>
                </a:solidFill>
                <a:latin typeface="+mn-lt"/>
                <a:ea typeface="+mn-ea"/>
                <a:cs typeface="+mn-cs"/>
              </a:rPr>
              <a:t>than</a:t>
            </a:r>
            <a:r>
              <a:rPr lang="es-ES" sz="1200" i="0" kern="1200" dirty="0" smtClean="0">
                <a:solidFill>
                  <a:schemeClr val="tx1"/>
                </a:solidFill>
                <a:latin typeface="+mn-lt"/>
                <a:ea typeface="+mn-ea"/>
                <a:cs typeface="+mn-cs"/>
              </a:rPr>
              <a:t> 50% </a:t>
            </a:r>
            <a:r>
              <a:rPr lang="es-ES" sz="1200" i="0" kern="1200" dirty="0" err="1" smtClean="0">
                <a:solidFill>
                  <a:schemeClr val="tx1"/>
                </a:solidFill>
                <a:latin typeface="+mn-lt"/>
                <a:ea typeface="+mn-ea"/>
                <a:cs typeface="+mn-cs"/>
              </a:rPr>
              <a:t>was</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attributed</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to</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lifestyle</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including</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diet</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toxic</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habits</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exercise</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ways</a:t>
            </a:r>
            <a:r>
              <a:rPr lang="es-ES" sz="1200" i="0" kern="1200" dirty="0" smtClean="0">
                <a:solidFill>
                  <a:schemeClr val="tx1"/>
                </a:solidFill>
                <a:latin typeface="+mn-lt"/>
                <a:ea typeface="+mn-ea"/>
                <a:cs typeface="+mn-cs"/>
              </a:rPr>
              <a:t> of </a:t>
            </a:r>
            <a:r>
              <a:rPr lang="es-ES" sz="1200" i="0" kern="1200" dirty="0" err="1" smtClean="0">
                <a:solidFill>
                  <a:schemeClr val="tx1"/>
                </a:solidFill>
                <a:latin typeface="+mn-lt"/>
                <a:ea typeface="+mn-ea"/>
                <a:cs typeface="+mn-cs"/>
              </a:rPr>
              <a:t>relating</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etc</a:t>
            </a:r>
            <a:r>
              <a:rPr lang="es-ES" sz="1200" i="0" kern="1200" dirty="0" smtClean="0">
                <a:solidFill>
                  <a:schemeClr val="tx1"/>
                </a:solidFill>
                <a:latin typeface="+mn-lt"/>
                <a:ea typeface="+mn-ea"/>
                <a:cs typeface="+mn-cs"/>
              </a:rPr>
              <a:t>).</a:t>
            </a:r>
            <a:br>
              <a:rPr lang="es-ES" sz="1200" i="0" kern="1200" dirty="0" smtClean="0">
                <a:solidFill>
                  <a:schemeClr val="tx1"/>
                </a:solidFill>
                <a:latin typeface="+mn-lt"/>
                <a:ea typeface="+mn-ea"/>
                <a:cs typeface="+mn-cs"/>
              </a:rPr>
            </a:br>
            <a:r>
              <a:rPr lang="es-ES" sz="1200" i="0" kern="1200" dirty="0" err="1" smtClean="0">
                <a:solidFill>
                  <a:schemeClr val="tx1"/>
                </a:solidFill>
                <a:latin typeface="+mn-lt"/>
                <a:ea typeface="+mn-ea"/>
                <a:cs typeface="+mn-cs"/>
              </a:rPr>
              <a:t>The</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report</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initiated</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the</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development</a:t>
            </a:r>
            <a:r>
              <a:rPr lang="es-ES" sz="1200" i="0" kern="1200" dirty="0" smtClean="0">
                <a:solidFill>
                  <a:schemeClr val="tx1"/>
                </a:solidFill>
                <a:latin typeface="+mn-lt"/>
                <a:ea typeface="+mn-ea"/>
                <a:cs typeface="+mn-cs"/>
              </a:rPr>
              <a:t> of </a:t>
            </a:r>
            <a:r>
              <a:rPr lang="es-ES" sz="1200" i="0" kern="1200" dirty="0" err="1" smtClean="0">
                <a:solidFill>
                  <a:schemeClr val="tx1"/>
                </a:solidFill>
                <a:latin typeface="+mn-lt"/>
                <a:ea typeface="+mn-ea"/>
                <a:cs typeface="+mn-cs"/>
              </a:rPr>
              <a:t>health</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promotion</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recognising</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the</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need</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for</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people</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to</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take</a:t>
            </a:r>
            <a:r>
              <a:rPr lang="es-ES" sz="1200" i="0" kern="1200" dirty="0" smtClean="0">
                <a:solidFill>
                  <a:schemeClr val="tx1"/>
                </a:solidFill>
                <a:latin typeface="+mn-lt"/>
                <a:ea typeface="+mn-ea"/>
                <a:cs typeface="+mn-cs"/>
              </a:rPr>
              <a:t> more </a:t>
            </a:r>
            <a:r>
              <a:rPr lang="es-ES" sz="1200" i="0" kern="1200" dirty="0" err="1" smtClean="0">
                <a:solidFill>
                  <a:schemeClr val="tx1"/>
                </a:solidFill>
                <a:latin typeface="+mn-lt"/>
                <a:ea typeface="+mn-ea"/>
                <a:cs typeface="+mn-cs"/>
              </a:rPr>
              <a:t>responsibility</a:t>
            </a:r>
            <a:r>
              <a:rPr lang="es-ES" sz="1200" i="0" kern="1200" dirty="0" smtClean="0">
                <a:solidFill>
                  <a:schemeClr val="tx1"/>
                </a:solidFill>
                <a:latin typeface="+mn-lt"/>
                <a:ea typeface="+mn-ea"/>
                <a:cs typeface="+mn-cs"/>
              </a:rPr>
              <a:t> in </a:t>
            </a:r>
            <a:r>
              <a:rPr lang="es-ES" sz="1200" i="0" kern="1200" dirty="0" err="1" smtClean="0">
                <a:solidFill>
                  <a:schemeClr val="tx1"/>
                </a:solidFill>
                <a:latin typeface="+mn-lt"/>
                <a:ea typeface="+mn-ea"/>
                <a:cs typeface="+mn-cs"/>
              </a:rPr>
              <a:t>changing</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their</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behaviours</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to</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improve</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their</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own</a:t>
            </a:r>
            <a:r>
              <a:rPr lang="es-ES" sz="1200" i="0" kern="1200" dirty="0" smtClean="0">
                <a:solidFill>
                  <a:schemeClr val="tx1"/>
                </a:solidFill>
                <a:latin typeface="+mn-lt"/>
                <a:ea typeface="+mn-ea"/>
                <a:cs typeface="+mn-cs"/>
              </a:rPr>
              <a:t> </a:t>
            </a:r>
            <a:r>
              <a:rPr lang="es-ES" sz="1200" i="0" kern="1200" dirty="0" err="1" smtClean="0">
                <a:solidFill>
                  <a:schemeClr val="tx1"/>
                </a:solidFill>
                <a:latin typeface="+mn-lt"/>
                <a:ea typeface="+mn-ea"/>
                <a:cs typeface="+mn-cs"/>
              </a:rPr>
              <a:t>health</a:t>
            </a:r>
            <a:r>
              <a:rPr lang="es-ES" sz="1200" i="0" kern="1200" dirty="0" smtClean="0">
                <a:solidFill>
                  <a:schemeClr val="tx1"/>
                </a:solidFill>
                <a:latin typeface="+mn-lt"/>
                <a:ea typeface="+mn-ea"/>
                <a:cs typeface="+mn-cs"/>
              </a:rPr>
              <a:t>.</a:t>
            </a:r>
          </a:p>
          <a:p>
            <a:pPr algn="just" eaLnBrk="1" hangingPunct="1"/>
            <a:endParaRPr lang="en-GB" i="0" dirty="0" smtClean="0"/>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just"/>
            <a:r>
              <a:rPr lang="en-US" sz="1200" kern="1200" baseline="0" dirty="0" smtClean="0">
                <a:solidFill>
                  <a:schemeClr val="tx1"/>
                </a:solidFill>
                <a:latin typeface="+mn-lt"/>
                <a:ea typeface="+mn-ea"/>
                <a:cs typeface="+mn-cs"/>
              </a:rPr>
              <a:t>Like individuals, societies have a “life cycle”:</a:t>
            </a:r>
          </a:p>
          <a:p>
            <a:pPr algn="just"/>
            <a:r>
              <a:rPr lang="en-US" sz="1200" kern="1200" baseline="0" dirty="0" smtClean="0">
                <a:solidFill>
                  <a:schemeClr val="tx1"/>
                </a:solidFill>
                <a:latin typeface="+mn-lt"/>
                <a:ea typeface="+mn-ea"/>
                <a:cs typeface="+mn-cs"/>
              </a:rPr>
              <a:t>In low-income countries, infectious diseases (in blue color) and nutritional deficiencies dominate; however, when societies “grow up,” chronic non-communicable diseases (NCDs) become more prevalent, </a:t>
            </a:r>
            <a:r>
              <a:rPr lang="es-ES" sz="1200" kern="1200" baseline="0" dirty="0" err="1" smtClean="0">
                <a:solidFill>
                  <a:schemeClr val="tx1"/>
                </a:solidFill>
                <a:latin typeface="+mn-lt"/>
                <a:ea typeface="+mn-ea"/>
                <a:cs typeface="+mn-cs"/>
              </a:rPr>
              <a:t>particularly</a:t>
            </a:r>
            <a:r>
              <a:rPr lang="es-ES" sz="1200" kern="1200" baseline="0" dirty="0" smtClean="0">
                <a:solidFill>
                  <a:schemeClr val="tx1"/>
                </a:solidFill>
                <a:latin typeface="+mn-lt"/>
                <a:ea typeface="+mn-ea"/>
                <a:cs typeface="+mn-cs"/>
              </a:rPr>
              <a:t> in </a:t>
            </a:r>
            <a:r>
              <a:rPr lang="es-ES" sz="1200" kern="1200" baseline="0" dirty="0" err="1" smtClean="0">
                <a:solidFill>
                  <a:schemeClr val="tx1"/>
                </a:solidFill>
                <a:latin typeface="+mn-lt"/>
                <a:ea typeface="+mn-ea"/>
                <a:cs typeface="+mn-cs"/>
              </a:rPr>
              <a:t>urban</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populations</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This</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trend</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observed</a:t>
            </a:r>
            <a:r>
              <a:rPr lang="es-ES" sz="1200" kern="1200" baseline="0" dirty="0" smtClean="0">
                <a:solidFill>
                  <a:schemeClr val="tx1"/>
                </a:solidFill>
                <a:latin typeface="+mn-lt"/>
                <a:ea typeface="+mn-ea"/>
                <a:cs typeface="+mn-cs"/>
              </a:rPr>
              <a:t> in </a:t>
            </a:r>
            <a:r>
              <a:rPr lang="es-ES" sz="1200" kern="1200" baseline="0" dirty="0" err="1" smtClean="0">
                <a:solidFill>
                  <a:schemeClr val="tx1"/>
                </a:solidFill>
                <a:latin typeface="+mn-lt"/>
                <a:ea typeface="+mn-ea"/>
                <a:cs typeface="+mn-cs"/>
              </a:rPr>
              <a:t>high-income</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countries</a:t>
            </a:r>
            <a:r>
              <a:rPr lang="es-ES" sz="1200" kern="1200" baseline="0" dirty="0" smtClean="0">
                <a:solidFill>
                  <a:schemeClr val="tx1"/>
                </a:solidFill>
                <a:latin typeface="+mn-lt"/>
                <a:ea typeface="+mn-ea"/>
                <a:cs typeface="+mn-cs"/>
              </a:rPr>
              <a:t> and </a:t>
            </a:r>
            <a:r>
              <a:rPr lang="es-ES" sz="1200" kern="1200" baseline="0" dirty="0" err="1" smtClean="0">
                <a:solidFill>
                  <a:schemeClr val="tx1"/>
                </a:solidFill>
                <a:latin typeface="+mn-lt"/>
                <a:ea typeface="+mn-ea"/>
                <a:cs typeface="+mn-cs"/>
              </a:rPr>
              <a:t>is</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expected</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to</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prevail</a:t>
            </a:r>
            <a:r>
              <a:rPr lang="es-ES" sz="1200" kern="1200" baseline="0" dirty="0" smtClean="0">
                <a:solidFill>
                  <a:schemeClr val="tx1"/>
                </a:solidFill>
                <a:latin typeface="+mn-lt"/>
                <a:ea typeface="+mn-ea"/>
                <a:cs typeface="+mn-cs"/>
              </a:rPr>
              <a:t> in </a:t>
            </a:r>
            <a:r>
              <a:rPr lang="es-ES" sz="1200" kern="1200" baseline="0" dirty="0" err="1" smtClean="0">
                <a:solidFill>
                  <a:schemeClr val="tx1"/>
                </a:solidFill>
                <a:latin typeface="+mn-lt"/>
                <a:ea typeface="+mn-ea"/>
                <a:cs typeface="+mn-cs"/>
              </a:rPr>
              <a:t>the</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future</a:t>
            </a:r>
            <a:r>
              <a:rPr lang="es-ES" sz="1200" kern="1200" baseline="0" dirty="0" smtClean="0">
                <a:solidFill>
                  <a:schemeClr val="tx1"/>
                </a:solidFill>
                <a:latin typeface="+mn-lt"/>
                <a:ea typeface="+mn-ea"/>
                <a:cs typeface="+mn-cs"/>
              </a:rPr>
              <a:t> in </a:t>
            </a:r>
            <a:r>
              <a:rPr lang="es-ES" sz="1200" kern="1200" baseline="0" dirty="0" err="1" smtClean="0">
                <a:solidFill>
                  <a:schemeClr val="tx1"/>
                </a:solidFill>
                <a:latin typeface="+mn-lt"/>
                <a:ea typeface="+mn-ea"/>
                <a:cs typeface="+mn-cs"/>
              </a:rPr>
              <a:t>the</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world</a:t>
            </a:r>
            <a:r>
              <a:rPr lang="es-ES" sz="1200" kern="1200" baseline="0" dirty="0" smtClean="0">
                <a:solidFill>
                  <a:schemeClr val="tx1"/>
                </a:solidFill>
                <a:latin typeface="+mn-lt"/>
                <a:ea typeface="+mn-ea"/>
                <a:cs typeface="+mn-cs"/>
              </a:rPr>
              <a:t>.</a:t>
            </a:r>
          </a:p>
          <a:p>
            <a:pPr algn="just"/>
            <a:endParaRPr lang="es-ES" sz="1200" kern="1200" baseline="0" dirty="0" smtClean="0">
              <a:solidFill>
                <a:schemeClr val="tx1"/>
              </a:solidFill>
              <a:latin typeface="+mn-lt"/>
              <a:ea typeface="+mn-ea"/>
              <a:cs typeface="+mn-cs"/>
            </a:endParaRPr>
          </a:p>
          <a:p>
            <a:pPr algn="just"/>
            <a:r>
              <a:rPr lang="es-ES" sz="1200" kern="1200" baseline="0" dirty="0" err="1" smtClean="0">
                <a:solidFill>
                  <a:schemeClr val="tx1"/>
                </a:solidFill>
                <a:latin typeface="+mn-lt"/>
                <a:ea typeface="+mn-ea"/>
                <a:cs typeface="+mn-cs"/>
              </a:rPr>
              <a:t>Chronic</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diseases</a:t>
            </a:r>
            <a:r>
              <a:rPr lang="es-ES" sz="1200" kern="1200" baseline="0" dirty="0" smtClean="0">
                <a:solidFill>
                  <a:schemeClr val="tx1"/>
                </a:solidFill>
                <a:latin typeface="+mn-lt"/>
                <a:ea typeface="+mn-ea"/>
                <a:cs typeface="+mn-cs"/>
              </a:rPr>
              <a:t>, as </a:t>
            </a:r>
            <a:r>
              <a:rPr lang="es-ES" sz="1200" kern="1200" baseline="0" dirty="0" err="1" smtClean="0">
                <a:solidFill>
                  <a:schemeClr val="tx1"/>
                </a:solidFill>
                <a:latin typeface="+mn-lt"/>
                <a:ea typeface="+mn-ea"/>
                <a:cs typeface="+mn-cs"/>
              </a:rPr>
              <a:t>indicated</a:t>
            </a:r>
            <a:r>
              <a:rPr lang="es-ES" sz="1200" kern="1200" baseline="0" dirty="0" smtClean="0">
                <a:solidFill>
                  <a:schemeClr val="tx1"/>
                </a:solidFill>
                <a:latin typeface="+mn-lt"/>
                <a:ea typeface="+mn-ea"/>
                <a:cs typeface="+mn-cs"/>
              </a:rPr>
              <a:t>, are </a:t>
            </a:r>
            <a:r>
              <a:rPr lang="es-ES" sz="1200" kern="1200" baseline="0" dirty="0" err="1" smtClean="0">
                <a:solidFill>
                  <a:schemeClr val="tx1"/>
                </a:solidFill>
                <a:latin typeface="+mn-lt"/>
                <a:ea typeface="+mn-ea"/>
                <a:cs typeface="+mn-cs"/>
              </a:rPr>
              <a:t>the</a:t>
            </a:r>
            <a:r>
              <a:rPr lang="es-ES" sz="1200"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largest cause of death in the world, </a:t>
            </a:r>
            <a:r>
              <a:rPr lang="en-US" sz="1200" b="0" kern="1200" baseline="0" dirty="0" smtClean="0">
                <a:solidFill>
                  <a:schemeClr val="tx1"/>
                </a:solidFill>
                <a:latin typeface="+mn-lt"/>
                <a:ea typeface="+mn-ea"/>
                <a:cs typeface="+mn-cs"/>
              </a:rPr>
              <a:t>led by cardiovascular </a:t>
            </a:r>
            <a:r>
              <a:rPr lang="es-ES" sz="1200" kern="1200" baseline="0" dirty="0" err="1" smtClean="0">
                <a:solidFill>
                  <a:schemeClr val="tx1"/>
                </a:solidFill>
                <a:latin typeface="+mn-lt"/>
                <a:ea typeface="+mn-ea"/>
                <a:cs typeface="+mn-cs"/>
              </a:rPr>
              <a:t>disease</a:t>
            </a:r>
            <a:r>
              <a:rPr lang="es-ES" sz="1200" kern="1200" baseline="0" dirty="0" smtClean="0">
                <a:solidFill>
                  <a:schemeClr val="tx1"/>
                </a:solidFill>
                <a:latin typeface="+mn-lt"/>
                <a:ea typeface="+mn-ea"/>
                <a:cs typeface="+mn-cs"/>
              </a:rPr>
              <a:t> (17 </a:t>
            </a:r>
            <a:r>
              <a:rPr lang="es-ES" sz="1200" kern="1200" baseline="0" dirty="0" err="1" smtClean="0">
                <a:solidFill>
                  <a:schemeClr val="tx1"/>
                </a:solidFill>
                <a:latin typeface="+mn-lt"/>
                <a:ea typeface="+mn-ea"/>
                <a:cs typeface="+mn-cs"/>
              </a:rPr>
              <a:t>million</a:t>
            </a:r>
            <a:r>
              <a:rPr lang="es-ES" sz="1200"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deaths in 2002) and followed by cancer (7 million deaths), chronic lung diseases (4 million), and </a:t>
            </a:r>
            <a:r>
              <a:rPr lang="es-ES" sz="1200" kern="1200" baseline="0" dirty="0" smtClean="0">
                <a:solidFill>
                  <a:schemeClr val="tx1"/>
                </a:solidFill>
                <a:latin typeface="+mn-lt"/>
                <a:ea typeface="+mn-ea"/>
                <a:cs typeface="+mn-cs"/>
              </a:rPr>
              <a:t>diabetes </a:t>
            </a:r>
            <a:r>
              <a:rPr lang="es-ES" sz="1200" kern="1200" baseline="0" dirty="0" err="1" smtClean="0">
                <a:solidFill>
                  <a:schemeClr val="tx1"/>
                </a:solidFill>
                <a:latin typeface="+mn-lt"/>
                <a:ea typeface="+mn-ea"/>
                <a:cs typeface="+mn-cs"/>
              </a:rPr>
              <a:t>mellitus</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almost</a:t>
            </a:r>
            <a:r>
              <a:rPr lang="es-ES" sz="1200" kern="1200" baseline="0" dirty="0" smtClean="0">
                <a:solidFill>
                  <a:schemeClr val="tx1"/>
                </a:solidFill>
                <a:latin typeface="+mn-lt"/>
                <a:ea typeface="+mn-ea"/>
                <a:cs typeface="+mn-cs"/>
              </a:rPr>
              <a:t> 1 </a:t>
            </a:r>
            <a:r>
              <a:rPr lang="es-ES" sz="1200" kern="1200" baseline="0" dirty="0" err="1" smtClean="0">
                <a:solidFill>
                  <a:schemeClr val="tx1"/>
                </a:solidFill>
                <a:latin typeface="+mn-lt"/>
                <a:ea typeface="+mn-ea"/>
                <a:cs typeface="+mn-cs"/>
              </a:rPr>
              <a:t>million</a:t>
            </a:r>
            <a:r>
              <a:rPr lang="es-ES" sz="1200" kern="1200" baseline="0" dirty="0" smtClean="0">
                <a:solidFill>
                  <a:schemeClr val="tx1"/>
                </a:solidFill>
                <a:latin typeface="+mn-lt"/>
                <a:ea typeface="+mn-ea"/>
                <a:cs typeface="+mn-cs"/>
              </a:rPr>
              <a:t>).</a:t>
            </a:r>
          </a:p>
          <a:p>
            <a:pPr algn="just"/>
            <a:endParaRPr lang="es-ES" sz="1200" kern="1200" baseline="0" dirty="0" smtClean="0">
              <a:solidFill>
                <a:schemeClr val="tx1"/>
              </a:solidFill>
              <a:latin typeface="+mn-lt"/>
              <a:ea typeface="+mn-ea"/>
              <a:cs typeface="+mn-cs"/>
            </a:endParaRPr>
          </a:p>
          <a:p>
            <a:pPr algn="just"/>
            <a:r>
              <a:rPr lang="en-US" sz="1200" kern="1200" baseline="0" dirty="0" smtClean="0">
                <a:solidFill>
                  <a:schemeClr val="tx1"/>
                </a:solidFill>
                <a:latin typeface="+mn-lt"/>
                <a:ea typeface="+mn-ea"/>
                <a:cs typeface="+mn-cs"/>
              </a:rPr>
              <a:t>The global prevalence of all the leading chronic diseases is increasing, with the majority occurring in developing countries and projected to increase substantially over the next decades.</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just"/>
            <a:r>
              <a:rPr lang="en-US" sz="1200" kern="1200" baseline="0" dirty="0" smtClean="0">
                <a:solidFill>
                  <a:schemeClr val="tx1"/>
                </a:solidFill>
                <a:latin typeface="+mn-lt"/>
                <a:ea typeface="+mn-ea"/>
                <a:cs typeface="+mn-cs"/>
              </a:rPr>
              <a:t>Recent data about colorectal cancer incidence worldwide, indicate that this kind of cancer is the fourth most common cancer in men, and the third most common cancer in women. </a:t>
            </a:r>
          </a:p>
          <a:p>
            <a:pPr algn="just"/>
            <a:endParaRPr lang="en-US" sz="1200" kern="1200" baseline="0" dirty="0" smtClean="0">
              <a:solidFill>
                <a:schemeClr val="tx1"/>
              </a:solidFill>
              <a:latin typeface="+mn-lt"/>
              <a:ea typeface="+mn-ea"/>
              <a:cs typeface="+mn-cs"/>
            </a:endParaRPr>
          </a:p>
          <a:p>
            <a:pPr algn="just"/>
            <a:r>
              <a:rPr lang="en-US" sz="1200" kern="1200" baseline="0" dirty="0" smtClean="0">
                <a:solidFill>
                  <a:schemeClr val="tx1"/>
                </a:solidFill>
                <a:latin typeface="+mn-lt"/>
                <a:ea typeface="+mn-ea"/>
                <a:cs typeface="+mn-cs"/>
              </a:rPr>
              <a:t>As it can be observed on the slide, there are significant international variations in the distribution of colorectal cancer, typically higher in developed or “westernized” countries, although according to the so-called nutritional transition, most developing countries are changing their traditional pattern of high incidence of infectious diseases to this chronic disease scenario.</a:t>
            </a:r>
          </a:p>
          <a:p>
            <a:pPr algn="just"/>
            <a:endParaRPr lang="en-US" sz="1200" kern="1200" baseline="0" dirty="0" smtClean="0">
              <a:solidFill>
                <a:schemeClr val="tx1"/>
              </a:solidFill>
              <a:latin typeface="+mn-lt"/>
              <a:ea typeface="+mn-ea"/>
              <a:cs typeface="+mn-cs"/>
            </a:endParaRPr>
          </a:p>
          <a:p>
            <a:pPr algn="just"/>
            <a:r>
              <a:rPr lang="en-US" sz="1200" kern="1200" baseline="0" dirty="0" smtClean="0">
                <a:solidFill>
                  <a:schemeClr val="tx1"/>
                </a:solidFill>
                <a:latin typeface="+mn-lt"/>
                <a:ea typeface="+mn-ea"/>
                <a:cs typeface="+mn-cs"/>
              </a:rPr>
              <a:t>In the particular case of my country, Spain, males are situated in the 9</a:t>
            </a:r>
            <a:r>
              <a:rPr lang="en-US" sz="1200" kern="1200" baseline="30000" dirty="0" smtClean="0">
                <a:solidFill>
                  <a:schemeClr val="tx1"/>
                </a:solidFill>
                <a:latin typeface="+mn-lt"/>
                <a:ea typeface="+mn-ea"/>
                <a:cs typeface="+mn-cs"/>
              </a:rPr>
              <a:t>th</a:t>
            </a:r>
            <a:r>
              <a:rPr lang="en-US" sz="1200" kern="1200" baseline="0" dirty="0" smtClean="0">
                <a:solidFill>
                  <a:schemeClr val="tx1"/>
                </a:solidFill>
                <a:latin typeface="+mn-lt"/>
                <a:ea typeface="+mn-ea"/>
                <a:cs typeface="+mn-cs"/>
              </a:rPr>
              <a:t> position of incidence while women are located in the 21</a:t>
            </a:r>
            <a:r>
              <a:rPr lang="en-US" sz="1200" kern="1200" baseline="30000" dirty="0" smtClean="0">
                <a:solidFill>
                  <a:schemeClr val="tx1"/>
                </a:solidFill>
                <a:latin typeface="+mn-lt"/>
                <a:ea typeface="+mn-ea"/>
                <a:cs typeface="+mn-cs"/>
              </a:rPr>
              <a:t>st</a:t>
            </a:r>
            <a:r>
              <a:rPr lang="en-US" sz="1200" kern="1200" baseline="0" dirty="0" smtClean="0">
                <a:solidFill>
                  <a:schemeClr val="tx1"/>
                </a:solidFill>
                <a:latin typeface="+mn-lt"/>
                <a:ea typeface="+mn-ea"/>
                <a:cs typeface="+mn-cs"/>
              </a:rPr>
              <a:t>, indicating the high presence of this disease in our environment.</a:t>
            </a:r>
          </a:p>
          <a:p>
            <a:pPr algn="just"/>
            <a:endParaRPr lang="en-US" sz="1200" kern="1200" baseline="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just" eaLnBrk="1" hangingPunct="1"/>
            <a:r>
              <a:rPr lang="es-ES" dirty="0" err="1" smtClean="0"/>
              <a:t>The</a:t>
            </a:r>
            <a:r>
              <a:rPr lang="es-ES" dirty="0" smtClean="0"/>
              <a:t> </a:t>
            </a:r>
            <a:r>
              <a:rPr lang="es-ES" dirty="0" err="1" smtClean="0"/>
              <a:t>main</a:t>
            </a:r>
            <a:r>
              <a:rPr lang="es-ES" dirty="0" smtClean="0"/>
              <a:t> causes </a:t>
            </a:r>
            <a:r>
              <a:rPr lang="es-ES" dirty="0" err="1" smtClean="0"/>
              <a:t>involved</a:t>
            </a:r>
            <a:r>
              <a:rPr lang="es-ES" dirty="0" smtClean="0"/>
              <a:t> in </a:t>
            </a:r>
            <a:r>
              <a:rPr lang="es-ES" dirty="0" err="1" smtClean="0"/>
              <a:t>the</a:t>
            </a:r>
            <a:r>
              <a:rPr lang="es-ES" dirty="0" smtClean="0"/>
              <a:t> </a:t>
            </a:r>
            <a:r>
              <a:rPr lang="es-ES" dirty="0" err="1" smtClean="0"/>
              <a:t>aetiology</a:t>
            </a:r>
            <a:r>
              <a:rPr lang="es-ES" dirty="0" smtClean="0"/>
              <a:t> of </a:t>
            </a:r>
            <a:r>
              <a:rPr lang="es-ES" dirty="0" err="1" smtClean="0"/>
              <a:t>this</a:t>
            </a:r>
            <a:r>
              <a:rPr lang="es-ES" dirty="0" smtClean="0"/>
              <a:t> </a:t>
            </a:r>
            <a:r>
              <a:rPr lang="es-ES" dirty="0" err="1" smtClean="0"/>
              <a:t>disease</a:t>
            </a:r>
            <a:r>
              <a:rPr lang="es-ES" dirty="0" smtClean="0"/>
              <a:t> are:</a:t>
            </a:r>
          </a:p>
          <a:p>
            <a:pPr algn="just" eaLnBrk="1" hangingPunct="1"/>
            <a:endParaRPr lang="es-ES" dirty="0" smtClean="0"/>
          </a:p>
          <a:p>
            <a:pPr algn="just" eaLnBrk="1" hangingPunct="1"/>
            <a:r>
              <a:rPr lang="es-ES" dirty="0" err="1" smtClean="0"/>
              <a:t>On</a:t>
            </a:r>
            <a:r>
              <a:rPr lang="es-ES" dirty="0" smtClean="0"/>
              <a:t> </a:t>
            </a:r>
            <a:r>
              <a:rPr lang="es-ES" dirty="0" err="1" smtClean="0"/>
              <a:t>the</a:t>
            </a:r>
            <a:r>
              <a:rPr lang="es-ES" dirty="0" smtClean="0"/>
              <a:t> </a:t>
            </a:r>
            <a:r>
              <a:rPr lang="es-ES" dirty="0" err="1" smtClean="0"/>
              <a:t>one</a:t>
            </a:r>
            <a:r>
              <a:rPr lang="es-ES" dirty="0" smtClean="0"/>
              <a:t> </a:t>
            </a:r>
            <a:r>
              <a:rPr lang="es-ES" dirty="0" err="1" smtClean="0"/>
              <a:t>hand</a:t>
            </a:r>
            <a:r>
              <a:rPr lang="es-ES" dirty="0" smtClean="0"/>
              <a:t>, </a:t>
            </a:r>
            <a:r>
              <a:rPr lang="es-ES" dirty="0" err="1" smtClean="0"/>
              <a:t>the</a:t>
            </a:r>
            <a:r>
              <a:rPr lang="es-ES" dirty="0" smtClean="0"/>
              <a:t> </a:t>
            </a:r>
            <a:r>
              <a:rPr lang="es-ES" dirty="0" err="1" smtClean="0"/>
              <a:t>heredity</a:t>
            </a:r>
            <a:r>
              <a:rPr lang="es-ES" dirty="0" smtClean="0"/>
              <a:t> factor, and </a:t>
            </a:r>
            <a:r>
              <a:rPr lang="es-ES" dirty="0" err="1" smtClean="0"/>
              <a:t>on</a:t>
            </a:r>
            <a:r>
              <a:rPr lang="es-ES" dirty="0" smtClean="0"/>
              <a:t> </a:t>
            </a:r>
            <a:r>
              <a:rPr lang="es-ES" dirty="0" err="1" smtClean="0"/>
              <a:t>the</a:t>
            </a:r>
            <a:r>
              <a:rPr lang="es-ES" dirty="0" smtClean="0"/>
              <a:t> </a:t>
            </a:r>
            <a:r>
              <a:rPr lang="es-ES" dirty="0" err="1" smtClean="0"/>
              <a:t>other</a:t>
            </a:r>
            <a:r>
              <a:rPr lang="es-ES" dirty="0" smtClean="0"/>
              <a:t> </a:t>
            </a:r>
            <a:r>
              <a:rPr lang="es-ES" dirty="0" err="1" smtClean="0"/>
              <a:t>hand</a:t>
            </a:r>
            <a:r>
              <a:rPr lang="es-ES" dirty="0" smtClean="0"/>
              <a:t>, </a:t>
            </a:r>
            <a:r>
              <a:rPr lang="es-ES" dirty="0" err="1" smtClean="0"/>
              <a:t>enviromental</a:t>
            </a:r>
            <a:r>
              <a:rPr lang="es-ES" dirty="0" smtClean="0"/>
              <a:t> </a:t>
            </a:r>
            <a:r>
              <a:rPr lang="es-ES" dirty="0" err="1" smtClean="0"/>
              <a:t>factors</a:t>
            </a:r>
            <a:r>
              <a:rPr lang="es-ES" dirty="0" smtClean="0"/>
              <a:t> </a:t>
            </a:r>
            <a:r>
              <a:rPr lang="es-ES" dirty="0" err="1" smtClean="0"/>
              <a:t>including</a:t>
            </a:r>
            <a:r>
              <a:rPr lang="es-ES" dirty="0" smtClean="0"/>
              <a:t> </a:t>
            </a:r>
            <a:r>
              <a:rPr lang="es-ES" dirty="0" err="1" smtClean="0"/>
              <a:t>culture</a:t>
            </a:r>
            <a:r>
              <a:rPr lang="es-ES" dirty="0" smtClean="0"/>
              <a:t>, social status and </a:t>
            </a:r>
            <a:r>
              <a:rPr lang="es-ES" dirty="0" err="1" smtClean="0"/>
              <a:t>lifestyle</a:t>
            </a:r>
            <a:r>
              <a:rPr lang="es-ES" dirty="0" smtClean="0"/>
              <a:t> </a:t>
            </a:r>
            <a:r>
              <a:rPr lang="es-ES" dirty="0" err="1" smtClean="0"/>
              <a:t>practices</a:t>
            </a:r>
            <a:r>
              <a:rPr lang="es-ES" dirty="0" smtClean="0"/>
              <a:t>.</a:t>
            </a:r>
          </a:p>
          <a:p>
            <a:pPr algn="just" eaLnBrk="1" hangingPunct="1"/>
            <a:endParaRPr lang="es-ES" dirty="0" smtClean="0"/>
          </a:p>
          <a:p>
            <a:pPr algn="just" eaLnBrk="1" hangingPunct="1"/>
            <a:r>
              <a:rPr lang="es-ES" dirty="0" err="1" smtClean="0"/>
              <a:t>Evidence</a:t>
            </a:r>
            <a:r>
              <a:rPr lang="es-ES" dirty="0" smtClean="0"/>
              <a:t> </a:t>
            </a:r>
            <a:r>
              <a:rPr lang="es-ES" dirty="0" err="1" smtClean="0"/>
              <a:t>from</a:t>
            </a:r>
            <a:r>
              <a:rPr lang="es-ES" dirty="0" smtClean="0"/>
              <a:t> </a:t>
            </a:r>
            <a:r>
              <a:rPr lang="es-ES" dirty="0" err="1" smtClean="0"/>
              <a:t>epidemiological</a:t>
            </a:r>
            <a:r>
              <a:rPr lang="es-ES" dirty="0" smtClean="0"/>
              <a:t> and animal </a:t>
            </a:r>
            <a:r>
              <a:rPr lang="es-ES" dirty="0" err="1" smtClean="0"/>
              <a:t>studies</a:t>
            </a:r>
            <a:r>
              <a:rPr lang="es-ES" dirty="0" smtClean="0"/>
              <a:t> has </a:t>
            </a:r>
            <a:r>
              <a:rPr lang="es-ES" dirty="0" err="1" smtClean="0"/>
              <a:t>suggested</a:t>
            </a:r>
            <a:r>
              <a:rPr lang="es-ES" dirty="0" smtClean="0"/>
              <a:t> </a:t>
            </a:r>
            <a:r>
              <a:rPr lang="es-ES" dirty="0" err="1" smtClean="0"/>
              <a:t>that</a:t>
            </a:r>
            <a:r>
              <a:rPr lang="es-ES" dirty="0" smtClean="0"/>
              <a:t> </a:t>
            </a:r>
            <a:r>
              <a:rPr lang="es-ES" dirty="0" err="1" smtClean="0"/>
              <a:t>dietary</a:t>
            </a:r>
            <a:r>
              <a:rPr lang="es-ES" dirty="0" smtClean="0"/>
              <a:t> </a:t>
            </a:r>
            <a:r>
              <a:rPr lang="es-ES" dirty="0" err="1" smtClean="0"/>
              <a:t>factors</a:t>
            </a:r>
            <a:r>
              <a:rPr lang="es-ES" dirty="0" smtClean="0"/>
              <a:t> and </a:t>
            </a:r>
            <a:r>
              <a:rPr lang="es-ES" dirty="0" err="1" smtClean="0"/>
              <a:t>related</a:t>
            </a:r>
            <a:r>
              <a:rPr lang="es-ES" dirty="0" smtClean="0"/>
              <a:t> </a:t>
            </a:r>
            <a:r>
              <a:rPr lang="es-ES" dirty="0" err="1" smtClean="0"/>
              <a:t>aspects</a:t>
            </a:r>
            <a:r>
              <a:rPr lang="es-ES" dirty="0" smtClean="0"/>
              <a:t> of </a:t>
            </a:r>
            <a:r>
              <a:rPr lang="es-ES" dirty="0" err="1" smtClean="0"/>
              <a:t>lifestyle</a:t>
            </a:r>
            <a:r>
              <a:rPr lang="es-ES" dirty="0" smtClean="0"/>
              <a:t> are </a:t>
            </a:r>
            <a:r>
              <a:rPr lang="es-ES" dirty="0" err="1" smtClean="0"/>
              <a:t>involved</a:t>
            </a:r>
            <a:r>
              <a:rPr lang="es-ES" dirty="0" smtClean="0"/>
              <a:t> in </a:t>
            </a:r>
            <a:r>
              <a:rPr lang="es-ES" dirty="0" err="1" smtClean="0"/>
              <a:t>the</a:t>
            </a:r>
            <a:r>
              <a:rPr lang="es-ES" dirty="0" smtClean="0"/>
              <a:t> </a:t>
            </a:r>
            <a:r>
              <a:rPr lang="es-ES" dirty="0" err="1" smtClean="0"/>
              <a:t>origin</a:t>
            </a:r>
            <a:r>
              <a:rPr lang="es-ES" dirty="0" smtClean="0"/>
              <a:t> of </a:t>
            </a:r>
            <a:r>
              <a:rPr lang="es-ES" dirty="0" err="1" smtClean="0"/>
              <a:t>colorectal</a:t>
            </a:r>
            <a:r>
              <a:rPr lang="es-ES" dirty="0" smtClean="0"/>
              <a:t> </a:t>
            </a:r>
            <a:r>
              <a:rPr lang="es-ES" dirty="0" err="1" smtClean="0"/>
              <a:t>cancer</a:t>
            </a:r>
            <a:r>
              <a:rPr lang="es-ES" dirty="0" smtClean="0"/>
              <a:t>. </a:t>
            </a:r>
          </a:p>
          <a:p>
            <a:pPr algn="just"/>
            <a:endParaRPr lang="es-ES" dirty="0" smtClean="0"/>
          </a:p>
          <a:p>
            <a:pPr algn="just"/>
            <a:r>
              <a:rPr lang="en-US" dirty="0" smtClean="0"/>
              <a:t>Typical risk</a:t>
            </a:r>
            <a:r>
              <a:rPr lang="en-US" baseline="0" dirty="0" smtClean="0"/>
              <a:t> </a:t>
            </a:r>
            <a:r>
              <a:rPr lang="en-US" dirty="0" smtClean="0"/>
              <a:t>factors for this disease</a:t>
            </a:r>
            <a:r>
              <a:rPr lang="en-US" baseline="0" dirty="0" smtClean="0"/>
              <a:t> are</a:t>
            </a:r>
            <a:r>
              <a:rPr lang="en-US" dirty="0" smtClean="0"/>
              <a:t>: tobacco and alcohol use, unhealthful diets (low intake of fruits and vegetables),</a:t>
            </a:r>
            <a:r>
              <a:rPr lang="en-US" baseline="0" dirty="0" smtClean="0"/>
              <a:t> and </a:t>
            </a:r>
            <a:r>
              <a:rPr lang="en-US" dirty="0" smtClean="0"/>
              <a:t>lack of physical activity.</a:t>
            </a:r>
            <a:endParaRPr lang="es-ES" dirty="0" smtClean="0"/>
          </a:p>
          <a:p>
            <a:pPr algn="just"/>
            <a:endParaRPr lang="en-US" sz="1200" kern="1200" baseline="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just" eaLnBrk="1" hangingPunct="1"/>
            <a:r>
              <a:rPr lang="es-ES" dirty="0" err="1" smtClean="0"/>
              <a:t>Among</a:t>
            </a:r>
            <a:r>
              <a:rPr lang="es-ES" dirty="0" smtClean="0"/>
              <a:t> </a:t>
            </a:r>
            <a:r>
              <a:rPr lang="es-ES" dirty="0" err="1" smtClean="0"/>
              <a:t>the</a:t>
            </a:r>
            <a:r>
              <a:rPr lang="es-ES" dirty="0" smtClean="0"/>
              <a:t> </a:t>
            </a:r>
            <a:r>
              <a:rPr lang="es-ES" dirty="0" err="1" smtClean="0"/>
              <a:t>main</a:t>
            </a:r>
            <a:r>
              <a:rPr lang="es-ES" dirty="0" smtClean="0"/>
              <a:t> </a:t>
            </a:r>
            <a:r>
              <a:rPr lang="es-ES" dirty="0" err="1" smtClean="0"/>
              <a:t>events</a:t>
            </a:r>
            <a:r>
              <a:rPr lang="es-ES" dirty="0" smtClean="0"/>
              <a:t> in </a:t>
            </a:r>
            <a:r>
              <a:rPr lang="es-ES" dirty="0" err="1" smtClean="0"/>
              <a:t>the</a:t>
            </a:r>
            <a:r>
              <a:rPr lang="es-ES" dirty="0" smtClean="0"/>
              <a:t> </a:t>
            </a:r>
            <a:r>
              <a:rPr lang="es-ES" dirty="0" err="1" smtClean="0"/>
              <a:t>flow</a:t>
            </a:r>
            <a:r>
              <a:rPr lang="es-ES" dirty="0" smtClean="0"/>
              <a:t> of </a:t>
            </a:r>
            <a:r>
              <a:rPr lang="es-ES" dirty="0" err="1" smtClean="0"/>
              <a:t>cancer</a:t>
            </a:r>
            <a:r>
              <a:rPr lang="es-ES" dirty="0" smtClean="0"/>
              <a:t> </a:t>
            </a:r>
            <a:r>
              <a:rPr lang="es-ES" dirty="0" err="1" smtClean="0"/>
              <a:t>evolution</a:t>
            </a:r>
            <a:r>
              <a:rPr lang="es-ES" dirty="0" smtClean="0"/>
              <a:t>, </a:t>
            </a:r>
            <a:r>
              <a:rPr lang="es-ES" dirty="0" err="1" smtClean="0"/>
              <a:t>deregulated</a:t>
            </a:r>
            <a:r>
              <a:rPr lang="es-ES" dirty="0" smtClean="0"/>
              <a:t> </a:t>
            </a:r>
            <a:r>
              <a:rPr lang="es-ES" dirty="0" err="1" smtClean="0"/>
              <a:t>cell</a:t>
            </a:r>
            <a:r>
              <a:rPr lang="es-ES" dirty="0" smtClean="0"/>
              <a:t> </a:t>
            </a:r>
            <a:r>
              <a:rPr lang="es-ES" dirty="0" err="1" smtClean="0"/>
              <a:t>proliferation</a:t>
            </a:r>
            <a:r>
              <a:rPr lang="es-ES" dirty="0" smtClean="0"/>
              <a:t> and </a:t>
            </a:r>
            <a:r>
              <a:rPr lang="es-ES" dirty="0" err="1" smtClean="0"/>
              <a:t>evasion</a:t>
            </a:r>
            <a:r>
              <a:rPr lang="es-ES" dirty="0" smtClean="0"/>
              <a:t> of </a:t>
            </a:r>
            <a:r>
              <a:rPr lang="es-ES" dirty="0" err="1" smtClean="0"/>
              <a:t>programmed</a:t>
            </a:r>
            <a:r>
              <a:rPr lang="es-ES" dirty="0" smtClean="0"/>
              <a:t> </a:t>
            </a:r>
            <a:r>
              <a:rPr lang="es-ES" dirty="0" err="1" smtClean="0"/>
              <a:t>cell</a:t>
            </a:r>
            <a:r>
              <a:rPr lang="es-ES" dirty="0" smtClean="0"/>
              <a:t> </a:t>
            </a:r>
            <a:r>
              <a:rPr lang="es-ES" dirty="0" err="1" smtClean="0"/>
              <a:t>death</a:t>
            </a:r>
            <a:r>
              <a:rPr lang="es-ES" dirty="0" smtClean="0"/>
              <a:t> (</a:t>
            </a:r>
            <a:r>
              <a:rPr lang="es-ES" dirty="0" err="1" smtClean="0"/>
              <a:t>formerly</a:t>
            </a:r>
            <a:r>
              <a:rPr lang="es-ES" dirty="0" smtClean="0"/>
              <a:t> </a:t>
            </a:r>
            <a:r>
              <a:rPr lang="es-ES" dirty="0" err="1" smtClean="0"/>
              <a:t>called</a:t>
            </a:r>
            <a:r>
              <a:rPr lang="es-ES" dirty="0" smtClean="0"/>
              <a:t> apoptosis) </a:t>
            </a:r>
            <a:r>
              <a:rPr lang="es-ES" dirty="0" err="1" smtClean="0"/>
              <a:t>provide</a:t>
            </a:r>
            <a:r>
              <a:rPr lang="es-ES" dirty="0" smtClean="0"/>
              <a:t> </a:t>
            </a:r>
            <a:r>
              <a:rPr lang="es-ES" dirty="0" err="1" smtClean="0"/>
              <a:t>the</a:t>
            </a:r>
            <a:r>
              <a:rPr lang="es-ES" dirty="0" smtClean="0"/>
              <a:t> </a:t>
            </a:r>
            <a:r>
              <a:rPr lang="es-ES" dirty="0" err="1" smtClean="0"/>
              <a:t>minimal</a:t>
            </a:r>
            <a:r>
              <a:rPr lang="es-ES" dirty="0" smtClean="0"/>
              <a:t> </a:t>
            </a:r>
            <a:r>
              <a:rPr lang="es-ES" dirty="0" err="1" smtClean="0"/>
              <a:t>environment</a:t>
            </a:r>
            <a:r>
              <a:rPr lang="es-ES" dirty="0" smtClean="0"/>
              <a:t> </a:t>
            </a:r>
            <a:r>
              <a:rPr lang="es-ES" dirty="0" err="1" smtClean="0"/>
              <a:t>necessary</a:t>
            </a:r>
            <a:r>
              <a:rPr lang="es-ES" dirty="0" smtClean="0"/>
              <a:t> </a:t>
            </a:r>
            <a:r>
              <a:rPr lang="es-ES" dirty="0" err="1" smtClean="0"/>
              <a:t>to</a:t>
            </a:r>
            <a:r>
              <a:rPr lang="es-ES" dirty="0" smtClean="0"/>
              <a:t> </a:t>
            </a:r>
            <a:r>
              <a:rPr lang="es-ES" dirty="0" err="1" smtClean="0"/>
              <a:t>support</a:t>
            </a:r>
            <a:r>
              <a:rPr lang="es-ES" dirty="0" smtClean="0"/>
              <a:t> </a:t>
            </a:r>
            <a:r>
              <a:rPr lang="es-ES" dirty="0" err="1" smtClean="0"/>
              <a:t>cancer</a:t>
            </a:r>
            <a:r>
              <a:rPr lang="es-ES" dirty="0" smtClean="0"/>
              <a:t> </a:t>
            </a:r>
            <a:r>
              <a:rPr lang="es-ES" dirty="0" err="1" smtClean="0"/>
              <a:t>progression</a:t>
            </a:r>
            <a:r>
              <a:rPr lang="es-ES" dirty="0" smtClean="0"/>
              <a:t>. </a:t>
            </a:r>
          </a:p>
          <a:p>
            <a:pPr algn="just" eaLnBrk="1" hangingPunct="1"/>
            <a:endParaRPr lang="es-ES" dirty="0" smtClean="0"/>
          </a:p>
          <a:p>
            <a:pPr algn="just" eaLnBrk="1" hangingPunct="1"/>
            <a:r>
              <a:rPr lang="es-ES" dirty="0" err="1" smtClean="0"/>
              <a:t>The</a:t>
            </a:r>
            <a:r>
              <a:rPr lang="es-ES" dirty="0" smtClean="0"/>
              <a:t> </a:t>
            </a:r>
            <a:r>
              <a:rPr lang="es-ES" dirty="0" err="1" smtClean="0"/>
              <a:t>secuence</a:t>
            </a:r>
            <a:r>
              <a:rPr lang="es-ES" dirty="0" smtClean="0"/>
              <a:t> of </a:t>
            </a:r>
            <a:r>
              <a:rPr lang="es-ES" dirty="0" err="1" smtClean="0"/>
              <a:t>events</a:t>
            </a:r>
            <a:r>
              <a:rPr lang="es-ES" dirty="0" smtClean="0"/>
              <a:t> </a:t>
            </a:r>
            <a:r>
              <a:rPr lang="es-ES" dirty="0" err="1" smtClean="0"/>
              <a:t>involves</a:t>
            </a:r>
            <a:r>
              <a:rPr lang="es-ES" dirty="0" smtClean="0"/>
              <a:t> </a:t>
            </a:r>
            <a:r>
              <a:rPr lang="es-ES" dirty="0" err="1" smtClean="0"/>
              <a:t>the</a:t>
            </a:r>
            <a:r>
              <a:rPr lang="es-ES" dirty="0" smtClean="0"/>
              <a:t> </a:t>
            </a:r>
            <a:r>
              <a:rPr lang="es-ES" dirty="0" err="1" smtClean="0"/>
              <a:t>transition</a:t>
            </a:r>
            <a:r>
              <a:rPr lang="es-ES" dirty="0" smtClean="0"/>
              <a:t> </a:t>
            </a:r>
            <a:r>
              <a:rPr lang="es-ES" dirty="0" err="1" smtClean="0"/>
              <a:t>from</a:t>
            </a:r>
            <a:r>
              <a:rPr lang="es-ES" dirty="0" smtClean="0"/>
              <a:t> normal </a:t>
            </a:r>
            <a:r>
              <a:rPr lang="es-ES" dirty="0" err="1" smtClean="0"/>
              <a:t>epithelium</a:t>
            </a:r>
            <a:r>
              <a:rPr lang="es-ES" dirty="0" smtClean="0"/>
              <a:t>,  </a:t>
            </a:r>
            <a:r>
              <a:rPr lang="es-ES" dirty="0" err="1" smtClean="0"/>
              <a:t>which</a:t>
            </a:r>
            <a:r>
              <a:rPr lang="es-ES" baseline="0" dirty="0" smtClean="0"/>
              <a:t> </a:t>
            </a:r>
            <a:r>
              <a:rPr lang="es-ES" dirty="0" err="1" smtClean="0"/>
              <a:t>is</a:t>
            </a:r>
            <a:r>
              <a:rPr lang="es-ES" dirty="0" smtClean="0"/>
              <a:t> </a:t>
            </a:r>
            <a:r>
              <a:rPr lang="es-ES" dirty="0" err="1" smtClean="0"/>
              <a:t>transformed</a:t>
            </a:r>
            <a:r>
              <a:rPr lang="es-ES" dirty="0" smtClean="0"/>
              <a:t> </a:t>
            </a:r>
            <a:r>
              <a:rPr lang="es-ES" dirty="0" err="1" smtClean="0"/>
              <a:t>into</a:t>
            </a:r>
            <a:r>
              <a:rPr lang="es-ES" dirty="0" smtClean="0"/>
              <a:t> adenomas, </a:t>
            </a:r>
            <a:r>
              <a:rPr lang="es-ES" dirty="0" err="1" smtClean="0"/>
              <a:t>to</a:t>
            </a:r>
            <a:r>
              <a:rPr lang="es-ES" dirty="0" smtClean="0"/>
              <a:t> </a:t>
            </a:r>
            <a:r>
              <a:rPr lang="es-ES" dirty="0" err="1" smtClean="0"/>
              <a:t>the</a:t>
            </a:r>
            <a:r>
              <a:rPr lang="es-ES" dirty="0" smtClean="0"/>
              <a:t> final carcinoma </a:t>
            </a:r>
            <a:r>
              <a:rPr lang="es-ES" dirty="0" err="1" smtClean="0"/>
              <a:t>form</a:t>
            </a:r>
            <a:r>
              <a:rPr lang="es-ES" dirty="0" smtClean="0"/>
              <a:t>, </a:t>
            </a:r>
            <a:r>
              <a:rPr lang="es-ES" dirty="0" err="1" smtClean="0"/>
              <a:t>leading</a:t>
            </a:r>
            <a:r>
              <a:rPr lang="es-ES" dirty="0" smtClean="0"/>
              <a:t> </a:t>
            </a:r>
            <a:r>
              <a:rPr lang="es-ES" dirty="0" err="1" smtClean="0"/>
              <a:t>to</a:t>
            </a:r>
            <a:r>
              <a:rPr lang="es-ES" dirty="0" smtClean="0"/>
              <a:t> </a:t>
            </a:r>
            <a:r>
              <a:rPr lang="es-ES" dirty="0" err="1" smtClean="0"/>
              <a:t>the</a:t>
            </a:r>
            <a:r>
              <a:rPr lang="es-ES" dirty="0" smtClean="0"/>
              <a:t> </a:t>
            </a:r>
            <a:r>
              <a:rPr lang="es-ES" dirty="0" err="1" smtClean="0"/>
              <a:t>invasion</a:t>
            </a:r>
            <a:r>
              <a:rPr lang="es-ES" dirty="0" smtClean="0"/>
              <a:t> and </a:t>
            </a:r>
            <a:r>
              <a:rPr lang="es-ES" dirty="0" err="1" smtClean="0"/>
              <a:t>dissemination</a:t>
            </a:r>
            <a:r>
              <a:rPr lang="es-ES" baseline="0" dirty="0" smtClean="0"/>
              <a:t> </a:t>
            </a:r>
            <a:r>
              <a:rPr lang="es-ES" baseline="0" dirty="0" err="1" smtClean="0"/>
              <a:t>to</a:t>
            </a:r>
            <a:r>
              <a:rPr lang="es-ES" baseline="0" dirty="0" smtClean="0"/>
              <a:t> </a:t>
            </a:r>
            <a:r>
              <a:rPr lang="es-ES" baseline="0" dirty="0" err="1" smtClean="0"/>
              <a:t>other</a:t>
            </a:r>
            <a:r>
              <a:rPr lang="es-ES" baseline="0" dirty="0" smtClean="0"/>
              <a:t> </a:t>
            </a:r>
            <a:r>
              <a:rPr lang="es-ES" baseline="0" dirty="0" err="1" smtClean="0"/>
              <a:t>organs</a:t>
            </a:r>
            <a:r>
              <a:rPr lang="es-ES" dirty="0" smtClean="0"/>
              <a:t>.</a:t>
            </a:r>
          </a:p>
          <a:p>
            <a:pPr algn="just" eaLnBrk="1" hangingPunct="1"/>
            <a:endParaRPr lang="es-ES" dirty="0" smtClean="0"/>
          </a:p>
          <a:p>
            <a:pPr algn="just"/>
            <a:r>
              <a:rPr lang="es-ES" sz="1200" kern="1200" baseline="0" dirty="0" err="1" smtClean="0">
                <a:solidFill>
                  <a:schemeClr val="tx1"/>
                </a:solidFill>
                <a:latin typeface="+mn-lt"/>
                <a:ea typeface="+mn-ea"/>
                <a:cs typeface="+mn-cs"/>
              </a:rPr>
              <a:t>Chemopreventive</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agents</a:t>
            </a:r>
            <a:r>
              <a:rPr lang="es-ES" sz="1200" kern="1200" baseline="0" dirty="0" smtClean="0">
                <a:solidFill>
                  <a:schemeClr val="tx1"/>
                </a:solidFill>
                <a:latin typeface="+mn-lt"/>
                <a:ea typeface="+mn-ea"/>
                <a:cs typeface="+mn-cs"/>
              </a:rPr>
              <a:t> can </a:t>
            </a:r>
            <a:r>
              <a:rPr lang="en-US" sz="1200" kern="1200" baseline="0" dirty="0" smtClean="0">
                <a:solidFill>
                  <a:schemeClr val="tx1"/>
                </a:solidFill>
                <a:latin typeface="+mn-lt"/>
                <a:ea typeface="+mn-ea"/>
                <a:cs typeface="+mn-cs"/>
              </a:rPr>
              <a:t>exert blocking or suppressing effects on different stages of the carcinogenic process. Blocking mechanisms prevent damage to DNA, whereas suppression slows down or inhibits the growth of transformed cells or new blood vessels.</a:t>
            </a:r>
            <a:endParaRPr lang="es-ES" dirty="0" smtClean="0"/>
          </a:p>
          <a:p>
            <a:pPr algn="just" eaLnBrk="1" hangingPunct="1"/>
            <a:r>
              <a:rPr lang="es-ES" dirty="0" smtClean="0"/>
              <a:t> </a:t>
            </a:r>
          </a:p>
          <a:p>
            <a:pPr algn="just"/>
            <a:endParaRPr lang="en-US" sz="1200" kern="1200" baseline="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just" eaLnBrk="1" hangingPunct="1"/>
            <a:r>
              <a:rPr lang="es-ES" dirty="0" smtClean="0"/>
              <a:t>In </a:t>
            </a:r>
            <a:r>
              <a:rPr lang="es-ES" dirty="0" err="1" smtClean="0"/>
              <a:t>recent</a:t>
            </a:r>
            <a:r>
              <a:rPr lang="es-ES" dirty="0" smtClean="0"/>
              <a:t> </a:t>
            </a:r>
            <a:r>
              <a:rPr lang="es-ES" dirty="0" err="1" smtClean="0"/>
              <a:t>years</a:t>
            </a:r>
            <a:r>
              <a:rPr lang="es-ES" dirty="0" smtClean="0"/>
              <a:t> </a:t>
            </a:r>
            <a:r>
              <a:rPr lang="es-ES" dirty="0" err="1" smtClean="0"/>
              <a:t>the</a:t>
            </a:r>
            <a:r>
              <a:rPr lang="es-ES" dirty="0" smtClean="0"/>
              <a:t> </a:t>
            </a:r>
            <a:r>
              <a:rPr lang="es-ES" dirty="0" err="1" smtClean="0"/>
              <a:t>development</a:t>
            </a:r>
            <a:r>
              <a:rPr lang="es-ES" dirty="0" smtClean="0"/>
              <a:t> of </a:t>
            </a:r>
            <a:r>
              <a:rPr lang="es-ES" dirty="0" err="1" smtClean="0"/>
              <a:t>ingredients</a:t>
            </a:r>
            <a:r>
              <a:rPr lang="es-ES" dirty="0" smtClean="0"/>
              <a:t> </a:t>
            </a:r>
            <a:r>
              <a:rPr lang="es-ES" dirty="0" err="1" smtClean="0"/>
              <a:t>to</a:t>
            </a:r>
            <a:r>
              <a:rPr lang="es-ES" dirty="0" smtClean="0"/>
              <a:t> </a:t>
            </a:r>
            <a:r>
              <a:rPr lang="es-ES" dirty="0" err="1" smtClean="0"/>
              <a:t>elaborate</a:t>
            </a:r>
            <a:r>
              <a:rPr lang="es-ES" dirty="0" smtClean="0"/>
              <a:t> </a:t>
            </a:r>
            <a:r>
              <a:rPr lang="es-ES" dirty="0" err="1" smtClean="0"/>
              <a:t>functional</a:t>
            </a:r>
            <a:r>
              <a:rPr lang="es-ES" dirty="0" smtClean="0"/>
              <a:t> </a:t>
            </a:r>
            <a:r>
              <a:rPr lang="es-ES" dirty="0" err="1" smtClean="0"/>
              <a:t>foods</a:t>
            </a:r>
            <a:r>
              <a:rPr lang="es-ES" dirty="0" smtClean="0"/>
              <a:t> has </a:t>
            </a:r>
            <a:r>
              <a:rPr lang="es-ES" dirty="0" err="1" smtClean="0"/>
              <a:t>been</a:t>
            </a:r>
            <a:r>
              <a:rPr lang="es-ES" dirty="0" smtClean="0"/>
              <a:t> </a:t>
            </a:r>
            <a:r>
              <a:rPr lang="es-ES" dirty="0" err="1" smtClean="0"/>
              <a:t>espectacularly</a:t>
            </a:r>
            <a:r>
              <a:rPr lang="es-ES" dirty="0" smtClean="0"/>
              <a:t> </a:t>
            </a:r>
            <a:r>
              <a:rPr lang="es-ES" dirty="0" err="1" smtClean="0"/>
              <a:t>increased</a:t>
            </a:r>
            <a:r>
              <a:rPr lang="es-ES" dirty="0" smtClean="0"/>
              <a:t> and </a:t>
            </a:r>
            <a:r>
              <a:rPr lang="es-ES" dirty="0" err="1" smtClean="0"/>
              <a:t>now</a:t>
            </a:r>
            <a:r>
              <a:rPr lang="es-ES" dirty="0" smtClean="0"/>
              <a:t> </a:t>
            </a:r>
            <a:r>
              <a:rPr lang="es-ES" dirty="0" err="1" smtClean="0"/>
              <a:t>still</a:t>
            </a:r>
            <a:r>
              <a:rPr lang="es-ES" dirty="0" smtClean="0"/>
              <a:t> </a:t>
            </a:r>
            <a:r>
              <a:rPr lang="es-ES" dirty="0" err="1" smtClean="0"/>
              <a:t>continues</a:t>
            </a:r>
            <a:r>
              <a:rPr lang="es-ES" dirty="0" smtClean="0"/>
              <a:t> in </a:t>
            </a:r>
            <a:r>
              <a:rPr lang="es-ES" dirty="0" err="1" smtClean="0"/>
              <a:t>expansion</a:t>
            </a:r>
            <a:r>
              <a:rPr lang="es-ES" dirty="0" smtClean="0"/>
              <a:t>.</a:t>
            </a:r>
          </a:p>
          <a:p>
            <a:pPr algn="just" eaLnBrk="1" hangingPunct="1"/>
            <a:endParaRPr lang="es-ES" dirty="0" smtClean="0"/>
          </a:p>
          <a:p>
            <a:pPr marL="0" marR="0" indent="0" algn="just" defTabSz="914400" rtl="0" eaLnBrk="1" fontAlgn="auto" latinLnBrk="0" hangingPunct="1">
              <a:lnSpc>
                <a:spcPct val="100000"/>
              </a:lnSpc>
              <a:spcBef>
                <a:spcPts val="0"/>
              </a:spcBef>
              <a:spcAft>
                <a:spcPts val="0"/>
              </a:spcAft>
              <a:buClrTx/>
              <a:buSzTx/>
              <a:buFontTx/>
              <a:buNone/>
              <a:tabLst/>
              <a:defRPr/>
            </a:pPr>
            <a:r>
              <a:rPr lang="es-ES" dirty="0" smtClean="0"/>
              <a:t>In </a:t>
            </a:r>
            <a:r>
              <a:rPr lang="es-ES" dirty="0" err="1" smtClean="0"/>
              <a:t>this</a:t>
            </a:r>
            <a:r>
              <a:rPr lang="es-ES" dirty="0" smtClean="0"/>
              <a:t> </a:t>
            </a:r>
            <a:r>
              <a:rPr lang="es-ES" dirty="0" err="1" smtClean="0"/>
              <a:t>sense</a:t>
            </a:r>
            <a:r>
              <a:rPr lang="es-ES" dirty="0" smtClean="0"/>
              <a:t>, </a:t>
            </a:r>
            <a:r>
              <a:rPr lang="es-ES" dirty="0" err="1" smtClean="0"/>
              <a:t>there</a:t>
            </a:r>
            <a:r>
              <a:rPr lang="es-ES" dirty="0" smtClean="0"/>
              <a:t> </a:t>
            </a:r>
            <a:r>
              <a:rPr lang="es-ES" dirty="0" err="1" smtClean="0"/>
              <a:t>is</a:t>
            </a:r>
            <a:r>
              <a:rPr lang="es-ES" dirty="0" smtClean="0"/>
              <a:t> a </a:t>
            </a:r>
            <a:r>
              <a:rPr lang="es-ES" dirty="0" err="1" smtClean="0"/>
              <a:t>wide</a:t>
            </a:r>
            <a:r>
              <a:rPr lang="es-ES" dirty="0" smtClean="0"/>
              <a:t> </a:t>
            </a:r>
            <a:r>
              <a:rPr lang="es-ES" dirty="0" err="1" smtClean="0"/>
              <a:t>array</a:t>
            </a:r>
            <a:r>
              <a:rPr lang="es-ES" dirty="0" smtClean="0"/>
              <a:t> of </a:t>
            </a:r>
            <a:r>
              <a:rPr lang="es-ES" dirty="0" err="1" smtClean="0"/>
              <a:t>functional</a:t>
            </a:r>
            <a:r>
              <a:rPr lang="es-ES" dirty="0" smtClean="0"/>
              <a:t> </a:t>
            </a:r>
            <a:r>
              <a:rPr lang="es-ES" dirty="0" err="1" smtClean="0"/>
              <a:t>ingredients</a:t>
            </a:r>
            <a:r>
              <a:rPr lang="es-ES" dirty="0" smtClean="0"/>
              <a:t> in </a:t>
            </a:r>
            <a:r>
              <a:rPr lang="es-ES" dirty="0" err="1" smtClean="0"/>
              <a:t>the</a:t>
            </a:r>
            <a:r>
              <a:rPr lang="es-ES" dirty="0" smtClean="0"/>
              <a:t> </a:t>
            </a:r>
            <a:r>
              <a:rPr lang="es-ES" dirty="0" err="1" smtClean="0"/>
              <a:t>market</a:t>
            </a:r>
            <a:r>
              <a:rPr lang="es-ES" dirty="0" smtClean="0"/>
              <a:t>. </a:t>
            </a:r>
            <a:r>
              <a:rPr lang="en-US" dirty="0" smtClean="0"/>
              <a:t>According to the annual industry forecast, 12 Key Trends 2014, naturally functional foods will be the leader within food manufacturing throughout the next 12 months.</a:t>
            </a:r>
            <a:endParaRPr lang="en-US" sz="1200" kern="1200" baseline="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7</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just" eaLnBrk="1" hangingPunct="1"/>
            <a:r>
              <a:rPr lang="es-ES" dirty="0" err="1" smtClean="0"/>
              <a:t>Functional</a:t>
            </a:r>
            <a:r>
              <a:rPr lang="es-ES" dirty="0" smtClean="0"/>
              <a:t> </a:t>
            </a:r>
            <a:r>
              <a:rPr lang="es-ES" dirty="0" err="1" smtClean="0"/>
              <a:t>foods</a:t>
            </a:r>
            <a:r>
              <a:rPr lang="es-ES" baseline="0" dirty="0" smtClean="0"/>
              <a:t> </a:t>
            </a:r>
            <a:r>
              <a:rPr lang="es-ES" dirty="0" err="1" smtClean="0"/>
              <a:t>have</a:t>
            </a:r>
            <a:r>
              <a:rPr lang="es-ES" dirty="0" smtClean="0"/>
              <a:t> </a:t>
            </a:r>
            <a:r>
              <a:rPr lang="es-ES" dirty="0" err="1" smtClean="0"/>
              <a:t>been</a:t>
            </a:r>
            <a:r>
              <a:rPr lang="es-ES" dirty="0" smtClean="0"/>
              <a:t> </a:t>
            </a:r>
            <a:r>
              <a:rPr lang="es-ES" dirty="0" err="1" smtClean="0"/>
              <a:t>classified</a:t>
            </a:r>
            <a:r>
              <a:rPr lang="es-ES" dirty="0" smtClean="0"/>
              <a:t> in </a:t>
            </a:r>
            <a:r>
              <a:rPr lang="es-ES" dirty="0" err="1" smtClean="0"/>
              <a:t>three</a:t>
            </a:r>
            <a:r>
              <a:rPr lang="es-ES" dirty="0" smtClean="0"/>
              <a:t> </a:t>
            </a:r>
            <a:r>
              <a:rPr lang="es-ES" dirty="0" err="1" smtClean="0"/>
              <a:t>groups</a:t>
            </a:r>
            <a:r>
              <a:rPr lang="es-ES" dirty="0" smtClean="0"/>
              <a:t>:</a:t>
            </a:r>
          </a:p>
          <a:p>
            <a:pPr algn="just" eaLnBrk="1" hangingPunct="1"/>
            <a:endParaRPr lang="es-ES" dirty="0" smtClean="0"/>
          </a:p>
          <a:p>
            <a:pPr algn="just" eaLnBrk="1" hangingPunct="1"/>
            <a:r>
              <a:rPr lang="es-ES" dirty="0" err="1" smtClean="0"/>
              <a:t>First</a:t>
            </a:r>
            <a:r>
              <a:rPr lang="es-ES" dirty="0" smtClean="0"/>
              <a:t> </a:t>
            </a:r>
            <a:r>
              <a:rPr lang="es-ES" dirty="0" err="1" smtClean="0"/>
              <a:t>group</a:t>
            </a:r>
            <a:r>
              <a:rPr lang="es-ES" dirty="0" smtClean="0"/>
              <a:t> </a:t>
            </a:r>
            <a:r>
              <a:rPr lang="es-ES" dirty="0" err="1" smtClean="0"/>
              <a:t>corresponds</a:t>
            </a:r>
            <a:r>
              <a:rPr lang="es-ES" dirty="0" smtClean="0"/>
              <a:t> </a:t>
            </a:r>
            <a:r>
              <a:rPr lang="es-ES" dirty="0" err="1" smtClean="0"/>
              <a:t>to</a:t>
            </a:r>
            <a:r>
              <a:rPr lang="es-ES" dirty="0" smtClean="0"/>
              <a:t> </a:t>
            </a:r>
            <a:r>
              <a:rPr lang="es-ES" dirty="0" err="1" smtClean="0"/>
              <a:t>classical</a:t>
            </a:r>
            <a:r>
              <a:rPr lang="es-ES" dirty="0" smtClean="0"/>
              <a:t> </a:t>
            </a:r>
            <a:r>
              <a:rPr lang="es-ES" dirty="0" err="1" smtClean="0"/>
              <a:t>functional</a:t>
            </a:r>
            <a:r>
              <a:rPr lang="es-ES" dirty="0" smtClean="0"/>
              <a:t> </a:t>
            </a:r>
            <a:r>
              <a:rPr lang="es-ES" dirty="0" err="1" smtClean="0"/>
              <a:t>ingredients</a:t>
            </a:r>
            <a:r>
              <a:rPr lang="es-ES" dirty="0" smtClean="0"/>
              <a:t> </a:t>
            </a:r>
            <a:r>
              <a:rPr lang="es-ES" dirty="0" err="1" smtClean="0"/>
              <a:t>such</a:t>
            </a:r>
            <a:r>
              <a:rPr lang="es-ES" dirty="0" smtClean="0"/>
              <a:t> as </a:t>
            </a:r>
            <a:r>
              <a:rPr lang="es-ES" dirty="0" err="1" smtClean="0"/>
              <a:t>vitamins</a:t>
            </a:r>
            <a:r>
              <a:rPr lang="es-ES" dirty="0" smtClean="0"/>
              <a:t> and </a:t>
            </a:r>
            <a:r>
              <a:rPr lang="es-ES" dirty="0" err="1" smtClean="0"/>
              <a:t>minerals</a:t>
            </a:r>
            <a:r>
              <a:rPr lang="es-ES" dirty="0" smtClean="0"/>
              <a:t>, </a:t>
            </a:r>
            <a:r>
              <a:rPr lang="es-ES" dirty="0" err="1" smtClean="0"/>
              <a:t>which</a:t>
            </a:r>
            <a:r>
              <a:rPr lang="es-ES" dirty="0" smtClean="0"/>
              <a:t> are </a:t>
            </a:r>
            <a:r>
              <a:rPr lang="es-ES" dirty="0" err="1" smtClean="0"/>
              <a:t>used</a:t>
            </a:r>
            <a:r>
              <a:rPr lang="es-ES" dirty="0" smtClean="0"/>
              <a:t> </a:t>
            </a:r>
            <a:r>
              <a:rPr lang="es-ES" dirty="0" err="1" smtClean="0"/>
              <a:t>since</a:t>
            </a:r>
            <a:r>
              <a:rPr lang="es-ES" dirty="0" smtClean="0"/>
              <a:t> </a:t>
            </a:r>
            <a:r>
              <a:rPr lang="es-ES" dirty="0" err="1" smtClean="0"/>
              <a:t>various</a:t>
            </a:r>
            <a:r>
              <a:rPr lang="es-ES" dirty="0" smtClean="0"/>
              <a:t> </a:t>
            </a:r>
            <a:r>
              <a:rPr lang="es-ES" dirty="0" err="1" smtClean="0"/>
              <a:t>decades</a:t>
            </a:r>
            <a:r>
              <a:rPr lang="es-ES" dirty="0" smtClean="0"/>
              <a:t> ago. </a:t>
            </a:r>
          </a:p>
          <a:p>
            <a:pPr algn="just" eaLnBrk="1" hangingPunct="1"/>
            <a:endParaRPr lang="es-ES" dirty="0" smtClean="0"/>
          </a:p>
          <a:p>
            <a:pPr algn="just" eaLnBrk="1" hangingPunct="1"/>
            <a:r>
              <a:rPr lang="es-ES" dirty="0" err="1" smtClean="0"/>
              <a:t>Another</a:t>
            </a:r>
            <a:r>
              <a:rPr lang="es-ES" dirty="0" smtClean="0"/>
              <a:t> </a:t>
            </a:r>
            <a:r>
              <a:rPr lang="es-ES" dirty="0" err="1" smtClean="0"/>
              <a:t>group</a:t>
            </a:r>
            <a:r>
              <a:rPr lang="es-ES" dirty="0" smtClean="0"/>
              <a:t> </a:t>
            </a:r>
            <a:r>
              <a:rPr lang="es-ES" dirty="0" err="1" smtClean="0"/>
              <a:t>is</a:t>
            </a:r>
            <a:r>
              <a:rPr lang="es-ES" dirty="0" smtClean="0"/>
              <a:t> </a:t>
            </a:r>
            <a:r>
              <a:rPr lang="es-ES" dirty="0" err="1" smtClean="0"/>
              <a:t>constituted</a:t>
            </a:r>
            <a:r>
              <a:rPr lang="es-ES" dirty="0" smtClean="0"/>
              <a:t> </a:t>
            </a:r>
            <a:r>
              <a:rPr lang="es-ES" dirty="0" err="1" smtClean="0"/>
              <a:t>by</a:t>
            </a:r>
            <a:r>
              <a:rPr lang="es-ES" dirty="0" smtClean="0"/>
              <a:t> </a:t>
            </a:r>
            <a:r>
              <a:rPr lang="es-ES" dirty="0" err="1" smtClean="0"/>
              <a:t>different</a:t>
            </a:r>
            <a:r>
              <a:rPr lang="es-ES" dirty="0" smtClean="0"/>
              <a:t> </a:t>
            </a:r>
            <a:r>
              <a:rPr lang="es-ES" dirty="0" err="1" smtClean="0"/>
              <a:t>types</a:t>
            </a:r>
            <a:r>
              <a:rPr lang="es-ES" dirty="0" smtClean="0"/>
              <a:t> of </a:t>
            </a:r>
            <a:r>
              <a:rPr lang="es-ES" dirty="0" err="1" smtClean="0"/>
              <a:t>fiber</a:t>
            </a:r>
            <a:r>
              <a:rPr lang="es-ES" dirty="0" smtClean="0"/>
              <a:t> and </a:t>
            </a:r>
            <a:r>
              <a:rPr lang="es-ES" dirty="0" err="1" smtClean="0"/>
              <a:t>carbohydrates</a:t>
            </a:r>
            <a:r>
              <a:rPr lang="es-ES" dirty="0" smtClean="0"/>
              <a:t> </a:t>
            </a:r>
            <a:r>
              <a:rPr lang="es-ES" dirty="0" err="1" smtClean="0"/>
              <a:t>such</a:t>
            </a:r>
            <a:r>
              <a:rPr lang="es-ES" dirty="0" smtClean="0"/>
              <a:t> as </a:t>
            </a:r>
            <a:r>
              <a:rPr lang="es-ES" dirty="0" err="1" smtClean="0"/>
              <a:t>inulin</a:t>
            </a:r>
            <a:r>
              <a:rPr lang="es-ES" dirty="0" smtClean="0"/>
              <a:t> and </a:t>
            </a:r>
            <a:r>
              <a:rPr lang="es-ES" dirty="0" smtClean="0">
                <a:sym typeface="Symbol" pitchFamily="18" charset="2"/>
              </a:rPr>
              <a:t>-</a:t>
            </a:r>
            <a:r>
              <a:rPr lang="es-ES" dirty="0" err="1" smtClean="0">
                <a:sym typeface="Symbol" pitchFamily="18" charset="2"/>
              </a:rPr>
              <a:t>glucans</a:t>
            </a:r>
            <a:r>
              <a:rPr lang="es-ES" dirty="0" smtClean="0">
                <a:sym typeface="Symbol" pitchFamily="18" charset="2"/>
              </a:rPr>
              <a:t> and…</a:t>
            </a:r>
          </a:p>
          <a:p>
            <a:pPr algn="just" eaLnBrk="1" hangingPunct="1"/>
            <a:endParaRPr lang="es-ES" dirty="0" smtClean="0">
              <a:sym typeface="Symbol" pitchFamily="18" charset="2"/>
            </a:endParaRPr>
          </a:p>
          <a:p>
            <a:pPr algn="just" eaLnBrk="1" hangingPunct="1"/>
            <a:r>
              <a:rPr lang="es-ES" dirty="0" err="1" smtClean="0">
                <a:sym typeface="Symbol" pitchFamily="18" charset="2"/>
              </a:rPr>
              <a:t>Finally</a:t>
            </a:r>
            <a:r>
              <a:rPr lang="es-ES" dirty="0" smtClean="0">
                <a:sym typeface="Symbol" pitchFamily="18" charset="2"/>
              </a:rPr>
              <a:t> </a:t>
            </a:r>
            <a:r>
              <a:rPr lang="es-ES" dirty="0" err="1" smtClean="0">
                <a:sym typeface="Symbol" pitchFamily="18" charset="2"/>
              </a:rPr>
              <a:t>exists</a:t>
            </a:r>
            <a:r>
              <a:rPr lang="es-ES" dirty="0" smtClean="0">
                <a:sym typeface="Symbol" pitchFamily="18" charset="2"/>
              </a:rPr>
              <a:t> a </a:t>
            </a:r>
            <a:r>
              <a:rPr lang="es-ES" dirty="0" err="1" smtClean="0">
                <a:sym typeface="Symbol" pitchFamily="18" charset="2"/>
              </a:rPr>
              <a:t>third</a:t>
            </a:r>
            <a:r>
              <a:rPr lang="es-ES" dirty="0" smtClean="0">
                <a:sym typeface="Symbol" pitchFamily="18" charset="2"/>
              </a:rPr>
              <a:t> </a:t>
            </a:r>
            <a:r>
              <a:rPr lang="es-ES" dirty="0" err="1" smtClean="0">
                <a:sym typeface="Symbol" pitchFamily="18" charset="2"/>
              </a:rPr>
              <a:t>group</a:t>
            </a:r>
            <a:r>
              <a:rPr lang="es-ES" dirty="0" smtClean="0">
                <a:sym typeface="Symbol" pitchFamily="18" charset="2"/>
              </a:rPr>
              <a:t> </a:t>
            </a:r>
            <a:r>
              <a:rPr lang="es-ES" dirty="0" err="1" smtClean="0">
                <a:sym typeface="Symbol" pitchFamily="18" charset="2"/>
              </a:rPr>
              <a:t>including</a:t>
            </a:r>
            <a:r>
              <a:rPr lang="es-ES" dirty="0" smtClean="0">
                <a:sym typeface="Symbol" pitchFamily="18" charset="2"/>
              </a:rPr>
              <a:t> </a:t>
            </a:r>
            <a:r>
              <a:rPr lang="es-ES" dirty="0" err="1" smtClean="0">
                <a:sym typeface="Symbol" pitchFamily="18" charset="2"/>
              </a:rPr>
              <a:t>ingredients</a:t>
            </a:r>
            <a:r>
              <a:rPr lang="es-ES" dirty="0" smtClean="0">
                <a:sym typeface="Symbol" pitchFamily="18" charset="2"/>
              </a:rPr>
              <a:t> of </a:t>
            </a:r>
            <a:r>
              <a:rPr lang="es-ES" dirty="0" err="1" smtClean="0">
                <a:sym typeface="Symbol" pitchFamily="18" charset="2"/>
              </a:rPr>
              <a:t>bioactive</a:t>
            </a:r>
            <a:r>
              <a:rPr lang="es-ES" dirty="0" smtClean="0">
                <a:sym typeface="Symbol" pitchFamily="18" charset="2"/>
              </a:rPr>
              <a:t> </a:t>
            </a:r>
            <a:r>
              <a:rPr lang="es-ES" dirty="0" err="1" smtClean="0">
                <a:sym typeface="Symbol" pitchFamily="18" charset="2"/>
              </a:rPr>
              <a:t>compounds</a:t>
            </a:r>
            <a:r>
              <a:rPr lang="es-ES" dirty="0" smtClean="0">
                <a:sym typeface="Symbol" pitchFamily="18" charset="2"/>
              </a:rPr>
              <a:t>.</a:t>
            </a:r>
          </a:p>
          <a:p>
            <a:pPr algn="just" eaLnBrk="1" hangingPunct="1"/>
            <a:endParaRPr lang="es-ES" dirty="0" smtClean="0">
              <a:sym typeface="Symbol" pitchFamily="18" charset="2"/>
            </a:endParaRPr>
          </a:p>
          <a:p>
            <a:pPr algn="just" eaLnBrk="1" hangingPunct="1"/>
            <a:r>
              <a:rPr lang="es-ES" dirty="0" err="1" smtClean="0">
                <a:sym typeface="Symbol" pitchFamily="18" charset="2"/>
              </a:rPr>
              <a:t>We</a:t>
            </a:r>
            <a:r>
              <a:rPr lang="es-ES" dirty="0" smtClean="0">
                <a:sym typeface="Symbol" pitchFamily="18" charset="2"/>
              </a:rPr>
              <a:t> are </a:t>
            </a:r>
            <a:r>
              <a:rPr lang="es-ES" dirty="0" err="1" smtClean="0">
                <a:sym typeface="Symbol" pitchFamily="18" charset="2"/>
              </a:rPr>
              <a:t>going</a:t>
            </a:r>
            <a:r>
              <a:rPr lang="es-ES" dirty="0" smtClean="0">
                <a:sym typeface="Symbol" pitchFamily="18" charset="2"/>
              </a:rPr>
              <a:t> </a:t>
            </a:r>
            <a:r>
              <a:rPr lang="es-ES" dirty="0" err="1" smtClean="0">
                <a:sym typeface="Symbol" pitchFamily="18" charset="2"/>
              </a:rPr>
              <a:t>to</a:t>
            </a:r>
            <a:r>
              <a:rPr lang="es-ES" dirty="0" smtClean="0">
                <a:sym typeface="Symbol" pitchFamily="18" charset="2"/>
              </a:rPr>
              <a:t> </a:t>
            </a:r>
            <a:r>
              <a:rPr lang="es-ES" dirty="0" err="1" smtClean="0">
                <a:sym typeface="Symbol" pitchFamily="18" charset="2"/>
              </a:rPr>
              <a:t>focus</a:t>
            </a:r>
            <a:r>
              <a:rPr lang="es-ES" dirty="0" smtClean="0">
                <a:sym typeface="Symbol" pitchFamily="18" charset="2"/>
              </a:rPr>
              <a:t> </a:t>
            </a:r>
            <a:r>
              <a:rPr lang="es-ES" dirty="0" err="1" smtClean="0">
                <a:sym typeface="Symbol" pitchFamily="18" charset="2"/>
              </a:rPr>
              <a:t>on</a:t>
            </a:r>
            <a:r>
              <a:rPr lang="es-ES" dirty="0" smtClean="0">
                <a:sym typeface="Symbol" pitchFamily="18" charset="2"/>
              </a:rPr>
              <a:t> </a:t>
            </a:r>
            <a:r>
              <a:rPr lang="es-ES" dirty="0" err="1" smtClean="0">
                <a:sym typeface="Symbol" pitchFamily="18" charset="2"/>
              </a:rPr>
              <a:t>the</a:t>
            </a:r>
            <a:r>
              <a:rPr lang="es-ES" dirty="0" smtClean="0">
                <a:sym typeface="Symbol" pitchFamily="18" charset="2"/>
              </a:rPr>
              <a:t> </a:t>
            </a:r>
            <a:r>
              <a:rPr lang="es-ES" dirty="0" err="1" smtClean="0">
                <a:sym typeface="Symbol" pitchFamily="18" charset="2"/>
              </a:rPr>
              <a:t>third</a:t>
            </a:r>
            <a:r>
              <a:rPr lang="es-ES" dirty="0" smtClean="0">
                <a:sym typeface="Symbol" pitchFamily="18" charset="2"/>
              </a:rPr>
              <a:t> </a:t>
            </a:r>
            <a:r>
              <a:rPr lang="es-ES" dirty="0" err="1" smtClean="0">
                <a:sym typeface="Symbol" pitchFamily="18" charset="2"/>
              </a:rPr>
              <a:t>group</a:t>
            </a:r>
            <a:r>
              <a:rPr lang="es-ES" dirty="0" smtClean="0">
                <a:sym typeface="Symbol" pitchFamily="18" charset="2"/>
              </a:rPr>
              <a:t> </a:t>
            </a:r>
            <a:r>
              <a:rPr lang="es-ES" dirty="0" err="1" smtClean="0">
                <a:sym typeface="Symbol" pitchFamily="18" charset="2"/>
              </a:rPr>
              <a:t>including</a:t>
            </a:r>
            <a:r>
              <a:rPr lang="es-ES" dirty="0" smtClean="0">
                <a:sym typeface="Symbol" pitchFamily="18" charset="2"/>
              </a:rPr>
              <a:t> </a:t>
            </a:r>
            <a:r>
              <a:rPr lang="es-ES" dirty="0" err="1" smtClean="0">
                <a:sym typeface="Symbol" pitchFamily="18" charset="2"/>
              </a:rPr>
              <a:t>bioactive</a:t>
            </a:r>
            <a:r>
              <a:rPr lang="es-ES" dirty="0" smtClean="0">
                <a:sym typeface="Symbol" pitchFamily="18" charset="2"/>
              </a:rPr>
              <a:t> </a:t>
            </a:r>
            <a:r>
              <a:rPr lang="es-ES" dirty="0" err="1" smtClean="0">
                <a:sym typeface="Symbol" pitchFamily="18" charset="2"/>
              </a:rPr>
              <a:t>compounds</a:t>
            </a:r>
            <a:r>
              <a:rPr lang="es-ES" dirty="0" smtClean="0">
                <a:sym typeface="Symbol" pitchFamily="18" charset="2"/>
              </a:rPr>
              <a:t> </a:t>
            </a:r>
            <a:r>
              <a:rPr lang="es-ES" dirty="0" err="1" smtClean="0">
                <a:sym typeface="Symbol" pitchFamily="18" charset="2"/>
              </a:rPr>
              <a:t>such</a:t>
            </a:r>
            <a:r>
              <a:rPr lang="es-ES" dirty="0" smtClean="0">
                <a:sym typeface="Symbol" pitchFamily="18" charset="2"/>
              </a:rPr>
              <a:t> as phytosterols (</a:t>
            </a:r>
            <a:r>
              <a:rPr lang="es-ES" dirty="0" err="1" smtClean="0">
                <a:sym typeface="Symbol" pitchFamily="18" charset="2"/>
              </a:rPr>
              <a:t>mainly</a:t>
            </a:r>
            <a:r>
              <a:rPr lang="es-ES" dirty="0" smtClean="0">
                <a:sym typeface="Symbol" pitchFamily="18" charset="2"/>
              </a:rPr>
              <a:t> beta-</a:t>
            </a:r>
            <a:r>
              <a:rPr lang="es-ES" dirty="0" err="1" smtClean="0">
                <a:sym typeface="Symbol" pitchFamily="18" charset="2"/>
              </a:rPr>
              <a:t>sitosterol</a:t>
            </a:r>
            <a:r>
              <a:rPr lang="es-ES" dirty="0" smtClean="0">
                <a:sym typeface="Symbol" pitchFamily="18" charset="2"/>
              </a:rPr>
              <a:t>,</a:t>
            </a:r>
            <a:r>
              <a:rPr lang="es-ES" baseline="0" dirty="0" smtClean="0">
                <a:sym typeface="Symbol" pitchFamily="18" charset="2"/>
              </a:rPr>
              <a:t> </a:t>
            </a:r>
            <a:r>
              <a:rPr lang="es-ES" baseline="0" dirty="0" err="1" smtClean="0">
                <a:sym typeface="Symbol" pitchFamily="18" charset="2"/>
              </a:rPr>
              <a:t>campesterol</a:t>
            </a:r>
            <a:r>
              <a:rPr lang="es-ES" baseline="0" dirty="0" smtClean="0">
                <a:sym typeface="Symbol" pitchFamily="18" charset="2"/>
              </a:rPr>
              <a:t> and stigmasterol) </a:t>
            </a:r>
            <a:r>
              <a:rPr lang="es-ES" dirty="0" smtClean="0">
                <a:sym typeface="Symbol" pitchFamily="18" charset="2"/>
              </a:rPr>
              <a:t>and </a:t>
            </a:r>
            <a:r>
              <a:rPr lang="es-ES" dirty="0" err="1" smtClean="0">
                <a:sym typeface="Symbol" pitchFamily="18" charset="2"/>
              </a:rPr>
              <a:t>carotenoids</a:t>
            </a:r>
            <a:r>
              <a:rPr lang="es-ES" dirty="0" smtClean="0">
                <a:sym typeface="Symbol" pitchFamily="18" charset="2"/>
              </a:rPr>
              <a:t> (</a:t>
            </a:r>
            <a:r>
              <a:rPr lang="es-ES" dirty="0" err="1" smtClean="0">
                <a:sym typeface="Symbol" pitchFamily="18" charset="2"/>
              </a:rPr>
              <a:t>such</a:t>
            </a:r>
            <a:r>
              <a:rPr lang="es-ES" baseline="0" dirty="0" smtClean="0">
                <a:sym typeface="Symbol" pitchFamily="18" charset="2"/>
              </a:rPr>
              <a:t> as beta-</a:t>
            </a:r>
            <a:r>
              <a:rPr lang="es-ES" baseline="0" dirty="0" err="1" smtClean="0">
                <a:sym typeface="Symbol" pitchFamily="18" charset="2"/>
              </a:rPr>
              <a:t>cryptoxanthin</a:t>
            </a:r>
            <a:r>
              <a:rPr lang="es-ES" baseline="0" dirty="0" smtClean="0">
                <a:sym typeface="Symbol" pitchFamily="18" charset="2"/>
              </a:rPr>
              <a:t>)</a:t>
            </a:r>
            <a:r>
              <a:rPr lang="es-ES" dirty="0" smtClean="0">
                <a:sym typeface="Symbol" pitchFamily="18" charset="2"/>
              </a:rPr>
              <a:t>.</a:t>
            </a:r>
          </a:p>
          <a:p>
            <a:pPr algn="just" eaLnBrk="1" hangingPunct="1"/>
            <a:endParaRPr lang="es-ES" dirty="0" smtClean="0">
              <a:sym typeface="Symbol" pitchFamily="18" charset="2"/>
            </a:endParaRPr>
          </a:p>
          <a:p>
            <a:pPr algn="just" eaLnBrk="1" hangingPunct="1"/>
            <a:r>
              <a:rPr lang="es-ES" dirty="0" smtClean="0">
                <a:sym typeface="Symbol" pitchFamily="18" charset="2"/>
              </a:rPr>
              <a:t> </a:t>
            </a:r>
          </a:p>
          <a:p>
            <a:pPr algn="just" eaLnBrk="1" hangingPunct="1"/>
            <a:endParaRPr lang="es-ES" dirty="0" smtClean="0">
              <a:sym typeface="Symbol" pitchFamily="18" charset="2"/>
            </a:endParaRPr>
          </a:p>
          <a:p>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8</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latin typeface="Times New Roman" pitchFamily="18" charset="0"/>
                <a:cs typeface="Times New Roman" pitchFamily="18" charset="0"/>
              </a:rPr>
              <a:t>Why</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these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compounds</a:t>
            </a:r>
            <a:r>
              <a:rPr lang="es-ES" dirty="0" smtClean="0">
                <a:latin typeface="Times New Roman" pitchFamily="18" charset="0"/>
                <a:cs typeface="Times New Roman" pitchFamily="18" charset="0"/>
              </a:rPr>
              <a:t>?</a:t>
            </a:r>
          </a:p>
          <a:p>
            <a:endParaRPr lang="es-ES" dirty="0" smtClean="0">
              <a:latin typeface="Times New Roman" pitchFamily="18" charset="0"/>
              <a:cs typeface="Times New Roman" pitchFamily="18" charset="0"/>
            </a:endParaRPr>
          </a:p>
          <a:p>
            <a:r>
              <a:rPr lang="es-ES" dirty="0" err="1" smtClean="0">
                <a:latin typeface="Times New Roman" pitchFamily="18" charset="0"/>
                <a:cs typeface="Times New Roman" pitchFamily="18" charset="0"/>
              </a:rPr>
              <a:t>Because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they</a:t>
            </a:r>
            <a:r>
              <a:rPr lang="es-ES" baseline="0" dirty="0" smtClean="0">
                <a:latin typeface="Times New Roman" pitchFamily="18" charset="0"/>
                <a:cs typeface="Times New Roman" pitchFamily="18" charset="0"/>
              </a:rPr>
              <a:t> are </a:t>
            </a:r>
            <a:r>
              <a:rPr lang="es-ES" baseline="0" dirty="0" err="1" smtClean="0">
                <a:latin typeface="Times New Roman" pitchFamily="18" charset="0"/>
                <a:cs typeface="Times New Roman" pitchFamily="18" charset="0"/>
              </a:rPr>
              <a:t>being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subject</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research</a:t>
            </a:r>
            <a:r>
              <a:rPr lang="es-ES" baseline="0" dirty="0" smtClean="0">
                <a:latin typeface="Times New Roman" pitchFamily="18" charset="0"/>
                <a:cs typeface="Times New Roman" pitchFamily="18" charset="0"/>
              </a:rPr>
              <a:t> in a </a:t>
            </a:r>
            <a:r>
              <a:rPr lang="es-ES" baseline="0" dirty="0" err="1" smtClean="0">
                <a:latin typeface="Times New Roman" pitchFamily="18" charset="0"/>
                <a:cs typeface="Times New Roman" pitchFamily="18" charset="0"/>
              </a:rPr>
              <a:t>Spanish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National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Research</a:t>
            </a:r>
            <a:r>
              <a:rPr lang="es-ES" baseline="0" dirty="0" smtClean="0">
                <a:latin typeface="Times New Roman" pitchFamily="18" charset="0"/>
                <a:cs typeface="Times New Roman" pitchFamily="18" charset="0"/>
              </a:rPr>
              <a:t> Project </a:t>
            </a:r>
            <a:r>
              <a:rPr lang="es-ES" baseline="0" dirty="0" err="1" smtClean="0">
                <a:latin typeface="Times New Roman" pitchFamily="18" charset="0"/>
                <a:cs typeface="Times New Roman" pitchFamily="18" charset="0"/>
              </a:rPr>
              <a:t>performed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by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Bionutest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group</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University</a:t>
            </a:r>
            <a:r>
              <a:rPr lang="es-ES" baseline="0" dirty="0" smtClean="0">
                <a:latin typeface="Times New Roman" pitchFamily="18" charset="0"/>
                <a:cs typeface="Times New Roman" pitchFamily="18" charset="0"/>
              </a:rPr>
              <a:t> of Valencia and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Hospital Puerta de Hierro in Madrid. </a:t>
            </a:r>
          </a:p>
          <a:p>
            <a:endParaRPr lang="es-ES" baseline="0" dirty="0" smtClean="0">
              <a:latin typeface="Times New Roman" pitchFamily="18" charset="0"/>
              <a:cs typeface="Times New Roman" pitchFamily="18" charset="0"/>
            </a:endParaRPr>
          </a:p>
          <a:p>
            <a:r>
              <a:rPr lang="es-ES" baseline="0" dirty="0" err="1" smtClean="0">
                <a:latin typeface="Times New Roman" pitchFamily="18" charset="0"/>
                <a:cs typeface="Times New Roman" pitchFamily="18" charset="0"/>
              </a:rPr>
              <a:t>These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compounds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have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shown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health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benefits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related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bone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modelling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markers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formation</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resorption</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decrease</a:t>
            </a:r>
            <a:r>
              <a:rPr lang="es-ES" baseline="0" dirty="0" smtClean="0">
                <a:latin typeface="Times New Roman" pitchFamily="18" charset="0"/>
                <a:cs typeface="Times New Roman" pitchFamily="18" charset="0"/>
              </a:rPr>
              <a:t> in cardiovascular </a:t>
            </a:r>
            <a:r>
              <a:rPr lang="es-ES" baseline="0" dirty="0" err="1" smtClean="0">
                <a:latin typeface="Times New Roman" pitchFamily="18" charset="0"/>
                <a:cs typeface="Times New Roman" pitchFamily="18" charset="0"/>
              </a:rPr>
              <a:t>risk</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hypocholesterolemic</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effect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but</a:t>
            </a:r>
            <a:r>
              <a:rPr lang="es-ES" baseline="0" dirty="0" smtClean="0">
                <a:latin typeface="Times New Roman" pitchFamily="18" charset="0"/>
                <a:cs typeface="Times New Roman" pitchFamily="18" charset="0"/>
              </a:rPr>
              <a:t>…</a:t>
            </a:r>
          </a:p>
          <a:p>
            <a:endParaRPr lang="es-ES" baseline="0" dirty="0" smtClean="0">
              <a:latin typeface="Times New Roman" pitchFamily="18" charset="0"/>
              <a:cs typeface="Times New Roman" pitchFamily="18" charset="0"/>
            </a:endParaRPr>
          </a:p>
          <a:p>
            <a:r>
              <a:rPr lang="es-ES" baseline="0" dirty="0" err="1" smtClean="0">
                <a:latin typeface="Times New Roman" pitchFamily="18" charset="0"/>
                <a:cs typeface="Times New Roman" pitchFamily="18" charset="0"/>
              </a:rPr>
              <a:t>What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about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combined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action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against</a:t>
            </a:r>
            <a:r>
              <a:rPr lang="es-ES" baseline="0" dirty="0" smtClean="0">
                <a:latin typeface="Times New Roman" pitchFamily="18" charset="0"/>
                <a:cs typeface="Times New Roman" pitchFamily="18" charset="0"/>
              </a:rPr>
              <a:t> colon </a:t>
            </a:r>
            <a:r>
              <a:rPr lang="es-ES" baseline="0" dirty="0" err="1" smtClean="0">
                <a:latin typeface="Times New Roman" pitchFamily="18" charset="0"/>
                <a:cs typeface="Times New Roman" pitchFamily="18" charset="0"/>
              </a:rPr>
              <a:t>cancer</a:t>
            </a:r>
            <a:r>
              <a:rPr lang="es-ES" baseline="0" dirty="0" smtClean="0">
                <a:latin typeface="Times New Roman" pitchFamily="18" charset="0"/>
                <a:cs typeface="Times New Roman" pitchFamily="18" charset="0"/>
              </a:rPr>
              <a:t>?</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9</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just"/>
            <a:r>
              <a:rPr lang="en-US" sz="1200" kern="1200" baseline="0" dirty="0" smtClean="0">
                <a:solidFill>
                  <a:schemeClr val="tx1"/>
                </a:solidFill>
                <a:latin typeface="+mn-lt"/>
                <a:ea typeface="+mn-ea"/>
                <a:cs typeface="+mn-cs"/>
              </a:rPr>
              <a:t>The mechanisms underlying the anticancer and/or cancer </a:t>
            </a:r>
            <a:r>
              <a:rPr lang="en-US" sz="1200" kern="1200" baseline="0" dirty="0" err="1" smtClean="0">
                <a:solidFill>
                  <a:schemeClr val="tx1"/>
                </a:solidFill>
                <a:latin typeface="+mn-lt"/>
                <a:ea typeface="+mn-ea"/>
                <a:cs typeface="+mn-cs"/>
              </a:rPr>
              <a:t>chemopreventive</a:t>
            </a:r>
            <a:r>
              <a:rPr lang="en-US" sz="1200" kern="1200" baseline="0" dirty="0" smtClean="0">
                <a:solidFill>
                  <a:schemeClr val="tx1"/>
                </a:solidFill>
                <a:latin typeface="+mn-lt"/>
                <a:ea typeface="+mn-ea"/>
                <a:cs typeface="+mn-cs"/>
              </a:rPr>
              <a:t> activities of phytosterols and </a:t>
            </a:r>
            <a:r>
              <a:rPr lang="en-US" sz="1200" kern="1200" baseline="0" dirty="0" err="1" smtClean="0">
                <a:solidFill>
                  <a:schemeClr val="tx1"/>
                </a:solidFill>
                <a:latin typeface="+mn-lt"/>
                <a:ea typeface="+mn-ea"/>
                <a:cs typeface="+mn-cs"/>
              </a:rPr>
              <a:t>carotenoids</a:t>
            </a:r>
            <a:r>
              <a:rPr lang="en-US" sz="1200" kern="1200" baseline="0" dirty="0" smtClean="0">
                <a:solidFill>
                  <a:schemeClr val="tx1"/>
                </a:solidFill>
                <a:latin typeface="+mn-lt"/>
                <a:ea typeface="+mn-ea"/>
                <a:cs typeface="+mn-cs"/>
              </a:rPr>
              <a:t> may involve changes in pathways leading to cell growth or cell death. These mechanisms include, among others, regulatory mechanisms of cell cycle progression, </a:t>
            </a:r>
            <a:r>
              <a:rPr lang="es-ES" sz="1200" kern="1200" baseline="0" dirty="0" err="1" smtClean="0">
                <a:solidFill>
                  <a:schemeClr val="tx1"/>
                </a:solidFill>
                <a:latin typeface="+mn-lt"/>
                <a:ea typeface="+mn-ea"/>
                <a:cs typeface="+mn-cs"/>
              </a:rPr>
              <a:t>cell</a:t>
            </a:r>
            <a:r>
              <a:rPr lang="es-ES" sz="1200" kern="1200" baseline="0" dirty="0" smtClean="0">
                <a:solidFill>
                  <a:schemeClr val="tx1"/>
                </a:solidFill>
                <a:latin typeface="+mn-lt"/>
                <a:ea typeface="+mn-ea"/>
                <a:cs typeface="+mn-cs"/>
              </a:rPr>
              <a:t> </a:t>
            </a:r>
            <a:r>
              <a:rPr lang="es-ES" sz="1200" kern="1200" baseline="0" dirty="0" err="1" smtClean="0">
                <a:solidFill>
                  <a:schemeClr val="tx1"/>
                </a:solidFill>
                <a:latin typeface="+mn-lt"/>
                <a:ea typeface="+mn-ea"/>
                <a:cs typeface="+mn-cs"/>
              </a:rPr>
              <a:t>differentiation</a:t>
            </a:r>
            <a:r>
              <a:rPr lang="es-ES" sz="1200" kern="1200" baseline="0" dirty="0" smtClean="0">
                <a:solidFill>
                  <a:schemeClr val="tx1"/>
                </a:solidFill>
                <a:latin typeface="+mn-lt"/>
                <a:ea typeface="+mn-ea"/>
                <a:cs typeface="+mn-cs"/>
              </a:rPr>
              <a:t> and apoptosis; </a:t>
            </a:r>
            <a:r>
              <a:rPr lang="en-US" baseline="0" dirty="0" smtClean="0">
                <a:latin typeface="Times New Roman" pitchFamily="18" charset="0"/>
                <a:cs typeface="Times New Roman" pitchFamily="18" charset="0"/>
              </a:rPr>
              <a:t>or even, </a:t>
            </a:r>
            <a:r>
              <a:rPr lang="en-US" sz="1200" kern="1200" baseline="0" dirty="0" smtClean="0">
                <a:solidFill>
                  <a:schemeClr val="tx1"/>
                </a:solidFill>
                <a:latin typeface="+mn-lt"/>
                <a:ea typeface="+mn-ea"/>
                <a:cs typeface="+mn-cs"/>
              </a:rPr>
              <a:t>increase in the activity of antioxidant enzymes and thereby reduction of oxidative stress.</a:t>
            </a:r>
          </a:p>
          <a:p>
            <a:pPr algn="just"/>
            <a:endParaRPr lang="en-US" sz="1200" kern="1200" baseline="0" dirty="0" smtClean="0">
              <a:solidFill>
                <a:schemeClr val="tx1"/>
              </a:solidFill>
              <a:latin typeface="+mn-lt"/>
              <a:ea typeface="+mn-ea"/>
              <a:cs typeface="+mn-cs"/>
            </a:endParaRPr>
          </a:p>
          <a:p>
            <a:pPr algn="just"/>
            <a:r>
              <a:rPr lang="en-US" sz="1200" kern="1200" baseline="0" dirty="0" smtClean="0">
                <a:solidFill>
                  <a:schemeClr val="tx1"/>
                </a:solidFill>
                <a:latin typeface="+mn-lt"/>
                <a:ea typeface="+mn-ea"/>
                <a:cs typeface="+mn-cs"/>
              </a:rPr>
              <a:t>However, their action in colon cancer cells are not fully elucidated and have received comparatively little attention than their known effects in bone health and cholesterol-lowering properties.</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10</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just" eaLnBrk="1" hangingPunct="1"/>
            <a:r>
              <a:rPr lang="es-ES" dirty="0" err="1" smtClean="0"/>
              <a:t>Based</a:t>
            </a:r>
            <a:r>
              <a:rPr lang="es-ES" dirty="0" smtClean="0"/>
              <a:t> </a:t>
            </a:r>
            <a:r>
              <a:rPr lang="es-ES" dirty="0" err="1" smtClean="0"/>
              <a:t>on</a:t>
            </a:r>
            <a:r>
              <a:rPr lang="es-ES" dirty="0" smtClean="0"/>
              <a:t> </a:t>
            </a:r>
            <a:r>
              <a:rPr lang="es-ES" dirty="0" err="1" smtClean="0"/>
              <a:t>the</a:t>
            </a:r>
            <a:r>
              <a:rPr lang="es-ES" dirty="0" smtClean="0"/>
              <a:t> </a:t>
            </a:r>
            <a:r>
              <a:rPr lang="es-ES" dirty="0" err="1" smtClean="0"/>
              <a:t>background</a:t>
            </a:r>
            <a:r>
              <a:rPr lang="es-ES" dirty="0" smtClean="0"/>
              <a:t> </a:t>
            </a:r>
            <a:r>
              <a:rPr lang="es-ES" dirty="0" err="1" smtClean="0"/>
              <a:t>presented</a:t>
            </a:r>
            <a:r>
              <a:rPr lang="es-ES" dirty="0" smtClean="0"/>
              <a:t>, </a:t>
            </a:r>
            <a:r>
              <a:rPr lang="es-ES" dirty="0" err="1" smtClean="0"/>
              <a:t>the</a:t>
            </a:r>
            <a:r>
              <a:rPr lang="es-ES" dirty="0" smtClean="0"/>
              <a:t> </a:t>
            </a:r>
            <a:r>
              <a:rPr lang="es-ES" dirty="0" err="1" smtClean="0"/>
              <a:t>main</a:t>
            </a:r>
            <a:r>
              <a:rPr lang="es-ES" dirty="0" smtClean="0"/>
              <a:t> </a:t>
            </a:r>
            <a:r>
              <a:rPr lang="es-ES" dirty="0" err="1" smtClean="0"/>
              <a:t>objectives</a:t>
            </a:r>
            <a:r>
              <a:rPr lang="es-ES" dirty="0" smtClean="0"/>
              <a:t> of </a:t>
            </a:r>
            <a:r>
              <a:rPr lang="es-ES" dirty="0" err="1" smtClean="0"/>
              <a:t>the</a:t>
            </a:r>
            <a:r>
              <a:rPr lang="es-ES" dirty="0" smtClean="0"/>
              <a:t> </a:t>
            </a:r>
            <a:r>
              <a:rPr lang="es-ES" dirty="0" err="1" smtClean="0"/>
              <a:t>present</a:t>
            </a:r>
            <a:r>
              <a:rPr lang="es-ES" dirty="0" smtClean="0"/>
              <a:t> </a:t>
            </a:r>
            <a:r>
              <a:rPr lang="es-ES" dirty="0" err="1" smtClean="0"/>
              <a:t>study</a:t>
            </a:r>
            <a:r>
              <a:rPr lang="es-ES" dirty="0" smtClean="0"/>
              <a:t> </a:t>
            </a:r>
            <a:r>
              <a:rPr lang="es-ES" dirty="0" err="1" smtClean="0"/>
              <a:t>were</a:t>
            </a:r>
            <a:r>
              <a:rPr lang="es-ES" dirty="0" smtClean="0"/>
              <a:t>:</a:t>
            </a:r>
          </a:p>
          <a:p>
            <a:pPr algn="just" eaLnBrk="1" hangingPunct="1"/>
            <a:endParaRPr lang="es-ES" dirty="0" smtClean="0"/>
          </a:p>
          <a:p>
            <a:pPr algn="just" eaLnBrk="1" hangingPunct="1"/>
            <a:r>
              <a:rPr lang="es-ES" dirty="0" err="1" smtClean="0"/>
              <a:t>First</a:t>
            </a:r>
            <a:r>
              <a:rPr lang="es-ES" dirty="0" smtClean="0"/>
              <a:t>, </a:t>
            </a:r>
            <a:r>
              <a:rPr lang="es-ES" dirty="0" err="1" smtClean="0"/>
              <a:t>to</a:t>
            </a:r>
            <a:r>
              <a:rPr lang="es-ES" dirty="0" smtClean="0"/>
              <a:t> </a:t>
            </a:r>
            <a:r>
              <a:rPr lang="es-ES" dirty="0" err="1" smtClean="0"/>
              <a:t>evaluate</a:t>
            </a:r>
            <a:r>
              <a:rPr lang="es-ES" dirty="0" smtClean="0"/>
              <a:t> </a:t>
            </a:r>
            <a:r>
              <a:rPr lang="es-ES" dirty="0" err="1" smtClean="0"/>
              <a:t>the</a:t>
            </a:r>
            <a:r>
              <a:rPr lang="es-ES" dirty="0" smtClean="0"/>
              <a:t> </a:t>
            </a:r>
            <a:r>
              <a:rPr lang="es-ES" dirty="0" err="1" smtClean="0"/>
              <a:t>antiproliferative</a:t>
            </a:r>
            <a:r>
              <a:rPr lang="es-ES" dirty="0" smtClean="0"/>
              <a:t> </a:t>
            </a:r>
            <a:r>
              <a:rPr lang="es-ES" dirty="0" err="1" smtClean="0"/>
              <a:t>activity</a:t>
            </a:r>
            <a:r>
              <a:rPr lang="es-ES" dirty="0" smtClean="0"/>
              <a:t> of </a:t>
            </a:r>
            <a:r>
              <a:rPr lang="es-ES" dirty="0" err="1" smtClean="0"/>
              <a:t>main</a:t>
            </a:r>
            <a:r>
              <a:rPr lang="es-ES" dirty="0" smtClean="0"/>
              <a:t> </a:t>
            </a:r>
            <a:r>
              <a:rPr lang="es-ES" dirty="0" err="1" smtClean="0"/>
              <a:t>dietary</a:t>
            </a:r>
            <a:r>
              <a:rPr lang="es-ES" dirty="0" smtClean="0"/>
              <a:t> phytosterols and/</a:t>
            </a:r>
            <a:r>
              <a:rPr lang="es-ES" dirty="0" err="1" smtClean="0"/>
              <a:t>or</a:t>
            </a:r>
            <a:r>
              <a:rPr lang="es-ES" baseline="0" dirty="0" smtClean="0"/>
              <a:t> </a:t>
            </a:r>
            <a:r>
              <a:rPr lang="el-GR" baseline="0" dirty="0" smtClean="0">
                <a:latin typeface="Calibri"/>
              </a:rPr>
              <a:t>β</a:t>
            </a:r>
            <a:r>
              <a:rPr lang="es-ES" baseline="0" dirty="0" smtClean="0">
                <a:latin typeface="Calibri"/>
              </a:rPr>
              <a:t>-</a:t>
            </a:r>
            <a:r>
              <a:rPr lang="es-ES" baseline="0" dirty="0" err="1" smtClean="0">
                <a:latin typeface="Calibri"/>
              </a:rPr>
              <a:t>cryptoxanthin</a:t>
            </a:r>
            <a:r>
              <a:rPr lang="es-ES" baseline="0" dirty="0" smtClean="0">
                <a:latin typeface="Calibri"/>
              </a:rPr>
              <a:t> (</a:t>
            </a:r>
            <a:r>
              <a:rPr lang="es-ES" baseline="0" dirty="0" err="1" smtClean="0">
                <a:latin typeface="Calibri"/>
              </a:rPr>
              <a:t>alone</a:t>
            </a:r>
            <a:r>
              <a:rPr lang="es-ES" baseline="0" dirty="0" smtClean="0">
                <a:latin typeface="Calibri"/>
              </a:rPr>
              <a:t> </a:t>
            </a:r>
            <a:r>
              <a:rPr lang="es-ES" baseline="0" dirty="0" err="1" smtClean="0">
                <a:latin typeface="Calibri"/>
              </a:rPr>
              <a:t>or</a:t>
            </a:r>
            <a:r>
              <a:rPr lang="es-ES" baseline="0" dirty="0" smtClean="0">
                <a:latin typeface="Calibri"/>
              </a:rPr>
              <a:t> in </a:t>
            </a:r>
            <a:r>
              <a:rPr lang="es-ES" baseline="0" dirty="0" err="1" smtClean="0">
                <a:latin typeface="Calibri"/>
              </a:rPr>
              <a:t>combination</a:t>
            </a:r>
            <a:r>
              <a:rPr lang="es-ES" baseline="0" dirty="0" smtClean="0">
                <a:latin typeface="Calibri"/>
              </a:rPr>
              <a:t>) </a:t>
            </a:r>
            <a:r>
              <a:rPr lang="es-ES" dirty="0" err="1" smtClean="0"/>
              <a:t>against</a:t>
            </a:r>
            <a:r>
              <a:rPr lang="es-ES" dirty="0" smtClean="0"/>
              <a:t> a colon </a:t>
            </a:r>
            <a:r>
              <a:rPr lang="es-ES" dirty="0" err="1" smtClean="0"/>
              <a:t>cancer</a:t>
            </a:r>
            <a:r>
              <a:rPr lang="es-ES" dirty="0" smtClean="0"/>
              <a:t> </a:t>
            </a:r>
            <a:r>
              <a:rPr lang="es-ES" dirty="0" err="1" smtClean="0"/>
              <a:t>cell</a:t>
            </a:r>
            <a:r>
              <a:rPr lang="es-ES" dirty="0" smtClean="0"/>
              <a:t> line.</a:t>
            </a:r>
          </a:p>
          <a:p>
            <a:pPr algn="just" eaLnBrk="1" hangingPunct="1"/>
            <a:endParaRPr lang="es-ES" dirty="0" smtClean="0"/>
          </a:p>
          <a:p>
            <a:pPr algn="just" eaLnBrk="1" hangingPunct="1"/>
            <a:r>
              <a:rPr lang="es-ES" dirty="0" smtClean="0"/>
              <a:t>And, </a:t>
            </a:r>
            <a:r>
              <a:rPr lang="es-ES" dirty="0" err="1" smtClean="0"/>
              <a:t>second</a:t>
            </a:r>
            <a:r>
              <a:rPr lang="es-ES" dirty="0" smtClean="0"/>
              <a:t>, </a:t>
            </a:r>
            <a:r>
              <a:rPr lang="es-ES" dirty="0" err="1" smtClean="0"/>
              <a:t>to</a:t>
            </a:r>
            <a:r>
              <a:rPr lang="es-ES" dirty="0" smtClean="0"/>
              <a:t> </a:t>
            </a:r>
            <a:r>
              <a:rPr lang="es-ES" dirty="0" err="1" smtClean="0"/>
              <a:t>unravel</a:t>
            </a:r>
            <a:r>
              <a:rPr lang="es-ES" dirty="0" smtClean="0"/>
              <a:t> </a:t>
            </a:r>
            <a:r>
              <a:rPr lang="es-ES" dirty="0" err="1" smtClean="0"/>
              <a:t>the</a:t>
            </a:r>
            <a:r>
              <a:rPr lang="es-ES" dirty="0" smtClean="0"/>
              <a:t> </a:t>
            </a:r>
            <a:r>
              <a:rPr lang="es-ES" dirty="0" err="1" smtClean="0"/>
              <a:t>biochemical</a:t>
            </a:r>
            <a:r>
              <a:rPr lang="es-ES" dirty="0" smtClean="0"/>
              <a:t> and</a:t>
            </a:r>
            <a:r>
              <a:rPr lang="es-ES" baseline="0" dirty="0" smtClean="0"/>
              <a:t> molecular </a:t>
            </a:r>
            <a:r>
              <a:rPr lang="es-ES" baseline="0" dirty="0" err="1" smtClean="0"/>
              <a:t>mechanisms</a:t>
            </a:r>
            <a:r>
              <a:rPr lang="es-ES" baseline="0" dirty="0" smtClean="0"/>
              <a:t> </a:t>
            </a:r>
            <a:r>
              <a:rPr lang="es-ES" baseline="0" dirty="0" err="1" smtClean="0"/>
              <a:t>involved</a:t>
            </a:r>
            <a:r>
              <a:rPr lang="es-ES" dirty="0" smtClean="0"/>
              <a:t> in </a:t>
            </a:r>
            <a:r>
              <a:rPr lang="es-ES" dirty="0" err="1" smtClean="0"/>
              <a:t>their</a:t>
            </a:r>
            <a:r>
              <a:rPr lang="es-ES" dirty="0" smtClean="0"/>
              <a:t> </a:t>
            </a:r>
            <a:r>
              <a:rPr lang="es-ES" dirty="0" err="1" smtClean="0"/>
              <a:t>possible</a:t>
            </a:r>
            <a:r>
              <a:rPr lang="es-ES" dirty="0" smtClean="0"/>
              <a:t> </a:t>
            </a:r>
            <a:r>
              <a:rPr lang="es-ES" dirty="0" err="1" smtClean="0"/>
              <a:t>antiproliferative</a:t>
            </a:r>
            <a:r>
              <a:rPr lang="es-ES" dirty="0" smtClean="0"/>
              <a:t> </a:t>
            </a:r>
            <a:r>
              <a:rPr lang="es-ES" dirty="0" err="1" smtClean="0"/>
              <a:t>activity</a:t>
            </a:r>
            <a:r>
              <a:rPr lang="es-ES" dirty="0" smtClean="0"/>
              <a:t>.</a:t>
            </a:r>
          </a:p>
          <a:p>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11</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just"/>
            <a:r>
              <a:rPr lang="es-ES" dirty="0" smtClean="0">
                <a:latin typeface="Times New Roman" pitchFamily="18" charset="0"/>
                <a:cs typeface="Times New Roman" pitchFamily="18" charset="0"/>
              </a:rPr>
              <a:t>Colon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cancer</a:t>
            </a:r>
            <a:r>
              <a:rPr lang="es-ES" baseline="0" dirty="0" smtClean="0">
                <a:latin typeface="Times New Roman" pitchFamily="18" charset="0"/>
                <a:cs typeface="Times New Roman" pitchFamily="18" charset="0"/>
              </a:rPr>
              <a:t> Caco-2 </a:t>
            </a:r>
            <a:r>
              <a:rPr lang="es-ES" baseline="0" dirty="0" err="1" smtClean="0">
                <a:latin typeface="Times New Roman" pitchFamily="18" charset="0"/>
                <a:cs typeface="Times New Roman" pitchFamily="18" charset="0"/>
              </a:rPr>
              <a:t>cells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were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treated</a:t>
            </a:r>
            <a:r>
              <a:rPr lang="es-ES" baseline="0" dirty="0" smtClean="0">
                <a:latin typeface="Times New Roman" pitchFamily="18" charset="0"/>
                <a:cs typeface="Times New Roman" pitchFamily="18" charset="0"/>
              </a:rPr>
              <a:t> 24 h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beta-</a:t>
            </a:r>
            <a:r>
              <a:rPr lang="es-ES" baseline="0" dirty="0" err="1" smtClean="0">
                <a:latin typeface="Times New Roman" pitchFamily="18" charset="0"/>
                <a:cs typeface="Times New Roman" pitchFamily="18" charset="0"/>
              </a:rPr>
              <a:t>cryptoxanthin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main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dietary</a:t>
            </a:r>
            <a:r>
              <a:rPr lang="es-ES" baseline="0" dirty="0" smtClean="0">
                <a:latin typeface="Times New Roman" pitchFamily="18" charset="0"/>
                <a:cs typeface="Times New Roman" pitchFamily="18" charset="0"/>
              </a:rPr>
              <a:t> phytosterols (beta-</a:t>
            </a:r>
            <a:r>
              <a:rPr lang="es-ES" baseline="0" dirty="0" err="1" smtClean="0">
                <a:latin typeface="Times New Roman" pitchFamily="18" charset="0"/>
                <a:cs typeface="Times New Roman" pitchFamily="18" charset="0"/>
              </a:rPr>
              <a:t>sitosterol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campesterol</a:t>
            </a:r>
            <a:r>
              <a:rPr lang="es-ES" baseline="0" dirty="0" smtClean="0">
                <a:latin typeface="Times New Roman" pitchFamily="18" charset="0"/>
                <a:cs typeface="Times New Roman" pitchFamily="18" charset="0"/>
              </a:rPr>
              <a:t> and stigmasterol) </a:t>
            </a:r>
            <a:r>
              <a:rPr lang="es-ES" baseline="0" dirty="0" err="1" smtClean="0">
                <a:latin typeface="Times New Roman" pitchFamily="18" charset="0"/>
                <a:cs typeface="Times New Roman" pitchFamily="18" charset="0"/>
              </a:rPr>
              <a:t>alone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or</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combination</a:t>
            </a:r>
            <a:r>
              <a:rPr lang="es-ES" baseline="0" dirty="0" smtClean="0">
                <a:latin typeface="Times New Roman" pitchFamily="18" charset="0"/>
                <a:cs typeface="Times New Roman" pitchFamily="18" charset="0"/>
              </a:rPr>
              <a:t> at </a:t>
            </a:r>
            <a:r>
              <a:rPr lang="es-ES" baseline="0" dirty="0" err="1" smtClean="0">
                <a:latin typeface="Times New Roman" pitchFamily="18" charset="0"/>
                <a:cs typeface="Times New Roman" pitchFamily="18" charset="0"/>
              </a:rPr>
              <a:t>concentrations</a:t>
            </a:r>
            <a:r>
              <a:rPr lang="es-ES" baseline="0" dirty="0" smtClean="0">
                <a:latin typeface="Times New Roman" pitchFamily="18" charset="0"/>
                <a:cs typeface="Times New Roman" pitchFamily="18" charset="0"/>
              </a:rPr>
              <a:t> compatible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physiological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serum</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concentrations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based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previous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studies</a:t>
            </a:r>
            <a:r>
              <a:rPr lang="es-ES" baseline="0" dirty="0" smtClean="0">
                <a:latin typeface="Times New Roman" pitchFamily="18" charset="0"/>
                <a:cs typeface="Times New Roman" pitchFamily="18" charset="0"/>
              </a:rPr>
              <a:t>.</a:t>
            </a:r>
          </a:p>
          <a:p>
            <a:pPr algn="just"/>
            <a:endParaRPr lang="es-ES" baseline="0" dirty="0" smtClean="0">
              <a:latin typeface="Times New Roman" pitchFamily="18" charset="0"/>
              <a:cs typeface="Times New Roman" pitchFamily="18" charset="0"/>
            </a:endParaRPr>
          </a:p>
          <a:p>
            <a:pPr algn="just"/>
            <a:r>
              <a:rPr lang="es-ES" baseline="0" dirty="0" err="1" smtClean="0">
                <a:latin typeface="Times New Roman" pitchFamily="18" charset="0"/>
                <a:cs typeface="Times New Roman" pitchFamily="18" charset="0"/>
              </a:rPr>
              <a:t>Different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biochemical</a:t>
            </a:r>
            <a:r>
              <a:rPr lang="es-ES" baseline="0" dirty="0" smtClean="0">
                <a:latin typeface="Times New Roman" pitchFamily="18" charset="0"/>
                <a:cs typeface="Times New Roman" pitchFamily="18" charset="0"/>
              </a:rPr>
              <a:t> and molecular </a:t>
            </a:r>
            <a:r>
              <a:rPr lang="es-ES" baseline="0" dirty="0" err="1" smtClean="0">
                <a:latin typeface="Times New Roman" pitchFamily="18" charset="0"/>
                <a:cs typeface="Times New Roman" pitchFamily="18" charset="0"/>
              </a:rPr>
              <a:t>parameters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were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analyzed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involving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spectrophotometric</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flow</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cytometry</a:t>
            </a:r>
            <a:r>
              <a:rPr lang="es-ES" baseline="0" dirty="0" smtClean="0">
                <a:latin typeface="Times New Roman" pitchFamily="18" charset="0"/>
                <a:cs typeface="Times New Roman" pitchFamily="18" charset="0"/>
              </a:rPr>
              <a:t> and Western </a:t>
            </a:r>
            <a:r>
              <a:rPr lang="es-ES" baseline="0" dirty="0" err="1" smtClean="0">
                <a:latin typeface="Times New Roman" pitchFamily="18" charset="0"/>
                <a:cs typeface="Times New Roman" pitchFamily="18" charset="0"/>
              </a:rPr>
              <a:t>blot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analysis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check</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antiproliferative</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apoptotic</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mechanisms</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compounds</a:t>
            </a:r>
            <a:r>
              <a:rPr lang="es-ES" baseline="0" dirty="0" smtClean="0">
                <a:latin typeface="Times New Roman" pitchFamily="18" charset="0"/>
                <a:cs typeface="Times New Roman" pitchFamily="18" charset="0"/>
              </a:rPr>
              <a:t>.</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12</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just"/>
            <a:r>
              <a:rPr lang="es-ES" dirty="0" smtClean="0">
                <a:latin typeface="Times New Roman" pitchFamily="18" charset="0"/>
                <a:cs typeface="Times New Roman" pitchFamily="18" charset="0"/>
              </a:rPr>
              <a:t>As </a:t>
            </a:r>
            <a:r>
              <a:rPr lang="es-ES" dirty="0" err="1" smtClean="0">
                <a:latin typeface="Times New Roman" pitchFamily="18" charset="0"/>
                <a:cs typeface="Times New Roman" pitchFamily="18" charset="0"/>
              </a:rPr>
              <a:t>it</a:t>
            </a:r>
            <a:r>
              <a:rPr lang="es-ES" dirty="0" smtClean="0">
                <a:latin typeface="Times New Roman" pitchFamily="18" charset="0"/>
                <a:cs typeface="Times New Roman" pitchFamily="18" charset="0"/>
              </a:rPr>
              <a:t> can </a:t>
            </a:r>
            <a:r>
              <a:rPr lang="es-ES" dirty="0" err="1" smtClean="0">
                <a:latin typeface="Times New Roman" pitchFamily="18" charset="0"/>
                <a:cs typeface="Times New Roman" pitchFamily="18" charset="0"/>
              </a:rPr>
              <a:t>be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observed</a:t>
            </a:r>
            <a:r>
              <a:rPr lang="es-ES" dirty="0" smtClean="0">
                <a:latin typeface="Times New Roman" pitchFamily="18" charset="0"/>
                <a:cs typeface="Times New Roman" pitchFamily="18" charset="0"/>
              </a:rPr>
              <a:t> in </a:t>
            </a:r>
            <a:r>
              <a:rPr lang="es-ES" dirty="0" err="1" smtClean="0">
                <a:latin typeface="Times New Roman" pitchFamily="18" charset="0"/>
                <a:cs typeface="Times New Roman" pitchFamily="18" charset="0"/>
              </a:rPr>
              <a:t>the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graphic</a:t>
            </a:r>
            <a:r>
              <a:rPr lang="es-ES" dirty="0" smtClean="0">
                <a:latin typeface="Times New Roman" pitchFamily="18" charset="0"/>
                <a:cs typeface="Times New Roman" pitchFamily="18" charset="0"/>
              </a:rPr>
              <a:t> of</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cell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viability</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all</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the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treatments</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displayed</a:t>
            </a:r>
            <a:r>
              <a:rPr lang="es-ES" dirty="0" smtClean="0">
                <a:latin typeface="Times New Roman" pitchFamily="18" charset="0"/>
                <a:cs typeface="Times New Roman" pitchFamily="18" charset="0"/>
              </a:rPr>
              <a:t> a </a:t>
            </a:r>
            <a:r>
              <a:rPr lang="es-ES" dirty="0" err="1" smtClean="0">
                <a:latin typeface="Times New Roman" pitchFamily="18" charset="0"/>
                <a:cs typeface="Times New Roman" pitchFamily="18" charset="0"/>
              </a:rPr>
              <a:t>significant</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decrease</a:t>
            </a:r>
            <a:r>
              <a:rPr lang="es-ES" dirty="0" smtClean="0">
                <a:latin typeface="Times New Roman" pitchFamily="18" charset="0"/>
                <a:cs typeface="Times New Roman" pitchFamily="18" charset="0"/>
              </a:rPr>
              <a:t> in </a:t>
            </a:r>
            <a:r>
              <a:rPr lang="es-ES" dirty="0" err="1" smtClean="0">
                <a:latin typeface="Times New Roman" pitchFamily="18" charset="0"/>
                <a:cs typeface="Times New Roman" pitchFamily="18" charset="0"/>
              </a:rPr>
              <a:t>cell</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viability</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compared</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with</a:t>
            </a:r>
            <a:r>
              <a:rPr lang="es-ES" dirty="0" smtClean="0">
                <a:latin typeface="Times New Roman" pitchFamily="18" charset="0"/>
                <a:cs typeface="Times New Roman" pitchFamily="18" charset="0"/>
              </a:rPr>
              <a:t> control </a:t>
            </a:r>
            <a:r>
              <a:rPr lang="es-ES" dirty="0" err="1" smtClean="0">
                <a:latin typeface="Times New Roman" pitchFamily="18" charset="0"/>
                <a:cs typeface="Times New Roman" pitchFamily="18" charset="0"/>
              </a:rPr>
              <a:t>cells</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with</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the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exception</a:t>
            </a:r>
            <a:r>
              <a:rPr lang="es-ES" dirty="0" smtClean="0">
                <a:latin typeface="Times New Roman" pitchFamily="18" charset="0"/>
                <a:cs typeface="Times New Roman" pitchFamily="18" charset="0"/>
              </a:rPr>
              <a:t> of beta-</a:t>
            </a:r>
            <a:r>
              <a:rPr lang="es-ES" dirty="0" err="1" smtClean="0">
                <a:latin typeface="Times New Roman" pitchFamily="18" charset="0"/>
                <a:cs typeface="Times New Roman" pitchFamily="18" charset="0"/>
              </a:rPr>
              <a:t>cryptoxanthin</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campesterol</a:t>
            </a:r>
            <a:r>
              <a:rPr lang="es-ES" baseline="0" dirty="0" smtClean="0">
                <a:latin typeface="Times New Roman" pitchFamily="18" charset="0"/>
                <a:cs typeface="Times New Roman" pitchFamily="18" charset="0"/>
              </a:rPr>
              <a:t> at </a:t>
            </a:r>
            <a:r>
              <a:rPr lang="es-ES" baseline="0" dirty="0" err="1" smtClean="0">
                <a:latin typeface="Times New Roman" pitchFamily="18" charset="0"/>
                <a:cs typeface="Times New Roman" pitchFamily="18" charset="0"/>
              </a:rPr>
              <a:t>their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lowest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concentrations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tested</a:t>
            </a:r>
            <a:r>
              <a:rPr lang="es-ES" baseline="0" dirty="0" smtClean="0">
                <a:latin typeface="Times New Roman" pitchFamily="18" charset="0"/>
                <a:cs typeface="Times New Roman" pitchFamily="18" charset="0"/>
              </a:rPr>
              <a:t>.</a:t>
            </a:r>
          </a:p>
          <a:p>
            <a:pPr algn="just"/>
            <a:endParaRPr lang="es-ES" baseline="0" dirty="0" smtClean="0">
              <a:latin typeface="Times New Roman" pitchFamily="18" charset="0"/>
              <a:cs typeface="Times New Roman" pitchFamily="18" charset="0"/>
            </a:endParaRPr>
          </a:p>
          <a:p>
            <a:pPr algn="just"/>
            <a:r>
              <a:rPr lang="es-ES" baseline="0" dirty="0" err="1" smtClean="0">
                <a:latin typeface="Times New Roman" pitchFamily="18" charset="0"/>
                <a:cs typeface="Times New Roman" pitchFamily="18" charset="0"/>
              </a:rPr>
              <a:t>This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decrease</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cell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viability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ranged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between</a:t>
            </a:r>
            <a:r>
              <a:rPr lang="es-ES" baseline="0" dirty="0" smtClean="0">
                <a:latin typeface="Times New Roman" pitchFamily="18" charset="0"/>
                <a:cs typeface="Times New Roman" pitchFamily="18" charset="0"/>
              </a:rPr>
              <a:t> 21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44%, </a:t>
            </a:r>
            <a:r>
              <a:rPr lang="es-ES" baseline="0" dirty="0" err="1" smtClean="0">
                <a:latin typeface="Times New Roman" pitchFamily="18" charset="0"/>
                <a:cs typeface="Times New Roman" pitchFamily="18" charset="0"/>
              </a:rPr>
              <a:t>without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great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differences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among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different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samples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assayed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standards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alone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or</a:t>
            </a:r>
            <a:r>
              <a:rPr lang="es-ES" baseline="0" dirty="0" smtClean="0">
                <a:latin typeface="Times New Roman" pitchFamily="18" charset="0"/>
                <a:cs typeface="Times New Roman" pitchFamily="18" charset="0"/>
              </a:rPr>
              <a:t> mixtures of </a:t>
            </a:r>
            <a:r>
              <a:rPr lang="es-ES" baseline="0" dirty="0" err="1" smtClean="0">
                <a:latin typeface="Times New Roman" pitchFamily="18" charset="0"/>
                <a:cs typeface="Times New Roman" pitchFamily="18" charset="0"/>
              </a:rPr>
              <a:t>compounds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only</a:t>
            </a:r>
            <a:r>
              <a:rPr lang="es-ES" baseline="0" dirty="0" smtClean="0">
                <a:latin typeface="Times New Roman" pitchFamily="18" charset="0"/>
                <a:cs typeface="Times New Roman" pitchFamily="18" charset="0"/>
              </a:rPr>
              <a:t> phytosterols and beta-</a:t>
            </a:r>
            <a:r>
              <a:rPr lang="es-ES" baseline="0" dirty="0" err="1" smtClean="0">
                <a:latin typeface="Times New Roman" pitchFamily="18" charset="0"/>
                <a:cs typeface="Times New Roman" pitchFamily="18" charset="0"/>
              </a:rPr>
              <a:t>cryptoxanthin</a:t>
            </a:r>
            <a:r>
              <a:rPr lang="es-ES" baseline="0" dirty="0" smtClean="0">
                <a:latin typeface="Times New Roman" pitchFamily="18" charset="0"/>
                <a:cs typeface="Times New Roman" pitchFamily="18" charset="0"/>
              </a:rPr>
              <a:t> and phytosterols).</a:t>
            </a:r>
          </a:p>
          <a:p>
            <a:pPr algn="just"/>
            <a:endParaRPr lang="es-ES" baseline="0" dirty="0" smtClean="0">
              <a:latin typeface="Times New Roman" pitchFamily="18" charset="0"/>
              <a:cs typeface="Times New Roman" pitchFamily="18" charset="0"/>
            </a:endParaRPr>
          </a:p>
          <a:p>
            <a:pPr algn="just"/>
            <a:r>
              <a:rPr lang="es-ES" baseline="0" dirty="0" smtClean="0">
                <a:latin typeface="Times New Roman" pitchFamily="18" charset="0"/>
                <a:cs typeface="Times New Roman" pitchFamily="18" charset="0"/>
              </a:rPr>
              <a:t>In </a:t>
            </a:r>
            <a:r>
              <a:rPr lang="es-ES" baseline="0" dirty="0" err="1" smtClean="0">
                <a:latin typeface="Times New Roman" pitchFamily="18" charset="0"/>
                <a:cs typeface="Times New Roman" pitchFamily="18" charset="0"/>
              </a:rPr>
              <a:t>addition</a:t>
            </a:r>
            <a:r>
              <a:rPr lang="es-ES" baseline="0" dirty="0" smtClean="0">
                <a:latin typeface="Times New Roman" pitchFamily="18" charset="0"/>
                <a:cs typeface="Times New Roman" pitchFamily="18" charset="0"/>
              </a:rPr>
              <a:t>, no </a:t>
            </a:r>
            <a:r>
              <a:rPr lang="es-ES" baseline="0" dirty="0" err="1" smtClean="0">
                <a:latin typeface="Times New Roman" pitchFamily="18" charset="0"/>
                <a:cs typeface="Times New Roman" pitchFamily="18" charset="0"/>
              </a:rPr>
              <a:t>additive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synergistic</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effects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were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observed</a:t>
            </a:r>
            <a:r>
              <a:rPr lang="es-ES" baseline="0" dirty="0" smtClean="0">
                <a:latin typeface="Times New Roman" pitchFamily="18" charset="0"/>
                <a:cs typeface="Times New Roman" pitchFamily="18" charset="0"/>
              </a:rPr>
              <a:t> in mixtures, </a:t>
            </a:r>
            <a:r>
              <a:rPr lang="es-ES" baseline="0" dirty="0" err="1" smtClean="0">
                <a:latin typeface="Times New Roman" pitchFamily="18" charset="0"/>
                <a:cs typeface="Times New Roman" pitchFamily="18" charset="0"/>
              </a:rPr>
              <a:t>but</a:t>
            </a:r>
            <a:r>
              <a:rPr lang="es-ES" baseline="0" dirty="0" smtClean="0">
                <a:latin typeface="Times New Roman" pitchFamily="18" charset="0"/>
                <a:cs typeface="Times New Roman" pitchFamily="18" charset="0"/>
              </a:rPr>
              <a:t> a </a:t>
            </a:r>
            <a:r>
              <a:rPr lang="es-ES" baseline="0" dirty="0" err="1" smtClean="0">
                <a:latin typeface="Times New Roman" pitchFamily="18" charset="0"/>
                <a:cs typeface="Times New Roman" pitchFamily="18" charset="0"/>
              </a:rPr>
              <a:t>trend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although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not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statistically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significant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towards</a:t>
            </a:r>
            <a:r>
              <a:rPr lang="es-ES" baseline="0" dirty="0" smtClean="0">
                <a:latin typeface="Times New Roman" pitchFamily="18" charset="0"/>
                <a:cs typeface="Times New Roman" pitchFamily="18" charset="0"/>
              </a:rPr>
              <a:t> a </a:t>
            </a:r>
            <a:r>
              <a:rPr lang="es-ES" baseline="0" dirty="0" err="1" smtClean="0">
                <a:latin typeface="Times New Roman" pitchFamily="18" charset="0"/>
                <a:cs typeface="Times New Roman" pitchFamily="18" charset="0"/>
              </a:rPr>
              <a:t>lower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antiproliferative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activity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mixtures </a:t>
            </a:r>
            <a:r>
              <a:rPr lang="es-ES" baseline="0" dirty="0" err="1" smtClean="0">
                <a:latin typeface="Times New Roman" pitchFamily="18" charset="0"/>
                <a:cs typeface="Times New Roman" pitchFamily="18" charset="0"/>
              </a:rPr>
              <a:t>containing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higher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amounts</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phytochemicals</a:t>
            </a:r>
            <a:r>
              <a:rPr lang="es-ES" baseline="0" dirty="0" smtClean="0">
                <a:latin typeface="Times New Roman" pitchFamily="18" charset="0"/>
                <a:cs typeface="Times New Roman" pitchFamily="18" charset="0"/>
              </a:rPr>
              <a:t>.</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13</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latin typeface="Times New Roman" pitchFamily="18" charset="0"/>
                <a:cs typeface="Times New Roman" pitchFamily="18" charset="0"/>
              </a:rPr>
              <a:t>Regarding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cell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cycle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treatments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exerted</a:t>
            </a:r>
            <a:r>
              <a:rPr lang="es-ES" baseline="0" dirty="0" smtClean="0">
                <a:latin typeface="Times New Roman" pitchFamily="18" charset="0"/>
                <a:cs typeface="Times New Roman" pitchFamily="18" charset="0"/>
              </a:rPr>
              <a:t> a </a:t>
            </a:r>
            <a:r>
              <a:rPr lang="es-ES" baseline="0" dirty="0" err="1" smtClean="0">
                <a:latin typeface="Times New Roman" pitchFamily="18" charset="0"/>
                <a:cs typeface="Times New Roman" pitchFamily="18" charset="0"/>
              </a:rPr>
              <a:t>significant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effect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cell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cycle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progression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compared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control </a:t>
            </a:r>
            <a:r>
              <a:rPr lang="es-ES" baseline="0" dirty="0" err="1" smtClean="0">
                <a:latin typeface="Times New Roman" pitchFamily="18" charset="0"/>
                <a:cs typeface="Times New Roman" pitchFamily="18" charset="0"/>
              </a:rPr>
              <a:t>cells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presence</a:t>
            </a:r>
            <a:r>
              <a:rPr lang="es-ES" baseline="0" dirty="0" smtClean="0">
                <a:latin typeface="Times New Roman" pitchFamily="18" charset="0"/>
                <a:cs typeface="Times New Roman" pitchFamily="18" charset="0"/>
              </a:rPr>
              <a:t> of a </a:t>
            </a:r>
            <a:r>
              <a:rPr lang="es-ES" baseline="0" dirty="0" err="1" smtClean="0">
                <a:latin typeface="Times New Roman" pitchFamily="18" charset="0"/>
                <a:cs typeface="Times New Roman" pitchFamily="18" charset="0"/>
              </a:rPr>
              <a:t>significantly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higher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proportion</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cells</a:t>
            </a:r>
            <a:r>
              <a:rPr lang="es-ES" baseline="0" dirty="0" smtClean="0">
                <a:latin typeface="Times New Roman" pitchFamily="18" charset="0"/>
                <a:cs typeface="Times New Roman" pitchFamily="18" charset="0"/>
              </a:rPr>
              <a:t> in sub-G1 </a:t>
            </a:r>
            <a:r>
              <a:rPr lang="es-ES" baseline="0" dirty="0" err="1" smtClean="0">
                <a:latin typeface="Times New Roman" pitchFamily="18" charset="0"/>
                <a:cs typeface="Times New Roman" pitchFamily="18" charset="0"/>
              </a:rPr>
              <a:t>phase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considered</a:t>
            </a:r>
            <a:r>
              <a:rPr lang="es-ES" baseline="0" dirty="0" smtClean="0">
                <a:latin typeface="Times New Roman" pitchFamily="18" charset="0"/>
                <a:cs typeface="Times New Roman" pitchFamily="18" charset="0"/>
              </a:rPr>
              <a:t> a </a:t>
            </a:r>
            <a:r>
              <a:rPr lang="es-ES" baseline="0" dirty="0" err="1" smtClean="0">
                <a:latin typeface="Times New Roman" pitchFamily="18" charset="0"/>
                <a:cs typeface="Times New Roman" pitchFamily="18" charset="0"/>
              </a:rPr>
              <a:t>marker</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cell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death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by</a:t>
            </a:r>
            <a:r>
              <a:rPr lang="es-ES" baseline="0" dirty="0" smtClean="0">
                <a:latin typeface="Times New Roman" pitchFamily="18" charset="0"/>
                <a:cs typeface="Times New Roman" pitchFamily="18" charset="0"/>
              </a:rPr>
              <a:t> DNA </a:t>
            </a:r>
            <a:r>
              <a:rPr lang="es-ES" baseline="0" dirty="0" err="1" smtClean="0">
                <a:latin typeface="Times New Roman" pitchFamily="18" charset="0"/>
                <a:cs typeface="Times New Roman" pitchFamily="18" charset="0"/>
              </a:rPr>
              <a:t>fragmentation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associated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apoptosis) </a:t>
            </a:r>
            <a:r>
              <a:rPr lang="es-ES" baseline="0" dirty="0" err="1" smtClean="0">
                <a:latin typeface="Times New Roman" pitchFamily="18" charset="0"/>
                <a:cs typeface="Times New Roman" pitchFamily="18" charset="0"/>
              </a:rPr>
              <a:t>was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observed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treatments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exception</a:t>
            </a:r>
            <a:r>
              <a:rPr lang="es-ES" baseline="0" dirty="0" smtClean="0">
                <a:latin typeface="Times New Roman" pitchFamily="18" charset="0"/>
                <a:cs typeface="Times New Roman" pitchFamily="18" charset="0"/>
              </a:rPr>
              <a:t> of beta-</a:t>
            </a:r>
            <a:r>
              <a:rPr lang="es-ES" baseline="0" dirty="0" err="1" smtClean="0">
                <a:latin typeface="Times New Roman" pitchFamily="18" charset="0"/>
                <a:cs typeface="Times New Roman" pitchFamily="18" charset="0"/>
              </a:rPr>
              <a:t>sitosterol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This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compound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exerted</a:t>
            </a:r>
            <a:r>
              <a:rPr lang="es-ES" baseline="0" dirty="0" smtClean="0">
                <a:latin typeface="Times New Roman" pitchFamily="18" charset="0"/>
                <a:cs typeface="Times New Roman" pitchFamily="18" charset="0"/>
              </a:rPr>
              <a:t> a </a:t>
            </a:r>
            <a:r>
              <a:rPr lang="es-ES" baseline="0" dirty="0" err="1" smtClean="0">
                <a:latin typeface="Times New Roman" pitchFamily="18" charset="0"/>
                <a:cs typeface="Times New Roman" pitchFamily="18" charset="0"/>
              </a:rPr>
              <a:t>significant</a:t>
            </a:r>
            <a:r>
              <a:rPr lang="es-ES" baseline="0" dirty="0" smtClean="0">
                <a:latin typeface="Times New Roman" pitchFamily="18" charset="0"/>
                <a:cs typeface="Times New Roman" pitchFamily="18" charset="0"/>
              </a:rPr>
              <a:t> 16% </a:t>
            </a:r>
            <a:r>
              <a:rPr lang="es-ES" baseline="0" dirty="0" err="1" smtClean="0">
                <a:latin typeface="Times New Roman" pitchFamily="18" charset="0"/>
                <a:cs typeface="Times New Roman" pitchFamily="18" charset="0"/>
              </a:rPr>
              <a:t>increase</a:t>
            </a:r>
            <a:r>
              <a:rPr lang="es-ES" baseline="0" dirty="0" smtClean="0">
                <a:latin typeface="Times New Roman" pitchFamily="18" charset="0"/>
                <a:cs typeface="Times New Roman" pitchFamily="18" charset="0"/>
              </a:rPr>
              <a:t> in G2/M </a:t>
            </a:r>
            <a:r>
              <a:rPr lang="es-ES" baseline="0" dirty="0" err="1" smtClean="0">
                <a:latin typeface="Times New Roman" pitchFamily="18" charset="0"/>
                <a:cs typeface="Times New Roman" pitchFamily="18" charset="0"/>
              </a:rPr>
              <a:t>phase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indicating</a:t>
            </a:r>
            <a:r>
              <a:rPr lang="es-ES" baseline="0" dirty="0" smtClean="0">
                <a:latin typeface="Times New Roman" pitchFamily="18" charset="0"/>
                <a:cs typeface="Times New Roman" pitchFamily="18" charset="0"/>
              </a:rPr>
              <a:t> a </a:t>
            </a:r>
            <a:r>
              <a:rPr lang="es-ES" baseline="0" dirty="0" err="1" smtClean="0">
                <a:latin typeface="Times New Roman" pitchFamily="18" charset="0"/>
                <a:cs typeface="Times New Roman" pitchFamily="18" charset="0"/>
              </a:rPr>
              <a:t>potential</a:t>
            </a:r>
            <a:r>
              <a:rPr lang="es-ES" baseline="0" dirty="0" smtClean="0">
                <a:latin typeface="Times New Roman" pitchFamily="18" charset="0"/>
                <a:cs typeface="Times New Roman" pitchFamily="18" charset="0"/>
              </a:rPr>
              <a:t> role in </a:t>
            </a:r>
            <a:r>
              <a:rPr lang="es-ES" baseline="0" dirty="0" err="1" smtClean="0">
                <a:latin typeface="Times New Roman" pitchFamily="18" charset="0"/>
                <a:cs typeface="Times New Roman" pitchFamily="18" charset="0"/>
              </a:rPr>
              <a:t>cell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cycle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arrest</a:t>
            </a:r>
            <a:r>
              <a:rPr lang="es-ES" baseline="0" dirty="0" smtClean="0">
                <a:latin typeface="Times New Roman" pitchFamily="18" charset="0"/>
                <a:cs typeface="Times New Roman" pitchFamily="18" charset="0"/>
              </a:rPr>
              <a:t>.</a:t>
            </a:r>
          </a:p>
          <a:p>
            <a:endParaRPr lang="es-ES" baseline="0" dirty="0" smtClean="0">
              <a:latin typeface="Times New Roman" pitchFamily="18" charset="0"/>
              <a:cs typeface="Times New Roman" pitchFamily="18" charset="0"/>
            </a:endParaRPr>
          </a:p>
          <a:p>
            <a:r>
              <a:rPr lang="es-ES" dirty="0" err="1" smtClean="0">
                <a:latin typeface="Times New Roman" pitchFamily="18" charset="0"/>
                <a:cs typeface="Times New Roman" pitchFamily="18" charset="0"/>
              </a:rPr>
              <a:t>The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induction</a:t>
            </a:r>
            <a:r>
              <a:rPr lang="es-ES" dirty="0" smtClean="0">
                <a:latin typeface="Times New Roman" pitchFamily="18" charset="0"/>
                <a:cs typeface="Times New Roman" pitchFamily="18" charset="0"/>
              </a:rPr>
              <a:t> of sub-G1</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phase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was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highest</a:t>
            </a:r>
            <a:r>
              <a:rPr lang="es-ES" baseline="0" dirty="0" smtClean="0">
                <a:latin typeface="Times New Roman" pitchFamily="18" charset="0"/>
                <a:cs typeface="Times New Roman" pitchFamily="18" charset="0"/>
              </a:rPr>
              <a:t> in PS </a:t>
            </a:r>
            <a:r>
              <a:rPr lang="es-ES" baseline="0" dirty="0" err="1" smtClean="0">
                <a:latin typeface="Times New Roman" pitchFamily="18" charset="0"/>
                <a:cs typeface="Times New Roman" pitchFamily="18" charset="0"/>
              </a:rPr>
              <a:t>mix</a:t>
            </a:r>
            <a:r>
              <a:rPr lang="es-ES" baseline="0" dirty="0" smtClean="0">
                <a:latin typeface="Times New Roman" pitchFamily="18" charset="0"/>
                <a:cs typeface="Times New Roman" pitchFamily="18" charset="0"/>
              </a:rPr>
              <a:t> and stigmasterol, and </a:t>
            </a:r>
            <a:r>
              <a:rPr lang="es-ES" baseline="0" dirty="0" err="1" smtClean="0">
                <a:latin typeface="Times New Roman" pitchFamily="18" charset="0"/>
                <a:cs typeface="Times New Roman" pitchFamily="18" charset="0"/>
              </a:rPr>
              <a:t>lowest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beta-</a:t>
            </a:r>
            <a:r>
              <a:rPr lang="es-ES" baseline="0" dirty="0" err="1" smtClean="0">
                <a:latin typeface="Times New Roman" pitchFamily="18" charset="0"/>
                <a:cs typeface="Times New Roman" pitchFamily="18" charset="0"/>
              </a:rPr>
              <a:t>cryptoxanthin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These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results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indicate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again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absence</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synergistic</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effects</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compounds</a:t>
            </a:r>
            <a:r>
              <a:rPr lang="es-ES" baseline="0" dirty="0" smtClean="0">
                <a:latin typeface="Times New Roman" pitchFamily="18" charset="0"/>
                <a:cs typeface="Times New Roman" pitchFamily="18" charset="0"/>
              </a:rPr>
              <a:t> in mixtures </a:t>
            </a:r>
            <a:r>
              <a:rPr lang="es-ES" baseline="0" dirty="0" err="1" smtClean="0">
                <a:latin typeface="Times New Roman" pitchFamily="18" charset="0"/>
                <a:cs typeface="Times New Roman" pitchFamily="18" charset="0"/>
              </a:rPr>
              <a:t>but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apparent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predominant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action</a:t>
            </a:r>
            <a:r>
              <a:rPr lang="es-ES" baseline="0" dirty="0" smtClean="0">
                <a:latin typeface="Times New Roman" pitchFamily="18" charset="0"/>
                <a:cs typeface="Times New Roman" pitchFamily="18" charset="0"/>
              </a:rPr>
              <a:t> of stigmasterol.</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14</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latin typeface="Times New Roman" pitchFamily="18" charset="0"/>
                <a:cs typeface="Times New Roman" pitchFamily="18" charset="0"/>
              </a:rPr>
              <a:t>As pro-</a:t>
            </a:r>
            <a:r>
              <a:rPr lang="es-ES" dirty="0" err="1" smtClean="0">
                <a:latin typeface="Times New Roman" pitchFamily="18" charset="0"/>
                <a:cs typeface="Times New Roman" pitchFamily="18" charset="0"/>
              </a:rPr>
              <a:t>apoptotic</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markers</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it</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was</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determined</a:t>
            </a:r>
            <a:r>
              <a:rPr lang="es-ES" dirty="0" smtClean="0">
                <a:latin typeface="Times New Roman" pitchFamily="18" charset="0"/>
                <a:cs typeface="Times New Roman" pitchFamily="18" charset="0"/>
              </a:rPr>
              <a:t>: i) </a:t>
            </a:r>
            <a:r>
              <a:rPr lang="es-ES" dirty="0" err="1" smtClean="0">
                <a:latin typeface="Times New Roman" pitchFamily="18" charset="0"/>
                <a:cs typeface="Times New Roman" pitchFamily="18" charset="0"/>
              </a:rPr>
              <a:t>externalization</a:t>
            </a:r>
            <a:r>
              <a:rPr lang="es-ES" dirty="0" smtClean="0">
                <a:latin typeface="Times New Roman" pitchFamily="18" charset="0"/>
                <a:cs typeface="Times New Roman" pitchFamily="18" charset="0"/>
              </a:rPr>
              <a:t> of plasma </a:t>
            </a:r>
            <a:r>
              <a:rPr lang="es-ES" dirty="0" err="1" smtClean="0">
                <a:latin typeface="Times New Roman" pitchFamily="18" charset="0"/>
                <a:cs typeface="Times New Roman" pitchFamily="18" charset="0"/>
              </a:rPr>
              <a:t>membrane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phisphatidylserine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ii</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changes</a:t>
            </a:r>
            <a:r>
              <a:rPr lang="es-ES" dirty="0" smtClean="0">
                <a:latin typeface="Times New Roman" pitchFamily="18" charset="0"/>
                <a:cs typeface="Times New Roman" pitchFamily="18" charset="0"/>
              </a:rPr>
              <a:t> in </a:t>
            </a:r>
            <a:r>
              <a:rPr lang="es-ES" dirty="0" err="1" smtClean="0">
                <a:latin typeface="Times New Roman" pitchFamily="18" charset="0"/>
                <a:cs typeface="Times New Roman" pitchFamily="18" charset="0"/>
              </a:rPr>
              <a:t>mitochondrial</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transmembrane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potential</a:t>
            </a:r>
            <a:r>
              <a:rPr lang="es-ES" dirty="0" smtClean="0">
                <a:latin typeface="Times New Roman" pitchFamily="18" charset="0"/>
                <a:cs typeface="Times New Roman" pitchFamily="18" charset="0"/>
              </a:rPr>
              <a:t> and </a:t>
            </a:r>
            <a:r>
              <a:rPr lang="es-ES" dirty="0" err="1" smtClean="0">
                <a:latin typeface="Times New Roman" pitchFamily="18" charset="0"/>
                <a:cs typeface="Times New Roman" pitchFamily="18" charset="0"/>
              </a:rPr>
              <a:t>iii</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cleavage</a:t>
            </a:r>
            <a:r>
              <a:rPr lang="es-ES" dirty="0" smtClean="0">
                <a:latin typeface="Times New Roman" pitchFamily="18" charset="0"/>
                <a:cs typeface="Times New Roman" pitchFamily="18" charset="0"/>
              </a:rPr>
              <a:t> of </a:t>
            </a:r>
            <a:r>
              <a:rPr lang="es-ES" dirty="0" err="1" smtClean="0">
                <a:latin typeface="Times New Roman" pitchFamily="18" charset="0"/>
                <a:cs typeface="Times New Roman" pitchFamily="18" charset="0"/>
              </a:rPr>
              <a:t>poly</a:t>
            </a:r>
            <a:r>
              <a:rPr lang="es-ES" dirty="0" smtClean="0">
                <a:latin typeface="Times New Roman" pitchFamily="18" charset="0"/>
                <a:cs typeface="Times New Roman" pitchFamily="18" charset="0"/>
              </a:rPr>
              <a:t>(ADP-</a:t>
            </a:r>
            <a:r>
              <a:rPr lang="es-ES" dirty="0" err="1" smtClean="0">
                <a:latin typeface="Times New Roman" pitchFamily="18" charset="0"/>
                <a:cs typeface="Times New Roman" pitchFamily="18" charset="0"/>
              </a:rPr>
              <a:t>ribose</a:t>
            </a:r>
            <a:r>
              <a:rPr lang="es-ES" dirty="0" smtClean="0">
                <a:latin typeface="Times New Roman" pitchFamily="18" charset="0"/>
                <a:cs typeface="Times New Roman" pitchFamily="18" charset="0"/>
              </a:rPr>
              <a:t>)</a:t>
            </a:r>
            <a:r>
              <a:rPr lang="es-ES" dirty="0" err="1" smtClean="0">
                <a:latin typeface="Times New Roman" pitchFamily="18" charset="0"/>
                <a:cs typeface="Times New Roman" pitchFamily="18" charset="0"/>
              </a:rPr>
              <a:t>polymerase</a:t>
            </a:r>
            <a:r>
              <a:rPr lang="es-ES" dirty="0" smtClean="0">
                <a:latin typeface="Times New Roman" pitchFamily="18" charset="0"/>
                <a:cs typeface="Times New Roman" pitchFamily="18" charset="0"/>
              </a:rPr>
              <a:t>.</a:t>
            </a:r>
          </a:p>
          <a:p>
            <a:endParaRPr lang="es-ES" dirty="0" smtClean="0">
              <a:latin typeface="Times New Roman" pitchFamily="18" charset="0"/>
              <a:cs typeface="Times New Roman" pitchFamily="18" charset="0"/>
            </a:endParaRPr>
          </a:p>
          <a:p>
            <a:r>
              <a:rPr lang="es-ES" dirty="0" err="1" smtClean="0">
                <a:latin typeface="Times New Roman" pitchFamily="18" charset="0"/>
                <a:cs typeface="Times New Roman" pitchFamily="18" charset="0"/>
              </a:rPr>
              <a:t>According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Annexin</a:t>
            </a:r>
            <a:r>
              <a:rPr lang="es-ES" baseline="0" dirty="0" smtClean="0">
                <a:latin typeface="Times New Roman" pitchFamily="18" charset="0"/>
                <a:cs typeface="Times New Roman" pitchFamily="18" charset="0"/>
              </a:rPr>
              <a:t> V </a:t>
            </a:r>
            <a:r>
              <a:rPr lang="es-ES" baseline="0" dirty="0" err="1" smtClean="0">
                <a:latin typeface="Times New Roman" pitchFamily="18" charset="0"/>
                <a:cs typeface="Times New Roman" pitchFamily="18" charset="0"/>
              </a:rPr>
              <a:t>assay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phytochemicals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induced</a:t>
            </a:r>
            <a:r>
              <a:rPr lang="es-ES" baseline="0" dirty="0" smtClean="0">
                <a:latin typeface="Times New Roman" pitchFamily="18" charset="0"/>
                <a:cs typeface="Times New Roman" pitchFamily="18" charset="0"/>
              </a:rPr>
              <a:t> a 2-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4- </a:t>
            </a:r>
            <a:r>
              <a:rPr lang="es-ES" baseline="0" dirty="0" err="1" smtClean="0">
                <a:latin typeface="Times New Roman" pitchFamily="18" charset="0"/>
                <a:cs typeface="Times New Roman" pitchFamily="18" charset="0"/>
              </a:rPr>
              <a:t>fold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increase</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early</a:t>
            </a:r>
            <a:r>
              <a:rPr lang="es-ES" baseline="0" dirty="0" smtClean="0">
                <a:latin typeface="Times New Roman" pitchFamily="18" charset="0"/>
                <a:cs typeface="Times New Roman" pitchFamily="18" charset="0"/>
              </a:rPr>
              <a:t> apoptosis. In </a:t>
            </a:r>
            <a:r>
              <a:rPr lang="es-ES" baseline="0" dirty="0" err="1" smtClean="0">
                <a:latin typeface="Times New Roman" pitchFamily="18" charset="0"/>
                <a:cs typeface="Times New Roman" pitchFamily="18" charset="0"/>
              </a:rPr>
              <a:t>addition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stigmasterols</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both</a:t>
            </a:r>
            <a:r>
              <a:rPr lang="es-ES" baseline="0" dirty="0" smtClean="0">
                <a:latin typeface="Times New Roman" pitchFamily="18" charset="0"/>
                <a:cs typeface="Times New Roman" pitchFamily="18" charset="0"/>
              </a:rPr>
              <a:t> mixtures </a:t>
            </a:r>
            <a:r>
              <a:rPr lang="es-ES" baseline="0" dirty="0" err="1" smtClean="0">
                <a:latin typeface="Times New Roman" pitchFamily="18" charset="0"/>
                <a:cs typeface="Times New Roman" pitchFamily="18" charset="0"/>
              </a:rPr>
              <a:t>doubled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proportion</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cells</a:t>
            </a:r>
            <a:r>
              <a:rPr lang="es-ES" baseline="0" dirty="0" smtClean="0">
                <a:latin typeface="Times New Roman" pitchFamily="18" charset="0"/>
                <a:cs typeface="Times New Roman" pitchFamily="18" charset="0"/>
              </a:rPr>
              <a:t> in late apoptosis, as </a:t>
            </a:r>
            <a:r>
              <a:rPr lang="es-ES" baseline="0" dirty="0" err="1" smtClean="0">
                <a:latin typeface="Times New Roman" pitchFamily="18" charset="0"/>
                <a:cs typeface="Times New Roman" pitchFamily="18" charset="0"/>
              </a:rPr>
              <a:t>compared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control. </a:t>
            </a:r>
          </a:p>
          <a:p>
            <a:endParaRPr lang="es-ES" baseline="0" dirty="0" smtClean="0">
              <a:latin typeface="Times New Roman" pitchFamily="18" charset="0"/>
              <a:cs typeface="Times New Roman" pitchFamily="18" charset="0"/>
            </a:endParaRPr>
          </a:p>
          <a:p>
            <a:r>
              <a:rPr lang="es-ES" baseline="0" dirty="0" err="1" smtClean="0">
                <a:latin typeface="Times New Roman" pitchFamily="18" charset="0"/>
                <a:cs typeface="Times New Roman" pitchFamily="18" charset="0"/>
              </a:rPr>
              <a:t>Globally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highest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effects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were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found</a:t>
            </a:r>
            <a:r>
              <a:rPr lang="es-ES" baseline="0" dirty="0" smtClean="0">
                <a:latin typeface="Times New Roman" pitchFamily="18" charset="0"/>
                <a:cs typeface="Times New Roman" pitchFamily="18" charset="0"/>
              </a:rPr>
              <a:t> in mixtures and </a:t>
            </a:r>
            <a:r>
              <a:rPr lang="es-ES" baseline="0" dirty="0" err="1" smtClean="0">
                <a:latin typeface="Times New Roman" pitchFamily="18" charset="0"/>
                <a:cs typeface="Times New Roman" pitchFamily="18" charset="0"/>
              </a:rPr>
              <a:t>again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 </a:t>
            </a:r>
            <a:r>
              <a:rPr lang="es-ES" baseline="0" dirty="0" err="1" smtClean="0">
                <a:latin typeface="Times New Roman" pitchFamily="18" charset="0"/>
                <a:cs typeface="Times New Roman" pitchFamily="18" charset="0"/>
              </a:rPr>
              <a:t>marked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effect</a:t>
            </a:r>
            <a:r>
              <a:rPr lang="es-ES" baseline="0" dirty="0" smtClean="0">
                <a:latin typeface="Times New Roman" pitchFamily="18" charset="0"/>
                <a:cs typeface="Times New Roman" pitchFamily="18" charset="0"/>
              </a:rPr>
              <a:t> of stigmasterol.</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15</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latin typeface="Times New Roman" pitchFamily="18" charset="0"/>
                <a:cs typeface="Times New Roman" pitchFamily="18" charset="0"/>
              </a:rPr>
              <a:t>Loss</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mitochondrial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transmembrane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potential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considered</a:t>
            </a:r>
            <a:r>
              <a:rPr lang="es-ES" baseline="0" dirty="0" smtClean="0">
                <a:latin typeface="Times New Roman" pitchFamily="18" charset="0"/>
                <a:cs typeface="Times New Roman" pitchFamily="18" charset="0"/>
              </a:rPr>
              <a:t> a </a:t>
            </a:r>
            <a:r>
              <a:rPr lang="es-ES" baseline="0" dirty="0" err="1" smtClean="0">
                <a:latin typeface="Times New Roman" pitchFamily="18" charset="0"/>
                <a:cs typeface="Times New Roman" pitchFamily="18" charset="0"/>
              </a:rPr>
              <a:t>feature</a:t>
            </a:r>
            <a:r>
              <a:rPr lang="es-ES" baseline="0" dirty="0" smtClean="0">
                <a:latin typeface="Times New Roman" pitchFamily="18" charset="0"/>
                <a:cs typeface="Times New Roman" pitchFamily="18" charset="0"/>
              </a:rPr>
              <a:t> of apoptosis in </a:t>
            </a:r>
            <a:r>
              <a:rPr lang="es-ES" baseline="0" dirty="0" err="1" smtClean="0">
                <a:latin typeface="Times New Roman" pitchFamily="18" charset="0"/>
                <a:cs typeface="Times New Roman" pitchFamily="18" charset="0"/>
              </a:rPr>
              <a:t>early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stages</a:t>
            </a:r>
            <a:r>
              <a:rPr lang="es-ES" baseline="0" dirty="0" smtClean="0">
                <a:latin typeface="Times New Roman" pitchFamily="18" charset="0"/>
                <a:cs typeface="Times New Roman" pitchFamily="18" charset="0"/>
              </a:rPr>
              <a:t>.</a:t>
            </a:r>
          </a:p>
          <a:p>
            <a:endParaRPr lang="es-ES" baseline="0" dirty="0" smtClean="0">
              <a:latin typeface="Times New Roman" pitchFamily="18" charset="0"/>
              <a:cs typeface="Times New Roman" pitchFamily="18" charset="0"/>
            </a:endParaRPr>
          </a:p>
          <a:p>
            <a:r>
              <a:rPr lang="es-ES" baseline="0" dirty="0" err="1" smtClean="0">
                <a:latin typeface="Times New Roman" pitchFamily="18" charset="0"/>
                <a:cs typeface="Times New Roman" pitchFamily="18" charset="0"/>
              </a:rPr>
              <a:t>All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treatments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caused</a:t>
            </a:r>
            <a:r>
              <a:rPr lang="es-ES" baseline="0" dirty="0" smtClean="0">
                <a:latin typeface="Times New Roman" pitchFamily="18" charset="0"/>
                <a:cs typeface="Times New Roman" pitchFamily="18" charset="0"/>
              </a:rPr>
              <a:t> a </a:t>
            </a:r>
            <a:r>
              <a:rPr lang="es-ES" baseline="0" dirty="0" err="1" smtClean="0">
                <a:latin typeface="Times New Roman" pitchFamily="18" charset="0"/>
                <a:cs typeface="Times New Roman" pitchFamily="18" charset="0"/>
              </a:rPr>
              <a:t>fall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not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significant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for</a:t>
            </a:r>
            <a:r>
              <a:rPr lang="es-ES" baseline="0" dirty="0" smtClean="0">
                <a:latin typeface="Times New Roman" pitchFamily="18" charset="0"/>
                <a:cs typeface="Times New Roman" pitchFamily="18" charset="0"/>
              </a:rPr>
              <a:t> beta-</a:t>
            </a:r>
            <a:r>
              <a:rPr lang="es-ES" baseline="0" dirty="0" err="1" smtClean="0">
                <a:latin typeface="Times New Roman" pitchFamily="18" charset="0"/>
                <a:cs typeface="Times New Roman" pitchFamily="18" charset="0"/>
              </a:rPr>
              <a:t>sitosterol</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mitochondrial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membrane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potential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between</a:t>
            </a:r>
            <a:r>
              <a:rPr lang="es-ES" baseline="0" dirty="0" smtClean="0">
                <a:latin typeface="Times New Roman" pitchFamily="18" charset="0"/>
                <a:cs typeface="Times New Roman" pitchFamily="18" charset="0"/>
              </a:rPr>
              <a:t> 31-36% versus control), </a:t>
            </a:r>
            <a:r>
              <a:rPr lang="es-ES" baseline="0" dirty="0" err="1" smtClean="0">
                <a:latin typeface="Times New Roman" pitchFamily="18" charset="0"/>
                <a:cs typeface="Times New Roman" pitchFamily="18" charset="0"/>
              </a:rPr>
              <a:t>but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without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differences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among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them</a:t>
            </a:r>
            <a:r>
              <a:rPr lang="es-ES" baseline="0" dirty="0" smtClean="0">
                <a:latin typeface="Times New Roman" pitchFamily="18" charset="0"/>
                <a:cs typeface="Times New Roman" pitchFamily="18" charset="0"/>
              </a:rPr>
              <a:t>.</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16</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latin typeface="Times New Roman" pitchFamily="18" charset="0"/>
                <a:cs typeface="Times New Roman" pitchFamily="18" charset="0"/>
              </a:rPr>
              <a:t>Cleavage</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specific</a:t>
            </a:r>
            <a:r>
              <a:rPr lang="es-ES" baseline="0" dirty="0" smtClean="0">
                <a:latin typeface="Times New Roman" pitchFamily="18" charset="0"/>
                <a:cs typeface="Times New Roman" pitchFamily="18" charset="0"/>
              </a:rPr>
              <a:t> target </a:t>
            </a:r>
            <a:r>
              <a:rPr lang="es-ES" baseline="0" dirty="0" err="1" smtClean="0">
                <a:latin typeface="Times New Roman" pitchFamily="18" charset="0"/>
                <a:cs typeface="Times New Roman" pitchFamily="18" charset="0"/>
              </a:rPr>
              <a:t>proteins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such</a:t>
            </a:r>
            <a:r>
              <a:rPr lang="es-ES" baseline="0" dirty="0" smtClean="0">
                <a:latin typeface="Times New Roman" pitchFamily="18" charset="0"/>
                <a:cs typeface="Times New Roman" pitchFamily="18" charset="0"/>
              </a:rPr>
              <a:t> as PARP-1 </a:t>
            </a:r>
            <a:r>
              <a:rPr lang="es-ES" baseline="0" dirty="0" err="1" smtClean="0">
                <a:latin typeface="Times New Roman" pitchFamily="18" charset="0"/>
                <a:cs typeface="Times New Roman" pitchFamily="18" charset="0"/>
              </a:rPr>
              <a:t>by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activated</a:t>
            </a:r>
            <a:r>
              <a:rPr lang="es-ES" baseline="0" dirty="0" smtClean="0">
                <a:latin typeface="Times New Roman" pitchFamily="18" charset="0"/>
                <a:cs typeface="Times New Roman" pitchFamily="18" charset="0"/>
              </a:rPr>
              <a:t> caspase-3 </a:t>
            </a:r>
            <a:r>
              <a:rPr lang="es-ES" baseline="0" dirty="0" err="1" smtClean="0">
                <a:latin typeface="Times New Roman" pitchFamily="18" charset="0"/>
                <a:cs typeface="Times New Roman" pitchFamily="18" charset="0"/>
              </a:rPr>
              <a:t>was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investigated</a:t>
            </a:r>
            <a:r>
              <a:rPr lang="es-ES" baseline="0" dirty="0" smtClean="0">
                <a:latin typeface="Times New Roman" pitchFamily="18" charset="0"/>
                <a:cs typeface="Times New Roman" pitchFamily="18" charset="0"/>
              </a:rPr>
              <a:t>.</a:t>
            </a:r>
          </a:p>
          <a:p>
            <a:endParaRPr lang="es-ES" baseline="0" dirty="0" smtClean="0">
              <a:latin typeface="Times New Roman" pitchFamily="18" charset="0"/>
              <a:cs typeface="Times New Roman" pitchFamily="18" charset="0"/>
            </a:endParaRPr>
          </a:p>
          <a:p>
            <a:r>
              <a:rPr lang="es-ES" baseline="0" dirty="0" smtClean="0">
                <a:latin typeface="Times New Roman" pitchFamily="18" charset="0"/>
                <a:cs typeface="Times New Roman" pitchFamily="18" charset="0"/>
              </a:rPr>
              <a:t>In </a:t>
            </a:r>
            <a:r>
              <a:rPr lang="es-ES" baseline="0" dirty="0" err="1" smtClean="0">
                <a:latin typeface="Times New Roman" pitchFamily="18" charset="0"/>
                <a:cs typeface="Times New Roman" pitchFamily="18" charset="0"/>
              </a:rPr>
              <a:t>this</a:t>
            </a:r>
            <a:r>
              <a:rPr lang="es-ES" baseline="0" dirty="0" smtClean="0">
                <a:latin typeface="Times New Roman" pitchFamily="18" charset="0"/>
                <a:cs typeface="Times New Roman" pitchFamily="18" charset="0"/>
              </a:rPr>
              <a:t> case, </a:t>
            </a:r>
            <a:r>
              <a:rPr lang="es-ES" baseline="0" dirty="0" err="1" smtClean="0">
                <a:latin typeface="Times New Roman" pitchFamily="18" charset="0"/>
                <a:cs typeface="Times New Roman" pitchFamily="18" charset="0"/>
              </a:rPr>
              <a:t>treatment</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cells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phytochemicals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caused</a:t>
            </a:r>
            <a:r>
              <a:rPr lang="es-ES" baseline="0" dirty="0" smtClean="0">
                <a:latin typeface="Times New Roman" pitchFamily="18" charset="0"/>
                <a:cs typeface="Times New Roman" pitchFamily="18" charset="0"/>
              </a:rPr>
              <a:t> a </a:t>
            </a:r>
            <a:r>
              <a:rPr lang="es-ES" baseline="0" dirty="0" err="1" smtClean="0">
                <a:latin typeface="Times New Roman" pitchFamily="18" charset="0"/>
                <a:cs typeface="Times New Roman" pitchFamily="18" charset="0"/>
              </a:rPr>
              <a:t>cleavage</a:t>
            </a:r>
            <a:r>
              <a:rPr lang="es-ES" baseline="0" dirty="0" smtClean="0">
                <a:latin typeface="Times New Roman" pitchFamily="18" charset="0"/>
                <a:cs typeface="Times New Roman" pitchFamily="18" charset="0"/>
              </a:rPr>
              <a:t> of PARP-1,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accumulation</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89 </a:t>
            </a:r>
            <a:r>
              <a:rPr lang="es-ES" baseline="0" dirty="0" err="1" smtClean="0">
                <a:latin typeface="Times New Roman" pitchFamily="18" charset="0"/>
                <a:cs typeface="Times New Roman" pitchFamily="18" charset="0"/>
              </a:rPr>
              <a:t>kDa</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fragment</a:t>
            </a:r>
            <a:r>
              <a:rPr lang="es-ES" baseline="0" dirty="0" smtClean="0">
                <a:latin typeface="Times New Roman" pitchFamily="18" charset="0"/>
                <a:cs typeface="Times New Roman" pitchFamily="18" charset="0"/>
              </a:rPr>
              <a:t> and a </a:t>
            </a:r>
            <a:r>
              <a:rPr lang="es-ES" baseline="0" dirty="0" err="1" smtClean="0">
                <a:latin typeface="Times New Roman" pitchFamily="18" charset="0"/>
                <a:cs typeface="Times New Roman" pitchFamily="18" charset="0"/>
              </a:rPr>
              <a:t>concomitant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decrease</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full-</a:t>
            </a:r>
            <a:r>
              <a:rPr lang="es-ES" baseline="0" dirty="0" err="1" smtClean="0">
                <a:latin typeface="Times New Roman" pitchFamily="18" charset="0"/>
                <a:cs typeface="Times New Roman" pitchFamily="18" charset="0"/>
              </a:rPr>
              <a:t>lenght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protein</a:t>
            </a:r>
            <a:r>
              <a:rPr lang="es-ES" baseline="0" dirty="0" smtClean="0">
                <a:latin typeface="Times New Roman" pitchFamily="18" charset="0"/>
                <a:cs typeface="Times New Roman" pitchFamily="18" charset="0"/>
              </a:rPr>
              <a:t> of 116 </a:t>
            </a:r>
            <a:r>
              <a:rPr lang="es-ES" baseline="0" dirty="0" err="1" smtClean="0">
                <a:latin typeface="Times New Roman" pitchFamily="18" charset="0"/>
                <a:cs typeface="Times New Roman" pitchFamily="18" charset="0"/>
              </a:rPr>
              <a:t>kDa</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compared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control.</a:t>
            </a:r>
          </a:p>
          <a:p>
            <a:endParaRPr lang="es-ES" baseline="0" dirty="0" smtClean="0">
              <a:latin typeface="Times New Roman" pitchFamily="18" charset="0"/>
              <a:cs typeface="Times New Roman" pitchFamily="18" charset="0"/>
            </a:endParaRPr>
          </a:p>
          <a:p>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affect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was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higher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for</a:t>
            </a:r>
            <a:r>
              <a:rPr lang="es-ES" baseline="0" dirty="0" smtClean="0">
                <a:latin typeface="Times New Roman" pitchFamily="18" charset="0"/>
                <a:cs typeface="Times New Roman" pitchFamily="18" charset="0"/>
              </a:rPr>
              <a:t> beta-</a:t>
            </a:r>
            <a:r>
              <a:rPr lang="es-ES" baseline="0" dirty="0" err="1" smtClean="0">
                <a:latin typeface="Times New Roman" pitchFamily="18" charset="0"/>
                <a:cs typeface="Times New Roman" pitchFamily="18" charset="0"/>
              </a:rPr>
              <a:t>sitosterol</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lower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beta-</a:t>
            </a:r>
            <a:r>
              <a:rPr lang="es-ES" baseline="0" dirty="0" err="1" smtClean="0">
                <a:latin typeface="Times New Roman" pitchFamily="18" charset="0"/>
                <a:cs typeface="Times New Roman" pitchFamily="18" charset="0"/>
              </a:rPr>
              <a:t>cryptoxanthin</a:t>
            </a:r>
            <a:r>
              <a:rPr lang="es-ES" baseline="0" dirty="0" smtClean="0">
                <a:latin typeface="Times New Roman" pitchFamily="18" charset="0"/>
                <a:cs typeface="Times New Roman" pitchFamily="18" charset="0"/>
              </a:rPr>
              <a:t> and mixture of </a:t>
            </a:r>
            <a:r>
              <a:rPr lang="es-ES" baseline="0" dirty="0" err="1" smtClean="0">
                <a:latin typeface="Times New Roman" pitchFamily="18" charset="0"/>
                <a:cs typeface="Times New Roman" pitchFamily="18" charset="0"/>
              </a:rPr>
              <a:t>phytochemicals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containing</a:t>
            </a:r>
            <a:r>
              <a:rPr lang="es-ES" baseline="0" dirty="0" smtClean="0">
                <a:latin typeface="Times New Roman" pitchFamily="18" charset="0"/>
                <a:cs typeface="Times New Roman" pitchFamily="18" charset="0"/>
              </a:rPr>
              <a:t> beta-</a:t>
            </a:r>
            <a:r>
              <a:rPr lang="es-ES" baseline="0" dirty="0" err="1" smtClean="0">
                <a:latin typeface="Times New Roman" pitchFamily="18" charset="0"/>
                <a:cs typeface="Times New Roman" pitchFamily="18" charset="0"/>
              </a:rPr>
              <a:t>cryptoxanthin</a:t>
            </a:r>
            <a:r>
              <a:rPr lang="es-ES" baseline="0" dirty="0" smtClean="0">
                <a:latin typeface="Times New Roman" pitchFamily="18" charset="0"/>
                <a:cs typeface="Times New Roman" pitchFamily="18" charset="0"/>
              </a:rPr>
              <a:t>.</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17</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latin typeface="Times New Roman" pitchFamily="18" charset="0"/>
                <a:cs typeface="Times New Roman" pitchFamily="18" charset="0"/>
              </a:rPr>
              <a:t>Considering</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the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redox</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state</a:t>
            </a:r>
            <a:r>
              <a:rPr lang="es-ES" dirty="0" smtClean="0">
                <a:latin typeface="Times New Roman" pitchFamily="18" charset="0"/>
                <a:cs typeface="Times New Roman" pitchFamily="18" charset="0"/>
              </a:rPr>
              <a:t> of </a:t>
            </a:r>
            <a:r>
              <a:rPr lang="es-ES" dirty="0" err="1" smtClean="0">
                <a:latin typeface="Times New Roman" pitchFamily="18" charset="0"/>
                <a:cs typeface="Times New Roman" pitchFamily="18" charset="0"/>
              </a:rPr>
              <a:t>the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cells</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it</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is</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known</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that</a:t>
            </a:r>
            <a:r>
              <a:rPr lang="es-ES" dirty="0" smtClean="0">
                <a:latin typeface="Times New Roman" pitchFamily="18" charset="0"/>
                <a:cs typeface="Times New Roman" pitchFamily="18" charset="0"/>
              </a:rPr>
              <a:t> ROS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development</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cancer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cells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may</a:t>
            </a:r>
            <a:r>
              <a:rPr lang="es-ES" baseline="0" dirty="0" smtClean="0">
                <a:latin typeface="Times New Roman" pitchFamily="18" charset="0"/>
                <a:cs typeface="Times New Roman" pitchFamily="18" charset="0"/>
              </a:rPr>
              <a:t> lead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cell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death</a:t>
            </a:r>
            <a:r>
              <a:rPr lang="es-ES" baseline="0" dirty="0" smtClean="0">
                <a:latin typeface="Times New Roman" pitchFamily="18" charset="0"/>
                <a:cs typeface="Times New Roman" pitchFamily="18" charset="0"/>
              </a:rPr>
              <a:t>.</a:t>
            </a:r>
          </a:p>
          <a:p>
            <a:endParaRPr lang="es-ES" baseline="0" dirty="0" smtClean="0">
              <a:latin typeface="Times New Roman" pitchFamily="18" charset="0"/>
              <a:cs typeface="Times New Roman" pitchFamily="18" charset="0"/>
            </a:endParaRPr>
          </a:p>
          <a:p>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flow</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cytometry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determination</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intracellular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levels</a:t>
            </a:r>
            <a:r>
              <a:rPr lang="es-ES" baseline="0" dirty="0" smtClean="0">
                <a:latin typeface="Times New Roman" pitchFamily="18" charset="0"/>
                <a:cs typeface="Times New Roman" pitchFamily="18" charset="0"/>
              </a:rPr>
              <a:t> of ROS </a:t>
            </a:r>
            <a:r>
              <a:rPr lang="es-ES" baseline="0" dirty="0" err="1" smtClean="0">
                <a:latin typeface="Times New Roman" pitchFamily="18" charset="0"/>
                <a:cs typeface="Times New Roman" pitchFamily="18" charset="0"/>
              </a:rPr>
              <a:t>showed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approximately</a:t>
            </a:r>
            <a:r>
              <a:rPr lang="es-ES" baseline="0" dirty="0" smtClean="0">
                <a:latin typeface="Times New Roman" pitchFamily="18" charset="0"/>
                <a:cs typeface="Times New Roman" pitchFamily="18" charset="0"/>
              </a:rPr>
              <a:t> 10-fold </a:t>
            </a:r>
            <a:r>
              <a:rPr lang="es-ES" baseline="0" dirty="0" err="1" smtClean="0">
                <a:latin typeface="Times New Roman" pitchFamily="18" charset="0"/>
                <a:cs typeface="Times New Roman" pitchFamily="18" charset="0"/>
              </a:rPr>
              <a:t>increase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treatments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compared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controls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without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appreciable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differences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among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treatments</a:t>
            </a:r>
            <a:r>
              <a:rPr lang="es-ES" baseline="0" dirty="0" smtClean="0">
                <a:latin typeface="Times New Roman" pitchFamily="18" charset="0"/>
                <a:cs typeface="Times New Roman" pitchFamily="18" charset="0"/>
              </a:rPr>
              <a:t>.</a:t>
            </a:r>
          </a:p>
          <a:p>
            <a:endParaRPr lang="es-ES" baseline="0" dirty="0" smtClean="0">
              <a:latin typeface="Times New Roman" pitchFamily="18" charset="0"/>
              <a:cs typeface="Times New Roman" pitchFamily="18" charset="0"/>
            </a:endParaRPr>
          </a:p>
          <a:p>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18</a:t>
            </a:fld>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latin typeface="Times New Roman" pitchFamily="18" charset="0"/>
                <a:cs typeface="Times New Roman" pitchFamily="18" charset="0"/>
              </a:rPr>
              <a:t>Next</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step</a:t>
            </a:r>
            <a:r>
              <a:rPr lang="es-ES" dirty="0" smtClean="0">
                <a:latin typeface="Times New Roman" pitchFamily="18" charset="0"/>
                <a:cs typeface="Times New Roman" pitchFamily="18" charset="0"/>
              </a:rPr>
              <a:t> in </a:t>
            </a:r>
            <a:r>
              <a:rPr lang="es-ES" dirty="0" err="1" smtClean="0">
                <a:latin typeface="Times New Roman" pitchFamily="18" charset="0"/>
                <a:cs typeface="Times New Roman" pitchFamily="18" charset="0"/>
              </a:rPr>
              <a:t>the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cell</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redox</a:t>
            </a:r>
            <a:r>
              <a:rPr lang="es-ES" dirty="0" smtClean="0">
                <a:latin typeface="Times New Roman" pitchFamily="18" charset="0"/>
                <a:cs typeface="Times New Roman" pitchFamily="18" charset="0"/>
              </a:rPr>
              <a:t> status, </a:t>
            </a:r>
            <a:r>
              <a:rPr lang="es-ES" dirty="0" err="1" smtClean="0">
                <a:latin typeface="Times New Roman" pitchFamily="18" charset="0"/>
                <a:cs typeface="Times New Roman" pitchFamily="18" charset="0"/>
              </a:rPr>
              <a:t>was</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the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determination</a:t>
            </a:r>
            <a:r>
              <a:rPr lang="es-ES" dirty="0" smtClean="0">
                <a:latin typeface="Times New Roman" pitchFamily="18" charset="0"/>
                <a:cs typeface="Times New Roman" pitchFamily="18" charset="0"/>
              </a:rPr>
              <a:t> of total </a:t>
            </a:r>
            <a:r>
              <a:rPr lang="es-ES" dirty="0" err="1" smtClean="0">
                <a:latin typeface="Times New Roman" pitchFamily="18" charset="0"/>
                <a:cs typeface="Times New Roman" pitchFamily="18" charset="0"/>
              </a:rPr>
              <a:t>thiols</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determination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which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include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reduced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glutahione</a:t>
            </a:r>
            <a:r>
              <a:rPr lang="es-ES" baseline="0" dirty="0" smtClean="0">
                <a:latin typeface="Times New Roman" pitchFamily="18" charset="0"/>
                <a:cs typeface="Times New Roman" pitchFamily="18" charset="0"/>
              </a:rPr>
              <a:t> (GSH) as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main</a:t>
            </a:r>
            <a:r>
              <a:rPr lang="es-ES" baseline="0" dirty="0" smtClean="0">
                <a:latin typeface="Times New Roman" pitchFamily="18" charset="0"/>
                <a:cs typeface="Times New Roman" pitchFamily="18" charset="0"/>
              </a:rPr>
              <a:t> non </a:t>
            </a:r>
            <a:r>
              <a:rPr lang="es-ES" baseline="0" dirty="0" err="1" smtClean="0">
                <a:latin typeface="Times New Roman" pitchFamily="18" charset="0"/>
                <a:cs typeface="Times New Roman" pitchFamily="18" charset="0"/>
              </a:rPr>
              <a:t>enzymatic</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intracellular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antioxidant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compound</a:t>
            </a:r>
            <a:r>
              <a:rPr lang="es-ES" baseline="0" dirty="0" smtClean="0">
                <a:latin typeface="Times New Roman" pitchFamily="18" charset="0"/>
                <a:cs typeface="Times New Roman" pitchFamily="18" charset="0"/>
              </a:rPr>
              <a:t>).</a:t>
            </a:r>
          </a:p>
          <a:p>
            <a:endParaRPr lang="es-ES" baseline="0" dirty="0" smtClean="0">
              <a:latin typeface="Times New Roman" pitchFamily="18" charset="0"/>
              <a:cs typeface="Times New Roman" pitchFamily="18" charset="0"/>
            </a:endParaRPr>
          </a:p>
          <a:p>
            <a:r>
              <a:rPr lang="es-ES" baseline="0" dirty="0" err="1" smtClean="0">
                <a:latin typeface="Times New Roman" pitchFamily="18" charset="0"/>
                <a:cs typeface="Times New Roman" pitchFamily="18" charset="0"/>
              </a:rPr>
              <a:t>Surprisingly</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contrary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that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expected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treatments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evoked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increase</a:t>
            </a:r>
            <a:r>
              <a:rPr lang="es-ES" baseline="0" dirty="0" smtClean="0">
                <a:latin typeface="Times New Roman" pitchFamily="18" charset="0"/>
                <a:cs typeface="Times New Roman" pitchFamily="18" charset="0"/>
              </a:rPr>
              <a:t> in total </a:t>
            </a:r>
            <a:r>
              <a:rPr lang="es-ES" baseline="0" dirty="0" err="1" smtClean="0">
                <a:latin typeface="Times New Roman" pitchFamily="18" charset="0"/>
                <a:cs typeface="Times New Roman" pitchFamily="18" charset="0"/>
              </a:rPr>
              <a:t>thiol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levels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compared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control, </a:t>
            </a:r>
            <a:r>
              <a:rPr lang="es-ES" baseline="0" dirty="0" err="1" smtClean="0">
                <a:latin typeface="Times New Roman" pitchFamily="18" charset="0"/>
                <a:cs typeface="Times New Roman" pitchFamily="18" charset="0"/>
              </a:rPr>
              <a:t>being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higher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plant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sterols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mix</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lower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campesterol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without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apparent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additive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synergistic</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effects</a:t>
            </a:r>
            <a:r>
              <a:rPr lang="es-ES" baseline="0" dirty="0" smtClean="0">
                <a:latin typeface="Times New Roman" pitchFamily="18" charset="0"/>
                <a:cs typeface="Times New Roman" pitchFamily="18" charset="0"/>
              </a:rPr>
              <a:t>).</a:t>
            </a:r>
          </a:p>
          <a:p>
            <a:endParaRPr lang="es-ES" baseline="0" dirty="0" smtClean="0">
              <a:latin typeface="Times New Roman" pitchFamily="18" charset="0"/>
              <a:cs typeface="Times New Roman" pitchFamily="18" charset="0"/>
            </a:endParaRPr>
          </a:p>
          <a:p>
            <a:r>
              <a:rPr lang="es-ES" baseline="0" dirty="0" err="1" smtClean="0">
                <a:latin typeface="Times New Roman" pitchFamily="18" charset="0"/>
                <a:cs typeface="Times New Roman" pitchFamily="18" charset="0"/>
              </a:rPr>
              <a:t>However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these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results</a:t>
            </a:r>
            <a:r>
              <a:rPr lang="es-ES" baseline="0" dirty="0" smtClean="0">
                <a:latin typeface="Times New Roman" pitchFamily="18" charset="0"/>
                <a:cs typeface="Times New Roman" pitchFamily="18" charset="0"/>
              </a:rPr>
              <a:t> can </a:t>
            </a:r>
            <a:r>
              <a:rPr lang="es-ES" baseline="0" dirty="0" err="1" smtClean="0">
                <a:latin typeface="Times New Roman" pitchFamily="18" charset="0"/>
                <a:cs typeface="Times New Roman" pitchFamily="18" charset="0"/>
              </a:rPr>
              <a:t>be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explained</a:t>
            </a:r>
            <a:r>
              <a:rPr lang="es-ES" baseline="0" dirty="0" smtClean="0">
                <a:latin typeface="Times New Roman" pitchFamily="18" charset="0"/>
                <a:cs typeface="Times New Roman" pitchFamily="18" charset="0"/>
              </a:rPr>
              <a:t> as </a:t>
            </a:r>
            <a:r>
              <a:rPr lang="es-ES" baseline="0" dirty="0" err="1" smtClean="0">
                <a:latin typeface="Times New Roman" pitchFamily="18" charset="0"/>
                <a:cs typeface="Times New Roman" pitchFamily="18" charset="0"/>
              </a:rPr>
              <a:t>an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defensive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adaptative</a:t>
            </a:r>
            <a:r>
              <a:rPr lang="es-ES" baseline="0" dirty="0" smtClean="0">
                <a:latin typeface="Times New Roman" pitchFamily="18" charset="0"/>
                <a:cs typeface="Times New Roman" pitchFamily="18" charset="0"/>
              </a:rPr>
              <a:t> response of </a:t>
            </a:r>
            <a:r>
              <a:rPr lang="es-ES" baseline="0" dirty="0" err="1" smtClean="0">
                <a:latin typeface="Times New Roman" pitchFamily="18" charset="0"/>
                <a:cs typeface="Times New Roman" pitchFamily="18" charset="0"/>
              </a:rPr>
              <a:t>cancer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cells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trying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avoid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oxidative</a:t>
            </a:r>
            <a:r>
              <a:rPr lang="es-ES" baseline="0" dirty="0" smtClean="0">
                <a:latin typeface="Times New Roman" pitchFamily="18" charset="0"/>
                <a:cs typeface="Times New Roman" pitchFamily="18" charset="0"/>
              </a:rPr>
              <a:t> stress, </a:t>
            </a:r>
            <a:r>
              <a:rPr lang="es-ES" baseline="0" dirty="0" err="1" smtClean="0">
                <a:latin typeface="Times New Roman" pitchFamily="18" charset="0"/>
                <a:cs typeface="Times New Roman" pitchFamily="18" charset="0"/>
              </a:rPr>
              <a:t>since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it</a:t>
            </a:r>
            <a:r>
              <a:rPr lang="es-ES" baseline="0" dirty="0" smtClean="0">
                <a:latin typeface="Times New Roman" pitchFamily="18" charset="0"/>
                <a:cs typeface="Times New Roman" pitchFamily="18" charset="0"/>
              </a:rPr>
              <a:t> has </a:t>
            </a:r>
            <a:r>
              <a:rPr lang="es-ES" baseline="0" dirty="0" err="1" smtClean="0">
                <a:latin typeface="Times New Roman" pitchFamily="18" charset="0"/>
                <a:cs typeface="Times New Roman" pitchFamily="18" charset="0"/>
              </a:rPr>
              <a:t>been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reported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high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levels</a:t>
            </a:r>
            <a:r>
              <a:rPr lang="es-ES" baseline="0" dirty="0" smtClean="0">
                <a:latin typeface="Times New Roman" pitchFamily="18" charset="0"/>
                <a:cs typeface="Times New Roman" pitchFamily="18" charset="0"/>
              </a:rPr>
              <a:t> of GSH in </a:t>
            </a:r>
            <a:r>
              <a:rPr lang="es-ES" baseline="0" dirty="0" err="1" smtClean="0">
                <a:latin typeface="Times New Roman" pitchFamily="18" charset="0"/>
                <a:cs typeface="Times New Roman" pitchFamily="18" charset="0"/>
              </a:rPr>
              <a:t>many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human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cancer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cells</a:t>
            </a:r>
            <a:r>
              <a:rPr lang="es-ES" baseline="0" dirty="0" smtClean="0">
                <a:latin typeface="Times New Roman" pitchFamily="18" charset="0"/>
                <a:cs typeface="Times New Roman" pitchFamily="18" charset="0"/>
              </a:rPr>
              <a:t>. In line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this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was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observed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increase</a:t>
            </a:r>
            <a:r>
              <a:rPr lang="es-ES" baseline="0" dirty="0" smtClean="0">
                <a:latin typeface="Times New Roman" pitchFamily="18" charset="0"/>
                <a:cs typeface="Times New Roman" pitchFamily="18" charset="0"/>
              </a:rPr>
              <a:t> in total </a:t>
            </a:r>
            <a:r>
              <a:rPr lang="es-ES" baseline="0" dirty="0" err="1" smtClean="0">
                <a:latin typeface="Times New Roman" pitchFamily="18" charset="0"/>
                <a:cs typeface="Times New Roman" pitchFamily="18" charset="0"/>
              </a:rPr>
              <a:t>proteins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after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treatments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what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partly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could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explain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this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phenomenon</a:t>
            </a:r>
            <a:r>
              <a:rPr lang="es-ES" baseline="0" dirty="0" smtClean="0">
                <a:latin typeface="Times New Roman" pitchFamily="18" charset="0"/>
                <a:cs typeface="Times New Roman" pitchFamily="18" charset="0"/>
              </a:rPr>
              <a:t>.</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19</a:t>
            </a:fld>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latin typeface="Times New Roman" pitchFamily="18" charset="0"/>
                <a:cs typeface="Times New Roman" pitchFamily="18" charset="0"/>
              </a:rPr>
              <a:t>One</a:t>
            </a:r>
            <a:r>
              <a:rPr lang="es-ES" dirty="0" smtClean="0">
                <a:latin typeface="Times New Roman" pitchFamily="18" charset="0"/>
                <a:cs typeface="Times New Roman" pitchFamily="18" charset="0"/>
              </a:rPr>
              <a:t> of </a:t>
            </a:r>
            <a:r>
              <a:rPr lang="es-ES" dirty="0" err="1" smtClean="0">
                <a:latin typeface="Times New Roman" pitchFamily="18" charset="0"/>
                <a:cs typeface="Times New Roman" pitchFamily="18" charset="0"/>
              </a:rPr>
              <a:t>the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initial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triggers</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apoptotic</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events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induction</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intracellular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calcium</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elevation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which</a:t>
            </a:r>
            <a:r>
              <a:rPr lang="es-ES" baseline="0" dirty="0" smtClean="0">
                <a:latin typeface="Times New Roman" pitchFamily="18" charset="0"/>
                <a:cs typeface="Times New Roman" pitchFamily="18" charset="0"/>
              </a:rPr>
              <a:t> precedes </a:t>
            </a:r>
            <a:r>
              <a:rPr lang="es-ES" baseline="0" dirty="0" err="1" smtClean="0">
                <a:latin typeface="Times New Roman" pitchFamily="18" charset="0"/>
                <a:cs typeface="Times New Roman" pitchFamily="18" charset="0"/>
              </a:rPr>
              <a:t>diferent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steps</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apoptotic</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cascade</a:t>
            </a:r>
            <a:r>
              <a:rPr lang="es-ES" baseline="0" dirty="0" smtClean="0">
                <a:latin typeface="Times New Roman" pitchFamily="18" charset="0"/>
                <a:cs typeface="Times New Roman" pitchFamily="18" charset="0"/>
              </a:rPr>
              <a:t>.</a:t>
            </a:r>
          </a:p>
          <a:p>
            <a:endParaRPr lang="es-ES" baseline="0" dirty="0" smtClean="0">
              <a:latin typeface="Times New Roman" pitchFamily="18" charset="0"/>
              <a:cs typeface="Times New Roman" pitchFamily="18" charset="0"/>
            </a:endParaRPr>
          </a:p>
          <a:p>
            <a:r>
              <a:rPr lang="es-ES" baseline="0" dirty="0" err="1" smtClean="0">
                <a:latin typeface="Times New Roman" pitchFamily="18" charset="0"/>
                <a:cs typeface="Times New Roman" pitchFamily="18" charset="0"/>
              </a:rPr>
              <a:t>Accordingly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was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determined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calcium</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influx</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by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flow</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cytometry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Results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indicated</a:t>
            </a:r>
            <a:r>
              <a:rPr lang="es-ES" baseline="0" dirty="0" smtClean="0">
                <a:latin typeface="Times New Roman" pitchFamily="18" charset="0"/>
                <a:cs typeface="Times New Roman" pitchFamily="18" charset="0"/>
              </a:rPr>
              <a:t> a </a:t>
            </a:r>
            <a:r>
              <a:rPr lang="es-ES" baseline="0" dirty="0" err="1" smtClean="0">
                <a:latin typeface="Times New Roman" pitchFamily="18" charset="0"/>
                <a:cs typeface="Times New Roman" pitchFamily="18" charset="0"/>
              </a:rPr>
              <a:t>significant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increase</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cytosolic</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calcium</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treatments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exception</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campesterol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only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showing</a:t>
            </a:r>
            <a:r>
              <a:rPr lang="es-ES" baseline="0" dirty="0" smtClean="0">
                <a:latin typeface="Times New Roman" pitchFamily="18" charset="0"/>
                <a:cs typeface="Times New Roman" pitchFamily="18" charset="0"/>
              </a:rPr>
              <a:t> a non-</a:t>
            </a:r>
            <a:r>
              <a:rPr lang="es-ES" baseline="0" dirty="0" err="1" smtClean="0">
                <a:latin typeface="Times New Roman" pitchFamily="18" charset="0"/>
                <a:cs typeface="Times New Roman" pitchFamily="18" charset="0"/>
              </a:rPr>
              <a:t>significant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trend</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rise</a:t>
            </a:r>
            <a:r>
              <a:rPr lang="es-ES" baseline="0" dirty="0" smtClean="0">
                <a:latin typeface="Times New Roman" pitchFamily="18" charset="0"/>
                <a:cs typeface="Times New Roman" pitchFamily="18" charset="0"/>
              </a:rPr>
              <a:t>).</a:t>
            </a:r>
          </a:p>
          <a:p>
            <a:endParaRPr lang="es-ES" baseline="0" dirty="0" smtClean="0">
              <a:latin typeface="Times New Roman" pitchFamily="18" charset="0"/>
              <a:cs typeface="Times New Roman" pitchFamily="18" charset="0"/>
            </a:endParaRPr>
          </a:p>
          <a:p>
            <a:r>
              <a:rPr lang="es-ES" baseline="0" dirty="0" err="1" smtClean="0">
                <a:latin typeface="Times New Roman" pitchFamily="18" charset="0"/>
                <a:cs typeface="Times New Roman" pitchFamily="18" charset="0"/>
              </a:rPr>
              <a:t>Here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mix</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displayed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highest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value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 </a:t>
            </a:r>
            <a:r>
              <a:rPr lang="es-ES" baseline="0" dirty="0" err="1" smtClean="0">
                <a:latin typeface="Times New Roman" pitchFamily="18" charset="0"/>
                <a:cs typeface="Times New Roman" pitchFamily="18" charset="0"/>
              </a:rPr>
              <a:t>very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nearly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additive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effect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while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presence</a:t>
            </a:r>
            <a:r>
              <a:rPr lang="es-ES" baseline="0" dirty="0" smtClean="0">
                <a:latin typeface="Times New Roman" pitchFamily="18" charset="0"/>
                <a:cs typeface="Times New Roman" pitchFamily="18" charset="0"/>
              </a:rPr>
              <a:t> of beta-</a:t>
            </a:r>
            <a:r>
              <a:rPr lang="es-ES" baseline="0" dirty="0" err="1" smtClean="0">
                <a:latin typeface="Times New Roman" pitchFamily="18" charset="0"/>
                <a:cs typeface="Times New Roman" pitchFamily="18" charset="0"/>
              </a:rPr>
              <a:t>cryptoxanthin</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mixture </a:t>
            </a:r>
            <a:r>
              <a:rPr lang="es-ES" baseline="0" dirty="0" err="1" smtClean="0">
                <a:latin typeface="Times New Roman" pitchFamily="18" charset="0"/>
                <a:cs typeface="Times New Roman" pitchFamily="18" charset="0"/>
              </a:rPr>
              <a:t>decreased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effect</a:t>
            </a:r>
            <a:r>
              <a:rPr lang="es-ES" baseline="0" dirty="0" smtClean="0">
                <a:latin typeface="Times New Roman" pitchFamily="18" charset="0"/>
                <a:cs typeface="Times New Roman" pitchFamily="18" charset="0"/>
              </a:rPr>
              <a:t>.</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20</a:t>
            </a:fld>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latin typeface="Times New Roman" pitchFamily="18" charset="0"/>
                <a:cs typeface="Times New Roman" pitchFamily="18" charset="0"/>
              </a:rPr>
              <a:t>Finally</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the</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activation</a:t>
            </a:r>
            <a:r>
              <a:rPr lang="es-ES" dirty="0" smtClean="0">
                <a:latin typeface="Times New Roman" pitchFamily="18" charset="0"/>
                <a:cs typeface="Times New Roman" pitchFamily="18" charset="0"/>
              </a:rPr>
              <a:t> of </a:t>
            </a:r>
            <a:r>
              <a:rPr lang="es-ES" dirty="0" err="1" smtClean="0">
                <a:latin typeface="Times New Roman" pitchFamily="18" charset="0"/>
                <a:cs typeface="Times New Roman" pitchFamily="18" charset="0"/>
              </a:rPr>
              <a:t>the</a:t>
            </a:r>
            <a:r>
              <a:rPr lang="es-ES" dirty="0" smtClean="0">
                <a:latin typeface="Times New Roman" pitchFamily="18" charset="0"/>
                <a:cs typeface="Times New Roman" pitchFamily="18" charset="0"/>
              </a:rPr>
              <a:t> pro-</a:t>
            </a:r>
            <a:r>
              <a:rPr lang="es-ES" dirty="0" err="1" smtClean="0">
                <a:latin typeface="Times New Roman" pitchFamily="18" charset="0"/>
                <a:cs typeface="Times New Roman" pitchFamily="18" charset="0"/>
              </a:rPr>
              <a:t>apoptotic</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protein</a:t>
            </a:r>
            <a:r>
              <a:rPr lang="es-ES" dirty="0" smtClean="0">
                <a:latin typeface="Times New Roman" pitchFamily="18" charset="0"/>
                <a:cs typeface="Times New Roman" pitchFamily="18" charset="0"/>
              </a:rPr>
              <a:t> BAD </a:t>
            </a:r>
            <a:r>
              <a:rPr lang="es-ES" dirty="0" err="1" smtClean="0">
                <a:latin typeface="Times New Roman" pitchFamily="18" charset="0"/>
                <a:cs typeface="Times New Roman" pitchFamily="18" charset="0"/>
              </a:rPr>
              <a:t>was</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determined</a:t>
            </a:r>
            <a:r>
              <a:rPr lang="es-ES" dirty="0" smtClean="0">
                <a:latin typeface="Times New Roman" pitchFamily="18" charset="0"/>
                <a:cs typeface="Times New Roman" pitchFamily="18" charset="0"/>
              </a:rPr>
              <a:t>.</a:t>
            </a:r>
          </a:p>
          <a:p>
            <a:endParaRPr lang="es-ES" dirty="0" smtClean="0">
              <a:latin typeface="Times New Roman" pitchFamily="18" charset="0"/>
              <a:cs typeface="Times New Roman" pitchFamily="18" charset="0"/>
            </a:endParaRPr>
          </a:p>
          <a:p>
            <a:r>
              <a:rPr lang="es-ES" dirty="0" err="1" smtClean="0">
                <a:latin typeface="Times New Roman" pitchFamily="18" charset="0"/>
                <a:cs typeface="Times New Roman" pitchFamily="18" charset="0"/>
              </a:rPr>
              <a:t>It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known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that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dephosphorilation</a:t>
            </a:r>
            <a:r>
              <a:rPr lang="es-ES" baseline="0" dirty="0" smtClean="0">
                <a:latin typeface="Times New Roman" pitchFamily="18" charset="0"/>
                <a:cs typeface="Times New Roman" pitchFamily="18" charset="0"/>
              </a:rPr>
              <a:t> of BAD </a:t>
            </a:r>
            <a:r>
              <a:rPr lang="es-ES" baseline="0" dirty="0" err="1" smtClean="0">
                <a:latin typeface="Times New Roman" pitchFamily="18" charset="0"/>
                <a:cs typeface="Times New Roman" pitchFamily="18" charset="0"/>
              </a:rPr>
              <a:t>acts</a:t>
            </a:r>
            <a:r>
              <a:rPr lang="es-ES" baseline="0" dirty="0" smtClean="0">
                <a:latin typeface="Times New Roman" pitchFamily="18" charset="0"/>
                <a:cs typeface="Times New Roman" pitchFamily="18" charset="0"/>
              </a:rPr>
              <a:t> as a pro-</a:t>
            </a:r>
            <a:r>
              <a:rPr lang="es-ES" baseline="0" dirty="0" err="1" smtClean="0">
                <a:latin typeface="Times New Roman" pitchFamily="18" charset="0"/>
                <a:cs typeface="Times New Roman" pitchFamily="18" charset="0"/>
              </a:rPr>
              <a:t>apoptotic</a:t>
            </a:r>
            <a:r>
              <a:rPr lang="es-ES" baseline="0" dirty="0" smtClean="0">
                <a:latin typeface="Times New Roman" pitchFamily="18" charset="0"/>
                <a:cs typeface="Times New Roman" pitchFamily="18" charset="0"/>
              </a:rPr>
              <a:t> factor </a:t>
            </a:r>
            <a:r>
              <a:rPr lang="es-ES" baseline="0" dirty="0" err="1" smtClean="0">
                <a:latin typeface="Times New Roman" pitchFamily="18" charset="0"/>
                <a:cs typeface="Times New Roman" pitchFamily="18" charset="0"/>
              </a:rPr>
              <a:t>that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interacts</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inhibits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anti-</a:t>
            </a:r>
            <a:r>
              <a:rPr lang="es-ES" baseline="0" dirty="0" err="1" smtClean="0">
                <a:latin typeface="Times New Roman" pitchFamily="18" charset="0"/>
                <a:cs typeface="Times New Roman" pitchFamily="18" charset="0"/>
              </a:rPr>
              <a:t>apoptotic</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protein</a:t>
            </a:r>
            <a:r>
              <a:rPr lang="es-ES" baseline="0" dirty="0" smtClean="0">
                <a:latin typeface="Times New Roman" pitchFamily="18" charset="0"/>
                <a:cs typeface="Times New Roman" pitchFamily="18" charset="0"/>
              </a:rPr>
              <a:t> Bcl-2, a </a:t>
            </a:r>
            <a:r>
              <a:rPr lang="es-ES" baseline="0" dirty="0" err="1" smtClean="0">
                <a:latin typeface="Times New Roman" pitchFamily="18" charset="0"/>
                <a:cs typeface="Times New Roman" pitchFamily="18" charset="0"/>
              </a:rPr>
              <a:t>fact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that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linked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intracellular</a:t>
            </a:r>
            <a:r>
              <a:rPr lang="es-ES" baseline="0" dirty="0" smtClean="0">
                <a:latin typeface="Times New Roman" pitchFamily="18" charset="0"/>
                <a:cs typeface="Times New Roman" pitchFamily="18" charset="0"/>
              </a:rPr>
              <a:t> Ca2+ </a:t>
            </a:r>
            <a:r>
              <a:rPr lang="es-ES" baseline="0" dirty="0" err="1" smtClean="0">
                <a:latin typeface="Times New Roman" pitchFamily="18" charset="0"/>
                <a:cs typeface="Times New Roman" pitchFamily="18" charset="0"/>
              </a:rPr>
              <a:t>elevation</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early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steps</a:t>
            </a:r>
            <a:r>
              <a:rPr lang="es-ES" baseline="0" dirty="0" smtClean="0">
                <a:latin typeface="Times New Roman" pitchFamily="18" charset="0"/>
                <a:cs typeface="Times New Roman" pitchFamily="18" charset="0"/>
              </a:rPr>
              <a:t> of apoptosis.</a:t>
            </a:r>
          </a:p>
          <a:p>
            <a:endParaRPr lang="es-ES" baseline="0" dirty="0" smtClean="0">
              <a:latin typeface="Times New Roman" pitchFamily="18" charset="0"/>
              <a:cs typeface="Times New Roman" pitchFamily="18" charset="0"/>
            </a:endParaRPr>
          </a:p>
          <a:p>
            <a:r>
              <a:rPr lang="es-ES" baseline="0" dirty="0" smtClean="0">
                <a:latin typeface="Times New Roman" pitchFamily="18" charset="0"/>
                <a:cs typeface="Times New Roman" pitchFamily="18" charset="0"/>
              </a:rPr>
              <a:t>So, </a:t>
            </a:r>
            <a:r>
              <a:rPr lang="es-ES" baseline="0" dirty="0" err="1" smtClean="0">
                <a:latin typeface="Times New Roman" pitchFamily="18" charset="0"/>
                <a:cs typeface="Times New Roman" pitchFamily="18" charset="0"/>
              </a:rPr>
              <a:t>we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observed</a:t>
            </a:r>
            <a:r>
              <a:rPr lang="es-ES" baseline="0" dirty="0" smtClean="0">
                <a:latin typeface="Times New Roman" pitchFamily="18" charset="0"/>
                <a:cs typeface="Times New Roman" pitchFamily="18" charset="0"/>
              </a:rPr>
              <a:t> a </a:t>
            </a:r>
            <a:r>
              <a:rPr lang="es-ES" baseline="0" dirty="0" err="1" smtClean="0">
                <a:latin typeface="Times New Roman" pitchFamily="18" charset="0"/>
                <a:cs typeface="Times New Roman" pitchFamily="18" charset="0"/>
              </a:rPr>
              <a:t>decrease</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levels</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phosphorylated</a:t>
            </a:r>
            <a:r>
              <a:rPr lang="es-ES" baseline="0" dirty="0" smtClean="0">
                <a:latin typeface="Times New Roman" pitchFamily="18" charset="0"/>
                <a:cs typeface="Times New Roman" pitchFamily="18" charset="0"/>
              </a:rPr>
              <a:t> BAD </a:t>
            </a:r>
            <a:r>
              <a:rPr lang="es-ES" baseline="0" dirty="0" err="1" smtClean="0">
                <a:latin typeface="Times New Roman" pitchFamily="18" charset="0"/>
                <a:cs typeface="Times New Roman" pitchFamily="18" charset="0"/>
              </a:rPr>
              <a:t>protein</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comparison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control, </a:t>
            </a:r>
            <a:r>
              <a:rPr lang="es-ES" baseline="0" dirty="0" err="1" smtClean="0">
                <a:latin typeface="Times New Roman" pitchFamily="18" charset="0"/>
                <a:cs typeface="Times New Roman" pitchFamily="18" charset="0"/>
              </a:rPr>
              <a:t>being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higher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for</a:t>
            </a:r>
            <a:r>
              <a:rPr lang="es-ES" baseline="0" dirty="0" smtClean="0">
                <a:latin typeface="Times New Roman" pitchFamily="18" charset="0"/>
                <a:cs typeface="Times New Roman" pitchFamily="18" charset="0"/>
              </a:rPr>
              <a:t> beta-</a:t>
            </a:r>
            <a:r>
              <a:rPr lang="es-ES" baseline="0" dirty="0" err="1" smtClean="0">
                <a:latin typeface="Times New Roman" pitchFamily="18" charset="0"/>
                <a:cs typeface="Times New Roman" pitchFamily="18" charset="0"/>
              </a:rPr>
              <a:t>sitosterol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campesterol</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Ps-mix</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lowest</a:t>
            </a:r>
            <a:r>
              <a:rPr lang="es-ES" baseline="0" dirty="0" smtClean="0">
                <a:latin typeface="Times New Roman" pitchFamily="18" charset="0"/>
                <a:cs typeface="Times New Roman" pitchFamily="18" charset="0"/>
              </a:rPr>
              <a:t> in stigmasterol and mixture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beta-</a:t>
            </a:r>
            <a:r>
              <a:rPr lang="es-ES" baseline="0" dirty="0" err="1" smtClean="0">
                <a:latin typeface="Times New Roman" pitchFamily="18" charset="0"/>
                <a:cs typeface="Times New Roman" pitchFamily="18" charset="0"/>
              </a:rPr>
              <a:t>cryptoxanthin</a:t>
            </a:r>
            <a:r>
              <a:rPr lang="es-ES" baseline="0" dirty="0" smtClean="0">
                <a:latin typeface="Times New Roman" pitchFamily="18" charset="0"/>
                <a:cs typeface="Times New Roman" pitchFamily="18" charset="0"/>
              </a:rPr>
              <a:t>.</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21</a:t>
            </a:fld>
            <a:endParaRPr lang="es-E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algn="just"/>
            <a:r>
              <a:rPr lang="es-ES" dirty="0" err="1" smtClean="0">
                <a:latin typeface="Times New Roman" pitchFamily="18" charset="0"/>
                <a:cs typeface="Times New Roman" pitchFamily="18" charset="0"/>
              </a:rPr>
              <a:t>To</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summarize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a:t>
            </a:r>
            <a:r>
              <a:rPr lang="es-ES" dirty="0" err="1" smtClean="0">
                <a:latin typeface="Times New Roman" pitchFamily="18" charset="0"/>
                <a:cs typeface="Times New Roman" pitchFamily="18" charset="0"/>
              </a:rPr>
              <a:t>he</a:t>
            </a:r>
            <a:r>
              <a:rPr lang="es-ES" baseline="0" dirty="0" smtClean="0">
                <a:latin typeface="Times New Roman" pitchFamily="18" charset="0"/>
                <a:cs typeface="Times New Roman" pitchFamily="18" charset="0"/>
              </a:rPr>
              <a:t> molecular </a:t>
            </a:r>
            <a:r>
              <a:rPr lang="es-ES" baseline="0" dirty="0" err="1" smtClean="0">
                <a:latin typeface="Times New Roman" pitchFamily="18" charset="0"/>
                <a:cs typeface="Times New Roman" pitchFamily="18" charset="0"/>
              </a:rPr>
              <a:t>mechanisms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involved</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anti-</a:t>
            </a:r>
            <a:r>
              <a:rPr lang="es-ES" baseline="0" dirty="0" err="1" smtClean="0">
                <a:latin typeface="Times New Roman" pitchFamily="18" charset="0"/>
                <a:cs typeface="Times New Roman" pitchFamily="18" charset="0"/>
              </a:rPr>
              <a:t>proliferative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activity</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phytochemicals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analyzed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decrease</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cell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viability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was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linked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induction</a:t>
            </a:r>
            <a:r>
              <a:rPr lang="es-ES" baseline="0" dirty="0" smtClean="0">
                <a:latin typeface="Times New Roman" pitchFamily="18" charset="0"/>
                <a:cs typeface="Times New Roman" pitchFamily="18" charset="0"/>
              </a:rPr>
              <a:t> of apoptosis </a:t>
            </a:r>
            <a:r>
              <a:rPr lang="es-ES" baseline="0" dirty="0" err="1" smtClean="0">
                <a:latin typeface="Times New Roman" pitchFamily="18" charset="0"/>
                <a:cs typeface="Times New Roman" pitchFamily="18" charset="0"/>
              </a:rPr>
              <a:t>due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a </a:t>
            </a:r>
            <a:r>
              <a:rPr lang="es-ES" baseline="0" dirty="0" err="1" smtClean="0">
                <a:latin typeface="Times New Roman" pitchFamily="18" charset="0"/>
                <a:cs typeface="Times New Roman" pitchFamily="18" charset="0"/>
              </a:rPr>
              <a:t>rise</a:t>
            </a:r>
            <a:r>
              <a:rPr lang="es-ES" baseline="0" dirty="0" smtClean="0">
                <a:latin typeface="Times New Roman" pitchFamily="18" charset="0"/>
                <a:cs typeface="Times New Roman" pitchFamily="18" charset="0"/>
              </a:rPr>
              <a:t> in sub-G1 </a:t>
            </a:r>
            <a:r>
              <a:rPr lang="es-ES" baseline="0" dirty="0" err="1" smtClean="0">
                <a:latin typeface="Times New Roman" pitchFamily="18" charset="0"/>
                <a:cs typeface="Times New Roman" pitchFamily="18" charset="0"/>
              </a:rPr>
              <a:t>population</a:t>
            </a:r>
            <a:r>
              <a:rPr lang="es-ES" baseline="0" dirty="0" smtClean="0">
                <a:latin typeface="Times New Roman" pitchFamily="18" charset="0"/>
                <a:cs typeface="Times New Roman" pitchFamily="18" charset="0"/>
              </a:rPr>
              <a:t> in </a:t>
            </a:r>
            <a:r>
              <a:rPr lang="es-ES" baseline="0" dirty="0" err="1" smtClean="0">
                <a:latin typeface="Times New Roman" pitchFamily="18" charset="0"/>
                <a:cs typeface="Times New Roman" pitchFamily="18" charset="0"/>
              </a:rPr>
              <a:t>cell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cycle</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externalization</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phosphatidylserine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initial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triggers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for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this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apoptotic</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cell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death</a:t>
            </a:r>
            <a:r>
              <a:rPr lang="es-ES" baseline="0" dirty="0" smtClean="0">
                <a:latin typeface="Times New Roman" pitchFamily="18" charset="0"/>
                <a:cs typeface="Times New Roman" pitchFamily="18" charset="0"/>
              </a:rPr>
              <a:t> can </a:t>
            </a:r>
            <a:r>
              <a:rPr lang="es-ES" baseline="0" dirty="0" err="1" smtClean="0">
                <a:latin typeface="Times New Roman" pitchFamily="18" charset="0"/>
                <a:cs typeface="Times New Roman" pitchFamily="18" charset="0"/>
              </a:rPr>
              <a:t>be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influx</a:t>
            </a:r>
            <a:r>
              <a:rPr lang="es-ES" baseline="0" dirty="0" smtClean="0">
                <a:latin typeface="Times New Roman" pitchFamily="18" charset="0"/>
                <a:cs typeface="Times New Roman" pitchFamily="18" charset="0"/>
              </a:rPr>
              <a:t> of Ca2+ </a:t>
            </a:r>
            <a:r>
              <a:rPr lang="es-ES" baseline="0" dirty="0" err="1" smtClean="0">
                <a:latin typeface="Times New Roman" pitchFamily="18" charset="0"/>
                <a:cs typeface="Times New Roman" pitchFamily="18" charset="0"/>
              </a:rPr>
              <a:t>ions</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increase</a:t>
            </a:r>
            <a:r>
              <a:rPr lang="es-ES" baseline="0" dirty="0" smtClean="0">
                <a:latin typeface="Times New Roman" pitchFamily="18" charset="0"/>
                <a:cs typeface="Times New Roman" pitchFamily="18" charset="0"/>
              </a:rPr>
              <a:t> of ROS </a:t>
            </a:r>
            <a:r>
              <a:rPr lang="es-ES" baseline="0" dirty="0" err="1" smtClean="0">
                <a:latin typeface="Times New Roman" pitchFamily="18" charset="0"/>
                <a:cs typeface="Times New Roman" pitchFamily="18" charset="0"/>
              </a:rPr>
              <a:t>levels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leading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mitochondrial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depolarization</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activation</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proapoptotic</a:t>
            </a:r>
            <a:r>
              <a:rPr lang="es-ES" baseline="0" dirty="0" smtClean="0">
                <a:latin typeface="Times New Roman" pitchFamily="18" charset="0"/>
                <a:cs typeface="Times New Roman" pitchFamily="18" charset="0"/>
              </a:rPr>
              <a:t> BAD </a:t>
            </a:r>
            <a:r>
              <a:rPr lang="es-ES" baseline="0" dirty="0" err="1" smtClean="0">
                <a:latin typeface="Times New Roman" pitchFamily="18" charset="0"/>
                <a:cs typeface="Times New Roman" pitchFamily="18" charset="0"/>
              </a:rPr>
              <a:t>protein</a:t>
            </a:r>
            <a:r>
              <a:rPr lang="es-ES" baseline="0" dirty="0" smtClean="0">
                <a:latin typeface="Times New Roman" pitchFamily="18" charset="0"/>
                <a:cs typeface="Times New Roman" pitchFamily="18" charset="0"/>
              </a:rPr>
              <a:t> and as a final </a:t>
            </a:r>
            <a:r>
              <a:rPr lang="es-ES" baseline="0" dirty="0" err="1" smtClean="0">
                <a:latin typeface="Times New Roman" pitchFamily="18" charset="0"/>
                <a:cs typeface="Times New Roman" pitchFamily="18" charset="0"/>
              </a:rPr>
              <a:t>step</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cleavage</a:t>
            </a:r>
            <a:r>
              <a:rPr lang="es-ES" baseline="0" dirty="0" smtClean="0">
                <a:latin typeface="Times New Roman" pitchFamily="18" charset="0"/>
                <a:cs typeface="Times New Roman" pitchFamily="18" charset="0"/>
              </a:rPr>
              <a:t> of PARP </a:t>
            </a:r>
            <a:r>
              <a:rPr lang="es-ES" baseline="0" dirty="0" err="1" smtClean="0">
                <a:latin typeface="Times New Roman" pitchFamily="18" charset="0"/>
                <a:cs typeface="Times New Roman" pitchFamily="18" charset="0"/>
              </a:rPr>
              <a:t>by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activated</a:t>
            </a:r>
            <a:r>
              <a:rPr lang="es-ES" baseline="0" dirty="0" smtClean="0">
                <a:latin typeface="Times New Roman" pitchFamily="18" charset="0"/>
                <a:cs typeface="Times New Roman" pitchFamily="18" charset="0"/>
              </a:rPr>
              <a:t> caspase-3.</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22</a:t>
            </a:fld>
            <a:endParaRPr lang="es-E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smtClean="0">
                <a:latin typeface="Times New Roman" pitchFamily="18" charset="0"/>
                <a:cs typeface="Times New Roman" pitchFamily="18" charset="0"/>
              </a:rPr>
              <a:t>As a </a:t>
            </a:r>
            <a:r>
              <a:rPr lang="es-ES" dirty="0" err="1" smtClean="0">
                <a:latin typeface="Times New Roman" pitchFamily="18" charset="0"/>
                <a:cs typeface="Times New Roman" pitchFamily="18" charset="0"/>
              </a:rPr>
              <a:t>conclusion</a:t>
            </a:r>
            <a:r>
              <a:rPr lang="es-ES" dirty="0" smtClean="0">
                <a:latin typeface="Times New Roman" pitchFamily="18" charset="0"/>
                <a:cs typeface="Times New Roman" pitchFamily="18" charset="0"/>
              </a:rPr>
              <a:t> of </a:t>
            </a:r>
            <a:r>
              <a:rPr lang="es-ES" dirty="0" err="1" smtClean="0">
                <a:latin typeface="Times New Roman" pitchFamily="18" charset="0"/>
                <a:cs typeface="Times New Roman" pitchFamily="18" charset="0"/>
              </a:rPr>
              <a:t>this</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study</a:t>
            </a:r>
            <a:r>
              <a:rPr lang="es-ES" dirty="0" smtClean="0">
                <a:latin typeface="Times New Roman" pitchFamily="18" charset="0"/>
                <a:cs typeface="Times New Roman" pitchFamily="18" charset="0"/>
              </a:rPr>
              <a:t>, </a:t>
            </a:r>
            <a:r>
              <a:rPr lang="es-ES" dirty="0" err="1" smtClean="0">
                <a:latin typeface="Times New Roman" pitchFamily="18" charset="0"/>
                <a:cs typeface="Times New Roman" pitchFamily="18" charset="0"/>
              </a:rPr>
              <a:t>it</a:t>
            </a:r>
            <a:r>
              <a:rPr lang="es-ES" baseline="0" dirty="0" smtClean="0">
                <a:latin typeface="Times New Roman" pitchFamily="18" charset="0"/>
                <a:cs typeface="Times New Roman" pitchFamily="18" charset="0"/>
              </a:rPr>
              <a:t> can </a:t>
            </a:r>
            <a:r>
              <a:rPr lang="es-ES" baseline="0" dirty="0" err="1" smtClean="0">
                <a:latin typeface="Times New Roman" pitchFamily="18" charset="0"/>
                <a:cs typeface="Times New Roman" pitchFamily="18" charset="0"/>
              </a:rPr>
              <a:t>be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indicated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that</a:t>
            </a:r>
            <a:r>
              <a:rPr lang="es-ES" baseline="0" dirty="0" smtClean="0">
                <a:latin typeface="Times New Roman" pitchFamily="18" charset="0"/>
                <a:cs typeface="Times New Roman" pitchFamily="18" charset="0"/>
              </a:rPr>
              <a:t>…(leer conclusiones)</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23</a:t>
            </a:fld>
            <a:endParaRPr 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results</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this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study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highlight</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importance</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conducting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further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assays</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antiproliferative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activity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whole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foods</a:t>
            </a:r>
            <a:r>
              <a:rPr lang="es-ES" baseline="0" dirty="0" smtClean="0">
                <a:latin typeface="Times New Roman" pitchFamily="18" charset="0"/>
                <a:cs typeface="Times New Roman" pitchFamily="18" charset="0"/>
              </a:rPr>
              <a:t>.</a:t>
            </a:r>
          </a:p>
          <a:p>
            <a:endParaRPr lang="es-ES" baseline="0" dirty="0" smtClean="0">
              <a:latin typeface="Times New Roman" pitchFamily="18" charset="0"/>
              <a:cs typeface="Times New Roman" pitchFamily="18" charset="0"/>
            </a:endParaRPr>
          </a:p>
          <a:p>
            <a:r>
              <a:rPr lang="es-ES" baseline="0" dirty="0" smtClean="0">
                <a:latin typeface="Times New Roman" pitchFamily="18" charset="0"/>
                <a:cs typeface="Times New Roman" pitchFamily="18" charset="0"/>
              </a:rPr>
              <a:t>In </a:t>
            </a:r>
            <a:r>
              <a:rPr lang="es-ES" baseline="0" dirty="0" err="1" smtClean="0">
                <a:latin typeface="Times New Roman" pitchFamily="18" charset="0"/>
                <a:cs typeface="Times New Roman" pitchFamily="18" charset="0"/>
              </a:rPr>
              <a:t>this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sense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we</a:t>
            </a:r>
            <a:r>
              <a:rPr lang="es-ES" baseline="0" dirty="0" smtClean="0">
                <a:latin typeface="Times New Roman" pitchFamily="18" charset="0"/>
                <a:cs typeface="Times New Roman" pitchFamily="18" charset="0"/>
              </a:rPr>
              <a:t> are </a:t>
            </a:r>
            <a:r>
              <a:rPr lang="es-ES" baseline="0" dirty="0" err="1" smtClean="0">
                <a:latin typeface="Times New Roman" pitchFamily="18" charset="0"/>
                <a:cs typeface="Times New Roman" pitchFamily="18" charset="0"/>
              </a:rPr>
              <a:t>currently</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performing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assays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with</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functional</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beverages</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containing</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these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phytochemicals</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subjeted</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an</a:t>
            </a:r>
            <a:r>
              <a:rPr lang="es-ES" baseline="0" dirty="0" smtClean="0">
                <a:latin typeface="Times New Roman" pitchFamily="18" charset="0"/>
                <a:cs typeface="Times New Roman" pitchFamily="18" charset="0"/>
              </a:rPr>
              <a:t> in vitro gastrointestinal </a:t>
            </a:r>
            <a:r>
              <a:rPr lang="es-ES" baseline="0" dirty="0" err="1" smtClean="0">
                <a:latin typeface="Times New Roman" pitchFamily="18" charset="0"/>
                <a:cs typeface="Times New Roman" pitchFamily="18" charset="0"/>
              </a:rPr>
              <a:t>digestion</a:t>
            </a:r>
            <a:r>
              <a:rPr lang="es-ES" baseline="0" dirty="0" smtClean="0">
                <a:latin typeface="Times New Roman" pitchFamily="18" charset="0"/>
                <a:cs typeface="Times New Roman" pitchFamily="18" charset="0"/>
              </a:rPr>
              <a:t> and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colonic</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fermentation</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to</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see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persistence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or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not</a:t>
            </a:r>
            <a:r>
              <a:rPr lang="es-ES" baseline="0" dirty="0" smtClean="0">
                <a:latin typeface="Times New Roman" pitchFamily="18" charset="0"/>
                <a:cs typeface="Times New Roman" pitchFamily="18" charset="0"/>
              </a:rPr>
              <a:t> of </a:t>
            </a:r>
            <a:r>
              <a:rPr lang="es-ES" baseline="0" dirty="0" err="1" smtClean="0">
                <a:latin typeface="Times New Roman" pitchFamily="18" charset="0"/>
                <a:cs typeface="Times New Roman" pitchFamily="18" charset="0"/>
              </a:rPr>
              <a:t>the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antiproliferative</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activity</a:t>
            </a:r>
            <a:r>
              <a:rPr lang="es-ES" baseline="0" dirty="0" smtClean="0">
                <a:latin typeface="Times New Roman" pitchFamily="18" charset="0"/>
                <a:cs typeface="Times New Roman" pitchFamily="18" charset="0"/>
              </a:rPr>
              <a:t> of mixtures of phytosterols and beta-</a:t>
            </a:r>
            <a:r>
              <a:rPr lang="es-ES" baseline="0" dirty="0" err="1" smtClean="0">
                <a:latin typeface="Times New Roman" pitchFamily="18" charset="0"/>
                <a:cs typeface="Times New Roman" pitchFamily="18" charset="0"/>
              </a:rPr>
              <a:t>cryptoxanthin</a:t>
            </a:r>
            <a:r>
              <a:rPr lang="es-ES" baseline="0" dirty="0" smtClean="0">
                <a:latin typeface="Times New Roman" pitchFamily="18" charset="0"/>
                <a:cs typeface="Times New Roman" pitchFamily="18" charset="0"/>
              </a:rPr>
              <a:t> in colon </a:t>
            </a:r>
            <a:r>
              <a:rPr lang="es-ES" baseline="0" dirty="0" err="1" smtClean="0">
                <a:latin typeface="Times New Roman" pitchFamily="18" charset="0"/>
                <a:cs typeface="Times New Roman" pitchFamily="18" charset="0"/>
              </a:rPr>
              <a:t>cancer</a:t>
            </a:r>
            <a:r>
              <a:rPr lang="es-ES" baseline="0" dirty="0" smtClean="0">
                <a:latin typeface="Times New Roman" pitchFamily="18" charset="0"/>
                <a:cs typeface="Times New Roman" pitchFamily="18" charset="0"/>
              </a:rPr>
              <a:t> </a:t>
            </a:r>
            <a:r>
              <a:rPr lang="es-ES" baseline="0" dirty="0" err="1" smtClean="0">
                <a:latin typeface="Times New Roman" pitchFamily="18" charset="0"/>
                <a:cs typeface="Times New Roman" pitchFamily="18" charset="0"/>
              </a:rPr>
              <a:t>cells</a:t>
            </a:r>
            <a:r>
              <a:rPr lang="es-ES" baseline="0" smtClean="0">
                <a:latin typeface="Times New Roman" pitchFamily="18" charset="0"/>
                <a:cs typeface="Times New Roman" pitchFamily="18" charset="0"/>
              </a:rPr>
              <a:t>.</a:t>
            </a:r>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24</a:t>
            </a:fld>
            <a:endParaRPr lang="es-E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s-ES" dirty="0" err="1" smtClean="0"/>
              <a:t>Before</a:t>
            </a:r>
            <a:r>
              <a:rPr lang="es-ES" dirty="0" smtClean="0"/>
              <a:t> </a:t>
            </a:r>
            <a:r>
              <a:rPr lang="es-ES" dirty="0" err="1" smtClean="0"/>
              <a:t>to</a:t>
            </a:r>
            <a:r>
              <a:rPr lang="es-ES" dirty="0" smtClean="0"/>
              <a:t> </a:t>
            </a:r>
            <a:r>
              <a:rPr lang="es-ES" dirty="0" err="1" smtClean="0"/>
              <a:t>end</a:t>
            </a:r>
            <a:r>
              <a:rPr lang="es-ES" dirty="0" smtClean="0"/>
              <a:t>, I </a:t>
            </a:r>
            <a:r>
              <a:rPr lang="es-ES" dirty="0" err="1" smtClean="0"/>
              <a:t>want</a:t>
            </a:r>
            <a:r>
              <a:rPr lang="es-ES" dirty="0" smtClean="0"/>
              <a:t> </a:t>
            </a:r>
            <a:r>
              <a:rPr lang="es-ES" dirty="0" err="1" smtClean="0"/>
              <a:t>to</a:t>
            </a:r>
            <a:r>
              <a:rPr lang="es-ES" dirty="0" smtClean="0"/>
              <a:t> </a:t>
            </a:r>
            <a:r>
              <a:rPr lang="es-ES" dirty="0" err="1" smtClean="0"/>
              <a:t>acknowledge</a:t>
            </a:r>
            <a:r>
              <a:rPr lang="es-ES" dirty="0" smtClean="0"/>
              <a:t> </a:t>
            </a:r>
            <a:r>
              <a:rPr lang="es-ES" dirty="0" err="1" smtClean="0"/>
              <a:t>all</a:t>
            </a:r>
            <a:r>
              <a:rPr lang="es-ES" dirty="0" smtClean="0"/>
              <a:t> </a:t>
            </a:r>
            <a:r>
              <a:rPr lang="es-ES" dirty="0" err="1" smtClean="0"/>
              <a:t>the</a:t>
            </a:r>
            <a:r>
              <a:rPr lang="es-ES" dirty="0" smtClean="0"/>
              <a:t> </a:t>
            </a:r>
            <a:r>
              <a:rPr lang="es-ES" dirty="0" err="1" smtClean="0"/>
              <a:t>people</a:t>
            </a:r>
            <a:r>
              <a:rPr lang="es-ES" dirty="0" smtClean="0"/>
              <a:t> of my </a:t>
            </a:r>
            <a:r>
              <a:rPr lang="es-ES" dirty="0" err="1" smtClean="0"/>
              <a:t>lab</a:t>
            </a:r>
            <a:r>
              <a:rPr lang="es-ES" dirty="0" smtClean="0"/>
              <a:t> in Valencia </a:t>
            </a:r>
            <a:r>
              <a:rPr lang="es-ES" dirty="0" err="1" smtClean="0"/>
              <a:t>for</a:t>
            </a:r>
            <a:r>
              <a:rPr lang="es-ES" dirty="0" smtClean="0"/>
              <a:t> </a:t>
            </a:r>
            <a:r>
              <a:rPr lang="es-ES" dirty="0" err="1" smtClean="0"/>
              <a:t>the</a:t>
            </a:r>
            <a:r>
              <a:rPr lang="es-ES" dirty="0" smtClean="0"/>
              <a:t> </a:t>
            </a:r>
            <a:r>
              <a:rPr lang="es-ES" dirty="0" err="1" smtClean="0"/>
              <a:t>kind</a:t>
            </a:r>
            <a:r>
              <a:rPr lang="es-ES" dirty="0" smtClean="0"/>
              <a:t> </a:t>
            </a:r>
            <a:r>
              <a:rPr lang="es-ES" dirty="0" err="1" smtClean="0"/>
              <a:t>day</a:t>
            </a:r>
            <a:r>
              <a:rPr lang="es-ES" dirty="0" smtClean="0"/>
              <a:t> a</a:t>
            </a:r>
            <a:r>
              <a:rPr lang="es-ES" baseline="0" dirty="0" smtClean="0"/>
              <a:t> </a:t>
            </a:r>
            <a:r>
              <a:rPr lang="es-ES" baseline="0" dirty="0" err="1" smtClean="0"/>
              <a:t>day</a:t>
            </a:r>
            <a:r>
              <a:rPr lang="es-ES" baseline="0" dirty="0" smtClean="0"/>
              <a:t> </a:t>
            </a:r>
            <a:r>
              <a:rPr lang="es-ES" baseline="0" dirty="0" err="1" smtClean="0"/>
              <a:t>work</a:t>
            </a:r>
            <a:r>
              <a:rPr lang="es-ES" baseline="0" dirty="0" smtClean="0"/>
              <a:t>, and </a:t>
            </a:r>
            <a:r>
              <a:rPr lang="es-ES" baseline="0" dirty="0" err="1" smtClean="0"/>
              <a:t>specially</a:t>
            </a:r>
            <a:r>
              <a:rPr lang="es-ES" baseline="0" dirty="0" smtClean="0"/>
              <a:t> </a:t>
            </a:r>
            <a:r>
              <a:rPr lang="es-ES" baseline="0" dirty="0" err="1" smtClean="0"/>
              <a:t>the</a:t>
            </a:r>
            <a:r>
              <a:rPr lang="es-ES" baseline="0" dirty="0" smtClean="0"/>
              <a:t> </a:t>
            </a:r>
            <a:r>
              <a:rPr lang="es-ES" baseline="0" dirty="0" err="1" smtClean="0"/>
              <a:t>maravillous</a:t>
            </a:r>
            <a:r>
              <a:rPr lang="es-ES" baseline="0" dirty="0" smtClean="0"/>
              <a:t> </a:t>
            </a:r>
            <a:r>
              <a:rPr lang="es-ES" baseline="0" dirty="0" err="1" smtClean="0"/>
              <a:t>people</a:t>
            </a:r>
            <a:r>
              <a:rPr lang="es-ES" baseline="0" dirty="0" smtClean="0"/>
              <a:t> of </a:t>
            </a:r>
            <a:r>
              <a:rPr lang="es-ES" baseline="0" dirty="0" err="1" smtClean="0"/>
              <a:t>the</a:t>
            </a:r>
            <a:r>
              <a:rPr lang="es-ES" baseline="0" dirty="0" smtClean="0"/>
              <a:t> </a:t>
            </a:r>
            <a:r>
              <a:rPr lang="es-ES" baseline="0" dirty="0" err="1" smtClean="0"/>
              <a:t>Laboratory</a:t>
            </a:r>
            <a:r>
              <a:rPr lang="es-ES" baseline="0" dirty="0" smtClean="0"/>
              <a:t> of </a:t>
            </a:r>
            <a:r>
              <a:rPr lang="es-ES" baseline="0" dirty="0" err="1" smtClean="0"/>
              <a:t>Biochemistry</a:t>
            </a:r>
            <a:r>
              <a:rPr lang="es-ES" baseline="0" dirty="0" smtClean="0"/>
              <a:t> at </a:t>
            </a:r>
            <a:r>
              <a:rPr lang="es-ES" baseline="0" dirty="0" err="1" smtClean="0"/>
              <a:t>the</a:t>
            </a:r>
            <a:r>
              <a:rPr lang="es-ES" baseline="0" dirty="0" smtClean="0"/>
              <a:t> </a:t>
            </a:r>
            <a:r>
              <a:rPr lang="es-ES" baseline="0" dirty="0" err="1" smtClean="0"/>
              <a:t>University</a:t>
            </a:r>
            <a:r>
              <a:rPr lang="es-ES" baseline="0" dirty="0" smtClean="0"/>
              <a:t> of Palermo, </a:t>
            </a:r>
            <a:r>
              <a:rPr lang="es-ES" baseline="0" dirty="0" err="1" smtClean="0"/>
              <a:t>where</a:t>
            </a:r>
            <a:r>
              <a:rPr lang="es-ES" baseline="0" dirty="0" smtClean="0"/>
              <a:t> I </a:t>
            </a:r>
            <a:r>
              <a:rPr lang="es-ES" baseline="0" dirty="0" err="1" smtClean="0"/>
              <a:t>did</a:t>
            </a:r>
            <a:r>
              <a:rPr lang="es-ES" baseline="0" dirty="0" smtClean="0"/>
              <a:t> a </a:t>
            </a:r>
            <a:r>
              <a:rPr lang="es-ES" baseline="0" dirty="0" err="1" smtClean="0"/>
              <a:t>research</a:t>
            </a:r>
            <a:r>
              <a:rPr lang="es-ES" baseline="0" dirty="0" smtClean="0"/>
              <a:t> </a:t>
            </a:r>
            <a:r>
              <a:rPr lang="es-ES" baseline="0" dirty="0" err="1" smtClean="0"/>
              <a:t>stay</a:t>
            </a:r>
            <a:r>
              <a:rPr lang="es-ES" baseline="0" dirty="0" smtClean="0"/>
              <a:t> and </a:t>
            </a:r>
            <a:r>
              <a:rPr lang="es-ES" baseline="0" dirty="0" err="1" smtClean="0"/>
              <a:t>performed</a:t>
            </a:r>
            <a:r>
              <a:rPr lang="es-ES" baseline="0" dirty="0" smtClean="0"/>
              <a:t> </a:t>
            </a:r>
            <a:r>
              <a:rPr lang="es-ES" baseline="0" dirty="0" err="1" smtClean="0"/>
              <a:t>this</a:t>
            </a:r>
            <a:r>
              <a:rPr lang="es-ES" baseline="0" dirty="0" smtClean="0"/>
              <a:t> </a:t>
            </a:r>
            <a:r>
              <a:rPr lang="es-ES" baseline="0" dirty="0" err="1" smtClean="0"/>
              <a:t>study</a:t>
            </a:r>
            <a:r>
              <a:rPr lang="es-ES" baseline="0" dirty="0" smtClean="0"/>
              <a:t>.</a:t>
            </a:r>
            <a:endParaRPr lang="es-ES" dirty="0" smtClean="0"/>
          </a:p>
          <a:p>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25</a:t>
            </a:fld>
            <a:endParaRPr 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latin typeface="Times New Roman" pitchFamily="18" charset="0"/>
              <a:cs typeface="Times New Roman" pitchFamily="18" charset="0"/>
            </a:endParaRPr>
          </a:p>
        </p:txBody>
      </p:sp>
      <p:sp>
        <p:nvSpPr>
          <p:cNvPr id="4" name="3 Marcador de número de diapositiva"/>
          <p:cNvSpPr>
            <a:spLocks noGrp="1"/>
          </p:cNvSpPr>
          <p:nvPr>
            <p:ph type="sldNum" sz="quarter" idx="10"/>
          </p:nvPr>
        </p:nvSpPr>
        <p:spPr/>
        <p:txBody>
          <a:bodyPr/>
          <a:lstStyle/>
          <a:p>
            <a:fld id="{39238D2F-0700-4E48-8C81-A2917A86E0D6}" type="slidenum">
              <a:rPr lang="es-ES" smtClean="0"/>
              <a:pPr/>
              <a:t>26</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1">
        <a:schemeClr val="bg2"/>
      </p:bgRef>
    </p:bg>
    <p:spTree>
      <p:nvGrpSpPr>
        <p:cNvPr id="1" name=""/>
        <p:cNvGrpSpPr/>
        <p:nvPr/>
      </p:nvGrpSpPr>
      <p:grpSpPr>
        <a:xfrm>
          <a:off x="0" y="0"/>
          <a:ext cx="0" cy="0"/>
          <a:chOff x="0" y="0"/>
          <a:chExt cx="0" cy="0"/>
        </a:xfrm>
      </p:grpSpPr>
      <p:sp>
        <p:nvSpPr>
          <p:cNvPr id="7" name="6 Rectángulo"/>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2362200" y="4038600"/>
            <a:ext cx="6477000" cy="1828800"/>
          </a:xfrm>
        </p:spPr>
        <p:txBody>
          <a:bodyPr anchor="b"/>
          <a:lstStyle>
            <a:lvl1pPr>
              <a:defRPr cap="all" baseline="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8D6E2929-745C-4E93-A6D8-F9A4A6F92BB8}" type="datetimeFigureOut">
              <a:rPr lang="es-ES" smtClean="0"/>
              <a:pPr/>
              <a:t>20/09/2014</a:t>
            </a:fld>
            <a:endParaRPr lang="es-ES"/>
          </a:p>
        </p:txBody>
      </p:sp>
      <p:sp>
        <p:nvSpPr>
          <p:cNvPr id="17" name="16 Marcador de pie de página"/>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s-ES"/>
          </a:p>
        </p:txBody>
      </p:sp>
      <p:sp>
        <p:nvSpPr>
          <p:cNvPr id="29" name="28 Marcador de número de diapositiva"/>
          <p:cNvSpPr>
            <a:spLocks noGrp="1"/>
          </p:cNvSpPr>
          <p:nvPr>
            <p:ph type="sldNum" sz="quarter" idx="12"/>
          </p:nvPr>
        </p:nvSpPr>
        <p:spPr>
          <a:xfrm>
            <a:off x="8001000" y="228600"/>
            <a:ext cx="838200" cy="381000"/>
          </a:xfrm>
        </p:spPr>
        <p:txBody>
          <a:bodyPr/>
          <a:lstStyle>
            <a:lvl1pPr>
              <a:defRPr>
                <a:solidFill>
                  <a:schemeClr val="tx2"/>
                </a:solidFill>
              </a:defRPr>
            </a:lvl1pPr>
          </a:lstStyle>
          <a:p>
            <a:fld id="{06FC9D04-5C4A-456A-A306-A4EDF82A85FE}"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12648" y="228600"/>
            <a:ext cx="8153400" cy="990600"/>
          </a:xfrm>
        </p:spPr>
        <p:txBody>
          <a:bodyPr/>
          <a:lstStyle/>
          <a:p>
            <a:r>
              <a:rPr kumimoji="0" lang="es-ES" smtClean="0"/>
              <a:t>Haga clic para modificar el estilo de título del patrón</a:t>
            </a:r>
            <a:endParaRPr kumimoji="0" lang="en-US"/>
          </a:p>
        </p:txBody>
      </p:sp>
      <p:sp>
        <p:nvSpPr>
          <p:cNvPr id="4" name="3 Marcador de fecha"/>
          <p:cNvSpPr>
            <a:spLocks noGrp="1"/>
          </p:cNvSpPr>
          <p:nvPr>
            <p:ph type="dt" sz="half" idx="10"/>
          </p:nvPr>
        </p:nvSpPr>
        <p:spPr/>
        <p:txBody>
          <a:bodyPr/>
          <a:lstStyle/>
          <a:p>
            <a:fld id="{8D6E2929-745C-4E93-A6D8-F9A4A6F92BB8}" type="datetimeFigureOut">
              <a:rPr lang="es-ES" smtClean="0"/>
              <a:pPr/>
              <a:t>20/09/2014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lvl1pPr>
              <a:defRPr>
                <a:solidFill>
                  <a:srgbClr val="FFFFFF"/>
                </a:solidFill>
              </a:defRPr>
            </a:lvl1pPr>
          </a:lstStyle>
          <a:p>
            <a:fld id="{06FC9D04-5C4A-456A-A306-A4EDF82A85FE}" type="slidenum">
              <a:rPr lang="es-ES" smtClean="0"/>
              <a:pPr/>
              <a:t>‹Nº›</a:t>
            </a:fld>
            <a:endParaRPr lang="es-ES"/>
          </a:p>
        </p:txBody>
      </p:sp>
      <p:sp>
        <p:nvSpPr>
          <p:cNvPr id="8" name="7 Marcador de contenido"/>
          <p:cNvSpPr>
            <a:spLocks noGrp="1"/>
          </p:cNvSpPr>
          <p:nvPr>
            <p:ph sz="quarter" idx="1"/>
          </p:nvPr>
        </p:nvSpPr>
        <p:spPr>
          <a:xfrm>
            <a:off x="612648" y="1600200"/>
            <a:ext cx="8153400" cy="44958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3">
        <a:schemeClr val="bg1"/>
      </p:bgRef>
    </p:bg>
    <p:spTree>
      <p:nvGrpSpPr>
        <p:cNvPr id="1" name=""/>
        <p:cNvGrpSpPr/>
        <p:nvPr/>
      </p:nvGrpSpPr>
      <p:grpSpPr>
        <a:xfrm>
          <a:off x="0" y="0"/>
          <a:ext cx="0" cy="0"/>
          <a:chOff x="0" y="0"/>
          <a:chExt cx="0" cy="0"/>
        </a:xfrm>
      </p:grpSpPr>
      <p:sp>
        <p:nvSpPr>
          <p:cNvPr id="3" name="2 Marcador de texto"/>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7" name="6 Rectángulo"/>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8D6E2929-745C-4E93-A6D8-F9A4A6F92BB8}" type="datetimeFigureOut">
              <a:rPr lang="es-ES" smtClean="0"/>
              <a:pPr/>
              <a:t>20/09/2014</a:t>
            </a:fld>
            <a:endParaRPr lang="es-ES"/>
          </a:p>
        </p:txBody>
      </p:sp>
      <p:sp>
        <p:nvSpPr>
          <p:cNvPr id="13" name="12 Marcador de número de diapositiva"/>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06FC9D04-5C4A-456A-A306-A4EDF82A85FE}" type="slidenum">
              <a:rPr lang="es-ES" smtClean="0"/>
              <a:pPr/>
              <a:t>‹Nº›</a:t>
            </a:fld>
            <a:endParaRPr lang="es-ES"/>
          </a:p>
        </p:txBody>
      </p:sp>
      <p:sp>
        <p:nvSpPr>
          <p:cNvPr id="14" name="13 Marcador de pie de página"/>
          <p:cNvSpPr>
            <a:spLocks noGrp="1"/>
          </p:cNvSpPr>
          <p:nvPr>
            <p:ph type="ftr" sz="quarter" idx="12"/>
          </p:nvPr>
        </p:nvSpPr>
        <p:spPr/>
        <p:txBody>
          <a:bodyPr/>
          <a:lstStyle/>
          <a:p>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9" name="8 Marcador de contenido"/>
          <p:cNvSpPr>
            <a:spLocks noGrp="1"/>
          </p:cNvSpPr>
          <p:nvPr>
            <p:ph sz="quarter" idx="1"/>
          </p:nvPr>
        </p:nvSpPr>
        <p:spPr>
          <a:xfrm>
            <a:off x="609600"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1" name="10 Marcador de contenido"/>
          <p:cNvSpPr>
            <a:spLocks noGrp="1"/>
          </p:cNvSpPr>
          <p:nvPr>
            <p:ph sz="quarter" idx="2"/>
          </p:nvPr>
        </p:nvSpPr>
        <p:spPr>
          <a:xfrm>
            <a:off x="4844901" y="1589567"/>
            <a:ext cx="38862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8" name="7 Marcador de fecha"/>
          <p:cNvSpPr>
            <a:spLocks noGrp="1"/>
          </p:cNvSpPr>
          <p:nvPr>
            <p:ph type="dt" sz="half" idx="15"/>
          </p:nvPr>
        </p:nvSpPr>
        <p:spPr/>
        <p:txBody>
          <a:bodyPr rtlCol="0"/>
          <a:lstStyle/>
          <a:p>
            <a:fld id="{8D6E2929-745C-4E93-A6D8-F9A4A6F92BB8}" type="datetimeFigureOut">
              <a:rPr lang="es-ES" smtClean="0"/>
              <a:pPr/>
              <a:t>20/09/2014</a:t>
            </a:fld>
            <a:endParaRPr lang="es-ES"/>
          </a:p>
        </p:txBody>
      </p:sp>
      <p:sp>
        <p:nvSpPr>
          <p:cNvPr id="10" name="9 Marcador de número de diapositiva"/>
          <p:cNvSpPr>
            <a:spLocks noGrp="1"/>
          </p:cNvSpPr>
          <p:nvPr>
            <p:ph type="sldNum" sz="quarter" idx="16"/>
          </p:nvPr>
        </p:nvSpPr>
        <p:spPr/>
        <p:txBody>
          <a:bodyPr rtlCol="0"/>
          <a:lstStyle/>
          <a:p>
            <a:fld id="{06FC9D04-5C4A-456A-A306-A4EDF82A85FE}" type="slidenum">
              <a:rPr lang="es-ES" smtClean="0"/>
              <a:pPr/>
              <a:t>‹Nº›</a:t>
            </a:fld>
            <a:endParaRPr lang="es-ES"/>
          </a:p>
        </p:txBody>
      </p:sp>
      <p:sp>
        <p:nvSpPr>
          <p:cNvPr id="12" name="11 Marcador de pie de página"/>
          <p:cNvSpPr>
            <a:spLocks noGrp="1"/>
          </p:cNvSpPr>
          <p:nvPr>
            <p:ph type="ftr" sz="quarter" idx="17"/>
          </p:nvPr>
        </p:nvSpPr>
        <p:spPr/>
        <p:txBody>
          <a:bodyPr rtlCol="0"/>
          <a:lstStyle/>
          <a:p>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533400" y="273050"/>
            <a:ext cx="8153400" cy="869950"/>
          </a:xfrm>
        </p:spPr>
        <p:txBody>
          <a:bodyPr anchor="ctr"/>
          <a:lstStyle>
            <a:lvl1pPr>
              <a:defRPr/>
            </a:lvl1pPr>
          </a:lstStyle>
          <a:p>
            <a:r>
              <a:rPr kumimoji="0" lang="es-ES" smtClean="0"/>
              <a:t>Haga clic para modificar el estilo de título del patrón</a:t>
            </a:r>
            <a:endParaRPr kumimoji="0" lang="en-US"/>
          </a:p>
        </p:txBody>
      </p:sp>
      <p:sp>
        <p:nvSpPr>
          <p:cNvPr id="11" name="10 Marcador de contenido"/>
          <p:cNvSpPr>
            <a:spLocks noGrp="1"/>
          </p:cNvSpPr>
          <p:nvPr>
            <p:ph sz="quarter" idx="2"/>
          </p:nvPr>
        </p:nvSpPr>
        <p:spPr>
          <a:xfrm>
            <a:off x="609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quarter" idx="4"/>
          </p:nvPr>
        </p:nvSpPr>
        <p:spPr>
          <a:xfrm>
            <a:off x="4800600" y="2438400"/>
            <a:ext cx="3886200" cy="35814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5"/>
          </p:nvPr>
        </p:nvSpPr>
        <p:spPr/>
        <p:txBody>
          <a:bodyPr rtlCol="0"/>
          <a:lstStyle/>
          <a:p>
            <a:fld id="{8D6E2929-745C-4E93-A6D8-F9A4A6F92BB8}" type="datetimeFigureOut">
              <a:rPr lang="es-ES" smtClean="0"/>
              <a:pPr/>
              <a:t>20/09/2014</a:t>
            </a:fld>
            <a:endParaRPr lang="es-ES"/>
          </a:p>
        </p:txBody>
      </p:sp>
      <p:sp>
        <p:nvSpPr>
          <p:cNvPr id="12" name="11 Marcador de número de diapositiva"/>
          <p:cNvSpPr>
            <a:spLocks noGrp="1"/>
          </p:cNvSpPr>
          <p:nvPr>
            <p:ph type="sldNum" sz="quarter" idx="16"/>
          </p:nvPr>
        </p:nvSpPr>
        <p:spPr/>
        <p:txBody>
          <a:bodyPr rtlCol="0"/>
          <a:lstStyle/>
          <a:p>
            <a:fld id="{06FC9D04-5C4A-456A-A306-A4EDF82A85FE}" type="slidenum">
              <a:rPr lang="es-ES" smtClean="0"/>
              <a:pPr/>
              <a:t>‹Nº›</a:t>
            </a:fld>
            <a:endParaRPr lang="es-ES"/>
          </a:p>
        </p:txBody>
      </p:sp>
      <p:sp>
        <p:nvSpPr>
          <p:cNvPr id="14" name="13 Marcador de pie de página"/>
          <p:cNvSpPr>
            <a:spLocks noGrp="1"/>
          </p:cNvSpPr>
          <p:nvPr>
            <p:ph type="ftr" sz="quarter" idx="17"/>
          </p:nvPr>
        </p:nvSpPr>
        <p:spPr/>
        <p:txBody>
          <a:bodyPr rtlCol="0"/>
          <a:lstStyle/>
          <a:p>
            <a:endParaRPr lang="es-ES"/>
          </a:p>
        </p:txBody>
      </p:sp>
      <p:sp>
        <p:nvSpPr>
          <p:cNvPr id="16" name="15 Marcador de texto"/>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
        <p:nvSpPr>
          <p:cNvPr id="15" name="14 Marcador de texto"/>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8D6E2929-745C-4E93-A6D8-F9A4A6F92BB8}" type="datetimeFigureOut">
              <a:rPr lang="es-ES" smtClean="0"/>
              <a:pPr/>
              <a:t>20/09/2014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lvl1pPr>
              <a:defRPr>
                <a:solidFill>
                  <a:srgbClr val="FFFFFF"/>
                </a:solidFill>
              </a:defRPr>
            </a:lvl1pPr>
          </a:lstStyle>
          <a:p>
            <a:fld id="{06FC9D04-5C4A-456A-A306-A4EDF82A85F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D6E2929-745C-4E93-A6D8-F9A4A6F92BB8}" type="datetimeFigureOut">
              <a:rPr lang="es-ES" smtClean="0"/>
              <a:pPr/>
              <a:t>20/09/2014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a:xfrm>
            <a:off x="0" y="6248400"/>
            <a:ext cx="533400" cy="381000"/>
          </a:xfrm>
        </p:spPr>
        <p:txBody>
          <a:bodyPr/>
          <a:lstStyle>
            <a:lvl1pPr>
              <a:defRPr>
                <a:solidFill>
                  <a:schemeClr val="tx2"/>
                </a:solidFill>
              </a:defRPr>
            </a:lvl1pPr>
          </a:lstStyle>
          <a:p>
            <a:fld id="{06FC9D04-5C4A-456A-A306-A4EDF82A85F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3050"/>
            <a:ext cx="8077200" cy="869950"/>
          </a:xfrm>
        </p:spPr>
        <p:txBody>
          <a:bodyPr anchor="ctr"/>
          <a:lstStyle>
            <a:lvl1pPr algn="l">
              <a:buNone/>
              <a:defRPr sz="4400" b="0"/>
            </a:lvl1pPr>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p>
            <a:fld id="{8D6E2929-745C-4E93-A6D8-F9A4A6F92BB8}" type="datetimeFigureOut">
              <a:rPr lang="es-ES" smtClean="0"/>
              <a:pPr/>
              <a:t>20/09/2014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lvl1pPr>
              <a:defRPr>
                <a:solidFill>
                  <a:srgbClr val="FFFFFF"/>
                </a:solidFill>
              </a:defRPr>
            </a:lvl1pPr>
          </a:lstStyle>
          <a:p>
            <a:fld id="{06FC9D04-5C4A-456A-A306-A4EDF82A85FE}" type="slidenum">
              <a:rPr lang="es-ES" smtClean="0"/>
              <a:pPr/>
              <a:t>‹Nº›</a:t>
            </a:fld>
            <a:endParaRPr lang="es-ES"/>
          </a:p>
        </p:txBody>
      </p:sp>
      <p:sp>
        <p:nvSpPr>
          <p:cNvPr id="3" name="2 Marcador de texto"/>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9" name="8 Marcador de contenido"/>
          <p:cNvSpPr>
            <a:spLocks noGrp="1"/>
          </p:cNvSpPr>
          <p:nvPr>
            <p:ph sz="quarter" idx="1"/>
          </p:nvPr>
        </p:nvSpPr>
        <p:spPr>
          <a:xfrm>
            <a:off x="2362200" y="1752600"/>
            <a:ext cx="6400800" cy="44196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3">
        <a:schemeClr val="bg2"/>
      </p:bgRef>
    </p:bg>
    <p:spTree>
      <p:nvGrpSpPr>
        <p:cNvPr id="1" name=""/>
        <p:cNvGrpSpPr/>
        <p:nvPr/>
      </p:nvGrpSpPr>
      <p:grpSpPr>
        <a:xfrm>
          <a:off x="0" y="0"/>
          <a:ext cx="0" cy="0"/>
          <a:chOff x="0" y="0"/>
          <a:chExt cx="0" cy="0"/>
        </a:xfrm>
      </p:grpSpPr>
      <p:sp>
        <p:nvSpPr>
          <p:cNvPr id="4" name="3 Marcador de texto"/>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s-ES" smtClean="0"/>
              <a:t>Haga clic para modificar el estilo de texto del patrón</a:t>
            </a:r>
          </a:p>
        </p:txBody>
      </p:sp>
      <p:sp>
        <p:nvSpPr>
          <p:cNvPr id="8" name="7 Rectángulo"/>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s-ES" smtClean="0"/>
              <a:t>Haga clic para modificar el estilo de título del patrón</a:t>
            </a:r>
            <a:endParaRPr kumimoji="0" lang="en-US"/>
          </a:p>
        </p:txBody>
      </p:sp>
      <p:sp>
        <p:nvSpPr>
          <p:cNvPr id="11" name="10 Rectángulo"/>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Marcador de fecha"/>
          <p:cNvSpPr>
            <a:spLocks noGrp="1"/>
          </p:cNvSpPr>
          <p:nvPr>
            <p:ph type="dt" sz="half" idx="10"/>
          </p:nvPr>
        </p:nvSpPr>
        <p:spPr>
          <a:xfrm>
            <a:off x="6248400" y="6248400"/>
            <a:ext cx="2667000" cy="365125"/>
          </a:xfrm>
        </p:spPr>
        <p:txBody>
          <a:bodyPr rtlCol="0"/>
          <a:lstStyle/>
          <a:p>
            <a:fld id="{8D6E2929-745C-4E93-A6D8-F9A4A6F92BB8}" type="datetimeFigureOut">
              <a:rPr lang="es-ES" smtClean="0"/>
              <a:pPr/>
              <a:t>20/09/2014</a:t>
            </a:fld>
            <a:endParaRPr lang="es-ES"/>
          </a:p>
        </p:txBody>
      </p:sp>
      <p:sp>
        <p:nvSpPr>
          <p:cNvPr id="13" name="12 Marcador de número de diapositiva"/>
          <p:cNvSpPr>
            <a:spLocks noGrp="1"/>
          </p:cNvSpPr>
          <p:nvPr>
            <p:ph type="sldNum" sz="quarter" idx="11"/>
          </p:nvPr>
        </p:nvSpPr>
        <p:spPr>
          <a:xfrm>
            <a:off x="0" y="4667249"/>
            <a:ext cx="1447800" cy="663578"/>
          </a:xfrm>
        </p:spPr>
        <p:txBody>
          <a:bodyPr rtlCol="0"/>
          <a:lstStyle>
            <a:lvl1pPr>
              <a:defRPr sz="2800"/>
            </a:lvl1pPr>
          </a:lstStyle>
          <a:p>
            <a:fld id="{06FC9D04-5C4A-456A-A306-A4EDF82A85FE}" type="slidenum">
              <a:rPr lang="es-ES" smtClean="0"/>
              <a:pPr/>
              <a:t>‹Nº›</a:t>
            </a:fld>
            <a:endParaRPr lang="es-ES"/>
          </a:p>
        </p:txBody>
      </p:sp>
      <p:sp>
        <p:nvSpPr>
          <p:cNvPr id="14" name="13 Marcador de pie de página"/>
          <p:cNvSpPr>
            <a:spLocks noGrp="1"/>
          </p:cNvSpPr>
          <p:nvPr>
            <p:ph type="ftr" sz="quarter" idx="12"/>
          </p:nvPr>
        </p:nvSpPr>
        <p:spPr>
          <a:xfrm>
            <a:off x="1600200" y="6248206"/>
            <a:ext cx="4572000" cy="365125"/>
          </a:xfrm>
        </p:spPr>
        <p:txBody>
          <a:bodyPr rtlCol="0"/>
          <a:lstStyle/>
          <a:p>
            <a:endParaRPr lang="es-ES"/>
          </a:p>
        </p:txBody>
      </p:sp>
      <p:sp>
        <p:nvSpPr>
          <p:cNvPr id="3" name="2 Marcador de posición de imagen"/>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s-ES" smtClean="0"/>
              <a:t>Haga clic en el icono para agregar una imagen</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8D6E2929-745C-4E93-A6D8-F9A4A6F92BB8}" type="datetimeFigureOut">
              <a:rPr lang="es-ES" smtClean="0"/>
              <a:pPr/>
              <a:t>20/09/2014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6FC9D04-5C4A-456A-A306-A4EDF82A85F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bg>
      <p:bgRef idx="1001">
        <a:schemeClr val="bg1"/>
      </p:bgRef>
    </p:bg>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53200" y="609600"/>
            <a:ext cx="2057400" cy="55165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609600"/>
            <a:ext cx="5562600" cy="5516564"/>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6553200" y="6248402"/>
            <a:ext cx="2209800" cy="365125"/>
          </a:xfrm>
        </p:spPr>
        <p:txBody>
          <a:bodyPr/>
          <a:lstStyle/>
          <a:p>
            <a:fld id="{8D6E2929-745C-4E93-A6D8-F9A4A6F92BB8}" type="datetimeFigureOut">
              <a:rPr lang="es-ES" smtClean="0"/>
              <a:pPr/>
              <a:t>20/09/2014</a:t>
            </a:fld>
            <a:endParaRPr lang="es-ES"/>
          </a:p>
        </p:txBody>
      </p:sp>
      <p:sp>
        <p:nvSpPr>
          <p:cNvPr id="5" name="4 Marcador de pie de página"/>
          <p:cNvSpPr>
            <a:spLocks noGrp="1"/>
          </p:cNvSpPr>
          <p:nvPr>
            <p:ph type="ftr" sz="quarter" idx="11"/>
          </p:nvPr>
        </p:nvSpPr>
        <p:spPr>
          <a:xfrm>
            <a:off x="457201" y="6248207"/>
            <a:ext cx="5573483" cy="365125"/>
          </a:xfrm>
        </p:spPr>
        <p:txBody>
          <a:bodyPr/>
          <a:lstStyle/>
          <a:p>
            <a:endParaRPr lang="es-ES"/>
          </a:p>
        </p:txBody>
      </p:sp>
      <p:sp>
        <p:nvSpPr>
          <p:cNvPr id="7" name="6 Rectángulo"/>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7 Rectángulo"/>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8 Rectángulo"/>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5 Marcador de número de diapositiva"/>
          <p:cNvSpPr>
            <a:spLocks noGrp="1"/>
          </p:cNvSpPr>
          <p:nvPr>
            <p:ph type="sldNum" sz="quarter" idx="12"/>
          </p:nvPr>
        </p:nvSpPr>
        <p:spPr>
          <a:xfrm rot="5400000">
            <a:off x="5989638" y="144462"/>
            <a:ext cx="533400" cy="244476"/>
          </a:xfrm>
        </p:spPr>
        <p:txBody>
          <a:bodyPr/>
          <a:lstStyle/>
          <a:p>
            <a:fld id="{06FC9D04-5C4A-456A-A306-A4EDF82A85FE}"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Marcador de título"/>
          <p:cNvSpPr>
            <a:spLocks noGrp="1"/>
          </p:cNvSpPr>
          <p:nvPr>
            <p:ph type="title"/>
          </p:nvPr>
        </p:nvSpPr>
        <p:spPr>
          <a:xfrm>
            <a:off x="609600" y="228600"/>
            <a:ext cx="8153400" cy="9906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8D6E2929-745C-4E93-A6D8-F9A4A6F92BB8}" type="datetimeFigureOut">
              <a:rPr lang="es-ES" smtClean="0"/>
              <a:pPr/>
              <a:t>20/09/2014</a:t>
            </a:fld>
            <a:endParaRPr lang="es-ES"/>
          </a:p>
        </p:txBody>
      </p:sp>
      <p:sp>
        <p:nvSpPr>
          <p:cNvPr id="3" name="2 Marcador de pie de página"/>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s-ES"/>
          </a:p>
        </p:txBody>
      </p:sp>
      <p:sp>
        <p:nvSpPr>
          <p:cNvPr id="7" name="6 Rectángulo"/>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Marcador de número de diapositiva"/>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06FC9D04-5C4A-456A-A306-A4EDF82A85F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gi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chart" Target="../charts/chart4.xml"/></Relationships>
</file>

<file path=ppt/slides/_rels/slide18.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emf"/><Relationship Id="rId7"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image" Target="../media/image57.jpeg"/><Relationship Id="rId4" Type="http://schemas.openxmlformats.org/officeDocument/2006/relationships/image" Target="../media/image56.emf"/></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jpeg"/></Relationships>
</file>

<file path=ppt/slides/_rels/slide2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4.gif"/><Relationship Id="rId4" Type="http://schemas.openxmlformats.org/officeDocument/2006/relationships/image" Target="../media/image63.jpeg"/></Relationships>
</file>

<file path=ppt/slides/_rels/slide2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2" name="AutoShape 4" descr="data:image/jpg;base64,/9j/4AAQSkZJRgABAQAAAQABAAD/2wCEAAkGBhQSERUSEhQWFBUWFhYYGBgYGBYXFhoXGBYVFRgXGBcbHCYeGBokGhcVHy8hJicpLCwsFx8xNTAqNSYrLCkBCQoKDgwOGg8PGjAlHyUsLSosLS4sKS4vLCovLywqNCwpLDQsLC0sKiwwLCwsLCkpLCksLCoqLiwsLCwsLywvLP/AABEIAOEA4QMBIgACEQEDEQH/xAAcAAACAwEBAQEAAAAAAAAAAAAABQMEBgIBBwj/xABAEAABAwEGAggEBQIFAwUAAAABAAIRAwQFEiExQVFhBhMicYGRofAyscHRBxRCUuEjYjNDcoLxFZLSFiRjorL/xAAbAQACAwEBAQAAAAAAAAAAAAAABAIDBQEGB//EADIRAAEEAAQEAwgCAwEBAAAAAAEAAgMRBBIhMQVBUWETcfAUgZGhscHR4SIyFULxIwb/2gAMAwEAAhEDEQA/APuKEIQhCEIQhCEIQhCELwlCF6hR9e3iF2HTohC9QhR1quEShCKtYN1VZ1tOwCo2q1hsk5nXw4k7BZ28b+tEjqW04nPFOnLmkZuIYeF/hudr9PPkrPCfkLwNPXJbD86dwPkk90dIatW0FjhTDDGGDwaccO/zO1EQBlJOiT26831aZaYENLjEwYgAeZWWLAHCBEHYadyQk4wyx4YsfBPx8Ilmp2eqOo7L7MhKujVuNWztLjLhLSdzBIB8k1W1G8PaHDmLWfIwxvLDyNIQvCVx17eIU1BSIXgcDovUIQhCEIQhCEIQhCEIQhCEIQhCEIQhCEIQhC8JQhRWivh71RfUJzJVG+L26uIGJzpgTAAG5S5t/FzSDgmJ7Lp8CDuguAUxGXapya/AT6LrrnNGLCQOIz81m3XpUAxAPLeOEkcttOa9p305w+M8gDl4KvxFb4S2VktgeNf5XFtdmAsxYLzLagk5E5/fvWktrxk46R7+amHCrKqcwg0kd4VAaTTOb3Eu7hk0d0Qk7letbmjsYhLSRqNFTDcRwggk6CROk8V8zxRkklsjXT48/ibK9BC3K1e2WJc0mMVOo0d8Yh6hZsNmo3vTyqcpGxB8NEoszJqiBxPoU3h3ZmNb0K08PoHHsvoPRZuGkwccR9SU4r18PeqF1UcIaP2tHyXlptGrj74Be+ibkjAPIBeOld4kjiOZK7e8nXNKbytLzVp0KbiwuBqPcACQxhAgSCO0THmqFtvF5IAOZ0A0HPmq1vpmm7NxNXCATJyb8QZlzM8EnJjm0aGifj4e6xZFla1ro0yVyz2mcjqsHYL5qNdBcT35juWrs1oxNDxumMPimTjTdLYnCPw/9tQnKFzTdIBXSYSiEIQhCEIQhCEIQhCEIQhCFy90CV0uKokFCF6zRU74vJtCnifMEhuWxIOZ5ZKSz2ofCSPP0UV63e200X0nGJ31gjMHmg2uir1WL6R28VGks1aDlIkjU6ckl6OWapVqEtb/AE4hzjk0bxzK19n6KtY7tuLo5RPqUmvai6yva2mIpwY+cc85y5hUuadym2Pb/VqcWq0M0B8dvLgszeP9OoCMsRII/uGc+Ime5McZazri1xblmBpO/wDKR3reHWvBAgAl2fEggADgASolTaE4sz8RB7itzSo46LQd2rF3JYy7CwDOBPILfsbDQBtCmwWDaomOoWVtt2drTCS4F5gnEARw+E5aLix3W4ToTJwvIIwgzIE5k+gWrrUA48CqzrI7vWaOEQ581mun79Hvau9uky5fXr1skwuRvVuZOZBHjGXqszcNiLrQQQRh+Lzz7tFvm2VynoWNrTMCTqYVh4XCHMLNAN+6nFxCRjXtOt/JeU6UNPEg/JJ73dFInmPmtBxSm2WbE1zDoQR9j8itGQFzCB0SUTg17XHkVlrsrzaQTnhAIHjK4vSriqPdxcT6pe6o6haO3l+k8I1Du5XbbnJG681mJaWnkV6zIA8PGxGiSWu8204c6WE9psiQWzkctEx6KdPm1KzbMW/ESA/QYjmBhOxiJ4x4YzpRe/WCkC0NNOkKRA4sJBJGxzHz3VXoFZnVrfRDATFRrjyaztOPyHeQncI3IQWqjFRNe0+J0J8l+ibL8I97qVc02wAOC860cQtpeWXaF4CvUIQhCEIQhCEIQhC8JQhRWi0Ye9J7XfNNp7dRoPCfou7wGNpEluKRI1EggEdy+f3n0Vt1N5wNp1GzkWvbiPeHkZ+fiukhos/JdDS40Ftjbm9YBucwN44xt4qazW9uIkOg8Fi20LcXOcaFUF8TkzSMwDBymPJXqVCu2MQYwf8AyPYD5NM+igJ2uNUfgrDCRrY+K3EioP7h5FVa9nBGF7QRwIBHqqN0WsTDSThjM5AkzkBwWiyI4hWHRUpZhERGWkbRwSw9GaBdiFODyJA8tAtGbO3gqt63nTstJ1aoYY0bDMnQNA3JK5oVNgcTlbuV3YLvbSGQA97ncq2NwsG2/LVaQH9cLKw5tYxjX1MOoxvfkDyAQ7pBarMOsNUWqm34mua2nVDdyxzcnEawQu1yWh/jpdrF9NfrVfNbmpVDW4nEADMk5AAaknYLGWjp8+qT+TpMLAY62s4ta6MpYxoxEczCpfiP0kFS76ZoOllofmdDgaC5zTwOIAEcis50CtYqVmU6g/p0mlzjqMLdJ8SPVJTSuDsjU9g+GjwHYiUbXp5fe9KWtp9Oq9LO00ab6Y1fQc7E0cTTfm4dxWysNuZWYKtNwexwBa4aEL5d0zvlhp0bTZ2w2swgiIAeJ15xP/arH4Q3uWstFF5imwNqgnRoMh/hkD5rkcxzZXH3ruK4aDhvaGNojce+viCvp+3eo7RRxaaj3Czjb7rWkzSd1NOSGnCH1HRqYOTR5lBtFppZtrdb/ZUY1s9zmwQfRHtjNwCR10/N/JZXsb9iQD01/FfNXrddrKgiqwO4Tr4EZqtTuGi0YQzIc3H5nRM7ovZlpphzREZOadWuGx+6ufl2nZXhsUoz0DfOlUZJov4ZiK5WVi7/APw/s9rbEGnU2ezX/c3R3z5pv0d6K2e72RRZDiM3Ey93+p3DkIC0DWgaCFmuk17GmBGWInMRMNjIEyATOveukMjGalVLiXhhzuJChvzpYKchoxumODRGR3nI5aa7rG23pHUJmdtcTpnPg4BvcIhRWh5e4nOXHvzcRv3lFa5KnVufkIMYc8UgxGmsx5pF8rnnsvNzzzTE5dk5uT8QSzs2gOyGT2iSc/1DeAdRrGi+hWG3Co0EEEOAII0IIkFfC7TQcwkOaR2i0k6SMyJ0mCNCtT0F6RVuuZZ3OxMLSG6S3ACRBG3ZIjuTMUpvK5WYLHvDxFL5D9r6qhc03yAV0mVvIQhCEIUdf4T3KReOEiEISiq2QQor3h9JrxtrykfcKw8RM7JJVthDi0w9jiR2YkTmDl7yVcuIZCW5+ZpRKztttkVMHZzjU/PLInZe0KcvUtqu9pdMTkRGxnWR4Jlc11AzJ0id+4Smo5WyMD27FRTK7KGGlzeZHdt9T4rRUD2QldGzwdSToJ27hsrV53rTstLrKzg1ggcSTsGgZuJ4KB1VjWkmhur2ncsN+JzS4UKf6Ze4jmMLR/8Ao+at/wDrC0OzpWOGbdbWbTeR/oDXYe4lVbZfLLWW0atN1CuCSxjiHNeP1CnUGTjoYMHJdDSNVq4OJ8EzZHDQdwa08/8AiZG1PY4tqtp/lxTjYPkDZR2i0VHCm0NptoGkOsxxizadPT1S297E6vUNQs2Ayk6cdwV7b7C+uWYmYcLGsGuccBuc9FBONiZ/Ekjv2Px37pLZLh/MWatTYCW0q3WUxvhc17XAc8IDvDmvLjH5KlVwsmtULcDyJplg13z1OXdwW+uG6+opEfqcQ88oyw+A9SVPVuhjiY7MuMxBaZEyWkFs84S00Jc7O3dDuKi3RnVhIPwr5Ei1gLZbDa7M+hVpzUxNdTLGhrRGpdnlliz5riyXAbNY6jx/mups72DE8u7nO05NHFb6nc7Iz7QhpiGtbJO7WgA+KlvSwitTczLMyOAwaeE5eKWkwr3MdrrRAUf8o0VGwU0uBPy2+CyXQq3ua57dQGEjlmFevi8X1KDDSiqQ4gvETJ0AaPD0UV32N9ne5zWYpEFpmRvt89Cp31HkNa2i2mxrmvIEgEgg5nw71mx52w+G4nny9D7qyTI6bxGgcuY/79kv6AvcK727OYSe9rm+vaPmt7yCy9z0G0CTBdUcIDRrhmSXT8IJjXYBNjb6u9ERwFQYvkmsFOzDxeG869gTXnQKz8d/7TF7NvMapg85GOCS26wMrNwvEjUbEHiCmlktraoOHKMiDk4HgRsqtRkEha7HNkbbdQVmPZ/q4JZTuKkxhaxuoOKcy4cyqtos7i7CAC4kcc9IPyTxU6VQddTcP2wc8pgjRLzRNsVolnRtFAaKM3HRwYKoYRB7JGIiTJOQkEnOVBctwWWhUJokGo6QMTnYo1Ibi/5Tu20G5mXNxaxofBJX9Qx7XEPqOBBAya2did1SG4kSANa3L15+vcm2wYasztxtoFprM0hsHmpVVu+uXtLjlJMdwj+VaWgooQhCEIUf5hs4cQnhInyXtSpCU3vZ2uh7cnwDrEiQB3H7JeeVzG2wWRy7du64r9tsQqDMLNXlZjSIFKmS47kExtqmlW9mis2lMOc0mMRkRuBO+ino3iHFzTDi0gHxEhUSxxz6aB11el9aHuXDql1C6wGgOzO8SBO8Zq5QswbkwRPDdX6TWO0GfDNTNaBtCeY0MaGt2C7Sis9nw5nX5L5v07tbn21u7KGHC3bEQHOMccwP9q+njkfqsX0puc9cXgfGAfEAAjvyB81aw0U/gHNZLZ6K0aNKKdVxwU20g54zlzuEfNYnpJbRaHf02ljQ/G3i2BAg7Hda2peLWupFgLmimG1Gka8Y5hLrZdlN1Q9SCWGIEbn9I8dFNuiegOR1m+3rqtbctUV7PTqvAxOYMRGRxDInLaQSrraDW5gAHjqRwIJzhQ3ZZeqosZu1ucbE5kEbiSVYJ97R9W/JUndY8jv5GjovcX3+jh9UNOY8PQlp+ijLvfp/HiCucf0+Y/8AGfFdVSka7Idw9Gz8yF7/AMeA18zkoWv+nyH/AIrsO9/X1nvIQhdPpB3xCT6zwB5Lk0GtBdAMSZMnPgJXbffHu+5XpzHpO3c0b96rc0HUDVTDjteiSXV/ikvzx5k+Z8vsr9qqgMmMJmAAZkcV5So4XSfFSODQCBJnjoF5qFjmRFhI577/AJ3Tz3BzwfJK7I8iuH6Aw08xpn6eSfV6GLTKFUZZpeCOR4aJjHErS4XE6JjgTpaoxDw8iuiWvYRkckudZKuIGaeWnxLREA7Ss70u6QNsTGnq8bnkhuZDQQJlx8Rl3rUcwP3SwiMrg0bpjWfiYB+rl9EvoXM975IwgcfssNeHTq1vOKk4UWgDssDXSRmSXOBOfD5rYdDemL7Ux/WNaHsInDIBa7QwSeBCtotCalwUkTczlqqVINAA0C7WYvX8QbNQdg7dRwMODGzh4ySQDHAJ5dV6MtFFtakSWPmJEHIlpBHIgjwUKKoMbmiyNFbQhC4oKC1xE77e+CU2t4axz3ZwCTtPAd2yYW12YHJZzphaMFleeP0Bd9FRiCGRufzr5rhWV/6m4uZXkOdjLgRl+qAJ3MDwC7uq98FVlfL+o4ipB1lzgZ/uEA8oCp1mx1YkODQ0ToDDT8I4c/uqzHTQGfwvcNNP6khvMwZnmvJxyOacwPO/qqLX1cFX6FbEOaUWB+KlTPFjT/8AUK9ZHdrvXtAcwtXq1UeACXZACSToANSTss3aulLKoLaNCraGfuGFjJH7XPIJ7wqP4i2x7uqsrDAqHE7aQDDQeUgnwCmuShTLXmpiOBohvwt0OQg56RqrmsAbmKsArVc2S8ab6gp1Kb6TzoKjGunuqNOEnvT+hYWsIJGe2IAAd2HJpWRv/pBSaDTp03aDI5CeMn6SnnRe832izAuJxNcWkNg5A5Yid8MIe0gZlNz3Ebp64+z9HD6qNx9/8fMeS4eDi3GcTptOx9VCSZAzEnOZ+oGfmqVQu3v9+/f0hdWUb6h5axJIAJ5cVGX+EayYg8FJCsNqqZlT379/Re3YgSSXb5ZRvpCmo1DrlBOUnghCYNPv+OHp3qRp9jM+eg8FSYdTwMZ5baaEa8lY6zlmNZzA8SY9FFClwg/xJPiVRtV5NY7A1pe/9rQCR/qOjfFdXlanNpvIJaQ0kSWgScgctkm6Nv7D8QlxBeM+06ZzjU6LJxsobK2JoFnWzy/ZVjbpNG3yW51KNRjd3DC4DmcJJTShWa9ocztA6EfdIbdbgwNMkYhOE6+Sq9FbaRVdT0a+XAcCM8vD5BLw8QMc4w7yDf326b+S6W2LWpq1cIlIr6uplqpllSdZad2uggEcddE2tpzAS2rbI0jvJPoACT35LeutVFmYG27rID8Pntk9czLctcPPPJL7BVNjdaML2OLqeFpY4ObjxtAg7ZOcc9CDstNelmdWPbc1zAP8PtMaT+4nOTwnIL55eVjdRc5hc4Zg4XNG0x2g6CM9Qptfm0W/A8ztyyOvtXq00Z0KtNYAgUw05yajXN7+zJK+q3DYm0aDKLJimIE5njPmSvjvR6/32eoHNJLZ7TdnN3y48CvsVgqgkEaOEjuIkIdqkuItkaRmNg7JihCFWstUraMweSy/TZk2bUDttBJ0EyJPJbC0UsQ5rO9IqRNmqYfiaMTZ/cztD5KjEtL4XNG9KLtllLts3WWtuKIbLnE5ZDPTYZRHNQVrke0VGg9nrHFklo7JiMtczqn9yXU5tndUc0dZUAdA/aDIEnjr5LirRIkyANScyecmPRePxXiYdrIy3U639vv703hcKyVtuKhdf1VrWtYWgNa0aAjIRmdzyC0fRq8DXbicM2kgwMjkIIHisJbr9o0nQ8OqQYOEiRxzILT4HxX0HorWpPs4fQMtJzn4gdw4bH+FrcL9rMlzO0rYn6DknMXC2OMU2u6odKbqx1qNUDfD4ySPOXKjYaTA+sKj8BLWBroJjIyRzzlbKtRxCDoldqu+mA6pULQBmS7IAAal0j1Xp2v0orMzaLIW25TUqwyp1vZEvIIjXKFqOjV19RTLTBxOxfCSYgNGX+2fFLKHSGiCTRo1qrDHap0nYMv7nGXDuTq6r9pVyQx5xjNzHA03NHNpzjmJU5M9baKJkB0BU9ZonMAZzm0RGGNFGduTgdMgOUgHyVz3lkPPU+C4cPfv6yeSXXEse3KNPi1BiHfXkuXOnlnImc+zhzjQ5Sr72e/fv6QOpKSFWa/s4dpJMTlpBjfuXbG5DMfqG+k6hSimpaVGPX7n37AhDRJOW8xG2GJ0K7pjl+3YHMCIO/opWt98/v68ypPfEeRzC4upfeFnxU3Nj9JA7JEmZgKjd9MMcS44ZazYzLZGXL+U3tt506IBqPwzoB2i48A3UpVUv+nqaVYN4mkcPfAJIWJxCJpkbI0jMOR9DqpB4GhUlSkzAxhIqEEkl0gaHKYPEeS9um7IrF4HZExlxyGXdJ8ldsbadRoewtLToRJ+ZyKv0qQAhv3S2G4c98rZZAAAbFdtvzqpF4rRU7zbkYH6SsTXtlZ1dzGs/pMMPdIBktDgYmTJIGQX0GvSLhHkk142clhAGcieOS9A4WuxvymlmLyqVaYHVtxOJZlOzu8jRIulVoFSlZ6hGF7muMcpA8pmFr71ut9ZpawFpwtgmWgFpB112WKt3Ry1Oqhjmlz3CQS8GWjKcRO3Bdjbra1sGGE5y4Ai9O1JDZx2vBfcLkoFrKTTq1jQe8NAPqsf0Z6Cmk4Va5BcDIYMxI0LjvHALf2WjAk6lWuKo4hiGyUxhulYQhCrWWhQWmxteCDv7zU6EIS8WIgADQCB4KN92BwIc1sEEGY0OR5q9Xr4e9Un1CdSgtB3CAa2WUtH4W0HOnr3hv7exPdP8LX3PdlKhRbToiGDPmTu5x1JKqWl8NManIKO7K/Zy2+/BZomjZi/AaOW/fp8E7JJNLFb3WAdk7y71896eXm59pZRP+FSLXPbs5xh2fEAEZcyt9QtGLLQrHdJrs/rudE4odPgGnyI9QtvDUH6rNlFtV4WigylSfUe/wDqCRhiBptEiJCz3TEGnVpOpvl7SHsqDUNzlp47ZcO9OH3XSq0aQNVjMLcwTnsNPBVL2pse5rWZtY2J8pPoExHQd8VBwsLWXZbeuo06sQXtB5zuG8ADOasR758vqVRu8ss9Bjajm0+znicG6kuwiTzVujaWVBLHNeN8Lg4AbNkblJOGpI2VwcNr1QW+/l4fQc1xg+n0+hCmLft4nXyGSGjMeHqSfkAorqgbT+nyH1IXbW+9+Pn9QeK6a3Idw9W/cBdR75HMeTkIQB72j/x+SKj8ILj+kEniAM8juF5VrNYMTnBg4kgAHcSdioRaadZjmsex0gjsua4tkRsdFBxoabotZK5a3X2tz6pgvmD+0AE4Rw29lN7eWNpGqwvEPww/Ke5VLrsoZWGKG/EM9jBEeavWiiwsc2pUY/ERhiOznrlw+i8xC8uicXDXXU+7uqxsklw3kadr7OTKpDXDbEcg6NjPzK3mW4j3xWToXU3r2humJp1mIzOckE5eq1NWthHFafCy/I5ruRUmqSOagrMa7cT3hUrRawBLjA97JZaL/Y39Lz4AfMytJ8jGf2KubG5/9QnRsp2gqCpdpc9pIjBJB3kgiO7+FRsV/wBN5yJaeae2e04sjqpNka8W02ulrozqKRRsgGZzKnQhdVaEIQhCFQvK9eqyDS9xExoAJiXO2GvE5K+qN5Xe14xZhwGo4awRuF0b6oWfp3jXry5rmtBJiWOByJH6u7gl1ttlqa4t6wAtOYwt17xsnjrO9oJbhcRoDIVOmCXRWpnE466yeRH3VoIUUsodJX4mstLQ3OA9vwk8+BT2yVhiiRMTE7cUrvu5Q0Qc2Oy7jwK76N4uqAdmWOcwHfCI/hYXEsK2NwxUehvX8puCQkGNy0TXQZVm1WNtVoByjMHcd3HmqbTKY2f4QtZkge0PbzSxFGikj+juejTzDi0eRa70KW9IajbFRxw01CYptzLcWuJxObsOsaTC2PJYz8Q7EanUkaN6zz7B+QKewx8SVrXbJLGudHA5zN15cNzMrMFaoG1nEAuq1e1mRMNnJoE6AKO/rup0G9dSLKVRrS5r6UNmP0uaMnA6ZhVrusVV1hNOi44mvlzRGYmdD4f9qT3jdFcAddiAMwDG3IfVaLGXIbdpdV2WNJKWxCozZF338/Rtbzoxff5qzioQA8dh4/uMSRyIIPnwVi3X/QouwveA6fhaC50AR8LQSFjLmrPstmrOZ8T3Mazk7C4l3g0+cJ50bslNtnY8vIfUcQ4xLi8k/EdTosvERtZI4DZaGHxUkjGt/wBqsk+ddtSmVj6SWeoQxtSHQ2GvDmEkcMQE+Cs3xeIs9F9VwnBIjji+EeZHqs9f7m9ulVhwHnMSCOBzS1lrqWixdVUJc6m9me5Z2g2eJBynuSkpyxlzeStGKcHGN29GiO3UaqS47IbaHWiuWVHA/wCZ/hsGzWt0GW54qS+brp0yMTGMcRiZUpdhw5hzY0XXRyxEUK4Dcclss/dlorF73Ka/U4iaZLS0U8sgNA0CPfcskHNHYGv7pdAtl1quOil4fm2ObUI61kSYye3QPIGjtiRy4p3/ANE5D/uJHlhB9Ui6F2A07Q86gMcCRoe00A+hW307lZDho5m53jX6piC3M/kq1ksQp8ydTG3ADYKnbbTALuGg9AE0fkD3LK9Iqz2taWtlgzcRqDtPJOuqGI5BsnImB7w1d2y002tmesq8f0tPLu8ZWatBJzJkro3k07x3qrXtcQQQSZyOghpcZjXJp8YWI95edVuRRFujRZXDXkGeHqtlcFuL2RObYg8jovnltvZj2ZYmkNJxDIOeAOw3jBcFP0K6Vk2qnRzwvEE7h8OIDhoRl35jmmcMcjwQeyQlGKkLmOhIrW7GleivsVN8gFdKGyfCPFTLYWchCEIQheOEiF6hCErc2DCr13jSc00tNnnMa/NKLVaWt1E94y84VGKhdPGWNNKcbgx1leXq/wD9oMRk4gAe4n6SlF22IQ2oSAcRdzjYeXzV6pTNoLRGGizbdx300CvfkmH/AC2H/a37KjEYN8uHbDe1WfJTjlDXl9KSk6YgySmjWwI4KlSoNpiYAJ0AAHyXD6pOp+yvw0Loo8hNqD3BxsK+XjSQobdYxVbgOmoPA7JA+o6paurBLWUWte6DGJ78Qa08WgAmOYTQVsIJmANeHimGuN2OSg9oqilguNzDiaSw8WzHmM45Fdf9EdUcC8l54umB55nuCd2O2NqAFpB7tFZG5THtL90oMLH7lnr5ugCi1rdGuzPEkanxRYLI7qWdW5gcCZxHm7+E+fTBbhOYOvzS2tcwnITzyB8ZyKWcSTZXXQgOzNHKkrt11031DGZlswRBJxTr3DNWLoudodWEdgw3PzPkIPkrVO59Mo5mD5AfVM6FANGEaffUrm+64yAZsxCQVbmfTJwOc2f1NmD/AKg3MHzChZdL3OxFz3HSe0OUFztBB2lajYH3zXFarh8Uv7M1W+C1VLusbKIiW4nRO3cGjWAruMDcL5/0hpMqVy/DicHiczt45aLWsqBwkZgqjB4tkznxNFZT13HVNOiDGghNfkltalq05jTvCoWm/m0ajWOJEz5Bsggbyck2+McHD1WgCDYVIeCSAdljL16MuBJpjG3h+ofdZuvYnNMhpDgZzB8QctCJHivqDmxkV4kn4FhNtNLSi4g9lWLpfC71YATlG0EAZDCMIEfGM5P3z1H4adFy54tbxDWyGCMy6CJ8ATnx7lp776B0bVVNRz6jC7MhpbGKAMWYMEgCe4LU3RdLaNNjGiGsENG/eeahBhCx9u2Gy0sZxVskOWP+x0Pbr+FeosgALtCFoLzqEIQhCEIQhCFUt13irAcThBmBlJ5nWFbQhCgbY2AQBAGylbTA0ELpcVfhPcUIS+rUkyoqjth4ngF64wF5bYbTDRqcysbi+NdBGWsNaWTzomgB3J58gCd6V0LMxFpRTrEPmdUj6VX62pTizvFRwfL2sdiIaGxJaDmA7eMjquulOI0KjGHtvY7DtkM3knRrQ2ZcYAlfLbox0axq9YQ+ixz2FhBDqhfETpAa4u5gRxWb/wDOQSvic9zjlJqvvfy+qt4iwSAMGh6r630Xtdpp1Ax9FwYTOLDkMhDsW4zHgt4D2RzWA/DfpJWtlB5rdosfhD4AxAic4ykcuK3LKkMB96r1TWZBSz44/DGW7UpqaH35KM1HbR5H7rmiAWCJ0ExpPjkuXD+/5fZSVqKlpc0SQCBmYkGByP3U9G0B2Y4JZb6JwOklwg75cNBkpBl4LtLiZjdKbZVJ05+AAV9laWniAfkqTWgkg7tcPFKYvN4JDTR2tWxVmFpJXogsdkMhKlum1hrTiMDI/Q/RSsozLeIPySix18FRuITGIxzDTHqB5LxWFc+HExyN7j18VsPaJI3NU96tZVq03kH+m4EbTBmDy2T6z2sOgtOeqyH5n34Jhd1c5R+77FbWGx8okObUH1okXYEMtw3W1ADgMlz+Vbw+aLL8I97qVekSK5ZSA0C6QhCEIQhCEIQhCEIQhCEIQhCELwheoQhKa1PUKG2mWgppabPOY1S+pSOY8wdP4Xn+NcPkxLc8WpqiPI2CPnY6HTvfDIGnVfOen13VHsDqWeWAiQNXNIidZIiOYWDtXR6007M6q6m5smJ4RBz3bMnPTZfbHXcXuLYgD3kmVlsgYIHcqOCTY0RthyAMaTZNjToO9pnE+Fveq+e/gzQtOCu+qHCm8swAiJcBmWjYRAPhwX1C0iMLeAXVisIbJgAkyY3JgEnnkF5bRmDyXqAkCbNqvZ7W1pwmRnrtmvKtvZMNI9fnoo+ql08wrVO7GN7ThJ15eW6kaCilVW3Oe8MkxiEgCBkZidTomCrvtbiCWkME/CInvKW1L/qUnAuONs5gxMcjxWQeMQB+Wj5+tU4zByP23Wgsh7UcQoajIPMKZrwCHe81PaKGLMa/Nab2h7S07FKgkG0mrtg4h7Ko3ndPWf1KWRmY3DvsU3q0v+CqVWm9slgkwYB0J2BPBeUxGCfE+i0kE7jr1G/vBWnFPzBo91ibU9zHmm9pa7h35COS2FzXUWAOfrsOZ3PNdWi4WVnU6tUf1GBvwkxIOLLiJKf2azRmfJbOF4e2J2d2vT9rmKx/isDGiuv6U9JkABdoQtNZiEIQhCEIQhCEIQhCEIQhCEIQhCEIQhCFy+mDqF0hCFD+Ubw9Su2UgNAu0IQhRWiliHPZSoQhJqlIzIyPkmxXFazB3IqJrKjdId3ld3Qq1qsdPc4Z4aeogeiipXJSnFm8jSSCPICFcdRe7UALqndzRmQCeWXyS/ssGbNlF+SsE0gFAqGu6PiIHDb/AJV6ieyO4LmlZmt0AB47+eqlTCrXL6YOoUf5RvD1KmQuIXDKQGgXaEIQhCEIQhCEIQhCEIQhCEIQhCEIQhCEIQhCEIQhCEIQhCEIQhCEIQhCEIQhCEIQhCEIQhCEIQhCEIQhCEIQhCEIQhCEIQhCEIQv/9k="/>
          <p:cNvSpPr>
            <a:spLocks noChangeAspect="1" noChangeArrowheads="1"/>
          </p:cNvSpPr>
          <p:nvPr/>
        </p:nvSpPr>
        <p:spPr bwMode="auto">
          <a:xfrm>
            <a:off x="63500" y="-657225"/>
            <a:ext cx="1352550" cy="1352550"/>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3074" name="Picture 2" descr="http://www.uv.es/corporate/privatidentitat/logos_tots_oficials/farmacia/farmacia.jpg"/>
          <p:cNvPicPr>
            <a:picLocks noChangeAspect="1" noChangeArrowheads="1"/>
          </p:cNvPicPr>
          <p:nvPr/>
        </p:nvPicPr>
        <p:blipFill>
          <a:blip r:embed="rId3" cstate="print"/>
          <a:srcRect/>
          <a:stretch>
            <a:fillRect/>
          </a:stretch>
        </p:blipFill>
        <p:spPr bwMode="auto">
          <a:xfrm>
            <a:off x="3347864" y="6068788"/>
            <a:ext cx="4968552" cy="649630"/>
          </a:xfrm>
          <a:prstGeom prst="rect">
            <a:avLst/>
          </a:prstGeom>
          <a:noFill/>
        </p:spPr>
      </p:pic>
      <p:sp>
        <p:nvSpPr>
          <p:cNvPr id="9" name="8 CuadroTexto"/>
          <p:cNvSpPr txBox="1"/>
          <p:nvPr/>
        </p:nvSpPr>
        <p:spPr>
          <a:xfrm>
            <a:off x="2000232" y="3429000"/>
            <a:ext cx="235962" cy="369332"/>
          </a:xfrm>
          <a:prstGeom prst="rect">
            <a:avLst/>
          </a:prstGeom>
          <a:noFill/>
        </p:spPr>
        <p:txBody>
          <a:bodyPr wrap="none" rtlCol="0">
            <a:spAutoFit/>
          </a:bodyPr>
          <a:lstStyle/>
          <a:p>
            <a:r>
              <a:rPr lang="es-ES" dirty="0" smtClean="0"/>
              <a:t>I</a:t>
            </a:r>
            <a:endParaRPr lang="es-ES" dirty="0"/>
          </a:p>
        </p:txBody>
      </p:sp>
      <p:sp>
        <p:nvSpPr>
          <p:cNvPr id="7" name="Rectangle 3"/>
          <p:cNvSpPr>
            <a:spLocks noGrp="1" noChangeArrowheads="1"/>
          </p:cNvSpPr>
          <p:nvPr>
            <p:ph type="subTitle" idx="1"/>
          </p:nvPr>
        </p:nvSpPr>
        <p:spPr>
          <a:xfrm>
            <a:off x="2339280" y="4340696"/>
            <a:ext cx="6553200" cy="1752600"/>
          </a:xfrm>
        </p:spPr>
        <p:txBody>
          <a:bodyPr>
            <a:normAutofit/>
          </a:bodyPr>
          <a:lstStyle/>
          <a:p>
            <a:pPr algn="ctr" eaLnBrk="1" hangingPunct="1"/>
            <a:r>
              <a:rPr lang="es-ES" sz="1800" b="1" dirty="0" err="1" smtClean="0">
                <a:solidFill>
                  <a:srgbClr val="3333FF"/>
                </a:solidFill>
                <a:latin typeface="Trebuchet MS" pitchFamily="34" charset="0"/>
              </a:rPr>
              <a:t>Nutrition</a:t>
            </a:r>
            <a:r>
              <a:rPr lang="es-ES" sz="1800" b="1" dirty="0" smtClean="0">
                <a:solidFill>
                  <a:srgbClr val="3333FF"/>
                </a:solidFill>
                <a:latin typeface="Trebuchet MS" pitchFamily="34" charset="0"/>
              </a:rPr>
              <a:t> and </a:t>
            </a:r>
            <a:r>
              <a:rPr lang="es-ES" sz="1800" b="1" dirty="0" err="1" smtClean="0">
                <a:solidFill>
                  <a:srgbClr val="3333FF"/>
                </a:solidFill>
                <a:latin typeface="Trebuchet MS" pitchFamily="34" charset="0"/>
              </a:rPr>
              <a:t>Food</a:t>
            </a:r>
            <a:r>
              <a:rPr lang="es-ES" sz="1800" b="1" dirty="0" smtClean="0">
                <a:solidFill>
                  <a:srgbClr val="3333FF"/>
                </a:solidFill>
                <a:latin typeface="Trebuchet MS" pitchFamily="34" charset="0"/>
              </a:rPr>
              <a:t> </a:t>
            </a:r>
            <a:r>
              <a:rPr lang="es-ES" sz="1800" b="1" dirty="0" err="1" smtClean="0">
                <a:solidFill>
                  <a:srgbClr val="3333FF"/>
                </a:solidFill>
                <a:latin typeface="Trebuchet MS" pitchFamily="34" charset="0"/>
              </a:rPr>
              <a:t>Science</a:t>
            </a:r>
            <a:r>
              <a:rPr lang="es-ES" sz="1800" b="1" dirty="0" smtClean="0">
                <a:solidFill>
                  <a:srgbClr val="3333FF"/>
                </a:solidFill>
                <a:latin typeface="Trebuchet MS" pitchFamily="34" charset="0"/>
              </a:rPr>
              <a:t> </a:t>
            </a:r>
            <a:r>
              <a:rPr lang="es-ES" sz="1800" b="1" dirty="0" err="1" smtClean="0">
                <a:solidFill>
                  <a:srgbClr val="3333FF"/>
                </a:solidFill>
                <a:latin typeface="Trebuchet MS" pitchFamily="34" charset="0"/>
              </a:rPr>
              <a:t>Area</a:t>
            </a:r>
            <a:r>
              <a:rPr lang="es-ES" sz="1800" b="1" dirty="0" smtClean="0">
                <a:solidFill>
                  <a:srgbClr val="3333FF"/>
                </a:solidFill>
                <a:latin typeface="Trebuchet MS" pitchFamily="34" charset="0"/>
              </a:rPr>
              <a:t>. </a:t>
            </a:r>
          </a:p>
          <a:p>
            <a:pPr algn="ctr" eaLnBrk="1" hangingPunct="1"/>
            <a:r>
              <a:rPr lang="es-ES" sz="1800" b="1" dirty="0" err="1" smtClean="0">
                <a:solidFill>
                  <a:srgbClr val="3333FF"/>
                </a:solidFill>
                <a:latin typeface="Trebuchet MS" pitchFamily="34" charset="0"/>
              </a:rPr>
              <a:t>Faculty</a:t>
            </a:r>
            <a:r>
              <a:rPr lang="es-ES" sz="1800" b="1" dirty="0" smtClean="0">
                <a:solidFill>
                  <a:srgbClr val="3333FF"/>
                </a:solidFill>
                <a:latin typeface="Trebuchet MS" pitchFamily="34" charset="0"/>
              </a:rPr>
              <a:t> of </a:t>
            </a:r>
            <a:r>
              <a:rPr lang="es-ES" sz="1800" b="1" dirty="0" err="1" smtClean="0">
                <a:solidFill>
                  <a:srgbClr val="3333FF"/>
                </a:solidFill>
                <a:latin typeface="Trebuchet MS" pitchFamily="34" charset="0"/>
              </a:rPr>
              <a:t>Pharmacy</a:t>
            </a:r>
            <a:r>
              <a:rPr lang="es-ES" sz="1800" b="1" dirty="0" smtClean="0">
                <a:solidFill>
                  <a:srgbClr val="3333FF"/>
                </a:solidFill>
                <a:latin typeface="Trebuchet MS" pitchFamily="34" charset="0"/>
              </a:rPr>
              <a:t>. </a:t>
            </a:r>
            <a:r>
              <a:rPr lang="es-ES" sz="1800" b="1" dirty="0" err="1" smtClean="0">
                <a:solidFill>
                  <a:srgbClr val="3333FF"/>
                </a:solidFill>
                <a:latin typeface="Trebuchet MS" pitchFamily="34" charset="0"/>
              </a:rPr>
              <a:t>University</a:t>
            </a:r>
            <a:r>
              <a:rPr lang="es-ES" sz="1800" b="1" dirty="0" smtClean="0">
                <a:solidFill>
                  <a:srgbClr val="3333FF"/>
                </a:solidFill>
                <a:latin typeface="Trebuchet MS" pitchFamily="34" charset="0"/>
              </a:rPr>
              <a:t> of Valencia</a:t>
            </a:r>
          </a:p>
        </p:txBody>
      </p:sp>
      <p:sp>
        <p:nvSpPr>
          <p:cNvPr id="10" name="Rectangle 2"/>
          <p:cNvSpPr>
            <a:spLocks noGrp="1" noChangeArrowheads="1"/>
          </p:cNvSpPr>
          <p:nvPr>
            <p:ph type="ctrTitle"/>
          </p:nvPr>
        </p:nvSpPr>
        <p:spPr>
          <a:xfrm>
            <a:off x="539552" y="2180456"/>
            <a:ext cx="8136904" cy="1104528"/>
          </a:xfrm>
          <a:solidFill>
            <a:srgbClr val="FFFF00">
              <a:alpha val="20000"/>
            </a:srgbClr>
          </a:solidFill>
          <a:ln w="38100">
            <a:solidFill>
              <a:schemeClr val="accent1"/>
            </a:solidFill>
          </a:ln>
        </p:spPr>
        <p:txBody>
          <a:bodyPr>
            <a:noAutofit/>
          </a:bodyPr>
          <a:lstStyle/>
          <a:p>
            <a:pPr algn="ctr" eaLnBrk="1" hangingPunct="1">
              <a:lnSpc>
                <a:spcPct val="120000"/>
              </a:lnSpc>
            </a:pPr>
            <a:r>
              <a:rPr lang="es-ES" sz="2400" b="1" dirty="0" smtClean="0">
                <a:solidFill>
                  <a:srgbClr val="00B050"/>
                </a:solidFill>
                <a:effectLst>
                  <a:outerShdw blurRad="38100" dist="38100" dir="2700000" algn="tl">
                    <a:srgbClr val="000000">
                      <a:alpha val="43137"/>
                    </a:srgbClr>
                  </a:outerShdw>
                </a:effectLst>
                <a:latin typeface="Trebuchet MS" pitchFamily="34" charset="0"/>
              </a:rPr>
              <a:t>ANTICARCINOGENIC EFFECT OF PHYTOSTEROLS AND/OR BETA-CRYPTOXANTHIN IN COLON CANCER CELLS</a:t>
            </a:r>
          </a:p>
        </p:txBody>
      </p:sp>
      <p:sp>
        <p:nvSpPr>
          <p:cNvPr id="13" name="12 CuadroTexto"/>
          <p:cNvSpPr txBox="1"/>
          <p:nvPr/>
        </p:nvSpPr>
        <p:spPr>
          <a:xfrm>
            <a:off x="3130917" y="3822139"/>
            <a:ext cx="4608512" cy="830997"/>
          </a:xfrm>
          <a:prstGeom prst="rect">
            <a:avLst/>
          </a:prstGeom>
          <a:noFill/>
        </p:spPr>
        <p:txBody>
          <a:bodyPr wrap="square" rtlCol="0">
            <a:spAutoFit/>
          </a:bodyPr>
          <a:lstStyle/>
          <a:p>
            <a:pPr algn="ctr"/>
            <a:r>
              <a:rPr lang="es-ES" b="1" dirty="0" smtClean="0">
                <a:solidFill>
                  <a:schemeClr val="bg1"/>
                </a:solidFill>
                <a:latin typeface="Trebuchet MS" pitchFamily="34" charset="0"/>
              </a:rPr>
              <a:t>Antonio Cilla Tatay </a:t>
            </a:r>
            <a:r>
              <a:rPr lang="es-ES" b="1" dirty="0" err="1" smtClean="0">
                <a:solidFill>
                  <a:schemeClr val="bg1"/>
                </a:solidFill>
                <a:latin typeface="Trebuchet MS" pitchFamily="34" charset="0"/>
              </a:rPr>
              <a:t>PhD</a:t>
            </a:r>
            <a:endParaRPr lang="es-ES" b="1" dirty="0" smtClean="0">
              <a:solidFill>
                <a:schemeClr val="bg1"/>
              </a:solidFill>
              <a:latin typeface="Trebuchet MS" pitchFamily="34" charset="0"/>
            </a:endParaRPr>
          </a:p>
          <a:p>
            <a:pPr algn="ctr"/>
            <a:r>
              <a:rPr lang="es-ES" sz="1400" b="1" dirty="0" smtClean="0">
                <a:solidFill>
                  <a:schemeClr val="bg1"/>
                </a:solidFill>
                <a:latin typeface="Trebuchet MS" pitchFamily="34" charset="0"/>
              </a:rPr>
              <a:t>Postdoctoral </a:t>
            </a:r>
            <a:r>
              <a:rPr lang="es-ES" sz="1400" b="1" dirty="0" err="1" smtClean="0">
                <a:solidFill>
                  <a:schemeClr val="bg1"/>
                </a:solidFill>
                <a:latin typeface="Trebuchet MS" pitchFamily="34" charset="0"/>
              </a:rPr>
              <a:t>researcher</a:t>
            </a:r>
            <a:endParaRPr lang="es-ES" sz="1400" b="1" dirty="0" smtClean="0">
              <a:solidFill>
                <a:schemeClr val="bg1"/>
              </a:solidFill>
              <a:latin typeface="Trebuchet MS" pitchFamily="34" charset="0"/>
            </a:endParaRPr>
          </a:p>
          <a:p>
            <a:pPr algn="ctr"/>
            <a:r>
              <a:rPr lang="es-ES" sz="1400" b="1" dirty="0" smtClean="0">
                <a:solidFill>
                  <a:schemeClr val="bg1"/>
                </a:solidFill>
                <a:latin typeface="Trebuchet MS" pitchFamily="34" charset="0"/>
              </a:rPr>
              <a:t>E-mail: antonio.cilla@uv.es</a:t>
            </a:r>
            <a:endParaRPr lang="es-ES" sz="1400" b="1" dirty="0">
              <a:solidFill>
                <a:schemeClr val="bg1"/>
              </a:solidFill>
              <a:latin typeface="Trebuchet MS" pitchFamily="34" charset="0"/>
            </a:endParaRPr>
          </a:p>
        </p:txBody>
      </p:sp>
      <p:sp>
        <p:nvSpPr>
          <p:cNvPr id="23554" name="AutoShape 2" descr="data:image/jpeg;base64,/9j/4AAQSkZJRgABAQAAAQABAAD/2wCEAAkGBxQTEhUSExAVFhUXGB4bFxgXGB0bGxkbGh0fIR4cHxscHSwhHh4lHhseIzEjJSkrLi46HB8zODMsOCgtLi0BCgoKDAwMDgwMDjcZFBkrKysrKysrKysrKysrKysrKysrKysrKysrKysrKysrKysrKysrKysrKysrKysrKysrK//AABEIAQIAwwMBIgACEQEDEQH/xAAcAAACAwEBAQEAAAAAAAAAAAAABgQFBwMCCAH/xABXEAACAQMDAgMFAwQLCgoLAAABAgMABBEFEiETMQYiQQcUMlFhI0JxFYGRsggzNDVScnOCkqGxFyRDU1Rig5OisxYlNmN0dcHC0fBVZISUw8TS0+Hi8f/EABQBAQAAAAAAAAAAAAAAAAAAAAD/xAAUEQEAAAAAAAAAAAAAAAAAAAAA/9oADAMBAAIRAxEAPwDcaKKKAooooCiiigKKi6lqMVvGZZ5UijHdnYKPwyfU/L1pUHi65ux/xbZEx+l1d5ihIxkMiY6ki/XCjigdaqdV8TWdtxPeQRn+C8ihv6Ocn9FKk2i9aIXF7qs13GzqgjtGEMBMkgj24jbc+1zgkvng8Z4o8LXGmwzXkC2UFs9pltxUFpIFHModhuIDAg8nGBzzQWS+0ezcZgFzcfyNrMwP4HYAfzGvKeO2b4dG1Q/jbqn9TSA/1VL9n/iGS9tmedBHPFNJFKg+4yNwv4hCuT6nNMF5P043fYz7VLbUGWbAztUepPYUCo/jp1GW0bVP5sCN/Usua/T7RrRBmeK8twBkma0mUD8SEIq78L6wbu2juDbyQF8/ZyjDDBI/QcZHHrXbW9R6EW4LvkYhIkzjqSN8K5wcD1Y4O1QzdgaCHpXi6xuCBDewOx7KJFDf0Sd39VXdZ1DfWl1pB1HUbKB3jSTqgxru3xuUKqTypZgMc+orsPC6W1utza6hcaamxSY5pBLBHux5XSViAcnblXH0NA/0Ukp4kvrUA3tkJ4f8pscuNpPDNC3nAxySpYUy6HrlvdxiW2nSVPmp5B74ZTypx6MAaCxooooCiiigKKKKAooooCiiigKKK/CaD9pS1nxczStaadELm5XiRicW9v8AWVx6/wDNr5jg9qqdX8QPf71t5mt9PRtk14gJknYnb0rUAEnLELvAJYnCg/e/PFYjstMt+haNHZrcR+9RFfN7vuIcuMktuITdkncCQeCaDjHp0DLNdvcw6vfwIXEfUUxxY7rHCm4IeOCQWJA5Ga4an7SU6MU00NxaSxlZkDgtDcoVO9I5k8km6JmKk4G7Z8qs/FmnxSz6beWbJ7x7wm14sHqWx/bckcGMJzk9s4HLjPNNbjjEunWcP5RId8RqAIYEc56cszZTCsWAUDIAVccZIRLvQJIJojYDqafeXFvK6JyLd0ljl6qY7RSKmCOwJB7YFevF9nYqyvd38MEsVy0g2vl3t5GzJC6DzFXGQRg4+uSDZ2ng65mVVvLzpxKAFtLHMEKgcbTIPtHGPTyjir/RPDNlZ4W3tYYmxwQo3kD5ucu2M+pPegUNJ8QRRXN1Pa2uo3K3bI+1LVkjRlTaWDylPjxk/mq6Pie+PwaFcH+PPbp/UZKun1+HZI6lmEcbSYCMN6qMkxlgBIO3Kkjkc8iq6816ZdyGKNGVVd5FLTxxxMH8xACMTujIxwMENk4K0EVPFN93bQ58c/BcW79jg9n71Wah4gglmV77S9QCohCrLaiaAFjy/wBnvy+ABk9hnGNxzbdX8n7kjzLEq9SVdpDIdh+06mdnneMlgQDl3ct6G4t9WI6gnVUMYUnpsZFIfO0A7AxfII2hcnKY+LFBlYit5bZ7O0vILiKXUPeHtwVhlFvuDGBI5mXJDKO5Ud6Y/H073k1hYAdFJn683XXylYeVhIDAOXfuqtkBQe1NV7p9lfJmaCKUZ2/ax4dWOOMOA6McjHY8j51QXngJ4kKWN2Vjxg2l2PebZgBwuH86DtyGPbtQHi6/On2sLxiK3kku4uokI3B97AS7U2AuSvJ2ruzz35qRd+Fluma7ijk0+6ydk6Fd7j5yxAlHUn7rndgDO3tSx4gmU/ZX8AsLh5o3F0xMtvN0n3BBOTmJTgkI2AvPHNWHtNvLsWNxO/2dvsZEjhk+0ZnISKR3A8yktnpoRx3LglQFrY+LZbaRbfVESIucQ3cf7mm9QCTzE5H3W4ODg9qdKRdY1K3sbS006SD3jcIIHjwCqoxEfUkOMDJB2juxU47Ejnul0XuXn0vtk5eWyHoPnJAP6Sj545B+ornbzrIqujBkYBlZSCGBGQQRwQR610oCiiigKKKKAooooCs+8Q6kNQklthOIdOt2231xvCCV+P72VycKvI3nOeQvGfNZ+NdUlZ49NtH23NwCXkHe3txw8vHO4/Cnbk9xiouh3FhNHJosUEqRCA7C8ZVJ4jhWlic/H5nB38ZJ3DI5oPXjWN7eGyuLS36sNpMHaGEAnpGN49yKO5UOSB+fsDULW9ehuGt76G7kit4N3vZljdYGhYYaMo6jfMzBVULkjJJz5QajSvDyWsM12dQk0/3eTZPHA26HyEZbpShhvmBDoAMKJIwFY53MWi6RLqEqahfxlY1O6zs27Rj0mlHYzEdl7ID8+wVuk+HGvdzJbLpunvj7KFFiuLofOVlGY4j22DzEE8jIrQNM02K3jWGCJI417KgwPx+pPqTyalUUBVdrWiw3SBJow207kbALI3oy7gRn6EEHsQRkVY0UCeI+lM0W8RSmJVHRh3M0S5VWiAyYscKwYMi+Q8bsmsl1SEzy2UaNaGGKKORZpo4UkiKnYqkLLnC5G5SremeBi+8R+FEnmW7jJW5VOmGEjpuTO4KSuQPNzkqwPIZWBxSufFR99j0aEJDLKzCWWJEVolVS5wEZlMjgEBjt25BKelB+/wDChZbd7uaIQRhW6tqblRJKsW7A6ZhycgdldQw4ORVrc3sT27TlZbeG6VXZJYEkDFlABXBKxyt5FCyEgsF8hJO6N4l1hNFMWGPutwxUq+6ToOBneuW3MrfeQnudwIywPX/gil90nuIlEIZZdilVV2GcMI4WKYOQd7SSEgsAF3E0F5p3hyPqrdTQxdYAbAFB6eAFB3kbnk2gLvPYDCgc7r+iig5XVskqNHIiujDDKwDKw+RB4IpB1XwrLZrm1i97stwd7CQ7mj2nO+2cnKkEbume/mxyRWh0UGWeILm3k05Li0Mlwz38Dy8AztKJFyjrxtdRhAvAA2gcYNXF/wCIHtnWOSM3WoXeMWcb/ZwwgnuSNoVQW3SMMu2eygBJfiTw/LFKdR04AXIH28OcR3aD7reglHO1/wAxyDxR+GrvppPe2NhJePcuxZ2lRZ4pB3t5+qwKBDwCmeMZHAZw6aderpbB03fkuaQqyt3sJy2Cp/gws/B9FJyDhvNo4NZXpOtLbLPa3im8urqR5r2G3QyR20bKqkORnhY0HlGWJwOeCb3wZeG0m/Jcsm+Mp1NPmJz1YPWLPYvEMdjyuDgAUDxRRRQFFFFAVE1XUY7eGSeVsRxoXY/RRnj5n0A9al0leMh75eWumd4/3Vdj5xRMOnGQRgh5cZ7HCUEDw7Pbxxyz6ncww3WorvdJJhG0cDArHEpJVlCp3Iwdxb1FUsvhV+vAtvePe2QJRFjuunPapIV3FZEP2sQ2L5TkjauOxJ0DxZ4dS7jU7IjNFkxGVA8ZJGCjqfijccEdxgMOVBpJudKhihtrWytfdr29UwSSFAsscMZ/viRtg258uFK4VtylTjFBN8OaYl9MrAu+nWbkQ9Ri5u7heGnd2+NEPlX0JHfA21o9RdMsI7eGOCJdscahUHyCjA59T9T3qVQFFFFAUUVmXtc9ob2cLRWgJlLdN5seWFiudoPYy7cHH3cgnuMg16rqEk7va2r7dnFxcDnpcZ6aZ4acgj6ICGbJKq3zv7GZC2t2rMSSTKSSckkwyZJPqa2b2ISFtHVmJJMkpJJySSxySfU1i/sV/fq0/GT/AHMlBpP7JT9y2v8ALN+rXr2M6lPDpqzOzS2okdXXu0AGD1Exy0fJ3L3HxD1B8/slP3La/wAs36tXH7H396v9PJ/YtBpEUgZQysGVgCCDkEHsQR3Br3Xzl7HPaRJautlPvkt2zsIBZoTySQByY+5I9OSPUH6KikDKGVgysAQQcgg9iCO4NB7ooooCkHxhYmylfUIt4tphs1COMkNtPlFzGV8yyJnzEdxzwQTT9XmWMMpVgCpBBBGQQe4I+VBmEN5Y6NDbqF33IjdlS0G9rqI5+1lyMbSFEmSfLtIUlQQRnmvYxbsltb3kSC709LeTf0VjwoSQr5MNuC8eVgx48lfkWhM3W0JpikasksLnJeWwMmXgD53Ao3lznsVGMVoGm6DbW7PJBbRRM/xsiKpOPngfnoOfhXXFvbWK5VSpcYdDnKOpw6HPPlYEfXg+tW1JGkutpqskKsPd9QU3EWCMe8RgCYLjvvTa5OfQ070BRRRQFIngi9R5bnUJGx77dGC3OSVMVuGVADjC7ikh+RJA5JFMPjXUzbWF1ODhkhcoT/Dxhf8AaIpWfwtM9pb2MeopbRQwxpcKsSPI0pwc7mP2R3YZSPNk5HYUGh0meDB71d3mpMPLuNrbHj9phPnYEejy7j/NFUV1YyafBfXU9zeTXMMbdF5pC0LdbKxNGgAUMG8rL3B57OuXvwrpAtLO3thj7KNVOPVseY/nbJ/PQWtFFFAVV6lqpjnt4RHkSlst/BCjv9OSO/fOByaieI9dlgIWO0aQkAqxOEPfcMIGclVGSApYg5VW2ttRZJmcmS69195HK7nBClnHDIWLOqp8KIfLg/Cx30D/AOLZplgzDuA3ASvGN0scX33jTHmcD8cckK5ARsq9vUEKadYrb7ej1CUKncGDJnduydxYncWJJYkkkk08eHPEV2AkU9mXOVUOkm7OSc+ZvK+1BuLB2BAGTvbZS57ZfAs0tt1LPJRHMr24GfMQd7xfInOWQcE5YDcW3Baewz95k/jy/rGsZ9iv79Wn4yf7mStm9hn7zJ/Hl/WNYz7Ff36tPxk/3MlBpP7JT9y2v8s36tXH7H396v8ATyf2LVP+yU/ctr/LN+rVx+x9/er/AE8n9i0GLeyP9+LP+UP6jV9G6Cdt3NDbc2i535+CKfPMcJ9R3Lr8KHAByWVcN9jfgee7uFu97wwRE/aLwznBBWM+hweWHb057fSVlaJDGsUSBEQYVVGAAKDvRRRQFFFFAne0eIxJBqUYJeyk3uB3eB/LMnf+Cd3PbZVZ4j8HXFyrzyXkt7HuLR2SuLaF4mzhC6fE4BBDtgHGOM5D9e2qyxvE4ykilGHzVhgj9BrO/CmjSXtjFA+oXEPubSWsyWziPe0D7Vy2Cw+zC8Dvmg46jYzQ6Wk7QJDPYz+9R28cm/pQhzujL+oMZkzjjtjGMDTIJg6q6nKsAQfmCMg/orOvBfhGWGeWKTT44IDA8c0onMpvHcr59rEsgwHO1u3UxzzV/wCzCdjp0Mb/ABwF7d/xgcoP9lRQNVFFFAne1EhrWG3btcXltER8wZQx/qQ1XazoVzNdXItdWtstLDO9pJErFHiEWwsyv1ACYUOMAfpJNp45G6fS0Pb34N+dIZSKU9Z8GX7SO0draDdPJIZoJ5ILiWOR2YxySbeVO4AjthQBjjASNSt7p1gju3tmmudTiEgtixjEVugYr5uQ26I5B/hfmrUqzK2sjDdaHb+6JbBTeO0KSdQKUjIU7+7bt+7J55rTaArxNJtUttLYBOF7nHoPqa90E0Gfa/rizYaS3ZUCgwCXokiRm2vLsLN9pGhYJHjcWWZSpO2uw8QXe5D7s6rCD1EjicrKcgH/AAe5fIcqqbzv3KxwmWjJqdsFaQ281wzGaVSwforE8jMHAbjplCMtGjHsCCSAeaPDKvWFjBAU2bIdkLCUvIEIcjhMnKKH2lT5iMgqoexqp65m92RZhsMaxhRJgyGN42ZtpdJFZCj/AA7nHqFBd9J1ITqWEbptYqQ4Hde+CrFWHpkE8gjuCKSLLU7R2QyaW1uQ+EaHGUfzAjMBBJIBIMe8FSeeGAbPBzg2VuoJJjiWN9wwweMBHVhjhgykH8KCHeWrWTSTQoWt5CWnhUZaNj3miA5Oe7xjv8S+bIf549iv79Wn4yf7mSvqys61jwPFbalDrECEKjMbmKNc5DoymVFHJILZZRyQCQC3DBQ/slP3La/yzfq1y9jssr6UYVZoIRJI9xc/CQmBlIj/AAiAcyfcHbzEFWfxXo0OtyQRJJutYH3yzIQVcsoxFGw+I4OWYcLkDk5AerGzjhjWKJFSNBhVUYAAoKyy1S0hiVIyI40UdNAjAlcgDYm3c+Syjyg5LD1NVJ8boN0oKS27EiJ4yCV6YTe8nmLCPL53hcKq5bhlzV6sqPdyWcUUk/Q2uYk6e2ITA5AMkiBOFJDDeVEzBQOMQ7q7aG7itZreKItCWjlluJGVYoyAIXKRopXjlWd88biSwyFrdayZ3EnVaFowrQIbeVzllhd9wVwJW6chXC4Kh3OTg4mReMGkxCsWy4ITJfmKJnUFi5JXkBgyxhtzgrjAJKp174iSO6htlvdLMcqvmYbmW36e1lQH34GPLAEBNmCq4BwdvrxBrEEMBf3ixvtzLE0ds8odw5IBk23EpfbklWYMQcbcEig0DSPFVvNEshkVWIG5e43jhkVh5ZCrZB2FvQ9iM2ljqMc28RvkoQHBBVlJAIBVgCCQQefQis91xJrVXvZrcq6rve4jlSUbo/gJJ6LKGyI2CRtuXy4B5Oh6bapHGqx8rjOTyWJ5LMfVmJyT6kmgk0l+HbgW+oatHIyxxBobgMzAACWPa5JPA80XfPrTpSBq8luurXQulQ2502OSUOu5cRzuMlcHOO/b0oJkXjv3mdIdPtZLpBIqzXHwQRruw5V2x1HA52r3yCCe1dPA6iO51SAfdvOr/r4kc/15NUcHivSY9qWurvAMjEa75I/kFCSo2xfpGUq80BAusangfHFaMfxCyr/YB+igb6KKKBS8bcXOlt/65j+lDLX5r/tBtoHaGEPd3AODFAN2052/aP8ADGN3Bycj5V59pS4js5s4EN/buf4pYxn+qSo2tz6Qt1JbvcJbXJXqSdJ2hzgbsyFcRu2PNiTJwc45oI11PcNqGiyXMCxSsLwPGrBwmYwyjcOCdqckcZzWhVmM2sdZNMvczOi6h0klmRUaSKZHjEu1VUBSzAA7R6cCtOoCsb8X+02+tIxMnuTq9xPEIzFLvQQyMgLMJsEsFz2HrjscbJXy/wCHVB8TYIBHv03B/jPQW2seO7xLW1vd1p9vLJIIFgz0XU7SwZyxUucvlSpJZjk8016DfX11JBGLi2BuLU3LHbc+XlF2MBcAMcOOfp2wRWpXdnHsf7JPhP3R8vwr5h9kPiiDTr157jfsMLINi7juLIRxnthTQbc/hfUy4cajahghRT7oSyhh912kLj8A2PpUu8/KNpbM4lsOnBGSEW2lXyoPhB94OOBgcVT/AN2/TPnP/qv/ANqg637XtPuLeW3jM2+VGRMx4G5xgZO7gZNBrFFFFB4hiVBtVQo54AwOTk8D6nNe6KKDC7rSbi61q/ZLiWGJJI4na3ADklcxhwAN6ZB3Fic+Uc8Y6eDbRoUu3vpxDJBKqM1vb2YyXTeNzSW5YsSQo57sPqavIrGdJ9UmhSYtJeQbWjIUCOF4mmy28d03DBHoR96o2sW0EYvorgxRG9mR7U3KK+3yKjyKp3ZZAzY7EkgcA5oJNhrdxNZxXEd9dxM80ClHS0YCOecRg7haKNxj8+PTcuc14szdXWxXvpHLr2aG0IJMatjm2PBLYqPYNaQW72VvciQjULaVELM0ixde2QbsqMYIAA+W31zU3w2xBiKglggIA5JIgTGB880CnqHhp5MwLLKBjc0MawwxttaxLF444VU7RcyNypwUQ+hzuOiHNtAcAfZJwAAB5R2A4A+grNg7hYL1Y5C9zjKDB6S3UcRkYnHKgWrYxjAkB9K0jQf3NB/JJ+qKCdSase7X3PcDTUBHp5rhz/3acqzySTqX+qN70bXC2ttHONp2uQ0hHnG3kuq8/Pgg4NA+tCg5KqB+ApX0Q51jUf8ANhtQfziU1RWPhCJZY11Nry4l3gxyyTSSW7ODkYCY6R4zskGOdoZ6u/ByBr/Vpx96eKL/AFMC5H6XP6aBwooooFr2kaeZ9Mu4xncIi64zndFiRcY9dyCqG+8OzainVhvo4La9jillj93SR5D00Hdz5QFRMYHBBrQmUEYIyD3rMvCxktkKrA88mmyT2zRKR1Gt5mSWORAThm2pGApIyN/qACFfdmOSzv7aC7vrieIdZJLlTs6lq+WSHyD4SoBUD7wx641PSb9Z4Ip0+GWNXX8HAI/tpS0zVrnULuFvcJ7W1ty7s1yuySV2jeMRiPPwASFieQSo7Y57ezljALnTWzus5SI8kkm3ly8Jye+ASv024oHKvmnw/p8q+IkmaGRYnvpgkhQhHIeQEKxGCQQc4PpX0tXzXYa7K2trbSTKsEF7ctGSqDpF2kLMWwGIzydxxwO2KD6OvP2t/wCKf7K+T/B3gK4vp1hIa33wmaN5Y2CyICoyvHmB3g5HFatoPiXVBPHBcTW8tuZZoGkKlZWWKIyLKccLvjAZP4Q57eakX2Z+Pxb3ccl9KelDatBFtiXKjchC+RQT8JOWyf00F1/cAuP8uh/oNXG99ik9qjXLXkTCEdQqFbJC84H6K0L+7TpX+Nl/1TVX+IPaxptxbTW8UshklQogMbAbm4HPpzQapRRRQFFFFBj/ALRIbl7WeO2kH213JAYhv3TM5jYBSp2jCxMSX4wXHrg+YLMT3WjiWIkNHcukbYBhXcvTUZHBhQL+dD+FWF5q8sV3cLGwAWRmGVUkF470tgkcZNrF/tfOo2tLKkRuIXMfu0VxGhiVEEaiBpFXaFxtLxL+gD7xoK7U1ia8s7iJGHvENtIXfHUkzeWeGfBPIHHc9u5q/wDCRxJbknHC8/L7FKUdasbpTBHbOfJcLbWxlOVTZeXWE7dgLK2z3+H/ADjVvaabcxXtlE0rNazFomEkapJvSJwwGFxsxGOe/PNBawaiBcOpcCDZL01xhV8lgkAUeh+228fw2+daDoP7mg/kk/VFZbb6hYXVxLBHHI0axoFl3g7pmRJgmxVIwq2S7iTwYmGOSTqWhfuaD+ST9UUE1mAGScAdzWWaPeXZsZZrbT2un1GW4l8zoixIxCRBhJwwKKDt+n1pq9pN8yWZt4j9vduttF34MvDNxyAqbmz6YFVVt4PhuC0kF/JG0GyCB7SflIoVAEcq/Cx6nUYgjswGaCT4Lh1CFis8EcNmE8qNcmaSIgdg+zlP81idvocYUdvZYmbI3JXabuea4IPf7SQ7T/QC1XeI2vrXTbiK4u0uZpytvbOsfSdmn8nmCkjcMkjb/Bp30qwWCCKBPgiRUX8EAA/soJVFFFAUl6qfc9WguO0N8otpewHXTLQMfmWXeg/NTpVR4s0MXtpLbltpYZjcZykincjjHPDAHj6j1oK3X/HUEEvu0SyXV1/k9uu5h9XPwoORkk8ZziqHVL2aB7fVpokikj+xv4Y5BIUt5WzGzFfvRkqxwOQzY4rzD4tPujSyW0izPut7s2qZuFvUConABBDKMqxyBhF5zivWnzS9X3rWZ7O0Wa3MPuhZQZV9TI7tzglsKMhRIRkEnIaMjAgEEEHkEdiK+ZNW0F7e/W/kliWKe+uFTLyRspjldSWdV+z8w4cFsdyCARWy+Dbw2c35JmfcoUvYSn/DQD/B57GSIccd1wcAd819qXgV01WKZJTDb3cwPV9IJjyxPmAGSC4OR975UFldLhXUjsrDBUj4POVZI+V2E9TbHkxEieHdE7oMf8PeHri+lMNrF1JApcruVfKCATliB3YfprQl8TwK8trJIqtGzRB8FY22M2xlKElIyfMm05gZspuid41g+wXUobfUZHnnjhQ27gNK6opJePjLEDOAePoaCu/uS6v/AJAf9bD/APcoX2Z6nARNLZlY4yGdupEcKpyTgPk8fKvpD/hnp3/pOz/94i/+qod5qUd+6W9tMksQZZLiWJwyBUbcsQZcgvIygFfRA+cblyDRRRRQFFFFBj2tH+/roeoYZHyzBqbD/ZYH84q0uo3lgktEH7rlkhZsjyZgkYNzycFQSB3AapPtC0boyNfon2bL/fRAJZTHBcRxyYAyV+22sfQKh7BjXG/venp9+VfbIVl6R9crBIxIx67FbB/CghXls7ukXSlaCPUFuAUG4uJ47mdgFUhhjqpGeePiFdTOWmt5rhZk93vLiSV5x5Ut5ev0tzFsKAroAMeuOwr91XxKkEgsbmUx3Ny1x0JOSIUkmk93ZypyN4KqMYKgclfRRmsbuODWPekZGZJZWb7s5eREU4ydoj6chC57TL6YJBhtbOxtpmvzeW6+8LcHAdUjwQBEkaKoV2RSVZweSzZyWrUdFQrbwqRgiJAR9QopEuPD9veTLZe6YjtWDSlghii37JTBFgfESFVgAAE3Z5Zc3PjnWJCU060cLdXCks/+TQDh52x2P3V5GSe/FBUvOby6ub5RKYLNXtrVoUDv1Xws9win4tgwoxu3bWwCeDEvvBtsym90xnh6UG2I2TYeWUH4JUxt8u1Qd2Cd778banazp9/ZLHBZSRwWEaBd8duZ7iIgcs0e7EgLZJZFJyeV7tXG3sYrFJNZfU5rx2jwNhRYp2PljXZEvmbccDJO3P0oJqRvc6lbwSSdVdOiEk74AEl1Ku1MqBgYXdIMYxuFPdL3gbRXtrbMxzczuZrhv+ck5Kjnsowoxx5aYaAooooCiiigR/FCHT7oarGpMEgWO/RRk7RxHcADklM7W7+U9uCaqZnsbS5u7+/KzTvIvugwJGeBkXprbpkgktvUkY+uActpcsYZSrKGVgQQRkEHuCD3FZ9ZW6aXdRW9wivZlj7hcSDc1q7/ABW7OeQrD4G7+hJ9A/dL8NT3lrILiJbIGQS2CJzLZsBwScgct5umMY3MOOAtjo2prepLpmpQILpVxLEfgmT0miPqpIzxgoR6ECmbWL0wwSyqm9o43dUBwXKKTtH44x+eka0s5dUgtJpygd4jPDdWymNrSUbfs/M7dRW3EEcZ6ZyOQVDN/HvsZuLctLYhriDvsHMqfTH+EH8Xn6cZpI8SR2gS1W2RxMIgLoNvz1uMgBhxznt9flk/SWl+K5IJFtNUVYpScRXC8QXPyw3aOT5o3r27gU2G1Qv1DGu8dm2jd+nvQfNngT2QXV4RJcq1tb/5wxK4+Sofh/jMPUEBq+itD0eG0hW3t4wka9gPU+pJ7kn1JqfRQFFFFAUUUUAaUX8JC3lWa0jjKIS3urnais3BaJgPIcE+RgUPGNmM03UUGP6n4at2uY53l1NZFkPUjmWWV0idXykEkcTljvK8pI20F+QSTTafD7XKrGkHuNuFVDjHvEkaHcqDaSIkDeYHLOMsAIySac6VNe8XESmzsIxc3n3hn7KDP3pnHbHJ2A7jjHGRQete1mLToo7e2h6lxISttbJ8UjHJLsSchc5Z5GPzJOeaX7OG3tZWs9SDPNqKZmum8sMznK+7o4IZAq4Cg4z9CQK/et+SrhXmtbq+u7pTuuo1Q5K5YwRoWGxVA3BB3Azzt8sPTdQiuH/J0mk362U+dq3FsyC2fuAjKTiI8kdumRx5SAgWEFrf2EyWNvOlxBMG6JnJM1oF7uf8bEuQADjlkXK+sjTlGp3onABsLKQ9Hjy3F1k7ph6FY8kKR3YsQT2qJLHLKBotpdSyLENt7eOQXjjJ4gVgMGVl8pP3QOcns/6dYxwRJDEgSONQqKOwA/8APf1oJFFFFAUUUUBRRRQFRdU06K4ieCaMPG4wyt2I/wCwg8gjkEAipVFBmN7FJYMkF3czLbcx22oJtLwpIVzBcb0ZdpKriTb91TlecWd7G9lp8qwg21paxNsIZWmn2gkEMMrGrt97lzvPEZANO1zbpIjRyIrowIZWAKsD3BB4IrPtZ8Ky2sMkMMRvdOcfaWTuerEAc5t5CckDAIjY5yvByaD8tLu3ttMsrG9iku57mMN7vt6srs56jk7iANhY+YsMbcg8cedNF3asY7CQzKihjp162yeNDnHRnyQyZwoyXQbSN2c476dqNvNfNqlvunC23QlhVT7xbFHLcwnzEHlSAM5UY3AnFXaadcTxyXEmYr7VSY48jJtbRVzj5rlQMkY80keRnNA26X48tZH6Mxe0uP8AE3S9JjzjysfI4J7bSc00g1n2g6qt9Y2UM9vHPM5aOdJgG2G2BEshHoS2wAjsZlNVPhq0tZLGK/tLu708OdnQimM6CRpNgXourZJYcYC8HsBQavRSLZPqpDi21Kwu+nIY5DNC8ZDofMrGJyAw/i+vapMeq6tx/edhJkcFLpwG/DdFQONFJtzrWqL8VpYRZ9ZLxsf1RCoL6lqTMySajpluwjMu2COSeQRD7+1nG4fgvNBoFLeteOLO3YxdQzT+kFupmlJHptT4T/GIpH8QRKLT3y5n1HUbYxK7FHS3t2SQgcxRlZCeckEHA7kVceKb630lLZ7PoQxiVGuIY1TfJbt5TJgAudpKnd+Yn0oPOv3V/NA890/5OtAVHSjcNcyb2CKHm+CBSzJkrkjLZNS7zw9Euj3NqtvFGFQvstpCxJjw6nqMoYyEoBuYeg/CnS8tY5o2jkRXjcYZSMhgaQfyFY6VObspFZQBHjP2rubndggdM57YJwMt+YZoO1pYXilbG5Vr6zkwYbtWCTw7eUMhJGWXAIkU7sjPJOB7n1q4uj+T7Gfe0YCXeobQEjOOVjA8rTkd9vlXPp93na2N1qEaQhZbDTkVVVCx96uEUYAZiSYkPY5JdsHPDU7aXp0VvEsMESxxoMKqjAH/AIknkk8kkk0HDQNEhs4VggXCLySeWdj3dm+8xPc/9mBVjRRQFFFFAUUUUBRRRQFFFFAUUUUC/wCIPCFvdOJjvhuF+C4gbZKv03D4h6YYEd6pzLqVm4ea2j1FFBUTwBY7pUOCwMR8r5KrwjDOAccU8UUGd+C73TVvbuaK62T3Dgm2nBheJiAXCo+CS5wzEZ+FflUrwL4OaB2luI4wYpZxaAAFhHLIzGRmH3mUgAfdGfViA16totvcrtuLeKYDt1EDY/AkZB+opeHs+hjx7pdXloB2WGdjH+eOXcuPwxQKiNJpapq6I5t7tS19HzuR5WLxzBTyMF9jDj04J7WdvYdK+0KEjmCzmB/ERRoT/wCfnVu+gamoYDVopkPG24tEPHyLRsufzio9zYa1vWRRo7yICFd4p1dVbuAwYkA45A+VBR6UgnsNaMoDXu66STfjeiiM9JRnkRgfDjjvj1rnc26SWmg7keP7JAbuPvABAPIcqRiU+XzArweDVxPomrTPvng0QsOAxhmkYD8WIqwTQ9UIC/lSCBRjy29mOB8gZHIH9GgoPDujyS6JDbTwXbsOrAUjfo5BZ9kjb3TdGFC+pzn4W9Ol9eQw6dDp9/qEKS9EQTxwDrzSLjagTyllYj1KHknB4zV43gFJc+9397cgjBR5jHGf5kIQfpJq80bw7a2gxbWsUXGCUQBj+LfEfzmgWLG91CaNILK0NpAiKguL7zSlVGPLADncAAcyEZ+VW2ieDIYZPeZne6uv8fOdzL9I1+GMcnAUZ570y0UBRRRQFFFFAUUUUBRRRQZ17QfFV7p09qd8BtJ5QkkjRtvi5G7kSBT5SSOPunNaIo45OfrSx7S/D3v2nTwBcyBd8Xz6icgD+Nyv841w9lPiD33TIJGOZEHSk5yd0fGT9WXa386g7ePtantoofddhuJp0hiSRSysX7k7SCAqgknsKY7RHCgSOHb1YLtBP0XJwPzn8aVo4/etXaQ8xWEexeO9xOAXIPbyRbR/pDUL2h6hew3VpJZL1DHFcSSwZP28aNbgqAB8YD5U9+DjOdpB8oqr8N69DfW6XNu+5GHb7yt6qw9GH/5GQQaqukRrAHVl2GzL9Pqv09/VA3bN23ODjtQNNFJPtZZ1tI3jmlib3iFd0Urxkq7hWBKMMgg1eeKdHae0kihmlil2HpOkrowcDy5ZWyRnAOc+tBdUUqey/WPetNgdixkQdObexZ+pH5WLFjnc2A3P8Kv3UImuNTijWWVI7aEyTCOV0WR5TiJGCsMgBHc5/wA30JFA1UUieOo2OoaZGJp0SaSVZVjnljDhY8rnpuOxHcUzadoSQSdRJZyChUpLcTTDOQQw6rttPBHHfNBa0Uk+PA3venIs0yLNOySiOaSMMuwnHkYY5A5GDXPxDJNp1zYvDPK9vcXC20sMrtLgyZ2yI8hLqVwcjcQeOBQNWsasluE3K7vI2yKNAC8j4JwMkKMKpJLEAY5Irnp2rNJK0T2s0LBQwLmMq4Jx5TG7cg9wcdx86qvHuk3MqQ3FkV96tZOrGj/DKCrK8ZORjcrcHP0yM5HbwX4ti1CNiEaKeI7Z4H4eJ/kcgEgkHBwO3IBBABjopF8Ju51jVY2mlaOH3bpI0sjInViLPhWYjkj5celX8/hmN5Hlea6LO2cJdTxIoAAACRSKo4Aye5OT60F3RWcez/Sxcx3RmuLxjHezxIffboYRCNq8TDOM9zzTrawC0tiDI8ixB23SMWcrlmwWY5OBxk/KgsqKSPZnrExjNleNm6hRHDHvLDIAUfnuVJMbfVRk5NMeq6Itw6M8s6hFICxTSQ5LEZLGJ1LY2jAzgZb58BaUVmqaaPy41n7xedAWHW2e+3X7Z1gu7d1t3w8Yzj6U66Poi27yMk07rIEG2aaSYKV3ZKmRmI3bhnn7ooLWiiigKyLStRTRtV1GCU4t5ojeQjIHKglkUdsnzgD/AJta12lvxP4PivbizuJO9rIXxj4xjIU/g6oec8Bh60HfwXpbW9qolx15S01wfnLKdzj8FztH0UVx1Nv+NLL6291+tbUx1Q6npMz3tvdI0YSBJUKNuy4mCZO4DCYKD0bPPb0Ba8R6VLptw2p2MZeJzm+tV+8PWZB6OO5x35PqTVtpWpxXV/DcwSB4pLJyrD6TJkH5EHgg8ggimcXSdQxdReoFDlMjdtJIDbe+3IIz9DS7onguK0vpbuA7EmQhoR8KyFlJdPQBgoyMeg9OAEL2ufuFP+lW/wDvRTrSz498PS30CQRSpFtlSQs6lv2vkLtBHc45z6duchjiLYG4AH1AOR+kgf2UCBorrp+r3luzbbe7j97iJ4VXXicZ+Z+M/IKKZPBsB6LXLqVku3M7BhhlVgBEhHoUiVFI+Yb51w8Z+EUvzbFm2mCXcSO7xMCJIuPuuMA/QEUy0CJ4/i36hpC7mXM03mU4I+y9DimnTtLaKR3NzNKrKoCyMCFIJyRhR3yO+e1U/ivw9cXFzZ3EM0UfurMwDqzdQuApBwRtwAeee/05trSO6MoMrQiIKfLHv3MxxgknjaBu4x3IPpQLXtED+9aV0yob3psbgSP2tu4BB7VE8U669rfWr6jEvugJ6E0ROyO4ZSpMqsM8IW24OBlzhjjZfeKdCnuLizljaJVtpTIQ5bLkjbt4Hl4J557jjjm11vR47y3e2uEBSRcMAex9CpI7g8g49KDjq2tGCSLMMzwur7nhiebaw27AVjVmwwLc4xwPnVTotgZNTm1FYniia3SECRDG0rByxkKMA4AXag3gHg8YwTH8OWGp2UK2my2u4o/LFK0zwuIx8KughcZXsCp7AU3WfU2jq7N/qEztH0yeTj54GfkO1AmeEv371r/2P/cmnqlfQ/D00N/eXjPGy3fTyg3Ax9Fdow2PNkfQUzvnBwAT6ZOBn8cHH6KBH9kzfZX301G5z+lat/aJLt026A7yRGJf402I1/rcVx8D+HJbEXCvIkgnuHnJUFSrSbcrg5yBt75H4VM8V6VLcpHHG0aqs0Ur78ncInD7AB2yVXzc+vFAr+L7S+Qw6jHawK9nksIrh3aW3I+0i2mBAePMMk4K8Ak09aXqEdxDHPE26ORQyH5gjPb0PzHpUle3Pf19aWPCfhyWxeaNJEa0eRnhiOQ0G85ZVOMFM5wuBj5nmgq4/wDlM3/Vf/zAp8pXHh2YaqdR3xlTb+79PnO3eH37sd8j4cfnpooCiiigKKzGewjbxJ0WjUxGx3mMjyF9+N2ztnHGcVayabG89zbw6dAphEZDJO9uz9RWI5ijyuCuO5oHmqvXdNkmCGG6eCSNtylcMjnBG2VD8aEHtkEHBBBApcurm40uaHqTyXFjNIIi0p3TWzufITJjMkRPlO/zDjzHsWPxRqZtrSaZRl1XEa/wpG8sa/ndlH56Ch1DW7OC9ZpL2JLtoFgKkExowLOu9hwmS3CswJHar7R9MkiRxLdyTSSNuZzgBTgDEachEGOF59SSSSapINNSzjWC5lthYtCI5Orw81zISZHd2O3DAfiSx7YAMbwD4othbR2sl9A00Uj26hpU3yCORkiYDOW3IF5HegqTrt5ba9HY3F68lrPHugykKkMc4VmWME+ZGXjnzJWnVnHtv0hntI76HieykWVSBk7cjd+ghX/mmnfQtWS5tYrpeEljV+T8ORkgntkHIP4GgXdZvLmTVYLS3unjjWFproBI2G3IWNQzxnazMGyM5xkjtTigwAM5+p7mlP2fRGUXGosPNey7kyCCLePyQjB+agv/AD6p9F1mUasJXfNtqCOluMcIbRiFwe2JELyA+u4D0oNFoopB0GyjGu32EXywQMowMKWzuIHoTtGSO9A/VVvPcrOQYY3tyBtZHxKrepZWwrL9VbIx2OeLSs607RbeTWr9JLeN0EMDKrKCqswOSB2BOBnHeg0WioGkaRFbK6QoERn37R2BIAOPp5az/XNTurLULu+jDTWaNEl3Ao8yr0lIuE57rnDD5DnjzIGn0VFsL2K4iWWJ1kikXKsOQwP/AJwQe3INL3gmzRJtR2oq4vCowAML0IW2j5DcxOPqaBrr83DtnmlC1nOo3dyhdhaWjiLYjFetOBl95Ug7EyF2ZwxLbsjAq0l8G6ey7Dp1rj0xCgx9QQuQfqKC8oqq8P6OLa393yXQNJjexc7HdmVSWyThSF5+VK/sitlWK9IUZ9+nUHHIVSoVR8lHoOwzQPtFIftBvLmO5t5rbJ91iluJox/hY90aFO/fYZGHflBxTnp18k8STRNujkUMhHqGGR//ACgk0UUUGdN/yoH/AFd/8Q1a2yRvqOobpmQrHb5KyFcDbIckZx+kV+33g2RtQGpJe9OUR9ML0gybOeCC2Tyc5BFTToty7Hqz2bA9ytkQ/wCO57hx+laCP7Rrfr2YtV+O5mhRB6+WRZHb+bGjt/N/NUjxoRi0Vvha9g3firFk/TIqD65xVlp+lLG3UZ3llxtMspBbHGQAoCICQMhFUHAJziumr6alxE0Mm7a2CCpwyspBV1b0ZWAYH5gUEqSMMCrAEHuCMg/mpW9n0KFLmZI0AkvJ9hUAZRH6Yxx2OwmqSeW4aW4trjXBBCkiQh+nFFNK0kSuVWQkKGw45VM/LGKe9K06O3hjghQJHGoVVHoB9fUnuSeSSTQdby2WWN4nUMjqVZT2KsMEfnBrFvC15JFDc+HSxE/vJhibjPu0u55JAPpGrtn5ypW31TR+GoRftqAX7ZoREflgHJb+MRtXPyUD1NBw8VT+72Rjt8I7hLe3A+68hEaED5Jnd+CmlTxt4evI9PjaOe2b8n7JoVS3kRvsBjG43DcbM8bTnGOO4cdU0V5ri3mM4CW7s6xbMhmZGTLHdnKqzbcYxnnNXLqCCCMg8EH1FBF0jUEuIIriM+SVFdfwYZwfqM0qaL+/uof9Ht/+9Vr4M8Ntp8PuwuDLEGYxhkwyBjkqGDcrkk8jPJ57ARB4TmW+mv470K8yKjRtCGjCqBt43hsjGc59T+YGys9ttLSfW78SGUAQW+OnNLEfvdzE6k9vWm/S7GdXeSe5WUsAEVIumqAEk8F2JLZGST90YA5zTDwrOt9PfRXyq0yqhjaDcgVANvaQNnuc5+8eO2Av9J01bePpozsNzNmR2dvMc4LuSxx25J7CqfQTm/1JT/Cg/rhH/hVrpNpMm8zzrK7EYKx9NVUDhQu5j33HJJPm+QFRNL0N4rq4uTOG942bk6eAvSXau07vUd85z6YoFC6t30Odp4lLaXK2Zo1yTaOx/bEX/Fn1A7fopl8GzK8l+6MGR7sMrKchla1tiCCO4INMcsYZSrKGUgggjIIPcEHuKpfCfheHT0migyI5JjKFP3NyopUH1HkyM/PHpmgWfZzP0L3VLCTiU3T3UefvxTY5Hz24XP1b8a0KqDxL4Thu2jlLPDcRftVxCQsifTJBDKcnKsCOT2ya5x6dqQXb+Urdv897I7/xO25VM/goH0oGIMD2Pakj2Tn7G9/6wuf1hTTpGntBAIzM0r5ZmkcDLO7FiSq4AGW4UYAAAHaqvwh4YNisyifqCaZ5mymCHcDOMN8PlHGM9+aCIgmk1O7aF4lEcEER6kbPkkyyHG2RccOuc5zx8qrfB+/TbxtMmZTDPvmsmVSiDnMsAUsSNudwGTwTzzimfRNGeCa5leZZDcSByBHt2lUVAAd5yAqD+s1z8XeHBexInVMUkciyxTKMtG6HuBkZyMjB45+lBe0VEgjmCgNLGzAckRkAn546hx+migl0UUUBRRRQZFBYxS+KbnqRI+EiYb1DYYQrgjI4IwOfoK12iigKKKKAooooCiiigKKKKAooooCiiigKKKKAooooCiiigKKKK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23556" name="Picture 4" descr="http://www.uv.es/~martinjf/Escudo03.gif"/>
          <p:cNvPicPr>
            <a:picLocks noChangeAspect="1" noChangeArrowheads="1"/>
          </p:cNvPicPr>
          <p:nvPr/>
        </p:nvPicPr>
        <p:blipFill>
          <a:blip r:embed="rId4" cstate="print"/>
          <a:srcRect/>
          <a:stretch>
            <a:fillRect/>
          </a:stretch>
        </p:blipFill>
        <p:spPr bwMode="auto">
          <a:xfrm>
            <a:off x="741658" y="3896673"/>
            <a:ext cx="1094038" cy="1444230"/>
          </a:xfrm>
          <a:prstGeom prst="rect">
            <a:avLst/>
          </a:prstGeom>
          <a:noFill/>
        </p:spPr>
      </p:pic>
      <p:pic>
        <p:nvPicPr>
          <p:cNvPr id="23558" name="Picture 6"/>
          <p:cNvPicPr>
            <a:picLocks noChangeAspect="1" noChangeArrowheads="1"/>
          </p:cNvPicPr>
          <p:nvPr/>
        </p:nvPicPr>
        <p:blipFill>
          <a:blip r:embed="rId5" cstate="print"/>
          <a:srcRect l="3518" t="7035" r="41961" b="78895"/>
          <a:stretch>
            <a:fillRect/>
          </a:stretch>
        </p:blipFill>
        <p:spPr bwMode="auto">
          <a:xfrm>
            <a:off x="1691680" y="536047"/>
            <a:ext cx="5616624" cy="10870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BACKGROUND</a:t>
            </a:r>
            <a:endParaRPr lang="es-ES" sz="2800" b="1" dirty="0">
              <a:solidFill>
                <a:srgbClr val="0070C0"/>
              </a:solidFill>
              <a:latin typeface="Trebuchet MS" pitchFamily="34" charset="0"/>
            </a:endParaRPr>
          </a:p>
        </p:txBody>
      </p:sp>
      <p:pic>
        <p:nvPicPr>
          <p:cNvPr id="1026" name="Picture 2"/>
          <p:cNvPicPr>
            <a:picLocks noChangeAspect="1" noChangeArrowheads="1"/>
          </p:cNvPicPr>
          <p:nvPr/>
        </p:nvPicPr>
        <p:blipFill>
          <a:blip r:embed="rId3" cstate="print"/>
          <a:srcRect b="8333"/>
          <a:stretch>
            <a:fillRect/>
          </a:stretch>
        </p:blipFill>
        <p:spPr bwMode="auto">
          <a:xfrm>
            <a:off x="179512" y="2330878"/>
            <a:ext cx="4104456" cy="3762418"/>
          </a:xfrm>
          <a:prstGeom prst="rect">
            <a:avLst/>
          </a:prstGeom>
          <a:noFill/>
          <a:ln w="9525">
            <a:noFill/>
            <a:miter lim="800000"/>
            <a:headEnd/>
            <a:tailEnd/>
          </a:ln>
          <a:effectLst/>
        </p:spPr>
      </p:pic>
      <p:pic>
        <p:nvPicPr>
          <p:cNvPr id="1027" name="Picture 3"/>
          <p:cNvPicPr>
            <a:picLocks noChangeAspect="1" noChangeArrowheads="1"/>
          </p:cNvPicPr>
          <p:nvPr/>
        </p:nvPicPr>
        <p:blipFill>
          <a:blip r:embed="rId4" cstate="print"/>
          <a:srcRect/>
          <a:stretch>
            <a:fillRect/>
          </a:stretch>
        </p:blipFill>
        <p:spPr bwMode="auto">
          <a:xfrm>
            <a:off x="5364088" y="2559597"/>
            <a:ext cx="3140968" cy="3245667"/>
          </a:xfrm>
          <a:prstGeom prst="rect">
            <a:avLst/>
          </a:prstGeom>
          <a:noFill/>
          <a:ln w="9525">
            <a:noFill/>
            <a:miter lim="800000"/>
            <a:headEnd/>
            <a:tailEnd/>
          </a:ln>
          <a:effectLst/>
        </p:spPr>
      </p:pic>
      <p:sp>
        <p:nvSpPr>
          <p:cNvPr id="5" name="4 CuadroTexto"/>
          <p:cNvSpPr txBox="1"/>
          <p:nvPr/>
        </p:nvSpPr>
        <p:spPr>
          <a:xfrm>
            <a:off x="5508104" y="1990665"/>
            <a:ext cx="2880320" cy="369332"/>
          </a:xfrm>
          <a:prstGeom prst="rect">
            <a:avLst/>
          </a:prstGeom>
          <a:noFill/>
        </p:spPr>
        <p:txBody>
          <a:bodyPr wrap="square" rtlCol="0">
            <a:spAutoFit/>
          </a:bodyPr>
          <a:lstStyle/>
          <a:p>
            <a:pPr algn="ctr"/>
            <a:r>
              <a:rPr lang="es-ES" b="1" dirty="0" smtClean="0"/>
              <a:t>DETERMINANTS OF HEALTH</a:t>
            </a:r>
            <a:endParaRPr lang="es-ES" b="1" dirty="0"/>
          </a:p>
        </p:txBody>
      </p:sp>
      <p:sp>
        <p:nvSpPr>
          <p:cNvPr id="6" name="5 Rectángulo"/>
          <p:cNvSpPr/>
          <p:nvPr/>
        </p:nvSpPr>
        <p:spPr>
          <a:xfrm>
            <a:off x="6972014" y="3692524"/>
            <a:ext cx="1296144" cy="136815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CuadroTexto"/>
          <p:cNvSpPr txBox="1"/>
          <p:nvPr/>
        </p:nvSpPr>
        <p:spPr>
          <a:xfrm>
            <a:off x="6227426" y="6008655"/>
            <a:ext cx="1512168" cy="307777"/>
          </a:xfrm>
          <a:prstGeom prst="rect">
            <a:avLst/>
          </a:prstGeom>
          <a:noFill/>
        </p:spPr>
        <p:txBody>
          <a:bodyPr wrap="square" rtlCol="0">
            <a:spAutoFit/>
          </a:bodyPr>
          <a:lstStyle/>
          <a:p>
            <a:pPr algn="ctr"/>
            <a:r>
              <a:rPr lang="es-ES" sz="1400" b="1" dirty="0" err="1" smtClean="0"/>
              <a:t>Lalonde</a:t>
            </a:r>
            <a:r>
              <a:rPr lang="es-ES" sz="1400" b="1" dirty="0" smtClean="0"/>
              <a:t> (1974)</a:t>
            </a:r>
            <a:endParaRPr lang="es-ES" sz="1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BACKGROUND</a:t>
            </a:r>
            <a:endParaRPr lang="es-ES" sz="2800" b="1" dirty="0">
              <a:solidFill>
                <a:srgbClr val="0070C0"/>
              </a:solidFill>
              <a:latin typeface="Trebuchet MS" pitchFamily="34" charset="0"/>
            </a:endParaRPr>
          </a:p>
        </p:txBody>
      </p:sp>
      <p:pic>
        <p:nvPicPr>
          <p:cNvPr id="2050" name="Picture 2"/>
          <p:cNvPicPr>
            <a:picLocks noChangeAspect="1" noChangeArrowheads="1"/>
          </p:cNvPicPr>
          <p:nvPr/>
        </p:nvPicPr>
        <p:blipFill>
          <a:blip r:embed="rId3" cstate="print"/>
          <a:srcRect l="2136" t="3664" r="8171" b="4738"/>
          <a:stretch>
            <a:fillRect/>
          </a:stretch>
        </p:blipFill>
        <p:spPr bwMode="auto">
          <a:xfrm>
            <a:off x="735414" y="1700808"/>
            <a:ext cx="2540442" cy="4536504"/>
          </a:xfrm>
          <a:prstGeom prst="rect">
            <a:avLst/>
          </a:prstGeom>
          <a:noFill/>
          <a:ln w="9525">
            <a:noFill/>
            <a:miter lim="800000"/>
            <a:headEnd/>
            <a:tailEnd/>
          </a:ln>
        </p:spPr>
      </p:pic>
      <p:sp>
        <p:nvSpPr>
          <p:cNvPr id="5" name="4 CuadroTexto"/>
          <p:cNvSpPr txBox="1"/>
          <p:nvPr/>
        </p:nvSpPr>
        <p:spPr>
          <a:xfrm>
            <a:off x="395536" y="6381328"/>
            <a:ext cx="3168352" cy="276999"/>
          </a:xfrm>
          <a:prstGeom prst="rect">
            <a:avLst/>
          </a:prstGeom>
          <a:noFill/>
        </p:spPr>
        <p:txBody>
          <a:bodyPr wrap="square" rtlCol="0">
            <a:spAutoFit/>
          </a:bodyPr>
          <a:lstStyle/>
          <a:p>
            <a:pPr algn="ctr"/>
            <a:r>
              <a:rPr lang="es-ES" sz="1200" b="1" dirty="0" err="1" smtClean="0"/>
              <a:t>Bygbjerg</a:t>
            </a:r>
            <a:r>
              <a:rPr lang="es-ES" sz="1200" b="1" dirty="0" smtClean="0"/>
              <a:t>, I.C. </a:t>
            </a:r>
            <a:r>
              <a:rPr lang="es-ES" sz="1200" b="1" i="1" dirty="0" err="1" smtClean="0"/>
              <a:t>Science</a:t>
            </a:r>
            <a:r>
              <a:rPr lang="es-ES" sz="1200" b="1" dirty="0" smtClean="0"/>
              <a:t> (2012) 337: 1499-1501</a:t>
            </a:r>
            <a:endParaRPr lang="es-ES" sz="1200" b="1" dirty="0"/>
          </a:p>
        </p:txBody>
      </p:sp>
      <p:pic>
        <p:nvPicPr>
          <p:cNvPr id="2051" name="Picture 3"/>
          <p:cNvPicPr>
            <a:picLocks noChangeAspect="1" noChangeArrowheads="1"/>
          </p:cNvPicPr>
          <p:nvPr/>
        </p:nvPicPr>
        <p:blipFill>
          <a:blip r:embed="rId4" cstate="print"/>
          <a:srcRect t="9692" r="51001" b="8894"/>
          <a:stretch>
            <a:fillRect/>
          </a:stretch>
        </p:blipFill>
        <p:spPr bwMode="auto">
          <a:xfrm>
            <a:off x="4847399" y="1749066"/>
            <a:ext cx="3600400" cy="4320480"/>
          </a:xfrm>
          <a:prstGeom prst="rect">
            <a:avLst/>
          </a:prstGeom>
          <a:noFill/>
          <a:ln w="9525">
            <a:noFill/>
            <a:miter lim="800000"/>
            <a:headEnd/>
            <a:tailEnd/>
          </a:ln>
          <a:effectLst/>
        </p:spPr>
      </p:pic>
      <p:sp>
        <p:nvSpPr>
          <p:cNvPr id="6" name="5 CuadroTexto"/>
          <p:cNvSpPr txBox="1"/>
          <p:nvPr/>
        </p:nvSpPr>
        <p:spPr>
          <a:xfrm>
            <a:off x="5220072" y="6344945"/>
            <a:ext cx="3168352" cy="276999"/>
          </a:xfrm>
          <a:prstGeom prst="rect">
            <a:avLst/>
          </a:prstGeom>
          <a:noFill/>
        </p:spPr>
        <p:txBody>
          <a:bodyPr wrap="square" rtlCol="0">
            <a:spAutoFit/>
          </a:bodyPr>
          <a:lstStyle/>
          <a:p>
            <a:pPr algn="ctr"/>
            <a:r>
              <a:rPr lang="es-ES" sz="1200" b="1" dirty="0" err="1" smtClean="0"/>
              <a:t>Yach</a:t>
            </a:r>
            <a:r>
              <a:rPr lang="es-ES" sz="1200" b="1" dirty="0" smtClean="0"/>
              <a:t> et al. </a:t>
            </a:r>
            <a:r>
              <a:rPr lang="es-ES" sz="1200" b="1" i="1" dirty="0" smtClean="0"/>
              <a:t>JAMA</a:t>
            </a:r>
            <a:r>
              <a:rPr lang="es-ES" sz="1200" b="1" dirty="0" smtClean="0"/>
              <a:t> (2004) 291: 2616-2622</a:t>
            </a:r>
            <a:endParaRPr lang="es-ES" sz="12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BACKGROUND</a:t>
            </a:r>
            <a:endParaRPr lang="es-ES" sz="2800" b="1" dirty="0">
              <a:solidFill>
                <a:srgbClr val="0070C0"/>
              </a:solidFill>
              <a:latin typeface="Trebuchet MS" pitchFamily="34" charset="0"/>
            </a:endParaRPr>
          </a:p>
        </p:txBody>
      </p:sp>
      <p:pic>
        <p:nvPicPr>
          <p:cNvPr id="3073" name="Picture 1"/>
          <p:cNvPicPr>
            <a:picLocks noChangeAspect="1" noChangeArrowheads="1"/>
          </p:cNvPicPr>
          <p:nvPr/>
        </p:nvPicPr>
        <p:blipFill>
          <a:blip r:embed="rId3" cstate="print"/>
          <a:srcRect/>
          <a:stretch>
            <a:fillRect/>
          </a:stretch>
        </p:blipFill>
        <p:spPr bwMode="auto">
          <a:xfrm>
            <a:off x="24379" y="2348880"/>
            <a:ext cx="4367980" cy="3346479"/>
          </a:xfrm>
          <a:prstGeom prst="rect">
            <a:avLst/>
          </a:prstGeom>
          <a:noFill/>
          <a:ln w="9525">
            <a:noFill/>
            <a:miter lim="800000"/>
            <a:headEnd/>
            <a:tailEnd/>
          </a:ln>
        </p:spPr>
      </p:pic>
      <p:sp>
        <p:nvSpPr>
          <p:cNvPr id="6" name="5 CuadroTexto"/>
          <p:cNvSpPr txBox="1"/>
          <p:nvPr/>
        </p:nvSpPr>
        <p:spPr>
          <a:xfrm>
            <a:off x="2304127" y="1711841"/>
            <a:ext cx="4392488" cy="307777"/>
          </a:xfrm>
          <a:prstGeom prst="rect">
            <a:avLst/>
          </a:prstGeom>
          <a:noFill/>
        </p:spPr>
        <p:txBody>
          <a:bodyPr wrap="square" rtlCol="0">
            <a:spAutoFit/>
          </a:bodyPr>
          <a:lstStyle/>
          <a:p>
            <a:pPr algn="ctr"/>
            <a:r>
              <a:rPr lang="es-ES" sz="1400" b="1" u="sng" dirty="0" err="1" smtClean="0">
                <a:latin typeface="Trebuchet MS" pitchFamily="34" charset="0"/>
              </a:rPr>
              <a:t>Colorectal</a:t>
            </a:r>
            <a:r>
              <a:rPr lang="es-ES" sz="1400" b="1" u="sng" dirty="0" smtClean="0">
                <a:latin typeface="Trebuchet MS" pitchFamily="34" charset="0"/>
              </a:rPr>
              <a:t> </a:t>
            </a:r>
            <a:r>
              <a:rPr lang="es-ES" sz="1400" b="1" u="sng" dirty="0" err="1" smtClean="0">
                <a:latin typeface="Trebuchet MS" pitchFamily="34" charset="0"/>
              </a:rPr>
              <a:t>cancer</a:t>
            </a:r>
            <a:r>
              <a:rPr lang="es-ES" sz="1400" b="1" u="sng" dirty="0" smtClean="0">
                <a:latin typeface="Trebuchet MS" pitchFamily="34" charset="0"/>
              </a:rPr>
              <a:t> </a:t>
            </a:r>
            <a:r>
              <a:rPr lang="es-ES" sz="1400" b="1" u="sng" dirty="0" err="1" smtClean="0">
                <a:latin typeface="Trebuchet MS" pitchFamily="34" charset="0"/>
              </a:rPr>
              <a:t>incidence</a:t>
            </a:r>
            <a:r>
              <a:rPr lang="es-ES" sz="1400" b="1" u="sng" dirty="0" smtClean="0">
                <a:latin typeface="Trebuchet MS" pitchFamily="34" charset="0"/>
              </a:rPr>
              <a:t> </a:t>
            </a:r>
            <a:r>
              <a:rPr lang="es-ES" sz="1400" b="1" u="sng" dirty="0" err="1" smtClean="0">
                <a:latin typeface="Trebuchet MS" pitchFamily="34" charset="0"/>
              </a:rPr>
              <a:t>rates</a:t>
            </a:r>
            <a:r>
              <a:rPr lang="es-ES" sz="1400" b="1" u="sng" dirty="0" smtClean="0">
                <a:latin typeface="Trebuchet MS" pitchFamily="34" charset="0"/>
              </a:rPr>
              <a:t> </a:t>
            </a:r>
            <a:r>
              <a:rPr lang="es-ES" sz="1400" b="1" u="sng" dirty="0" err="1" smtClean="0">
                <a:latin typeface="Trebuchet MS" pitchFamily="34" charset="0"/>
              </a:rPr>
              <a:t>by</a:t>
            </a:r>
            <a:r>
              <a:rPr lang="es-ES" sz="1400" b="1" u="sng" dirty="0" smtClean="0">
                <a:latin typeface="Trebuchet MS" pitchFamily="34" charset="0"/>
              </a:rPr>
              <a:t> sex</a:t>
            </a:r>
            <a:endParaRPr lang="es-ES" sz="1400" b="1" u="sng" dirty="0">
              <a:latin typeface="Trebuchet MS" pitchFamily="34" charset="0"/>
            </a:endParaRPr>
          </a:p>
        </p:txBody>
      </p:sp>
      <p:pic>
        <p:nvPicPr>
          <p:cNvPr id="3074" name="Picture 2"/>
          <p:cNvPicPr>
            <a:picLocks noChangeAspect="1" noChangeArrowheads="1"/>
          </p:cNvPicPr>
          <p:nvPr/>
        </p:nvPicPr>
        <p:blipFill>
          <a:blip r:embed="rId4" cstate="print"/>
          <a:srcRect/>
          <a:stretch>
            <a:fillRect/>
          </a:stretch>
        </p:blipFill>
        <p:spPr bwMode="auto">
          <a:xfrm>
            <a:off x="4468538" y="2314013"/>
            <a:ext cx="4516896" cy="3459281"/>
          </a:xfrm>
          <a:prstGeom prst="rect">
            <a:avLst/>
          </a:prstGeom>
          <a:noFill/>
          <a:ln w="9525">
            <a:noFill/>
            <a:miter lim="800000"/>
            <a:headEnd/>
            <a:tailEnd/>
          </a:ln>
        </p:spPr>
      </p:pic>
      <p:cxnSp>
        <p:nvCxnSpPr>
          <p:cNvPr id="9" name="8 Conector recto"/>
          <p:cNvCxnSpPr/>
          <p:nvPr/>
        </p:nvCxnSpPr>
        <p:spPr>
          <a:xfrm flipH="1">
            <a:off x="4427984" y="2324372"/>
            <a:ext cx="12633" cy="33843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10 Rectángulo"/>
          <p:cNvSpPr/>
          <p:nvPr/>
        </p:nvSpPr>
        <p:spPr>
          <a:xfrm>
            <a:off x="28575" y="3419475"/>
            <a:ext cx="755576" cy="1440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Rectángulo"/>
          <p:cNvSpPr/>
          <p:nvPr/>
        </p:nvSpPr>
        <p:spPr>
          <a:xfrm>
            <a:off x="2445668" y="4816202"/>
            <a:ext cx="539552" cy="1440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1115616" y="5761831"/>
            <a:ext cx="2376264" cy="253916"/>
          </a:xfrm>
          <a:prstGeom prst="rect">
            <a:avLst/>
          </a:prstGeom>
          <a:noFill/>
        </p:spPr>
        <p:txBody>
          <a:bodyPr wrap="square" rtlCol="0">
            <a:spAutoFit/>
          </a:bodyPr>
          <a:lstStyle/>
          <a:p>
            <a:pPr algn="ctr"/>
            <a:r>
              <a:rPr lang="es-ES" sz="1050" b="1" dirty="0" err="1" smtClean="0">
                <a:latin typeface="Trebuchet MS" pitchFamily="34" charset="0"/>
              </a:rPr>
              <a:t>Developed</a:t>
            </a:r>
            <a:r>
              <a:rPr lang="es-ES" sz="1050" b="1" dirty="0" smtClean="0">
                <a:latin typeface="Trebuchet MS" pitchFamily="34" charset="0"/>
              </a:rPr>
              <a:t> </a:t>
            </a:r>
            <a:r>
              <a:rPr lang="es-ES" sz="1050" b="1" dirty="0" err="1" smtClean="0">
                <a:latin typeface="Trebuchet MS" pitchFamily="34" charset="0"/>
              </a:rPr>
              <a:t>countries</a:t>
            </a:r>
            <a:endParaRPr lang="es-ES" sz="1050" b="1" dirty="0">
              <a:latin typeface="Trebuchet MS" pitchFamily="34" charset="0"/>
            </a:endParaRPr>
          </a:p>
        </p:txBody>
      </p:sp>
      <p:sp>
        <p:nvSpPr>
          <p:cNvPr id="14" name="13 CuadroTexto"/>
          <p:cNvSpPr txBox="1"/>
          <p:nvPr/>
        </p:nvSpPr>
        <p:spPr>
          <a:xfrm>
            <a:off x="5714603" y="5799931"/>
            <a:ext cx="2376264" cy="253916"/>
          </a:xfrm>
          <a:prstGeom prst="rect">
            <a:avLst/>
          </a:prstGeom>
          <a:noFill/>
        </p:spPr>
        <p:txBody>
          <a:bodyPr wrap="square" rtlCol="0">
            <a:spAutoFit/>
          </a:bodyPr>
          <a:lstStyle/>
          <a:p>
            <a:pPr algn="ctr"/>
            <a:r>
              <a:rPr lang="es-ES" sz="1050" b="1" dirty="0" err="1" smtClean="0">
                <a:latin typeface="Trebuchet MS" pitchFamily="34" charset="0"/>
              </a:rPr>
              <a:t>Developing</a:t>
            </a:r>
            <a:r>
              <a:rPr lang="es-ES" sz="1050" b="1" dirty="0" smtClean="0">
                <a:latin typeface="Trebuchet MS" pitchFamily="34" charset="0"/>
              </a:rPr>
              <a:t> </a:t>
            </a:r>
            <a:r>
              <a:rPr lang="es-ES" sz="1050" b="1" dirty="0" err="1" smtClean="0">
                <a:latin typeface="Trebuchet MS" pitchFamily="34" charset="0"/>
              </a:rPr>
              <a:t>countries</a:t>
            </a:r>
            <a:endParaRPr lang="es-ES" sz="1050" b="1" dirty="0">
              <a:latin typeface="Trebuchet MS" pitchFamily="34" charset="0"/>
            </a:endParaRPr>
          </a:p>
        </p:txBody>
      </p:sp>
      <p:sp>
        <p:nvSpPr>
          <p:cNvPr id="15" name="14 Rectángulo"/>
          <p:cNvSpPr/>
          <p:nvPr/>
        </p:nvSpPr>
        <p:spPr>
          <a:xfrm>
            <a:off x="5940152" y="6453336"/>
            <a:ext cx="3024336" cy="261610"/>
          </a:xfrm>
          <a:prstGeom prst="rect">
            <a:avLst/>
          </a:prstGeom>
        </p:spPr>
        <p:txBody>
          <a:bodyPr wrap="square">
            <a:spAutoFit/>
          </a:bodyPr>
          <a:lstStyle/>
          <a:p>
            <a:pPr algn="ctr"/>
            <a:r>
              <a:rPr lang="es-ES" sz="1100" b="1" dirty="0" smtClean="0">
                <a:solidFill>
                  <a:srgbClr val="0070C0"/>
                </a:solidFill>
              </a:rPr>
              <a:t>Center et al. </a:t>
            </a:r>
            <a:r>
              <a:rPr lang="es-ES" sz="1100" b="1" i="1" dirty="0" smtClean="0">
                <a:solidFill>
                  <a:srgbClr val="0070C0"/>
                </a:solidFill>
              </a:rPr>
              <a:t>CA </a:t>
            </a:r>
            <a:r>
              <a:rPr lang="es-ES" sz="1100" b="1" i="1" dirty="0" err="1" smtClean="0">
                <a:solidFill>
                  <a:srgbClr val="0070C0"/>
                </a:solidFill>
              </a:rPr>
              <a:t>Cancer</a:t>
            </a:r>
            <a:r>
              <a:rPr lang="es-ES" sz="1100" b="1" i="1" dirty="0" smtClean="0">
                <a:solidFill>
                  <a:srgbClr val="0070C0"/>
                </a:solidFill>
              </a:rPr>
              <a:t> J </a:t>
            </a:r>
            <a:r>
              <a:rPr lang="es-ES" sz="1100" b="1" i="1" dirty="0" err="1" smtClean="0">
                <a:solidFill>
                  <a:srgbClr val="0070C0"/>
                </a:solidFill>
              </a:rPr>
              <a:t>Clin</a:t>
            </a:r>
            <a:r>
              <a:rPr lang="es-ES" sz="1100" b="1" i="1" dirty="0" smtClean="0">
                <a:solidFill>
                  <a:srgbClr val="0070C0"/>
                </a:solidFill>
              </a:rPr>
              <a:t> (</a:t>
            </a:r>
            <a:r>
              <a:rPr lang="es-ES" sz="1100" b="1" dirty="0" smtClean="0">
                <a:solidFill>
                  <a:srgbClr val="0070C0"/>
                </a:solidFill>
              </a:rPr>
              <a:t>2009)59:366–378</a:t>
            </a:r>
            <a:endParaRPr lang="es-ES" sz="1100" b="1" dirty="0">
              <a:solidFill>
                <a:srgbClr val="0070C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BACKGROUND</a:t>
            </a:r>
            <a:endParaRPr lang="es-ES" sz="2800" b="1" dirty="0">
              <a:solidFill>
                <a:srgbClr val="0070C0"/>
              </a:solidFill>
              <a:latin typeface="Trebuchet MS" pitchFamily="34" charset="0"/>
            </a:endParaRPr>
          </a:p>
        </p:txBody>
      </p:sp>
      <p:sp>
        <p:nvSpPr>
          <p:cNvPr id="5" name="Text Box 11"/>
          <p:cNvSpPr txBox="1">
            <a:spLocks noChangeArrowheads="1"/>
          </p:cNvSpPr>
          <p:nvPr/>
        </p:nvSpPr>
        <p:spPr bwMode="auto">
          <a:xfrm>
            <a:off x="1237568" y="1628800"/>
            <a:ext cx="6623050" cy="366712"/>
          </a:xfrm>
          <a:prstGeom prst="rect">
            <a:avLst/>
          </a:prstGeom>
          <a:solidFill>
            <a:schemeClr val="bg1"/>
          </a:solidFill>
          <a:ln w="9525">
            <a:noFill/>
            <a:miter lim="800000"/>
            <a:headEnd/>
            <a:tailEnd/>
          </a:ln>
        </p:spPr>
        <p:txBody>
          <a:bodyPr>
            <a:spAutoFit/>
          </a:bodyPr>
          <a:lstStyle/>
          <a:p>
            <a:pPr algn="ctr">
              <a:spcBef>
                <a:spcPct val="50000"/>
              </a:spcBef>
            </a:pPr>
            <a:r>
              <a:rPr lang="es-ES" b="1" u="sng" dirty="0" err="1"/>
              <a:t>Aetiology</a:t>
            </a:r>
            <a:r>
              <a:rPr lang="es-ES" b="1" u="sng" dirty="0"/>
              <a:t> of colon </a:t>
            </a:r>
            <a:r>
              <a:rPr lang="es-ES" b="1" u="sng" dirty="0" err="1"/>
              <a:t>cancer</a:t>
            </a:r>
            <a:endParaRPr lang="es-ES" b="1" u="sng" dirty="0"/>
          </a:p>
        </p:txBody>
      </p:sp>
      <p:sp>
        <p:nvSpPr>
          <p:cNvPr id="6" name="Text Box 12"/>
          <p:cNvSpPr txBox="1">
            <a:spLocks noChangeArrowheads="1"/>
          </p:cNvSpPr>
          <p:nvPr/>
        </p:nvSpPr>
        <p:spPr bwMode="auto">
          <a:xfrm>
            <a:off x="752673" y="2710661"/>
            <a:ext cx="4251375" cy="646331"/>
          </a:xfrm>
          <a:prstGeom prst="rect">
            <a:avLst/>
          </a:prstGeom>
          <a:noFill/>
          <a:ln w="9525">
            <a:noFill/>
            <a:miter lim="800000"/>
            <a:headEnd/>
            <a:tailEnd/>
          </a:ln>
        </p:spPr>
        <p:txBody>
          <a:bodyPr wrap="square">
            <a:spAutoFit/>
          </a:bodyPr>
          <a:lstStyle/>
          <a:p>
            <a:pPr algn="just">
              <a:spcBef>
                <a:spcPct val="50000"/>
              </a:spcBef>
              <a:buClr>
                <a:schemeClr val="accent1"/>
              </a:buClr>
              <a:buFont typeface="Wingdings" pitchFamily="2" charset="2"/>
              <a:buChar char="n"/>
            </a:pPr>
            <a:r>
              <a:rPr lang="es-ES" dirty="0">
                <a:solidFill>
                  <a:schemeClr val="tx2"/>
                </a:solidFill>
              </a:rPr>
              <a:t> </a:t>
            </a:r>
            <a:r>
              <a:rPr lang="es-ES" dirty="0" err="1">
                <a:solidFill>
                  <a:schemeClr val="tx2"/>
                </a:solidFill>
              </a:rPr>
              <a:t>Colorectal</a:t>
            </a:r>
            <a:r>
              <a:rPr lang="es-ES" dirty="0">
                <a:solidFill>
                  <a:schemeClr val="tx2"/>
                </a:solidFill>
              </a:rPr>
              <a:t> </a:t>
            </a:r>
            <a:r>
              <a:rPr lang="es-ES" dirty="0" err="1">
                <a:solidFill>
                  <a:schemeClr val="tx2"/>
                </a:solidFill>
              </a:rPr>
              <a:t>cancer</a:t>
            </a:r>
            <a:r>
              <a:rPr lang="es-ES" dirty="0">
                <a:solidFill>
                  <a:schemeClr val="tx2"/>
                </a:solidFill>
              </a:rPr>
              <a:t> </a:t>
            </a:r>
            <a:r>
              <a:rPr lang="es-ES" dirty="0" err="1">
                <a:solidFill>
                  <a:schemeClr val="tx2"/>
                </a:solidFill>
              </a:rPr>
              <a:t>is</a:t>
            </a:r>
            <a:r>
              <a:rPr lang="es-ES" dirty="0">
                <a:solidFill>
                  <a:schemeClr val="tx2"/>
                </a:solidFill>
              </a:rPr>
              <a:t> </a:t>
            </a:r>
            <a:r>
              <a:rPr lang="es-ES" dirty="0" err="1">
                <a:solidFill>
                  <a:schemeClr val="tx2"/>
                </a:solidFill>
              </a:rPr>
              <a:t>widely</a:t>
            </a:r>
            <a:r>
              <a:rPr lang="es-ES" dirty="0">
                <a:solidFill>
                  <a:schemeClr val="tx2"/>
                </a:solidFill>
              </a:rPr>
              <a:t> </a:t>
            </a:r>
            <a:r>
              <a:rPr lang="es-ES" dirty="0" err="1">
                <a:solidFill>
                  <a:schemeClr val="tx2"/>
                </a:solidFill>
              </a:rPr>
              <a:t>believed</a:t>
            </a:r>
            <a:r>
              <a:rPr lang="es-ES" dirty="0">
                <a:solidFill>
                  <a:schemeClr val="tx2"/>
                </a:solidFill>
              </a:rPr>
              <a:t> </a:t>
            </a:r>
            <a:r>
              <a:rPr lang="es-ES" dirty="0" err="1">
                <a:solidFill>
                  <a:schemeClr val="tx2"/>
                </a:solidFill>
              </a:rPr>
              <a:t>to</a:t>
            </a:r>
            <a:r>
              <a:rPr lang="es-ES" dirty="0">
                <a:solidFill>
                  <a:schemeClr val="tx2"/>
                </a:solidFill>
              </a:rPr>
              <a:t> </a:t>
            </a:r>
            <a:r>
              <a:rPr lang="es-ES" dirty="0" smtClean="0">
                <a:solidFill>
                  <a:schemeClr val="tx2"/>
                </a:solidFill>
              </a:rPr>
              <a:t>     </a:t>
            </a:r>
            <a:r>
              <a:rPr lang="es-ES" dirty="0" err="1" smtClean="0">
                <a:solidFill>
                  <a:schemeClr val="tx2"/>
                </a:solidFill>
              </a:rPr>
              <a:t>be</a:t>
            </a:r>
            <a:r>
              <a:rPr lang="es-ES" dirty="0" smtClean="0">
                <a:solidFill>
                  <a:schemeClr val="tx2"/>
                </a:solidFill>
              </a:rPr>
              <a:t> </a:t>
            </a:r>
            <a:r>
              <a:rPr lang="es-ES" dirty="0" err="1">
                <a:solidFill>
                  <a:schemeClr val="tx2"/>
                </a:solidFill>
              </a:rPr>
              <a:t>an</a:t>
            </a:r>
            <a:r>
              <a:rPr lang="es-ES" dirty="0">
                <a:solidFill>
                  <a:schemeClr val="tx2"/>
                </a:solidFill>
              </a:rPr>
              <a:t> </a:t>
            </a:r>
            <a:r>
              <a:rPr lang="es-ES" b="1" dirty="0" err="1">
                <a:solidFill>
                  <a:schemeClr val="tx2"/>
                </a:solidFill>
              </a:rPr>
              <a:t>enviromental</a:t>
            </a:r>
            <a:r>
              <a:rPr lang="es-ES" b="1" dirty="0">
                <a:solidFill>
                  <a:schemeClr val="tx2"/>
                </a:solidFill>
              </a:rPr>
              <a:t> </a:t>
            </a:r>
            <a:r>
              <a:rPr lang="es-ES" b="1" dirty="0" err="1">
                <a:solidFill>
                  <a:schemeClr val="tx2"/>
                </a:solidFill>
              </a:rPr>
              <a:t>disease</a:t>
            </a:r>
            <a:endParaRPr lang="es-ES" b="1" dirty="0">
              <a:solidFill>
                <a:schemeClr val="tx2"/>
              </a:solidFill>
            </a:endParaRPr>
          </a:p>
        </p:txBody>
      </p:sp>
      <p:sp>
        <p:nvSpPr>
          <p:cNvPr id="7" name="AutoShape 19"/>
          <p:cNvSpPr>
            <a:spLocks noChangeArrowheads="1"/>
          </p:cNvSpPr>
          <p:nvPr/>
        </p:nvSpPr>
        <p:spPr bwMode="auto">
          <a:xfrm rot="5400000">
            <a:off x="468115" y="4149848"/>
            <a:ext cx="574675" cy="431800"/>
          </a:xfrm>
          <a:custGeom>
            <a:avLst/>
            <a:gdLst>
              <a:gd name="T0" fmla="*/ 410494 w 21600"/>
              <a:gd name="T1" fmla="*/ 0 h 21600"/>
              <a:gd name="T2" fmla="*/ 246285 w 21600"/>
              <a:gd name="T3" fmla="*/ 143933 h 21600"/>
              <a:gd name="T4" fmla="*/ 0 w 21600"/>
              <a:gd name="T5" fmla="*/ 359853 h 21600"/>
              <a:gd name="T6" fmla="*/ 246285 w 21600"/>
              <a:gd name="T7" fmla="*/ 431800 h 21600"/>
              <a:gd name="T8" fmla="*/ 492571 w 21600"/>
              <a:gd name="T9" fmla="*/ 299861 h 21600"/>
              <a:gd name="T10" fmla="*/ 574675 w 21600"/>
              <a:gd name="T11" fmla="*/ 143933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339966"/>
          </a:solidFill>
          <a:ln w="9525">
            <a:noFill/>
            <a:miter lim="800000"/>
            <a:headEnd/>
            <a:tailEnd/>
          </a:ln>
        </p:spPr>
        <p:txBody>
          <a:bodyPr wrap="none" anchor="ctr"/>
          <a:lstStyle/>
          <a:p>
            <a:endParaRPr lang="es-ES"/>
          </a:p>
        </p:txBody>
      </p:sp>
      <p:sp>
        <p:nvSpPr>
          <p:cNvPr id="8" name="Text Box 20"/>
          <p:cNvSpPr txBox="1">
            <a:spLocks noChangeArrowheads="1"/>
          </p:cNvSpPr>
          <p:nvPr/>
        </p:nvSpPr>
        <p:spPr bwMode="auto">
          <a:xfrm>
            <a:off x="1403153" y="3811265"/>
            <a:ext cx="1944688" cy="1200329"/>
          </a:xfrm>
          <a:prstGeom prst="rect">
            <a:avLst/>
          </a:prstGeom>
          <a:noFill/>
          <a:ln w="9525">
            <a:noFill/>
            <a:miter lim="800000"/>
            <a:headEnd/>
            <a:tailEnd/>
          </a:ln>
        </p:spPr>
        <p:txBody>
          <a:bodyPr>
            <a:spAutoFit/>
          </a:bodyPr>
          <a:lstStyle/>
          <a:p>
            <a:pPr algn="l">
              <a:spcBef>
                <a:spcPct val="50000"/>
              </a:spcBef>
            </a:pPr>
            <a:r>
              <a:rPr lang="es-ES" dirty="0" err="1">
                <a:solidFill>
                  <a:srgbClr val="00B050"/>
                </a:solidFill>
              </a:rPr>
              <a:t>Culture</a:t>
            </a:r>
            <a:endParaRPr lang="es-ES" dirty="0">
              <a:solidFill>
                <a:srgbClr val="00B050"/>
              </a:solidFill>
            </a:endParaRPr>
          </a:p>
          <a:p>
            <a:pPr algn="l">
              <a:spcBef>
                <a:spcPct val="50000"/>
              </a:spcBef>
            </a:pPr>
            <a:r>
              <a:rPr lang="es-ES" dirty="0">
                <a:solidFill>
                  <a:srgbClr val="00B050"/>
                </a:solidFill>
              </a:rPr>
              <a:t>Social status</a:t>
            </a:r>
          </a:p>
          <a:p>
            <a:pPr algn="l">
              <a:spcBef>
                <a:spcPct val="50000"/>
              </a:spcBef>
            </a:pPr>
            <a:r>
              <a:rPr lang="es-ES" dirty="0" err="1">
                <a:solidFill>
                  <a:srgbClr val="00B050"/>
                </a:solidFill>
              </a:rPr>
              <a:t>Lifestyle</a:t>
            </a:r>
            <a:r>
              <a:rPr lang="es-ES" dirty="0">
                <a:solidFill>
                  <a:srgbClr val="00B050"/>
                </a:solidFill>
              </a:rPr>
              <a:t> </a:t>
            </a:r>
            <a:r>
              <a:rPr lang="es-ES" dirty="0" err="1">
                <a:solidFill>
                  <a:srgbClr val="00B050"/>
                </a:solidFill>
              </a:rPr>
              <a:t>practices</a:t>
            </a:r>
            <a:endParaRPr lang="es-ES" dirty="0">
              <a:solidFill>
                <a:srgbClr val="00B050"/>
              </a:solidFill>
            </a:endParaRPr>
          </a:p>
        </p:txBody>
      </p:sp>
      <p:sp>
        <p:nvSpPr>
          <p:cNvPr id="9" name="AutoShape 22"/>
          <p:cNvSpPr>
            <a:spLocks/>
          </p:cNvSpPr>
          <p:nvPr/>
        </p:nvSpPr>
        <p:spPr bwMode="auto">
          <a:xfrm>
            <a:off x="1044378" y="3789040"/>
            <a:ext cx="360363" cy="1440110"/>
          </a:xfrm>
          <a:prstGeom prst="leftBrace">
            <a:avLst>
              <a:gd name="adj1" fmla="val 23311"/>
              <a:gd name="adj2" fmla="val 50000"/>
            </a:avLst>
          </a:prstGeom>
          <a:noFill/>
          <a:ln w="9525">
            <a:solidFill>
              <a:srgbClr val="339966"/>
            </a:solidFill>
            <a:round/>
            <a:headEnd/>
            <a:tailEnd/>
          </a:ln>
        </p:spPr>
        <p:txBody>
          <a:bodyPr wrap="none" anchor="ctr"/>
          <a:lstStyle/>
          <a:p>
            <a:endParaRPr lang="es-ES"/>
          </a:p>
        </p:txBody>
      </p:sp>
      <p:sp>
        <p:nvSpPr>
          <p:cNvPr id="10" name="Line 23"/>
          <p:cNvSpPr>
            <a:spLocks noChangeShapeType="1"/>
          </p:cNvSpPr>
          <p:nvPr/>
        </p:nvSpPr>
        <p:spPr bwMode="auto">
          <a:xfrm>
            <a:off x="3192731" y="4845360"/>
            <a:ext cx="431800" cy="0"/>
          </a:xfrm>
          <a:prstGeom prst="line">
            <a:avLst/>
          </a:prstGeom>
          <a:noFill/>
          <a:ln w="9525">
            <a:solidFill>
              <a:srgbClr val="00B050"/>
            </a:solidFill>
            <a:round/>
            <a:headEnd/>
            <a:tailEnd type="triangle" w="med" len="med"/>
          </a:ln>
        </p:spPr>
        <p:txBody>
          <a:bodyPr/>
          <a:lstStyle/>
          <a:p>
            <a:endParaRPr lang="es-ES"/>
          </a:p>
        </p:txBody>
      </p:sp>
      <p:sp>
        <p:nvSpPr>
          <p:cNvPr id="11" name="Text Box 24"/>
          <p:cNvSpPr txBox="1">
            <a:spLocks noChangeArrowheads="1"/>
          </p:cNvSpPr>
          <p:nvPr/>
        </p:nvSpPr>
        <p:spPr bwMode="auto">
          <a:xfrm>
            <a:off x="3756162" y="4655669"/>
            <a:ext cx="1584325" cy="369332"/>
          </a:xfrm>
          <a:prstGeom prst="rect">
            <a:avLst/>
          </a:prstGeom>
          <a:solidFill>
            <a:srgbClr val="FFFF99"/>
          </a:solidFill>
          <a:ln w="9525">
            <a:noFill/>
            <a:miter lim="800000"/>
            <a:headEnd/>
            <a:tailEnd/>
          </a:ln>
        </p:spPr>
        <p:txBody>
          <a:bodyPr>
            <a:spAutoFit/>
          </a:bodyPr>
          <a:lstStyle/>
          <a:p>
            <a:pPr algn="ctr">
              <a:spcBef>
                <a:spcPct val="50000"/>
              </a:spcBef>
            </a:pPr>
            <a:r>
              <a:rPr lang="es-ES" b="1" dirty="0" err="1"/>
              <a:t>Dietary</a:t>
            </a:r>
            <a:r>
              <a:rPr lang="es-ES" b="1" dirty="0"/>
              <a:t> </a:t>
            </a:r>
            <a:r>
              <a:rPr lang="es-ES" b="1" dirty="0" err="1"/>
              <a:t>habits</a:t>
            </a:r>
            <a:endParaRPr lang="es-ES" b="1" dirty="0"/>
          </a:p>
        </p:txBody>
      </p:sp>
      <p:pic>
        <p:nvPicPr>
          <p:cNvPr id="12" name="Picture 25" descr="cerveza"/>
          <p:cNvPicPr>
            <a:picLocks noChangeAspect="1" noChangeArrowheads="1"/>
          </p:cNvPicPr>
          <p:nvPr/>
        </p:nvPicPr>
        <p:blipFill>
          <a:blip r:embed="rId3" cstate="print"/>
          <a:srcRect/>
          <a:stretch>
            <a:fillRect/>
          </a:stretch>
        </p:blipFill>
        <p:spPr bwMode="auto">
          <a:xfrm>
            <a:off x="6077148" y="2836093"/>
            <a:ext cx="723900" cy="838200"/>
          </a:xfrm>
          <a:prstGeom prst="rect">
            <a:avLst/>
          </a:prstGeom>
          <a:noFill/>
          <a:ln w="9525">
            <a:noFill/>
            <a:miter lim="800000"/>
            <a:headEnd/>
            <a:tailEnd/>
          </a:ln>
        </p:spPr>
      </p:pic>
      <p:pic>
        <p:nvPicPr>
          <p:cNvPr id="13" name="Picture 26" descr="cigarro"/>
          <p:cNvPicPr>
            <a:picLocks noChangeAspect="1" noChangeArrowheads="1"/>
          </p:cNvPicPr>
          <p:nvPr/>
        </p:nvPicPr>
        <p:blipFill>
          <a:blip r:embed="rId4" cstate="print"/>
          <a:srcRect/>
          <a:stretch>
            <a:fillRect/>
          </a:stretch>
        </p:blipFill>
        <p:spPr bwMode="auto">
          <a:xfrm>
            <a:off x="7529710" y="2882131"/>
            <a:ext cx="782638" cy="782637"/>
          </a:xfrm>
          <a:prstGeom prst="rect">
            <a:avLst/>
          </a:prstGeom>
          <a:noFill/>
          <a:ln w="9525">
            <a:noFill/>
            <a:miter lim="800000"/>
            <a:headEnd/>
            <a:tailEnd/>
          </a:ln>
        </p:spPr>
      </p:pic>
      <p:sp>
        <p:nvSpPr>
          <p:cNvPr id="14" name="Text Box 27"/>
          <p:cNvSpPr txBox="1">
            <a:spLocks noChangeArrowheads="1"/>
          </p:cNvSpPr>
          <p:nvPr/>
        </p:nvSpPr>
        <p:spPr bwMode="auto">
          <a:xfrm>
            <a:off x="752673" y="2204864"/>
            <a:ext cx="1659087" cy="366712"/>
          </a:xfrm>
          <a:prstGeom prst="rect">
            <a:avLst/>
          </a:prstGeom>
          <a:noFill/>
          <a:ln w="9525">
            <a:noFill/>
            <a:miter lim="800000"/>
            <a:headEnd/>
            <a:tailEnd/>
          </a:ln>
        </p:spPr>
        <p:txBody>
          <a:bodyPr wrap="square">
            <a:spAutoFit/>
          </a:bodyPr>
          <a:lstStyle/>
          <a:p>
            <a:pPr algn="just">
              <a:spcBef>
                <a:spcPct val="50000"/>
              </a:spcBef>
              <a:buClr>
                <a:schemeClr val="accent1"/>
              </a:buClr>
              <a:buFont typeface="Wingdings" pitchFamily="2" charset="2"/>
              <a:buChar char="n"/>
            </a:pPr>
            <a:r>
              <a:rPr lang="es-ES" dirty="0">
                <a:solidFill>
                  <a:schemeClr val="tx2"/>
                </a:solidFill>
              </a:rPr>
              <a:t> </a:t>
            </a:r>
            <a:r>
              <a:rPr lang="es-ES" b="1" dirty="0" err="1">
                <a:solidFill>
                  <a:schemeClr val="tx2"/>
                </a:solidFill>
              </a:rPr>
              <a:t>Heredity</a:t>
            </a:r>
            <a:endParaRPr lang="es-ES" b="1" dirty="0">
              <a:solidFill>
                <a:schemeClr val="tx2"/>
              </a:solidFill>
            </a:endParaRPr>
          </a:p>
        </p:txBody>
      </p:sp>
      <p:pic>
        <p:nvPicPr>
          <p:cNvPr id="15" name="Picture 28" descr="hamburguesa"/>
          <p:cNvPicPr>
            <a:picLocks noChangeAspect="1" noChangeArrowheads="1"/>
          </p:cNvPicPr>
          <p:nvPr/>
        </p:nvPicPr>
        <p:blipFill>
          <a:blip r:embed="rId5" cstate="print"/>
          <a:srcRect b="3853"/>
          <a:stretch>
            <a:fillRect/>
          </a:stretch>
        </p:blipFill>
        <p:spPr bwMode="auto">
          <a:xfrm>
            <a:off x="5889823" y="4042593"/>
            <a:ext cx="982662" cy="792163"/>
          </a:xfrm>
          <a:prstGeom prst="rect">
            <a:avLst/>
          </a:prstGeom>
          <a:noFill/>
          <a:ln w="9525">
            <a:noFill/>
            <a:miter lim="800000"/>
            <a:headEnd/>
            <a:tailEnd/>
          </a:ln>
        </p:spPr>
      </p:pic>
      <p:pic>
        <p:nvPicPr>
          <p:cNvPr id="16" name="Picture 29" descr="aditivos"/>
          <p:cNvPicPr>
            <a:picLocks noChangeAspect="1" noChangeArrowheads="1"/>
          </p:cNvPicPr>
          <p:nvPr/>
        </p:nvPicPr>
        <p:blipFill>
          <a:blip r:embed="rId6" cstate="print"/>
          <a:srcRect/>
          <a:stretch>
            <a:fillRect/>
          </a:stretch>
        </p:blipFill>
        <p:spPr bwMode="auto">
          <a:xfrm>
            <a:off x="7509073" y="3917181"/>
            <a:ext cx="947737" cy="909637"/>
          </a:xfrm>
          <a:prstGeom prst="rect">
            <a:avLst/>
          </a:prstGeom>
          <a:noFill/>
          <a:ln w="9525">
            <a:noFill/>
            <a:miter lim="800000"/>
            <a:headEnd/>
            <a:tailEnd/>
          </a:ln>
        </p:spPr>
      </p:pic>
      <p:sp>
        <p:nvSpPr>
          <p:cNvPr id="17" name="Text Box 30"/>
          <p:cNvSpPr txBox="1">
            <a:spLocks noChangeArrowheads="1"/>
          </p:cNvSpPr>
          <p:nvPr/>
        </p:nvSpPr>
        <p:spPr bwMode="auto">
          <a:xfrm>
            <a:off x="5864423" y="3674293"/>
            <a:ext cx="936625" cy="214313"/>
          </a:xfrm>
          <a:prstGeom prst="rect">
            <a:avLst/>
          </a:prstGeom>
          <a:noFill/>
          <a:ln w="9525">
            <a:noFill/>
            <a:miter lim="800000"/>
            <a:headEnd/>
            <a:tailEnd/>
          </a:ln>
        </p:spPr>
        <p:txBody>
          <a:bodyPr>
            <a:spAutoFit/>
          </a:bodyPr>
          <a:lstStyle/>
          <a:p>
            <a:pPr algn="ctr">
              <a:spcBef>
                <a:spcPct val="50000"/>
              </a:spcBef>
            </a:pPr>
            <a:r>
              <a:rPr lang="es-ES" sz="800" b="1" dirty="0"/>
              <a:t>ALCOHOL</a:t>
            </a:r>
          </a:p>
        </p:txBody>
      </p:sp>
      <p:sp>
        <p:nvSpPr>
          <p:cNvPr id="18" name="Text Box 31"/>
          <p:cNvSpPr txBox="1">
            <a:spLocks noChangeArrowheads="1"/>
          </p:cNvSpPr>
          <p:nvPr/>
        </p:nvSpPr>
        <p:spPr bwMode="auto">
          <a:xfrm>
            <a:off x="7567810" y="3434581"/>
            <a:ext cx="719138" cy="214312"/>
          </a:xfrm>
          <a:prstGeom prst="rect">
            <a:avLst/>
          </a:prstGeom>
          <a:noFill/>
          <a:ln w="9525">
            <a:noFill/>
            <a:miter lim="800000"/>
            <a:headEnd/>
            <a:tailEnd/>
          </a:ln>
        </p:spPr>
        <p:txBody>
          <a:bodyPr>
            <a:spAutoFit/>
          </a:bodyPr>
          <a:lstStyle/>
          <a:p>
            <a:pPr algn="ctr">
              <a:spcBef>
                <a:spcPct val="50000"/>
              </a:spcBef>
            </a:pPr>
            <a:r>
              <a:rPr lang="es-ES" sz="800" b="1" dirty="0"/>
              <a:t>SMOKING</a:t>
            </a:r>
          </a:p>
        </p:txBody>
      </p:sp>
      <p:sp>
        <p:nvSpPr>
          <p:cNvPr id="19" name="Text Box 32"/>
          <p:cNvSpPr txBox="1">
            <a:spLocks noChangeArrowheads="1"/>
          </p:cNvSpPr>
          <p:nvPr/>
        </p:nvSpPr>
        <p:spPr bwMode="auto">
          <a:xfrm>
            <a:off x="5648523" y="4898256"/>
            <a:ext cx="1512887" cy="214312"/>
          </a:xfrm>
          <a:prstGeom prst="rect">
            <a:avLst/>
          </a:prstGeom>
          <a:noFill/>
          <a:ln w="9525">
            <a:noFill/>
            <a:miter lim="800000"/>
            <a:headEnd/>
            <a:tailEnd/>
          </a:ln>
        </p:spPr>
        <p:txBody>
          <a:bodyPr>
            <a:spAutoFit/>
          </a:bodyPr>
          <a:lstStyle/>
          <a:p>
            <a:pPr algn="ctr">
              <a:spcBef>
                <a:spcPct val="50000"/>
              </a:spcBef>
            </a:pPr>
            <a:r>
              <a:rPr lang="es-ES" sz="800" b="1" dirty="0"/>
              <a:t>HYPERCALORIC FOODS</a:t>
            </a:r>
          </a:p>
        </p:txBody>
      </p:sp>
      <p:sp>
        <p:nvSpPr>
          <p:cNvPr id="20" name="Text Box 33"/>
          <p:cNvSpPr txBox="1">
            <a:spLocks noChangeArrowheads="1"/>
          </p:cNvSpPr>
          <p:nvPr/>
        </p:nvSpPr>
        <p:spPr bwMode="auto">
          <a:xfrm>
            <a:off x="7451923" y="4826818"/>
            <a:ext cx="1152525" cy="214313"/>
          </a:xfrm>
          <a:prstGeom prst="rect">
            <a:avLst/>
          </a:prstGeom>
          <a:noFill/>
          <a:ln w="9525">
            <a:noFill/>
            <a:miter lim="800000"/>
            <a:headEnd/>
            <a:tailEnd/>
          </a:ln>
        </p:spPr>
        <p:txBody>
          <a:bodyPr>
            <a:spAutoFit/>
          </a:bodyPr>
          <a:lstStyle/>
          <a:p>
            <a:pPr algn="ctr">
              <a:spcBef>
                <a:spcPct val="50000"/>
              </a:spcBef>
            </a:pPr>
            <a:r>
              <a:rPr lang="es-ES" sz="800" b="1" dirty="0"/>
              <a:t>CHEMICALS</a:t>
            </a:r>
          </a:p>
        </p:txBody>
      </p:sp>
      <p:pic>
        <p:nvPicPr>
          <p:cNvPr id="22" name="Picture 16" descr="FOOTING"/>
          <p:cNvPicPr>
            <a:picLocks noChangeAspect="1" noChangeArrowheads="1"/>
          </p:cNvPicPr>
          <p:nvPr/>
        </p:nvPicPr>
        <p:blipFill>
          <a:blip r:embed="rId7" cstate="print"/>
          <a:srcRect/>
          <a:stretch>
            <a:fillRect/>
          </a:stretch>
        </p:blipFill>
        <p:spPr bwMode="auto">
          <a:xfrm>
            <a:off x="7715364" y="5355976"/>
            <a:ext cx="697568" cy="1052736"/>
          </a:xfrm>
          <a:prstGeom prst="rect">
            <a:avLst/>
          </a:prstGeom>
          <a:noFill/>
          <a:ln w="9525">
            <a:noFill/>
            <a:miter lim="800000"/>
            <a:headEnd/>
            <a:tailEnd/>
          </a:ln>
        </p:spPr>
      </p:pic>
      <p:pic>
        <p:nvPicPr>
          <p:cNvPr id="23" name="Picture 15" descr="Food_Pyramid"/>
          <p:cNvPicPr>
            <a:picLocks noChangeAspect="1" noChangeArrowheads="1"/>
          </p:cNvPicPr>
          <p:nvPr/>
        </p:nvPicPr>
        <p:blipFill>
          <a:blip r:embed="rId8" cstate="print"/>
          <a:srcRect/>
          <a:stretch>
            <a:fillRect/>
          </a:stretch>
        </p:blipFill>
        <p:spPr bwMode="auto">
          <a:xfrm>
            <a:off x="5796136" y="5346356"/>
            <a:ext cx="1224285" cy="1062356"/>
          </a:xfrm>
          <a:prstGeom prst="rect">
            <a:avLst/>
          </a:prstGeom>
          <a:noFill/>
          <a:ln w="9525">
            <a:noFill/>
            <a:miter lim="800000"/>
            <a:headEnd/>
            <a:tailEnd/>
          </a:ln>
        </p:spPr>
      </p:pic>
      <p:grpSp>
        <p:nvGrpSpPr>
          <p:cNvPr id="35" name="34 Grupo"/>
          <p:cNvGrpSpPr/>
          <p:nvPr/>
        </p:nvGrpSpPr>
        <p:grpSpPr>
          <a:xfrm>
            <a:off x="5664753" y="5448100"/>
            <a:ext cx="1440160" cy="936104"/>
            <a:chOff x="3059832" y="5589240"/>
            <a:chExt cx="1440160" cy="936104"/>
          </a:xfrm>
        </p:grpSpPr>
        <p:cxnSp>
          <p:nvCxnSpPr>
            <p:cNvPr id="26" name="25 Conector recto"/>
            <p:cNvCxnSpPr/>
            <p:nvPr/>
          </p:nvCxnSpPr>
          <p:spPr>
            <a:xfrm>
              <a:off x="3059832" y="5589240"/>
              <a:ext cx="1440160" cy="9361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27 Conector recto"/>
            <p:cNvCxnSpPr/>
            <p:nvPr/>
          </p:nvCxnSpPr>
          <p:spPr>
            <a:xfrm flipH="1">
              <a:off x="3059832" y="5589240"/>
              <a:ext cx="1440160" cy="9361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6" name="35 Grupo"/>
          <p:cNvGrpSpPr/>
          <p:nvPr/>
        </p:nvGrpSpPr>
        <p:grpSpPr>
          <a:xfrm>
            <a:off x="7308304" y="5448100"/>
            <a:ext cx="1440160" cy="936104"/>
            <a:chOff x="3059832" y="5589240"/>
            <a:chExt cx="1440160" cy="936104"/>
          </a:xfrm>
        </p:grpSpPr>
        <p:cxnSp>
          <p:nvCxnSpPr>
            <p:cNvPr id="37" name="36 Conector recto"/>
            <p:cNvCxnSpPr/>
            <p:nvPr/>
          </p:nvCxnSpPr>
          <p:spPr>
            <a:xfrm>
              <a:off x="3059832" y="5589240"/>
              <a:ext cx="1440160" cy="9361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37 Conector recto"/>
            <p:cNvCxnSpPr/>
            <p:nvPr/>
          </p:nvCxnSpPr>
          <p:spPr>
            <a:xfrm flipH="1">
              <a:off x="3059832" y="5589240"/>
              <a:ext cx="1440160" cy="93610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9" name="Text Box 32"/>
          <p:cNvSpPr txBox="1">
            <a:spLocks noChangeArrowheads="1"/>
          </p:cNvSpPr>
          <p:nvPr/>
        </p:nvSpPr>
        <p:spPr bwMode="auto">
          <a:xfrm>
            <a:off x="5640245" y="6434174"/>
            <a:ext cx="1512887" cy="214312"/>
          </a:xfrm>
          <a:prstGeom prst="rect">
            <a:avLst/>
          </a:prstGeom>
          <a:noFill/>
          <a:ln w="9525">
            <a:noFill/>
            <a:miter lim="800000"/>
            <a:headEnd/>
            <a:tailEnd/>
          </a:ln>
        </p:spPr>
        <p:txBody>
          <a:bodyPr>
            <a:spAutoFit/>
          </a:bodyPr>
          <a:lstStyle/>
          <a:p>
            <a:pPr algn="ctr">
              <a:spcBef>
                <a:spcPct val="50000"/>
              </a:spcBef>
            </a:pPr>
            <a:r>
              <a:rPr lang="es-ES" sz="800" b="1" dirty="0" smtClean="0"/>
              <a:t>HEALTHY DIET</a:t>
            </a:r>
            <a:endParaRPr lang="es-ES" sz="800" b="1" dirty="0"/>
          </a:p>
        </p:txBody>
      </p:sp>
      <p:sp>
        <p:nvSpPr>
          <p:cNvPr id="40" name="Text Box 32"/>
          <p:cNvSpPr txBox="1">
            <a:spLocks noChangeArrowheads="1"/>
          </p:cNvSpPr>
          <p:nvPr/>
        </p:nvSpPr>
        <p:spPr bwMode="auto">
          <a:xfrm>
            <a:off x="7308304" y="6455048"/>
            <a:ext cx="1512887" cy="214312"/>
          </a:xfrm>
          <a:prstGeom prst="rect">
            <a:avLst/>
          </a:prstGeom>
          <a:noFill/>
          <a:ln w="9525">
            <a:noFill/>
            <a:miter lim="800000"/>
            <a:headEnd/>
            <a:tailEnd/>
          </a:ln>
        </p:spPr>
        <p:txBody>
          <a:bodyPr>
            <a:spAutoFit/>
          </a:bodyPr>
          <a:lstStyle/>
          <a:p>
            <a:pPr algn="ctr">
              <a:spcBef>
                <a:spcPct val="50000"/>
              </a:spcBef>
            </a:pPr>
            <a:r>
              <a:rPr lang="es-ES" sz="800" b="1" dirty="0" smtClean="0"/>
              <a:t>PHYSICAL ACTIVITY</a:t>
            </a:r>
            <a:endParaRPr lang="es-ES" sz="800" b="1" dirty="0"/>
          </a:p>
        </p:txBody>
      </p:sp>
      <p:sp>
        <p:nvSpPr>
          <p:cNvPr id="41" name="40 Rectángulo"/>
          <p:cNvSpPr/>
          <p:nvPr/>
        </p:nvSpPr>
        <p:spPr>
          <a:xfrm>
            <a:off x="5436096" y="2712554"/>
            <a:ext cx="3528392" cy="3933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BACKGROUND</a:t>
            </a:r>
            <a:endParaRPr lang="es-ES" sz="2800" b="1" dirty="0">
              <a:solidFill>
                <a:srgbClr val="0070C0"/>
              </a:solidFill>
              <a:latin typeface="Trebuchet MS" pitchFamily="34" charset="0"/>
            </a:endParaRPr>
          </a:p>
        </p:txBody>
      </p:sp>
      <p:pic>
        <p:nvPicPr>
          <p:cNvPr id="5" name="Picture 11" descr="Etapas cancer colon"/>
          <p:cNvPicPr>
            <a:picLocks noChangeAspect="1" noChangeArrowheads="1"/>
          </p:cNvPicPr>
          <p:nvPr/>
        </p:nvPicPr>
        <p:blipFill>
          <a:blip r:embed="rId3" cstate="print"/>
          <a:srcRect/>
          <a:stretch>
            <a:fillRect/>
          </a:stretch>
        </p:blipFill>
        <p:spPr bwMode="auto">
          <a:xfrm>
            <a:off x="503040" y="2785095"/>
            <a:ext cx="3924935" cy="2664296"/>
          </a:xfrm>
          <a:prstGeom prst="rect">
            <a:avLst/>
          </a:prstGeom>
          <a:noFill/>
          <a:ln w="9525">
            <a:noFill/>
            <a:miter lim="800000"/>
            <a:headEnd/>
            <a:tailEnd/>
          </a:ln>
        </p:spPr>
      </p:pic>
      <p:sp>
        <p:nvSpPr>
          <p:cNvPr id="6" name="Text Box 13"/>
          <p:cNvSpPr txBox="1">
            <a:spLocks noChangeArrowheads="1"/>
          </p:cNvSpPr>
          <p:nvPr/>
        </p:nvSpPr>
        <p:spPr bwMode="auto">
          <a:xfrm>
            <a:off x="107504" y="3586708"/>
            <a:ext cx="683568" cy="336550"/>
          </a:xfrm>
          <a:prstGeom prst="rect">
            <a:avLst/>
          </a:prstGeom>
          <a:noFill/>
          <a:ln w="9525">
            <a:noFill/>
            <a:miter lim="800000"/>
            <a:headEnd/>
            <a:tailEnd/>
          </a:ln>
        </p:spPr>
        <p:txBody>
          <a:bodyPr wrap="square">
            <a:spAutoFit/>
          </a:bodyPr>
          <a:lstStyle/>
          <a:p>
            <a:pPr algn="ctr">
              <a:spcBef>
                <a:spcPct val="50000"/>
              </a:spcBef>
            </a:pPr>
            <a:r>
              <a:rPr lang="es-ES" sz="800" b="1" dirty="0">
                <a:solidFill>
                  <a:srgbClr val="0000CC"/>
                </a:solidFill>
              </a:rPr>
              <a:t>Normal </a:t>
            </a:r>
            <a:r>
              <a:rPr lang="es-ES" sz="800" b="1" dirty="0" err="1">
                <a:solidFill>
                  <a:srgbClr val="0000CC"/>
                </a:solidFill>
              </a:rPr>
              <a:t>epithelium</a:t>
            </a:r>
            <a:endParaRPr lang="es-ES" sz="800" b="1" dirty="0">
              <a:solidFill>
                <a:srgbClr val="0000CC"/>
              </a:solidFill>
            </a:endParaRPr>
          </a:p>
        </p:txBody>
      </p:sp>
      <p:sp>
        <p:nvSpPr>
          <p:cNvPr id="7" name="Text Box 14"/>
          <p:cNvSpPr txBox="1">
            <a:spLocks noChangeArrowheads="1"/>
          </p:cNvSpPr>
          <p:nvPr/>
        </p:nvSpPr>
        <p:spPr bwMode="auto">
          <a:xfrm>
            <a:off x="517898" y="3874740"/>
            <a:ext cx="863600" cy="215444"/>
          </a:xfrm>
          <a:prstGeom prst="rect">
            <a:avLst/>
          </a:prstGeom>
          <a:noFill/>
          <a:ln w="9525">
            <a:noFill/>
            <a:miter lim="800000"/>
            <a:headEnd/>
            <a:tailEnd/>
          </a:ln>
        </p:spPr>
        <p:txBody>
          <a:bodyPr>
            <a:spAutoFit/>
          </a:bodyPr>
          <a:lstStyle/>
          <a:p>
            <a:pPr algn="ctr">
              <a:spcBef>
                <a:spcPct val="50000"/>
              </a:spcBef>
            </a:pPr>
            <a:r>
              <a:rPr lang="es-ES" sz="800" b="1" dirty="0" err="1">
                <a:solidFill>
                  <a:srgbClr val="0000CC"/>
                </a:solidFill>
              </a:rPr>
              <a:t>Early</a:t>
            </a:r>
            <a:r>
              <a:rPr lang="es-ES" sz="800" b="1" dirty="0">
                <a:solidFill>
                  <a:srgbClr val="0000CC"/>
                </a:solidFill>
              </a:rPr>
              <a:t> adenoma</a:t>
            </a:r>
          </a:p>
        </p:txBody>
      </p:sp>
      <p:sp>
        <p:nvSpPr>
          <p:cNvPr id="8" name="Text Box 15"/>
          <p:cNvSpPr txBox="1">
            <a:spLocks noChangeArrowheads="1"/>
          </p:cNvSpPr>
          <p:nvPr/>
        </p:nvSpPr>
        <p:spPr bwMode="auto">
          <a:xfrm>
            <a:off x="1007096" y="4056856"/>
            <a:ext cx="863600" cy="336550"/>
          </a:xfrm>
          <a:prstGeom prst="rect">
            <a:avLst/>
          </a:prstGeom>
          <a:noFill/>
          <a:ln w="9525">
            <a:noFill/>
            <a:miter lim="800000"/>
            <a:headEnd/>
            <a:tailEnd/>
          </a:ln>
        </p:spPr>
        <p:txBody>
          <a:bodyPr>
            <a:spAutoFit/>
          </a:bodyPr>
          <a:lstStyle/>
          <a:p>
            <a:pPr algn="ctr">
              <a:spcBef>
                <a:spcPct val="50000"/>
              </a:spcBef>
            </a:pPr>
            <a:r>
              <a:rPr lang="es-ES" sz="800" b="1" dirty="0" err="1">
                <a:solidFill>
                  <a:srgbClr val="0000CC"/>
                </a:solidFill>
              </a:rPr>
              <a:t>Intermediate</a:t>
            </a:r>
            <a:r>
              <a:rPr lang="es-ES" sz="800" b="1" dirty="0">
                <a:solidFill>
                  <a:srgbClr val="0000CC"/>
                </a:solidFill>
              </a:rPr>
              <a:t> adenoma</a:t>
            </a:r>
          </a:p>
        </p:txBody>
      </p:sp>
      <p:sp>
        <p:nvSpPr>
          <p:cNvPr id="9" name="Text Box 16"/>
          <p:cNvSpPr txBox="1">
            <a:spLocks noChangeArrowheads="1"/>
          </p:cNvSpPr>
          <p:nvPr/>
        </p:nvSpPr>
        <p:spPr bwMode="auto">
          <a:xfrm>
            <a:off x="2231232" y="4873327"/>
            <a:ext cx="863600" cy="214362"/>
          </a:xfrm>
          <a:prstGeom prst="rect">
            <a:avLst/>
          </a:prstGeom>
          <a:noFill/>
          <a:ln w="9525">
            <a:noFill/>
            <a:miter lim="800000"/>
            <a:headEnd/>
            <a:tailEnd/>
          </a:ln>
        </p:spPr>
        <p:txBody>
          <a:bodyPr wrap="square">
            <a:spAutoFit/>
          </a:bodyPr>
          <a:lstStyle/>
          <a:p>
            <a:pPr algn="ctr">
              <a:spcBef>
                <a:spcPct val="50000"/>
              </a:spcBef>
            </a:pPr>
            <a:r>
              <a:rPr lang="es-ES" sz="800" b="1" dirty="0">
                <a:solidFill>
                  <a:srgbClr val="0000CC"/>
                </a:solidFill>
              </a:rPr>
              <a:t>Carcinoma</a:t>
            </a:r>
          </a:p>
        </p:txBody>
      </p:sp>
      <p:sp>
        <p:nvSpPr>
          <p:cNvPr id="10" name="Text Box 17"/>
          <p:cNvSpPr txBox="1">
            <a:spLocks noChangeArrowheads="1"/>
          </p:cNvSpPr>
          <p:nvPr/>
        </p:nvSpPr>
        <p:spPr bwMode="auto">
          <a:xfrm>
            <a:off x="1583160" y="4272880"/>
            <a:ext cx="792162" cy="215444"/>
          </a:xfrm>
          <a:prstGeom prst="rect">
            <a:avLst/>
          </a:prstGeom>
          <a:noFill/>
          <a:ln w="9525">
            <a:noFill/>
            <a:miter lim="800000"/>
            <a:headEnd/>
            <a:tailEnd/>
          </a:ln>
        </p:spPr>
        <p:txBody>
          <a:bodyPr>
            <a:spAutoFit/>
          </a:bodyPr>
          <a:lstStyle/>
          <a:p>
            <a:pPr algn="ctr">
              <a:spcBef>
                <a:spcPct val="50000"/>
              </a:spcBef>
            </a:pPr>
            <a:r>
              <a:rPr lang="es-ES" sz="800" b="1" dirty="0">
                <a:solidFill>
                  <a:srgbClr val="0000CC"/>
                </a:solidFill>
              </a:rPr>
              <a:t>Late adenoma</a:t>
            </a:r>
          </a:p>
        </p:txBody>
      </p:sp>
      <p:sp>
        <p:nvSpPr>
          <p:cNvPr id="11" name="Text Box 18"/>
          <p:cNvSpPr txBox="1">
            <a:spLocks noChangeArrowheads="1"/>
          </p:cNvSpPr>
          <p:nvPr/>
        </p:nvSpPr>
        <p:spPr bwMode="auto">
          <a:xfrm>
            <a:off x="539552" y="1700808"/>
            <a:ext cx="3562424" cy="369332"/>
          </a:xfrm>
          <a:prstGeom prst="rect">
            <a:avLst/>
          </a:prstGeom>
          <a:solidFill>
            <a:schemeClr val="bg1"/>
          </a:solidFill>
          <a:ln w="9525">
            <a:noFill/>
            <a:miter lim="800000"/>
            <a:headEnd/>
            <a:tailEnd/>
          </a:ln>
        </p:spPr>
        <p:txBody>
          <a:bodyPr wrap="square">
            <a:spAutoFit/>
          </a:bodyPr>
          <a:lstStyle/>
          <a:p>
            <a:pPr algn="ctr">
              <a:spcBef>
                <a:spcPct val="50000"/>
              </a:spcBef>
            </a:pPr>
            <a:r>
              <a:rPr lang="es-ES" b="1" u="sng" dirty="0" err="1"/>
              <a:t>Steps</a:t>
            </a:r>
            <a:r>
              <a:rPr lang="es-ES" b="1" u="sng" dirty="0"/>
              <a:t> and </a:t>
            </a:r>
            <a:r>
              <a:rPr lang="es-ES" b="1" u="sng" dirty="0" err="1"/>
              <a:t>evolution</a:t>
            </a:r>
            <a:r>
              <a:rPr lang="es-ES" b="1" u="sng" dirty="0"/>
              <a:t> of colon </a:t>
            </a:r>
            <a:r>
              <a:rPr lang="es-ES" b="1" u="sng" dirty="0" err="1"/>
              <a:t>cancer</a:t>
            </a:r>
            <a:endParaRPr lang="es-ES" b="1" u="sng" dirty="0"/>
          </a:p>
        </p:txBody>
      </p:sp>
      <p:sp>
        <p:nvSpPr>
          <p:cNvPr id="12" name="Text Box 20"/>
          <p:cNvSpPr txBox="1">
            <a:spLocks noChangeArrowheads="1"/>
          </p:cNvSpPr>
          <p:nvPr/>
        </p:nvSpPr>
        <p:spPr bwMode="auto">
          <a:xfrm>
            <a:off x="138808" y="4387080"/>
            <a:ext cx="1008112" cy="396875"/>
          </a:xfrm>
          <a:prstGeom prst="rect">
            <a:avLst/>
          </a:prstGeom>
          <a:noFill/>
          <a:ln w="9525">
            <a:solidFill>
              <a:schemeClr val="tx1"/>
            </a:solidFill>
            <a:miter lim="800000"/>
            <a:headEnd/>
            <a:tailEnd/>
          </a:ln>
        </p:spPr>
        <p:txBody>
          <a:bodyPr wrap="square">
            <a:spAutoFit/>
          </a:bodyPr>
          <a:lstStyle/>
          <a:p>
            <a:pPr algn="ctr">
              <a:spcBef>
                <a:spcPct val="50000"/>
              </a:spcBef>
            </a:pPr>
            <a:r>
              <a:rPr lang="es-ES" sz="1000" b="1" dirty="0" err="1">
                <a:solidFill>
                  <a:srgbClr val="FF0000"/>
                </a:solidFill>
              </a:rPr>
              <a:t>Transformation</a:t>
            </a:r>
            <a:r>
              <a:rPr lang="es-ES" sz="1000" b="1" dirty="0">
                <a:solidFill>
                  <a:srgbClr val="FF0000"/>
                </a:solidFill>
              </a:rPr>
              <a:t> (</a:t>
            </a:r>
            <a:r>
              <a:rPr lang="es-ES" sz="1000" b="1" dirty="0" err="1">
                <a:solidFill>
                  <a:srgbClr val="FF0000"/>
                </a:solidFill>
              </a:rPr>
              <a:t>initiation</a:t>
            </a:r>
            <a:r>
              <a:rPr lang="es-ES" sz="1000" b="1" dirty="0">
                <a:solidFill>
                  <a:srgbClr val="FF0000"/>
                </a:solidFill>
              </a:rPr>
              <a:t>)</a:t>
            </a:r>
          </a:p>
        </p:txBody>
      </p:sp>
      <p:sp>
        <p:nvSpPr>
          <p:cNvPr id="13" name="Text Box 24"/>
          <p:cNvSpPr txBox="1">
            <a:spLocks noChangeArrowheads="1"/>
          </p:cNvSpPr>
          <p:nvPr/>
        </p:nvSpPr>
        <p:spPr bwMode="auto">
          <a:xfrm>
            <a:off x="1026147" y="4817442"/>
            <a:ext cx="1224136" cy="396875"/>
          </a:xfrm>
          <a:prstGeom prst="rect">
            <a:avLst/>
          </a:prstGeom>
          <a:noFill/>
          <a:ln w="9525">
            <a:solidFill>
              <a:schemeClr val="tx1"/>
            </a:solidFill>
            <a:miter lim="800000"/>
            <a:headEnd/>
            <a:tailEnd/>
          </a:ln>
        </p:spPr>
        <p:txBody>
          <a:bodyPr wrap="square">
            <a:spAutoFit/>
          </a:bodyPr>
          <a:lstStyle/>
          <a:p>
            <a:pPr algn="ctr">
              <a:spcBef>
                <a:spcPct val="50000"/>
              </a:spcBef>
            </a:pPr>
            <a:r>
              <a:rPr lang="es-ES" sz="1000" b="1" dirty="0" err="1">
                <a:solidFill>
                  <a:srgbClr val="FF0000"/>
                </a:solidFill>
              </a:rPr>
              <a:t>Promotion</a:t>
            </a:r>
            <a:r>
              <a:rPr lang="es-ES" sz="1000" b="1" dirty="0">
                <a:solidFill>
                  <a:srgbClr val="FF0000"/>
                </a:solidFill>
              </a:rPr>
              <a:t> (tumoral </a:t>
            </a:r>
            <a:r>
              <a:rPr lang="es-ES" sz="1000" b="1" dirty="0" err="1">
                <a:solidFill>
                  <a:srgbClr val="FF0000"/>
                </a:solidFill>
              </a:rPr>
              <a:t>growing</a:t>
            </a:r>
            <a:r>
              <a:rPr lang="es-ES" sz="1000" b="1" dirty="0">
                <a:solidFill>
                  <a:srgbClr val="FF0000"/>
                </a:solidFill>
              </a:rPr>
              <a:t>)</a:t>
            </a:r>
          </a:p>
        </p:txBody>
      </p:sp>
      <p:sp>
        <p:nvSpPr>
          <p:cNvPr id="14" name="Line 26"/>
          <p:cNvSpPr>
            <a:spLocks noChangeShapeType="1"/>
          </p:cNvSpPr>
          <p:nvPr/>
        </p:nvSpPr>
        <p:spPr bwMode="auto">
          <a:xfrm>
            <a:off x="359024" y="3937223"/>
            <a:ext cx="0" cy="432048"/>
          </a:xfrm>
          <a:prstGeom prst="line">
            <a:avLst/>
          </a:prstGeom>
          <a:noFill/>
          <a:ln w="9525">
            <a:solidFill>
              <a:schemeClr val="tx1"/>
            </a:solidFill>
            <a:round/>
            <a:headEnd/>
            <a:tailEnd type="triangle" w="med" len="med"/>
          </a:ln>
        </p:spPr>
        <p:txBody>
          <a:bodyPr/>
          <a:lstStyle/>
          <a:p>
            <a:endParaRPr lang="es-ES"/>
          </a:p>
        </p:txBody>
      </p:sp>
      <p:sp>
        <p:nvSpPr>
          <p:cNvPr id="15" name="Line 27"/>
          <p:cNvSpPr>
            <a:spLocks noChangeShapeType="1"/>
          </p:cNvSpPr>
          <p:nvPr/>
        </p:nvSpPr>
        <p:spPr bwMode="auto">
          <a:xfrm flipH="1">
            <a:off x="791072" y="4108450"/>
            <a:ext cx="82030" cy="251296"/>
          </a:xfrm>
          <a:prstGeom prst="line">
            <a:avLst/>
          </a:prstGeom>
          <a:noFill/>
          <a:ln w="9525">
            <a:solidFill>
              <a:schemeClr val="tx1"/>
            </a:solidFill>
            <a:round/>
            <a:headEnd/>
            <a:tailEnd type="triangle" w="med" len="med"/>
          </a:ln>
        </p:spPr>
        <p:txBody>
          <a:bodyPr/>
          <a:lstStyle/>
          <a:p>
            <a:endParaRPr lang="es-ES"/>
          </a:p>
        </p:txBody>
      </p:sp>
      <p:sp>
        <p:nvSpPr>
          <p:cNvPr id="17" name="Line 28"/>
          <p:cNvSpPr>
            <a:spLocks noChangeShapeType="1"/>
          </p:cNvSpPr>
          <p:nvPr/>
        </p:nvSpPr>
        <p:spPr bwMode="auto">
          <a:xfrm>
            <a:off x="1439144" y="4441279"/>
            <a:ext cx="0" cy="215900"/>
          </a:xfrm>
          <a:prstGeom prst="line">
            <a:avLst/>
          </a:prstGeom>
          <a:noFill/>
          <a:ln w="9525">
            <a:solidFill>
              <a:schemeClr val="tx1"/>
            </a:solidFill>
            <a:round/>
            <a:headEnd/>
            <a:tailEnd type="triangle" w="med" len="med"/>
          </a:ln>
        </p:spPr>
        <p:txBody>
          <a:bodyPr/>
          <a:lstStyle/>
          <a:p>
            <a:endParaRPr lang="es-ES"/>
          </a:p>
        </p:txBody>
      </p:sp>
      <p:sp>
        <p:nvSpPr>
          <p:cNvPr id="18" name="Line 29"/>
          <p:cNvSpPr>
            <a:spLocks noChangeShapeType="1"/>
          </p:cNvSpPr>
          <p:nvPr/>
        </p:nvSpPr>
        <p:spPr bwMode="auto">
          <a:xfrm flipH="1">
            <a:off x="1871192" y="4469854"/>
            <a:ext cx="53181" cy="220315"/>
          </a:xfrm>
          <a:prstGeom prst="line">
            <a:avLst/>
          </a:prstGeom>
          <a:noFill/>
          <a:ln w="9525">
            <a:solidFill>
              <a:schemeClr val="tx1"/>
            </a:solidFill>
            <a:round/>
            <a:headEnd/>
            <a:tailEnd type="triangle" w="med" len="med"/>
          </a:ln>
        </p:spPr>
        <p:txBody>
          <a:bodyPr/>
          <a:lstStyle/>
          <a:p>
            <a:endParaRPr lang="es-ES"/>
          </a:p>
        </p:txBody>
      </p:sp>
      <p:sp>
        <p:nvSpPr>
          <p:cNvPr id="19" name="Text Box 30"/>
          <p:cNvSpPr txBox="1">
            <a:spLocks noChangeArrowheads="1"/>
          </p:cNvSpPr>
          <p:nvPr/>
        </p:nvSpPr>
        <p:spPr bwMode="auto">
          <a:xfrm>
            <a:off x="1967583" y="5396433"/>
            <a:ext cx="1439863" cy="336823"/>
          </a:xfrm>
          <a:prstGeom prst="rect">
            <a:avLst/>
          </a:prstGeom>
          <a:noFill/>
          <a:ln w="9525">
            <a:solidFill>
              <a:schemeClr val="tx1"/>
            </a:solidFill>
            <a:miter lim="800000"/>
            <a:headEnd/>
            <a:tailEnd/>
          </a:ln>
        </p:spPr>
        <p:txBody>
          <a:bodyPr>
            <a:spAutoFit/>
          </a:bodyPr>
          <a:lstStyle/>
          <a:p>
            <a:pPr algn="ctr">
              <a:lnSpc>
                <a:spcPct val="50000"/>
              </a:lnSpc>
              <a:spcBef>
                <a:spcPct val="50000"/>
              </a:spcBef>
            </a:pPr>
            <a:r>
              <a:rPr lang="es-ES" sz="1000" b="1" dirty="0" err="1">
                <a:solidFill>
                  <a:srgbClr val="FF0000"/>
                </a:solidFill>
              </a:rPr>
              <a:t>Invasion</a:t>
            </a:r>
            <a:r>
              <a:rPr lang="es-ES" sz="1000" b="1" dirty="0">
                <a:solidFill>
                  <a:srgbClr val="FF0000"/>
                </a:solidFill>
              </a:rPr>
              <a:t> </a:t>
            </a:r>
          </a:p>
          <a:p>
            <a:pPr algn="ctr">
              <a:lnSpc>
                <a:spcPct val="50000"/>
              </a:lnSpc>
              <a:spcBef>
                <a:spcPct val="50000"/>
              </a:spcBef>
            </a:pPr>
            <a:r>
              <a:rPr lang="es-ES" sz="1000" b="1" dirty="0">
                <a:solidFill>
                  <a:srgbClr val="FF0000"/>
                </a:solidFill>
              </a:rPr>
              <a:t>(</a:t>
            </a:r>
            <a:r>
              <a:rPr lang="es-ES" sz="1000" b="1" dirty="0" err="1">
                <a:solidFill>
                  <a:srgbClr val="FF0000"/>
                </a:solidFill>
              </a:rPr>
              <a:t>distant</a:t>
            </a:r>
            <a:r>
              <a:rPr lang="es-ES" sz="1000" b="1" dirty="0">
                <a:solidFill>
                  <a:srgbClr val="FF0000"/>
                </a:solidFill>
              </a:rPr>
              <a:t> </a:t>
            </a:r>
            <a:r>
              <a:rPr lang="es-ES" sz="1000" b="1" dirty="0" err="1">
                <a:solidFill>
                  <a:srgbClr val="FF0000"/>
                </a:solidFill>
              </a:rPr>
              <a:t>metastasis</a:t>
            </a:r>
            <a:r>
              <a:rPr lang="es-ES" sz="1000" b="1" dirty="0">
                <a:solidFill>
                  <a:srgbClr val="FF0000"/>
                </a:solidFill>
              </a:rPr>
              <a:t>)</a:t>
            </a:r>
          </a:p>
        </p:txBody>
      </p:sp>
      <p:sp>
        <p:nvSpPr>
          <p:cNvPr id="20" name="Line 31"/>
          <p:cNvSpPr>
            <a:spLocks noChangeShapeType="1"/>
          </p:cNvSpPr>
          <p:nvPr/>
        </p:nvSpPr>
        <p:spPr bwMode="auto">
          <a:xfrm>
            <a:off x="2687663" y="5089351"/>
            <a:ext cx="0" cy="215900"/>
          </a:xfrm>
          <a:prstGeom prst="line">
            <a:avLst/>
          </a:prstGeom>
          <a:noFill/>
          <a:ln w="9525">
            <a:solidFill>
              <a:schemeClr val="tx1"/>
            </a:solidFill>
            <a:round/>
            <a:headEnd/>
            <a:tailEnd type="triangle" w="med" len="med"/>
          </a:ln>
        </p:spPr>
        <p:txBody>
          <a:bodyPr/>
          <a:lstStyle/>
          <a:p>
            <a:endParaRPr lang="es-ES"/>
          </a:p>
        </p:txBody>
      </p:sp>
      <p:sp>
        <p:nvSpPr>
          <p:cNvPr id="21" name="Line 32"/>
          <p:cNvSpPr>
            <a:spLocks noChangeShapeType="1"/>
          </p:cNvSpPr>
          <p:nvPr/>
        </p:nvSpPr>
        <p:spPr bwMode="auto">
          <a:xfrm flipH="1">
            <a:off x="2879304" y="3073127"/>
            <a:ext cx="864096" cy="2231479"/>
          </a:xfrm>
          <a:prstGeom prst="line">
            <a:avLst/>
          </a:prstGeom>
          <a:noFill/>
          <a:ln w="9525">
            <a:solidFill>
              <a:schemeClr val="tx1"/>
            </a:solidFill>
            <a:round/>
            <a:headEnd/>
            <a:tailEnd type="triangle" w="med" len="med"/>
          </a:ln>
        </p:spPr>
        <p:txBody>
          <a:bodyPr/>
          <a:lstStyle/>
          <a:p>
            <a:endParaRPr lang="es-ES"/>
          </a:p>
        </p:txBody>
      </p:sp>
      <p:pic>
        <p:nvPicPr>
          <p:cNvPr id="1026" name="Picture 2"/>
          <p:cNvPicPr>
            <a:picLocks noChangeAspect="1" noChangeArrowheads="1"/>
          </p:cNvPicPr>
          <p:nvPr/>
        </p:nvPicPr>
        <p:blipFill>
          <a:blip r:embed="rId4" cstate="print"/>
          <a:srcRect l="5465" t="1457" r="3452" b="2406"/>
          <a:stretch>
            <a:fillRect/>
          </a:stretch>
        </p:blipFill>
        <p:spPr bwMode="auto">
          <a:xfrm>
            <a:off x="5512468" y="2276872"/>
            <a:ext cx="3163988" cy="4176464"/>
          </a:xfrm>
          <a:prstGeom prst="rect">
            <a:avLst/>
          </a:prstGeom>
          <a:noFill/>
          <a:ln w="9525">
            <a:noFill/>
            <a:miter lim="800000"/>
            <a:headEnd/>
            <a:tailEnd/>
          </a:ln>
        </p:spPr>
      </p:pic>
      <p:sp>
        <p:nvSpPr>
          <p:cNvPr id="22" name="21 CuadroTexto"/>
          <p:cNvSpPr txBox="1"/>
          <p:nvPr/>
        </p:nvSpPr>
        <p:spPr>
          <a:xfrm>
            <a:off x="5580112" y="6536377"/>
            <a:ext cx="3168352" cy="276999"/>
          </a:xfrm>
          <a:prstGeom prst="rect">
            <a:avLst/>
          </a:prstGeom>
          <a:noFill/>
        </p:spPr>
        <p:txBody>
          <a:bodyPr wrap="square" rtlCol="0">
            <a:spAutoFit/>
          </a:bodyPr>
          <a:lstStyle/>
          <a:p>
            <a:pPr algn="ctr"/>
            <a:r>
              <a:rPr lang="es-ES" sz="1200" b="1" dirty="0" err="1" smtClean="0"/>
              <a:t>Manson</a:t>
            </a:r>
            <a:r>
              <a:rPr lang="es-ES" sz="1200" b="1" dirty="0" smtClean="0"/>
              <a:t>, M.M. </a:t>
            </a:r>
            <a:r>
              <a:rPr lang="es-ES" sz="1200" b="1" i="1" dirty="0" err="1" smtClean="0"/>
              <a:t>Trends</a:t>
            </a:r>
            <a:r>
              <a:rPr lang="es-ES" sz="1200" b="1" i="1" dirty="0" smtClean="0"/>
              <a:t> Mol. </a:t>
            </a:r>
            <a:r>
              <a:rPr lang="es-ES" sz="1200" b="1" i="1" dirty="0" err="1" smtClean="0"/>
              <a:t>Med</a:t>
            </a:r>
            <a:r>
              <a:rPr lang="es-ES" sz="1200" b="1" i="1" dirty="0" smtClean="0"/>
              <a:t>. </a:t>
            </a:r>
            <a:r>
              <a:rPr lang="es-ES" sz="1200" b="1" dirty="0" smtClean="0"/>
              <a:t>(2003) 9: 11-18</a:t>
            </a:r>
            <a:endParaRPr lang="es-ES" sz="1200" b="1" dirty="0"/>
          </a:p>
        </p:txBody>
      </p:sp>
      <p:sp>
        <p:nvSpPr>
          <p:cNvPr id="23" name="Text Box 18"/>
          <p:cNvSpPr txBox="1">
            <a:spLocks noChangeArrowheads="1"/>
          </p:cNvSpPr>
          <p:nvPr/>
        </p:nvSpPr>
        <p:spPr bwMode="auto">
          <a:xfrm>
            <a:off x="5196673" y="1700808"/>
            <a:ext cx="3706440" cy="369332"/>
          </a:xfrm>
          <a:prstGeom prst="rect">
            <a:avLst/>
          </a:prstGeom>
          <a:solidFill>
            <a:schemeClr val="bg1"/>
          </a:solidFill>
          <a:ln w="9525">
            <a:noFill/>
            <a:miter lim="800000"/>
            <a:headEnd/>
            <a:tailEnd/>
          </a:ln>
        </p:spPr>
        <p:txBody>
          <a:bodyPr wrap="square">
            <a:spAutoFit/>
          </a:bodyPr>
          <a:lstStyle/>
          <a:p>
            <a:pPr algn="ctr">
              <a:spcBef>
                <a:spcPct val="50000"/>
              </a:spcBef>
            </a:pPr>
            <a:r>
              <a:rPr lang="es-ES" b="1" u="sng" dirty="0" err="1" smtClean="0"/>
              <a:t>Chemoprevention</a:t>
            </a:r>
            <a:r>
              <a:rPr lang="es-ES" b="1" u="sng" dirty="0" smtClean="0"/>
              <a:t> </a:t>
            </a:r>
            <a:r>
              <a:rPr lang="es-ES" b="1" u="sng" dirty="0" err="1" smtClean="0"/>
              <a:t>by</a:t>
            </a:r>
            <a:r>
              <a:rPr lang="es-ES" b="1" u="sng" dirty="0" smtClean="0"/>
              <a:t> </a:t>
            </a:r>
            <a:r>
              <a:rPr lang="es-ES" b="1" u="sng" dirty="0" err="1" smtClean="0"/>
              <a:t>phytochemicals</a:t>
            </a:r>
            <a:endParaRPr lang="es-ES" b="1" u="sng"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BACKGROUND</a:t>
            </a:r>
            <a:endParaRPr lang="es-ES" sz="2800" b="1" dirty="0">
              <a:solidFill>
                <a:srgbClr val="0070C0"/>
              </a:solidFill>
              <a:latin typeface="Trebuchet MS" pitchFamily="34" charset="0"/>
            </a:endParaRPr>
          </a:p>
        </p:txBody>
      </p:sp>
      <p:pic>
        <p:nvPicPr>
          <p:cNvPr id="2050" name="Picture 2"/>
          <p:cNvPicPr>
            <a:picLocks noChangeAspect="1" noChangeArrowheads="1"/>
          </p:cNvPicPr>
          <p:nvPr/>
        </p:nvPicPr>
        <p:blipFill>
          <a:blip r:embed="rId3" cstate="print"/>
          <a:srcRect/>
          <a:stretch>
            <a:fillRect/>
          </a:stretch>
        </p:blipFill>
        <p:spPr bwMode="auto">
          <a:xfrm>
            <a:off x="1270265" y="1949856"/>
            <a:ext cx="6552728" cy="4607387"/>
          </a:xfrm>
          <a:prstGeom prst="rect">
            <a:avLst/>
          </a:prstGeom>
          <a:noFill/>
          <a:ln w="9525">
            <a:noFill/>
            <a:miter lim="800000"/>
            <a:headEnd/>
            <a:tailEnd/>
          </a:ln>
          <a:effectLst/>
        </p:spPr>
      </p:pic>
      <p:sp>
        <p:nvSpPr>
          <p:cNvPr id="5" name="Text Box 18"/>
          <p:cNvSpPr txBox="1">
            <a:spLocks noChangeArrowheads="1"/>
          </p:cNvSpPr>
          <p:nvPr/>
        </p:nvSpPr>
        <p:spPr bwMode="auto">
          <a:xfrm>
            <a:off x="2809776" y="1514260"/>
            <a:ext cx="3562424" cy="369332"/>
          </a:xfrm>
          <a:prstGeom prst="rect">
            <a:avLst/>
          </a:prstGeom>
          <a:solidFill>
            <a:schemeClr val="bg1"/>
          </a:solidFill>
          <a:ln w="9525">
            <a:noFill/>
            <a:miter lim="800000"/>
            <a:headEnd/>
            <a:tailEnd/>
          </a:ln>
        </p:spPr>
        <p:txBody>
          <a:bodyPr wrap="square">
            <a:spAutoFit/>
          </a:bodyPr>
          <a:lstStyle/>
          <a:p>
            <a:pPr algn="ctr">
              <a:spcBef>
                <a:spcPct val="50000"/>
              </a:spcBef>
            </a:pPr>
            <a:r>
              <a:rPr lang="es-ES" b="1" u="sng" dirty="0" err="1" smtClean="0"/>
              <a:t>Functional</a:t>
            </a:r>
            <a:r>
              <a:rPr lang="es-ES" b="1" u="sng" dirty="0" smtClean="0"/>
              <a:t> </a:t>
            </a:r>
            <a:r>
              <a:rPr lang="es-ES" b="1" u="sng" dirty="0" err="1" smtClean="0"/>
              <a:t>food</a:t>
            </a:r>
            <a:r>
              <a:rPr lang="es-ES" b="1" u="sng" dirty="0" smtClean="0"/>
              <a:t> </a:t>
            </a:r>
            <a:r>
              <a:rPr lang="es-ES" b="1" u="sng" dirty="0" err="1" smtClean="0"/>
              <a:t>trends</a:t>
            </a:r>
            <a:r>
              <a:rPr lang="es-ES" b="1" u="sng" dirty="0" smtClean="0"/>
              <a:t> in 2014</a:t>
            </a:r>
            <a:endParaRPr lang="es-ES" b="1" u="sng" dirty="0"/>
          </a:p>
        </p:txBody>
      </p:sp>
      <p:sp>
        <p:nvSpPr>
          <p:cNvPr id="6" name="5 Rectángulo"/>
          <p:cNvSpPr/>
          <p:nvPr/>
        </p:nvSpPr>
        <p:spPr>
          <a:xfrm>
            <a:off x="1710523" y="6546610"/>
            <a:ext cx="6029829" cy="276999"/>
          </a:xfrm>
          <a:prstGeom prst="rect">
            <a:avLst/>
          </a:prstGeom>
        </p:spPr>
        <p:txBody>
          <a:bodyPr wrap="square">
            <a:spAutoFit/>
          </a:bodyPr>
          <a:lstStyle/>
          <a:p>
            <a:pPr algn="ctr"/>
            <a:r>
              <a:rPr lang="es-ES" sz="1200" b="1" dirty="0" smtClean="0"/>
              <a:t>http://www.foodmag.com.au/news/naturally-functional-foods-to-lead-the-way-in-2014</a:t>
            </a:r>
            <a:endParaRPr lang="es-ES" sz="1200" b="1" dirty="0"/>
          </a:p>
        </p:txBody>
      </p:sp>
      <p:sp>
        <p:nvSpPr>
          <p:cNvPr id="7" name="6 Flecha derecha"/>
          <p:cNvSpPr/>
          <p:nvPr/>
        </p:nvSpPr>
        <p:spPr>
          <a:xfrm>
            <a:off x="435645" y="2914311"/>
            <a:ext cx="720080"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Rectángulo"/>
          <p:cNvSpPr/>
          <p:nvPr/>
        </p:nvSpPr>
        <p:spPr>
          <a:xfrm>
            <a:off x="1259632" y="2348880"/>
            <a:ext cx="1656184" cy="13681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BACKGROUND</a:t>
            </a:r>
            <a:endParaRPr lang="es-ES" sz="2800" b="1" dirty="0">
              <a:solidFill>
                <a:srgbClr val="0070C0"/>
              </a:solidFill>
              <a:latin typeface="Trebuchet MS" pitchFamily="34" charset="0"/>
            </a:endParaRPr>
          </a:p>
        </p:txBody>
      </p:sp>
      <p:sp>
        <p:nvSpPr>
          <p:cNvPr id="3" name="Rectangle 21"/>
          <p:cNvSpPr>
            <a:spLocks noChangeArrowheads="1"/>
          </p:cNvSpPr>
          <p:nvPr/>
        </p:nvSpPr>
        <p:spPr bwMode="auto">
          <a:xfrm>
            <a:off x="5939731" y="3212355"/>
            <a:ext cx="2305050" cy="2520950"/>
          </a:xfrm>
          <a:prstGeom prst="rect">
            <a:avLst/>
          </a:prstGeom>
          <a:solidFill>
            <a:srgbClr val="FFCC99"/>
          </a:solidFill>
          <a:ln w="9525">
            <a:solidFill>
              <a:schemeClr val="tx1"/>
            </a:solidFill>
            <a:miter lim="800000"/>
            <a:headEnd/>
            <a:tailEnd/>
          </a:ln>
        </p:spPr>
        <p:txBody>
          <a:bodyPr wrap="none" anchor="ctr"/>
          <a:lstStyle/>
          <a:p>
            <a:endParaRPr lang="es-ES"/>
          </a:p>
        </p:txBody>
      </p:sp>
      <p:sp>
        <p:nvSpPr>
          <p:cNvPr id="4" name="Rectangle 19"/>
          <p:cNvSpPr>
            <a:spLocks noChangeArrowheads="1"/>
          </p:cNvSpPr>
          <p:nvPr/>
        </p:nvSpPr>
        <p:spPr bwMode="auto">
          <a:xfrm>
            <a:off x="3085406" y="3259980"/>
            <a:ext cx="2016125" cy="2617788"/>
          </a:xfrm>
          <a:prstGeom prst="rect">
            <a:avLst/>
          </a:prstGeom>
          <a:solidFill>
            <a:srgbClr val="CCFFFF"/>
          </a:solidFill>
          <a:ln w="9525">
            <a:solidFill>
              <a:schemeClr val="tx1"/>
            </a:solidFill>
            <a:miter lim="800000"/>
            <a:headEnd/>
            <a:tailEnd/>
          </a:ln>
        </p:spPr>
        <p:txBody>
          <a:bodyPr wrap="none" anchor="ctr"/>
          <a:lstStyle/>
          <a:p>
            <a:endParaRPr lang="es-ES"/>
          </a:p>
        </p:txBody>
      </p:sp>
      <p:sp>
        <p:nvSpPr>
          <p:cNvPr id="5" name="Rectangle 17"/>
          <p:cNvSpPr>
            <a:spLocks noChangeArrowheads="1"/>
          </p:cNvSpPr>
          <p:nvPr/>
        </p:nvSpPr>
        <p:spPr bwMode="auto">
          <a:xfrm>
            <a:off x="827981" y="3283793"/>
            <a:ext cx="1435100" cy="1728787"/>
          </a:xfrm>
          <a:prstGeom prst="rect">
            <a:avLst/>
          </a:prstGeom>
          <a:solidFill>
            <a:srgbClr val="FFFF99"/>
          </a:solidFill>
          <a:ln w="9525">
            <a:solidFill>
              <a:schemeClr val="tx1"/>
            </a:solidFill>
            <a:miter lim="800000"/>
            <a:headEnd/>
            <a:tailEnd/>
          </a:ln>
        </p:spPr>
        <p:txBody>
          <a:bodyPr wrap="none" anchor="ctr"/>
          <a:lstStyle/>
          <a:p>
            <a:endParaRPr lang="es-ES"/>
          </a:p>
        </p:txBody>
      </p:sp>
      <p:pic>
        <p:nvPicPr>
          <p:cNvPr id="6" name="Picture 11" descr="alimentos funcionales"/>
          <p:cNvPicPr>
            <a:picLocks noChangeAspect="1" noChangeArrowheads="1"/>
          </p:cNvPicPr>
          <p:nvPr/>
        </p:nvPicPr>
        <p:blipFill>
          <a:blip r:embed="rId3" cstate="print"/>
          <a:srcRect/>
          <a:stretch>
            <a:fillRect/>
          </a:stretch>
        </p:blipFill>
        <p:spPr bwMode="auto">
          <a:xfrm>
            <a:off x="6156325" y="1621680"/>
            <a:ext cx="828675" cy="942975"/>
          </a:xfrm>
          <a:prstGeom prst="rect">
            <a:avLst/>
          </a:prstGeom>
          <a:noFill/>
          <a:ln w="9525">
            <a:noFill/>
            <a:miter lim="800000"/>
            <a:headEnd/>
            <a:tailEnd/>
          </a:ln>
        </p:spPr>
      </p:pic>
      <p:sp>
        <p:nvSpPr>
          <p:cNvPr id="7" name="Text Box 12"/>
          <p:cNvSpPr txBox="1">
            <a:spLocks noChangeArrowheads="1"/>
          </p:cNvSpPr>
          <p:nvPr/>
        </p:nvSpPr>
        <p:spPr bwMode="auto">
          <a:xfrm>
            <a:off x="2064353" y="2053480"/>
            <a:ext cx="4105275" cy="366713"/>
          </a:xfrm>
          <a:prstGeom prst="rect">
            <a:avLst/>
          </a:prstGeom>
          <a:noFill/>
          <a:ln w="9525">
            <a:noFill/>
            <a:miter lim="800000"/>
            <a:headEnd/>
            <a:tailEnd/>
          </a:ln>
        </p:spPr>
        <p:txBody>
          <a:bodyPr>
            <a:spAutoFit/>
          </a:bodyPr>
          <a:lstStyle/>
          <a:p>
            <a:pPr algn="ctr">
              <a:spcBef>
                <a:spcPct val="50000"/>
              </a:spcBef>
            </a:pPr>
            <a:r>
              <a:rPr lang="es-ES" b="1" u="sng" dirty="0" err="1"/>
              <a:t>Functional</a:t>
            </a:r>
            <a:r>
              <a:rPr lang="es-ES" b="1" u="sng" dirty="0"/>
              <a:t> </a:t>
            </a:r>
            <a:r>
              <a:rPr lang="es-ES" b="1" u="sng" dirty="0" err="1"/>
              <a:t>foods</a:t>
            </a:r>
            <a:endParaRPr lang="es-ES" b="1" u="sng" dirty="0"/>
          </a:p>
        </p:txBody>
      </p:sp>
      <p:sp>
        <p:nvSpPr>
          <p:cNvPr id="8" name="Text Box 13"/>
          <p:cNvSpPr txBox="1">
            <a:spLocks noChangeArrowheads="1"/>
          </p:cNvSpPr>
          <p:nvPr/>
        </p:nvSpPr>
        <p:spPr bwMode="auto">
          <a:xfrm>
            <a:off x="899418" y="2774205"/>
            <a:ext cx="1223963" cy="366713"/>
          </a:xfrm>
          <a:prstGeom prst="rect">
            <a:avLst/>
          </a:prstGeom>
          <a:noFill/>
          <a:ln w="9525">
            <a:noFill/>
            <a:miter lim="800000"/>
            <a:headEnd/>
            <a:tailEnd/>
          </a:ln>
        </p:spPr>
        <p:txBody>
          <a:bodyPr>
            <a:spAutoFit/>
          </a:bodyPr>
          <a:lstStyle/>
          <a:p>
            <a:pPr algn="ctr">
              <a:spcBef>
                <a:spcPct val="50000"/>
              </a:spcBef>
            </a:pPr>
            <a:r>
              <a:rPr lang="es-ES" b="1" dirty="0" err="1">
                <a:solidFill>
                  <a:srgbClr val="0000CC"/>
                </a:solidFill>
              </a:rPr>
              <a:t>Classical</a:t>
            </a:r>
            <a:endParaRPr lang="es-ES" b="1" dirty="0">
              <a:solidFill>
                <a:srgbClr val="0000CC"/>
              </a:solidFill>
            </a:endParaRPr>
          </a:p>
        </p:txBody>
      </p:sp>
      <p:sp>
        <p:nvSpPr>
          <p:cNvPr id="9" name="Text Box 14"/>
          <p:cNvSpPr txBox="1">
            <a:spLocks noChangeArrowheads="1"/>
          </p:cNvSpPr>
          <p:nvPr/>
        </p:nvSpPr>
        <p:spPr bwMode="auto">
          <a:xfrm>
            <a:off x="2637731" y="2774205"/>
            <a:ext cx="2951162" cy="366713"/>
          </a:xfrm>
          <a:prstGeom prst="rect">
            <a:avLst/>
          </a:prstGeom>
          <a:noFill/>
          <a:ln w="9525">
            <a:noFill/>
            <a:miter lim="800000"/>
            <a:headEnd/>
            <a:tailEnd/>
          </a:ln>
        </p:spPr>
        <p:txBody>
          <a:bodyPr>
            <a:spAutoFit/>
          </a:bodyPr>
          <a:lstStyle/>
          <a:p>
            <a:pPr algn="ctr">
              <a:spcBef>
                <a:spcPct val="50000"/>
              </a:spcBef>
            </a:pPr>
            <a:r>
              <a:rPr lang="es-ES" b="1" dirty="0" err="1">
                <a:solidFill>
                  <a:srgbClr val="0000CC"/>
                </a:solidFill>
              </a:rPr>
              <a:t>Fiber</a:t>
            </a:r>
            <a:r>
              <a:rPr lang="es-ES" b="1" dirty="0">
                <a:solidFill>
                  <a:srgbClr val="0000CC"/>
                </a:solidFill>
              </a:rPr>
              <a:t> &amp; </a:t>
            </a:r>
            <a:r>
              <a:rPr lang="es-ES" b="1" dirty="0" err="1">
                <a:solidFill>
                  <a:srgbClr val="0000CC"/>
                </a:solidFill>
              </a:rPr>
              <a:t>carbohydrates</a:t>
            </a:r>
            <a:endParaRPr lang="es-ES" b="1" dirty="0">
              <a:solidFill>
                <a:srgbClr val="0000CC"/>
              </a:solidFill>
            </a:endParaRPr>
          </a:p>
        </p:txBody>
      </p:sp>
      <p:sp>
        <p:nvSpPr>
          <p:cNvPr id="10" name="Text Box 15"/>
          <p:cNvSpPr txBox="1">
            <a:spLocks noChangeArrowheads="1"/>
          </p:cNvSpPr>
          <p:nvPr/>
        </p:nvSpPr>
        <p:spPr bwMode="auto">
          <a:xfrm>
            <a:off x="6515993" y="2774205"/>
            <a:ext cx="1223963" cy="366713"/>
          </a:xfrm>
          <a:prstGeom prst="rect">
            <a:avLst/>
          </a:prstGeom>
          <a:noFill/>
          <a:ln w="9525">
            <a:noFill/>
            <a:miter lim="800000"/>
            <a:headEnd/>
            <a:tailEnd/>
          </a:ln>
        </p:spPr>
        <p:txBody>
          <a:bodyPr>
            <a:spAutoFit/>
          </a:bodyPr>
          <a:lstStyle/>
          <a:p>
            <a:pPr algn="ctr">
              <a:spcBef>
                <a:spcPct val="50000"/>
              </a:spcBef>
            </a:pPr>
            <a:r>
              <a:rPr lang="es-ES" b="1" dirty="0" err="1">
                <a:solidFill>
                  <a:srgbClr val="0000CC"/>
                </a:solidFill>
              </a:rPr>
              <a:t>Bioactive</a:t>
            </a:r>
            <a:endParaRPr lang="es-ES" b="1" dirty="0">
              <a:solidFill>
                <a:srgbClr val="0000CC"/>
              </a:solidFill>
            </a:endParaRPr>
          </a:p>
        </p:txBody>
      </p:sp>
      <p:sp>
        <p:nvSpPr>
          <p:cNvPr id="11" name="Text Box 16"/>
          <p:cNvSpPr txBox="1">
            <a:spLocks noChangeArrowheads="1"/>
          </p:cNvSpPr>
          <p:nvPr/>
        </p:nvSpPr>
        <p:spPr bwMode="auto">
          <a:xfrm>
            <a:off x="899418" y="3356818"/>
            <a:ext cx="1366838" cy="2017712"/>
          </a:xfrm>
          <a:prstGeom prst="rect">
            <a:avLst/>
          </a:prstGeom>
          <a:noFill/>
          <a:ln w="9525">
            <a:noFill/>
            <a:miter lim="800000"/>
            <a:headEnd/>
            <a:tailEnd/>
          </a:ln>
        </p:spPr>
        <p:txBody>
          <a:bodyPr>
            <a:spAutoFit/>
          </a:bodyPr>
          <a:lstStyle/>
          <a:p>
            <a:pPr algn="ctr">
              <a:spcBef>
                <a:spcPct val="50000"/>
              </a:spcBef>
            </a:pPr>
            <a:r>
              <a:rPr lang="es-ES" dirty="0" err="1"/>
              <a:t>Vitamins</a:t>
            </a:r>
            <a:endParaRPr lang="es-ES" dirty="0"/>
          </a:p>
          <a:p>
            <a:pPr algn="ctr">
              <a:spcBef>
                <a:spcPct val="50000"/>
              </a:spcBef>
            </a:pPr>
            <a:r>
              <a:rPr lang="es-ES" dirty="0" err="1"/>
              <a:t>Minerals</a:t>
            </a:r>
            <a:endParaRPr lang="es-ES" dirty="0"/>
          </a:p>
          <a:p>
            <a:pPr algn="ctr">
              <a:spcBef>
                <a:spcPct val="50000"/>
              </a:spcBef>
            </a:pPr>
            <a:r>
              <a:rPr lang="es-ES" dirty="0" err="1"/>
              <a:t>Aminoacids</a:t>
            </a:r>
            <a:endParaRPr lang="es-ES" dirty="0"/>
          </a:p>
          <a:p>
            <a:pPr algn="ctr">
              <a:spcBef>
                <a:spcPct val="50000"/>
              </a:spcBef>
            </a:pPr>
            <a:r>
              <a:rPr lang="es-ES" dirty="0" err="1"/>
              <a:t>Probiotics</a:t>
            </a:r>
            <a:endParaRPr lang="es-ES" dirty="0"/>
          </a:p>
          <a:p>
            <a:pPr algn="ctr">
              <a:spcBef>
                <a:spcPct val="50000"/>
              </a:spcBef>
            </a:pPr>
            <a:endParaRPr lang="es-ES" dirty="0"/>
          </a:p>
        </p:txBody>
      </p:sp>
      <p:sp>
        <p:nvSpPr>
          <p:cNvPr id="12" name="Text Box 18"/>
          <p:cNvSpPr txBox="1">
            <a:spLocks noChangeArrowheads="1"/>
          </p:cNvSpPr>
          <p:nvPr/>
        </p:nvSpPr>
        <p:spPr bwMode="auto">
          <a:xfrm>
            <a:off x="2844106" y="3356818"/>
            <a:ext cx="2519362" cy="2430462"/>
          </a:xfrm>
          <a:prstGeom prst="rect">
            <a:avLst/>
          </a:prstGeom>
          <a:noFill/>
          <a:ln w="9525">
            <a:noFill/>
            <a:miter lim="800000"/>
            <a:headEnd/>
            <a:tailEnd/>
          </a:ln>
        </p:spPr>
        <p:txBody>
          <a:bodyPr>
            <a:spAutoFit/>
          </a:bodyPr>
          <a:lstStyle/>
          <a:p>
            <a:pPr algn="ctr">
              <a:spcBef>
                <a:spcPct val="50000"/>
              </a:spcBef>
            </a:pPr>
            <a:r>
              <a:rPr lang="es-ES" dirty="0" err="1"/>
              <a:t>Cereals</a:t>
            </a:r>
            <a:endParaRPr lang="es-ES" dirty="0"/>
          </a:p>
          <a:p>
            <a:pPr algn="ctr">
              <a:spcBef>
                <a:spcPct val="50000"/>
              </a:spcBef>
            </a:pPr>
            <a:r>
              <a:rPr lang="es-ES" dirty="0">
                <a:sym typeface="Symbol" pitchFamily="18" charset="2"/>
              </a:rPr>
              <a:t>-</a:t>
            </a:r>
            <a:r>
              <a:rPr lang="es-ES" dirty="0" err="1">
                <a:sym typeface="Symbol" pitchFamily="18" charset="2"/>
              </a:rPr>
              <a:t>glucans</a:t>
            </a:r>
            <a:endParaRPr lang="es-ES" dirty="0">
              <a:sym typeface="Symbol" pitchFamily="18" charset="2"/>
            </a:endParaRPr>
          </a:p>
          <a:p>
            <a:pPr algn="ctr">
              <a:spcBef>
                <a:spcPct val="50000"/>
              </a:spcBef>
            </a:pPr>
            <a:r>
              <a:rPr lang="es-ES" dirty="0">
                <a:sym typeface="Symbol" pitchFamily="18" charset="2"/>
              </a:rPr>
              <a:t>Soy</a:t>
            </a:r>
          </a:p>
          <a:p>
            <a:pPr algn="ctr">
              <a:spcBef>
                <a:spcPct val="50000"/>
              </a:spcBef>
            </a:pPr>
            <a:r>
              <a:rPr lang="es-ES" dirty="0" err="1">
                <a:sym typeface="Symbol" pitchFamily="18" charset="2"/>
              </a:rPr>
              <a:t>Resistant</a:t>
            </a:r>
            <a:r>
              <a:rPr lang="es-ES" dirty="0">
                <a:sym typeface="Symbol" pitchFamily="18" charset="2"/>
              </a:rPr>
              <a:t> </a:t>
            </a:r>
            <a:r>
              <a:rPr lang="es-ES" dirty="0" err="1">
                <a:sym typeface="Symbol" pitchFamily="18" charset="2"/>
              </a:rPr>
              <a:t>starch</a:t>
            </a:r>
            <a:endParaRPr lang="es-ES" dirty="0">
              <a:sym typeface="Symbol" pitchFamily="18" charset="2"/>
            </a:endParaRPr>
          </a:p>
          <a:p>
            <a:pPr algn="ctr">
              <a:spcBef>
                <a:spcPct val="50000"/>
              </a:spcBef>
            </a:pPr>
            <a:r>
              <a:rPr lang="es-ES" dirty="0" err="1">
                <a:sym typeface="Symbol" pitchFamily="18" charset="2"/>
              </a:rPr>
              <a:t>Inulin</a:t>
            </a:r>
            <a:endParaRPr lang="es-ES" dirty="0">
              <a:sym typeface="Symbol" pitchFamily="18" charset="2"/>
            </a:endParaRPr>
          </a:p>
          <a:p>
            <a:pPr algn="ctr">
              <a:spcBef>
                <a:spcPct val="50000"/>
              </a:spcBef>
            </a:pPr>
            <a:r>
              <a:rPr lang="es-ES" dirty="0" err="1">
                <a:sym typeface="Symbol" pitchFamily="18" charset="2"/>
              </a:rPr>
              <a:t>Fruit</a:t>
            </a:r>
            <a:r>
              <a:rPr lang="es-ES" dirty="0">
                <a:sym typeface="Symbol" pitchFamily="18" charset="2"/>
              </a:rPr>
              <a:t> </a:t>
            </a:r>
            <a:r>
              <a:rPr lang="es-ES" dirty="0" err="1">
                <a:sym typeface="Symbol" pitchFamily="18" charset="2"/>
              </a:rPr>
              <a:t>fiber</a:t>
            </a:r>
            <a:endParaRPr lang="es-ES" dirty="0">
              <a:sym typeface="Symbol" pitchFamily="18" charset="2"/>
            </a:endParaRPr>
          </a:p>
        </p:txBody>
      </p:sp>
      <p:sp>
        <p:nvSpPr>
          <p:cNvPr id="13" name="Text Box 20"/>
          <p:cNvSpPr txBox="1">
            <a:spLocks noChangeArrowheads="1"/>
          </p:cNvSpPr>
          <p:nvPr/>
        </p:nvSpPr>
        <p:spPr bwMode="auto">
          <a:xfrm>
            <a:off x="6012756" y="3285380"/>
            <a:ext cx="2232025" cy="2292350"/>
          </a:xfrm>
          <a:prstGeom prst="rect">
            <a:avLst/>
          </a:prstGeom>
          <a:noFill/>
          <a:ln w="9525">
            <a:noFill/>
            <a:miter lim="800000"/>
            <a:headEnd/>
            <a:tailEnd/>
          </a:ln>
        </p:spPr>
        <p:txBody>
          <a:bodyPr>
            <a:spAutoFit/>
          </a:bodyPr>
          <a:lstStyle/>
          <a:p>
            <a:pPr algn="ctr">
              <a:spcBef>
                <a:spcPct val="50000"/>
              </a:spcBef>
            </a:pPr>
            <a:r>
              <a:rPr lang="es-ES" dirty="0"/>
              <a:t>Phytosterols</a:t>
            </a:r>
          </a:p>
          <a:p>
            <a:pPr algn="ctr">
              <a:spcBef>
                <a:spcPct val="50000"/>
              </a:spcBef>
            </a:pPr>
            <a:r>
              <a:rPr lang="es-ES" dirty="0" err="1"/>
              <a:t>Carotenoids</a:t>
            </a:r>
            <a:endParaRPr lang="es-ES" dirty="0"/>
          </a:p>
          <a:p>
            <a:pPr algn="ctr">
              <a:spcBef>
                <a:spcPct val="50000"/>
              </a:spcBef>
            </a:pPr>
            <a:r>
              <a:rPr lang="es-ES" dirty="0" err="1"/>
              <a:t>Polyphenols</a:t>
            </a:r>
            <a:endParaRPr lang="es-ES" dirty="0"/>
          </a:p>
          <a:p>
            <a:pPr algn="ctr">
              <a:spcBef>
                <a:spcPct val="50000"/>
              </a:spcBef>
            </a:pPr>
            <a:r>
              <a:rPr lang="es-ES" dirty="0" err="1"/>
              <a:t>Antioxidant</a:t>
            </a:r>
            <a:r>
              <a:rPr lang="es-ES" dirty="0"/>
              <a:t> </a:t>
            </a:r>
            <a:r>
              <a:rPr lang="es-ES" dirty="0" err="1"/>
              <a:t>extracts</a:t>
            </a:r>
            <a:r>
              <a:rPr lang="es-ES" dirty="0"/>
              <a:t> (</a:t>
            </a:r>
            <a:r>
              <a:rPr lang="es-ES" dirty="0" err="1"/>
              <a:t>cocoa</a:t>
            </a:r>
            <a:r>
              <a:rPr lang="es-ES" dirty="0"/>
              <a:t>, grape </a:t>
            </a:r>
            <a:r>
              <a:rPr lang="es-ES" dirty="0" err="1"/>
              <a:t>seed</a:t>
            </a:r>
            <a:r>
              <a:rPr lang="es-ES" dirty="0"/>
              <a:t>)</a:t>
            </a:r>
          </a:p>
          <a:p>
            <a:pPr algn="ctr">
              <a:spcBef>
                <a:spcPct val="50000"/>
              </a:spcBef>
            </a:pPr>
            <a:r>
              <a:rPr lang="el-GR" dirty="0">
                <a:latin typeface="Times New Roman" pitchFamily="18" charset="0"/>
                <a:cs typeface="Times New Roman" pitchFamily="18" charset="0"/>
              </a:rPr>
              <a:t>ω</a:t>
            </a:r>
            <a:r>
              <a:rPr lang="es-ES" dirty="0">
                <a:latin typeface="Times New Roman" pitchFamily="18" charset="0"/>
                <a:cs typeface="Times New Roman" pitchFamily="18" charset="0"/>
              </a:rPr>
              <a:t>-3 and </a:t>
            </a:r>
            <a:r>
              <a:rPr lang="el-GR" dirty="0">
                <a:latin typeface="Times New Roman" pitchFamily="18" charset="0"/>
                <a:cs typeface="Times New Roman" pitchFamily="18" charset="0"/>
              </a:rPr>
              <a:t>ω</a:t>
            </a:r>
            <a:r>
              <a:rPr lang="es-ES" dirty="0">
                <a:latin typeface="Times New Roman" pitchFamily="18" charset="0"/>
                <a:cs typeface="Times New Roman" pitchFamily="18" charset="0"/>
              </a:rPr>
              <a:t>-6</a:t>
            </a:r>
            <a:endParaRPr lang="el-GR" dirty="0">
              <a:latin typeface="Times New Roman" pitchFamily="18" charset="0"/>
              <a:cs typeface="Times New Roman" pitchFamily="18" charset="0"/>
            </a:endParaRPr>
          </a:p>
        </p:txBody>
      </p:sp>
      <p:sp>
        <p:nvSpPr>
          <p:cNvPr id="16" name="Oval 24"/>
          <p:cNvSpPr>
            <a:spLocks noChangeArrowheads="1"/>
          </p:cNvSpPr>
          <p:nvPr/>
        </p:nvSpPr>
        <p:spPr bwMode="auto">
          <a:xfrm>
            <a:off x="6372200" y="3251076"/>
            <a:ext cx="1439862" cy="457671"/>
          </a:xfrm>
          <a:prstGeom prst="ellipse">
            <a:avLst/>
          </a:prstGeom>
          <a:noFill/>
          <a:ln w="25400">
            <a:solidFill>
              <a:srgbClr val="0000FF"/>
            </a:solidFill>
            <a:round/>
            <a:headEnd/>
            <a:tailEnd/>
          </a:ln>
        </p:spPr>
        <p:txBody>
          <a:bodyPr wrap="none" anchor="ctr"/>
          <a:lstStyle/>
          <a:p>
            <a:endParaRPr lang="es-ES" b="1"/>
          </a:p>
        </p:txBody>
      </p:sp>
      <p:sp>
        <p:nvSpPr>
          <p:cNvPr id="21" name="Line 29"/>
          <p:cNvSpPr>
            <a:spLocks noChangeShapeType="1"/>
          </p:cNvSpPr>
          <p:nvPr/>
        </p:nvSpPr>
        <p:spPr bwMode="auto">
          <a:xfrm flipH="1">
            <a:off x="7163692" y="4077073"/>
            <a:ext cx="595" cy="1800696"/>
          </a:xfrm>
          <a:prstGeom prst="line">
            <a:avLst/>
          </a:prstGeom>
          <a:noFill/>
          <a:ln w="9525">
            <a:solidFill>
              <a:schemeClr val="tx1"/>
            </a:solidFill>
            <a:round/>
            <a:headEnd/>
            <a:tailEnd type="triangle" w="med" len="med"/>
          </a:ln>
        </p:spPr>
        <p:txBody>
          <a:bodyPr/>
          <a:lstStyle/>
          <a:p>
            <a:endParaRPr lang="es-ES" b="1"/>
          </a:p>
        </p:txBody>
      </p:sp>
      <p:sp>
        <p:nvSpPr>
          <p:cNvPr id="22" name="Text Box 31"/>
          <p:cNvSpPr txBox="1">
            <a:spLocks noChangeArrowheads="1"/>
          </p:cNvSpPr>
          <p:nvPr/>
        </p:nvSpPr>
        <p:spPr bwMode="auto">
          <a:xfrm>
            <a:off x="5651871" y="5827330"/>
            <a:ext cx="2880569" cy="553998"/>
          </a:xfrm>
          <a:prstGeom prst="rect">
            <a:avLst/>
          </a:prstGeom>
          <a:noFill/>
          <a:ln w="9525">
            <a:noFill/>
            <a:miter lim="800000"/>
            <a:headEnd/>
            <a:tailEnd/>
          </a:ln>
        </p:spPr>
        <p:txBody>
          <a:bodyPr wrap="square">
            <a:spAutoFit/>
          </a:bodyPr>
          <a:lstStyle/>
          <a:p>
            <a:pPr algn="ctr">
              <a:spcBef>
                <a:spcPct val="50000"/>
              </a:spcBef>
            </a:pPr>
            <a:r>
              <a:rPr lang="el-GR" sz="1200" b="1" dirty="0" smtClean="0">
                <a:solidFill>
                  <a:schemeClr val="accent2"/>
                </a:solidFill>
                <a:latin typeface="Calibri"/>
              </a:rPr>
              <a:t>β</a:t>
            </a:r>
            <a:r>
              <a:rPr lang="es-ES" sz="1200" b="1" dirty="0" smtClean="0">
                <a:solidFill>
                  <a:schemeClr val="accent2"/>
                </a:solidFill>
                <a:latin typeface="Calibri"/>
              </a:rPr>
              <a:t>-</a:t>
            </a:r>
            <a:r>
              <a:rPr lang="es-ES" sz="1200" b="1" dirty="0" err="1" smtClean="0">
                <a:solidFill>
                  <a:schemeClr val="accent2"/>
                </a:solidFill>
                <a:latin typeface="Calibri"/>
              </a:rPr>
              <a:t>sitosterol</a:t>
            </a:r>
            <a:r>
              <a:rPr lang="es-ES" sz="1200" b="1" dirty="0" smtClean="0">
                <a:solidFill>
                  <a:schemeClr val="accent2"/>
                </a:solidFill>
                <a:latin typeface="Calibri"/>
              </a:rPr>
              <a:t> , </a:t>
            </a:r>
            <a:r>
              <a:rPr lang="es-ES" sz="1200" b="1" dirty="0" err="1" smtClean="0">
                <a:solidFill>
                  <a:schemeClr val="accent2"/>
                </a:solidFill>
                <a:latin typeface="Calibri"/>
              </a:rPr>
              <a:t>campesterol</a:t>
            </a:r>
            <a:r>
              <a:rPr lang="es-ES" sz="1200" b="1" dirty="0" smtClean="0">
                <a:solidFill>
                  <a:schemeClr val="accent2"/>
                </a:solidFill>
                <a:latin typeface="Calibri"/>
              </a:rPr>
              <a:t> and stigmasterol</a:t>
            </a:r>
            <a:r>
              <a:rPr lang="es-ES" sz="1200" b="1" dirty="0" smtClean="0">
                <a:solidFill>
                  <a:schemeClr val="accent2"/>
                </a:solidFill>
              </a:rPr>
              <a:t> </a:t>
            </a:r>
          </a:p>
          <a:p>
            <a:pPr algn="ctr">
              <a:spcBef>
                <a:spcPct val="50000"/>
              </a:spcBef>
            </a:pPr>
            <a:r>
              <a:rPr lang="el-GR" sz="1200" b="1" dirty="0" smtClean="0">
                <a:solidFill>
                  <a:schemeClr val="accent2"/>
                </a:solidFill>
                <a:latin typeface="Calibri"/>
              </a:rPr>
              <a:t>β</a:t>
            </a:r>
            <a:r>
              <a:rPr lang="es-ES" sz="1200" b="1" dirty="0" smtClean="0">
                <a:solidFill>
                  <a:schemeClr val="accent2"/>
                </a:solidFill>
                <a:latin typeface="Calibri"/>
              </a:rPr>
              <a:t>-</a:t>
            </a:r>
            <a:r>
              <a:rPr lang="es-ES" sz="1200" b="1" dirty="0" err="1" smtClean="0">
                <a:solidFill>
                  <a:schemeClr val="accent2"/>
                </a:solidFill>
                <a:latin typeface="Calibri"/>
              </a:rPr>
              <a:t>cryptoxanthin</a:t>
            </a:r>
            <a:endParaRPr lang="es-ES" sz="1200" b="1" dirty="0">
              <a:solidFill>
                <a:schemeClr val="accent2"/>
              </a:solidFill>
            </a:endParaRPr>
          </a:p>
        </p:txBody>
      </p:sp>
      <p:sp>
        <p:nvSpPr>
          <p:cNvPr id="23" name="Text Box 38"/>
          <p:cNvSpPr txBox="1">
            <a:spLocks noChangeArrowheads="1"/>
          </p:cNvSpPr>
          <p:nvPr/>
        </p:nvSpPr>
        <p:spPr bwMode="auto">
          <a:xfrm>
            <a:off x="2711692" y="6381328"/>
            <a:ext cx="2808287" cy="276999"/>
          </a:xfrm>
          <a:prstGeom prst="rect">
            <a:avLst/>
          </a:prstGeom>
          <a:noFill/>
          <a:ln w="9525">
            <a:noFill/>
            <a:miter lim="800000"/>
            <a:headEnd/>
            <a:tailEnd/>
          </a:ln>
        </p:spPr>
        <p:txBody>
          <a:bodyPr>
            <a:spAutoFit/>
          </a:bodyPr>
          <a:lstStyle/>
          <a:p>
            <a:pPr algn="ctr">
              <a:spcBef>
                <a:spcPct val="50000"/>
              </a:spcBef>
            </a:pPr>
            <a:r>
              <a:rPr lang="es-ES" sz="1200" b="1" dirty="0"/>
              <a:t>Saura-Calixto et al., </a:t>
            </a:r>
            <a:r>
              <a:rPr lang="es-ES" sz="1200" b="1" dirty="0" smtClean="0"/>
              <a:t>(2005)</a:t>
            </a:r>
            <a:endParaRPr lang="es-ES" sz="1200" b="1" dirty="0"/>
          </a:p>
        </p:txBody>
      </p:sp>
      <p:sp>
        <p:nvSpPr>
          <p:cNvPr id="24" name="Oval 24"/>
          <p:cNvSpPr>
            <a:spLocks noChangeArrowheads="1"/>
          </p:cNvSpPr>
          <p:nvPr/>
        </p:nvSpPr>
        <p:spPr bwMode="auto">
          <a:xfrm>
            <a:off x="6372200" y="3638451"/>
            <a:ext cx="1439862" cy="457671"/>
          </a:xfrm>
          <a:prstGeom prst="ellipse">
            <a:avLst/>
          </a:prstGeom>
          <a:noFill/>
          <a:ln w="25400">
            <a:solidFill>
              <a:srgbClr val="0000FF"/>
            </a:solidFill>
            <a:round/>
            <a:headEnd/>
            <a:tailEnd/>
          </a:ln>
        </p:spPr>
        <p:txBody>
          <a:bodyPr wrap="none" anchor="ctr"/>
          <a:lstStyle/>
          <a:p>
            <a:endParaRPr lang="es-E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1" grpId="0" animBg="1"/>
      <p:bldP spid="22" grpId="0"/>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BACKGROUND</a:t>
            </a:r>
            <a:endParaRPr lang="es-ES" sz="2800" b="1" dirty="0">
              <a:solidFill>
                <a:srgbClr val="0070C0"/>
              </a:solidFill>
              <a:latin typeface="Trebuchet MS" pitchFamily="34" charset="0"/>
            </a:endParaRPr>
          </a:p>
        </p:txBody>
      </p:sp>
      <p:sp>
        <p:nvSpPr>
          <p:cNvPr id="3" name="2 CuadroTexto"/>
          <p:cNvSpPr txBox="1"/>
          <p:nvPr/>
        </p:nvSpPr>
        <p:spPr>
          <a:xfrm>
            <a:off x="2304127" y="1711841"/>
            <a:ext cx="4392488" cy="307777"/>
          </a:xfrm>
          <a:prstGeom prst="rect">
            <a:avLst/>
          </a:prstGeom>
          <a:noFill/>
        </p:spPr>
        <p:txBody>
          <a:bodyPr wrap="square" rtlCol="0">
            <a:spAutoFit/>
          </a:bodyPr>
          <a:lstStyle/>
          <a:p>
            <a:pPr algn="ctr"/>
            <a:r>
              <a:rPr lang="es-ES" sz="1400" b="1" u="sng" dirty="0" smtClean="0">
                <a:latin typeface="Trebuchet MS" pitchFamily="34" charset="0"/>
              </a:rPr>
              <a:t>WHY THESE COMPOUNDS?</a:t>
            </a:r>
            <a:endParaRPr lang="es-ES" sz="1400" b="1" u="sng" dirty="0">
              <a:latin typeface="Trebuchet MS" pitchFamily="34" charset="0"/>
            </a:endParaRPr>
          </a:p>
        </p:txBody>
      </p:sp>
      <p:sp>
        <p:nvSpPr>
          <p:cNvPr id="17410" name="Rectangle 2"/>
          <p:cNvSpPr>
            <a:spLocks noChangeArrowheads="1"/>
          </p:cNvSpPr>
          <p:nvPr/>
        </p:nvSpPr>
        <p:spPr bwMode="auto">
          <a:xfrm>
            <a:off x="539552" y="2149897"/>
            <a:ext cx="7920880" cy="738664"/>
          </a:xfrm>
          <a:prstGeom prst="rect">
            <a:avLst/>
          </a:prstGeom>
          <a:solidFill>
            <a:schemeClr val="accent4">
              <a:lumMod val="40000"/>
              <a:lumOff val="6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de-LI" sz="1400" b="1" i="0" u="none" strike="noStrike" cap="none" normalizeH="0" baseline="0" dirty="0" smtClean="0">
                <a:ln>
                  <a:noFill/>
                </a:ln>
                <a:solidFill>
                  <a:srgbClr val="000000"/>
                </a:solidFill>
                <a:effectLst/>
                <a:latin typeface="Arial" pitchFamily="34" charset="0"/>
                <a:ea typeface="Times New Roman" pitchFamily="18" charset="0"/>
              </a:rPr>
              <a:t>Gastrointestinal and systemic effects of a doubly modified functional beverage containing β-cryptoxanthin and phytosterols; unravelling potential mechanisms and mediators</a:t>
            </a:r>
            <a:r>
              <a:rPr kumimoji="0" lang="de-LI" sz="1400" b="1" i="0" u="none" strike="noStrike" cap="none" normalizeH="0" baseline="0" dirty="0" smtClean="0">
                <a:ln>
                  <a:noFill/>
                </a:ln>
                <a:solidFill>
                  <a:srgbClr val="000000"/>
                </a:solidFill>
                <a:effectLst/>
                <a:latin typeface="Arial Narrow" pitchFamily="34" charset="0"/>
                <a:ea typeface="Times New Roman" pitchFamily="18" charset="0"/>
              </a:rPr>
              <a:t>.</a:t>
            </a:r>
            <a:endParaRPr kumimoji="0" lang="de-LI" sz="1400" b="0" i="0" u="none" strike="noStrike" cap="none" normalizeH="0" baseline="0" dirty="0" smtClean="0">
              <a:ln>
                <a:noFill/>
              </a:ln>
              <a:solidFill>
                <a:schemeClr val="tx1"/>
              </a:solidFill>
              <a:effectLst/>
              <a:latin typeface="Arial" pitchFamily="34" charset="0"/>
            </a:endParaRPr>
          </a:p>
        </p:txBody>
      </p:sp>
      <p:sp>
        <p:nvSpPr>
          <p:cNvPr id="6" name="5 Rectángulo"/>
          <p:cNvSpPr/>
          <p:nvPr/>
        </p:nvSpPr>
        <p:spPr>
          <a:xfrm>
            <a:off x="1259632" y="3140968"/>
            <a:ext cx="4053674" cy="307777"/>
          </a:xfrm>
          <a:prstGeom prst="rect">
            <a:avLst/>
          </a:prstGeom>
        </p:spPr>
        <p:txBody>
          <a:bodyPr wrap="none">
            <a:spAutoFit/>
          </a:bodyPr>
          <a:lstStyle/>
          <a:p>
            <a:r>
              <a:rPr lang="en-US" sz="1400" dirty="0" smtClean="0"/>
              <a:t>National Research Project (AGL2012-39503-C02-01)</a:t>
            </a:r>
            <a:endParaRPr lang="es-ES" sz="1400" dirty="0"/>
          </a:p>
        </p:txBody>
      </p:sp>
      <p:sp>
        <p:nvSpPr>
          <p:cNvPr id="17412" name="AutoShape 4" descr="data:image/jpeg;base64,/9j/4AAQSkZJRgABAQAAAQABAAD/2wCEAAkGBxQQEhUSEhQUFhISFRgXFRQWGBcdGBYYGBkYGBgeFB8dHyggGBwlHx0UJTIhJykrLi4vGB8zRDMuNygtLisBCgoKDg0OGxAQGy4kICUwMzg2MiwvLCwtLTc0LSw0LDAyMiwsLC0vNCwsLCwsLCwvNCwsNCwsLCw0LCwsLiwsLP/AABEIAHMBtQMBEQACEQEDEQH/xAAcAAEAAgIDAQAAAAAAAAAAAAAABAUDBgIHCAH/xABIEAACAQMCAwQIAwQFCQkAAAABAgMABBESIQUTMQYiQVEUMjNhcXKBsQdCkSNSobJTYpKz0RYXJDQ1Q4KT0hUlRGNzosLh8f/EABsBAQACAwEBAAAAAAAAAAAAAAACAwEEBQYH/8QAQBEAAgECAwUFBQYEBQQDAAAAAAECAxEEEiEFMUFRcRMyYYGxIjORocE0QlJy0fAGFLLhFSM1YoIWQ+LxJKKz/9oADAMBAAIRAxEAPwDp7WfM/rXq7GsNZ8z+tLAlcMc81dz4+PuNaG0/ss/L1R1dh/bqfn/Sy/1nzNeSPoVkNZ8zQWRuv4YHMs3yL/NXE233IdTkbW7sep2FXnDhigFAKAUAoBQCgFAKAUAoBQCgFAKAUAoBQCgFAKAUAoBQHKL1h8R96spe8j1XqYluZm4j7V/mNbO0vtdTqQo+7RHrSLBQCgFAKAUAoBQCgFAKAUAoBQCgFAKAUAoBQCgFAeXa+9nmhQEvhftV+v2NaG1Pss/L1R1th/b6fn/Sy+ryJ9DFAbt+F/tZvkX+auHtvuQ6nI2v3Y9TsOvOnCFAKAUAoBQCgFAKAUAoBQCgFAKAUAoBQCgFAKAUAoBQCgOcXrL8R96so+8j1XqYluZl4h7V/mNbO0ftdTqQo+7RHrSLBQCgFAKAUAoBQCgFAKAUAoBQCgFAKAUAoBQCgFAeXa+9nmhQEvhftV+v2NaG1Pss/L1R1th/b6fn/Sy+ryJ9DFAbt+F/tZvkX+auHtvuQ6nI2v3Y9TsOvOnCFAKAUAoD4TjrWYxc3aKuw2lvKjtFfhICyEnvKCUPTfx2O3h8SK6eA2fUq1cs1ZW8H9UviymrVUY3RZR3CkAZwxA7pIyNvH31qTwlVN+zu/e7eTU48zNWsTFAKAUAoBQCgFAKAUAoBQCgFAKAUAoDnD6y/EferKPvI9V6mJbmZeIe1f5jWztH7XU6kKPu10I9aRYKAUAoBQCgFAKAUAoBQCgFAKAUAoBQCgFAKAUAoDy7X3s80W3D+BvNa3N0M6bYx5GOutiD+mxrn4jaNOji6OGlvqZvkr/PcWxptxcuQ7K8Oa6uo4Y9Id9WNRwNkZjnAPgDVO3MRHD4CpVnuVt35kjc2TVjSxcJy3K/ozsT/Nxd/vQf2m/6a+ef9QYXlL4L9T2n+L0OT+H9x/m4u/3oP7Tf9NP+oMLyl8F+o/xehyfw/ubB2P7MTWLyNKYyHUAaCTuDnfIFaGP2lRxcVGmnpz/9mjjsbTxCShfTmbRXMOaKAUAoCpvOIqGcNKsUcWAzEjJZhkBc7dPcf4V0KdFxjFQhmlLzS/fF/txjGVSVo/Ip5e0Nrq1GVpIUB1DBOXONIIwNQxq936V0HhcXKjlcbSb8FpbTd5ln8nUVVRa37vqQH7SQXjiMRCMDUeYxUHZGwMAHxx4+FXYfZs8PJSqTuvlu5snjcHOjTzPnwMnD+2FqQIpYdAG2oBWBI8dsEfEZrXqbIxCXaQlfw3P9C97PnkUlbd5lhZcbg2R7lkkHTJGNOe5qJUjOnGd81nE0cUrSULqyvonrx8TTp4WpKGdJ24F5w+6Ll0YgtGR3h0YEBgR9D0rlV6cciqRVr71y/dv2tFCLd8rJtapMUAoBQCgFAKAUAoBQCgFAKAUAoDnD6y/EferKPvY9V6oxLczLxD2r/Ma2No/a6nVkKPu49CPWmWCgFAKAUAoBQCgFAKAUAoBQCgFAKAUAoBQCgFAKA8zcPuzDIsgSN9P5JUDow8mB/wD2vumIoKvTdNycb8Ytpro1/wCjzkZZXc9D9mEt5bOPFvDCt2mtrcBcPkb7YGsYwenQiviu1ZYujjZ/5spuk7Ket158NdOp2KeVwWlr8Drbs3xITcbhVLaG2SJ5kEcaKGyIpAeYwHeO3wH8T7nauElQ2BVlOrKq5KDzSba1lHcnuXz9DTpTzV0rW3+h3TXyo6YoDDc9BWxh97JRI9bRIUAoADQGl9u+AmUidc4GzaVyVAHrHxPlt7q7uzNoZPYdt3HS/Lw/suZfhazoSbik78/356mmW9vpXGNWoAtsenXT0yrZxv09+N67VaonJPNu5cHz5NG1iMRnmnmtbdbnxfJr58DLb2xTdV0kjdsklTk7L5gjT5+O/TFVatTna8r+Gln4+BVXxMamkpXtwtZPx4W1v8vE4Pab6uWAcnIBJVfV0nH5jnVkfDp4yVeOTKpv5a+Hh1ZJYpZMiqP4avfdeHCz6+Bxaw5rjGQznBUKSS3XIAGApPTfP3qca6pUt6aXjbTz4oup4vsqdlaVt2ttOWu99F+h2f2W4UbaAK3rNgkHGVyOjY2JHu/j1ry2Oxfbzdt1+HHx1+XU5k3mm5vey4rRMCgFAKAUAoBQCgFAKAUAoBQCgFAc4fWX5h96soe9h1XqjEu6zLxD2r/Ma2No/a6n5mQo+7XQj1plgoBQCgFAKAUAoBQCgFAKAUAoBQCgFAKAUAoBQCgPLtfezzRPu+MzyyLK0ja4wBGVOnlquyiMD1QPdWpRwGHpUpUowWWV731zN72777+JN1JN3Nj/AA7vGn4xDLJgvI0jMQAMtyZMnA2yTufeTXC/iWhChsOrSp92Kilxss8bLy3LwL8NJyrJvx9Dv6vjR1xQGG56CtjD72SiR62iQoCi7YSSLCOVIUbV0GcuPFQR6vnn3VvYDs+0eeN1b4ePiM2VPS5Tdi5ZuaRJK+jScRvltTHfIOcLgD65rb2h2Tp+xFX5rSy+phTvo0vLzL/ivaS3tX5crEMVDYCk7HI8Pga08Ps+viI56a06mxSw9SorwV/gaNxzisDM7W7ppffSyOMHG+MDYZz4+NdzC4OtFJVY7uTX1D2dWf3dOq/Upo72WUrF+ybUwCrhsam2/N08K6McLG91mv1X0L4YKNCLnJSVlwa/U2FOBXx06kiwvTvDYe7BrEsDo7ZvijnVKuAeqzX8jaOz3DzCWeTSZDgdzGFHU+WCcj9BXJxWzMXV0jHTqvoURxFJF9HJnz2864uKwlXDSUKqs2r8y+FSM1eJ13f8Qu+cSkxYKSEcKAuk46g7+X9muzShhOzWaHVXZnOvw/N+H78zf7FsxoS2slR38Y1bdceFcCp33ZW8CRnqAFAVE3aKMO8caTTNGdMhhjLKjeTNsNQ8hkityOCm4qUnGKe7M7X8uXjuK3VV7LXoZbjjsMcKzuWVHOlVKOJGYkjSqY1Fsg7Y8PKoQwdWdR04pNrfqrJc77rGXUildmK07RRPIsTpNC8nsxNGUD+5DuCf6uc+6p1MDUjBzi1JLfld7dePnuMKqm7PTqY7jtRBG0iuJQsLiOSXlsY0YhT3mHQYZd/fUobPqzjFxteSuldXfl5GHVim78CTecbiiMwct/o0SyyYGe42rGnzPdbaqqeEqVMmX7zsuqt+pJ1Er+Bi/wAoECSSPFcIkUZkZniKjSvXT5n3e41P+SlmjCMott20dzHaKzbTMvDuNxzuYgJEkCa9EqMhKE41LnZhkgbdMioVsJOlHO7NXtdO+vLwMxqKTsc+EcYiuw5hbPLco4OxVlONx9j41jEYWph2lUW9XXiZhNS3HCTjkKxySu2mOGRo3JB9dSBhQMlskjAG5rKwlWU404q7krrp9PEx2kbN8iNF2niLIsiTw80hY2miZEZj0GropPgGxmrZbPqZW4uMrb8rTa8uPlcwqqvrddS7rRLDnD6y/MPvVtD3sOq9UYl3WZeIe1f5jV+0ftdT8zIUfdroR60ywUBV8N7QQXETzI+EiLCTXsY9PXX5DG4PiK2q2CrUaipyWr3W1vfkQjUjJXR84b2ghuBAY9eLnmcvK49kcNq3291ZrYKrRc1K3sWv57jEakZWtxMvAeNQ30QmgbKk4IOzKfJh4HofgQahisLVwtTs6i1+T6GYTU1dGKDtDC4jbLBZopJVLDACRFQ5bfb1hU5YKrFyX4Wl5vd6GFUi7HGDjwdSwt7rGAygxYLqxABTve8HBwceFZng3GWVzj8d3XT0uvEKpdbmfLDtCszFVhuBpYozNGAqMoyQx1bf/dZq4KVNXc46q6s9X8hGqpbkxw/tCk6iRYbgRshkEjIApUDV11eI6UrYKVKWVyje9rJ6+gjVUlezOXCu0EVwyKqyo0kfNjEiaeYm3eQ7g+su2c7io18FUopttNJ2dnez5P4CFVSD9oYFh5xLaTI0SqFJd5EdkKoq5LHKt9BnaiwVV1OzVr2T36JNJ3be7eO1ja4tOPo8ixOk0Mj50LMmnXjc6CCVJxvpzn3UqYOcYOcWpJb8rvbrufnuCqJuz06ltWoWCgFAKAUAoBQCgFAKA8xQWzSMqKpLOQqjzLHA/iRX3epVhTi5yei1flvPOKLbsXfbfgHoN28CglAqMh3OQyjP/uDfpXL2HtNbQwUa8tHdp+Fn+liytTyTsS/wt/2pbfGT+5krU/iz/SK3/H+uJPCe9Xn6HoWvip2BQGG56CtjD72SiR62iQoCFxezWaPS3TIORjI+GRtXR2VTVXExg3o7+hTXllhchcG4UkMjFSSdON8bdOm1dHbWFjQpxytu749CrDVHNu5pP4mf62v/AKK/zPW3sL7M/wAz9Eem2b7p9foiDBw0hNOk94JndcjJOrTtttilTGJzzX3Xtv5aX8znVcVnqZ77r20fl8yHw2IpdxKRjEybe7UMfwxXWoTU4xkuJ0q1TtMFKX+1+jOyuITvGzEltBxpK6e57iCN8/Y9a34xzKy3nk6FKNVWXe8b6/DkV/DkLF3DtrbSpkBOMswG/v8AKpThCMk+JtYqFKm4K17J38dP1NptRjI8sfavE/xD9oj+X6srwncfUorzgMbMzZYamOw0gDJ8Nq6mB2fCrh4TlJ3aRTVrOM2kbDCoCgDoAPtXjW23dnQOdAKA0zgXFY7S19Emmit7uEsGM/quS5bmLll5isDnIPX4V2sVh54iv28IOcJW7u9ad3c7NdDWpzUI5W7NczDFxN3FlxC4AMUfpKyOitpj1nRHLpySF0qQWycB89DU5YeMXWwtLvPK0m1d21cb6a3e7wMKbeWct2v9mTO0HFIb1Y7a1dZpmmicNGdQhWORXZ3YbJsCBvk5xVOEw9XDSlVrpxik1rpmumkkuOvkSqTjO0Y6v0KPikseviCSXgizcFhakIRNiKEgMo/aMGI04UjOPjW/QjUy0JRpZvZ72vs+1Lj3VbfqiqVryvLju57vMk8XmaROIO6aHfhluzR/uMROSv0O1VYeMYSoRi7pVZa8+7qSk21JvkvqZ7++R7K7Vb9bk+iSHljkZUBev7MA+IG/nVdKlOOKpN0cntrX2tdfHQy5Jwl7V9PAl8Oia2vInuZDKLiERW8pCqI22domVQBlsAhup0kfGqtKNbDSjRjlyu8lvvwUrvXS9mvG5KKcZpyd77v0InA+HSejJdWuPSY5LkMhOFuIxczHlv5H91vA+4mrcVXh2zoVu41HXjF5I6r6rivEjCLy5o79fPVka2uOZEl2I5DDDxKWWWPSdaKVKainUlGYEgb7Hyq2cMlR0G0pSpJJ30et7X/3JaEU7rPbS5adpeN295bPbW0iXE9wumNIzqKkkYd8ezVdmycdPOtXBYSvh68a1aLhGOrb08lzvusiypOM45Y6tm2RjAAJyQACfOuQ3d6GwZYfWX5h96soe9h1XqiMu6zLf+0f5jV+0PtVT8zI0fdroR60ywCgNQ7P9m45obeWQOGTVrTosoWV2jEy/mCthh/ga7GLx1SnUqQhaz3PivZSdnwutGa9OknFN/vUxdnIWDWOVYYk4hnIO2qViufLPh51PGSi1Ws+FP0Rimn7Pn6nzgPDZIbS1uoFPPSBFngO3PRR0Oekq76T/wAJ2OzFV6dTEVKFV+y5Oz/C/wBHxXmIQaipR32+Jj4JEQLEvG5UWd3rTSc7tEdJHmRnbxqeJkr1lGSvnhZ38Ja+XMxBaRuuD+hZdl5dMrQwPLJZrEGXmo4ML5wI1ZwGcacnByVx13rVx0b01UqJKpf7rXtLnZNpa8dzJ0nrZbvQmdn0IF3kEZupiMjqCFwR5iqcW03St+CP1JU/vdWa/wBk3AtY4zcXLSejMpt3jARSIzkA8oHbwyx+tdHHpvESmoRSzd5PV6/me/oVUu6ld7t37Rz7OWclsbGaUySpJbRwrqG9o7qrYwoHcbAXLDKlVydzUcZVhXVanTSi1JvT76TfO+qvey0d3oKcXHK3rp8D5YwvCtvcmN3SC4vhIiqS6rNM+mRV6tjHhvh8ilWUKjqUVJJyjTs29HaKvG/C/jpdBJq0rbm/UseJXgvngit1dhHcRzSSsjokaxnUQCwGXb1cDwY5rWo0nhYznVaV4tJXTbb6X0W+75KxOUs7SjzNorll4oBQCgFAKAUAoBQCgOpvwf47OsrQNIPQ443lk5h2iAwMoSe5kkZHTr4719C/jPZuGnQVeMP85yUVl3y8GuOi047tbaHHwlSV7N6Gw/iL2tY2KTcPmUxSSGKWRM60OkkAeKZwfDO4xXE/hrYcI4+VLaFNqcY5op9166vlK2nG2+5fiK3sXgzQPwtP/elt8ZP7mSvY/wAWf6RW/wCP9cTUwvvV5+h6Fr4qdgUBhuegrYw+9koketokKA03tD2wZJWt7eEvIhwSQTuP3VXcj35Fel2PgJQlHEt9F1RtxwMKlLNVlli/3x0IEXE+KZLLAOm40fDwJz5V09pQoVIxWJdlfTgYo0NnxbUJtv8Afga12jvZ7iYG4j0ShQunSy5AJwcH4n3VnBUqNGk1SleN770/Q6+GjTpweWV1v+SLa2yqKjPh2UaQQMghRnb82DvXNlFSm6sad4RftWvZ3k7a8LrTyueYryXaSSlvbt/bnzKPm8q6DuDhJg5A6lQ+dvpXawSz04ZFfRbtep3XUpvBZcyV42u3ZXt4nYUXELadTOmXOVUqQe62+nWPAfqD4b1vwk3ojzbpV6L7N6J66NarwZ94cG1ctjpV8NjB3xvgZ6dDv7vhV9Rpq/I2MVKEo51q46b1u56b/A4ce4peRyiO1i1goGLaGODkjGc6R0Fec2nhsJOop15203XS4vzLtmUqMqTlUlbX6Ip5uMcSj3kgBXOT3CfH+qdq38LaNGKpaxtp0LpYTZ1STXaNPrb1RsnZXtKt6GXQUkjA1DqpHTY+fuP8a8bj9nPC2aldP4ksRhnRtrdM2CucawFAa3acbuJ4+ctmrx5bAEy8w6GKnSrKBnY7aq6dTCUaU+zdWz0+67aq+9N+hTGpKSvl+Zmn7SaltjbR803bOqh25ekxozOH7pwRpYEeYqEcDldRVpZcltyve7SVtVzTMuruyq9y14czlP2saxNk91G1DHgc6Rv9K1KygpexJyXNq31ZON7aqxU8P4vPO7mO2j5cc7wmQzYb9m5RmC6PdnGa26uGo0opTqO7inbLpqrpXuQjOUnouPM58M4xJcvlLcejGR4+aZBrBjZlJaPTsuoH82dwcVGvhadGNpT9uydraa2e+++3hbxEZuT0WhCs+07MiTPbBbeWYwiRZFZg3MaIF00julh4E9RV9TARUpU41LzSvZqy3X0d3rZkY1Xa7WhPg7QI949npPcXIk/K0ihWdBt6yq8Z+p8q15YKUcMsRffw4papPzaa/wDZNVE55CPe8XR7o2LmWE9wpLG2kOzKW0Zx3W8QPzaT8DZTw040FiY2lvumr2V9/jy8L+ZGU05ZHoTrG60Tm077lIFmMrkFmLySKQwAA/L4YG+MbVRVp5qXb6K8mrLcrJPm+ZOLtLL4GHhXHo5rme3VNJi3V9sTaTpkK/I/dPxqyvg506EKrd78Pw8V8VqjEKicnH9suq0Sw5w+svzD71bQ97DqvVEZd1mW/wDaP8xq/aH2qp+ZkaPu10I9aZYKA1uy47dSx88WitEdRASfMpCsVOFZACdjtqrpVMHh4T7J1WpeMdN3NNv5FMak2s2X5mWbtC8jQLaRpMLiF5gzyGMBVKDwRjnvjbbGDUY4KMIzdeTjlaWivq7+K5GXUbayq9y3EziIvIoV1QsyK2oAgE4DYGfjitPJF1MsHdX32t8rssu7XZVcJ4zNJEtxPDFFbtFzdYmZmC6dQ1KY1HTrvW3iMLShUdKnJyne1stuNt+Z+hXGcmszVl1/sfIeMXUqiWOzBhYZUPMFmZfA6NJVc+RYdfCsyw2Gg8k6vteEbxXne/wQU5tXUdOupkueMStK8NrCJWixzXeTlxozDUEBCsWbGCQBgZG9QhhaapqpWnlUtySu3470kvMy5tu0VcwSdpmSK4MkJW4tUDtCXBDhs6WjcDvKSGGcAgjcCrFgFKpTUZ3hN2Ttu5prmv2yLq2TutUSJe0SehyXcaluUjlo2OlldPWR+ulgdjVccDL+ZjQk7Xa13qz3Nc0S7VZHJC74zIZTBbQiWRFVpWd9EceoZUFtLEsRvgDpjzpTwsFTVStLKnusrt236XWnjcObvaKuYJe0jRx3HOh0XFtCZjFrykiAHBjfG4yMHK5B8KnHAqc6fZyvGbte2qfJr579eZh1bJ3WqMV12xjS154RjL3l9G6SCRF1OrfuhV7xbppwd8ip09l1JV+yb9n8XCzdk11eluehh10o5uPImWN7zrojDDl20TgBzpPPL5yuNyNAAJz1PTJzTVpdnQT01k1u19m3Hz3epKMry8vUcC7QLdSTIFK8pu4T/vY8sgkX3a0kH0B8aYrBSoQhJu99/g99vg0xCopNoua0iwUAoBQCgFAKA8wpMwVkDEK+NSg7Np3GrzxX3h04uSk1qt3hfeebu7WCTMqsoYhXxqUHZsHIyPHBo4RlJSa1W7w5i73Gz/hb/tS2+Mn9zJXA/iz/AEit/wAf64mxhPerz9D0LXxQ7AoDDc9BWxh97JRI9bRIUBQ8R4TDHcC+aTlkDDgkBG7pUE+/GP0Feh2JjZ9pHDtaa68tBWnOVB0Yq/Lnv4FHcdoDPdQx2ZdsSAyEDusmVDZz4Yzua7W1OxnQl2ltE7X520sW4TASoU5VK9ldaLjchfiNbMblHBHqog885c5rlbGrRVCVNrm/Q3MFXjGEqbV978rGuXAlBdi+TAQM/McbbV1KVWmoKlFWjU3rnbVXMxpYSpOm+z1d7eHMwwrzCykEysepPTGc52rvYGX8vRjXi0oK6krXfDLx8/jzPObatVrKil92Ljy4t/Hd8C07O8WW3uC6o5RkwUXBO2CDjboRVOMUqDi60k5NavzeX5foX4Gn/NYSUI6KM9L8PZ9pbuevU2Y9qI+ZzPR59eNP5d/iM79etaX87St3tPIuWzamTL2kbb97/QtLPi7XVrcSW6usi6lUHGrWFB28PH+Fed2tKnPG0nPu2V+l2XUsK8PJRqNNOz05FXwHtPG0axTOVnUgMZNtRDbnPgfccV6Wi4Rgox0S3cinH7NrRm6kFeL5F92a4Glmh0MXaTDM7YydtsY8Ovn1NeDxmMniZLMrW4G1WrOq03pbkXFaZSfRWAaj2e4i9tbiI2t00qtJ3RHhTqkdh32IUDBG9djF0IVqzmqkVFpcfBcFdmvTk4xtZ3IN3wR40tOckr/6RcTXAt+ZlDMkhAQoQ2AzKMgjO/ga2KeLjOVXs2l7MVHNbXK1vvpuTZF02lG/N3sbVwEIIsRrOqhjtPzNedj1kJYj61ycVndS83Fv/ba3ysi+FraX8zWODWSRyyGWG95hvJnUp6QIirSkoSFYIRjBORuOtdTE1ZTpxUJQtkitcubu6rVXKIJJu6e/xtvJaRn0yOS3guIZGlIuwVxBJGA3eJzoZyQpVl72+9UuS/lpRqzjJW9n8SemnNLfdPTkS++nFNc+Rg4DwNYbUXEsMrzxPPIkLNIRrEshj0RE6FYjSQceOffU8Vi5VK/ZQmlFqKbst2VXvK1+fHwMU6aUMzWupwfs1dRW6SibXcQubrlCNBrmbJkTX6xDBnX9PKprH4edZwcLRkst7vRcHbdpZP4mOymo3vqtS0Thi3Mt2JY3EU6W5UkFWBVGOVP5XU4+BrUeIdCnSySWaLl48V8n80WZMzldaOxWRC9gmuHeMyypaRwwSqNp25shRmx6rDWNQ/qk9DW1L+Vq0qcYyypzbaf3dFdeO72ett5BdpFttX0+Jybs7NZpBLHK0xszkRCNQzpIcTjI7zkglsHqVHjWFjqWIlOEo5c/G7smu74Ll0Y7KUEmne37ZugriGyc4PWX5h96tw/vofmXqiMu6zJf+0f5j96u2h9qqfmZGl7tdDBWoWAUBqnBLi6gt1gWzkMi6wHeSERbuzAsQ5fG46LmutiYYerWdV1VZ20Slm3LwS+diiDnGOXL6EO47PtC1opgkukhglRzGyIeZI8b6u867Eh9s+VXQxqqqq1NU3KSaum9EmraJ+BF07ZdL2RtEEebbSsbR5jYCJiCy7EAEhiD+p61y5StXu5X1Wq3ei9C9L2dxrHA+CBrf0aS0ngd7UwyTl0ZclAraQJW6ncd39K6mKxbVbto1YySldRs09+n3V6lEKfs5XG2n74lrb8Su40Eb2TvKoC645IhC5AxqyzB1B640kj31qToYacnONVKL4NSzLw0Vn8fgTU5pWcdfkAk9nNOyQNPDcuJf2bIJI5NCowIdlDKdKkEHI32peliKcFKeWUVbVOzV21uT111HtQbsrpkK/4XcXCXUzx6JJoFhhgDKWCqxYmRgdOpiegOAB1OavpYijRlSpxldRk25WdrtW0W+yt58iMoSkpNrhuOfbDgUrxzSWgHMniMc0RIAmBGlWGdhIvgfEbHwxHZ2MpxnCNfdF3T/DzXR8uD1M1qbabjvZKaGa0nlljhaeK50M6oyCSOREEewcqGQhV8cg58DtUpUsRSjCUsso3tdOzTd+CbTTfK1jNpRk2ldMhcT4ZcXSXUzRct3s5LeCDUpc6+8xkIOkEkIAATgDrvV9CvRoSp04yulNSlKztpppx0V76EZRlK7a4WRZcU4IjRTyJEpupbVodW2pu4QFyduuBn3DyFa1DFyjUhCUvYU0/DfvJzppptLWxXzWFyjTGJCHltLWBGyuFcGUSMd/yBg3v8KvjWoSUFN6Kc5Na6rSy/5NWIuMle3JH2Ls29o9vLDLLMIMQmNxCMQPgNpKqpJUhG3J9U+JpLHQxEakKkVHNrdZu8t29vfqtOYVJwaad7dNxtdckvFAKAUAoBQCgPLtfezzRecB7PtdW95OP/AAkSuPIktlv0RZD8cVysftOOExGHoy/7kmvlp/8AZxXxLqdLNGT5E/8ACz/alt8ZP7mStL+LP9Irf8f64k8J71efoeha+KHYFAYbnoK2MPvZKJHraJCgNN4t2eNzfOZzIYdCtFg938qup/d33wOu9ep2PXhkhSja7bvz3Np/Q2JYyVDD/wCXbN8y+4PYRwFkiQKuB06np1PU/WpfxEkqVO3N+hzaNepWm5VHdmrfiD7VPmj/APlWjsjdLo/odHDd6f5X6GtXnq3XzR/zV1KPeodJehs4fvUPP6mO+tcyOVOnTEHPvON/hWxg8bOjSUd6lK3Brfpo+RrKjRrUoKtHN7TSd2mt3Fa+R8trTC9H76A6ug8dj5j9aYjFyq1HOck2n++j5bkbkFToJQp5Uou1vhrrx8Xx4kpc6tShjqcdDkAYAz8duvketaslli4TaVl58/348CinWpVaN4yTVn56v99dbG4fhv7CbqP27bHr6qda5O2/ew/KvVmcd34/lX1JvG+BQXGTInf1Y1rs3XHXx+ua9Ns2KeDpflRx446vh6j7OWl929GLsVw17cTqS/K5mIg/kuQzAeGT+uK8ptPExr9nLTNbW3juXkdXE1VUyvS9tbGy1yzVFAKAUAoBQCgFAKAUAoBQCgOcHrL8w+4q3D++h+ZeqIz7rMl97R/mP3q7aH2qp+Z+pGl3F0MFahYfGG2xx7/KiBrMfGrlpBZ6ALtWBkl0nkiDO0q77lvVCZ2bV4DfqPC0FD+Yv/lvcr+1m/C+m9vlbiyjPK+Tj8rcy347xE20WpV1yO6RxpnAZ3OldR8B4k+QNaeFoKtUs3ZJNt+C3/2LJyyow2lteBlMk8DqT30ELLgf+W3MJ294OfdU6k8K4tQhJPg8yfxVvQwlO+rXwINhd3d4nPhkhhhYnkq0ZkZ1BIDSHWunVgkKOgxvV9WnhsNLsqkXKS32dknyWjvbm+JGLnNZk7Ii3faO55aCOKP0pbv0eaIk6W0o0h5TeGpdJUnpqwaup4Ghnlmk8jhmT4rW2q8He/yIurKystb2OT9rDNLALZcwtNHHO7ggqzg/slH9IMEt+7sPHbC2aqcJus/aSbilxS+90fDmO2u1l3cf0I0HaaXUDzrdy120HooX9toExj1AhychRqOVxgGrZ4CnlaySXsKWa/s3y3tu4vTeYVV33rfu47yTwXjUk7ENd2ytzZkFvoHMwjuq/wC8yThQ3q1VicLClG6pSatF5r6apN/d8bbzMKjk+8un7ZlilvTdPb+kQ9yGOXV6Od9bSLjHN8NHX31CUcKqCq5HrJq2bkk/w+JlOpmy3Xw/uSra5uJzOEljj5Nw0YJi1ZQIjD843yTvVU4UKSg5RbzRT321u/B8iScpXs9zKpOMXa8Oa/aSJibfmLGIiNLErjJ1nUANQxgdfdW28LhnjVhlFr2rXzcNfAhnn2ee/DkXI4vypLpLggLAomRgMZgK7582V1cfVfOtL+W7SFOVLfLR/m/Rpp/Esz2bUuHoQI+M3K6RKEVzYzXLLp9R1ZdC9dwobB8yM7VsPC0Hdwu12kY35qzu/Nq6IZ5ceTZyF1epbrdF4Jl5QleERMjFSoZhG2sjUBnGRg48Kx2eElWdG0ou9k7prfZXVlp5mb1FHNoz7x7tI0XJaBQ6cv0mc75W27oJX+sdRI90bVjC4CM8yquzvlj4y/TSz6oxUq2tbq+hJ4xezc+2hgkjQTpM5dk17RiMrp7y9dRqrD0qXY1KlVN5XFWTtvvfg+RKcpZko8bnKzvpo7hba5Mb81HeGWNSueXp1rIpZsEBgQQcHfYYpUo0p0XWo3Vmk03ffezTsuW4ypSUssi6rRLBQCgPMlndvC6yRsVdDlWHgfrsR7jX3atRp1qbp1FeL3o85GTi7o9CdluPK9rbPdGGKa6B0oMLzNyAQD5jB/4gPHFfF9r7MnTxlaOFU5wpb3q8vNX8H56X4XOvSqJwWbRs6/btPIONJ6ViOG1kmUIinAGiRVY43YnK7+/wr2E9k0l/D8nh7ylUjB3k9e9Ftckly8OLKqCqVsUqaWuvozsD/Luy/pW/5b/4V4X/AATG/h+a/U7n+GYn8PzQ/wAu7L+lb/lv/hT/AATG/h+a/Uf4Zifw/NEqw7QwXZKwuWKDJyrDY7eIqMsBXw2tVWv4plVXC1aOs1a5NqJSKAgcavhCgJGSWAA8/E10NmVeyxCqWva/zViqtHNDKQeDcXEspUqVLLtnxxjbp5ZP0robXxf8zTjZWs+ZVQpZG9Si/EOMh4m8GZMfEFs/cfrVex3dTXg/odHDd6X5X6Gr3nq3XzR/zV1aPeodJehs4fvUPP6kyK2aWZ409Z4MD9Kxh6bnGCX42/gavaKnQhN8J/oV6vhA4GSF0ED8mCd3H8cH31c4t1HBu2t9ePgvRnTcc1Rwb0bv18F9TNqBcg+rGwbWenQbHwzvt9KqaahfjJWtx69OZTlcKat95WsvXpzN3/DqAras5GBLKzKPdgL9wf0ri7amniFFfdSRRjmnVtySR9ue0AyQEJAY4OeoBz5V18JtHsaEKbjuXM4lShmk3c2O1lDorDoQCK8lKLi7M30ZawBQCgFAKAUAoBQCgFAKAUAoDJb+svzD7ircP76H5l6ojPus53/tH+Y/ersf9qqfmfqRpdxdDBWoWCgK2Ph7C8e4yNL28cQG+co8jE+WMMP0rZddPDKlxUm/ikvoQy+3m8DJxrhvpMWjUUYMrxyAAlHQhlODsd+o8QTUcNX7GpmtdaprmnvRmccysR7X03UokNqEBGtk5pZwOulTgIT8Wqyf8pleTPfhe1l5rf8ABEV2l9bES04bdWoMVs0DQZJiEusNCCSdPdyJFBO3qnG2auqV8PXfaVlJS45bWl467nz3kVGcdI2t4iLs6y8k8wPIt0bmdyMa2MbIdAGdIGUAHkvWksdGWdZbLJliuWqevzv4sdk9NeNyw4rw4y8nRpXl3CTN4ZC6tWMD1jmtehXyZ82t4tehOUb2tzOPAOGejowbSWaaZ9SjwklZwCcZ2BArOLxHbSTV7WivgkvoIQyog8E4ZcW50FbZo+dI+vL8zTJIz7d3GRqx18KvxOIo1lmTknZK2ltElz8CEISjpoWEXD2F3JcZGl4I4gN8go8jEnwx3h+la8qyeHjS4qTfxSX0JqPtuXgOE2DQtcFiDzp2kXGdgVRcH3900r1lUUEvuxt83+ohG1/Fla/Z9zwv0HUnM5Ai1b6cjG/TOPpWysbBY/8AmbO2a9uJDs32WTwJXaDgK3bwuW08p++P6SLIYofcXWI/Q1VhMY8PGcbXutPB7r/BslUp52j7xThLSzNIGUBrSWDBznVIykHp02pQxMadNQa++peSuJQblfwsQ/8Asu7kgW1d4I4uWI3ePW0jIFCkJqACEjx3xnpV38xhoVXWipOV7pOyV731tdu3LQjkm45Xaxkt+y8bPI86hi5CRqryBUgRQsabEZ/MT72NRntCooxjTdrau6TvJu7fHougVFXbl+0RoeBXEJtjG0LeiCeNBIXGYpCnKBIU95VXB+AqyWMoVFUzprPlbtber347m3cx2cla3C5Y2XDJWnFzcshdEZIo4wdEYcguSW3djpUZ2AA6VrVK9NUuxop2bu297tu3aJK75k4xebNIuK0ywUAoDy7X3s80Zrq6eUgyMWKqqDPgqjCgeQA8BVdKjCkmoK1231b3vqyTk3vJVtdPLOryMXcjBZtyQq6Rk+OwAyfKufjqMKWClCmrLkt2sk38zq7Ek3j6bfj/AEsua8sfQhQG7fhf7Wb5F/mrh7b7kOpyNr92PU7DrzpwhQGt9ouHSzS9xCyCMeOF1ZbOMyAZxj8o+bwHqtiY7AYfDtYi2Zy/Dd2sv9r0vfj/AMTn4qlWnU9i9rc7fX98yssuDTqVcRMuHHjhsbZP+sE4xn83/CfHqYjaeyJQlTi46p/c0vbT/trj4eaNenQxKabvv5/+T/fA2zinDY7lNEgyAQykdVYdCp8DXh6FedGWaD/udpScdxqd32Jc80CUFZSpzp3XSc7jO/6128LtKheHaXjlvwunfpr8iccRKm4NRvlvxte5KPBmh1ctNTOgUy5IdcdAqkaQPrn9BXVpV8EqeSNVc9Wl+hzHWxCkk4XiuBGu+yzTs8ij0d2PRMujZ8SCFCn4E/fOa2NwKis9RO3LX0NvC43ERjkq07xW7WzXn9Dla9h2ds3MxZMg6EGnOPM+A+H61xqu1qdNWw0deb/T9fgb0cWor/LgovrdmzcQgIt2SFSCE0oqbYxgALhlxt/WHxrn4CpT/m4TxDvG93fX46O/wfQ0K+aUJZd/76GptwCbUByjvjfIwPieeAP7LfWvaLa+yHFyutP9mv8A+f1Xkcl4fE5ra/H/AMvozZOzdvJHGyyAjDnSCc7YHq99tuvTHyivK7br4aviIzw1suVXsra3e/2Y62tz6s6GEhUjBqpvv++L/fAtq45tCgFAKAUAoBQCgFAKAUAoBQGS39dfmH3FXYf30PzL1RGfdZzvvaP8x+9W4/7VU/M/UjS7kehgrULBQCgFAKAUAoBQCgFAKAUAoBQCgFAKAUAoBQCgFAeXa+9nmhQEvhftV+v2NaG1Pss/L1R1th/b6fn/AEsvq8ifQxQG7fhf7Wb5F/mrh7b7kOpyNr92PU7DrzpwhQCgFAKAUAoBQCgFAKAUAoBQCgFAKAUAoBQCgFAKAUAoDJb+uvzD7irsP76H5l6ojPuvoc772j/MfvVuP+1VPzP1I0u5HoYK1CwUAoBQCgFAKAUAoBQCgFAKAUAoBQCgFAKAUAoBQHl2vvZ5oUBL4X7Vfr9jWhtT7LPy9UdbYf2+n5/0svq8ifQxQG7fhf7Wb5F/mrh7b7kOpyNr92PU7DrzpwhQCgFAKAUAoBQCgFAKAUAoBQCgFAKAUAoBQCgFAKAUAoDJb+uvzD7irsN7+H5l6ojPuvoc772j/M33qzH/AGqp+Z+pil3F0MFapMUAoBQCgFAKAUAoBQCgFAKAUAoBQCgFAKAUAoBQHmnkr5fevvNzzlhyV8vvS4sSeGwjmrt5+fka0dpP/wCLPy9UdTYumOp+f9LL7lDyryZ9Auxyh5UF2bh+GqgSzY/cX+auHtz3cOr9Dk7VfsR6m/15w4goBQCgFAKAUAoBQCgFAKAUAoBQCgFAKAUAoBQCgFAKAUBkt/XX5h9xV2G9/D8y9URn3X0Od97R/mP3qzHfaqn5n6mKXcXQwVqkxQCgFAKAUAoBQCgFAKAUAoBQCgFAKAUAoBQCgFA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7414" name="AutoShape 6" descr="data:image/jpeg;base64,/9j/4AAQSkZJRgABAQAAAQABAAD/2wCEAAkGBxQQEhUSEhQUFhISFRgXFRQWGBcdGBYYGBkYGBgeFB8dHyggGBwlHx0UJTIhJykrLi4vGB8zRDMuNygtLisBCgoKDg0OGxAQGy4kICUwMzg2MiwvLCwtLTc0LSw0LDAyMiwsLC0vNCwsLCwsLCwvNCwsNCwsLCw0LCwsLiwsLP/AABEIAHMBtQMBEQACEQEDEQH/xAAcAAEAAgIDAQAAAAAAAAAAAAAABAUDBgIHCAH/xABIEAACAQMCAwQIAwQFCQkAAAABAgMABBESIQUTMQYiQVEUMjNhcXKBsQdCkSNSobJTYpKz0RYXJDQ1Q4KT0hUlRGNzosLh8f/EABsBAQACAwEBAAAAAAAAAAAAAAACAwEEBQYH/8QAQBEAAgECAwUFBQYEBQQDAAAAAAECAxEEEiEFMUFRcRMyYYGxIjORocE0QlJy0fAGFLLhFSM1YoIWQ+LxJKKz/9oADAMBAAIRAxEAPwDp7WfM/rXq7GsNZ8z+tLAlcMc81dz4+PuNaG0/ss/L1R1dh/bqfn/Sy/1nzNeSPoVkNZ8zQWRuv4YHMs3yL/NXE233IdTkbW7sep2FXnDhigFAKAUAoBQCgFAKAUAoBQCgFAKAUAoBQCgFAKAUAoBQHKL1h8R96spe8j1XqYluZm4j7V/mNbO0vtdTqQo+7RHrSLBQCgFAKAUAoBQCgFAKAUAoBQCgFAKAUAoBQCgFAeXa+9nmhQEvhftV+v2NaG1Pss/L1R1th/b6fn/Sy+ryJ9DFAbt+F/tZvkX+auHtvuQ6nI2v3Y9TsOvOnCFAKAUAoBQCgFAKAUAoBQCgFAKAUAoBQCgFAKAUAoBQCgOcXrL8R96so+8j1XqYluZl4h7V/mNbO0ftdTqQo+7RHrSLBQCgFAKAUAoBQCgFAKAUAoBQCgFAKAUAoBQCgFAeXa+9nmhQEvhftV+v2NaG1Pss/L1R1th/b6fn/Sy+ryJ9DFAbt+F/tZvkX+auHtvuQ6nI2v3Y9TsOvOnCFAKAUAoD4TjrWYxc3aKuw2lvKjtFfhICyEnvKCUPTfx2O3h8SK6eA2fUq1cs1ZW8H9UviymrVUY3RZR3CkAZwxA7pIyNvH31qTwlVN+zu/e7eTU48zNWsTFAKAUAoBQCgFAKAUAoBQCgFAKAUAoDnD6y/EferKPvI9V6mJbmZeIe1f5jWztH7XU6kKPu10I9aRYKAUAoBQCgFAKAUAoBQCgFAKAUAoBQCgFAKAUAoDy7X3s80W3D+BvNa3N0M6bYx5GOutiD+mxrn4jaNOji6OGlvqZvkr/PcWxptxcuQ7K8Oa6uo4Y9Id9WNRwNkZjnAPgDVO3MRHD4CpVnuVt35kjc2TVjSxcJy3K/ozsT/Nxd/vQf2m/6a+ef9QYXlL4L9T2n+L0OT+H9x/m4u/3oP7Tf9NP+oMLyl8F+o/xehyfw/ubB2P7MTWLyNKYyHUAaCTuDnfIFaGP2lRxcVGmnpz/9mjjsbTxCShfTmbRXMOaKAUAoCpvOIqGcNKsUcWAzEjJZhkBc7dPcf4V0KdFxjFQhmlLzS/fF/txjGVSVo/Ip5e0Nrq1GVpIUB1DBOXONIIwNQxq936V0HhcXKjlcbSb8FpbTd5ln8nUVVRa37vqQH7SQXjiMRCMDUeYxUHZGwMAHxx4+FXYfZs8PJSqTuvlu5snjcHOjTzPnwMnD+2FqQIpYdAG2oBWBI8dsEfEZrXqbIxCXaQlfw3P9C97PnkUlbd5lhZcbg2R7lkkHTJGNOe5qJUjOnGd81nE0cUrSULqyvonrx8TTp4WpKGdJ24F5w+6Ll0YgtGR3h0YEBgR9D0rlV6cciqRVr71y/dv2tFCLd8rJtapMUAoBQCgFAKAUAoBQCgFAKAUAoDnD6y/EferKPvY9V6oxLczLxD2r/Ma2No/a6nVkKPu49CPWmWCgFAKAUAoBQCgFAKAUAoBQCgFAKAUAoBQCgFAKA8zcPuzDIsgSN9P5JUDow8mB/wD2vumIoKvTdNycb8Ytpro1/wCjzkZZXc9D9mEt5bOPFvDCt2mtrcBcPkb7YGsYwenQiviu1ZYujjZ/5spuk7Ket158NdOp2KeVwWlr8Drbs3xITcbhVLaG2SJ5kEcaKGyIpAeYwHeO3wH8T7nauElQ2BVlOrKq5KDzSba1lHcnuXz9DTpTzV0rW3+h3TXyo6YoDDc9BWxh97JRI9bRIUAoADQGl9u+AmUidc4GzaVyVAHrHxPlt7q7uzNoZPYdt3HS/Lw/suZfhazoSbik78/356mmW9vpXGNWoAtsenXT0yrZxv09+N67VaonJPNu5cHz5NG1iMRnmnmtbdbnxfJr58DLb2xTdV0kjdsklTk7L5gjT5+O/TFVatTna8r+Gln4+BVXxMamkpXtwtZPx4W1v8vE4Pab6uWAcnIBJVfV0nH5jnVkfDp4yVeOTKpv5a+Hh1ZJYpZMiqP4avfdeHCz6+Bxaw5rjGQznBUKSS3XIAGApPTfP3qca6pUt6aXjbTz4oup4vsqdlaVt2ttOWu99F+h2f2W4UbaAK3rNgkHGVyOjY2JHu/j1ry2Oxfbzdt1+HHx1+XU5k3mm5vey4rRMCgFAKAUAoBQCgFAKAUAoBQCgFAc4fWX5h96soe9h1XqjEu6zLxD2r/Ma2No/a6n5mQo+7XQj1plgoBQCgFAKAUAoBQCgFAKAUAoBQCgFAKAUAoBQCgPLtfezzRPu+MzyyLK0ja4wBGVOnlquyiMD1QPdWpRwGHpUpUowWWV731zN72777+JN1JN3Nj/AA7vGn4xDLJgvI0jMQAMtyZMnA2yTufeTXC/iWhChsOrSp92Kilxss8bLy3LwL8NJyrJvx9Dv6vjR1xQGG56CtjD72SiR62iQoCi7YSSLCOVIUbV0GcuPFQR6vnn3VvYDs+0eeN1b4ePiM2VPS5Tdi5ZuaRJK+jScRvltTHfIOcLgD65rb2h2Tp+xFX5rSy+phTvo0vLzL/ivaS3tX5crEMVDYCk7HI8Pga08Ps+viI56a06mxSw9SorwV/gaNxzisDM7W7ppffSyOMHG+MDYZz4+NdzC4OtFJVY7uTX1D2dWf3dOq/Upo72WUrF+ybUwCrhsam2/N08K6McLG91mv1X0L4YKNCLnJSVlwa/U2FOBXx06kiwvTvDYe7BrEsDo7ZvijnVKuAeqzX8jaOz3DzCWeTSZDgdzGFHU+WCcj9BXJxWzMXV0jHTqvoURxFJF9HJnz2864uKwlXDSUKqs2r8y+FSM1eJ13f8Qu+cSkxYKSEcKAuk46g7+X9muzShhOzWaHVXZnOvw/N+H78zf7FsxoS2slR38Y1bdceFcCp33ZW8CRnqAFAVE3aKMO8caTTNGdMhhjLKjeTNsNQ8hkityOCm4qUnGKe7M7X8uXjuK3VV7LXoZbjjsMcKzuWVHOlVKOJGYkjSqY1Fsg7Y8PKoQwdWdR04pNrfqrJc77rGXUildmK07RRPIsTpNC8nsxNGUD+5DuCf6uc+6p1MDUjBzi1JLfld7dePnuMKqm7PTqY7jtRBG0iuJQsLiOSXlsY0YhT3mHQYZd/fUobPqzjFxteSuldXfl5GHVim78CTecbiiMwct/o0SyyYGe42rGnzPdbaqqeEqVMmX7zsuqt+pJ1Er+Bi/wAoECSSPFcIkUZkZniKjSvXT5n3e41P+SlmjCMott20dzHaKzbTMvDuNxzuYgJEkCa9EqMhKE41LnZhkgbdMioVsJOlHO7NXtdO+vLwMxqKTsc+EcYiuw5hbPLco4OxVlONx9j41jEYWph2lUW9XXiZhNS3HCTjkKxySu2mOGRo3JB9dSBhQMlskjAG5rKwlWU404q7krrp9PEx2kbN8iNF2niLIsiTw80hY2miZEZj0GropPgGxmrZbPqZW4uMrb8rTa8uPlcwqqvrddS7rRLDnD6y/MPvVtD3sOq9UYl3WZeIe1f5jV+0ftdT8zIUfdroR60ywUBV8N7QQXETzI+EiLCTXsY9PXX5DG4PiK2q2CrUaipyWr3W1vfkQjUjJXR84b2ghuBAY9eLnmcvK49kcNq3291ZrYKrRc1K3sWv57jEakZWtxMvAeNQ30QmgbKk4IOzKfJh4HofgQahisLVwtTs6i1+T6GYTU1dGKDtDC4jbLBZopJVLDACRFQ5bfb1hU5YKrFyX4Wl5vd6GFUi7HGDjwdSwt7rGAygxYLqxABTve8HBwceFZng3GWVzj8d3XT0uvEKpdbmfLDtCszFVhuBpYozNGAqMoyQx1bf/dZq4KVNXc46q6s9X8hGqpbkxw/tCk6iRYbgRshkEjIApUDV11eI6UrYKVKWVyje9rJ6+gjVUlezOXCu0EVwyKqyo0kfNjEiaeYm3eQ7g+su2c7io18FUopttNJ2dnez5P4CFVSD9oYFh5xLaTI0SqFJd5EdkKoq5LHKt9BnaiwVV1OzVr2T36JNJ3be7eO1ja4tOPo8ixOk0Mj50LMmnXjc6CCVJxvpzn3UqYOcYOcWpJb8rvbrufnuCqJuz06ltWoWCgFAKAUAoBQCgFAKA8xQWzSMqKpLOQqjzLHA/iRX3epVhTi5yei1flvPOKLbsXfbfgHoN28CglAqMh3OQyjP/uDfpXL2HtNbQwUa8tHdp+Fn+liytTyTsS/wt/2pbfGT+5krU/iz/SK3/H+uJPCe9Xn6HoWvip2BQGG56CtjD72SiR62iQoCFxezWaPS3TIORjI+GRtXR2VTVXExg3o7+hTXllhchcG4UkMjFSSdON8bdOm1dHbWFjQpxytu749CrDVHNu5pP4mf62v/AKK/zPW3sL7M/wAz9Eem2b7p9foiDBw0hNOk94JndcjJOrTtttilTGJzzX3Xtv5aX8znVcVnqZ77r20fl8yHw2IpdxKRjEybe7UMfwxXWoTU4xkuJ0q1TtMFKX+1+jOyuITvGzEltBxpK6e57iCN8/Y9a34xzKy3nk6FKNVWXe8b6/DkV/DkLF3DtrbSpkBOMswG/v8AKpThCMk+JtYqFKm4K17J38dP1NptRjI8sfavE/xD9oj+X6srwncfUorzgMbMzZYamOw0gDJ8Nq6mB2fCrh4TlJ3aRTVrOM2kbDCoCgDoAPtXjW23dnQOdAKA0zgXFY7S19Emmit7uEsGM/quS5bmLll5isDnIPX4V2sVh54iv28IOcJW7u9ad3c7NdDWpzUI5W7NczDFxN3FlxC4AMUfpKyOitpj1nRHLpySF0qQWycB89DU5YeMXWwtLvPK0m1d21cb6a3e7wMKbeWct2v9mTO0HFIb1Y7a1dZpmmicNGdQhWORXZ3YbJsCBvk5xVOEw9XDSlVrpxik1rpmumkkuOvkSqTjO0Y6v0KPikseviCSXgizcFhakIRNiKEgMo/aMGI04UjOPjW/QjUy0JRpZvZ72vs+1Lj3VbfqiqVryvLju57vMk8XmaROIO6aHfhluzR/uMROSv0O1VYeMYSoRi7pVZa8+7qSk21JvkvqZ7++R7K7Vb9bk+iSHljkZUBev7MA+IG/nVdKlOOKpN0cntrX2tdfHQy5Jwl7V9PAl8Oia2vInuZDKLiERW8pCqI22domVQBlsAhup0kfGqtKNbDSjRjlyu8lvvwUrvXS9mvG5KKcZpyd77v0InA+HSejJdWuPSY5LkMhOFuIxczHlv5H91vA+4mrcVXh2zoVu41HXjF5I6r6rivEjCLy5o79fPVka2uOZEl2I5DDDxKWWWPSdaKVKainUlGYEgb7Hyq2cMlR0G0pSpJJ30et7X/3JaEU7rPbS5adpeN295bPbW0iXE9wumNIzqKkkYd8ezVdmycdPOtXBYSvh68a1aLhGOrb08lzvusiypOM45Y6tm2RjAAJyQACfOuQ3d6GwZYfWX5h96soe9h1XqiMu6zLf+0f5jV+0PtVT8zI0fdroR60ywCgNQ7P9m45obeWQOGTVrTosoWV2jEy/mCthh/ga7GLx1SnUqQhaz3PivZSdnwutGa9OknFN/vUxdnIWDWOVYYk4hnIO2qViufLPh51PGSi1Ws+FP0Rimn7Pn6nzgPDZIbS1uoFPPSBFngO3PRR0Oekq76T/wAJ2OzFV6dTEVKFV+y5Oz/C/wBHxXmIQaipR32+Jj4JEQLEvG5UWd3rTSc7tEdJHmRnbxqeJkr1lGSvnhZ38Ja+XMxBaRuuD+hZdl5dMrQwPLJZrEGXmo4ML5wI1ZwGcacnByVx13rVx0b01UqJKpf7rXtLnZNpa8dzJ0nrZbvQmdn0IF3kEZupiMjqCFwR5iqcW03St+CP1JU/vdWa/wBk3AtY4zcXLSejMpt3jARSIzkA8oHbwyx+tdHHpvESmoRSzd5PV6/me/oVUu6ld7t37Rz7OWclsbGaUySpJbRwrqG9o7qrYwoHcbAXLDKlVydzUcZVhXVanTSi1JvT76TfO+qvey0d3oKcXHK3rp8D5YwvCtvcmN3SC4vhIiqS6rNM+mRV6tjHhvh8ilWUKjqUVJJyjTs29HaKvG/C/jpdBJq0rbm/UseJXgvngit1dhHcRzSSsjokaxnUQCwGXb1cDwY5rWo0nhYznVaV4tJXTbb6X0W+75KxOUs7SjzNorll4oBQCgFAKAUAoBQCgOpvwf47OsrQNIPQ443lk5h2iAwMoSe5kkZHTr4719C/jPZuGnQVeMP85yUVl3y8GuOi047tbaHHwlSV7N6Gw/iL2tY2KTcPmUxSSGKWRM60OkkAeKZwfDO4xXE/hrYcI4+VLaFNqcY5op9166vlK2nG2+5fiK3sXgzQPwtP/elt8ZP7mSvY/wAWf6RW/wCP9cTUwvvV5+h6Fr4qdgUBhuegrYw+9koketokKA03tD2wZJWt7eEvIhwSQTuP3VXcj35Fel2PgJQlHEt9F1RtxwMKlLNVlli/3x0IEXE+KZLLAOm40fDwJz5V09pQoVIxWJdlfTgYo0NnxbUJtv8Afga12jvZ7iYG4j0ShQunSy5AJwcH4n3VnBUqNGk1SleN770/Q6+GjTpweWV1v+SLa2yqKjPh2UaQQMghRnb82DvXNlFSm6sad4RftWvZ3k7a8LrTyueYryXaSSlvbt/bnzKPm8q6DuDhJg5A6lQ+dvpXawSz04ZFfRbtep3XUpvBZcyV42u3ZXt4nYUXELadTOmXOVUqQe62+nWPAfqD4b1vwk3ojzbpV6L7N6J66NarwZ94cG1ctjpV8NjB3xvgZ6dDv7vhV9Rpq/I2MVKEo51q46b1u56b/A4ce4peRyiO1i1goGLaGODkjGc6R0Fec2nhsJOop15203XS4vzLtmUqMqTlUlbX6Ip5uMcSj3kgBXOT3CfH+qdq38LaNGKpaxtp0LpYTZ1STXaNPrb1RsnZXtKt6GXQUkjA1DqpHTY+fuP8a8bj9nPC2aldP4ksRhnRtrdM2CucawFAa3acbuJ4+ctmrx5bAEy8w6GKnSrKBnY7aq6dTCUaU+zdWz0+67aq+9N+hTGpKSvl+Zmn7SaltjbR803bOqh25ekxozOH7pwRpYEeYqEcDldRVpZcltyve7SVtVzTMuruyq9y14czlP2saxNk91G1DHgc6Rv9K1KygpexJyXNq31ZON7aqxU8P4vPO7mO2j5cc7wmQzYb9m5RmC6PdnGa26uGo0opTqO7inbLpqrpXuQjOUnouPM58M4xJcvlLcejGR4+aZBrBjZlJaPTsuoH82dwcVGvhadGNpT9uydraa2e+++3hbxEZuT0WhCs+07MiTPbBbeWYwiRZFZg3MaIF00julh4E9RV9TARUpU41LzSvZqy3X0d3rZkY1Xa7WhPg7QI949npPcXIk/K0ihWdBt6yq8Z+p8q15YKUcMsRffw4papPzaa/wDZNVE55CPe8XR7o2LmWE9wpLG2kOzKW0Zx3W8QPzaT8DZTw040FiY2lvumr2V9/jy8L+ZGU05ZHoTrG60Tm077lIFmMrkFmLySKQwAA/L4YG+MbVRVp5qXb6K8mrLcrJPm+ZOLtLL4GHhXHo5rme3VNJi3V9sTaTpkK/I/dPxqyvg506EKrd78Pw8V8VqjEKicnH9suq0Sw5w+svzD71bQ97DqvVEZd1mW/wDaP8xq/aH2qp+ZkaPu10I9aZYKA1uy47dSx88WitEdRASfMpCsVOFZACdjtqrpVMHh4T7J1WpeMdN3NNv5FMak2s2X5mWbtC8jQLaRpMLiF5gzyGMBVKDwRjnvjbbGDUY4KMIzdeTjlaWivq7+K5GXUbayq9y3EziIvIoV1QsyK2oAgE4DYGfjitPJF1MsHdX32t8rssu7XZVcJ4zNJEtxPDFFbtFzdYmZmC6dQ1KY1HTrvW3iMLShUdKnJyne1stuNt+Z+hXGcmszVl1/sfIeMXUqiWOzBhYZUPMFmZfA6NJVc+RYdfCsyw2Gg8k6vteEbxXne/wQU5tXUdOupkueMStK8NrCJWixzXeTlxozDUEBCsWbGCQBgZG9QhhaapqpWnlUtySu3470kvMy5tu0VcwSdpmSK4MkJW4tUDtCXBDhs6WjcDvKSGGcAgjcCrFgFKpTUZ3hN2Ttu5prmv2yLq2TutUSJe0SehyXcaluUjlo2OlldPWR+ulgdjVccDL+ZjQk7Xa13qz3Nc0S7VZHJC74zIZTBbQiWRFVpWd9EceoZUFtLEsRvgDpjzpTwsFTVStLKnusrt236XWnjcObvaKuYJe0jRx3HOh0XFtCZjFrykiAHBjfG4yMHK5B8KnHAqc6fZyvGbte2qfJr579eZh1bJ3WqMV12xjS154RjL3l9G6SCRF1OrfuhV7xbppwd8ip09l1JV+yb9n8XCzdk11eluehh10o5uPImWN7zrojDDl20TgBzpPPL5yuNyNAAJz1PTJzTVpdnQT01k1u19m3Hz3epKMry8vUcC7QLdSTIFK8pu4T/vY8sgkX3a0kH0B8aYrBSoQhJu99/g99vg0xCopNoua0iwUAoBQCgFAKA8wpMwVkDEK+NSg7Np3GrzxX3h04uSk1qt3hfeebu7WCTMqsoYhXxqUHZsHIyPHBo4RlJSa1W7w5i73Gz/hb/tS2+Mn9zJXA/iz/AEit/wAf64mxhPerz9D0LXxQ7AoDDc9BWxh97JRI9bRIUBQ8R4TDHcC+aTlkDDgkBG7pUE+/GP0Feh2JjZ9pHDtaa68tBWnOVB0Yq/Lnv4FHcdoDPdQx2ZdsSAyEDusmVDZz4Yzua7W1OxnQl2ltE7X520sW4TASoU5VK9ldaLjchfiNbMblHBHqog885c5rlbGrRVCVNrm/Q3MFXjGEqbV978rGuXAlBdi+TAQM/McbbV1KVWmoKlFWjU3rnbVXMxpYSpOm+z1d7eHMwwrzCykEysepPTGc52rvYGX8vRjXi0oK6krXfDLx8/jzPObatVrKil92Ljy4t/Hd8C07O8WW3uC6o5RkwUXBO2CDjboRVOMUqDi60k5NavzeX5foX4Gn/NYSUI6KM9L8PZ9pbuevU2Y9qI+ZzPR59eNP5d/iM79etaX87St3tPIuWzamTL2kbb97/QtLPi7XVrcSW6usi6lUHGrWFB28PH+Fed2tKnPG0nPu2V+l2XUsK8PJRqNNOz05FXwHtPG0axTOVnUgMZNtRDbnPgfccV6Wi4Rgox0S3cinH7NrRm6kFeL5F92a4Glmh0MXaTDM7YydtsY8Ovn1NeDxmMniZLMrW4G1WrOq03pbkXFaZSfRWAaj2e4i9tbiI2t00qtJ3RHhTqkdh32IUDBG9djF0IVqzmqkVFpcfBcFdmvTk4xtZ3IN3wR40tOckr/6RcTXAt+ZlDMkhAQoQ2AzKMgjO/ga2KeLjOVXs2l7MVHNbXK1vvpuTZF02lG/N3sbVwEIIsRrOqhjtPzNedj1kJYj61ycVndS83Fv/ba3ysi+FraX8zWODWSRyyGWG95hvJnUp6QIirSkoSFYIRjBORuOtdTE1ZTpxUJQtkitcubu6rVXKIJJu6e/xtvJaRn0yOS3guIZGlIuwVxBJGA3eJzoZyQpVl72+9UuS/lpRqzjJW9n8SemnNLfdPTkS++nFNc+Rg4DwNYbUXEsMrzxPPIkLNIRrEshj0RE6FYjSQceOffU8Vi5VK/ZQmlFqKbst2VXvK1+fHwMU6aUMzWupwfs1dRW6SibXcQubrlCNBrmbJkTX6xDBnX9PKprH4edZwcLRkst7vRcHbdpZP4mOymo3vqtS0Thi3Mt2JY3EU6W5UkFWBVGOVP5XU4+BrUeIdCnSySWaLl48V8n80WZMzldaOxWRC9gmuHeMyypaRwwSqNp25shRmx6rDWNQ/qk9DW1L+Vq0qcYyypzbaf3dFdeO72ett5BdpFttX0+Jybs7NZpBLHK0xszkRCNQzpIcTjI7zkglsHqVHjWFjqWIlOEo5c/G7smu74Ll0Y7KUEmne37ZugriGyc4PWX5h96tw/vofmXqiMu6zJf+0f5j96u2h9qqfmZGl7tdDBWoWAUBqnBLi6gt1gWzkMi6wHeSERbuzAsQ5fG46LmutiYYerWdV1VZ20Slm3LwS+diiDnGOXL6EO47PtC1opgkukhglRzGyIeZI8b6u867Eh9s+VXQxqqqq1NU3KSaum9EmraJ+BF07ZdL2RtEEebbSsbR5jYCJiCy7EAEhiD+p61y5StXu5X1Wq3ei9C9L2dxrHA+CBrf0aS0ngd7UwyTl0ZclAraQJW6ncd39K6mKxbVbto1YySldRs09+n3V6lEKfs5XG2n74lrb8Su40Eb2TvKoC645IhC5AxqyzB1B640kj31qToYacnONVKL4NSzLw0Vn8fgTU5pWcdfkAk9nNOyQNPDcuJf2bIJI5NCowIdlDKdKkEHI32peliKcFKeWUVbVOzV21uT111HtQbsrpkK/4XcXCXUzx6JJoFhhgDKWCqxYmRgdOpiegOAB1OavpYijRlSpxldRk25WdrtW0W+yt58iMoSkpNrhuOfbDgUrxzSWgHMniMc0RIAmBGlWGdhIvgfEbHwxHZ2MpxnCNfdF3T/DzXR8uD1M1qbabjvZKaGa0nlljhaeK50M6oyCSOREEewcqGQhV8cg58DtUpUsRSjCUsso3tdOzTd+CbTTfK1jNpRk2ldMhcT4ZcXSXUzRct3s5LeCDUpc6+8xkIOkEkIAATgDrvV9CvRoSp04yulNSlKztpppx0V76EZRlK7a4WRZcU4IjRTyJEpupbVodW2pu4QFyduuBn3DyFa1DFyjUhCUvYU0/DfvJzppptLWxXzWFyjTGJCHltLWBGyuFcGUSMd/yBg3v8KvjWoSUFN6Kc5Na6rSy/5NWIuMle3JH2Ls29o9vLDLLMIMQmNxCMQPgNpKqpJUhG3J9U+JpLHQxEakKkVHNrdZu8t29vfqtOYVJwaad7dNxtdckvFAKAUAoBQCgPLtfezzRecB7PtdW95OP/AAkSuPIktlv0RZD8cVysftOOExGHoy/7kmvlp/8AZxXxLqdLNGT5E/8ACz/alt8ZP7mStL+LP9Irf8f64k8J71efoeha+KHYFAYbnoK2MPvZKJHraJCgNN4t2eNzfOZzIYdCtFg938qup/d33wOu9ep2PXhkhSja7bvz3Np/Q2JYyVDD/wCXbN8y+4PYRwFkiQKuB06np1PU/WpfxEkqVO3N+hzaNepWm5VHdmrfiD7VPmj/APlWjsjdLo/odHDd6f5X6GtXnq3XzR/zV1KPeodJehs4fvUPP6mO+tcyOVOnTEHPvON/hWxg8bOjSUd6lK3Brfpo+RrKjRrUoKtHN7TSd2mt3Fa+R8trTC9H76A6ug8dj5j9aYjFyq1HOck2n++j5bkbkFToJQp5Uou1vhrrx8Xx4kpc6tShjqcdDkAYAz8duvketaslli4TaVl58/348CinWpVaN4yTVn56v99dbG4fhv7CbqP27bHr6qda5O2/ew/KvVmcd34/lX1JvG+BQXGTInf1Y1rs3XHXx+ua9Ns2KeDpflRx446vh6j7OWl929GLsVw17cTqS/K5mIg/kuQzAeGT+uK8ptPExr9nLTNbW3juXkdXE1VUyvS9tbGy1yzVFAKAUAoBQCgFAKAUAoBQCgOcHrL8w+4q3D++h+ZeqIz7rMl97R/mP3q7aH2qp+Z+pGl3F0MFahYfGG2xx7/KiBrMfGrlpBZ6ALtWBkl0nkiDO0q77lvVCZ2bV4DfqPC0FD+Yv/lvcr+1m/C+m9vlbiyjPK+Tj8rcy347xE20WpV1yO6RxpnAZ3OldR8B4k+QNaeFoKtUs3ZJNt+C3/2LJyyow2lteBlMk8DqT30ELLgf+W3MJ294OfdU6k8K4tQhJPg8yfxVvQwlO+rXwINhd3d4nPhkhhhYnkq0ZkZ1BIDSHWunVgkKOgxvV9WnhsNLsqkXKS32dknyWjvbm+JGLnNZk7Ii3faO55aCOKP0pbv0eaIk6W0o0h5TeGpdJUnpqwaup4Ghnlmk8jhmT4rW2q8He/yIurKystb2OT9rDNLALZcwtNHHO7ggqzg/slH9IMEt+7sPHbC2aqcJus/aSbilxS+90fDmO2u1l3cf0I0HaaXUDzrdy120HooX9toExj1AhychRqOVxgGrZ4CnlaySXsKWa/s3y3tu4vTeYVV33rfu47yTwXjUk7ENd2ytzZkFvoHMwjuq/wC8yThQ3q1VicLClG6pSatF5r6apN/d8bbzMKjk+8un7ZlilvTdPb+kQ9yGOXV6Od9bSLjHN8NHX31CUcKqCq5HrJq2bkk/w+JlOpmy3Xw/uSra5uJzOEljj5Nw0YJi1ZQIjD843yTvVU4UKSg5RbzRT321u/B8iScpXs9zKpOMXa8Oa/aSJibfmLGIiNLErjJ1nUANQxgdfdW28LhnjVhlFr2rXzcNfAhnn2ee/DkXI4vypLpLggLAomRgMZgK7582V1cfVfOtL+W7SFOVLfLR/m/Rpp/Esz2bUuHoQI+M3K6RKEVzYzXLLp9R1ZdC9dwobB8yM7VsPC0Hdwu12kY35qzu/Nq6IZ5ceTZyF1epbrdF4Jl5QleERMjFSoZhG2sjUBnGRg48Kx2eElWdG0ou9k7prfZXVlp5mb1FHNoz7x7tI0XJaBQ6cv0mc75W27oJX+sdRI90bVjC4CM8yquzvlj4y/TSz6oxUq2tbq+hJ4xezc+2hgkjQTpM5dk17RiMrp7y9dRqrD0qXY1KlVN5XFWTtvvfg+RKcpZko8bnKzvpo7hba5Mb81HeGWNSueXp1rIpZsEBgQQcHfYYpUo0p0XWo3Vmk03ffezTsuW4ypSUssi6rRLBQCgPMlndvC6yRsVdDlWHgfrsR7jX3atRp1qbp1FeL3o85GTi7o9CdluPK9rbPdGGKa6B0oMLzNyAQD5jB/4gPHFfF9r7MnTxlaOFU5wpb3q8vNX8H56X4XOvSqJwWbRs6/btPIONJ6ViOG1kmUIinAGiRVY43YnK7+/wr2E9k0l/D8nh7ylUjB3k9e9Ftckly8OLKqCqVsUqaWuvozsD/Luy/pW/5b/4V4X/AATG/h+a/U7n+GYn8PzQ/wAu7L+lb/lv/hT/AATG/h+a/Uf4Zifw/NEqw7QwXZKwuWKDJyrDY7eIqMsBXw2tVWv4plVXC1aOs1a5NqJSKAgcavhCgJGSWAA8/E10NmVeyxCqWva/zViqtHNDKQeDcXEspUqVLLtnxxjbp5ZP0robXxf8zTjZWs+ZVQpZG9Si/EOMh4m8GZMfEFs/cfrVex3dTXg/odHDd6X5X6Gr3nq3XzR/zV1aPeodJehs4fvUPP6kyK2aWZ409Z4MD9Kxh6bnGCX42/gavaKnQhN8J/oV6vhA4GSF0ED8mCd3H8cH31c4t1HBu2t9ePgvRnTcc1Rwb0bv18F9TNqBcg+rGwbWenQbHwzvt9KqaahfjJWtx69OZTlcKat95WsvXpzN3/DqAras5GBLKzKPdgL9wf0ri7amniFFfdSRRjmnVtySR9ue0AyQEJAY4OeoBz5V18JtHsaEKbjuXM4lShmk3c2O1lDorDoQCK8lKLi7M30ZawBQCgFAKAUAoBQCgFAKAUAoDJb+svzD7ircP76H5l6ojPus53/tH+Y/ersf9qqfmfqRpdxdDBWoWCgK2Ph7C8e4yNL28cQG+co8jE+WMMP0rZddPDKlxUm/ikvoQy+3m8DJxrhvpMWjUUYMrxyAAlHQhlODsd+o8QTUcNX7GpmtdaprmnvRmccysR7X03UokNqEBGtk5pZwOulTgIT8Wqyf8pleTPfhe1l5rf8ABEV2l9bES04bdWoMVs0DQZJiEusNCCSdPdyJFBO3qnG2auqV8PXfaVlJS45bWl467nz3kVGcdI2t4iLs6y8k8wPIt0bmdyMa2MbIdAGdIGUAHkvWksdGWdZbLJliuWqevzv4sdk9NeNyw4rw4y8nRpXl3CTN4ZC6tWMD1jmtehXyZ82t4tehOUb2tzOPAOGejowbSWaaZ9SjwklZwCcZ2BArOLxHbSTV7WivgkvoIQyog8E4ZcW50FbZo+dI+vL8zTJIz7d3GRqx18KvxOIo1lmTknZK2ltElz8CEISjpoWEXD2F3JcZGl4I4gN8go8jEnwx3h+la8qyeHjS4qTfxSX0JqPtuXgOE2DQtcFiDzp2kXGdgVRcH3900r1lUUEvuxt83+ohG1/Fla/Z9zwv0HUnM5Ai1b6cjG/TOPpWysbBY/8AmbO2a9uJDs32WTwJXaDgK3bwuW08p++P6SLIYofcXWI/Q1VhMY8PGcbXutPB7r/BslUp52j7xThLSzNIGUBrSWDBznVIykHp02pQxMadNQa++peSuJQblfwsQ/8Asu7kgW1d4I4uWI3ePW0jIFCkJqACEjx3xnpV38xhoVXWipOV7pOyV731tdu3LQjkm45Xaxkt+y8bPI86hi5CRqryBUgRQsabEZ/MT72NRntCooxjTdrau6TvJu7fHougVFXbl+0RoeBXEJtjG0LeiCeNBIXGYpCnKBIU95VXB+AqyWMoVFUzprPlbtber347m3cx2cla3C5Y2XDJWnFzcshdEZIo4wdEYcguSW3djpUZ2AA6VrVK9NUuxop2bu297tu3aJK75k4xebNIuK0ywUAoDy7X3s80Zrq6eUgyMWKqqDPgqjCgeQA8BVdKjCkmoK1231b3vqyTk3vJVtdPLOryMXcjBZtyQq6Rk+OwAyfKufjqMKWClCmrLkt2sk38zq7Ek3j6bfj/AEsua8sfQhQG7fhf7Wb5F/mrh7b7kOpyNr92PU7DrzpwhQGt9ouHSzS9xCyCMeOF1ZbOMyAZxj8o+bwHqtiY7AYfDtYi2Zy/Dd2sv9r0vfj/AMTn4qlWnU9i9rc7fX98yssuDTqVcRMuHHjhsbZP+sE4xn83/CfHqYjaeyJQlTi46p/c0vbT/trj4eaNenQxKabvv5/+T/fA2zinDY7lNEgyAQykdVYdCp8DXh6FedGWaD/udpScdxqd32Jc80CUFZSpzp3XSc7jO/6128LtKheHaXjlvwunfpr8iccRKm4NRvlvxte5KPBmh1ctNTOgUy5IdcdAqkaQPrn9BXVpV8EqeSNVc9Wl+hzHWxCkk4XiuBGu+yzTs8ij0d2PRMujZ8SCFCn4E/fOa2NwKis9RO3LX0NvC43ERjkq07xW7WzXn9Dla9h2ds3MxZMg6EGnOPM+A+H61xqu1qdNWw0deb/T9fgb0cWor/LgovrdmzcQgIt2SFSCE0oqbYxgALhlxt/WHxrn4CpT/m4TxDvG93fX46O/wfQ0K+aUJZd/76GptwCbUByjvjfIwPieeAP7LfWvaLa+yHFyutP9mv8A+f1Xkcl4fE5ra/H/AMvozZOzdvJHGyyAjDnSCc7YHq99tuvTHyivK7br4aviIzw1suVXsra3e/2Y62tz6s6GEhUjBqpvv++L/fAtq45tCgFAKAUAoBQCgFAKAUAoBQGS39dfmH3FXYf30PzL1RGfdZzvvaP8x+9W4/7VU/M/UjS7kehgrULBQCgFAKAUAoBQCgFAKAUAoBQCgFAKAUAoBQCgFAeXa+9nmhQEvhftV+v2NaG1Pss/L1R1th/b6fn/AEsvq8ifQxQG7fhf7Wb5F/mrh7b7kOpyNr92PU7DrzpwhQCgFAKAUAoBQCgFAKAUAoBQCgFAKAUAoBQCgFAKAUAoDJb+uvzD7irsP76H5l6ojPuvoc772j/MfvVuP+1VPzP1I0u5HoYK1CwUAoBQCgFAKAUAoBQCgFAKAUAoBQCgFAKAUAoBQHl2vvZ5oUBL4X7Vfr9jWhtT7LPy9UdbYf2+n5/0svq8ifQxQG7fhf7Wb5F/mrh7b7kOpyNr92PU7DrzpwhQCgFAKAUAoBQCgFAKAUAoBQCgFAKAUAoBQCgFAKAUAoDJb+uvzD7irsN7+H5l6ojPuvoc772j/M33qzH/AGqp+Z+pil3F0MFapMUAoBQCgFAKAUAoBQCgFAKAUAoBQCgFAKAUAoBQHmnkr5fevvNzzlhyV8vvS4sSeGwjmrt5+fka0dpP/wCLPy9UdTYumOp+f9LL7lDyryZ9Auxyh5UF2bh+GqgSzY/cX+auHtz3cOr9Dk7VfsR6m/15w4goBQCgFAKAUAoBQCgFAKAUAoBQCgFAKAUAoBQCgFAKAUBkt/XX5h9xV2G9/D8y9URn3X0Od97R/mP3qzHfaqn5n6mKXcXQwVqkxQCgFAKAUAoBQCgFAKAUAoBQCgFAKAUAoBQCgFA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17416" name="Picture 8" descr="Logo"/>
          <p:cNvPicPr>
            <a:picLocks noChangeAspect="1" noChangeArrowheads="1"/>
          </p:cNvPicPr>
          <p:nvPr/>
        </p:nvPicPr>
        <p:blipFill>
          <a:blip r:embed="rId3" cstate="print"/>
          <a:srcRect/>
          <a:stretch>
            <a:fillRect/>
          </a:stretch>
        </p:blipFill>
        <p:spPr bwMode="auto">
          <a:xfrm>
            <a:off x="5508104" y="2985077"/>
            <a:ext cx="2351537" cy="622516"/>
          </a:xfrm>
          <a:prstGeom prst="rect">
            <a:avLst/>
          </a:prstGeom>
          <a:noFill/>
        </p:spPr>
      </p:pic>
      <p:sp>
        <p:nvSpPr>
          <p:cNvPr id="10" name="9 CuadroTexto"/>
          <p:cNvSpPr txBox="1"/>
          <p:nvPr/>
        </p:nvSpPr>
        <p:spPr>
          <a:xfrm>
            <a:off x="203262" y="4124572"/>
            <a:ext cx="2016224" cy="369332"/>
          </a:xfrm>
          <a:prstGeom prst="rect">
            <a:avLst/>
          </a:prstGeom>
          <a:noFill/>
        </p:spPr>
        <p:txBody>
          <a:bodyPr wrap="square" rtlCol="0">
            <a:spAutoFit/>
          </a:bodyPr>
          <a:lstStyle/>
          <a:p>
            <a:pPr algn="ctr"/>
            <a:r>
              <a:rPr lang="de-LI" b="1" dirty="0" smtClean="0">
                <a:solidFill>
                  <a:srgbClr val="0070C0"/>
                </a:solidFill>
                <a:latin typeface="Arial" pitchFamily="34" charset="0"/>
                <a:ea typeface="Times New Roman" pitchFamily="18" charset="0"/>
              </a:rPr>
              <a:t>β-cryptoxanthin</a:t>
            </a:r>
            <a:endParaRPr lang="es-ES" dirty="0">
              <a:solidFill>
                <a:srgbClr val="0070C0"/>
              </a:solidFill>
            </a:endParaRPr>
          </a:p>
        </p:txBody>
      </p:sp>
      <p:sp>
        <p:nvSpPr>
          <p:cNvPr id="11" name="10 CuadroTexto"/>
          <p:cNvSpPr txBox="1"/>
          <p:nvPr/>
        </p:nvSpPr>
        <p:spPr>
          <a:xfrm>
            <a:off x="2771800" y="4149080"/>
            <a:ext cx="6336704" cy="307777"/>
          </a:xfrm>
          <a:prstGeom prst="rect">
            <a:avLst/>
          </a:prstGeom>
          <a:noFill/>
        </p:spPr>
        <p:txBody>
          <a:bodyPr wrap="square" rtlCol="0">
            <a:spAutoFit/>
          </a:bodyPr>
          <a:lstStyle/>
          <a:p>
            <a:pPr algn="just"/>
            <a:r>
              <a:rPr lang="en-US" sz="1400" dirty="0" smtClean="0"/>
              <a:t>beneficial properties in different bone remodeling markers (formation and </a:t>
            </a:r>
            <a:r>
              <a:rPr lang="en-US" sz="1400" dirty="0" err="1" smtClean="0"/>
              <a:t>resorption</a:t>
            </a:r>
            <a:r>
              <a:rPr lang="en-US" sz="1400" dirty="0" smtClean="0"/>
              <a:t>)</a:t>
            </a:r>
            <a:endParaRPr lang="es-ES" sz="1400" dirty="0"/>
          </a:p>
        </p:txBody>
      </p:sp>
      <p:sp>
        <p:nvSpPr>
          <p:cNvPr id="12" name="11 Flecha a la derecha con muesca"/>
          <p:cNvSpPr/>
          <p:nvPr/>
        </p:nvSpPr>
        <p:spPr>
          <a:xfrm>
            <a:off x="2267744" y="4244838"/>
            <a:ext cx="360040" cy="14401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CuadroTexto"/>
          <p:cNvSpPr txBox="1"/>
          <p:nvPr/>
        </p:nvSpPr>
        <p:spPr>
          <a:xfrm>
            <a:off x="395536" y="4643844"/>
            <a:ext cx="2016224" cy="369332"/>
          </a:xfrm>
          <a:prstGeom prst="rect">
            <a:avLst/>
          </a:prstGeom>
          <a:noFill/>
        </p:spPr>
        <p:txBody>
          <a:bodyPr wrap="square" rtlCol="0">
            <a:spAutoFit/>
          </a:bodyPr>
          <a:lstStyle/>
          <a:p>
            <a:pPr algn="ctr"/>
            <a:r>
              <a:rPr lang="de-LI" b="1" dirty="0" smtClean="0">
                <a:solidFill>
                  <a:srgbClr val="0070C0"/>
                </a:solidFill>
                <a:latin typeface="Arial" pitchFamily="34" charset="0"/>
                <a:ea typeface="Times New Roman" pitchFamily="18" charset="0"/>
              </a:rPr>
              <a:t>Phytosterols</a:t>
            </a:r>
            <a:endParaRPr lang="es-ES" dirty="0">
              <a:solidFill>
                <a:srgbClr val="0070C0"/>
              </a:solidFill>
            </a:endParaRPr>
          </a:p>
        </p:txBody>
      </p:sp>
      <p:sp>
        <p:nvSpPr>
          <p:cNvPr id="14" name="13 CuadroTexto"/>
          <p:cNvSpPr txBox="1"/>
          <p:nvPr/>
        </p:nvSpPr>
        <p:spPr>
          <a:xfrm>
            <a:off x="2843808" y="4668352"/>
            <a:ext cx="2160240" cy="307777"/>
          </a:xfrm>
          <a:prstGeom prst="rect">
            <a:avLst/>
          </a:prstGeom>
          <a:noFill/>
        </p:spPr>
        <p:txBody>
          <a:bodyPr wrap="square" rtlCol="0">
            <a:spAutoFit/>
          </a:bodyPr>
          <a:lstStyle/>
          <a:p>
            <a:pPr algn="just"/>
            <a:r>
              <a:rPr lang="en-US" sz="1400" dirty="0" err="1" smtClean="0"/>
              <a:t>hypocholesterolemic</a:t>
            </a:r>
            <a:r>
              <a:rPr lang="en-US" sz="1400" dirty="0" smtClean="0"/>
              <a:t> effect</a:t>
            </a:r>
            <a:endParaRPr lang="es-ES" sz="1400" dirty="0"/>
          </a:p>
        </p:txBody>
      </p:sp>
      <p:sp>
        <p:nvSpPr>
          <p:cNvPr id="15" name="14 Flecha a la derecha con muesca"/>
          <p:cNvSpPr/>
          <p:nvPr/>
        </p:nvSpPr>
        <p:spPr>
          <a:xfrm>
            <a:off x="2267744" y="4764110"/>
            <a:ext cx="360040" cy="144016"/>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7418" name="Picture 10" descr="http://1.bp.blogspot.com/-suKiyXUvLUo/UI_zlB8YHDI/AAAAAAAABN4/mhaa83o-Oeg/s1600/interrogation.png"/>
          <p:cNvPicPr>
            <a:picLocks noChangeAspect="1" noChangeArrowheads="1"/>
          </p:cNvPicPr>
          <p:nvPr/>
        </p:nvPicPr>
        <p:blipFill>
          <a:blip r:embed="rId4" cstate="print"/>
          <a:srcRect/>
          <a:stretch>
            <a:fillRect/>
          </a:stretch>
        </p:blipFill>
        <p:spPr bwMode="auto">
          <a:xfrm>
            <a:off x="6876256" y="5085184"/>
            <a:ext cx="1247957" cy="1519834"/>
          </a:xfrm>
          <a:prstGeom prst="rect">
            <a:avLst/>
          </a:prstGeom>
          <a:noFill/>
        </p:spPr>
      </p:pic>
      <p:sp>
        <p:nvSpPr>
          <p:cNvPr id="17" name="16 CuadroTexto"/>
          <p:cNvSpPr txBox="1"/>
          <p:nvPr/>
        </p:nvSpPr>
        <p:spPr>
          <a:xfrm>
            <a:off x="971600" y="5733256"/>
            <a:ext cx="5760640" cy="461665"/>
          </a:xfrm>
          <a:prstGeom prst="rect">
            <a:avLst/>
          </a:prstGeom>
          <a:noFill/>
        </p:spPr>
        <p:txBody>
          <a:bodyPr wrap="square" rtlCol="0">
            <a:spAutoFit/>
          </a:bodyPr>
          <a:lstStyle/>
          <a:p>
            <a:pPr algn="ctr"/>
            <a:r>
              <a:rPr lang="es-ES" sz="2400" b="1" dirty="0" err="1" smtClean="0">
                <a:solidFill>
                  <a:srgbClr val="C00000"/>
                </a:solidFill>
              </a:rPr>
              <a:t>Combined</a:t>
            </a:r>
            <a:r>
              <a:rPr lang="es-ES" sz="2400" b="1" dirty="0" smtClean="0">
                <a:solidFill>
                  <a:srgbClr val="C00000"/>
                </a:solidFill>
              </a:rPr>
              <a:t> </a:t>
            </a:r>
            <a:r>
              <a:rPr lang="es-ES" sz="2400" b="1" dirty="0" err="1" smtClean="0">
                <a:solidFill>
                  <a:srgbClr val="C00000"/>
                </a:solidFill>
              </a:rPr>
              <a:t>action</a:t>
            </a:r>
            <a:r>
              <a:rPr lang="es-ES" sz="2400" b="1" dirty="0" smtClean="0">
                <a:solidFill>
                  <a:srgbClr val="C00000"/>
                </a:solidFill>
              </a:rPr>
              <a:t> </a:t>
            </a:r>
            <a:r>
              <a:rPr lang="es-ES" sz="2400" b="1" dirty="0" err="1" smtClean="0">
                <a:solidFill>
                  <a:srgbClr val="C00000"/>
                </a:solidFill>
              </a:rPr>
              <a:t>against</a:t>
            </a:r>
            <a:r>
              <a:rPr lang="es-ES" sz="2400" b="1" dirty="0" smtClean="0">
                <a:solidFill>
                  <a:srgbClr val="C00000"/>
                </a:solidFill>
              </a:rPr>
              <a:t> colon </a:t>
            </a:r>
            <a:r>
              <a:rPr lang="es-ES" sz="2400" b="1" dirty="0" err="1" smtClean="0">
                <a:solidFill>
                  <a:srgbClr val="C00000"/>
                </a:solidFill>
              </a:rPr>
              <a:t>cancer</a:t>
            </a:r>
            <a:r>
              <a:rPr lang="es-ES" sz="2400" b="1" dirty="0" smtClean="0">
                <a:solidFill>
                  <a:srgbClr val="C00000"/>
                </a:solidFill>
              </a:rPr>
              <a:t>?</a:t>
            </a:r>
            <a:endParaRPr lang="es-ES" sz="2400"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BACKGROUND</a:t>
            </a:r>
            <a:endParaRPr lang="es-ES" sz="2800" b="1" dirty="0">
              <a:solidFill>
                <a:srgbClr val="0070C0"/>
              </a:solidFill>
              <a:latin typeface="Trebuchet MS" pitchFamily="34" charset="0"/>
            </a:endParaRPr>
          </a:p>
        </p:txBody>
      </p:sp>
      <p:sp>
        <p:nvSpPr>
          <p:cNvPr id="17412" name="AutoShape 4" descr="data:image/jpeg;base64,/9j/4AAQSkZJRgABAQAAAQABAAD/2wCEAAkGBxQQEhUSEhQUFhISFRgXFRQWGBcdGBYYGBkYGBgeFB8dHyggGBwlHx0UJTIhJykrLi4vGB8zRDMuNygtLisBCgoKDg0OGxAQGy4kICUwMzg2MiwvLCwtLTc0LSw0LDAyMiwsLC0vNCwsLCwsLCwvNCwsNCwsLCw0LCwsLiwsLP/AABEIAHMBtQMBEQACEQEDEQH/xAAcAAEAAgIDAQAAAAAAAAAAAAAABAUDBgIHCAH/xABIEAACAQMCAwQIAwQFCQkAAAABAgMABBESIQUTMQYiQVEUMjNhcXKBsQdCkSNSobJTYpKz0RYXJDQ1Q4KT0hUlRGNzosLh8f/EABsBAQACAwEBAAAAAAAAAAAAAAACAwEEBQYH/8QAQBEAAgECAwUFBQYEBQQDAAAAAAECAxEEEiEFMUFRcRMyYYGxIjORocE0QlJy0fAGFLLhFSM1YoIWQ+LxJKKz/9oADAMBAAIRAxEAPwDp7WfM/rXq7GsNZ8z+tLAlcMc81dz4+PuNaG0/ss/L1R1dh/bqfn/Sy/1nzNeSPoVkNZ8zQWRuv4YHMs3yL/NXE233IdTkbW7sep2FXnDhigFAKAUAoBQCgFAKAUAoBQCgFAKAUAoBQCgFAKAUAoBQHKL1h8R96spe8j1XqYluZm4j7V/mNbO0vtdTqQo+7RHrSLBQCgFAKAUAoBQCgFAKAUAoBQCgFAKAUAoBQCgFAeXa+9nmhQEvhftV+v2NaG1Pss/L1R1th/b6fn/Sy+ryJ9DFAbt+F/tZvkX+auHtvuQ6nI2v3Y9TsOvOnCFAKAUAoBQCgFAKAUAoBQCgFAKAUAoBQCgFAKAUAoBQCgOcXrL8R96so+8j1XqYluZl4h7V/mNbO0ftdTqQo+7RHrSLBQCgFAKAUAoBQCgFAKAUAoBQCgFAKAUAoBQCgFAeXa+9nmhQEvhftV+v2NaG1Pss/L1R1th/b6fn/Sy+ryJ9DFAbt+F/tZvkX+auHtvuQ6nI2v3Y9TsOvOnCFAKAUAoD4TjrWYxc3aKuw2lvKjtFfhICyEnvKCUPTfx2O3h8SK6eA2fUq1cs1ZW8H9UviymrVUY3RZR3CkAZwxA7pIyNvH31qTwlVN+zu/e7eTU48zNWsTFAKAUAoBQCgFAKAUAoBQCgFAKAUAoDnD6y/EferKPvI9V6mJbmZeIe1f5jWztH7XU6kKPu10I9aRYKAUAoBQCgFAKAUAoBQCgFAKAUAoBQCgFAKAUAoDy7X3s80W3D+BvNa3N0M6bYx5GOutiD+mxrn4jaNOji6OGlvqZvkr/PcWxptxcuQ7K8Oa6uo4Y9Id9WNRwNkZjnAPgDVO3MRHD4CpVnuVt35kjc2TVjSxcJy3K/ozsT/Nxd/vQf2m/6a+ef9QYXlL4L9T2n+L0OT+H9x/m4u/3oP7Tf9NP+oMLyl8F+o/xehyfw/ubB2P7MTWLyNKYyHUAaCTuDnfIFaGP2lRxcVGmnpz/9mjjsbTxCShfTmbRXMOaKAUAoCpvOIqGcNKsUcWAzEjJZhkBc7dPcf4V0KdFxjFQhmlLzS/fF/txjGVSVo/Ip5e0Nrq1GVpIUB1DBOXONIIwNQxq936V0HhcXKjlcbSb8FpbTd5ln8nUVVRa37vqQH7SQXjiMRCMDUeYxUHZGwMAHxx4+FXYfZs8PJSqTuvlu5snjcHOjTzPnwMnD+2FqQIpYdAG2oBWBI8dsEfEZrXqbIxCXaQlfw3P9C97PnkUlbd5lhZcbg2R7lkkHTJGNOe5qJUjOnGd81nE0cUrSULqyvonrx8TTp4WpKGdJ24F5w+6Ll0YgtGR3h0YEBgR9D0rlV6cciqRVr71y/dv2tFCLd8rJtapMUAoBQCgFAKAUAoBQCgFAKAUAoDnD6y/EferKPvY9V6oxLczLxD2r/Ma2No/a6nVkKPu49CPWmWCgFAKAUAoBQCgFAKAUAoBQCgFAKAUAoBQCgFAKA8zcPuzDIsgSN9P5JUDow8mB/wD2vumIoKvTdNycb8Ytpro1/wCjzkZZXc9D9mEt5bOPFvDCt2mtrcBcPkb7YGsYwenQiviu1ZYujjZ/5spuk7Ket158NdOp2KeVwWlr8Drbs3xITcbhVLaG2SJ5kEcaKGyIpAeYwHeO3wH8T7nauElQ2BVlOrKq5KDzSba1lHcnuXz9DTpTzV0rW3+h3TXyo6YoDDc9BWxh97JRI9bRIUAoADQGl9u+AmUidc4GzaVyVAHrHxPlt7q7uzNoZPYdt3HS/Lw/suZfhazoSbik78/356mmW9vpXGNWoAtsenXT0yrZxv09+N67VaonJPNu5cHz5NG1iMRnmnmtbdbnxfJr58DLb2xTdV0kjdsklTk7L5gjT5+O/TFVatTna8r+Gln4+BVXxMamkpXtwtZPx4W1v8vE4Pab6uWAcnIBJVfV0nH5jnVkfDp4yVeOTKpv5a+Hh1ZJYpZMiqP4avfdeHCz6+Bxaw5rjGQznBUKSS3XIAGApPTfP3qca6pUt6aXjbTz4oup4vsqdlaVt2ttOWu99F+h2f2W4UbaAK3rNgkHGVyOjY2JHu/j1ry2Oxfbzdt1+HHx1+XU5k3mm5vey4rRMCgFAKAUAoBQCgFAKAUAoBQCgFAc4fWX5h96soe9h1XqjEu6zLxD2r/Ma2No/a6n5mQo+7XQj1plgoBQCgFAKAUAoBQCgFAKAUAoBQCgFAKAUAoBQCgPLtfezzRPu+MzyyLK0ja4wBGVOnlquyiMD1QPdWpRwGHpUpUowWWV731zN72777+JN1JN3Nj/AA7vGn4xDLJgvI0jMQAMtyZMnA2yTufeTXC/iWhChsOrSp92Kilxss8bLy3LwL8NJyrJvx9Dv6vjR1xQGG56CtjD72SiR62iQoCi7YSSLCOVIUbV0GcuPFQR6vnn3VvYDs+0eeN1b4ePiM2VPS5Tdi5ZuaRJK+jScRvltTHfIOcLgD65rb2h2Tp+xFX5rSy+phTvo0vLzL/ivaS3tX5crEMVDYCk7HI8Pga08Ps+viI56a06mxSw9SorwV/gaNxzisDM7W7ppffSyOMHG+MDYZz4+NdzC4OtFJVY7uTX1D2dWf3dOq/Upo72WUrF+ybUwCrhsam2/N08K6McLG91mv1X0L4YKNCLnJSVlwa/U2FOBXx06kiwvTvDYe7BrEsDo7ZvijnVKuAeqzX8jaOz3DzCWeTSZDgdzGFHU+WCcj9BXJxWzMXV0jHTqvoURxFJF9HJnz2864uKwlXDSUKqs2r8y+FSM1eJ13f8Qu+cSkxYKSEcKAuk46g7+X9muzShhOzWaHVXZnOvw/N+H78zf7FsxoS2slR38Y1bdceFcCp33ZW8CRnqAFAVE3aKMO8caTTNGdMhhjLKjeTNsNQ8hkityOCm4qUnGKe7M7X8uXjuK3VV7LXoZbjjsMcKzuWVHOlVKOJGYkjSqY1Fsg7Y8PKoQwdWdR04pNrfqrJc77rGXUildmK07RRPIsTpNC8nsxNGUD+5DuCf6uc+6p1MDUjBzi1JLfld7dePnuMKqm7PTqY7jtRBG0iuJQsLiOSXlsY0YhT3mHQYZd/fUobPqzjFxteSuldXfl5GHVim78CTecbiiMwct/o0SyyYGe42rGnzPdbaqqeEqVMmX7zsuqt+pJ1Er+Bi/wAoECSSPFcIkUZkZniKjSvXT5n3e41P+SlmjCMott20dzHaKzbTMvDuNxzuYgJEkCa9EqMhKE41LnZhkgbdMioVsJOlHO7NXtdO+vLwMxqKTsc+EcYiuw5hbPLco4OxVlONx9j41jEYWph2lUW9XXiZhNS3HCTjkKxySu2mOGRo3JB9dSBhQMlskjAG5rKwlWU404q7krrp9PEx2kbN8iNF2niLIsiTw80hY2miZEZj0GropPgGxmrZbPqZW4uMrb8rTa8uPlcwqqvrddS7rRLDnD6y/MPvVtD3sOq9UYl3WZeIe1f5jV+0ftdT8zIUfdroR60ywUBV8N7QQXETzI+EiLCTXsY9PXX5DG4PiK2q2CrUaipyWr3W1vfkQjUjJXR84b2ghuBAY9eLnmcvK49kcNq3291ZrYKrRc1K3sWv57jEakZWtxMvAeNQ30QmgbKk4IOzKfJh4HofgQahisLVwtTs6i1+T6GYTU1dGKDtDC4jbLBZopJVLDACRFQ5bfb1hU5YKrFyX4Wl5vd6GFUi7HGDjwdSwt7rGAygxYLqxABTve8HBwceFZng3GWVzj8d3XT0uvEKpdbmfLDtCszFVhuBpYozNGAqMoyQx1bf/dZq4KVNXc46q6s9X8hGqpbkxw/tCk6iRYbgRshkEjIApUDV11eI6UrYKVKWVyje9rJ6+gjVUlezOXCu0EVwyKqyo0kfNjEiaeYm3eQ7g+su2c7io18FUopttNJ2dnez5P4CFVSD9oYFh5xLaTI0SqFJd5EdkKoq5LHKt9BnaiwVV1OzVr2T36JNJ3be7eO1ja4tOPo8ixOk0Mj50LMmnXjc6CCVJxvpzn3UqYOcYOcWpJb8rvbrufnuCqJuz06ltWoWCgFAKAUAoBQCgFAKA8xQWzSMqKpLOQqjzLHA/iRX3epVhTi5yei1flvPOKLbsXfbfgHoN28CglAqMh3OQyjP/uDfpXL2HtNbQwUa8tHdp+Fn+liytTyTsS/wt/2pbfGT+5krU/iz/SK3/H+uJPCe9Xn6HoWvip2BQGG56CtjD72SiR62iQoCFxezWaPS3TIORjI+GRtXR2VTVXExg3o7+hTXllhchcG4UkMjFSSdON8bdOm1dHbWFjQpxytu749CrDVHNu5pP4mf62v/AKK/zPW3sL7M/wAz9Eem2b7p9foiDBw0hNOk94JndcjJOrTtttilTGJzzX3Xtv5aX8znVcVnqZ77r20fl8yHw2IpdxKRjEybe7UMfwxXWoTU4xkuJ0q1TtMFKX+1+jOyuITvGzEltBxpK6e57iCN8/Y9a34xzKy3nk6FKNVWXe8b6/DkV/DkLF3DtrbSpkBOMswG/v8AKpThCMk+JtYqFKm4K17J38dP1NptRjI8sfavE/xD9oj+X6srwncfUorzgMbMzZYamOw0gDJ8Nq6mB2fCrh4TlJ3aRTVrOM2kbDCoCgDoAPtXjW23dnQOdAKA0zgXFY7S19Emmit7uEsGM/quS5bmLll5isDnIPX4V2sVh54iv28IOcJW7u9ad3c7NdDWpzUI5W7NczDFxN3FlxC4AMUfpKyOitpj1nRHLpySF0qQWycB89DU5YeMXWwtLvPK0m1d21cb6a3e7wMKbeWct2v9mTO0HFIb1Y7a1dZpmmicNGdQhWORXZ3YbJsCBvk5xVOEw9XDSlVrpxik1rpmumkkuOvkSqTjO0Y6v0KPikseviCSXgizcFhakIRNiKEgMo/aMGI04UjOPjW/QjUy0JRpZvZ72vs+1Lj3VbfqiqVryvLju57vMk8XmaROIO6aHfhluzR/uMROSv0O1VYeMYSoRi7pVZa8+7qSk21JvkvqZ7++R7K7Vb9bk+iSHljkZUBev7MA+IG/nVdKlOOKpN0cntrX2tdfHQy5Jwl7V9PAl8Oia2vInuZDKLiERW8pCqI22domVQBlsAhup0kfGqtKNbDSjRjlyu8lvvwUrvXS9mvG5KKcZpyd77v0InA+HSejJdWuPSY5LkMhOFuIxczHlv5H91vA+4mrcVXh2zoVu41HXjF5I6r6rivEjCLy5o79fPVka2uOZEl2I5DDDxKWWWPSdaKVKainUlGYEgb7Hyq2cMlR0G0pSpJJ30et7X/3JaEU7rPbS5adpeN295bPbW0iXE9wumNIzqKkkYd8ezVdmycdPOtXBYSvh68a1aLhGOrb08lzvusiypOM45Y6tm2RjAAJyQACfOuQ3d6GwZYfWX5h96soe9h1XqiMu6zLf+0f5jV+0PtVT8zI0fdroR60ywCgNQ7P9m45obeWQOGTVrTosoWV2jEy/mCthh/ga7GLx1SnUqQhaz3PivZSdnwutGa9OknFN/vUxdnIWDWOVYYk4hnIO2qViufLPh51PGSi1Ws+FP0Rimn7Pn6nzgPDZIbS1uoFPPSBFngO3PRR0Oekq76T/wAJ2OzFV6dTEVKFV+y5Oz/C/wBHxXmIQaipR32+Jj4JEQLEvG5UWd3rTSc7tEdJHmRnbxqeJkr1lGSvnhZ38Ja+XMxBaRuuD+hZdl5dMrQwPLJZrEGXmo4ML5wI1ZwGcacnByVx13rVx0b01UqJKpf7rXtLnZNpa8dzJ0nrZbvQmdn0IF3kEZupiMjqCFwR5iqcW03St+CP1JU/vdWa/wBk3AtY4zcXLSejMpt3jARSIzkA8oHbwyx+tdHHpvESmoRSzd5PV6/me/oVUu6ld7t37Rz7OWclsbGaUySpJbRwrqG9o7qrYwoHcbAXLDKlVydzUcZVhXVanTSi1JvT76TfO+qvey0d3oKcXHK3rp8D5YwvCtvcmN3SC4vhIiqS6rNM+mRV6tjHhvh8ilWUKjqUVJJyjTs29HaKvG/C/jpdBJq0rbm/UseJXgvngit1dhHcRzSSsjokaxnUQCwGXb1cDwY5rWo0nhYznVaV4tJXTbb6X0W+75KxOUs7SjzNorll4oBQCgFAKAUAoBQCgOpvwf47OsrQNIPQ443lk5h2iAwMoSe5kkZHTr4719C/jPZuGnQVeMP85yUVl3y8GuOi047tbaHHwlSV7N6Gw/iL2tY2KTcPmUxSSGKWRM60OkkAeKZwfDO4xXE/hrYcI4+VLaFNqcY5op9166vlK2nG2+5fiK3sXgzQPwtP/elt8ZP7mSvY/wAWf6RW/wCP9cTUwvvV5+h6Fr4qdgUBhuegrYw+9koketokKA03tD2wZJWt7eEvIhwSQTuP3VXcj35Fel2PgJQlHEt9F1RtxwMKlLNVlli/3x0IEXE+KZLLAOm40fDwJz5V09pQoVIxWJdlfTgYo0NnxbUJtv8Afga12jvZ7iYG4j0ShQunSy5AJwcH4n3VnBUqNGk1SleN770/Q6+GjTpweWV1v+SLa2yqKjPh2UaQQMghRnb82DvXNlFSm6sad4RftWvZ3k7a8LrTyueYryXaSSlvbt/bnzKPm8q6DuDhJg5A6lQ+dvpXawSz04ZFfRbtep3XUpvBZcyV42u3ZXt4nYUXELadTOmXOVUqQe62+nWPAfqD4b1vwk3ojzbpV6L7N6J66NarwZ94cG1ctjpV8NjB3xvgZ6dDv7vhV9Rpq/I2MVKEo51q46b1u56b/A4ce4peRyiO1i1goGLaGODkjGc6R0Fec2nhsJOop15203XS4vzLtmUqMqTlUlbX6Ip5uMcSj3kgBXOT3CfH+qdq38LaNGKpaxtp0LpYTZ1STXaNPrb1RsnZXtKt6GXQUkjA1DqpHTY+fuP8a8bj9nPC2aldP4ksRhnRtrdM2CucawFAa3acbuJ4+ctmrx5bAEy8w6GKnSrKBnY7aq6dTCUaU+zdWz0+67aq+9N+hTGpKSvl+Zmn7SaltjbR803bOqh25ekxozOH7pwRpYEeYqEcDldRVpZcltyve7SVtVzTMuruyq9y14czlP2saxNk91G1DHgc6Rv9K1KygpexJyXNq31ZON7aqxU8P4vPO7mO2j5cc7wmQzYb9m5RmC6PdnGa26uGo0opTqO7inbLpqrpXuQjOUnouPM58M4xJcvlLcejGR4+aZBrBjZlJaPTsuoH82dwcVGvhadGNpT9uydraa2e+++3hbxEZuT0WhCs+07MiTPbBbeWYwiRZFZg3MaIF00julh4E9RV9TARUpU41LzSvZqy3X0d3rZkY1Xa7WhPg7QI949npPcXIk/K0ihWdBt6yq8Z+p8q15YKUcMsRffw4papPzaa/wDZNVE55CPe8XR7o2LmWE9wpLG2kOzKW0Zx3W8QPzaT8DZTw040FiY2lvumr2V9/jy8L+ZGU05ZHoTrG60Tm077lIFmMrkFmLySKQwAA/L4YG+MbVRVp5qXb6K8mrLcrJPm+ZOLtLL4GHhXHo5rme3VNJi3V9sTaTpkK/I/dPxqyvg506EKrd78Pw8V8VqjEKicnH9suq0Sw5w+svzD71bQ97DqvVEZd1mW/wDaP8xq/aH2qp+ZkaPu10I9aZYKA1uy47dSx88WitEdRASfMpCsVOFZACdjtqrpVMHh4T7J1WpeMdN3NNv5FMak2s2X5mWbtC8jQLaRpMLiF5gzyGMBVKDwRjnvjbbGDUY4KMIzdeTjlaWivq7+K5GXUbayq9y3EziIvIoV1QsyK2oAgE4DYGfjitPJF1MsHdX32t8rssu7XZVcJ4zNJEtxPDFFbtFzdYmZmC6dQ1KY1HTrvW3iMLShUdKnJyne1stuNt+Z+hXGcmszVl1/sfIeMXUqiWOzBhYZUPMFmZfA6NJVc+RYdfCsyw2Gg8k6vteEbxXne/wQU5tXUdOupkueMStK8NrCJWixzXeTlxozDUEBCsWbGCQBgZG9QhhaapqpWnlUtySu3470kvMy5tu0VcwSdpmSK4MkJW4tUDtCXBDhs6WjcDvKSGGcAgjcCrFgFKpTUZ3hN2Ttu5prmv2yLq2TutUSJe0SehyXcaluUjlo2OlldPWR+ulgdjVccDL+ZjQk7Xa13qz3Nc0S7VZHJC74zIZTBbQiWRFVpWd9EceoZUFtLEsRvgDpjzpTwsFTVStLKnusrt236XWnjcObvaKuYJe0jRx3HOh0XFtCZjFrykiAHBjfG4yMHK5B8KnHAqc6fZyvGbte2qfJr579eZh1bJ3WqMV12xjS154RjL3l9G6SCRF1OrfuhV7xbppwd8ip09l1JV+yb9n8XCzdk11eluehh10o5uPImWN7zrojDDl20TgBzpPPL5yuNyNAAJz1PTJzTVpdnQT01k1u19m3Hz3epKMry8vUcC7QLdSTIFK8pu4T/vY8sgkX3a0kH0B8aYrBSoQhJu99/g99vg0xCopNoua0iwUAoBQCgFAKA8wpMwVkDEK+NSg7Np3GrzxX3h04uSk1qt3hfeebu7WCTMqsoYhXxqUHZsHIyPHBo4RlJSa1W7w5i73Gz/hb/tS2+Mn9zJXA/iz/AEit/wAf64mxhPerz9D0LXxQ7AoDDc9BWxh97JRI9bRIUBQ8R4TDHcC+aTlkDDgkBG7pUE+/GP0Feh2JjZ9pHDtaa68tBWnOVB0Yq/Lnv4FHcdoDPdQx2ZdsSAyEDusmVDZz4Yzua7W1OxnQl2ltE7X520sW4TASoU5VK9ldaLjchfiNbMblHBHqog885c5rlbGrRVCVNrm/Q3MFXjGEqbV978rGuXAlBdi+TAQM/McbbV1KVWmoKlFWjU3rnbVXMxpYSpOm+z1d7eHMwwrzCykEysepPTGc52rvYGX8vRjXi0oK6krXfDLx8/jzPObatVrKil92Ljy4t/Hd8C07O8WW3uC6o5RkwUXBO2CDjboRVOMUqDi60k5NavzeX5foX4Gn/NYSUI6KM9L8PZ9pbuevU2Y9qI+ZzPR59eNP5d/iM79etaX87St3tPIuWzamTL2kbb97/QtLPi7XVrcSW6usi6lUHGrWFB28PH+Fed2tKnPG0nPu2V+l2XUsK8PJRqNNOz05FXwHtPG0axTOVnUgMZNtRDbnPgfccV6Wi4Rgox0S3cinH7NrRm6kFeL5F92a4Glmh0MXaTDM7YydtsY8Ovn1NeDxmMniZLMrW4G1WrOq03pbkXFaZSfRWAaj2e4i9tbiI2t00qtJ3RHhTqkdh32IUDBG9djF0IVqzmqkVFpcfBcFdmvTk4xtZ3IN3wR40tOckr/6RcTXAt+ZlDMkhAQoQ2AzKMgjO/ga2KeLjOVXs2l7MVHNbXK1vvpuTZF02lG/N3sbVwEIIsRrOqhjtPzNedj1kJYj61ycVndS83Fv/ba3ysi+FraX8zWODWSRyyGWG95hvJnUp6QIirSkoSFYIRjBORuOtdTE1ZTpxUJQtkitcubu6rVXKIJJu6e/xtvJaRn0yOS3guIZGlIuwVxBJGA3eJzoZyQpVl72+9UuS/lpRqzjJW9n8SemnNLfdPTkS++nFNc+Rg4DwNYbUXEsMrzxPPIkLNIRrEshj0RE6FYjSQceOffU8Vi5VK/ZQmlFqKbst2VXvK1+fHwMU6aUMzWupwfs1dRW6SibXcQubrlCNBrmbJkTX6xDBnX9PKprH4edZwcLRkst7vRcHbdpZP4mOymo3vqtS0Thi3Mt2JY3EU6W5UkFWBVGOVP5XU4+BrUeIdCnSySWaLl48V8n80WZMzldaOxWRC9gmuHeMyypaRwwSqNp25shRmx6rDWNQ/qk9DW1L+Vq0qcYyypzbaf3dFdeO72ett5BdpFttX0+Jybs7NZpBLHK0xszkRCNQzpIcTjI7zkglsHqVHjWFjqWIlOEo5c/G7smu74Ll0Y7KUEmne37ZugriGyc4PWX5h96tw/vofmXqiMu6zJf+0f5j96u2h9qqfmZGl7tdDBWoWAUBqnBLi6gt1gWzkMi6wHeSERbuzAsQ5fG46LmutiYYerWdV1VZ20Slm3LwS+diiDnGOXL6EO47PtC1opgkukhglRzGyIeZI8b6u867Eh9s+VXQxqqqq1NU3KSaum9EmraJ+BF07ZdL2RtEEebbSsbR5jYCJiCy7EAEhiD+p61y5StXu5X1Wq3ei9C9L2dxrHA+CBrf0aS0ngd7UwyTl0ZclAraQJW6ncd39K6mKxbVbto1YySldRs09+n3V6lEKfs5XG2n74lrb8Su40Eb2TvKoC645IhC5AxqyzB1B640kj31qToYacnONVKL4NSzLw0Vn8fgTU5pWcdfkAk9nNOyQNPDcuJf2bIJI5NCowIdlDKdKkEHI32peliKcFKeWUVbVOzV21uT111HtQbsrpkK/4XcXCXUzx6JJoFhhgDKWCqxYmRgdOpiegOAB1OavpYijRlSpxldRk25WdrtW0W+yt58iMoSkpNrhuOfbDgUrxzSWgHMniMc0RIAmBGlWGdhIvgfEbHwxHZ2MpxnCNfdF3T/DzXR8uD1M1qbabjvZKaGa0nlljhaeK50M6oyCSOREEewcqGQhV8cg58DtUpUsRSjCUsso3tdOzTd+CbTTfK1jNpRk2ldMhcT4ZcXSXUzRct3s5LeCDUpc6+8xkIOkEkIAATgDrvV9CvRoSp04yulNSlKztpppx0V76EZRlK7a4WRZcU4IjRTyJEpupbVodW2pu4QFyduuBn3DyFa1DFyjUhCUvYU0/DfvJzppptLWxXzWFyjTGJCHltLWBGyuFcGUSMd/yBg3v8KvjWoSUFN6Kc5Na6rSy/5NWIuMle3JH2Ls29o9vLDLLMIMQmNxCMQPgNpKqpJUhG3J9U+JpLHQxEakKkVHNrdZu8t29vfqtOYVJwaad7dNxtdckvFAKAUAoBQCgPLtfezzRecB7PtdW95OP/AAkSuPIktlv0RZD8cVysftOOExGHoy/7kmvlp/8AZxXxLqdLNGT5E/8ACz/alt8ZP7mStL+LP9Irf8f64k8J71efoeha+KHYFAYbnoK2MPvZKJHraJCgNN4t2eNzfOZzIYdCtFg938qup/d33wOu9ep2PXhkhSja7bvz3Np/Q2JYyVDD/wCXbN8y+4PYRwFkiQKuB06np1PU/WpfxEkqVO3N+hzaNepWm5VHdmrfiD7VPmj/APlWjsjdLo/odHDd6f5X6GtXnq3XzR/zV1KPeodJehs4fvUPP6mO+tcyOVOnTEHPvON/hWxg8bOjSUd6lK3Brfpo+RrKjRrUoKtHN7TSd2mt3Fa+R8trTC9H76A6ug8dj5j9aYjFyq1HOck2n++j5bkbkFToJQp5Uou1vhrrx8Xx4kpc6tShjqcdDkAYAz8duvketaslli4TaVl58/348CinWpVaN4yTVn56v99dbG4fhv7CbqP27bHr6qda5O2/ew/KvVmcd34/lX1JvG+BQXGTInf1Y1rs3XHXx+ua9Ns2KeDpflRx446vh6j7OWl929GLsVw17cTqS/K5mIg/kuQzAeGT+uK8ptPExr9nLTNbW3juXkdXE1VUyvS9tbGy1yzVFAKAUAoBQCgFAKAUAoBQCgOcHrL8w+4q3D++h+ZeqIz7rMl97R/mP3q7aH2qp+Z+pGl3F0MFahYfGG2xx7/KiBrMfGrlpBZ6ALtWBkl0nkiDO0q77lvVCZ2bV4DfqPC0FD+Yv/lvcr+1m/C+m9vlbiyjPK+Tj8rcy347xE20WpV1yO6RxpnAZ3OldR8B4k+QNaeFoKtUs3ZJNt+C3/2LJyyow2lteBlMk8DqT30ELLgf+W3MJ294OfdU6k8K4tQhJPg8yfxVvQwlO+rXwINhd3d4nPhkhhhYnkq0ZkZ1BIDSHWunVgkKOgxvV9WnhsNLsqkXKS32dknyWjvbm+JGLnNZk7Ii3faO55aCOKP0pbv0eaIk6W0o0h5TeGpdJUnpqwaup4Ghnlmk8jhmT4rW2q8He/yIurKystb2OT9rDNLALZcwtNHHO7ggqzg/slH9IMEt+7sPHbC2aqcJus/aSbilxS+90fDmO2u1l3cf0I0HaaXUDzrdy120HooX9toExj1AhychRqOVxgGrZ4CnlaySXsKWa/s3y3tu4vTeYVV33rfu47yTwXjUk7ENd2ytzZkFvoHMwjuq/wC8yThQ3q1VicLClG6pSatF5r6apN/d8bbzMKjk+8un7ZlilvTdPb+kQ9yGOXV6Od9bSLjHN8NHX31CUcKqCq5HrJq2bkk/w+JlOpmy3Xw/uSra5uJzOEljj5Nw0YJi1ZQIjD843yTvVU4UKSg5RbzRT321u/B8iScpXs9zKpOMXa8Oa/aSJibfmLGIiNLErjJ1nUANQxgdfdW28LhnjVhlFr2rXzcNfAhnn2ee/DkXI4vypLpLggLAomRgMZgK7582V1cfVfOtL+W7SFOVLfLR/m/Rpp/Esz2bUuHoQI+M3K6RKEVzYzXLLp9R1ZdC9dwobB8yM7VsPC0Hdwu12kY35qzu/Nq6IZ5ceTZyF1epbrdF4Jl5QleERMjFSoZhG2sjUBnGRg48Kx2eElWdG0ou9k7prfZXVlp5mb1FHNoz7x7tI0XJaBQ6cv0mc75W27oJX+sdRI90bVjC4CM8yquzvlj4y/TSz6oxUq2tbq+hJ4xezc+2hgkjQTpM5dk17RiMrp7y9dRqrD0qXY1KlVN5XFWTtvvfg+RKcpZko8bnKzvpo7hba5Mb81HeGWNSueXp1rIpZsEBgQQcHfYYpUo0p0XWo3Vmk03ffezTsuW4ypSUssi6rRLBQCgPMlndvC6yRsVdDlWHgfrsR7jX3atRp1qbp1FeL3o85GTi7o9CdluPK9rbPdGGKa6B0oMLzNyAQD5jB/4gPHFfF9r7MnTxlaOFU5wpb3q8vNX8H56X4XOvSqJwWbRs6/btPIONJ6ViOG1kmUIinAGiRVY43YnK7+/wr2E9k0l/D8nh7ylUjB3k9e9Ftckly8OLKqCqVsUqaWuvozsD/Luy/pW/5b/4V4X/AATG/h+a/U7n+GYn8PzQ/wAu7L+lb/lv/hT/AATG/h+a/Uf4Zifw/NEqw7QwXZKwuWKDJyrDY7eIqMsBXw2tVWv4plVXC1aOs1a5NqJSKAgcavhCgJGSWAA8/E10NmVeyxCqWva/zViqtHNDKQeDcXEspUqVLLtnxxjbp5ZP0robXxf8zTjZWs+ZVQpZG9Si/EOMh4m8GZMfEFs/cfrVex3dTXg/odHDd6X5X6Gr3nq3XzR/zV1aPeodJehs4fvUPP6kyK2aWZ409Z4MD9Kxh6bnGCX42/gavaKnQhN8J/oV6vhA4GSF0ED8mCd3H8cH31c4t1HBu2t9ePgvRnTcc1Rwb0bv18F9TNqBcg+rGwbWenQbHwzvt9KqaahfjJWtx69OZTlcKat95WsvXpzN3/DqAras5GBLKzKPdgL9wf0ri7amniFFfdSRRjmnVtySR9ue0AyQEJAY4OeoBz5V18JtHsaEKbjuXM4lShmk3c2O1lDorDoQCK8lKLi7M30ZawBQCgFAKAUAoBQCgFAKAUAoDJb+svzD7ircP76H5l6ojPus53/tH+Y/ersf9qqfmfqRpdxdDBWoWCgK2Ph7C8e4yNL28cQG+co8jE+WMMP0rZddPDKlxUm/ikvoQy+3m8DJxrhvpMWjUUYMrxyAAlHQhlODsd+o8QTUcNX7GpmtdaprmnvRmccysR7X03UokNqEBGtk5pZwOulTgIT8Wqyf8pleTPfhe1l5rf8ABEV2l9bES04bdWoMVs0DQZJiEusNCCSdPdyJFBO3qnG2auqV8PXfaVlJS45bWl467nz3kVGcdI2t4iLs6y8k8wPIt0bmdyMa2MbIdAGdIGUAHkvWksdGWdZbLJliuWqevzv4sdk9NeNyw4rw4y8nRpXl3CTN4ZC6tWMD1jmtehXyZ82t4tehOUb2tzOPAOGejowbSWaaZ9SjwklZwCcZ2BArOLxHbSTV7WivgkvoIQyog8E4ZcW50FbZo+dI+vL8zTJIz7d3GRqx18KvxOIo1lmTknZK2ltElz8CEISjpoWEXD2F3JcZGl4I4gN8go8jEnwx3h+la8qyeHjS4qTfxSX0JqPtuXgOE2DQtcFiDzp2kXGdgVRcH3900r1lUUEvuxt83+ohG1/Fla/Z9zwv0HUnM5Ai1b6cjG/TOPpWysbBY/8AmbO2a9uJDs32WTwJXaDgK3bwuW08p++P6SLIYofcXWI/Q1VhMY8PGcbXutPB7r/BslUp52j7xThLSzNIGUBrSWDBznVIykHp02pQxMadNQa++peSuJQblfwsQ/8Asu7kgW1d4I4uWI3ePW0jIFCkJqACEjx3xnpV38xhoVXWipOV7pOyV731tdu3LQjkm45Xaxkt+y8bPI86hi5CRqryBUgRQsabEZ/MT72NRntCooxjTdrau6TvJu7fHougVFXbl+0RoeBXEJtjG0LeiCeNBIXGYpCnKBIU95VXB+AqyWMoVFUzprPlbtber347m3cx2cla3C5Y2XDJWnFzcshdEZIo4wdEYcguSW3djpUZ2AA6VrVK9NUuxop2bu297tu3aJK75k4xebNIuK0ywUAoDy7X3s80Zrq6eUgyMWKqqDPgqjCgeQA8BVdKjCkmoK1231b3vqyTk3vJVtdPLOryMXcjBZtyQq6Rk+OwAyfKufjqMKWClCmrLkt2sk38zq7Ek3j6bfj/AEsua8sfQhQG7fhf7Wb5F/mrh7b7kOpyNr92PU7DrzpwhQGt9ouHSzS9xCyCMeOF1ZbOMyAZxj8o+bwHqtiY7AYfDtYi2Zy/Dd2sv9r0vfj/AMTn4qlWnU9i9rc7fX98yssuDTqVcRMuHHjhsbZP+sE4xn83/CfHqYjaeyJQlTi46p/c0vbT/trj4eaNenQxKabvv5/+T/fA2zinDY7lNEgyAQykdVYdCp8DXh6FedGWaD/udpScdxqd32Jc80CUFZSpzp3XSc7jO/6128LtKheHaXjlvwunfpr8iccRKm4NRvlvxte5KPBmh1ctNTOgUy5IdcdAqkaQPrn9BXVpV8EqeSNVc9Wl+hzHWxCkk4XiuBGu+yzTs8ij0d2PRMujZ8SCFCn4E/fOa2NwKis9RO3LX0NvC43ERjkq07xW7WzXn9Dla9h2ds3MxZMg6EGnOPM+A+H61xqu1qdNWw0deb/T9fgb0cWor/LgovrdmzcQgIt2SFSCE0oqbYxgALhlxt/WHxrn4CpT/m4TxDvG93fX46O/wfQ0K+aUJZd/76GptwCbUByjvjfIwPieeAP7LfWvaLa+yHFyutP9mv8A+f1Xkcl4fE5ra/H/AMvozZOzdvJHGyyAjDnSCc7YHq99tuvTHyivK7br4aviIzw1suVXsra3e/2Y62tz6s6GEhUjBqpvv++L/fAtq45tCgFAKAUAoBQCgFAKAUAoBQGS39dfmH3FXYf30PzL1RGfdZzvvaP8x+9W4/7VU/M/UjS7kehgrULBQCgFAKAUAoBQCgFAKAUAoBQCgFAKAUAoBQCgFAeXa+9nmhQEvhftV+v2NaG1Pss/L1R1th/b6fn/AEsvq8ifQxQG7fhf7Wb5F/mrh7b7kOpyNr92PU7DrzpwhQCgFAKAUAoBQCgFAKAUAoBQCgFAKAUAoBQCgFAKAUAoDJb+uvzD7irsP76H5l6ojPuvoc772j/MfvVuP+1VPzP1I0u5HoYK1CwUAoBQCgFAKAUAoBQCgFAKAUAoBQCgFAKAUAoBQHl2vvZ5oUBL4X7Vfr9jWhtT7LPy9UdbYf2+n5/0svq8ifQxQG7fhf7Wb5F/mrh7b7kOpyNr92PU7DrzpwhQCgFAKAUAoBQCgFAKAUAoBQCgFAKAUAoBQCgFAKAUAoDJb+uvzD7irsN7+H5l6ojPuvoc772j/M33qzH/AGqp+Z+pil3F0MFapMUAoBQCgFAKAUAoBQCgFAKAUAoBQCgFAKAUAoBQHmnkr5fevvNzzlhyV8vvS4sSeGwjmrt5+fka0dpP/wCLPy9UdTYumOp+f9LL7lDyryZ9Auxyh5UF2bh+GqgSzY/cX+auHtz3cOr9Dk7VfsR6m/15w4goBQCgFAKAUAoBQCgFAKAUAoBQCgFAKAUAoBQCgFAKAUBkt/XX5h9xV2G9/D8y9URn3X0Od97R/mP3qzHfaqn5n6mKXcXQwVqkxQCgFAKAUAoBQCgFAKAUAoBQCgFAKAUAoBQCgFA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17414" name="AutoShape 6" descr="data:image/jpeg;base64,/9j/4AAQSkZJRgABAQAAAQABAAD/2wCEAAkGBxQQEhUSEhQUFhISFRgXFRQWGBcdGBYYGBkYGBgeFB8dHyggGBwlHx0UJTIhJykrLi4vGB8zRDMuNygtLisBCgoKDg0OGxAQGy4kICUwMzg2MiwvLCwtLTc0LSw0LDAyMiwsLC0vNCwsLCwsLCwvNCwsNCwsLCw0LCwsLiwsLP/AABEIAHMBtQMBEQACEQEDEQH/xAAcAAEAAgIDAQAAAAAAAAAAAAAABAUDBgIHCAH/xABIEAACAQMCAwQIAwQFCQkAAAABAgMABBESIQUTMQYiQVEUMjNhcXKBsQdCkSNSobJTYpKz0RYXJDQ1Q4KT0hUlRGNzosLh8f/EABsBAQACAwEBAAAAAAAAAAAAAAACAwEEBQYH/8QAQBEAAgECAwUFBQYEBQQDAAAAAAECAxEEEiEFMUFRcRMyYYGxIjORocE0QlJy0fAGFLLhFSM1YoIWQ+LxJKKz/9oADAMBAAIRAxEAPwDp7WfM/rXq7GsNZ8z+tLAlcMc81dz4+PuNaG0/ss/L1R1dh/bqfn/Sy/1nzNeSPoVkNZ8zQWRuv4YHMs3yL/NXE233IdTkbW7sep2FXnDhigFAKAUAoBQCgFAKAUAoBQCgFAKAUAoBQCgFAKAUAoBQHKL1h8R96spe8j1XqYluZm4j7V/mNbO0vtdTqQo+7RHrSLBQCgFAKAUAoBQCgFAKAUAoBQCgFAKAUAoBQCgFAeXa+9nmhQEvhftV+v2NaG1Pss/L1R1th/b6fn/Sy+ryJ9DFAbt+F/tZvkX+auHtvuQ6nI2v3Y9TsOvOnCFAKAUAoBQCgFAKAUAoBQCgFAKAUAoBQCgFAKAUAoBQCgOcXrL8R96so+8j1XqYluZl4h7V/mNbO0ftdTqQo+7RHrSLBQCgFAKAUAoBQCgFAKAUAoBQCgFAKAUAoBQCgFAeXa+9nmhQEvhftV+v2NaG1Pss/L1R1th/b6fn/Sy+ryJ9DFAbt+F/tZvkX+auHtvuQ6nI2v3Y9TsOvOnCFAKAUAoD4TjrWYxc3aKuw2lvKjtFfhICyEnvKCUPTfx2O3h8SK6eA2fUq1cs1ZW8H9UviymrVUY3RZR3CkAZwxA7pIyNvH31qTwlVN+zu/e7eTU48zNWsTFAKAUAoBQCgFAKAUAoBQCgFAKAUAoDnD6y/EferKPvI9V6mJbmZeIe1f5jWztH7XU6kKPu10I9aRYKAUAoBQCgFAKAUAoBQCgFAKAUAoBQCgFAKAUAoDy7X3s80W3D+BvNa3N0M6bYx5GOutiD+mxrn4jaNOji6OGlvqZvkr/PcWxptxcuQ7K8Oa6uo4Y9Id9WNRwNkZjnAPgDVO3MRHD4CpVnuVt35kjc2TVjSxcJy3K/ozsT/Nxd/vQf2m/6a+ef9QYXlL4L9T2n+L0OT+H9x/m4u/3oP7Tf9NP+oMLyl8F+o/xehyfw/ubB2P7MTWLyNKYyHUAaCTuDnfIFaGP2lRxcVGmnpz/9mjjsbTxCShfTmbRXMOaKAUAoCpvOIqGcNKsUcWAzEjJZhkBc7dPcf4V0KdFxjFQhmlLzS/fF/txjGVSVo/Ip5e0Nrq1GVpIUB1DBOXONIIwNQxq936V0HhcXKjlcbSb8FpbTd5ln8nUVVRa37vqQH7SQXjiMRCMDUeYxUHZGwMAHxx4+FXYfZs8PJSqTuvlu5snjcHOjTzPnwMnD+2FqQIpYdAG2oBWBI8dsEfEZrXqbIxCXaQlfw3P9C97PnkUlbd5lhZcbg2R7lkkHTJGNOe5qJUjOnGd81nE0cUrSULqyvonrx8TTp4WpKGdJ24F5w+6Ll0YgtGR3h0YEBgR9D0rlV6cciqRVr71y/dv2tFCLd8rJtapMUAoBQCgFAKAUAoBQCgFAKAUAoDnD6y/EferKPvY9V6oxLczLxD2r/Ma2No/a6nVkKPu49CPWmWCgFAKAUAoBQCgFAKAUAoBQCgFAKAUAoBQCgFAKA8zcPuzDIsgSN9P5JUDow8mB/wD2vumIoKvTdNycb8Ytpro1/wCjzkZZXc9D9mEt5bOPFvDCt2mtrcBcPkb7YGsYwenQiviu1ZYujjZ/5spuk7Ket158NdOp2KeVwWlr8Drbs3xITcbhVLaG2SJ5kEcaKGyIpAeYwHeO3wH8T7nauElQ2BVlOrKq5KDzSba1lHcnuXz9DTpTzV0rW3+h3TXyo6YoDDc9BWxh97JRI9bRIUAoADQGl9u+AmUidc4GzaVyVAHrHxPlt7q7uzNoZPYdt3HS/Lw/suZfhazoSbik78/356mmW9vpXGNWoAtsenXT0yrZxv09+N67VaonJPNu5cHz5NG1iMRnmnmtbdbnxfJr58DLb2xTdV0kjdsklTk7L5gjT5+O/TFVatTna8r+Gln4+BVXxMamkpXtwtZPx4W1v8vE4Pab6uWAcnIBJVfV0nH5jnVkfDp4yVeOTKpv5a+Hh1ZJYpZMiqP4avfdeHCz6+Bxaw5rjGQznBUKSS3XIAGApPTfP3qca6pUt6aXjbTz4oup4vsqdlaVt2ttOWu99F+h2f2W4UbaAK3rNgkHGVyOjY2JHu/j1ry2Oxfbzdt1+HHx1+XU5k3mm5vey4rRMCgFAKAUAoBQCgFAKAUAoBQCgFAc4fWX5h96soe9h1XqjEu6zLxD2r/Ma2No/a6n5mQo+7XQj1plgoBQCgFAKAUAoBQCgFAKAUAoBQCgFAKAUAoBQCgPLtfezzRPu+MzyyLK0ja4wBGVOnlquyiMD1QPdWpRwGHpUpUowWWV731zN72777+JN1JN3Nj/AA7vGn4xDLJgvI0jMQAMtyZMnA2yTufeTXC/iWhChsOrSp92Kilxss8bLy3LwL8NJyrJvx9Dv6vjR1xQGG56CtjD72SiR62iQoCi7YSSLCOVIUbV0GcuPFQR6vnn3VvYDs+0eeN1b4ePiM2VPS5Tdi5ZuaRJK+jScRvltTHfIOcLgD65rb2h2Tp+xFX5rSy+phTvo0vLzL/ivaS3tX5crEMVDYCk7HI8Pga08Ps+viI56a06mxSw9SorwV/gaNxzisDM7W7ppffSyOMHG+MDYZz4+NdzC4OtFJVY7uTX1D2dWf3dOq/Upo72WUrF+ybUwCrhsam2/N08K6McLG91mv1X0L4YKNCLnJSVlwa/U2FOBXx06kiwvTvDYe7BrEsDo7ZvijnVKuAeqzX8jaOz3DzCWeTSZDgdzGFHU+WCcj9BXJxWzMXV0jHTqvoURxFJF9HJnz2864uKwlXDSUKqs2r8y+FSM1eJ13f8Qu+cSkxYKSEcKAuk46g7+X9muzShhOzWaHVXZnOvw/N+H78zf7FsxoS2slR38Y1bdceFcCp33ZW8CRnqAFAVE3aKMO8caTTNGdMhhjLKjeTNsNQ8hkityOCm4qUnGKe7M7X8uXjuK3VV7LXoZbjjsMcKzuWVHOlVKOJGYkjSqY1Fsg7Y8PKoQwdWdR04pNrfqrJc77rGXUildmK07RRPIsTpNC8nsxNGUD+5DuCf6uc+6p1MDUjBzi1JLfld7dePnuMKqm7PTqY7jtRBG0iuJQsLiOSXlsY0YhT3mHQYZd/fUobPqzjFxteSuldXfl5GHVim78CTecbiiMwct/o0SyyYGe42rGnzPdbaqqeEqVMmX7zsuqt+pJ1Er+Bi/wAoECSSPFcIkUZkZniKjSvXT5n3e41P+SlmjCMott20dzHaKzbTMvDuNxzuYgJEkCa9EqMhKE41LnZhkgbdMioVsJOlHO7NXtdO+vLwMxqKTsc+EcYiuw5hbPLco4OxVlONx9j41jEYWph2lUW9XXiZhNS3HCTjkKxySu2mOGRo3JB9dSBhQMlskjAG5rKwlWU404q7krrp9PEx2kbN8iNF2niLIsiTw80hY2miZEZj0GropPgGxmrZbPqZW4uMrb8rTa8uPlcwqqvrddS7rRLDnD6y/MPvVtD3sOq9UYl3WZeIe1f5jV+0ftdT8zIUfdroR60ywUBV8N7QQXETzI+EiLCTXsY9PXX5DG4PiK2q2CrUaipyWr3W1vfkQjUjJXR84b2ghuBAY9eLnmcvK49kcNq3291ZrYKrRc1K3sWv57jEakZWtxMvAeNQ30QmgbKk4IOzKfJh4HofgQahisLVwtTs6i1+T6GYTU1dGKDtDC4jbLBZopJVLDACRFQ5bfb1hU5YKrFyX4Wl5vd6GFUi7HGDjwdSwt7rGAygxYLqxABTve8HBwceFZng3GWVzj8d3XT0uvEKpdbmfLDtCszFVhuBpYozNGAqMoyQx1bf/dZq4KVNXc46q6s9X8hGqpbkxw/tCk6iRYbgRshkEjIApUDV11eI6UrYKVKWVyje9rJ6+gjVUlezOXCu0EVwyKqyo0kfNjEiaeYm3eQ7g+su2c7io18FUopttNJ2dnez5P4CFVSD9oYFh5xLaTI0SqFJd5EdkKoq5LHKt9BnaiwVV1OzVr2T36JNJ3be7eO1ja4tOPo8ixOk0Mj50LMmnXjc6CCVJxvpzn3UqYOcYOcWpJb8rvbrufnuCqJuz06ltWoWCgFAKAUAoBQCgFAKA8xQWzSMqKpLOQqjzLHA/iRX3epVhTi5yei1flvPOKLbsXfbfgHoN28CglAqMh3OQyjP/uDfpXL2HtNbQwUa8tHdp+Fn+liytTyTsS/wt/2pbfGT+5krU/iz/SK3/H+uJPCe9Xn6HoWvip2BQGG56CtjD72SiR62iQoCFxezWaPS3TIORjI+GRtXR2VTVXExg3o7+hTXllhchcG4UkMjFSSdON8bdOm1dHbWFjQpxytu749CrDVHNu5pP4mf62v/AKK/zPW3sL7M/wAz9Eem2b7p9foiDBw0hNOk94JndcjJOrTtttilTGJzzX3Xtv5aX8znVcVnqZ77r20fl8yHw2IpdxKRjEybe7UMfwxXWoTU4xkuJ0q1TtMFKX+1+jOyuITvGzEltBxpK6e57iCN8/Y9a34xzKy3nk6FKNVWXe8b6/DkV/DkLF3DtrbSpkBOMswG/v8AKpThCMk+JtYqFKm4K17J38dP1NptRjI8sfavE/xD9oj+X6srwncfUorzgMbMzZYamOw0gDJ8Nq6mB2fCrh4TlJ3aRTVrOM2kbDCoCgDoAPtXjW23dnQOdAKA0zgXFY7S19Emmit7uEsGM/quS5bmLll5isDnIPX4V2sVh54iv28IOcJW7u9ad3c7NdDWpzUI5W7NczDFxN3FlxC4AMUfpKyOitpj1nRHLpySF0qQWycB89DU5YeMXWwtLvPK0m1d21cb6a3e7wMKbeWct2v9mTO0HFIb1Y7a1dZpmmicNGdQhWORXZ3YbJsCBvk5xVOEw9XDSlVrpxik1rpmumkkuOvkSqTjO0Y6v0KPikseviCSXgizcFhakIRNiKEgMo/aMGI04UjOPjW/QjUy0JRpZvZ72vs+1Lj3VbfqiqVryvLju57vMk8XmaROIO6aHfhluzR/uMROSv0O1VYeMYSoRi7pVZa8+7qSk21JvkvqZ7++R7K7Vb9bk+iSHljkZUBev7MA+IG/nVdKlOOKpN0cntrX2tdfHQy5Jwl7V9PAl8Oia2vInuZDKLiERW8pCqI22domVQBlsAhup0kfGqtKNbDSjRjlyu8lvvwUrvXS9mvG5KKcZpyd77v0InA+HSejJdWuPSY5LkMhOFuIxczHlv5H91vA+4mrcVXh2zoVu41HXjF5I6r6rivEjCLy5o79fPVka2uOZEl2I5DDDxKWWWPSdaKVKainUlGYEgb7Hyq2cMlR0G0pSpJJ30et7X/3JaEU7rPbS5adpeN295bPbW0iXE9wumNIzqKkkYd8ezVdmycdPOtXBYSvh68a1aLhGOrb08lzvusiypOM45Y6tm2RjAAJyQACfOuQ3d6GwZYfWX5h96soe9h1XqiMu6zLf+0f5jV+0PtVT8zI0fdroR60ywCgNQ7P9m45obeWQOGTVrTosoWV2jEy/mCthh/ga7GLx1SnUqQhaz3PivZSdnwutGa9OknFN/vUxdnIWDWOVYYk4hnIO2qViufLPh51PGSi1Ws+FP0Rimn7Pn6nzgPDZIbS1uoFPPSBFngO3PRR0Oekq76T/wAJ2OzFV6dTEVKFV+y5Oz/C/wBHxXmIQaipR32+Jj4JEQLEvG5UWd3rTSc7tEdJHmRnbxqeJkr1lGSvnhZ38Ja+XMxBaRuuD+hZdl5dMrQwPLJZrEGXmo4ML5wI1ZwGcacnByVx13rVx0b01UqJKpf7rXtLnZNpa8dzJ0nrZbvQmdn0IF3kEZupiMjqCFwR5iqcW03St+CP1JU/vdWa/wBk3AtY4zcXLSejMpt3jARSIzkA8oHbwyx+tdHHpvESmoRSzd5PV6/me/oVUu6ld7t37Rz7OWclsbGaUySpJbRwrqG9o7qrYwoHcbAXLDKlVydzUcZVhXVanTSi1JvT76TfO+qvey0d3oKcXHK3rp8D5YwvCtvcmN3SC4vhIiqS6rNM+mRV6tjHhvh8ilWUKjqUVJJyjTs29HaKvG/C/jpdBJq0rbm/UseJXgvngit1dhHcRzSSsjokaxnUQCwGXb1cDwY5rWo0nhYznVaV4tJXTbb6X0W+75KxOUs7SjzNorll4oBQCgFAKAUAoBQCgOpvwf47OsrQNIPQ443lk5h2iAwMoSe5kkZHTr4719C/jPZuGnQVeMP85yUVl3y8GuOi047tbaHHwlSV7N6Gw/iL2tY2KTcPmUxSSGKWRM60OkkAeKZwfDO4xXE/hrYcI4+VLaFNqcY5op9166vlK2nG2+5fiK3sXgzQPwtP/elt8ZP7mSvY/wAWf6RW/wCP9cTUwvvV5+h6Fr4qdgUBhuegrYw+9koketokKA03tD2wZJWt7eEvIhwSQTuP3VXcj35Fel2PgJQlHEt9F1RtxwMKlLNVlli/3x0IEXE+KZLLAOm40fDwJz5V09pQoVIxWJdlfTgYo0NnxbUJtv8Afga12jvZ7iYG4j0ShQunSy5AJwcH4n3VnBUqNGk1SleN770/Q6+GjTpweWV1v+SLa2yqKjPh2UaQQMghRnb82DvXNlFSm6sad4RftWvZ3k7a8LrTyueYryXaSSlvbt/bnzKPm8q6DuDhJg5A6lQ+dvpXawSz04ZFfRbtep3XUpvBZcyV42u3ZXt4nYUXELadTOmXOVUqQe62+nWPAfqD4b1vwk3ojzbpV6L7N6J66NarwZ94cG1ctjpV8NjB3xvgZ6dDv7vhV9Rpq/I2MVKEo51q46b1u56b/A4ce4peRyiO1i1goGLaGODkjGc6R0Fec2nhsJOop15203XS4vzLtmUqMqTlUlbX6Ip5uMcSj3kgBXOT3CfH+qdq38LaNGKpaxtp0LpYTZ1STXaNPrb1RsnZXtKt6GXQUkjA1DqpHTY+fuP8a8bj9nPC2aldP4ksRhnRtrdM2CucawFAa3acbuJ4+ctmrx5bAEy8w6GKnSrKBnY7aq6dTCUaU+zdWz0+67aq+9N+hTGpKSvl+Zmn7SaltjbR803bOqh25ekxozOH7pwRpYEeYqEcDldRVpZcltyve7SVtVzTMuruyq9y14czlP2saxNk91G1DHgc6Rv9K1KygpexJyXNq31ZON7aqxU8P4vPO7mO2j5cc7wmQzYb9m5RmC6PdnGa26uGo0opTqO7inbLpqrpXuQjOUnouPM58M4xJcvlLcejGR4+aZBrBjZlJaPTsuoH82dwcVGvhadGNpT9uydraa2e+++3hbxEZuT0WhCs+07MiTPbBbeWYwiRZFZg3MaIF00julh4E9RV9TARUpU41LzSvZqy3X0d3rZkY1Xa7WhPg7QI949npPcXIk/K0ihWdBt6yq8Z+p8q15YKUcMsRffw4papPzaa/wDZNVE55CPe8XR7o2LmWE9wpLG2kOzKW0Zx3W8QPzaT8DZTw040FiY2lvumr2V9/jy8L+ZGU05ZHoTrG60Tm077lIFmMrkFmLySKQwAA/L4YG+MbVRVp5qXb6K8mrLcrJPm+ZOLtLL4GHhXHo5rme3VNJi3V9sTaTpkK/I/dPxqyvg506EKrd78Pw8V8VqjEKicnH9suq0Sw5w+svzD71bQ97DqvVEZd1mW/wDaP8xq/aH2qp+ZkaPu10I9aZYKA1uy47dSx88WitEdRASfMpCsVOFZACdjtqrpVMHh4T7J1WpeMdN3NNv5FMak2s2X5mWbtC8jQLaRpMLiF5gzyGMBVKDwRjnvjbbGDUY4KMIzdeTjlaWivq7+K5GXUbayq9y3EziIvIoV1QsyK2oAgE4DYGfjitPJF1MsHdX32t8rssu7XZVcJ4zNJEtxPDFFbtFzdYmZmC6dQ1KY1HTrvW3iMLShUdKnJyne1stuNt+Z+hXGcmszVl1/sfIeMXUqiWOzBhYZUPMFmZfA6NJVc+RYdfCsyw2Gg8k6vteEbxXne/wQU5tXUdOupkueMStK8NrCJWixzXeTlxozDUEBCsWbGCQBgZG9QhhaapqpWnlUtySu3470kvMy5tu0VcwSdpmSK4MkJW4tUDtCXBDhs6WjcDvKSGGcAgjcCrFgFKpTUZ3hN2Ttu5prmv2yLq2TutUSJe0SehyXcaluUjlo2OlldPWR+ulgdjVccDL+ZjQk7Xa13qz3Nc0S7VZHJC74zIZTBbQiWRFVpWd9EceoZUFtLEsRvgDpjzpTwsFTVStLKnusrt236XWnjcObvaKuYJe0jRx3HOh0XFtCZjFrykiAHBjfG4yMHK5B8KnHAqc6fZyvGbte2qfJr579eZh1bJ3WqMV12xjS154RjL3l9G6SCRF1OrfuhV7xbppwd8ip09l1JV+yb9n8XCzdk11eluehh10o5uPImWN7zrojDDl20TgBzpPPL5yuNyNAAJz1PTJzTVpdnQT01k1u19m3Hz3epKMry8vUcC7QLdSTIFK8pu4T/vY8sgkX3a0kH0B8aYrBSoQhJu99/g99vg0xCopNoua0iwUAoBQCgFAKA8wpMwVkDEK+NSg7Np3GrzxX3h04uSk1qt3hfeebu7WCTMqsoYhXxqUHZsHIyPHBo4RlJSa1W7w5i73Gz/hb/tS2+Mn9zJXA/iz/AEit/wAf64mxhPerz9D0LXxQ7AoDDc9BWxh97JRI9bRIUBQ8R4TDHcC+aTlkDDgkBG7pUE+/GP0Feh2JjZ9pHDtaa68tBWnOVB0Yq/Lnv4FHcdoDPdQx2ZdsSAyEDusmVDZz4Yzua7W1OxnQl2ltE7X520sW4TASoU5VK9ldaLjchfiNbMblHBHqog885c5rlbGrRVCVNrm/Q3MFXjGEqbV978rGuXAlBdi+TAQM/McbbV1KVWmoKlFWjU3rnbVXMxpYSpOm+z1d7eHMwwrzCykEysepPTGc52rvYGX8vRjXi0oK6krXfDLx8/jzPObatVrKil92Ljy4t/Hd8C07O8WW3uC6o5RkwUXBO2CDjboRVOMUqDi60k5NavzeX5foX4Gn/NYSUI6KM9L8PZ9pbuevU2Y9qI+ZzPR59eNP5d/iM79etaX87St3tPIuWzamTL2kbb97/QtLPi7XVrcSW6usi6lUHGrWFB28PH+Fed2tKnPG0nPu2V+l2XUsK8PJRqNNOz05FXwHtPG0axTOVnUgMZNtRDbnPgfccV6Wi4Rgox0S3cinH7NrRm6kFeL5F92a4Glmh0MXaTDM7YydtsY8Ovn1NeDxmMniZLMrW4G1WrOq03pbkXFaZSfRWAaj2e4i9tbiI2t00qtJ3RHhTqkdh32IUDBG9djF0IVqzmqkVFpcfBcFdmvTk4xtZ3IN3wR40tOckr/6RcTXAt+ZlDMkhAQoQ2AzKMgjO/ga2KeLjOVXs2l7MVHNbXK1vvpuTZF02lG/N3sbVwEIIsRrOqhjtPzNedj1kJYj61ycVndS83Fv/ba3ysi+FraX8zWODWSRyyGWG95hvJnUp6QIirSkoSFYIRjBORuOtdTE1ZTpxUJQtkitcubu6rVXKIJJu6e/xtvJaRn0yOS3guIZGlIuwVxBJGA3eJzoZyQpVl72+9UuS/lpRqzjJW9n8SemnNLfdPTkS++nFNc+Rg4DwNYbUXEsMrzxPPIkLNIRrEshj0RE6FYjSQceOffU8Vi5VK/ZQmlFqKbst2VXvK1+fHwMU6aUMzWupwfs1dRW6SibXcQubrlCNBrmbJkTX6xDBnX9PKprH4edZwcLRkst7vRcHbdpZP4mOymo3vqtS0Thi3Mt2JY3EU6W5UkFWBVGOVP5XU4+BrUeIdCnSySWaLl48V8n80WZMzldaOxWRC9gmuHeMyypaRwwSqNp25shRmx6rDWNQ/qk9DW1L+Vq0qcYyypzbaf3dFdeO72ett5BdpFttX0+Jybs7NZpBLHK0xszkRCNQzpIcTjI7zkglsHqVHjWFjqWIlOEo5c/G7smu74Ll0Y7KUEmne37ZugriGyc4PWX5h96tw/vofmXqiMu6zJf+0f5j96u2h9qqfmZGl7tdDBWoWAUBqnBLi6gt1gWzkMi6wHeSERbuzAsQ5fG46LmutiYYerWdV1VZ20Slm3LwS+diiDnGOXL6EO47PtC1opgkukhglRzGyIeZI8b6u867Eh9s+VXQxqqqq1NU3KSaum9EmraJ+BF07ZdL2RtEEebbSsbR5jYCJiCy7EAEhiD+p61y5StXu5X1Wq3ei9C9L2dxrHA+CBrf0aS0ngd7UwyTl0ZclAraQJW6ncd39K6mKxbVbto1YySldRs09+n3V6lEKfs5XG2n74lrb8Su40Eb2TvKoC645IhC5AxqyzB1B640kj31qToYacnONVKL4NSzLw0Vn8fgTU5pWcdfkAk9nNOyQNPDcuJf2bIJI5NCowIdlDKdKkEHI32peliKcFKeWUVbVOzV21uT111HtQbsrpkK/4XcXCXUzx6JJoFhhgDKWCqxYmRgdOpiegOAB1OavpYijRlSpxldRk25WdrtW0W+yt58iMoSkpNrhuOfbDgUrxzSWgHMniMc0RIAmBGlWGdhIvgfEbHwxHZ2MpxnCNfdF3T/DzXR8uD1M1qbabjvZKaGa0nlljhaeK50M6oyCSOREEewcqGQhV8cg58DtUpUsRSjCUsso3tdOzTd+CbTTfK1jNpRk2ldMhcT4ZcXSXUzRct3s5LeCDUpc6+8xkIOkEkIAATgDrvV9CvRoSp04yulNSlKztpppx0V76EZRlK7a4WRZcU4IjRTyJEpupbVodW2pu4QFyduuBn3DyFa1DFyjUhCUvYU0/DfvJzppptLWxXzWFyjTGJCHltLWBGyuFcGUSMd/yBg3v8KvjWoSUFN6Kc5Na6rSy/5NWIuMle3JH2Ls29o9vLDLLMIMQmNxCMQPgNpKqpJUhG3J9U+JpLHQxEakKkVHNrdZu8t29vfqtOYVJwaad7dNxtdckvFAKAUAoBQCgPLtfezzRecB7PtdW95OP/AAkSuPIktlv0RZD8cVysftOOExGHoy/7kmvlp/8AZxXxLqdLNGT5E/8ACz/alt8ZP7mStL+LP9Irf8f64k8J71efoeha+KHYFAYbnoK2MPvZKJHraJCgNN4t2eNzfOZzIYdCtFg938qup/d33wOu9ep2PXhkhSja7bvz3Np/Q2JYyVDD/wCXbN8y+4PYRwFkiQKuB06np1PU/WpfxEkqVO3N+hzaNepWm5VHdmrfiD7VPmj/APlWjsjdLo/odHDd6f5X6GtXnq3XzR/zV1KPeodJehs4fvUPP6mO+tcyOVOnTEHPvON/hWxg8bOjSUd6lK3Brfpo+RrKjRrUoKtHN7TSd2mt3Fa+R8trTC9H76A6ug8dj5j9aYjFyq1HOck2n++j5bkbkFToJQp5Uou1vhrrx8Xx4kpc6tShjqcdDkAYAz8duvketaslli4TaVl58/348CinWpVaN4yTVn56v99dbG4fhv7CbqP27bHr6qda5O2/ew/KvVmcd34/lX1JvG+BQXGTInf1Y1rs3XHXx+ua9Ns2KeDpflRx446vh6j7OWl929GLsVw17cTqS/K5mIg/kuQzAeGT+uK8ptPExr9nLTNbW3juXkdXE1VUyvS9tbGy1yzVFAKAUAoBQCgFAKAUAoBQCgOcHrL8w+4q3D++h+ZeqIz7rMl97R/mP3q7aH2qp+Z+pGl3F0MFahYfGG2xx7/KiBrMfGrlpBZ6ALtWBkl0nkiDO0q77lvVCZ2bV4DfqPC0FD+Yv/lvcr+1m/C+m9vlbiyjPK+Tj8rcy347xE20WpV1yO6RxpnAZ3OldR8B4k+QNaeFoKtUs3ZJNt+C3/2LJyyow2lteBlMk8DqT30ELLgf+W3MJ294OfdU6k8K4tQhJPg8yfxVvQwlO+rXwINhd3d4nPhkhhhYnkq0ZkZ1BIDSHWunVgkKOgxvV9WnhsNLsqkXKS32dknyWjvbm+JGLnNZk7Ii3faO55aCOKP0pbv0eaIk6W0o0h5TeGpdJUnpqwaup4Ghnlmk8jhmT4rW2q8He/yIurKystb2OT9rDNLALZcwtNHHO7ggqzg/slH9IMEt+7sPHbC2aqcJus/aSbilxS+90fDmO2u1l3cf0I0HaaXUDzrdy120HooX9toExj1AhychRqOVxgGrZ4CnlaySXsKWa/s3y3tu4vTeYVV33rfu47yTwXjUk7ENd2ytzZkFvoHMwjuq/wC8yThQ3q1VicLClG6pSatF5r6apN/d8bbzMKjk+8un7ZlilvTdPb+kQ9yGOXV6Od9bSLjHN8NHX31CUcKqCq5HrJq2bkk/w+JlOpmy3Xw/uSra5uJzOEljj5Nw0YJi1ZQIjD843yTvVU4UKSg5RbzRT321u/B8iScpXs9zKpOMXa8Oa/aSJibfmLGIiNLErjJ1nUANQxgdfdW28LhnjVhlFr2rXzcNfAhnn2ee/DkXI4vypLpLggLAomRgMZgK7582V1cfVfOtL+W7SFOVLfLR/m/Rpp/Esz2bUuHoQI+M3K6RKEVzYzXLLp9R1ZdC9dwobB8yM7VsPC0Hdwu12kY35qzu/Nq6IZ5ceTZyF1epbrdF4Jl5QleERMjFSoZhG2sjUBnGRg48Kx2eElWdG0ou9k7prfZXVlp5mb1FHNoz7x7tI0XJaBQ6cv0mc75W27oJX+sdRI90bVjC4CM8yquzvlj4y/TSz6oxUq2tbq+hJ4xezc+2hgkjQTpM5dk17RiMrp7y9dRqrD0qXY1KlVN5XFWTtvvfg+RKcpZko8bnKzvpo7hba5Mb81HeGWNSueXp1rIpZsEBgQQcHfYYpUo0p0XWo3Vmk03ffezTsuW4ypSUssi6rRLBQCgPMlndvC6yRsVdDlWHgfrsR7jX3atRp1qbp1FeL3o85GTi7o9CdluPK9rbPdGGKa6B0oMLzNyAQD5jB/4gPHFfF9r7MnTxlaOFU5wpb3q8vNX8H56X4XOvSqJwWbRs6/btPIONJ6ViOG1kmUIinAGiRVY43YnK7+/wr2E9k0l/D8nh7ylUjB3k9e9Ftckly8OLKqCqVsUqaWuvozsD/Luy/pW/5b/4V4X/AATG/h+a/U7n+GYn8PzQ/wAu7L+lb/lv/hT/AATG/h+a/Uf4Zifw/NEqw7QwXZKwuWKDJyrDY7eIqMsBXw2tVWv4plVXC1aOs1a5NqJSKAgcavhCgJGSWAA8/E10NmVeyxCqWva/zViqtHNDKQeDcXEspUqVLLtnxxjbp5ZP0robXxf8zTjZWs+ZVQpZG9Si/EOMh4m8GZMfEFs/cfrVex3dTXg/odHDd6X5X6Gr3nq3XzR/zV1aPeodJehs4fvUPP6kyK2aWZ409Z4MD9Kxh6bnGCX42/gavaKnQhN8J/oV6vhA4GSF0ED8mCd3H8cH31c4t1HBu2t9ePgvRnTcc1Rwb0bv18F9TNqBcg+rGwbWenQbHwzvt9KqaahfjJWtx69OZTlcKat95WsvXpzN3/DqAras5GBLKzKPdgL9wf0ri7amniFFfdSRRjmnVtySR9ue0AyQEJAY4OeoBz5V18JtHsaEKbjuXM4lShmk3c2O1lDorDoQCK8lKLi7M30ZawBQCgFAKAUAoBQCgFAKAUAoDJb+svzD7ircP76H5l6ojPus53/tH+Y/ersf9qqfmfqRpdxdDBWoWCgK2Ph7C8e4yNL28cQG+co8jE+WMMP0rZddPDKlxUm/ikvoQy+3m8DJxrhvpMWjUUYMrxyAAlHQhlODsd+o8QTUcNX7GpmtdaprmnvRmccysR7X03UokNqEBGtk5pZwOulTgIT8Wqyf8pleTPfhe1l5rf8ABEV2l9bES04bdWoMVs0DQZJiEusNCCSdPdyJFBO3qnG2auqV8PXfaVlJS45bWl467nz3kVGcdI2t4iLs6y8k8wPIt0bmdyMa2MbIdAGdIGUAHkvWksdGWdZbLJliuWqevzv4sdk9NeNyw4rw4y8nRpXl3CTN4ZC6tWMD1jmtehXyZ82t4tehOUb2tzOPAOGejowbSWaaZ9SjwklZwCcZ2BArOLxHbSTV7WivgkvoIQyog8E4ZcW50FbZo+dI+vL8zTJIz7d3GRqx18KvxOIo1lmTknZK2ltElz8CEISjpoWEXD2F3JcZGl4I4gN8go8jEnwx3h+la8qyeHjS4qTfxSX0JqPtuXgOE2DQtcFiDzp2kXGdgVRcH3900r1lUUEvuxt83+ohG1/Fla/Z9zwv0HUnM5Ai1b6cjG/TOPpWysbBY/8AmbO2a9uJDs32WTwJXaDgK3bwuW08p++P6SLIYofcXWI/Q1VhMY8PGcbXutPB7r/BslUp52j7xThLSzNIGUBrSWDBznVIykHp02pQxMadNQa++peSuJQblfwsQ/8Asu7kgW1d4I4uWI3ePW0jIFCkJqACEjx3xnpV38xhoVXWipOV7pOyV731tdu3LQjkm45Xaxkt+y8bPI86hi5CRqryBUgRQsabEZ/MT72NRntCooxjTdrau6TvJu7fHougVFXbl+0RoeBXEJtjG0LeiCeNBIXGYpCnKBIU95VXB+AqyWMoVFUzprPlbtber347m3cx2cla3C5Y2XDJWnFzcshdEZIo4wdEYcguSW3djpUZ2AA6VrVK9NUuxop2bu297tu3aJK75k4xebNIuK0ywUAoDy7X3s80Zrq6eUgyMWKqqDPgqjCgeQA8BVdKjCkmoK1231b3vqyTk3vJVtdPLOryMXcjBZtyQq6Rk+OwAyfKufjqMKWClCmrLkt2sk38zq7Ek3j6bfj/AEsua8sfQhQG7fhf7Wb5F/mrh7b7kOpyNr92PU7DrzpwhQGt9ouHSzS9xCyCMeOF1ZbOMyAZxj8o+bwHqtiY7AYfDtYi2Zy/Dd2sv9r0vfj/AMTn4qlWnU9i9rc7fX98yssuDTqVcRMuHHjhsbZP+sE4xn83/CfHqYjaeyJQlTi46p/c0vbT/trj4eaNenQxKabvv5/+T/fA2zinDY7lNEgyAQykdVYdCp8DXh6FedGWaD/udpScdxqd32Jc80CUFZSpzp3XSc7jO/6128LtKheHaXjlvwunfpr8iccRKm4NRvlvxte5KPBmh1ctNTOgUy5IdcdAqkaQPrn9BXVpV8EqeSNVc9Wl+hzHWxCkk4XiuBGu+yzTs8ij0d2PRMujZ8SCFCn4E/fOa2NwKis9RO3LX0NvC43ERjkq07xW7WzXn9Dla9h2ds3MxZMg6EGnOPM+A+H61xqu1qdNWw0deb/T9fgb0cWor/LgovrdmzcQgIt2SFSCE0oqbYxgALhlxt/WHxrn4CpT/m4TxDvG93fX46O/wfQ0K+aUJZd/76GptwCbUByjvjfIwPieeAP7LfWvaLa+yHFyutP9mv8A+f1Xkcl4fE5ra/H/AMvozZOzdvJHGyyAjDnSCc7YHq99tuvTHyivK7br4aviIzw1suVXsra3e/2Y62tz6s6GEhUjBqpvv++L/fAtq45tCgFAKAUAoBQCgFAKAUAoBQGS39dfmH3FXYf30PzL1RGfdZzvvaP8x+9W4/7VU/M/UjS7kehgrULBQCgFAKAUAoBQCgFAKAUAoBQCgFAKAUAoBQCgFAeXa+9nmhQEvhftV+v2NaG1Pss/L1R1th/b6fn/AEsvq8ifQxQG7fhf7Wb5F/mrh7b7kOpyNr92PU7DrzpwhQCgFAKAUAoBQCgFAKAUAoBQCgFAKAUAoBQCgFAKAUAoDJb+uvzD7irsP76H5l6ojPuvoc772j/MfvVuP+1VPzP1I0u5HoYK1CwUAoBQCgFAKAUAoBQCgFAKAUAoBQCgFAKAUAoBQHl2vvZ5oUBL4X7Vfr9jWhtT7LPy9UdbYf2+n5/0svq8ifQxQG7fhf7Wb5F/mrh7b7kOpyNr92PU7DrzpwhQCgFAKAUAoBQCgFAKAUAoBQCgFAKAUAoBQCgFAKAUAoDJb+uvzD7irsN7+H5l6ojPuvoc772j/M33qzH/AGqp+Z+pil3F0MFapMUAoBQCgFAKAUAoBQCgFAKAUAoBQCgFAKAUAoBQHmnkr5fevvNzzlhyV8vvS4sSeGwjmrt5+fka0dpP/wCLPy9UdTYumOp+f9LL7lDyryZ9Auxyh5UF2bh+GqgSzY/cX+auHtz3cOr9Dk7VfsR6m/15w4goBQCgFAKAUAoBQCgFAKAUAoBQCgFAKAUAoBQCgFAKAUBkt/XX5h9xV2G9/D8y9URn3X0Od97R/mP3qzHfaqn5n6mKXcXQwVqkxQCgFAKAUAoBQCgFAKAUAoBQCgFAKAUAoBQCgFA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3074" name="Picture 2"/>
          <p:cNvPicPr>
            <a:picLocks noChangeAspect="1" noChangeArrowheads="1"/>
          </p:cNvPicPr>
          <p:nvPr/>
        </p:nvPicPr>
        <p:blipFill>
          <a:blip r:embed="rId3" cstate="print"/>
          <a:srcRect l="7078" t="4253" r="3743"/>
          <a:stretch>
            <a:fillRect/>
          </a:stretch>
        </p:blipFill>
        <p:spPr bwMode="auto">
          <a:xfrm>
            <a:off x="54339" y="2632554"/>
            <a:ext cx="4373645" cy="3125898"/>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l="5342" t="3968"/>
          <a:stretch>
            <a:fillRect/>
          </a:stretch>
        </p:blipFill>
        <p:spPr bwMode="auto">
          <a:xfrm>
            <a:off x="4590431" y="2780927"/>
            <a:ext cx="4491020" cy="2736305"/>
          </a:xfrm>
          <a:prstGeom prst="rect">
            <a:avLst/>
          </a:prstGeom>
          <a:noFill/>
          <a:ln w="9525">
            <a:noFill/>
            <a:miter lim="800000"/>
            <a:headEnd/>
            <a:tailEnd/>
          </a:ln>
        </p:spPr>
      </p:pic>
      <p:sp>
        <p:nvSpPr>
          <p:cNvPr id="7" name="Text Box 18"/>
          <p:cNvSpPr txBox="1">
            <a:spLocks noChangeArrowheads="1"/>
          </p:cNvSpPr>
          <p:nvPr/>
        </p:nvSpPr>
        <p:spPr bwMode="auto">
          <a:xfrm>
            <a:off x="438068" y="1835532"/>
            <a:ext cx="8280920" cy="369332"/>
          </a:xfrm>
          <a:prstGeom prst="rect">
            <a:avLst/>
          </a:prstGeom>
          <a:solidFill>
            <a:schemeClr val="bg1"/>
          </a:solidFill>
          <a:ln w="9525">
            <a:noFill/>
            <a:miter lim="800000"/>
            <a:headEnd/>
            <a:tailEnd/>
          </a:ln>
        </p:spPr>
        <p:txBody>
          <a:bodyPr wrap="square">
            <a:spAutoFit/>
          </a:bodyPr>
          <a:lstStyle/>
          <a:p>
            <a:pPr algn="ctr">
              <a:spcBef>
                <a:spcPct val="50000"/>
              </a:spcBef>
            </a:pPr>
            <a:r>
              <a:rPr lang="es-ES" b="1" u="sng" dirty="0" err="1" smtClean="0"/>
              <a:t>Proposed</a:t>
            </a:r>
            <a:r>
              <a:rPr lang="es-ES" b="1" u="sng" dirty="0" smtClean="0"/>
              <a:t> </a:t>
            </a:r>
            <a:r>
              <a:rPr lang="es-ES" b="1" u="sng" dirty="0" err="1" smtClean="0"/>
              <a:t>mechanisms</a:t>
            </a:r>
            <a:r>
              <a:rPr lang="es-ES" b="1" u="sng" dirty="0" smtClean="0"/>
              <a:t> of </a:t>
            </a:r>
            <a:r>
              <a:rPr lang="es-ES" b="1" u="sng" dirty="0" err="1" smtClean="0"/>
              <a:t>action</a:t>
            </a:r>
            <a:r>
              <a:rPr lang="es-ES" b="1" u="sng" dirty="0" smtClean="0"/>
              <a:t> of phytosterols and </a:t>
            </a:r>
            <a:r>
              <a:rPr lang="es-ES" b="1" u="sng" dirty="0" err="1" smtClean="0"/>
              <a:t>carotenoids</a:t>
            </a:r>
            <a:r>
              <a:rPr lang="es-ES" b="1" u="sng" dirty="0" smtClean="0"/>
              <a:t> </a:t>
            </a:r>
            <a:r>
              <a:rPr lang="es-ES" b="1" u="sng" dirty="0" err="1" smtClean="0"/>
              <a:t>on</a:t>
            </a:r>
            <a:r>
              <a:rPr lang="es-ES" b="1" u="sng" dirty="0" smtClean="0"/>
              <a:t> </a:t>
            </a:r>
            <a:r>
              <a:rPr lang="es-ES" b="1" u="sng" dirty="0" err="1" smtClean="0"/>
              <a:t>carcinogenesis</a:t>
            </a:r>
            <a:endParaRPr lang="es-ES" b="1" u="sng" dirty="0"/>
          </a:p>
        </p:txBody>
      </p:sp>
      <p:sp>
        <p:nvSpPr>
          <p:cNvPr id="8" name="7 CuadroTexto"/>
          <p:cNvSpPr txBox="1"/>
          <p:nvPr/>
        </p:nvSpPr>
        <p:spPr>
          <a:xfrm>
            <a:off x="5436096" y="6207836"/>
            <a:ext cx="3168352" cy="276999"/>
          </a:xfrm>
          <a:prstGeom prst="rect">
            <a:avLst/>
          </a:prstGeom>
          <a:noFill/>
        </p:spPr>
        <p:txBody>
          <a:bodyPr wrap="square" rtlCol="0">
            <a:spAutoFit/>
          </a:bodyPr>
          <a:lstStyle/>
          <a:p>
            <a:pPr algn="ctr"/>
            <a:r>
              <a:rPr lang="es-ES" sz="1200" b="1" dirty="0" err="1" smtClean="0"/>
              <a:t>Tanaka</a:t>
            </a:r>
            <a:r>
              <a:rPr lang="es-ES" sz="1200" b="1" dirty="0" smtClean="0"/>
              <a:t> et al. </a:t>
            </a:r>
            <a:r>
              <a:rPr lang="es-ES" sz="1200" b="1" i="1" dirty="0" err="1" smtClean="0"/>
              <a:t>Molecules</a:t>
            </a:r>
            <a:r>
              <a:rPr lang="es-ES" sz="1200" b="1" i="1" dirty="0" smtClean="0"/>
              <a:t> </a:t>
            </a:r>
            <a:r>
              <a:rPr lang="es-ES" sz="1200" b="1" dirty="0" smtClean="0"/>
              <a:t>(2012) 17: 3202-3242</a:t>
            </a:r>
            <a:endParaRPr lang="es-ES" sz="1200" b="1" dirty="0"/>
          </a:p>
        </p:txBody>
      </p:sp>
      <p:sp>
        <p:nvSpPr>
          <p:cNvPr id="9" name="8 CuadroTexto"/>
          <p:cNvSpPr txBox="1"/>
          <p:nvPr/>
        </p:nvSpPr>
        <p:spPr>
          <a:xfrm>
            <a:off x="467544" y="6208236"/>
            <a:ext cx="3600400" cy="276999"/>
          </a:xfrm>
          <a:prstGeom prst="rect">
            <a:avLst/>
          </a:prstGeom>
          <a:noFill/>
        </p:spPr>
        <p:txBody>
          <a:bodyPr wrap="square" rtlCol="0">
            <a:spAutoFit/>
          </a:bodyPr>
          <a:lstStyle/>
          <a:p>
            <a:pPr algn="ctr"/>
            <a:r>
              <a:rPr lang="es-ES" sz="1200" b="1" dirty="0" err="1" smtClean="0"/>
              <a:t>Woyengo</a:t>
            </a:r>
            <a:r>
              <a:rPr lang="es-ES" sz="1200" b="1" dirty="0" smtClean="0"/>
              <a:t>, et al.  </a:t>
            </a:r>
            <a:r>
              <a:rPr lang="es-ES" sz="1200" b="1" i="1" dirty="0" err="1" smtClean="0"/>
              <a:t>Eur</a:t>
            </a:r>
            <a:r>
              <a:rPr lang="es-ES" sz="1200" b="1" i="1" dirty="0" smtClean="0"/>
              <a:t>. J. </a:t>
            </a:r>
            <a:r>
              <a:rPr lang="es-ES" sz="1200" b="1" i="1" dirty="0" err="1" smtClean="0"/>
              <a:t>Clin</a:t>
            </a:r>
            <a:r>
              <a:rPr lang="es-ES" sz="1200" b="1" i="1" dirty="0" smtClean="0"/>
              <a:t>. </a:t>
            </a:r>
            <a:r>
              <a:rPr lang="es-ES" sz="1200" b="1" i="1" dirty="0" err="1" smtClean="0"/>
              <a:t>Nutr</a:t>
            </a:r>
            <a:r>
              <a:rPr lang="es-ES" sz="1200" b="1" i="1" dirty="0" smtClean="0"/>
              <a:t>. </a:t>
            </a:r>
            <a:r>
              <a:rPr lang="es-ES" sz="1200" b="1" dirty="0" smtClean="0"/>
              <a:t>(2009) 63: 813-820</a:t>
            </a:r>
            <a:endParaRPr lang="es-ES" sz="12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OBJECTIVES</a:t>
            </a:r>
            <a:endParaRPr lang="es-ES" sz="2800" b="1" dirty="0">
              <a:solidFill>
                <a:srgbClr val="0070C0"/>
              </a:solidFill>
              <a:latin typeface="Trebuchet MS" pitchFamily="34" charset="0"/>
            </a:endParaRPr>
          </a:p>
        </p:txBody>
      </p:sp>
      <p:sp>
        <p:nvSpPr>
          <p:cNvPr id="3" name="Text Box 20"/>
          <p:cNvSpPr txBox="1">
            <a:spLocks noChangeArrowheads="1"/>
          </p:cNvSpPr>
          <p:nvPr/>
        </p:nvSpPr>
        <p:spPr bwMode="auto">
          <a:xfrm>
            <a:off x="683568" y="1796623"/>
            <a:ext cx="7632700" cy="1200329"/>
          </a:xfrm>
          <a:prstGeom prst="rect">
            <a:avLst/>
          </a:prstGeom>
          <a:noFill/>
          <a:ln w="9525">
            <a:noFill/>
            <a:miter lim="800000"/>
            <a:headEnd/>
            <a:tailEnd/>
          </a:ln>
        </p:spPr>
        <p:txBody>
          <a:bodyPr>
            <a:spAutoFit/>
          </a:bodyPr>
          <a:lstStyle/>
          <a:p>
            <a:pPr marL="342900" indent="-342900" algn="just">
              <a:spcBef>
                <a:spcPct val="50000"/>
              </a:spcBef>
            </a:pPr>
            <a:r>
              <a:rPr lang="es-ES" sz="2400" dirty="0" smtClean="0">
                <a:latin typeface="Trebuchet MS" pitchFamily="34" charset="0"/>
              </a:rPr>
              <a:t>1. </a:t>
            </a:r>
            <a:r>
              <a:rPr lang="en-GB" sz="2400" dirty="0">
                <a:latin typeface="Trebuchet MS" pitchFamily="34" charset="0"/>
              </a:rPr>
              <a:t>Evaluate </a:t>
            </a:r>
            <a:r>
              <a:rPr lang="en-GB" sz="2400" dirty="0" smtClean="0">
                <a:latin typeface="Trebuchet MS" pitchFamily="34" charset="0"/>
              </a:rPr>
              <a:t>the </a:t>
            </a:r>
            <a:r>
              <a:rPr lang="en-GB" sz="2400" b="1" dirty="0" err="1">
                <a:latin typeface="Trebuchet MS" pitchFamily="34" charset="0"/>
              </a:rPr>
              <a:t>antiproliferative</a:t>
            </a:r>
            <a:r>
              <a:rPr lang="en-GB" sz="2400" b="1" dirty="0">
                <a:latin typeface="Trebuchet MS" pitchFamily="34" charset="0"/>
              </a:rPr>
              <a:t> activity</a:t>
            </a:r>
            <a:r>
              <a:rPr lang="en-GB" sz="2400" dirty="0">
                <a:latin typeface="Trebuchet MS" pitchFamily="34" charset="0"/>
              </a:rPr>
              <a:t> </a:t>
            </a:r>
            <a:r>
              <a:rPr lang="en-GB" sz="2400" dirty="0" smtClean="0">
                <a:latin typeface="Trebuchet MS" pitchFamily="34" charset="0"/>
              </a:rPr>
              <a:t>of main dietary phytosterols and/or </a:t>
            </a:r>
            <a:r>
              <a:rPr lang="el-GR" sz="2400" dirty="0" smtClean="0">
                <a:latin typeface="Calibri"/>
              </a:rPr>
              <a:t>β</a:t>
            </a:r>
            <a:r>
              <a:rPr lang="es-ES" sz="2400" dirty="0" smtClean="0">
                <a:latin typeface="Calibri"/>
              </a:rPr>
              <a:t>-</a:t>
            </a:r>
            <a:r>
              <a:rPr lang="es-ES" sz="2400" dirty="0" err="1" smtClean="0">
                <a:latin typeface="Calibri"/>
              </a:rPr>
              <a:t>cryptoxanthin</a:t>
            </a:r>
            <a:r>
              <a:rPr lang="es-ES" sz="2400" dirty="0" smtClean="0">
                <a:latin typeface="Calibri"/>
              </a:rPr>
              <a:t> </a:t>
            </a:r>
            <a:r>
              <a:rPr lang="en-GB" sz="2400" dirty="0" smtClean="0">
                <a:latin typeface="Trebuchet MS" pitchFamily="34" charset="0"/>
              </a:rPr>
              <a:t>against </a:t>
            </a:r>
            <a:r>
              <a:rPr lang="en-GB" sz="2400" dirty="0">
                <a:latin typeface="Trebuchet MS" pitchFamily="34" charset="0"/>
              </a:rPr>
              <a:t>a colon cancer cell line (Caco-2 cells).</a:t>
            </a:r>
            <a:r>
              <a:rPr lang="es-ES" sz="2400" dirty="0">
                <a:latin typeface="Trebuchet MS" pitchFamily="34" charset="0"/>
              </a:rPr>
              <a:t>  </a:t>
            </a:r>
          </a:p>
        </p:txBody>
      </p:sp>
      <p:sp>
        <p:nvSpPr>
          <p:cNvPr id="4" name="Text Box 21"/>
          <p:cNvSpPr txBox="1">
            <a:spLocks noChangeArrowheads="1"/>
          </p:cNvSpPr>
          <p:nvPr/>
        </p:nvSpPr>
        <p:spPr bwMode="auto">
          <a:xfrm>
            <a:off x="691443" y="3308791"/>
            <a:ext cx="7632700" cy="1200329"/>
          </a:xfrm>
          <a:prstGeom prst="rect">
            <a:avLst/>
          </a:prstGeom>
          <a:noFill/>
          <a:ln w="9525">
            <a:noFill/>
            <a:miter lim="800000"/>
            <a:headEnd/>
            <a:tailEnd/>
          </a:ln>
        </p:spPr>
        <p:txBody>
          <a:bodyPr>
            <a:spAutoFit/>
          </a:bodyPr>
          <a:lstStyle/>
          <a:p>
            <a:pPr marL="342900" indent="-342900" algn="just">
              <a:spcBef>
                <a:spcPct val="50000"/>
              </a:spcBef>
            </a:pPr>
            <a:r>
              <a:rPr lang="es-ES" sz="2400" dirty="0" smtClean="0">
                <a:latin typeface="Trebuchet MS" pitchFamily="34" charset="0"/>
              </a:rPr>
              <a:t>2. </a:t>
            </a:r>
            <a:r>
              <a:rPr lang="en-GB" sz="2400" dirty="0">
                <a:latin typeface="Trebuchet MS" pitchFamily="34" charset="0"/>
              </a:rPr>
              <a:t>Unravel </a:t>
            </a:r>
            <a:r>
              <a:rPr lang="en-GB" sz="2400" dirty="0" smtClean="0">
                <a:latin typeface="Trebuchet MS" pitchFamily="34" charset="0"/>
              </a:rPr>
              <a:t>the </a:t>
            </a:r>
            <a:r>
              <a:rPr lang="en-GB" sz="2400" b="1" dirty="0" smtClean="0">
                <a:latin typeface="Trebuchet MS" pitchFamily="34" charset="0"/>
              </a:rPr>
              <a:t>biochemical and molecular mechanisms</a:t>
            </a:r>
            <a:r>
              <a:rPr lang="en-GB" sz="2400" dirty="0" smtClean="0">
                <a:latin typeface="Trebuchet MS" pitchFamily="34" charset="0"/>
              </a:rPr>
              <a:t> involved </a:t>
            </a:r>
            <a:r>
              <a:rPr lang="en-GB" sz="2400" dirty="0">
                <a:latin typeface="Trebuchet MS" pitchFamily="34" charset="0"/>
              </a:rPr>
              <a:t>in their possible </a:t>
            </a:r>
            <a:r>
              <a:rPr lang="en-GB" sz="2400" dirty="0" err="1">
                <a:latin typeface="Trebuchet MS" pitchFamily="34" charset="0"/>
              </a:rPr>
              <a:t>antiproliferative</a:t>
            </a:r>
            <a:r>
              <a:rPr lang="en-GB" sz="2400" dirty="0">
                <a:latin typeface="Trebuchet MS" pitchFamily="34" charset="0"/>
              </a:rPr>
              <a:t> activity.</a:t>
            </a:r>
            <a:r>
              <a:rPr lang="es-ES" sz="2000" dirty="0"/>
              <a:t> </a:t>
            </a:r>
          </a:p>
        </p:txBody>
      </p:sp>
      <p:pic>
        <p:nvPicPr>
          <p:cNvPr id="5" name="Picture 2" descr="http://html.rincondelvago.com/000606580.jpg"/>
          <p:cNvPicPr>
            <a:picLocks noChangeAspect="1" noChangeArrowheads="1"/>
          </p:cNvPicPr>
          <p:nvPr/>
        </p:nvPicPr>
        <p:blipFill>
          <a:blip r:embed="rId3" cstate="print"/>
          <a:srcRect/>
          <a:stretch>
            <a:fillRect/>
          </a:stretch>
        </p:blipFill>
        <p:spPr bwMode="auto">
          <a:xfrm>
            <a:off x="3146276" y="4581128"/>
            <a:ext cx="3009900" cy="2133601"/>
          </a:xfrm>
          <a:prstGeom prst="rect">
            <a:avLst/>
          </a:prstGeom>
          <a:noFill/>
        </p:spPr>
      </p:pic>
      <p:sp>
        <p:nvSpPr>
          <p:cNvPr id="7" name="6 Rectángulo"/>
          <p:cNvSpPr/>
          <p:nvPr/>
        </p:nvSpPr>
        <p:spPr>
          <a:xfrm>
            <a:off x="4140710" y="4653136"/>
            <a:ext cx="93610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500" fill="hold"/>
                                        <p:tgtEl>
                                          <p:spTgt spid="3"/>
                                        </p:tgtEl>
                                        <p:attrNameLst>
                                          <p:attrName>style.color</p:attrName>
                                        </p:attrNameLst>
                                      </p:cBhvr>
                                      <p:to>
                                        <a:schemeClr val="accent2"/>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childTnLst>
                                    <p:animClr clrSpc="rgb" dir="cw">
                                      <p:cBhvr override="childStyle">
                                        <p:cTn id="10" dur="500" fill="hold"/>
                                        <p:tgtEl>
                                          <p:spTgt spid="4"/>
                                        </p:tgtEl>
                                        <p:attrNameLst>
                                          <p:attrName>style.color</p:attrName>
                                        </p:attrNameLst>
                                      </p:cBhvr>
                                      <p:to>
                                        <a:schemeClr val="accent2"/>
                                      </p:to>
                                    </p:animClr>
                                  </p:childTnLst>
                                </p:cTn>
                              </p:par>
                              <p:par>
                                <p:cTn id="11" presetID="3" presetClass="emph" presetSubtype="2" fill="hold" grpId="1" nodeType="withEffect">
                                  <p:stCondLst>
                                    <p:cond delay="0"/>
                                  </p:stCondLst>
                                  <p:childTnLst>
                                    <p:animClr clrSpc="rgb" dir="cw">
                                      <p:cBhvr override="childStyle">
                                        <p:cTn id="12" dur="500" fill="hold"/>
                                        <p:tgtEl>
                                          <p:spTgt spid="3"/>
                                        </p:tgtEl>
                                        <p:attrNameLst>
                                          <p:attrName>style.color</p:attrName>
                                        </p:attrNameLst>
                                      </p:cBhvr>
                                      <p:to>
                                        <a:schemeClr val="tx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195736" y="376089"/>
            <a:ext cx="4824536"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SAMPLES AND METHODS</a:t>
            </a:r>
            <a:endParaRPr lang="es-ES" sz="2800" b="1" dirty="0">
              <a:solidFill>
                <a:srgbClr val="0070C0"/>
              </a:solidFill>
              <a:latin typeface="Trebuchet MS" pitchFamily="34" charset="0"/>
            </a:endParaRPr>
          </a:p>
        </p:txBody>
      </p:sp>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366" t="43581" r="18023" b="36326"/>
          <a:stretch/>
        </p:blipFill>
        <p:spPr bwMode="auto">
          <a:xfrm>
            <a:off x="251520" y="3789040"/>
            <a:ext cx="2159815" cy="449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9792" y="3501008"/>
            <a:ext cx="1563025" cy="975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9 Rectángulo"/>
          <p:cNvSpPr/>
          <p:nvPr/>
        </p:nvSpPr>
        <p:spPr>
          <a:xfrm>
            <a:off x="2891308" y="3491822"/>
            <a:ext cx="686991" cy="1294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36" y="5073309"/>
            <a:ext cx="1607723" cy="954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39659" y="5121567"/>
            <a:ext cx="1578150" cy="891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12 Rectángulo"/>
          <p:cNvSpPr/>
          <p:nvPr/>
        </p:nvSpPr>
        <p:spPr>
          <a:xfrm>
            <a:off x="2843808" y="5085184"/>
            <a:ext cx="686991" cy="170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13 CuadroTexto"/>
          <p:cNvSpPr txBox="1"/>
          <p:nvPr/>
        </p:nvSpPr>
        <p:spPr>
          <a:xfrm>
            <a:off x="1475656" y="1734169"/>
            <a:ext cx="1368152" cy="338554"/>
          </a:xfrm>
          <a:prstGeom prst="rect">
            <a:avLst/>
          </a:prstGeom>
          <a:solidFill>
            <a:schemeClr val="accent4">
              <a:lumMod val="60000"/>
              <a:lumOff val="40000"/>
            </a:schemeClr>
          </a:solidFill>
        </p:spPr>
        <p:txBody>
          <a:bodyPr wrap="square" rtlCol="0">
            <a:spAutoFit/>
          </a:bodyPr>
          <a:lstStyle/>
          <a:p>
            <a:pPr algn="ctr"/>
            <a:r>
              <a:rPr lang="es-ES" sz="1600" b="1" u="sng" dirty="0" smtClean="0"/>
              <a:t>SAMPLES</a:t>
            </a:r>
            <a:endParaRPr lang="es-ES" sz="1600" b="1" u="sng" dirty="0"/>
          </a:p>
        </p:txBody>
      </p:sp>
      <p:sp>
        <p:nvSpPr>
          <p:cNvPr id="15" name="14 CuadroTexto"/>
          <p:cNvSpPr txBox="1"/>
          <p:nvPr/>
        </p:nvSpPr>
        <p:spPr>
          <a:xfrm>
            <a:off x="48129" y="2204864"/>
            <a:ext cx="4608512" cy="1200329"/>
          </a:xfrm>
          <a:prstGeom prst="rect">
            <a:avLst/>
          </a:prstGeom>
          <a:noFill/>
        </p:spPr>
        <p:txBody>
          <a:bodyPr wrap="square" rtlCol="0">
            <a:spAutoFit/>
          </a:bodyPr>
          <a:lstStyle/>
          <a:p>
            <a:pPr>
              <a:lnSpc>
                <a:spcPct val="150000"/>
              </a:lnSpc>
            </a:pPr>
            <a:r>
              <a:rPr lang="es-ES" sz="1200" dirty="0" err="1" smtClean="0"/>
              <a:t>Standards</a:t>
            </a:r>
            <a:r>
              <a:rPr lang="es-ES" sz="1200" dirty="0" smtClean="0"/>
              <a:t>  (</a:t>
            </a:r>
            <a:r>
              <a:rPr lang="es-ES" sz="1200" dirty="0" err="1" smtClean="0"/>
              <a:t>alone</a:t>
            </a:r>
            <a:r>
              <a:rPr lang="es-ES" sz="1200" dirty="0" smtClean="0"/>
              <a:t> </a:t>
            </a:r>
            <a:r>
              <a:rPr lang="es-ES" sz="1200" dirty="0" err="1" smtClean="0"/>
              <a:t>or</a:t>
            </a:r>
            <a:r>
              <a:rPr lang="es-ES" sz="1200" dirty="0" smtClean="0"/>
              <a:t> in </a:t>
            </a:r>
            <a:r>
              <a:rPr lang="es-ES" sz="1200" dirty="0" err="1" smtClean="0"/>
              <a:t>combination</a:t>
            </a:r>
            <a:r>
              <a:rPr lang="es-ES" sz="1200" dirty="0" smtClean="0"/>
              <a:t>) at </a:t>
            </a:r>
            <a:r>
              <a:rPr lang="es-ES" sz="1200" b="1" dirty="0" err="1" smtClean="0"/>
              <a:t>phyisiological</a:t>
            </a:r>
            <a:r>
              <a:rPr lang="es-ES" sz="1200" b="1" dirty="0" smtClean="0"/>
              <a:t> </a:t>
            </a:r>
            <a:r>
              <a:rPr lang="es-ES" sz="1200" b="1" dirty="0" err="1" smtClean="0"/>
              <a:t>human</a:t>
            </a:r>
            <a:r>
              <a:rPr lang="es-ES" sz="1200" b="1" dirty="0" smtClean="0"/>
              <a:t> </a:t>
            </a:r>
            <a:r>
              <a:rPr lang="es-ES" sz="1200" b="1" dirty="0" err="1" smtClean="0"/>
              <a:t>serum</a:t>
            </a:r>
            <a:r>
              <a:rPr lang="es-ES" sz="1200" b="1" dirty="0" smtClean="0"/>
              <a:t> </a:t>
            </a:r>
            <a:r>
              <a:rPr lang="es-ES" sz="1200" b="1" dirty="0" err="1" smtClean="0"/>
              <a:t>concentrations</a:t>
            </a:r>
            <a:r>
              <a:rPr lang="es-ES" sz="1200" b="1" dirty="0" smtClean="0"/>
              <a:t> </a:t>
            </a:r>
            <a:r>
              <a:rPr lang="es-ES" sz="1200" dirty="0" err="1" smtClean="0"/>
              <a:t>according</a:t>
            </a:r>
            <a:r>
              <a:rPr lang="es-ES" sz="1200" dirty="0" smtClean="0"/>
              <a:t> </a:t>
            </a:r>
            <a:r>
              <a:rPr lang="es-ES" sz="1200" dirty="0" err="1" smtClean="0"/>
              <a:t>to</a:t>
            </a:r>
            <a:r>
              <a:rPr lang="es-ES" sz="1200" dirty="0" smtClean="0"/>
              <a:t>:</a:t>
            </a:r>
          </a:p>
          <a:p>
            <a:pPr>
              <a:lnSpc>
                <a:spcPct val="150000"/>
              </a:lnSpc>
              <a:buFont typeface="Arial" pitchFamily="34" charset="0"/>
              <a:buChar char="•"/>
            </a:pPr>
            <a:r>
              <a:rPr lang="es-ES" sz="1200" dirty="0" smtClean="0">
                <a:solidFill>
                  <a:srgbClr val="0070C0"/>
                </a:solidFill>
              </a:rPr>
              <a:t> </a:t>
            </a:r>
            <a:r>
              <a:rPr lang="es-ES" sz="1200" b="1" dirty="0" smtClean="0">
                <a:solidFill>
                  <a:srgbClr val="0070C0"/>
                </a:solidFill>
              </a:rPr>
              <a:t>Cilla et al., </a:t>
            </a:r>
            <a:r>
              <a:rPr lang="es-ES" sz="1200" b="1" i="1" dirty="0" smtClean="0">
                <a:solidFill>
                  <a:srgbClr val="0070C0"/>
                </a:solidFill>
              </a:rPr>
              <a:t>Ann </a:t>
            </a:r>
            <a:r>
              <a:rPr lang="es-ES" sz="1200" b="1" i="1" dirty="0" err="1" smtClean="0">
                <a:solidFill>
                  <a:srgbClr val="0070C0"/>
                </a:solidFill>
              </a:rPr>
              <a:t>Nutr</a:t>
            </a:r>
            <a:r>
              <a:rPr lang="es-ES" sz="1200" b="1" i="1" dirty="0" smtClean="0">
                <a:solidFill>
                  <a:srgbClr val="0070C0"/>
                </a:solidFill>
              </a:rPr>
              <a:t>. </a:t>
            </a:r>
            <a:r>
              <a:rPr lang="es-ES" sz="1200" b="1" i="1" dirty="0" err="1" smtClean="0">
                <a:solidFill>
                  <a:srgbClr val="0070C0"/>
                </a:solidFill>
              </a:rPr>
              <a:t>Metab</a:t>
            </a:r>
            <a:r>
              <a:rPr lang="es-ES" sz="1200" b="1" dirty="0" smtClean="0">
                <a:solidFill>
                  <a:srgbClr val="0070C0"/>
                </a:solidFill>
              </a:rPr>
              <a:t>. (2011) 58, </a:t>
            </a:r>
            <a:r>
              <a:rPr lang="es-ES" sz="1200" b="1" dirty="0" err="1" smtClean="0">
                <a:solidFill>
                  <a:srgbClr val="0070C0"/>
                </a:solidFill>
              </a:rPr>
              <a:t>suppl</a:t>
            </a:r>
            <a:r>
              <a:rPr lang="es-ES" sz="1200" b="1" dirty="0" smtClean="0">
                <a:solidFill>
                  <a:srgbClr val="0070C0"/>
                </a:solidFill>
              </a:rPr>
              <a:t> 3, 104</a:t>
            </a:r>
          </a:p>
          <a:p>
            <a:pPr>
              <a:lnSpc>
                <a:spcPct val="150000"/>
              </a:lnSpc>
              <a:buFont typeface="Arial" pitchFamily="34" charset="0"/>
              <a:buChar char="•"/>
            </a:pPr>
            <a:r>
              <a:rPr lang="es-ES" sz="1200" dirty="0" smtClean="0">
                <a:solidFill>
                  <a:srgbClr val="0070C0"/>
                </a:solidFill>
              </a:rPr>
              <a:t> </a:t>
            </a:r>
            <a:r>
              <a:rPr lang="es-ES" sz="1200" b="1" dirty="0" smtClean="0">
                <a:solidFill>
                  <a:srgbClr val="0070C0"/>
                </a:solidFill>
              </a:rPr>
              <a:t>Granado-</a:t>
            </a:r>
            <a:r>
              <a:rPr lang="es-ES" sz="1200" b="1" dirty="0" err="1" smtClean="0">
                <a:solidFill>
                  <a:srgbClr val="0070C0"/>
                </a:solidFill>
              </a:rPr>
              <a:t>Lorencio</a:t>
            </a:r>
            <a:r>
              <a:rPr lang="es-ES" sz="1200" b="1" dirty="0" smtClean="0">
                <a:solidFill>
                  <a:srgbClr val="0070C0"/>
                </a:solidFill>
              </a:rPr>
              <a:t> et al., </a:t>
            </a:r>
            <a:r>
              <a:rPr lang="es-ES" sz="1200" b="1" i="1" dirty="0" smtClean="0">
                <a:solidFill>
                  <a:srgbClr val="0070C0"/>
                </a:solidFill>
              </a:rPr>
              <a:t>J. </a:t>
            </a:r>
            <a:r>
              <a:rPr lang="es-ES" sz="1200" b="1" i="1" dirty="0" err="1" smtClean="0">
                <a:solidFill>
                  <a:srgbClr val="0070C0"/>
                </a:solidFill>
              </a:rPr>
              <a:t>Agric</a:t>
            </a:r>
            <a:r>
              <a:rPr lang="es-ES" sz="1200" b="1" i="1" dirty="0" smtClean="0">
                <a:solidFill>
                  <a:srgbClr val="0070C0"/>
                </a:solidFill>
              </a:rPr>
              <a:t>. </a:t>
            </a:r>
            <a:r>
              <a:rPr lang="es-ES" sz="1200" b="1" i="1" dirty="0" err="1" smtClean="0">
                <a:solidFill>
                  <a:srgbClr val="0070C0"/>
                </a:solidFill>
              </a:rPr>
              <a:t>Food</a:t>
            </a:r>
            <a:r>
              <a:rPr lang="es-ES" sz="1200" b="1" i="1" dirty="0" smtClean="0">
                <a:solidFill>
                  <a:srgbClr val="0070C0"/>
                </a:solidFill>
              </a:rPr>
              <a:t> </a:t>
            </a:r>
            <a:r>
              <a:rPr lang="es-ES" sz="1200" b="1" i="1" dirty="0" err="1" smtClean="0">
                <a:solidFill>
                  <a:srgbClr val="0070C0"/>
                </a:solidFill>
              </a:rPr>
              <a:t>Chem</a:t>
            </a:r>
            <a:r>
              <a:rPr lang="es-ES" sz="1200" b="1" i="1" dirty="0" smtClean="0">
                <a:solidFill>
                  <a:srgbClr val="0070C0"/>
                </a:solidFill>
              </a:rPr>
              <a:t>. (</a:t>
            </a:r>
            <a:r>
              <a:rPr lang="es-ES" sz="1200" b="1" dirty="0" smtClean="0">
                <a:solidFill>
                  <a:srgbClr val="0070C0"/>
                </a:solidFill>
              </a:rPr>
              <a:t>2011) 59, 11819-24</a:t>
            </a:r>
            <a:endParaRPr lang="es-ES" sz="1200" b="1" dirty="0">
              <a:solidFill>
                <a:srgbClr val="0070C0"/>
              </a:solidFill>
            </a:endParaRPr>
          </a:p>
        </p:txBody>
      </p:sp>
      <p:sp>
        <p:nvSpPr>
          <p:cNvPr id="16" name="15 CuadroTexto"/>
          <p:cNvSpPr txBox="1"/>
          <p:nvPr/>
        </p:nvSpPr>
        <p:spPr>
          <a:xfrm>
            <a:off x="6407825" y="1722294"/>
            <a:ext cx="1368152" cy="338554"/>
          </a:xfrm>
          <a:prstGeom prst="rect">
            <a:avLst/>
          </a:prstGeom>
          <a:solidFill>
            <a:schemeClr val="accent4">
              <a:lumMod val="60000"/>
              <a:lumOff val="40000"/>
            </a:schemeClr>
          </a:solidFill>
        </p:spPr>
        <p:txBody>
          <a:bodyPr wrap="square" rtlCol="0">
            <a:spAutoFit/>
          </a:bodyPr>
          <a:lstStyle/>
          <a:p>
            <a:pPr algn="ctr"/>
            <a:r>
              <a:rPr lang="es-ES" sz="1600" b="1" u="sng" dirty="0" smtClean="0"/>
              <a:t>METHODS</a:t>
            </a:r>
            <a:endParaRPr lang="es-ES" sz="1600" b="1" u="sng" dirty="0"/>
          </a:p>
        </p:txBody>
      </p:sp>
      <p:sp>
        <p:nvSpPr>
          <p:cNvPr id="17" name="16 CuadroTexto"/>
          <p:cNvSpPr txBox="1"/>
          <p:nvPr/>
        </p:nvSpPr>
        <p:spPr>
          <a:xfrm>
            <a:off x="467544" y="4437112"/>
            <a:ext cx="1584176" cy="276999"/>
          </a:xfrm>
          <a:prstGeom prst="rect">
            <a:avLst/>
          </a:prstGeom>
          <a:noFill/>
        </p:spPr>
        <p:txBody>
          <a:bodyPr wrap="square" rtlCol="0">
            <a:spAutoFit/>
          </a:bodyPr>
          <a:lstStyle/>
          <a:p>
            <a:pPr algn="ctr"/>
            <a:r>
              <a:rPr lang="el-GR" sz="1200" b="1" dirty="0" smtClean="0">
                <a:latin typeface="Calibri"/>
              </a:rPr>
              <a:t>β</a:t>
            </a:r>
            <a:r>
              <a:rPr lang="es-ES" sz="1200" b="1" dirty="0" smtClean="0">
                <a:latin typeface="Calibri"/>
              </a:rPr>
              <a:t>-</a:t>
            </a:r>
            <a:r>
              <a:rPr lang="es-ES" sz="1200" b="1" dirty="0" err="1" smtClean="0">
                <a:latin typeface="Calibri"/>
              </a:rPr>
              <a:t>cryptoxanthin</a:t>
            </a:r>
            <a:endParaRPr lang="es-ES" sz="1200" b="1" dirty="0"/>
          </a:p>
        </p:txBody>
      </p:sp>
      <p:sp>
        <p:nvSpPr>
          <p:cNvPr id="18" name="17 CuadroTexto"/>
          <p:cNvSpPr txBox="1"/>
          <p:nvPr/>
        </p:nvSpPr>
        <p:spPr>
          <a:xfrm>
            <a:off x="2759925" y="4460862"/>
            <a:ext cx="1584176" cy="276999"/>
          </a:xfrm>
          <a:prstGeom prst="rect">
            <a:avLst/>
          </a:prstGeom>
          <a:noFill/>
        </p:spPr>
        <p:txBody>
          <a:bodyPr wrap="square" rtlCol="0">
            <a:spAutoFit/>
          </a:bodyPr>
          <a:lstStyle/>
          <a:p>
            <a:pPr algn="ctr"/>
            <a:r>
              <a:rPr lang="el-GR" sz="1200" b="1" dirty="0" smtClean="0">
                <a:latin typeface="Calibri"/>
              </a:rPr>
              <a:t>β</a:t>
            </a:r>
            <a:r>
              <a:rPr lang="es-ES" sz="1200" b="1" dirty="0" smtClean="0">
                <a:latin typeface="Calibri"/>
              </a:rPr>
              <a:t>-</a:t>
            </a:r>
            <a:r>
              <a:rPr lang="es-ES" sz="1200" b="1" dirty="0" err="1" smtClean="0">
                <a:latin typeface="Calibri"/>
              </a:rPr>
              <a:t>sitosterol</a:t>
            </a:r>
            <a:endParaRPr lang="es-ES" sz="1200" b="1" dirty="0"/>
          </a:p>
        </p:txBody>
      </p:sp>
      <p:sp>
        <p:nvSpPr>
          <p:cNvPr id="19" name="18 CuadroTexto"/>
          <p:cNvSpPr txBox="1"/>
          <p:nvPr/>
        </p:nvSpPr>
        <p:spPr>
          <a:xfrm>
            <a:off x="395536" y="6093296"/>
            <a:ext cx="1584176" cy="276999"/>
          </a:xfrm>
          <a:prstGeom prst="rect">
            <a:avLst/>
          </a:prstGeom>
          <a:noFill/>
        </p:spPr>
        <p:txBody>
          <a:bodyPr wrap="square" rtlCol="0">
            <a:spAutoFit/>
          </a:bodyPr>
          <a:lstStyle/>
          <a:p>
            <a:pPr algn="ctr"/>
            <a:r>
              <a:rPr lang="es-ES" sz="1200" b="1" dirty="0" err="1" smtClean="0">
                <a:latin typeface="Calibri"/>
              </a:rPr>
              <a:t>Campesterol</a:t>
            </a:r>
            <a:endParaRPr lang="es-ES" sz="1200" b="1" dirty="0"/>
          </a:p>
        </p:txBody>
      </p:sp>
      <p:sp>
        <p:nvSpPr>
          <p:cNvPr id="20" name="19 CuadroTexto"/>
          <p:cNvSpPr txBox="1"/>
          <p:nvPr/>
        </p:nvSpPr>
        <p:spPr>
          <a:xfrm>
            <a:off x="2699792" y="6141554"/>
            <a:ext cx="1584176" cy="276999"/>
          </a:xfrm>
          <a:prstGeom prst="rect">
            <a:avLst/>
          </a:prstGeom>
          <a:noFill/>
        </p:spPr>
        <p:txBody>
          <a:bodyPr wrap="square" rtlCol="0">
            <a:spAutoFit/>
          </a:bodyPr>
          <a:lstStyle/>
          <a:p>
            <a:pPr algn="ctr"/>
            <a:r>
              <a:rPr lang="es-ES" sz="1200" b="1" dirty="0" smtClean="0">
                <a:latin typeface="Calibri"/>
              </a:rPr>
              <a:t>Stigmasterol</a:t>
            </a:r>
            <a:endParaRPr lang="es-ES" sz="1200" b="1" dirty="0"/>
          </a:p>
        </p:txBody>
      </p:sp>
      <p:sp>
        <p:nvSpPr>
          <p:cNvPr id="21" name="20 Rectángulo"/>
          <p:cNvSpPr/>
          <p:nvPr/>
        </p:nvSpPr>
        <p:spPr>
          <a:xfrm>
            <a:off x="72008" y="3501008"/>
            <a:ext cx="4355976" cy="30243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2" name="Picture 20"/>
          <p:cNvPicPr>
            <a:picLocks noChangeAspect="1" noChangeArrowheads="1"/>
          </p:cNvPicPr>
          <p:nvPr/>
        </p:nvPicPr>
        <p:blipFill>
          <a:blip r:embed="rId7" cstate="print"/>
          <a:srcRect/>
          <a:stretch>
            <a:fillRect/>
          </a:stretch>
        </p:blipFill>
        <p:spPr bwMode="auto">
          <a:xfrm>
            <a:off x="7308304" y="2276872"/>
            <a:ext cx="1511300" cy="1155700"/>
          </a:xfrm>
          <a:prstGeom prst="rect">
            <a:avLst/>
          </a:prstGeom>
          <a:noFill/>
          <a:ln w="25400">
            <a:solidFill>
              <a:srgbClr val="993366"/>
            </a:solidFill>
            <a:miter lim="800000"/>
            <a:headEnd/>
            <a:tailEnd/>
          </a:ln>
        </p:spPr>
      </p:pic>
      <p:sp>
        <p:nvSpPr>
          <p:cNvPr id="23" name="Text Box 88"/>
          <p:cNvSpPr txBox="1">
            <a:spLocks noChangeArrowheads="1"/>
          </p:cNvSpPr>
          <p:nvPr/>
        </p:nvSpPr>
        <p:spPr bwMode="auto">
          <a:xfrm>
            <a:off x="7296429" y="3478016"/>
            <a:ext cx="1512168" cy="366713"/>
          </a:xfrm>
          <a:prstGeom prst="rect">
            <a:avLst/>
          </a:prstGeom>
          <a:solidFill>
            <a:schemeClr val="accent4">
              <a:lumMod val="20000"/>
              <a:lumOff val="80000"/>
            </a:schemeClr>
          </a:solidFill>
          <a:ln w="9525">
            <a:noFill/>
            <a:miter lim="800000"/>
            <a:headEnd/>
            <a:tailEnd/>
          </a:ln>
        </p:spPr>
        <p:txBody>
          <a:bodyPr wrap="square">
            <a:spAutoFit/>
          </a:bodyPr>
          <a:lstStyle/>
          <a:p>
            <a:pPr algn="ctr" defTabSz="1066800" latinLnBrk="1">
              <a:spcBef>
                <a:spcPct val="50000"/>
              </a:spcBef>
            </a:pPr>
            <a:r>
              <a:rPr kumimoji="1" lang="es-ES" b="1" dirty="0">
                <a:latin typeface="Trebuchet MS" pitchFamily="34" charset="0"/>
                <a:ea typeface="굴림" pitchFamily="50" charset="-127"/>
              </a:rPr>
              <a:t>Caco-2 </a:t>
            </a:r>
            <a:r>
              <a:rPr kumimoji="1" lang="es-ES" b="1" dirty="0" err="1">
                <a:latin typeface="Trebuchet MS" pitchFamily="34" charset="0"/>
                <a:ea typeface="굴림" pitchFamily="50" charset="-127"/>
              </a:rPr>
              <a:t>cells</a:t>
            </a:r>
            <a:endParaRPr kumimoji="1" lang="es-ES" b="1" dirty="0">
              <a:latin typeface="Trebuchet MS" pitchFamily="34" charset="0"/>
              <a:ea typeface="굴림" pitchFamily="50" charset="-127"/>
            </a:endParaRPr>
          </a:p>
        </p:txBody>
      </p:sp>
      <p:sp>
        <p:nvSpPr>
          <p:cNvPr id="24" name="Text Box 30"/>
          <p:cNvSpPr txBox="1">
            <a:spLocks noChangeArrowheads="1"/>
          </p:cNvSpPr>
          <p:nvPr/>
        </p:nvSpPr>
        <p:spPr bwMode="auto">
          <a:xfrm>
            <a:off x="5076056" y="2385263"/>
            <a:ext cx="1908175" cy="1107996"/>
          </a:xfrm>
          <a:prstGeom prst="rect">
            <a:avLst/>
          </a:prstGeom>
          <a:noFill/>
          <a:ln w="9525">
            <a:noFill/>
            <a:miter lim="800000"/>
            <a:headEnd/>
            <a:tailEnd/>
          </a:ln>
        </p:spPr>
        <p:txBody>
          <a:bodyPr>
            <a:spAutoFit/>
          </a:bodyPr>
          <a:lstStyle/>
          <a:p>
            <a:pPr algn="ctr">
              <a:spcBef>
                <a:spcPct val="50000"/>
              </a:spcBef>
            </a:pPr>
            <a:r>
              <a:rPr lang="es-ES" sz="1200" b="1" u="sng" dirty="0" err="1">
                <a:latin typeface="Trebuchet MS" pitchFamily="34" charset="0"/>
              </a:rPr>
              <a:t>Cell</a:t>
            </a:r>
            <a:r>
              <a:rPr lang="es-ES" sz="1200" b="1" u="sng" dirty="0">
                <a:latin typeface="Trebuchet MS" pitchFamily="34" charset="0"/>
              </a:rPr>
              <a:t> </a:t>
            </a:r>
            <a:r>
              <a:rPr lang="es-ES" sz="1200" b="1" u="sng" dirty="0" err="1">
                <a:latin typeface="Trebuchet MS" pitchFamily="34" charset="0"/>
              </a:rPr>
              <a:t>treatment</a:t>
            </a:r>
            <a:endParaRPr lang="es-ES" sz="1200" b="1" u="sng" dirty="0">
              <a:latin typeface="Trebuchet MS" pitchFamily="34" charset="0"/>
            </a:endParaRPr>
          </a:p>
          <a:p>
            <a:pPr algn="ctr">
              <a:spcBef>
                <a:spcPct val="50000"/>
              </a:spcBef>
            </a:pPr>
            <a:r>
              <a:rPr lang="es-ES" sz="1200" dirty="0">
                <a:latin typeface="Trebuchet MS" pitchFamily="34" charset="0"/>
              </a:rPr>
              <a:t>(</a:t>
            </a:r>
            <a:r>
              <a:rPr lang="es-ES" sz="1200" b="1" dirty="0" err="1">
                <a:latin typeface="Trebuchet MS" pitchFamily="34" charset="0"/>
              </a:rPr>
              <a:t>continuous</a:t>
            </a:r>
            <a:r>
              <a:rPr lang="es-ES" sz="1200" b="1" dirty="0">
                <a:latin typeface="Trebuchet MS" pitchFamily="34" charset="0"/>
              </a:rPr>
              <a:t> </a:t>
            </a:r>
            <a:r>
              <a:rPr lang="es-ES" sz="1200" b="1" dirty="0" err="1">
                <a:latin typeface="Trebuchet MS" pitchFamily="34" charset="0"/>
              </a:rPr>
              <a:t>incubation</a:t>
            </a:r>
            <a:r>
              <a:rPr lang="es-ES" sz="1200" b="1" dirty="0">
                <a:latin typeface="Trebuchet MS" pitchFamily="34" charset="0"/>
              </a:rPr>
              <a:t> 24 h </a:t>
            </a:r>
            <a:r>
              <a:rPr lang="es-ES" sz="1200" b="1" dirty="0" err="1">
                <a:latin typeface="Trebuchet MS" pitchFamily="34" charset="0"/>
              </a:rPr>
              <a:t>with</a:t>
            </a:r>
            <a:r>
              <a:rPr lang="es-ES" sz="1200" b="1" dirty="0">
                <a:latin typeface="Trebuchet MS" pitchFamily="34" charset="0"/>
              </a:rPr>
              <a:t> </a:t>
            </a:r>
            <a:r>
              <a:rPr lang="es-ES" sz="1200" b="1" dirty="0" err="1" smtClean="0">
                <a:latin typeface="Trebuchet MS" pitchFamily="34" charset="0"/>
              </a:rPr>
              <a:t>phytochemical</a:t>
            </a:r>
            <a:r>
              <a:rPr lang="es-ES" sz="1200" b="1" dirty="0" smtClean="0">
                <a:latin typeface="Trebuchet MS" pitchFamily="34" charset="0"/>
              </a:rPr>
              <a:t> </a:t>
            </a:r>
            <a:r>
              <a:rPr lang="es-ES" sz="1200" b="1" dirty="0" err="1" smtClean="0">
                <a:latin typeface="Trebuchet MS" pitchFamily="34" charset="0"/>
              </a:rPr>
              <a:t>standards</a:t>
            </a:r>
            <a:r>
              <a:rPr lang="es-ES" sz="1200" b="1" dirty="0" smtClean="0">
                <a:latin typeface="Trebuchet MS" pitchFamily="34" charset="0"/>
              </a:rPr>
              <a:t>)</a:t>
            </a:r>
            <a:endParaRPr lang="es-ES" sz="1200" b="1" dirty="0">
              <a:latin typeface="Trebuchet MS" pitchFamily="34" charset="0"/>
            </a:endParaRPr>
          </a:p>
        </p:txBody>
      </p:sp>
      <p:sp>
        <p:nvSpPr>
          <p:cNvPr id="25" name="Text Box 94"/>
          <p:cNvSpPr txBox="1">
            <a:spLocks noChangeArrowheads="1"/>
          </p:cNvSpPr>
          <p:nvPr/>
        </p:nvSpPr>
        <p:spPr bwMode="auto">
          <a:xfrm>
            <a:off x="4716016" y="4042205"/>
            <a:ext cx="4176464" cy="2492990"/>
          </a:xfrm>
          <a:prstGeom prst="rect">
            <a:avLst/>
          </a:prstGeom>
          <a:solidFill>
            <a:srgbClr val="FFFF99">
              <a:alpha val="50195"/>
            </a:srgbClr>
          </a:solidFill>
          <a:ln w="12700">
            <a:solidFill>
              <a:schemeClr val="tx1"/>
            </a:solidFill>
            <a:miter lim="800000"/>
            <a:headEnd/>
            <a:tailEnd/>
          </a:ln>
        </p:spPr>
        <p:txBody>
          <a:bodyPr wrap="square">
            <a:spAutoFit/>
          </a:bodyPr>
          <a:lstStyle/>
          <a:p>
            <a:pPr algn="just" defTabSz="1066800" latinLnBrk="1">
              <a:spcBef>
                <a:spcPct val="50000"/>
              </a:spcBef>
              <a:buFontTx/>
              <a:buChar char="•"/>
            </a:pPr>
            <a:r>
              <a:rPr kumimoji="1" lang="es-ES" sz="1200" b="1" dirty="0">
                <a:solidFill>
                  <a:srgbClr val="920092"/>
                </a:solidFill>
                <a:latin typeface="굴림" pitchFamily="50" charset="-127"/>
                <a:ea typeface="굴림" pitchFamily="50" charset="-127"/>
              </a:rPr>
              <a:t> </a:t>
            </a:r>
            <a:r>
              <a:rPr kumimoji="1" lang="es-ES" sz="1200" b="1" dirty="0" err="1">
                <a:solidFill>
                  <a:srgbClr val="920092"/>
                </a:solidFill>
                <a:latin typeface="Trebuchet MS" pitchFamily="34" charset="0"/>
                <a:ea typeface="굴림" pitchFamily="50" charset="-127"/>
              </a:rPr>
              <a:t>Cell</a:t>
            </a:r>
            <a:r>
              <a:rPr kumimoji="1" lang="es-ES" sz="1200" b="1" dirty="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viability</a:t>
            </a:r>
            <a:r>
              <a:rPr kumimoji="1" lang="es-ES" sz="1200" b="1" dirty="0" smtClean="0">
                <a:solidFill>
                  <a:srgbClr val="920092"/>
                </a:solidFill>
                <a:latin typeface="Trebuchet MS" pitchFamily="34" charset="0"/>
                <a:ea typeface="굴림" pitchFamily="50" charset="-127"/>
              </a:rPr>
              <a:t> - MTT test (</a:t>
            </a:r>
            <a:r>
              <a:rPr kumimoji="1" lang="es-ES" sz="1200" b="1" dirty="0" err="1" smtClean="0">
                <a:solidFill>
                  <a:srgbClr val="920092"/>
                </a:solidFill>
                <a:latin typeface="Trebuchet MS" pitchFamily="34" charset="0"/>
                <a:ea typeface="굴림" pitchFamily="50" charset="-127"/>
              </a:rPr>
              <a:t>Spectrophotometry</a:t>
            </a:r>
            <a:r>
              <a:rPr kumimoji="1" lang="es-ES" sz="1200" b="1" dirty="0" smtClean="0">
                <a:solidFill>
                  <a:srgbClr val="920092"/>
                </a:solidFill>
                <a:latin typeface="Trebuchet MS" pitchFamily="34" charset="0"/>
                <a:ea typeface="굴림" pitchFamily="50" charset="-127"/>
              </a:rPr>
              <a:t>)</a:t>
            </a:r>
            <a:endParaRPr kumimoji="1" lang="es-ES" sz="1200" b="1" dirty="0">
              <a:solidFill>
                <a:srgbClr val="920092"/>
              </a:solidFill>
              <a:latin typeface="Trebuchet MS" pitchFamily="34" charset="0"/>
              <a:ea typeface="굴림" pitchFamily="50" charset="-127"/>
            </a:endParaRPr>
          </a:p>
          <a:p>
            <a:pPr algn="just" defTabSz="1066800" latinLnBrk="1">
              <a:spcBef>
                <a:spcPct val="50000"/>
              </a:spcBef>
              <a:buFontTx/>
              <a:buChar char="•"/>
            </a:pPr>
            <a:r>
              <a:rPr kumimoji="1" lang="es-ES" sz="1200" b="1" dirty="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Cell</a:t>
            </a:r>
            <a:r>
              <a:rPr kumimoji="1" lang="es-ES" sz="1200" b="1" dirty="0" smtClean="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cycle</a:t>
            </a:r>
            <a:r>
              <a:rPr kumimoji="1" lang="es-ES" sz="1200" b="1" dirty="0" smtClean="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Flow</a:t>
            </a:r>
            <a:r>
              <a:rPr kumimoji="1" lang="es-ES" sz="1200" b="1" dirty="0" smtClean="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cytometry</a:t>
            </a:r>
            <a:r>
              <a:rPr kumimoji="1" lang="es-ES" sz="1200" b="1" dirty="0" smtClean="0">
                <a:solidFill>
                  <a:srgbClr val="920092"/>
                </a:solidFill>
                <a:latin typeface="Trebuchet MS" pitchFamily="34" charset="0"/>
                <a:ea typeface="굴림" pitchFamily="50" charset="-127"/>
              </a:rPr>
              <a:t>)</a:t>
            </a:r>
            <a:endParaRPr kumimoji="1" lang="es-ES" sz="1200" b="1" dirty="0">
              <a:solidFill>
                <a:srgbClr val="920092"/>
              </a:solidFill>
              <a:latin typeface="Trebuchet MS" pitchFamily="34" charset="0"/>
              <a:ea typeface="굴림" pitchFamily="50" charset="-127"/>
            </a:endParaRPr>
          </a:p>
          <a:p>
            <a:pPr algn="just" defTabSz="1066800" latinLnBrk="1">
              <a:spcBef>
                <a:spcPct val="50000"/>
              </a:spcBef>
              <a:buFontTx/>
              <a:buChar char="•"/>
            </a:pPr>
            <a:r>
              <a:rPr kumimoji="1" lang="es-ES" sz="1200" b="1" dirty="0" smtClean="0">
                <a:solidFill>
                  <a:srgbClr val="920092"/>
                </a:solidFill>
                <a:latin typeface="Trebuchet MS" pitchFamily="34" charset="0"/>
                <a:ea typeface="굴림" pitchFamily="50" charset="-127"/>
              </a:rPr>
              <a:t> Apoptosis </a:t>
            </a:r>
            <a:r>
              <a:rPr kumimoji="1" lang="es-ES" sz="1200" b="1" dirty="0" err="1" smtClean="0">
                <a:solidFill>
                  <a:srgbClr val="920092"/>
                </a:solidFill>
                <a:latin typeface="Trebuchet MS" pitchFamily="34" charset="0"/>
                <a:ea typeface="굴림" pitchFamily="50" charset="-127"/>
              </a:rPr>
              <a:t>Annexin</a:t>
            </a:r>
            <a:r>
              <a:rPr kumimoji="1" lang="es-ES" sz="1200" b="1" dirty="0" smtClean="0">
                <a:solidFill>
                  <a:srgbClr val="920092"/>
                </a:solidFill>
                <a:latin typeface="Trebuchet MS" pitchFamily="34" charset="0"/>
                <a:ea typeface="굴림" pitchFamily="50" charset="-127"/>
              </a:rPr>
              <a:t> V (</a:t>
            </a:r>
            <a:r>
              <a:rPr kumimoji="1" lang="es-ES" sz="1200" b="1" dirty="0" err="1" smtClean="0">
                <a:solidFill>
                  <a:srgbClr val="920092"/>
                </a:solidFill>
                <a:latin typeface="Trebuchet MS" pitchFamily="34" charset="0"/>
                <a:ea typeface="굴림" pitchFamily="50" charset="-127"/>
              </a:rPr>
              <a:t>Flow</a:t>
            </a:r>
            <a:r>
              <a:rPr kumimoji="1" lang="es-ES" sz="1200" b="1" dirty="0" smtClean="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cytometry</a:t>
            </a:r>
            <a:r>
              <a:rPr kumimoji="1" lang="es-ES" sz="1200" b="1" dirty="0" smtClean="0">
                <a:solidFill>
                  <a:srgbClr val="920092"/>
                </a:solidFill>
                <a:latin typeface="Trebuchet MS" pitchFamily="34" charset="0"/>
                <a:ea typeface="굴림" pitchFamily="50" charset="-127"/>
              </a:rPr>
              <a:t>)</a:t>
            </a:r>
          </a:p>
          <a:p>
            <a:pPr algn="just" defTabSz="1066800" latinLnBrk="1">
              <a:spcBef>
                <a:spcPct val="50000"/>
              </a:spcBef>
              <a:buFontTx/>
              <a:buChar char="•"/>
            </a:pPr>
            <a:r>
              <a:rPr kumimoji="1" lang="es-ES" sz="1200" b="1" dirty="0" smtClean="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Mitochondrial</a:t>
            </a:r>
            <a:r>
              <a:rPr kumimoji="1" lang="es-ES" sz="1200" b="1" dirty="0" smtClean="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membrane</a:t>
            </a:r>
            <a:r>
              <a:rPr kumimoji="1" lang="es-ES" sz="1200" b="1" dirty="0" smtClean="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potential</a:t>
            </a:r>
            <a:r>
              <a:rPr kumimoji="1" lang="es-ES" sz="1200" b="1" dirty="0" smtClean="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Flow</a:t>
            </a:r>
            <a:r>
              <a:rPr kumimoji="1" lang="es-ES" sz="1200" b="1" dirty="0" smtClean="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cytometry</a:t>
            </a:r>
            <a:r>
              <a:rPr kumimoji="1" lang="es-ES" sz="1200" b="1" dirty="0" smtClean="0">
                <a:solidFill>
                  <a:srgbClr val="920092"/>
                </a:solidFill>
                <a:latin typeface="Trebuchet MS" pitchFamily="34" charset="0"/>
                <a:ea typeface="굴림" pitchFamily="50" charset="-127"/>
              </a:rPr>
              <a:t>)</a:t>
            </a:r>
          </a:p>
          <a:p>
            <a:pPr algn="just" defTabSz="1066800" latinLnBrk="1">
              <a:spcBef>
                <a:spcPct val="50000"/>
              </a:spcBef>
              <a:buFontTx/>
              <a:buChar char="•"/>
            </a:pPr>
            <a:r>
              <a:rPr kumimoji="1" lang="es-ES" sz="1200" b="1" dirty="0" smtClean="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Intracellular</a:t>
            </a:r>
            <a:r>
              <a:rPr kumimoji="1" lang="es-ES" sz="1200" b="1" dirty="0" smtClean="0">
                <a:solidFill>
                  <a:srgbClr val="920092"/>
                </a:solidFill>
                <a:latin typeface="Trebuchet MS" pitchFamily="34" charset="0"/>
                <a:ea typeface="굴림" pitchFamily="50" charset="-127"/>
              </a:rPr>
              <a:t> Ca</a:t>
            </a:r>
            <a:r>
              <a:rPr kumimoji="1" lang="es-ES" sz="1200" b="1" baseline="30000" dirty="0" smtClean="0">
                <a:solidFill>
                  <a:srgbClr val="920092"/>
                </a:solidFill>
                <a:latin typeface="Trebuchet MS" pitchFamily="34" charset="0"/>
                <a:ea typeface="굴림" pitchFamily="50" charset="-127"/>
              </a:rPr>
              <a:t>2+ </a:t>
            </a:r>
            <a:r>
              <a:rPr kumimoji="1" lang="es-ES" sz="1200" b="1" dirty="0" smtClean="0">
                <a:solidFill>
                  <a:srgbClr val="920092"/>
                </a:solidFill>
                <a:latin typeface="Trebuchet MS" pitchFamily="34" charset="0"/>
                <a:ea typeface="굴림" pitchFamily="50" charset="-127"/>
              </a:rPr>
              <a:t>(</a:t>
            </a:r>
            <a:r>
              <a:rPr kumimoji="1" lang="es-ES" sz="1200" b="1" dirty="0" err="1" smtClean="0">
                <a:solidFill>
                  <a:srgbClr val="920092"/>
                </a:solidFill>
                <a:latin typeface="Trebuchet MS" pitchFamily="34" charset="0"/>
                <a:ea typeface="굴림" pitchFamily="50" charset="-127"/>
              </a:rPr>
              <a:t>Flow</a:t>
            </a:r>
            <a:r>
              <a:rPr kumimoji="1" lang="es-ES" sz="1200" b="1" dirty="0" smtClean="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cytometry</a:t>
            </a:r>
            <a:r>
              <a:rPr kumimoji="1" lang="es-ES" sz="1200" b="1" dirty="0" smtClean="0">
                <a:solidFill>
                  <a:srgbClr val="920092"/>
                </a:solidFill>
                <a:latin typeface="Trebuchet MS" pitchFamily="34" charset="0"/>
                <a:ea typeface="굴림" pitchFamily="50" charset="-127"/>
              </a:rPr>
              <a:t>)</a:t>
            </a:r>
          </a:p>
          <a:p>
            <a:pPr algn="just" defTabSz="1066800" latinLnBrk="1">
              <a:spcBef>
                <a:spcPct val="50000"/>
              </a:spcBef>
              <a:buFontTx/>
              <a:buChar char="•"/>
            </a:pPr>
            <a:r>
              <a:rPr kumimoji="1" lang="es-ES" sz="1200" b="1" dirty="0" smtClean="0">
                <a:solidFill>
                  <a:srgbClr val="920092"/>
                </a:solidFill>
                <a:latin typeface="Trebuchet MS" pitchFamily="34" charset="0"/>
                <a:ea typeface="굴림" pitchFamily="50" charset="-127"/>
              </a:rPr>
              <a:t> Reactive </a:t>
            </a:r>
            <a:r>
              <a:rPr kumimoji="1" lang="es-ES" sz="1200" b="1" dirty="0" err="1" smtClean="0">
                <a:solidFill>
                  <a:srgbClr val="920092"/>
                </a:solidFill>
                <a:latin typeface="Trebuchet MS" pitchFamily="34" charset="0"/>
                <a:ea typeface="굴림" pitchFamily="50" charset="-127"/>
              </a:rPr>
              <a:t>oxygen</a:t>
            </a:r>
            <a:r>
              <a:rPr kumimoji="1" lang="es-ES" sz="1200" b="1" dirty="0" smtClean="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species</a:t>
            </a:r>
            <a:r>
              <a:rPr kumimoji="1" lang="es-ES" sz="1200" b="1" dirty="0" smtClean="0">
                <a:solidFill>
                  <a:srgbClr val="920092"/>
                </a:solidFill>
                <a:latin typeface="Trebuchet MS" pitchFamily="34" charset="0"/>
                <a:ea typeface="굴림" pitchFamily="50" charset="-127"/>
              </a:rPr>
              <a:t> ROS (</a:t>
            </a:r>
            <a:r>
              <a:rPr kumimoji="1" lang="es-ES" sz="1200" b="1" dirty="0" err="1" smtClean="0">
                <a:solidFill>
                  <a:srgbClr val="920092"/>
                </a:solidFill>
                <a:latin typeface="Trebuchet MS" pitchFamily="34" charset="0"/>
                <a:ea typeface="굴림" pitchFamily="50" charset="-127"/>
              </a:rPr>
              <a:t>Flow</a:t>
            </a:r>
            <a:r>
              <a:rPr kumimoji="1" lang="es-ES" sz="1200" b="1" dirty="0" smtClean="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cytometry</a:t>
            </a:r>
            <a:r>
              <a:rPr kumimoji="1" lang="es-ES" sz="1200" b="1" dirty="0" smtClean="0">
                <a:solidFill>
                  <a:srgbClr val="920092"/>
                </a:solidFill>
                <a:latin typeface="Trebuchet MS" pitchFamily="34" charset="0"/>
                <a:ea typeface="굴림" pitchFamily="50" charset="-127"/>
              </a:rPr>
              <a:t>)</a:t>
            </a:r>
          </a:p>
          <a:p>
            <a:pPr algn="just" defTabSz="1066800" latinLnBrk="1">
              <a:spcBef>
                <a:spcPct val="50000"/>
              </a:spcBef>
              <a:buFontTx/>
              <a:buChar char="•"/>
            </a:pPr>
            <a:r>
              <a:rPr kumimoji="1" lang="es-ES" sz="1200" b="1" dirty="0" smtClean="0">
                <a:solidFill>
                  <a:srgbClr val="920092"/>
                </a:solidFill>
                <a:latin typeface="Trebuchet MS" pitchFamily="34" charset="0"/>
                <a:ea typeface="굴림" pitchFamily="50" charset="-127"/>
              </a:rPr>
              <a:t> Total </a:t>
            </a:r>
            <a:r>
              <a:rPr kumimoji="1" lang="es-ES" sz="1200" b="1" dirty="0" err="1" smtClean="0">
                <a:solidFill>
                  <a:srgbClr val="920092"/>
                </a:solidFill>
                <a:latin typeface="Trebuchet MS" pitchFamily="34" charset="0"/>
                <a:ea typeface="굴림" pitchFamily="50" charset="-127"/>
              </a:rPr>
              <a:t>thiols</a:t>
            </a:r>
            <a:r>
              <a:rPr kumimoji="1" lang="es-ES" sz="1200" b="1" dirty="0" smtClean="0">
                <a:solidFill>
                  <a:srgbClr val="920092"/>
                </a:solidFill>
                <a:latin typeface="Trebuchet MS" pitchFamily="34" charset="0"/>
                <a:ea typeface="굴림" pitchFamily="50" charset="-127"/>
              </a:rPr>
              <a:t> (</a:t>
            </a:r>
            <a:r>
              <a:rPr kumimoji="1" lang="es-ES" sz="1200" b="1" dirty="0" err="1" smtClean="0">
                <a:solidFill>
                  <a:srgbClr val="920092"/>
                </a:solidFill>
                <a:latin typeface="Trebuchet MS" pitchFamily="34" charset="0"/>
                <a:ea typeface="굴림" pitchFamily="50" charset="-127"/>
              </a:rPr>
              <a:t>Spectrophotometry</a:t>
            </a:r>
            <a:r>
              <a:rPr kumimoji="1" lang="es-ES" sz="1200" b="1" dirty="0" smtClean="0">
                <a:solidFill>
                  <a:srgbClr val="920092"/>
                </a:solidFill>
                <a:latin typeface="Trebuchet MS" pitchFamily="34" charset="0"/>
                <a:ea typeface="굴림" pitchFamily="50" charset="-127"/>
              </a:rPr>
              <a:t>)</a:t>
            </a:r>
          </a:p>
          <a:p>
            <a:pPr algn="just" defTabSz="1066800" latinLnBrk="1">
              <a:spcBef>
                <a:spcPct val="50000"/>
              </a:spcBef>
              <a:buFontTx/>
              <a:buChar char="•"/>
            </a:pPr>
            <a:r>
              <a:rPr kumimoji="1" lang="es-ES" sz="1200" b="1" dirty="0" smtClean="0">
                <a:solidFill>
                  <a:srgbClr val="920092"/>
                </a:solidFill>
                <a:latin typeface="Trebuchet MS" pitchFamily="34" charset="0"/>
                <a:ea typeface="굴림" pitchFamily="50" charset="-127"/>
              </a:rPr>
              <a:t> Pro-</a:t>
            </a:r>
            <a:r>
              <a:rPr kumimoji="1" lang="es-ES" sz="1200" b="1" dirty="0" err="1" smtClean="0">
                <a:solidFill>
                  <a:srgbClr val="920092"/>
                </a:solidFill>
                <a:latin typeface="Trebuchet MS" pitchFamily="34" charset="0"/>
                <a:ea typeface="굴림" pitchFamily="50" charset="-127"/>
              </a:rPr>
              <a:t>apoptotic</a:t>
            </a:r>
            <a:r>
              <a:rPr kumimoji="1" lang="es-ES" sz="1200" b="1" dirty="0" smtClean="0">
                <a:solidFill>
                  <a:srgbClr val="920092"/>
                </a:solidFill>
                <a:latin typeface="Trebuchet MS" pitchFamily="34" charset="0"/>
                <a:ea typeface="굴림" pitchFamily="50" charset="-127"/>
              </a:rPr>
              <a:t> BAD </a:t>
            </a:r>
            <a:r>
              <a:rPr kumimoji="1" lang="es-ES" sz="1200" b="1" dirty="0" err="1" smtClean="0">
                <a:solidFill>
                  <a:srgbClr val="920092"/>
                </a:solidFill>
                <a:latin typeface="Trebuchet MS" pitchFamily="34" charset="0"/>
                <a:ea typeface="굴림" pitchFamily="50" charset="-127"/>
              </a:rPr>
              <a:t>protein</a:t>
            </a:r>
            <a:r>
              <a:rPr kumimoji="1" lang="es-ES" sz="1200" b="1" dirty="0" smtClean="0">
                <a:solidFill>
                  <a:srgbClr val="920092"/>
                </a:solidFill>
                <a:latin typeface="Trebuchet MS" pitchFamily="34" charset="0"/>
                <a:ea typeface="굴림" pitchFamily="50" charset="-127"/>
              </a:rPr>
              <a:t> (Western </a:t>
            </a:r>
            <a:r>
              <a:rPr kumimoji="1" lang="es-ES" sz="1200" b="1" dirty="0" err="1" smtClean="0">
                <a:solidFill>
                  <a:srgbClr val="920092"/>
                </a:solidFill>
                <a:latin typeface="Trebuchet MS" pitchFamily="34" charset="0"/>
                <a:ea typeface="굴림" pitchFamily="50" charset="-127"/>
              </a:rPr>
              <a:t>blot</a:t>
            </a:r>
            <a:r>
              <a:rPr kumimoji="1" lang="es-ES" sz="1200" b="1" dirty="0" smtClean="0">
                <a:solidFill>
                  <a:srgbClr val="920092"/>
                </a:solidFill>
                <a:latin typeface="Trebuchet MS" pitchFamily="34" charset="0"/>
                <a:ea typeface="굴림" pitchFamily="50" charset="-127"/>
              </a:rPr>
              <a:t>)</a:t>
            </a:r>
          </a:p>
          <a:p>
            <a:pPr algn="just" defTabSz="1066800" latinLnBrk="1">
              <a:spcBef>
                <a:spcPct val="50000"/>
              </a:spcBef>
              <a:buFontTx/>
              <a:buChar char="•"/>
            </a:pPr>
            <a:r>
              <a:rPr kumimoji="1" lang="es-ES" sz="1200" b="1" dirty="0" smtClean="0">
                <a:solidFill>
                  <a:srgbClr val="920092"/>
                </a:solidFill>
                <a:latin typeface="Trebuchet MS" pitchFamily="34" charset="0"/>
                <a:ea typeface="굴림" pitchFamily="50" charset="-127"/>
              </a:rPr>
              <a:t> PARP-1 / caspase-3 </a:t>
            </a:r>
            <a:r>
              <a:rPr kumimoji="1" lang="es-ES" sz="1200" b="1" dirty="0" err="1" smtClean="0">
                <a:solidFill>
                  <a:srgbClr val="920092"/>
                </a:solidFill>
                <a:latin typeface="Trebuchet MS" pitchFamily="34" charset="0"/>
                <a:ea typeface="굴림" pitchFamily="50" charset="-127"/>
              </a:rPr>
              <a:t>susbtrate</a:t>
            </a:r>
            <a:r>
              <a:rPr kumimoji="1" lang="es-ES" sz="1200" b="1" dirty="0" smtClean="0">
                <a:solidFill>
                  <a:srgbClr val="920092"/>
                </a:solidFill>
                <a:latin typeface="Trebuchet MS" pitchFamily="34" charset="0"/>
                <a:ea typeface="굴림" pitchFamily="50" charset="-127"/>
              </a:rPr>
              <a:t> (Western </a:t>
            </a:r>
            <a:r>
              <a:rPr kumimoji="1" lang="es-ES" sz="1200" b="1" dirty="0" err="1" smtClean="0">
                <a:solidFill>
                  <a:srgbClr val="920092"/>
                </a:solidFill>
                <a:latin typeface="Trebuchet MS" pitchFamily="34" charset="0"/>
                <a:ea typeface="굴림" pitchFamily="50" charset="-127"/>
              </a:rPr>
              <a:t>blot</a:t>
            </a:r>
            <a:r>
              <a:rPr kumimoji="1" lang="es-ES" sz="1200" b="1" dirty="0" smtClean="0">
                <a:solidFill>
                  <a:srgbClr val="920092"/>
                </a:solidFill>
                <a:latin typeface="Trebuchet MS" pitchFamily="34" charset="0"/>
                <a:ea typeface="굴림" pitchFamily="50" charset="-127"/>
              </a:rPr>
              <a:t>)</a:t>
            </a:r>
            <a:endParaRPr kumimoji="1" lang="es-ES" sz="1200" b="1" dirty="0">
              <a:solidFill>
                <a:srgbClr val="920092"/>
              </a:solidFill>
              <a:latin typeface="Trebuchet MS" pitchFamily="34" charset="0"/>
              <a:ea typeface="굴림" pitchFamily="50" charset="-127"/>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RESULTS</a:t>
            </a:r>
            <a:endParaRPr lang="es-ES" sz="2800" b="1" dirty="0">
              <a:solidFill>
                <a:srgbClr val="0070C0"/>
              </a:solidFill>
              <a:latin typeface="Trebuchet MS"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7403304" y="47500"/>
            <a:ext cx="1592960" cy="1194720"/>
          </a:xfrm>
          <a:prstGeom prst="rect">
            <a:avLst/>
          </a:prstGeom>
          <a:noFill/>
          <a:ln w="9525">
            <a:noFill/>
            <a:miter lim="800000"/>
            <a:headEnd/>
            <a:tailEnd/>
          </a:ln>
          <a:effectLst/>
        </p:spPr>
      </p:pic>
      <p:sp>
        <p:nvSpPr>
          <p:cNvPr id="4" name="3 CuadroTexto"/>
          <p:cNvSpPr txBox="1"/>
          <p:nvPr/>
        </p:nvSpPr>
        <p:spPr>
          <a:xfrm>
            <a:off x="683568" y="6535619"/>
            <a:ext cx="7848872" cy="276999"/>
          </a:xfrm>
          <a:prstGeom prst="rect">
            <a:avLst/>
          </a:prstGeom>
          <a:noFill/>
        </p:spPr>
        <p:txBody>
          <a:bodyPr wrap="square" rtlCol="0">
            <a:spAutoFit/>
          </a:bodyPr>
          <a:lstStyle/>
          <a:p>
            <a:r>
              <a:rPr lang="es-ES_tradnl" sz="1200" b="1" dirty="0" err="1" smtClean="0"/>
              <a:t>Different</a:t>
            </a:r>
            <a:r>
              <a:rPr lang="es-ES_tradnl" sz="1200" b="1" dirty="0" smtClean="0"/>
              <a:t> </a:t>
            </a:r>
            <a:r>
              <a:rPr lang="es-ES_tradnl" sz="1200" b="1" dirty="0" err="1" smtClean="0"/>
              <a:t>letters</a:t>
            </a:r>
            <a:r>
              <a:rPr lang="es-ES_tradnl" sz="1200" b="1" dirty="0" smtClean="0"/>
              <a:t> denote </a:t>
            </a:r>
            <a:r>
              <a:rPr lang="es-ES_tradnl" sz="1200" b="1" dirty="0" err="1" smtClean="0"/>
              <a:t>statistical</a:t>
            </a:r>
            <a:r>
              <a:rPr lang="es-ES_tradnl" sz="1200" b="1" dirty="0" smtClean="0"/>
              <a:t> </a:t>
            </a:r>
            <a:r>
              <a:rPr lang="es-ES_tradnl" sz="1200" b="1" dirty="0" err="1" smtClean="0"/>
              <a:t>significant</a:t>
            </a:r>
            <a:r>
              <a:rPr lang="es-ES_tradnl" sz="1200" b="1" dirty="0" smtClean="0"/>
              <a:t> </a:t>
            </a:r>
            <a:r>
              <a:rPr lang="es-ES_tradnl" sz="1200" b="1" dirty="0" err="1" smtClean="0"/>
              <a:t>differences</a:t>
            </a:r>
            <a:r>
              <a:rPr lang="es-ES_tradnl" sz="1200" b="1" dirty="0" smtClean="0"/>
              <a:t> (p&lt;0.05) </a:t>
            </a:r>
            <a:r>
              <a:rPr lang="es-ES_tradnl" sz="1200" b="1" dirty="0" err="1" smtClean="0"/>
              <a:t>using</a:t>
            </a:r>
            <a:r>
              <a:rPr lang="es-ES_tradnl" sz="1200" b="1" dirty="0" smtClean="0"/>
              <a:t> </a:t>
            </a:r>
            <a:r>
              <a:rPr lang="es-ES_tradnl" sz="1200" b="1" dirty="0" err="1" smtClean="0"/>
              <a:t>one-way</a:t>
            </a:r>
            <a:r>
              <a:rPr lang="es-ES_tradnl" sz="1200" b="1" dirty="0" smtClean="0"/>
              <a:t> ANOVA </a:t>
            </a:r>
            <a:r>
              <a:rPr lang="es-ES_tradnl" sz="1200" b="1" dirty="0" err="1" smtClean="0"/>
              <a:t>followed</a:t>
            </a:r>
            <a:r>
              <a:rPr lang="es-ES_tradnl" sz="1200" b="1" dirty="0" smtClean="0"/>
              <a:t> </a:t>
            </a:r>
            <a:r>
              <a:rPr lang="es-ES_tradnl" sz="1200" b="1" dirty="0" err="1" smtClean="0"/>
              <a:t>by</a:t>
            </a:r>
            <a:r>
              <a:rPr lang="es-ES_tradnl" sz="1200" b="1" dirty="0" smtClean="0"/>
              <a:t> LSD </a:t>
            </a:r>
            <a:r>
              <a:rPr lang="es-ES_tradnl" sz="1200" b="1" i="1" dirty="0" smtClean="0"/>
              <a:t>post-hoc</a:t>
            </a:r>
            <a:r>
              <a:rPr lang="es-ES_tradnl" sz="1200" b="1" dirty="0" smtClean="0"/>
              <a:t> test.</a:t>
            </a:r>
            <a:endParaRPr lang="es-ES" sz="1200" b="1" dirty="0"/>
          </a:p>
        </p:txBody>
      </p:sp>
      <p:grpSp>
        <p:nvGrpSpPr>
          <p:cNvPr id="21" name="20 Grupo"/>
          <p:cNvGrpSpPr/>
          <p:nvPr/>
        </p:nvGrpSpPr>
        <p:grpSpPr>
          <a:xfrm>
            <a:off x="48129" y="1292510"/>
            <a:ext cx="8424936" cy="5760640"/>
            <a:chOff x="179512" y="620688"/>
            <a:chExt cx="8712968" cy="6237312"/>
          </a:xfrm>
        </p:grpSpPr>
        <p:graphicFrame>
          <p:nvGraphicFramePr>
            <p:cNvPr id="22" name="1 Gráfico"/>
            <p:cNvGraphicFramePr>
              <a:graphicFrameLocks/>
            </p:cNvGraphicFramePr>
            <p:nvPr>
              <p:extLst>
                <p:ext uri="{D42A27DB-BD31-4B8C-83A1-F6EECF244321}">
                  <p14:modId xmlns:p14="http://schemas.microsoft.com/office/powerpoint/2010/main" val="994031894"/>
                </p:ext>
              </p:extLst>
            </p:nvPr>
          </p:nvGraphicFramePr>
          <p:xfrm>
            <a:off x="179512" y="620688"/>
            <a:ext cx="8712968" cy="6237312"/>
          </p:xfrm>
          <a:graphic>
            <a:graphicData uri="http://schemas.openxmlformats.org/drawingml/2006/chart">
              <c:chart xmlns:c="http://schemas.openxmlformats.org/drawingml/2006/chart" xmlns:r="http://schemas.openxmlformats.org/officeDocument/2006/relationships" r:id="rId4"/>
            </a:graphicData>
          </a:graphic>
        </p:graphicFrame>
        <p:sp>
          <p:nvSpPr>
            <p:cNvPr id="23" name="22 CuadroTexto"/>
            <p:cNvSpPr txBox="1"/>
            <p:nvPr/>
          </p:nvSpPr>
          <p:spPr>
            <a:xfrm>
              <a:off x="1534016" y="1134624"/>
              <a:ext cx="216024" cy="276999"/>
            </a:xfrm>
            <a:prstGeom prst="rect">
              <a:avLst/>
            </a:prstGeom>
            <a:noFill/>
          </p:spPr>
          <p:txBody>
            <a:bodyPr wrap="square" rtlCol="0">
              <a:spAutoFit/>
            </a:bodyPr>
            <a:lstStyle/>
            <a:p>
              <a:pPr algn="ctr"/>
              <a:r>
                <a:rPr lang="es-ES_tradnl" sz="1200" dirty="0" smtClean="0"/>
                <a:t>a</a:t>
              </a:r>
              <a:endParaRPr lang="es-ES" sz="1200" dirty="0"/>
            </a:p>
          </p:txBody>
        </p:sp>
        <p:sp>
          <p:nvSpPr>
            <p:cNvPr id="24" name="1 CuadroTexto"/>
            <p:cNvSpPr txBox="1"/>
            <p:nvPr/>
          </p:nvSpPr>
          <p:spPr>
            <a:xfrm>
              <a:off x="3262860" y="1936624"/>
              <a:ext cx="648072"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_tradnl" sz="1200" dirty="0" err="1" smtClean="0"/>
                <a:t>cdef</a:t>
              </a:r>
              <a:endParaRPr lang="es-ES" sz="1200" dirty="0"/>
            </a:p>
          </p:txBody>
        </p:sp>
        <p:sp>
          <p:nvSpPr>
            <p:cNvPr id="25" name="1 CuadroTexto"/>
            <p:cNvSpPr txBox="1"/>
            <p:nvPr/>
          </p:nvSpPr>
          <p:spPr>
            <a:xfrm>
              <a:off x="3605224" y="1639833"/>
              <a:ext cx="648072"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_tradnl" sz="1200" dirty="0" err="1" smtClean="0"/>
                <a:t>bc</a:t>
              </a:r>
              <a:endParaRPr lang="es-ES" sz="1200" dirty="0"/>
            </a:p>
          </p:txBody>
        </p:sp>
        <p:sp>
          <p:nvSpPr>
            <p:cNvPr id="26" name="1 CuadroTexto"/>
            <p:cNvSpPr txBox="1"/>
            <p:nvPr/>
          </p:nvSpPr>
          <p:spPr>
            <a:xfrm>
              <a:off x="4752020" y="2492896"/>
              <a:ext cx="648072"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_tradnl" sz="1200" dirty="0" smtClean="0"/>
                <a:t>g</a:t>
              </a:r>
              <a:endParaRPr lang="es-ES" sz="1200" dirty="0"/>
            </a:p>
          </p:txBody>
        </p:sp>
        <p:sp>
          <p:nvSpPr>
            <p:cNvPr id="27" name="1 CuadroTexto"/>
            <p:cNvSpPr txBox="1"/>
            <p:nvPr/>
          </p:nvSpPr>
          <p:spPr>
            <a:xfrm>
              <a:off x="5129477" y="2075122"/>
              <a:ext cx="648072"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_tradnl" sz="1200" dirty="0" err="1" smtClean="0"/>
                <a:t>defg</a:t>
              </a:r>
              <a:endParaRPr lang="es-ES" sz="1200" dirty="0"/>
            </a:p>
          </p:txBody>
        </p:sp>
        <p:sp>
          <p:nvSpPr>
            <p:cNvPr id="28" name="1 CuadroTexto"/>
            <p:cNvSpPr txBox="1"/>
            <p:nvPr/>
          </p:nvSpPr>
          <p:spPr>
            <a:xfrm>
              <a:off x="5564901" y="2075123"/>
              <a:ext cx="648072"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_tradnl" sz="1200" dirty="0" err="1" smtClean="0"/>
                <a:t>cdefg</a:t>
              </a:r>
              <a:endParaRPr lang="es-ES" sz="1200" dirty="0"/>
            </a:p>
          </p:txBody>
        </p:sp>
        <p:sp>
          <p:nvSpPr>
            <p:cNvPr id="29" name="1 CuadroTexto"/>
            <p:cNvSpPr txBox="1"/>
            <p:nvPr/>
          </p:nvSpPr>
          <p:spPr>
            <a:xfrm>
              <a:off x="5888937" y="2492895"/>
              <a:ext cx="648072"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_tradnl" sz="1200" dirty="0" smtClean="0"/>
                <a:t>g</a:t>
              </a:r>
              <a:endParaRPr lang="es-ES" sz="1200" dirty="0"/>
            </a:p>
          </p:txBody>
        </p:sp>
        <p:sp>
          <p:nvSpPr>
            <p:cNvPr id="30" name="1 CuadroTexto"/>
            <p:cNvSpPr txBox="1"/>
            <p:nvPr/>
          </p:nvSpPr>
          <p:spPr>
            <a:xfrm>
              <a:off x="6283812" y="2431100"/>
              <a:ext cx="648072"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_tradnl" sz="1200" dirty="0" err="1" smtClean="0"/>
                <a:t>fg</a:t>
              </a:r>
              <a:endParaRPr lang="es-ES" sz="1200" dirty="0"/>
            </a:p>
          </p:txBody>
        </p:sp>
        <p:sp>
          <p:nvSpPr>
            <p:cNvPr id="31" name="1 CuadroTexto"/>
            <p:cNvSpPr txBox="1"/>
            <p:nvPr/>
          </p:nvSpPr>
          <p:spPr>
            <a:xfrm>
              <a:off x="6655992" y="2152712"/>
              <a:ext cx="648072"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_tradnl" sz="1200" dirty="0" err="1" smtClean="0"/>
                <a:t>efg</a:t>
              </a:r>
              <a:endParaRPr lang="es-ES" sz="1200" dirty="0"/>
            </a:p>
          </p:txBody>
        </p:sp>
        <p:sp>
          <p:nvSpPr>
            <p:cNvPr id="32" name="1 CuadroTexto"/>
            <p:cNvSpPr txBox="1"/>
            <p:nvPr/>
          </p:nvSpPr>
          <p:spPr>
            <a:xfrm>
              <a:off x="7048268" y="1817711"/>
              <a:ext cx="648072"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_tradnl" sz="1200" dirty="0" err="1" smtClean="0"/>
                <a:t>cde</a:t>
              </a:r>
              <a:endParaRPr lang="es-ES" sz="1200" dirty="0"/>
            </a:p>
          </p:txBody>
        </p:sp>
        <p:sp>
          <p:nvSpPr>
            <p:cNvPr id="33" name="1 CuadroTexto"/>
            <p:cNvSpPr txBox="1"/>
            <p:nvPr/>
          </p:nvSpPr>
          <p:spPr>
            <a:xfrm>
              <a:off x="7429495" y="2075123"/>
              <a:ext cx="648072"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_tradnl" sz="1200" dirty="0" err="1" smtClean="0"/>
                <a:t>cdefg</a:t>
              </a:r>
              <a:endParaRPr lang="es-ES" sz="1200" dirty="0"/>
            </a:p>
          </p:txBody>
        </p:sp>
        <p:sp>
          <p:nvSpPr>
            <p:cNvPr id="34" name="1 CuadroTexto"/>
            <p:cNvSpPr txBox="1"/>
            <p:nvPr/>
          </p:nvSpPr>
          <p:spPr>
            <a:xfrm>
              <a:off x="7807420" y="1916657"/>
              <a:ext cx="648072"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_tradnl" sz="1200" dirty="0" err="1" smtClean="0"/>
                <a:t>cdef</a:t>
              </a:r>
              <a:endParaRPr lang="es-ES" sz="1200" dirty="0"/>
            </a:p>
          </p:txBody>
        </p:sp>
        <p:sp>
          <p:nvSpPr>
            <p:cNvPr id="35" name="1 CuadroTexto"/>
            <p:cNvSpPr txBox="1"/>
            <p:nvPr/>
          </p:nvSpPr>
          <p:spPr>
            <a:xfrm>
              <a:off x="8186048" y="1540712"/>
              <a:ext cx="648072" cy="27699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_tradnl" sz="1200" dirty="0" err="1" smtClean="0"/>
                <a:t>bcd</a:t>
              </a:r>
              <a:endParaRPr lang="es-ES" sz="1200" dirty="0"/>
            </a:p>
          </p:txBody>
        </p:sp>
      </p:grpSp>
      <p:sp>
        <p:nvSpPr>
          <p:cNvPr id="20" name="19 CuadroTexto"/>
          <p:cNvSpPr txBox="1"/>
          <p:nvPr/>
        </p:nvSpPr>
        <p:spPr>
          <a:xfrm>
            <a:off x="1175749" y="908720"/>
            <a:ext cx="6552728" cy="369332"/>
          </a:xfrm>
          <a:prstGeom prst="rect">
            <a:avLst/>
          </a:prstGeom>
          <a:noFill/>
        </p:spPr>
        <p:txBody>
          <a:bodyPr wrap="square" rtlCol="0">
            <a:spAutoFit/>
          </a:bodyPr>
          <a:lstStyle/>
          <a:p>
            <a:pPr algn="ctr"/>
            <a:r>
              <a:rPr lang="es-ES" b="1" dirty="0" smtClean="0">
                <a:solidFill>
                  <a:srgbClr val="0070C0"/>
                </a:solidFill>
              </a:rPr>
              <a:t>A) IMPACT ON VIABILITY AND APOPTOSIS</a:t>
            </a:r>
            <a:endParaRPr lang="es-ES" b="1" dirty="0">
              <a:solidFill>
                <a:srgbClr val="0070C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RESULTS</a:t>
            </a:r>
            <a:endParaRPr lang="es-ES" sz="2800" b="1" dirty="0">
              <a:solidFill>
                <a:srgbClr val="0070C0"/>
              </a:solidFill>
              <a:latin typeface="Trebuchet MS" pitchFamily="34" charset="0"/>
            </a:endParaRPr>
          </a:p>
        </p:txBody>
      </p:sp>
      <p:sp>
        <p:nvSpPr>
          <p:cNvPr id="20" name="19 CuadroTexto"/>
          <p:cNvSpPr txBox="1"/>
          <p:nvPr/>
        </p:nvSpPr>
        <p:spPr>
          <a:xfrm>
            <a:off x="1175749" y="908720"/>
            <a:ext cx="6552728" cy="369332"/>
          </a:xfrm>
          <a:prstGeom prst="rect">
            <a:avLst/>
          </a:prstGeom>
          <a:noFill/>
        </p:spPr>
        <p:txBody>
          <a:bodyPr wrap="square" rtlCol="0">
            <a:spAutoFit/>
          </a:bodyPr>
          <a:lstStyle/>
          <a:p>
            <a:pPr algn="ctr"/>
            <a:r>
              <a:rPr lang="es-ES" b="1" dirty="0" smtClean="0">
                <a:solidFill>
                  <a:srgbClr val="0070C0"/>
                </a:solidFill>
              </a:rPr>
              <a:t>A) IMPACT ON VIABILITY AND APOPTOSIS</a:t>
            </a:r>
            <a:endParaRPr lang="es-ES" b="1" dirty="0">
              <a:solidFill>
                <a:srgbClr val="0070C0"/>
              </a:solidFill>
            </a:endParaRPr>
          </a:p>
        </p:txBody>
      </p:sp>
      <p:sp>
        <p:nvSpPr>
          <p:cNvPr id="5" name="4 CuadroTexto"/>
          <p:cNvSpPr txBox="1"/>
          <p:nvPr/>
        </p:nvSpPr>
        <p:spPr>
          <a:xfrm>
            <a:off x="827584" y="6207115"/>
            <a:ext cx="7272808" cy="246221"/>
          </a:xfrm>
          <a:prstGeom prst="rect">
            <a:avLst/>
          </a:prstGeom>
          <a:noFill/>
        </p:spPr>
        <p:txBody>
          <a:bodyPr wrap="square" rtlCol="0">
            <a:spAutoFit/>
          </a:bodyPr>
          <a:lstStyle/>
          <a:p>
            <a:pPr algn="ctr"/>
            <a:r>
              <a:rPr lang="es-ES_tradnl" sz="1000" b="1" dirty="0" err="1" smtClean="0"/>
              <a:t>An</a:t>
            </a:r>
            <a:r>
              <a:rPr lang="es-ES_tradnl" sz="1000" b="1" dirty="0" smtClean="0"/>
              <a:t> </a:t>
            </a:r>
            <a:r>
              <a:rPr lang="es-ES_tradnl" sz="1000" b="1" dirty="0" err="1" smtClean="0"/>
              <a:t>asterisk</a:t>
            </a:r>
            <a:r>
              <a:rPr lang="es-ES_tradnl" sz="1000" b="1" dirty="0" smtClean="0"/>
              <a:t> </a:t>
            </a:r>
            <a:r>
              <a:rPr lang="es-ES_tradnl" sz="1000" b="1" dirty="0" err="1" smtClean="0"/>
              <a:t>indicates</a:t>
            </a:r>
            <a:r>
              <a:rPr lang="es-ES_tradnl" sz="1000" b="1" dirty="0" smtClean="0"/>
              <a:t> </a:t>
            </a:r>
            <a:r>
              <a:rPr lang="es-ES_tradnl" sz="1000" b="1" dirty="0" err="1" smtClean="0"/>
              <a:t>statistically</a:t>
            </a:r>
            <a:r>
              <a:rPr lang="es-ES_tradnl" sz="1000" b="1" dirty="0" smtClean="0"/>
              <a:t> </a:t>
            </a:r>
            <a:r>
              <a:rPr lang="es-ES_tradnl" sz="1000" b="1" dirty="0" err="1" smtClean="0"/>
              <a:t>significant</a:t>
            </a:r>
            <a:r>
              <a:rPr lang="es-ES_tradnl" sz="1000" b="1" dirty="0" smtClean="0"/>
              <a:t> </a:t>
            </a:r>
            <a:r>
              <a:rPr lang="es-ES_tradnl" sz="1000" b="1" dirty="0" err="1" smtClean="0"/>
              <a:t>diferences</a:t>
            </a:r>
            <a:r>
              <a:rPr lang="es-ES_tradnl" sz="1000" b="1" dirty="0" smtClean="0"/>
              <a:t> (p&lt;0.05) versus control </a:t>
            </a:r>
            <a:r>
              <a:rPr lang="es-ES_tradnl" sz="1000" b="1" dirty="0" err="1" smtClean="0"/>
              <a:t>using</a:t>
            </a:r>
            <a:r>
              <a:rPr lang="es-ES_tradnl" sz="1000" b="1" dirty="0" smtClean="0"/>
              <a:t> </a:t>
            </a:r>
            <a:r>
              <a:rPr lang="es-ES_tradnl" sz="1000" b="1" dirty="0" err="1" smtClean="0"/>
              <a:t>one-way</a:t>
            </a:r>
            <a:r>
              <a:rPr lang="es-ES_tradnl" sz="1000" b="1" dirty="0" smtClean="0"/>
              <a:t> ANOVA </a:t>
            </a:r>
            <a:r>
              <a:rPr lang="es-ES_tradnl" sz="1000" b="1" dirty="0" err="1" smtClean="0"/>
              <a:t>followed</a:t>
            </a:r>
            <a:r>
              <a:rPr lang="es-ES_tradnl" sz="1000" b="1" dirty="0" smtClean="0"/>
              <a:t> </a:t>
            </a:r>
            <a:r>
              <a:rPr lang="es-ES_tradnl" sz="1000" b="1" dirty="0" err="1" smtClean="0"/>
              <a:t>by</a:t>
            </a:r>
            <a:r>
              <a:rPr lang="es-ES_tradnl" sz="1000" b="1" dirty="0" smtClean="0"/>
              <a:t> LSD </a:t>
            </a:r>
            <a:r>
              <a:rPr lang="es-ES_tradnl" sz="1000" b="1" i="1" dirty="0" smtClean="0"/>
              <a:t>post-hoc</a:t>
            </a:r>
            <a:r>
              <a:rPr lang="es-ES_tradnl" sz="1000" b="1" dirty="0" smtClean="0"/>
              <a:t> test</a:t>
            </a:r>
            <a:endParaRPr lang="es-ES" sz="1000" b="1" dirty="0"/>
          </a:p>
        </p:txBody>
      </p:sp>
      <p:grpSp>
        <p:nvGrpSpPr>
          <p:cNvPr id="6" name="5 Grupo"/>
          <p:cNvGrpSpPr/>
          <p:nvPr/>
        </p:nvGrpSpPr>
        <p:grpSpPr>
          <a:xfrm>
            <a:off x="323528" y="2462699"/>
            <a:ext cx="8496944" cy="3384376"/>
            <a:chOff x="323528" y="1196752"/>
            <a:chExt cx="8496944" cy="3384376"/>
          </a:xfrm>
        </p:grpSpPr>
        <p:graphicFrame>
          <p:nvGraphicFramePr>
            <p:cNvPr id="7" name="1 Gráfico"/>
            <p:cNvGraphicFramePr>
              <a:graphicFrameLocks/>
            </p:cNvGraphicFramePr>
            <p:nvPr>
              <p:extLst>
                <p:ext uri="{D42A27DB-BD31-4B8C-83A1-F6EECF244321}">
                  <p14:modId xmlns:p14="http://schemas.microsoft.com/office/powerpoint/2010/main" val="2309490574"/>
                </p:ext>
              </p:extLst>
            </p:nvPr>
          </p:nvGraphicFramePr>
          <p:xfrm>
            <a:off x="323528" y="1196752"/>
            <a:ext cx="8496944" cy="3384376"/>
          </p:xfrm>
          <a:graphic>
            <a:graphicData uri="http://schemas.openxmlformats.org/drawingml/2006/chart">
              <c:chart xmlns:c="http://schemas.openxmlformats.org/drawingml/2006/chart" xmlns:r="http://schemas.openxmlformats.org/officeDocument/2006/relationships" r:id="rId3"/>
            </a:graphicData>
          </a:graphic>
        </p:graphicFrame>
        <p:sp>
          <p:nvSpPr>
            <p:cNvPr id="8" name="7 CuadroTexto"/>
            <p:cNvSpPr txBox="1"/>
            <p:nvPr/>
          </p:nvSpPr>
          <p:spPr>
            <a:xfrm>
              <a:off x="1998555" y="3746908"/>
              <a:ext cx="288032" cy="276999"/>
            </a:xfrm>
            <a:prstGeom prst="rect">
              <a:avLst/>
            </a:prstGeom>
            <a:noFill/>
          </p:spPr>
          <p:txBody>
            <a:bodyPr wrap="square" rtlCol="0">
              <a:spAutoFit/>
            </a:bodyPr>
            <a:lstStyle/>
            <a:p>
              <a:pPr algn="ctr"/>
              <a:r>
                <a:rPr lang="es-ES_tradnl" sz="1200" dirty="0"/>
                <a:t>*</a:t>
              </a:r>
              <a:endParaRPr lang="es-ES" sz="1200" dirty="0"/>
            </a:p>
          </p:txBody>
        </p:sp>
        <p:sp>
          <p:nvSpPr>
            <p:cNvPr id="9" name="8 CuadroTexto"/>
            <p:cNvSpPr txBox="1"/>
            <p:nvPr/>
          </p:nvSpPr>
          <p:spPr>
            <a:xfrm>
              <a:off x="3550832" y="2863969"/>
              <a:ext cx="288032" cy="276999"/>
            </a:xfrm>
            <a:prstGeom prst="rect">
              <a:avLst/>
            </a:prstGeom>
            <a:noFill/>
          </p:spPr>
          <p:txBody>
            <a:bodyPr wrap="square" rtlCol="0">
              <a:spAutoFit/>
            </a:bodyPr>
            <a:lstStyle/>
            <a:p>
              <a:pPr algn="ctr"/>
              <a:r>
                <a:rPr lang="es-ES_tradnl" sz="1200" dirty="0"/>
                <a:t>*</a:t>
              </a:r>
              <a:endParaRPr lang="es-ES" sz="1200" dirty="0"/>
            </a:p>
          </p:txBody>
        </p:sp>
        <p:sp>
          <p:nvSpPr>
            <p:cNvPr id="10" name="9 CuadroTexto"/>
            <p:cNvSpPr txBox="1"/>
            <p:nvPr/>
          </p:nvSpPr>
          <p:spPr>
            <a:xfrm>
              <a:off x="4023018" y="3624158"/>
              <a:ext cx="288032" cy="276999"/>
            </a:xfrm>
            <a:prstGeom prst="rect">
              <a:avLst/>
            </a:prstGeom>
            <a:noFill/>
          </p:spPr>
          <p:txBody>
            <a:bodyPr wrap="square" rtlCol="0">
              <a:spAutoFit/>
            </a:bodyPr>
            <a:lstStyle/>
            <a:p>
              <a:pPr algn="ctr"/>
              <a:r>
                <a:rPr lang="es-ES_tradnl" sz="1200" dirty="0"/>
                <a:t>*</a:t>
              </a:r>
              <a:endParaRPr lang="es-ES" sz="1200" dirty="0"/>
            </a:p>
          </p:txBody>
        </p:sp>
        <p:sp>
          <p:nvSpPr>
            <p:cNvPr id="11" name="10 CuadroTexto"/>
            <p:cNvSpPr txBox="1"/>
            <p:nvPr/>
          </p:nvSpPr>
          <p:spPr>
            <a:xfrm>
              <a:off x="5033524" y="3458876"/>
              <a:ext cx="288032" cy="276999"/>
            </a:xfrm>
            <a:prstGeom prst="rect">
              <a:avLst/>
            </a:prstGeom>
            <a:noFill/>
          </p:spPr>
          <p:txBody>
            <a:bodyPr wrap="square" rtlCol="0">
              <a:spAutoFit/>
            </a:bodyPr>
            <a:lstStyle/>
            <a:p>
              <a:pPr algn="ctr"/>
              <a:r>
                <a:rPr lang="es-ES_tradnl" sz="1200" dirty="0"/>
                <a:t>*</a:t>
              </a:r>
              <a:endParaRPr lang="es-ES" sz="1200" dirty="0"/>
            </a:p>
          </p:txBody>
        </p:sp>
        <p:sp>
          <p:nvSpPr>
            <p:cNvPr id="12" name="11 CuadroTexto"/>
            <p:cNvSpPr txBox="1"/>
            <p:nvPr/>
          </p:nvSpPr>
          <p:spPr>
            <a:xfrm>
              <a:off x="6031003" y="3501408"/>
              <a:ext cx="288032" cy="276999"/>
            </a:xfrm>
            <a:prstGeom prst="rect">
              <a:avLst/>
            </a:prstGeom>
            <a:noFill/>
          </p:spPr>
          <p:txBody>
            <a:bodyPr wrap="square" rtlCol="0">
              <a:spAutoFit/>
            </a:bodyPr>
            <a:lstStyle/>
            <a:p>
              <a:pPr algn="ctr"/>
              <a:r>
                <a:rPr lang="es-ES_tradnl" sz="1200" dirty="0"/>
                <a:t>*</a:t>
              </a:r>
              <a:endParaRPr lang="es-ES" sz="1200" dirty="0"/>
            </a:p>
          </p:txBody>
        </p:sp>
        <p:sp>
          <p:nvSpPr>
            <p:cNvPr id="13" name="12 CuadroTexto"/>
            <p:cNvSpPr txBox="1"/>
            <p:nvPr/>
          </p:nvSpPr>
          <p:spPr>
            <a:xfrm>
              <a:off x="7030905" y="3624158"/>
              <a:ext cx="288032" cy="276999"/>
            </a:xfrm>
            <a:prstGeom prst="rect">
              <a:avLst/>
            </a:prstGeom>
            <a:noFill/>
          </p:spPr>
          <p:txBody>
            <a:bodyPr wrap="square" rtlCol="0">
              <a:spAutoFit/>
            </a:bodyPr>
            <a:lstStyle/>
            <a:p>
              <a:pPr algn="ctr"/>
              <a:r>
                <a:rPr lang="es-ES_tradnl" sz="1200" dirty="0"/>
                <a:t>*</a:t>
              </a:r>
              <a:endParaRPr lang="es-ES" sz="1200" dirty="0"/>
            </a:p>
          </p:txBody>
        </p:sp>
      </p:grpSp>
      <p:sp>
        <p:nvSpPr>
          <p:cNvPr id="14" name="Text Box 18"/>
          <p:cNvSpPr txBox="1">
            <a:spLocks noChangeArrowheads="1"/>
          </p:cNvSpPr>
          <p:nvPr/>
        </p:nvSpPr>
        <p:spPr bwMode="auto">
          <a:xfrm>
            <a:off x="438068" y="1835532"/>
            <a:ext cx="8280920" cy="369332"/>
          </a:xfrm>
          <a:prstGeom prst="rect">
            <a:avLst/>
          </a:prstGeom>
          <a:solidFill>
            <a:schemeClr val="bg1"/>
          </a:solidFill>
          <a:ln w="9525">
            <a:noFill/>
            <a:miter lim="800000"/>
            <a:headEnd/>
            <a:tailEnd/>
          </a:ln>
        </p:spPr>
        <p:txBody>
          <a:bodyPr wrap="square">
            <a:spAutoFit/>
          </a:bodyPr>
          <a:lstStyle/>
          <a:p>
            <a:pPr algn="ctr">
              <a:spcBef>
                <a:spcPct val="50000"/>
              </a:spcBef>
            </a:pPr>
            <a:r>
              <a:rPr lang="es-ES" b="1" u="sng" dirty="0" err="1" smtClean="0"/>
              <a:t>Cell</a:t>
            </a:r>
            <a:r>
              <a:rPr lang="es-ES" b="1" u="sng" dirty="0" smtClean="0"/>
              <a:t> </a:t>
            </a:r>
            <a:r>
              <a:rPr lang="es-ES" b="1" u="sng" dirty="0" err="1" smtClean="0"/>
              <a:t>cycle</a:t>
            </a:r>
            <a:r>
              <a:rPr lang="es-ES" b="1" u="sng" dirty="0" smtClean="0"/>
              <a:t> </a:t>
            </a:r>
            <a:r>
              <a:rPr lang="es-ES" b="1" u="sng" dirty="0" err="1" smtClean="0"/>
              <a:t>distribution</a:t>
            </a:r>
            <a:endParaRPr lang="es-ES" b="1" u="sng" dirty="0"/>
          </a:p>
        </p:txBody>
      </p:sp>
      <p:pic>
        <p:nvPicPr>
          <p:cNvPr id="15" name="Picture 33"/>
          <p:cNvPicPr>
            <a:picLocks noChangeAspect="1" noChangeArrowheads="1"/>
          </p:cNvPicPr>
          <p:nvPr/>
        </p:nvPicPr>
        <p:blipFill>
          <a:blip r:embed="rId4" cstate="print"/>
          <a:srcRect t="7800" r="5966" b="11169"/>
          <a:stretch>
            <a:fillRect/>
          </a:stretch>
        </p:blipFill>
        <p:spPr bwMode="auto">
          <a:xfrm>
            <a:off x="7432915" y="56703"/>
            <a:ext cx="1552839" cy="11801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RESULTS</a:t>
            </a:r>
            <a:endParaRPr lang="es-ES" sz="2800" b="1" dirty="0">
              <a:solidFill>
                <a:srgbClr val="0070C0"/>
              </a:solidFill>
              <a:latin typeface="Trebuchet MS" pitchFamily="34" charset="0"/>
            </a:endParaRPr>
          </a:p>
        </p:txBody>
      </p:sp>
      <p:sp>
        <p:nvSpPr>
          <p:cNvPr id="20" name="19 CuadroTexto"/>
          <p:cNvSpPr txBox="1"/>
          <p:nvPr/>
        </p:nvSpPr>
        <p:spPr>
          <a:xfrm>
            <a:off x="1175749" y="908720"/>
            <a:ext cx="6552728" cy="369332"/>
          </a:xfrm>
          <a:prstGeom prst="rect">
            <a:avLst/>
          </a:prstGeom>
          <a:noFill/>
        </p:spPr>
        <p:txBody>
          <a:bodyPr wrap="square" rtlCol="0">
            <a:spAutoFit/>
          </a:bodyPr>
          <a:lstStyle/>
          <a:p>
            <a:pPr algn="ctr"/>
            <a:r>
              <a:rPr lang="es-ES" b="1" dirty="0" smtClean="0">
                <a:solidFill>
                  <a:srgbClr val="0070C0"/>
                </a:solidFill>
              </a:rPr>
              <a:t>A) IMPACT ON VIABILITY AND APOPTOSIS</a:t>
            </a:r>
            <a:endParaRPr lang="es-ES" b="1" dirty="0">
              <a:solidFill>
                <a:srgbClr val="0070C0"/>
              </a:solidFill>
            </a:endParaRPr>
          </a:p>
        </p:txBody>
      </p:sp>
      <p:pic>
        <p:nvPicPr>
          <p:cNvPr id="4098" name="Picture 2"/>
          <p:cNvPicPr>
            <a:picLocks noChangeAspect="1" noChangeArrowheads="1"/>
          </p:cNvPicPr>
          <p:nvPr/>
        </p:nvPicPr>
        <p:blipFill>
          <a:blip r:embed="rId3" cstate="print"/>
          <a:srcRect l="11560" r="3018" b="6312"/>
          <a:stretch>
            <a:fillRect/>
          </a:stretch>
        </p:blipFill>
        <p:spPr bwMode="auto">
          <a:xfrm>
            <a:off x="7431225" y="10633"/>
            <a:ext cx="1670243" cy="1373026"/>
          </a:xfrm>
          <a:prstGeom prst="rect">
            <a:avLst/>
          </a:prstGeom>
          <a:noFill/>
          <a:ln w="9525">
            <a:noFill/>
            <a:miter lim="800000"/>
            <a:headEnd/>
            <a:tailEnd/>
          </a:ln>
        </p:spPr>
      </p:pic>
      <p:sp>
        <p:nvSpPr>
          <p:cNvPr id="6" name="5 Rectángulo"/>
          <p:cNvSpPr/>
          <p:nvPr/>
        </p:nvSpPr>
        <p:spPr>
          <a:xfrm>
            <a:off x="7460530" y="84733"/>
            <a:ext cx="21602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7" name="5 Grupo"/>
          <p:cNvGrpSpPr>
            <a:grpSpLocks/>
          </p:cNvGrpSpPr>
          <p:nvPr/>
        </p:nvGrpSpPr>
        <p:grpSpPr bwMode="auto">
          <a:xfrm>
            <a:off x="2123728" y="1834587"/>
            <a:ext cx="5423123" cy="4906781"/>
            <a:chOff x="73025" y="-11770"/>
            <a:chExt cx="7689850" cy="6896758"/>
          </a:xfrm>
        </p:grpSpPr>
        <p:pic>
          <p:nvPicPr>
            <p:cNvPr id="8" name="Picture 4"/>
            <p:cNvPicPr>
              <a:picLocks noChangeAspect="1" noChangeArrowheads="1"/>
            </p:cNvPicPr>
            <p:nvPr/>
          </p:nvPicPr>
          <p:blipFill>
            <a:blip r:embed="rId4" cstate="print"/>
            <a:srcRect/>
            <a:stretch>
              <a:fillRect/>
            </a:stretch>
          </p:blipFill>
          <p:spPr bwMode="auto">
            <a:xfrm>
              <a:off x="73025" y="2130425"/>
              <a:ext cx="2324100" cy="2324100"/>
            </a:xfrm>
            <a:prstGeom prst="rect">
              <a:avLst/>
            </a:prstGeom>
            <a:noFill/>
            <a:ln w="9525">
              <a:noFill/>
              <a:miter lim="800000"/>
              <a:headEnd/>
              <a:tailEnd/>
            </a:ln>
            <a:effectLst/>
          </p:spPr>
        </p:pic>
        <p:pic>
          <p:nvPicPr>
            <p:cNvPr id="9" name="Picture 5"/>
            <p:cNvPicPr>
              <a:picLocks noChangeAspect="1" noChangeArrowheads="1"/>
            </p:cNvPicPr>
            <p:nvPr/>
          </p:nvPicPr>
          <p:blipFill>
            <a:blip r:embed="rId5" cstate="print"/>
            <a:srcRect/>
            <a:stretch>
              <a:fillRect/>
            </a:stretch>
          </p:blipFill>
          <p:spPr bwMode="auto">
            <a:xfrm>
              <a:off x="2798763" y="-11770"/>
              <a:ext cx="2281237" cy="2279650"/>
            </a:xfrm>
            <a:prstGeom prst="rect">
              <a:avLst/>
            </a:prstGeom>
            <a:noFill/>
            <a:ln w="9525">
              <a:noFill/>
              <a:miter lim="800000"/>
              <a:headEnd/>
              <a:tailEnd/>
            </a:ln>
            <a:effectLst/>
          </p:spPr>
        </p:pic>
        <p:pic>
          <p:nvPicPr>
            <p:cNvPr id="10" name="Picture 6"/>
            <p:cNvPicPr>
              <a:picLocks noChangeAspect="1" noChangeArrowheads="1"/>
            </p:cNvPicPr>
            <p:nvPr/>
          </p:nvPicPr>
          <p:blipFill>
            <a:blip r:embed="rId6" cstate="print"/>
            <a:srcRect/>
            <a:stretch>
              <a:fillRect/>
            </a:stretch>
          </p:blipFill>
          <p:spPr bwMode="auto">
            <a:xfrm>
              <a:off x="5473700" y="15875"/>
              <a:ext cx="2266950" cy="2266950"/>
            </a:xfrm>
            <a:prstGeom prst="rect">
              <a:avLst/>
            </a:prstGeom>
            <a:noFill/>
            <a:ln w="9525">
              <a:noFill/>
              <a:miter lim="800000"/>
              <a:headEnd/>
              <a:tailEnd/>
            </a:ln>
            <a:effectLst/>
          </p:spPr>
        </p:pic>
        <p:pic>
          <p:nvPicPr>
            <p:cNvPr id="11" name="Picture 10"/>
            <p:cNvPicPr>
              <a:picLocks noChangeAspect="1" noChangeArrowheads="1"/>
            </p:cNvPicPr>
            <p:nvPr/>
          </p:nvPicPr>
          <p:blipFill>
            <a:blip r:embed="rId7" cstate="print"/>
            <a:srcRect/>
            <a:stretch>
              <a:fillRect/>
            </a:stretch>
          </p:blipFill>
          <p:spPr bwMode="auto">
            <a:xfrm>
              <a:off x="2771775" y="2133600"/>
              <a:ext cx="2376488" cy="2374900"/>
            </a:xfrm>
            <a:prstGeom prst="rect">
              <a:avLst/>
            </a:prstGeom>
            <a:noFill/>
            <a:ln w="9525">
              <a:noFill/>
              <a:miter lim="800000"/>
              <a:headEnd/>
              <a:tailEnd/>
            </a:ln>
            <a:effectLst/>
          </p:spPr>
        </p:pic>
        <p:pic>
          <p:nvPicPr>
            <p:cNvPr id="12" name="Picture 11"/>
            <p:cNvPicPr>
              <a:picLocks noChangeAspect="1" noChangeArrowheads="1"/>
            </p:cNvPicPr>
            <p:nvPr/>
          </p:nvPicPr>
          <p:blipFill>
            <a:blip r:embed="rId8" cstate="print"/>
            <a:srcRect/>
            <a:stretch>
              <a:fillRect/>
            </a:stretch>
          </p:blipFill>
          <p:spPr bwMode="auto">
            <a:xfrm>
              <a:off x="5453063" y="2220913"/>
              <a:ext cx="2287587" cy="2287587"/>
            </a:xfrm>
            <a:prstGeom prst="rect">
              <a:avLst/>
            </a:prstGeom>
            <a:noFill/>
            <a:ln w="9525">
              <a:noFill/>
              <a:miter lim="800000"/>
              <a:headEnd/>
              <a:tailEnd/>
            </a:ln>
            <a:effectLst/>
          </p:spPr>
        </p:pic>
        <p:pic>
          <p:nvPicPr>
            <p:cNvPr id="13" name="Picture 12"/>
            <p:cNvPicPr>
              <a:picLocks noChangeAspect="1" noChangeArrowheads="1"/>
            </p:cNvPicPr>
            <p:nvPr/>
          </p:nvPicPr>
          <p:blipFill>
            <a:blip r:embed="rId9" cstate="print"/>
            <a:srcRect/>
            <a:stretch>
              <a:fillRect/>
            </a:stretch>
          </p:blipFill>
          <p:spPr bwMode="auto">
            <a:xfrm>
              <a:off x="2798763" y="4584700"/>
              <a:ext cx="2297112" cy="2297113"/>
            </a:xfrm>
            <a:prstGeom prst="rect">
              <a:avLst/>
            </a:prstGeom>
            <a:noFill/>
            <a:ln w="9525">
              <a:noFill/>
              <a:miter lim="800000"/>
              <a:headEnd/>
              <a:tailEnd/>
            </a:ln>
            <a:effectLst/>
          </p:spPr>
        </p:pic>
        <p:pic>
          <p:nvPicPr>
            <p:cNvPr id="14" name="Picture 4"/>
            <p:cNvPicPr>
              <a:picLocks noChangeAspect="1" noChangeArrowheads="1"/>
            </p:cNvPicPr>
            <p:nvPr/>
          </p:nvPicPr>
          <p:blipFill>
            <a:blip r:embed="rId10" cstate="print"/>
            <a:srcRect/>
            <a:stretch>
              <a:fillRect/>
            </a:stretch>
          </p:blipFill>
          <p:spPr bwMode="auto">
            <a:xfrm>
              <a:off x="5451475" y="4584700"/>
              <a:ext cx="2300288" cy="2300288"/>
            </a:xfrm>
            <a:prstGeom prst="rect">
              <a:avLst/>
            </a:prstGeom>
            <a:noFill/>
            <a:ln w="9525">
              <a:noFill/>
              <a:miter lim="800000"/>
              <a:headEnd/>
              <a:tailEnd/>
            </a:ln>
            <a:effectLst/>
          </p:spPr>
        </p:pic>
        <p:sp>
          <p:nvSpPr>
            <p:cNvPr id="15" name="2 Rectángulo"/>
            <p:cNvSpPr>
              <a:spLocks noChangeArrowheads="1"/>
            </p:cNvSpPr>
            <p:nvPr/>
          </p:nvSpPr>
          <p:spPr bwMode="auto">
            <a:xfrm>
              <a:off x="161925" y="2130425"/>
              <a:ext cx="2146300" cy="166688"/>
            </a:xfrm>
            <a:prstGeom prst="rect">
              <a:avLst/>
            </a:prstGeom>
            <a:solidFill>
              <a:schemeClr val="bg1"/>
            </a:solidFill>
            <a:ln w="9525" algn="ctr">
              <a:noFill/>
              <a:round/>
              <a:headEnd/>
              <a:tailEnd/>
            </a:ln>
          </p:spPr>
          <p:txBody>
            <a:bodyPr/>
            <a:lstStyle/>
            <a:p>
              <a:endParaRPr lang="es-ES" altLang="es-ES"/>
            </a:p>
          </p:txBody>
        </p:sp>
        <p:sp>
          <p:nvSpPr>
            <p:cNvPr id="16" name="18 Rectángulo"/>
            <p:cNvSpPr>
              <a:spLocks noChangeArrowheads="1"/>
            </p:cNvSpPr>
            <p:nvPr/>
          </p:nvSpPr>
          <p:spPr bwMode="auto">
            <a:xfrm>
              <a:off x="5616575" y="4532313"/>
              <a:ext cx="2146300" cy="165100"/>
            </a:xfrm>
            <a:prstGeom prst="rect">
              <a:avLst/>
            </a:prstGeom>
            <a:solidFill>
              <a:schemeClr val="bg1"/>
            </a:solidFill>
            <a:ln w="9525" algn="ctr">
              <a:noFill/>
              <a:round/>
              <a:headEnd/>
              <a:tailEnd/>
            </a:ln>
          </p:spPr>
          <p:txBody>
            <a:bodyPr/>
            <a:lstStyle/>
            <a:p>
              <a:endParaRPr lang="es-ES" altLang="es-ES"/>
            </a:p>
          </p:txBody>
        </p:sp>
        <p:sp>
          <p:nvSpPr>
            <p:cNvPr id="17" name="19 Rectángulo"/>
            <p:cNvSpPr>
              <a:spLocks noChangeArrowheads="1"/>
            </p:cNvSpPr>
            <p:nvPr/>
          </p:nvSpPr>
          <p:spPr bwMode="auto">
            <a:xfrm>
              <a:off x="2874169" y="4584700"/>
              <a:ext cx="2146300" cy="165100"/>
            </a:xfrm>
            <a:prstGeom prst="rect">
              <a:avLst/>
            </a:prstGeom>
            <a:solidFill>
              <a:schemeClr val="bg1"/>
            </a:solidFill>
            <a:ln w="9525" algn="ctr">
              <a:noFill/>
              <a:round/>
              <a:headEnd/>
              <a:tailEnd/>
            </a:ln>
          </p:spPr>
          <p:txBody>
            <a:bodyPr/>
            <a:lstStyle/>
            <a:p>
              <a:endParaRPr lang="es-ES" altLang="es-ES"/>
            </a:p>
          </p:txBody>
        </p:sp>
        <p:sp>
          <p:nvSpPr>
            <p:cNvPr id="18" name="20 Rectángulo"/>
            <p:cNvSpPr>
              <a:spLocks noChangeArrowheads="1"/>
            </p:cNvSpPr>
            <p:nvPr/>
          </p:nvSpPr>
          <p:spPr bwMode="auto">
            <a:xfrm>
              <a:off x="5556250" y="2206625"/>
              <a:ext cx="2146300" cy="165100"/>
            </a:xfrm>
            <a:prstGeom prst="rect">
              <a:avLst/>
            </a:prstGeom>
            <a:solidFill>
              <a:schemeClr val="bg1"/>
            </a:solidFill>
            <a:ln w="9525" algn="ctr">
              <a:noFill/>
              <a:round/>
              <a:headEnd/>
              <a:tailEnd/>
            </a:ln>
          </p:spPr>
          <p:txBody>
            <a:bodyPr/>
            <a:lstStyle/>
            <a:p>
              <a:endParaRPr lang="es-ES" altLang="es-ES"/>
            </a:p>
          </p:txBody>
        </p:sp>
        <p:sp>
          <p:nvSpPr>
            <p:cNvPr id="19" name="21 Rectángulo"/>
            <p:cNvSpPr>
              <a:spLocks noChangeArrowheads="1"/>
            </p:cNvSpPr>
            <p:nvPr/>
          </p:nvSpPr>
          <p:spPr bwMode="auto">
            <a:xfrm>
              <a:off x="2960688" y="2157413"/>
              <a:ext cx="2146300" cy="166687"/>
            </a:xfrm>
            <a:prstGeom prst="rect">
              <a:avLst/>
            </a:prstGeom>
            <a:solidFill>
              <a:schemeClr val="bg1"/>
            </a:solidFill>
            <a:ln w="9525" algn="ctr">
              <a:noFill/>
              <a:round/>
              <a:headEnd/>
              <a:tailEnd/>
            </a:ln>
          </p:spPr>
          <p:txBody>
            <a:bodyPr/>
            <a:lstStyle/>
            <a:p>
              <a:endParaRPr lang="es-ES" altLang="es-ES"/>
            </a:p>
          </p:txBody>
        </p:sp>
        <p:sp>
          <p:nvSpPr>
            <p:cNvPr id="21" name="22 Rectángulo"/>
            <p:cNvSpPr>
              <a:spLocks noChangeArrowheads="1"/>
            </p:cNvSpPr>
            <p:nvPr/>
          </p:nvSpPr>
          <p:spPr bwMode="auto">
            <a:xfrm>
              <a:off x="5616575" y="15875"/>
              <a:ext cx="2146300" cy="165100"/>
            </a:xfrm>
            <a:prstGeom prst="rect">
              <a:avLst/>
            </a:prstGeom>
            <a:solidFill>
              <a:schemeClr val="bg1"/>
            </a:solidFill>
            <a:ln w="9525" algn="ctr">
              <a:noFill/>
              <a:round/>
              <a:headEnd/>
              <a:tailEnd/>
            </a:ln>
          </p:spPr>
          <p:txBody>
            <a:bodyPr/>
            <a:lstStyle/>
            <a:p>
              <a:endParaRPr lang="es-ES" altLang="es-ES"/>
            </a:p>
          </p:txBody>
        </p:sp>
        <p:sp>
          <p:nvSpPr>
            <p:cNvPr id="22" name="23 Rectángulo"/>
            <p:cNvSpPr>
              <a:spLocks noChangeArrowheads="1"/>
            </p:cNvSpPr>
            <p:nvPr/>
          </p:nvSpPr>
          <p:spPr bwMode="auto">
            <a:xfrm>
              <a:off x="2933700" y="14288"/>
              <a:ext cx="2146300" cy="166687"/>
            </a:xfrm>
            <a:prstGeom prst="rect">
              <a:avLst/>
            </a:prstGeom>
            <a:solidFill>
              <a:schemeClr val="bg1"/>
            </a:solidFill>
            <a:ln w="9525" algn="ctr">
              <a:noFill/>
              <a:round/>
              <a:headEnd/>
              <a:tailEnd/>
            </a:ln>
          </p:spPr>
          <p:txBody>
            <a:bodyPr/>
            <a:lstStyle/>
            <a:p>
              <a:endParaRPr lang="es-ES" altLang="es-ES"/>
            </a:p>
          </p:txBody>
        </p:sp>
        <p:sp>
          <p:nvSpPr>
            <p:cNvPr id="23" name="3 CuadroTexto"/>
            <p:cNvSpPr txBox="1">
              <a:spLocks noChangeArrowheads="1"/>
            </p:cNvSpPr>
            <p:nvPr/>
          </p:nvSpPr>
          <p:spPr bwMode="auto">
            <a:xfrm>
              <a:off x="490469" y="2127813"/>
              <a:ext cx="1787525" cy="276225"/>
            </a:xfrm>
            <a:prstGeom prst="rect">
              <a:avLst/>
            </a:prstGeom>
            <a:noFill/>
            <a:ln w="9525">
              <a:noFill/>
              <a:miter lim="800000"/>
              <a:headEnd/>
              <a:tailEnd/>
            </a:ln>
          </p:spPr>
          <p:txBody>
            <a:bodyPr>
              <a:spAutoFit/>
            </a:bodyPr>
            <a:lstStyle/>
            <a:p>
              <a:pPr algn="ctr"/>
              <a:r>
                <a:rPr lang="es-ES_tradnl" altLang="es-ES" sz="1200" b="1"/>
                <a:t>Control</a:t>
              </a:r>
              <a:endParaRPr lang="es-ES" altLang="es-ES" sz="1200" b="1"/>
            </a:p>
          </p:txBody>
        </p:sp>
        <p:sp>
          <p:nvSpPr>
            <p:cNvPr id="24" name="25 CuadroTexto"/>
            <p:cNvSpPr txBox="1">
              <a:spLocks noChangeArrowheads="1"/>
            </p:cNvSpPr>
            <p:nvPr/>
          </p:nvSpPr>
          <p:spPr bwMode="auto">
            <a:xfrm>
              <a:off x="5878513" y="4581525"/>
              <a:ext cx="1785937" cy="277813"/>
            </a:xfrm>
            <a:prstGeom prst="rect">
              <a:avLst/>
            </a:prstGeom>
            <a:noFill/>
            <a:ln w="9525">
              <a:noFill/>
              <a:miter lim="800000"/>
              <a:headEnd/>
              <a:tailEnd/>
            </a:ln>
          </p:spPr>
          <p:txBody>
            <a:bodyPr>
              <a:spAutoFit/>
            </a:bodyPr>
            <a:lstStyle/>
            <a:p>
              <a:pPr algn="ctr"/>
              <a:r>
                <a:rPr lang="el-GR" altLang="es-ES" sz="1200" b="1"/>
                <a:t>β</a:t>
              </a:r>
              <a:r>
                <a:rPr lang="es-ES_tradnl" altLang="es-ES" sz="1200" b="1"/>
                <a:t>-CX+PS mix</a:t>
              </a:r>
              <a:endParaRPr lang="es-ES" altLang="es-ES" sz="1200" b="1"/>
            </a:p>
          </p:txBody>
        </p:sp>
        <p:sp>
          <p:nvSpPr>
            <p:cNvPr id="25" name="26 CuadroTexto"/>
            <p:cNvSpPr txBox="1">
              <a:spLocks noChangeArrowheads="1"/>
            </p:cNvSpPr>
            <p:nvPr/>
          </p:nvSpPr>
          <p:spPr bwMode="auto">
            <a:xfrm>
              <a:off x="3198813" y="4581525"/>
              <a:ext cx="1785937" cy="277813"/>
            </a:xfrm>
            <a:prstGeom prst="rect">
              <a:avLst/>
            </a:prstGeom>
            <a:noFill/>
            <a:ln w="9525">
              <a:noFill/>
              <a:miter lim="800000"/>
              <a:headEnd/>
              <a:tailEnd/>
            </a:ln>
          </p:spPr>
          <p:txBody>
            <a:bodyPr>
              <a:spAutoFit/>
            </a:bodyPr>
            <a:lstStyle/>
            <a:p>
              <a:pPr algn="ctr"/>
              <a:r>
                <a:rPr lang="es-ES_tradnl" altLang="es-ES" sz="1200" b="1"/>
                <a:t>PS mix</a:t>
              </a:r>
              <a:endParaRPr lang="es-ES" altLang="es-ES" sz="1200" b="1"/>
            </a:p>
          </p:txBody>
        </p:sp>
        <p:sp>
          <p:nvSpPr>
            <p:cNvPr id="26" name="27 CuadroTexto"/>
            <p:cNvSpPr txBox="1">
              <a:spLocks noChangeArrowheads="1"/>
            </p:cNvSpPr>
            <p:nvPr/>
          </p:nvSpPr>
          <p:spPr bwMode="auto">
            <a:xfrm>
              <a:off x="5889625" y="2217738"/>
              <a:ext cx="1785938" cy="277812"/>
            </a:xfrm>
            <a:prstGeom prst="rect">
              <a:avLst/>
            </a:prstGeom>
            <a:noFill/>
            <a:ln w="9525">
              <a:noFill/>
              <a:miter lim="800000"/>
              <a:headEnd/>
              <a:tailEnd/>
            </a:ln>
          </p:spPr>
          <p:txBody>
            <a:bodyPr>
              <a:spAutoFit/>
            </a:bodyPr>
            <a:lstStyle/>
            <a:p>
              <a:pPr algn="ctr"/>
              <a:r>
                <a:rPr lang="es-ES_tradnl" altLang="es-ES" sz="1200" b="1" dirty="0" err="1"/>
                <a:t>Stig</a:t>
              </a:r>
              <a:r>
                <a:rPr lang="es-ES_tradnl" altLang="es-ES" sz="1200" b="1" dirty="0"/>
                <a:t> (0.25 µM)</a:t>
              </a:r>
              <a:endParaRPr lang="es-ES" altLang="es-ES" sz="1200" b="1" dirty="0"/>
            </a:p>
          </p:txBody>
        </p:sp>
        <p:sp>
          <p:nvSpPr>
            <p:cNvPr id="27" name="28 CuadroTexto"/>
            <p:cNvSpPr txBox="1">
              <a:spLocks noChangeArrowheads="1"/>
            </p:cNvSpPr>
            <p:nvPr/>
          </p:nvSpPr>
          <p:spPr bwMode="auto">
            <a:xfrm>
              <a:off x="3252788" y="2171700"/>
              <a:ext cx="1785937" cy="277813"/>
            </a:xfrm>
            <a:prstGeom prst="rect">
              <a:avLst/>
            </a:prstGeom>
            <a:noFill/>
            <a:ln w="9525">
              <a:noFill/>
              <a:miter lim="800000"/>
              <a:headEnd/>
              <a:tailEnd/>
            </a:ln>
          </p:spPr>
          <p:txBody>
            <a:bodyPr>
              <a:spAutoFit/>
            </a:bodyPr>
            <a:lstStyle/>
            <a:p>
              <a:pPr algn="ctr"/>
              <a:r>
                <a:rPr lang="es-ES_tradnl" altLang="es-ES" sz="1200" b="1"/>
                <a:t>Camp (1 µM)</a:t>
              </a:r>
              <a:endParaRPr lang="es-ES" altLang="es-ES" sz="1200" b="1"/>
            </a:p>
          </p:txBody>
        </p:sp>
        <p:sp>
          <p:nvSpPr>
            <p:cNvPr id="28" name="29 CuadroTexto"/>
            <p:cNvSpPr txBox="1">
              <a:spLocks noChangeArrowheads="1"/>
            </p:cNvSpPr>
            <p:nvPr/>
          </p:nvSpPr>
          <p:spPr bwMode="auto">
            <a:xfrm>
              <a:off x="5867400" y="7938"/>
              <a:ext cx="1785938" cy="276225"/>
            </a:xfrm>
            <a:prstGeom prst="rect">
              <a:avLst/>
            </a:prstGeom>
            <a:noFill/>
            <a:ln w="9525">
              <a:noFill/>
              <a:miter lim="800000"/>
              <a:headEnd/>
              <a:tailEnd/>
            </a:ln>
          </p:spPr>
          <p:txBody>
            <a:bodyPr>
              <a:spAutoFit/>
            </a:bodyPr>
            <a:lstStyle/>
            <a:p>
              <a:pPr algn="ctr"/>
              <a:r>
                <a:rPr lang="el-GR" altLang="es-ES" sz="1200" b="1"/>
                <a:t>β</a:t>
              </a:r>
              <a:r>
                <a:rPr lang="es-ES_tradnl" altLang="es-ES" sz="1200" b="1"/>
                <a:t>-sit (12µM)</a:t>
              </a:r>
              <a:endParaRPr lang="es-ES" altLang="es-ES" sz="1200" b="1"/>
            </a:p>
          </p:txBody>
        </p:sp>
        <p:sp>
          <p:nvSpPr>
            <p:cNvPr id="29" name="30 CuadroTexto"/>
            <p:cNvSpPr txBox="1">
              <a:spLocks noChangeArrowheads="1"/>
            </p:cNvSpPr>
            <p:nvPr/>
          </p:nvSpPr>
          <p:spPr bwMode="auto">
            <a:xfrm>
              <a:off x="3182938" y="14288"/>
              <a:ext cx="1785937" cy="276225"/>
            </a:xfrm>
            <a:prstGeom prst="rect">
              <a:avLst/>
            </a:prstGeom>
            <a:noFill/>
            <a:ln w="9525">
              <a:noFill/>
              <a:miter lim="800000"/>
              <a:headEnd/>
              <a:tailEnd/>
            </a:ln>
          </p:spPr>
          <p:txBody>
            <a:bodyPr>
              <a:spAutoFit/>
            </a:bodyPr>
            <a:lstStyle/>
            <a:p>
              <a:pPr algn="ctr"/>
              <a:r>
                <a:rPr lang="el-GR" altLang="es-ES" sz="1200" b="1"/>
                <a:t>β</a:t>
              </a:r>
              <a:r>
                <a:rPr lang="es-ES_tradnl" altLang="es-ES" sz="1200" b="1"/>
                <a:t>-CX (3 µM)</a:t>
              </a:r>
              <a:endParaRPr lang="es-ES" altLang="es-ES" sz="1200" b="1"/>
            </a:p>
          </p:txBody>
        </p:sp>
        <p:sp>
          <p:nvSpPr>
            <p:cNvPr id="30" name="1 Rectángulo"/>
            <p:cNvSpPr>
              <a:spLocks noChangeArrowheads="1"/>
            </p:cNvSpPr>
            <p:nvPr/>
          </p:nvSpPr>
          <p:spPr bwMode="auto">
            <a:xfrm>
              <a:off x="150350" y="2924944"/>
              <a:ext cx="161603" cy="648072"/>
            </a:xfrm>
            <a:prstGeom prst="rect">
              <a:avLst/>
            </a:prstGeom>
            <a:solidFill>
              <a:schemeClr val="bg1"/>
            </a:solidFill>
            <a:ln w="9525" algn="ctr">
              <a:noFill/>
              <a:round/>
              <a:headEnd/>
              <a:tailEnd/>
            </a:ln>
          </p:spPr>
          <p:txBody>
            <a:bodyPr/>
            <a:lstStyle/>
            <a:p>
              <a:endParaRPr lang="es-ES"/>
            </a:p>
          </p:txBody>
        </p:sp>
        <p:sp>
          <p:nvSpPr>
            <p:cNvPr id="31" name="2 Rectángulo"/>
            <p:cNvSpPr>
              <a:spLocks noChangeArrowheads="1"/>
            </p:cNvSpPr>
            <p:nvPr/>
          </p:nvSpPr>
          <p:spPr bwMode="auto">
            <a:xfrm>
              <a:off x="1211925" y="4197938"/>
              <a:ext cx="456605" cy="144016"/>
            </a:xfrm>
            <a:prstGeom prst="rect">
              <a:avLst/>
            </a:prstGeom>
            <a:solidFill>
              <a:schemeClr val="bg1"/>
            </a:solidFill>
            <a:ln w="9525" algn="ctr">
              <a:noFill/>
              <a:round/>
              <a:headEnd/>
              <a:tailEnd/>
            </a:ln>
          </p:spPr>
          <p:txBody>
            <a:bodyPr/>
            <a:lstStyle/>
            <a:p>
              <a:endParaRPr lang="es-ES"/>
            </a:p>
          </p:txBody>
        </p:sp>
        <p:sp>
          <p:nvSpPr>
            <p:cNvPr id="32" name="25 Rectángulo"/>
            <p:cNvSpPr>
              <a:spLocks noChangeArrowheads="1"/>
            </p:cNvSpPr>
            <p:nvPr/>
          </p:nvSpPr>
          <p:spPr bwMode="auto">
            <a:xfrm>
              <a:off x="2849180" y="779014"/>
              <a:ext cx="161603" cy="648072"/>
            </a:xfrm>
            <a:prstGeom prst="rect">
              <a:avLst/>
            </a:prstGeom>
            <a:solidFill>
              <a:schemeClr val="bg1"/>
            </a:solidFill>
            <a:ln w="9525" algn="ctr">
              <a:noFill/>
              <a:round/>
              <a:headEnd/>
              <a:tailEnd/>
            </a:ln>
          </p:spPr>
          <p:txBody>
            <a:bodyPr/>
            <a:lstStyle/>
            <a:p>
              <a:endParaRPr lang="es-ES"/>
            </a:p>
          </p:txBody>
        </p:sp>
        <p:sp>
          <p:nvSpPr>
            <p:cNvPr id="33" name="26 Rectángulo"/>
            <p:cNvSpPr>
              <a:spLocks noChangeArrowheads="1"/>
            </p:cNvSpPr>
            <p:nvPr/>
          </p:nvSpPr>
          <p:spPr bwMode="auto">
            <a:xfrm>
              <a:off x="5542564" y="790589"/>
              <a:ext cx="161603" cy="648072"/>
            </a:xfrm>
            <a:prstGeom prst="rect">
              <a:avLst/>
            </a:prstGeom>
            <a:solidFill>
              <a:schemeClr val="bg1"/>
            </a:solidFill>
            <a:ln w="9525" algn="ctr">
              <a:noFill/>
              <a:round/>
              <a:headEnd/>
              <a:tailEnd/>
            </a:ln>
          </p:spPr>
          <p:txBody>
            <a:bodyPr/>
            <a:lstStyle/>
            <a:p>
              <a:endParaRPr lang="es-ES"/>
            </a:p>
          </p:txBody>
        </p:sp>
        <p:sp>
          <p:nvSpPr>
            <p:cNvPr id="34" name="27 Rectángulo"/>
            <p:cNvSpPr>
              <a:spLocks noChangeArrowheads="1"/>
            </p:cNvSpPr>
            <p:nvPr/>
          </p:nvSpPr>
          <p:spPr bwMode="auto">
            <a:xfrm>
              <a:off x="2841323" y="2971220"/>
              <a:ext cx="161603" cy="648072"/>
            </a:xfrm>
            <a:prstGeom prst="rect">
              <a:avLst/>
            </a:prstGeom>
            <a:solidFill>
              <a:schemeClr val="bg1"/>
            </a:solidFill>
            <a:ln w="9525" algn="ctr">
              <a:noFill/>
              <a:round/>
              <a:headEnd/>
              <a:tailEnd/>
            </a:ln>
          </p:spPr>
          <p:txBody>
            <a:bodyPr/>
            <a:lstStyle/>
            <a:p>
              <a:endParaRPr lang="es-ES"/>
            </a:p>
          </p:txBody>
        </p:sp>
        <p:sp>
          <p:nvSpPr>
            <p:cNvPr id="35" name="28 Rectángulo"/>
            <p:cNvSpPr>
              <a:spLocks noChangeArrowheads="1"/>
            </p:cNvSpPr>
            <p:nvPr/>
          </p:nvSpPr>
          <p:spPr bwMode="auto">
            <a:xfrm>
              <a:off x="5519414" y="2955284"/>
              <a:ext cx="161603" cy="648072"/>
            </a:xfrm>
            <a:prstGeom prst="rect">
              <a:avLst/>
            </a:prstGeom>
            <a:solidFill>
              <a:schemeClr val="bg1"/>
            </a:solidFill>
            <a:ln w="9525" algn="ctr">
              <a:noFill/>
              <a:round/>
              <a:headEnd/>
              <a:tailEnd/>
            </a:ln>
          </p:spPr>
          <p:txBody>
            <a:bodyPr/>
            <a:lstStyle/>
            <a:p>
              <a:endParaRPr lang="es-ES"/>
            </a:p>
          </p:txBody>
        </p:sp>
        <p:sp>
          <p:nvSpPr>
            <p:cNvPr id="36" name="29 Rectángulo"/>
            <p:cNvSpPr>
              <a:spLocks noChangeArrowheads="1"/>
            </p:cNvSpPr>
            <p:nvPr/>
          </p:nvSpPr>
          <p:spPr bwMode="auto">
            <a:xfrm>
              <a:off x="2868311" y="5422383"/>
              <a:ext cx="161603" cy="648072"/>
            </a:xfrm>
            <a:prstGeom prst="rect">
              <a:avLst/>
            </a:prstGeom>
            <a:solidFill>
              <a:schemeClr val="bg1"/>
            </a:solidFill>
            <a:ln w="9525" algn="ctr">
              <a:noFill/>
              <a:round/>
              <a:headEnd/>
              <a:tailEnd/>
            </a:ln>
          </p:spPr>
          <p:txBody>
            <a:bodyPr/>
            <a:lstStyle/>
            <a:p>
              <a:endParaRPr lang="es-ES"/>
            </a:p>
          </p:txBody>
        </p:sp>
        <p:sp>
          <p:nvSpPr>
            <p:cNvPr id="37" name="30 Rectángulo"/>
            <p:cNvSpPr>
              <a:spLocks noChangeArrowheads="1"/>
            </p:cNvSpPr>
            <p:nvPr/>
          </p:nvSpPr>
          <p:spPr bwMode="auto">
            <a:xfrm>
              <a:off x="5519413" y="5399233"/>
              <a:ext cx="161603" cy="648072"/>
            </a:xfrm>
            <a:prstGeom prst="rect">
              <a:avLst/>
            </a:prstGeom>
            <a:solidFill>
              <a:schemeClr val="bg1"/>
            </a:solidFill>
            <a:ln w="9525" algn="ctr">
              <a:noFill/>
              <a:round/>
              <a:headEnd/>
              <a:tailEnd/>
            </a:ln>
          </p:spPr>
          <p:txBody>
            <a:bodyPr/>
            <a:lstStyle/>
            <a:p>
              <a:endParaRPr lang="es-ES"/>
            </a:p>
          </p:txBody>
        </p:sp>
        <p:sp>
          <p:nvSpPr>
            <p:cNvPr id="38" name="31 Rectángulo"/>
            <p:cNvSpPr>
              <a:spLocks noChangeArrowheads="1"/>
            </p:cNvSpPr>
            <p:nvPr/>
          </p:nvSpPr>
          <p:spPr bwMode="auto">
            <a:xfrm>
              <a:off x="3898203" y="2016109"/>
              <a:ext cx="456605" cy="144016"/>
            </a:xfrm>
            <a:prstGeom prst="rect">
              <a:avLst/>
            </a:prstGeom>
            <a:solidFill>
              <a:schemeClr val="bg1"/>
            </a:solidFill>
            <a:ln w="9525" algn="ctr">
              <a:noFill/>
              <a:round/>
              <a:headEnd/>
              <a:tailEnd/>
            </a:ln>
          </p:spPr>
          <p:txBody>
            <a:bodyPr/>
            <a:lstStyle/>
            <a:p>
              <a:endParaRPr lang="es-ES"/>
            </a:p>
          </p:txBody>
        </p:sp>
        <p:sp>
          <p:nvSpPr>
            <p:cNvPr id="39" name="32 Rectángulo"/>
            <p:cNvSpPr>
              <a:spLocks noChangeArrowheads="1"/>
            </p:cNvSpPr>
            <p:nvPr/>
          </p:nvSpPr>
          <p:spPr bwMode="auto">
            <a:xfrm>
              <a:off x="6576649" y="2001822"/>
              <a:ext cx="456605" cy="144016"/>
            </a:xfrm>
            <a:prstGeom prst="rect">
              <a:avLst/>
            </a:prstGeom>
            <a:solidFill>
              <a:schemeClr val="bg1"/>
            </a:solidFill>
            <a:ln w="9525" algn="ctr">
              <a:noFill/>
              <a:round/>
              <a:headEnd/>
              <a:tailEnd/>
            </a:ln>
          </p:spPr>
          <p:txBody>
            <a:bodyPr/>
            <a:lstStyle/>
            <a:p>
              <a:endParaRPr lang="es-ES"/>
            </a:p>
          </p:txBody>
        </p:sp>
        <p:sp>
          <p:nvSpPr>
            <p:cNvPr id="40" name="33 Rectángulo"/>
            <p:cNvSpPr>
              <a:spLocks noChangeArrowheads="1"/>
            </p:cNvSpPr>
            <p:nvPr/>
          </p:nvSpPr>
          <p:spPr bwMode="auto">
            <a:xfrm>
              <a:off x="3905478" y="4259188"/>
              <a:ext cx="456605" cy="144016"/>
            </a:xfrm>
            <a:prstGeom prst="rect">
              <a:avLst/>
            </a:prstGeom>
            <a:solidFill>
              <a:schemeClr val="bg1"/>
            </a:solidFill>
            <a:ln w="9525" algn="ctr">
              <a:noFill/>
              <a:round/>
              <a:headEnd/>
              <a:tailEnd/>
            </a:ln>
          </p:spPr>
          <p:txBody>
            <a:bodyPr/>
            <a:lstStyle/>
            <a:p>
              <a:endParaRPr lang="es-ES"/>
            </a:p>
          </p:txBody>
        </p:sp>
        <p:sp>
          <p:nvSpPr>
            <p:cNvPr id="41" name="34 Rectángulo"/>
            <p:cNvSpPr>
              <a:spLocks noChangeArrowheads="1"/>
            </p:cNvSpPr>
            <p:nvPr/>
          </p:nvSpPr>
          <p:spPr bwMode="auto">
            <a:xfrm>
              <a:off x="6553498" y="4266755"/>
              <a:ext cx="456605" cy="144016"/>
            </a:xfrm>
            <a:prstGeom prst="rect">
              <a:avLst/>
            </a:prstGeom>
            <a:solidFill>
              <a:schemeClr val="bg1"/>
            </a:solidFill>
            <a:ln w="9525" algn="ctr">
              <a:noFill/>
              <a:round/>
              <a:headEnd/>
              <a:tailEnd/>
            </a:ln>
          </p:spPr>
          <p:txBody>
            <a:bodyPr/>
            <a:lstStyle/>
            <a:p>
              <a:endParaRPr lang="es-ES"/>
            </a:p>
          </p:txBody>
        </p:sp>
        <p:sp>
          <p:nvSpPr>
            <p:cNvPr id="42" name="35 Rectángulo"/>
            <p:cNvSpPr>
              <a:spLocks noChangeArrowheads="1"/>
            </p:cNvSpPr>
            <p:nvPr/>
          </p:nvSpPr>
          <p:spPr bwMode="auto">
            <a:xfrm>
              <a:off x="3914911" y="6634635"/>
              <a:ext cx="456605" cy="144016"/>
            </a:xfrm>
            <a:prstGeom prst="rect">
              <a:avLst/>
            </a:prstGeom>
            <a:solidFill>
              <a:schemeClr val="bg1"/>
            </a:solidFill>
            <a:ln w="9525" algn="ctr">
              <a:noFill/>
              <a:round/>
              <a:headEnd/>
              <a:tailEnd/>
            </a:ln>
          </p:spPr>
          <p:txBody>
            <a:bodyPr/>
            <a:lstStyle/>
            <a:p>
              <a:endParaRPr lang="es-ES"/>
            </a:p>
          </p:txBody>
        </p:sp>
        <p:sp>
          <p:nvSpPr>
            <p:cNvPr id="43" name="36 Rectángulo"/>
            <p:cNvSpPr>
              <a:spLocks noChangeArrowheads="1"/>
            </p:cNvSpPr>
            <p:nvPr/>
          </p:nvSpPr>
          <p:spPr bwMode="auto">
            <a:xfrm>
              <a:off x="6565074" y="6637193"/>
              <a:ext cx="456605" cy="144016"/>
            </a:xfrm>
            <a:prstGeom prst="rect">
              <a:avLst/>
            </a:prstGeom>
            <a:solidFill>
              <a:schemeClr val="bg1"/>
            </a:solidFill>
            <a:ln w="9525" algn="ctr">
              <a:noFill/>
              <a:round/>
              <a:headEnd/>
              <a:tailEnd/>
            </a:ln>
          </p:spPr>
          <p:txBody>
            <a:bodyPr/>
            <a:lstStyle/>
            <a:p>
              <a:endParaRPr lang="es-ES"/>
            </a:p>
          </p:txBody>
        </p:sp>
        <p:sp>
          <p:nvSpPr>
            <p:cNvPr id="44" name="3 CuadroTexto"/>
            <p:cNvSpPr txBox="1">
              <a:spLocks noChangeArrowheads="1"/>
            </p:cNvSpPr>
            <p:nvPr/>
          </p:nvSpPr>
          <p:spPr bwMode="auto">
            <a:xfrm rot="-5400000">
              <a:off x="-81846" y="2956145"/>
              <a:ext cx="624922" cy="246221"/>
            </a:xfrm>
            <a:prstGeom prst="rect">
              <a:avLst/>
            </a:prstGeom>
            <a:noFill/>
            <a:ln w="9525">
              <a:noFill/>
              <a:miter lim="800000"/>
              <a:headEnd/>
              <a:tailEnd/>
            </a:ln>
          </p:spPr>
          <p:txBody>
            <a:bodyPr>
              <a:spAutoFit/>
            </a:bodyPr>
            <a:lstStyle/>
            <a:p>
              <a:pPr algn="ctr"/>
              <a:r>
                <a:rPr lang="es-ES_tradnl" sz="1000"/>
                <a:t>PI</a:t>
              </a:r>
              <a:endParaRPr lang="es-ES" sz="1000"/>
            </a:p>
          </p:txBody>
        </p:sp>
        <p:sp>
          <p:nvSpPr>
            <p:cNvPr id="45" name="38 CuadroTexto"/>
            <p:cNvSpPr txBox="1">
              <a:spLocks noChangeArrowheads="1"/>
            </p:cNvSpPr>
            <p:nvPr/>
          </p:nvSpPr>
          <p:spPr bwMode="auto">
            <a:xfrm rot="-5400000">
              <a:off x="2602189" y="841040"/>
              <a:ext cx="624922" cy="246221"/>
            </a:xfrm>
            <a:prstGeom prst="rect">
              <a:avLst/>
            </a:prstGeom>
            <a:noFill/>
            <a:ln w="9525">
              <a:noFill/>
              <a:miter lim="800000"/>
              <a:headEnd/>
              <a:tailEnd/>
            </a:ln>
          </p:spPr>
          <p:txBody>
            <a:bodyPr>
              <a:spAutoFit/>
            </a:bodyPr>
            <a:lstStyle/>
            <a:p>
              <a:pPr algn="ctr"/>
              <a:r>
                <a:rPr lang="es-ES_tradnl" sz="1000"/>
                <a:t>PI</a:t>
              </a:r>
              <a:endParaRPr lang="es-ES" sz="1000"/>
            </a:p>
          </p:txBody>
        </p:sp>
        <p:sp>
          <p:nvSpPr>
            <p:cNvPr id="46" name="39 CuadroTexto"/>
            <p:cNvSpPr txBox="1">
              <a:spLocks noChangeArrowheads="1"/>
            </p:cNvSpPr>
            <p:nvPr/>
          </p:nvSpPr>
          <p:spPr bwMode="auto">
            <a:xfrm rot="-5400000">
              <a:off x="5290735" y="852615"/>
              <a:ext cx="624922" cy="246221"/>
            </a:xfrm>
            <a:prstGeom prst="rect">
              <a:avLst/>
            </a:prstGeom>
            <a:noFill/>
            <a:ln w="9525">
              <a:noFill/>
              <a:miter lim="800000"/>
              <a:headEnd/>
              <a:tailEnd/>
            </a:ln>
          </p:spPr>
          <p:txBody>
            <a:bodyPr>
              <a:spAutoFit/>
            </a:bodyPr>
            <a:lstStyle/>
            <a:p>
              <a:pPr algn="ctr"/>
              <a:r>
                <a:rPr lang="es-ES_tradnl" sz="1000"/>
                <a:t>PI</a:t>
              </a:r>
              <a:endParaRPr lang="es-ES" sz="1000"/>
            </a:p>
          </p:txBody>
        </p:sp>
        <p:sp>
          <p:nvSpPr>
            <p:cNvPr id="47" name="40 CuadroTexto"/>
            <p:cNvSpPr txBox="1">
              <a:spLocks noChangeArrowheads="1"/>
            </p:cNvSpPr>
            <p:nvPr/>
          </p:nvSpPr>
          <p:spPr bwMode="auto">
            <a:xfrm rot="-5400000">
              <a:off x="2586263" y="3044845"/>
              <a:ext cx="624922" cy="246221"/>
            </a:xfrm>
            <a:prstGeom prst="rect">
              <a:avLst/>
            </a:prstGeom>
            <a:noFill/>
            <a:ln w="9525">
              <a:noFill/>
              <a:miter lim="800000"/>
              <a:headEnd/>
              <a:tailEnd/>
            </a:ln>
          </p:spPr>
          <p:txBody>
            <a:bodyPr>
              <a:spAutoFit/>
            </a:bodyPr>
            <a:lstStyle/>
            <a:p>
              <a:pPr algn="ctr"/>
              <a:r>
                <a:rPr lang="es-ES_tradnl" sz="1000"/>
                <a:t>PI</a:t>
              </a:r>
              <a:endParaRPr lang="es-ES" sz="1000"/>
            </a:p>
          </p:txBody>
        </p:sp>
        <p:sp>
          <p:nvSpPr>
            <p:cNvPr id="48" name="41 CuadroTexto"/>
            <p:cNvSpPr txBox="1">
              <a:spLocks noChangeArrowheads="1"/>
            </p:cNvSpPr>
            <p:nvPr/>
          </p:nvSpPr>
          <p:spPr bwMode="auto">
            <a:xfrm rot="-5400000">
              <a:off x="5280964" y="3067995"/>
              <a:ext cx="624922" cy="246221"/>
            </a:xfrm>
            <a:prstGeom prst="rect">
              <a:avLst/>
            </a:prstGeom>
            <a:noFill/>
            <a:ln w="9525">
              <a:noFill/>
              <a:miter lim="800000"/>
              <a:headEnd/>
              <a:tailEnd/>
            </a:ln>
          </p:spPr>
          <p:txBody>
            <a:bodyPr>
              <a:spAutoFit/>
            </a:bodyPr>
            <a:lstStyle/>
            <a:p>
              <a:pPr algn="ctr"/>
              <a:r>
                <a:rPr lang="es-ES_tradnl" sz="1000"/>
                <a:t>PI</a:t>
              </a:r>
              <a:endParaRPr lang="es-ES" sz="1000"/>
            </a:p>
          </p:txBody>
        </p:sp>
        <p:sp>
          <p:nvSpPr>
            <p:cNvPr id="49" name="42 CuadroTexto"/>
            <p:cNvSpPr txBox="1">
              <a:spLocks noChangeArrowheads="1"/>
            </p:cNvSpPr>
            <p:nvPr/>
          </p:nvSpPr>
          <p:spPr bwMode="auto">
            <a:xfrm rot="-5400000">
              <a:off x="2636651" y="5451949"/>
              <a:ext cx="624922" cy="246221"/>
            </a:xfrm>
            <a:prstGeom prst="rect">
              <a:avLst/>
            </a:prstGeom>
            <a:noFill/>
            <a:ln w="9525">
              <a:noFill/>
              <a:miter lim="800000"/>
              <a:headEnd/>
              <a:tailEnd/>
            </a:ln>
          </p:spPr>
          <p:txBody>
            <a:bodyPr>
              <a:spAutoFit/>
            </a:bodyPr>
            <a:lstStyle/>
            <a:p>
              <a:pPr algn="ctr"/>
              <a:r>
                <a:rPr lang="es-ES_tradnl" sz="1000"/>
                <a:t>PI</a:t>
              </a:r>
              <a:endParaRPr lang="es-ES" sz="1000"/>
            </a:p>
          </p:txBody>
        </p:sp>
        <p:sp>
          <p:nvSpPr>
            <p:cNvPr id="50" name="43 CuadroTexto"/>
            <p:cNvSpPr txBox="1">
              <a:spLocks noChangeArrowheads="1"/>
            </p:cNvSpPr>
            <p:nvPr/>
          </p:nvSpPr>
          <p:spPr bwMode="auto">
            <a:xfrm rot="-5400000">
              <a:off x="5310904" y="5423065"/>
              <a:ext cx="624922" cy="246221"/>
            </a:xfrm>
            <a:prstGeom prst="rect">
              <a:avLst/>
            </a:prstGeom>
            <a:noFill/>
            <a:ln w="9525">
              <a:noFill/>
              <a:miter lim="800000"/>
              <a:headEnd/>
              <a:tailEnd/>
            </a:ln>
          </p:spPr>
          <p:txBody>
            <a:bodyPr>
              <a:spAutoFit/>
            </a:bodyPr>
            <a:lstStyle/>
            <a:p>
              <a:pPr algn="ctr"/>
              <a:r>
                <a:rPr lang="es-ES_tradnl" sz="1000"/>
                <a:t>PI</a:t>
              </a:r>
              <a:endParaRPr lang="es-ES" sz="1000"/>
            </a:p>
          </p:txBody>
        </p:sp>
        <p:sp>
          <p:nvSpPr>
            <p:cNvPr id="51" name="4 CuadroTexto"/>
            <p:cNvSpPr txBox="1">
              <a:spLocks noChangeArrowheads="1"/>
            </p:cNvSpPr>
            <p:nvPr/>
          </p:nvSpPr>
          <p:spPr bwMode="auto">
            <a:xfrm>
              <a:off x="971600" y="4151638"/>
              <a:ext cx="1008112" cy="246221"/>
            </a:xfrm>
            <a:prstGeom prst="rect">
              <a:avLst/>
            </a:prstGeom>
            <a:noFill/>
            <a:ln w="9525">
              <a:noFill/>
              <a:miter lim="800000"/>
              <a:headEnd/>
              <a:tailEnd/>
            </a:ln>
          </p:spPr>
          <p:txBody>
            <a:bodyPr>
              <a:spAutoFit/>
            </a:bodyPr>
            <a:lstStyle/>
            <a:p>
              <a:pPr algn="ctr"/>
              <a:r>
                <a:rPr lang="es-ES_tradnl" sz="1000"/>
                <a:t>Annexin V</a:t>
              </a:r>
              <a:endParaRPr lang="es-ES" sz="1000"/>
            </a:p>
          </p:txBody>
        </p:sp>
        <p:sp>
          <p:nvSpPr>
            <p:cNvPr id="52" name="45 CuadroTexto"/>
            <p:cNvSpPr txBox="1">
              <a:spLocks noChangeArrowheads="1"/>
            </p:cNvSpPr>
            <p:nvPr/>
          </p:nvSpPr>
          <p:spPr bwMode="auto">
            <a:xfrm>
              <a:off x="3715972" y="1954913"/>
              <a:ext cx="1008112" cy="246221"/>
            </a:xfrm>
            <a:prstGeom prst="rect">
              <a:avLst/>
            </a:prstGeom>
            <a:noFill/>
            <a:ln w="9525">
              <a:noFill/>
              <a:miter lim="800000"/>
              <a:headEnd/>
              <a:tailEnd/>
            </a:ln>
          </p:spPr>
          <p:txBody>
            <a:bodyPr>
              <a:spAutoFit/>
            </a:bodyPr>
            <a:lstStyle/>
            <a:p>
              <a:pPr algn="ctr"/>
              <a:r>
                <a:rPr lang="es-ES_tradnl" sz="1000" dirty="0" err="1"/>
                <a:t>Annexin</a:t>
              </a:r>
              <a:r>
                <a:rPr lang="es-ES_tradnl" sz="1000" dirty="0"/>
                <a:t> V</a:t>
              </a:r>
              <a:endParaRPr lang="es-ES" sz="1000" dirty="0"/>
            </a:p>
          </p:txBody>
        </p:sp>
        <p:sp>
          <p:nvSpPr>
            <p:cNvPr id="53" name="46 CuadroTexto"/>
            <p:cNvSpPr txBox="1">
              <a:spLocks noChangeArrowheads="1"/>
            </p:cNvSpPr>
            <p:nvPr/>
          </p:nvSpPr>
          <p:spPr bwMode="auto">
            <a:xfrm>
              <a:off x="6393495" y="1963302"/>
              <a:ext cx="1008112" cy="246221"/>
            </a:xfrm>
            <a:prstGeom prst="rect">
              <a:avLst/>
            </a:prstGeom>
            <a:noFill/>
            <a:ln w="9525">
              <a:noFill/>
              <a:miter lim="800000"/>
              <a:headEnd/>
              <a:tailEnd/>
            </a:ln>
          </p:spPr>
          <p:txBody>
            <a:bodyPr>
              <a:spAutoFit/>
            </a:bodyPr>
            <a:lstStyle/>
            <a:p>
              <a:pPr algn="ctr"/>
              <a:r>
                <a:rPr lang="es-ES_tradnl" sz="1000"/>
                <a:t>Annexin V</a:t>
              </a:r>
              <a:endParaRPr lang="es-ES" sz="1000"/>
            </a:p>
          </p:txBody>
        </p:sp>
        <p:sp>
          <p:nvSpPr>
            <p:cNvPr id="54" name="47 CuadroTexto"/>
            <p:cNvSpPr txBox="1">
              <a:spLocks noChangeArrowheads="1"/>
            </p:cNvSpPr>
            <p:nvPr/>
          </p:nvSpPr>
          <p:spPr bwMode="auto">
            <a:xfrm>
              <a:off x="3736670" y="4217766"/>
              <a:ext cx="1008112" cy="246221"/>
            </a:xfrm>
            <a:prstGeom prst="rect">
              <a:avLst/>
            </a:prstGeom>
            <a:noFill/>
            <a:ln w="9525">
              <a:noFill/>
              <a:miter lim="800000"/>
              <a:headEnd/>
              <a:tailEnd/>
            </a:ln>
          </p:spPr>
          <p:txBody>
            <a:bodyPr>
              <a:spAutoFit/>
            </a:bodyPr>
            <a:lstStyle/>
            <a:p>
              <a:pPr algn="ctr"/>
              <a:r>
                <a:rPr lang="es-ES_tradnl" sz="1000"/>
                <a:t>Annexin V</a:t>
              </a:r>
              <a:endParaRPr lang="es-ES" sz="1000"/>
            </a:p>
          </p:txBody>
        </p:sp>
        <p:sp>
          <p:nvSpPr>
            <p:cNvPr id="55" name="48 CuadroTexto"/>
            <p:cNvSpPr txBox="1">
              <a:spLocks noChangeArrowheads="1"/>
            </p:cNvSpPr>
            <p:nvPr/>
          </p:nvSpPr>
          <p:spPr bwMode="auto">
            <a:xfrm>
              <a:off x="6381920" y="4238802"/>
              <a:ext cx="1008112" cy="246221"/>
            </a:xfrm>
            <a:prstGeom prst="rect">
              <a:avLst/>
            </a:prstGeom>
            <a:noFill/>
            <a:ln w="9525">
              <a:noFill/>
              <a:miter lim="800000"/>
              <a:headEnd/>
              <a:tailEnd/>
            </a:ln>
          </p:spPr>
          <p:txBody>
            <a:bodyPr>
              <a:spAutoFit/>
            </a:bodyPr>
            <a:lstStyle/>
            <a:p>
              <a:pPr algn="ctr"/>
              <a:r>
                <a:rPr lang="es-ES_tradnl" sz="1000"/>
                <a:t>Annexin V</a:t>
              </a:r>
              <a:endParaRPr lang="es-ES" sz="1000"/>
            </a:p>
          </p:txBody>
        </p:sp>
        <p:sp>
          <p:nvSpPr>
            <p:cNvPr id="56" name="49 CuadroTexto"/>
            <p:cNvSpPr txBox="1">
              <a:spLocks noChangeArrowheads="1"/>
            </p:cNvSpPr>
            <p:nvPr/>
          </p:nvSpPr>
          <p:spPr bwMode="auto">
            <a:xfrm>
              <a:off x="3722725" y="6583531"/>
              <a:ext cx="1008112" cy="246221"/>
            </a:xfrm>
            <a:prstGeom prst="rect">
              <a:avLst/>
            </a:prstGeom>
            <a:noFill/>
            <a:ln w="9525">
              <a:noFill/>
              <a:miter lim="800000"/>
              <a:headEnd/>
              <a:tailEnd/>
            </a:ln>
          </p:spPr>
          <p:txBody>
            <a:bodyPr>
              <a:spAutoFit/>
            </a:bodyPr>
            <a:lstStyle/>
            <a:p>
              <a:pPr algn="ctr"/>
              <a:r>
                <a:rPr lang="es-ES_tradnl" sz="1000"/>
                <a:t>Annexin V</a:t>
              </a:r>
              <a:endParaRPr lang="es-ES" sz="1000"/>
            </a:p>
          </p:txBody>
        </p:sp>
        <p:sp>
          <p:nvSpPr>
            <p:cNvPr id="57" name="50 CuadroTexto"/>
            <p:cNvSpPr txBox="1">
              <a:spLocks noChangeArrowheads="1"/>
            </p:cNvSpPr>
            <p:nvPr/>
          </p:nvSpPr>
          <p:spPr bwMode="auto">
            <a:xfrm>
              <a:off x="6381920" y="6583532"/>
              <a:ext cx="1008112" cy="246221"/>
            </a:xfrm>
            <a:prstGeom prst="rect">
              <a:avLst/>
            </a:prstGeom>
            <a:noFill/>
            <a:ln w="9525">
              <a:noFill/>
              <a:miter lim="800000"/>
              <a:headEnd/>
              <a:tailEnd/>
            </a:ln>
          </p:spPr>
          <p:txBody>
            <a:bodyPr>
              <a:spAutoFit/>
            </a:bodyPr>
            <a:lstStyle/>
            <a:p>
              <a:pPr algn="ctr"/>
              <a:r>
                <a:rPr lang="es-ES_tradnl" sz="1000"/>
                <a:t>Annexin V</a:t>
              </a:r>
              <a:endParaRPr lang="es-ES" sz="1000"/>
            </a:p>
          </p:txBody>
        </p:sp>
      </p:grpSp>
      <p:sp>
        <p:nvSpPr>
          <p:cNvPr id="58" name="Text Box 18"/>
          <p:cNvSpPr txBox="1">
            <a:spLocks noChangeArrowheads="1"/>
          </p:cNvSpPr>
          <p:nvPr/>
        </p:nvSpPr>
        <p:spPr bwMode="auto">
          <a:xfrm>
            <a:off x="438068" y="1916832"/>
            <a:ext cx="2693772" cy="369332"/>
          </a:xfrm>
          <a:prstGeom prst="rect">
            <a:avLst/>
          </a:prstGeom>
          <a:solidFill>
            <a:schemeClr val="bg1"/>
          </a:solidFill>
          <a:ln w="9525">
            <a:noFill/>
            <a:miter lim="800000"/>
            <a:headEnd/>
            <a:tailEnd/>
          </a:ln>
        </p:spPr>
        <p:txBody>
          <a:bodyPr wrap="square">
            <a:spAutoFit/>
          </a:bodyPr>
          <a:lstStyle/>
          <a:p>
            <a:pPr algn="ctr">
              <a:spcBef>
                <a:spcPct val="50000"/>
              </a:spcBef>
            </a:pPr>
            <a:r>
              <a:rPr lang="es-ES" b="1" u="sng" dirty="0" smtClean="0"/>
              <a:t>Apoptosis (</a:t>
            </a:r>
            <a:r>
              <a:rPr lang="es-ES" b="1" u="sng" dirty="0" err="1" smtClean="0"/>
              <a:t>Annexin</a:t>
            </a:r>
            <a:r>
              <a:rPr lang="es-ES" b="1" u="sng" dirty="0" smtClean="0"/>
              <a:t> V)</a:t>
            </a:r>
            <a:endParaRPr lang="es-ES" b="1" u="sng"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RESULTS</a:t>
            </a:r>
            <a:endParaRPr lang="es-ES" sz="2800" b="1" dirty="0">
              <a:solidFill>
                <a:srgbClr val="0070C0"/>
              </a:solidFill>
              <a:latin typeface="Trebuchet MS" pitchFamily="34" charset="0"/>
            </a:endParaRPr>
          </a:p>
        </p:txBody>
      </p:sp>
      <p:sp>
        <p:nvSpPr>
          <p:cNvPr id="20" name="19 CuadroTexto"/>
          <p:cNvSpPr txBox="1"/>
          <p:nvPr/>
        </p:nvSpPr>
        <p:spPr>
          <a:xfrm>
            <a:off x="1175749" y="908720"/>
            <a:ext cx="6552728" cy="369332"/>
          </a:xfrm>
          <a:prstGeom prst="rect">
            <a:avLst/>
          </a:prstGeom>
          <a:noFill/>
        </p:spPr>
        <p:txBody>
          <a:bodyPr wrap="square" rtlCol="0">
            <a:spAutoFit/>
          </a:bodyPr>
          <a:lstStyle/>
          <a:p>
            <a:pPr algn="ctr"/>
            <a:r>
              <a:rPr lang="es-ES" b="1" dirty="0" smtClean="0">
                <a:solidFill>
                  <a:srgbClr val="0070C0"/>
                </a:solidFill>
              </a:rPr>
              <a:t>A) IMPACT ON VIABILITY AND APOPTOSIS</a:t>
            </a:r>
            <a:endParaRPr lang="es-ES" b="1" dirty="0">
              <a:solidFill>
                <a:srgbClr val="0070C0"/>
              </a:solidFill>
            </a:endParaRPr>
          </a:p>
        </p:txBody>
      </p:sp>
      <p:pic>
        <p:nvPicPr>
          <p:cNvPr id="27650" name="Picture 2" descr="http://static.enzolifesciences.com/fileadmin/files/image/MOA_ENZ-51019_web_image.jpg"/>
          <p:cNvPicPr>
            <a:picLocks noChangeAspect="1" noChangeArrowheads="1"/>
          </p:cNvPicPr>
          <p:nvPr/>
        </p:nvPicPr>
        <p:blipFill>
          <a:blip r:embed="rId3" cstate="print"/>
          <a:srcRect/>
          <a:stretch>
            <a:fillRect/>
          </a:stretch>
        </p:blipFill>
        <p:spPr bwMode="auto">
          <a:xfrm>
            <a:off x="7174921" y="12726"/>
            <a:ext cx="1872208" cy="1235658"/>
          </a:xfrm>
          <a:prstGeom prst="rect">
            <a:avLst/>
          </a:prstGeom>
          <a:noFill/>
        </p:spPr>
      </p:pic>
      <p:sp>
        <p:nvSpPr>
          <p:cNvPr id="11" name="10 CuadroTexto"/>
          <p:cNvSpPr txBox="1"/>
          <p:nvPr/>
        </p:nvSpPr>
        <p:spPr>
          <a:xfrm>
            <a:off x="1043608" y="6453336"/>
            <a:ext cx="7632848" cy="253916"/>
          </a:xfrm>
          <a:prstGeom prst="rect">
            <a:avLst/>
          </a:prstGeom>
          <a:noFill/>
        </p:spPr>
        <p:txBody>
          <a:bodyPr wrap="square" rtlCol="0">
            <a:spAutoFit/>
          </a:bodyPr>
          <a:lstStyle/>
          <a:p>
            <a:r>
              <a:rPr lang="es-ES_tradnl" sz="1050" b="1" dirty="0" err="1" smtClean="0"/>
              <a:t>An</a:t>
            </a:r>
            <a:r>
              <a:rPr lang="es-ES_tradnl" sz="1050" b="1" dirty="0" smtClean="0"/>
              <a:t> </a:t>
            </a:r>
            <a:r>
              <a:rPr lang="es-ES_tradnl" sz="1050" b="1" dirty="0" err="1" smtClean="0"/>
              <a:t>asterisk</a:t>
            </a:r>
            <a:r>
              <a:rPr lang="es-ES_tradnl" sz="1050" b="1" dirty="0" smtClean="0"/>
              <a:t> </a:t>
            </a:r>
            <a:r>
              <a:rPr lang="es-ES_tradnl" sz="1050" b="1" dirty="0" err="1" smtClean="0"/>
              <a:t>indicates</a:t>
            </a:r>
            <a:r>
              <a:rPr lang="es-ES_tradnl" sz="1050" b="1" dirty="0" smtClean="0"/>
              <a:t> </a:t>
            </a:r>
            <a:r>
              <a:rPr lang="es-ES_tradnl" sz="1050" b="1" dirty="0" err="1" smtClean="0"/>
              <a:t>statistically</a:t>
            </a:r>
            <a:r>
              <a:rPr lang="es-ES_tradnl" sz="1050" b="1" dirty="0" smtClean="0"/>
              <a:t> </a:t>
            </a:r>
            <a:r>
              <a:rPr lang="es-ES_tradnl" sz="1050" b="1" dirty="0" err="1" smtClean="0"/>
              <a:t>significant</a:t>
            </a:r>
            <a:r>
              <a:rPr lang="es-ES_tradnl" sz="1050" b="1" dirty="0" smtClean="0"/>
              <a:t> </a:t>
            </a:r>
            <a:r>
              <a:rPr lang="es-ES_tradnl" sz="1050" b="1" dirty="0" err="1" smtClean="0"/>
              <a:t>diferences</a:t>
            </a:r>
            <a:r>
              <a:rPr lang="es-ES_tradnl" sz="1050" b="1" dirty="0" smtClean="0"/>
              <a:t> (p&lt;0.05) versus control </a:t>
            </a:r>
            <a:r>
              <a:rPr lang="es-ES_tradnl" sz="1050" b="1" dirty="0" err="1" smtClean="0"/>
              <a:t>using</a:t>
            </a:r>
            <a:r>
              <a:rPr lang="es-ES_tradnl" sz="1050" b="1" dirty="0" smtClean="0"/>
              <a:t> </a:t>
            </a:r>
            <a:r>
              <a:rPr lang="es-ES_tradnl" sz="1050" b="1" dirty="0" err="1" smtClean="0"/>
              <a:t>one-way</a:t>
            </a:r>
            <a:r>
              <a:rPr lang="es-ES_tradnl" sz="1050" b="1" dirty="0" smtClean="0"/>
              <a:t> ANOVA </a:t>
            </a:r>
            <a:r>
              <a:rPr lang="es-ES_tradnl" sz="1050" b="1" dirty="0" err="1" smtClean="0"/>
              <a:t>followed</a:t>
            </a:r>
            <a:r>
              <a:rPr lang="es-ES_tradnl" sz="1050" b="1" dirty="0" smtClean="0"/>
              <a:t> </a:t>
            </a:r>
            <a:r>
              <a:rPr lang="es-ES_tradnl" sz="1050" b="1" dirty="0" err="1" smtClean="0"/>
              <a:t>by</a:t>
            </a:r>
            <a:r>
              <a:rPr lang="es-ES_tradnl" sz="1050" b="1" dirty="0" smtClean="0"/>
              <a:t> LSD </a:t>
            </a:r>
            <a:r>
              <a:rPr lang="es-ES_tradnl" sz="1050" b="1" i="1" dirty="0" smtClean="0"/>
              <a:t>post-hoc</a:t>
            </a:r>
            <a:r>
              <a:rPr lang="es-ES_tradnl" sz="1050" b="1" dirty="0" smtClean="0"/>
              <a:t> test</a:t>
            </a:r>
            <a:endParaRPr lang="es-ES" sz="1050" b="1" dirty="0"/>
          </a:p>
        </p:txBody>
      </p:sp>
      <p:grpSp>
        <p:nvGrpSpPr>
          <p:cNvPr id="12" name="11 Grupo"/>
          <p:cNvGrpSpPr/>
          <p:nvPr/>
        </p:nvGrpSpPr>
        <p:grpSpPr>
          <a:xfrm>
            <a:off x="323528" y="2060849"/>
            <a:ext cx="8280920" cy="4680519"/>
            <a:chOff x="467544" y="836712"/>
            <a:chExt cx="8280920" cy="4680519"/>
          </a:xfrm>
        </p:grpSpPr>
        <p:graphicFrame>
          <p:nvGraphicFramePr>
            <p:cNvPr id="13" name="1 Gráfico"/>
            <p:cNvGraphicFramePr>
              <a:graphicFrameLocks/>
            </p:cNvGraphicFramePr>
            <p:nvPr>
              <p:extLst>
                <p:ext uri="{D42A27DB-BD31-4B8C-83A1-F6EECF244321}">
                  <p14:modId xmlns:p14="http://schemas.microsoft.com/office/powerpoint/2010/main" val="260741429"/>
                </p:ext>
              </p:extLst>
            </p:nvPr>
          </p:nvGraphicFramePr>
          <p:xfrm>
            <a:off x="467544" y="836712"/>
            <a:ext cx="8280920" cy="4680519"/>
          </p:xfrm>
          <a:graphic>
            <a:graphicData uri="http://schemas.openxmlformats.org/drawingml/2006/chart">
              <c:chart xmlns:c="http://schemas.openxmlformats.org/drawingml/2006/chart" xmlns:r="http://schemas.openxmlformats.org/officeDocument/2006/relationships" r:id="rId4"/>
            </a:graphicData>
          </a:graphic>
        </p:graphicFrame>
        <p:sp>
          <p:nvSpPr>
            <p:cNvPr id="14" name="13 CuadroTexto"/>
            <p:cNvSpPr txBox="1"/>
            <p:nvPr/>
          </p:nvSpPr>
          <p:spPr>
            <a:xfrm>
              <a:off x="2993298" y="2417666"/>
              <a:ext cx="288032" cy="369332"/>
            </a:xfrm>
            <a:prstGeom prst="rect">
              <a:avLst/>
            </a:prstGeom>
            <a:noFill/>
          </p:spPr>
          <p:txBody>
            <a:bodyPr wrap="square" rtlCol="0">
              <a:spAutoFit/>
            </a:bodyPr>
            <a:lstStyle/>
            <a:p>
              <a:pPr algn="ctr"/>
              <a:r>
                <a:rPr lang="es-ES_tradnl" dirty="0" smtClean="0"/>
                <a:t>*</a:t>
              </a:r>
              <a:endParaRPr lang="es-ES" dirty="0"/>
            </a:p>
          </p:txBody>
        </p:sp>
        <p:sp>
          <p:nvSpPr>
            <p:cNvPr id="15" name="14 CuadroTexto"/>
            <p:cNvSpPr txBox="1"/>
            <p:nvPr/>
          </p:nvSpPr>
          <p:spPr>
            <a:xfrm>
              <a:off x="4946108" y="2277916"/>
              <a:ext cx="288032" cy="369332"/>
            </a:xfrm>
            <a:prstGeom prst="rect">
              <a:avLst/>
            </a:prstGeom>
            <a:noFill/>
          </p:spPr>
          <p:txBody>
            <a:bodyPr wrap="square" rtlCol="0">
              <a:spAutoFit/>
            </a:bodyPr>
            <a:lstStyle/>
            <a:p>
              <a:pPr algn="ctr"/>
              <a:r>
                <a:rPr lang="es-ES_tradnl" dirty="0" smtClean="0"/>
                <a:t>*</a:t>
              </a:r>
              <a:endParaRPr lang="es-ES" dirty="0"/>
            </a:p>
          </p:txBody>
        </p:sp>
        <p:sp>
          <p:nvSpPr>
            <p:cNvPr id="16" name="15 CuadroTexto"/>
            <p:cNvSpPr txBox="1"/>
            <p:nvPr/>
          </p:nvSpPr>
          <p:spPr>
            <a:xfrm>
              <a:off x="5926084" y="2130394"/>
              <a:ext cx="288032" cy="369332"/>
            </a:xfrm>
            <a:prstGeom prst="rect">
              <a:avLst/>
            </a:prstGeom>
            <a:noFill/>
          </p:spPr>
          <p:txBody>
            <a:bodyPr wrap="square" rtlCol="0">
              <a:spAutoFit/>
            </a:bodyPr>
            <a:lstStyle/>
            <a:p>
              <a:pPr algn="ctr"/>
              <a:r>
                <a:rPr lang="es-ES_tradnl" dirty="0" smtClean="0"/>
                <a:t>*</a:t>
              </a:r>
              <a:endParaRPr lang="es-ES" dirty="0"/>
            </a:p>
          </p:txBody>
        </p:sp>
        <p:sp>
          <p:nvSpPr>
            <p:cNvPr id="17" name="16 CuadroTexto"/>
            <p:cNvSpPr txBox="1"/>
            <p:nvPr/>
          </p:nvSpPr>
          <p:spPr>
            <a:xfrm>
              <a:off x="6890324" y="2200734"/>
              <a:ext cx="288032" cy="369332"/>
            </a:xfrm>
            <a:prstGeom prst="rect">
              <a:avLst/>
            </a:prstGeom>
            <a:noFill/>
          </p:spPr>
          <p:txBody>
            <a:bodyPr wrap="square" rtlCol="0">
              <a:spAutoFit/>
            </a:bodyPr>
            <a:lstStyle/>
            <a:p>
              <a:pPr algn="ctr"/>
              <a:r>
                <a:rPr lang="es-ES_tradnl" dirty="0" smtClean="0"/>
                <a:t>*</a:t>
              </a:r>
              <a:endParaRPr lang="es-ES" dirty="0"/>
            </a:p>
          </p:txBody>
        </p:sp>
        <p:sp>
          <p:nvSpPr>
            <p:cNvPr id="18" name="17 CuadroTexto"/>
            <p:cNvSpPr txBox="1"/>
            <p:nvPr/>
          </p:nvSpPr>
          <p:spPr>
            <a:xfrm>
              <a:off x="7870300" y="2277916"/>
              <a:ext cx="288032" cy="369332"/>
            </a:xfrm>
            <a:prstGeom prst="rect">
              <a:avLst/>
            </a:prstGeom>
            <a:noFill/>
          </p:spPr>
          <p:txBody>
            <a:bodyPr wrap="square" rtlCol="0">
              <a:spAutoFit/>
            </a:bodyPr>
            <a:lstStyle/>
            <a:p>
              <a:pPr algn="ctr"/>
              <a:r>
                <a:rPr lang="es-ES_tradnl" dirty="0" smtClean="0"/>
                <a:t>*</a:t>
              </a:r>
              <a:endParaRPr lang="es-ES" dirty="0"/>
            </a:p>
          </p:txBody>
        </p:sp>
      </p:grpSp>
      <p:sp>
        <p:nvSpPr>
          <p:cNvPr id="19" name="Text Box 18"/>
          <p:cNvSpPr txBox="1">
            <a:spLocks noChangeArrowheads="1"/>
          </p:cNvSpPr>
          <p:nvPr/>
        </p:nvSpPr>
        <p:spPr bwMode="auto">
          <a:xfrm>
            <a:off x="2051720" y="1772816"/>
            <a:ext cx="5832648" cy="369332"/>
          </a:xfrm>
          <a:prstGeom prst="rect">
            <a:avLst/>
          </a:prstGeom>
          <a:solidFill>
            <a:schemeClr val="bg1"/>
          </a:solidFill>
          <a:ln w="9525">
            <a:noFill/>
            <a:miter lim="800000"/>
            <a:headEnd/>
            <a:tailEnd/>
          </a:ln>
        </p:spPr>
        <p:txBody>
          <a:bodyPr wrap="square">
            <a:spAutoFit/>
          </a:bodyPr>
          <a:lstStyle/>
          <a:p>
            <a:pPr algn="ctr">
              <a:spcBef>
                <a:spcPct val="50000"/>
              </a:spcBef>
            </a:pPr>
            <a:r>
              <a:rPr lang="es-ES" b="1" u="sng" dirty="0" err="1" smtClean="0"/>
              <a:t>Changes</a:t>
            </a:r>
            <a:r>
              <a:rPr lang="es-ES" b="1" u="sng" dirty="0" smtClean="0"/>
              <a:t> in </a:t>
            </a:r>
            <a:r>
              <a:rPr lang="es-ES" b="1" u="sng" dirty="0" err="1" smtClean="0"/>
              <a:t>mitochondrial</a:t>
            </a:r>
            <a:r>
              <a:rPr lang="es-ES" b="1" u="sng" dirty="0" smtClean="0"/>
              <a:t> </a:t>
            </a:r>
            <a:r>
              <a:rPr lang="es-ES" b="1" u="sng" dirty="0" err="1" smtClean="0"/>
              <a:t>membrane</a:t>
            </a:r>
            <a:r>
              <a:rPr lang="es-ES" b="1" u="sng" dirty="0" smtClean="0"/>
              <a:t> </a:t>
            </a:r>
            <a:r>
              <a:rPr lang="es-ES" b="1" u="sng" dirty="0" err="1" smtClean="0"/>
              <a:t>potential</a:t>
            </a:r>
            <a:r>
              <a:rPr lang="es-ES" b="1" u="sng" dirty="0" smtClean="0"/>
              <a:t> (MMP)</a:t>
            </a:r>
            <a:endParaRPr lang="es-ES" b="1" u="sng"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RESULTS</a:t>
            </a:r>
            <a:endParaRPr lang="es-ES" sz="2800" b="1" dirty="0">
              <a:solidFill>
                <a:srgbClr val="0070C0"/>
              </a:solidFill>
              <a:latin typeface="Trebuchet MS" pitchFamily="34" charset="0"/>
            </a:endParaRPr>
          </a:p>
        </p:txBody>
      </p:sp>
      <p:sp>
        <p:nvSpPr>
          <p:cNvPr id="20" name="19 CuadroTexto"/>
          <p:cNvSpPr txBox="1"/>
          <p:nvPr/>
        </p:nvSpPr>
        <p:spPr>
          <a:xfrm>
            <a:off x="1175749" y="908720"/>
            <a:ext cx="6552728" cy="369332"/>
          </a:xfrm>
          <a:prstGeom prst="rect">
            <a:avLst/>
          </a:prstGeom>
          <a:noFill/>
        </p:spPr>
        <p:txBody>
          <a:bodyPr wrap="square" rtlCol="0">
            <a:spAutoFit/>
          </a:bodyPr>
          <a:lstStyle/>
          <a:p>
            <a:pPr algn="ctr"/>
            <a:r>
              <a:rPr lang="es-ES" b="1" dirty="0" smtClean="0">
                <a:solidFill>
                  <a:srgbClr val="0070C0"/>
                </a:solidFill>
              </a:rPr>
              <a:t>A) IMPACT ON VIABILITY AND APOPTOSIS</a:t>
            </a:r>
            <a:endParaRPr lang="es-ES" b="1" dirty="0">
              <a:solidFill>
                <a:srgbClr val="0070C0"/>
              </a:solidFill>
            </a:endParaRPr>
          </a:p>
        </p:txBody>
      </p:sp>
      <p:pic>
        <p:nvPicPr>
          <p:cNvPr id="25602" name="Picture 2" descr="http://upload.wikimedia.org/wikipedia/commons/d/df/Western_blot_wet_transfer_system_Criterion-02.jpg"/>
          <p:cNvPicPr>
            <a:picLocks noChangeAspect="1" noChangeArrowheads="1"/>
          </p:cNvPicPr>
          <p:nvPr/>
        </p:nvPicPr>
        <p:blipFill>
          <a:blip r:embed="rId3" cstate="print"/>
          <a:srcRect/>
          <a:stretch>
            <a:fillRect/>
          </a:stretch>
        </p:blipFill>
        <p:spPr bwMode="auto">
          <a:xfrm>
            <a:off x="7374290" y="65890"/>
            <a:ext cx="1590198" cy="1125788"/>
          </a:xfrm>
          <a:prstGeom prst="rect">
            <a:avLst/>
          </a:prstGeom>
          <a:noFill/>
        </p:spPr>
      </p:pic>
      <p:grpSp>
        <p:nvGrpSpPr>
          <p:cNvPr id="6" name="Gruppo 28"/>
          <p:cNvGrpSpPr/>
          <p:nvPr/>
        </p:nvGrpSpPr>
        <p:grpSpPr>
          <a:xfrm>
            <a:off x="179512" y="3212976"/>
            <a:ext cx="8784976" cy="1953788"/>
            <a:chOff x="-180528" y="1700808"/>
            <a:chExt cx="8784976" cy="1953788"/>
          </a:xfrm>
        </p:grpSpPr>
        <p:sp>
          <p:nvSpPr>
            <p:cNvPr id="7" name="6 CuadroTexto"/>
            <p:cNvSpPr txBox="1"/>
            <p:nvPr/>
          </p:nvSpPr>
          <p:spPr>
            <a:xfrm>
              <a:off x="1337812" y="1975393"/>
              <a:ext cx="727998" cy="246221"/>
            </a:xfrm>
            <a:prstGeom prst="rect">
              <a:avLst/>
            </a:prstGeom>
            <a:noFill/>
          </p:spPr>
          <p:txBody>
            <a:bodyPr wrap="square" rtlCol="0">
              <a:spAutoFit/>
            </a:bodyPr>
            <a:lstStyle/>
            <a:p>
              <a:pPr algn="ctr"/>
              <a:r>
                <a:rPr lang="es-ES_tradnl" sz="1000" b="1" dirty="0" smtClean="0"/>
                <a:t>Control</a:t>
              </a:r>
              <a:endParaRPr lang="es-ES" sz="1000" b="1" dirty="0"/>
            </a:p>
          </p:txBody>
        </p:sp>
        <p:sp>
          <p:nvSpPr>
            <p:cNvPr id="8" name="7 CuadroTexto"/>
            <p:cNvSpPr txBox="1"/>
            <p:nvPr/>
          </p:nvSpPr>
          <p:spPr>
            <a:xfrm>
              <a:off x="3214491" y="1844824"/>
              <a:ext cx="912160" cy="400110"/>
            </a:xfrm>
            <a:prstGeom prst="rect">
              <a:avLst/>
            </a:prstGeom>
            <a:noFill/>
          </p:spPr>
          <p:txBody>
            <a:bodyPr wrap="square" rtlCol="0">
              <a:spAutoFit/>
            </a:bodyPr>
            <a:lstStyle/>
            <a:p>
              <a:pPr algn="ctr"/>
              <a:r>
                <a:rPr lang="es-ES_tradnl" sz="1000" b="1" dirty="0" err="1" smtClean="0"/>
                <a:t>Stig</a:t>
              </a:r>
              <a:endParaRPr lang="es-ES_tradnl" sz="1000" b="1" dirty="0" smtClean="0"/>
            </a:p>
            <a:p>
              <a:pPr algn="ctr"/>
              <a:r>
                <a:rPr lang="es-ES_tradnl" sz="1000" b="1" dirty="0" smtClean="0"/>
                <a:t> (0.25 µM)</a:t>
              </a:r>
              <a:endParaRPr lang="es-ES" sz="1000" b="1" dirty="0"/>
            </a:p>
          </p:txBody>
        </p:sp>
        <p:sp>
          <p:nvSpPr>
            <p:cNvPr id="9" name="8 CuadroTexto"/>
            <p:cNvSpPr txBox="1"/>
            <p:nvPr/>
          </p:nvSpPr>
          <p:spPr>
            <a:xfrm>
              <a:off x="3935815" y="1957173"/>
              <a:ext cx="572625" cy="246221"/>
            </a:xfrm>
            <a:prstGeom prst="rect">
              <a:avLst/>
            </a:prstGeom>
            <a:noFill/>
          </p:spPr>
          <p:txBody>
            <a:bodyPr wrap="square" rtlCol="0">
              <a:spAutoFit/>
            </a:bodyPr>
            <a:lstStyle/>
            <a:p>
              <a:pPr algn="ctr"/>
              <a:r>
                <a:rPr lang="es-ES_tradnl" sz="1000" b="1" dirty="0" smtClean="0"/>
                <a:t>PS mix</a:t>
              </a:r>
              <a:endParaRPr lang="es-ES" sz="1000" b="1" dirty="0"/>
            </a:p>
          </p:txBody>
        </p:sp>
        <p:sp>
          <p:nvSpPr>
            <p:cNvPr id="10" name="9 CuadroTexto"/>
            <p:cNvSpPr txBox="1"/>
            <p:nvPr/>
          </p:nvSpPr>
          <p:spPr>
            <a:xfrm>
              <a:off x="4414948" y="1871718"/>
              <a:ext cx="785542" cy="400110"/>
            </a:xfrm>
            <a:prstGeom prst="rect">
              <a:avLst/>
            </a:prstGeom>
            <a:noFill/>
          </p:spPr>
          <p:txBody>
            <a:bodyPr wrap="square" rtlCol="0">
              <a:spAutoFit/>
            </a:bodyPr>
            <a:lstStyle/>
            <a:p>
              <a:pPr algn="ctr"/>
              <a:r>
                <a:rPr lang="el-GR" sz="1000" b="1" dirty="0" smtClean="0"/>
                <a:t>β</a:t>
              </a:r>
              <a:r>
                <a:rPr lang="es-ES_tradnl" sz="1000" b="1" dirty="0" smtClean="0"/>
                <a:t>-CX + PS mix</a:t>
              </a:r>
              <a:endParaRPr lang="es-ES" sz="1000" b="1" dirty="0"/>
            </a:p>
          </p:txBody>
        </p:sp>
        <p:sp>
          <p:nvSpPr>
            <p:cNvPr id="11" name="10 CuadroTexto"/>
            <p:cNvSpPr txBox="1"/>
            <p:nvPr/>
          </p:nvSpPr>
          <p:spPr>
            <a:xfrm>
              <a:off x="2728655" y="1858271"/>
              <a:ext cx="912160" cy="400110"/>
            </a:xfrm>
            <a:prstGeom prst="rect">
              <a:avLst/>
            </a:prstGeom>
            <a:noFill/>
          </p:spPr>
          <p:txBody>
            <a:bodyPr wrap="square" rtlCol="0">
              <a:spAutoFit/>
            </a:bodyPr>
            <a:lstStyle/>
            <a:p>
              <a:pPr algn="ctr"/>
              <a:r>
                <a:rPr lang="es-ES_tradnl" sz="1000" b="1" dirty="0" smtClean="0"/>
                <a:t>Camp</a:t>
              </a:r>
            </a:p>
            <a:p>
              <a:pPr algn="ctr"/>
              <a:r>
                <a:rPr lang="es-ES_tradnl" sz="1000" b="1" dirty="0" smtClean="0"/>
                <a:t> (1 µM)</a:t>
              </a:r>
              <a:endParaRPr lang="es-ES" sz="1000" b="1" dirty="0"/>
            </a:p>
          </p:txBody>
        </p:sp>
        <p:sp>
          <p:nvSpPr>
            <p:cNvPr id="12" name="11 CuadroTexto"/>
            <p:cNvSpPr txBox="1"/>
            <p:nvPr/>
          </p:nvSpPr>
          <p:spPr>
            <a:xfrm>
              <a:off x="1784113" y="1854370"/>
              <a:ext cx="912160" cy="400110"/>
            </a:xfrm>
            <a:prstGeom prst="rect">
              <a:avLst/>
            </a:prstGeom>
            <a:noFill/>
          </p:spPr>
          <p:txBody>
            <a:bodyPr wrap="square" rtlCol="0">
              <a:spAutoFit/>
            </a:bodyPr>
            <a:lstStyle/>
            <a:p>
              <a:pPr algn="ctr"/>
              <a:r>
                <a:rPr lang="el-GR" sz="1000" b="1" dirty="0" smtClean="0"/>
                <a:t>β</a:t>
              </a:r>
              <a:r>
                <a:rPr lang="es-ES_tradnl" sz="1000" b="1" dirty="0" smtClean="0"/>
                <a:t>-CX </a:t>
              </a:r>
            </a:p>
            <a:p>
              <a:pPr algn="ctr"/>
              <a:r>
                <a:rPr lang="es-ES_tradnl" sz="1000" b="1" dirty="0" smtClean="0"/>
                <a:t>(3 µM)</a:t>
              </a:r>
              <a:endParaRPr lang="es-ES" sz="1000" b="1" dirty="0"/>
            </a:p>
          </p:txBody>
        </p:sp>
        <p:sp>
          <p:nvSpPr>
            <p:cNvPr id="13" name="12 CuadroTexto"/>
            <p:cNvSpPr txBox="1"/>
            <p:nvPr/>
          </p:nvSpPr>
          <p:spPr>
            <a:xfrm>
              <a:off x="2292706" y="1858271"/>
              <a:ext cx="912160" cy="400110"/>
            </a:xfrm>
            <a:prstGeom prst="rect">
              <a:avLst/>
            </a:prstGeom>
            <a:noFill/>
          </p:spPr>
          <p:txBody>
            <a:bodyPr wrap="square" rtlCol="0">
              <a:spAutoFit/>
            </a:bodyPr>
            <a:lstStyle/>
            <a:p>
              <a:pPr algn="ctr"/>
              <a:r>
                <a:rPr lang="el-GR" sz="1000" b="1" dirty="0" smtClean="0"/>
                <a:t>β</a:t>
              </a:r>
              <a:r>
                <a:rPr lang="es-ES_tradnl" sz="1000" b="1" dirty="0" smtClean="0"/>
                <a:t>-</a:t>
              </a:r>
              <a:r>
                <a:rPr lang="es-ES_tradnl" sz="1000" b="1" dirty="0" err="1" smtClean="0"/>
                <a:t>sit</a:t>
              </a:r>
              <a:r>
                <a:rPr lang="es-ES_tradnl" sz="1000" b="1" dirty="0" smtClean="0"/>
                <a:t> </a:t>
              </a:r>
            </a:p>
            <a:p>
              <a:pPr algn="ctr"/>
              <a:r>
                <a:rPr lang="es-ES_tradnl" sz="1000" b="1" dirty="0" smtClean="0"/>
                <a:t>(12 µM)</a:t>
              </a:r>
              <a:endParaRPr lang="es-ES" sz="1000" b="1" dirty="0"/>
            </a:p>
          </p:txBody>
        </p:sp>
        <p:sp>
          <p:nvSpPr>
            <p:cNvPr id="14" name="13 CuadroTexto"/>
            <p:cNvSpPr txBox="1"/>
            <p:nvPr/>
          </p:nvSpPr>
          <p:spPr>
            <a:xfrm>
              <a:off x="344446" y="2395774"/>
              <a:ext cx="1178317" cy="246221"/>
            </a:xfrm>
            <a:prstGeom prst="rect">
              <a:avLst/>
            </a:prstGeom>
            <a:noFill/>
          </p:spPr>
          <p:txBody>
            <a:bodyPr wrap="square" rtlCol="0">
              <a:spAutoFit/>
            </a:bodyPr>
            <a:lstStyle/>
            <a:p>
              <a:pPr algn="ctr"/>
              <a:r>
                <a:rPr lang="es-ES_tradnl" sz="1000" b="1" dirty="0" smtClean="0"/>
                <a:t>PARP (116KDa)</a:t>
              </a:r>
              <a:endParaRPr lang="es-ES" sz="1000" b="1" dirty="0"/>
            </a:p>
          </p:txBody>
        </p:sp>
        <p:sp>
          <p:nvSpPr>
            <p:cNvPr id="15" name="14 CuadroTexto"/>
            <p:cNvSpPr txBox="1"/>
            <p:nvPr/>
          </p:nvSpPr>
          <p:spPr>
            <a:xfrm>
              <a:off x="-180528" y="2649415"/>
              <a:ext cx="1716710" cy="246221"/>
            </a:xfrm>
            <a:prstGeom prst="rect">
              <a:avLst/>
            </a:prstGeom>
            <a:noFill/>
          </p:spPr>
          <p:txBody>
            <a:bodyPr wrap="square" rtlCol="0">
              <a:spAutoFit/>
            </a:bodyPr>
            <a:lstStyle/>
            <a:p>
              <a:pPr algn="ctr"/>
              <a:r>
                <a:rPr lang="es-ES_tradnl" sz="1000" b="1" dirty="0" err="1" smtClean="0"/>
                <a:t>Cleaved</a:t>
              </a:r>
              <a:r>
                <a:rPr lang="es-ES_tradnl" sz="1000" b="1" dirty="0" smtClean="0"/>
                <a:t> </a:t>
              </a:r>
              <a:r>
                <a:rPr lang="es-ES_tradnl" sz="1000" b="1" dirty="0" err="1" smtClean="0"/>
                <a:t>product</a:t>
              </a:r>
              <a:r>
                <a:rPr lang="es-ES_tradnl" sz="1000" b="1" dirty="0" smtClean="0"/>
                <a:t> (89KDa)</a:t>
              </a:r>
              <a:endParaRPr lang="es-ES" sz="1000" b="1" dirty="0"/>
            </a:p>
          </p:txBody>
        </p:sp>
        <p:sp>
          <p:nvSpPr>
            <p:cNvPr id="16" name="4 CuadroTexto"/>
            <p:cNvSpPr txBox="1"/>
            <p:nvPr/>
          </p:nvSpPr>
          <p:spPr>
            <a:xfrm>
              <a:off x="581721" y="3038763"/>
              <a:ext cx="1178317" cy="246221"/>
            </a:xfrm>
            <a:prstGeom prst="rect">
              <a:avLst/>
            </a:prstGeom>
            <a:noFill/>
          </p:spPr>
          <p:txBody>
            <a:bodyPr wrap="square" rtlCol="0">
              <a:spAutoFit/>
            </a:bodyPr>
            <a:lstStyle/>
            <a:p>
              <a:pPr algn="ctr"/>
              <a:r>
                <a:rPr lang="es-ES_tradnl" sz="1000" b="1" dirty="0" smtClean="0"/>
                <a:t>Actin</a:t>
              </a:r>
              <a:endParaRPr lang="es-ES" sz="1000" b="1" dirty="0"/>
            </a:p>
          </p:txBody>
        </p:sp>
        <p:graphicFrame>
          <p:nvGraphicFramePr>
            <p:cNvPr id="17" name="Grafico 1"/>
            <p:cNvGraphicFramePr>
              <a:graphicFrameLocks/>
            </p:cNvGraphicFramePr>
            <p:nvPr>
              <p:extLst>
                <p:ext uri="{D42A27DB-BD31-4B8C-83A1-F6EECF244321}">
                  <p14:modId xmlns:p14="http://schemas.microsoft.com/office/powerpoint/2010/main" val="1795918805"/>
                </p:ext>
              </p:extLst>
            </p:nvPr>
          </p:nvGraphicFramePr>
          <p:xfrm>
            <a:off x="5796136" y="1700808"/>
            <a:ext cx="2808312" cy="1953788"/>
          </p:xfrm>
          <a:graphic>
            <a:graphicData uri="http://schemas.openxmlformats.org/drawingml/2006/chart">
              <c:chart xmlns:c="http://schemas.openxmlformats.org/drawingml/2006/chart" xmlns:r="http://schemas.openxmlformats.org/officeDocument/2006/relationships" r:id="rId4"/>
            </a:graphicData>
          </a:graphic>
        </p:graphicFrame>
        <p:sp>
          <p:nvSpPr>
            <p:cNvPr id="18" name="17 CuadroTexto"/>
            <p:cNvSpPr txBox="1"/>
            <p:nvPr/>
          </p:nvSpPr>
          <p:spPr>
            <a:xfrm>
              <a:off x="6395950" y="1930876"/>
              <a:ext cx="288032" cy="246221"/>
            </a:xfrm>
            <a:prstGeom prst="rect">
              <a:avLst/>
            </a:prstGeom>
            <a:noFill/>
          </p:spPr>
          <p:txBody>
            <a:bodyPr wrap="square" rtlCol="0">
              <a:spAutoFit/>
            </a:bodyPr>
            <a:lstStyle/>
            <a:p>
              <a:pPr algn="ctr"/>
              <a:r>
                <a:rPr lang="es-ES_tradnl" sz="1000" dirty="0" smtClean="0"/>
                <a:t>a</a:t>
              </a:r>
              <a:endParaRPr lang="es-ES" sz="1000" dirty="0"/>
            </a:p>
          </p:txBody>
        </p:sp>
        <p:sp>
          <p:nvSpPr>
            <p:cNvPr id="19" name="18 CuadroTexto"/>
            <p:cNvSpPr txBox="1"/>
            <p:nvPr/>
          </p:nvSpPr>
          <p:spPr>
            <a:xfrm>
              <a:off x="6643039" y="2129327"/>
              <a:ext cx="288032" cy="246221"/>
            </a:xfrm>
            <a:prstGeom prst="rect">
              <a:avLst/>
            </a:prstGeom>
            <a:noFill/>
          </p:spPr>
          <p:txBody>
            <a:bodyPr wrap="square" rtlCol="0">
              <a:spAutoFit/>
            </a:bodyPr>
            <a:lstStyle/>
            <a:p>
              <a:pPr algn="ctr"/>
              <a:r>
                <a:rPr lang="es-ES_tradnl" sz="1000" dirty="0" smtClean="0"/>
                <a:t>b</a:t>
              </a:r>
              <a:endParaRPr lang="es-ES" sz="1000" dirty="0"/>
            </a:p>
          </p:txBody>
        </p:sp>
        <p:sp>
          <p:nvSpPr>
            <p:cNvPr id="21" name="20 CuadroTexto"/>
            <p:cNvSpPr txBox="1"/>
            <p:nvPr/>
          </p:nvSpPr>
          <p:spPr>
            <a:xfrm>
              <a:off x="6876587" y="2340016"/>
              <a:ext cx="288032" cy="246221"/>
            </a:xfrm>
            <a:prstGeom prst="rect">
              <a:avLst/>
            </a:prstGeom>
            <a:noFill/>
          </p:spPr>
          <p:txBody>
            <a:bodyPr wrap="square" rtlCol="0">
              <a:spAutoFit/>
            </a:bodyPr>
            <a:lstStyle/>
            <a:p>
              <a:pPr algn="ctr"/>
              <a:r>
                <a:rPr lang="es-ES_tradnl" sz="1000" dirty="0" smtClean="0"/>
                <a:t>c</a:t>
              </a:r>
              <a:endParaRPr lang="es-ES" sz="1000" dirty="0"/>
            </a:p>
          </p:txBody>
        </p:sp>
        <p:sp>
          <p:nvSpPr>
            <p:cNvPr id="22" name="21 CuadroTexto"/>
            <p:cNvSpPr txBox="1"/>
            <p:nvPr/>
          </p:nvSpPr>
          <p:spPr>
            <a:xfrm>
              <a:off x="7131906" y="2245044"/>
              <a:ext cx="288032" cy="246221"/>
            </a:xfrm>
            <a:prstGeom prst="rect">
              <a:avLst/>
            </a:prstGeom>
            <a:noFill/>
          </p:spPr>
          <p:txBody>
            <a:bodyPr wrap="square" rtlCol="0">
              <a:spAutoFit/>
            </a:bodyPr>
            <a:lstStyle/>
            <a:p>
              <a:pPr algn="ctr"/>
              <a:r>
                <a:rPr lang="es-ES_tradnl" sz="1000" dirty="0" smtClean="0"/>
                <a:t>d</a:t>
              </a:r>
              <a:endParaRPr lang="es-ES" sz="1000" dirty="0"/>
            </a:p>
          </p:txBody>
        </p:sp>
        <p:sp>
          <p:nvSpPr>
            <p:cNvPr id="23" name="22 CuadroTexto"/>
            <p:cNvSpPr txBox="1"/>
            <p:nvPr/>
          </p:nvSpPr>
          <p:spPr>
            <a:xfrm>
              <a:off x="7620086" y="2255675"/>
              <a:ext cx="288032" cy="246221"/>
            </a:xfrm>
            <a:prstGeom prst="rect">
              <a:avLst/>
            </a:prstGeom>
            <a:noFill/>
          </p:spPr>
          <p:txBody>
            <a:bodyPr wrap="square" rtlCol="0">
              <a:spAutoFit/>
            </a:bodyPr>
            <a:lstStyle/>
            <a:p>
              <a:pPr algn="ctr"/>
              <a:r>
                <a:rPr lang="es-ES_tradnl" sz="1000" dirty="0" smtClean="0"/>
                <a:t>d</a:t>
              </a:r>
              <a:endParaRPr lang="es-ES" sz="1000" dirty="0"/>
            </a:p>
          </p:txBody>
        </p:sp>
        <p:sp>
          <p:nvSpPr>
            <p:cNvPr id="24" name="23 CuadroTexto"/>
            <p:cNvSpPr txBox="1"/>
            <p:nvPr/>
          </p:nvSpPr>
          <p:spPr>
            <a:xfrm>
              <a:off x="7366322" y="2255291"/>
              <a:ext cx="288032" cy="246221"/>
            </a:xfrm>
            <a:prstGeom prst="rect">
              <a:avLst/>
            </a:prstGeom>
            <a:noFill/>
          </p:spPr>
          <p:txBody>
            <a:bodyPr wrap="square" rtlCol="0">
              <a:spAutoFit/>
            </a:bodyPr>
            <a:lstStyle/>
            <a:p>
              <a:pPr algn="ctr"/>
              <a:r>
                <a:rPr lang="es-ES_tradnl" sz="1000" dirty="0" smtClean="0"/>
                <a:t>d</a:t>
              </a:r>
              <a:endParaRPr lang="es-ES" sz="1000" dirty="0"/>
            </a:p>
          </p:txBody>
        </p:sp>
        <p:sp>
          <p:nvSpPr>
            <p:cNvPr id="25" name="24 CuadroTexto"/>
            <p:cNvSpPr txBox="1"/>
            <p:nvPr/>
          </p:nvSpPr>
          <p:spPr>
            <a:xfrm>
              <a:off x="7848743" y="2137111"/>
              <a:ext cx="288032" cy="246221"/>
            </a:xfrm>
            <a:prstGeom prst="rect">
              <a:avLst/>
            </a:prstGeom>
            <a:noFill/>
          </p:spPr>
          <p:txBody>
            <a:bodyPr wrap="square" rtlCol="0">
              <a:spAutoFit/>
            </a:bodyPr>
            <a:lstStyle/>
            <a:p>
              <a:pPr algn="ctr"/>
              <a:r>
                <a:rPr lang="es-ES_tradnl" sz="1000" dirty="0" smtClean="0"/>
                <a:t>b</a:t>
              </a:r>
              <a:endParaRPr lang="es-ES" sz="1000" dirty="0"/>
            </a:p>
          </p:txBody>
        </p:sp>
        <p:pic>
          <p:nvPicPr>
            <p:cNvPr id="26" name="Picture 2" descr="C:\Documents and Settings\TARZAN\Desktop\ok2.jpg"/>
            <p:cNvPicPr>
              <a:picLocks noChangeAspect="1" noChangeArrowheads="1"/>
            </p:cNvPicPr>
            <p:nvPr/>
          </p:nvPicPr>
          <p:blipFill>
            <a:blip r:embed="rId5" cstate="print"/>
            <a:srcRect/>
            <a:stretch>
              <a:fillRect/>
            </a:stretch>
          </p:blipFill>
          <p:spPr bwMode="auto">
            <a:xfrm>
              <a:off x="1403648" y="2420888"/>
              <a:ext cx="3736330" cy="534885"/>
            </a:xfrm>
            <a:prstGeom prst="rect">
              <a:avLst/>
            </a:prstGeom>
            <a:noFill/>
          </p:spPr>
        </p:pic>
        <p:pic>
          <p:nvPicPr>
            <p:cNvPr id="27" name="Picture 3" descr="C:\Documents and Settings\TARZAN\Desktop\parp\actina.jpg"/>
            <p:cNvPicPr>
              <a:picLocks noChangeAspect="1" noChangeArrowheads="1"/>
            </p:cNvPicPr>
            <p:nvPr/>
          </p:nvPicPr>
          <p:blipFill>
            <a:blip r:embed="rId6" cstate="print"/>
            <a:srcRect/>
            <a:stretch>
              <a:fillRect/>
            </a:stretch>
          </p:blipFill>
          <p:spPr bwMode="auto">
            <a:xfrm>
              <a:off x="1403647" y="2996952"/>
              <a:ext cx="3744417" cy="432048"/>
            </a:xfrm>
            <a:prstGeom prst="rect">
              <a:avLst/>
            </a:prstGeom>
            <a:noFill/>
          </p:spPr>
        </p:pic>
      </p:grpSp>
      <p:sp>
        <p:nvSpPr>
          <p:cNvPr id="28" name="Text Box 18"/>
          <p:cNvSpPr txBox="1">
            <a:spLocks noChangeArrowheads="1"/>
          </p:cNvSpPr>
          <p:nvPr/>
        </p:nvSpPr>
        <p:spPr bwMode="auto">
          <a:xfrm>
            <a:off x="1763688" y="2051556"/>
            <a:ext cx="5832648" cy="369332"/>
          </a:xfrm>
          <a:prstGeom prst="rect">
            <a:avLst/>
          </a:prstGeom>
          <a:solidFill>
            <a:schemeClr val="bg1"/>
          </a:solidFill>
          <a:ln w="9525">
            <a:noFill/>
            <a:miter lim="800000"/>
            <a:headEnd/>
            <a:tailEnd/>
          </a:ln>
        </p:spPr>
        <p:txBody>
          <a:bodyPr wrap="square">
            <a:spAutoFit/>
          </a:bodyPr>
          <a:lstStyle/>
          <a:p>
            <a:pPr algn="ctr">
              <a:spcBef>
                <a:spcPct val="50000"/>
              </a:spcBef>
            </a:pPr>
            <a:r>
              <a:rPr lang="es-ES" b="1" u="sng" dirty="0" err="1" smtClean="0"/>
              <a:t>Poly</a:t>
            </a:r>
            <a:r>
              <a:rPr lang="es-ES" b="1" u="sng" dirty="0" smtClean="0"/>
              <a:t>(ADP-</a:t>
            </a:r>
            <a:r>
              <a:rPr lang="es-ES" b="1" u="sng" dirty="0" err="1" smtClean="0"/>
              <a:t>ribose</a:t>
            </a:r>
            <a:r>
              <a:rPr lang="es-ES" b="1" u="sng" dirty="0" smtClean="0"/>
              <a:t>)</a:t>
            </a:r>
            <a:r>
              <a:rPr lang="es-ES" b="1" u="sng" dirty="0" err="1" smtClean="0"/>
              <a:t>polymerase</a:t>
            </a:r>
            <a:r>
              <a:rPr lang="es-ES" b="1" u="sng" dirty="0" smtClean="0"/>
              <a:t> (PARP) </a:t>
            </a:r>
            <a:r>
              <a:rPr lang="es-ES" b="1" u="sng" dirty="0" err="1" smtClean="0"/>
              <a:t>cleavage</a:t>
            </a:r>
            <a:endParaRPr lang="es-ES" b="1" u="sng"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RESULTS</a:t>
            </a:r>
            <a:endParaRPr lang="es-ES" sz="2800" b="1" dirty="0">
              <a:solidFill>
                <a:srgbClr val="0070C0"/>
              </a:solidFill>
              <a:latin typeface="Trebuchet MS" pitchFamily="34" charset="0"/>
            </a:endParaRPr>
          </a:p>
        </p:txBody>
      </p:sp>
      <p:sp>
        <p:nvSpPr>
          <p:cNvPr id="20" name="19 CuadroTexto"/>
          <p:cNvSpPr txBox="1"/>
          <p:nvPr/>
        </p:nvSpPr>
        <p:spPr>
          <a:xfrm>
            <a:off x="1175749" y="908720"/>
            <a:ext cx="6552728" cy="369332"/>
          </a:xfrm>
          <a:prstGeom prst="rect">
            <a:avLst/>
          </a:prstGeom>
          <a:noFill/>
        </p:spPr>
        <p:txBody>
          <a:bodyPr wrap="square" rtlCol="0">
            <a:spAutoFit/>
          </a:bodyPr>
          <a:lstStyle/>
          <a:p>
            <a:pPr algn="ctr"/>
            <a:r>
              <a:rPr lang="es-ES" b="1" dirty="0" smtClean="0">
                <a:solidFill>
                  <a:srgbClr val="0070C0"/>
                </a:solidFill>
              </a:rPr>
              <a:t>B) REDOX STATE</a:t>
            </a:r>
            <a:endParaRPr lang="es-ES" b="1" dirty="0">
              <a:solidFill>
                <a:srgbClr val="0070C0"/>
              </a:solidFill>
            </a:endParaRPr>
          </a:p>
        </p:txBody>
      </p:sp>
      <p:pic>
        <p:nvPicPr>
          <p:cNvPr id="5" name="Picture 10"/>
          <p:cNvPicPr>
            <a:picLocks noChangeAspect="1" noChangeArrowheads="1"/>
          </p:cNvPicPr>
          <p:nvPr/>
        </p:nvPicPr>
        <p:blipFill>
          <a:blip r:embed="rId3" cstate="print"/>
          <a:srcRect/>
          <a:stretch>
            <a:fillRect/>
          </a:stretch>
        </p:blipFill>
        <p:spPr bwMode="auto">
          <a:xfrm>
            <a:off x="7596336" y="55257"/>
            <a:ext cx="1368152" cy="1121372"/>
          </a:xfrm>
          <a:prstGeom prst="rect">
            <a:avLst/>
          </a:prstGeom>
          <a:noFill/>
          <a:ln w="9525">
            <a:noFill/>
            <a:miter lim="800000"/>
            <a:headEnd/>
            <a:tailEnd/>
          </a:ln>
        </p:spPr>
      </p:pic>
      <p:grpSp>
        <p:nvGrpSpPr>
          <p:cNvPr id="6" name="1 Grupo"/>
          <p:cNvGrpSpPr>
            <a:grpSpLocks/>
          </p:cNvGrpSpPr>
          <p:nvPr/>
        </p:nvGrpSpPr>
        <p:grpSpPr bwMode="auto">
          <a:xfrm>
            <a:off x="2267744" y="1656184"/>
            <a:ext cx="5666011" cy="5229200"/>
            <a:chOff x="31750" y="79375"/>
            <a:chExt cx="7974013" cy="6778625"/>
          </a:xfrm>
        </p:grpSpPr>
        <p:pic>
          <p:nvPicPr>
            <p:cNvPr id="7" name="Picture 4"/>
            <p:cNvPicPr>
              <a:picLocks noChangeAspect="1" noChangeArrowheads="1"/>
            </p:cNvPicPr>
            <p:nvPr/>
          </p:nvPicPr>
          <p:blipFill>
            <a:blip r:embed="rId4" cstate="print"/>
            <a:srcRect/>
            <a:stretch>
              <a:fillRect/>
            </a:stretch>
          </p:blipFill>
          <p:spPr bwMode="auto">
            <a:xfrm>
              <a:off x="31750" y="2192338"/>
              <a:ext cx="2403475" cy="2403475"/>
            </a:xfrm>
            <a:prstGeom prst="rect">
              <a:avLst/>
            </a:prstGeom>
            <a:noFill/>
            <a:ln w="9525">
              <a:noFill/>
              <a:miter lim="800000"/>
              <a:headEnd/>
              <a:tailEnd/>
            </a:ln>
            <a:effectLst/>
          </p:spPr>
        </p:pic>
        <p:pic>
          <p:nvPicPr>
            <p:cNvPr id="8" name="Picture 5"/>
            <p:cNvPicPr>
              <a:picLocks noChangeAspect="1" noChangeArrowheads="1"/>
            </p:cNvPicPr>
            <p:nvPr/>
          </p:nvPicPr>
          <p:blipFill>
            <a:blip r:embed="rId5" cstate="print"/>
            <a:srcRect/>
            <a:stretch>
              <a:fillRect/>
            </a:stretch>
          </p:blipFill>
          <p:spPr bwMode="auto">
            <a:xfrm>
              <a:off x="2984500" y="79375"/>
              <a:ext cx="2303463" cy="2305050"/>
            </a:xfrm>
            <a:prstGeom prst="rect">
              <a:avLst/>
            </a:prstGeom>
            <a:noFill/>
            <a:ln w="9525">
              <a:noFill/>
              <a:miter lim="800000"/>
              <a:headEnd/>
              <a:tailEnd/>
            </a:ln>
            <a:effectLst/>
          </p:spPr>
        </p:pic>
        <p:pic>
          <p:nvPicPr>
            <p:cNvPr id="9" name="Picture 6"/>
            <p:cNvPicPr>
              <a:picLocks noChangeAspect="1" noChangeArrowheads="1"/>
            </p:cNvPicPr>
            <p:nvPr/>
          </p:nvPicPr>
          <p:blipFill>
            <a:blip r:embed="rId6" cstate="print"/>
            <a:srcRect/>
            <a:stretch>
              <a:fillRect/>
            </a:stretch>
          </p:blipFill>
          <p:spPr bwMode="auto">
            <a:xfrm>
              <a:off x="5643563" y="79375"/>
              <a:ext cx="2303462" cy="2305050"/>
            </a:xfrm>
            <a:prstGeom prst="rect">
              <a:avLst/>
            </a:prstGeom>
            <a:noFill/>
            <a:ln w="9525">
              <a:noFill/>
              <a:miter lim="800000"/>
              <a:headEnd/>
              <a:tailEnd/>
            </a:ln>
            <a:effectLst/>
          </p:spPr>
        </p:pic>
        <p:pic>
          <p:nvPicPr>
            <p:cNvPr id="10" name="Picture 10"/>
            <p:cNvPicPr>
              <a:picLocks noChangeAspect="1" noChangeArrowheads="1"/>
            </p:cNvPicPr>
            <p:nvPr/>
          </p:nvPicPr>
          <p:blipFill>
            <a:blip r:embed="rId7" cstate="print"/>
            <a:srcRect/>
            <a:stretch>
              <a:fillRect/>
            </a:stretch>
          </p:blipFill>
          <p:spPr bwMode="auto">
            <a:xfrm>
              <a:off x="2944813" y="2244725"/>
              <a:ext cx="2376487" cy="2376488"/>
            </a:xfrm>
            <a:prstGeom prst="rect">
              <a:avLst/>
            </a:prstGeom>
            <a:noFill/>
            <a:ln w="9525">
              <a:noFill/>
              <a:miter lim="800000"/>
              <a:headEnd/>
              <a:tailEnd/>
            </a:ln>
            <a:effectLst/>
          </p:spPr>
        </p:pic>
        <p:pic>
          <p:nvPicPr>
            <p:cNvPr id="11" name="Picture 11"/>
            <p:cNvPicPr>
              <a:picLocks noChangeAspect="1" noChangeArrowheads="1"/>
            </p:cNvPicPr>
            <p:nvPr/>
          </p:nvPicPr>
          <p:blipFill>
            <a:blip r:embed="rId8" cstate="print"/>
            <a:srcRect/>
            <a:stretch>
              <a:fillRect/>
            </a:stretch>
          </p:blipFill>
          <p:spPr bwMode="auto">
            <a:xfrm>
              <a:off x="5651500" y="2251075"/>
              <a:ext cx="2290763" cy="2289175"/>
            </a:xfrm>
            <a:prstGeom prst="rect">
              <a:avLst/>
            </a:prstGeom>
            <a:noFill/>
            <a:ln w="9525">
              <a:noFill/>
              <a:miter lim="800000"/>
              <a:headEnd/>
              <a:tailEnd/>
            </a:ln>
            <a:effectLst/>
          </p:spPr>
        </p:pic>
        <p:pic>
          <p:nvPicPr>
            <p:cNvPr id="12" name="Picture 12"/>
            <p:cNvPicPr>
              <a:picLocks noChangeAspect="1" noChangeArrowheads="1"/>
            </p:cNvPicPr>
            <p:nvPr/>
          </p:nvPicPr>
          <p:blipFill>
            <a:blip r:embed="rId9" cstate="print"/>
            <a:srcRect/>
            <a:stretch>
              <a:fillRect/>
            </a:stretch>
          </p:blipFill>
          <p:spPr bwMode="auto">
            <a:xfrm>
              <a:off x="2970213" y="4473575"/>
              <a:ext cx="2371725" cy="2371725"/>
            </a:xfrm>
            <a:prstGeom prst="rect">
              <a:avLst/>
            </a:prstGeom>
            <a:noFill/>
            <a:ln w="9525">
              <a:noFill/>
              <a:miter lim="800000"/>
              <a:headEnd/>
              <a:tailEnd/>
            </a:ln>
            <a:effectLst/>
          </p:spPr>
        </p:pic>
        <p:pic>
          <p:nvPicPr>
            <p:cNvPr id="13" name="Picture 4"/>
            <p:cNvPicPr>
              <a:picLocks noChangeAspect="1" noChangeArrowheads="1"/>
            </p:cNvPicPr>
            <p:nvPr/>
          </p:nvPicPr>
          <p:blipFill>
            <a:blip r:embed="rId10" cstate="print"/>
            <a:srcRect/>
            <a:stretch>
              <a:fillRect/>
            </a:stretch>
          </p:blipFill>
          <p:spPr bwMode="auto">
            <a:xfrm>
              <a:off x="5621338" y="4473575"/>
              <a:ext cx="2384425" cy="2384425"/>
            </a:xfrm>
            <a:prstGeom prst="rect">
              <a:avLst/>
            </a:prstGeom>
            <a:noFill/>
            <a:ln w="9525">
              <a:noFill/>
              <a:miter lim="800000"/>
              <a:headEnd/>
              <a:tailEnd/>
            </a:ln>
            <a:effectLst/>
          </p:spPr>
        </p:pic>
        <p:sp>
          <p:nvSpPr>
            <p:cNvPr id="14" name="2 Rectángulo"/>
            <p:cNvSpPr>
              <a:spLocks noChangeArrowheads="1"/>
            </p:cNvSpPr>
            <p:nvPr/>
          </p:nvSpPr>
          <p:spPr bwMode="auto">
            <a:xfrm>
              <a:off x="161925" y="2157413"/>
              <a:ext cx="2146300" cy="166687"/>
            </a:xfrm>
            <a:prstGeom prst="rect">
              <a:avLst/>
            </a:prstGeom>
            <a:solidFill>
              <a:schemeClr val="bg1"/>
            </a:solidFill>
            <a:ln w="9525" algn="ctr">
              <a:noFill/>
              <a:round/>
              <a:headEnd/>
              <a:tailEnd/>
            </a:ln>
          </p:spPr>
          <p:txBody>
            <a:bodyPr/>
            <a:lstStyle/>
            <a:p>
              <a:endParaRPr lang="es-ES" altLang="es-ES"/>
            </a:p>
          </p:txBody>
        </p:sp>
        <p:sp>
          <p:nvSpPr>
            <p:cNvPr id="15" name="3 CuadroTexto"/>
            <p:cNvSpPr txBox="1">
              <a:spLocks noChangeArrowheads="1"/>
            </p:cNvSpPr>
            <p:nvPr/>
          </p:nvSpPr>
          <p:spPr bwMode="auto">
            <a:xfrm>
              <a:off x="373063" y="2216149"/>
              <a:ext cx="1787525" cy="359074"/>
            </a:xfrm>
            <a:prstGeom prst="rect">
              <a:avLst/>
            </a:prstGeom>
            <a:noFill/>
            <a:ln w="9525">
              <a:noFill/>
              <a:miter lim="800000"/>
              <a:headEnd/>
              <a:tailEnd/>
            </a:ln>
          </p:spPr>
          <p:txBody>
            <a:bodyPr>
              <a:spAutoFit/>
            </a:bodyPr>
            <a:lstStyle/>
            <a:p>
              <a:pPr algn="ctr"/>
              <a:r>
                <a:rPr lang="es-ES_tradnl" altLang="es-ES" sz="1200" b="1" dirty="0" smtClean="0"/>
                <a:t>Control</a:t>
              </a:r>
              <a:endParaRPr lang="es-ES" altLang="es-ES" sz="1200" b="1" dirty="0"/>
            </a:p>
          </p:txBody>
        </p:sp>
        <p:sp>
          <p:nvSpPr>
            <p:cNvPr id="16" name="2 Rectángulo"/>
            <p:cNvSpPr>
              <a:spLocks noChangeArrowheads="1"/>
            </p:cNvSpPr>
            <p:nvPr/>
          </p:nvSpPr>
          <p:spPr bwMode="auto">
            <a:xfrm>
              <a:off x="5740400" y="4484688"/>
              <a:ext cx="2146300" cy="166687"/>
            </a:xfrm>
            <a:prstGeom prst="rect">
              <a:avLst/>
            </a:prstGeom>
            <a:solidFill>
              <a:schemeClr val="bg1"/>
            </a:solidFill>
            <a:ln w="9525" algn="ctr">
              <a:noFill/>
              <a:round/>
              <a:headEnd/>
              <a:tailEnd/>
            </a:ln>
          </p:spPr>
          <p:txBody>
            <a:bodyPr/>
            <a:lstStyle/>
            <a:p>
              <a:endParaRPr lang="es-ES" altLang="es-ES"/>
            </a:p>
          </p:txBody>
        </p:sp>
        <p:sp>
          <p:nvSpPr>
            <p:cNvPr id="17" name="2 Rectángulo"/>
            <p:cNvSpPr>
              <a:spLocks noChangeArrowheads="1"/>
            </p:cNvSpPr>
            <p:nvPr/>
          </p:nvSpPr>
          <p:spPr bwMode="auto">
            <a:xfrm>
              <a:off x="3114675" y="4489450"/>
              <a:ext cx="2146300" cy="166688"/>
            </a:xfrm>
            <a:prstGeom prst="rect">
              <a:avLst/>
            </a:prstGeom>
            <a:solidFill>
              <a:schemeClr val="bg1"/>
            </a:solidFill>
            <a:ln w="9525" algn="ctr">
              <a:noFill/>
              <a:round/>
              <a:headEnd/>
              <a:tailEnd/>
            </a:ln>
          </p:spPr>
          <p:txBody>
            <a:bodyPr/>
            <a:lstStyle/>
            <a:p>
              <a:endParaRPr lang="es-ES" altLang="es-ES"/>
            </a:p>
          </p:txBody>
        </p:sp>
        <p:sp>
          <p:nvSpPr>
            <p:cNvPr id="18" name="2 Rectángulo"/>
            <p:cNvSpPr>
              <a:spLocks noChangeArrowheads="1"/>
            </p:cNvSpPr>
            <p:nvPr/>
          </p:nvSpPr>
          <p:spPr bwMode="auto">
            <a:xfrm>
              <a:off x="5675313" y="2266950"/>
              <a:ext cx="2146300" cy="166688"/>
            </a:xfrm>
            <a:prstGeom prst="rect">
              <a:avLst/>
            </a:prstGeom>
            <a:solidFill>
              <a:schemeClr val="bg1"/>
            </a:solidFill>
            <a:ln w="9525" algn="ctr">
              <a:noFill/>
              <a:round/>
              <a:headEnd/>
              <a:tailEnd/>
            </a:ln>
          </p:spPr>
          <p:txBody>
            <a:bodyPr/>
            <a:lstStyle/>
            <a:p>
              <a:endParaRPr lang="es-ES" altLang="es-ES"/>
            </a:p>
          </p:txBody>
        </p:sp>
        <p:sp>
          <p:nvSpPr>
            <p:cNvPr id="19" name="2 Rectángulo"/>
            <p:cNvSpPr>
              <a:spLocks noChangeArrowheads="1"/>
            </p:cNvSpPr>
            <p:nvPr/>
          </p:nvSpPr>
          <p:spPr bwMode="auto">
            <a:xfrm>
              <a:off x="3097213" y="2259013"/>
              <a:ext cx="2146300" cy="166687"/>
            </a:xfrm>
            <a:prstGeom prst="rect">
              <a:avLst/>
            </a:prstGeom>
            <a:solidFill>
              <a:schemeClr val="bg1"/>
            </a:solidFill>
            <a:ln w="9525" algn="ctr">
              <a:noFill/>
              <a:round/>
              <a:headEnd/>
              <a:tailEnd/>
            </a:ln>
          </p:spPr>
          <p:txBody>
            <a:bodyPr/>
            <a:lstStyle/>
            <a:p>
              <a:endParaRPr lang="es-ES" altLang="es-ES"/>
            </a:p>
          </p:txBody>
        </p:sp>
        <p:sp>
          <p:nvSpPr>
            <p:cNvPr id="21" name="2 Rectángulo"/>
            <p:cNvSpPr>
              <a:spLocks noChangeArrowheads="1"/>
            </p:cNvSpPr>
            <p:nvPr/>
          </p:nvSpPr>
          <p:spPr bwMode="auto">
            <a:xfrm>
              <a:off x="5729288" y="95250"/>
              <a:ext cx="2146300" cy="166688"/>
            </a:xfrm>
            <a:prstGeom prst="rect">
              <a:avLst/>
            </a:prstGeom>
            <a:solidFill>
              <a:schemeClr val="bg1"/>
            </a:solidFill>
            <a:ln w="9525" algn="ctr">
              <a:noFill/>
              <a:round/>
              <a:headEnd/>
              <a:tailEnd/>
            </a:ln>
          </p:spPr>
          <p:txBody>
            <a:bodyPr/>
            <a:lstStyle/>
            <a:p>
              <a:endParaRPr lang="es-ES" altLang="es-ES"/>
            </a:p>
          </p:txBody>
        </p:sp>
        <p:sp>
          <p:nvSpPr>
            <p:cNvPr id="22" name="2 Rectángulo"/>
            <p:cNvSpPr>
              <a:spLocks noChangeArrowheads="1"/>
            </p:cNvSpPr>
            <p:nvPr/>
          </p:nvSpPr>
          <p:spPr bwMode="auto">
            <a:xfrm>
              <a:off x="3038475" y="87313"/>
              <a:ext cx="2146300" cy="166687"/>
            </a:xfrm>
            <a:prstGeom prst="rect">
              <a:avLst/>
            </a:prstGeom>
            <a:solidFill>
              <a:schemeClr val="bg1"/>
            </a:solidFill>
            <a:ln w="9525" algn="ctr">
              <a:noFill/>
              <a:round/>
              <a:headEnd/>
              <a:tailEnd/>
            </a:ln>
          </p:spPr>
          <p:txBody>
            <a:bodyPr/>
            <a:lstStyle/>
            <a:p>
              <a:endParaRPr lang="es-ES" altLang="es-ES"/>
            </a:p>
          </p:txBody>
        </p:sp>
        <p:sp>
          <p:nvSpPr>
            <p:cNvPr id="23" name="25 CuadroTexto"/>
            <p:cNvSpPr txBox="1">
              <a:spLocks noChangeArrowheads="1"/>
            </p:cNvSpPr>
            <p:nvPr/>
          </p:nvSpPr>
          <p:spPr bwMode="auto">
            <a:xfrm>
              <a:off x="5945188" y="4527550"/>
              <a:ext cx="1785937" cy="277813"/>
            </a:xfrm>
            <a:prstGeom prst="rect">
              <a:avLst/>
            </a:prstGeom>
            <a:noFill/>
            <a:ln w="9525">
              <a:noFill/>
              <a:miter lim="800000"/>
              <a:headEnd/>
              <a:tailEnd/>
            </a:ln>
          </p:spPr>
          <p:txBody>
            <a:bodyPr>
              <a:spAutoFit/>
            </a:bodyPr>
            <a:lstStyle/>
            <a:p>
              <a:pPr algn="ctr"/>
              <a:r>
                <a:rPr lang="el-GR" altLang="es-ES" sz="1200" b="1"/>
                <a:t>β</a:t>
              </a:r>
              <a:r>
                <a:rPr lang="es-ES_tradnl" altLang="es-ES" sz="1200" b="1"/>
                <a:t>-CX+PS mix</a:t>
              </a:r>
              <a:endParaRPr lang="es-ES" altLang="es-ES" sz="1200" b="1"/>
            </a:p>
          </p:txBody>
        </p:sp>
        <p:sp>
          <p:nvSpPr>
            <p:cNvPr id="24" name="26 CuadroTexto"/>
            <p:cNvSpPr txBox="1">
              <a:spLocks noChangeArrowheads="1"/>
            </p:cNvSpPr>
            <p:nvPr/>
          </p:nvSpPr>
          <p:spPr bwMode="auto">
            <a:xfrm>
              <a:off x="3292475" y="4541838"/>
              <a:ext cx="1785938" cy="277812"/>
            </a:xfrm>
            <a:prstGeom prst="rect">
              <a:avLst/>
            </a:prstGeom>
            <a:noFill/>
            <a:ln w="9525">
              <a:noFill/>
              <a:miter lim="800000"/>
              <a:headEnd/>
              <a:tailEnd/>
            </a:ln>
          </p:spPr>
          <p:txBody>
            <a:bodyPr>
              <a:spAutoFit/>
            </a:bodyPr>
            <a:lstStyle/>
            <a:p>
              <a:pPr algn="ctr"/>
              <a:r>
                <a:rPr lang="es-ES_tradnl" altLang="es-ES" sz="1200" b="1"/>
                <a:t>PS mix</a:t>
              </a:r>
              <a:endParaRPr lang="es-ES" altLang="es-ES" sz="1200" b="1"/>
            </a:p>
          </p:txBody>
        </p:sp>
        <p:sp>
          <p:nvSpPr>
            <p:cNvPr id="25" name="27 CuadroTexto"/>
            <p:cNvSpPr txBox="1">
              <a:spLocks noChangeArrowheads="1"/>
            </p:cNvSpPr>
            <p:nvPr/>
          </p:nvSpPr>
          <p:spPr bwMode="auto">
            <a:xfrm>
              <a:off x="5929313" y="2257425"/>
              <a:ext cx="1785937" cy="277813"/>
            </a:xfrm>
            <a:prstGeom prst="rect">
              <a:avLst/>
            </a:prstGeom>
            <a:noFill/>
            <a:ln w="9525">
              <a:noFill/>
              <a:miter lim="800000"/>
              <a:headEnd/>
              <a:tailEnd/>
            </a:ln>
          </p:spPr>
          <p:txBody>
            <a:bodyPr>
              <a:spAutoFit/>
            </a:bodyPr>
            <a:lstStyle/>
            <a:p>
              <a:pPr algn="ctr"/>
              <a:r>
                <a:rPr lang="es-ES_tradnl" altLang="es-ES" sz="1200" b="1"/>
                <a:t>Stig (0.25 µM)</a:t>
              </a:r>
              <a:endParaRPr lang="es-ES" altLang="es-ES" sz="1200" b="1"/>
            </a:p>
          </p:txBody>
        </p:sp>
        <p:sp>
          <p:nvSpPr>
            <p:cNvPr id="26" name="28 CuadroTexto"/>
            <p:cNvSpPr txBox="1">
              <a:spLocks noChangeArrowheads="1"/>
            </p:cNvSpPr>
            <p:nvPr/>
          </p:nvSpPr>
          <p:spPr bwMode="auto">
            <a:xfrm>
              <a:off x="3279775" y="2252663"/>
              <a:ext cx="1785938" cy="277812"/>
            </a:xfrm>
            <a:prstGeom prst="rect">
              <a:avLst/>
            </a:prstGeom>
            <a:noFill/>
            <a:ln w="9525">
              <a:noFill/>
              <a:miter lim="800000"/>
              <a:headEnd/>
              <a:tailEnd/>
            </a:ln>
          </p:spPr>
          <p:txBody>
            <a:bodyPr>
              <a:spAutoFit/>
            </a:bodyPr>
            <a:lstStyle/>
            <a:p>
              <a:pPr algn="ctr"/>
              <a:r>
                <a:rPr lang="es-ES_tradnl" altLang="es-ES" sz="1200" b="1"/>
                <a:t>Camp (1 µM)</a:t>
              </a:r>
              <a:endParaRPr lang="es-ES" altLang="es-ES" sz="1200" b="1"/>
            </a:p>
          </p:txBody>
        </p:sp>
        <p:sp>
          <p:nvSpPr>
            <p:cNvPr id="27" name="29 CuadroTexto"/>
            <p:cNvSpPr txBox="1">
              <a:spLocks noChangeArrowheads="1"/>
            </p:cNvSpPr>
            <p:nvPr/>
          </p:nvSpPr>
          <p:spPr bwMode="auto">
            <a:xfrm>
              <a:off x="5934075" y="101600"/>
              <a:ext cx="1785938" cy="276225"/>
            </a:xfrm>
            <a:prstGeom prst="rect">
              <a:avLst/>
            </a:prstGeom>
            <a:noFill/>
            <a:ln w="9525">
              <a:noFill/>
              <a:miter lim="800000"/>
              <a:headEnd/>
              <a:tailEnd/>
            </a:ln>
          </p:spPr>
          <p:txBody>
            <a:bodyPr>
              <a:spAutoFit/>
            </a:bodyPr>
            <a:lstStyle/>
            <a:p>
              <a:pPr algn="ctr"/>
              <a:r>
                <a:rPr lang="el-GR" altLang="es-ES" sz="1200" b="1"/>
                <a:t>β</a:t>
              </a:r>
              <a:r>
                <a:rPr lang="es-ES_tradnl" altLang="es-ES" sz="1200" b="1"/>
                <a:t>-sit (12µM)</a:t>
              </a:r>
              <a:endParaRPr lang="es-ES" altLang="es-ES" sz="1200" b="1"/>
            </a:p>
          </p:txBody>
        </p:sp>
        <p:sp>
          <p:nvSpPr>
            <p:cNvPr id="28" name="30 CuadroTexto"/>
            <p:cNvSpPr txBox="1">
              <a:spLocks noChangeArrowheads="1"/>
            </p:cNvSpPr>
            <p:nvPr/>
          </p:nvSpPr>
          <p:spPr bwMode="auto">
            <a:xfrm>
              <a:off x="3263900" y="95250"/>
              <a:ext cx="1785938" cy="276225"/>
            </a:xfrm>
            <a:prstGeom prst="rect">
              <a:avLst/>
            </a:prstGeom>
            <a:noFill/>
            <a:ln w="9525">
              <a:noFill/>
              <a:miter lim="800000"/>
              <a:headEnd/>
              <a:tailEnd/>
            </a:ln>
          </p:spPr>
          <p:txBody>
            <a:bodyPr>
              <a:spAutoFit/>
            </a:bodyPr>
            <a:lstStyle/>
            <a:p>
              <a:pPr algn="ctr"/>
              <a:r>
                <a:rPr lang="el-GR" altLang="es-ES" sz="1200" b="1"/>
                <a:t>β</a:t>
              </a:r>
              <a:r>
                <a:rPr lang="es-ES_tradnl" altLang="es-ES" sz="1200" b="1"/>
                <a:t>-CX (3 µM)</a:t>
              </a:r>
              <a:endParaRPr lang="es-ES" altLang="es-ES" sz="1200" b="1"/>
            </a:p>
          </p:txBody>
        </p:sp>
      </p:grpSp>
      <p:sp>
        <p:nvSpPr>
          <p:cNvPr id="29" name="Text Box 18"/>
          <p:cNvSpPr txBox="1">
            <a:spLocks noChangeArrowheads="1"/>
          </p:cNvSpPr>
          <p:nvPr/>
        </p:nvSpPr>
        <p:spPr bwMode="auto">
          <a:xfrm>
            <a:off x="438068" y="1916832"/>
            <a:ext cx="2693772" cy="646331"/>
          </a:xfrm>
          <a:prstGeom prst="rect">
            <a:avLst/>
          </a:prstGeom>
          <a:solidFill>
            <a:schemeClr val="bg1"/>
          </a:solidFill>
          <a:ln w="9525">
            <a:noFill/>
            <a:miter lim="800000"/>
            <a:headEnd/>
            <a:tailEnd/>
          </a:ln>
        </p:spPr>
        <p:txBody>
          <a:bodyPr wrap="square">
            <a:spAutoFit/>
          </a:bodyPr>
          <a:lstStyle/>
          <a:p>
            <a:pPr algn="ctr">
              <a:spcBef>
                <a:spcPct val="50000"/>
              </a:spcBef>
            </a:pPr>
            <a:r>
              <a:rPr lang="es-ES" b="1" u="sng" dirty="0" smtClean="0"/>
              <a:t>Reactive </a:t>
            </a:r>
            <a:r>
              <a:rPr lang="es-ES" b="1" u="sng" dirty="0" err="1" smtClean="0"/>
              <a:t>oxygen</a:t>
            </a:r>
            <a:r>
              <a:rPr lang="es-ES" b="1" u="sng" dirty="0" smtClean="0"/>
              <a:t> </a:t>
            </a:r>
            <a:r>
              <a:rPr lang="es-ES" b="1" u="sng" dirty="0" err="1" smtClean="0"/>
              <a:t>species</a:t>
            </a:r>
            <a:r>
              <a:rPr lang="es-ES" b="1" u="sng" dirty="0" smtClean="0"/>
              <a:t> (ROS)</a:t>
            </a:r>
            <a:endParaRPr lang="es-ES" b="1" u="sng"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RESULTS</a:t>
            </a:r>
            <a:endParaRPr lang="es-ES" sz="2800" b="1" dirty="0">
              <a:solidFill>
                <a:srgbClr val="0070C0"/>
              </a:solidFill>
              <a:latin typeface="Trebuchet MS" pitchFamily="34" charset="0"/>
            </a:endParaRPr>
          </a:p>
        </p:txBody>
      </p:sp>
      <p:sp>
        <p:nvSpPr>
          <p:cNvPr id="20" name="19 CuadroTexto"/>
          <p:cNvSpPr txBox="1"/>
          <p:nvPr/>
        </p:nvSpPr>
        <p:spPr>
          <a:xfrm>
            <a:off x="1175749" y="908720"/>
            <a:ext cx="6552728" cy="369332"/>
          </a:xfrm>
          <a:prstGeom prst="rect">
            <a:avLst/>
          </a:prstGeom>
          <a:noFill/>
        </p:spPr>
        <p:txBody>
          <a:bodyPr wrap="square" rtlCol="0">
            <a:spAutoFit/>
          </a:bodyPr>
          <a:lstStyle/>
          <a:p>
            <a:pPr algn="ctr"/>
            <a:r>
              <a:rPr lang="es-ES" b="1" dirty="0" smtClean="0">
                <a:solidFill>
                  <a:srgbClr val="0070C0"/>
                </a:solidFill>
              </a:rPr>
              <a:t>B) REDOX STATE</a:t>
            </a:r>
            <a:endParaRPr lang="es-ES" b="1" dirty="0">
              <a:solidFill>
                <a:srgbClr val="0070C0"/>
              </a:solidFill>
            </a:endParaRPr>
          </a:p>
        </p:txBody>
      </p:sp>
      <p:pic>
        <p:nvPicPr>
          <p:cNvPr id="21506" name="Picture 2" descr="http://upload.wikimedia.org/wikipedia/commons/e/e0/But-2-en-1-thiol.png"/>
          <p:cNvPicPr>
            <a:picLocks noChangeAspect="1" noChangeArrowheads="1"/>
          </p:cNvPicPr>
          <p:nvPr/>
        </p:nvPicPr>
        <p:blipFill>
          <a:blip r:embed="rId3" cstate="print"/>
          <a:srcRect/>
          <a:stretch>
            <a:fillRect/>
          </a:stretch>
        </p:blipFill>
        <p:spPr bwMode="auto">
          <a:xfrm>
            <a:off x="7380312" y="476672"/>
            <a:ext cx="1412141" cy="356475"/>
          </a:xfrm>
          <a:prstGeom prst="rect">
            <a:avLst/>
          </a:prstGeom>
          <a:noFill/>
        </p:spPr>
      </p:pic>
      <p:sp>
        <p:nvSpPr>
          <p:cNvPr id="6" name="5 CuadroTexto"/>
          <p:cNvSpPr txBox="1"/>
          <p:nvPr/>
        </p:nvSpPr>
        <p:spPr>
          <a:xfrm>
            <a:off x="611560" y="6320353"/>
            <a:ext cx="8208912" cy="276999"/>
          </a:xfrm>
          <a:prstGeom prst="rect">
            <a:avLst/>
          </a:prstGeom>
          <a:noFill/>
        </p:spPr>
        <p:txBody>
          <a:bodyPr wrap="square" rtlCol="0">
            <a:spAutoFit/>
          </a:bodyPr>
          <a:lstStyle/>
          <a:p>
            <a:r>
              <a:rPr lang="es-ES_tradnl" sz="1200" b="1" dirty="0" err="1" smtClean="0"/>
              <a:t>Different</a:t>
            </a:r>
            <a:r>
              <a:rPr lang="es-ES_tradnl" sz="1200" b="1" dirty="0" smtClean="0"/>
              <a:t> </a:t>
            </a:r>
            <a:r>
              <a:rPr lang="es-ES_tradnl" sz="1200" b="1" dirty="0" err="1" smtClean="0"/>
              <a:t>letters</a:t>
            </a:r>
            <a:r>
              <a:rPr lang="es-ES_tradnl" sz="1200" b="1" dirty="0" smtClean="0"/>
              <a:t> (a-e) denote </a:t>
            </a:r>
            <a:r>
              <a:rPr lang="es-ES_tradnl" sz="1200" b="1" dirty="0" err="1" smtClean="0"/>
              <a:t>statistical</a:t>
            </a:r>
            <a:r>
              <a:rPr lang="es-ES_tradnl" sz="1200" b="1" dirty="0" smtClean="0"/>
              <a:t> </a:t>
            </a:r>
            <a:r>
              <a:rPr lang="es-ES_tradnl" sz="1200" b="1" dirty="0" err="1" smtClean="0"/>
              <a:t>significant</a:t>
            </a:r>
            <a:r>
              <a:rPr lang="es-ES_tradnl" sz="1200" b="1" dirty="0" smtClean="0"/>
              <a:t> </a:t>
            </a:r>
            <a:r>
              <a:rPr lang="es-ES_tradnl" sz="1200" b="1" dirty="0" err="1" smtClean="0"/>
              <a:t>differences</a:t>
            </a:r>
            <a:r>
              <a:rPr lang="es-ES_tradnl" sz="1200" b="1" dirty="0" smtClean="0"/>
              <a:t> (p&lt;0.05) </a:t>
            </a:r>
            <a:r>
              <a:rPr lang="es-ES_tradnl" sz="1200" b="1" dirty="0" err="1" smtClean="0"/>
              <a:t>using</a:t>
            </a:r>
            <a:r>
              <a:rPr lang="es-ES_tradnl" sz="1200" b="1" dirty="0" smtClean="0"/>
              <a:t> </a:t>
            </a:r>
            <a:r>
              <a:rPr lang="es-ES_tradnl" sz="1200" b="1" dirty="0" err="1" smtClean="0"/>
              <a:t>one-way</a:t>
            </a:r>
            <a:r>
              <a:rPr lang="es-ES_tradnl" sz="1200" b="1" dirty="0" smtClean="0"/>
              <a:t> ANOVA </a:t>
            </a:r>
            <a:r>
              <a:rPr lang="es-ES_tradnl" sz="1200" b="1" dirty="0" err="1" smtClean="0"/>
              <a:t>followed</a:t>
            </a:r>
            <a:r>
              <a:rPr lang="es-ES_tradnl" sz="1200" b="1" dirty="0" smtClean="0"/>
              <a:t> </a:t>
            </a:r>
            <a:r>
              <a:rPr lang="es-ES_tradnl" sz="1200" b="1" dirty="0" err="1" smtClean="0"/>
              <a:t>by</a:t>
            </a:r>
            <a:r>
              <a:rPr lang="es-ES_tradnl" sz="1200" b="1" dirty="0" smtClean="0"/>
              <a:t> LSD </a:t>
            </a:r>
            <a:r>
              <a:rPr lang="es-ES_tradnl" sz="1200" b="1" i="1" dirty="0" smtClean="0"/>
              <a:t>post-hoc</a:t>
            </a:r>
            <a:r>
              <a:rPr lang="es-ES_tradnl" sz="1200" b="1" dirty="0" smtClean="0"/>
              <a:t> test.</a:t>
            </a:r>
            <a:endParaRPr lang="es-ES" sz="1200" b="1" dirty="0"/>
          </a:p>
        </p:txBody>
      </p:sp>
      <p:grpSp>
        <p:nvGrpSpPr>
          <p:cNvPr id="7" name="6 Grupo"/>
          <p:cNvGrpSpPr/>
          <p:nvPr/>
        </p:nvGrpSpPr>
        <p:grpSpPr>
          <a:xfrm>
            <a:off x="323528" y="1988840"/>
            <a:ext cx="8352928" cy="4248472"/>
            <a:chOff x="323528" y="980728"/>
            <a:chExt cx="8352928" cy="4248472"/>
          </a:xfrm>
        </p:grpSpPr>
        <p:graphicFrame>
          <p:nvGraphicFramePr>
            <p:cNvPr id="8" name="1 Gráfico"/>
            <p:cNvGraphicFramePr>
              <a:graphicFrameLocks/>
            </p:cNvGraphicFramePr>
            <p:nvPr>
              <p:extLst>
                <p:ext uri="{D42A27DB-BD31-4B8C-83A1-F6EECF244321}">
                  <p14:modId xmlns:p14="http://schemas.microsoft.com/office/powerpoint/2010/main" val="3715149164"/>
                </p:ext>
              </p:extLst>
            </p:nvPr>
          </p:nvGraphicFramePr>
          <p:xfrm>
            <a:off x="323528" y="980728"/>
            <a:ext cx="8352928" cy="4248472"/>
          </p:xfrm>
          <a:graphic>
            <a:graphicData uri="http://schemas.openxmlformats.org/drawingml/2006/chart">
              <c:chart xmlns:c="http://schemas.openxmlformats.org/drawingml/2006/chart" xmlns:r="http://schemas.openxmlformats.org/officeDocument/2006/relationships" r:id="rId4"/>
            </a:graphicData>
          </a:graphic>
        </p:graphicFrame>
        <p:sp>
          <p:nvSpPr>
            <p:cNvPr id="9" name="8 CuadroTexto"/>
            <p:cNvSpPr txBox="1"/>
            <p:nvPr/>
          </p:nvSpPr>
          <p:spPr>
            <a:xfrm>
              <a:off x="1634186" y="2230973"/>
              <a:ext cx="360040" cy="276999"/>
            </a:xfrm>
            <a:prstGeom prst="rect">
              <a:avLst/>
            </a:prstGeom>
            <a:noFill/>
          </p:spPr>
          <p:txBody>
            <a:bodyPr wrap="square" rtlCol="0">
              <a:spAutoFit/>
            </a:bodyPr>
            <a:lstStyle/>
            <a:p>
              <a:pPr algn="ctr"/>
              <a:r>
                <a:rPr lang="es-ES_tradnl" sz="1200" dirty="0" smtClean="0"/>
                <a:t>a</a:t>
              </a:r>
              <a:endParaRPr lang="es-ES" sz="1200" dirty="0"/>
            </a:p>
          </p:txBody>
        </p:sp>
        <p:sp>
          <p:nvSpPr>
            <p:cNvPr id="10" name="9 CuadroTexto"/>
            <p:cNvSpPr txBox="1"/>
            <p:nvPr/>
          </p:nvSpPr>
          <p:spPr>
            <a:xfrm>
              <a:off x="2656812" y="1834949"/>
              <a:ext cx="360040" cy="276999"/>
            </a:xfrm>
            <a:prstGeom prst="rect">
              <a:avLst/>
            </a:prstGeom>
            <a:noFill/>
          </p:spPr>
          <p:txBody>
            <a:bodyPr wrap="square" rtlCol="0">
              <a:spAutoFit/>
            </a:bodyPr>
            <a:lstStyle/>
            <a:p>
              <a:pPr algn="ctr"/>
              <a:r>
                <a:rPr lang="es-ES_tradnl" sz="1200" dirty="0" err="1" smtClean="0"/>
                <a:t>bc</a:t>
              </a:r>
              <a:endParaRPr lang="es-ES" sz="1200" dirty="0"/>
            </a:p>
          </p:txBody>
        </p:sp>
        <p:sp>
          <p:nvSpPr>
            <p:cNvPr id="11" name="10 CuadroTexto"/>
            <p:cNvSpPr txBox="1"/>
            <p:nvPr/>
          </p:nvSpPr>
          <p:spPr>
            <a:xfrm>
              <a:off x="3693390" y="1594849"/>
              <a:ext cx="360040" cy="276999"/>
            </a:xfrm>
            <a:prstGeom prst="rect">
              <a:avLst/>
            </a:prstGeom>
            <a:noFill/>
          </p:spPr>
          <p:txBody>
            <a:bodyPr wrap="square" rtlCol="0">
              <a:spAutoFit/>
            </a:bodyPr>
            <a:lstStyle/>
            <a:p>
              <a:pPr algn="ctr"/>
              <a:r>
                <a:rPr lang="es-ES_tradnl" sz="1200" dirty="0" smtClean="0"/>
                <a:t>cd</a:t>
              </a:r>
              <a:endParaRPr lang="es-ES" sz="1200" dirty="0"/>
            </a:p>
          </p:txBody>
        </p:sp>
        <p:sp>
          <p:nvSpPr>
            <p:cNvPr id="12" name="11 CuadroTexto"/>
            <p:cNvSpPr txBox="1"/>
            <p:nvPr/>
          </p:nvSpPr>
          <p:spPr>
            <a:xfrm>
              <a:off x="4722992" y="2066475"/>
              <a:ext cx="360040" cy="276999"/>
            </a:xfrm>
            <a:prstGeom prst="rect">
              <a:avLst/>
            </a:prstGeom>
            <a:noFill/>
          </p:spPr>
          <p:txBody>
            <a:bodyPr wrap="square" rtlCol="0">
              <a:spAutoFit/>
            </a:bodyPr>
            <a:lstStyle/>
            <a:p>
              <a:pPr algn="ctr"/>
              <a:r>
                <a:rPr lang="es-ES_tradnl" sz="1200" dirty="0"/>
                <a:t>b</a:t>
              </a:r>
              <a:endParaRPr lang="es-ES" sz="1200" dirty="0"/>
            </a:p>
          </p:txBody>
        </p:sp>
        <p:sp>
          <p:nvSpPr>
            <p:cNvPr id="13" name="12 CuadroTexto"/>
            <p:cNvSpPr txBox="1"/>
            <p:nvPr/>
          </p:nvSpPr>
          <p:spPr>
            <a:xfrm>
              <a:off x="5753156" y="1583949"/>
              <a:ext cx="360040" cy="276999"/>
            </a:xfrm>
            <a:prstGeom prst="rect">
              <a:avLst/>
            </a:prstGeom>
            <a:noFill/>
          </p:spPr>
          <p:txBody>
            <a:bodyPr wrap="square" rtlCol="0">
              <a:spAutoFit/>
            </a:bodyPr>
            <a:lstStyle/>
            <a:p>
              <a:pPr algn="ctr"/>
              <a:r>
                <a:rPr lang="es-ES_tradnl" sz="1200" dirty="0" smtClean="0"/>
                <a:t>cd</a:t>
              </a:r>
              <a:endParaRPr lang="es-ES" sz="1200" dirty="0"/>
            </a:p>
          </p:txBody>
        </p:sp>
        <p:sp>
          <p:nvSpPr>
            <p:cNvPr id="14" name="13 CuadroTexto"/>
            <p:cNvSpPr txBox="1"/>
            <p:nvPr/>
          </p:nvSpPr>
          <p:spPr>
            <a:xfrm>
              <a:off x="6775220" y="1158164"/>
              <a:ext cx="360040" cy="276999"/>
            </a:xfrm>
            <a:prstGeom prst="rect">
              <a:avLst/>
            </a:prstGeom>
            <a:noFill/>
          </p:spPr>
          <p:txBody>
            <a:bodyPr wrap="square" rtlCol="0">
              <a:spAutoFit/>
            </a:bodyPr>
            <a:lstStyle/>
            <a:p>
              <a:pPr algn="ctr"/>
              <a:r>
                <a:rPr lang="es-ES_tradnl" sz="1200" dirty="0"/>
                <a:t>e</a:t>
              </a:r>
              <a:endParaRPr lang="es-ES" sz="1200" dirty="0"/>
            </a:p>
          </p:txBody>
        </p:sp>
        <p:sp>
          <p:nvSpPr>
            <p:cNvPr id="15" name="14 CuadroTexto"/>
            <p:cNvSpPr txBox="1"/>
            <p:nvPr/>
          </p:nvSpPr>
          <p:spPr>
            <a:xfrm>
              <a:off x="7812360" y="1354720"/>
              <a:ext cx="360040" cy="276999"/>
            </a:xfrm>
            <a:prstGeom prst="rect">
              <a:avLst/>
            </a:prstGeom>
            <a:noFill/>
          </p:spPr>
          <p:txBody>
            <a:bodyPr wrap="square" rtlCol="0">
              <a:spAutoFit/>
            </a:bodyPr>
            <a:lstStyle/>
            <a:p>
              <a:pPr algn="ctr"/>
              <a:r>
                <a:rPr lang="es-ES_tradnl" sz="1200" dirty="0" smtClean="0"/>
                <a:t>de</a:t>
              </a:r>
              <a:endParaRPr lang="es-ES" sz="1200" dirty="0"/>
            </a:p>
          </p:txBody>
        </p:sp>
      </p:grpSp>
      <p:sp>
        <p:nvSpPr>
          <p:cNvPr id="16" name="Text Box 18"/>
          <p:cNvSpPr txBox="1">
            <a:spLocks noChangeArrowheads="1"/>
          </p:cNvSpPr>
          <p:nvPr/>
        </p:nvSpPr>
        <p:spPr bwMode="auto">
          <a:xfrm>
            <a:off x="1763688" y="1700808"/>
            <a:ext cx="5832648" cy="369332"/>
          </a:xfrm>
          <a:prstGeom prst="rect">
            <a:avLst/>
          </a:prstGeom>
          <a:solidFill>
            <a:schemeClr val="bg1"/>
          </a:solidFill>
          <a:ln w="9525">
            <a:noFill/>
            <a:miter lim="800000"/>
            <a:headEnd/>
            <a:tailEnd/>
          </a:ln>
        </p:spPr>
        <p:txBody>
          <a:bodyPr wrap="square">
            <a:spAutoFit/>
          </a:bodyPr>
          <a:lstStyle/>
          <a:p>
            <a:pPr algn="ctr">
              <a:spcBef>
                <a:spcPct val="50000"/>
              </a:spcBef>
            </a:pPr>
            <a:r>
              <a:rPr lang="es-ES" b="1" u="sng" dirty="0" smtClean="0"/>
              <a:t>Total </a:t>
            </a:r>
            <a:r>
              <a:rPr lang="es-ES" b="1" u="sng" dirty="0" err="1" smtClean="0"/>
              <a:t>thiols</a:t>
            </a:r>
            <a:r>
              <a:rPr lang="es-ES" b="1" u="sng" dirty="0" smtClean="0"/>
              <a:t> (-SH)</a:t>
            </a:r>
            <a:endParaRPr lang="es-ES" b="1" u="sng"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RESULTS</a:t>
            </a:r>
            <a:endParaRPr lang="es-ES" sz="2800" b="1" dirty="0">
              <a:solidFill>
                <a:srgbClr val="0070C0"/>
              </a:solidFill>
              <a:latin typeface="Trebuchet MS" pitchFamily="34" charset="0"/>
            </a:endParaRPr>
          </a:p>
        </p:txBody>
      </p:sp>
      <p:sp>
        <p:nvSpPr>
          <p:cNvPr id="20" name="19 CuadroTexto"/>
          <p:cNvSpPr txBox="1"/>
          <p:nvPr/>
        </p:nvSpPr>
        <p:spPr>
          <a:xfrm>
            <a:off x="1175749" y="908720"/>
            <a:ext cx="6552728" cy="369332"/>
          </a:xfrm>
          <a:prstGeom prst="rect">
            <a:avLst/>
          </a:prstGeom>
          <a:noFill/>
        </p:spPr>
        <p:txBody>
          <a:bodyPr wrap="square" rtlCol="0">
            <a:spAutoFit/>
          </a:bodyPr>
          <a:lstStyle/>
          <a:p>
            <a:pPr algn="ctr"/>
            <a:r>
              <a:rPr lang="es-ES" b="1" dirty="0" smtClean="0">
                <a:solidFill>
                  <a:srgbClr val="0070C0"/>
                </a:solidFill>
              </a:rPr>
              <a:t>C) Ca</a:t>
            </a:r>
            <a:r>
              <a:rPr lang="es-ES" b="1" baseline="30000" dirty="0" smtClean="0">
                <a:solidFill>
                  <a:srgbClr val="0070C0"/>
                </a:solidFill>
              </a:rPr>
              <a:t>2+ </a:t>
            </a:r>
            <a:r>
              <a:rPr lang="es-ES" b="1" dirty="0" smtClean="0">
                <a:solidFill>
                  <a:srgbClr val="0070C0"/>
                </a:solidFill>
              </a:rPr>
              <a:t>AND RELATED SIGNALLING PATHWAYS</a:t>
            </a:r>
            <a:endParaRPr lang="es-ES" b="1" baseline="30000" dirty="0">
              <a:solidFill>
                <a:srgbClr val="0070C0"/>
              </a:solidFill>
            </a:endParaRPr>
          </a:p>
        </p:txBody>
      </p:sp>
      <p:pic>
        <p:nvPicPr>
          <p:cNvPr id="5" name="Picture 2"/>
          <p:cNvPicPr>
            <a:picLocks noChangeAspect="1" noChangeArrowheads="1"/>
          </p:cNvPicPr>
          <p:nvPr/>
        </p:nvPicPr>
        <p:blipFill>
          <a:blip r:embed="rId3" cstate="print"/>
          <a:srcRect l="11560" r="3018" b="6312"/>
          <a:stretch>
            <a:fillRect/>
          </a:stretch>
        </p:blipFill>
        <p:spPr bwMode="auto">
          <a:xfrm>
            <a:off x="6980163" y="23358"/>
            <a:ext cx="2102291" cy="1728192"/>
          </a:xfrm>
          <a:prstGeom prst="rect">
            <a:avLst/>
          </a:prstGeom>
          <a:noFill/>
          <a:ln w="9525">
            <a:noFill/>
            <a:miter lim="800000"/>
            <a:headEnd/>
            <a:tailEnd/>
          </a:ln>
        </p:spPr>
      </p:pic>
      <p:sp>
        <p:nvSpPr>
          <p:cNvPr id="6" name="5 Rectángulo"/>
          <p:cNvSpPr/>
          <p:nvPr/>
        </p:nvSpPr>
        <p:spPr>
          <a:xfrm>
            <a:off x="7012062" y="135475"/>
            <a:ext cx="21602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Text Box 18"/>
          <p:cNvSpPr txBox="1">
            <a:spLocks noChangeArrowheads="1"/>
          </p:cNvSpPr>
          <p:nvPr/>
        </p:nvSpPr>
        <p:spPr bwMode="auto">
          <a:xfrm>
            <a:off x="1763688" y="1763524"/>
            <a:ext cx="5832648" cy="369332"/>
          </a:xfrm>
          <a:prstGeom prst="rect">
            <a:avLst/>
          </a:prstGeom>
          <a:solidFill>
            <a:schemeClr val="bg1"/>
          </a:solidFill>
          <a:ln w="9525">
            <a:noFill/>
            <a:miter lim="800000"/>
            <a:headEnd/>
            <a:tailEnd/>
          </a:ln>
        </p:spPr>
        <p:txBody>
          <a:bodyPr wrap="square">
            <a:spAutoFit/>
          </a:bodyPr>
          <a:lstStyle/>
          <a:p>
            <a:pPr algn="ctr">
              <a:spcBef>
                <a:spcPct val="50000"/>
              </a:spcBef>
            </a:pPr>
            <a:r>
              <a:rPr lang="es-ES" b="1" u="sng" dirty="0" err="1" smtClean="0"/>
              <a:t>Cytosolic</a:t>
            </a:r>
            <a:r>
              <a:rPr lang="es-ES" b="1" u="sng" dirty="0" smtClean="0"/>
              <a:t> </a:t>
            </a:r>
            <a:r>
              <a:rPr lang="es-ES" b="1" u="sng" dirty="0" err="1" smtClean="0"/>
              <a:t>calcium</a:t>
            </a:r>
            <a:r>
              <a:rPr lang="es-ES" b="1" u="sng" dirty="0" smtClean="0"/>
              <a:t> </a:t>
            </a:r>
            <a:r>
              <a:rPr lang="es-ES" b="1" u="sng" dirty="0" err="1" smtClean="0"/>
              <a:t>influx</a:t>
            </a:r>
            <a:endParaRPr lang="es-ES" b="1" u="sng" dirty="0"/>
          </a:p>
        </p:txBody>
      </p:sp>
      <p:sp>
        <p:nvSpPr>
          <p:cNvPr id="15" name="14 CuadroTexto"/>
          <p:cNvSpPr txBox="1"/>
          <p:nvPr/>
        </p:nvSpPr>
        <p:spPr>
          <a:xfrm>
            <a:off x="789898" y="6487452"/>
            <a:ext cx="7992888" cy="253916"/>
          </a:xfrm>
          <a:prstGeom prst="rect">
            <a:avLst/>
          </a:prstGeom>
          <a:noFill/>
        </p:spPr>
        <p:txBody>
          <a:bodyPr wrap="square" rtlCol="0">
            <a:spAutoFit/>
          </a:bodyPr>
          <a:lstStyle/>
          <a:p>
            <a:r>
              <a:rPr lang="es-ES_tradnl" sz="1050" b="1" dirty="0" err="1" smtClean="0"/>
              <a:t>Different</a:t>
            </a:r>
            <a:r>
              <a:rPr lang="es-ES_tradnl" sz="1050" b="1" dirty="0" smtClean="0"/>
              <a:t> </a:t>
            </a:r>
            <a:r>
              <a:rPr lang="es-ES_tradnl" sz="1050" b="1" dirty="0" err="1" smtClean="0"/>
              <a:t>letters</a:t>
            </a:r>
            <a:r>
              <a:rPr lang="es-ES_tradnl" sz="1050" b="1" dirty="0" smtClean="0"/>
              <a:t> (a-e) </a:t>
            </a:r>
            <a:r>
              <a:rPr lang="es-ES_tradnl" sz="1050" b="1" dirty="0" err="1" smtClean="0"/>
              <a:t>indicate</a:t>
            </a:r>
            <a:r>
              <a:rPr lang="es-ES_tradnl" sz="1050" b="1" dirty="0" smtClean="0"/>
              <a:t> </a:t>
            </a:r>
            <a:r>
              <a:rPr lang="es-ES_tradnl" sz="1050" b="1" dirty="0" err="1" smtClean="0"/>
              <a:t>statistically</a:t>
            </a:r>
            <a:r>
              <a:rPr lang="es-ES_tradnl" sz="1050" b="1" dirty="0" smtClean="0"/>
              <a:t> </a:t>
            </a:r>
            <a:r>
              <a:rPr lang="es-ES_tradnl" sz="1050" b="1" dirty="0" err="1" smtClean="0"/>
              <a:t>significant</a:t>
            </a:r>
            <a:r>
              <a:rPr lang="es-ES_tradnl" sz="1050" b="1" dirty="0" smtClean="0"/>
              <a:t> </a:t>
            </a:r>
            <a:r>
              <a:rPr lang="es-ES_tradnl" sz="1050" b="1" dirty="0" err="1" smtClean="0"/>
              <a:t>diferences</a:t>
            </a:r>
            <a:r>
              <a:rPr lang="es-ES_tradnl" sz="1050" b="1" dirty="0" smtClean="0"/>
              <a:t> (p&lt;0.05) versus control </a:t>
            </a:r>
            <a:r>
              <a:rPr lang="es-ES_tradnl" sz="1050" b="1" dirty="0" err="1" smtClean="0"/>
              <a:t>using</a:t>
            </a:r>
            <a:r>
              <a:rPr lang="es-ES_tradnl" sz="1050" b="1" dirty="0" smtClean="0"/>
              <a:t> </a:t>
            </a:r>
            <a:r>
              <a:rPr lang="es-ES_tradnl" sz="1050" b="1" dirty="0" err="1" smtClean="0"/>
              <a:t>one-way</a:t>
            </a:r>
            <a:r>
              <a:rPr lang="es-ES_tradnl" sz="1050" b="1" dirty="0" smtClean="0"/>
              <a:t> ANOVA </a:t>
            </a:r>
            <a:r>
              <a:rPr lang="es-ES_tradnl" sz="1050" b="1" dirty="0" err="1" smtClean="0"/>
              <a:t>followed</a:t>
            </a:r>
            <a:r>
              <a:rPr lang="es-ES_tradnl" sz="1050" b="1" dirty="0" smtClean="0"/>
              <a:t> </a:t>
            </a:r>
            <a:r>
              <a:rPr lang="es-ES_tradnl" sz="1050" b="1" dirty="0" err="1" smtClean="0"/>
              <a:t>by</a:t>
            </a:r>
            <a:r>
              <a:rPr lang="es-ES_tradnl" sz="1050" b="1" dirty="0" smtClean="0"/>
              <a:t> LSD </a:t>
            </a:r>
            <a:r>
              <a:rPr lang="es-ES_tradnl" sz="1050" b="1" i="1" dirty="0" smtClean="0"/>
              <a:t>post-hoc</a:t>
            </a:r>
            <a:r>
              <a:rPr lang="es-ES_tradnl" sz="1050" b="1" dirty="0" smtClean="0"/>
              <a:t> test</a:t>
            </a:r>
            <a:endParaRPr lang="es-ES" sz="1050" b="1" dirty="0"/>
          </a:p>
        </p:txBody>
      </p:sp>
      <p:grpSp>
        <p:nvGrpSpPr>
          <p:cNvPr id="16" name="15 Grupo"/>
          <p:cNvGrpSpPr/>
          <p:nvPr/>
        </p:nvGrpSpPr>
        <p:grpSpPr>
          <a:xfrm>
            <a:off x="395536" y="1628800"/>
            <a:ext cx="8136904" cy="4752528"/>
            <a:chOff x="395536" y="548680"/>
            <a:chExt cx="8136904" cy="4752528"/>
          </a:xfrm>
        </p:grpSpPr>
        <p:grpSp>
          <p:nvGrpSpPr>
            <p:cNvPr id="17" name="5 Grupo"/>
            <p:cNvGrpSpPr/>
            <p:nvPr/>
          </p:nvGrpSpPr>
          <p:grpSpPr>
            <a:xfrm>
              <a:off x="395536" y="548680"/>
              <a:ext cx="8136904" cy="4752528"/>
              <a:chOff x="395536" y="548680"/>
              <a:chExt cx="8136904" cy="4752528"/>
            </a:xfrm>
          </p:grpSpPr>
          <p:graphicFrame>
            <p:nvGraphicFramePr>
              <p:cNvPr id="21" name="1 Gráfico"/>
              <p:cNvGraphicFramePr>
                <a:graphicFrameLocks/>
              </p:cNvGraphicFramePr>
              <p:nvPr>
                <p:extLst>
                  <p:ext uri="{D42A27DB-BD31-4B8C-83A1-F6EECF244321}">
                    <p14:modId xmlns:p14="http://schemas.microsoft.com/office/powerpoint/2010/main" val="929037622"/>
                  </p:ext>
                </p:extLst>
              </p:nvPr>
            </p:nvGraphicFramePr>
            <p:xfrm>
              <a:off x="395536" y="548680"/>
              <a:ext cx="8136904" cy="4752528"/>
            </p:xfrm>
            <a:graphic>
              <a:graphicData uri="http://schemas.openxmlformats.org/drawingml/2006/chart">
                <c:chart xmlns:c="http://schemas.openxmlformats.org/drawingml/2006/chart" xmlns:r="http://schemas.openxmlformats.org/officeDocument/2006/relationships" r:id="rId4"/>
              </a:graphicData>
            </a:graphic>
          </p:graphicFrame>
          <p:sp>
            <p:nvSpPr>
              <p:cNvPr id="22" name="21 CuadroTexto"/>
              <p:cNvSpPr txBox="1"/>
              <p:nvPr/>
            </p:nvSpPr>
            <p:spPr>
              <a:xfrm>
                <a:off x="2542488" y="3185938"/>
                <a:ext cx="499412" cy="307777"/>
              </a:xfrm>
              <a:prstGeom prst="rect">
                <a:avLst/>
              </a:prstGeom>
              <a:noFill/>
            </p:spPr>
            <p:txBody>
              <a:bodyPr wrap="square" rtlCol="0">
                <a:spAutoFit/>
              </a:bodyPr>
              <a:lstStyle/>
              <a:p>
                <a:pPr algn="ctr"/>
                <a:r>
                  <a:rPr lang="es-ES_tradnl" sz="1400" dirty="0" err="1" smtClean="0"/>
                  <a:t>bc</a:t>
                </a:r>
                <a:endParaRPr lang="es-ES" sz="1400" dirty="0"/>
              </a:p>
            </p:txBody>
          </p:sp>
          <p:sp>
            <p:nvSpPr>
              <p:cNvPr id="23" name="22 CuadroTexto"/>
              <p:cNvSpPr txBox="1"/>
              <p:nvPr/>
            </p:nvSpPr>
            <p:spPr>
              <a:xfrm>
                <a:off x="3560946" y="2873624"/>
                <a:ext cx="504056" cy="307777"/>
              </a:xfrm>
              <a:prstGeom prst="rect">
                <a:avLst/>
              </a:prstGeom>
              <a:noFill/>
            </p:spPr>
            <p:txBody>
              <a:bodyPr wrap="square" rtlCol="0">
                <a:spAutoFit/>
              </a:bodyPr>
              <a:lstStyle/>
              <a:p>
                <a:pPr algn="ctr"/>
                <a:r>
                  <a:rPr lang="es-ES_tradnl" sz="1400" dirty="0" err="1" smtClean="0"/>
                  <a:t>bc</a:t>
                </a:r>
                <a:endParaRPr lang="es-ES" sz="1400" dirty="0"/>
              </a:p>
            </p:txBody>
          </p:sp>
          <p:sp>
            <p:nvSpPr>
              <p:cNvPr id="24" name="23 CuadroTexto"/>
              <p:cNvSpPr txBox="1"/>
              <p:nvPr/>
            </p:nvSpPr>
            <p:spPr>
              <a:xfrm>
                <a:off x="5622140" y="2761212"/>
                <a:ext cx="474076" cy="307777"/>
              </a:xfrm>
              <a:prstGeom prst="rect">
                <a:avLst/>
              </a:prstGeom>
              <a:noFill/>
            </p:spPr>
            <p:txBody>
              <a:bodyPr wrap="square" rtlCol="0">
                <a:spAutoFit/>
              </a:bodyPr>
              <a:lstStyle/>
              <a:p>
                <a:pPr algn="ctr"/>
                <a:r>
                  <a:rPr lang="es-ES_tradnl" sz="1400" dirty="0" smtClean="0"/>
                  <a:t>cd</a:t>
                </a:r>
                <a:endParaRPr lang="es-ES" sz="1400" dirty="0"/>
              </a:p>
            </p:txBody>
          </p:sp>
          <p:sp>
            <p:nvSpPr>
              <p:cNvPr id="25" name="24 CuadroTexto"/>
              <p:cNvSpPr txBox="1"/>
              <p:nvPr/>
            </p:nvSpPr>
            <p:spPr>
              <a:xfrm>
                <a:off x="7695382" y="2528574"/>
                <a:ext cx="360040" cy="307777"/>
              </a:xfrm>
              <a:prstGeom prst="rect">
                <a:avLst/>
              </a:prstGeom>
              <a:noFill/>
            </p:spPr>
            <p:txBody>
              <a:bodyPr wrap="square" rtlCol="0">
                <a:spAutoFit/>
              </a:bodyPr>
              <a:lstStyle/>
              <a:p>
                <a:pPr algn="ctr"/>
                <a:r>
                  <a:rPr lang="es-ES_tradnl" sz="1400" dirty="0" smtClean="0"/>
                  <a:t>d</a:t>
                </a:r>
                <a:endParaRPr lang="es-ES" sz="1400" dirty="0"/>
              </a:p>
            </p:txBody>
          </p:sp>
          <p:sp>
            <p:nvSpPr>
              <p:cNvPr id="26" name="25 CuadroTexto"/>
              <p:cNvSpPr txBox="1"/>
              <p:nvPr/>
            </p:nvSpPr>
            <p:spPr>
              <a:xfrm>
                <a:off x="6705202" y="1223790"/>
                <a:ext cx="360040" cy="307777"/>
              </a:xfrm>
              <a:prstGeom prst="rect">
                <a:avLst/>
              </a:prstGeom>
              <a:noFill/>
            </p:spPr>
            <p:txBody>
              <a:bodyPr wrap="square" rtlCol="0">
                <a:spAutoFit/>
              </a:bodyPr>
              <a:lstStyle/>
              <a:p>
                <a:pPr algn="ctr"/>
                <a:r>
                  <a:rPr lang="es-ES_tradnl" sz="1400" dirty="0" smtClean="0"/>
                  <a:t>e</a:t>
                </a:r>
                <a:endParaRPr lang="es-ES" sz="1400" dirty="0"/>
              </a:p>
            </p:txBody>
          </p:sp>
        </p:grpSp>
        <p:sp>
          <p:nvSpPr>
            <p:cNvPr id="18" name="17 CuadroTexto"/>
            <p:cNvSpPr txBox="1"/>
            <p:nvPr/>
          </p:nvSpPr>
          <p:spPr>
            <a:xfrm>
              <a:off x="1589692" y="3583251"/>
              <a:ext cx="360040" cy="307777"/>
            </a:xfrm>
            <a:prstGeom prst="rect">
              <a:avLst/>
            </a:prstGeom>
            <a:noFill/>
          </p:spPr>
          <p:txBody>
            <a:bodyPr wrap="square" rtlCol="0">
              <a:spAutoFit/>
            </a:bodyPr>
            <a:lstStyle/>
            <a:p>
              <a:pPr algn="ctr"/>
              <a:r>
                <a:rPr lang="es-ES_tradnl" sz="1400" dirty="0" smtClean="0"/>
                <a:t>a</a:t>
              </a:r>
              <a:endParaRPr lang="es-ES" sz="1400" dirty="0"/>
            </a:p>
          </p:txBody>
        </p:sp>
        <p:sp>
          <p:nvSpPr>
            <p:cNvPr id="19" name="18 CuadroTexto"/>
            <p:cNvSpPr txBox="1"/>
            <p:nvPr/>
          </p:nvSpPr>
          <p:spPr>
            <a:xfrm>
              <a:off x="4572000" y="3278479"/>
              <a:ext cx="504056" cy="307777"/>
            </a:xfrm>
            <a:prstGeom prst="rect">
              <a:avLst/>
            </a:prstGeom>
            <a:noFill/>
          </p:spPr>
          <p:txBody>
            <a:bodyPr wrap="square" rtlCol="0">
              <a:spAutoFit/>
            </a:bodyPr>
            <a:lstStyle/>
            <a:p>
              <a:pPr algn="ctr"/>
              <a:r>
                <a:rPr lang="es-ES_tradnl" sz="1400" dirty="0" smtClean="0"/>
                <a:t>ab</a:t>
              </a:r>
              <a:endParaRPr lang="es-ES" sz="1400" dirty="0"/>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RESULTS</a:t>
            </a:r>
            <a:endParaRPr lang="es-ES" sz="2800" b="1" dirty="0">
              <a:solidFill>
                <a:srgbClr val="0070C0"/>
              </a:solidFill>
              <a:latin typeface="Trebuchet MS" pitchFamily="34" charset="0"/>
            </a:endParaRPr>
          </a:p>
        </p:txBody>
      </p:sp>
      <p:sp>
        <p:nvSpPr>
          <p:cNvPr id="20" name="19 CuadroTexto"/>
          <p:cNvSpPr txBox="1"/>
          <p:nvPr/>
        </p:nvSpPr>
        <p:spPr>
          <a:xfrm>
            <a:off x="1175749" y="908720"/>
            <a:ext cx="6552728" cy="369332"/>
          </a:xfrm>
          <a:prstGeom prst="rect">
            <a:avLst/>
          </a:prstGeom>
          <a:noFill/>
        </p:spPr>
        <p:txBody>
          <a:bodyPr wrap="square" rtlCol="0">
            <a:spAutoFit/>
          </a:bodyPr>
          <a:lstStyle/>
          <a:p>
            <a:pPr algn="ctr"/>
            <a:r>
              <a:rPr lang="es-ES" b="1" dirty="0" smtClean="0">
                <a:solidFill>
                  <a:srgbClr val="0070C0"/>
                </a:solidFill>
              </a:rPr>
              <a:t>C) Ca</a:t>
            </a:r>
            <a:r>
              <a:rPr lang="es-ES" b="1" baseline="30000" dirty="0" smtClean="0">
                <a:solidFill>
                  <a:srgbClr val="0070C0"/>
                </a:solidFill>
              </a:rPr>
              <a:t>2+ </a:t>
            </a:r>
            <a:r>
              <a:rPr lang="es-ES" b="1" dirty="0" smtClean="0">
                <a:solidFill>
                  <a:srgbClr val="0070C0"/>
                </a:solidFill>
              </a:rPr>
              <a:t>AND RELATED SIGNALLING PATHWAYS</a:t>
            </a:r>
            <a:endParaRPr lang="es-ES" b="1" baseline="30000" dirty="0">
              <a:solidFill>
                <a:srgbClr val="0070C0"/>
              </a:solidFill>
            </a:endParaRPr>
          </a:p>
        </p:txBody>
      </p:sp>
      <p:pic>
        <p:nvPicPr>
          <p:cNvPr id="5" name="Picture 2" descr="http://upload.wikimedia.org/wikipedia/commons/d/df/Western_blot_wet_transfer_system_Criterion-02.jpg"/>
          <p:cNvPicPr>
            <a:picLocks noChangeAspect="1" noChangeArrowheads="1"/>
          </p:cNvPicPr>
          <p:nvPr/>
        </p:nvPicPr>
        <p:blipFill>
          <a:blip r:embed="rId3" cstate="print"/>
          <a:srcRect/>
          <a:stretch>
            <a:fillRect/>
          </a:stretch>
        </p:blipFill>
        <p:spPr bwMode="auto">
          <a:xfrm>
            <a:off x="7374290" y="65890"/>
            <a:ext cx="1590198" cy="1125788"/>
          </a:xfrm>
          <a:prstGeom prst="rect">
            <a:avLst/>
          </a:prstGeom>
          <a:noFill/>
        </p:spPr>
      </p:pic>
      <p:grpSp>
        <p:nvGrpSpPr>
          <p:cNvPr id="6" name="24 Grupo"/>
          <p:cNvGrpSpPr/>
          <p:nvPr/>
        </p:nvGrpSpPr>
        <p:grpSpPr>
          <a:xfrm>
            <a:off x="106004" y="3555570"/>
            <a:ext cx="8909226" cy="1961662"/>
            <a:chOff x="-160769" y="2187418"/>
            <a:chExt cx="8909226" cy="1961662"/>
          </a:xfrm>
        </p:grpSpPr>
        <p:grpSp>
          <p:nvGrpSpPr>
            <p:cNvPr id="7" name="14 Grupo"/>
            <p:cNvGrpSpPr/>
            <p:nvPr/>
          </p:nvGrpSpPr>
          <p:grpSpPr>
            <a:xfrm>
              <a:off x="-160769" y="2380814"/>
              <a:ext cx="5087299" cy="1342138"/>
              <a:chOff x="-160769" y="2380814"/>
              <a:chExt cx="5087299" cy="1342138"/>
            </a:xfrm>
          </p:grpSpPr>
          <p:sp>
            <p:nvSpPr>
              <p:cNvPr id="17" name="5 CuadroTexto"/>
              <p:cNvSpPr txBox="1"/>
              <p:nvPr/>
            </p:nvSpPr>
            <p:spPr>
              <a:xfrm>
                <a:off x="858649" y="2499878"/>
                <a:ext cx="750905" cy="246220"/>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000" b="1" i="0" u="none" strike="noStrike" kern="1200" cap="none" spc="0" baseline="0">
                    <a:solidFill>
                      <a:srgbClr val="000000"/>
                    </a:solidFill>
                    <a:uFillTx/>
                    <a:latin typeface="Calibri"/>
                    <a:ea typeface=""/>
                    <a:cs typeface=""/>
                  </a:rPr>
                  <a:t>Control</a:t>
                </a:r>
              </a:p>
            </p:txBody>
          </p:sp>
          <p:sp>
            <p:nvSpPr>
              <p:cNvPr id="18" name="6 CuadroTexto"/>
              <p:cNvSpPr txBox="1"/>
              <p:nvPr/>
            </p:nvSpPr>
            <p:spPr>
              <a:xfrm>
                <a:off x="2816507" y="2394466"/>
                <a:ext cx="1003380" cy="400114"/>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000" b="1" i="0" u="none" strike="noStrike" kern="1200" cap="none" spc="0" baseline="0">
                    <a:solidFill>
                      <a:srgbClr val="000000"/>
                    </a:solidFill>
                    <a:uFillTx/>
                    <a:latin typeface="Calibri"/>
                    <a:ea typeface=""/>
                    <a:cs typeface=""/>
                  </a:rPr>
                  <a:t>Stig</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000" b="1" i="0" u="none" strike="noStrike" kern="1200" cap="none" spc="0" baseline="0">
                    <a:solidFill>
                      <a:srgbClr val="000000"/>
                    </a:solidFill>
                    <a:uFillTx/>
                    <a:latin typeface="Calibri"/>
                    <a:ea typeface=""/>
                    <a:cs typeface=""/>
                  </a:rPr>
                  <a:t>(0.25 µM)</a:t>
                </a:r>
              </a:p>
            </p:txBody>
          </p:sp>
          <p:sp>
            <p:nvSpPr>
              <p:cNvPr id="19" name="7 CuadroTexto"/>
              <p:cNvSpPr txBox="1"/>
              <p:nvPr/>
            </p:nvSpPr>
            <p:spPr>
              <a:xfrm>
                <a:off x="3594954" y="2521055"/>
                <a:ext cx="629884" cy="246220"/>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000" b="1" i="0" u="none" strike="noStrike" kern="1200" cap="none" spc="0" baseline="0">
                    <a:solidFill>
                      <a:srgbClr val="000000"/>
                    </a:solidFill>
                    <a:uFillTx/>
                    <a:latin typeface="Calibri"/>
                    <a:ea typeface=""/>
                    <a:cs typeface=""/>
                  </a:rPr>
                  <a:t>PS mix</a:t>
                </a:r>
              </a:p>
            </p:txBody>
          </p:sp>
          <p:sp>
            <p:nvSpPr>
              <p:cNvPr id="21" name="8 CuadroTexto"/>
              <p:cNvSpPr txBox="1"/>
              <p:nvPr/>
            </p:nvSpPr>
            <p:spPr>
              <a:xfrm>
                <a:off x="4030766" y="2452823"/>
                <a:ext cx="895764" cy="400114"/>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1000" b="1" i="0" u="none" strike="noStrike" kern="1200" cap="none" spc="0" baseline="0">
                    <a:solidFill>
                      <a:srgbClr val="000000"/>
                    </a:solidFill>
                    <a:uFillTx/>
                    <a:latin typeface="Calibri"/>
                    <a:ea typeface=""/>
                    <a:cs typeface=""/>
                  </a:rPr>
                  <a:t>β</a:t>
                </a:r>
                <a:r>
                  <a:rPr lang="es-ES" sz="1000" b="1" i="0" u="none" strike="noStrike" kern="1200" cap="none" spc="0" baseline="0">
                    <a:solidFill>
                      <a:srgbClr val="000000"/>
                    </a:solidFill>
                    <a:uFillTx/>
                    <a:latin typeface="Calibri"/>
                    <a:ea typeface=""/>
                    <a:cs typeface=""/>
                  </a:rPr>
                  <a:t>-CX + PS mix</a:t>
                </a:r>
              </a:p>
            </p:txBody>
          </p:sp>
          <p:sp>
            <p:nvSpPr>
              <p:cNvPr id="22" name="9 CuadroTexto"/>
              <p:cNvSpPr txBox="1"/>
              <p:nvPr/>
            </p:nvSpPr>
            <p:spPr>
              <a:xfrm>
                <a:off x="2288926" y="2394466"/>
                <a:ext cx="1003380" cy="400114"/>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000" b="1" i="0" u="none" strike="noStrike" kern="1200" cap="none" spc="0" baseline="0">
                    <a:solidFill>
                      <a:srgbClr val="000000"/>
                    </a:solidFill>
                    <a:uFillTx/>
                    <a:latin typeface="Calibri"/>
                    <a:ea typeface=""/>
                    <a:cs typeface=""/>
                  </a:rPr>
                  <a:t>Camp</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000" b="1" i="0" u="none" strike="noStrike" kern="1200" cap="none" spc="0" baseline="0">
                    <a:solidFill>
                      <a:srgbClr val="000000"/>
                    </a:solidFill>
                    <a:uFillTx/>
                    <a:latin typeface="Calibri"/>
                    <a:ea typeface=""/>
                    <a:cs typeface=""/>
                  </a:rPr>
                  <a:t>(1 µM)</a:t>
                </a:r>
              </a:p>
            </p:txBody>
          </p:sp>
          <p:sp>
            <p:nvSpPr>
              <p:cNvPr id="23" name="10 CuadroTexto"/>
              <p:cNvSpPr txBox="1"/>
              <p:nvPr/>
            </p:nvSpPr>
            <p:spPr>
              <a:xfrm>
                <a:off x="1266526" y="2384947"/>
                <a:ext cx="1003380" cy="400114"/>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1000" b="1" i="0" u="none" strike="noStrike" kern="1200" cap="none" spc="0" baseline="0">
                    <a:solidFill>
                      <a:srgbClr val="000000"/>
                    </a:solidFill>
                    <a:uFillTx/>
                    <a:latin typeface="Calibri"/>
                    <a:ea typeface=""/>
                    <a:cs typeface=""/>
                  </a:rPr>
                  <a:t>β</a:t>
                </a:r>
                <a:r>
                  <a:rPr lang="es-ES" sz="1000" b="1" i="0" u="none" strike="noStrike" kern="1200" cap="none" spc="0" baseline="0">
                    <a:solidFill>
                      <a:srgbClr val="000000"/>
                    </a:solidFill>
                    <a:uFillTx/>
                    <a:latin typeface="Calibri"/>
                    <a:ea typeface=""/>
                    <a:cs typeface=""/>
                  </a:rPr>
                  <a:t>-CX</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000" b="1" i="0" u="none" strike="noStrike" kern="1200" cap="none" spc="0" baseline="0">
                    <a:solidFill>
                      <a:srgbClr val="000000"/>
                    </a:solidFill>
                    <a:uFillTx/>
                    <a:latin typeface="Calibri"/>
                    <a:ea typeface=""/>
                    <a:cs typeface=""/>
                  </a:rPr>
                  <a:t>(3 µM)</a:t>
                </a:r>
              </a:p>
            </p:txBody>
          </p:sp>
          <p:sp>
            <p:nvSpPr>
              <p:cNvPr id="24" name="11 CuadroTexto"/>
              <p:cNvSpPr txBox="1"/>
              <p:nvPr/>
            </p:nvSpPr>
            <p:spPr>
              <a:xfrm>
                <a:off x="1781104" y="2380814"/>
                <a:ext cx="1003380" cy="400114"/>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l-GR" sz="1000" b="1" i="0" u="none" strike="noStrike" kern="1200" cap="none" spc="0" baseline="0" dirty="0">
                    <a:solidFill>
                      <a:srgbClr val="000000"/>
                    </a:solidFill>
                    <a:uFillTx/>
                    <a:latin typeface="Calibri"/>
                    <a:ea typeface=""/>
                    <a:cs typeface=""/>
                  </a:rPr>
                  <a:t>β</a:t>
                </a:r>
                <a:r>
                  <a:rPr lang="es-ES" sz="1000" b="1" i="0" u="none" strike="noStrike" kern="1200" cap="none" spc="0" baseline="0" dirty="0">
                    <a:solidFill>
                      <a:srgbClr val="000000"/>
                    </a:solidFill>
                    <a:uFillTx/>
                    <a:latin typeface="Calibri"/>
                    <a:ea typeface=""/>
                    <a:cs typeface=""/>
                  </a:rPr>
                  <a:t>-</a:t>
                </a:r>
                <a:r>
                  <a:rPr lang="es-ES" sz="1000" b="1" i="0" u="none" strike="noStrike" kern="1200" cap="none" spc="0" baseline="0" dirty="0" err="1">
                    <a:solidFill>
                      <a:srgbClr val="000000"/>
                    </a:solidFill>
                    <a:uFillTx/>
                    <a:latin typeface="Calibri"/>
                    <a:ea typeface=""/>
                    <a:cs typeface=""/>
                  </a:rPr>
                  <a:t>sit</a:t>
                </a:r>
                <a:endParaRPr lang="es-ES" sz="1000" b="1" i="0" u="none" strike="noStrike" kern="1200" cap="none" spc="0" baseline="0" dirty="0">
                  <a:solidFill>
                    <a:srgbClr val="000000"/>
                  </a:solidFill>
                  <a:uFillTx/>
                  <a:latin typeface="Calibri"/>
                  <a:ea typeface=""/>
                  <a:cs typeface=""/>
                </a:endParaRP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000" b="1" i="0" u="none" strike="noStrike" kern="1200" cap="none" spc="0" baseline="0" dirty="0">
                    <a:solidFill>
                      <a:srgbClr val="000000"/>
                    </a:solidFill>
                    <a:uFillTx/>
                    <a:latin typeface="Calibri"/>
                    <a:ea typeface=""/>
                    <a:cs typeface=""/>
                  </a:rPr>
                  <a:t>(12 µM)</a:t>
                </a:r>
              </a:p>
            </p:txBody>
          </p:sp>
          <p:sp>
            <p:nvSpPr>
              <p:cNvPr id="25" name="12 CuadroTexto"/>
              <p:cNvSpPr txBox="1"/>
              <p:nvPr/>
            </p:nvSpPr>
            <p:spPr>
              <a:xfrm>
                <a:off x="-160769" y="2804455"/>
                <a:ext cx="1530394" cy="400114"/>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000" b="1" i="0" u="none" strike="noStrike" kern="1200" cap="none" spc="0" baseline="0">
                    <a:solidFill>
                      <a:srgbClr val="000000"/>
                    </a:solidFill>
                    <a:uFillTx/>
                    <a:latin typeface="Calibri"/>
                    <a:ea typeface=""/>
                    <a:cs typeface=""/>
                  </a:rPr>
                  <a:t>p-BAD</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000" b="1" i="0" u="none" strike="noStrike" kern="1200" cap="none" spc="0" baseline="0">
                    <a:solidFill>
                      <a:srgbClr val="000000"/>
                    </a:solidFill>
                    <a:uFillTx/>
                    <a:latin typeface="Calibri"/>
                    <a:ea typeface=""/>
                    <a:cs typeface=""/>
                  </a:rPr>
                  <a:t>(Ser 136)</a:t>
                </a:r>
              </a:p>
            </p:txBody>
          </p:sp>
          <p:pic>
            <p:nvPicPr>
              <p:cNvPr id="26" name="Immagine 12"/>
              <p:cNvPicPr>
                <a:picLocks noChangeAspect="1"/>
              </p:cNvPicPr>
              <p:nvPr/>
            </p:nvPicPr>
            <p:blipFill>
              <a:blip r:embed="rId4" cstate="print"/>
              <a:srcRect/>
              <a:stretch>
                <a:fillRect/>
              </a:stretch>
            </p:blipFill>
            <p:spPr>
              <a:xfrm>
                <a:off x="899595" y="3329184"/>
                <a:ext cx="3888431" cy="393768"/>
              </a:xfrm>
              <a:prstGeom prst="rect">
                <a:avLst/>
              </a:prstGeom>
              <a:noFill/>
              <a:ln>
                <a:noFill/>
              </a:ln>
            </p:spPr>
          </p:pic>
          <p:sp>
            <p:nvSpPr>
              <p:cNvPr id="27" name="12 CuadroTexto"/>
              <p:cNvSpPr txBox="1"/>
              <p:nvPr/>
            </p:nvSpPr>
            <p:spPr>
              <a:xfrm>
                <a:off x="-106984" y="3312276"/>
                <a:ext cx="1530394" cy="246220"/>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000" b="1" i="0" u="none" strike="noStrike" kern="1200" cap="none" spc="0" baseline="0">
                    <a:solidFill>
                      <a:srgbClr val="000000"/>
                    </a:solidFill>
                    <a:uFillTx/>
                    <a:latin typeface="Calibri"/>
                    <a:ea typeface=""/>
                    <a:cs typeface=""/>
                  </a:rPr>
                  <a:t>Actin</a:t>
                </a:r>
              </a:p>
            </p:txBody>
          </p:sp>
          <p:pic>
            <p:nvPicPr>
              <p:cNvPr id="28" name="Picture 3" descr="C:\Documents and Settings\TARZAN\Desktop\ANTONIO SPAGNA\Copia di western 14 05 14\g5.jpg"/>
              <p:cNvPicPr>
                <a:picLocks noChangeAspect="1"/>
              </p:cNvPicPr>
              <p:nvPr/>
            </p:nvPicPr>
            <p:blipFill>
              <a:blip r:embed="rId5" cstate="print"/>
              <a:srcRect/>
              <a:stretch>
                <a:fillRect/>
              </a:stretch>
            </p:blipFill>
            <p:spPr>
              <a:xfrm>
                <a:off x="899595" y="2819204"/>
                <a:ext cx="3888431" cy="393768"/>
              </a:xfrm>
              <a:prstGeom prst="rect">
                <a:avLst/>
              </a:prstGeom>
              <a:noFill/>
              <a:ln>
                <a:noFill/>
              </a:ln>
            </p:spPr>
          </p:pic>
        </p:grpSp>
        <p:grpSp>
          <p:nvGrpSpPr>
            <p:cNvPr id="8" name="23 Grupo"/>
            <p:cNvGrpSpPr/>
            <p:nvPr/>
          </p:nvGrpSpPr>
          <p:grpSpPr>
            <a:xfrm>
              <a:off x="5004044" y="2187418"/>
              <a:ext cx="3744413" cy="1961662"/>
              <a:chOff x="5004044" y="2187418"/>
              <a:chExt cx="3744413" cy="1961662"/>
            </a:xfrm>
          </p:grpSpPr>
          <p:graphicFrame>
            <p:nvGraphicFramePr>
              <p:cNvPr id="9" name="Grafico 2"/>
              <p:cNvGraphicFramePr/>
              <p:nvPr/>
            </p:nvGraphicFramePr>
            <p:xfrm>
              <a:off x="5004044" y="2187418"/>
              <a:ext cx="3744413" cy="1961662"/>
            </p:xfrm>
            <a:graphic>
              <a:graphicData uri="http://schemas.openxmlformats.org/drawingml/2006/chart">
                <c:chart xmlns:c="http://schemas.openxmlformats.org/drawingml/2006/chart" xmlns:r="http://schemas.openxmlformats.org/officeDocument/2006/relationships" r:id="rId6"/>
              </a:graphicData>
            </a:graphic>
          </p:graphicFrame>
          <p:sp>
            <p:nvSpPr>
              <p:cNvPr id="10" name="9 CuadroTexto"/>
              <p:cNvSpPr txBox="1"/>
              <p:nvPr/>
            </p:nvSpPr>
            <p:spPr>
              <a:xfrm>
                <a:off x="6238814" y="2389564"/>
                <a:ext cx="216027" cy="215441"/>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800" b="0" i="0" u="none" strike="noStrike" kern="1200" cap="none" spc="0" baseline="0">
                    <a:solidFill>
                      <a:srgbClr val="000000"/>
                    </a:solidFill>
                    <a:uFillTx/>
                    <a:latin typeface="Calibri"/>
                    <a:ea typeface=""/>
                    <a:cs typeface=""/>
                  </a:rPr>
                  <a:t>a</a:t>
                </a:r>
              </a:p>
            </p:txBody>
          </p:sp>
          <p:sp>
            <p:nvSpPr>
              <p:cNvPr id="11" name="10 CuadroTexto"/>
              <p:cNvSpPr txBox="1"/>
              <p:nvPr/>
            </p:nvSpPr>
            <p:spPr>
              <a:xfrm>
                <a:off x="6488838" y="2743382"/>
                <a:ext cx="216027" cy="215441"/>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800" b="0" i="0" u="none" strike="noStrike" kern="1200" cap="none" spc="0" baseline="0">
                    <a:solidFill>
                      <a:srgbClr val="000000"/>
                    </a:solidFill>
                    <a:uFillTx/>
                    <a:latin typeface="Calibri"/>
                    <a:ea typeface=""/>
                    <a:cs typeface=""/>
                  </a:rPr>
                  <a:t>b</a:t>
                </a:r>
              </a:p>
            </p:txBody>
          </p:sp>
          <p:sp>
            <p:nvSpPr>
              <p:cNvPr id="12" name="11 CuadroTexto"/>
              <p:cNvSpPr txBox="1"/>
              <p:nvPr/>
            </p:nvSpPr>
            <p:spPr>
              <a:xfrm>
                <a:off x="6734025" y="2791562"/>
                <a:ext cx="216027" cy="215441"/>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800" b="0" i="0" u="none" strike="noStrike" kern="1200" cap="none" spc="0" baseline="0">
                    <a:solidFill>
                      <a:srgbClr val="000000"/>
                    </a:solidFill>
                    <a:uFillTx/>
                    <a:latin typeface="Calibri"/>
                    <a:ea typeface=""/>
                    <a:cs typeface=""/>
                  </a:rPr>
                  <a:t>c</a:t>
                </a:r>
              </a:p>
            </p:txBody>
          </p:sp>
          <p:sp>
            <p:nvSpPr>
              <p:cNvPr id="13" name="12 CuadroTexto"/>
              <p:cNvSpPr txBox="1"/>
              <p:nvPr/>
            </p:nvSpPr>
            <p:spPr>
              <a:xfrm>
                <a:off x="6981041" y="2799828"/>
                <a:ext cx="216027" cy="215441"/>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800" b="0" i="0" u="none" strike="noStrike" kern="1200" cap="none" spc="0" baseline="0">
                    <a:solidFill>
                      <a:srgbClr val="000000"/>
                    </a:solidFill>
                    <a:uFillTx/>
                    <a:latin typeface="Calibri"/>
                    <a:ea typeface=""/>
                    <a:cs typeface=""/>
                  </a:rPr>
                  <a:t>c</a:t>
                </a:r>
              </a:p>
            </p:txBody>
          </p:sp>
          <p:sp>
            <p:nvSpPr>
              <p:cNvPr id="14" name="13 CuadroTexto"/>
              <p:cNvSpPr txBox="1"/>
              <p:nvPr/>
            </p:nvSpPr>
            <p:spPr>
              <a:xfrm>
                <a:off x="7238719" y="2677600"/>
                <a:ext cx="216027" cy="215441"/>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800" b="0" i="0" u="none" strike="noStrike" kern="1200" cap="none" spc="0" baseline="0">
                    <a:solidFill>
                      <a:srgbClr val="000000"/>
                    </a:solidFill>
                    <a:uFillTx/>
                    <a:latin typeface="Calibri"/>
                    <a:ea typeface=""/>
                    <a:cs typeface=""/>
                  </a:rPr>
                  <a:t>d</a:t>
                </a:r>
              </a:p>
            </p:txBody>
          </p:sp>
          <p:sp>
            <p:nvSpPr>
              <p:cNvPr id="15" name="14 CuadroTexto"/>
              <p:cNvSpPr txBox="1"/>
              <p:nvPr/>
            </p:nvSpPr>
            <p:spPr>
              <a:xfrm>
                <a:off x="7420420" y="2781577"/>
                <a:ext cx="340879" cy="215441"/>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800" b="0" i="0" u="none" strike="noStrike" kern="1200" cap="none" spc="0" baseline="0">
                    <a:solidFill>
                      <a:srgbClr val="000000"/>
                    </a:solidFill>
                    <a:uFillTx/>
                    <a:latin typeface="Calibri"/>
                    <a:ea typeface=""/>
                    <a:cs typeface=""/>
                  </a:rPr>
                  <a:t>bc</a:t>
                </a:r>
              </a:p>
            </p:txBody>
          </p:sp>
          <p:sp>
            <p:nvSpPr>
              <p:cNvPr id="16" name="15 CuadroTexto"/>
              <p:cNvSpPr txBox="1"/>
              <p:nvPr/>
            </p:nvSpPr>
            <p:spPr>
              <a:xfrm>
                <a:off x="7740350" y="2666637"/>
                <a:ext cx="216027" cy="215441"/>
              </a:xfrm>
              <a:prstGeom prst="rect">
                <a:avLst/>
              </a:prstGeom>
              <a:noFill/>
              <a:ln>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800" b="0" i="0" u="none" strike="noStrike" kern="1200" cap="none" spc="0" baseline="0">
                    <a:solidFill>
                      <a:srgbClr val="000000"/>
                    </a:solidFill>
                    <a:uFillTx/>
                    <a:latin typeface="Calibri"/>
                    <a:ea typeface=""/>
                    <a:cs typeface=""/>
                  </a:rPr>
                  <a:t>d</a:t>
                </a:r>
              </a:p>
            </p:txBody>
          </p:sp>
        </p:grpSp>
      </p:grpSp>
      <p:sp>
        <p:nvSpPr>
          <p:cNvPr id="29" name="Text Box 18"/>
          <p:cNvSpPr txBox="1">
            <a:spLocks noChangeArrowheads="1"/>
          </p:cNvSpPr>
          <p:nvPr/>
        </p:nvSpPr>
        <p:spPr bwMode="auto">
          <a:xfrm>
            <a:off x="1763688" y="2132856"/>
            <a:ext cx="5832648" cy="369332"/>
          </a:xfrm>
          <a:prstGeom prst="rect">
            <a:avLst/>
          </a:prstGeom>
          <a:solidFill>
            <a:schemeClr val="bg1"/>
          </a:solidFill>
          <a:ln w="9525">
            <a:noFill/>
            <a:miter lim="800000"/>
            <a:headEnd/>
            <a:tailEnd/>
          </a:ln>
        </p:spPr>
        <p:txBody>
          <a:bodyPr wrap="square">
            <a:spAutoFit/>
          </a:bodyPr>
          <a:lstStyle/>
          <a:p>
            <a:pPr algn="ctr">
              <a:spcBef>
                <a:spcPct val="50000"/>
              </a:spcBef>
            </a:pPr>
            <a:r>
              <a:rPr lang="es-ES" b="1" u="sng" dirty="0" smtClean="0"/>
              <a:t>Pro-</a:t>
            </a:r>
            <a:r>
              <a:rPr lang="es-ES" b="1" u="sng" dirty="0" err="1" smtClean="0"/>
              <a:t>apoptotic</a:t>
            </a:r>
            <a:r>
              <a:rPr lang="es-ES" b="1" u="sng" dirty="0" smtClean="0"/>
              <a:t> BAD </a:t>
            </a:r>
            <a:r>
              <a:rPr lang="es-ES" b="1" u="sng" dirty="0" err="1" smtClean="0"/>
              <a:t>dephosphorilation</a:t>
            </a:r>
            <a:endParaRPr lang="es-ES" b="1" u="sng"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l="5840" t="4170" r="6558" b="5476"/>
          <a:stretch>
            <a:fillRect/>
          </a:stretch>
        </p:blipFill>
        <p:spPr bwMode="auto">
          <a:xfrm>
            <a:off x="1259632" y="1700808"/>
            <a:ext cx="6480720" cy="4680520"/>
          </a:xfrm>
          <a:prstGeom prst="rect">
            <a:avLst/>
          </a:prstGeom>
          <a:noFill/>
          <a:ln w="9525">
            <a:solidFill>
              <a:srgbClr val="00B0F0"/>
            </a:solidFill>
            <a:miter lim="800000"/>
            <a:headEnd/>
            <a:tailEnd/>
          </a:ln>
        </p:spPr>
      </p:pic>
      <p:sp>
        <p:nvSpPr>
          <p:cNvPr id="5" name="4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RESULTS</a:t>
            </a:r>
            <a:endParaRPr lang="es-ES" sz="2800" b="1" dirty="0">
              <a:solidFill>
                <a:srgbClr val="0070C0"/>
              </a:solidFill>
              <a:latin typeface="Trebuchet MS" pitchFamily="34" charset="0"/>
            </a:endParaRPr>
          </a:p>
        </p:txBody>
      </p:sp>
      <p:sp>
        <p:nvSpPr>
          <p:cNvPr id="6" name="5 CuadroTexto"/>
          <p:cNvSpPr txBox="1"/>
          <p:nvPr/>
        </p:nvSpPr>
        <p:spPr>
          <a:xfrm>
            <a:off x="1691680" y="6525344"/>
            <a:ext cx="5760640" cy="307777"/>
          </a:xfrm>
          <a:prstGeom prst="rect">
            <a:avLst/>
          </a:prstGeom>
          <a:noFill/>
        </p:spPr>
        <p:txBody>
          <a:bodyPr wrap="square" rtlCol="0">
            <a:spAutoFit/>
          </a:bodyPr>
          <a:lstStyle/>
          <a:p>
            <a:pPr algn="ctr"/>
            <a:r>
              <a:rPr lang="es-ES" sz="1400" b="1" dirty="0" err="1" smtClean="0"/>
              <a:t>Adapted</a:t>
            </a:r>
            <a:r>
              <a:rPr lang="es-ES" sz="1400" b="1" dirty="0" smtClean="0"/>
              <a:t> </a:t>
            </a:r>
            <a:r>
              <a:rPr lang="es-ES" sz="1400" b="1" dirty="0" err="1" smtClean="0"/>
              <a:t>from</a:t>
            </a:r>
            <a:r>
              <a:rPr lang="es-ES" sz="1400" b="1" dirty="0" smtClean="0"/>
              <a:t> </a:t>
            </a:r>
            <a:r>
              <a:rPr lang="es-ES" sz="1400" b="1" dirty="0" err="1" smtClean="0"/>
              <a:t>Vejux</a:t>
            </a:r>
            <a:r>
              <a:rPr lang="es-ES" sz="1400" b="1" dirty="0" smtClean="0"/>
              <a:t> et al., </a:t>
            </a:r>
            <a:r>
              <a:rPr lang="es-ES" sz="1400" b="1" i="1" dirty="0" err="1" smtClean="0"/>
              <a:t>Braz</a:t>
            </a:r>
            <a:r>
              <a:rPr lang="es-ES" sz="1400" b="1" i="1" dirty="0" smtClean="0"/>
              <a:t>. J. </a:t>
            </a:r>
            <a:r>
              <a:rPr lang="es-ES" sz="1400" b="1" i="1" dirty="0" err="1" smtClean="0"/>
              <a:t>Med</a:t>
            </a:r>
            <a:r>
              <a:rPr lang="es-ES" sz="1400" b="1" i="1" dirty="0" smtClean="0"/>
              <a:t>. </a:t>
            </a:r>
            <a:r>
              <a:rPr lang="es-ES" sz="1400" b="1" i="1" dirty="0" err="1" smtClean="0"/>
              <a:t>Biol</a:t>
            </a:r>
            <a:r>
              <a:rPr lang="es-ES" sz="1400" b="1" i="1" dirty="0" smtClean="0"/>
              <a:t>. Res.</a:t>
            </a:r>
            <a:r>
              <a:rPr lang="es-ES" sz="1400" b="1" dirty="0" smtClean="0"/>
              <a:t> (2008) 41, 545-556</a:t>
            </a:r>
            <a:endParaRPr lang="es-ES" sz="1400" b="1" dirty="0"/>
          </a:p>
        </p:txBody>
      </p:sp>
      <p:sp>
        <p:nvSpPr>
          <p:cNvPr id="7" name="6 Rectángulo"/>
          <p:cNvSpPr/>
          <p:nvPr/>
        </p:nvSpPr>
        <p:spPr>
          <a:xfrm>
            <a:off x="1547664" y="4256948"/>
            <a:ext cx="1368152" cy="1944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Rectángulo"/>
          <p:cNvSpPr/>
          <p:nvPr/>
        </p:nvSpPr>
        <p:spPr>
          <a:xfrm>
            <a:off x="4932040" y="2996664"/>
            <a:ext cx="2664296" cy="4323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Rectángulo"/>
          <p:cNvSpPr/>
          <p:nvPr/>
        </p:nvSpPr>
        <p:spPr>
          <a:xfrm>
            <a:off x="4949970" y="2951838"/>
            <a:ext cx="792088" cy="152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Rectángulo"/>
          <p:cNvSpPr/>
          <p:nvPr/>
        </p:nvSpPr>
        <p:spPr>
          <a:xfrm>
            <a:off x="6372200" y="2996952"/>
            <a:ext cx="792088" cy="152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10 Rectángulo"/>
          <p:cNvSpPr/>
          <p:nvPr/>
        </p:nvSpPr>
        <p:spPr>
          <a:xfrm>
            <a:off x="6084168" y="3356992"/>
            <a:ext cx="1368152" cy="152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12 Rectángulo"/>
          <p:cNvSpPr/>
          <p:nvPr/>
        </p:nvSpPr>
        <p:spPr>
          <a:xfrm>
            <a:off x="2915816" y="1727703"/>
            <a:ext cx="2016224" cy="4858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CuadroTexto"/>
          <p:cNvSpPr txBox="1"/>
          <p:nvPr/>
        </p:nvSpPr>
        <p:spPr>
          <a:xfrm>
            <a:off x="2429690" y="1719026"/>
            <a:ext cx="3024336" cy="461665"/>
          </a:xfrm>
          <a:prstGeom prst="rect">
            <a:avLst/>
          </a:prstGeom>
          <a:solidFill>
            <a:schemeClr val="accent4">
              <a:lumMod val="40000"/>
              <a:lumOff val="60000"/>
            </a:schemeClr>
          </a:solidFill>
          <a:ln>
            <a:solidFill>
              <a:srgbClr val="0070C0"/>
            </a:solidFill>
          </a:ln>
        </p:spPr>
        <p:txBody>
          <a:bodyPr wrap="square" rtlCol="0">
            <a:spAutoFit/>
          </a:bodyPr>
          <a:lstStyle/>
          <a:p>
            <a:pPr algn="ctr"/>
            <a:r>
              <a:rPr lang="el-GR" sz="1200" b="1" dirty="0" smtClean="0">
                <a:latin typeface="Trebuchet MS" pitchFamily="34" charset="0"/>
              </a:rPr>
              <a:t>β</a:t>
            </a:r>
            <a:r>
              <a:rPr lang="es-ES" sz="1200" b="1" dirty="0" smtClean="0">
                <a:latin typeface="Trebuchet MS" pitchFamily="34" charset="0"/>
              </a:rPr>
              <a:t>-</a:t>
            </a:r>
            <a:r>
              <a:rPr lang="es-ES" sz="1200" b="1" dirty="0" err="1" smtClean="0">
                <a:latin typeface="Trebuchet MS" pitchFamily="34" charset="0"/>
              </a:rPr>
              <a:t>cryptoxanthin</a:t>
            </a:r>
            <a:r>
              <a:rPr lang="es-ES" sz="1200" b="1" dirty="0" smtClean="0">
                <a:latin typeface="Trebuchet MS" pitchFamily="34" charset="0"/>
              </a:rPr>
              <a:t> / </a:t>
            </a:r>
            <a:r>
              <a:rPr lang="el-GR" sz="1200" b="1" dirty="0" smtClean="0">
                <a:latin typeface="Trebuchet MS" pitchFamily="34" charset="0"/>
              </a:rPr>
              <a:t>β</a:t>
            </a:r>
            <a:r>
              <a:rPr lang="es-ES" sz="1200" b="1" dirty="0" smtClean="0">
                <a:latin typeface="Trebuchet MS" pitchFamily="34" charset="0"/>
              </a:rPr>
              <a:t>-</a:t>
            </a:r>
            <a:r>
              <a:rPr lang="es-ES" sz="1200" b="1" dirty="0" err="1" smtClean="0">
                <a:latin typeface="Trebuchet MS" pitchFamily="34" charset="0"/>
              </a:rPr>
              <a:t>sitosterol</a:t>
            </a:r>
            <a:r>
              <a:rPr lang="es-ES" sz="1200" b="1" dirty="0" smtClean="0">
                <a:latin typeface="Trebuchet MS" pitchFamily="34" charset="0"/>
              </a:rPr>
              <a:t> </a:t>
            </a:r>
            <a:r>
              <a:rPr lang="es-ES" sz="1200" b="1" dirty="0" err="1" smtClean="0">
                <a:latin typeface="Trebuchet MS" pitchFamily="34" charset="0"/>
              </a:rPr>
              <a:t>Campesterol</a:t>
            </a:r>
            <a:r>
              <a:rPr lang="es-ES" sz="1200" b="1" dirty="0" smtClean="0">
                <a:latin typeface="Trebuchet MS" pitchFamily="34" charset="0"/>
              </a:rPr>
              <a:t> / Stigmasterol </a:t>
            </a:r>
            <a:endParaRPr lang="es-ES" sz="1200" b="1" dirty="0">
              <a:latin typeface="Trebuchet MS" pitchFamily="34" charset="0"/>
            </a:endParaRPr>
          </a:p>
        </p:txBody>
      </p:sp>
      <p:sp>
        <p:nvSpPr>
          <p:cNvPr id="14" name="13 Elipse"/>
          <p:cNvSpPr/>
          <p:nvPr/>
        </p:nvSpPr>
        <p:spPr>
          <a:xfrm>
            <a:off x="1844661" y="3662954"/>
            <a:ext cx="720080" cy="648072"/>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Elipse"/>
          <p:cNvSpPr/>
          <p:nvPr/>
        </p:nvSpPr>
        <p:spPr>
          <a:xfrm>
            <a:off x="3707904" y="2267907"/>
            <a:ext cx="432048" cy="36004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Rectángulo"/>
          <p:cNvSpPr/>
          <p:nvPr/>
        </p:nvSpPr>
        <p:spPr>
          <a:xfrm>
            <a:off x="4067944" y="6147374"/>
            <a:ext cx="720368" cy="28803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16 CuadroTexto"/>
          <p:cNvSpPr txBox="1"/>
          <p:nvPr/>
        </p:nvSpPr>
        <p:spPr>
          <a:xfrm>
            <a:off x="4941005" y="6174268"/>
            <a:ext cx="2007259" cy="215444"/>
          </a:xfrm>
          <a:prstGeom prst="rect">
            <a:avLst/>
          </a:prstGeom>
          <a:noFill/>
        </p:spPr>
        <p:txBody>
          <a:bodyPr wrap="square" rtlCol="0">
            <a:spAutoFit/>
          </a:bodyPr>
          <a:lstStyle/>
          <a:p>
            <a:pPr algn="ctr"/>
            <a:r>
              <a:rPr lang="es-ES" sz="800" b="1" dirty="0" err="1" smtClean="0">
                <a:solidFill>
                  <a:srgbClr val="0070C0"/>
                </a:solidFill>
                <a:effectLst>
                  <a:outerShdw blurRad="38100" dist="38100" dir="2700000" algn="tl">
                    <a:srgbClr val="000000">
                      <a:alpha val="43137"/>
                    </a:srgbClr>
                  </a:outerShdw>
                </a:effectLst>
                <a:latin typeface="Trebuchet MS" pitchFamily="34" charset="0"/>
              </a:rPr>
              <a:t>Externalization</a:t>
            </a:r>
            <a:r>
              <a:rPr lang="es-ES" sz="800" b="1" dirty="0" smtClean="0">
                <a:solidFill>
                  <a:srgbClr val="0070C0"/>
                </a:solidFill>
                <a:effectLst>
                  <a:outerShdw blurRad="38100" dist="38100" dir="2700000" algn="tl">
                    <a:srgbClr val="000000">
                      <a:alpha val="43137"/>
                    </a:srgbClr>
                  </a:outerShdw>
                </a:effectLst>
                <a:latin typeface="Trebuchet MS" pitchFamily="34" charset="0"/>
              </a:rPr>
              <a:t> of  </a:t>
            </a:r>
            <a:r>
              <a:rPr lang="es-ES" sz="800" b="1" dirty="0" err="1" smtClean="0">
                <a:solidFill>
                  <a:srgbClr val="0070C0"/>
                </a:solidFill>
                <a:effectLst>
                  <a:outerShdw blurRad="38100" dist="38100" dir="2700000" algn="tl">
                    <a:srgbClr val="000000">
                      <a:alpha val="43137"/>
                    </a:srgbClr>
                  </a:outerShdw>
                </a:effectLst>
                <a:latin typeface="Trebuchet MS" pitchFamily="34" charset="0"/>
              </a:rPr>
              <a:t>phosphatidylserine</a:t>
            </a:r>
            <a:endParaRPr lang="es-ES" sz="800" b="1" dirty="0">
              <a:solidFill>
                <a:srgbClr val="0070C0"/>
              </a:solidFill>
              <a:effectLst>
                <a:outerShdw blurRad="38100" dist="38100" dir="2700000" algn="tl">
                  <a:srgbClr val="000000">
                    <a:alpha val="43137"/>
                  </a:srgbClr>
                </a:outerShdw>
              </a:effectLst>
              <a:latin typeface="Trebuchet MS" pitchFamily="34" charset="0"/>
            </a:endParaRPr>
          </a:p>
        </p:txBody>
      </p:sp>
      <p:sp>
        <p:nvSpPr>
          <p:cNvPr id="18" name="17 CuadroTexto"/>
          <p:cNvSpPr txBox="1"/>
          <p:nvPr/>
        </p:nvSpPr>
        <p:spPr>
          <a:xfrm>
            <a:off x="2528593" y="6173981"/>
            <a:ext cx="1351652" cy="215444"/>
          </a:xfrm>
          <a:prstGeom prst="rect">
            <a:avLst/>
          </a:prstGeom>
          <a:noFill/>
        </p:spPr>
        <p:txBody>
          <a:bodyPr wrap="none" rtlCol="0">
            <a:spAutoFit/>
          </a:bodyPr>
          <a:lstStyle/>
          <a:p>
            <a:r>
              <a:rPr lang="es-ES" sz="800" b="1" dirty="0" err="1" smtClean="0">
                <a:solidFill>
                  <a:srgbClr val="0070C0"/>
                </a:solidFill>
                <a:effectLst>
                  <a:outerShdw blurRad="38100" dist="38100" dir="2700000" algn="tl">
                    <a:srgbClr val="000000">
                      <a:alpha val="43137"/>
                    </a:srgbClr>
                  </a:outerShdw>
                </a:effectLst>
                <a:latin typeface="Trebuchet MS" pitchFamily="34" charset="0"/>
              </a:rPr>
              <a:t>Rise</a:t>
            </a:r>
            <a:r>
              <a:rPr lang="es-ES" sz="800" b="1" dirty="0" smtClean="0">
                <a:solidFill>
                  <a:srgbClr val="0070C0"/>
                </a:solidFill>
                <a:effectLst>
                  <a:outerShdw blurRad="38100" dist="38100" dir="2700000" algn="tl">
                    <a:srgbClr val="000000">
                      <a:alpha val="43137"/>
                    </a:srgbClr>
                  </a:outerShdw>
                </a:effectLst>
                <a:latin typeface="Trebuchet MS" pitchFamily="34" charset="0"/>
              </a:rPr>
              <a:t> in </a:t>
            </a:r>
            <a:r>
              <a:rPr lang="es-ES" sz="800" b="1" dirty="0" err="1" smtClean="0">
                <a:solidFill>
                  <a:srgbClr val="0070C0"/>
                </a:solidFill>
                <a:effectLst>
                  <a:outerShdw blurRad="38100" dist="38100" dir="2700000" algn="tl">
                    <a:srgbClr val="000000">
                      <a:alpha val="43137"/>
                    </a:srgbClr>
                  </a:outerShdw>
                </a:effectLst>
                <a:latin typeface="Trebuchet MS" pitchFamily="34" charset="0"/>
              </a:rPr>
              <a:t>cell</a:t>
            </a:r>
            <a:r>
              <a:rPr lang="es-ES" sz="800" b="1" dirty="0" smtClean="0">
                <a:solidFill>
                  <a:srgbClr val="0070C0"/>
                </a:solidFill>
                <a:effectLst>
                  <a:outerShdw blurRad="38100" dist="38100" dir="2700000" algn="tl">
                    <a:srgbClr val="000000">
                      <a:alpha val="43137"/>
                    </a:srgbClr>
                  </a:outerShdw>
                </a:effectLst>
                <a:latin typeface="Trebuchet MS" pitchFamily="34" charset="0"/>
              </a:rPr>
              <a:t> </a:t>
            </a:r>
            <a:r>
              <a:rPr lang="es-ES" sz="800" b="1" dirty="0" err="1" smtClean="0">
                <a:solidFill>
                  <a:srgbClr val="0070C0"/>
                </a:solidFill>
                <a:effectLst>
                  <a:outerShdw blurRad="38100" dist="38100" dir="2700000" algn="tl">
                    <a:srgbClr val="000000">
                      <a:alpha val="43137"/>
                    </a:srgbClr>
                  </a:outerShdw>
                </a:effectLst>
                <a:latin typeface="Trebuchet MS" pitchFamily="34" charset="0"/>
              </a:rPr>
              <a:t>cycle</a:t>
            </a:r>
            <a:r>
              <a:rPr lang="es-ES" sz="800" b="1" dirty="0" smtClean="0">
                <a:solidFill>
                  <a:srgbClr val="0070C0"/>
                </a:solidFill>
                <a:effectLst>
                  <a:outerShdw blurRad="38100" dist="38100" dir="2700000" algn="tl">
                    <a:srgbClr val="000000">
                      <a:alpha val="43137"/>
                    </a:srgbClr>
                  </a:outerShdw>
                </a:effectLst>
                <a:latin typeface="Trebuchet MS" pitchFamily="34" charset="0"/>
              </a:rPr>
              <a:t> sub-G1</a:t>
            </a:r>
            <a:endParaRPr lang="es-ES" sz="800" b="1" dirty="0">
              <a:effectLst>
                <a:outerShdw blurRad="38100" dist="38100" dir="2700000" algn="tl">
                  <a:srgbClr val="000000">
                    <a:alpha val="43137"/>
                  </a:srgbClr>
                </a:outerShdw>
              </a:effectLst>
              <a:latin typeface="Trebuchet MS" pitchFamily="34" charset="0"/>
            </a:endParaRPr>
          </a:p>
        </p:txBody>
      </p:sp>
      <p:sp>
        <p:nvSpPr>
          <p:cNvPr id="19" name="18 Rectángulo"/>
          <p:cNvSpPr/>
          <p:nvPr/>
        </p:nvSpPr>
        <p:spPr>
          <a:xfrm>
            <a:off x="4788024" y="3771110"/>
            <a:ext cx="432048" cy="36004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Rectángulo"/>
          <p:cNvSpPr/>
          <p:nvPr/>
        </p:nvSpPr>
        <p:spPr>
          <a:xfrm>
            <a:off x="3869850" y="3789040"/>
            <a:ext cx="576064" cy="28803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Rectángulo"/>
          <p:cNvSpPr/>
          <p:nvPr/>
        </p:nvSpPr>
        <p:spPr>
          <a:xfrm>
            <a:off x="4644008" y="5085184"/>
            <a:ext cx="432048" cy="216024"/>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CuadroTexto"/>
          <p:cNvSpPr txBox="1"/>
          <p:nvPr/>
        </p:nvSpPr>
        <p:spPr>
          <a:xfrm>
            <a:off x="1294499" y="908720"/>
            <a:ext cx="6552728" cy="369332"/>
          </a:xfrm>
          <a:prstGeom prst="rect">
            <a:avLst/>
          </a:prstGeom>
          <a:noFill/>
        </p:spPr>
        <p:txBody>
          <a:bodyPr wrap="square" rtlCol="0">
            <a:spAutoFit/>
          </a:bodyPr>
          <a:lstStyle/>
          <a:p>
            <a:pPr algn="ctr"/>
            <a:r>
              <a:rPr lang="es-ES" b="1" dirty="0" smtClean="0">
                <a:solidFill>
                  <a:srgbClr val="0070C0"/>
                </a:solidFill>
              </a:rPr>
              <a:t>OVERVIEW</a:t>
            </a:r>
            <a:endParaRPr lang="es-ES" b="1" baseline="30000"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p:bldP spid="18" grpId="0"/>
      <p:bldP spid="19" grpId="0" animBg="1"/>
      <p:bldP spid="20" grpId="0" animBg="1"/>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09634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CONCLUSIONS</a:t>
            </a:r>
            <a:endParaRPr lang="es-ES" sz="2800" b="1" dirty="0">
              <a:solidFill>
                <a:srgbClr val="0070C0"/>
              </a:solidFill>
              <a:latin typeface="Trebuchet MS" pitchFamily="34" charset="0"/>
            </a:endParaRPr>
          </a:p>
        </p:txBody>
      </p:sp>
      <p:sp>
        <p:nvSpPr>
          <p:cNvPr id="4" name="Text Box 11"/>
          <p:cNvSpPr txBox="1">
            <a:spLocks noChangeArrowheads="1"/>
          </p:cNvSpPr>
          <p:nvPr/>
        </p:nvSpPr>
        <p:spPr bwMode="auto">
          <a:xfrm>
            <a:off x="827584" y="1745521"/>
            <a:ext cx="7416800" cy="1323439"/>
          </a:xfrm>
          <a:prstGeom prst="rect">
            <a:avLst/>
          </a:prstGeom>
          <a:noFill/>
          <a:ln w="9525">
            <a:noFill/>
            <a:miter lim="800000"/>
            <a:headEnd/>
            <a:tailEnd/>
          </a:ln>
        </p:spPr>
        <p:txBody>
          <a:bodyPr>
            <a:spAutoFit/>
          </a:bodyPr>
          <a:lstStyle/>
          <a:p>
            <a:pPr algn="just">
              <a:spcBef>
                <a:spcPct val="50000"/>
              </a:spcBef>
              <a:buClr>
                <a:schemeClr val="accent1"/>
              </a:buClr>
              <a:buFont typeface="Wingdings" pitchFamily="2" charset="2"/>
              <a:buChar char="n"/>
            </a:pPr>
            <a:r>
              <a:rPr lang="es-ES" sz="2000" dirty="0">
                <a:latin typeface="Trebuchet MS" pitchFamily="34" charset="0"/>
              </a:rPr>
              <a:t> </a:t>
            </a:r>
            <a:r>
              <a:rPr lang="el-GR" sz="2000" dirty="0" smtClean="0">
                <a:latin typeface="Trebuchet MS" pitchFamily="34" charset="0"/>
              </a:rPr>
              <a:t>β</a:t>
            </a:r>
            <a:r>
              <a:rPr lang="es-ES" sz="2000" dirty="0" smtClean="0">
                <a:latin typeface="Trebuchet MS" pitchFamily="34" charset="0"/>
              </a:rPr>
              <a:t>-</a:t>
            </a:r>
            <a:r>
              <a:rPr lang="es-ES" sz="2000" dirty="0" err="1" smtClean="0">
                <a:latin typeface="Trebuchet MS" pitchFamily="34" charset="0"/>
              </a:rPr>
              <a:t>cryptoxanthin</a:t>
            </a:r>
            <a:r>
              <a:rPr lang="es-ES" sz="2000" dirty="0" smtClean="0">
                <a:latin typeface="Trebuchet MS" pitchFamily="34" charset="0"/>
              </a:rPr>
              <a:t> and/</a:t>
            </a:r>
            <a:r>
              <a:rPr lang="es-ES" sz="2000" dirty="0" err="1" smtClean="0">
                <a:latin typeface="Trebuchet MS" pitchFamily="34" charset="0"/>
              </a:rPr>
              <a:t>or</a:t>
            </a:r>
            <a:r>
              <a:rPr lang="es-ES" sz="2000" dirty="0" smtClean="0">
                <a:latin typeface="Trebuchet MS" pitchFamily="34" charset="0"/>
              </a:rPr>
              <a:t> </a:t>
            </a:r>
            <a:r>
              <a:rPr lang="es-ES" sz="2000" dirty="0" err="1" smtClean="0">
                <a:latin typeface="Trebuchet MS" pitchFamily="34" charset="0"/>
              </a:rPr>
              <a:t>main</a:t>
            </a:r>
            <a:r>
              <a:rPr lang="es-ES" sz="2000" dirty="0" smtClean="0">
                <a:latin typeface="Trebuchet MS" pitchFamily="34" charset="0"/>
              </a:rPr>
              <a:t> </a:t>
            </a:r>
            <a:r>
              <a:rPr lang="es-ES" sz="2000" dirty="0" err="1" smtClean="0">
                <a:latin typeface="Trebuchet MS" pitchFamily="34" charset="0"/>
              </a:rPr>
              <a:t>dietary</a:t>
            </a:r>
            <a:r>
              <a:rPr lang="es-ES" sz="2000" dirty="0" smtClean="0">
                <a:latin typeface="Trebuchet MS" pitchFamily="34" charset="0"/>
              </a:rPr>
              <a:t> phytosterols (</a:t>
            </a:r>
            <a:r>
              <a:rPr lang="es-ES" sz="2000" dirty="0" err="1" smtClean="0">
                <a:latin typeface="Trebuchet MS" pitchFamily="34" charset="0"/>
              </a:rPr>
              <a:t>alone</a:t>
            </a:r>
            <a:r>
              <a:rPr lang="es-ES" sz="2000" dirty="0" smtClean="0">
                <a:latin typeface="Trebuchet MS" pitchFamily="34" charset="0"/>
              </a:rPr>
              <a:t> and in </a:t>
            </a:r>
            <a:r>
              <a:rPr lang="es-ES" sz="2000" dirty="0" err="1" smtClean="0">
                <a:latin typeface="Trebuchet MS" pitchFamily="34" charset="0"/>
              </a:rPr>
              <a:t>combination</a:t>
            </a:r>
            <a:r>
              <a:rPr lang="es-ES" sz="2000" dirty="0" smtClean="0">
                <a:latin typeface="Trebuchet MS" pitchFamily="34" charset="0"/>
              </a:rPr>
              <a:t>) </a:t>
            </a:r>
            <a:r>
              <a:rPr lang="es-ES" sz="2000" dirty="0" err="1" smtClean="0">
                <a:latin typeface="Trebuchet MS" pitchFamily="34" charset="0"/>
              </a:rPr>
              <a:t>reduced</a:t>
            </a:r>
            <a:r>
              <a:rPr lang="es-ES" sz="2000" dirty="0" smtClean="0">
                <a:latin typeface="Trebuchet MS" pitchFamily="34" charset="0"/>
              </a:rPr>
              <a:t> </a:t>
            </a:r>
            <a:r>
              <a:rPr lang="es-ES" sz="2000" dirty="0" err="1" smtClean="0">
                <a:latin typeface="Trebuchet MS" pitchFamily="34" charset="0"/>
              </a:rPr>
              <a:t>cell</a:t>
            </a:r>
            <a:r>
              <a:rPr lang="es-ES" sz="2000" dirty="0" smtClean="0">
                <a:latin typeface="Trebuchet MS" pitchFamily="34" charset="0"/>
              </a:rPr>
              <a:t> </a:t>
            </a:r>
            <a:r>
              <a:rPr lang="es-ES" sz="2000" dirty="0" err="1" smtClean="0">
                <a:latin typeface="Trebuchet MS" pitchFamily="34" charset="0"/>
              </a:rPr>
              <a:t>growth</a:t>
            </a:r>
            <a:r>
              <a:rPr lang="es-ES" sz="2000" dirty="0" smtClean="0">
                <a:latin typeface="Trebuchet MS" pitchFamily="34" charset="0"/>
              </a:rPr>
              <a:t> of colon </a:t>
            </a:r>
            <a:r>
              <a:rPr lang="es-ES" sz="2000" dirty="0" err="1" smtClean="0">
                <a:latin typeface="Trebuchet MS" pitchFamily="34" charset="0"/>
              </a:rPr>
              <a:t>cancer</a:t>
            </a:r>
            <a:r>
              <a:rPr lang="es-ES" sz="2000" dirty="0" smtClean="0">
                <a:latin typeface="Trebuchet MS" pitchFamily="34" charset="0"/>
              </a:rPr>
              <a:t> Caco-2 </a:t>
            </a:r>
            <a:r>
              <a:rPr lang="es-ES" sz="2000" dirty="0" err="1" smtClean="0">
                <a:latin typeface="Trebuchet MS" pitchFamily="34" charset="0"/>
              </a:rPr>
              <a:t>cells</a:t>
            </a:r>
            <a:r>
              <a:rPr lang="es-ES" sz="2000" dirty="0" smtClean="0">
                <a:latin typeface="Trebuchet MS" pitchFamily="34" charset="0"/>
              </a:rPr>
              <a:t> up </a:t>
            </a:r>
            <a:r>
              <a:rPr lang="es-ES" sz="2000" dirty="0" err="1" smtClean="0">
                <a:latin typeface="Trebuchet MS" pitchFamily="34" charset="0"/>
              </a:rPr>
              <a:t>to</a:t>
            </a:r>
            <a:r>
              <a:rPr lang="es-ES" sz="2000" dirty="0" smtClean="0">
                <a:latin typeface="Trebuchet MS" pitchFamily="34" charset="0"/>
              </a:rPr>
              <a:t> 44% </a:t>
            </a:r>
            <a:r>
              <a:rPr lang="es-ES" sz="2000" dirty="0" err="1" smtClean="0">
                <a:latin typeface="Trebuchet MS" pitchFamily="34" charset="0"/>
              </a:rPr>
              <a:t>due</a:t>
            </a:r>
            <a:r>
              <a:rPr lang="es-ES" sz="2000" dirty="0" smtClean="0">
                <a:latin typeface="Trebuchet MS" pitchFamily="34" charset="0"/>
              </a:rPr>
              <a:t> </a:t>
            </a:r>
            <a:r>
              <a:rPr lang="es-ES" sz="2000" dirty="0" err="1" smtClean="0">
                <a:latin typeface="Trebuchet MS" pitchFamily="34" charset="0"/>
              </a:rPr>
              <a:t>to</a:t>
            </a:r>
            <a:r>
              <a:rPr lang="es-ES" sz="2000" dirty="0" smtClean="0">
                <a:latin typeface="Trebuchet MS" pitchFamily="34" charset="0"/>
              </a:rPr>
              <a:t> apoptosis, </a:t>
            </a:r>
            <a:r>
              <a:rPr lang="es-ES" sz="2000" dirty="0" err="1" smtClean="0">
                <a:latin typeface="Trebuchet MS" pitchFamily="34" charset="0"/>
              </a:rPr>
              <a:t>possibly</a:t>
            </a:r>
            <a:r>
              <a:rPr lang="es-ES" sz="2000" dirty="0" smtClean="0">
                <a:latin typeface="Trebuchet MS" pitchFamily="34" charset="0"/>
              </a:rPr>
              <a:t> </a:t>
            </a:r>
            <a:r>
              <a:rPr lang="es-ES" sz="2000" dirty="0" err="1" smtClean="0">
                <a:latin typeface="Trebuchet MS" pitchFamily="34" charset="0"/>
              </a:rPr>
              <a:t>through</a:t>
            </a:r>
            <a:r>
              <a:rPr lang="es-ES" sz="2000" dirty="0" smtClean="0">
                <a:latin typeface="Trebuchet MS" pitchFamily="34" charset="0"/>
              </a:rPr>
              <a:t> </a:t>
            </a:r>
            <a:r>
              <a:rPr lang="es-ES" sz="2000" dirty="0" err="1" smtClean="0">
                <a:latin typeface="Trebuchet MS" pitchFamily="34" charset="0"/>
              </a:rPr>
              <a:t>the</a:t>
            </a:r>
            <a:r>
              <a:rPr lang="es-ES" sz="2000" dirty="0" smtClean="0">
                <a:latin typeface="Trebuchet MS" pitchFamily="34" charset="0"/>
              </a:rPr>
              <a:t> </a:t>
            </a:r>
            <a:r>
              <a:rPr lang="es-ES" sz="2000" dirty="0" err="1" smtClean="0">
                <a:latin typeface="Trebuchet MS" pitchFamily="34" charset="0"/>
              </a:rPr>
              <a:t>mitochondrial</a:t>
            </a:r>
            <a:r>
              <a:rPr lang="es-ES" sz="2000" dirty="0" smtClean="0">
                <a:latin typeface="Trebuchet MS" pitchFamily="34" charset="0"/>
              </a:rPr>
              <a:t> </a:t>
            </a:r>
            <a:r>
              <a:rPr lang="es-ES" sz="2000" dirty="0" err="1" smtClean="0">
                <a:latin typeface="Trebuchet MS" pitchFamily="34" charset="0"/>
              </a:rPr>
              <a:t>pathway</a:t>
            </a:r>
            <a:endParaRPr lang="es-ES" sz="2000" dirty="0">
              <a:latin typeface="Trebuchet MS" pitchFamily="34" charset="0"/>
            </a:endParaRPr>
          </a:p>
        </p:txBody>
      </p:sp>
      <p:sp>
        <p:nvSpPr>
          <p:cNvPr id="5" name="Text Box 12"/>
          <p:cNvSpPr txBox="1">
            <a:spLocks noChangeArrowheads="1"/>
          </p:cNvSpPr>
          <p:nvPr/>
        </p:nvSpPr>
        <p:spPr bwMode="auto">
          <a:xfrm>
            <a:off x="827584" y="3329697"/>
            <a:ext cx="7416800" cy="1323439"/>
          </a:xfrm>
          <a:prstGeom prst="rect">
            <a:avLst/>
          </a:prstGeom>
          <a:noFill/>
          <a:ln w="9525">
            <a:noFill/>
            <a:miter lim="800000"/>
            <a:headEnd/>
            <a:tailEnd/>
          </a:ln>
        </p:spPr>
        <p:txBody>
          <a:bodyPr>
            <a:spAutoFit/>
          </a:bodyPr>
          <a:lstStyle/>
          <a:p>
            <a:pPr algn="just">
              <a:spcBef>
                <a:spcPct val="50000"/>
              </a:spcBef>
              <a:buClr>
                <a:schemeClr val="accent1"/>
              </a:buClr>
              <a:buFont typeface="Wingdings" pitchFamily="2" charset="2"/>
              <a:buChar char="n"/>
            </a:pPr>
            <a:r>
              <a:rPr lang="es-ES" b="1" dirty="0"/>
              <a:t> </a:t>
            </a:r>
            <a:r>
              <a:rPr lang="es-ES" sz="2000" dirty="0" smtClean="0">
                <a:latin typeface="Trebuchet MS" pitchFamily="34" charset="0"/>
              </a:rPr>
              <a:t>No </a:t>
            </a:r>
            <a:r>
              <a:rPr lang="es-ES" sz="2000" dirty="0" err="1" smtClean="0">
                <a:latin typeface="Trebuchet MS" pitchFamily="34" charset="0"/>
              </a:rPr>
              <a:t>clear</a:t>
            </a:r>
            <a:r>
              <a:rPr lang="es-ES" sz="2000" dirty="0" smtClean="0">
                <a:latin typeface="Trebuchet MS" pitchFamily="34" charset="0"/>
              </a:rPr>
              <a:t> </a:t>
            </a:r>
            <a:r>
              <a:rPr lang="es-ES" sz="2000" dirty="0" err="1" smtClean="0">
                <a:latin typeface="Trebuchet MS" pitchFamily="34" charset="0"/>
              </a:rPr>
              <a:t>dose</a:t>
            </a:r>
            <a:r>
              <a:rPr lang="es-ES" sz="2000" dirty="0" smtClean="0">
                <a:latin typeface="Trebuchet MS" pitchFamily="34" charset="0"/>
              </a:rPr>
              <a:t>-response </a:t>
            </a:r>
            <a:r>
              <a:rPr lang="es-ES" sz="2000" dirty="0" err="1" smtClean="0">
                <a:latin typeface="Trebuchet MS" pitchFamily="34" charset="0"/>
              </a:rPr>
              <a:t>was</a:t>
            </a:r>
            <a:r>
              <a:rPr lang="es-ES" sz="2000" dirty="0" smtClean="0">
                <a:latin typeface="Trebuchet MS" pitchFamily="34" charset="0"/>
              </a:rPr>
              <a:t> </a:t>
            </a:r>
            <a:r>
              <a:rPr lang="es-ES" sz="2000" dirty="0" err="1" smtClean="0">
                <a:latin typeface="Trebuchet MS" pitchFamily="34" charset="0"/>
              </a:rPr>
              <a:t>observed</a:t>
            </a:r>
            <a:r>
              <a:rPr lang="es-ES" sz="2000" dirty="0" smtClean="0">
                <a:latin typeface="Trebuchet MS" pitchFamily="34" charset="0"/>
              </a:rPr>
              <a:t>, </a:t>
            </a:r>
            <a:r>
              <a:rPr lang="es-ES" sz="2000" dirty="0" err="1" smtClean="0">
                <a:latin typeface="Trebuchet MS" pitchFamily="34" charset="0"/>
              </a:rPr>
              <a:t>neither</a:t>
            </a:r>
            <a:r>
              <a:rPr lang="es-ES" sz="2000" dirty="0" smtClean="0">
                <a:latin typeface="Trebuchet MS" pitchFamily="34" charset="0"/>
              </a:rPr>
              <a:t> </a:t>
            </a:r>
            <a:r>
              <a:rPr lang="es-ES" sz="2000" dirty="0" err="1" smtClean="0">
                <a:latin typeface="Trebuchet MS" pitchFamily="34" charset="0"/>
              </a:rPr>
              <a:t>additive</a:t>
            </a:r>
            <a:r>
              <a:rPr lang="es-ES" sz="2000" dirty="0" smtClean="0">
                <a:latin typeface="Trebuchet MS" pitchFamily="34" charset="0"/>
              </a:rPr>
              <a:t> </a:t>
            </a:r>
            <a:r>
              <a:rPr lang="es-ES" sz="2000" dirty="0" err="1" smtClean="0">
                <a:latin typeface="Trebuchet MS" pitchFamily="34" charset="0"/>
              </a:rPr>
              <a:t>nor</a:t>
            </a:r>
            <a:r>
              <a:rPr lang="es-ES" sz="2000" dirty="0" smtClean="0">
                <a:latin typeface="Trebuchet MS" pitchFamily="34" charset="0"/>
              </a:rPr>
              <a:t> </a:t>
            </a:r>
            <a:r>
              <a:rPr lang="es-ES" sz="2000" dirty="0" err="1" smtClean="0">
                <a:latin typeface="Trebuchet MS" pitchFamily="34" charset="0"/>
              </a:rPr>
              <a:t>synergistic</a:t>
            </a:r>
            <a:r>
              <a:rPr lang="es-ES" sz="2000" dirty="0" smtClean="0">
                <a:latin typeface="Trebuchet MS" pitchFamily="34" charset="0"/>
              </a:rPr>
              <a:t> </a:t>
            </a:r>
            <a:r>
              <a:rPr lang="es-ES" sz="2000" dirty="0" err="1" smtClean="0">
                <a:latin typeface="Trebuchet MS" pitchFamily="34" charset="0"/>
              </a:rPr>
              <a:t>effect</a:t>
            </a:r>
            <a:r>
              <a:rPr lang="es-ES" sz="2000" dirty="0" smtClean="0">
                <a:latin typeface="Trebuchet MS" pitchFamily="34" charset="0"/>
              </a:rPr>
              <a:t> </a:t>
            </a:r>
            <a:r>
              <a:rPr lang="es-ES" sz="2000" dirty="0" err="1" smtClean="0">
                <a:latin typeface="Trebuchet MS" pitchFamily="34" charset="0"/>
              </a:rPr>
              <a:t>for</a:t>
            </a:r>
            <a:r>
              <a:rPr lang="es-ES" sz="2000" dirty="0" smtClean="0">
                <a:latin typeface="Trebuchet MS" pitchFamily="34" charset="0"/>
              </a:rPr>
              <a:t> mixtures, </a:t>
            </a:r>
            <a:r>
              <a:rPr lang="es-ES" sz="2000" dirty="0" err="1" smtClean="0">
                <a:latin typeface="Trebuchet MS" pitchFamily="34" charset="0"/>
              </a:rPr>
              <a:t>but</a:t>
            </a:r>
            <a:r>
              <a:rPr lang="es-ES" sz="2000" dirty="0" smtClean="0">
                <a:latin typeface="Trebuchet MS" pitchFamily="34" charset="0"/>
              </a:rPr>
              <a:t> </a:t>
            </a:r>
            <a:r>
              <a:rPr lang="es-ES" sz="2000" dirty="0" err="1" smtClean="0">
                <a:latin typeface="Trebuchet MS" pitchFamily="34" charset="0"/>
              </a:rPr>
              <a:t>they</a:t>
            </a:r>
            <a:r>
              <a:rPr lang="es-ES" sz="2000" dirty="0" smtClean="0">
                <a:latin typeface="Trebuchet MS" pitchFamily="34" charset="0"/>
              </a:rPr>
              <a:t> </a:t>
            </a:r>
            <a:r>
              <a:rPr lang="es-ES" sz="2000" dirty="0" err="1" smtClean="0">
                <a:latin typeface="Trebuchet MS" pitchFamily="34" charset="0"/>
              </a:rPr>
              <a:t>retain</a:t>
            </a:r>
            <a:r>
              <a:rPr lang="es-ES" sz="2000" dirty="0" smtClean="0">
                <a:latin typeface="Trebuchet MS" pitchFamily="34" charset="0"/>
              </a:rPr>
              <a:t> </a:t>
            </a:r>
            <a:r>
              <a:rPr lang="es-ES" sz="2000" dirty="0" err="1" smtClean="0">
                <a:latin typeface="Trebuchet MS" pitchFamily="34" charset="0"/>
              </a:rPr>
              <a:t>the</a:t>
            </a:r>
            <a:r>
              <a:rPr lang="es-ES" sz="2000" dirty="0" smtClean="0">
                <a:latin typeface="Trebuchet MS" pitchFamily="34" charset="0"/>
              </a:rPr>
              <a:t> </a:t>
            </a:r>
            <a:r>
              <a:rPr lang="es-ES" sz="2000" dirty="0" err="1" smtClean="0">
                <a:latin typeface="Trebuchet MS" pitchFamily="34" charset="0"/>
              </a:rPr>
              <a:t>same</a:t>
            </a:r>
            <a:r>
              <a:rPr lang="es-ES" sz="2000" dirty="0" smtClean="0">
                <a:latin typeface="Trebuchet MS" pitchFamily="34" charset="0"/>
              </a:rPr>
              <a:t> </a:t>
            </a:r>
            <a:r>
              <a:rPr lang="es-ES" sz="2000" dirty="0" err="1" smtClean="0">
                <a:latin typeface="Trebuchet MS" pitchFamily="34" charset="0"/>
              </a:rPr>
              <a:t>antiproliferative</a:t>
            </a:r>
            <a:r>
              <a:rPr lang="es-ES" sz="2000" dirty="0" smtClean="0">
                <a:latin typeface="Trebuchet MS" pitchFamily="34" charset="0"/>
              </a:rPr>
              <a:t> </a:t>
            </a:r>
            <a:r>
              <a:rPr lang="es-ES" sz="2000" dirty="0" err="1" smtClean="0">
                <a:latin typeface="Trebuchet MS" pitchFamily="34" charset="0"/>
              </a:rPr>
              <a:t>activity</a:t>
            </a:r>
            <a:r>
              <a:rPr lang="es-ES" sz="2000" dirty="0" smtClean="0">
                <a:latin typeface="Trebuchet MS" pitchFamily="34" charset="0"/>
              </a:rPr>
              <a:t> as individual </a:t>
            </a:r>
            <a:r>
              <a:rPr lang="es-ES" sz="2000" dirty="0" err="1" smtClean="0">
                <a:latin typeface="Trebuchet MS" pitchFamily="34" charset="0"/>
              </a:rPr>
              <a:t>compounds</a:t>
            </a:r>
            <a:r>
              <a:rPr lang="es-ES" sz="2000" dirty="0" smtClean="0">
                <a:latin typeface="Trebuchet MS" pitchFamily="34" charset="0"/>
              </a:rPr>
              <a:t> </a:t>
            </a:r>
            <a:r>
              <a:rPr lang="es-ES" sz="2000" dirty="0" err="1" smtClean="0">
                <a:latin typeface="Trebuchet MS" pitchFamily="34" charset="0"/>
              </a:rPr>
              <a:t>indicating</a:t>
            </a:r>
            <a:r>
              <a:rPr lang="es-ES" sz="2000" dirty="0" smtClean="0">
                <a:latin typeface="Trebuchet MS" pitchFamily="34" charset="0"/>
              </a:rPr>
              <a:t> </a:t>
            </a:r>
            <a:r>
              <a:rPr lang="es-ES" sz="2000" dirty="0" err="1" smtClean="0">
                <a:latin typeface="Trebuchet MS" pitchFamily="34" charset="0"/>
              </a:rPr>
              <a:t>absence</a:t>
            </a:r>
            <a:r>
              <a:rPr lang="es-ES" sz="2000" dirty="0" smtClean="0">
                <a:latin typeface="Trebuchet MS" pitchFamily="34" charset="0"/>
              </a:rPr>
              <a:t> of </a:t>
            </a:r>
            <a:r>
              <a:rPr lang="es-ES" sz="2000" dirty="0" err="1" smtClean="0">
                <a:latin typeface="Trebuchet MS" pitchFamily="34" charset="0"/>
              </a:rPr>
              <a:t>antagonistic</a:t>
            </a:r>
            <a:r>
              <a:rPr lang="es-ES" sz="2000" dirty="0" smtClean="0">
                <a:latin typeface="Trebuchet MS" pitchFamily="34" charset="0"/>
              </a:rPr>
              <a:t> </a:t>
            </a:r>
            <a:r>
              <a:rPr lang="es-ES" sz="2000" dirty="0" err="1" smtClean="0">
                <a:latin typeface="Trebuchet MS" pitchFamily="34" charset="0"/>
              </a:rPr>
              <a:t>actions</a:t>
            </a:r>
            <a:endParaRPr lang="el-GR" sz="2000" dirty="0">
              <a:latin typeface="Trebuchet MS" pitchFamily="34" charset="0"/>
              <a:cs typeface="Times New Roman" pitchFamily="18" charset="0"/>
            </a:endParaRPr>
          </a:p>
        </p:txBody>
      </p:sp>
      <p:sp>
        <p:nvSpPr>
          <p:cNvPr id="6" name="Text Box 13"/>
          <p:cNvSpPr txBox="1">
            <a:spLocks noChangeArrowheads="1"/>
          </p:cNvSpPr>
          <p:nvPr/>
        </p:nvSpPr>
        <p:spPr bwMode="auto">
          <a:xfrm>
            <a:off x="827584" y="4926037"/>
            <a:ext cx="7416800" cy="1631216"/>
          </a:xfrm>
          <a:prstGeom prst="rect">
            <a:avLst/>
          </a:prstGeom>
          <a:noFill/>
          <a:ln w="9525">
            <a:noFill/>
            <a:miter lim="800000"/>
            <a:headEnd/>
            <a:tailEnd/>
          </a:ln>
        </p:spPr>
        <p:txBody>
          <a:bodyPr>
            <a:spAutoFit/>
          </a:bodyPr>
          <a:lstStyle/>
          <a:p>
            <a:pPr algn="just">
              <a:spcBef>
                <a:spcPct val="50000"/>
              </a:spcBef>
              <a:buClr>
                <a:schemeClr val="accent1"/>
              </a:buClr>
              <a:buFont typeface="Wingdings" pitchFamily="2" charset="2"/>
              <a:buChar char="n"/>
            </a:pPr>
            <a:r>
              <a:rPr lang="es-ES" b="1" dirty="0"/>
              <a:t> </a:t>
            </a:r>
            <a:r>
              <a:rPr lang="es-ES" sz="2000" dirty="0" err="1">
                <a:latin typeface="Trebuchet MS" pitchFamily="34" charset="0"/>
              </a:rPr>
              <a:t>The</a:t>
            </a:r>
            <a:r>
              <a:rPr lang="es-ES" sz="2000" dirty="0">
                <a:latin typeface="Trebuchet MS" pitchFamily="34" charset="0"/>
              </a:rPr>
              <a:t> </a:t>
            </a:r>
            <a:r>
              <a:rPr lang="es-ES" sz="2000" dirty="0" err="1" smtClean="0">
                <a:latin typeface="Trebuchet MS" pitchFamily="34" charset="0"/>
              </a:rPr>
              <a:t>effects</a:t>
            </a:r>
            <a:r>
              <a:rPr lang="es-ES" sz="2000" dirty="0" smtClean="0">
                <a:latin typeface="Trebuchet MS" pitchFamily="34" charset="0"/>
              </a:rPr>
              <a:t> </a:t>
            </a:r>
            <a:r>
              <a:rPr lang="es-ES" sz="2000" dirty="0" err="1" smtClean="0">
                <a:latin typeface="Trebuchet MS" pitchFamily="34" charset="0"/>
              </a:rPr>
              <a:t>were</a:t>
            </a:r>
            <a:r>
              <a:rPr lang="es-ES" sz="2000" dirty="0" smtClean="0">
                <a:latin typeface="Trebuchet MS" pitchFamily="34" charset="0"/>
              </a:rPr>
              <a:t> </a:t>
            </a:r>
            <a:r>
              <a:rPr lang="es-ES" sz="2000" dirty="0" err="1" smtClean="0">
                <a:latin typeface="Trebuchet MS" pitchFamily="34" charset="0"/>
              </a:rPr>
              <a:t>obtained</a:t>
            </a:r>
            <a:r>
              <a:rPr lang="es-ES" sz="2000" dirty="0" smtClean="0">
                <a:latin typeface="Trebuchet MS" pitchFamily="34" charset="0"/>
              </a:rPr>
              <a:t> </a:t>
            </a:r>
            <a:r>
              <a:rPr lang="es-ES" sz="2000" dirty="0" err="1" smtClean="0">
                <a:latin typeface="Trebuchet MS" pitchFamily="34" charset="0"/>
              </a:rPr>
              <a:t>with</a:t>
            </a:r>
            <a:r>
              <a:rPr lang="es-ES" sz="2000" dirty="0" smtClean="0">
                <a:latin typeface="Trebuchet MS" pitchFamily="34" charset="0"/>
              </a:rPr>
              <a:t> </a:t>
            </a:r>
            <a:r>
              <a:rPr lang="es-ES" sz="2000" dirty="0" err="1" smtClean="0">
                <a:latin typeface="Trebuchet MS" pitchFamily="34" charset="0"/>
              </a:rPr>
              <a:t>concentrations</a:t>
            </a:r>
            <a:r>
              <a:rPr lang="es-ES" sz="2000" dirty="0" smtClean="0">
                <a:latin typeface="Trebuchet MS" pitchFamily="34" charset="0"/>
              </a:rPr>
              <a:t> compatible </a:t>
            </a:r>
            <a:r>
              <a:rPr lang="es-ES" sz="2000" dirty="0" err="1" smtClean="0">
                <a:latin typeface="Trebuchet MS" pitchFamily="34" charset="0"/>
              </a:rPr>
              <a:t>with</a:t>
            </a:r>
            <a:r>
              <a:rPr lang="es-ES" sz="2000" dirty="0" smtClean="0">
                <a:latin typeface="Trebuchet MS" pitchFamily="34" charset="0"/>
              </a:rPr>
              <a:t> </a:t>
            </a:r>
            <a:r>
              <a:rPr lang="es-ES" sz="2000" dirty="0" err="1" smtClean="0">
                <a:latin typeface="Trebuchet MS" pitchFamily="34" charset="0"/>
              </a:rPr>
              <a:t>physiological</a:t>
            </a:r>
            <a:r>
              <a:rPr lang="es-ES" sz="2000" dirty="0" smtClean="0">
                <a:latin typeface="Trebuchet MS" pitchFamily="34" charset="0"/>
              </a:rPr>
              <a:t> </a:t>
            </a:r>
            <a:r>
              <a:rPr lang="es-ES" sz="2000" dirty="0" err="1" smtClean="0">
                <a:latin typeface="Trebuchet MS" pitchFamily="34" charset="0"/>
              </a:rPr>
              <a:t>serum</a:t>
            </a:r>
            <a:r>
              <a:rPr lang="es-ES" sz="2000" dirty="0" smtClean="0">
                <a:latin typeface="Trebuchet MS" pitchFamily="34" charset="0"/>
              </a:rPr>
              <a:t> </a:t>
            </a:r>
            <a:r>
              <a:rPr lang="es-ES" sz="2000" dirty="0" err="1" smtClean="0">
                <a:latin typeface="Trebuchet MS" pitchFamily="34" charset="0"/>
              </a:rPr>
              <a:t>levels</a:t>
            </a:r>
            <a:r>
              <a:rPr lang="es-ES" sz="2000" dirty="0" smtClean="0">
                <a:latin typeface="Trebuchet MS" pitchFamily="34" charset="0"/>
              </a:rPr>
              <a:t> in </a:t>
            </a:r>
            <a:r>
              <a:rPr lang="es-ES" sz="2000" dirty="0" err="1" smtClean="0">
                <a:latin typeface="Trebuchet MS" pitchFamily="34" charset="0"/>
              </a:rPr>
              <a:t>humans</a:t>
            </a:r>
            <a:r>
              <a:rPr lang="es-ES" sz="2000" dirty="0" smtClean="0">
                <a:latin typeface="Trebuchet MS" pitchFamily="34" charset="0"/>
              </a:rPr>
              <a:t> and </a:t>
            </a:r>
            <a:r>
              <a:rPr lang="es-ES" sz="2000" dirty="0" err="1" smtClean="0">
                <a:latin typeface="Trebuchet MS" pitchFamily="34" charset="0"/>
              </a:rPr>
              <a:t>with</a:t>
            </a:r>
            <a:r>
              <a:rPr lang="es-ES" sz="2000" dirty="0" smtClean="0">
                <a:latin typeface="Trebuchet MS" pitchFamily="34" charset="0"/>
              </a:rPr>
              <a:t> </a:t>
            </a:r>
            <a:r>
              <a:rPr lang="es-ES" sz="2000" dirty="0" err="1" smtClean="0">
                <a:latin typeface="Trebuchet MS" pitchFamily="34" charset="0"/>
              </a:rPr>
              <a:t>reported</a:t>
            </a:r>
            <a:r>
              <a:rPr lang="es-ES" sz="2000" dirty="0" smtClean="0">
                <a:latin typeface="Trebuchet MS" pitchFamily="34" charset="0"/>
              </a:rPr>
              <a:t> </a:t>
            </a:r>
            <a:r>
              <a:rPr lang="es-ES" sz="2000" dirty="0" err="1" smtClean="0">
                <a:latin typeface="Trebuchet MS" pitchFamily="34" charset="0"/>
              </a:rPr>
              <a:t>bioavailability</a:t>
            </a:r>
            <a:r>
              <a:rPr lang="es-ES" sz="2000" dirty="0" smtClean="0">
                <a:latin typeface="Trebuchet MS" pitchFamily="34" charset="0"/>
              </a:rPr>
              <a:t> of </a:t>
            </a:r>
            <a:r>
              <a:rPr lang="es-ES" sz="2000" dirty="0" err="1" smtClean="0">
                <a:latin typeface="Trebuchet MS" pitchFamily="34" charset="0"/>
              </a:rPr>
              <a:t>these</a:t>
            </a:r>
            <a:r>
              <a:rPr lang="es-ES" sz="2000" dirty="0" smtClean="0">
                <a:latin typeface="Trebuchet MS" pitchFamily="34" charset="0"/>
              </a:rPr>
              <a:t> </a:t>
            </a:r>
            <a:r>
              <a:rPr lang="es-ES" sz="2000" dirty="0" err="1" smtClean="0">
                <a:latin typeface="Trebuchet MS" pitchFamily="34" charset="0"/>
              </a:rPr>
              <a:t>phytochemicals</a:t>
            </a:r>
            <a:r>
              <a:rPr lang="es-ES" sz="2000" dirty="0" smtClean="0">
                <a:latin typeface="Trebuchet MS" pitchFamily="34" charset="0"/>
              </a:rPr>
              <a:t> </a:t>
            </a:r>
            <a:r>
              <a:rPr lang="es-ES" sz="2000" dirty="0" err="1" smtClean="0">
                <a:latin typeface="Trebuchet MS" pitchFamily="34" charset="0"/>
              </a:rPr>
              <a:t>after</a:t>
            </a:r>
            <a:r>
              <a:rPr lang="es-ES" sz="2000" dirty="0" smtClean="0">
                <a:latin typeface="Trebuchet MS" pitchFamily="34" charset="0"/>
              </a:rPr>
              <a:t> regular </a:t>
            </a:r>
            <a:r>
              <a:rPr lang="es-ES" sz="2000" dirty="0" err="1" smtClean="0">
                <a:latin typeface="Trebuchet MS" pitchFamily="34" charset="0"/>
              </a:rPr>
              <a:t>consumption</a:t>
            </a:r>
            <a:r>
              <a:rPr lang="es-ES" sz="2000" dirty="0" smtClean="0">
                <a:latin typeface="Trebuchet MS" pitchFamily="34" charset="0"/>
              </a:rPr>
              <a:t> of a </a:t>
            </a:r>
            <a:r>
              <a:rPr lang="es-ES" sz="2000" dirty="0" err="1" smtClean="0">
                <a:latin typeface="Trebuchet MS" pitchFamily="34" charset="0"/>
              </a:rPr>
              <a:t>beverage</a:t>
            </a:r>
            <a:r>
              <a:rPr lang="es-ES" sz="2000" dirty="0" smtClean="0">
                <a:latin typeface="Trebuchet MS" pitchFamily="34" charset="0"/>
              </a:rPr>
              <a:t> </a:t>
            </a:r>
            <a:r>
              <a:rPr lang="es-ES" sz="2000" dirty="0" err="1" smtClean="0">
                <a:latin typeface="Trebuchet MS" pitchFamily="34" charset="0"/>
              </a:rPr>
              <a:t>containing</a:t>
            </a:r>
            <a:r>
              <a:rPr lang="es-ES" sz="2000" dirty="0" smtClean="0">
                <a:latin typeface="Trebuchet MS" pitchFamily="34" charset="0"/>
              </a:rPr>
              <a:t> a </a:t>
            </a:r>
            <a:r>
              <a:rPr lang="es-ES" sz="2000" dirty="0" err="1" smtClean="0">
                <a:latin typeface="Trebuchet MS" pitchFamily="34" charset="0"/>
              </a:rPr>
              <a:t>mix</a:t>
            </a:r>
            <a:r>
              <a:rPr lang="es-ES" sz="2000" dirty="0" smtClean="0">
                <a:latin typeface="Trebuchet MS" pitchFamily="34" charset="0"/>
              </a:rPr>
              <a:t> of </a:t>
            </a:r>
            <a:r>
              <a:rPr lang="es-ES" sz="2000" dirty="0" err="1" smtClean="0">
                <a:latin typeface="Trebuchet MS" pitchFamily="34" charset="0"/>
              </a:rPr>
              <a:t>all</a:t>
            </a:r>
            <a:r>
              <a:rPr lang="es-ES" sz="2000" dirty="0" smtClean="0">
                <a:latin typeface="Trebuchet MS" pitchFamily="34" charset="0"/>
              </a:rPr>
              <a:t> </a:t>
            </a:r>
            <a:r>
              <a:rPr lang="es-ES" sz="2000" dirty="0" err="1" smtClean="0">
                <a:latin typeface="Trebuchet MS" pitchFamily="34" charset="0"/>
              </a:rPr>
              <a:t>these</a:t>
            </a:r>
            <a:r>
              <a:rPr lang="es-ES" sz="2000" dirty="0" smtClean="0">
                <a:latin typeface="Trebuchet MS" pitchFamily="34" charset="0"/>
              </a:rPr>
              <a:t> </a:t>
            </a:r>
            <a:r>
              <a:rPr lang="es-ES" sz="2000" dirty="0" err="1" smtClean="0">
                <a:latin typeface="Trebuchet MS" pitchFamily="34" charset="0"/>
              </a:rPr>
              <a:t>molecules</a:t>
            </a:r>
            <a:endParaRPr lang="el-GR" sz="2000" dirty="0">
              <a:latin typeface="Trebuchet MS"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3" presetClass="emph" presetSubtype="2" fill="hold" grpId="0" nodeType="withEffect">
                                  <p:stCondLst>
                                    <p:cond delay="0"/>
                                  </p:stCondLst>
                                  <p:childTnLst>
                                    <p:animClr clrSpc="rgb" dir="cw">
                                      <p:cBhvr override="childStyle">
                                        <p:cTn id="10" dur="500" fill="hold"/>
                                        <p:tgtEl>
                                          <p:spTgt spid="4"/>
                                        </p:tgtEl>
                                        <p:attrNameLst>
                                          <p:attrName>style.color</p:attrName>
                                        </p:attrNameLst>
                                      </p:cBhvr>
                                      <p:to>
                                        <a:srgbClr val="ADA099"/>
                                      </p:to>
                                    </p:animClr>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3" presetClass="emph" presetSubtype="2" fill="hold" grpId="1" nodeType="withEffect">
                                  <p:stCondLst>
                                    <p:cond delay="0"/>
                                  </p:stCondLst>
                                  <p:childTnLst>
                                    <p:animClr clrSpc="rgb" dir="cw">
                                      <p:cBhvr override="childStyle">
                                        <p:cTn id="18" dur="500" fill="hold"/>
                                        <p:tgtEl>
                                          <p:spTgt spid="5"/>
                                        </p:tgtEl>
                                        <p:attrNameLst>
                                          <p:attrName>style.color</p:attrName>
                                        </p:attrNameLst>
                                      </p:cBhvr>
                                      <p:to>
                                        <a:srgbClr val="ADA099"/>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987824" y="344531"/>
            <a:ext cx="3456384"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FUTURE RESEARCH</a:t>
            </a:r>
            <a:endParaRPr lang="es-ES" sz="2800" b="1" dirty="0">
              <a:solidFill>
                <a:srgbClr val="0070C0"/>
              </a:solidFill>
              <a:latin typeface="Trebuchet MS" pitchFamily="34" charset="0"/>
            </a:endParaRPr>
          </a:p>
        </p:txBody>
      </p:sp>
      <p:pic>
        <p:nvPicPr>
          <p:cNvPr id="11266" name="Picture 2" descr="http://www.curriculumenlineamineduc.cl/605/articles-22977_recurso_jpg.jpg"/>
          <p:cNvPicPr>
            <a:picLocks noChangeAspect="1" noChangeArrowheads="1"/>
          </p:cNvPicPr>
          <p:nvPr/>
        </p:nvPicPr>
        <p:blipFill>
          <a:blip r:embed="rId3" cstate="print"/>
          <a:srcRect/>
          <a:stretch>
            <a:fillRect/>
          </a:stretch>
        </p:blipFill>
        <p:spPr bwMode="auto">
          <a:xfrm>
            <a:off x="827584" y="1844824"/>
            <a:ext cx="1706004" cy="4725144"/>
          </a:xfrm>
          <a:prstGeom prst="rect">
            <a:avLst/>
          </a:prstGeom>
          <a:noFill/>
        </p:spPr>
      </p:pic>
      <p:pic>
        <p:nvPicPr>
          <p:cNvPr id="4" name="Picture 4" descr="http://alimentosfuncionales.org/wordpress/wp-content/uploads/2009/12/danacol2.jpg"/>
          <p:cNvPicPr>
            <a:picLocks noChangeAspect="1" noChangeArrowheads="1"/>
          </p:cNvPicPr>
          <p:nvPr/>
        </p:nvPicPr>
        <p:blipFill>
          <a:blip r:embed="rId4" cstate="print"/>
          <a:srcRect/>
          <a:stretch>
            <a:fillRect/>
          </a:stretch>
        </p:blipFill>
        <p:spPr bwMode="auto">
          <a:xfrm>
            <a:off x="3275856" y="1916832"/>
            <a:ext cx="1393976" cy="1687249"/>
          </a:xfrm>
          <a:prstGeom prst="rect">
            <a:avLst/>
          </a:prstGeom>
          <a:ln>
            <a:noFill/>
          </a:ln>
          <a:effectLst>
            <a:softEdge rad="112500"/>
          </a:effectLst>
        </p:spPr>
      </p:pic>
      <p:sp>
        <p:nvSpPr>
          <p:cNvPr id="5" name="4 CuadroTexto"/>
          <p:cNvSpPr txBox="1"/>
          <p:nvPr/>
        </p:nvSpPr>
        <p:spPr>
          <a:xfrm>
            <a:off x="4788024" y="2348880"/>
            <a:ext cx="2736304" cy="830997"/>
          </a:xfrm>
          <a:prstGeom prst="rect">
            <a:avLst/>
          </a:prstGeom>
          <a:noFill/>
        </p:spPr>
        <p:txBody>
          <a:bodyPr wrap="square" rtlCol="0">
            <a:spAutoFit/>
          </a:bodyPr>
          <a:lstStyle/>
          <a:p>
            <a:pPr algn="ctr"/>
            <a:r>
              <a:rPr lang="es-ES" sz="1600" b="1" dirty="0" err="1" smtClean="0">
                <a:latin typeface="+mj-lt"/>
              </a:rPr>
              <a:t>Functional</a:t>
            </a:r>
            <a:r>
              <a:rPr lang="es-ES" sz="1600" b="1" dirty="0" smtClean="0">
                <a:latin typeface="+mj-lt"/>
              </a:rPr>
              <a:t> </a:t>
            </a:r>
            <a:r>
              <a:rPr lang="es-ES" sz="1600" b="1" dirty="0" err="1" smtClean="0">
                <a:latin typeface="+mj-lt"/>
              </a:rPr>
              <a:t>beverages</a:t>
            </a:r>
            <a:r>
              <a:rPr lang="es-ES" sz="1600" b="1" dirty="0" smtClean="0">
                <a:latin typeface="+mj-lt"/>
              </a:rPr>
              <a:t> </a:t>
            </a:r>
            <a:r>
              <a:rPr lang="es-ES" sz="1600" b="1" dirty="0" err="1" smtClean="0">
                <a:latin typeface="+mj-lt"/>
              </a:rPr>
              <a:t>containing</a:t>
            </a:r>
            <a:r>
              <a:rPr lang="es-ES" sz="1600" b="1" dirty="0" smtClean="0">
                <a:latin typeface="+mj-lt"/>
              </a:rPr>
              <a:t> phytosterols and </a:t>
            </a:r>
            <a:r>
              <a:rPr lang="el-GR" sz="1600" b="1" dirty="0" smtClean="0">
                <a:latin typeface="+mj-lt"/>
              </a:rPr>
              <a:t>β</a:t>
            </a:r>
            <a:r>
              <a:rPr lang="es-ES" sz="1600" b="1" dirty="0" smtClean="0">
                <a:latin typeface="+mj-lt"/>
              </a:rPr>
              <a:t>-</a:t>
            </a:r>
            <a:r>
              <a:rPr lang="es-ES" sz="1600" b="1" dirty="0" err="1" smtClean="0">
                <a:latin typeface="+mj-lt"/>
              </a:rPr>
              <a:t>cryptoxanthin</a:t>
            </a:r>
            <a:endParaRPr lang="es-ES" sz="1600" b="1" dirty="0">
              <a:latin typeface="+mj-lt"/>
            </a:endParaRPr>
          </a:p>
        </p:txBody>
      </p:sp>
      <p:pic>
        <p:nvPicPr>
          <p:cNvPr id="11268" name="Picture 4" descr="http://reinnervate.com/wp-content/uploads/9.20.fig1_.png"/>
          <p:cNvPicPr>
            <a:picLocks noChangeAspect="1" noChangeArrowheads="1"/>
          </p:cNvPicPr>
          <p:nvPr/>
        </p:nvPicPr>
        <p:blipFill>
          <a:blip r:embed="rId5" cstate="print"/>
          <a:srcRect/>
          <a:stretch>
            <a:fillRect/>
          </a:stretch>
        </p:blipFill>
        <p:spPr bwMode="auto">
          <a:xfrm>
            <a:off x="4662851" y="5481317"/>
            <a:ext cx="2952328" cy="1003917"/>
          </a:xfrm>
          <a:prstGeom prst="rect">
            <a:avLst/>
          </a:prstGeom>
          <a:noFill/>
        </p:spPr>
      </p:pic>
      <p:sp>
        <p:nvSpPr>
          <p:cNvPr id="7" name="6 CuadroTexto"/>
          <p:cNvSpPr txBox="1"/>
          <p:nvPr/>
        </p:nvSpPr>
        <p:spPr>
          <a:xfrm>
            <a:off x="4798657" y="6498180"/>
            <a:ext cx="2736304" cy="338554"/>
          </a:xfrm>
          <a:prstGeom prst="rect">
            <a:avLst/>
          </a:prstGeom>
          <a:noFill/>
        </p:spPr>
        <p:txBody>
          <a:bodyPr wrap="square" rtlCol="0">
            <a:spAutoFit/>
          </a:bodyPr>
          <a:lstStyle/>
          <a:p>
            <a:pPr algn="ctr"/>
            <a:r>
              <a:rPr lang="es-ES" sz="1600" b="1" dirty="0" smtClean="0">
                <a:latin typeface="+mj-lt"/>
              </a:rPr>
              <a:t>Colon </a:t>
            </a:r>
            <a:r>
              <a:rPr lang="es-ES" sz="1600" b="1" dirty="0" err="1" smtClean="0">
                <a:latin typeface="+mj-lt"/>
              </a:rPr>
              <a:t>cancer</a:t>
            </a:r>
            <a:r>
              <a:rPr lang="es-ES" sz="1600" b="1" dirty="0" smtClean="0">
                <a:latin typeface="+mj-lt"/>
              </a:rPr>
              <a:t> (Caco-2 </a:t>
            </a:r>
            <a:r>
              <a:rPr lang="es-ES" sz="1600" b="1" dirty="0" err="1" smtClean="0">
                <a:latin typeface="+mj-lt"/>
              </a:rPr>
              <a:t>cells</a:t>
            </a:r>
            <a:r>
              <a:rPr lang="es-ES" sz="1600" b="1" dirty="0" smtClean="0">
                <a:latin typeface="+mj-lt"/>
              </a:rPr>
              <a:t>)</a:t>
            </a:r>
            <a:endParaRPr lang="es-ES" sz="1600" b="1" dirty="0">
              <a:latin typeface="+mj-lt"/>
            </a:endParaRPr>
          </a:p>
        </p:txBody>
      </p:sp>
      <p:sp>
        <p:nvSpPr>
          <p:cNvPr id="8" name="7 Flecha derecha"/>
          <p:cNvSpPr/>
          <p:nvPr/>
        </p:nvSpPr>
        <p:spPr>
          <a:xfrm>
            <a:off x="2699792" y="4077072"/>
            <a:ext cx="129614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8 CuadroTexto"/>
          <p:cNvSpPr txBox="1"/>
          <p:nvPr/>
        </p:nvSpPr>
        <p:spPr>
          <a:xfrm>
            <a:off x="4499992" y="3841523"/>
            <a:ext cx="3456384" cy="646331"/>
          </a:xfrm>
          <a:prstGeom prst="rect">
            <a:avLst/>
          </a:prstGeom>
          <a:solidFill>
            <a:schemeClr val="accent4">
              <a:lumMod val="20000"/>
              <a:lumOff val="80000"/>
            </a:schemeClr>
          </a:solidFill>
        </p:spPr>
        <p:txBody>
          <a:bodyPr wrap="square" rtlCol="0">
            <a:spAutoFit/>
          </a:bodyPr>
          <a:lstStyle/>
          <a:p>
            <a:pPr>
              <a:buFont typeface="Arial" pitchFamily="34" charset="0"/>
              <a:buChar char="•"/>
            </a:pPr>
            <a:r>
              <a:rPr lang="es-ES" dirty="0" smtClean="0">
                <a:solidFill>
                  <a:srgbClr val="0070C0"/>
                </a:solidFill>
              </a:rPr>
              <a:t> In vitro gastrointestinal </a:t>
            </a:r>
            <a:r>
              <a:rPr lang="es-ES" dirty="0" err="1" smtClean="0">
                <a:solidFill>
                  <a:srgbClr val="0070C0"/>
                </a:solidFill>
              </a:rPr>
              <a:t>digestion</a:t>
            </a:r>
            <a:endParaRPr lang="es-ES" dirty="0" smtClean="0">
              <a:solidFill>
                <a:srgbClr val="0070C0"/>
              </a:solidFill>
            </a:endParaRPr>
          </a:p>
          <a:p>
            <a:pPr>
              <a:buFont typeface="Arial" pitchFamily="34" charset="0"/>
              <a:buChar char="•"/>
            </a:pPr>
            <a:r>
              <a:rPr lang="es-ES" dirty="0" smtClean="0">
                <a:solidFill>
                  <a:srgbClr val="0070C0"/>
                </a:solidFill>
              </a:rPr>
              <a:t> In vitro </a:t>
            </a:r>
            <a:r>
              <a:rPr lang="es-ES" dirty="0" err="1" smtClean="0">
                <a:solidFill>
                  <a:srgbClr val="0070C0"/>
                </a:solidFill>
              </a:rPr>
              <a:t>colonic</a:t>
            </a:r>
            <a:r>
              <a:rPr lang="es-ES" dirty="0" smtClean="0">
                <a:solidFill>
                  <a:srgbClr val="0070C0"/>
                </a:solidFill>
              </a:rPr>
              <a:t> </a:t>
            </a:r>
            <a:r>
              <a:rPr lang="es-ES" dirty="0" err="1" smtClean="0">
                <a:solidFill>
                  <a:srgbClr val="0070C0"/>
                </a:solidFill>
              </a:rPr>
              <a:t>fermentation</a:t>
            </a:r>
            <a:endParaRPr lang="es-ES" dirty="0">
              <a:solidFill>
                <a:srgbClr val="0070C0"/>
              </a:solidFill>
            </a:endParaRPr>
          </a:p>
        </p:txBody>
      </p:sp>
      <p:sp>
        <p:nvSpPr>
          <p:cNvPr id="10" name="9 CuadroTexto"/>
          <p:cNvSpPr txBox="1"/>
          <p:nvPr/>
        </p:nvSpPr>
        <p:spPr>
          <a:xfrm>
            <a:off x="4788024" y="5157192"/>
            <a:ext cx="2736304" cy="338554"/>
          </a:xfrm>
          <a:prstGeom prst="rect">
            <a:avLst/>
          </a:prstGeom>
          <a:noFill/>
        </p:spPr>
        <p:txBody>
          <a:bodyPr wrap="square" rtlCol="0">
            <a:spAutoFit/>
          </a:bodyPr>
          <a:lstStyle/>
          <a:p>
            <a:pPr algn="ctr"/>
            <a:r>
              <a:rPr lang="es-ES" sz="1600" b="1" dirty="0" smtClean="0">
                <a:solidFill>
                  <a:srgbClr val="00B050"/>
                </a:solidFill>
                <a:latin typeface="+mj-lt"/>
              </a:rPr>
              <a:t>Anti-</a:t>
            </a:r>
            <a:r>
              <a:rPr lang="es-ES" sz="1600" b="1" dirty="0" err="1" smtClean="0">
                <a:solidFill>
                  <a:srgbClr val="00B050"/>
                </a:solidFill>
                <a:latin typeface="+mj-lt"/>
              </a:rPr>
              <a:t>proliferative</a:t>
            </a:r>
            <a:r>
              <a:rPr lang="es-ES" sz="1600" b="1" dirty="0" smtClean="0">
                <a:solidFill>
                  <a:srgbClr val="00B050"/>
                </a:solidFill>
                <a:latin typeface="+mj-lt"/>
              </a:rPr>
              <a:t> </a:t>
            </a:r>
            <a:r>
              <a:rPr lang="es-ES" sz="1600" b="1" dirty="0" err="1" smtClean="0">
                <a:solidFill>
                  <a:srgbClr val="00B050"/>
                </a:solidFill>
                <a:latin typeface="+mj-lt"/>
              </a:rPr>
              <a:t>activity</a:t>
            </a:r>
            <a:endParaRPr lang="es-ES" sz="1600" b="1" dirty="0">
              <a:solidFill>
                <a:srgbClr val="00B050"/>
              </a:solidFill>
              <a:latin typeface="+mj-lt"/>
            </a:endParaRPr>
          </a:p>
        </p:txBody>
      </p:sp>
      <p:sp>
        <p:nvSpPr>
          <p:cNvPr id="11" name="10 Flecha abajo"/>
          <p:cNvSpPr/>
          <p:nvPr/>
        </p:nvSpPr>
        <p:spPr>
          <a:xfrm>
            <a:off x="6084168" y="3356992"/>
            <a:ext cx="288032"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11 Flecha abajo"/>
          <p:cNvSpPr/>
          <p:nvPr/>
        </p:nvSpPr>
        <p:spPr>
          <a:xfrm>
            <a:off x="6084168" y="4725144"/>
            <a:ext cx="288032"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627784" y="344531"/>
            <a:ext cx="4032448" cy="523220"/>
          </a:xfrm>
          <a:prstGeom prst="rect">
            <a:avLst/>
          </a:prstGeom>
          <a:solidFill>
            <a:schemeClr val="accent4">
              <a:lumMod val="60000"/>
              <a:lumOff val="40000"/>
            </a:schemeClr>
          </a:solidFill>
        </p:spPr>
        <p:txBody>
          <a:bodyPr wrap="square" rtlCol="0">
            <a:spAutoFit/>
          </a:bodyPr>
          <a:lstStyle/>
          <a:p>
            <a:pPr algn="ctr"/>
            <a:r>
              <a:rPr lang="es-ES" sz="2800" b="1" dirty="0" smtClean="0">
                <a:solidFill>
                  <a:srgbClr val="0070C0"/>
                </a:solidFill>
                <a:latin typeface="Trebuchet MS" pitchFamily="34" charset="0"/>
              </a:rPr>
              <a:t>ACKNOWLEDGEMENTS</a:t>
            </a:r>
            <a:endParaRPr lang="es-ES" sz="2800" b="1" dirty="0">
              <a:solidFill>
                <a:srgbClr val="0070C0"/>
              </a:solidFill>
              <a:latin typeface="Trebuchet MS" pitchFamily="34" charset="0"/>
            </a:endParaRPr>
          </a:p>
        </p:txBody>
      </p:sp>
      <p:pic>
        <p:nvPicPr>
          <p:cNvPr id="1026" name="Picture 2" descr="C:\Users\Antonio\Desktop\Bionutest.jpg"/>
          <p:cNvPicPr>
            <a:picLocks noChangeAspect="1" noChangeArrowheads="1"/>
          </p:cNvPicPr>
          <p:nvPr/>
        </p:nvPicPr>
        <p:blipFill>
          <a:blip r:embed="rId3" cstate="print"/>
          <a:srcRect/>
          <a:stretch>
            <a:fillRect/>
          </a:stretch>
        </p:blipFill>
        <p:spPr bwMode="auto">
          <a:xfrm>
            <a:off x="473968" y="1592417"/>
            <a:ext cx="3737992" cy="2789477"/>
          </a:xfrm>
          <a:prstGeom prst="rect">
            <a:avLst/>
          </a:prstGeom>
          <a:noFill/>
        </p:spPr>
      </p:pic>
      <p:pic>
        <p:nvPicPr>
          <p:cNvPr id="1027" name="Picture 3" descr="C:\Users\Antonio\Desktop\Palermo Lab.jpg"/>
          <p:cNvPicPr>
            <a:picLocks noChangeAspect="1" noChangeArrowheads="1"/>
          </p:cNvPicPr>
          <p:nvPr/>
        </p:nvPicPr>
        <p:blipFill>
          <a:blip r:embed="rId4" cstate="print"/>
          <a:srcRect/>
          <a:stretch>
            <a:fillRect/>
          </a:stretch>
        </p:blipFill>
        <p:spPr bwMode="auto">
          <a:xfrm>
            <a:off x="5076056" y="3969060"/>
            <a:ext cx="3593976" cy="2695482"/>
          </a:xfrm>
          <a:prstGeom prst="rect">
            <a:avLst/>
          </a:prstGeom>
          <a:noFill/>
        </p:spPr>
      </p:pic>
      <p:sp>
        <p:nvSpPr>
          <p:cNvPr id="5" name="4 CuadroTexto"/>
          <p:cNvSpPr txBox="1"/>
          <p:nvPr/>
        </p:nvSpPr>
        <p:spPr>
          <a:xfrm>
            <a:off x="779326" y="4534611"/>
            <a:ext cx="3096344" cy="646331"/>
          </a:xfrm>
          <a:prstGeom prst="rect">
            <a:avLst/>
          </a:prstGeom>
          <a:solidFill>
            <a:schemeClr val="accent1"/>
          </a:solidFill>
        </p:spPr>
        <p:txBody>
          <a:bodyPr wrap="square" rtlCol="0">
            <a:spAutoFit/>
          </a:bodyPr>
          <a:lstStyle/>
          <a:p>
            <a:pPr algn="ctr"/>
            <a:r>
              <a:rPr lang="es-ES" b="1" dirty="0" err="1" smtClean="0"/>
              <a:t>Bionutest</a:t>
            </a:r>
            <a:r>
              <a:rPr lang="es-ES" b="1" dirty="0" smtClean="0"/>
              <a:t> </a:t>
            </a:r>
            <a:r>
              <a:rPr lang="es-ES" b="1" dirty="0" err="1" smtClean="0"/>
              <a:t>research</a:t>
            </a:r>
            <a:r>
              <a:rPr lang="es-ES" b="1" dirty="0" smtClean="0"/>
              <a:t> </a:t>
            </a:r>
            <a:r>
              <a:rPr lang="es-ES" b="1" dirty="0" err="1" smtClean="0"/>
              <a:t>group</a:t>
            </a:r>
            <a:r>
              <a:rPr lang="es-ES" b="1" dirty="0" smtClean="0"/>
              <a:t>. </a:t>
            </a:r>
            <a:r>
              <a:rPr lang="es-ES" b="1" dirty="0" err="1" smtClean="0"/>
              <a:t>University</a:t>
            </a:r>
            <a:r>
              <a:rPr lang="es-ES" b="1" dirty="0" smtClean="0"/>
              <a:t> of Valencia</a:t>
            </a:r>
            <a:endParaRPr lang="es-ES" b="1" dirty="0"/>
          </a:p>
        </p:txBody>
      </p:sp>
      <p:sp>
        <p:nvSpPr>
          <p:cNvPr id="6" name="5 CuadroTexto"/>
          <p:cNvSpPr txBox="1"/>
          <p:nvPr/>
        </p:nvSpPr>
        <p:spPr>
          <a:xfrm>
            <a:off x="5364088" y="1785590"/>
            <a:ext cx="3096344" cy="923330"/>
          </a:xfrm>
          <a:prstGeom prst="rect">
            <a:avLst/>
          </a:prstGeom>
          <a:solidFill>
            <a:srgbClr val="00B050">
              <a:alpha val="60000"/>
            </a:srgbClr>
          </a:solidFill>
        </p:spPr>
        <p:txBody>
          <a:bodyPr wrap="square" rtlCol="0">
            <a:spAutoFit/>
          </a:bodyPr>
          <a:lstStyle/>
          <a:p>
            <a:pPr algn="ctr"/>
            <a:r>
              <a:rPr lang="es-ES" b="1" dirty="0" err="1" smtClean="0"/>
              <a:t>Laboratory</a:t>
            </a:r>
            <a:r>
              <a:rPr lang="es-ES" b="1" dirty="0" smtClean="0"/>
              <a:t> of </a:t>
            </a:r>
            <a:r>
              <a:rPr lang="es-ES" b="1" dirty="0" err="1" smtClean="0"/>
              <a:t>Biochemistry</a:t>
            </a:r>
            <a:r>
              <a:rPr lang="es-ES" b="1" dirty="0" smtClean="0"/>
              <a:t> (STEBICEF).</a:t>
            </a:r>
          </a:p>
          <a:p>
            <a:pPr algn="ctr"/>
            <a:r>
              <a:rPr lang="es-ES" b="1" dirty="0" err="1" smtClean="0"/>
              <a:t>University</a:t>
            </a:r>
            <a:r>
              <a:rPr lang="es-ES" b="1" dirty="0" smtClean="0"/>
              <a:t> of Palermo</a:t>
            </a:r>
            <a:endParaRPr lang="es-ES" b="1" dirty="0"/>
          </a:p>
        </p:txBody>
      </p:sp>
      <p:sp>
        <p:nvSpPr>
          <p:cNvPr id="7" name="6 CuadroTexto"/>
          <p:cNvSpPr txBox="1"/>
          <p:nvPr/>
        </p:nvSpPr>
        <p:spPr>
          <a:xfrm>
            <a:off x="1475656" y="5365665"/>
            <a:ext cx="2664296" cy="1015663"/>
          </a:xfrm>
          <a:prstGeom prst="rect">
            <a:avLst/>
          </a:prstGeom>
          <a:noFill/>
          <a:ln>
            <a:solidFill>
              <a:schemeClr val="accent1"/>
            </a:solidFill>
          </a:ln>
        </p:spPr>
        <p:txBody>
          <a:bodyPr wrap="square" rtlCol="0">
            <a:spAutoFit/>
          </a:bodyPr>
          <a:lstStyle/>
          <a:p>
            <a:pPr>
              <a:buFont typeface="Wingdings" pitchFamily="2" charset="2"/>
              <a:buChar char="§"/>
            </a:pPr>
            <a:r>
              <a:rPr lang="es-ES" sz="1200" dirty="0" smtClean="0"/>
              <a:t> </a:t>
            </a:r>
            <a:r>
              <a:rPr lang="es-ES" sz="1200" b="1" u="sng" dirty="0" smtClean="0"/>
              <a:t>Dr. Reyes </a:t>
            </a:r>
            <a:r>
              <a:rPr lang="es-ES" sz="1200" b="1" u="sng" dirty="0" err="1" smtClean="0"/>
              <a:t>Barberá</a:t>
            </a:r>
            <a:endParaRPr lang="es-ES" sz="1200" b="1" u="sng" dirty="0" smtClean="0"/>
          </a:p>
          <a:p>
            <a:pPr>
              <a:buFont typeface="Wingdings" pitchFamily="2" charset="2"/>
              <a:buChar char="§"/>
            </a:pPr>
            <a:r>
              <a:rPr lang="es-ES" sz="1200" dirty="0" smtClean="0"/>
              <a:t> Dr. María Jesús </a:t>
            </a:r>
            <a:r>
              <a:rPr lang="es-ES" sz="1200" dirty="0" err="1" smtClean="0"/>
              <a:t>Lagarda</a:t>
            </a:r>
            <a:endParaRPr lang="es-ES" sz="1200" dirty="0" smtClean="0"/>
          </a:p>
          <a:p>
            <a:pPr>
              <a:buFont typeface="Wingdings" pitchFamily="2" charset="2"/>
              <a:buChar char="§"/>
            </a:pPr>
            <a:r>
              <a:rPr lang="es-ES" sz="1200" dirty="0" smtClean="0"/>
              <a:t> Dr. Amparo Alegría</a:t>
            </a:r>
          </a:p>
          <a:p>
            <a:pPr>
              <a:buFont typeface="Wingdings" pitchFamily="2" charset="2"/>
              <a:buChar char="§"/>
            </a:pPr>
            <a:r>
              <a:rPr lang="es-ES" sz="1200" dirty="0" smtClean="0"/>
              <a:t> Dr. Guadalupe García- </a:t>
            </a:r>
            <a:r>
              <a:rPr lang="es-ES" sz="1200" dirty="0" err="1" smtClean="0"/>
              <a:t>Llatas</a:t>
            </a:r>
            <a:endParaRPr lang="es-ES" sz="1200" dirty="0" smtClean="0"/>
          </a:p>
          <a:p>
            <a:pPr>
              <a:buFont typeface="Wingdings" pitchFamily="2" charset="2"/>
              <a:buChar char="§"/>
            </a:pPr>
            <a:r>
              <a:rPr lang="es-ES" sz="1200" dirty="0" smtClean="0"/>
              <a:t> Lorena </a:t>
            </a:r>
            <a:r>
              <a:rPr lang="es-ES" sz="1200" dirty="0" err="1" smtClean="0"/>
              <a:t>Claumarchirant</a:t>
            </a:r>
            <a:r>
              <a:rPr lang="es-ES" sz="1200" dirty="0" smtClean="0"/>
              <a:t> </a:t>
            </a:r>
            <a:r>
              <a:rPr lang="es-ES" sz="1200" dirty="0" err="1" smtClean="0"/>
              <a:t>PhD</a:t>
            </a:r>
            <a:r>
              <a:rPr lang="es-ES" sz="1200" dirty="0" smtClean="0"/>
              <a:t> </a:t>
            </a:r>
            <a:r>
              <a:rPr lang="es-ES" sz="1200" dirty="0" err="1" smtClean="0"/>
              <a:t>student</a:t>
            </a:r>
            <a:endParaRPr lang="es-ES" sz="1200" dirty="0"/>
          </a:p>
        </p:txBody>
      </p:sp>
      <p:sp>
        <p:nvSpPr>
          <p:cNvPr id="8" name="7 CuadroTexto"/>
          <p:cNvSpPr txBox="1"/>
          <p:nvPr/>
        </p:nvSpPr>
        <p:spPr>
          <a:xfrm>
            <a:off x="6732240" y="2886035"/>
            <a:ext cx="1944216" cy="830997"/>
          </a:xfrm>
          <a:prstGeom prst="rect">
            <a:avLst/>
          </a:prstGeom>
          <a:noFill/>
          <a:ln>
            <a:solidFill>
              <a:schemeClr val="accent1"/>
            </a:solidFill>
          </a:ln>
        </p:spPr>
        <p:txBody>
          <a:bodyPr wrap="square" rtlCol="0">
            <a:spAutoFit/>
          </a:bodyPr>
          <a:lstStyle/>
          <a:p>
            <a:pPr>
              <a:buFont typeface="Wingdings" pitchFamily="2" charset="2"/>
              <a:buChar char="§"/>
            </a:pPr>
            <a:r>
              <a:rPr lang="es-ES" sz="1200" dirty="0" smtClean="0"/>
              <a:t> </a:t>
            </a:r>
            <a:r>
              <a:rPr lang="es-ES" sz="1200" b="1" u="sng" dirty="0" smtClean="0"/>
              <a:t>Dr. </a:t>
            </a:r>
            <a:r>
              <a:rPr lang="es-ES" sz="1200" b="1" u="sng" dirty="0" err="1" smtClean="0"/>
              <a:t>Maria</a:t>
            </a:r>
            <a:r>
              <a:rPr lang="es-ES" sz="1200" b="1" u="sng" dirty="0" smtClean="0"/>
              <a:t> Antonia </a:t>
            </a:r>
            <a:r>
              <a:rPr lang="es-ES" sz="1200" b="1" u="sng" dirty="0" err="1" smtClean="0"/>
              <a:t>Livrea</a:t>
            </a:r>
            <a:endParaRPr lang="es-ES" sz="1200" b="1" u="sng" dirty="0" smtClean="0"/>
          </a:p>
          <a:p>
            <a:pPr>
              <a:buFont typeface="Wingdings" pitchFamily="2" charset="2"/>
              <a:buChar char="§"/>
            </a:pPr>
            <a:r>
              <a:rPr lang="es-ES" sz="1200" dirty="0" smtClean="0"/>
              <a:t> </a:t>
            </a:r>
            <a:r>
              <a:rPr lang="es-ES" sz="1200" b="1" u="sng" dirty="0" smtClean="0"/>
              <a:t>Dr. Luisa </a:t>
            </a:r>
            <a:r>
              <a:rPr lang="es-ES" sz="1200" b="1" u="sng" dirty="0" err="1" smtClean="0"/>
              <a:t>Tesoriere</a:t>
            </a:r>
            <a:endParaRPr lang="es-ES" sz="1200" b="1" u="sng" dirty="0" smtClean="0"/>
          </a:p>
          <a:p>
            <a:pPr>
              <a:buFont typeface="Wingdings" pitchFamily="2" charset="2"/>
              <a:buChar char="§"/>
            </a:pPr>
            <a:r>
              <a:rPr lang="es-ES" sz="1200" dirty="0" smtClean="0"/>
              <a:t> </a:t>
            </a:r>
            <a:r>
              <a:rPr lang="es-ES" sz="1200" b="1" u="sng" dirty="0" smtClean="0"/>
              <a:t>Dr. </a:t>
            </a:r>
            <a:r>
              <a:rPr lang="es-ES" sz="1200" b="1" u="sng" dirty="0" err="1" smtClean="0"/>
              <a:t>Alessandro</a:t>
            </a:r>
            <a:r>
              <a:rPr lang="es-ES" sz="1200" b="1" u="sng" dirty="0" smtClean="0"/>
              <a:t> </a:t>
            </a:r>
            <a:r>
              <a:rPr lang="es-ES" sz="1200" b="1" u="sng" dirty="0" err="1" smtClean="0"/>
              <a:t>Attanzio</a:t>
            </a:r>
            <a:endParaRPr lang="es-ES" sz="1200" b="1" u="sng" dirty="0" smtClean="0"/>
          </a:p>
          <a:p>
            <a:pPr>
              <a:buFont typeface="Wingdings" pitchFamily="2" charset="2"/>
              <a:buChar char="§"/>
            </a:pPr>
            <a:r>
              <a:rPr lang="es-ES" sz="1200" dirty="0" smtClean="0"/>
              <a:t> Dr. Mario </a:t>
            </a:r>
            <a:r>
              <a:rPr lang="es-ES" sz="1200" dirty="0" err="1" smtClean="0"/>
              <a:t>Allegra</a:t>
            </a:r>
            <a:endParaRPr lang="es-ES" sz="1200" dirty="0" smtClean="0"/>
          </a:p>
        </p:txBody>
      </p:sp>
      <p:pic>
        <p:nvPicPr>
          <p:cNvPr id="1029" name="Picture 5" descr="http://www.uv.es/~martinjf/Escudo03.gif"/>
          <p:cNvPicPr>
            <a:picLocks noChangeAspect="1" noChangeArrowheads="1"/>
          </p:cNvPicPr>
          <p:nvPr/>
        </p:nvPicPr>
        <p:blipFill>
          <a:blip r:embed="rId5" cstate="print"/>
          <a:srcRect/>
          <a:stretch>
            <a:fillRect/>
          </a:stretch>
        </p:blipFill>
        <p:spPr bwMode="auto">
          <a:xfrm>
            <a:off x="710405" y="5445006"/>
            <a:ext cx="645743" cy="852439"/>
          </a:xfrm>
          <a:prstGeom prst="rect">
            <a:avLst/>
          </a:prstGeom>
          <a:noFill/>
        </p:spPr>
      </p:pic>
      <p:pic>
        <p:nvPicPr>
          <p:cNvPr id="1031" name="Picture 7" descr="http://www.corriereuniv.it/cms/wp-content/uploads/2013/10/riaperte-le-immatricolazioni.jpg"/>
          <p:cNvPicPr>
            <a:picLocks noChangeAspect="1" noChangeArrowheads="1"/>
          </p:cNvPicPr>
          <p:nvPr/>
        </p:nvPicPr>
        <p:blipFill>
          <a:blip r:embed="rId6" cstate="print"/>
          <a:srcRect/>
          <a:stretch>
            <a:fillRect/>
          </a:stretch>
        </p:blipFill>
        <p:spPr bwMode="auto">
          <a:xfrm>
            <a:off x="5117646" y="2852936"/>
            <a:ext cx="1614594" cy="864096"/>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NARANJITO"/>
          <p:cNvPicPr>
            <a:picLocks noChangeAspect="1" noChangeArrowheads="1"/>
          </p:cNvPicPr>
          <p:nvPr/>
        </p:nvPicPr>
        <p:blipFill>
          <a:blip r:embed="rId3" cstate="print"/>
          <a:srcRect/>
          <a:stretch>
            <a:fillRect/>
          </a:stretch>
        </p:blipFill>
        <p:spPr bwMode="auto">
          <a:xfrm>
            <a:off x="2051050" y="1910357"/>
            <a:ext cx="5316538" cy="4111625"/>
          </a:xfrm>
          <a:prstGeom prst="rect">
            <a:avLst/>
          </a:prstGeom>
          <a:noFill/>
          <a:ln w="9525">
            <a:noFill/>
            <a:miter lim="800000"/>
            <a:headEnd/>
            <a:tailEnd/>
          </a:ln>
        </p:spPr>
      </p:pic>
      <p:sp>
        <p:nvSpPr>
          <p:cNvPr id="3" name="Text Box 5"/>
          <p:cNvSpPr txBox="1">
            <a:spLocks noChangeArrowheads="1"/>
          </p:cNvSpPr>
          <p:nvPr/>
        </p:nvSpPr>
        <p:spPr bwMode="auto">
          <a:xfrm>
            <a:off x="1476375" y="5912445"/>
            <a:ext cx="6480175" cy="396875"/>
          </a:xfrm>
          <a:prstGeom prst="rect">
            <a:avLst/>
          </a:prstGeom>
          <a:noFill/>
          <a:ln w="9525">
            <a:noFill/>
            <a:miter lim="800000"/>
            <a:headEnd/>
            <a:tailEnd/>
          </a:ln>
        </p:spPr>
        <p:txBody>
          <a:bodyPr>
            <a:spAutoFit/>
          </a:bodyPr>
          <a:lstStyle/>
          <a:p>
            <a:pPr algn="ctr">
              <a:spcBef>
                <a:spcPct val="50000"/>
              </a:spcBef>
            </a:pPr>
            <a:r>
              <a:rPr lang="es-ES" sz="2000" b="1"/>
              <a:t>Thank you for your attention</a:t>
            </a:r>
          </a:p>
        </p:txBody>
      </p:sp>
      <p:pic>
        <p:nvPicPr>
          <p:cNvPr id="4" name="Picture 6"/>
          <p:cNvPicPr>
            <a:picLocks noChangeAspect="1" noChangeArrowheads="1"/>
          </p:cNvPicPr>
          <p:nvPr/>
        </p:nvPicPr>
        <p:blipFill>
          <a:blip r:embed="rId4" cstate="print"/>
          <a:srcRect l="3518" t="7035" r="41961" b="78895"/>
          <a:stretch>
            <a:fillRect/>
          </a:stretch>
        </p:blipFill>
        <p:spPr bwMode="auto">
          <a:xfrm>
            <a:off x="1774805" y="109663"/>
            <a:ext cx="5616624" cy="108708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rmedio">
  <a:themeElements>
    <a:clrScheme name="Intermedio">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Intermedio">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Intermedio">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7335</TotalTime>
  <Words>3330</Words>
  <Application>Microsoft Office PowerPoint</Application>
  <PresentationFormat>Presentación en pantalla (4:3)</PresentationFormat>
  <Paragraphs>430</Paragraphs>
  <Slides>26</Slides>
  <Notes>26</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Intermedio</vt:lpstr>
      <vt:lpstr>ANTICARCINOGENIC EFFECT OF PHYTOSTEROLS AND/OR BETA-CRYPTOXANTHIN IN COLON CANCER CELLS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Amparo</dc:creator>
  <cp:lastModifiedBy>Toni</cp:lastModifiedBy>
  <cp:revision>579</cp:revision>
  <dcterms:created xsi:type="dcterms:W3CDTF">2011-10-24T21:51:47Z</dcterms:created>
  <dcterms:modified xsi:type="dcterms:W3CDTF">2014-09-20T19:24:43Z</dcterms:modified>
</cp:coreProperties>
</file>