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9"/>
  </p:notesMasterIdLst>
  <p:sldIdLst>
    <p:sldId id="256" r:id="rId2"/>
    <p:sldId id="258" r:id="rId3"/>
    <p:sldId id="279" r:id="rId4"/>
    <p:sldId id="286" r:id="rId5"/>
    <p:sldId id="281" r:id="rId6"/>
    <p:sldId id="282" r:id="rId7"/>
    <p:sldId id="260" r:id="rId8"/>
    <p:sldId id="261" r:id="rId9"/>
    <p:sldId id="290" r:id="rId10"/>
    <p:sldId id="262" r:id="rId11"/>
    <p:sldId id="277" r:id="rId12"/>
    <p:sldId id="263" r:id="rId13"/>
    <p:sldId id="288" r:id="rId14"/>
    <p:sldId id="265" r:id="rId15"/>
    <p:sldId id="266" r:id="rId16"/>
    <p:sldId id="259" r:id="rId17"/>
    <p:sldId id="291" r:id="rId18"/>
    <p:sldId id="267" r:id="rId19"/>
    <p:sldId id="268" r:id="rId20"/>
    <p:sldId id="270" r:id="rId21"/>
    <p:sldId id="278" r:id="rId22"/>
    <p:sldId id="272" r:id="rId23"/>
    <p:sldId id="283" r:id="rId24"/>
    <p:sldId id="285" r:id="rId25"/>
    <p:sldId id="273" r:id="rId26"/>
    <p:sldId id="275" r:id="rId27"/>
    <p:sldId id="289" r:id="rId28"/>
  </p:sldIdLst>
  <p:sldSz cx="9906000" cy="6858000" type="A4"/>
  <p:notesSz cx="6858000" cy="9144000"/>
  <p:defaultTextStyle>
    <a:defPPr>
      <a:defRPr lang="it-IT"/>
    </a:defPPr>
    <a:lvl1pPr algn="l" rtl="0" eaLnBrk="0" fontAlgn="base" hangingPunct="0">
      <a:spcBef>
        <a:spcPct val="0"/>
      </a:spcBef>
      <a:spcAft>
        <a:spcPct val="0"/>
      </a:spcAft>
      <a:defRPr sz="1300" kern="1200">
        <a:solidFill>
          <a:schemeClr val="bg1"/>
        </a:solidFill>
        <a:latin typeface="Helvetica" pitchFamily="34" charset="0"/>
        <a:ea typeface="+mn-ea"/>
        <a:cs typeface="+mn-cs"/>
      </a:defRPr>
    </a:lvl1pPr>
    <a:lvl2pPr marL="457200" algn="l" rtl="0" eaLnBrk="0" fontAlgn="base" hangingPunct="0">
      <a:spcBef>
        <a:spcPct val="0"/>
      </a:spcBef>
      <a:spcAft>
        <a:spcPct val="0"/>
      </a:spcAft>
      <a:defRPr sz="1300" kern="1200">
        <a:solidFill>
          <a:schemeClr val="bg1"/>
        </a:solidFill>
        <a:latin typeface="Helvetica" pitchFamily="34" charset="0"/>
        <a:ea typeface="+mn-ea"/>
        <a:cs typeface="+mn-cs"/>
      </a:defRPr>
    </a:lvl2pPr>
    <a:lvl3pPr marL="914400" algn="l" rtl="0" eaLnBrk="0" fontAlgn="base" hangingPunct="0">
      <a:spcBef>
        <a:spcPct val="0"/>
      </a:spcBef>
      <a:spcAft>
        <a:spcPct val="0"/>
      </a:spcAft>
      <a:defRPr sz="1300" kern="1200">
        <a:solidFill>
          <a:schemeClr val="bg1"/>
        </a:solidFill>
        <a:latin typeface="Helvetica" pitchFamily="34" charset="0"/>
        <a:ea typeface="+mn-ea"/>
        <a:cs typeface="+mn-cs"/>
      </a:defRPr>
    </a:lvl3pPr>
    <a:lvl4pPr marL="1371600" algn="l" rtl="0" eaLnBrk="0" fontAlgn="base" hangingPunct="0">
      <a:spcBef>
        <a:spcPct val="0"/>
      </a:spcBef>
      <a:spcAft>
        <a:spcPct val="0"/>
      </a:spcAft>
      <a:defRPr sz="1300" kern="1200">
        <a:solidFill>
          <a:schemeClr val="bg1"/>
        </a:solidFill>
        <a:latin typeface="Helvetica" pitchFamily="34" charset="0"/>
        <a:ea typeface="+mn-ea"/>
        <a:cs typeface="+mn-cs"/>
      </a:defRPr>
    </a:lvl4pPr>
    <a:lvl5pPr marL="1828800" algn="l" rtl="0" eaLnBrk="0" fontAlgn="base" hangingPunct="0">
      <a:spcBef>
        <a:spcPct val="0"/>
      </a:spcBef>
      <a:spcAft>
        <a:spcPct val="0"/>
      </a:spcAft>
      <a:defRPr sz="1300" kern="1200">
        <a:solidFill>
          <a:schemeClr val="bg1"/>
        </a:solidFill>
        <a:latin typeface="Helvetica" pitchFamily="34" charset="0"/>
        <a:ea typeface="+mn-ea"/>
        <a:cs typeface="+mn-cs"/>
      </a:defRPr>
    </a:lvl5pPr>
    <a:lvl6pPr marL="2286000" algn="l" defTabSz="914400" rtl="0" eaLnBrk="1" latinLnBrk="0" hangingPunct="1">
      <a:defRPr sz="1300" kern="1200">
        <a:solidFill>
          <a:schemeClr val="bg1"/>
        </a:solidFill>
        <a:latin typeface="Helvetica" pitchFamily="34" charset="0"/>
        <a:ea typeface="+mn-ea"/>
        <a:cs typeface="+mn-cs"/>
      </a:defRPr>
    </a:lvl6pPr>
    <a:lvl7pPr marL="2743200" algn="l" defTabSz="914400" rtl="0" eaLnBrk="1" latinLnBrk="0" hangingPunct="1">
      <a:defRPr sz="1300" kern="1200">
        <a:solidFill>
          <a:schemeClr val="bg1"/>
        </a:solidFill>
        <a:latin typeface="Helvetica" pitchFamily="34" charset="0"/>
        <a:ea typeface="+mn-ea"/>
        <a:cs typeface="+mn-cs"/>
      </a:defRPr>
    </a:lvl7pPr>
    <a:lvl8pPr marL="3200400" algn="l" defTabSz="914400" rtl="0" eaLnBrk="1" latinLnBrk="0" hangingPunct="1">
      <a:defRPr sz="1300" kern="1200">
        <a:solidFill>
          <a:schemeClr val="bg1"/>
        </a:solidFill>
        <a:latin typeface="Helvetica" pitchFamily="34" charset="0"/>
        <a:ea typeface="+mn-ea"/>
        <a:cs typeface="+mn-cs"/>
      </a:defRPr>
    </a:lvl8pPr>
    <a:lvl9pPr marL="3657600" algn="l" defTabSz="914400" rtl="0" eaLnBrk="1" latinLnBrk="0" hangingPunct="1">
      <a:defRPr sz="1300" kern="1200">
        <a:solidFill>
          <a:schemeClr val="bg1"/>
        </a:solidFill>
        <a:latin typeface="Helvetic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86" autoAdjust="0"/>
    <p:restoredTop sz="94660"/>
  </p:normalViewPr>
  <p:slideViewPr>
    <p:cSldViewPr snapToGrid="0">
      <p:cViewPr>
        <p:scale>
          <a:sx n="90" d="100"/>
          <a:sy n="90" d="100"/>
        </p:scale>
        <p:origin x="-660" y="30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9A9D35FF-3096-4299-9120-9A8D30740BFB}" type="datetimeFigureOut">
              <a:rPr lang="it-IT"/>
              <a:pPr>
                <a:defRPr/>
              </a:pPr>
              <a:t>03/05/2017</a:t>
            </a:fld>
            <a:endParaRPr lang="it-IT"/>
          </a:p>
        </p:txBody>
      </p:sp>
      <p:sp>
        <p:nvSpPr>
          <p:cNvPr id="4" name="Segnaposto immagine diapositiva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310AB96-5DCA-4BD7-B560-C25218D45437}" type="slidenum">
              <a:rPr lang="it-IT"/>
              <a:pPr/>
              <a:t>‹#›</a:t>
            </a:fld>
            <a:endParaRPr lang="it-IT"/>
          </a:p>
        </p:txBody>
      </p:sp>
    </p:spTree>
    <p:extLst>
      <p:ext uri="{BB962C8B-B14F-4D97-AF65-F5344CB8AC3E}">
        <p14:creationId xmlns:p14="http://schemas.microsoft.com/office/powerpoint/2010/main" val="9326720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14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ltLang="it-IT" smtClean="0"/>
          </a:p>
        </p:txBody>
      </p:sp>
      <p:sp>
        <p:nvSpPr>
          <p:cNvPr id="6148" name="Segnaposto numero diapositiva 3"/>
          <p:cNvSpPr>
            <a:spLocks noGrp="1"/>
          </p:cNvSpPr>
          <p:nvPr>
            <p:ph type="sldNum" sz="quarter" idx="5"/>
          </p:nvPr>
        </p:nvSpPr>
        <p:spPr bwMode="auto">
          <a:noFill/>
          <a:ln>
            <a:miter lim="800000"/>
            <a:headEnd/>
            <a:tailEnd/>
          </a:ln>
        </p:spPr>
        <p:txBody>
          <a:bodyPr/>
          <a:lstStyle/>
          <a:p>
            <a:fld id="{99E946C1-3950-4FFA-9348-AFB692816E0C}" type="slidenum">
              <a:rPr lang="it-IT" altLang="it-IT"/>
              <a:pPr/>
              <a:t>2</a:t>
            </a:fld>
            <a:endParaRPr lang="it-IT" alt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3310AB96-5DCA-4BD7-B560-C25218D45437}" type="slidenum">
              <a:rPr lang="it-IT" smtClean="0"/>
              <a:pPr/>
              <a:t>11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2" name="Group 16"/>
          <p:cNvGrpSpPr>
            <a:grpSpLocks/>
          </p:cNvGrpSpPr>
          <p:nvPr/>
        </p:nvGrpSpPr>
        <p:grpSpPr bwMode="auto">
          <a:xfrm>
            <a:off x="0" y="0"/>
            <a:ext cx="9918700" cy="6870700"/>
            <a:chOff x="0" y="0"/>
            <a:chExt cx="6248" cy="4328"/>
          </a:xfrm>
        </p:grpSpPr>
        <p:sp>
          <p:nvSpPr>
            <p:cNvPr id="3" name="Rectangle 10"/>
            <p:cNvSpPr>
              <a:spLocks noChangeArrowheads="1"/>
            </p:cNvSpPr>
            <p:nvPr userDrawn="1"/>
          </p:nvSpPr>
          <p:spPr bwMode="auto">
            <a:xfrm>
              <a:off x="0" y="0"/>
              <a:ext cx="6240" cy="2714"/>
            </a:xfrm>
            <a:prstGeom prst="rect">
              <a:avLst/>
            </a:prstGeom>
            <a:gradFill rotWithShape="1">
              <a:gsLst>
                <a:gs pos="0">
                  <a:srgbClr val="000000"/>
                </a:gs>
                <a:gs pos="100000">
                  <a:srgbClr val="00205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300">
                  <a:solidFill>
                    <a:schemeClr val="bg1"/>
                  </a:solidFill>
                  <a:latin typeface="Helvetica" panose="020B0604020202020204" pitchFamily="34" charset="0"/>
                </a:defRPr>
              </a:lvl1pPr>
              <a:lvl2pPr marL="742950" indent="-285750">
                <a:defRPr sz="1300">
                  <a:solidFill>
                    <a:schemeClr val="bg1"/>
                  </a:solidFill>
                  <a:latin typeface="Helvetica" panose="020B0604020202020204" pitchFamily="34" charset="0"/>
                </a:defRPr>
              </a:lvl2pPr>
              <a:lvl3pPr marL="1143000" indent="-228600">
                <a:defRPr sz="1300">
                  <a:solidFill>
                    <a:schemeClr val="bg1"/>
                  </a:solidFill>
                  <a:latin typeface="Helvetica" panose="020B0604020202020204" pitchFamily="34" charset="0"/>
                </a:defRPr>
              </a:lvl3pPr>
              <a:lvl4pPr marL="1600200" indent="-228600">
                <a:defRPr sz="1300">
                  <a:solidFill>
                    <a:schemeClr val="bg1"/>
                  </a:solidFill>
                  <a:latin typeface="Helvetica" panose="020B0604020202020204" pitchFamily="34" charset="0"/>
                </a:defRPr>
              </a:lvl4pPr>
              <a:lvl5pPr marL="2057400" indent="-228600">
                <a:defRPr sz="1300">
                  <a:solidFill>
                    <a:schemeClr val="bg1"/>
                  </a:solidFill>
                  <a:latin typeface="Helvetica" panose="020B0604020202020204" pitchFamily="34" charset="0"/>
                </a:defRPr>
              </a:lvl5pPr>
              <a:lvl6pPr marL="2514600" indent="-228600" eaLnBrk="0" fontAlgn="base" hangingPunct="0">
                <a:spcBef>
                  <a:spcPct val="0"/>
                </a:spcBef>
                <a:spcAft>
                  <a:spcPct val="0"/>
                </a:spcAft>
                <a:defRPr sz="1300">
                  <a:solidFill>
                    <a:schemeClr val="bg1"/>
                  </a:solidFill>
                  <a:latin typeface="Helvetica" panose="020B0604020202020204" pitchFamily="34" charset="0"/>
                </a:defRPr>
              </a:lvl6pPr>
              <a:lvl7pPr marL="2971800" indent="-228600" eaLnBrk="0" fontAlgn="base" hangingPunct="0">
                <a:spcBef>
                  <a:spcPct val="0"/>
                </a:spcBef>
                <a:spcAft>
                  <a:spcPct val="0"/>
                </a:spcAft>
                <a:defRPr sz="1300">
                  <a:solidFill>
                    <a:schemeClr val="bg1"/>
                  </a:solidFill>
                  <a:latin typeface="Helvetica" panose="020B0604020202020204" pitchFamily="34" charset="0"/>
                </a:defRPr>
              </a:lvl7pPr>
              <a:lvl8pPr marL="3429000" indent="-228600" eaLnBrk="0" fontAlgn="base" hangingPunct="0">
                <a:spcBef>
                  <a:spcPct val="0"/>
                </a:spcBef>
                <a:spcAft>
                  <a:spcPct val="0"/>
                </a:spcAft>
                <a:defRPr sz="1300">
                  <a:solidFill>
                    <a:schemeClr val="bg1"/>
                  </a:solidFill>
                  <a:latin typeface="Helvetica" panose="020B0604020202020204" pitchFamily="34" charset="0"/>
                </a:defRPr>
              </a:lvl8pPr>
              <a:lvl9pPr marL="3886200" indent="-228600" eaLnBrk="0" fontAlgn="base" hangingPunct="0">
                <a:spcBef>
                  <a:spcPct val="0"/>
                </a:spcBef>
                <a:spcAft>
                  <a:spcPct val="0"/>
                </a:spcAft>
                <a:defRPr sz="1300">
                  <a:solidFill>
                    <a:schemeClr val="bg1"/>
                  </a:solidFill>
                  <a:latin typeface="Helvetica" panose="020B0604020202020204" pitchFamily="34" charset="0"/>
                </a:defRPr>
              </a:lvl9pPr>
            </a:lstStyle>
            <a:p>
              <a:pPr eaLnBrk="1" hangingPunct="1">
                <a:defRPr/>
              </a:pPr>
              <a:endParaRPr lang="it-IT" altLang="it-IT" smtClean="0"/>
            </a:p>
          </p:txBody>
        </p:sp>
        <p:sp>
          <p:nvSpPr>
            <p:cNvPr id="4" name="Line 11"/>
            <p:cNvSpPr>
              <a:spLocks noChangeShapeType="1"/>
            </p:cNvSpPr>
            <p:nvPr userDrawn="1"/>
          </p:nvSpPr>
          <p:spPr bwMode="auto">
            <a:xfrm flipV="1">
              <a:off x="907" y="0"/>
              <a:ext cx="0" cy="1673"/>
            </a:xfrm>
            <a:prstGeom prst="line">
              <a:avLst/>
            </a:prstGeom>
            <a:noFill/>
            <a:ln w="12700">
              <a:solidFill>
                <a:schemeClr val="bg1"/>
              </a:solidFill>
              <a:round/>
              <a:headEnd/>
              <a:tailEnd/>
            </a:ln>
          </p:spPr>
          <p:txBody>
            <a:bodyPr/>
            <a:lstStyle/>
            <a:p>
              <a:endParaRPr lang="it-IT"/>
            </a:p>
          </p:txBody>
        </p:sp>
        <p:pic>
          <p:nvPicPr>
            <p:cNvPr id="5" name="Picture 14" descr="logo_verticale_RGB_riga_bianca"/>
            <p:cNvPicPr>
              <a:picLocks noChangeAspect="1" noChangeArrowheads="1"/>
            </p:cNvPicPr>
            <p:nvPr userDrawn="1"/>
          </p:nvPicPr>
          <p:blipFill>
            <a:blip r:embed="rId2"/>
            <a:srcRect/>
            <a:stretch>
              <a:fillRect/>
            </a:stretch>
          </p:blipFill>
          <p:spPr bwMode="auto">
            <a:xfrm>
              <a:off x="4916" y="2523"/>
              <a:ext cx="1332" cy="1805"/>
            </a:xfrm>
            <a:prstGeom prst="rect">
              <a:avLst/>
            </a:prstGeom>
            <a:noFill/>
            <a:ln w="9525">
              <a:noFill/>
              <a:miter lim="800000"/>
              <a:headEnd/>
              <a:tailEnd/>
            </a:ln>
          </p:spPr>
        </p:pic>
        <p:sp>
          <p:nvSpPr>
            <p:cNvPr id="6" name="Text Box 15"/>
            <p:cNvSpPr txBox="1">
              <a:spLocks noChangeArrowheads="1"/>
            </p:cNvSpPr>
            <p:nvPr userDrawn="1"/>
          </p:nvSpPr>
          <p:spPr bwMode="auto">
            <a:xfrm>
              <a:off x="859" y="3920"/>
              <a:ext cx="2048"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bg1"/>
                  </a:solidFill>
                  <a:latin typeface="Helvetica" panose="020B0604020202020204" pitchFamily="34" charset="0"/>
                </a:defRPr>
              </a:lvl1pPr>
              <a:lvl2pPr marL="742950" indent="-285750">
                <a:defRPr sz="1300">
                  <a:solidFill>
                    <a:schemeClr val="bg1"/>
                  </a:solidFill>
                  <a:latin typeface="Helvetica" panose="020B0604020202020204" pitchFamily="34" charset="0"/>
                </a:defRPr>
              </a:lvl2pPr>
              <a:lvl3pPr marL="1143000" indent="-228600">
                <a:defRPr sz="1300">
                  <a:solidFill>
                    <a:schemeClr val="bg1"/>
                  </a:solidFill>
                  <a:latin typeface="Helvetica" panose="020B0604020202020204" pitchFamily="34" charset="0"/>
                </a:defRPr>
              </a:lvl3pPr>
              <a:lvl4pPr marL="1600200" indent="-228600">
                <a:defRPr sz="1300">
                  <a:solidFill>
                    <a:schemeClr val="bg1"/>
                  </a:solidFill>
                  <a:latin typeface="Helvetica" panose="020B0604020202020204" pitchFamily="34" charset="0"/>
                </a:defRPr>
              </a:lvl4pPr>
              <a:lvl5pPr marL="2057400" indent="-228600">
                <a:defRPr sz="1300">
                  <a:solidFill>
                    <a:schemeClr val="bg1"/>
                  </a:solidFill>
                  <a:latin typeface="Helvetica" panose="020B0604020202020204" pitchFamily="34" charset="0"/>
                </a:defRPr>
              </a:lvl5pPr>
              <a:lvl6pPr marL="2514600" indent="-228600" eaLnBrk="0" fontAlgn="base" hangingPunct="0">
                <a:spcBef>
                  <a:spcPct val="0"/>
                </a:spcBef>
                <a:spcAft>
                  <a:spcPct val="0"/>
                </a:spcAft>
                <a:defRPr sz="1300">
                  <a:solidFill>
                    <a:schemeClr val="bg1"/>
                  </a:solidFill>
                  <a:latin typeface="Helvetica" panose="020B0604020202020204" pitchFamily="34" charset="0"/>
                </a:defRPr>
              </a:lvl6pPr>
              <a:lvl7pPr marL="2971800" indent="-228600" eaLnBrk="0" fontAlgn="base" hangingPunct="0">
                <a:spcBef>
                  <a:spcPct val="0"/>
                </a:spcBef>
                <a:spcAft>
                  <a:spcPct val="0"/>
                </a:spcAft>
                <a:defRPr sz="1300">
                  <a:solidFill>
                    <a:schemeClr val="bg1"/>
                  </a:solidFill>
                  <a:latin typeface="Helvetica" panose="020B0604020202020204" pitchFamily="34" charset="0"/>
                </a:defRPr>
              </a:lvl7pPr>
              <a:lvl8pPr marL="3429000" indent="-228600" eaLnBrk="0" fontAlgn="base" hangingPunct="0">
                <a:spcBef>
                  <a:spcPct val="0"/>
                </a:spcBef>
                <a:spcAft>
                  <a:spcPct val="0"/>
                </a:spcAft>
                <a:defRPr sz="1300">
                  <a:solidFill>
                    <a:schemeClr val="bg1"/>
                  </a:solidFill>
                  <a:latin typeface="Helvetica" panose="020B0604020202020204" pitchFamily="34" charset="0"/>
                </a:defRPr>
              </a:lvl8pPr>
              <a:lvl9pPr marL="3886200" indent="-228600" eaLnBrk="0" fontAlgn="base" hangingPunct="0">
                <a:spcBef>
                  <a:spcPct val="0"/>
                </a:spcBef>
                <a:spcAft>
                  <a:spcPct val="0"/>
                </a:spcAft>
                <a:defRPr sz="1300">
                  <a:solidFill>
                    <a:schemeClr val="bg1"/>
                  </a:solidFill>
                  <a:latin typeface="Helvetica" panose="020B0604020202020204" pitchFamily="34" charset="0"/>
                </a:defRPr>
              </a:lvl9pPr>
            </a:lstStyle>
            <a:p>
              <a:pPr eaLnBrk="1" hangingPunct="1">
                <a:defRPr/>
              </a:pPr>
              <a:r>
                <a:rPr lang="it-IT" altLang="it-IT" sz="1100" b="1" smtClean="0">
                  <a:solidFill>
                    <a:srgbClr val="002052"/>
                  </a:solidFill>
                </a:rPr>
                <a:t>CAMPUS BIO-MEDICO UNIVERSITY OF ROME</a:t>
              </a:r>
            </a:p>
            <a:p>
              <a:pPr eaLnBrk="1" hangingPunct="1">
                <a:defRPr/>
              </a:pPr>
              <a:r>
                <a:rPr lang="it-IT" altLang="it-IT" sz="1100" smtClean="0">
                  <a:solidFill>
                    <a:srgbClr val="002052"/>
                  </a:solidFill>
                </a:rPr>
                <a:t>Via Álvaro del Portillo, 21 - 00128 Rome - Italy</a:t>
              </a:r>
            </a:p>
            <a:p>
              <a:pPr eaLnBrk="1" hangingPunct="1">
                <a:defRPr/>
              </a:pPr>
              <a:r>
                <a:rPr lang="it-IT" altLang="it-IT" sz="1100" smtClean="0">
                  <a:solidFill>
                    <a:srgbClr val="002052"/>
                  </a:solidFill>
                </a:rPr>
                <a:t>www.unicampus.it</a:t>
              </a: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76275" y="1709738"/>
            <a:ext cx="8543925"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95300" y="485775"/>
            <a:ext cx="4381500" cy="56403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29200" y="485775"/>
            <a:ext cx="4381500" cy="56403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82625" y="365125"/>
            <a:ext cx="8543925"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82625" y="2505075"/>
            <a:ext cx="4191000"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14913" y="2505075"/>
            <a:ext cx="421163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2625" y="457200"/>
            <a:ext cx="3194050"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2625" y="457200"/>
            <a:ext cx="3194050"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181850" y="0"/>
            <a:ext cx="2228850" cy="612616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95300" y="0"/>
            <a:ext cx="6534150" cy="61261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32"/>
          <p:cNvGrpSpPr>
            <a:grpSpLocks/>
          </p:cNvGrpSpPr>
          <p:nvPr/>
        </p:nvGrpSpPr>
        <p:grpSpPr bwMode="auto">
          <a:xfrm>
            <a:off x="0" y="0"/>
            <a:ext cx="9906000" cy="6858000"/>
            <a:chOff x="0" y="0"/>
            <a:chExt cx="6240" cy="4320"/>
          </a:xfrm>
        </p:grpSpPr>
        <p:sp>
          <p:nvSpPr>
            <p:cNvPr id="1029" name="Rectangle 22"/>
            <p:cNvSpPr>
              <a:spLocks noChangeArrowheads="1"/>
            </p:cNvSpPr>
            <p:nvPr userDrawn="1"/>
          </p:nvSpPr>
          <p:spPr bwMode="auto">
            <a:xfrm>
              <a:off x="0" y="0"/>
              <a:ext cx="6240" cy="4320"/>
            </a:xfrm>
            <a:prstGeom prst="rect">
              <a:avLst/>
            </a:prstGeom>
            <a:solidFill>
              <a:srgbClr val="00205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300">
                  <a:solidFill>
                    <a:schemeClr val="bg1"/>
                  </a:solidFill>
                  <a:latin typeface="Helvetica" panose="020B0604020202020204" pitchFamily="34" charset="0"/>
                </a:defRPr>
              </a:lvl1pPr>
              <a:lvl2pPr marL="742950" indent="-285750">
                <a:defRPr sz="1300">
                  <a:solidFill>
                    <a:schemeClr val="bg1"/>
                  </a:solidFill>
                  <a:latin typeface="Helvetica" panose="020B0604020202020204" pitchFamily="34" charset="0"/>
                </a:defRPr>
              </a:lvl2pPr>
              <a:lvl3pPr marL="1143000" indent="-228600">
                <a:defRPr sz="1300">
                  <a:solidFill>
                    <a:schemeClr val="bg1"/>
                  </a:solidFill>
                  <a:latin typeface="Helvetica" panose="020B0604020202020204" pitchFamily="34" charset="0"/>
                </a:defRPr>
              </a:lvl3pPr>
              <a:lvl4pPr marL="1600200" indent="-228600">
                <a:defRPr sz="1300">
                  <a:solidFill>
                    <a:schemeClr val="bg1"/>
                  </a:solidFill>
                  <a:latin typeface="Helvetica" panose="020B0604020202020204" pitchFamily="34" charset="0"/>
                </a:defRPr>
              </a:lvl4pPr>
              <a:lvl5pPr marL="2057400" indent="-228600">
                <a:defRPr sz="1300">
                  <a:solidFill>
                    <a:schemeClr val="bg1"/>
                  </a:solidFill>
                  <a:latin typeface="Helvetica" panose="020B0604020202020204" pitchFamily="34" charset="0"/>
                </a:defRPr>
              </a:lvl5pPr>
              <a:lvl6pPr marL="2514600" indent="-228600" eaLnBrk="0" fontAlgn="base" hangingPunct="0">
                <a:spcBef>
                  <a:spcPct val="0"/>
                </a:spcBef>
                <a:spcAft>
                  <a:spcPct val="0"/>
                </a:spcAft>
                <a:defRPr sz="1300">
                  <a:solidFill>
                    <a:schemeClr val="bg1"/>
                  </a:solidFill>
                  <a:latin typeface="Helvetica" panose="020B0604020202020204" pitchFamily="34" charset="0"/>
                </a:defRPr>
              </a:lvl6pPr>
              <a:lvl7pPr marL="2971800" indent="-228600" eaLnBrk="0" fontAlgn="base" hangingPunct="0">
                <a:spcBef>
                  <a:spcPct val="0"/>
                </a:spcBef>
                <a:spcAft>
                  <a:spcPct val="0"/>
                </a:spcAft>
                <a:defRPr sz="1300">
                  <a:solidFill>
                    <a:schemeClr val="bg1"/>
                  </a:solidFill>
                  <a:latin typeface="Helvetica" panose="020B0604020202020204" pitchFamily="34" charset="0"/>
                </a:defRPr>
              </a:lvl7pPr>
              <a:lvl8pPr marL="3429000" indent="-228600" eaLnBrk="0" fontAlgn="base" hangingPunct="0">
                <a:spcBef>
                  <a:spcPct val="0"/>
                </a:spcBef>
                <a:spcAft>
                  <a:spcPct val="0"/>
                </a:spcAft>
                <a:defRPr sz="1300">
                  <a:solidFill>
                    <a:schemeClr val="bg1"/>
                  </a:solidFill>
                  <a:latin typeface="Helvetica" panose="020B0604020202020204" pitchFamily="34" charset="0"/>
                </a:defRPr>
              </a:lvl8pPr>
              <a:lvl9pPr marL="3886200" indent="-228600" eaLnBrk="0" fontAlgn="base" hangingPunct="0">
                <a:spcBef>
                  <a:spcPct val="0"/>
                </a:spcBef>
                <a:spcAft>
                  <a:spcPct val="0"/>
                </a:spcAft>
                <a:defRPr sz="1300">
                  <a:solidFill>
                    <a:schemeClr val="bg1"/>
                  </a:solidFill>
                  <a:latin typeface="Helvetica" panose="020B0604020202020204" pitchFamily="34" charset="0"/>
                </a:defRPr>
              </a:lvl9pPr>
            </a:lstStyle>
            <a:p>
              <a:pPr eaLnBrk="1" hangingPunct="1">
                <a:defRPr/>
              </a:pPr>
              <a:endParaRPr lang="it-IT" altLang="it-IT" smtClean="0"/>
            </a:p>
          </p:txBody>
        </p:sp>
        <p:sp>
          <p:nvSpPr>
            <p:cNvPr id="1030" name="Rectangle 16"/>
            <p:cNvSpPr>
              <a:spLocks noChangeArrowheads="1"/>
            </p:cNvSpPr>
            <p:nvPr userDrawn="1"/>
          </p:nvSpPr>
          <p:spPr bwMode="auto">
            <a:xfrm>
              <a:off x="0" y="0"/>
              <a:ext cx="813" cy="183"/>
            </a:xfrm>
            <a:prstGeom prst="rect">
              <a:avLst/>
            </a:prstGeom>
            <a:solidFill>
              <a:schemeClr val="bg1"/>
            </a:solidFill>
            <a:ln w="9525">
              <a:solidFill>
                <a:schemeClr val="bg1"/>
              </a:solidFill>
              <a:miter lim="800000"/>
              <a:headEnd/>
              <a:tailEnd/>
            </a:ln>
          </p:spPr>
          <p:txBody>
            <a:bodyPr wrap="none" anchor="ctr"/>
            <a:lstStyle>
              <a:lvl1pPr>
                <a:defRPr sz="1300">
                  <a:solidFill>
                    <a:schemeClr val="bg1"/>
                  </a:solidFill>
                  <a:latin typeface="Helvetica" panose="020B0604020202020204" pitchFamily="34" charset="0"/>
                </a:defRPr>
              </a:lvl1pPr>
              <a:lvl2pPr marL="742950" indent="-285750">
                <a:defRPr sz="1300">
                  <a:solidFill>
                    <a:schemeClr val="bg1"/>
                  </a:solidFill>
                  <a:latin typeface="Helvetica" panose="020B0604020202020204" pitchFamily="34" charset="0"/>
                </a:defRPr>
              </a:lvl2pPr>
              <a:lvl3pPr marL="1143000" indent="-228600">
                <a:defRPr sz="1300">
                  <a:solidFill>
                    <a:schemeClr val="bg1"/>
                  </a:solidFill>
                  <a:latin typeface="Helvetica" panose="020B0604020202020204" pitchFamily="34" charset="0"/>
                </a:defRPr>
              </a:lvl3pPr>
              <a:lvl4pPr marL="1600200" indent="-228600">
                <a:defRPr sz="1300">
                  <a:solidFill>
                    <a:schemeClr val="bg1"/>
                  </a:solidFill>
                  <a:latin typeface="Helvetica" panose="020B0604020202020204" pitchFamily="34" charset="0"/>
                </a:defRPr>
              </a:lvl4pPr>
              <a:lvl5pPr marL="2057400" indent="-228600">
                <a:defRPr sz="1300">
                  <a:solidFill>
                    <a:schemeClr val="bg1"/>
                  </a:solidFill>
                  <a:latin typeface="Helvetica" panose="020B0604020202020204" pitchFamily="34" charset="0"/>
                </a:defRPr>
              </a:lvl5pPr>
              <a:lvl6pPr marL="2514600" indent="-228600" eaLnBrk="0" fontAlgn="base" hangingPunct="0">
                <a:spcBef>
                  <a:spcPct val="0"/>
                </a:spcBef>
                <a:spcAft>
                  <a:spcPct val="0"/>
                </a:spcAft>
                <a:defRPr sz="1300">
                  <a:solidFill>
                    <a:schemeClr val="bg1"/>
                  </a:solidFill>
                  <a:latin typeface="Helvetica" panose="020B0604020202020204" pitchFamily="34" charset="0"/>
                </a:defRPr>
              </a:lvl6pPr>
              <a:lvl7pPr marL="2971800" indent="-228600" eaLnBrk="0" fontAlgn="base" hangingPunct="0">
                <a:spcBef>
                  <a:spcPct val="0"/>
                </a:spcBef>
                <a:spcAft>
                  <a:spcPct val="0"/>
                </a:spcAft>
                <a:defRPr sz="1300">
                  <a:solidFill>
                    <a:schemeClr val="bg1"/>
                  </a:solidFill>
                  <a:latin typeface="Helvetica" panose="020B0604020202020204" pitchFamily="34" charset="0"/>
                </a:defRPr>
              </a:lvl7pPr>
              <a:lvl8pPr marL="3429000" indent="-228600" eaLnBrk="0" fontAlgn="base" hangingPunct="0">
                <a:spcBef>
                  <a:spcPct val="0"/>
                </a:spcBef>
                <a:spcAft>
                  <a:spcPct val="0"/>
                </a:spcAft>
                <a:defRPr sz="1300">
                  <a:solidFill>
                    <a:schemeClr val="bg1"/>
                  </a:solidFill>
                  <a:latin typeface="Helvetica" panose="020B0604020202020204" pitchFamily="34" charset="0"/>
                </a:defRPr>
              </a:lvl8pPr>
              <a:lvl9pPr marL="3886200" indent="-228600" eaLnBrk="0" fontAlgn="base" hangingPunct="0">
                <a:spcBef>
                  <a:spcPct val="0"/>
                </a:spcBef>
                <a:spcAft>
                  <a:spcPct val="0"/>
                </a:spcAft>
                <a:defRPr sz="1300">
                  <a:solidFill>
                    <a:schemeClr val="bg1"/>
                  </a:solidFill>
                  <a:latin typeface="Helvetica" panose="020B0604020202020204" pitchFamily="34" charset="0"/>
                </a:defRPr>
              </a:lvl9pPr>
            </a:lstStyle>
            <a:p>
              <a:pPr eaLnBrk="1" hangingPunct="1">
                <a:defRPr/>
              </a:pPr>
              <a:endParaRPr lang="it-IT" altLang="it-IT" smtClean="0"/>
            </a:p>
          </p:txBody>
        </p:sp>
        <p:sp>
          <p:nvSpPr>
            <p:cNvPr id="1031" name="Line 17"/>
            <p:cNvSpPr>
              <a:spLocks noChangeShapeType="1"/>
            </p:cNvSpPr>
            <p:nvPr userDrawn="1"/>
          </p:nvSpPr>
          <p:spPr bwMode="auto">
            <a:xfrm>
              <a:off x="906" y="0"/>
              <a:ext cx="0" cy="189"/>
            </a:xfrm>
            <a:prstGeom prst="line">
              <a:avLst/>
            </a:prstGeom>
            <a:noFill/>
            <a:ln w="12700">
              <a:solidFill>
                <a:schemeClr val="bg1"/>
              </a:solidFill>
              <a:round/>
              <a:headEnd/>
              <a:tailEnd/>
            </a:ln>
          </p:spPr>
          <p:txBody>
            <a:bodyPr/>
            <a:lstStyle/>
            <a:p>
              <a:endParaRPr lang="it-IT"/>
            </a:p>
          </p:txBody>
        </p:sp>
        <p:sp>
          <p:nvSpPr>
            <p:cNvPr id="1032" name="Line 18"/>
            <p:cNvSpPr>
              <a:spLocks noChangeShapeType="1"/>
            </p:cNvSpPr>
            <p:nvPr userDrawn="1"/>
          </p:nvSpPr>
          <p:spPr bwMode="auto">
            <a:xfrm>
              <a:off x="906" y="4005"/>
              <a:ext cx="0" cy="315"/>
            </a:xfrm>
            <a:prstGeom prst="line">
              <a:avLst/>
            </a:prstGeom>
            <a:noFill/>
            <a:ln w="9525">
              <a:solidFill>
                <a:schemeClr val="bg1"/>
              </a:solidFill>
              <a:round/>
              <a:headEnd/>
              <a:tailEnd/>
            </a:ln>
          </p:spPr>
          <p:txBody>
            <a:bodyPr/>
            <a:lstStyle/>
            <a:p>
              <a:endParaRPr lang="it-IT"/>
            </a:p>
          </p:txBody>
        </p:sp>
        <p:sp>
          <p:nvSpPr>
            <p:cNvPr id="1033" name="Rectangle 19"/>
            <p:cNvSpPr>
              <a:spLocks noChangeArrowheads="1"/>
            </p:cNvSpPr>
            <p:nvPr userDrawn="1"/>
          </p:nvSpPr>
          <p:spPr bwMode="auto">
            <a:xfrm>
              <a:off x="224" y="224"/>
              <a:ext cx="5791" cy="3675"/>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1300">
                  <a:solidFill>
                    <a:schemeClr val="bg1"/>
                  </a:solidFill>
                  <a:latin typeface="Helvetica" panose="020B0604020202020204" pitchFamily="34" charset="0"/>
                </a:defRPr>
              </a:lvl1pPr>
              <a:lvl2pPr marL="742950" indent="-285750">
                <a:defRPr sz="1300">
                  <a:solidFill>
                    <a:schemeClr val="bg1"/>
                  </a:solidFill>
                  <a:latin typeface="Helvetica" panose="020B0604020202020204" pitchFamily="34" charset="0"/>
                </a:defRPr>
              </a:lvl2pPr>
              <a:lvl3pPr marL="1143000" indent="-228600">
                <a:defRPr sz="1300">
                  <a:solidFill>
                    <a:schemeClr val="bg1"/>
                  </a:solidFill>
                  <a:latin typeface="Helvetica" panose="020B0604020202020204" pitchFamily="34" charset="0"/>
                </a:defRPr>
              </a:lvl3pPr>
              <a:lvl4pPr marL="1600200" indent="-228600">
                <a:defRPr sz="1300">
                  <a:solidFill>
                    <a:schemeClr val="bg1"/>
                  </a:solidFill>
                  <a:latin typeface="Helvetica" panose="020B0604020202020204" pitchFamily="34" charset="0"/>
                </a:defRPr>
              </a:lvl4pPr>
              <a:lvl5pPr marL="2057400" indent="-228600">
                <a:defRPr sz="1300">
                  <a:solidFill>
                    <a:schemeClr val="bg1"/>
                  </a:solidFill>
                  <a:latin typeface="Helvetica" panose="020B0604020202020204" pitchFamily="34" charset="0"/>
                </a:defRPr>
              </a:lvl5pPr>
              <a:lvl6pPr marL="2514600" indent="-228600" eaLnBrk="0" fontAlgn="base" hangingPunct="0">
                <a:spcBef>
                  <a:spcPct val="0"/>
                </a:spcBef>
                <a:spcAft>
                  <a:spcPct val="0"/>
                </a:spcAft>
                <a:defRPr sz="1300">
                  <a:solidFill>
                    <a:schemeClr val="bg1"/>
                  </a:solidFill>
                  <a:latin typeface="Helvetica" panose="020B0604020202020204" pitchFamily="34" charset="0"/>
                </a:defRPr>
              </a:lvl6pPr>
              <a:lvl7pPr marL="2971800" indent="-228600" eaLnBrk="0" fontAlgn="base" hangingPunct="0">
                <a:spcBef>
                  <a:spcPct val="0"/>
                </a:spcBef>
                <a:spcAft>
                  <a:spcPct val="0"/>
                </a:spcAft>
                <a:defRPr sz="1300">
                  <a:solidFill>
                    <a:schemeClr val="bg1"/>
                  </a:solidFill>
                  <a:latin typeface="Helvetica" panose="020B0604020202020204" pitchFamily="34" charset="0"/>
                </a:defRPr>
              </a:lvl7pPr>
              <a:lvl8pPr marL="3429000" indent="-228600" eaLnBrk="0" fontAlgn="base" hangingPunct="0">
                <a:spcBef>
                  <a:spcPct val="0"/>
                </a:spcBef>
                <a:spcAft>
                  <a:spcPct val="0"/>
                </a:spcAft>
                <a:defRPr sz="1300">
                  <a:solidFill>
                    <a:schemeClr val="bg1"/>
                  </a:solidFill>
                  <a:latin typeface="Helvetica" panose="020B0604020202020204" pitchFamily="34" charset="0"/>
                </a:defRPr>
              </a:lvl8pPr>
              <a:lvl9pPr marL="3886200" indent="-228600" eaLnBrk="0" fontAlgn="base" hangingPunct="0">
                <a:spcBef>
                  <a:spcPct val="0"/>
                </a:spcBef>
                <a:spcAft>
                  <a:spcPct val="0"/>
                </a:spcAft>
                <a:defRPr sz="1300">
                  <a:solidFill>
                    <a:schemeClr val="bg1"/>
                  </a:solidFill>
                  <a:latin typeface="Helvetica" panose="020B0604020202020204" pitchFamily="34" charset="0"/>
                </a:defRPr>
              </a:lvl9pPr>
            </a:lstStyle>
            <a:p>
              <a:pPr eaLnBrk="1" hangingPunct="1">
                <a:defRPr/>
              </a:pPr>
              <a:endParaRPr lang="it-IT" altLang="it-IT" smtClean="0"/>
            </a:p>
          </p:txBody>
        </p:sp>
        <p:sp>
          <p:nvSpPr>
            <p:cNvPr id="10260" name="Rettangolo 11"/>
            <p:cNvSpPr>
              <a:spLocks noChangeArrowheads="1"/>
            </p:cNvSpPr>
            <p:nvPr userDrawn="1"/>
          </p:nvSpPr>
          <p:spPr bwMode="auto">
            <a:xfrm>
              <a:off x="1008" y="3953"/>
              <a:ext cx="4455" cy="270"/>
            </a:xfrm>
            <a:prstGeom prst="rect">
              <a:avLst/>
            </a:prstGeom>
            <a:noFill/>
            <a:ln>
              <a:noFill/>
            </a:ln>
            <a:extLst/>
          </p:spPr>
          <p:txBody>
            <a:bodyPr>
              <a:spAutoFit/>
            </a:bodyPr>
            <a:lstStyle>
              <a:lvl1pPr>
                <a:defRPr>
                  <a:solidFill>
                    <a:schemeClr val="tx1"/>
                  </a:solidFill>
                  <a:latin typeface="Arial" panose="020B0604020202020204" pitchFamily="34" charset="0"/>
                </a:defRPr>
              </a:lvl1pPr>
              <a:lvl2pPr marL="37931725" indent="-37474525">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defRPr/>
              </a:pPr>
              <a:r>
                <a:rPr lang="it-IT" altLang="it-IT" sz="1100" b="1" smtClean="0">
                  <a:solidFill>
                    <a:schemeClr val="bg1"/>
                  </a:solidFill>
                  <a:latin typeface="Helvetica" panose="020B0604020202020204" pitchFamily="34" charset="0"/>
                  <a:ea typeface="MS PGothic" panose="020B0600070205080204" pitchFamily="34" charset="-128"/>
                </a:rPr>
                <a:t>CAMPUS BIO-MEDICO UNIVERSITY OF ROME</a:t>
              </a:r>
            </a:p>
            <a:p>
              <a:pPr>
                <a:defRPr/>
              </a:pPr>
              <a:r>
                <a:rPr lang="it-IT" altLang="it-IT" sz="1100" smtClean="0">
                  <a:solidFill>
                    <a:schemeClr val="bg1"/>
                  </a:solidFill>
                  <a:latin typeface="Helvetica" panose="020B0604020202020204" pitchFamily="34" charset="0"/>
                  <a:ea typeface="MS PGothic" panose="020B0600070205080204" pitchFamily="34" charset="-128"/>
                </a:rPr>
                <a:t>www.unicampus.it</a:t>
              </a:r>
            </a:p>
          </p:txBody>
        </p:sp>
        <p:pic>
          <p:nvPicPr>
            <p:cNvPr id="1035" name="Picture 23" descr="logo_ovale_RGB_riga_bianca"/>
            <p:cNvPicPr>
              <a:picLocks noChangeAspect="1" noChangeArrowheads="1"/>
            </p:cNvPicPr>
            <p:nvPr userDrawn="1"/>
          </p:nvPicPr>
          <p:blipFill>
            <a:blip r:embed="rId13"/>
            <a:srcRect/>
            <a:stretch>
              <a:fillRect/>
            </a:stretch>
          </p:blipFill>
          <p:spPr bwMode="auto">
            <a:xfrm>
              <a:off x="437" y="3961"/>
              <a:ext cx="380" cy="319"/>
            </a:xfrm>
            <a:prstGeom prst="rect">
              <a:avLst/>
            </a:prstGeom>
            <a:noFill/>
            <a:ln w="9525">
              <a:noFill/>
              <a:miter lim="800000"/>
              <a:headEnd/>
              <a:tailEnd/>
            </a:ln>
          </p:spPr>
        </p:pic>
      </p:grpSp>
      <p:sp>
        <p:nvSpPr>
          <p:cNvPr id="1027" name="Rectangle 3"/>
          <p:cNvSpPr>
            <a:spLocks noGrp="1" noChangeArrowheads="1"/>
          </p:cNvSpPr>
          <p:nvPr>
            <p:ph type="body" idx="1"/>
          </p:nvPr>
        </p:nvSpPr>
        <p:spPr bwMode="auto">
          <a:xfrm>
            <a:off x="495300" y="485775"/>
            <a:ext cx="8915400" cy="5640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1028" name="Rectangle 34"/>
          <p:cNvSpPr>
            <a:spLocks noGrp="1" noChangeArrowheads="1"/>
          </p:cNvSpPr>
          <p:nvPr>
            <p:ph type="title"/>
          </p:nvPr>
        </p:nvSpPr>
        <p:spPr bwMode="auto">
          <a:xfrm>
            <a:off x="1501775" y="0"/>
            <a:ext cx="7875588" cy="3159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ltLang="it-IT" smtClean="0"/>
              <a:t>INSERISCI TITOLO E AUTORE</a:t>
            </a:r>
          </a:p>
        </p:txBody>
      </p:sp>
    </p:spTree>
  </p:cSld>
  <p:clrMap bg1="lt1" tx1="dk1" bg2="lt2" tx2="dk2" accent1="accent1" accent2="accent2" accent3="accent3" accent4="accent4" accent5="accent5" accent6="accent6" hlink="hlink" folHlink="folHlink"/>
  <p:sldLayoutIdLst>
    <p:sldLayoutId id="2147483828"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0" fontAlgn="base" hangingPunct="0">
        <a:spcBef>
          <a:spcPct val="0"/>
        </a:spcBef>
        <a:spcAft>
          <a:spcPct val="0"/>
        </a:spcAft>
        <a:defRPr sz="1100" kern="1200">
          <a:solidFill>
            <a:schemeClr val="bg1"/>
          </a:solidFill>
          <a:latin typeface="+mj-lt"/>
          <a:ea typeface="+mj-ea"/>
          <a:cs typeface="+mj-cs"/>
        </a:defRPr>
      </a:lvl1pPr>
      <a:lvl2pPr algn="l" rtl="0" eaLnBrk="0" fontAlgn="base" hangingPunct="0">
        <a:spcBef>
          <a:spcPct val="0"/>
        </a:spcBef>
        <a:spcAft>
          <a:spcPct val="0"/>
        </a:spcAft>
        <a:defRPr sz="1100">
          <a:solidFill>
            <a:schemeClr val="bg1"/>
          </a:solidFill>
          <a:latin typeface="Helvetica" panose="020B0604020202020204" pitchFamily="34" charset="0"/>
        </a:defRPr>
      </a:lvl2pPr>
      <a:lvl3pPr algn="l" rtl="0" eaLnBrk="0" fontAlgn="base" hangingPunct="0">
        <a:spcBef>
          <a:spcPct val="0"/>
        </a:spcBef>
        <a:spcAft>
          <a:spcPct val="0"/>
        </a:spcAft>
        <a:defRPr sz="1100">
          <a:solidFill>
            <a:schemeClr val="bg1"/>
          </a:solidFill>
          <a:latin typeface="Helvetica" panose="020B0604020202020204" pitchFamily="34" charset="0"/>
        </a:defRPr>
      </a:lvl3pPr>
      <a:lvl4pPr algn="l" rtl="0" eaLnBrk="0" fontAlgn="base" hangingPunct="0">
        <a:spcBef>
          <a:spcPct val="0"/>
        </a:spcBef>
        <a:spcAft>
          <a:spcPct val="0"/>
        </a:spcAft>
        <a:defRPr sz="1100">
          <a:solidFill>
            <a:schemeClr val="bg1"/>
          </a:solidFill>
          <a:latin typeface="Helvetica" panose="020B0604020202020204" pitchFamily="34" charset="0"/>
        </a:defRPr>
      </a:lvl4pPr>
      <a:lvl5pPr algn="l" rtl="0" eaLnBrk="0" fontAlgn="base" hangingPunct="0">
        <a:spcBef>
          <a:spcPct val="0"/>
        </a:spcBef>
        <a:spcAft>
          <a:spcPct val="0"/>
        </a:spcAft>
        <a:defRPr sz="1100">
          <a:solidFill>
            <a:schemeClr val="bg1"/>
          </a:solidFill>
          <a:latin typeface="Helvetica" panose="020B0604020202020204" pitchFamily="34" charset="0"/>
        </a:defRPr>
      </a:lvl5pPr>
      <a:lvl6pPr marL="457200" algn="l" rtl="0" fontAlgn="base">
        <a:spcBef>
          <a:spcPct val="0"/>
        </a:spcBef>
        <a:spcAft>
          <a:spcPct val="0"/>
        </a:spcAft>
        <a:defRPr sz="1100">
          <a:solidFill>
            <a:schemeClr val="bg1"/>
          </a:solidFill>
          <a:latin typeface="Helvetica" panose="020B0604020202020204" pitchFamily="34" charset="0"/>
        </a:defRPr>
      </a:lvl6pPr>
      <a:lvl7pPr marL="914400" algn="l" rtl="0" fontAlgn="base">
        <a:spcBef>
          <a:spcPct val="0"/>
        </a:spcBef>
        <a:spcAft>
          <a:spcPct val="0"/>
        </a:spcAft>
        <a:defRPr sz="1100">
          <a:solidFill>
            <a:schemeClr val="bg1"/>
          </a:solidFill>
          <a:latin typeface="Helvetica" panose="020B0604020202020204" pitchFamily="34" charset="0"/>
        </a:defRPr>
      </a:lvl7pPr>
      <a:lvl8pPr marL="1371600" algn="l" rtl="0" fontAlgn="base">
        <a:spcBef>
          <a:spcPct val="0"/>
        </a:spcBef>
        <a:spcAft>
          <a:spcPct val="0"/>
        </a:spcAft>
        <a:defRPr sz="1100">
          <a:solidFill>
            <a:schemeClr val="bg1"/>
          </a:solidFill>
          <a:latin typeface="Helvetica" panose="020B0604020202020204" pitchFamily="34" charset="0"/>
        </a:defRPr>
      </a:lvl8pPr>
      <a:lvl9pPr marL="1828800" algn="l" rtl="0" fontAlgn="base">
        <a:spcBef>
          <a:spcPct val="0"/>
        </a:spcBef>
        <a:spcAft>
          <a:spcPct val="0"/>
        </a:spcAft>
        <a:defRPr sz="1100">
          <a:solidFill>
            <a:schemeClr val="bg1"/>
          </a:solidFill>
          <a:latin typeface="Helvetica" panose="020B0604020202020204" pitchFamily="34" charset="0"/>
        </a:defRPr>
      </a:lvl9pPr>
    </p:titleStyle>
    <p:bodyStyle>
      <a:lvl1pPr marL="342900" indent="-342900" algn="l" rtl="0" eaLnBrk="0" fontAlgn="base" hangingPunct="0">
        <a:spcBef>
          <a:spcPct val="20000"/>
        </a:spcBef>
        <a:spcAft>
          <a:spcPct val="0"/>
        </a:spcAft>
        <a:buChar char="•"/>
        <a:defRPr sz="1300" kern="1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300" kern="1200">
          <a:solidFill>
            <a:schemeClr val="bg1"/>
          </a:solidFill>
          <a:latin typeface="+mn-lt"/>
          <a:ea typeface="+mn-ea"/>
          <a:cs typeface="+mn-cs"/>
        </a:defRPr>
      </a:lvl2pPr>
      <a:lvl3pPr marL="1143000" indent="-228600" algn="l" rtl="0" eaLnBrk="0" fontAlgn="base" hangingPunct="0">
        <a:spcBef>
          <a:spcPct val="20000"/>
        </a:spcBef>
        <a:spcAft>
          <a:spcPct val="0"/>
        </a:spcAft>
        <a:buChar char="•"/>
        <a:defRPr sz="1300" kern="1200">
          <a:solidFill>
            <a:schemeClr val="bg1"/>
          </a:solidFill>
          <a:latin typeface="+mn-lt"/>
          <a:ea typeface="+mn-ea"/>
          <a:cs typeface="+mn-cs"/>
        </a:defRPr>
      </a:lvl3pPr>
      <a:lvl4pPr marL="1600200" indent="-228600" algn="l" rtl="0" eaLnBrk="0" fontAlgn="base" hangingPunct="0">
        <a:spcBef>
          <a:spcPct val="20000"/>
        </a:spcBef>
        <a:spcAft>
          <a:spcPct val="0"/>
        </a:spcAft>
        <a:buChar char="–"/>
        <a:defRPr sz="1300" kern="1200">
          <a:solidFill>
            <a:schemeClr val="bg1"/>
          </a:solidFill>
          <a:latin typeface="+mn-lt"/>
          <a:ea typeface="+mn-ea"/>
          <a:cs typeface="+mn-cs"/>
        </a:defRPr>
      </a:lvl4pPr>
      <a:lvl5pPr marL="2057400" indent="-228600" algn="l" rtl="0" eaLnBrk="0" fontAlgn="base" hangingPunct="0">
        <a:spcBef>
          <a:spcPct val="20000"/>
        </a:spcBef>
        <a:spcAft>
          <a:spcPct val="0"/>
        </a:spcAft>
        <a:buChar char="»"/>
        <a:defRPr sz="13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ctrTitle" idx="4294967295"/>
          </p:nvPr>
        </p:nvSpPr>
        <p:spPr>
          <a:xfrm>
            <a:off x="1580002" y="452364"/>
            <a:ext cx="7843837" cy="3349625"/>
          </a:xfrm>
          <a:noFill/>
        </p:spPr>
        <p:txBody>
          <a:bodyPr/>
          <a:lstStyle/>
          <a:p>
            <a:pPr algn="ctr" eaLnBrk="1" hangingPunct="1"/>
            <a:r>
              <a:rPr lang="en-US" altLang="it-IT" sz="2800" b="1" dirty="0" smtClean="0"/>
              <a:t>PD1-PDL1 AXIS IN LYMPHOPROLIPHERATIVE DISEASES: </a:t>
            </a:r>
            <a:br>
              <a:rPr lang="en-US" altLang="it-IT" sz="2800" b="1" dirty="0" smtClean="0"/>
            </a:br>
            <a:r>
              <a:rPr lang="en-US" altLang="it-IT" sz="2800" b="1" dirty="0" smtClean="0"/>
              <a:t>THE PATHOLOGIST’S POINT OF VIEW.</a:t>
            </a:r>
            <a:br>
              <a:rPr lang="en-US" altLang="it-IT" sz="2800" b="1" dirty="0" smtClean="0"/>
            </a:br>
            <a:r>
              <a:rPr lang="it-IT" altLang="it-IT" sz="2800" dirty="0" smtClean="0"/>
              <a:t/>
            </a:r>
            <a:br>
              <a:rPr lang="it-IT" altLang="it-IT" sz="2800" dirty="0" smtClean="0"/>
            </a:br>
            <a:r>
              <a:rPr lang="it-IT" altLang="it-IT" sz="400" dirty="0" smtClean="0"/>
              <a:t/>
            </a:r>
            <a:br>
              <a:rPr lang="it-IT" altLang="it-IT" sz="400" dirty="0" smtClean="0"/>
            </a:br>
            <a:r>
              <a:rPr lang="it-IT" altLang="it-IT" sz="1600" b="1" dirty="0" smtClean="0"/>
              <a:t>Dr Antonella Bianchi</a:t>
            </a:r>
            <a:br>
              <a:rPr lang="it-IT" altLang="it-IT" sz="1600" b="1" dirty="0" smtClean="0"/>
            </a:br>
            <a:r>
              <a:rPr lang="en-US" altLang="it-IT" sz="1600" dirty="0" smtClean="0"/>
              <a:t>Pathology Unit of Campus Bio Medico University of Rome, Italy</a:t>
            </a:r>
            <a:br>
              <a:rPr lang="en-US" altLang="it-IT" sz="1600" dirty="0" smtClean="0"/>
            </a:br>
            <a:r>
              <a:rPr lang="en-US" altLang="it-IT" sz="1600" dirty="0" smtClean="0"/>
              <a:t> </a:t>
            </a:r>
            <a:r>
              <a:rPr lang="it-IT" altLang="it-IT" sz="1600" b="1" dirty="0" smtClean="0"/>
              <a:t/>
            </a:r>
            <a:br>
              <a:rPr lang="it-IT" altLang="it-IT" sz="1600" b="1" dirty="0" smtClean="0"/>
            </a:br>
            <a:r>
              <a:rPr lang="it-IT" altLang="it-IT" sz="1600" b="1" dirty="0" smtClean="0"/>
              <a:t>7</a:t>
            </a:r>
            <a:r>
              <a:rPr lang="it-IT" altLang="it-IT" sz="1400" b="1" baseline="30000" dirty="0" smtClean="0"/>
              <a:t>th</a:t>
            </a:r>
            <a:r>
              <a:rPr lang="it-IT" altLang="it-IT" sz="1600" b="1" dirty="0" smtClean="0"/>
              <a:t> World </a:t>
            </a:r>
            <a:r>
              <a:rPr lang="it-IT" altLang="it-IT" sz="1600" b="1" dirty="0" err="1" smtClean="0"/>
              <a:t>Hematologists</a:t>
            </a:r>
            <a:r>
              <a:rPr lang="it-IT" altLang="it-IT" sz="1600" b="1" dirty="0" smtClean="0"/>
              <a:t> </a:t>
            </a:r>
            <a:r>
              <a:rPr lang="it-IT" altLang="it-IT" sz="1600" b="1" dirty="0" err="1" smtClean="0"/>
              <a:t>Congress</a:t>
            </a:r>
            <a:r>
              <a:rPr lang="it-IT" altLang="it-IT" sz="1600" b="1" dirty="0" smtClean="0"/>
              <a:t/>
            </a:r>
            <a:br>
              <a:rPr lang="it-IT" altLang="it-IT" sz="1600" b="1" dirty="0" smtClean="0"/>
            </a:br>
            <a:r>
              <a:rPr lang="it-IT" altLang="it-IT" sz="1600" b="1" dirty="0" smtClean="0"/>
              <a:t>May 08-09 2017</a:t>
            </a:r>
            <a:br>
              <a:rPr lang="it-IT" altLang="it-IT" sz="1600" b="1" dirty="0" smtClean="0"/>
            </a:br>
            <a:r>
              <a:rPr lang="it-IT" altLang="it-IT" sz="1600" b="1" dirty="0" err="1" smtClean="0"/>
              <a:t>Barcelona</a:t>
            </a:r>
            <a:r>
              <a:rPr lang="it-IT" altLang="it-IT" sz="1600" b="1" dirty="0" smtClean="0"/>
              <a:t>, </a:t>
            </a:r>
            <a:r>
              <a:rPr lang="it-IT" altLang="it-IT" sz="1600" b="1" dirty="0" err="1" smtClean="0"/>
              <a:t>Spain</a:t>
            </a:r>
            <a:r>
              <a:rPr lang="it-IT" altLang="it-IT" sz="1600" b="1" dirty="0" smtClean="0"/>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Segnaposto contenuto 2"/>
          <p:cNvSpPr>
            <a:spLocks noGrp="1"/>
          </p:cNvSpPr>
          <p:nvPr>
            <p:ph idx="1"/>
          </p:nvPr>
        </p:nvSpPr>
        <p:spPr>
          <a:xfrm>
            <a:off x="407987" y="1041400"/>
            <a:ext cx="9107073" cy="5067852"/>
          </a:xfrm>
        </p:spPr>
        <p:txBody>
          <a:bodyPr/>
          <a:lstStyle/>
          <a:p>
            <a:pPr marL="0" indent="0" algn="just">
              <a:buFontTx/>
              <a:buNone/>
            </a:pPr>
            <a:r>
              <a:rPr lang="en-US" altLang="it-IT" sz="2000" dirty="0" smtClean="0"/>
              <a:t>Programmed death-1 (PD-1) receptors are </a:t>
            </a:r>
            <a:r>
              <a:rPr lang="en-US" altLang="it-IT" sz="2000" dirty="0" err="1" smtClean="0"/>
              <a:t>inducibly</a:t>
            </a:r>
            <a:r>
              <a:rPr lang="en-US" altLang="it-IT" sz="2000" dirty="0" smtClean="0"/>
              <a:t> expressed on activated T cells, and function to limit T-cell-mediated immune responses.</a:t>
            </a:r>
          </a:p>
          <a:p>
            <a:pPr marL="0" indent="0" algn="just">
              <a:buFontTx/>
              <a:buNone/>
            </a:pPr>
            <a:endParaRPr lang="en-US" altLang="it-IT" sz="2000" dirty="0" smtClean="0"/>
          </a:p>
          <a:p>
            <a:pPr marL="0" indent="0" algn="just">
              <a:buFontTx/>
              <a:buNone/>
            </a:pPr>
            <a:r>
              <a:rPr lang="en-US" altLang="it-IT" sz="2000" dirty="0" smtClean="0"/>
              <a:t>PD-1 </a:t>
            </a:r>
            <a:r>
              <a:rPr lang="en-US" altLang="it-IT" sz="2000" dirty="0" err="1" smtClean="0"/>
              <a:t>ligands</a:t>
            </a:r>
            <a:r>
              <a:rPr lang="en-US" altLang="it-IT" sz="2000" dirty="0" smtClean="0"/>
              <a:t>, PD-L1 (B7-H1 or CD274) and PD-L2 (B7H3 or CD273), are physiologically expressed respectively by a subset of cells of the hematopoietic lineage (B cells, T cells and macrophages) and by antigen-presenting cells and epithelial tissues. </a:t>
            </a:r>
          </a:p>
          <a:p>
            <a:pPr marL="0" indent="0" algn="just">
              <a:buFontTx/>
              <a:buNone/>
            </a:pPr>
            <a:endParaRPr lang="en-US" altLang="it-IT" sz="2000" dirty="0" smtClean="0"/>
          </a:p>
          <a:p>
            <a:pPr marL="0" indent="0" algn="just">
              <a:buFontTx/>
              <a:buNone/>
            </a:pPr>
            <a:r>
              <a:rPr lang="en-US" altLang="it-IT" sz="2000" dirty="0" smtClean="0"/>
              <a:t>They can be up-regulated in certain solid tumors and lymphomas.</a:t>
            </a:r>
          </a:p>
          <a:p>
            <a:pPr marL="0" indent="0" algn="just">
              <a:buFontTx/>
              <a:buNone/>
            </a:pPr>
            <a:endParaRPr lang="en-US" altLang="it-IT" sz="2000" dirty="0" smtClean="0"/>
          </a:p>
          <a:p>
            <a:pPr marL="0" indent="0" algn="just">
              <a:buFontTx/>
              <a:buNone/>
            </a:pPr>
            <a:r>
              <a:rPr lang="en-US" altLang="it-IT" sz="2000" dirty="0" smtClean="0"/>
              <a:t>PD-L1 upon binding to PD-1 receptors, leads to the reduction of T-cell receptor (TCR) signaling, which is essential in maintaining immune tolerance and balanced responses to eliminate pathogens and tumor cells.</a:t>
            </a:r>
          </a:p>
          <a:p>
            <a:pPr marL="0" indent="0" algn="just">
              <a:buFontTx/>
              <a:buNone/>
            </a:pPr>
            <a:endParaRPr lang="en-US" altLang="it-IT" sz="2000" dirty="0" smtClean="0"/>
          </a:p>
        </p:txBody>
      </p:sp>
      <p:sp>
        <p:nvSpPr>
          <p:cNvPr id="4" name="Rettangolo 3"/>
          <p:cNvSpPr/>
          <p:nvPr/>
        </p:nvSpPr>
        <p:spPr>
          <a:xfrm>
            <a:off x="1172043" y="492155"/>
            <a:ext cx="7678641" cy="523220"/>
          </a:xfrm>
          <a:prstGeom prst="rect">
            <a:avLst/>
          </a:prstGeom>
        </p:spPr>
        <p:txBody>
          <a:bodyPr wrap="none">
            <a:spAutoFit/>
          </a:bodyPr>
          <a:lstStyle/>
          <a:p>
            <a:r>
              <a:rPr lang="it-IT" altLang="it-IT" sz="2800" b="1" cap="all" dirty="0" err="1" smtClean="0">
                <a:solidFill>
                  <a:srgbClr val="FFC000"/>
                </a:solidFill>
              </a:rPr>
              <a:t>PhysiologicAL</a:t>
            </a:r>
            <a:r>
              <a:rPr lang="it-IT" altLang="it-IT" sz="2800" b="1" cap="all" dirty="0" smtClean="0">
                <a:solidFill>
                  <a:srgbClr val="FFC000"/>
                </a:solidFill>
              </a:rPr>
              <a:t> PD-1/PD-L1 </a:t>
            </a:r>
            <a:r>
              <a:rPr lang="en-US" altLang="it-IT" sz="2800" b="1" cap="all" dirty="0" smtClean="0">
                <a:solidFill>
                  <a:srgbClr val="FFC000"/>
                </a:solidFill>
              </a:rPr>
              <a:t>checkpoint</a:t>
            </a:r>
            <a:endParaRPr lang="it-IT" sz="28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wipe(up)">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wipe(up)">
                                      <p:cBhvr>
                                        <p:cTn id="12" dur="500"/>
                                        <p:tgtEl>
                                          <p:spTgt spid="40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099">
                                            <p:txEl>
                                              <p:pRg st="4" end="4"/>
                                            </p:txEl>
                                          </p:spTgt>
                                        </p:tgtEl>
                                        <p:attrNameLst>
                                          <p:attrName>style.visibility</p:attrName>
                                        </p:attrNameLst>
                                      </p:cBhvr>
                                      <p:to>
                                        <p:strVal val="visible"/>
                                      </p:to>
                                    </p:set>
                                    <p:animEffect transition="in" filter="wipe(up)">
                                      <p:cBhvr>
                                        <p:cTn id="17" dur="500"/>
                                        <p:tgtEl>
                                          <p:spTgt spid="409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099">
                                            <p:txEl>
                                              <p:pRg st="6" end="6"/>
                                            </p:txEl>
                                          </p:spTgt>
                                        </p:tgtEl>
                                        <p:attrNameLst>
                                          <p:attrName>style.visibility</p:attrName>
                                        </p:attrNameLst>
                                      </p:cBhvr>
                                      <p:to>
                                        <p:strVal val="visible"/>
                                      </p:to>
                                    </p:set>
                                    <p:animEffect transition="in" filter="wipe(up)">
                                      <p:cBhvr>
                                        <p:cTn id="22" dur="500"/>
                                        <p:tgtEl>
                                          <p:spTgt spid="40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a:xfrm>
            <a:off x="1419225" y="125413"/>
            <a:ext cx="7902575" cy="441325"/>
          </a:xfrm>
        </p:spPr>
        <p:txBody>
          <a:bodyPr/>
          <a:lstStyle/>
          <a:p>
            <a:pPr algn="ctr">
              <a:defRPr/>
            </a:pPr>
            <a:r>
              <a:rPr lang="en-US" altLang="it-IT" sz="1600" b="1" cap="all" dirty="0">
                <a:solidFill>
                  <a:srgbClr val="FFC000"/>
                </a:solidFill>
              </a:rPr>
              <a:t/>
            </a:r>
            <a:br>
              <a:rPr lang="en-US" altLang="it-IT" sz="1600" b="1" cap="all" dirty="0">
                <a:solidFill>
                  <a:srgbClr val="FFC000"/>
                </a:solidFill>
              </a:rPr>
            </a:br>
            <a:endParaRPr lang="it-IT" altLang="it-IT" sz="1600" b="1" cap="all" dirty="0" smtClean="0">
              <a:solidFill>
                <a:srgbClr val="FFC000"/>
              </a:solidFill>
            </a:endParaRPr>
          </a:p>
        </p:txBody>
      </p:sp>
      <p:sp>
        <p:nvSpPr>
          <p:cNvPr id="5123" name="Segnaposto contenuto 2"/>
          <p:cNvSpPr>
            <a:spLocks noGrp="1"/>
          </p:cNvSpPr>
          <p:nvPr>
            <p:ph idx="1"/>
          </p:nvPr>
        </p:nvSpPr>
        <p:spPr>
          <a:xfrm>
            <a:off x="0" y="1027290"/>
            <a:ext cx="9369778" cy="5023554"/>
          </a:xfrm>
        </p:spPr>
        <p:txBody>
          <a:bodyPr/>
          <a:lstStyle/>
          <a:p>
            <a:pPr marL="457200" lvl="1" indent="0" algn="just">
              <a:buFontTx/>
              <a:buNone/>
            </a:pPr>
            <a:r>
              <a:rPr lang="en-US" altLang="it-IT" sz="1800" dirty="0" smtClean="0"/>
              <a:t>There are two mechanisms of expression of immune checkpoint </a:t>
            </a:r>
            <a:r>
              <a:rPr lang="en-US" altLang="it-IT" sz="1800" dirty="0" err="1" smtClean="0"/>
              <a:t>ligands</a:t>
            </a:r>
            <a:r>
              <a:rPr lang="en-US" altLang="it-IT" sz="1800" dirty="0" smtClean="0"/>
              <a:t> on tumors cells:</a:t>
            </a:r>
            <a:endParaRPr lang="en-US" altLang="it-IT" sz="2000" dirty="0" smtClean="0"/>
          </a:p>
          <a:p>
            <a:pPr marL="1428750" lvl="2" indent="-514350" algn="just">
              <a:buFont typeface="Helvetica" pitchFamily="34" charset="0"/>
              <a:buAutoNum type="romanLcPeriod"/>
            </a:pPr>
            <a:r>
              <a:rPr lang="en-US" altLang="it-IT" sz="1800" dirty="0" smtClean="0"/>
              <a:t>Constitutive expression of PD-L1 by tumors cells because of genetic alterations to the PD-L1 and PD-L2 locus of chromosome 9p24.1 (gains, amplifications or fusions). </a:t>
            </a:r>
          </a:p>
          <a:p>
            <a:pPr marL="1428750" lvl="2" indent="-514350" algn="just">
              <a:buFont typeface="Helvetica" pitchFamily="34" charset="0"/>
              <a:buAutoNum type="romanLcPeriod"/>
            </a:pPr>
            <a:r>
              <a:rPr lang="en-US" altLang="it-IT" sz="1800" dirty="0" smtClean="0"/>
              <a:t>Activation of signaling pathways, independent of inflammatory signals (intrinsic immune resistance) or through an induced response to inflammatory signals produced by an active anti-tumor immune response (adaptive immune resistance).</a:t>
            </a:r>
          </a:p>
          <a:p>
            <a:pPr marL="1428750" lvl="2" indent="-514350" algn="just">
              <a:buFont typeface="Helvetica" pitchFamily="34" charset="0"/>
              <a:buAutoNum type="romanLcPeriod"/>
            </a:pPr>
            <a:endParaRPr lang="en-US" altLang="it-IT" sz="1800" dirty="0" smtClean="0"/>
          </a:p>
          <a:p>
            <a:pPr marL="457200" lvl="1" indent="0" algn="just">
              <a:buFontTx/>
              <a:buNone/>
            </a:pPr>
            <a:r>
              <a:rPr lang="en-US" altLang="it-IT" sz="1800" dirty="0" smtClean="0"/>
              <a:t>The </a:t>
            </a:r>
            <a:r>
              <a:rPr lang="en-US" altLang="it-IT" sz="1800" b="1" dirty="0" smtClean="0">
                <a:solidFill>
                  <a:srgbClr val="FFC000"/>
                </a:solidFill>
              </a:rPr>
              <a:t>adaptive immune resistance </a:t>
            </a:r>
            <a:r>
              <a:rPr lang="en-US" altLang="it-IT" sz="1800" dirty="0" smtClean="0"/>
              <a:t>refers to the dynamic induction of PD-L1 expression on tumor cells in response to specific cytokines, in particular IFN-ɣ.</a:t>
            </a:r>
          </a:p>
          <a:p>
            <a:pPr marL="457200" lvl="1" indent="0" algn="just">
              <a:buFontTx/>
              <a:buNone/>
            </a:pPr>
            <a:endParaRPr lang="en-US" altLang="it-IT" sz="1800" dirty="0" smtClean="0"/>
          </a:p>
          <a:p>
            <a:pPr marL="457200" lvl="1" indent="0" algn="just">
              <a:buFontTx/>
              <a:buNone/>
            </a:pPr>
            <a:r>
              <a:rPr lang="en-US" altLang="it-IT" sz="1800" dirty="0" smtClean="0"/>
              <a:t>Due to its role in suppressing T-cell function, one can see why the PD-1/PD-L1 pathway can be utilized by tumors to reduce or evade the host antitumor immune responses.</a:t>
            </a:r>
          </a:p>
        </p:txBody>
      </p:sp>
      <p:sp>
        <p:nvSpPr>
          <p:cNvPr id="4" name="CasellaDiTesto 3"/>
          <p:cNvSpPr txBox="1"/>
          <p:nvPr/>
        </p:nvSpPr>
        <p:spPr>
          <a:xfrm>
            <a:off x="429411" y="502397"/>
            <a:ext cx="9125408" cy="400110"/>
          </a:xfrm>
          <a:prstGeom prst="rect">
            <a:avLst/>
          </a:prstGeom>
          <a:noFill/>
        </p:spPr>
        <p:txBody>
          <a:bodyPr wrap="square" rtlCol="0">
            <a:spAutoFit/>
          </a:bodyPr>
          <a:lstStyle/>
          <a:p>
            <a:r>
              <a:rPr lang="en-US" altLang="it-IT" sz="2000" b="1" cap="all" dirty="0" smtClean="0">
                <a:solidFill>
                  <a:srgbClr val="FFC000"/>
                </a:solidFill>
              </a:rPr>
              <a:t>PD-1/PD-L1 checkpoint: AN IMMUNE ESCAPE STRATEGY OF TUMORS</a:t>
            </a:r>
            <a:endParaRPr lang="it-IT"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up)">
                                      <p:cBhvr>
                                        <p:cTn id="7" dur="500"/>
                                        <p:tgtEl>
                                          <p:spTgt spid="5123">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Effect transition="in" filter="wipe(up)">
                                      <p:cBhvr>
                                        <p:cTn id="11" dur="500"/>
                                        <p:tgtEl>
                                          <p:spTgt spid="5123">
                                            <p:txEl>
                                              <p:pRg st="1" end="1"/>
                                            </p:txEl>
                                          </p:spTgt>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5123">
                                            <p:txEl>
                                              <p:pRg st="2" end="2"/>
                                            </p:txEl>
                                          </p:spTgt>
                                        </p:tgtEl>
                                        <p:attrNameLst>
                                          <p:attrName>style.visibility</p:attrName>
                                        </p:attrNameLst>
                                      </p:cBhvr>
                                      <p:to>
                                        <p:strVal val="visible"/>
                                      </p:to>
                                    </p:set>
                                    <p:animEffect transition="in" filter="wipe(down)">
                                      <p:cBhvr>
                                        <p:cTn id="14" dur="500"/>
                                        <p:tgtEl>
                                          <p:spTgt spid="512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Effect transition="in" filter="wipe(up)">
                                      <p:cBhvr>
                                        <p:cTn id="19" dur="500"/>
                                        <p:tgtEl>
                                          <p:spTgt spid="512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5123">
                                            <p:txEl>
                                              <p:pRg st="6" end="6"/>
                                            </p:txEl>
                                          </p:spTgt>
                                        </p:tgtEl>
                                        <p:attrNameLst>
                                          <p:attrName>style.visibility</p:attrName>
                                        </p:attrNameLst>
                                      </p:cBhvr>
                                      <p:to>
                                        <p:strVal val="visible"/>
                                      </p:to>
                                    </p:set>
                                    <p:animEffect transition="in" filter="wipe(up)">
                                      <p:cBhvr>
                                        <p:cTn id="24" dur="500"/>
                                        <p:tgtEl>
                                          <p:spTgt spid="51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testo 3"/>
          <p:cNvSpPr>
            <a:spLocks noGrp="1"/>
          </p:cNvSpPr>
          <p:nvPr>
            <p:ph type="body" sz="half" idx="2"/>
          </p:nvPr>
        </p:nvSpPr>
        <p:spPr>
          <a:xfrm>
            <a:off x="451262" y="4203865"/>
            <a:ext cx="9025247" cy="1959429"/>
          </a:xfrm>
        </p:spPr>
        <p:txBody>
          <a:bodyPr/>
          <a:lstStyle/>
          <a:p>
            <a:pPr algn="just"/>
            <a:r>
              <a:rPr lang="en-US" altLang="it-IT" sz="1400" dirty="0" smtClean="0"/>
              <a:t>Antitumor immunity is initiated by T cell priming and activation after tumor antigen presentation in the context of Major </a:t>
            </a:r>
            <a:r>
              <a:rPr lang="en-US" altLang="it-IT" sz="1400" dirty="0" err="1" smtClean="0"/>
              <a:t>Histocompatibility</a:t>
            </a:r>
            <a:r>
              <a:rPr lang="en-US" altLang="it-IT" sz="1400" dirty="0" smtClean="0"/>
              <a:t> Complex (MHC) molecules expressed by Antigen Presenting Cells (APC). </a:t>
            </a:r>
          </a:p>
          <a:p>
            <a:pPr algn="just"/>
            <a:r>
              <a:rPr lang="en-US" altLang="it-IT" sz="1400" dirty="0" smtClean="0"/>
              <a:t>After activation, </a:t>
            </a:r>
            <a:r>
              <a:rPr lang="en-US" altLang="it-IT" sz="1400" dirty="0" err="1" smtClean="0"/>
              <a:t>effector</a:t>
            </a:r>
            <a:r>
              <a:rPr lang="en-US" altLang="it-IT" sz="1400" dirty="0" smtClean="0"/>
              <a:t> T cells start releasing several cytokines (</a:t>
            </a:r>
            <a:r>
              <a:rPr lang="en-US" sz="1400" dirty="0" smtClean="0"/>
              <a:t>GM-CSF, IL-4, </a:t>
            </a:r>
            <a:r>
              <a:rPr lang="en-US" altLang="it-IT" sz="1400" dirty="0" err="1" smtClean="0"/>
              <a:t>IFNγ</a:t>
            </a:r>
            <a:r>
              <a:rPr lang="en-US" altLang="it-IT" sz="1400" dirty="0" smtClean="0"/>
              <a:t>) inducing PD-L1 up-regulation. </a:t>
            </a:r>
          </a:p>
          <a:p>
            <a:pPr algn="just"/>
            <a:r>
              <a:rPr lang="en-US" altLang="it-IT" sz="1400" dirty="0" smtClean="0"/>
              <a:t>The interaction of the up-regulated PD-L1 receptor in tumor cells with inhibitory receptor PD-1 expressed on activated T cells delivers inhibitory signals that cause apoptosis, </a:t>
            </a:r>
            <a:r>
              <a:rPr lang="en-US" altLang="it-IT" sz="1400" dirty="0" err="1" smtClean="0"/>
              <a:t>anergy</a:t>
            </a:r>
            <a:r>
              <a:rPr lang="en-US" altLang="it-IT" sz="1400" dirty="0" smtClean="0"/>
              <a:t> or functional exhaustion of the T cells.</a:t>
            </a:r>
          </a:p>
          <a:p>
            <a:pPr algn="just"/>
            <a:r>
              <a:rPr lang="en-US" altLang="it-IT" sz="1400" dirty="0" smtClean="0"/>
              <a:t>The disruption of PD-1/PD-L1 interaction using antibodies directed against PD-1 or PD-L1 restores the T cell capability to exert </a:t>
            </a:r>
            <a:r>
              <a:rPr lang="en-US" altLang="it-IT" sz="1400" dirty="0" err="1" smtClean="0"/>
              <a:t>cytolytic</a:t>
            </a:r>
            <a:r>
              <a:rPr lang="en-US" altLang="it-IT" sz="1400" dirty="0" smtClean="0"/>
              <a:t> functions directed to </a:t>
            </a:r>
            <a:r>
              <a:rPr lang="en-US" altLang="it-IT" sz="1400" dirty="0" err="1" smtClean="0"/>
              <a:t>neoplastic</a:t>
            </a:r>
            <a:r>
              <a:rPr lang="en-US" altLang="it-IT" sz="1400" dirty="0" smtClean="0"/>
              <a:t> cells.</a:t>
            </a:r>
            <a:endParaRPr lang="it-IT" altLang="it-IT" sz="1400" dirty="0" smtClean="0"/>
          </a:p>
        </p:txBody>
      </p:sp>
      <p:pic>
        <p:nvPicPr>
          <p:cNvPr id="8195" name="Immagine 2"/>
          <p:cNvPicPr>
            <a:picLocks noChangeAspect="1"/>
          </p:cNvPicPr>
          <p:nvPr/>
        </p:nvPicPr>
        <p:blipFill>
          <a:blip r:embed="rId2"/>
          <a:srcRect l="7581" t="1826" r="8346"/>
          <a:stretch>
            <a:fillRect/>
          </a:stretch>
        </p:blipFill>
        <p:spPr bwMode="auto">
          <a:xfrm>
            <a:off x="2553195" y="890649"/>
            <a:ext cx="5094514" cy="3207937"/>
          </a:xfrm>
          <a:prstGeom prst="rect">
            <a:avLst/>
          </a:prstGeom>
          <a:noFill/>
          <a:ln w="9525">
            <a:noFill/>
            <a:miter lim="800000"/>
            <a:headEnd/>
            <a:tailEnd/>
          </a:ln>
        </p:spPr>
      </p:pic>
      <p:sp>
        <p:nvSpPr>
          <p:cNvPr id="4" name="Rettangolo 3"/>
          <p:cNvSpPr/>
          <p:nvPr/>
        </p:nvSpPr>
        <p:spPr>
          <a:xfrm>
            <a:off x="437321" y="338067"/>
            <a:ext cx="9654209" cy="400110"/>
          </a:xfrm>
          <a:prstGeom prst="rect">
            <a:avLst/>
          </a:prstGeom>
        </p:spPr>
        <p:txBody>
          <a:bodyPr wrap="square">
            <a:spAutoFit/>
          </a:bodyPr>
          <a:lstStyle/>
          <a:p>
            <a:pPr>
              <a:defRPr/>
            </a:pPr>
            <a:r>
              <a:rPr lang="it-IT" sz="2000" b="1" cap="all" dirty="0">
                <a:solidFill>
                  <a:srgbClr val="FFC000"/>
                </a:solidFill>
              </a:rPr>
              <a:t>PD-1/PD-L1 checkpoint: AN IMMUNE ESCAPE STRATEGY OF TUMORS</a:t>
            </a:r>
          </a:p>
        </p:txBody>
      </p:sp>
      <p:sp>
        <p:nvSpPr>
          <p:cNvPr id="2" name="Rettangolo arrotondato 1"/>
          <p:cNvSpPr>
            <a:spLocks noChangeArrowheads="1"/>
          </p:cNvSpPr>
          <p:nvPr/>
        </p:nvSpPr>
        <p:spPr bwMode="auto">
          <a:xfrm>
            <a:off x="4470399" y="2607733"/>
            <a:ext cx="1930401" cy="1140179"/>
          </a:xfrm>
          <a:prstGeom prst="roundRect">
            <a:avLst>
              <a:gd name="adj" fmla="val 16667"/>
            </a:avLst>
          </a:prstGeom>
          <a:noFill/>
          <a:ln w="28575" algn="ctr">
            <a:solidFill>
              <a:srgbClr val="FF0000"/>
            </a:solidFill>
            <a:round/>
            <a:headEnd/>
            <a:tailEnd/>
          </a:ln>
        </p:spPr>
        <p:txBody>
          <a:bodyPr/>
          <a:lstStyle/>
          <a:p>
            <a:pPr eaLnBrk="1" hangingPunct="1"/>
            <a:endParaRPr lang="it-IT"/>
          </a:p>
        </p:txBody>
      </p:sp>
      <p:sp>
        <p:nvSpPr>
          <p:cNvPr id="6" name="Rettangolo arrotondato 5"/>
          <p:cNvSpPr>
            <a:spLocks noChangeArrowheads="1"/>
          </p:cNvSpPr>
          <p:nvPr/>
        </p:nvSpPr>
        <p:spPr bwMode="auto">
          <a:xfrm>
            <a:off x="4191989" y="838324"/>
            <a:ext cx="1475386" cy="391885"/>
          </a:xfrm>
          <a:prstGeom prst="roundRect">
            <a:avLst>
              <a:gd name="adj" fmla="val 16667"/>
            </a:avLst>
          </a:prstGeom>
          <a:noFill/>
          <a:ln w="28575" algn="ctr">
            <a:solidFill>
              <a:srgbClr val="FF0000"/>
            </a:solidFill>
            <a:round/>
            <a:headEnd/>
            <a:tailEnd/>
          </a:ln>
        </p:spPr>
        <p:txBody>
          <a:bodyPr/>
          <a:lstStyle/>
          <a:p>
            <a:pPr eaLnBrk="1" hangingPunct="1"/>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7"/>
          <p:cNvSpPr>
            <a:spLocks noGrp="1"/>
          </p:cNvSpPr>
          <p:nvPr>
            <p:ph type="title"/>
          </p:nvPr>
        </p:nvSpPr>
        <p:spPr>
          <a:xfrm>
            <a:off x="1143966" y="490330"/>
            <a:ext cx="7875588" cy="315913"/>
          </a:xfrm>
        </p:spPr>
        <p:txBody>
          <a:bodyPr/>
          <a:lstStyle/>
          <a:p>
            <a:pPr algn="ctr">
              <a:defRPr/>
            </a:pPr>
            <a:r>
              <a:rPr lang="en-US" altLang="it-IT" sz="2400" b="1" cap="all" dirty="0" smtClean="0">
                <a:solidFill>
                  <a:srgbClr val="FFC000"/>
                </a:solidFill>
              </a:rPr>
              <a:t>immunotherapy targeting PD-1 and PD-L1 </a:t>
            </a:r>
            <a:endParaRPr lang="it-IT" altLang="it-IT" sz="2400" b="1" cap="all" dirty="0" smtClean="0">
              <a:solidFill>
                <a:srgbClr val="FFC000"/>
              </a:solidFill>
            </a:endParaRPr>
          </a:p>
        </p:txBody>
      </p:sp>
      <p:sp>
        <p:nvSpPr>
          <p:cNvPr id="7171" name="Segnaposto contenuto 8"/>
          <p:cNvSpPr>
            <a:spLocks noGrp="1"/>
          </p:cNvSpPr>
          <p:nvPr>
            <p:ph idx="1"/>
          </p:nvPr>
        </p:nvSpPr>
        <p:spPr>
          <a:xfrm>
            <a:off x="578077" y="1016681"/>
            <a:ext cx="8813800" cy="4786312"/>
          </a:xfrm>
        </p:spPr>
        <p:txBody>
          <a:bodyPr/>
          <a:lstStyle/>
          <a:p>
            <a:pPr marL="0" indent="0" algn="just">
              <a:buFontTx/>
              <a:buNone/>
            </a:pPr>
            <a:r>
              <a:rPr lang="en-US" altLang="it-IT" sz="2400" dirty="0" smtClean="0"/>
              <a:t>Partial or complete response was seen in different trials on different types of advanced cancers as melanoma, renal cell carcinoma, and non-small-cell lung cancer (NSCLC) with durable treatment response with at least 1 year of follow-up, both with anti-PD-L1 antibody (</a:t>
            </a:r>
            <a:r>
              <a:rPr lang="en-US" altLang="it-IT" sz="2400" dirty="0" err="1" smtClean="0">
                <a:solidFill>
                  <a:srgbClr val="FFC000"/>
                </a:solidFill>
              </a:rPr>
              <a:t>Atezolizumab</a:t>
            </a:r>
            <a:r>
              <a:rPr lang="en-US" altLang="it-IT" sz="2400" dirty="0" smtClean="0"/>
              <a:t>) and with anti-PD-1 antibody (</a:t>
            </a:r>
            <a:r>
              <a:rPr lang="en-US" altLang="it-IT" sz="2400" dirty="0" err="1" smtClean="0">
                <a:solidFill>
                  <a:srgbClr val="FFC000"/>
                </a:solidFill>
              </a:rPr>
              <a:t>Nivolumab</a:t>
            </a:r>
            <a:r>
              <a:rPr lang="en-US" altLang="it-IT" sz="2400" dirty="0" smtClean="0"/>
              <a:t> and </a:t>
            </a:r>
            <a:r>
              <a:rPr lang="en-US" altLang="it-IT" sz="2400" dirty="0" err="1" smtClean="0">
                <a:solidFill>
                  <a:srgbClr val="FFC000"/>
                </a:solidFill>
              </a:rPr>
              <a:t>Pembrolizumab</a:t>
            </a:r>
            <a:r>
              <a:rPr lang="en-US" altLang="it-IT" sz="2400" dirty="0" smtClean="0"/>
              <a:t>), which blocks the interaction of PD-1 with its </a:t>
            </a:r>
            <a:r>
              <a:rPr lang="en-US" altLang="it-IT" sz="2400" dirty="0" err="1" smtClean="0"/>
              <a:t>ligands</a:t>
            </a:r>
            <a:r>
              <a:rPr lang="en-US" altLang="it-IT" sz="2400" dirty="0" smtClean="0"/>
              <a:t>.</a:t>
            </a:r>
          </a:p>
          <a:p>
            <a:pPr marL="0" indent="0" algn="just">
              <a:buFontTx/>
              <a:buNone/>
            </a:pPr>
            <a:endParaRPr lang="en-US" altLang="it-IT" sz="2400" dirty="0" smtClean="0"/>
          </a:p>
          <a:p>
            <a:pPr marL="0" indent="0" algn="just">
              <a:buFontTx/>
              <a:buNone/>
            </a:pPr>
            <a:r>
              <a:rPr lang="en-US" altLang="it-IT" sz="2400" dirty="0" smtClean="0"/>
              <a:t>As most treatment-related adverse events were low grade, with some potential immune-related adverse events, immunotherapy targeting PD-1 and PD-L1 will be increasingly integrated into the treatment of selected tumors.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up)">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wipe(up)">
                                      <p:cBhvr>
                                        <p:cTn id="12" dur="5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4"/>
          <p:cNvSpPr>
            <a:spLocks noGrp="1"/>
          </p:cNvSpPr>
          <p:nvPr>
            <p:ph type="title"/>
          </p:nvPr>
        </p:nvSpPr>
        <p:spPr>
          <a:xfrm>
            <a:off x="240291" y="540254"/>
            <a:ext cx="9398000" cy="319314"/>
          </a:xfrm>
        </p:spPr>
        <p:txBody>
          <a:bodyPr/>
          <a:lstStyle/>
          <a:p>
            <a:pPr algn="ctr">
              <a:defRPr/>
            </a:pPr>
            <a:r>
              <a:rPr lang="it-IT" altLang="it-IT" sz="2000" b="1" cap="all" dirty="0" err="1" smtClean="0">
                <a:solidFill>
                  <a:srgbClr val="FFC000"/>
                </a:solidFill>
              </a:rPr>
              <a:t>Assessment</a:t>
            </a:r>
            <a:r>
              <a:rPr lang="it-IT" altLang="it-IT" sz="2000" b="1" cap="all" dirty="0" smtClean="0">
                <a:solidFill>
                  <a:srgbClr val="FFC000"/>
                </a:solidFill>
              </a:rPr>
              <a:t> </a:t>
            </a:r>
            <a:r>
              <a:rPr lang="it-IT" altLang="it-IT" sz="2000" b="1" cap="all" dirty="0" err="1" smtClean="0">
                <a:solidFill>
                  <a:srgbClr val="FFC000"/>
                </a:solidFill>
              </a:rPr>
              <a:t>of</a:t>
            </a:r>
            <a:r>
              <a:rPr lang="it-IT" altLang="it-IT" sz="2000" b="1" cap="all" dirty="0" smtClean="0">
                <a:solidFill>
                  <a:srgbClr val="FFC000"/>
                </a:solidFill>
              </a:rPr>
              <a:t> PD-L1 </a:t>
            </a:r>
            <a:r>
              <a:rPr lang="en-US" altLang="it-IT" sz="2000" b="1" cap="all" dirty="0" smtClean="0">
                <a:solidFill>
                  <a:srgbClr val="FFC000"/>
                </a:solidFill>
              </a:rPr>
              <a:t>expression</a:t>
            </a:r>
            <a:r>
              <a:rPr lang="it-IT" altLang="it-IT" sz="2000" b="1" cap="all" dirty="0" smtClean="0">
                <a:solidFill>
                  <a:srgbClr val="FFC000"/>
                </a:solidFill>
              </a:rPr>
              <a:t>  by immunohistochemistry</a:t>
            </a:r>
          </a:p>
        </p:txBody>
      </p:sp>
      <p:sp>
        <p:nvSpPr>
          <p:cNvPr id="8195" name="Segnaposto contenuto 5"/>
          <p:cNvSpPr>
            <a:spLocks noGrp="1"/>
          </p:cNvSpPr>
          <p:nvPr>
            <p:ph idx="1"/>
          </p:nvPr>
        </p:nvSpPr>
        <p:spPr>
          <a:xfrm>
            <a:off x="453168" y="1301448"/>
            <a:ext cx="8984344" cy="4534908"/>
          </a:xfrm>
        </p:spPr>
        <p:txBody>
          <a:bodyPr/>
          <a:lstStyle/>
          <a:p>
            <a:pPr marL="0" indent="0" algn="just">
              <a:buFontTx/>
              <a:buNone/>
            </a:pPr>
            <a:r>
              <a:rPr lang="en-US" altLang="it-IT" sz="2200" dirty="0" smtClean="0"/>
              <a:t>In patients with solid tumors, a subset of patients (36%) who had PD-L1-positive tumors had objective response to the anti-PD-1 drug, while none of the patients who had PD-L1-negative tumors had objective response.</a:t>
            </a:r>
          </a:p>
          <a:p>
            <a:pPr marL="0" indent="0" algn="just">
              <a:buFontTx/>
              <a:buNone/>
            </a:pPr>
            <a:r>
              <a:rPr lang="en-US" altLang="it-IT" sz="2200" dirty="0" smtClean="0"/>
              <a:t>Therefore, the assessment of PD-L1 expression through immunohistochemical staining is advocated as a potential biomarker that allows better selection of patients who are likely to respond to targeted immunotherapy, to improve treatment efficacy and to manage cost of therapies.</a:t>
            </a:r>
          </a:p>
          <a:p>
            <a:pPr marL="0" indent="0" algn="just">
              <a:buFontTx/>
              <a:buNone/>
            </a:pPr>
            <a:r>
              <a:rPr lang="en-US" altLang="it-IT" sz="2200" dirty="0" smtClean="0"/>
              <a:t>Consequently, the success of checkpoint blockade therapy in the treatment of different solid tumors encourages the research for similar results in the wide spectrum of </a:t>
            </a:r>
            <a:r>
              <a:rPr lang="en-US" altLang="it-IT" sz="2200" dirty="0" err="1" smtClean="0"/>
              <a:t>lymphoproliferative</a:t>
            </a:r>
            <a:r>
              <a:rPr lang="en-US" altLang="it-IT" sz="2200" dirty="0" smtClean="0"/>
              <a:t> diseases.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up)">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ipe(up)">
                                      <p:cBhvr>
                                        <p:cTn id="12" dur="5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wipe(up)">
                                      <p:cBhvr>
                                        <p:cTn id="17" dur="5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0"/>
          <p:cNvSpPr>
            <a:spLocks noGrp="1"/>
          </p:cNvSpPr>
          <p:nvPr>
            <p:ph type="title"/>
          </p:nvPr>
        </p:nvSpPr>
        <p:spPr>
          <a:xfrm>
            <a:off x="1022805" y="478970"/>
            <a:ext cx="7875588" cy="315913"/>
          </a:xfrm>
        </p:spPr>
        <p:txBody>
          <a:bodyPr/>
          <a:lstStyle/>
          <a:p>
            <a:pPr algn="ctr"/>
            <a:r>
              <a:rPr lang="it-IT" altLang="it-IT" sz="2400" b="1" dirty="0" smtClean="0">
                <a:solidFill>
                  <a:srgbClr val="FFC000"/>
                </a:solidFill>
              </a:rPr>
              <a:t>PD-1/PD-L1 IN HODGKIN’S LYMPHOMA</a:t>
            </a:r>
          </a:p>
        </p:txBody>
      </p:sp>
      <p:sp>
        <p:nvSpPr>
          <p:cNvPr id="9219" name="Segnaposto contenuto 2"/>
          <p:cNvSpPr>
            <a:spLocks noGrp="1"/>
          </p:cNvSpPr>
          <p:nvPr>
            <p:ph idx="1"/>
          </p:nvPr>
        </p:nvSpPr>
        <p:spPr>
          <a:xfrm>
            <a:off x="435430" y="3672114"/>
            <a:ext cx="9071428" cy="2177143"/>
          </a:xfrm>
        </p:spPr>
        <p:txBody>
          <a:bodyPr/>
          <a:lstStyle/>
          <a:p>
            <a:pPr marL="0" indent="0" algn="just">
              <a:buFontTx/>
              <a:buNone/>
            </a:pPr>
            <a:r>
              <a:rPr lang="en-US" altLang="it-IT" sz="1600" dirty="0" smtClean="0"/>
              <a:t>In the</a:t>
            </a:r>
            <a:r>
              <a:rPr lang="it-IT" altLang="it-IT" sz="1600" dirty="0" smtClean="0"/>
              <a:t> </a:t>
            </a:r>
            <a:r>
              <a:rPr lang="it-IT" altLang="it-IT" sz="1600" dirty="0" err="1" smtClean="0"/>
              <a:t>phase</a:t>
            </a:r>
            <a:r>
              <a:rPr lang="it-IT" altLang="it-IT" sz="1600" dirty="0" smtClean="0"/>
              <a:t> 1</a:t>
            </a:r>
            <a:r>
              <a:rPr lang="en-US" altLang="it-IT" sz="1600" dirty="0" smtClean="0"/>
              <a:t> study of </a:t>
            </a:r>
            <a:r>
              <a:rPr lang="en-US" altLang="it-IT" sz="1600" b="1" dirty="0" smtClean="0"/>
              <a:t>Ansell</a:t>
            </a:r>
            <a:r>
              <a:rPr lang="en-US" altLang="it-IT" sz="1600" dirty="0" smtClean="0"/>
              <a:t> et al., in 23 patients, with </a:t>
            </a:r>
            <a:r>
              <a:rPr lang="en-US" altLang="it-IT" sz="1600" dirty="0" smtClean="0">
                <a:solidFill>
                  <a:srgbClr val="FFC000"/>
                </a:solidFill>
              </a:rPr>
              <a:t>relapsed or refractory Hodgkin's Lymphoma</a:t>
            </a:r>
            <a:r>
              <a:rPr lang="en-US" altLang="it-IT" sz="1600" dirty="0" smtClean="0"/>
              <a:t>, treated with </a:t>
            </a:r>
            <a:r>
              <a:rPr lang="en-US" altLang="it-IT" sz="1600" dirty="0" err="1" smtClean="0">
                <a:solidFill>
                  <a:srgbClr val="FFC000"/>
                </a:solidFill>
              </a:rPr>
              <a:t>Nivolumab</a:t>
            </a:r>
            <a:r>
              <a:rPr lang="en-US" altLang="it-IT" sz="1600" dirty="0" smtClean="0"/>
              <a:t>, all </a:t>
            </a:r>
            <a:r>
              <a:rPr lang="en-US" altLang="it-IT" sz="1600" dirty="0" smtClean="0">
                <a:solidFill>
                  <a:srgbClr val="FFC000"/>
                </a:solidFill>
              </a:rPr>
              <a:t>Reed–Sternberg cells</a:t>
            </a:r>
            <a:r>
              <a:rPr lang="en-US" altLang="it-IT" sz="1600" dirty="0" smtClean="0"/>
              <a:t>, which were identified by their characteristic morphologic features and staining for PAX5, expressed PD-L1 protein. </a:t>
            </a:r>
          </a:p>
          <a:p>
            <a:pPr marL="0" indent="0" algn="just">
              <a:buFontTx/>
              <a:buNone/>
            </a:pPr>
            <a:r>
              <a:rPr lang="en-US" altLang="it-IT" sz="1600" dirty="0" smtClean="0"/>
              <a:t>The response rate was 87%, with a complete response occurring in 4 patients (17%), a partial response in 16 patients (70%), and stable disease in 3 patients (13%).</a:t>
            </a:r>
          </a:p>
          <a:p>
            <a:pPr marL="0" indent="0" algn="just">
              <a:buFontTx/>
              <a:buNone/>
            </a:pPr>
            <a:r>
              <a:rPr lang="en-US" altLang="it-IT" sz="1600" dirty="0" err="1" smtClean="0"/>
              <a:t>Nivolumab</a:t>
            </a:r>
            <a:r>
              <a:rPr lang="en-US" altLang="it-IT" sz="1600" dirty="0" smtClean="0"/>
              <a:t>-mediated PD-1 blockade was then recognized to be a promising targeted treatment, given the limited therapeutic options for patients with Hodgkin's Lymphoma,</a:t>
            </a:r>
            <a:r>
              <a:rPr lang="it-IT" altLang="it-IT" sz="1600" dirty="0" smtClean="0"/>
              <a:t> </a:t>
            </a:r>
            <a:r>
              <a:rPr lang="it-IT" altLang="it-IT" sz="1600" dirty="0" err="1" smtClean="0"/>
              <a:t>heavily</a:t>
            </a:r>
            <a:r>
              <a:rPr lang="it-IT" altLang="it-IT" sz="1600" dirty="0" smtClean="0"/>
              <a:t> </a:t>
            </a:r>
            <a:r>
              <a:rPr lang="it-IT" altLang="it-IT" sz="1600" dirty="0" err="1" smtClean="0"/>
              <a:t>pretreated</a:t>
            </a:r>
            <a:r>
              <a:rPr lang="it-IT" altLang="it-IT" sz="1600" dirty="0" smtClean="0"/>
              <a:t>, and</a:t>
            </a:r>
            <a:r>
              <a:rPr lang="en-US" altLang="it-IT" sz="1600" dirty="0" smtClean="0"/>
              <a:t> whose disease progresses after </a:t>
            </a:r>
            <a:r>
              <a:rPr lang="en-US" altLang="it-IT" sz="1600" dirty="0" err="1" smtClean="0"/>
              <a:t>autologous</a:t>
            </a:r>
            <a:r>
              <a:rPr lang="en-US" altLang="it-IT" sz="1600" dirty="0" smtClean="0"/>
              <a:t> stem-cell transplantation.</a:t>
            </a:r>
          </a:p>
        </p:txBody>
      </p:sp>
      <p:sp>
        <p:nvSpPr>
          <p:cNvPr id="11268" name="CasellaDiTesto 5"/>
          <p:cNvSpPr txBox="1">
            <a:spLocks noChangeArrowheads="1"/>
          </p:cNvSpPr>
          <p:nvPr/>
        </p:nvSpPr>
        <p:spPr bwMode="auto">
          <a:xfrm>
            <a:off x="2878667" y="5913614"/>
            <a:ext cx="6685844" cy="215444"/>
          </a:xfrm>
          <a:prstGeom prst="rect">
            <a:avLst/>
          </a:prstGeom>
          <a:noFill/>
          <a:ln w="9525">
            <a:noFill/>
            <a:miter lim="800000"/>
            <a:headEnd/>
            <a:tailEnd/>
          </a:ln>
        </p:spPr>
        <p:txBody>
          <a:bodyPr wrap="square">
            <a:spAutoFit/>
          </a:bodyPr>
          <a:lstStyle/>
          <a:p>
            <a:pPr algn="just"/>
            <a:r>
              <a:rPr lang="en-US" altLang="it-IT" sz="800" dirty="0">
                <a:solidFill>
                  <a:srgbClr val="FFFF00"/>
                </a:solidFill>
              </a:rPr>
              <a:t>Ansell, S.M., et al., </a:t>
            </a:r>
            <a:r>
              <a:rPr lang="en-US" altLang="it-IT" sz="800" i="1" dirty="0">
                <a:solidFill>
                  <a:srgbClr val="FFFF00"/>
                </a:solidFill>
              </a:rPr>
              <a:t>PD-1 blockade with </a:t>
            </a:r>
            <a:r>
              <a:rPr lang="en-US" altLang="it-IT" sz="800" i="1" dirty="0" err="1">
                <a:solidFill>
                  <a:srgbClr val="FFFF00"/>
                </a:solidFill>
              </a:rPr>
              <a:t>nivolumab</a:t>
            </a:r>
            <a:r>
              <a:rPr lang="en-US" altLang="it-IT" sz="800" i="1" dirty="0">
                <a:solidFill>
                  <a:srgbClr val="FFFF00"/>
                </a:solidFill>
              </a:rPr>
              <a:t> in relapsed or refractory Hodgkin's lymphoma.</a:t>
            </a:r>
            <a:r>
              <a:rPr lang="en-US" altLang="it-IT" sz="800" dirty="0">
                <a:solidFill>
                  <a:srgbClr val="FFFF00"/>
                </a:solidFill>
              </a:rPr>
              <a:t> N </a:t>
            </a:r>
            <a:r>
              <a:rPr lang="en-US" altLang="it-IT" sz="800" dirty="0" err="1">
                <a:solidFill>
                  <a:srgbClr val="FFFF00"/>
                </a:solidFill>
              </a:rPr>
              <a:t>Engl</a:t>
            </a:r>
            <a:r>
              <a:rPr lang="en-US" altLang="it-IT" sz="800" dirty="0">
                <a:solidFill>
                  <a:srgbClr val="FFFF00"/>
                </a:solidFill>
              </a:rPr>
              <a:t> J Med, 2015. </a:t>
            </a:r>
            <a:r>
              <a:rPr lang="en-US" altLang="it-IT" sz="800" b="1" dirty="0">
                <a:solidFill>
                  <a:srgbClr val="FFFF00"/>
                </a:solidFill>
              </a:rPr>
              <a:t>372</a:t>
            </a:r>
            <a:r>
              <a:rPr lang="en-US" altLang="it-IT" sz="800" dirty="0">
                <a:solidFill>
                  <a:srgbClr val="FFFF00"/>
                </a:solidFill>
              </a:rPr>
              <a:t>(4): p. 311-9.</a:t>
            </a:r>
            <a:endParaRPr lang="it-IT" altLang="it-IT" sz="800" dirty="0">
              <a:solidFill>
                <a:srgbClr val="FFFF00"/>
              </a:solidFill>
            </a:endParaRPr>
          </a:p>
        </p:txBody>
      </p:sp>
      <p:pic>
        <p:nvPicPr>
          <p:cNvPr id="11269" name="Immagine 3"/>
          <p:cNvPicPr>
            <a:picLocks noChangeAspect="1"/>
          </p:cNvPicPr>
          <p:nvPr/>
        </p:nvPicPr>
        <p:blipFill>
          <a:blip r:embed="rId2"/>
          <a:srcRect/>
          <a:stretch>
            <a:fillRect/>
          </a:stretch>
        </p:blipFill>
        <p:spPr bwMode="auto">
          <a:xfrm>
            <a:off x="2286012" y="943429"/>
            <a:ext cx="5343514" cy="256267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wipe(up)">
                                      <p:cBhvr>
                                        <p:cTn id="7" dur="500"/>
                                        <p:tgtEl>
                                          <p:spTgt spid="92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wipe(up)">
                                      <p:cBhvr>
                                        <p:cTn id="12" dur="5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1429204" y="569282"/>
            <a:ext cx="7875588" cy="315913"/>
          </a:xfrm>
        </p:spPr>
        <p:txBody>
          <a:bodyPr/>
          <a:lstStyle/>
          <a:p>
            <a:pPr algn="ctr">
              <a:defRPr/>
            </a:pPr>
            <a:r>
              <a:rPr lang="it-IT" altLang="it-IT" sz="2400" b="1" cap="all" dirty="0" smtClean="0">
                <a:solidFill>
                  <a:srgbClr val="FFC000"/>
                </a:solidFill>
              </a:rPr>
              <a:t>PD-L1+ </a:t>
            </a:r>
            <a:r>
              <a:rPr lang="it-IT" altLang="it-IT" sz="2400" b="1" cap="all" dirty="0" err="1" smtClean="0">
                <a:solidFill>
                  <a:srgbClr val="FFC000"/>
                </a:solidFill>
              </a:rPr>
              <a:t>Reed-Sternberg</a:t>
            </a:r>
            <a:r>
              <a:rPr lang="it-IT" altLang="it-IT" sz="2400" b="1" cap="all" dirty="0" smtClean="0">
                <a:solidFill>
                  <a:srgbClr val="FFC000"/>
                </a:solidFill>
              </a:rPr>
              <a:t> Cell</a:t>
            </a:r>
          </a:p>
        </p:txBody>
      </p:sp>
      <p:pic>
        <p:nvPicPr>
          <p:cNvPr id="12291" name="Picture 2" descr="E:\bibliografia per review su PD-L1\foto\PDL1 16 B713 40x eight.jpg"/>
          <p:cNvPicPr>
            <a:picLocks noGrp="1" noChangeAspect="1" noChangeArrowheads="1"/>
          </p:cNvPicPr>
          <p:nvPr>
            <p:ph idx="1"/>
          </p:nvPr>
        </p:nvPicPr>
        <p:blipFill>
          <a:blip r:embed="rId2">
            <a:lum contrast="10000"/>
          </a:blip>
          <a:srcRect l="17101" t="9161" r="22252" b="24429"/>
          <a:stretch>
            <a:fillRect/>
          </a:stretch>
        </p:blipFill>
        <p:spPr>
          <a:xfrm>
            <a:off x="2500313" y="1652588"/>
            <a:ext cx="4560887" cy="3744912"/>
          </a:xfrm>
          <a:noFill/>
        </p:spPr>
      </p:pic>
      <p:sp>
        <p:nvSpPr>
          <p:cNvPr id="12292" name="Freccia a sinistra 7"/>
          <p:cNvSpPr>
            <a:spLocks noChangeArrowheads="1"/>
          </p:cNvSpPr>
          <p:nvPr/>
        </p:nvSpPr>
        <p:spPr bwMode="auto">
          <a:xfrm rot="21003433" flipV="1">
            <a:off x="6643630" y="4783825"/>
            <a:ext cx="1212843" cy="98784"/>
          </a:xfrm>
          <a:prstGeom prst="leftArrow">
            <a:avLst>
              <a:gd name="adj1" fmla="val 50910"/>
              <a:gd name="adj2" fmla="val 49902"/>
            </a:avLst>
          </a:prstGeom>
          <a:solidFill>
            <a:srgbClr val="FF0000"/>
          </a:solidFill>
          <a:ln w="9525" algn="ctr">
            <a:solidFill>
              <a:srgbClr val="FF0000"/>
            </a:solidFill>
            <a:round/>
            <a:headEnd/>
            <a:tailEnd/>
          </a:ln>
        </p:spPr>
        <p:txBody>
          <a:bodyPr/>
          <a:lstStyle/>
          <a:p>
            <a:pPr eaLnBrk="1" hangingPunct="1"/>
            <a:endParaRPr lang="it-IT" altLang="it-IT">
              <a:solidFill>
                <a:srgbClr val="FF0000"/>
              </a:solidFill>
            </a:endParaRPr>
          </a:p>
        </p:txBody>
      </p:sp>
      <p:sp>
        <p:nvSpPr>
          <p:cNvPr id="12293" name="Freccia a destra 8"/>
          <p:cNvSpPr>
            <a:spLocks noChangeArrowheads="1"/>
          </p:cNvSpPr>
          <p:nvPr/>
        </p:nvSpPr>
        <p:spPr bwMode="auto">
          <a:xfrm rot="1474794">
            <a:off x="1929731" y="1903686"/>
            <a:ext cx="1494104" cy="89395"/>
          </a:xfrm>
          <a:prstGeom prst="rightArrow">
            <a:avLst>
              <a:gd name="adj1" fmla="val 50000"/>
              <a:gd name="adj2" fmla="val 49901"/>
            </a:avLst>
          </a:prstGeom>
          <a:solidFill>
            <a:srgbClr val="FFFF00"/>
          </a:solidFill>
          <a:ln w="9525" algn="ctr">
            <a:solidFill>
              <a:srgbClr val="FFFF00"/>
            </a:solidFill>
            <a:round/>
            <a:headEnd/>
            <a:tailEnd/>
          </a:ln>
        </p:spPr>
        <p:txBody>
          <a:bodyPr/>
          <a:lstStyle/>
          <a:p>
            <a:pPr eaLnBrk="1" hangingPunct="1"/>
            <a:endParaRPr lang="it-IT" altLang="it-IT"/>
          </a:p>
        </p:txBody>
      </p:sp>
      <p:sp>
        <p:nvSpPr>
          <p:cNvPr id="12294" name="CasellaDiTesto 10"/>
          <p:cNvSpPr txBox="1">
            <a:spLocks noChangeArrowheads="1"/>
          </p:cNvSpPr>
          <p:nvPr/>
        </p:nvSpPr>
        <p:spPr bwMode="auto">
          <a:xfrm>
            <a:off x="378960" y="952954"/>
            <a:ext cx="2225675" cy="584200"/>
          </a:xfrm>
          <a:prstGeom prst="rect">
            <a:avLst/>
          </a:prstGeom>
          <a:noFill/>
          <a:ln w="9525">
            <a:noFill/>
            <a:miter lim="800000"/>
            <a:headEnd/>
            <a:tailEnd/>
          </a:ln>
        </p:spPr>
        <p:txBody>
          <a:bodyPr>
            <a:spAutoFit/>
          </a:bodyPr>
          <a:lstStyle/>
          <a:p>
            <a:r>
              <a:rPr lang="it-IT" altLang="it-IT" sz="1600" b="1" dirty="0">
                <a:solidFill>
                  <a:srgbClr val="FFFF00"/>
                </a:solidFill>
              </a:rPr>
              <a:t>PD-L1+</a:t>
            </a:r>
          </a:p>
          <a:p>
            <a:r>
              <a:rPr lang="it-IT" altLang="it-IT" sz="1600" b="1" dirty="0" err="1">
                <a:solidFill>
                  <a:srgbClr val="FFFF00"/>
                </a:solidFill>
              </a:rPr>
              <a:t>Reed-Sternberg</a:t>
            </a:r>
            <a:r>
              <a:rPr lang="it-IT" altLang="it-IT" sz="1600" b="1" dirty="0">
                <a:solidFill>
                  <a:srgbClr val="FFFF00"/>
                </a:solidFill>
              </a:rPr>
              <a:t> </a:t>
            </a:r>
            <a:r>
              <a:rPr lang="it-IT" altLang="it-IT" sz="1600" b="1" dirty="0" err="1">
                <a:solidFill>
                  <a:srgbClr val="FFFF00"/>
                </a:solidFill>
              </a:rPr>
              <a:t>Cell</a:t>
            </a:r>
            <a:endParaRPr lang="it-IT" altLang="it-IT" sz="1600" b="1" dirty="0">
              <a:solidFill>
                <a:srgbClr val="FFFF00"/>
              </a:solidFill>
            </a:endParaRPr>
          </a:p>
        </p:txBody>
      </p:sp>
      <p:sp>
        <p:nvSpPr>
          <p:cNvPr id="12295" name="CasellaDiTesto 11"/>
          <p:cNvSpPr txBox="1">
            <a:spLocks noChangeArrowheads="1"/>
          </p:cNvSpPr>
          <p:nvPr/>
        </p:nvSpPr>
        <p:spPr bwMode="auto">
          <a:xfrm>
            <a:off x="7946572" y="4426858"/>
            <a:ext cx="1690913" cy="584775"/>
          </a:xfrm>
          <a:prstGeom prst="rect">
            <a:avLst/>
          </a:prstGeom>
          <a:noFill/>
          <a:ln w="9525">
            <a:noFill/>
            <a:miter lim="800000"/>
            <a:headEnd/>
            <a:tailEnd/>
          </a:ln>
        </p:spPr>
        <p:txBody>
          <a:bodyPr wrap="square">
            <a:spAutoFit/>
          </a:bodyPr>
          <a:lstStyle/>
          <a:p>
            <a:r>
              <a:rPr lang="en-US" altLang="it-IT" sz="1600" b="1" dirty="0">
                <a:solidFill>
                  <a:srgbClr val="FF0000"/>
                </a:solidFill>
              </a:rPr>
              <a:t>PD-L1+</a:t>
            </a:r>
          </a:p>
          <a:p>
            <a:r>
              <a:rPr lang="en-US" altLang="it-IT" sz="1600" b="1" dirty="0">
                <a:solidFill>
                  <a:srgbClr val="FF0000"/>
                </a:solidFill>
              </a:rPr>
              <a:t>Immune Cell</a:t>
            </a:r>
          </a:p>
        </p:txBody>
      </p:sp>
      <p:sp>
        <p:nvSpPr>
          <p:cNvPr id="12296" name="CasellaDiTesto 12"/>
          <p:cNvSpPr txBox="1">
            <a:spLocks noChangeArrowheads="1"/>
          </p:cNvSpPr>
          <p:nvPr/>
        </p:nvSpPr>
        <p:spPr bwMode="auto">
          <a:xfrm>
            <a:off x="2633663" y="5067300"/>
            <a:ext cx="481012" cy="292100"/>
          </a:xfrm>
          <a:prstGeom prst="rect">
            <a:avLst/>
          </a:prstGeom>
          <a:noFill/>
          <a:ln w="9525">
            <a:noFill/>
            <a:miter lim="800000"/>
            <a:headEnd/>
            <a:tailEnd/>
          </a:ln>
        </p:spPr>
        <p:txBody>
          <a:bodyPr>
            <a:spAutoFit/>
          </a:bodyPr>
          <a:lstStyle/>
          <a:p>
            <a:r>
              <a:rPr lang="it-IT" altLang="it-IT">
                <a:solidFill>
                  <a:srgbClr val="FF0000"/>
                </a:solidFill>
              </a:rPr>
              <a:t>40X</a:t>
            </a:r>
          </a:p>
        </p:txBody>
      </p:sp>
      <p:sp>
        <p:nvSpPr>
          <p:cNvPr id="12297" name="CasellaDiTesto 1"/>
          <p:cNvSpPr txBox="1">
            <a:spLocks noChangeArrowheads="1"/>
          </p:cNvSpPr>
          <p:nvPr/>
        </p:nvSpPr>
        <p:spPr bwMode="auto">
          <a:xfrm>
            <a:off x="6527800" y="5721350"/>
            <a:ext cx="2706688" cy="292100"/>
          </a:xfrm>
          <a:prstGeom prst="rect">
            <a:avLst/>
          </a:prstGeom>
          <a:noFill/>
          <a:ln w="9525">
            <a:noFill/>
            <a:miter lim="800000"/>
            <a:headEnd/>
            <a:tailEnd/>
          </a:ln>
        </p:spPr>
        <p:txBody>
          <a:bodyPr wrap="none">
            <a:spAutoFit/>
          </a:bodyPr>
          <a:lstStyle/>
          <a:p>
            <a:r>
              <a:rPr lang="it-IT" altLang="it-IT">
                <a:solidFill>
                  <a:srgbClr val="92D050"/>
                </a:solidFill>
              </a:rPr>
              <a:t>CD274 BioSB, Santa Barbara, CA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3"/>
          <p:cNvSpPr>
            <a:spLocks noGrp="1"/>
          </p:cNvSpPr>
          <p:nvPr>
            <p:ph type="title"/>
          </p:nvPr>
        </p:nvSpPr>
        <p:spPr>
          <a:xfrm>
            <a:off x="676275" y="1667580"/>
            <a:ext cx="8543925" cy="2852738"/>
          </a:xfrm>
        </p:spPr>
        <p:txBody>
          <a:bodyPr/>
          <a:lstStyle/>
          <a:p>
            <a:pPr algn="ctr"/>
            <a:r>
              <a:rPr lang="it-IT" altLang="it-IT" sz="4000" dirty="0" smtClean="0">
                <a:solidFill>
                  <a:srgbClr val="FFC000"/>
                </a:solidFill>
              </a:rPr>
              <a:t>PD-1/PD-L1 </a:t>
            </a:r>
            <a:r>
              <a:rPr lang="it-IT" altLang="it-IT" sz="4000" dirty="0" err="1" smtClean="0">
                <a:solidFill>
                  <a:srgbClr val="FFC000"/>
                </a:solidFill>
              </a:rPr>
              <a:t>expression</a:t>
            </a:r>
            <a:r>
              <a:rPr lang="it-IT" altLang="it-IT" sz="4000" dirty="0" smtClean="0">
                <a:solidFill>
                  <a:srgbClr val="FFC000"/>
                </a:solidFill>
              </a:rPr>
              <a:t> in </a:t>
            </a:r>
            <a:r>
              <a:rPr lang="it-IT" altLang="it-IT" sz="4000" dirty="0" err="1" smtClean="0">
                <a:solidFill>
                  <a:srgbClr val="FFC000"/>
                </a:solidFill>
              </a:rPr>
              <a:t>Lymphomas</a:t>
            </a:r>
            <a:r>
              <a:rPr lang="it-IT" altLang="it-IT" sz="4000" dirty="0" smtClean="0">
                <a:solidFill>
                  <a:srgbClr val="FFC000"/>
                </a:solidFill>
              </a:rPr>
              <a:t>: </a:t>
            </a:r>
            <a:br>
              <a:rPr lang="it-IT" altLang="it-IT" sz="4000" dirty="0" smtClean="0">
                <a:solidFill>
                  <a:srgbClr val="FFC000"/>
                </a:solidFill>
              </a:rPr>
            </a:br>
            <a:r>
              <a:rPr lang="it-IT" altLang="it-IT" sz="4000" dirty="0" err="1" smtClean="0">
                <a:solidFill>
                  <a:srgbClr val="FFC000"/>
                </a:solidFill>
              </a:rPr>
              <a:t>an</a:t>
            </a:r>
            <a:r>
              <a:rPr lang="it-IT" altLang="it-IT" sz="4000" dirty="0" smtClean="0">
                <a:solidFill>
                  <a:srgbClr val="FFC000"/>
                </a:solidFill>
              </a:rPr>
              <a:t> </a:t>
            </a:r>
            <a:r>
              <a:rPr lang="it-IT" altLang="it-IT" sz="4000" dirty="0" err="1" smtClean="0">
                <a:solidFill>
                  <a:srgbClr val="FFC000"/>
                </a:solidFill>
              </a:rPr>
              <a:t>overview</a:t>
            </a:r>
            <a:r>
              <a:rPr lang="it-IT" altLang="it-IT" sz="4000" dirty="0" smtClean="0">
                <a:solidFill>
                  <a:srgbClr val="FFC000"/>
                </a:solidFill>
              </a:rPr>
              <a:t> </a:t>
            </a:r>
            <a:r>
              <a:rPr lang="it-IT" altLang="it-IT" sz="4000" dirty="0" err="1" smtClean="0">
                <a:solidFill>
                  <a:srgbClr val="FFC000"/>
                </a:solidFill>
              </a:rPr>
              <a:t>of</a:t>
            </a:r>
            <a:r>
              <a:rPr lang="it-IT" altLang="it-IT" sz="4000" dirty="0" smtClean="0">
                <a:solidFill>
                  <a:srgbClr val="FFC000"/>
                </a:solidFill>
              </a:rPr>
              <a:t> </a:t>
            </a:r>
            <a:r>
              <a:rPr lang="it-IT" altLang="it-IT" sz="4000" dirty="0" err="1" smtClean="0">
                <a:solidFill>
                  <a:srgbClr val="FFC000"/>
                </a:solidFill>
              </a:rPr>
              <a:t>most</a:t>
            </a:r>
            <a:r>
              <a:rPr lang="it-IT" altLang="it-IT" sz="4000" dirty="0" smtClean="0">
                <a:solidFill>
                  <a:srgbClr val="FFC000"/>
                </a:solidFill>
              </a:rPr>
              <a:t> </a:t>
            </a:r>
            <a:r>
              <a:rPr lang="it-IT" altLang="it-IT" sz="4000" dirty="0" err="1" smtClean="0">
                <a:solidFill>
                  <a:srgbClr val="FFC000"/>
                </a:solidFill>
              </a:rPr>
              <a:t>recent</a:t>
            </a:r>
            <a:r>
              <a:rPr lang="it-IT" altLang="it-IT" sz="4000" dirty="0" smtClean="0">
                <a:solidFill>
                  <a:srgbClr val="FFC000"/>
                </a:solidFill>
              </a:rPr>
              <a:t> </a:t>
            </a:r>
            <a:r>
              <a:rPr lang="it-IT" altLang="it-IT" sz="4000" dirty="0" err="1" smtClean="0">
                <a:solidFill>
                  <a:srgbClr val="FFC000"/>
                </a:solidFill>
              </a:rPr>
              <a:t>immunohistochemical</a:t>
            </a:r>
            <a:r>
              <a:rPr lang="it-IT" altLang="it-IT" sz="4000" dirty="0" smtClean="0">
                <a:solidFill>
                  <a:srgbClr val="FFC000"/>
                </a:solidFill>
              </a:rPr>
              <a:t> </a:t>
            </a:r>
            <a:r>
              <a:rPr lang="it-IT" altLang="it-IT" sz="4000" dirty="0" err="1" smtClean="0">
                <a:solidFill>
                  <a:srgbClr val="FFC000"/>
                </a:solidFill>
              </a:rPr>
              <a:t>studies</a:t>
            </a:r>
            <a:endParaRPr lang="it-IT" altLang="it-IT" sz="4000" dirty="0" smtClean="0">
              <a:solidFill>
                <a:srgbClr val="FFC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1832" y="508000"/>
            <a:ext cx="7875588" cy="315913"/>
          </a:xfrm>
        </p:spPr>
        <p:txBody>
          <a:bodyPr/>
          <a:lstStyle/>
          <a:p>
            <a:pPr algn="ctr">
              <a:defRPr/>
            </a:pPr>
            <a:r>
              <a:rPr lang="it-IT" sz="2400" b="1" cap="all" dirty="0" smtClean="0">
                <a:solidFill>
                  <a:srgbClr val="FFC000"/>
                </a:solidFill>
              </a:rPr>
              <a:t>PD-1/PD-L1 in </a:t>
            </a:r>
            <a:r>
              <a:rPr lang="it-IT" sz="2400" b="1" cap="all" dirty="0" err="1" smtClean="0">
                <a:solidFill>
                  <a:srgbClr val="FFC000"/>
                </a:solidFill>
              </a:rPr>
              <a:t>lymphoid</a:t>
            </a:r>
            <a:r>
              <a:rPr lang="it-IT" sz="2400" b="1" cap="all" dirty="0" smtClean="0">
                <a:solidFill>
                  <a:srgbClr val="FFC000"/>
                </a:solidFill>
              </a:rPr>
              <a:t> </a:t>
            </a:r>
            <a:r>
              <a:rPr lang="it-IT" sz="2400" b="1" cap="all" dirty="0" err="1" smtClean="0">
                <a:solidFill>
                  <a:srgbClr val="FFC000"/>
                </a:solidFill>
              </a:rPr>
              <a:t>malignancies</a:t>
            </a:r>
            <a:endParaRPr lang="it-IT" sz="2400" b="1" cap="all" dirty="0">
              <a:solidFill>
                <a:srgbClr val="FFC000"/>
              </a:solidFill>
            </a:endParaRPr>
          </a:p>
        </p:txBody>
      </p:sp>
      <p:sp>
        <p:nvSpPr>
          <p:cNvPr id="12291" name="Segnaposto contenuto 2"/>
          <p:cNvSpPr>
            <a:spLocks noGrp="1"/>
          </p:cNvSpPr>
          <p:nvPr>
            <p:ph idx="1"/>
          </p:nvPr>
        </p:nvSpPr>
        <p:spPr>
          <a:xfrm>
            <a:off x="348393" y="3020585"/>
            <a:ext cx="9147175" cy="3018970"/>
          </a:xfrm>
        </p:spPr>
        <p:txBody>
          <a:bodyPr/>
          <a:lstStyle/>
          <a:p>
            <a:pPr marL="0" indent="0" algn="just">
              <a:buFontTx/>
              <a:buNone/>
            </a:pPr>
            <a:r>
              <a:rPr lang="en-US" altLang="it-IT" sz="1400" b="1" dirty="0" err="1" smtClean="0"/>
              <a:t>Menter</a:t>
            </a:r>
            <a:r>
              <a:rPr lang="en-US" altLang="it-IT" sz="1400" b="1" dirty="0" smtClean="0"/>
              <a:t> </a:t>
            </a:r>
            <a:r>
              <a:rPr lang="en-US" altLang="it-IT" sz="1400" dirty="0" smtClean="0"/>
              <a:t>et al. evaluated the diagnostic and prognostic value of PD-L1 on tissue microarrays and whole slides in a total number of </a:t>
            </a:r>
            <a:r>
              <a:rPr lang="en-US" altLang="it-IT" sz="1400" dirty="0" smtClean="0">
                <a:solidFill>
                  <a:srgbClr val="FFC000"/>
                </a:solidFill>
              </a:rPr>
              <a:t>899 cases </a:t>
            </a:r>
            <a:r>
              <a:rPr lang="en-US" altLang="it-IT" sz="1400" dirty="0" smtClean="0"/>
              <a:t>of Hodgkin’s Lymphoma and different B-cell lymphoma entities with two different antibodies: clone E1L3N [Cell Signaling, Danvers, MA] and clone SP142 [Roche/</a:t>
            </a:r>
            <a:r>
              <a:rPr lang="en-US" altLang="it-IT" sz="1400" dirty="0" err="1" smtClean="0"/>
              <a:t>Ventana</a:t>
            </a:r>
            <a:r>
              <a:rPr lang="en-US" altLang="it-IT" sz="1400" dirty="0" smtClean="0"/>
              <a:t>, </a:t>
            </a:r>
            <a:r>
              <a:rPr lang="en-US" altLang="it-IT" sz="1400" dirty="0" err="1" smtClean="0"/>
              <a:t>Rotkreuz</a:t>
            </a:r>
            <a:r>
              <a:rPr lang="en-US" altLang="it-IT" sz="1400" dirty="0" smtClean="0"/>
              <a:t>, Switzerland].</a:t>
            </a:r>
          </a:p>
          <a:p>
            <a:pPr marL="0" indent="0" algn="just">
              <a:buFontTx/>
              <a:buNone/>
            </a:pPr>
            <a:r>
              <a:rPr lang="en-US" altLang="it-IT" sz="1400" dirty="0" smtClean="0"/>
              <a:t>The staining pattern of both antibodies was </a:t>
            </a:r>
            <a:r>
              <a:rPr lang="en-US" altLang="it-IT" sz="1400" dirty="0" smtClean="0">
                <a:solidFill>
                  <a:srgbClr val="FFC000"/>
                </a:solidFill>
              </a:rPr>
              <a:t>membranous/</a:t>
            </a:r>
            <a:r>
              <a:rPr lang="en-US" altLang="it-IT" sz="1400" dirty="0" err="1" smtClean="0">
                <a:solidFill>
                  <a:srgbClr val="FFC000"/>
                </a:solidFill>
              </a:rPr>
              <a:t>submembranous</a:t>
            </a:r>
            <a:r>
              <a:rPr lang="en-US" altLang="it-IT" sz="1400" dirty="0" smtClean="0"/>
              <a:t> with occasional dots. Sinus-lining cells and macrophages were considered as positive control.</a:t>
            </a:r>
          </a:p>
          <a:p>
            <a:pPr marL="0" indent="0" algn="just">
              <a:buFontTx/>
              <a:buNone/>
            </a:pPr>
            <a:r>
              <a:rPr lang="en-US" altLang="it-IT" sz="1400" dirty="0" smtClean="0"/>
              <a:t>For treatment purpose, </a:t>
            </a:r>
            <a:r>
              <a:rPr lang="en-US" altLang="it-IT" sz="1400" dirty="0" smtClean="0">
                <a:solidFill>
                  <a:srgbClr val="FFC000"/>
                </a:solidFill>
              </a:rPr>
              <a:t>only expression of PD-L1 on tumor cells was considered </a:t>
            </a:r>
            <a:r>
              <a:rPr lang="en-US" altLang="it-IT" sz="1400" dirty="0" smtClean="0"/>
              <a:t>and</a:t>
            </a:r>
            <a:r>
              <a:rPr lang="en-US" altLang="it-IT" sz="1400" dirty="0" smtClean="0">
                <a:solidFill>
                  <a:srgbClr val="FFC000"/>
                </a:solidFill>
              </a:rPr>
              <a:t> PD-L1 positivity </a:t>
            </a:r>
            <a:r>
              <a:rPr lang="en-US" altLang="it-IT" sz="1400" dirty="0" smtClean="0"/>
              <a:t>was defined as </a:t>
            </a:r>
            <a:r>
              <a:rPr lang="en-US" altLang="it-IT" sz="1400" dirty="0" smtClean="0">
                <a:solidFill>
                  <a:srgbClr val="FFC000"/>
                </a:solidFill>
              </a:rPr>
              <a:t>at</a:t>
            </a:r>
            <a:r>
              <a:rPr lang="en-US" altLang="it-IT" sz="1400" dirty="0" smtClean="0"/>
              <a:t> </a:t>
            </a:r>
            <a:r>
              <a:rPr lang="en-US" altLang="it-IT" sz="1400" dirty="0" smtClean="0">
                <a:solidFill>
                  <a:srgbClr val="FFC000"/>
                </a:solidFill>
              </a:rPr>
              <a:t>least 5%</a:t>
            </a:r>
            <a:r>
              <a:rPr lang="en-US" altLang="it-IT" sz="1400" dirty="0" smtClean="0"/>
              <a:t> positively staining tumor cells.</a:t>
            </a:r>
          </a:p>
          <a:p>
            <a:pPr marL="0" indent="0" algn="just">
              <a:buFontTx/>
              <a:buNone/>
            </a:pPr>
            <a:r>
              <a:rPr lang="en-US" altLang="it-IT" sz="1400" dirty="0" smtClean="0"/>
              <a:t>To be considered evaluable, cases, especially tissue microarray cases, had to exhibit </a:t>
            </a:r>
            <a:r>
              <a:rPr lang="en-US" altLang="it-IT" sz="1400" dirty="0" smtClean="0">
                <a:solidFill>
                  <a:srgbClr val="FFC000"/>
                </a:solidFill>
              </a:rPr>
              <a:t>at least 25% of tissue available </a:t>
            </a:r>
            <a:r>
              <a:rPr lang="en-US" altLang="it-IT" sz="1400" dirty="0" smtClean="0"/>
              <a:t>for morphologic analysis and at least 1 positively staining tumor-infiltrating macrophage as positive internal control.</a:t>
            </a:r>
          </a:p>
          <a:p>
            <a:pPr marL="0" indent="0" algn="just">
              <a:buFontTx/>
              <a:buNone/>
            </a:pPr>
            <a:r>
              <a:rPr lang="en-US" altLang="it-IT" sz="1400" dirty="0" smtClean="0"/>
              <a:t>They had to contain unequivocal tumor cells, and, in cases of classic Hodgkin’s Lymphoma</a:t>
            </a:r>
            <a:r>
              <a:rPr lang="en-US" altLang="it-IT" sz="1400" dirty="0" smtClean="0">
                <a:solidFill>
                  <a:srgbClr val="FFC000"/>
                </a:solidFill>
              </a:rPr>
              <a:t>, at least 5 Hodgkin and Reed-Sternberg </a:t>
            </a:r>
            <a:r>
              <a:rPr lang="en-US" altLang="it-IT" sz="1400" dirty="0" smtClean="0"/>
              <a:t>cells or, in cases of Nodular Lymphocyte-Predominant Hodgkin’s Lymphoma, </a:t>
            </a:r>
            <a:r>
              <a:rPr lang="en-US" altLang="it-IT" sz="1400" dirty="0" smtClean="0">
                <a:solidFill>
                  <a:srgbClr val="FFC000"/>
                </a:solidFill>
              </a:rPr>
              <a:t>4 lymphocytic &amp; </a:t>
            </a:r>
            <a:r>
              <a:rPr lang="en-US" altLang="it-IT" sz="1400" dirty="0" err="1" smtClean="0">
                <a:solidFill>
                  <a:srgbClr val="FFC000"/>
                </a:solidFill>
              </a:rPr>
              <a:t>histiocytic</a:t>
            </a:r>
            <a:r>
              <a:rPr lang="en-US" altLang="it-IT" sz="1400" dirty="0" smtClean="0">
                <a:solidFill>
                  <a:srgbClr val="FFC000"/>
                </a:solidFill>
              </a:rPr>
              <a:t> cells.</a:t>
            </a:r>
          </a:p>
        </p:txBody>
      </p:sp>
      <p:sp>
        <p:nvSpPr>
          <p:cNvPr id="14340" name="CasellaDiTesto 3"/>
          <p:cNvSpPr txBox="1">
            <a:spLocks noChangeArrowheads="1"/>
          </p:cNvSpPr>
          <p:nvPr/>
        </p:nvSpPr>
        <p:spPr bwMode="auto">
          <a:xfrm>
            <a:off x="2455863" y="5938838"/>
            <a:ext cx="7204075" cy="214312"/>
          </a:xfrm>
          <a:prstGeom prst="rect">
            <a:avLst/>
          </a:prstGeom>
          <a:noFill/>
          <a:ln w="9525">
            <a:noFill/>
            <a:miter lim="800000"/>
            <a:headEnd/>
            <a:tailEnd/>
          </a:ln>
        </p:spPr>
        <p:txBody>
          <a:bodyPr>
            <a:spAutoFit/>
          </a:bodyPr>
          <a:lstStyle/>
          <a:p>
            <a:r>
              <a:rPr lang="en-US" altLang="it-IT" sz="800">
                <a:solidFill>
                  <a:srgbClr val="FFFF00"/>
                </a:solidFill>
              </a:rPr>
              <a:t>Menter, T., et al., </a:t>
            </a:r>
            <a:r>
              <a:rPr lang="en-US" altLang="it-IT" sz="800" i="1">
                <a:solidFill>
                  <a:srgbClr val="FFFF00"/>
                </a:solidFill>
              </a:rPr>
              <a:t>Evaluation of the diagnostic and prognostic value of PDL1 expression in Hodgkin and B-cell lymphomas.</a:t>
            </a:r>
            <a:r>
              <a:rPr lang="en-US" altLang="it-IT" sz="800">
                <a:solidFill>
                  <a:srgbClr val="FFFF00"/>
                </a:solidFill>
              </a:rPr>
              <a:t> Hum Pathol, 2016. </a:t>
            </a:r>
            <a:r>
              <a:rPr lang="en-US" altLang="it-IT" sz="800" b="1">
                <a:solidFill>
                  <a:srgbClr val="FFFF00"/>
                </a:solidFill>
              </a:rPr>
              <a:t>54</a:t>
            </a:r>
            <a:r>
              <a:rPr lang="en-US" altLang="it-IT" sz="800">
                <a:solidFill>
                  <a:srgbClr val="FFFF00"/>
                </a:solidFill>
              </a:rPr>
              <a:t>: p. 17-24.</a:t>
            </a:r>
            <a:endParaRPr lang="it-IT" altLang="it-IT" sz="800">
              <a:solidFill>
                <a:srgbClr val="FFFF00"/>
              </a:solidFill>
            </a:endParaRPr>
          </a:p>
        </p:txBody>
      </p:sp>
      <p:pic>
        <p:nvPicPr>
          <p:cNvPr id="14341" name="Immagine 2"/>
          <p:cNvPicPr>
            <a:picLocks noChangeAspect="1"/>
          </p:cNvPicPr>
          <p:nvPr/>
        </p:nvPicPr>
        <p:blipFill>
          <a:blip r:embed="rId2"/>
          <a:srcRect/>
          <a:stretch>
            <a:fillRect/>
          </a:stretch>
        </p:blipFill>
        <p:spPr bwMode="auto">
          <a:xfrm>
            <a:off x="2627086" y="1008839"/>
            <a:ext cx="4558167" cy="19504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wipe(up)">
                                      <p:cBhvr>
                                        <p:cTn id="7" dur="500"/>
                                        <p:tgtEl>
                                          <p:spTgt spid="122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wipe(up)">
                                      <p:cBhvr>
                                        <p:cTn id="12" dur="500"/>
                                        <p:tgtEl>
                                          <p:spTgt spid="122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291">
                                            <p:txEl>
                                              <p:pRg st="3" end="3"/>
                                            </p:txEl>
                                          </p:spTgt>
                                        </p:tgtEl>
                                        <p:attrNameLst>
                                          <p:attrName>style.visibility</p:attrName>
                                        </p:attrNameLst>
                                      </p:cBhvr>
                                      <p:to>
                                        <p:strVal val="visible"/>
                                      </p:to>
                                    </p:set>
                                    <p:animEffect transition="in" filter="wipe(up)">
                                      <p:cBhvr>
                                        <p:cTn id="17" dur="500"/>
                                        <p:tgtEl>
                                          <p:spTgt spid="1229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2291">
                                            <p:txEl>
                                              <p:pRg st="4" end="4"/>
                                            </p:txEl>
                                          </p:spTgt>
                                        </p:tgtEl>
                                        <p:attrNameLst>
                                          <p:attrName>style.visibility</p:attrName>
                                        </p:attrNameLst>
                                      </p:cBhvr>
                                      <p:to>
                                        <p:strVal val="visible"/>
                                      </p:to>
                                    </p:set>
                                    <p:animEffect transition="in" filter="wipe(up)">
                                      <p:cBhvr>
                                        <p:cTn id="22" dur="5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07505" y="432486"/>
            <a:ext cx="7875588" cy="315913"/>
          </a:xfrm>
        </p:spPr>
        <p:txBody>
          <a:bodyPr/>
          <a:lstStyle/>
          <a:p>
            <a:pPr algn="ctr">
              <a:defRPr/>
            </a:pPr>
            <a:r>
              <a:rPr lang="it-IT" sz="2400" b="1" cap="all" dirty="0" smtClean="0">
                <a:solidFill>
                  <a:srgbClr val="FFC000"/>
                </a:solidFill>
              </a:rPr>
              <a:t>PD-1/PD-L1 in </a:t>
            </a:r>
            <a:r>
              <a:rPr lang="it-IT" sz="2400" b="1" cap="all" dirty="0" err="1" smtClean="0">
                <a:solidFill>
                  <a:srgbClr val="FFC000"/>
                </a:solidFill>
              </a:rPr>
              <a:t>lymphoid</a:t>
            </a:r>
            <a:r>
              <a:rPr lang="it-IT" sz="2400" b="1" cap="all" dirty="0" smtClean="0">
                <a:solidFill>
                  <a:srgbClr val="FFC000"/>
                </a:solidFill>
              </a:rPr>
              <a:t> </a:t>
            </a:r>
            <a:r>
              <a:rPr lang="it-IT" sz="2400" b="1" cap="all" dirty="0" err="1" smtClean="0">
                <a:solidFill>
                  <a:srgbClr val="FFC000"/>
                </a:solidFill>
              </a:rPr>
              <a:t>malignancies</a:t>
            </a:r>
            <a:r>
              <a:rPr lang="it-IT" sz="2400" b="1" cap="all" dirty="0" smtClean="0">
                <a:solidFill>
                  <a:srgbClr val="FFC000"/>
                </a:solidFill>
              </a:rPr>
              <a:t> (2)</a:t>
            </a:r>
            <a:endParaRPr lang="it-IT" sz="2400" dirty="0">
              <a:solidFill>
                <a:srgbClr val="FFC000"/>
              </a:solidFill>
            </a:endParaRPr>
          </a:p>
        </p:txBody>
      </p:sp>
      <p:sp>
        <p:nvSpPr>
          <p:cNvPr id="13315" name="Segnaposto contenuto 2"/>
          <p:cNvSpPr>
            <a:spLocks noGrp="1"/>
          </p:cNvSpPr>
          <p:nvPr>
            <p:ph idx="1"/>
          </p:nvPr>
        </p:nvSpPr>
        <p:spPr>
          <a:xfrm>
            <a:off x="446567" y="744279"/>
            <a:ext cx="9043421" cy="5211678"/>
          </a:xfrm>
        </p:spPr>
        <p:txBody>
          <a:bodyPr/>
          <a:lstStyle/>
          <a:p>
            <a:pPr marL="0" indent="0" algn="just">
              <a:buFontTx/>
              <a:buNone/>
              <a:defRPr/>
            </a:pPr>
            <a:r>
              <a:rPr lang="en-US" altLang="it-IT" sz="1700" dirty="0" smtClean="0"/>
              <a:t>In cases of </a:t>
            </a:r>
            <a:r>
              <a:rPr lang="en-US" altLang="it-IT" sz="1700" dirty="0" err="1" smtClean="0"/>
              <a:t>Burkitt</a:t>
            </a:r>
            <a:r>
              <a:rPr lang="en-US" altLang="it-IT" sz="1700" dirty="0" smtClean="0"/>
              <a:t> Lymphoma, classic Hodgkin’s Lymphoma, Diffuse Large B Cell Lymphoma, </a:t>
            </a:r>
            <a:r>
              <a:rPr lang="en-US" altLang="it-IT" sz="1700" dirty="0"/>
              <a:t>M</a:t>
            </a:r>
            <a:r>
              <a:rPr lang="en-US" altLang="it-IT" sz="1700" dirty="0" smtClean="0"/>
              <a:t>arginal </a:t>
            </a:r>
            <a:r>
              <a:rPr lang="en-US" altLang="it-IT" sz="1700" dirty="0"/>
              <a:t>Z</a:t>
            </a:r>
            <a:r>
              <a:rPr lang="en-US" altLang="it-IT" sz="1700" dirty="0" smtClean="0"/>
              <a:t>one Lymphoma with a high-grade component, Nodular Lymphocyte-Predominant Hodgkin Lymphoma, and Primary Mediastinal B Cell Lymphoma, tumor cells were morphologically easily identifiable for scoring.</a:t>
            </a:r>
          </a:p>
          <a:p>
            <a:pPr marL="0" indent="0" algn="just">
              <a:buFontTx/>
              <a:buNone/>
              <a:defRPr/>
            </a:pPr>
            <a:r>
              <a:rPr lang="en-US" altLang="it-IT" sz="1700" dirty="0" smtClean="0"/>
              <a:t>In the so-called low-grade B cell Lymphomas, only tumor cell−rich areas, as assessed on consecutive slides stained with tumor cell typical markers such as </a:t>
            </a:r>
            <a:r>
              <a:rPr lang="en-US" altLang="it-IT" sz="1700" dirty="0" err="1" smtClean="0"/>
              <a:t>Cyclin</a:t>
            </a:r>
            <a:r>
              <a:rPr lang="en-US" altLang="it-IT" sz="1700" dirty="0" smtClean="0"/>
              <a:t> D1, CD20, or bcl6, were considered for PD-L1 evaluation.</a:t>
            </a:r>
          </a:p>
          <a:p>
            <a:pPr marL="0" indent="0" algn="just">
              <a:buFontTx/>
              <a:buNone/>
              <a:defRPr/>
            </a:pPr>
            <a:r>
              <a:rPr lang="en-US" altLang="it-IT" sz="1700" dirty="0" smtClean="0"/>
              <a:t>PD-L1 expression was observed in:</a:t>
            </a:r>
          </a:p>
          <a:p>
            <a:pPr lvl="1" algn="just">
              <a:buFont typeface="Arial" panose="020B0604020202020204" pitchFamily="34" charset="0"/>
              <a:buChar char="•"/>
              <a:defRPr/>
            </a:pPr>
            <a:r>
              <a:rPr lang="en-US" altLang="it-IT" sz="1700" dirty="0" smtClean="0"/>
              <a:t>most cases in Hodgkin and Reed Sternberg cells of Hodgkin’s Lymphoma and on almost all tumor cells;</a:t>
            </a:r>
          </a:p>
          <a:p>
            <a:pPr lvl="1" algn="just">
              <a:buFont typeface="Arial" panose="020B0604020202020204" pitchFamily="34" charset="0"/>
              <a:buChar char="•"/>
              <a:defRPr/>
            </a:pPr>
            <a:r>
              <a:rPr lang="en-US" altLang="it-IT" sz="1700" dirty="0" smtClean="0"/>
              <a:t>31% of </a:t>
            </a:r>
            <a:r>
              <a:rPr lang="fr-FR" altLang="it-IT" sz="1700" dirty="0"/>
              <a:t>Diffuse Large B </a:t>
            </a:r>
            <a:r>
              <a:rPr lang="fr-FR" altLang="it-IT" sz="1700" dirty="0" err="1"/>
              <a:t>Cell</a:t>
            </a:r>
            <a:r>
              <a:rPr lang="fr-FR" altLang="it-IT" sz="1700" dirty="0"/>
              <a:t> </a:t>
            </a:r>
            <a:r>
              <a:rPr lang="fr-FR" altLang="it-IT" sz="1700" dirty="0" err="1"/>
              <a:t>Lymphoma</a:t>
            </a:r>
            <a:r>
              <a:rPr lang="en-US" altLang="it-IT" sz="1700" dirty="0" smtClean="0"/>
              <a:t> cases on a considerable amount of tumor cells;</a:t>
            </a:r>
          </a:p>
          <a:p>
            <a:pPr lvl="1" algn="just">
              <a:buFont typeface="Arial" panose="020B0604020202020204" pitchFamily="34" charset="0"/>
              <a:buChar char="•"/>
              <a:defRPr/>
            </a:pPr>
            <a:r>
              <a:rPr lang="en-US" altLang="it-IT" sz="1700" dirty="0" smtClean="0"/>
              <a:t>35% of </a:t>
            </a:r>
            <a:r>
              <a:rPr lang="en-US" altLang="it-IT" sz="1700" dirty="0"/>
              <a:t>Primary Mediastinal B Cell Lymphoma;</a:t>
            </a:r>
            <a:endParaRPr lang="en-US" altLang="it-IT" sz="1700" dirty="0" smtClean="0"/>
          </a:p>
          <a:p>
            <a:pPr lvl="1" algn="just">
              <a:buFont typeface="Arial" panose="020B0604020202020204" pitchFamily="34" charset="0"/>
              <a:buChar char="•"/>
              <a:defRPr/>
            </a:pPr>
            <a:r>
              <a:rPr lang="en-US" altLang="it-IT" sz="1700" dirty="0" smtClean="0"/>
              <a:t>5% of Follicular Lymphoma only on a small proportion of tumor cells;</a:t>
            </a:r>
          </a:p>
          <a:p>
            <a:pPr lvl="1" algn="just">
              <a:buFont typeface="Arial" panose="020B0604020202020204" pitchFamily="34" charset="0"/>
              <a:buChar char="•"/>
              <a:defRPr/>
            </a:pPr>
            <a:r>
              <a:rPr lang="en-US" altLang="it-IT" sz="1700" dirty="0" smtClean="0"/>
              <a:t>10% of Marginal Zone Lymphoma with a high-grade component.</a:t>
            </a:r>
          </a:p>
          <a:p>
            <a:pPr marL="0" indent="0" algn="just">
              <a:buFontTx/>
              <a:buNone/>
              <a:defRPr/>
            </a:pPr>
            <a:r>
              <a:rPr lang="en-US" altLang="it-IT" sz="1700" dirty="0" smtClean="0"/>
              <a:t>All cases of </a:t>
            </a:r>
            <a:r>
              <a:rPr lang="en-US" altLang="it-IT" sz="1700" dirty="0" err="1" smtClean="0"/>
              <a:t>Lymphoplasmacytic</a:t>
            </a:r>
            <a:r>
              <a:rPr lang="en-US" altLang="it-IT" sz="1700" dirty="0" smtClean="0"/>
              <a:t> Lymphoma, Mantle Cell Lymphoma, </a:t>
            </a:r>
            <a:r>
              <a:rPr lang="en-US" altLang="it-IT" sz="1700" dirty="0" err="1" smtClean="0"/>
              <a:t>Burkitt</a:t>
            </a:r>
            <a:r>
              <a:rPr lang="en-US" altLang="it-IT" sz="1700" dirty="0" smtClean="0"/>
              <a:t> Lymphoma and T-cell and </a:t>
            </a:r>
            <a:r>
              <a:rPr lang="en-US" altLang="it-IT" sz="1700" dirty="0" err="1" smtClean="0"/>
              <a:t>histiocyte</a:t>
            </a:r>
            <a:r>
              <a:rPr lang="en-US" altLang="it-IT" sz="1700" dirty="0" smtClean="0"/>
              <a:t>-rich B-cell Lymphoma were negative for PD-L1 on tumor cells, but the latter showed PD-L1 expression on infiltrating </a:t>
            </a:r>
            <a:r>
              <a:rPr lang="en-US" altLang="it-IT" sz="1700" dirty="0"/>
              <a:t>c</a:t>
            </a:r>
            <a:r>
              <a:rPr lang="en-US" altLang="it-IT" sz="1700" dirty="0" smtClean="0"/>
              <a:t>ells. </a:t>
            </a:r>
          </a:p>
        </p:txBody>
      </p:sp>
      <p:sp>
        <p:nvSpPr>
          <p:cNvPr id="15364" name="CasellaDiTesto 3"/>
          <p:cNvSpPr txBox="1">
            <a:spLocks noChangeArrowheads="1"/>
          </p:cNvSpPr>
          <p:nvPr/>
        </p:nvSpPr>
        <p:spPr bwMode="auto">
          <a:xfrm>
            <a:off x="2357309" y="5956042"/>
            <a:ext cx="7296150" cy="215900"/>
          </a:xfrm>
          <a:prstGeom prst="rect">
            <a:avLst/>
          </a:prstGeom>
          <a:noFill/>
          <a:ln w="9525">
            <a:noFill/>
            <a:miter lim="800000"/>
            <a:headEnd/>
            <a:tailEnd/>
          </a:ln>
        </p:spPr>
        <p:txBody>
          <a:bodyPr>
            <a:spAutoFit/>
          </a:bodyPr>
          <a:lstStyle/>
          <a:p>
            <a:r>
              <a:rPr lang="en-US" altLang="it-IT" sz="800" dirty="0" err="1">
                <a:solidFill>
                  <a:srgbClr val="FFFF00"/>
                </a:solidFill>
              </a:rPr>
              <a:t>Menter</a:t>
            </a:r>
            <a:r>
              <a:rPr lang="en-US" altLang="it-IT" sz="800" dirty="0">
                <a:solidFill>
                  <a:srgbClr val="FFFF00"/>
                </a:solidFill>
              </a:rPr>
              <a:t>, T., et al., </a:t>
            </a:r>
            <a:r>
              <a:rPr lang="en-US" altLang="it-IT" sz="800" i="1" dirty="0">
                <a:solidFill>
                  <a:srgbClr val="FFFF00"/>
                </a:solidFill>
              </a:rPr>
              <a:t>Evaluation of the diagnostic and prognostic value of PDL1 expression in Hodgkin and B-cell lymphomas.</a:t>
            </a:r>
            <a:r>
              <a:rPr lang="en-US" altLang="it-IT" sz="800" dirty="0">
                <a:solidFill>
                  <a:srgbClr val="FFFF00"/>
                </a:solidFill>
              </a:rPr>
              <a:t> Hum </a:t>
            </a:r>
            <a:r>
              <a:rPr lang="en-US" altLang="it-IT" sz="800" dirty="0" err="1">
                <a:solidFill>
                  <a:srgbClr val="FFFF00"/>
                </a:solidFill>
              </a:rPr>
              <a:t>Pathol</a:t>
            </a:r>
            <a:r>
              <a:rPr lang="en-US" altLang="it-IT" sz="800" dirty="0">
                <a:solidFill>
                  <a:srgbClr val="FFFF00"/>
                </a:solidFill>
              </a:rPr>
              <a:t>, 2016. </a:t>
            </a:r>
            <a:r>
              <a:rPr lang="en-US" altLang="it-IT" sz="800" b="1" dirty="0">
                <a:solidFill>
                  <a:srgbClr val="FFFF00"/>
                </a:solidFill>
              </a:rPr>
              <a:t>54</a:t>
            </a:r>
            <a:r>
              <a:rPr lang="en-US" altLang="it-IT" sz="800" dirty="0">
                <a:solidFill>
                  <a:srgbClr val="FFFF00"/>
                </a:solidFill>
              </a:rPr>
              <a:t>: p. 17-24.</a:t>
            </a:r>
            <a:endParaRPr lang="it-IT" altLang="it-IT" sz="8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Effect transition="in" filter="wipe(up)">
                                      <p:cBhvr>
                                        <p:cTn id="7" dur="500"/>
                                        <p:tgtEl>
                                          <p:spTgt spid="133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315">
                                            <p:txEl>
                                              <p:pRg st="2" end="2"/>
                                            </p:txEl>
                                          </p:spTgt>
                                        </p:tgtEl>
                                        <p:attrNameLst>
                                          <p:attrName>style.visibility</p:attrName>
                                        </p:attrNameLst>
                                      </p:cBhvr>
                                      <p:to>
                                        <p:strVal val="visible"/>
                                      </p:to>
                                    </p:set>
                                    <p:animEffect transition="in" filter="wipe(up)">
                                      <p:cBhvr>
                                        <p:cTn id="12" dur="500"/>
                                        <p:tgtEl>
                                          <p:spTgt spid="13315">
                                            <p:txEl>
                                              <p:pRg st="2" end="2"/>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13315">
                                            <p:txEl>
                                              <p:pRg st="3" end="3"/>
                                            </p:txEl>
                                          </p:spTgt>
                                        </p:tgtEl>
                                        <p:attrNameLst>
                                          <p:attrName>style.visibility</p:attrName>
                                        </p:attrNameLst>
                                      </p:cBhvr>
                                      <p:to>
                                        <p:strVal val="visible"/>
                                      </p:to>
                                    </p:set>
                                    <p:animEffect transition="in" filter="wipe(up)">
                                      <p:cBhvr>
                                        <p:cTn id="15" dur="500"/>
                                        <p:tgtEl>
                                          <p:spTgt spid="13315">
                                            <p:txEl>
                                              <p:pRg st="3" end="3"/>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13315">
                                            <p:txEl>
                                              <p:pRg st="4" end="4"/>
                                            </p:txEl>
                                          </p:spTgt>
                                        </p:tgtEl>
                                        <p:attrNameLst>
                                          <p:attrName>style.visibility</p:attrName>
                                        </p:attrNameLst>
                                      </p:cBhvr>
                                      <p:to>
                                        <p:strVal val="visible"/>
                                      </p:to>
                                    </p:set>
                                    <p:animEffect transition="in" filter="wipe(up)">
                                      <p:cBhvr>
                                        <p:cTn id="18" dur="500"/>
                                        <p:tgtEl>
                                          <p:spTgt spid="13315">
                                            <p:txEl>
                                              <p:pRg st="4" end="4"/>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13315">
                                            <p:txEl>
                                              <p:pRg st="5" end="5"/>
                                            </p:txEl>
                                          </p:spTgt>
                                        </p:tgtEl>
                                        <p:attrNameLst>
                                          <p:attrName>style.visibility</p:attrName>
                                        </p:attrNameLst>
                                      </p:cBhvr>
                                      <p:to>
                                        <p:strVal val="visible"/>
                                      </p:to>
                                    </p:set>
                                    <p:animEffect transition="in" filter="wipe(up)">
                                      <p:cBhvr>
                                        <p:cTn id="21" dur="500"/>
                                        <p:tgtEl>
                                          <p:spTgt spid="13315">
                                            <p:txEl>
                                              <p:pRg st="5" end="5"/>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13315">
                                            <p:txEl>
                                              <p:pRg st="6" end="6"/>
                                            </p:txEl>
                                          </p:spTgt>
                                        </p:tgtEl>
                                        <p:attrNameLst>
                                          <p:attrName>style.visibility</p:attrName>
                                        </p:attrNameLst>
                                      </p:cBhvr>
                                      <p:to>
                                        <p:strVal val="visible"/>
                                      </p:to>
                                    </p:set>
                                    <p:animEffect transition="in" filter="wipe(up)">
                                      <p:cBhvr>
                                        <p:cTn id="24" dur="500"/>
                                        <p:tgtEl>
                                          <p:spTgt spid="13315">
                                            <p:txEl>
                                              <p:pRg st="6" end="6"/>
                                            </p:txEl>
                                          </p:spTgt>
                                        </p:tgtEl>
                                      </p:cBhvr>
                                    </p:animEffect>
                                  </p:childTnLst>
                                </p:cTn>
                              </p:par>
                              <p:par>
                                <p:cTn id="25" presetID="22" presetClass="entr" presetSubtype="1" fill="hold" nodeType="withEffect">
                                  <p:stCondLst>
                                    <p:cond delay="0"/>
                                  </p:stCondLst>
                                  <p:childTnLst>
                                    <p:set>
                                      <p:cBhvr>
                                        <p:cTn id="26" dur="1" fill="hold">
                                          <p:stCondLst>
                                            <p:cond delay="0"/>
                                          </p:stCondLst>
                                        </p:cTn>
                                        <p:tgtEl>
                                          <p:spTgt spid="13315">
                                            <p:txEl>
                                              <p:pRg st="7" end="7"/>
                                            </p:txEl>
                                          </p:spTgt>
                                        </p:tgtEl>
                                        <p:attrNameLst>
                                          <p:attrName>style.visibility</p:attrName>
                                        </p:attrNameLst>
                                      </p:cBhvr>
                                      <p:to>
                                        <p:strVal val="visible"/>
                                      </p:to>
                                    </p:set>
                                    <p:animEffect transition="in" filter="wipe(up)">
                                      <p:cBhvr>
                                        <p:cTn id="27" dur="500"/>
                                        <p:tgtEl>
                                          <p:spTgt spid="1331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3315">
                                            <p:txEl>
                                              <p:pRg st="8" end="8"/>
                                            </p:txEl>
                                          </p:spTgt>
                                        </p:tgtEl>
                                        <p:attrNameLst>
                                          <p:attrName>style.visibility</p:attrName>
                                        </p:attrNameLst>
                                      </p:cBhvr>
                                      <p:to>
                                        <p:strVal val="visible"/>
                                      </p:to>
                                    </p:set>
                                    <p:animEffect transition="in" filter="wipe(up)">
                                      <p:cBhvr>
                                        <p:cTn id="32" dur="500"/>
                                        <p:tgtEl>
                                          <p:spTgt spid="1331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48267" y="503423"/>
            <a:ext cx="8191114" cy="315913"/>
          </a:xfrm>
        </p:spPr>
        <p:txBody>
          <a:bodyPr/>
          <a:lstStyle/>
          <a:p>
            <a:pPr algn="ctr">
              <a:defRPr/>
            </a:pPr>
            <a:r>
              <a:rPr lang="it-IT" sz="2000" b="1" cap="all" dirty="0" smtClean="0">
                <a:solidFill>
                  <a:srgbClr val="FFC000"/>
                </a:solidFill>
              </a:rPr>
              <a:t>PD-1/PD-L1 in </a:t>
            </a:r>
            <a:r>
              <a:rPr lang="it-IT" sz="2000" b="1" cap="all" dirty="0" err="1" smtClean="0">
                <a:solidFill>
                  <a:srgbClr val="FFC000"/>
                </a:solidFill>
              </a:rPr>
              <a:t>lymphoid</a:t>
            </a:r>
            <a:r>
              <a:rPr lang="it-IT" sz="2000" b="1" cap="all" dirty="0" smtClean="0">
                <a:solidFill>
                  <a:srgbClr val="FFC000"/>
                </a:solidFill>
              </a:rPr>
              <a:t> </a:t>
            </a:r>
            <a:r>
              <a:rPr lang="it-IT" sz="2000" b="1" cap="all" dirty="0" err="1" smtClean="0">
                <a:solidFill>
                  <a:srgbClr val="FFC000"/>
                </a:solidFill>
              </a:rPr>
              <a:t>malignancies</a:t>
            </a:r>
            <a:endParaRPr lang="it-IT" sz="2000" dirty="0">
              <a:solidFill>
                <a:srgbClr val="FFC000"/>
              </a:solidFill>
            </a:endParaRPr>
          </a:p>
        </p:txBody>
      </p:sp>
      <p:sp>
        <p:nvSpPr>
          <p:cNvPr id="14339" name="Segnaposto contenuto 2"/>
          <p:cNvSpPr>
            <a:spLocks noGrp="1"/>
          </p:cNvSpPr>
          <p:nvPr>
            <p:ph idx="1"/>
          </p:nvPr>
        </p:nvSpPr>
        <p:spPr>
          <a:xfrm>
            <a:off x="473419" y="3573720"/>
            <a:ext cx="8952804" cy="2206191"/>
          </a:xfrm>
        </p:spPr>
        <p:txBody>
          <a:bodyPr/>
          <a:lstStyle/>
          <a:p>
            <a:pPr marL="0" indent="0" algn="just">
              <a:buFontTx/>
              <a:buNone/>
              <a:defRPr/>
            </a:pPr>
            <a:r>
              <a:rPr lang="en-US" altLang="it-IT" sz="1600" b="1" dirty="0" err="1" smtClean="0"/>
              <a:t>Berghoff</a:t>
            </a:r>
            <a:r>
              <a:rPr lang="en-US" altLang="it-IT" sz="1600" dirty="0" smtClean="0"/>
              <a:t> et al. performed immunohistochemistry for PD-L1 with anti-human monoclonal mouse antibody (5H1, provided by Dr. </a:t>
            </a:r>
            <a:r>
              <a:rPr lang="en-US" altLang="it-IT" sz="1600" dirty="0" err="1" smtClean="0"/>
              <a:t>Lieping</a:t>
            </a:r>
            <a:r>
              <a:rPr lang="en-US" altLang="it-IT" sz="1600" dirty="0" smtClean="0"/>
              <a:t> Chen, Yale University, dilution 1 : 100) on tissue specimens of 20 immunocompetent patients with </a:t>
            </a:r>
            <a:r>
              <a:rPr lang="en-US" altLang="it-IT" sz="1600" dirty="0" smtClean="0">
                <a:solidFill>
                  <a:srgbClr val="FFC000"/>
                </a:solidFill>
              </a:rPr>
              <a:t>Primary Central Nervous System Lymphomas</a:t>
            </a:r>
            <a:r>
              <a:rPr lang="en-US" altLang="it-IT" sz="1600" dirty="0" smtClean="0"/>
              <a:t>, treated with neurosurgical resection. </a:t>
            </a:r>
          </a:p>
          <a:p>
            <a:pPr marL="0" indent="0" algn="just">
              <a:buFontTx/>
              <a:buNone/>
              <a:defRPr/>
            </a:pPr>
            <a:r>
              <a:rPr lang="en-US" altLang="it-IT" sz="1600" dirty="0" smtClean="0"/>
              <a:t>A specific, strong, and fully </a:t>
            </a:r>
            <a:r>
              <a:rPr lang="en-US" altLang="it-IT" sz="1600" dirty="0" smtClean="0">
                <a:solidFill>
                  <a:srgbClr val="FFC000"/>
                </a:solidFill>
              </a:rPr>
              <a:t>membranous</a:t>
            </a:r>
            <a:r>
              <a:rPr lang="en-US" altLang="it-IT" sz="1600" dirty="0" smtClean="0"/>
              <a:t> immunoreactivity on more than </a:t>
            </a:r>
            <a:r>
              <a:rPr lang="en-US" altLang="it-IT" sz="1600" dirty="0" smtClean="0">
                <a:solidFill>
                  <a:srgbClr val="FFC000"/>
                </a:solidFill>
              </a:rPr>
              <a:t>~5% of any cell type was considered positive. </a:t>
            </a:r>
          </a:p>
          <a:p>
            <a:pPr marL="0" indent="0" algn="just">
              <a:buFontTx/>
              <a:buNone/>
              <a:defRPr/>
            </a:pPr>
            <a:r>
              <a:rPr lang="en-US" altLang="it-IT" sz="1600" dirty="0" smtClean="0"/>
              <a:t>They observed strong PD-L1 expression on tumor cells in 20% of cases with prominent membranous expression and on intra-</a:t>
            </a:r>
            <a:r>
              <a:rPr lang="en-US" altLang="it-IT" sz="1600" dirty="0" err="1" smtClean="0"/>
              <a:t>tumoral</a:t>
            </a:r>
            <a:r>
              <a:rPr lang="en-US" altLang="it-IT" sz="1600" dirty="0" smtClean="0"/>
              <a:t> histiocytes in 20% of tumors.</a:t>
            </a:r>
          </a:p>
          <a:p>
            <a:pPr>
              <a:defRPr/>
            </a:pPr>
            <a:endParaRPr lang="en-US" altLang="it-IT" sz="900" dirty="0" smtClean="0"/>
          </a:p>
        </p:txBody>
      </p:sp>
      <p:pic>
        <p:nvPicPr>
          <p:cNvPr id="16388" name="Immagine 2"/>
          <p:cNvPicPr>
            <a:picLocks noChangeAspect="1"/>
          </p:cNvPicPr>
          <p:nvPr/>
        </p:nvPicPr>
        <p:blipFill>
          <a:blip r:embed="rId2"/>
          <a:srcRect/>
          <a:stretch>
            <a:fillRect/>
          </a:stretch>
        </p:blipFill>
        <p:spPr bwMode="auto">
          <a:xfrm>
            <a:off x="2458996" y="1059769"/>
            <a:ext cx="5074323" cy="2202416"/>
          </a:xfrm>
          <a:prstGeom prst="rect">
            <a:avLst/>
          </a:prstGeom>
          <a:noFill/>
          <a:ln w="9525">
            <a:noFill/>
            <a:miter lim="800000"/>
            <a:headEnd/>
            <a:tailEnd/>
          </a:ln>
        </p:spPr>
      </p:pic>
      <p:sp>
        <p:nvSpPr>
          <p:cNvPr id="16389" name="CasellaDiTesto 4"/>
          <p:cNvSpPr txBox="1">
            <a:spLocks noChangeArrowheads="1"/>
          </p:cNvSpPr>
          <p:nvPr/>
        </p:nvSpPr>
        <p:spPr bwMode="auto">
          <a:xfrm rot="10800000" flipV="1">
            <a:off x="1526489" y="5938924"/>
            <a:ext cx="8010525" cy="415925"/>
          </a:xfrm>
          <a:prstGeom prst="rect">
            <a:avLst/>
          </a:prstGeom>
          <a:noFill/>
          <a:ln w="9525">
            <a:noFill/>
            <a:miter lim="800000"/>
            <a:headEnd/>
            <a:tailEnd/>
          </a:ln>
        </p:spPr>
        <p:txBody>
          <a:bodyPr>
            <a:spAutoFit/>
          </a:bodyPr>
          <a:lstStyle/>
          <a:p>
            <a:r>
              <a:rPr lang="it-IT" altLang="it-IT" sz="800" dirty="0" err="1">
                <a:solidFill>
                  <a:srgbClr val="FFFF00"/>
                </a:solidFill>
              </a:rPr>
              <a:t>Berghoff</a:t>
            </a:r>
            <a:r>
              <a:rPr lang="it-IT" altLang="it-IT" sz="800" dirty="0">
                <a:solidFill>
                  <a:srgbClr val="FFFF00"/>
                </a:solidFill>
              </a:rPr>
              <a:t>, A.S., </a:t>
            </a:r>
            <a:r>
              <a:rPr lang="it-IT" altLang="it-IT" sz="800" dirty="0" err="1">
                <a:solidFill>
                  <a:srgbClr val="FFFF00"/>
                </a:solidFill>
              </a:rPr>
              <a:t>et</a:t>
            </a:r>
            <a:r>
              <a:rPr lang="it-IT" altLang="it-IT" sz="800" dirty="0">
                <a:solidFill>
                  <a:srgbClr val="FFFF00"/>
                </a:solidFill>
              </a:rPr>
              <a:t> al., PD1 (CD279) and PD-L1 (CD274, B7H1) </a:t>
            </a:r>
            <a:r>
              <a:rPr lang="it-IT" altLang="it-IT" sz="800" dirty="0" err="1">
                <a:solidFill>
                  <a:srgbClr val="FFFF00"/>
                </a:solidFill>
              </a:rPr>
              <a:t>expression</a:t>
            </a:r>
            <a:r>
              <a:rPr lang="it-IT" altLang="it-IT" sz="800" dirty="0">
                <a:solidFill>
                  <a:srgbClr val="FFFF00"/>
                </a:solidFill>
              </a:rPr>
              <a:t> in </a:t>
            </a:r>
            <a:r>
              <a:rPr lang="it-IT" altLang="it-IT" sz="800" dirty="0" err="1">
                <a:solidFill>
                  <a:srgbClr val="FFFF00"/>
                </a:solidFill>
              </a:rPr>
              <a:t>primary</a:t>
            </a:r>
            <a:r>
              <a:rPr lang="it-IT" altLang="it-IT" sz="800" dirty="0">
                <a:solidFill>
                  <a:srgbClr val="FFFF00"/>
                </a:solidFill>
              </a:rPr>
              <a:t> </a:t>
            </a:r>
            <a:r>
              <a:rPr lang="it-IT" altLang="it-IT" sz="800" dirty="0" err="1">
                <a:solidFill>
                  <a:srgbClr val="FFFF00"/>
                </a:solidFill>
              </a:rPr>
              <a:t>central</a:t>
            </a:r>
            <a:r>
              <a:rPr lang="it-IT" altLang="it-IT" sz="800" dirty="0">
                <a:solidFill>
                  <a:srgbClr val="FFFF00"/>
                </a:solidFill>
              </a:rPr>
              <a:t> </a:t>
            </a:r>
            <a:r>
              <a:rPr lang="it-IT" altLang="it-IT" sz="800" dirty="0" err="1">
                <a:solidFill>
                  <a:srgbClr val="FFFF00"/>
                </a:solidFill>
              </a:rPr>
              <a:t>nervous</a:t>
            </a:r>
            <a:r>
              <a:rPr lang="it-IT" altLang="it-IT" sz="800" dirty="0">
                <a:solidFill>
                  <a:srgbClr val="FFFF00"/>
                </a:solidFill>
              </a:rPr>
              <a:t> system </a:t>
            </a:r>
            <a:r>
              <a:rPr lang="it-IT" altLang="it-IT" sz="800" dirty="0" err="1">
                <a:solidFill>
                  <a:srgbClr val="FFFF00"/>
                </a:solidFill>
              </a:rPr>
              <a:t>lymphomas</a:t>
            </a:r>
            <a:r>
              <a:rPr lang="it-IT" altLang="it-IT" sz="800" dirty="0">
                <a:solidFill>
                  <a:srgbClr val="FFFF00"/>
                </a:solidFill>
              </a:rPr>
              <a:t> (PCNSL). </a:t>
            </a:r>
            <a:r>
              <a:rPr lang="it-IT" altLang="it-IT" sz="800" dirty="0" err="1">
                <a:solidFill>
                  <a:srgbClr val="FFFF00"/>
                </a:solidFill>
              </a:rPr>
              <a:t>Clin</a:t>
            </a:r>
            <a:r>
              <a:rPr lang="it-IT" altLang="it-IT" sz="800" dirty="0">
                <a:solidFill>
                  <a:srgbClr val="FFFF00"/>
                </a:solidFill>
              </a:rPr>
              <a:t> </a:t>
            </a:r>
            <a:r>
              <a:rPr lang="it-IT" altLang="it-IT" sz="800" dirty="0" err="1">
                <a:solidFill>
                  <a:srgbClr val="FFFF00"/>
                </a:solidFill>
              </a:rPr>
              <a:t>Neuropathol</a:t>
            </a:r>
            <a:r>
              <a:rPr lang="it-IT" altLang="it-IT" sz="800" dirty="0">
                <a:solidFill>
                  <a:srgbClr val="FFFF00"/>
                </a:solidFill>
              </a:rPr>
              <a:t>, 2014. 33(1): p. 42-9.</a:t>
            </a:r>
          </a:p>
          <a:p>
            <a:endParaRPr lang="it-IT" alt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wipe(up)">
                                      <p:cBhvr>
                                        <p:cTn id="7" dur="500"/>
                                        <p:tgtEl>
                                          <p:spTgt spid="143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wipe(up)">
                                      <p:cBhvr>
                                        <p:cTn id="12"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41137" y="543697"/>
            <a:ext cx="7875588" cy="315913"/>
          </a:xfrm>
        </p:spPr>
        <p:txBody>
          <a:bodyPr/>
          <a:lstStyle/>
          <a:p>
            <a:pPr algn="ctr">
              <a:defRPr/>
            </a:pPr>
            <a:r>
              <a:rPr lang="it-IT" sz="2000" b="1" cap="all" dirty="0" smtClean="0">
                <a:solidFill>
                  <a:srgbClr val="FFC000"/>
                </a:solidFill>
              </a:rPr>
              <a:t>PD-1/PD-L1 in </a:t>
            </a:r>
            <a:r>
              <a:rPr lang="it-IT" sz="2000" b="1" cap="all" dirty="0" err="1" smtClean="0">
                <a:solidFill>
                  <a:srgbClr val="FFC000"/>
                </a:solidFill>
              </a:rPr>
              <a:t>lymphoid</a:t>
            </a:r>
            <a:r>
              <a:rPr lang="it-IT" sz="2000" b="1" cap="all" dirty="0" smtClean="0">
                <a:solidFill>
                  <a:srgbClr val="FFC000"/>
                </a:solidFill>
              </a:rPr>
              <a:t> </a:t>
            </a:r>
            <a:r>
              <a:rPr lang="it-IT" sz="2000" b="1" cap="all" dirty="0" err="1" smtClean="0">
                <a:solidFill>
                  <a:srgbClr val="FFC000"/>
                </a:solidFill>
              </a:rPr>
              <a:t>malignancies</a:t>
            </a:r>
            <a:endParaRPr lang="it-IT" sz="2000" b="1" cap="all" dirty="0">
              <a:solidFill>
                <a:srgbClr val="FFC000"/>
              </a:solidFill>
            </a:endParaRPr>
          </a:p>
        </p:txBody>
      </p:sp>
      <p:sp>
        <p:nvSpPr>
          <p:cNvPr id="17411" name="Segnaposto contenuto 2"/>
          <p:cNvSpPr>
            <a:spLocks noGrp="1"/>
          </p:cNvSpPr>
          <p:nvPr>
            <p:ph idx="1"/>
          </p:nvPr>
        </p:nvSpPr>
        <p:spPr>
          <a:xfrm>
            <a:off x="191910" y="3558745"/>
            <a:ext cx="4334933" cy="1182587"/>
          </a:xfrm>
        </p:spPr>
        <p:txBody>
          <a:bodyPr/>
          <a:lstStyle/>
          <a:p>
            <a:pPr algn="just">
              <a:buNone/>
            </a:pPr>
            <a:r>
              <a:rPr lang="it-IT" altLang="it-IT" sz="1600" dirty="0" smtClean="0"/>
              <a:t>	</a:t>
            </a:r>
            <a:r>
              <a:rPr lang="it-IT" altLang="it-IT" sz="1600" b="1" dirty="0" err="1" smtClean="0"/>
              <a:t>Bledsoe</a:t>
            </a:r>
            <a:r>
              <a:rPr lang="it-IT" altLang="it-IT" sz="1600" dirty="0" smtClean="0"/>
              <a:t> </a:t>
            </a:r>
            <a:r>
              <a:rPr lang="it-IT" altLang="it-IT" sz="1600" dirty="0" err="1" smtClean="0"/>
              <a:t>et</a:t>
            </a:r>
            <a:r>
              <a:rPr lang="it-IT" altLang="it-IT" sz="1600" dirty="0" smtClean="0"/>
              <a:t> al </a:t>
            </a:r>
            <a:r>
              <a:rPr lang="it-IT" altLang="it-IT" sz="1600" dirty="0" err="1" smtClean="0"/>
              <a:t>observed</a:t>
            </a:r>
            <a:r>
              <a:rPr lang="it-IT" altLang="it-IT" sz="1600" dirty="0" smtClean="0"/>
              <a:t> PD-L1 </a:t>
            </a:r>
            <a:r>
              <a:rPr lang="it-IT" altLang="it-IT" sz="1600" dirty="0" err="1" smtClean="0"/>
              <a:t>expression</a:t>
            </a:r>
            <a:r>
              <a:rPr lang="it-IT" altLang="it-IT" sz="1600" dirty="0" smtClean="0"/>
              <a:t> in 71% </a:t>
            </a:r>
            <a:r>
              <a:rPr lang="it-IT" altLang="it-IT" sz="1600" dirty="0" err="1" smtClean="0"/>
              <a:t>of</a:t>
            </a:r>
            <a:r>
              <a:rPr lang="it-IT" altLang="it-IT" sz="1600" dirty="0" smtClean="0"/>
              <a:t> </a:t>
            </a:r>
            <a:r>
              <a:rPr lang="it-IT" altLang="it-IT" sz="1600" dirty="0" err="1" smtClean="0"/>
              <a:t>Primary</a:t>
            </a:r>
            <a:r>
              <a:rPr lang="it-IT" altLang="it-IT" sz="1600" dirty="0" smtClean="0"/>
              <a:t> </a:t>
            </a:r>
            <a:r>
              <a:rPr lang="it-IT" altLang="it-IT" sz="1600" dirty="0" err="1" smtClean="0"/>
              <a:t>Mediastinal</a:t>
            </a:r>
            <a:r>
              <a:rPr lang="it-IT" altLang="it-IT" sz="1600" dirty="0" smtClean="0"/>
              <a:t> </a:t>
            </a:r>
            <a:r>
              <a:rPr lang="it-IT" altLang="it-IT" sz="1600" dirty="0" err="1" smtClean="0"/>
              <a:t>Large</a:t>
            </a:r>
            <a:r>
              <a:rPr lang="it-IT" altLang="it-IT" sz="1600" dirty="0" smtClean="0"/>
              <a:t> </a:t>
            </a:r>
            <a:r>
              <a:rPr lang="it-IT" altLang="it-IT" sz="1600" dirty="0" err="1" smtClean="0"/>
              <a:t>B-cell</a:t>
            </a:r>
            <a:r>
              <a:rPr lang="it-IT" altLang="it-IT" sz="1600" dirty="0" smtClean="0"/>
              <a:t> </a:t>
            </a:r>
            <a:r>
              <a:rPr lang="it-IT" altLang="it-IT" sz="1600" dirty="0" err="1" smtClean="0"/>
              <a:t>Lymphoma</a:t>
            </a:r>
            <a:r>
              <a:rPr lang="it-IT" altLang="it-IT" sz="1600" dirty="0" smtClean="0"/>
              <a:t>.</a:t>
            </a:r>
          </a:p>
          <a:p>
            <a:endParaRPr lang="it-IT" altLang="it-IT" dirty="0" smtClean="0"/>
          </a:p>
        </p:txBody>
      </p:sp>
      <p:sp>
        <p:nvSpPr>
          <p:cNvPr id="17412" name="CasellaDiTesto 3"/>
          <p:cNvSpPr txBox="1">
            <a:spLocks noChangeArrowheads="1"/>
          </p:cNvSpPr>
          <p:nvPr/>
        </p:nvSpPr>
        <p:spPr bwMode="auto">
          <a:xfrm>
            <a:off x="558413" y="5929612"/>
            <a:ext cx="9075738" cy="215900"/>
          </a:xfrm>
          <a:prstGeom prst="rect">
            <a:avLst/>
          </a:prstGeom>
          <a:noFill/>
          <a:ln w="9525">
            <a:noFill/>
            <a:miter lim="800000"/>
            <a:headEnd/>
            <a:tailEnd/>
          </a:ln>
        </p:spPr>
        <p:txBody>
          <a:bodyPr>
            <a:spAutoFit/>
          </a:bodyPr>
          <a:lstStyle/>
          <a:p>
            <a:r>
              <a:rPr lang="it-IT" altLang="it-IT" sz="800" dirty="0" err="1">
                <a:solidFill>
                  <a:srgbClr val="FFFF00"/>
                </a:solidFill>
              </a:rPr>
              <a:t>Bledsoe</a:t>
            </a:r>
            <a:r>
              <a:rPr lang="it-IT" altLang="it-IT" sz="800" dirty="0">
                <a:solidFill>
                  <a:srgbClr val="FFFF00"/>
                </a:solidFill>
              </a:rPr>
              <a:t>, </a:t>
            </a:r>
            <a:r>
              <a:rPr lang="it-IT" altLang="it-IT" sz="800" dirty="0" err="1">
                <a:solidFill>
                  <a:srgbClr val="FFFF00"/>
                </a:solidFill>
              </a:rPr>
              <a:t>J.R.</a:t>
            </a:r>
            <a:r>
              <a:rPr lang="it-IT" altLang="it-IT" sz="800" dirty="0">
                <a:solidFill>
                  <a:srgbClr val="FFFF00"/>
                </a:solidFill>
              </a:rPr>
              <a:t>, </a:t>
            </a:r>
            <a:r>
              <a:rPr lang="it-IT" altLang="it-IT" sz="800" dirty="0" err="1">
                <a:solidFill>
                  <a:srgbClr val="FFFF00"/>
                </a:solidFill>
              </a:rPr>
              <a:t>et</a:t>
            </a:r>
            <a:r>
              <a:rPr lang="it-IT" altLang="it-IT" sz="800" dirty="0">
                <a:solidFill>
                  <a:srgbClr val="FFFF00"/>
                </a:solidFill>
              </a:rPr>
              <a:t> al., The </a:t>
            </a:r>
            <a:r>
              <a:rPr lang="it-IT" altLang="it-IT" sz="800" dirty="0" err="1">
                <a:solidFill>
                  <a:srgbClr val="FFFF00"/>
                </a:solidFill>
              </a:rPr>
              <a:t>immunophenotypic</a:t>
            </a:r>
            <a:r>
              <a:rPr lang="it-IT" altLang="it-IT" sz="800" dirty="0">
                <a:solidFill>
                  <a:srgbClr val="FFFF00"/>
                </a:solidFill>
              </a:rPr>
              <a:t> </a:t>
            </a:r>
            <a:r>
              <a:rPr lang="it-IT" altLang="it-IT" sz="800" dirty="0" err="1">
                <a:solidFill>
                  <a:srgbClr val="FFFF00"/>
                </a:solidFill>
              </a:rPr>
              <a:t>spectrum</a:t>
            </a:r>
            <a:r>
              <a:rPr lang="it-IT" altLang="it-IT" sz="800" dirty="0">
                <a:solidFill>
                  <a:srgbClr val="FFFF00"/>
                </a:solidFill>
              </a:rPr>
              <a:t> </a:t>
            </a:r>
            <a:r>
              <a:rPr lang="it-IT" altLang="it-IT" sz="800" dirty="0" err="1">
                <a:solidFill>
                  <a:srgbClr val="FFFF00"/>
                </a:solidFill>
              </a:rPr>
              <a:t>of</a:t>
            </a:r>
            <a:r>
              <a:rPr lang="it-IT" altLang="it-IT" sz="800" dirty="0">
                <a:solidFill>
                  <a:srgbClr val="FFFF00"/>
                </a:solidFill>
              </a:rPr>
              <a:t> </a:t>
            </a:r>
            <a:r>
              <a:rPr lang="it-IT" altLang="it-IT" sz="800" dirty="0" err="1">
                <a:solidFill>
                  <a:srgbClr val="FFFF00"/>
                </a:solidFill>
              </a:rPr>
              <a:t>primary</a:t>
            </a:r>
            <a:r>
              <a:rPr lang="it-IT" altLang="it-IT" sz="800" dirty="0">
                <a:solidFill>
                  <a:srgbClr val="FFFF00"/>
                </a:solidFill>
              </a:rPr>
              <a:t> </a:t>
            </a:r>
            <a:r>
              <a:rPr lang="it-IT" altLang="it-IT" sz="800" dirty="0" err="1">
                <a:solidFill>
                  <a:srgbClr val="FFFF00"/>
                </a:solidFill>
              </a:rPr>
              <a:t>mediastinal</a:t>
            </a:r>
            <a:r>
              <a:rPr lang="it-IT" altLang="it-IT" sz="800" dirty="0">
                <a:solidFill>
                  <a:srgbClr val="FFFF00"/>
                </a:solidFill>
              </a:rPr>
              <a:t> </a:t>
            </a:r>
            <a:r>
              <a:rPr lang="it-IT" altLang="it-IT" sz="800" dirty="0" err="1">
                <a:solidFill>
                  <a:srgbClr val="FFFF00"/>
                </a:solidFill>
              </a:rPr>
              <a:t>large</a:t>
            </a:r>
            <a:r>
              <a:rPr lang="it-IT" altLang="it-IT" sz="800" dirty="0">
                <a:solidFill>
                  <a:srgbClr val="FFFF00"/>
                </a:solidFill>
              </a:rPr>
              <a:t> </a:t>
            </a:r>
            <a:r>
              <a:rPr lang="it-IT" altLang="it-IT" sz="800" dirty="0" err="1">
                <a:solidFill>
                  <a:srgbClr val="FFFF00"/>
                </a:solidFill>
              </a:rPr>
              <a:t>B-cell</a:t>
            </a:r>
            <a:r>
              <a:rPr lang="it-IT" altLang="it-IT" sz="800" dirty="0">
                <a:solidFill>
                  <a:srgbClr val="FFFF00"/>
                </a:solidFill>
              </a:rPr>
              <a:t> </a:t>
            </a:r>
            <a:r>
              <a:rPr lang="it-IT" altLang="it-IT" sz="800" dirty="0" err="1">
                <a:solidFill>
                  <a:srgbClr val="FFFF00"/>
                </a:solidFill>
              </a:rPr>
              <a:t>lymphoma</a:t>
            </a:r>
            <a:r>
              <a:rPr lang="it-IT" altLang="it-IT" sz="800" dirty="0">
                <a:solidFill>
                  <a:srgbClr val="FFFF00"/>
                </a:solidFill>
              </a:rPr>
              <a:t> </a:t>
            </a:r>
            <a:r>
              <a:rPr lang="it-IT" altLang="it-IT" sz="800" dirty="0" err="1">
                <a:solidFill>
                  <a:srgbClr val="FFFF00"/>
                </a:solidFill>
              </a:rPr>
              <a:t>reveals</a:t>
            </a:r>
            <a:r>
              <a:rPr lang="it-IT" altLang="it-IT" sz="800" dirty="0">
                <a:solidFill>
                  <a:srgbClr val="FFFF00"/>
                </a:solidFill>
              </a:rPr>
              <a:t> </a:t>
            </a:r>
            <a:r>
              <a:rPr lang="it-IT" altLang="it-IT" sz="800" dirty="0" err="1">
                <a:solidFill>
                  <a:srgbClr val="FFFF00"/>
                </a:solidFill>
              </a:rPr>
              <a:t>prognostic</a:t>
            </a:r>
            <a:r>
              <a:rPr lang="it-IT" altLang="it-IT" sz="800" dirty="0">
                <a:solidFill>
                  <a:srgbClr val="FFFF00"/>
                </a:solidFill>
              </a:rPr>
              <a:t> </a:t>
            </a:r>
            <a:r>
              <a:rPr lang="it-IT" altLang="it-IT" sz="800" dirty="0" err="1">
                <a:solidFill>
                  <a:srgbClr val="FFFF00"/>
                </a:solidFill>
              </a:rPr>
              <a:t>biomarkers</a:t>
            </a:r>
            <a:r>
              <a:rPr lang="it-IT" altLang="it-IT" sz="800" dirty="0">
                <a:solidFill>
                  <a:srgbClr val="FFFF00"/>
                </a:solidFill>
              </a:rPr>
              <a:t> </a:t>
            </a:r>
            <a:r>
              <a:rPr lang="it-IT" altLang="it-IT" sz="800" dirty="0" err="1">
                <a:solidFill>
                  <a:srgbClr val="FFFF00"/>
                </a:solidFill>
              </a:rPr>
              <a:t>associated</a:t>
            </a:r>
            <a:r>
              <a:rPr lang="it-IT" altLang="it-IT" sz="800" dirty="0">
                <a:solidFill>
                  <a:srgbClr val="FFFF00"/>
                </a:solidFill>
              </a:rPr>
              <a:t> </a:t>
            </a:r>
            <a:r>
              <a:rPr lang="it-IT" altLang="it-IT" sz="800" dirty="0" err="1">
                <a:solidFill>
                  <a:srgbClr val="FFFF00"/>
                </a:solidFill>
              </a:rPr>
              <a:t>with</a:t>
            </a:r>
            <a:r>
              <a:rPr lang="it-IT" altLang="it-IT" sz="800" dirty="0">
                <a:solidFill>
                  <a:srgbClr val="FFFF00"/>
                </a:solidFill>
              </a:rPr>
              <a:t> </a:t>
            </a:r>
            <a:r>
              <a:rPr lang="it-IT" altLang="it-IT" sz="800" dirty="0" err="1">
                <a:solidFill>
                  <a:srgbClr val="FFFF00"/>
                </a:solidFill>
              </a:rPr>
              <a:t>outcome</a:t>
            </a:r>
            <a:r>
              <a:rPr lang="it-IT" altLang="it-IT" sz="800" dirty="0">
                <a:solidFill>
                  <a:srgbClr val="FFFF00"/>
                </a:solidFill>
              </a:rPr>
              <a:t>. Am J </a:t>
            </a:r>
            <a:r>
              <a:rPr lang="it-IT" altLang="it-IT" sz="800" dirty="0" err="1">
                <a:solidFill>
                  <a:srgbClr val="FFFF00"/>
                </a:solidFill>
              </a:rPr>
              <a:t>Hematol</a:t>
            </a:r>
            <a:r>
              <a:rPr lang="it-IT" altLang="it-IT" sz="800" dirty="0">
                <a:solidFill>
                  <a:srgbClr val="FFFF00"/>
                </a:solidFill>
              </a:rPr>
              <a:t>, 2016. 91(10):E436-41</a:t>
            </a:r>
          </a:p>
        </p:txBody>
      </p:sp>
      <p:pic>
        <p:nvPicPr>
          <p:cNvPr id="17413" name="Immagine 4"/>
          <p:cNvPicPr>
            <a:picLocks noChangeAspect="1"/>
          </p:cNvPicPr>
          <p:nvPr/>
        </p:nvPicPr>
        <p:blipFill>
          <a:blip r:embed="rId2"/>
          <a:srcRect/>
          <a:stretch>
            <a:fillRect/>
          </a:stretch>
        </p:blipFill>
        <p:spPr bwMode="auto">
          <a:xfrm>
            <a:off x="580766" y="1109591"/>
            <a:ext cx="7540539" cy="1714915"/>
          </a:xfrm>
          <a:prstGeom prst="rect">
            <a:avLst/>
          </a:prstGeom>
          <a:noFill/>
          <a:ln w="9525">
            <a:noFill/>
            <a:miter lim="800000"/>
            <a:headEnd/>
            <a:tailEnd/>
          </a:ln>
        </p:spPr>
      </p:pic>
      <p:pic>
        <p:nvPicPr>
          <p:cNvPr id="17414" name="Immagine 5"/>
          <p:cNvPicPr>
            <a:picLocks noChangeAspect="1"/>
          </p:cNvPicPr>
          <p:nvPr/>
        </p:nvPicPr>
        <p:blipFill>
          <a:blip r:embed="rId3"/>
          <a:srcRect/>
          <a:stretch>
            <a:fillRect/>
          </a:stretch>
        </p:blipFill>
        <p:spPr bwMode="auto">
          <a:xfrm>
            <a:off x="4733154" y="2300373"/>
            <a:ext cx="4697413" cy="3579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32219" y="407773"/>
            <a:ext cx="7875588" cy="315913"/>
          </a:xfrm>
        </p:spPr>
        <p:txBody>
          <a:bodyPr/>
          <a:lstStyle/>
          <a:p>
            <a:pPr algn="ctr">
              <a:defRPr/>
            </a:pPr>
            <a:r>
              <a:rPr lang="it-IT" sz="2000" b="1" cap="all" dirty="0" smtClean="0">
                <a:solidFill>
                  <a:srgbClr val="FFC000"/>
                </a:solidFill>
              </a:rPr>
              <a:t>PD-1/PD-L1 in </a:t>
            </a:r>
            <a:r>
              <a:rPr lang="it-IT" sz="2000" b="1" cap="all" dirty="0" err="1" smtClean="0">
                <a:solidFill>
                  <a:srgbClr val="FFC000"/>
                </a:solidFill>
              </a:rPr>
              <a:t>lymphoid</a:t>
            </a:r>
            <a:r>
              <a:rPr lang="it-IT" sz="2000" b="1" cap="all" dirty="0" smtClean="0">
                <a:solidFill>
                  <a:srgbClr val="FFC000"/>
                </a:solidFill>
              </a:rPr>
              <a:t> </a:t>
            </a:r>
            <a:r>
              <a:rPr lang="it-IT" sz="2000" b="1" cap="all" dirty="0" err="1" smtClean="0">
                <a:solidFill>
                  <a:srgbClr val="FFC000"/>
                </a:solidFill>
              </a:rPr>
              <a:t>malignancies</a:t>
            </a:r>
            <a:endParaRPr lang="it-IT" sz="2000" dirty="0">
              <a:solidFill>
                <a:srgbClr val="FFC000"/>
              </a:solidFill>
            </a:endParaRPr>
          </a:p>
        </p:txBody>
      </p:sp>
      <p:sp>
        <p:nvSpPr>
          <p:cNvPr id="15363" name="Segnaposto contenuto 2"/>
          <p:cNvSpPr>
            <a:spLocks noGrp="1"/>
          </p:cNvSpPr>
          <p:nvPr>
            <p:ph idx="1"/>
          </p:nvPr>
        </p:nvSpPr>
        <p:spPr>
          <a:xfrm>
            <a:off x="451557" y="2743200"/>
            <a:ext cx="9053688" cy="3194756"/>
          </a:xfrm>
        </p:spPr>
        <p:txBody>
          <a:bodyPr/>
          <a:lstStyle/>
          <a:p>
            <a:pPr marL="0" indent="0" algn="just">
              <a:buFontTx/>
              <a:buNone/>
              <a:defRPr/>
            </a:pPr>
            <a:r>
              <a:rPr lang="en-US" altLang="it-IT" dirty="0" smtClean="0"/>
              <a:t>Expression of PD-L1 was also demonstrated in advanced stage EBV-associated </a:t>
            </a:r>
            <a:r>
              <a:rPr lang="en-US" altLang="it-IT" dirty="0" err="1" smtClean="0"/>
              <a:t>Extranodal</a:t>
            </a:r>
            <a:r>
              <a:rPr lang="en-US" altLang="it-IT" dirty="0" smtClean="0"/>
              <a:t> NK/T cell Lymphoma by </a:t>
            </a:r>
            <a:r>
              <a:rPr lang="en-US" altLang="it-IT" b="1" dirty="0" smtClean="0"/>
              <a:t>Kim</a:t>
            </a:r>
            <a:r>
              <a:rPr lang="en-US" altLang="it-IT" dirty="0" smtClean="0"/>
              <a:t> et al. Immunohistochemistry was performed by using a rabbit anti-PD-L1 (E1L3N) XP® monoclonal antibody (Cell Signaling Technology, Danvers, MA, USA). </a:t>
            </a:r>
          </a:p>
          <a:p>
            <a:pPr marL="0" indent="0" algn="just">
              <a:buFontTx/>
              <a:buNone/>
              <a:defRPr/>
            </a:pPr>
            <a:r>
              <a:rPr lang="en-US" altLang="it-IT" dirty="0" smtClean="0"/>
              <a:t>Expression was semi-quantitatively evaluated in a representative area with </a:t>
            </a:r>
            <a:r>
              <a:rPr lang="en-US" altLang="it-IT" dirty="0" smtClean="0">
                <a:solidFill>
                  <a:srgbClr val="FFC000"/>
                </a:solidFill>
              </a:rPr>
              <a:t>&gt;80% of tumor cells</a:t>
            </a:r>
            <a:r>
              <a:rPr lang="en-US" altLang="it-IT" dirty="0" smtClean="0"/>
              <a:t>. Tumor areas with &gt;20% of necrosis were excluded. </a:t>
            </a:r>
          </a:p>
          <a:p>
            <a:pPr marL="0" indent="0" algn="just">
              <a:buFontTx/>
              <a:buNone/>
              <a:defRPr/>
            </a:pPr>
            <a:r>
              <a:rPr lang="en-US" altLang="it-IT" dirty="0" smtClean="0"/>
              <a:t>The proportion of total </a:t>
            </a:r>
            <a:r>
              <a:rPr lang="en-US" altLang="it-IT" dirty="0" smtClean="0">
                <a:solidFill>
                  <a:srgbClr val="FFC000"/>
                </a:solidFill>
              </a:rPr>
              <a:t>PD-L1+ cells including tumor cells and </a:t>
            </a:r>
            <a:r>
              <a:rPr lang="en-US" altLang="it-IT" dirty="0" err="1" smtClean="0">
                <a:solidFill>
                  <a:srgbClr val="FFC000"/>
                </a:solidFill>
              </a:rPr>
              <a:t>peri-tumoral</a:t>
            </a:r>
            <a:r>
              <a:rPr lang="en-US" altLang="it-IT" dirty="0" smtClean="0">
                <a:solidFill>
                  <a:srgbClr val="FFC000"/>
                </a:solidFill>
              </a:rPr>
              <a:t> reactive cells was also scored independently</a:t>
            </a:r>
            <a:r>
              <a:rPr lang="en-US" altLang="it-IT" dirty="0" smtClean="0"/>
              <a:t>. </a:t>
            </a:r>
          </a:p>
          <a:p>
            <a:pPr marL="0" indent="0" algn="just">
              <a:buFontTx/>
              <a:buNone/>
              <a:defRPr/>
            </a:pPr>
            <a:r>
              <a:rPr lang="en-US" altLang="it-IT" dirty="0" smtClean="0"/>
              <a:t>Immunohistochemical expression of PD-L1 was scored according to the proportion of stained cells and grouped into the following categories: 0, 1–9, 10–24, 25–50, and ≥50 %. </a:t>
            </a:r>
          </a:p>
          <a:p>
            <a:pPr marL="0" indent="0" algn="just">
              <a:buFontTx/>
              <a:buNone/>
              <a:defRPr/>
            </a:pPr>
            <a:r>
              <a:rPr lang="en-US" altLang="it-IT" dirty="0" smtClean="0">
                <a:solidFill>
                  <a:srgbClr val="FFC000"/>
                </a:solidFill>
              </a:rPr>
              <a:t>Staining intensity </a:t>
            </a:r>
            <a:r>
              <a:rPr lang="en-US" altLang="it-IT" dirty="0" smtClean="0"/>
              <a:t>was assessed in a three-tiered approach: </a:t>
            </a:r>
            <a:r>
              <a:rPr lang="en-US" altLang="it-IT" dirty="0" smtClean="0">
                <a:solidFill>
                  <a:srgbClr val="FFC000"/>
                </a:solidFill>
              </a:rPr>
              <a:t>weak, moderate, or strong</a:t>
            </a:r>
            <a:r>
              <a:rPr lang="en-US" altLang="it-IT" dirty="0" smtClean="0"/>
              <a:t>. </a:t>
            </a:r>
          </a:p>
          <a:p>
            <a:pPr marL="457200" indent="-400050" algn="just">
              <a:buFont typeface="+mj-lt"/>
              <a:buAutoNum type="romanLcPeriod"/>
              <a:defRPr/>
            </a:pPr>
            <a:r>
              <a:rPr lang="en-US" altLang="it-IT" dirty="0" smtClean="0"/>
              <a:t>PD-L1 expression of tumor cells was deemed as positive when</a:t>
            </a:r>
            <a:r>
              <a:rPr lang="en-US" altLang="it-IT" dirty="0" smtClean="0">
                <a:solidFill>
                  <a:srgbClr val="FFC000"/>
                </a:solidFill>
              </a:rPr>
              <a:t> ≥10% of tumor cells showed moderate or strong </a:t>
            </a:r>
            <a:r>
              <a:rPr lang="en-US" altLang="it-IT" dirty="0" smtClean="0"/>
              <a:t>immunoreactivity. </a:t>
            </a:r>
          </a:p>
          <a:p>
            <a:pPr marL="457200" indent="-400050" algn="just">
              <a:buFont typeface="+mj-lt"/>
              <a:buAutoNum type="romanLcPeriod"/>
              <a:defRPr/>
            </a:pPr>
            <a:r>
              <a:rPr lang="en-US" altLang="it-IT" dirty="0" smtClean="0"/>
              <a:t>Tumor microenvironment was considered as positive for PD-L1 if </a:t>
            </a:r>
            <a:r>
              <a:rPr lang="en-US" altLang="it-IT" dirty="0" smtClean="0">
                <a:solidFill>
                  <a:srgbClr val="FFC000"/>
                </a:solidFill>
              </a:rPr>
              <a:t>≥10% of total cells demonstrated moderate or strong </a:t>
            </a:r>
            <a:r>
              <a:rPr lang="en-US" altLang="it-IT" dirty="0" smtClean="0"/>
              <a:t>staining intensity.</a:t>
            </a:r>
          </a:p>
          <a:p>
            <a:pPr algn="just">
              <a:buNone/>
            </a:pPr>
            <a:r>
              <a:rPr lang="en-US" dirty="0" smtClean="0"/>
              <a:t>The Authors concluded that PD-L1 expression is a favorable prognostic indicator.</a:t>
            </a:r>
          </a:p>
          <a:p>
            <a:pPr lvl="1" algn="just">
              <a:buNone/>
              <a:defRPr/>
            </a:pPr>
            <a:endParaRPr lang="en-US" altLang="it-IT" dirty="0" smtClean="0"/>
          </a:p>
        </p:txBody>
      </p:sp>
      <p:sp>
        <p:nvSpPr>
          <p:cNvPr id="18436" name="CasellaDiTesto 3"/>
          <p:cNvSpPr txBox="1">
            <a:spLocks noChangeArrowheads="1"/>
          </p:cNvSpPr>
          <p:nvPr/>
        </p:nvSpPr>
        <p:spPr bwMode="auto">
          <a:xfrm>
            <a:off x="440267" y="5915378"/>
            <a:ext cx="9200444" cy="461665"/>
          </a:xfrm>
          <a:prstGeom prst="rect">
            <a:avLst/>
          </a:prstGeom>
          <a:noFill/>
          <a:ln w="9525">
            <a:noFill/>
            <a:miter lim="800000"/>
            <a:headEnd/>
            <a:tailEnd/>
          </a:ln>
        </p:spPr>
        <p:txBody>
          <a:bodyPr wrap="square">
            <a:spAutoFit/>
          </a:bodyPr>
          <a:lstStyle/>
          <a:p>
            <a:r>
              <a:rPr lang="en-US" altLang="it-IT" sz="800" dirty="0">
                <a:solidFill>
                  <a:srgbClr val="FFFF00"/>
                </a:solidFill>
              </a:rPr>
              <a:t>Kim, W.Y., et al., Expression of programmed cell death </a:t>
            </a:r>
            <a:r>
              <a:rPr lang="en-US" altLang="it-IT" sz="800" dirty="0" err="1">
                <a:solidFill>
                  <a:srgbClr val="FFFF00"/>
                </a:solidFill>
              </a:rPr>
              <a:t>ligand</a:t>
            </a:r>
            <a:r>
              <a:rPr lang="en-US" altLang="it-IT" sz="800" dirty="0">
                <a:solidFill>
                  <a:srgbClr val="FFFF00"/>
                </a:solidFill>
              </a:rPr>
              <a:t> 1 (PD-L1) in advanced stage EBV-associated </a:t>
            </a:r>
            <a:r>
              <a:rPr lang="en-US" altLang="it-IT" sz="800" dirty="0" err="1">
                <a:solidFill>
                  <a:srgbClr val="FFFF00"/>
                </a:solidFill>
              </a:rPr>
              <a:t>extranodal</a:t>
            </a:r>
            <a:r>
              <a:rPr lang="en-US" altLang="it-IT" sz="800" dirty="0">
                <a:solidFill>
                  <a:srgbClr val="FFFF00"/>
                </a:solidFill>
              </a:rPr>
              <a:t> NK/T cell lymphoma is associated with better prognosis. </a:t>
            </a:r>
            <a:r>
              <a:rPr lang="en-US" altLang="it-IT" sz="800" dirty="0" err="1">
                <a:solidFill>
                  <a:srgbClr val="FFFF00"/>
                </a:solidFill>
              </a:rPr>
              <a:t>Virchows</a:t>
            </a:r>
            <a:r>
              <a:rPr lang="en-US" altLang="it-IT" sz="800" dirty="0">
                <a:solidFill>
                  <a:srgbClr val="FFFF00"/>
                </a:solidFill>
              </a:rPr>
              <a:t> Arch, 2016. 469(5): p. 581-590.</a:t>
            </a:r>
          </a:p>
          <a:p>
            <a:endParaRPr lang="en-US" altLang="it-IT" sz="800" dirty="0">
              <a:solidFill>
                <a:srgbClr val="FFFF00"/>
              </a:solidFill>
            </a:endParaRPr>
          </a:p>
        </p:txBody>
      </p:sp>
      <p:pic>
        <p:nvPicPr>
          <p:cNvPr id="18437" name="Immagine 4"/>
          <p:cNvPicPr>
            <a:picLocks noChangeAspect="1"/>
          </p:cNvPicPr>
          <p:nvPr/>
        </p:nvPicPr>
        <p:blipFill>
          <a:blip r:embed="rId2"/>
          <a:srcRect/>
          <a:stretch>
            <a:fillRect/>
          </a:stretch>
        </p:blipFill>
        <p:spPr bwMode="auto">
          <a:xfrm>
            <a:off x="2381693" y="869246"/>
            <a:ext cx="5231219" cy="167075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363">
                                            <p:txEl>
                                              <p:pRg st="1" end="1"/>
                                            </p:txEl>
                                          </p:spTgt>
                                        </p:tgtEl>
                                        <p:attrNameLst>
                                          <p:attrName>style.visibility</p:attrName>
                                        </p:attrNameLst>
                                      </p:cBhvr>
                                      <p:to>
                                        <p:strVal val="visible"/>
                                      </p:to>
                                    </p:set>
                                    <p:animEffect transition="in" filter="wipe(up)">
                                      <p:cBhvr>
                                        <p:cTn id="7" dur="500"/>
                                        <p:tgtEl>
                                          <p:spTgt spid="153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363">
                                            <p:txEl>
                                              <p:pRg st="2" end="2"/>
                                            </p:txEl>
                                          </p:spTgt>
                                        </p:tgtEl>
                                        <p:attrNameLst>
                                          <p:attrName>style.visibility</p:attrName>
                                        </p:attrNameLst>
                                      </p:cBhvr>
                                      <p:to>
                                        <p:strVal val="visible"/>
                                      </p:to>
                                    </p:set>
                                    <p:animEffect transition="in" filter="wipe(up)">
                                      <p:cBhvr>
                                        <p:cTn id="12" dur="500"/>
                                        <p:tgtEl>
                                          <p:spTgt spid="153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5363">
                                            <p:txEl>
                                              <p:pRg st="3" end="3"/>
                                            </p:txEl>
                                          </p:spTgt>
                                        </p:tgtEl>
                                        <p:attrNameLst>
                                          <p:attrName>style.visibility</p:attrName>
                                        </p:attrNameLst>
                                      </p:cBhvr>
                                      <p:to>
                                        <p:strVal val="visible"/>
                                      </p:to>
                                    </p:set>
                                    <p:animEffect transition="in" filter="wipe(up)">
                                      <p:cBhvr>
                                        <p:cTn id="17" dur="500"/>
                                        <p:tgtEl>
                                          <p:spTgt spid="153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5363">
                                            <p:txEl>
                                              <p:pRg st="4" end="4"/>
                                            </p:txEl>
                                          </p:spTgt>
                                        </p:tgtEl>
                                        <p:attrNameLst>
                                          <p:attrName>style.visibility</p:attrName>
                                        </p:attrNameLst>
                                      </p:cBhvr>
                                      <p:to>
                                        <p:strVal val="visible"/>
                                      </p:to>
                                    </p:set>
                                    <p:animEffect transition="in" filter="wipe(up)">
                                      <p:cBhvr>
                                        <p:cTn id="22" dur="500"/>
                                        <p:tgtEl>
                                          <p:spTgt spid="15363">
                                            <p:txEl>
                                              <p:pRg st="4" end="4"/>
                                            </p:txEl>
                                          </p:spTgt>
                                        </p:tgtEl>
                                      </p:cBhvr>
                                    </p:animEffect>
                                  </p:childTnLst>
                                </p:cTn>
                              </p:par>
                              <p:par>
                                <p:cTn id="23" presetID="22" presetClass="entr" presetSubtype="1" fill="hold" nodeType="withEffect">
                                  <p:stCondLst>
                                    <p:cond delay="0"/>
                                  </p:stCondLst>
                                  <p:childTnLst>
                                    <p:set>
                                      <p:cBhvr>
                                        <p:cTn id="24" dur="1" fill="hold">
                                          <p:stCondLst>
                                            <p:cond delay="0"/>
                                          </p:stCondLst>
                                        </p:cTn>
                                        <p:tgtEl>
                                          <p:spTgt spid="15363">
                                            <p:txEl>
                                              <p:pRg st="5" end="5"/>
                                            </p:txEl>
                                          </p:spTgt>
                                        </p:tgtEl>
                                        <p:attrNameLst>
                                          <p:attrName>style.visibility</p:attrName>
                                        </p:attrNameLst>
                                      </p:cBhvr>
                                      <p:to>
                                        <p:strVal val="visible"/>
                                      </p:to>
                                    </p:set>
                                    <p:animEffect transition="in" filter="wipe(up)">
                                      <p:cBhvr>
                                        <p:cTn id="25" dur="500"/>
                                        <p:tgtEl>
                                          <p:spTgt spid="15363">
                                            <p:txEl>
                                              <p:pRg st="5" end="5"/>
                                            </p:txEl>
                                          </p:spTgt>
                                        </p:tgtEl>
                                      </p:cBhvr>
                                    </p:animEffect>
                                  </p:childTnLst>
                                </p:cTn>
                              </p:par>
                              <p:par>
                                <p:cTn id="26" presetID="22" presetClass="entr" presetSubtype="1" fill="hold" nodeType="withEffect">
                                  <p:stCondLst>
                                    <p:cond delay="0"/>
                                  </p:stCondLst>
                                  <p:childTnLst>
                                    <p:set>
                                      <p:cBhvr>
                                        <p:cTn id="27" dur="1" fill="hold">
                                          <p:stCondLst>
                                            <p:cond delay="0"/>
                                          </p:stCondLst>
                                        </p:cTn>
                                        <p:tgtEl>
                                          <p:spTgt spid="15363">
                                            <p:txEl>
                                              <p:pRg st="6" end="6"/>
                                            </p:txEl>
                                          </p:spTgt>
                                        </p:tgtEl>
                                        <p:attrNameLst>
                                          <p:attrName>style.visibility</p:attrName>
                                        </p:attrNameLst>
                                      </p:cBhvr>
                                      <p:to>
                                        <p:strVal val="visible"/>
                                      </p:to>
                                    </p:set>
                                    <p:animEffect transition="in" filter="wipe(up)">
                                      <p:cBhvr>
                                        <p:cTn id="28" dur="500"/>
                                        <p:tgtEl>
                                          <p:spTgt spid="1536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5363">
                                            <p:txEl>
                                              <p:pRg st="7" end="7"/>
                                            </p:txEl>
                                          </p:spTgt>
                                        </p:tgtEl>
                                        <p:attrNameLst>
                                          <p:attrName>style.visibility</p:attrName>
                                        </p:attrNameLst>
                                      </p:cBhvr>
                                      <p:to>
                                        <p:strVal val="visible"/>
                                      </p:to>
                                    </p:set>
                                    <p:animEffect transition="in" filter="wipe(up)">
                                      <p:cBhvr>
                                        <p:cTn id="33" dur="500"/>
                                        <p:tgtEl>
                                          <p:spTgt spid="153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58078" y="469554"/>
            <a:ext cx="7852290" cy="259493"/>
          </a:xfrm>
        </p:spPr>
        <p:txBody>
          <a:bodyPr/>
          <a:lstStyle/>
          <a:p>
            <a:pPr algn="ctr">
              <a:defRPr/>
            </a:pPr>
            <a:r>
              <a:rPr lang="it-IT" sz="2000" b="1" cap="all" dirty="0" smtClean="0">
                <a:solidFill>
                  <a:srgbClr val="FFC000"/>
                </a:solidFill>
              </a:rPr>
              <a:t>PD-1/PD-L1 in </a:t>
            </a:r>
            <a:r>
              <a:rPr lang="it-IT" sz="2000" b="1" cap="all" dirty="0" err="1" smtClean="0">
                <a:solidFill>
                  <a:srgbClr val="FFC000"/>
                </a:solidFill>
              </a:rPr>
              <a:t>lymphoid</a:t>
            </a:r>
            <a:r>
              <a:rPr lang="it-IT" sz="2000" b="1" cap="all" dirty="0" smtClean="0">
                <a:solidFill>
                  <a:srgbClr val="FFC000"/>
                </a:solidFill>
              </a:rPr>
              <a:t> </a:t>
            </a:r>
            <a:r>
              <a:rPr lang="it-IT" sz="2000" b="1" cap="all" dirty="0" err="1" smtClean="0">
                <a:solidFill>
                  <a:srgbClr val="FFC000"/>
                </a:solidFill>
              </a:rPr>
              <a:t>malignancies</a:t>
            </a:r>
            <a:endParaRPr lang="it-IT" sz="2000" dirty="0">
              <a:solidFill>
                <a:srgbClr val="FFC000"/>
              </a:solidFill>
            </a:endParaRPr>
          </a:p>
        </p:txBody>
      </p:sp>
      <p:sp>
        <p:nvSpPr>
          <p:cNvPr id="18435" name="Segnaposto contenuto 2"/>
          <p:cNvSpPr>
            <a:spLocks noGrp="1"/>
          </p:cNvSpPr>
          <p:nvPr>
            <p:ph idx="1"/>
          </p:nvPr>
        </p:nvSpPr>
        <p:spPr>
          <a:xfrm>
            <a:off x="398462" y="2936874"/>
            <a:ext cx="9103883" cy="3031439"/>
          </a:xfrm>
        </p:spPr>
        <p:txBody>
          <a:bodyPr/>
          <a:lstStyle/>
          <a:p>
            <a:pPr marL="0" indent="0" algn="just">
              <a:buFontTx/>
              <a:buNone/>
            </a:pPr>
            <a:r>
              <a:rPr lang="en-US" altLang="it-IT" sz="1100" dirty="0" smtClean="0"/>
              <a:t>PD-L1 expression assessment was performed by </a:t>
            </a:r>
            <a:r>
              <a:rPr lang="en-US" altLang="it-IT" sz="1100" b="1" dirty="0" err="1" smtClean="0"/>
              <a:t>Vranic</a:t>
            </a:r>
            <a:r>
              <a:rPr lang="en-US" altLang="it-IT" sz="1100" dirty="0" smtClean="0"/>
              <a:t> et al. in refractory and/or resistant lymphomas of B-and T-cell lineages.</a:t>
            </a:r>
          </a:p>
          <a:p>
            <a:pPr marL="0" indent="0" algn="just">
              <a:buFontTx/>
              <a:buNone/>
            </a:pPr>
            <a:r>
              <a:rPr lang="en-US" altLang="it-IT" sz="1100" dirty="0" smtClean="0"/>
              <a:t>Fixed Formalin Paraffin Embedded sections were treated with PD-L1 (Clones:SP142 and SP263,Ventana </a:t>
            </a:r>
            <a:r>
              <a:rPr lang="en-US" altLang="it-IT" sz="1100" dirty="0" err="1" smtClean="0"/>
              <a:t>MedicalSystems,Tucson</a:t>
            </a:r>
            <a:r>
              <a:rPr lang="en-US" altLang="it-IT" sz="1100" dirty="0" smtClean="0"/>
              <a:t>, AZ) using automated immunohistochemical methods at a CLIA/CAP/ISO15189-certified lab (</a:t>
            </a:r>
            <a:r>
              <a:rPr lang="en-US" altLang="it-IT" sz="1100" dirty="0" err="1" smtClean="0"/>
              <a:t>Caris</a:t>
            </a:r>
            <a:r>
              <a:rPr lang="en-US" altLang="it-IT" sz="1100" dirty="0" smtClean="0"/>
              <a:t> Life Sciences, Phoenix ,AZ). </a:t>
            </a:r>
          </a:p>
          <a:p>
            <a:pPr marL="0" indent="0" algn="just">
              <a:buFontTx/>
              <a:buNone/>
            </a:pPr>
            <a:r>
              <a:rPr lang="en-US" altLang="it-IT" sz="1100" dirty="0" smtClean="0"/>
              <a:t>Cases were considered </a:t>
            </a:r>
            <a:r>
              <a:rPr lang="en-US" altLang="it-IT" sz="1100" dirty="0" smtClean="0">
                <a:solidFill>
                  <a:srgbClr val="FFC000"/>
                </a:solidFill>
              </a:rPr>
              <a:t>positive when 5% of the </a:t>
            </a:r>
            <a:r>
              <a:rPr lang="en-US" altLang="it-IT" sz="1100" dirty="0" err="1" smtClean="0">
                <a:solidFill>
                  <a:srgbClr val="FFC000"/>
                </a:solidFill>
              </a:rPr>
              <a:t>neoplastic</a:t>
            </a:r>
            <a:r>
              <a:rPr lang="en-US" altLang="it-IT" sz="1100" dirty="0" smtClean="0">
                <a:solidFill>
                  <a:srgbClr val="FFC000"/>
                </a:solidFill>
              </a:rPr>
              <a:t> cells </a:t>
            </a:r>
            <a:r>
              <a:rPr lang="en-US" altLang="it-IT" sz="1100" dirty="0" smtClean="0"/>
              <a:t>exhibited membranous positivity with2+/3+intensity.  PD-L1 expression was also </a:t>
            </a:r>
            <a:r>
              <a:rPr lang="en-US" altLang="it-IT" sz="1100" dirty="0" smtClean="0">
                <a:solidFill>
                  <a:srgbClr val="FFC000"/>
                </a:solidFill>
              </a:rPr>
              <a:t>evaluated in adjacent population of reactive/inflammatory cells</a:t>
            </a:r>
            <a:r>
              <a:rPr lang="en-US" altLang="it-IT" sz="1100" dirty="0" smtClean="0"/>
              <a:t>. </a:t>
            </a:r>
          </a:p>
          <a:p>
            <a:pPr marL="0" indent="0" algn="just">
              <a:buFontTx/>
              <a:buNone/>
            </a:pPr>
            <a:r>
              <a:rPr lang="en-US" altLang="it-IT" sz="1100" dirty="0" smtClean="0"/>
              <a:t>Overall PD-L1 positivity (&gt;5% positive cancer cells with 2+/3+ intensity) was </a:t>
            </a:r>
            <a:r>
              <a:rPr lang="en-US" altLang="it-IT" sz="1100" dirty="0" smtClean="0">
                <a:solidFill>
                  <a:srgbClr val="FFC000"/>
                </a:solidFill>
              </a:rPr>
              <a:t>42% </a:t>
            </a:r>
            <a:r>
              <a:rPr lang="en-US" altLang="it-IT" sz="1100" dirty="0" smtClean="0"/>
              <a:t>bySP142 and </a:t>
            </a:r>
            <a:r>
              <a:rPr lang="en-US" altLang="it-IT" sz="1100" dirty="0" smtClean="0">
                <a:solidFill>
                  <a:srgbClr val="FFC000"/>
                </a:solidFill>
              </a:rPr>
              <a:t>46% </a:t>
            </a:r>
            <a:r>
              <a:rPr lang="en-US" altLang="it-IT" sz="1100" dirty="0" smtClean="0"/>
              <a:t>by SP263 antibody. </a:t>
            </a:r>
          </a:p>
          <a:p>
            <a:pPr marL="0" indent="0" algn="just">
              <a:buFontTx/>
              <a:buNone/>
            </a:pPr>
            <a:r>
              <a:rPr lang="en-US" altLang="it-IT" sz="1100" dirty="0" smtClean="0"/>
              <a:t>The highest PD-L1 positivity was observed in classic Hodgkin’s Lymphoma (91%) and Primary </a:t>
            </a:r>
            <a:r>
              <a:rPr lang="en-US" altLang="it-IT" sz="1100" dirty="0" err="1" smtClean="0"/>
              <a:t>Mediastinal</a:t>
            </a:r>
            <a:r>
              <a:rPr lang="en-US" altLang="it-IT" sz="1100" dirty="0" smtClean="0"/>
              <a:t> B-cell Lymphoma (100%). Diffuse Large B-cell Lymphomas were frequently positive (50%) irrespective of subtype. </a:t>
            </a:r>
          </a:p>
          <a:p>
            <a:pPr marL="0" indent="0" algn="just">
              <a:buFontTx/>
              <a:buNone/>
            </a:pPr>
            <a:r>
              <a:rPr lang="en-US" altLang="it-IT" sz="1100" dirty="0" smtClean="0"/>
              <a:t>Follicular, Peripheral T-cell and Mantle cell Lymphomas were rarely positive, while Small Lymphocytic Lymphoma/CLL and Marginal Zone Lymphoma were consistently negative. </a:t>
            </a:r>
          </a:p>
          <a:p>
            <a:pPr marL="0" indent="0" algn="just">
              <a:buFontTx/>
              <a:buNone/>
            </a:pPr>
            <a:r>
              <a:rPr lang="en-US" altLang="it-IT" sz="1100" dirty="0" smtClean="0"/>
              <a:t>A single case of Diffuse Large B-cell Lymphoma arising in Follicular Lymphoma exhibited positivity exclusively in large cell component (~25% by 2–3+intensity by both antibodies) while low grade component was devoid of PD-L1 expression. The mean percentage of PD-L1 positivity in tumor cells was 21% (range, 5–100%). </a:t>
            </a:r>
          </a:p>
          <a:p>
            <a:pPr marL="0" indent="0" algn="just">
              <a:buFontTx/>
              <a:buNone/>
            </a:pPr>
            <a:r>
              <a:rPr lang="en-US" altLang="it-IT" sz="1100" dirty="0" smtClean="0"/>
              <a:t>The Authors also evaluated PD-L1 positivity in adjacent inflammatory (reactive) cell population; fifty-five out of 58 cases (95%) had PD-L1 positivity in reactive/inflammatory cells (ranging from single cells to abundant reactive population as typically seen in classic Hodgkin’s Lymphoma); only 3 cases had no visible PD-L1+ reactive cells by both clones.</a:t>
            </a:r>
          </a:p>
        </p:txBody>
      </p:sp>
      <p:pic>
        <p:nvPicPr>
          <p:cNvPr id="19460" name="Immagine 2"/>
          <p:cNvPicPr>
            <a:picLocks noChangeAspect="1"/>
          </p:cNvPicPr>
          <p:nvPr/>
        </p:nvPicPr>
        <p:blipFill>
          <a:blip r:embed="rId2"/>
          <a:srcRect/>
          <a:stretch>
            <a:fillRect/>
          </a:stretch>
        </p:blipFill>
        <p:spPr bwMode="auto">
          <a:xfrm>
            <a:off x="2073348" y="918397"/>
            <a:ext cx="5635257" cy="1894868"/>
          </a:xfrm>
          <a:prstGeom prst="rect">
            <a:avLst/>
          </a:prstGeom>
          <a:noFill/>
          <a:ln w="9525">
            <a:noFill/>
            <a:miter lim="800000"/>
            <a:headEnd/>
            <a:tailEnd/>
          </a:ln>
        </p:spPr>
      </p:pic>
      <p:sp>
        <p:nvSpPr>
          <p:cNvPr id="19461" name="CasellaDiTesto 3"/>
          <p:cNvSpPr txBox="1">
            <a:spLocks noChangeArrowheads="1"/>
          </p:cNvSpPr>
          <p:nvPr/>
        </p:nvSpPr>
        <p:spPr bwMode="auto">
          <a:xfrm>
            <a:off x="4887913" y="5934075"/>
            <a:ext cx="4632325" cy="215900"/>
          </a:xfrm>
          <a:prstGeom prst="rect">
            <a:avLst/>
          </a:prstGeom>
          <a:noFill/>
          <a:ln w="9525">
            <a:noFill/>
            <a:miter lim="800000"/>
            <a:headEnd/>
            <a:tailEnd/>
          </a:ln>
        </p:spPr>
        <p:txBody>
          <a:bodyPr wrap="none">
            <a:spAutoFit/>
          </a:bodyPr>
          <a:lstStyle/>
          <a:p>
            <a:r>
              <a:rPr lang="en-US" altLang="it-IT" sz="800">
                <a:solidFill>
                  <a:srgbClr val="FFFF00"/>
                </a:solidFill>
              </a:rPr>
              <a:t>Vranic, S., et al., PD-L1 Status in Refractory Lymphomas. PLoS One, 2016. 11(11): p. e0166266.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wipe(up)">
                                      <p:cBhvr>
                                        <p:cTn id="7" dur="500"/>
                                        <p:tgtEl>
                                          <p:spTgt spid="184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8435">
                                            <p:txEl>
                                              <p:pRg st="2" end="2"/>
                                            </p:txEl>
                                          </p:spTgt>
                                        </p:tgtEl>
                                        <p:attrNameLst>
                                          <p:attrName>style.visibility</p:attrName>
                                        </p:attrNameLst>
                                      </p:cBhvr>
                                      <p:to>
                                        <p:strVal val="visible"/>
                                      </p:to>
                                    </p:set>
                                    <p:animEffect transition="in" filter="wipe(up)">
                                      <p:cBhvr>
                                        <p:cTn id="12" dur="500"/>
                                        <p:tgtEl>
                                          <p:spTgt spid="184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8435">
                                            <p:txEl>
                                              <p:pRg st="3" end="3"/>
                                            </p:txEl>
                                          </p:spTgt>
                                        </p:tgtEl>
                                        <p:attrNameLst>
                                          <p:attrName>style.visibility</p:attrName>
                                        </p:attrNameLst>
                                      </p:cBhvr>
                                      <p:to>
                                        <p:strVal val="visible"/>
                                      </p:to>
                                    </p:set>
                                    <p:animEffect transition="in" filter="wipe(up)">
                                      <p:cBhvr>
                                        <p:cTn id="17" dur="500"/>
                                        <p:tgtEl>
                                          <p:spTgt spid="1843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8435">
                                            <p:txEl>
                                              <p:pRg st="4" end="4"/>
                                            </p:txEl>
                                          </p:spTgt>
                                        </p:tgtEl>
                                        <p:attrNameLst>
                                          <p:attrName>style.visibility</p:attrName>
                                        </p:attrNameLst>
                                      </p:cBhvr>
                                      <p:to>
                                        <p:strVal val="visible"/>
                                      </p:to>
                                    </p:set>
                                    <p:animEffect transition="in" filter="wipe(up)">
                                      <p:cBhvr>
                                        <p:cTn id="22" dur="500"/>
                                        <p:tgtEl>
                                          <p:spTgt spid="1843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8435">
                                            <p:txEl>
                                              <p:pRg st="5" end="5"/>
                                            </p:txEl>
                                          </p:spTgt>
                                        </p:tgtEl>
                                        <p:attrNameLst>
                                          <p:attrName>style.visibility</p:attrName>
                                        </p:attrNameLst>
                                      </p:cBhvr>
                                      <p:to>
                                        <p:strVal val="visible"/>
                                      </p:to>
                                    </p:set>
                                    <p:animEffect transition="in" filter="wipe(up)">
                                      <p:cBhvr>
                                        <p:cTn id="27" dur="500"/>
                                        <p:tgtEl>
                                          <p:spTgt spid="1843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8435">
                                            <p:txEl>
                                              <p:pRg st="6" end="6"/>
                                            </p:txEl>
                                          </p:spTgt>
                                        </p:tgtEl>
                                        <p:attrNameLst>
                                          <p:attrName>style.visibility</p:attrName>
                                        </p:attrNameLst>
                                      </p:cBhvr>
                                      <p:to>
                                        <p:strVal val="visible"/>
                                      </p:to>
                                    </p:set>
                                    <p:animEffect transition="in" filter="wipe(up)">
                                      <p:cBhvr>
                                        <p:cTn id="32" dur="500"/>
                                        <p:tgtEl>
                                          <p:spTgt spid="1843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8435">
                                            <p:txEl>
                                              <p:pRg st="7" end="7"/>
                                            </p:txEl>
                                          </p:spTgt>
                                        </p:tgtEl>
                                        <p:attrNameLst>
                                          <p:attrName>style.visibility</p:attrName>
                                        </p:attrNameLst>
                                      </p:cBhvr>
                                      <p:to>
                                        <p:strVal val="visible"/>
                                      </p:to>
                                    </p:set>
                                    <p:animEffect transition="in" filter="wipe(up)">
                                      <p:cBhvr>
                                        <p:cTn id="37" dur="500"/>
                                        <p:tgtEl>
                                          <p:spTgt spid="184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rot="10800000" flipV="1">
            <a:off x="1501774" y="395415"/>
            <a:ext cx="7839933" cy="395417"/>
          </a:xfrm>
        </p:spPr>
        <p:txBody>
          <a:bodyPr/>
          <a:lstStyle/>
          <a:p>
            <a:pPr algn="ctr">
              <a:defRPr/>
            </a:pPr>
            <a:r>
              <a:rPr lang="it-IT" sz="2000" b="1" cap="all" dirty="0" smtClean="0">
                <a:solidFill>
                  <a:srgbClr val="FFC000"/>
                </a:solidFill>
              </a:rPr>
              <a:t>PD-1/PD-L1 in Multiple </a:t>
            </a:r>
            <a:r>
              <a:rPr lang="it-IT" sz="2000" b="1" cap="all" dirty="0" err="1" smtClean="0">
                <a:solidFill>
                  <a:srgbClr val="FFC000"/>
                </a:solidFill>
              </a:rPr>
              <a:t>Myeloma</a:t>
            </a:r>
            <a:endParaRPr lang="it-IT" sz="2000" b="1" cap="all" dirty="0">
              <a:solidFill>
                <a:srgbClr val="FFC000"/>
              </a:solidFill>
            </a:endParaRPr>
          </a:p>
        </p:txBody>
      </p:sp>
      <p:sp>
        <p:nvSpPr>
          <p:cNvPr id="20483" name="Segnaposto contenuto 2"/>
          <p:cNvSpPr>
            <a:spLocks noGrp="1"/>
          </p:cNvSpPr>
          <p:nvPr>
            <p:ph idx="1"/>
          </p:nvPr>
        </p:nvSpPr>
        <p:spPr>
          <a:xfrm>
            <a:off x="491646" y="2956442"/>
            <a:ext cx="8896350" cy="698500"/>
          </a:xfrm>
        </p:spPr>
        <p:txBody>
          <a:bodyPr/>
          <a:lstStyle/>
          <a:p>
            <a:pPr marL="0" indent="0" algn="just">
              <a:buFontTx/>
              <a:buNone/>
            </a:pPr>
            <a:r>
              <a:rPr lang="en-US" altLang="it-IT" sz="1400" dirty="0" smtClean="0"/>
              <a:t>Multiple Myeloma is characterized by </a:t>
            </a:r>
            <a:r>
              <a:rPr lang="en-US" altLang="it-IT" sz="1400" dirty="0" err="1" smtClean="0"/>
              <a:t>overexpression</a:t>
            </a:r>
            <a:r>
              <a:rPr lang="en-US" altLang="it-IT" sz="1400" dirty="0" smtClean="0"/>
              <a:t> of PD-L1 due to bone marrow microenvironment.</a:t>
            </a:r>
          </a:p>
          <a:p>
            <a:pPr marL="0" indent="0" algn="just">
              <a:buFontTx/>
              <a:buNone/>
            </a:pPr>
            <a:r>
              <a:rPr lang="en-US" altLang="it-IT" sz="1400" dirty="0" smtClean="0"/>
              <a:t>We recently reported expression of PD-L1 also in the extra-</a:t>
            </a:r>
            <a:r>
              <a:rPr lang="en-US" altLang="it-IT" sz="1400" dirty="0" err="1" smtClean="0"/>
              <a:t>medullary</a:t>
            </a:r>
            <a:r>
              <a:rPr lang="en-US" altLang="it-IT" sz="1400" dirty="0" smtClean="0"/>
              <a:t> lesions of multiple myeloma supporting the fact that PD-L1 up-regulation occurs also outside the bone marrow location.</a:t>
            </a:r>
          </a:p>
        </p:txBody>
      </p:sp>
      <p:pic>
        <p:nvPicPr>
          <p:cNvPr id="20484" name="Immagine 2"/>
          <p:cNvPicPr>
            <a:picLocks noChangeAspect="1"/>
          </p:cNvPicPr>
          <p:nvPr/>
        </p:nvPicPr>
        <p:blipFill>
          <a:blip r:embed="rId2"/>
          <a:srcRect/>
          <a:stretch>
            <a:fillRect/>
          </a:stretch>
        </p:blipFill>
        <p:spPr bwMode="auto">
          <a:xfrm>
            <a:off x="592224" y="3805022"/>
            <a:ext cx="2690812" cy="2268538"/>
          </a:xfrm>
          <a:prstGeom prst="rect">
            <a:avLst/>
          </a:prstGeom>
          <a:noFill/>
          <a:ln w="9525">
            <a:noFill/>
            <a:miter lim="800000"/>
            <a:headEnd/>
            <a:tailEnd/>
          </a:ln>
        </p:spPr>
      </p:pic>
      <p:sp>
        <p:nvSpPr>
          <p:cNvPr id="20485" name="Rettangolo 4"/>
          <p:cNvSpPr>
            <a:spLocks noChangeArrowheads="1"/>
          </p:cNvSpPr>
          <p:nvPr/>
        </p:nvSpPr>
        <p:spPr bwMode="auto">
          <a:xfrm>
            <a:off x="3344433" y="4714661"/>
            <a:ext cx="6306193" cy="574031"/>
          </a:xfrm>
          <a:prstGeom prst="rect">
            <a:avLst/>
          </a:prstGeom>
          <a:noFill/>
          <a:ln w="9525">
            <a:noFill/>
            <a:miter lim="800000"/>
            <a:headEnd/>
            <a:tailEnd/>
          </a:ln>
        </p:spPr>
        <p:txBody>
          <a:bodyPr wrap="square">
            <a:spAutoFit/>
          </a:bodyPr>
          <a:lstStyle/>
          <a:p>
            <a:r>
              <a:rPr lang="en-US" altLang="it-IT" sz="1000" dirty="0">
                <a:ea typeface="Calibri" pitchFamily="34" charset="0"/>
                <a:cs typeface="Helvetica" pitchFamily="34" charset="0"/>
              </a:rPr>
              <a:t>1a: PD-L1 immunohistochemistry (CD274 </a:t>
            </a:r>
            <a:r>
              <a:rPr lang="en-US" altLang="it-IT" sz="1000" dirty="0" err="1">
                <a:ea typeface="Calibri" pitchFamily="34" charset="0"/>
                <a:cs typeface="Helvetica" pitchFamily="34" charset="0"/>
              </a:rPr>
              <a:t>BioSB</a:t>
            </a:r>
            <a:r>
              <a:rPr lang="en-US" altLang="it-IT" sz="1000" dirty="0">
                <a:ea typeface="Calibri" pitchFamily="34" charset="0"/>
                <a:cs typeface="Helvetica" pitchFamily="34" charset="0"/>
              </a:rPr>
              <a:t>, Santa Barbara, CA) shows positive reaction on cell membrane of </a:t>
            </a:r>
            <a:r>
              <a:rPr lang="en-US" altLang="it-IT" sz="1000" dirty="0" err="1">
                <a:ea typeface="Calibri" pitchFamily="34" charset="0"/>
                <a:cs typeface="Helvetica" pitchFamily="34" charset="0"/>
              </a:rPr>
              <a:t>neoplastic</a:t>
            </a:r>
            <a:r>
              <a:rPr lang="en-US" altLang="it-IT" sz="1000" dirty="0">
                <a:ea typeface="Calibri" pitchFamily="34" charset="0"/>
                <a:cs typeface="Helvetica" pitchFamily="34" charset="0"/>
              </a:rPr>
              <a:t> plasma cells. </a:t>
            </a:r>
          </a:p>
          <a:p>
            <a:r>
              <a:rPr lang="en-US" altLang="it-IT" sz="1000" dirty="0">
                <a:ea typeface="Calibri" pitchFamily="34" charset="0"/>
                <a:cs typeface="Helvetica" pitchFamily="34" charset="0"/>
              </a:rPr>
              <a:t>1b: PD-1+ (NAT-105 </a:t>
            </a:r>
            <a:r>
              <a:rPr lang="en-US" altLang="it-IT" sz="1000" dirty="0" err="1">
                <a:ea typeface="Calibri" pitchFamily="34" charset="0"/>
                <a:cs typeface="Helvetica" pitchFamily="34" charset="0"/>
              </a:rPr>
              <a:t>Dako</a:t>
            </a:r>
            <a:r>
              <a:rPr lang="en-US" altLang="it-IT" sz="1000" dirty="0">
                <a:ea typeface="Calibri" pitchFamily="34" charset="0"/>
                <a:cs typeface="Helvetica" pitchFamily="34" charset="0"/>
              </a:rPr>
              <a:t>) infiltrating lymphocytes are present within </a:t>
            </a:r>
            <a:r>
              <a:rPr lang="en-US" altLang="it-IT" sz="1000" dirty="0" err="1">
                <a:ea typeface="Calibri" pitchFamily="34" charset="0"/>
                <a:cs typeface="Helvetica" pitchFamily="34" charset="0"/>
              </a:rPr>
              <a:t>neoplastic</a:t>
            </a:r>
            <a:r>
              <a:rPr lang="en-US" altLang="it-IT" sz="1000" dirty="0">
                <a:ea typeface="Calibri" pitchFamily="34" charset="0"/>
                <a:cs typeface="Helvetica" pitchFamily="34" charset="0"/>
              </a:rPr>
              <a:t> cells.</a:t>
            </a:r>
            <a:endParaRPr lang="it-IT" altLang="it-IT" sz="1000" dirty="0">
              <a:ea typeface="Calibri" pitchFamily="34" charset="0"/>
              <a:cs typeface="Helvetica" pitchFamily="34" charset="0"/>
            </a:endParaRPr>
          </a:p>
        </p:txBody>
      </p:sp>
      <p:pic>
        <p:nvPicPr>
          <p:cNvPr id="20486" name="Immagine 2"/>
          <p:cNvPicPr>
            <a:picLocks noChangeAspect="1"/>
          </p:cNvPicPr>
          <p:nvPr/>
        </p:nvPicPr>
        <p:blipFill>
          <a:blip r:embed="rId3"/>
          <a:srcRect/>
          <a:stretch>
            <a:fillRect/>
          </a:stretch>
        </p:blipFill>
        <p:spPr bwMode="auto">
          <a:xfrm>
            <a:off x="2967167" y="974204"/>
            <a:ext cx="4795708" cy="1835672"/>
          </a:xfrm>
          <a:prstGeom prst="rect">
            <a:avLst/>
          </a:prstGeom>
          <a:noFill/>
          <a:ln w="9525">
            <a:noFill/>
            <a:miter lim="800000"/>
            <a:headEnd/>
            <a:tailEnd/>
          </a:ln>
        </p:spPr>
      </p:pic>
      <p:sp>
        <p:nvSpPr>
          <p:cNvPr id="7" name="CasellaDiTesto 6"/>
          <p:cNvSpPr txBox="1"/>
          <p:nvPr/>
        </p:nvSpPr>
        <p:spPr>
          <a:xfrm>
            <a:off x="3517874" y="5858812"/>
            <a:ext cx="6115028" cy="338554"/>
          </a:xfrm>
          <a:prstGeom prst="rect">
            <a:avLst/>
          </a:prstGeom>
          <a:noFill/>
        </p:spPr>
        <p:txBody>
          <a:bodyPr wrap="square" rtlCol="0">
            <a:spAutoFit/>
          </a:bodyPr>
          <a:lstStyle/>
          <a:p>
            <a:r>
              <a:rPr lang="en-US" sz="800" dirty="0" err="1" smtClean="0">
                <a:solidFill>
                  <a:srgbClr val="FFFF00"/>
                </a:solidFill>
              </a:rPr>
              <a:t>Crescenzi</a:t>
            </a:r>
            <a:r>
              <a:rPr lang="en-US" sz="800" dirty="0" smtClean="0">
                <a:solidFill>
                  <a:srgbClr val="FFFF00"/>
                </a:solidFill>
              </a:rPr>
              <a:t> et al. PD-1/PD-L1 expression in extra-</a:t>
            </a:r>
            <a:r>
              <a:rPr lang="en-US" sz="800" dirty="0" err="1" smtClean="0">
                <a:solidFill>
                  <a:srgbClr val="FFFF00"/>
                </a:solidFill>
              </a:rPr>
              <a:t>medullary</a:t>
            </a:r>
            <a:r>
              <a:rPr lang="en-US" sz="800" dirty="0" smtClean="0">
                <a:solidFill>
                  <a:srgbClr val="FFFF00"/>
                </a:solidFill>
              </a:rPr>
              <a:t> lesions of multiple myeloma. </a:t>
            </a:r>
            <a:r>
              <a:rPr lang="it-IT" sz="800" dirty="0" err="1" smtClean="0">
                <a:solidFill>
                  <a:srgbClr val="FFFF00"/>
                </a:solidFill>
              </a:rPr>
              <a:t>Leukemia</a:t>
            </a:r>
            <a:r>
              <a:rPr lang="it-IT" sz="800" dirty="0" smtClean="0">
                <a:solidFill>
                  <a:srgbClr val="FFFF00"/>
                </a:solidFill>
              </a:rPr>
              <a:t> </a:t>
            </a:r>
            <a:r>
              <a:rPr lang="it-IT" sz="800" dirty="0" err="1" smtClean="0">
                <a:solidFill>
                  <a:srgbClr val="FFFF00"/>
                </a:solidFill>
              </a:rPr>
              <a:t>Research</a:t>
            </a:r>
            <a:r>
              <a:rPr lang="it-IT" sz="800" dirty="0" smtClean="0">
                <a:solidFill>
                  <a:srgbClr val="FFFF00"/>
                </a:solidFill>
              </a:rPr>
              <a:t> 49 (</a:t>
            </a:r>
            <a:r>
              <a:rPr lang="it-IT" sz="800" dirty="0">
                <a:solidFill>
                  <a:srgbClr val="FFFF00"/>
                </a:solidFill>
              </a:rPr>
              <a:t>2016</a:t>
            </a:r>
            <a:r>
              <a:rPr lang="it-IT" sz="800" dirty="0" smtClean="0">
                <a:solidFill>
                  <a:srgbClr val="FFFF00"/>
                </a:solidFill>
              </a:rPr>
              <a:t>) 98–101</a:t>
            </a:r>
            <a:endParaRPr lang="it-IT" sz="800" dirty="0">
              <a:solidFill>
                <a:srgbClr val="FFFF00"/>
              </a:solidFill>
            </a:endParaRPr>
          </a:p>
          <a:p>
            <a:endParaRPr lang="en-US" sz="800" dirty="0">
              <a:solidFill>
                <a:srgbClr val="FFFF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914400" y="2067950"/>
            <a:ext cx="8201463" cy="2152357"/>
          </a:xfrm>
        </p:spPr>
        <p:txBody>
          <a:bodyPr/>
          <a:lstStyle/>
          <a:p>
            <a:pPr algn="ctr">
              <a:defRPr/>
            </a:pPr>
            <a:r>
              <a:rPr lang="it-IT" sz="4000" cap="all" dirty="0" err="1" smtClean="0">
                <a:solidFill>
                  <a:srgbClr val="FFC000"/>
                </a:solidFill>
              </a:rPr>
              <a:t>Immunohistochemistry</a:t>
            </a:r>
            <a:r>
              <a:rPr lang="it-IT" sz="4000" cap="all" dirty="0" smtClean="0">
                <a:solidFill>
                  <a:srgbClr val="FFC000"/>
                </a:solidFill>
              </a:rPr>
              <a:t>:</a:t>
            </a:r>
            <a:br>
              <a:rPr lang="it-IT" sz="4000" cap="all" dirty="0" smtClean="0">
                <a:solidFill>
                  <a:srgbClr val="FFC000"/>
                </a:solidFill>
              </a:rPr>
            </a:br>
            <a:r>
              <a:rPr lang="it-IT" sz="4000" cap="all" dirty="0">
                <a:solidFill>
                  <a:srgbClr val="FFC000"/>
                </a:solidFill>
              </a:rPr>
              <a:t/>
            </a:r>
            <a:br>
              <a:rPr lang="it-IT" sz="4000" cap="all" dirty="0">
                <a:solidFill>
                  <a:srgbClr val="FFC000"/>
                </a:solidFill>
              </a:rPr>
            </a:br>
            <a:r>
              <a:rPr lang="it-IT" sz="4000" cap="all" dirty="0" err="1" smtClean="0">
                <a:solidFill>
                  <a:srgbClr val="FFC000"/>
                </a:solidFill>
              </a:rPr>
              <a:t>Problems</a:t>
            </a:r>
            <a:r>
              <a:rPr lang="it-IT" sz="4000" cap="all" dirty="0" smtClean="0">
                <a:solidFill>
                  <a:srgbClr val="FFC000"/>
                </a:solidFill>
              </a:rPr>
              <a:t> </a:t>
            </a:r>
            <a:r>
              <a:rPr lang="it-IT" sz="4000" cap="all" dirty="0">
                <a:solidFill>
                  <a:srgbClr val="FFC000"/>
                </a:solidFill>
              </a:rPr>
              <a:t>and </a:t>
            </a:r>
            <a:r>
              <a:rPr lang="it-IT" sz="4000" cap="all" dirty="0" err="1">
                <a:solidFill>
                  <a:srgbClr val="FFC000"/>
                </a:solidFill>
              </a:rPr>
              <a:t>pitfalLs</a:t>
            </a:r>
            <a:endParaRPr lang="it-IT" sz="4000" cap="all" dirty="0">
              <a:solidFill>
                <a:srgbClr val="FFC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81271" y="548640"/>
            <a:ext cx="7875588" cy="315913"/>
          </a:xfrm>
        </p:spPr>
        <p:txBody>
          <a:bodyPr/>
          <a:lstStyle/>
          <a:p>
            <a:pPr algn="ctr">
              <a:defRPr/>
            </a:pPr>
            <a:r>
              <a:rPr lang="en-US" sz="2800" b="1" cap="all" dirty="0" smtClean="0">
                <a:solidFill>
                  <a:srgbClr val="FFC000"/>
                </a:solidFill>
              </a:rPr>
              <a:t>Problems</a:t>
            </a:r>
            <a:r>
              <a:rPr lang="it-IT" sz="2800" b="1" cap="all" dirty="0" smtClean="0">
                <a:solidFill>
                  <a:srgbClr val="FFC000"/>
                </a:solidFill>
              </a:rPr>
              <a:t> and </a:t>
            </a:r>
            <a:r>
              <a:rPr lang="it-IT" sz="2800" b="1" cap="all" dirty="0" err="1" smtClean="0">
                <a:solidFill>
                  <a:srgbClr val="FFC000"/>
                </a:solidFill>
              </a:rPr>
              <a:t>pitfalLs</a:t>
            </a:r>
            <a:endParaRPr lang="it-IT" sz="2800" b="1" cap="all" dirty="0">
              <a:solidFill>
                <a:srgbClr val="FFC000"/>
              </a:solidFill>
            </a:endParaRPr>
          </a:p>
        </p:txBody>
      </p:sp>
      <p:sp>
        <p:nvSpPr>
          <p:cNvPr id="18435" name="Segnaposto contenuto 2"/>
          <p:cNvSpPr>
            <a:spLocks noGrp="1"/>
          </p:cNvSpPr>
          <p:nvPr>
            <p:ph idx="1"/>
          </p:nvPr>
        </p:nvSpPr>
        <p:spPr>
          <a:xfrm>
            <a:off x="461963" y="1529715"/>
            <a:ext cx="8915400" cy="4295775"/>
          </a:xfrm>
        </p:spPr>
        <p:txBody>
          <a:bodyPr/>
          <a:lstStyle/>
          <a:p>
            <a:pPr marL="0" indent="0" algn="just">
              <a:buFontTx/>
              <a:buNone/>
            </a:pPr>
            <a:r>
              <a:rPr lang="en-US" altLang="it-IT" sz="2800" dirty="0" smtClean="0"/>
              <a:t>Immune checkpoint blockade with PD-1/PD-L1 has considerably changed the cancer treatment paradigm with remarkable results in several solid tumors as well as in classic Hodgkin’s Lymphoma.</a:t>
            </a:r>
          </a:p>
          <a:p>
            <a:pPr marL="0" indent="0" algn="just">
              <a:buFontTx/>
              <a:buNone/>
            </a:pPr>
            <a:endParaRPr lang="en-US" altLang="it-IT" sz="2800" dirty="0" smtClean="0"/>
          </a:p>
          <a:p>
            <a:pPr marL="0" indent="0" algn="just">
              <a:buFontTx/>
              <a:buNone/>
            </a:pPr>
            <a:r>
              <a:rPr lang="en-US" altLang="it-IT" sz="2800" dirty="0" smtClean="0"/>
              <a:t>However, predictive value of immunohistochemical biomarkers (thresholds, cellular distribution, methods of analysis) for the PD-1/PD-L1 axis inhibition need still be refined.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435">
                                            <p:txEl>
                                              <p:pRg st="2" end="2"/>
                                            </p:txEl>
                                          </p:spTgt>
                                        </p:tgtEl>
                                        <p:attrNameLst>
                                          <p:attrName>style.visibility</p:attrName>
                                        </p:attrNameLst>
                                      </p:cBhvr>
                                      <p:to>
                                        <p:strVal val="visible"/>
                                      </p:to>
                                    </p:set>
                                    <p:animEffect transition="in" filter="wipe(up)">
                                      <p:cBhvr>
                                        <p:cTn id="7"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53134" y="450166"/>
            <a:ext cx="8036121" cy="506437"/>
          </a:xfrm>
        </p:spPr>
        <p:txBody>
          <a:bodyPr/>
          <a:lstStyle/>
          <a:p>
            <a:pPr algn="ctr">
              <a:defRPr/>
            </a:pPr>
            <a:r>
              <a:rPr lang="it-IT" sz="2800" b="1" cap="all" dirty="0" err="1" smtClean="0">
                <a:solidFill>
                  <a:srgbClr val="FFC000"/>
                </a:solidFill>
              </a:rPr>
              <a:t>Antibodies</a:t>
            </a:r>
            <a:r>
              <a:rPr lang="it-IT" sz="2800" b="1" cap="all" dirty="0" smtClean="0">
                <a:solidFill>
                  <a:srgbClr val="FFC000"/>
                </a:solidFill>
              </a:rPr>
              <a:t> CLONES</a:t>
            </a:r>
            <a:endParaRPr lang="it-IT" sz="2800" dirty="0">
              <a:solidFill>
                <a:srgbClr val="FFC000"/>
              </a:solidFill>
            </a:endParaRPr>
          </a:p>
        </p:txBody>
      </p:sp>
      <p:sp>
        <p:nvSpPr>
          <p:cNvPr id="22531" name="Segnaposto contenuto 2"/>
          <p:cNvSpPr>
            <a:spLocks noGrp="1"/>
          </p:cNvSpPr>
          <p:nvPr>
            <p:ph idx="1"/>
          </p:nvPr>
        </p:nvSpPr>
        <p:spPr>
          <a:xfrm>
            <a:off x="450167" y="1159456"/>
            <a:ext cx="9055078" cy="4484988"/>
          </a:xfrm>
        </p:spPr>
        <p:txBody>
          <a:bodyPr/>
          <a:lstStyle/>
          <a:p>
            <a:pPr marL="0" indent="0" algn="just">
              <a:buFontTx/>
              <a:buNone/>
              <a:defRPr/>
            </a:pPr>
            <a:r>
              <a:rPr lang="en-US" altLang="it-IT" sz="2000" dirty="0" smtClean="0"/>
              <a:t>Immunohistochemistry testing is relatively inexpensive and easy to perform, but interpretation is complicated by the fact that different clones of monoclonal antibodies raised against the same protein are specific for different parts</a:t>
            </a:r>
            <a:r>
              <a:rPr lang="en-US" altLang="it-IT" sz="2000" dirty="0" smtClean="0">
                <a:solidFill>
                  <a:srgbClr val="FFC000"/>
                </a:solidFill>
              </a:rPr>
              <a:t> </a:t>
            </a:r>
            <a:r>
              <a:rPr lang="en-US" altLang="it-IT" sz="2000" dirty="0" smtClean="0"/>
              <a:t>(</a:t>
            </a:r>
            <a:r>
              <a:rPr lang="en-US" altLang="it-IT" sz="2000" dirty="0" err="1" smtClean="0">
                <a:solidFill>
                  <a:srgbClr val="FFC000"/>
                </a:solidFill>
              </a:rPr>
              <a:t>epitopes</a:t>
            </a:r>
            <a:r>
              <a:rPr lang="en-US" altLang="it-IT" sz="2000" dirty="0" smtClean="0"/>
              <a:t>) of the PD-L1 molecule. </a:t>
            </a:r>
          </a:p>
          <a:p>
            <a:pPr marL="0" indent="0" algn="just">
              <a:buFontTx/>
              <a:buNone/>
              <a:defRPr/>
            </a:pPr>
            <a:r>
              <a:rPr lang="en-US" altLang="it-IT" sz="2000" dirty="0" smtClean="0"/>
              <a:t>Thus, different clones may give </a:t>
            </a:r>
            <a:r>
              <a:rPr lang="en-US" altLang="it-IT" sz="2000" dirty="0" smtClean="0">
                <a:solidFill>
                  <a:srgbClr val="FFC000"/>
                </a:solidFill>
              </a:rPr>
              <a:t>different staining results</a:t>
            </a:r>
            <a:r>
              <a:rPr lang="en-US" altLang="it-IT" sz="2000" dirty="0" smtClean="0"/>
              <a:t>.</a:t>
            </a:r>
          </a:p>
          <a:p>
            <a:pPr marL="0" indent="0" algn="just">
              <a:buFontTx/>
              <a:buNone/>
              <a:defRPr/>
            </a:pPr>
            <a:r>
              <a:rPr lang="en-US" altLang="it-IT" sz="2000" dirty="0" smtClean="0"/>
              <a:t>A number of PD-L1 antibodies clones are available as </a:t>
            </a:r>
            <a:r>
              <a:rPr lang="en-US" altLang="it-IT" sz="2000" dirty="0" smtClean="0">
                <a:solidFill>
                  <a:srgbClr val="FFC000"/>
                </a:solidFill>
              </a:rPr>
              <a:t>pre-packaged kits </a:t>
            </a:r>
            <a:r>
              <a:rPr lang="en-US" altLang="it-IT" sz="2000" dirty="0" smtClean="0"/>
              <a:t>or as </a:t>
            </a:r>
            <a:r>
              <a:rPr lang="en-US" altLang="it-IT" sz="2000" dirty="0" smtClean="0">
                <a:solidFill>
                  <a:srgbClr val="FFC000"/>
                </a:solidFill>
              </a:rPr>
              <a:t>free antibodies</a:t>
            </a:r>
            <a:r>
              <a:rPr lang="en-US" altLang="it-IT" sz="2000" dirty="0" smtClean="0"/>
              <a:t>, using different staining platforms and different staining protocols, with or without enhancement systems.</a:t>
            </a:r>
          </a:p>
          <a:p>
            <a:pPr marL="0" indent="0" algn="just">
              <a:buFontTx/>
              <a:buNone/>
              <a:defRPr/>
            </a:pPr>
            <a:r>
              <a:rPr lang="en-US" altLang="it-IT" sz="2000" dirty="0" smtClean="0"/>
              <a:t>Standardization may be improved by using pre-packaged test kits of reagents running on company-specific staining platforms with an industry standard. </a:t>
            </a:r>
          </a:p>
          <a:p>
            <a:pPr marL="0" indent="0" algn="just">
              <a:buFontTx/>
              <a:buNone/>
              <a:defRPr/>
            </a:pPr>
            <a:r>
              <a:rPr lang="en-US" altLang="it-IT" sz="2000" dirty="0" smtClean="0"/>
              <a:t>It is possible to produce very reliable and accurate ‘‘home brew’’ laboratory-developed tests, however, not every laboratory has the time or experience to validate laboratory-developed tests.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Effect transition="in" filter="wipe(up)">
                                      <p:cBhvr>
                                        <p:cTn id="7" dur="500"/>
                                        <p:tgtEl>
                                          <p:spTgt spid="225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Effect transition="in" filter="wipe(up)">
                                      <p:cBhvr>
                                        <p:cTn id="12" dur="500"/>
                                        <p:tgtEl>
                                          <p:spTgt spid="225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2531">
                                            <p:txEl>
                                              <p:pRg st="3" end="3"/>
                                            </p:txEl>
                                          </p:spTgt>
                                        </p:tgtEl>
                                        <p:attrNameLst>
                                          <p:attrName>style.visibility</p:attrName>
                                        </p:attrNameLst>
                                      </p:cBhvr>
                                      <p:to>
                                        <p:strVal val="visible"/>
                                      </p:to>
                                    </p:set>
                                    <p:animEffect transition="in" filter="wipe(up)">
                                      <p:cBhvr>
                                        <p:cTn id="17" dur="500"/>
                                        <p:tgtEl>
                                          <p:spTgt spid="2253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2531">
                                            <p:txEl>
                                              <p:pRg st="4" end="4"/>
                                            </p:txEl>
                                          </p:spTgt>
                                        </p:tgtEl>
                                        <p:attrNameLst>
                                          <p:attrName>style.visibility</p:attrName>
                                        </p:attrNameLst>
                                      </p:cBhvr>
                                      <p:to>
                                        <p:strVal val="visible"/>
                                      </p:to>
                                    </p:set>
                                    <p:animEffect transition="in" filter="wipe(up)">
                                      <p:cBhvr>
                                        <p:cTn id="22" dur="500"/>
                                        <p:tgtEl>
                                          <p:spTgt spid="22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rot="10800000" flipV="1">
            <a:off x="886265" y="315359"/>
            <a:ext cx="8229600" cy="655312"/>
          </a:xfrm>
        </p:spPr>
        <p:txBody>
          <a:bodyPr/>
          <a:lstStyle/>
          <a:p>
            <a:pPr algn="ctr">
              <a:defRPr/>
            </a:pPr>
            <a:r>
              <a:rPr lang="it-IT" sz="2800" b="1" cap="all" dirty="0" smtClean="0">
                <a:solidFill>
                  <a:srgbClr val="FFC000"/>
                </a:solidFill>
              </a:rPr>
              <a:t>PREANALYTICAL/ANALYTICAL PHASES </a:t>
            </a:r>
            <a:endParaRPr lang="it-IT" sz="2800" dirty="0">
              <a:solidFill>
                <a:srgbClr val="FFC000"/>
              </a:solidFill>
            </a:endParaRPr>
          </a:p>
        </p:txBody>
      </p:sp>
      <p:sp>
        <p:nvSpPr>
          <p:cNvPr id="23555" name="Segnaposto contenuto 2"/>
          <p:cNvSpPr>
            <a:spLocks noGrp="1"/>
          </p:cNvSpPr>
          <p:nvPr>
            <p:ph idx="1"/>
          </p:nvPr>
        </p:nvSpPr>
        <p:spPr>
          <a:xfrm>
            <a:off x="351692" y="1055076"/>
            <a:ext cx="9186203" cy="5134709"/>
          </a:xfrm>
        </p:spPr>
        <p:txBody>
          <a:bodyPr/>
          <a:lstStyle/>
          <a:p>
            <a:pPr marL="0" indent="0" algn="just">
              <a:buFontTx/>
              <a:buNone/>
              <a:defRPr/>
            </a:pPr>
            <a:r>
              <a:rPr lang="en-US" altLang="it-IT" sz="1600" dirty="0" smtClean="0"/>
              <a:t>Fixed Formalin Paraffin Embedded tissues are suitable for staining and allows morphologic evaluation of site of the predictive biomarker expression.</a:t>
            </a:r>
          </a:p>
          <a:p>
            <a:pPr marL="0" indent="0" algn="just">
              <a:buFontTx/>
              <a:buNone/>
              <a:defRPr/>
            </a:pPr>
            <a:r>
              <a:rPr lang="en-US" altLang="it-IT" sz="1600" dirty="0" smtClean="0"/>
              <a:t>However, immunohistochemistry is sensitive to pre-analytical parameters (e.g. cold ischemia, type and duration of fixation, handing and processing, treatment of sections, antigen-</a:t>
            </a:r>
            <a:r>
              <a:rPr lang="en-US" altLang="it-IT" sz="1600" dirty="0" err="1" smtClean="0"/>
              <a:t>retrival</a:t>
            </a:r>
            <a:r>
              <a:rPr lang="en-US" altLang="it-IT" sz="1600" dirty="0" smtClean="0"/>
              <a:t> steps) that may influence the reproducibility and reliability of the results.</a:t>
            </a:r>
          </a:p>
          <a:p>
            <a:pPr algn="just">
              <a:defRPr/>
            </a:pPr>
            <a:endParaRPr lang="en-US" altLang="it-IT" sz="1600" dirty="0" smtClean="0"/>
          </a:p>
          <a:p>
            <a:pPr marL="0" indent="0" algn="ctr">
              <a:buFontTx/>
              <a:buNone/>
              <a:defRPr/>
            </a:pPr>
            <a:r>
              <a:rPr lang="en-US" altLang="it-IT" sz="2400" b="1" cap="all" dirty="0" smtClean="0">
                <a:solidFill>
                  <a:srgbClr val="FF0000"/>
                </a:solidFill>
              </a:rPr>
              <a:t>Recommendations</a:t>
            </a:r>
          </a:p>
          <a:p>
            <a:pPr marL="0" indent="0" algn="ctr">
              <a:buFontTx/>
              <a:buNone/>
              <a:defRPr/>
            </a:pPr>
            <a:endParaRPr lang="en-US" altLang="it-IT" sz="1600" cap="all" dirty="0" smtClean="0"/>
          </a:p>
          <a:p>
            <a:pPr marL="457200" indent="-400050" algn="just">
              <a:buFont typeface="+mj-lt"/>
              <a:buAutoNum type="romanLcPeriod"/>
              <a:defRPr/>
            </a:pPr>
            <a:r>
              <a:rPr lang="en-US" altLang="it-IT" sz="1600" dirty="0" smtClean="0"/>
              <a:t>The recommended fixation time should be 24-48 hours in 10% neutral buffered formalin. </a:t>
            </a:r>
          </a:p>
          <a:p>
            <a:pPr marL="457200" indent="-400050" algn="just">
              <a:buFont typeface="+mj-lt"/>
              <a:buAutoNum type="romanLcPeriod"/>
              <a:defRPr/>
            </a:pPr>
            <a:r>
              <a:rPr lang="en-US" altLang="it-IT" sz="1600" dirty="0" smtClean="0"/>
              <a:t>The paraffin temperature should not exceed 60°C.</a:t>
            </a:r>
          </a:p>
          <a:p>
            <a:pPr marL="457200" indent="-400050" algn="just">
              <a:buFont typeface="+mj-lt"/>
              <a:buAutoNum type="romanLcPeriod"/>
              <a:defRPr/>
            </a:pPr>
            <a:r>
              <a:rPr lang="en-US" altLang="it-IT" sz="1600" dirty="0" smtClean="0"/>
              <a:t>Paraffin sections should be cut at 4-5 microns. </a:t>
            </a:r>
          </a:p>
          <a:p>
            <a:pPr marL="457200" indent="-400050" algn="just">
              <a:buFont typeface="+mj-lt"/>
              <a:buAutoNum type="romanLcPeriod"/>
              <a:defRPr/>
            </a:pPr>
            <a:r>
              <a:rPr lang="en-US" altLang="it-IT" sz="1600" dirty="0" smtClean="0"/>
              <a:t>Negative and positive control slides should be included in each staining run. </a:t>
            </a:r>
          </a:p>
          <a:p>
            <a:pPr marL="457200" indent="-400050" algn="just">
              <a:buFont typeface="+mj-lt"/>
              <a:buAutoNum type="romanLcPeriod"/>
              <a:defRPr/>
            </a:pPr>
            <a:r>
              <a:rPr lang="en-US" altLang="it-IT" sz="1600" dirty="0" smtClean="0"/>
              <a:t>Slide evaluation should be performed by a pathologist using a light microscope.</a:t>
            </a:r>
          </a:p>
          <a:p>
            <a:pPr marL="457200" indent="-400050" algn="just">
              <a:buFont typeface="+mj-lt"/>
              <a:buAutoNum type="romanLcPeriod"/>
              <a:defRPr/>
            </a:pPr>
            <a:r>
              <a:rPr lang="en-US" altLang="it-IT" sz="1600" dirty="0" smtClean="0"/>
              <a:t>The scoring may be achieved using 10-20x objectives and confirmed at 40x if needed.</a:t>
            </a:r>
          </a:p>
          <a:p>
            <a:pPr marL="457200" indent="-400050" algn="just">
              <a:buFont typeface="+mj-lt"/>
              <a:buAutoNum type="romanLcPeriod"/>
              <a:defRPr/>
            </a:pPr>
            <a:r>
              <a:rPr lang="en-US" altLang="it-IT" sz="1600" dirty="0" smtClean="0"/>
              <a:t>The staining need to be repeated if positive control fails to stain, negative control shows any grade of staining, or if staining background, limiting scoring interpretation, is present is the patient’s slide. Pathologists must distinguish what constitutes true staining or artifact for each particular assay.</a:t>
            </a:r>
            <a:endParaRPr lang="it-IT" altLang="it-IT" sz="1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3555">
                                            <p:txEl>
                                              <p:pRg st="3" end="3"/>
                                            </p:txEl>
                                          </p:spTgt>
                                        </p:tgtEl>
                                        <p:attrNameLst>
                                          <p:attrName>style.visibility</p:attrName>
                                        </p:attrNameLst>
                                      </p:cBhvr>
                                      <p:to>
                                        <p:strVal val="visible"/>
                                      </p:to>
                                    </p:set>
                                    <p:animEffect transition="in" filter="wipe(up)">
                                      <p:cBhvr>
                                        <p:cTn id="7" dur="500"/>
                                        <p:tgtEl>
                                          <p:spTgt spid="23555">
                                            <p:txEl>
                                              <p:pRg st="3" end="3"/>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23555">
                                            <p:txEl>
                                              <p:pRg st="5" end="5"/>
                                            </p:txEl>
                                          </p:spTgt>
                                        </p:tgtEl>
                                        <p:attrNameLst>
                                          <p:attrName>style.visibility</p:attrName>
                                        </p:attrNameLst>
                                      </p:cBhvr>
                                      <p:to>
                                        <p:strVal val="visible"/>
                                      </p:to>
                                    </p:set>
                                    <p:animEffect transition="in" filter="wipe(up)">
                                      <p:cBhvr>
                                        <p:cTn id="10" dur="500"/>
                                        <p:tgtEl>
                                          <p:spTgt spid="23555">
                                            <p:txEl>
                                              <p:pRg st="5" end="5"/>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23555">
                                            <p:txEl>
                                              <p:pRg st="6" end="6"/>
                                            </p:txEl>
                                          </p:spTgt>
                                        </p:tgtEl>
                                        <p:attrNameLst>
                                          <p:attrName>style.visibility</p:attrName>
                                        </p:attrNameLst>
                                      </p:cBhvr>
                                      <p:to>
                                        <p:strVal val="visible"/>
                                      </p:to>
                                    </p:set>
                                    <p:animEffect transition="in" filter="wipe(up)">
                                      <p:cBhvr>
                                        <p:cTn id="13" dur="500"/>
                                        <p:tgtEl>
                                          <p:spTgt spid="23555">
                                            <p:txEl>
                                              <p:pRg st="6" end="6"/>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23555">
                                            <p:txEl>
                                              <p:pRg st="7" end="7"/>
                                            </p:txEl>
                                          </p:spTgt>
                                        </p:tgtEl>
                                        <p:attrNameLst>
                                          <p:attrName>style.visibility</p:attrName>
                                        </p:attrNameLst>
                                      </p:cBhvr>
                                      <p:to>
                                        <p:strVal val="visible"/>
                                      </p:to>
                                    </p:set>
                                    <p:animEffect transition="in" filter="wipe(up)">
                                      <p:cBhvr>
                                        <p:cTn id="16" dur="500"/>
                                        <p:tgtEl>
                                          <p:spTgt spid="23555">
                                            <p:txEl>
                                              <p:pRg st="7" end="7"/>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23555">
                                            <p:txEl>
                                              <p:pRg st="8" end="8"/>
                                            </p:txEl>
                                          </p:spTgt>
                                        </p:tgtEl>
                                        <p:attrNameLst>
                                          <p:attrName>style.visibility</p:attrName>
                                        </p:attrNameLst>
                                      </p:cBhvr>
                                      <p:to>
                                        <p:strVal val="visible"/>
                                      </p:to>
                                    </p:set>
                                    <p:animEffect transition="in" filter="wipe(up)">
                                      <p:cBhvr>
                                        <p:cTn id="19" dur="500"/>
                                        <p:tgtEl>
                                          <p:spTgt spid="23555">
                                            <p:txEl>
                                              <p:pRg st="8" end="8"/>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23555">
                                            <p:txEl>
                                              <p:pRg st="9" end="9"/>
                                            </p:txEl>
                                          </p:spTgt>
                                        </p:tgtEl>
                                        <p:attrNameLst>
                                          <p:attrName>style.visibility</p:attrName>
                                        </p:attrNameLst>
                                      </p:cBhvr>
                                      <p:to>
                                        <p:strVal val="visible"/>
                                      </p:to>
                                    </p:set>
                                    <p:animEffect transition="in" filter="wipe(up)">
                                      <p:cBhvr>
                                        <p:cTn id="22" dur="500"/>
                                        <p:tgtEl>
                                          <p:spTgt spid="23555">
                                            <p:txEl>
                                              <p:pRg st="9" end="9"/>
                                            </p:txEl>
                                          </p:spTgt>
                                        </p:tgtEl>
                                      </p:cBhvr>
                                    </p:animEffect>
                                  </p:childTnLst>
                                </p:cTn>
                              </p:par>
                              <p:par>
                                <p:cTn id="23" presetID="22" presetClass="entr" presetSubtype="1" fill="hold" nodeType="withEffect">
                                  <p:stCondLst>
                                    <p:cond delay="0"/>
                                  </p:stCondLst>
                                  <p:childTnLst>
                                    <p:set>
                                      <p:cBhvr>
                                        <p:cTn id="24" dur="1" fill="hold">
                                          <p:stCondLst>
                                            <p:cond delay="0"/>
                                          </p:stCondLst>
                                        </p:cTn>
                                        <p:tgtEl>
                                          <p:spTgt spid="23555">
                                            <p:txEl>
                                              <p:pRg st="10" end="10"/>
                                            </p:txEl>
                                          </p:spTgt>
                                        </p:tgtEl>
                                        <p:attrNameLst>
                                          <p:attrName>style.visibility</p:attrName>
                                        </p:attrNameLst>
                                      </p:cBhvr>
                                      <p:to>
                                        <p:strVal val="visible"/>
                                      </p:to>
                                    </p:set>
                                    <p:animEffect transition="in" filter="wipe(up)">
                                      <p:cBhvr>
                                        <p:cTn id="25" dur="500"/>
                                        <p:tgtEl>
                                          <p:spTgt spid="23555">
                                            <p:txEl>
                                              <p:pRg st="10" end="10"/>
                                            </p:txEl>
                                          </p:spTgt>
                                        </p:tgtEl>
                                      </p:cBhvr>
                                    </p:animEffect>
                                  </p:childTnLst>
                                </p:cTn>
                              </p:par>
                              <p:par>
                                <p:cTn id="26" presetID="22" presetClass="entr" presetSubtype="1" fill="hold" nodeType="withEffect">
                                  <p:stCondLst>
                                    <p:cond delay="0"/>
                                  </p:stCondLst>
                                  <p:childTnLst>
                                    <p:set>
                                      <p:cBhvr>
                                        <p:cTn id="27" dur="1" fill="hold">
                                          <p:stCondLst>
                                            <p:cond delay="0"/>
                                          </p:stCondLst>
                                        </p:cTn>
                                        <p:tgtEl>
                                          <p:spTgt spid="23555">
                                            <p:txEl>
                                              <p:pRg st="11" end="11"/>
                                            </p:txEl>
                                          </p:spTgt>
                                        </p:tgtEl>
                                        <p:attrNameLst>
                                          <p:attrName>style.visibility</p:attrName>
                                        </p:attrNameLst>
                                      </p:cBhvr>
                                      <p:to>
                                        <p:strVal val="visible"/>
                                      </p:to>
                                    </p:set>
                                    <p:animEffect transition="in" filter="wipe(up)">
                                      <p:cBhvr>
                                        <p:cTn id="28" dur="500"/>
                                        <p:tgtEl>
                                          <p:spTgt spid="2355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1009405" y="436098"/>
            <a:ext cx="7875588" cy="315913"/>
          </a:xfrm>
        </p:spPr>
        <p:txBody>
          <a:bodyPr/>
          <a:lstStyle/>
          <a:p>
            <a:pPr algn="ctr">
              <a:defRPr/>
            </a:pPr>
            <a:r>
              <a:rPr lang="it-IT" altLang="it-IT" sz="2800" b="1" cap="all" dirty="0" smtClean="0">
                <a:solidFill>
                  <a:srgbClr val="FFC000"/>
                </a:solidFill>
              </a:rPr>
              <a:t>TUMOR </a:t>
            </a:r>
            <a:r>
              <a:rPr lang="it-IT" altLang="it-IT" sz="2800" b="1" cap="all" dirty="0" err="1">
                <a:solidFill>
                  <a:srgbClr val="FFC000"/>
                </a:solidFill>
              </a:rPr>
              <a:t>heterogeneity</a:t>
            </a:r>
            <a:endParaRPr lang="it-IT" altLang="it-IT" sz="2800" b="1" cap="all" dirty="0" smtClean="0">
              <a:solidFill>
                <a:srgbClr val="FFC000"/>
              </a:solidFill>
            </a:endParaRPr>
          </a:p>
        </p:txBody>
      </p:sp>
      <p:sp>
        <p:nvSpPr>
          <p:cNvPr id="24579" name="Segnaposto contenuto 2"/>
          <p:cNvSpPr>
            <a:spLocks noGrp="1"/>
          </p:cNvSpPr>
          <p:nvPr>
            <p:ph idx="1"/>
          </p:nvPr>
        </p:nvSpPr>
        <p:spPr>
          <a:xfrm>
            <a:off x="534570" y="1012874"/>
            <a:ext cx="9045527" cy="5247249"/>
          </a:xfrm>
        </p:spPr>
        <p:txBody>
          <a:bodyPr/>
          <a:lstStyle/>
          <a:p>
            <a:pPr marL="0" indent="0" algn="just">
              <a:buFontTx/>
              <a:buNone/>
              <a:defRPr/>
            </a:pPr>
            <a:r>
              <a:rPr lang="en-US" altLang="it-IT" sz="1800" dirty="0" smtClean="0"/>
              <a:t>In some lymphoma subtypes, the identification of PD-L1 positive tumor cells may be challenging due to the abundant reactive/inflammatory cells (e.g. peripheral T-cell Lymphoma and classic Hodgkin Lymphoma).</a:t>
            </a:r>
          </a:p>
          <a:p>
            <a:pPr marL="0" indent="0" algn="just">
              <a:buFontTx/>
              <a:buNone/>
              <a:defRPr/>
            </a:pPr>
            <a:r>
              <a:rPr lang="en-US" altLang="it-IT" sz="1800" dirty="0" smtClean="0"/>
              <a:t>Several of the clinical studies report a dose-response relationship between PD-L1 expression and drug efficacy. </a:t>
            </a:r>
          </a:p>
          <a:p>
            <a:pPr marL="0" indent="0" algn="just">
              <a:buFontTx/>
              <a:buNone/>
              <a:defRPr/>
            </a:pPr>
            <a:r>
              <a:rPr lang="en-US" altLang="it-IT" sz="1800" dirty="0" smtClean="0"/>
              <a:t>However, PD-L1 expression is:</a:t>
            </a:r>
          </a:p>
          <a:p>
            <a:pPr lvl="1" algn="just">
              <a:buFont typeface="Arial" panose="020B0604020202020204" pitchFamily="34" charset="0"/>
              <a:buChar char="•"/>
              <a:defRPr/>
            </a:pPr>
            <a:r>
              <a:rPr lang="en-US" altLang="it-IT" sz="1800" dirty="0" smtClean="0"/>
              <a:t>dynamic because it is a </a:t>
            </a:r>
            <a:r>
              <a:rPr lang="en-US" altLang="it-IT" sz="1800" dirty="0" err="1" smtClean="0"/>
              <a:t>patho</a:t>
            </a:r>
            <a:r>
              <a:rPr lang="en-US" altLang="it-IT" sz="1800" dirty="0" smtClean="0"/>
              <a:t>-physiologically inducible factor;</a:t>
            </a:r>
          </a:p>
          <a:p>
            <a:pPr lvl="1" algn="just">
              <a:buFont typeface="Arial" panose="020B0604020202020204" pitchFamily="34" charset="0"/>
              <a:buChar char="•"/>
              <a:defRPr/>
            </a:pPr>
            <a:r>
              <a:rPr lang="en-US" altLang="it-IT" sz="1800" dirty="0" smtClean="0"/>
              <a:t>a biological continuum from absent through low to intermediate to high levels of expression;</a:t>
            </a:r>
          </a:p>
          <a:p>
            <a:pPr lvl="1" algn="just">
              <a:buFont typeface="Arial" panose="020B0604020202020204" pitchFamily="34" charset="0"/>
              <a:buChar char="•"/>
              <a:defRPr/>
            </a:pPr>
            <a:r>
              <a:rPr lang="en-US" altLang="it-IT" sz="1800" dirty="0" smtClean="0"/>
              <a:t>heterogeneous among tumor cells, especially challenging if only biopsies are evaluated. </a:t>
            </a:r>
          </a:p>
          <a:p>
            <a:pPr marL="0" indent="0" algn="just">
              <a:buFontTx/>
              <a:buNone/>
              <a:defRPr/>
            </a:pPr>
            <a:r>
              <a:rPr lang="en-US" altLang="it-IT" sz="1800" dirty="0" smtClean="0"/>
              <a:t>Nevertheless, even if identifying a cutoff point for expression above which the tumor is deemed positive, and below as negative, is an artificial creation</a:t>
            </a:r>
            <a:r>
              <a:rPr lang="en-US" altLang="it-IT" sz="1800" dirty="0" smtClean="0">
                <a:solidFill>
                  <a:srgbClr val="FFC000"/>
                </a:solidFill>
              </a:rPr>
              <a:t>, immunohistochemistry has been considered the most efficient method </a:t>
            </a:r>
            <a:r>
              <a:rPr lang="en-US" altLang="it-IT" sz="1800" dirty="0" smtClean="0"/>
              <a:t>for patient selection. </a:t>
            </a:r>
          </a:p>
          <a:p>
            <a:pPr marL="0" indent="0" algn="just">
              <a:buFontTx/>
              <a:buNone/>
              <a:defRPr/>
            </a:pPr>
            <a:r>
              <a:rPr lang="en-US" altLang="it-IT" sz="1800" dirty="0" smtClean="0"/>
              <a:t>Despite the fact that the cancer’s immune escape mechanisms are complex, as is the immune response itself, so far there are no other proven biomarkers with sufficient data available for clinical relevance. </a:t>
            </a:r>
          </a:p>
          <a:p>
            <a:pPr algn="just">
              <a:defRPr/>
            </a:pPr>
            <a:endParaRPr lang="en-US" altLang="it-IT" sz="1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Effect transition="in" filter="wipe(up)">
                                      <p:cBhvr>
                                        <p:cTn id="7" dur="500"/>
                                        <p:tgtEl>
                                          <p:spTgt spid="245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4579">
                                            <p:txEl>
                                              <p:pRg st="2" end="2"/>
                                            </p:txEl>
                                          </p:spTgt>
                                        </p:tgtEl>
                                        <p:attrNameLst>
                                          <p:attrName>style.visibility</p:attrName>
                                        </p:attrNameLst>
                                      </p:cBhvr>
                                      <p:to>
                                        <p:strVal val="visible"/>
                                      </p:to>
                                    </p:set>
                                    <p:animEffect transition="in" filter="wipe(up)">
                                      <p:cBhvr>
                                        <p:cTn id="12" dur="500"/>
                                        <p:tgtEl>
                                          <p:spTgt spid="24579">
                                            <p:txEl>
                                              <p:pRg st="2" end="2"/>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24579">
                                            <p:txEl>
                                              <p:pRg st="3" end="3"/>
                                            </p:txEl>
                                          </p:spTgt>
                                        </p:tgtEl>
                                        <p:attrNameLst>
                                          <p:attrName>style.visibility</p:attrName>
                                        </p:attrNameLst>
                                      </p:cBhvr>
                                      <p:to>
                                        <p:strVal val="visible"/>
                                      </p:to>
                                    </p:set>
                                    <p:animEffect transition="in" filter="wipe(up)">
                                      <p:cBhvr>
                                        <p:cTn id="15" dur="500"/>
                                        <p:tgtEl>
                                          <p:spTgt spid="24579">
                                            <p:txEl>
                                              <p:pRg st="3" end="3"/>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24579">
                                            <p:txEl>
                                              <p:pRg st="4" end="4"/>
                                            </p:txEl>
                                          </p:spTgt>
                                        </p:tgtEl>
                                        <p:attrNameLst>
                                          <p:attrName>style.visibility</p:attrName>
                                        </p:attrNameLst>
                                      </p:cBhvr>
                                      <p:to>
                                        <p:strVal val="visible"/>
                                      </p:to>
                                    </p:set>
                                    <p:animEffect transition="in" filter="wipe(up)">
                                      <p:cBhvr>
                                        <p:cTn id="18" dur="500"/>
                                        <p:tgtEl>
                                          <p:spTgt spid="24579">
                                            <p:txEl>
                                              <p:pRg st="4" end="4"/>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24579">
                                            <p:txEl>
                                              <p:pRg st="5" end="5"/>
                                            </p:txEl>
                                          </p:spTgt>
                                        </p:tgtEl>
                                        <p:attrNameLst>
                                          <p:attrName>style.visibility</p:attrName>
                                        </p:attrNameLst>
                                      </p:cBhvr>
                                      <p:to>
                                        <p:strVal val="visible"/>
                                      </p:to>
                                    </p:set>
                                    <p:animEffect transition="in" filter="wipe(up)">
                                      <p:cBhvr>
                                        <p:cTn id="21" dur="500"/>
                                        <p:tgtEl>
                                          <p:spTgt spid="24579">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4579">
                                            <p:txEl>
                                              <p:pRg st="6" end="6"/>
                                            </p:txEl>
                                          </p:spTgt>
                                        </p:tgtEl>
                                        <p:attrNameLst>
                                          <p:attrName>style.visibility</p:attrName>
                                        </p:attrNameLst>
                                      </p:cBhvr>
                                      <p:to>
                                        <p:strVal val="visible"/>
                                      </p:to>
                                    </p:set>
                                    <p:animEffect transition="in" filter="wipe(up)">
                                      <p:cBhvr>
                                        <p:cTn id="26" dur="500"/>
                                        <p:tgtEl>
                                          <p:spTgt spid="2457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4579">
                                            <p:txEl>
                                              <p:pRg st="7" end="7"/>
                                            </p:txEl>
                                          </p:spTgt>
                                        </p:tgtEl>
                                        <p:attrNameLst>
                                          <p:attrName>style.visibility</p:attrName>
                                        </p:attrNameLst>
                                      </p:cBhvr>
                                      <p:to>
                                        <p:strVal val="visible"/>
                                      </p:to>
                                    </p:set>
                                    <p:animEffect transition="in" filter="wipe(up)">
                                      <p:cBhvr>
                                        <p:cTn id="31" dur="500"/>
                                        <p:tgtEl>
                                          <p:spTgt spid="2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a:xfrm>
            <a:off x="1037541" y="548640"/>
            <a:ext cx="7875588" cy="315913"/>
          </a:xfrm>
        </p:spPr>
        <p:txBody>
          <a:bodyPr/>
          <a:lstStyle/>
          <a:p>
            <a:pPr algn="ctr">
              <a:defRPr/>
            </a:pPr>
            <a:r>
              <a:rPr lang="it-IT" altLang="it-IT" sz="2800" b="1" cap="all" dirty="0" smtClean="0">
                <a:solidFill>
                  <a:srgbClr val="FFC000"/>
                </a:solidFill>
              </a:rPr>
              <a:t>INFILTRATING IMMUNE CELLS</a:t>
            </a:r>
          </a:p>
        </p:txBody>
      </p:sp>
      <p:sp>
        <p:nvSpPr>
          <p:cNvPr id="25603" name="Segnaposto contenuto 2"/>
          <p:cNvSpPr>
            <a:spLocks noGrp="1"/>
          </p:cNvSpPr>
          <p:nvPr>
            <p:ph idx="1"/>
          </p:nvPr>
        </p:nvSpPr>
        <p:spPr>
          <a:xfrm>
            <a:off x="470121" y="1250657"/>
            <a:ext cx="8989968" cy="4405076"/>
          </a:xfrm>
        </p:spPr>
        <p:txBody>
          <a:bodyPr/>
          <a:lstStyle/>
          <a:p>
            <a:pPr marL="0" indent="0" algn="just">
              <a:buFontTx/>
              <a:buNone/>
              <a:defRPr/>
            </a:pPr>
            <a:r>
              <a:rPr lang="en-US" altLang="it-IT" sz="2400" dirty="0" smtClean="0"/>
              <a:t>Biomarker expression </a:t>
            </a:r>
            <a:r>
              <a:rPr lang="en-US" altLang="it-IT" sz="2400" dirty="0" smtClean="0">
                <a:solidFill>
                  <a:srgbClr val="FFC000"/>
                </a:solidFill>
              </a:rPr>
              <a:t>in lymphoid or other immune effector cells </a:t>
            </a:r>
            <a:r>
              <a:rPr lang="en-US" altLang="it-IT" sz="2400" dirty="0" smtClean="0"/>
              <a:t>is a special challenge for pathologists. In solid tumors:</a:t>
            </a:r>
          </a:p>
          <a:p>
            <a:pPr marL="0" indent="0" algn="just">
              <a:buFontTx/>
              <a:buNone/>
              <a:defRPr/>
            </a:pPr>
            <a:endParaRPr lang="en-US" altLang="it-IT" sz="2400" dirty="0" smtClean="0"/>
          </a:p>
          <a:p>
            <a:pPr algn="just">
              <a:buFont typeface="Wingdings" pitchFamily="2" charset="2"/>
              <a:buChar char="§"/>
              <a:defRPr/>
            </a:pPr>
            <a:r>
              <a:rPr lang="it-IT" altLang="it-IT" sz="2400" dirty="0" err="1" smtClean="0"/>
              <a:t>Herbst</a:t>
            </a:r>
            <a:r>
              <a:rPr lang="it-IT" altLang="it-IT" sz="2400" dirty="0" smtClean="0"/>
              <a:t> et al. </a:t>
            </a:r>
            <a:r>
              <a:rPr lang="it-IT" altLang="it-IT" sz="2400" dirty="0" err="1" smtClean="0"/>
              <a:t>showed</a:t>
            </a:r>
            <a:r>
              <a:rPr lang="it-IT" altLang="it-IT" sz="2400" dirty="0" smtClean="0"/>
              <a:t> </a:t>
            </a:r>
            <a:r>
              <a:rPr lang="it-IT" altLang="it-IT" sz="2400" dirty="0" err="1" smtClean="0"/>
              <a:t>that</a:t>
            </a:r>
            <a:r>
              <a:rPr lang="it-IT" altLang="it-IT" sz="2400" dirty="0" smtClean="0"/>
              <a:t> PD-L1 </a:t>
            </a:r>
            <a:r>
              <a:rPr lang="it-IT" altLang="it-IT" sz="2400" dirty="0" err="1" smtClean="0"/>
              <a:t>expression</a:t>
            </a:r>
            <a:r>
              <a:rPr lang="it-IT" altLang="it-IT" sz="2400" dirty="0" smtClean="0"/>
              <a:t> on </a:t>
            </a:r>
            <a:r>
              <a:rPr lang="it-IT" altLang="it-IT" sz="2400" dirty="0" err="1" smtClean="0"/>
              <a:t>tumour</a:t>
            </a:r>
            <a:r>
              <a:rPr lang="it-IT" altLang="it-IT" sz="2400" dirty="0" smtClean="0"/>
              <a:t> </a:t>
            </a:r>
            <a:r>
              <a:rPr lang="it-IT" altLang="it-IT" sz="2400" dirty="0" err="1" smtClean="0"/>
              <a:t>infiltrating</a:t>
            </a:r>
            <a:r>
              <a:rPr lang="it-IT" altLang="it-IT" sz="2400" dirty="0" smtClean="0"/>
              <a:t> immune </a:t>
            </a:r>
            <a:r>
              <a:rPr lang="it-IT" altLang="it-IT" sz="2400" dirty="0" err="1" smtClean="0"/>
              <a:t>cells</a:t>
            </a:r>
            <a:r>
              <a:rPr lang="it-IT" altLang="it-IT" sz="2400" dirty="0" smtClean="0"/>
              <a:t> </a:t>
            </a:r>
            <a:r>
              <a:rPr lang="it-IT" altLang="it-IT" sz="2400" dirty="0" err="1" smtClean="0"/>
              <a:t>predicts</a:t>
            </a:r>
            <a:r>
              <a:rPr lang="it-IT" altLang="it-IT" sz="2400" dirty="0" smtClean="0"/>
              <a:t> </a:t>
            </a:r>
            <a:r>
              <a:rPr lang="it-IT" altLang="it-IT" sz="2400" dirty="0" err="1" smtClean="0"/>
              <a:t>responses</a:t>
            </a:r>
            <a:r>
              <a:rPr lang="it-IT" altLang="it-IT" sz="2400" dirty="0" smtClean="0"/>
              <a:t> </a:t>
            </a:r>
            <a:r>
              <a:rPr lang="it-IT" altLang="it-IT" sz="2400" dirty="0" err="1" smtClean="0"/>
              <a:t>to</a:t>
            </a:r>
            <a:r>
              <a:rPr lang="it-IT" altLang="it-IT" sz="2400" dirty="0" smtClean="0"/>
              <a:t> </a:t>
            </a:r>
            <a:r>
              <a:rPr lang="it-IT" altLang="it-IT" sz="2400" dirty="0" err="1" smtClean="0"/>
              <a:t>Atezolizumab</a:t>
            </a:r>
            <a:r>
              <a:rPr lang="it-IT" altLang="it-IT" sz="2400" dirty="0" smtClean="0"/>
              <a:t> </a:t>
            </a:r>
            <a:r>
              <a:rPr lang="it-IT" altLang="it-IT" sz="2400" dirty="0" err="1" smtClean="0"/>
              <a:t>better</a:t>
            </a:r>
            <a:r>
              <a:rPr lang="it-IT" altLang="it-IT" sz="2400" dirty="0" smtClean="0"/>
              <a:t> </a:t>
            </a:r>
            <a:r>
              <a:rPr lang="it-IT" altLang="it-IT" sz="2400" dirty="0" err="1" smtClean="0"/>
              <a:t>than</a:t>
            </a:r>
            <a:r>
              <a:rPr lang="it-IT" altLang="it-IT" sz="2400" dirty="0" smtClean="0"/>
              <a:t> PD-L1 </a:t>
            </a:r>
            <a:r>
              <a:rPr lang="it-IT" altLang="it-IT" sz="2400" dirty="0" err="1" smtClean="0"/>
              <a:t>expression</a:t>
            </a:r>
            <a:r>
              <a:rPr lang="it-IT" altLang="it-IT" sz="2400" dirty="0" smtClean="0"/>
              <a:t> on </a:t>
            </a:r>
            <a:r>
              <a:rPr lang="it-IT" altLang="it-IT" sz="2400" dirty="0" err="1" smtClean="0"/>
              <a:t>tumour</a:t>
            </a:r>
            <a:r>
              <a:rPr lang="it-IT" altLang="it-IT" sz="2400" dirty="0" smtClean="0"/>
              <a:t> </a:t>
            </a:r>
            <a:r>
              <a:rPr lang="it-IT" altLang="it-IT" sz="2400" dirty="0" err="1" smtClean="0"/>
              <a:t>cells</a:t>
            </a:r>
            <a:r>
              <a:rPr lang="it-IT" altLang="it-IT" sz="2400" dirty="0" smtClean="0"/>
              <a:t>;</a:t>
            </a:r>
          </a:p>
          <a:p>
            <a:pPr algn="just">
              <a:buFont typeface="Wingdings" pitchFamily="2" charset="2"/>
              <a:buChar char="§"/>
              <a:defRPr/>
            </a:pPr>
            <a:endParaRPr lang="it-IT" altLang="it-IT" sz="2400" dirty="0" smtClean="0"/>
          </a:p>
          <a:p>
            <a:pPr algn="just">
              <a:buFont typeface="Wingdings" pitchFamily="2" charset="2"/>
              <a:buChar char="§"/>
              <a:defRPr/>
            </a:pPr>
            <a:r>
              <a:rPr lang="en-US" altLang="it-IT" sz="2400" dirty="0" err="1" smtClean="0"/>
              <a:t>Teng</a:t>
            </a:r>
            <a:r>
              <a:rPr lang="en-US" altLang="it-IT" sz="2400" dirty="0" smtClean="0"/>
              <a:t> et al. reported that combining immunohistochemical PD-L1 expression status of </a:t>
            </a:r>
            <a:r>
              <a:rPr lang="en-US" altLang="it-IT" sz="2400" dirty="0" err="1" smtClean="0"/>
              <a:t>tumour</a:t>
            </a:r>
            <a:r>
              <a:rPr lang="en-US" altLang="it-IT" sz="2400" dirty="0" smtClean="0"/>
              <a:t>-infiltrating lymphocytes and </a:t>
            </a:r>
            <a:r>
              <a:rPr lang="en-US" altLang="it-IT" sz="2400" dirty="0" err="1" smtClean="0"/>
              <a:t>tumour</a:t>
            </a:r>
            <a:r>
              <a:rPr lang="en-US" altLang="it-IT" sz="2400" dirty="0" smtClean="0"/>
              <a:t> cells might help to select patients for combination therapies.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wipe(up)">
                                      <p:cBhvr>
                                        <p:cTn id="7" dur="500"/>
                                        <p:tgtEl>
                                          <p:spTgt spid="2560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5603">
                                            <p:txEl>
                                              <p:pRg st="4" end="4"/>
                                            </p:txEl>
                                          </p:spTgt>
                                        </p:tgtEl>
                                        <p:attrNameLst>
                                          <p:attrName>style.visibility</p:attrName>
                                        </p:attrNameLst>
                                      </p:cBhvr>
                                      <p:to>
                                        <p:strVal val="visible"/>
                                      </p:to>
                                    </p:set>
                                    <p:animEffect transition="in" filter="wipe(up)">
                                      <p:cBhvr>
                                        <p:cTn id="12" dur="5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82796" y="576775"/>
            <a:ext cx="7875588" cy="315913"/>
          </a:xfrm>
        </p:spPr>
        <p:txBody>
          <a:bodyPr/>
          <a:lstStyle/>
          <a:p>
            <a:pPr algn="ctr">
              <a:defRPr/>
            </a:pPr>
            <a:r>
              <a:rPr lang="it-IT" altLang="it-IT" sz="2800" b="1" cap="all" dirty="0" smtClean="0">
                <a:solidFill>
                  <a:srgbClr val="FFC000"/>
                </a:solidFill>
              </a:rPr>
              <a:t>CYTOLOGICAL SAMPLES</a:t>
            </a:r>
            <a:endParaRPr lang="it-IT" sz="2800" dirty="0">
              <a:solidFill>
                <a:srgbClr val="FFC000"/>
              </a:solidFill>
            </a:endParaRPr>
          </a:p>
        </p:txBody>
      </p:sp>
      <p:sp>
        <p:nvSpPr>
          <p:cNvPr id="25603" name="Segnaposto contenuto 2"/>
          <p:cNvSpPr>
            <a:spLocks noGrp="1"/>
          </p:cNvSpPr>
          <p:nvPr>
            <p:ph idx="1"/>
          </p:nvPr>
        </p:nvSpPr>
        <p:spPr>
          <a:xfrm>
            <a:off x="495300" y="1257300"/>
            <a:ext cx="8882063" cy="4097338"/>
          </a:xfrm>
        </p:spPr>
        <p:txBody>
          <a:bodyPr/>
          <a:lstStyle/>
          <a:p>
            <a:pPr marL="0" indent="0" algn="just">
              <a:buFontTx/>
              <a:buNone/>
              <a:defRPr/>
            </a:pPr>
            <a:r>
              <a:rPr lang="en-US" altLang="it-IT" sz="2400" dirty="0" smtClean="0"/>
              <a:t>Biomarker tests proven in trials are rarely validated for </a:t>
            </a:r>
            <a:r>
              <a:rPr lang="en-US" altLang="it-IT" sz="2400" dirty="0" smtClean="0">
                <a:solidFill>
                  <a:srgbClr val="FFC000"/>
                </a:solidFill>
              </a:rPr>
              <a:t>cytological samples</a:t>
            </a:r>
            <a:r>
              <a:rPr lang="en-US" altLang="it-IT" sz="2400" dirty="0" smtClean="0"/>
              <a:t>.</a:t>
            </a:r>
          </a:p>
          <a:p>
            <a:pPr marL="0" indent="0" algn="just">
              <a:buFontTx/>
              <a:buNone/>
              <a:defRPr/>
            </a:pPr>
            <a:endParaRPr lang="en-US" altLang="it-IT" sz="2400" dirty="0" smtClean="0"/>
          </a:p>
          <a:p>
            <a:pPr marL="0" indent="0" algn="just">
              <a:buFontTx/>
              <a:buNone/>
              <a:defRPr/>
            </a:pPr>
            <a:r>
              <a:rPr lang="en-US" altLang="it-IT" sz="2400" dirty="0" smtClean="0"/>
              <a:t>Cytological samples by Fine Needle Aspiration (FNA) are rarely employed in </a:t>
            </a:r>
            <a:r>
              <a:rPr lang="en-US" altLang="it-IT" sz="2400" dirty="0" err="1" smtClean="0"/>
              <a:t>lymphoproliferative</a:t>
            </a:r>
            <a:r>
              <a:rPr lang="en-US" altLang="it-IT" sz="2400" dirty="0" smtClean="0"/>
              <a:t> disease, but they may be the only available specimen in effusion lymphomas.</a:t>
            </a:r>
          </a:p>
          <a:p>
            <a:pPr marL="0" indent="0" algn="just">
              <a:buFontTx/>
              <a:buNone/>
              <a:defRPr/>
            </a:pPr>
            <a:endParaRPr lang="en-US" altLang="it-IT" sz="2400" dirty="0" smtClean="0"/>
          </a:p>
          <a:p>
            <a:pPr marL="0" indent="0" algn="just">
              <a:buFontTx/>
              <a:buNone/>
              <a:defRPr/>
            </a:pPr>
            <a:r>
              <a:rPr lang="en-US" altLang="it-IT" sz="2400" dirty="0" smtClean="0"/>
              <a:t>As for other pathological evaluations, immunohistochemistry on cytological samples require a </a:t>
            </a:r>
            <a:r>
              <a:rPr lang="en-US" altLang="it-IT" sz="2400" dirty="0" smtClean="0">
                <a:solidFill>
                  <a:srgbClr val="FFC000"/>
                </a:solidFill>
              </a:rPr>
              <a:t>cell block </a:t>
            </a:r>
            <a:r>
              <a:rPr lang="en-US" altLang="it-IT" sz="2400" dirty="0" smtClean="0"/>
              <a:t>preparation to obtain consistent and reliable results.</a:t>
            </a:r>
          </a:p>
          <a:p>
            <a:pPr>
              <a:defRPr/>
            </a:pPr>
            <a:endParaRPr lang="it-IT" altLang="it-IT"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5603">
                                            <p:txEl>
                                              <p:pRg st="4" end="4"/>
                                            </p:txEl>
                                          </p:spTgt>
                                        </p:tgtEl>
                                        <p:attrNameLst>
                                          <p:attrName>style.visibility</p:attrName>
                                        </p:attrNameLst>
                                      </p:cBhvr>
                                      <p:to>
                                        <p:strVal val="visible"/>
                                      </p:to>
                                    </p:set>
                                    <p:animEffect transition="in" filter="wipe(up)">
                                      <p:cBhvr>
                                        <p:cTn id="7" dur="5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olo 1"/>
          <p:cNvSpPr>
            <a:spLocks noGrp="1"/>
          </p:cNvSpPr>
          <p:nvPr>
            <p:ph type="title"/>
          </p:nvPr>
        </p:nvSpPr>
        <p:spPr>
          <a:xfrm>
            <a:off x="618979" y="576775"/>
            <a:ext cx="8567224" cy="520505"/>
          </a:xfrm>
        </p:spPr>
        <p:txBody>
          <a:bodyPr/>
          <a:lstStyle/>
          <a:p>
            <a:pPr algn="ctr"/>
            <a:r>
              <a:rPr lang="it-IT" altLang="it-IT" sz="2800" b="1" dirty="0" smtClean="0">
                <a:solidFill>
                  <a:srgbClr val="FFC000"/>
                </a:solidFill>
              </a:rPr>
              <a:t>RNA PD-L1</a:t>
            </a:r>
            <a:r>
              <a:rPr lang="it-IT" altLang="it-IT" sz="1600" b="1" dirty="0" smtClean="0">
                <a:solidFill>
                  <a:srgbClr val="FFC000"/>
                </a:solidFill>
              </a:rPr>
              <a:t/>
            </a:r>
            <a:br>
              <a:rPr lang="it-IT" altLang="it-IT" sz="1600" b="1" dirty="0" smtClean="0">
                <a:solidFill>
                  <a:srgbClr val="FFC000"/>
                </a:solidFill>
              </a:rPr>
            </a:br>
            <a:endParaRPr lang="it-IT" altLang="it-IT" sz="1600" b="1" dirty="0" smtClean="0">
              <a:solidFill>
                <a:srgbClr val="FFC000"/>
              </a:solidFill>
            </a:endParaRPr>
          </a:p>
        </p:txBody>
      </p:sp>
      <p:sp>
        <p:nvSpPr>
          <p:cNvPr id="3" name="Segnaposto contenuto 2"/>
          <p:cNvSpPr>
            <a:spLocks noGrp="1"/>
          </p:cNvSpPr>
          <p:nvPr>
            <p:ph idx="1"/>
          </p:nvPr>
        </p:nvSpPr>
        <p:spPr>
          <a:xfrm>
            <a:off x="529921" y="996704"/>
            <a:ext cx="8839201" cy="3104444"/>
          </a:xfrm>
        </p:spPr>
        <p:txBody>
          <a:bodyPr/>
          <a:lstStyle/>
          <a:p>
            <a:pPr marL="0" indent="0">
              <a:buFontTx/>
              <a:buNone/>
              <a:defRPr/>
            </a:pPr>
            <a:r>
              <a:rPr lang="en-US" sz="2000" dirty="0" smtClean="0"/>
              <a:t>Immune gene </a:t>
            </a:r>
            <a:r>
              <a:rPr lang="en-US" sz="2000" dirty="0" smtClean="0">
                <a:solidFill>
                  <a:srgbClr val="FFC000"/>
                </a:solidFill>
              </a:rPr>
              <a:t>messenger RNA expression</a:t>
            </a:r>
            <a:r>
              <a:rPr lang="en-US" sz="2000" dirty="0" smtClean="0"/>
              <a:t> signatures of PD-L1 may provide interesting data in cytological samples as well as in histological specimens. </a:t>
            </a:r>
          </a:p>
          <a:p>
            <a:pPr>
              <a:defRPr/>
            </a:pPr>
            <a:endParaRPr lang="en-US" sz="1400" dirty="0"/>
          </a:p>
          <a:p>
            <a:pPr marL="0" indent="0">
              <a:buFontTx/>
              <a:buNone/>
              <a:defRPr/>
            </a:pPr>
            <a:r>
              <a:rPr lang="en-US" sz="1800" dirty="0" smtClean="0"/>
              <a:t>RNA In Situ Hybridization enable:</a:t>
            </a:r>
            <a:endParaRPr lang="en-US" sz="1800" dirty="0"/>
          </a:p>
          <a:p>
            <a:pPr lvl="1">
              <a:defRPr/>
            </a:pPr>
            <a:r>
              <a:rPr lang="en-US" sz="1800" dirty="0" smtClean="0"/>
              <a:t>detection of a specific RNA locus at single molecule detection sensitivity;</a:t>
            </a:r>
          </a:p>
          <a:p>
            <a:pPr lvl="1">
              <a:defRPr/>
            </a:pPr>
            <a:r>
              <a:rPr lang="en-US" sz="1800" dirty="0" smtClean="0"/>
              <a:t>sensitive and specific detection of any </a:t>
            </a:r>
            <a:r>
              <a:rPr lang="en-US" sz="1800" dirty="0" err="1" smtClean="0"/>
              <a:t>exon</a:t>
            </a:r>
            <a:r>
              <a:rPr lang="en-US" sz="1800" dirty="0" smtClean="0"/>
              <a:t> junction;</a:t>
            </a:r>
          </a:p>
          <a:p>
            <a:pPr lvl="1">
              <a:defRPr/>
            </a:pPr>
            <a:r>
              <a:rPr lang="en-US" sz="1800" dirty="0"/>
              <a:t>d</a:t>
            </a:r>
            <a:r>
              <a:rPr lang="en-US" sz="1800" dirty="0" smtClean="0"/>
              <a:t>etection of difficult targets like degraded RNA, transiently expressed RNA, and RNA in bone samples;</a:t>
            </a:r>
          </a:p>
          <a:p>
            <a:pPr lvl="1">
              <a:defRPr/>
            </a:pPr>
            <a:r>
              <a:rPr lang="en-US" sz="1800" dirty="0" smtClean="0"/>
              <a:t>analysis of broad sample types, including Formalin Fixed Paraffin Embedded tissues (including TMAs) and fresh frozen tissues.</a:t>
            </a:r>
          </a:p>
          <a:p>
            <a:pPr>
              <a:defRPr/>
            </a:pPr>
            <a:endParaRPr lang="en-US" dirty="0" smtClean="0"/>
          </a:p>
          <a:p>
            <a:pPr>
              <a:defRPr/>
            </a:pPr>
            <a:endParaRPr lang="it-IT" dirty="0"/>
          </a:p>
        </p:txBody>
      </p:sp>
      <p:pic>
        <p:nvPicPr>
          <p:cNvPr id="28676" name="Immagine 3"/>
          <p:cNvPicPr>
            <a:picLocks noChangeAspect="1"/>
          </p:cNvPicPr>
          <p:nvPr/>
        </p:nvPicPr>
        <p:blipFill>
          <a:blip r:embed="rId2"/>
          <a:srcRect/>
          <a:stretch>
            <a:fillRect/>
          </a:stretch>
        </p:blipFill>
        <p:spPr bwMode="auto">
          <a:xfrm>
            <a:off x="3516922" y="4247879"/>
            <a:ext cx="3131259" cy="1700262"/>
          </a:xfrm>
          <a:prstGeom prst="rect">
            <a:avLst/>
          </a:prstGeom>
          <a:noFill/>
          <a:ln w="9525">
            <a:noFill/>
            <a:miter lim="800000"/>
            <a:headEnd/>
            <a:tailEnd/>
          </a:ln>
        </p:spPr>
      </p:pic>
      <p:sp>
        <p:nvSpPr>
          <p:cNvPr id="28677" name="Rettangolo 4"/>
          <p:cNvSpPr>
            <a:spLocks noChangeArrowheads="1"/>
          </p:cNvSpPr>
          <p:nvPr/>
        </p:nvSpPr>
        <p:spPr bwMode="auto">
          <a:xfrm>
            <a:off x="6843713" y="5521325"/>
            <a:ext cx="703262" cy="292100"/>
          </a:xfrm>
          <a:prstGeom prst="rect">
            <a:avLst/>
          </a:prstGeom>
          <a:noFill/>
          <a:ln w="9525">
            <a:noFill/>
            <a:miter lim="800000"/>
            <a:headEnd/>
            <a:tailEnd/>
          </a:ln>
        </p:spPr>
        <p:txBody>
          <a:bodyPr wrap="none">
            <a:spAutoFit/>
          </a:bodyPr>
          <a:lstStyle/>
          <a:p>
            <a:r>
              <a:rPr lang="it-IT" altLang="it-IT">
                <a:solidFill>
                  <a:srgbClr val="92D050"/>
                </a:solidFill>
              </a:rPr>
              <a:t>CD274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up)">
                                      <p:cBhvr>
                                        <p:cTn id="10" dur="500"/>
                                        <p:tgtEl>
                                          <p:spTgt spid="3">
                                            <p:txEl>
                                              <p:pRg st="3" end="3"/>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up)">
                                      <p:cBhvr>
                                        <p:cTn id="13" dur="500"/>
                                        <p:tgtEl>
                                          <p:spTgt spid="3">
                                            <p:txEl>
                                              <p:pRg st="4" end="4"/>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up)">
                                      <p:cBhvr>
                                        <p:cTn id="16" dur="500"/>
                                        <p:tgtEl>
                                          <p:spTgt spid="3">
                                            <p:txEl>
                                              <p:pRg st="5" end="5"/>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up)">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olo 1"/>
          <p:cNvSpPr>
            <a:spLocks noGrp="1"/>
          </p:cNvSpPr>
          <p:nvPr>
            <p:ph type="title"/>
          </p:nvPr>
        </p:nvSpPr>
        <p:spPr>
          <a:xfrm>
            <a:off x="1079744" y="675249"/>
            <a:ext cx="7875588" cy="315913"/>
          </a:xfrm>
        </p:spPr>
        <p:txBody>
          <a:bodyPr/>
          <a:lstStyle/>
          <a:p>
            <a:pPr algn="ctr"/>
            <a:r>
              <a:rPr lang="it-IT" altLang="it-IT" sz="2800" b="1" dirty="0" smtClean="0">
                <a:solidFill>
                  <a:srgbClr val="FFC000"/>
                </a:solidFill>
              </a:rPr>
              <a:t>PATHOLOGIC REPORT</a:t>
            </a:r>
          </a:p>
        </p:txBody>
      </p:sp>
      <p:sp>
        <p:nvSpPr>
          <p:cNvPr id="27651" name="Segnaposto contenuto 2"/>
          <p:cNvSpPr>
            <a:spLocks noGrp="1"/>
          </p:cNvSpPr>
          <p:nvPr>
            <p:ph idx="1"/>
          </p:nvPr>
        </p:nvSpPr>
        <p:spPr>
          <a:xfrm>
            <a:off x="679719" y="1702240"/>
            <a:ext cx="8689364" cy="3967040"/>
          </a:xfrm>
        </p:spPr>
        <p:txBody>
          <a:bodyPr/>
          <a:lstStyle/>
          <a:p>
            <a:pPr marL="0" indent="0" algn="just">
              <a:buFontTx/>
              <a:buNone/>
              <a:defRPr/>
            </a:pPr>
            <a:r>
              <a:rPr lang="en-US" altLang="it-IT" sz="3200" u="sng" dirty="0" smtClean="0"/>
              <a:t>In the report the pathologist has to indicate</a:t>
            </a:r>
            <a:r>
              <a:rPr lang="en-US" altLang="it-IT" sz="3200" dirty="0" smtClean="0"/>
              <a:t>:</a:t>
            </a:r>
          </a:p>
          <a:p>
            <a:pPr marL="0" indent="0" algn="just">
              <a:buFontTx/>
              <a:buNone/>
              <a:defRPr/>
            </a:pPr>
            <a:r>
              <a:rPr lang="en-US" altLang="it-IT" sz="3200" dirty="0" smtClean="0"/>
              <a:t>which </a:t>
            </a:r>
            <a:r>
              <a:rPr lang="en-US" altLang="it-IT" sz="3200" dirty="0" smtClean="0">
                <a:solidFill>
                  <a:srgbClr val="FFC000"/>
                </a:solidFill>
              </a:rPr>
              <a:t>biomarker</a:t>
            </a:r>
            <a:r>
              <a:rPr lang="en-US" altLang="it-IT" sz="3200" dirty="0" smtClean="0"/>
              <a:t> test was used,</a:t>
            </a:r>
          </a:p>
          <a:p>
            <a:pPr marL="0" indent="0" algn="just">
              <a:buFontTx/>
              <a:buNone/>
              <a:defRPr/>
            </a:pPr>
            <a:r>
              <a:rPr lang="en-US" altLang="it-IT" sz="3200" dirty="0" smtClean="0"/>
              <a:t>what the actual </a:t>
            </a:r>
            <a:r>
              <a:rPr lang="en-US" altLang="it-IT" sz="3200" dirty="0" smtClean="0">
                <a:solidFill>
                  <a:srgbClr val="FFC000"/>
                </a:solidFill>
              </a:rPr>
              <a:t>score</a:t>
            </a:r>
            <a:r>
              <a:rPr lang="en-US" altLang="it-IT" sz="3200" dirty="0" smtClean="0"/>
              <a:t> assessment was,</a:t>
            </a:r>
          </a:p>
          <a:p>
            <a:pPr marL="0" indent="0" algn="just">
              <a:buFontTx/>
              <a:buNone/>
              <a:defRPr/>
            </a:pPr>
            <a:r>
              <a:rPr lang="en-US" altLang="it-IT" sz="3200" dirty="0" smtClean="0"/>
              <a:t>the </a:t>
            </a:r>
            <a:r>
              <a:rPr lang="en-US" altLang="it-IT" sz="3200" dirty="0" smtClean="0">
                <a:solidFill>
                  <a:srgbClr val="FFC000"/>
                </a:solidFill>
              </a:rPr>
              <a:t>number of cells </a:t>
            </a:r>
            <a:r>
              <a:rPr lang="en-US" altLang="it-IT" sz="3200" dirty="0" smtClean="0"/>
              <a:t>assessed neoplastic or inflammatory,</a:t>
            </a:r>
          </a:p>
          <a:p>
            <a:pPr marL="0" indent="0" algn="just">
              <a:buFontTx/>
              <a:buNone/>
              <a:defRPr/>
            </a:pPr>
            <a:r>
              <a:rPr lang="en-US" altLang="it-IT" sz="3200" dirty="0" smtClean="0"/>
              <a:t>and then provide some </a:t>
            </a:r>
            <a:r>
              <a:rPr lang="en-US" altLang="it-IT" sz="3200" dirty="0" smtClean="0">
                <a:solidFill>
                  <a:srgbClr val="FFC000"/>
                </a:solidFill>
              </a:rPr>
              <a:t>comments</a:t>
            </a:r>
            <a:r>
              <a:rPr lang="en-US" altLang="it-IT" sz="3200" dirty="0" smtClean="0"/>
              <a:t> regarding other relevant factors.</a:t>
            </a:r>
          </a:p>
          <a:p>
            <a:pPr marL="0" indent="0">
              <a:buFontTx/>
              <a:buNone/>
              <a:defRPr/>
            </a:pPr>
            <a:endParaRPr lang="en-US" altLang="it-IT" sz="3200" dirty="0" smtClean="0"/>
          </a:p>
          <a:p>
            <a:pPr>
              <a:defRPr/>
            </a:pPr>
            <a:endParaRPr lang="it-IT" altLang="it-IT"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olo 1"/>
          <p:cNvSpPr>
            <a:spLocks noGrp="1"/>
          </p:cNvSpPr>
          <p:nvPr>
            <p:ph type="title"/>
          </p:nvPr>
        </p:nvSpPr>
        <p:spPr>
          <a:xfrm>
            <a:off x="1023473" y="393896"/>
            <a:ext cx="7909511" cy="407962"/>
          </a:xfrm>
        </p:spPr>
        <p:txBody>
          <a:bodyPr/>
          <a:lstStyle/>
          <a:p>
            <a:pPr algn="ctr"/>
            <a:r>
              <a:rPr lang="it-IT" altLang="it-IT" sz="2800" b="1" dirty="0" smtClean="0">
                <a:solidFill>
                  <a:srgbClr val="FFC000"/>
                </a:solidFill>
              </a:rPr>
              <a:t>TAKE HOME MESSAGES</a:t>
            </a:r>
          </a:p>
        </p:txBody>
      </p:sp>
      <p:sp>
        <p:nvSpPr>
          <p:cNvPr id="29699" name="Segnaposto contenuto 2"/>
          <p:cNvSpPr>
            <a:spLocks noGrp="1"/>
          </p:cNvSpPr>
          <p:nvPr>
            <p:ph idx="1"/>
          </p:nvPr>
        </p:nvSpPr>
        <p:spPr>
          <a:xfrm>
            <a:off x="464234" y="796128"/>
            <a:ext cx="8995855" cy="5401472"/>
          </a:xfrm>
        </p:spPr>
        <p:txBody>
          <a:bodyPr/>
          <a:lstStyle/>
          <a:p>
            <a:pPr marL="0" indent="0" algn="just">
              <a:buFontTx/>
              <a:buNone/>
              <a:defRPr/>
            </a:pPr>
            <a:r>
              <a:rPr lang="en-US" altLang="it-IT" sz="2000" dirty="0" smtClean="0"/>
              <a:t>PD-L1 immunohistochemistry as a predictive assay for selecting patients for anti–PD-1 or anti–PD-L1 therapy is now a reality and is set to become a crucial step not only in solid tumors but also in lymphomas.</a:t>
            </a:r>
          </a:p>
          <a:p>
            <a:pPr marL="0" indent="0" algn="just">
              <a:buFontTx/>
              <a:buNone/>
              <a:defRPr/>
            </a:pPr>
            <a:r>
              <a:rPr lang="en-US" altLang="it-IT" sz="2000" dirty="0" smtClean="0"/>
              <a:t>All pre-analytical issues (tissue fixation, handling, processing, treatment of sections) must be borne in mind when immunohistochemical tests are planned.</a:t>
            </a:r>
          </a:p>
          <a:p>
            <a:pPr marL="0" indent="0" algn="just">
              <a:buFontTx/>
              <a:buNone/>
              <a:defRPr/>
            </a:pPr>
            <a:r>
              <a:rPr lang="en-US" altLang="it-IT" sz="2000" dirty="0" smtClean="0"/>
              <a:t>Morphologic evaluation is fundamental to correctly apply a scoring algorithm.</a:t>
            </a:r>
          </a:p>
          <a:p>
            <a:pPr marL="0" indent="0" algn="just">
              <a:buFontTx/>
              <a:buNone/>
              <a:defRPr/>
            </a:pPr>
            <a:r>
              <a:rPr lang="en-US" altLang="it-IT" sz="2000" dirty="0" smtClean="0"/>
              <a:t>The pathologic report should be exhaustive.</a:t>
            </a:r>
          </a:p>
          <a:p>
            <a:pPr marL="0" indent="0" algn="just">
              <a:buFontTx/>
              <a:buNone/>
              <a:defRPr/>
            </a:pPr>
            <a:r>
              <a:rPr lang="en-US" altLang="it-IT" sz="2000" dirty="0" smtClean="0"/>
              <a:t>A greater quantity of confirmed data is required for the validation of reporting criteria.</a:t>
            </a:r>
          </a:p>
          <a:p>
            <a:pPr marL="0" indent="0" algn="just">
              <a:buFontTx/>
              <a:buNone/>
              <a:defRPr/>
            </a:pPr>
            <a:r>
              <a:rPr lang="en-US" altLang="it-IT" sz="2000" dirty="0" smtClean="0"/>
              <a:t>In the meantime, however, the pathology and hematology communities will have to wrestle with the deployment, delivery, and interpretation of the PD-L1 immunohistochemical assays for the patients being considered for these therapies.</a:t>
            </a:r>
          </a:p>
          <a:p>
            <a:pPr marL="0" indent="0" algn="ctr">
              <a:buFontTx/>
              <a:buNone/>
              <a:defRPr/>
            </a:pPr>
            <a:r>
              <a:rPr lang="en-US" altLang="it-IT" sz="1800" cap="all" dirty="0" smtClean="0"/>
              <a:t>Our patients and our health care systems can ill afford for that to happen</a:t>
            </a:r>
            <a:r>
              <a:rPr lang="en-US" altLang="it-IT" sz="1800" cap="all" dirty="0"/>
              <a:t>!</a:t>
            </a:r>
            <a:endParaRPr lang="en-US" altLang="it-IT" sz="1800" cap="al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699">
                                            <p:txEl>
                                              <p:pRg st="1" end="1"/>
                                            </p:txEl>
                                          </p:spTgt>
                                        </p:tgtEl>
                                        <p:attrNameLst>
                                          <p:attrName>style.visibility</p:attrName>
                                        </p:attrNameLst>
                                      </p:cBhvr>
                                      <p:to>
                                        <p:strVal val="visible"/>
                                      </p:to>
                                    </p:set>
                                    <p:animEffect transition="in" filter="wipe(up)">
                                      <p:cBhvr>
                                        <p:cTn id="7" dur="500"/>
                                        <p:tgtEl>
                                          <p:spTgt spid="296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9699">
                                            <p:txEl>
                                              <p:pRg st="2" end="2"/>
                                            </p:txEl>
                                          </p:spTgt>
                                        </p:tgtEl>
                                        <p:attrNameLst>
                                          <p:attrName>style.visibility</p:attrName>
                                        </p:attrNameLst>
                                      </p:cBhvr>
                                      <p:to>
                                        <p:strVal val="visible"/>
                                      </p:to>
                                    </p:set>
                                    <p:animEffect transition="in" filter="wipe(up)">
                                      <p:cBhvr>
                                        <p:cTn id="12" dur="500"/>
                                        <p:tgtEl>
                                          <p:spTgt spid="296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9699">
                                            <p:txEl>
                                              <p:pRg st="3" end="3"/>
                                            </p:txEl>
                                          </p:spTgt>
                                        </p:tgtEl>
                                        <p:attrNameLst>
                                          <p:attrName>style.visibility</p:attrName>
                                        </p:attrNameLst>
                                      </p:cBhvr>
                                      <p:to>
                                        <p:strVal val="visible"/>
                                      </p:to>
                                    </p:set>
                                    <p:animEffect transition="in" filter="wipe(up)">
                                      <p:cBhvr>
                                        <p:cTn id="17" dur="500"/>
                                        <p:tgtEl>
                                          <p:spTgt spid="296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9699">
                                            <p:txEl>
                                              <p:pRg st="4" end="4"/>
                                            </p:txEl>
                                          </p:spTgt>
                                        </p:tgtEl>
                                        <p:attrNameLst>
                                          <p:attrName>style.visibility</p:attrName>
                                        </p:attrNameLst>
                                      </p:cBhvr>
                                      <p:to>
                                        <p:strVal val="visible"/>
                                      </p:to>
                                    </p:set>
                                    <p:animEffect transition="in" filter="wipe(up)">
                                      <p:cBhvr>
                                        <p:cTn id="22" dur="500"/>
                                        <p:tgtEl>
                                          <p:spTgt spid="2969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9699">
                                            <p:txEl>
                                              <p:pRg st="5" end="5"/>
                                            </p:txEl>
                                          </p:spTgt>
                                        </p:tgtEl>
                                        <p:attrNameLst>
                                          <p:attrName>style.visibility</p:attrName>
                                        </p:attrNameLst>
                                      </p:cBhvr>
                                      <p:to>
                                        <p:strVal val="visible"/>
                                      </p:to>
                                    </p:set>
                                    <p:animEffect transition="in" filter="wipe(up)">
                                      <p:cBhvr>
                                        <p:cTn id="27" dur="500"/>
                                        <p:tgtEl>
                                          <p:spTgt spid="2969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9699">
                                            <p:txEl>
                                              <p:pRg st="6" end="6"/>
                                            </p:txEl>
                                          </p:spTgt>
                                        </p:tgtEl>
                                        <p:attrNameLst>
                                          <p:attrName>style.visibility</p:attrName>
                                        </p:attrNameLst>
                                      </p:cBhvr>
                                      <p:to>
                                        <p:strVal val="visible"/>
                                      </p:to>
                                    </p:set>
                                    <p:animEffect transition="in" filter="wipe(up)">
                                      <p:cBhvr>
                                        <p:cTn id="32" dur="500"/>
                                        <p:tgtEl>
                                          <p:spTgt spid="296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marL="0" indent="0" algn="ctr">
              <a:buFontTx/>
              <a:buNone/>
              <a:defRPr/>
            </a:pPr>
            <a:endParaRPr lang="it-IT" sz="3200" dirty="0" smtClean="0">
              <a:solidFill>
                <a:srgbClr val="FFC000"/>
              </a:solidFill>
            </a:endParaRPr>
          </a:p>
          <a:p>
            <a:pPr marL="0" indent="0" algn="ctr">
              <a:buFontTx/>
              <a:buNone/>
              <a:defRPr/>
            </a:pPr>
            <a:endParaRPr lang="it-IT" sz="3200" dirty="0">
              <a:solidFill>
                <a:srgbClr val="FFC000"/>
              </a:solidFill>
            </a:endParaRPr>
          </a:p>
          <a:p>
            <a:pPr marL="0" indent="0" algn="ctr">
              <a:lnSpc>
                <a:spcPct val="200000"/>
              </a:lnSpc>
              <a:buFontTx/>
              <a:buNone/>
              <a:defRPr/>
            </a:pPr>
            <a:r>
              <a:rPr lang="it-IT" sz="3600" cap="all" dirty="0" err="1" smtClean="0">
                <a:solidFill>
                  <a:srgbClr val="FFC000"/>
                </a:solidFill>
              </a:rPr>
              <a:t>Thank</a:t>
            </a:r>
            <a:r>
              <a:rPr lang="it-IT" sz="3600" cap="all" dirty="0" smtClean="0">
                <a:solidFill>
                  <a:srgbClr val="FFC000"/>
                </a:solidFill>
              </a:rPr>
              <a:t> </a:t>
            </a:r>
            <a:r>
              <a:rPr lang="it-IT" sz="3600" cap="all" dirty="0" err="1" smtClean="0">
                <a:solidFill>
                  <a:srgbClr val="FFC000"/>
                </a:solidFill>
              </a:rPr>
              <a:t>you</a:t>
            </a:r>
            <a:r>
              <a:rPr lang="it-IT" sz="3600" cap="all" dirty="0" smtClean="0">
                <a:solidFill>
                  <a:srgbClr val="FFC000"/>
                </a:solidFill>
              </a:rPr>
              <a:t> for </a:t>
            </a:r>
            <a:r>
              <a:rPr lang="it-IT" sz="3600" cap="all" dirty="0" err="1" smtClean="0">
                <a:solidFill>
                  <a:srgbClr val="FFC000"/>
                </a:solidFill>
              </a:rPr>
              <a:t>listening</a:t>
            </a:r>
            <a:endParaRPr lang="it-IT" sz="3600" cap="all" dirty="0">
              <a:solidFill>
                <a:srgbClr val="FFC000"/>
              </a:solidFill>
            </a:endParaRPr>
          </a:p>
          <a:p>
            <a:pPr marL="0" indent="0" algn="ctr">
              <a:lnSpc>
                <a:spcPct val="200000"/>
              </a:lnSpc>
              <a:buFontTx/>
              <a:buNone/>
              <a:defRPr/>
            </a:pPr>
            <a:r>
              <a:rPr lang="it-IT" sz="3600" cap="all" dirty="0" smtClean="0">
                <a:solidFill>
                  <a:srgbClr val="FFC000"/>
                </a:solidFill>
              </a:rPr>
              <a:t>To </a:t>
            </a:r>
            <a:r>
              <a:rPr lang="it-IT" sz="3600" cap="all" dirty="0" err="1" smtClean="0">
                <a:solidFill>
                  <a:srgbClr val="FFC000"/>
                </a:solidFill>
              </a:rPr>
              <a:t>my</a:t>
            </a:r>
            <a:r>
              <a:rPr lang="it-IT" sz="3600" cap="all" dirty="0" smtClean="0">
                <a:solidFill>
                  <a:srgbClr val="FFC000"/>
                </a:solidFill>
              </a:rPr>
              <a:t> </a:t>
            </a:r>
            <a:r>
              <a:rPr lang="it-IT" sz="3600" cap="all" dirty="0" err="1" smtClean="0">
                <a:solidFill>
                  <a:srgbClr val="FFC000"/>
                </a:solidFill>
              </a:rPr>
              <a:t>presentation</a:t>
            </a:r>
            <a:r>
              <a:rPr lang="it-IT" sz="3600" cap="all" dirty="0" smtClean="0">
                <a:solidFill>
                  <a:srgbClr val="FFC000"/>
                </a:solidFill>
              </a:rPr>
              <a:t>!</a:t>
            </a:r>
            <a:endParaRPr lang="it-IT" sz="3600" cap="all" dirty="0">
              <a:solidFill>
                <a:srgbClr val="FFC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Univ_blu_eng">
  <a:themeElements>
    <a:clrScheme name="Univ_blu_e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niv_blu_eng">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altLang="it-IT" sz="1300" b="0" i="0" u="none" strike="noStrike" cap="none" normalizeH="0" baseline="0" smtClean="0">
            <a:ln>
              <a:noFill/>
            </a:ln>
            <a:solidFill>
              <a:schemeClr val="bg1"/>
            </a:solidFill>
            <a:effectLst/>
            <a:latin typeface="Helvetica"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altLang="it-IT" sz="1300" b="0" i="0" u="none" strike="noStrike" cap="none" normalizeH="0" baseline="0" smtClean="0">
            <a:ln>
              <a:noFill/>
            </a:ln>
            <a:solidFill>
              <a:schemeClr val="bg1"/>
            </a:solidFill>
            <a:effectLst/>
            <a:latin typeface="Helvetica" panose="020B0604020202020204" pitchFamily="34" charset="0"/>
          </a:defRPr>
        </a:defPPr>
      </a:lstStyle>
    </a:lnDef>
  </a:objectDefaults>
  <a:extraClrSchemeLst>
    <a:extraClrScheme>
      <a:clrScheme name="Univ_blu_e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niv_blu_e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niv_blu_e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niv_blu_e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niv_blu_e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niv_blu_e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niv_blu_e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niv_blu_e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niv_blu_e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niv_blu_e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niv_blu_e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niv_blu_e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1432</TotalTime>
  <Words>3071</Words>
  <Application>Microsoft Office PowerPoint</Application>
  <PresentationFormat>A4 Paper (210x297 mm)</PresentationFormat>
  <Paragraphs>170</Paragraphs>
  <Slides>27</Slides>
  <Notes>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Univ_blu_eng</vt:lpstr>
      <vt:lpstr>PD1-PDL1 AXIS IN LYMPHOPROLIPHERATIVE DISEASES:  THE PATHOLOGIST’S POINT OF VIEW.   Dr Antonella Bianchi Pathology Unit of Campus Bio Medico University of Rome, Italy   7th World Hematologists Congress May 08-09 2017 Barcelona, Spain </vt:lpstr>
      <vt:lpstr>PowerPoint Presentation</vt:lpstr>
      <vt:lpstr> </vt:lpstr>
      <vt:lpstr>PowerPoint Presentation</vt:lpstr>
      <vt:lpstr>immunotherapy targeting PD-1 and PD-L1 </vt:lpstr>
      <vt:lpstr>Assessment of PD-L1 expression  by immunohistochemistry</vt:lpstr>
      <vt:lpstr>PD-1/PD-L1 IN HODGKIN’S LYMPHOMA</vt:lpstr>
      <vt:lpstr>PD-L1+ Reed-Sternberg Cell</vt:lpstr>
      <vt:lpstr>PD-1/PD-L1 expression in Lymphomas:  an overview of most recent immunohistochemical studies</vt:lpstr>
      <vt:lpstr>PD-1/PD-L1 in lymphoid malignancies</vt:lpstr>
      <vt:lpstr>PD-1/PD-L1 in lymphoid malignancies (2)</vt:lpstr>
      <vt:lpstr>PD-1/PD-L1 in lymphoid malignancies</vt:lpstr>
      <vt:lpstr>PD-1/PD-L1 in lymphoid malignancies</vt:lpstr>
      <vt:lpstr>PD-1/PD-L1 in lymphoid malignancies</vt:lpstr>
      <vt:lpstr>PD-1/PD-L1 in lymphoid malignancies</vt:lpstr>
      <vt:lpstr>PD-1/PD-L1 in Multiple Myeloma</vt:lpstr>
      <vt:lpstr>Immunohistochemistry:  Problems and pitfalLs</vt:lpstr>
      <vt:lpstr>Problems and pitfalLs</vt:lpstr>
      <vt:lpstr>Antibodies CLONES</vt:lpstr>
      <vt:lpstr>PREANALYTICAL/ANALYTICAL PHASES </vt:lpstr>
      <vt:lpstr>TUMOR heterogeneity</vt:lpstr>
      <vt:lpstr>INFILTRATING IMMUNE CELLS</vt:lpstr>
      <vt:lpstr>CYTOLOGICAL SAMPLES</vt:lpstr>
      <vt:lpstr>RNA PD-L1 </vt:lpstr>
      <vt:lpstr>PATHOLOGIC REPORT</vt:lpstr>
      <vt:lpstr>TAKE HOME MESSAGES</vt:lpstr>
      <vt:lpstr>PowerPoint Presentation</vt:lpstr>
    </vt:vector>
  </TitlesOfParts>
  <Company>Campus Biomedico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Relator Job position at UCBM Hosting Event Location, date</dc:title>
  <dc:creator>r.adriani</dc:creator>
  <cp:lastModifiedBy>Hematology</cp:lastModifiedBy>
  <cp:revision>424</cp:revision>
  <dcterms:created xsi:type="dcterms:W3CDTF">2010-04-29T12:37:27Z</dcterms:created>
  <dcterms:modified xsi:type="dcterms:W3CDTF">2017-05-03T08:02:14Z</dcterms:modified>
</cp:coreProperties>
</file>