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7" r:id="rId2"/>
    <p:sldId id="316" r:id="rId3"/>
    <p:sldId id="340" r:id="rId4"/>
    <p:sldId id="329" r:id="rId5"/>
    <p:sldId id="325" r:id="rId6"/>
    <p:sldId id="326" r:id="rId7"/>
    <p:sldId id="327" r:id="rId8"/>
    <p:sldId id="328" r:id="rId9"/>
    <p:sldId id="330" r:id="rId10"/>
    <p:sldId id="331" r:id="rId11"/>
    <p:sldId id="332" r:id="rId12"/>
    <p:sldId id="333" r:id="rId13"/>
    <p:sldId id="337" r:id="rId14"/>
    <p:sldId id="341" r:id="rId15"/>
    <p:sldId id="338" r:id="rId16"/>
    <p:sldId id="334" r:id="rId17"/>
    <p:sldId id="335" r:id="rId18"/>
    <p:sldId id="339" r:id="rId19"/>
    <p:sldId id="336" r:id="rId20"/>
    <p:sldId id="297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E646"/>
    <a:srgbClr val="56BA5B"/>
    <a:srgbClr val="339933"/>
    <a:srgbClr val="E6E6E6"/>
    <a:srgbClr val="FFCC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634" autoAdjust="0"/>
    <p:restoredTop sz="94660"/>
  </p:normalViewPr>
  <p:slideViewPr>
    <p:cSldViewPr>
      <p:cViewPr>
        <p:scale>
          <a:sx n="103" d="100"/>
          <a:sy n="103" d="100"/>
        </p:scale>
        <p:origin x="-58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F49EEEEF-17E7-2C41-9D19-546BD7D674CD}" type="datetime1">
              <a:rPr lang="en-US"/>
              <a:pPr>
                <a:defRPr/>
              </a:pPr>
              <a:t>10/5/2014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59312271-5D74-894A-A33B-BF1776A214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28398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7BA0F7-EBE9-BD43-8FE4-8183546FA56F}" type="datetimeFigureOut">
              <a:rPr lang="en-US" smtClean="0"/>
              <a:pPr/>
              <a:t>10/5/2014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CE8482-D7E8-C449-8D08-159C1FAA62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3187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8D25E4-1F68-FE47-86F6-49BF6D45AF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8784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34D018-D459-8F45-A87B-B98553705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593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12FBC8-CE00-9F4E-95F8-E877011D22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9127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5D1D41-EA71-E14D-94FC-9A93A308C9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400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DCA2DF-1B81-AC4B-87E6-6E6000CF92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8219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C3CC9E-E5C0-0444-A037-D3580D43E0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937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ABD25-9CE6-8444-8B31-407FC12C38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990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ABFF0-2705-EA49-B982-0C05E7DA08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6131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ABA13-52C3-C74E-A878-8700E538FD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38238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41F9F-A159-274A-AEFC-24B31F73C0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5040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698B43-8EC3-D54A-9A5F-36D3CED519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3060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6C6C9C4A-433B-6A4C-B3B3-44C9A3EEEB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tiff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tif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3"/>
          <p:cNvSpPr txBox="1">
            <a:spLocks noChangeArrowheads="1"/>
          </p:cNvSpPr>
          <p:nvPr/>
        </p:nvSpPr>
        <p:spPr bwMode="auto">
          <a:xfrm>
            <a:off x="3657600" y="4191000"/>
            <a:ext cx="184785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200" dirty="0">
                <a:latin typeface="Calibri" charset="0"/>
              </a:rPr>
              <a:t>Anton </a:t>
            </a:r>
            <a:r>
              <a:rPr lang="en-US" sz="2200" dirty="0" err="1">
                <a:latin typeface="Calibri" charset="0"/>
              </a:rPr>
              <a:t>Sholukh</a:t>
            </a:r>
            <a:endParaRPr lang="en-US" sz="2200" dirty="0">
              <a:latin typeface="Calibri" charset="0"/>
            </a:endParaRP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3941058" y="5791200"/>
            <a:ext cx="12618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 smtClean="0">
                <a:latin typeface="Calibri" charset="0"/>
              </a:rPr>
              <a:t>10-06-2014</a:t>
            </a:r>
            <a:endParaRPr lang="en-US" sz="1800" dirty="0">
              <a:latin typeface="Calibri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/>
          <a:lstStyle/>
          <a:p>
            <a:r>
              <a:rPr lang="en-US" sz="2400" b="1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IgG dose dictates outcome for passive immunization of macaques with polyclonal anti-SHIV IgG against challenge with heterologous tier 2 SHIV</a:t>
            </a:r>
            <a:endParaRPr lang="en-US" sz="24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3154" y="6160532"/>
            <a:ext cx="2953781" cy="6761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64" y="28821"/>
            <a:ext cx="2362199" cy="4234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96137" y="21044"/>
            <a:ext cx="1947863" cy="5454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892"/>
          <p:cNvSpPr txBox="1">
            <a:spLocks noChangeArrowheads="1"/>
          </p:cNvSpPr>
          <p:nvPr/>
        </p:nvSpPr>
        <p:spPr bwMode="auto">
          <a:xfrm>
            <a:off x="0" y="7620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Why do perform a passive immunization with polyclonal IgG again?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0483" name="Line 115"/>
          <p:cNvSpPr>
            <a:spLocks noChangeShapeType="1"/>
          </p:cNvSpPr>
          <p:nvPr/>
        </p:nvSpPr>
        <p:spPr bwMode="auto">
          <a:xfrm>
            <a:off x="152400" y="609600"/>
            <a:ext cx="8839200" cy="0"/>
          </a:xfrm>
          <a:prstGeom prst="line">
            <a:avLst/>
          </a:prstGeom>
          <a:noFill/>
          <a:ln w="38100" cap="rnd">
            <a:solidFill>
              <a:schemeClr val="accent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57200" y="1295400"/>
            <a:ext cx="8229600" cy="4539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600" dirty="0" smtClean="0"/>
              <a:t>Polyclonal anti-virus IgG reflects the Ab repertoire which might be induced by a complex vaccine congaing Env, Gag and Tat proteins</a:t>
            </a:r>
          </a:p>
          <a:p>
            <a:pPr marL="342900" indent="-342900">
              <a:spcBef>
                <a:spcPts val="2400"/>
              </a:spcBef>
              <a:buAutoNum type="arabicPeriod"/>
            </a:pPr>
            <a:r>
              <a:rPr lang="en-US" sz="1600" dirty="0" smtClean="0"/>
              <a:t>Polyclonal anti-SHIV IgG should represent key features of HIVIG, human IgG raised upon HIV-1 infection</a:t>
            </a:r>
          </a:p>
          <a:p>
            <a:pPr marL="342900" indent="-342900">
              <a:spcBef>
                <a:spcPts val="2400"/>
              </a:spcBef>
              <a:buAutoNum type="arabicPeriod"/>
            </a:pPr>
            <a:r>
              <a:rPr lang="en-US" sz="1600" dirty="0" smtClean="0"/>
              <a:t>Earlier passive immunization studies suffered from using: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h</a:t>
            </a:r>
            <a:r>
              <a:rPr lang="en-US" sz="1600" dirty="0" smtClean="0"/>
              <a:t>uman anti-HIV IgG in non-human primates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e</a:t>
            </a:r>
            <a:r>
              <a:rPr lang="en-US" sz="1600" dirty="0" smtClean="0"/>
              <a:t>asy-to-neutralize lab adapted tier 1 viruses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c</a:t>
            </a:r>
            <a:r>
              <a:rPr lang="en-US" sz="1600" dirty="0" smtClean="0"/>
              <a:t>hallenge viruses were homologous to those used to raise Abs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d</a:t>
            </a:r>
            <a:r>
              <a:rPr lang="en-US" sz="1600" dirty="0" smtClean="0"/>
              <a:t>ual </a:t>
            </a:r>
            <a:r>
              <a:rPr lang="en-US" sz="1600" dirty="0"/>
              <a:t>tropic (X4 and R5) </a:t>
            </a:r>
            <a:r>
              <a:rPr lang="en-US" sz="1600" dirty="0" smtClean="0"/>
              <a:t>SHIVs while all recently transmitted viruses are exclusively R5-tropic</a:t>
            </a:r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i</a:t>
            </a:r>
            <a:r>
              <a:rPr lang="en-US" sz="1600" dirty="0" smtClean="0"/>
              <a:t>ntravenous or single high-dose mucosal challenges instead of multiple </a:t>
            </a:r>
            <a:r>
              <a:rPr lang="en-US" sz="1600" dirty="0"/>
              <a:t>low-dose mucosal challenges</a:t>
            </a:r>
          </a:p>
          <a:p>
            <a:pPr marL="342900" indent="-342900">
              <a:buAutoNum type="arabicPeriod"/>
            </a:pPr>
            <a:endParaRPr lang="en-US" sz="1600" dirty="0" smtClean="0"/>
          </a:p>
          <a:p>
            <a:pPr marL="342900" indent="-342900">
              <a:buAutoNum type="arabicPeriod"/>
            </a:pPr>
            <a:endParaRPr lang="en-US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800" y="6400800"/>
            <a:ext cx="1904135" cy="4358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892"/>
          <p:cNvSpPr txBox="1">
            <a:spLocks noChangeArrowheads="1"/>
          </p:cNvSpPr>
          <p:nvPr/>
        </p:nvSpPr>
        <p:spPr bwMode="auto">
          <a:xfrm>
            <a:off x="0" y="7620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Why do perform another passive immunization with polyclonal IgG?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0483" name="Line 115"/>
          <p:cNvSpPr>
            <a:spLocks noChangeShapeType="1"/>
          </p:cNvSpPr>
          <p:nvPr/>
        </p:nvSpPr>
        <p:spPr bwMode="auto">
          <a:xfrm>
            <a:off x="152400" y="609600"/>
            <a:ext cx="8839200" cy="0"/>
          </a:xfrm>
          <a:prstGeom prst="line">
            <a:avLst/>
          </a:prstGeom>
          <a:noFill/>
          <a:ln w="38100" cap="rnd">
            <a:solidFill>
              <a:schemeClr val="accent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04800" y="1237673"/>
            <a:ext cx="8534400" cy="472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120000"/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70C0"/>
                </a:solidFill>
              </a:rPr>
              <a:t>Multiple-low dose challenges with tier 2 virus</a:t>
            </a:r>
            <a:r>
              <a:rPr lang="en-US" sz="1600" b="1" dirty="0" smtClean="0"/>
              <a:t>:</a:t>
            </a:r>
          </a:p>
          <a:p>
            <a:pPr>
              <a:spcBef>
                <a:spcPts val="600"/>
              </a:spcBef>
              <a:buSzPct val="120000"/>
            </a:pPr>
            <a:r>
              <a:rPr lang="en-US" sz="1600" b="1" dirty="0" smtClean="0"/>
              <a:t>SHIV-2873Nip</a:t>
            </a:r>
            <a:r>
              <a:rPr lang="en-US" sz="1600" dirty="0"/>
              <a:t>	</a:t>
            </a:r>
            <a:r>
              <a:rPr lang="en-US" sz="1600" dirty="0" smtClean="0"/>
              <a:t>an R5-tropic SHIV carrying a HIV-1 clade C env isolated from a</a:t>
            </a:r>
          </a:p>
          <a:p>
            <a:pPr>
              <a:buSzPct val="120000"/>
            </a:pPr>
            <a:r>
              <a:rPr lang="en-US" sz="1600" dirty="0"/>
              <a:t>	</a:t>
            </a:r>
            <a:r>
              <a:rPr lang="en-US" sz="1600" dirty="0" smtClean="0"/>
              <a:t>	Zambian infant who had rapid disease progression (</a:t>
            </a:r>
            <a:r>
              <a:rPr lang="en-US" sz="1600" dirty="0" err="1"/>
              <a:t>Siddappa</a:t>
            </a:r>
            <a:r>
              <a:rPr lang="en-US" sz="1600" dirty="0"/>
              <a:t> </a:t>
            </a:r>
            <a:r>
              <a:rPr lang="en-US" sz="1600" dirty="0" smtClean="0"/>
              <a:t>NB</a:t>
            </a:r>
          </a:p>
          <a:p>
            <a:pPr>
              <a:buSzPct val="120000"/>
            </a:pPr>
            <a:r>
              <a:rPr lang="en-US" sz="1600" i="1" dirty="0"/>
              <a:t>	</a:t>
            </a:r>
            <a:r>
              <a:rPr lang="en-US" sz="1600" i="1" dirty="0" smtClean="0"/>
              <a:t>	at al.</a:t>
            </a:r>
            <a:r>
              <a:rPr lang="en-US" sz="1600" dirty="0" smtClean="0"/>
              <a:t> </a:t>
            </a:r>
            <a:r>
              <a:rPr lang="en-US" sz="1600" i="1" dirty="0" smtClean="0"/>
              <a:t>J </a:t>
            </a:r>
            <a:r>
              <a:rPr lang="en-US" sz="1600" i="1" dirty="0" err="1"/>
              <a:t>Virol</a:t>
            </a:r>
            <a:r>
              <a:rPr lang="en-US" sz="1600" i="1" dirty="0"/>
              <a:t> </a:t>
            </a:r>
            <a:r>
              <a:rPr lang="en-US" sz="1600" dirty="0"/>
              <a:t>2009, </a:t>
            </a:r>
            <a:r>
              <a:rPr lang="en-US" sz="1600" b="1" dirty="0" smtClean="0"/>
              <a:t>83:</a:t>
            </a:r>
            <a:r>
              <a:rPr lang="en-US" sz="1600" dirty="0" smtClean="0"/>
              <a:t>1422-1432)</a:t>
            </a:r>
          </a:p>
          <a:p>
            <a:pPr>
              <a:spcBef>
                <a:spcPts val="1200"/>
              </a:spcBef>
              <a:buSzPct val="120000"/>
            </a:pPr>
            <a:r>
              <a:rPr lang="en-US" sz="1600" b="1" dirty="0" smtClean="0"/>
              <a:t>SHIV-2873Nip</a:t>
            </a:r>
            <a:r>
              <a:rPr lang="en-US" sz="1600" dirty="0"/>
              <a:t>	</a:t>
            </a:r>
            <a:r>
              <a:rPr lang="en-US" sz="1600" dirty="0" smtClean="0"/>
              <a:t>is a tier 2 virus and causes AIDS in RMs with clinical parameters and</a:t>
            </a:r>
          </a:p>
          <a:p>
            <a:pPr>
              <a:spcBef>
                <a:spcPts val="0"/>
              </a:spcBef>
              <a:buSzPct val="120000"/>
            </a:pPr>
            <a:r>
              <a:rPr lang="en-US" sz="1600" dirty="0"/>
              <a:t>	</a:t>
            </a:r>
            <a:r>
              <a:rPr lang="en-US" sz="1600" dirty="0" smtClean="0"/>
              <a:t>	disease progression rate similar to those in humans</a:t>
            </a:r>
          </a:p>
          <a:p>
            <a:pPr>
              <a:spcBef>
                <a:spcPts val="0"/>
              </a:spcBef>
              <a:buSzPct val="120000"/>
            </a:pPr>
            <a:endParaRPr lang="en-US" sz="1600" dirty="0" smtClean="0"/>
          </a:p>
          <a:p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rgbClr val="0070C0"/>
                </a:solidFill>
              </a:rPr>
              <a:t>Antibodies derived from the same specie:</a:t>
            </a:r>
          </a:p>
          <a:p>
            <a:pPr>
              <a:spcBef>
                <a:spcPts val="1200"/>
              </a:spcBef>
              <a:buSzPct val="120000"/>
            </a:pPr>
            <a:r>
              <a:rPr lang="en-US" sz="1600" b="1" dirty="0"/>
              <a:t>SHIVIG</a:t>
            </a:r>
            <a:r>
              <a:rPr lang="en-US" sz="1600" dirty="0"/>
              <a:t>		polyclonal anti-SHIV IgG isolated from </a:t>
            </a:r>
            <a:r>
              <a:rPr lang="en-US" sz="1600" dirty="0" smtClean="0"/>
              <a:t>rhesus monkeys </a:t>
            </a:r>
            <a:r>
              <a:rPr lang="en-US" sz="1600" dirty="0"/>
              <a:t>infected </a:t>
            </a:r>
            <a:r>
              <a:rPr lang="en-US" sz="1600" dirty="0" smtClean="0"/>
              <a:t>with</a:t>
            </a:r>
          </a:p>
          <a:p>
            <a:pPr>
              <a:spcBef>
                <a:spcPts val="0"/>
              </a:spcBef>
              <a:buSzPct val="120000"/>
            </a:pPr>
            <a:r>
              <a:rPr lang="en-US" sz="1600" dirty="0"/>
              <a:t>	</a:t>
            </a:r>
            <a:r>
              <a:rPr lang="en-US" sz="1600" dirty="0" smtClean="0"/>
              <a:t>	SHIVs</a:t>
            </a:r>
            <a:endParaRPr lang="en-US" sz="1600" dirty="0"/>
          </a:p>
          <a:p>
            <a:endParaRPr lang="en-US" sz="1600" b="1" dirty="0" smtClean="0">
              <a:solidFill>
                <a:srgbClr val="0070C0"/>
              </a:solidFill>
            </a:endParaRPr>
          </a:p>
          <a:p>
            <a:pPr marL="285750" indent="-285750">
              <a:spcBef>
                <a:spcPts val="0"/>
              </a:spcBef>
              <a:buSzPct val="120000"/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70C0"/>
                </a:solidFill>
              </a:rPr>
              <a:t>Antibodies  heterologous to the challenge virus:</a:t>
            </a:r>
          </a:p>
          <a:p>
            <a:pPr>
              <a:spcBef>
                <a:spcPts val="1200"/>
              </a:spcBef>
              <a:buSzPct val="120000"/>
            </a:pPr>
            <a:r>
              <a:rPr lang="en-US" sz="1600" b="1" dirty="0"/>
              <a:t>SHIVIG</a:t>
            </a:r>
            <a:r>
              <a:rPr lang="en-US" sz="1600" dirty="0"/>
              <a:t>		</a:t>
            </a:r>
            <a:r>
              <a:rPr lang="en-US" sz="1600" dirty="0" smtClean="0"/>
              <a:t>isolated </a:t>
            </a:r>
            <a:r>
              <a:rPr lang="en-US" sz="1600" dirty="0"/>
              <a:t>from RMs infected with </a:t>
            </a:r>
            <a:r>
              <a:rPr lang="en-US" sz="1600" dirty="0" smtClean="0"/>
              <a:t>SHIV strains </a:t>
            </a:r>
            <a:r>
              <a:rPr lang="en-US" sz="1600" dirty="0"/>
              <a:t>heterologous </a:t>
            </a:r>
            <a:r>
              <a:rPr lang="en-US" sz="1600" dirty="0" smtClean="0"/>
              <a:t>to the  </a:t>
            </a:r>
          </a:p>
          <a:p>
            <a:pPr>
              <a:spcBef>
                <a:spcPts val="0"/>
              </a:spcBef>
              <a:buSzPct val="120000"/>
            </a:pPr>
            <a:r>
              <a:rPr lang="en-US" sz="1600" dirty="0" smtClean="0"/>
              <a:t>		challenge virus SHIV-2873Nip</a:t>
            </a:r>
            <a:endParaRPr lang="en-US" sz="1600" dirty="0"/>
          </a:p>
          <a:p>
            <a:endParaRPr lang="en-US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800" y="6400800"/>
            <a:ext cx="1904135" cy="43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178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892"/>
          <p:cNvSpPr txBox="1">
            <a:spLocks noChangeArrowheads="1"/>
          </p:cNvSpPr>
          <p:nvPr/>
        </p:nvSpPr>
        <p:spPr bwMode="auto">
          <a:xfrm>
            <a:off x="0" y="7620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SHIVIG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preparation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0483" name="Line 115"/>
          <p:cNvSpPr>
            <a:spLocks noChangeShapeType="1"/>
          </p:cNvSpPr>
          <p:nvPr/>
        </p:nvSpPr>
        <p:spPr bwMode="auto">
          <a:xfrm>
            <a:off x="152400" y="609600"/>
            <a:ext cx="8839200" cy="0"/>
          </a:xfrm>
          <a:prstGeom prst="line">
            <a:avLst/>
          </a:prstGeom>
          <a:noFill/>
          <a:ln w="38100" cap="rnd">
            <a:solidFill>
              <a:schemeClr val="accent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74962" y="1550426"/>
            <a:ext cx="19812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Selection of RMs with high </a:t>
            </a:r>
            <a:r>
              <a:rPr lang="en-US" dirty="0"/>
              <a:t>nAb</a:t>
            </a:r>
          </a:p>
          <a:p>
            <a:pPr algn="ctr"/>
            <a:r>
              <a:rPr lang="en-US" dirty="0" smtClean="0"/>
              <a:t>titers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595817" y="1501522"/>
            <a:ext cx="18288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Neutralization analysis of IgG preps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581400" y="1647054"/>
            <a:ext cx="19812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Isolation of total IgG on Protein A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595818" y="4044244"/>
            <a:ext cx="1828799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Pooling of IgG isolated from different RMs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581400" y="4164912"/>
            <a:ext cx="19812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SHIVIG characterization and testing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74962" y="4164912"/>
            <a:ext cx="19812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RM passive immunization and SHIV challenge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800" y="6400800"/>
            <a:ext cx="1904135" cy="435864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2668153" y="1792239"/>
            <a:ext cx="762001" cy="371564"/>
          </a:xfrm>
          <a:prstGeom prst="rightArrow">
            <a:avLst/>
          </a:prstGeom>
          <a:solidFill>
            <a:srgbClr val="DBE646">
              <a:alpha val="4392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5638800" y="1777405"/>
            <a:ext cx="838199" cy="371564"/>
          </a:xfrm>
          <a:prstGeom prst="rightArrow">
            <a:avLst/>
          </a:prstGeom>
          <a:solidFill>
            <a:srgbClr val="DBE646">
              <a:alpha val="4392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rot="10800000">
            <a:off x="2612157" y="4391722"/>
            <a:ext cx="873991" cy="371564"/>
          </a:xfrm>
          <a:prstGeom prst="rightArrow">
            <a:avLst/>
          </a:prstGeom>
          <a:solidFill>
            <a:srgbClr val="DBE646">
              <a:alpha val="4392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10800000">
            <a:off x="5638799" y="4391722"/>
            <a:ext cx="838200" cy="371564"/>
          </a:xfrm>
          <a:prstGeom prst="rightArrow">
            <a:avLst/>
          </a:prstGeom>
          <a:solidFill>
            <a:srgbClr val="DBE646">
              <a:alpha val="4392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5400000">
            <a:off x="6917593" y="3041516"/>
            <a:ext cx="1053832" cy="457200"/>
          </a:xfrm>
          <a:prstGeom prst="rightArrow">
            <a:avLst/>
          </a:prstGeom>
          <a:solidFill>
            <a:srgbClr val="DBE646">
              <a:alpha val="43922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677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892"/>
          <p:cNvSpPr txBox="1">
            <a:spLocks noChangeArrowheads="1"/>
          </p:cNvSpPr>
          <p:nvPr/>
        </p:nvSpPr>
        <p:spPr bwMode="auto">
          <a:xfrm>
            <a:off x="0" y="7620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SHIVIG binds cross-clade and competes with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nmAbs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0483" name="Line 115"/>
          <p:cNvSpPr>
            <a:spLocks noChangeShapeType="1"/>
          </p:cNvSpPr>
          <p:nvPr/>
        </p:nvSpPr>
        <p:spPr bwMode="auto">
          <a:xfrm>
            <a:off x="152400" y="609600"/>
            <a:ext cx="8839200" cy="0"/>
          </a:xfrm>
          <a:prstGeom prst="line">
            <a:avLst/>
          </a:prstGeom>
          <a:noFill/>
          <a:ln w="38100" cap="rnd">
            <a:solidFill>
              <a:schemeClr val="accent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6567100"/>
            <a:ext cx="2819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Sholukh </a:t>
            </a:r>
            <a:r>
              <a:rPr lang="en-US" sz="1200" i="1" dirty="0" smtClean="0"/>
              <a:t>et al. </a:t>
            </a:r>
            <a:r>
              <a:rPr lang="en-US" sz="1200" i="1" dirty="0" err="1" smtClean="0"/>
              <a:t>Retrovirology</a:t>
            </a:r>
            <a:r>
              <a:rPr lang="en-US" sz="1200" dirty="0" smtClean="0"/>
              <a:t> 2014, </a:t>
            </a:r>
            <a:r>
              <a:rPr lang="en-US" sz="1200" b="1" dirty="0" smtClean="0"/>
              <a:t>11</a:t>
            </a:r>
            <a:r>
              <a:rPr lang="en-US" sz="1200" dirty="0" smtClean="0"/>
              <a:t>:8</a:t>
            </a:r>
            <a:endParaRPr lang="en-US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800" y="6400800"/>
            <a:ext cx="1904135" cy="4358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2974" y="1905000"/>
            <a:ext cx="8698051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316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892"/>
          <p:cNvSpPr txBox="1">
            <a:spLocks noChangeArrowheads="1"/>
          </p:cNvSpPr>
          <p:nvPr/>
        </p:nvSpPr>
        <p:spPr bwMode="auto">
          <a:xfrm>
            <a:off x="0" y="7620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SHIVIG resembles binding pattern of HIVIG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0483" name="Line 115"/>
          <p:cNvSpPr>
            <a:spLocks noChangeShapeType="1"/>
          </p:cNvSpPr>
          <p:nvPr/>
        </p:nvSpPr>
        <p:spPr bwMode="auto">
          <a:xfrm>
            <a:off x="152400" y="609600"/>
            <a:ext cx="8839200" cy="0"/>
          </a:xfrm>
          <a:prstGeom prst="line">
            <a:avLst/>
          </a:prstGeom>
          <a:noFill/>
          <a:ln w="38100" cap="rnd">
            <a:solidFill>
              <a:schemeClr val="accent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" y="1638300"/>
            <a:ext cx="9067800" cy="4305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567100"/>
            <a:ext cx="2819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Sholukh </a:t>
            </a:r>
            <a:r>
              <a:rPr lang="en-US" sz="1200" i="1" dirty="0" smtClean="0"/>
              <a:t>et al. </a:t>
            </a:r>
            <a:r>
              <a:rPr lang="en-US" sz="1200" i="1" dirty="0" err="1" smtClean="0"/>
              <a:t>Retrovirology</a:t>
            </a:r>
            <a:r>
              <a:rPr lang="en-US" sz="1200" dirty="0" smtClean="0"/>
              <a:t> 2014, </a:t>
            </a:r>
            <a:r>
              <a:rPr lang="en-US" sz="1200" b="1" dirty="0" smtClean="0"/>
              <a:t>11</a:t>
            </a:r>
            <a:r>
              <a:rPr lang="en-US" sz="1200" dirty="0" smtClean="0"/>
              <a:t>:8</a:t>
            </a:r>
            <a:endParaRPr lang="en-US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800" y="6400800"/>
            <a:ext cx="1904135" cy="43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5693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892"/>
          <p:cNvSpPr txBox="1">
            <a:spLocks noChangeArrowheads="1"/>
          </p:cNvSpPr>
          <p:nvPr/>
        </p:nvSpPr>
        <p:spPr bwMode="auto">
          <a:xfrm>
            <a:off x="0" y="7620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SHIVIG demonstrates cell-mediated anti-viral activity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0483" name="Line 115"/>
          <p:cNvSpPr>
            <a:spLocks noChangeShapeType="1"/>
          </p:cNvSpPr>
          <p:nvPr/>
        </p:nvSpPr>
        <p:spPr bwMode="auto">
          <a:xfrm>
            <a:off x="152400" y="609600"/>
            <a:ext cx="8839200" cy="0"/>
          </a:xfrm>
          <a:prstGeom prst="line">
            <a:avLst/>
          </a:prstGeom>
          <a:noFill/>
          <a:ln w="38100" cap="rnd">
            <a:solidFill>
              <a:schemeClr val="accent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6567100"/>
            <a:ext cx="2819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Sholukh </a:t>
            </a:r>
            <a:r>
              <a:rPr lang="en-US" sz="1200" i="1" dirty="0" smtClean="0"/>
              <a:t>et al. </a:t>
            </a:r>
            <a:r>
              <a:rPr lang="en-US" sz="1200" i="1" dirty="0" err="1" smtClean="0"/>
              <a:t>Retrovirology</a:t>
            </a:r>
            <a:r>
              <a:rPr lang="en-US" sz="1200" dirty="0" smtClean="0"/>
              <a:t> 2014, </a:t>
            </a:r>
            <a:r>
              <a:rPr lang="en-US" sz="1200" b="1" dirty="0" smtClean="0"/>
              <a:t>11</a:t>
            </a:r>
            <a:r>
              <a:rPr lang="en-US" sz="1200" dirty="0" smtClean="0"/>
              <a:t>:8</a:t>
            </a:r>
            <a:endParaRPr lang="en-US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800" y="6400800"/>
            <a:ext cx="1904135" cy="4358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442" y="1517119"/>
            <a:ext cx="8840158" cy="330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548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892"/>
          <p:cNvSpPr txBox="1">
            <a:spLocks noChangeArrowheads="1"/>
          </p:cNvSpPr>
          <p:nvPr/>
        </p:nvSpPr>
        <p:spPr bwMode="auto">
          <a:xfrm>
            <a:off x="0" y="7620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SHIVIG neutralizes tier 1 and tier 2 viruses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0483" name="Line 115"/>
          <p:cNvSpPr>
            <a:spLocks noChangeShapeType="1"/>
          </p:cNvSpPr>
          <p:nvPr/>
        </p:nvSpPr>
        <p:spPr bwMode="auto">
          <a:xfrm>
            <a:off x="152400" y="609600"/>
            <a:ext cx="8839200" cy="0"/>
          </a:xfrm>
          <a:prstGeom prst="line">
            <a:avLst/>
          </a:prstGeom>
          <a:noFill/>
          <a:ln w="38100" cap="rnd">
            <a:solidFill>
              <a:schemeClr val="accent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5898" y="1828800"/>
            <a:ext cx="3019336" cy="254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51002" y="5410200"/>
            <a:ext cx="6918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PBMC assay IC</a:t>
            </a:r>
            <a:r>
              <a:rPr lang="en-US" baseline="-25000" dirty="0" smtClean="0"/>
              <a:t>50</a:t>
            </a:r>
            <a:r>
              <a:rPr lang="en-US" dirty="0" smtClean="0"/>
              <a:t> = 0.2 – 144 μg/ml (PBMC from different donors)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93345" y="1447800"/>
            <a:ext cx="12875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TZM-</a:t>
            </a:r>
            <a:r>
              <a:rPr lang="en-US" sz="1400" dirty="0" err="1" smtClean="0"/>
              <a:t>bl</a:t>
            </a:r>
            <a:r>
              <a:rPr lang="en-US" sz="1400" dirty="0" smtClean="0"/>
              <a:t> assay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567100"/>
            <a:ext cx="2819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Sholukh </a:t>
            </a:r>
            <a:r>
              <a:rPr lang="en-US" sz="1200" i="1" dirty="0" smtClean="0"/>
              <a:t>et al. </a:t>
            </a:r>
            <a:r>
              <a:rPr lang="en-US" sz="1200" i="1" dirty="0" err="1" smtClean="0"/>
              <a:t>Retrovirology</a:t>
            </a:r>
            <a:r>
              <a:rPr lang="en-US" sz="1200" dirty="0" smtClean="0"/>
              <a:t> 2014, </a:t>
            </a:r>
            <a:r>
              <a:rPr lang="en-US" sz="1200" b="1" dirty="0" smtClean="0"/>
              <a:t>11</a:t>
            </a:r>
            <a:r>
              <a:rPr lang="en-US" sz="1200" dirty="0" smtClean="0"/>
              <a:t>:8</a:t>
            </a:r>
            <a:endParaRPr lang="en-US" sz="1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800" y="6400800"/>
            <a:ext cx="1904135" cy="4358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1504363"/>
            <a:ext cx="5479977" cy="297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864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4561" y="580838"/>
            <a:ext cx="4663769" cy="6124761"/>
          </a:xfrm>
          <a:prstGeom prst="rect">
            <a:avLst/>
          </a:prstGeom>
        </p:spPr>
      </p:pic>
      <p:sp>
        <p:nvSpPr>
          <p:cNvPr id="20481" name="Text Box 892"/>
          <p:cNvSpPr txBox="1">
            <a:spLocks noChangeArrowheads="1"/>
          </p:cNvSpPr>
          <p:nvPr/>
        </p:nvSpPr>
        <p:spPr bwMode="auto">
          <a:xfrm>
            <a:off x="0" y="7620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Design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and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timeline of the passive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immunization study</a:t>
            </a:r>
          </a:p>
        </p:txBody>
      </p:sp>
      <p:sp>
        <p:nvSpPr>
          <p:cNvPr id="20483" name="Line 115"/>
          <p:cNvSpPr>
            <a:spLocks noChangeShapeType="1"/>
          </p:cNvSpPr>
          <p:nvPr/>
        </p:nvSpPr>
        <p:spPr bwMode="auto">
          <a:xfrm>
            <a:off x="152400" y="609600"/>
            <a:ext cx="8839200" cy="0"/>
          </a:xfrm>
          <a:prstGeom prst="line">
            <a:avLst/>
          </a:prstGeom>
          <a:noFill/>
          <a:ln w="38100" cap="rnd">
            <a:solidFill>
              <a:schemeClr val="accent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6567100"/>
            <a:ext cx="2819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Sholukh </a:t>
            </a:r>
            <a:r>
              <a:rPr lang="en-US" sz="1200" i="1" dirty="0" smtClean="0"/>
              <a:t>et al. </a:t>
            </a:r>
            <a:r>
              <a:rPr lang="en-US" sz="1200" i="1" dirty="0" err="1" smtClean="0"/>
              <a:t>Retrovirology</a:t>
            </a:r>
            <a:r>
              <a:rPr lang="en-US" sz="1200" dirty="0" smtClean="0"/>
              <a:t> 2014, </a:t>
            </a:r>
            <a:r>
              <a:rPr lang="en-US" sz="1200" b="1" dirty="0" smtClean="0"/>
              <a:t>11</a:t>
            </a:r>
            <a:r>
              <a:rPr lang="en-US" sz="1200" dirty="0" smtClean="0"/>
              <a:t>:8</a:t>
            </a:r>
            <a:endParaRPr lang="en-US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800" y="6400800"/>
            <a:ext cx="1904135" cy="43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0916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892"/>
          <p:cNvSpPr txBox="1">
            <a:spLocks noChangeArrowheads="1"/>
          </p:cNvSpPr>
          <p:nvPr/>
        </p:nvSpPr>
        <p:spPr bwMode="auto">
          <a:xfrm>
            <a:off x="0" y="7620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All RMs were infected with SHIV-2873Nip despite the dose of SHIVIG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0483" name="Line 115"/>
          <p:cNvSpPr>
            <a:spLocks noChangeShapeType="1"/>
          </p:cNvSpPr>
          <p:nvPr/>
        </p:nvSpPr>
        <p:spPr bwMode="auto">
          <a:xfrm>
            <a:off x="152400" y="609600"/>
            <a:ext cx="8839200" cy="0"/>
          </a:xfrm>
          <a:prstGeom prst="line">
            <a:avLst/>
          </a:prstGeom>
          <a:noFill/>
          <a:ln w="38100" cap="rnd">
            <a:solidFill>
              <a:schemeClr val="accent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6567100"/>
            <a:ext cx="2819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Sholukh </a:t>
            </a:r>
            <a:r>
              <a:rPr lang="en-US" sz="1200" i="1" dirty="0" smtClean="0"/>
              <a:t>et al. </a:t>
            </a:r>
            <a:r>
              <a:rPr lang="en-US" sz="1200" i="1" dirty="0" err="1" smtClean="0"/>
              <a:t>Retrovirology</a:t>
            </a:r>
            <a:r>
              <a:rPr lang="en-US" sz="1200" dirty="0" smtClean="0"/>
              <a:t> 2014, </a:t>
            </a:r>
            <a:r>
              <a:rPr lang="en-US" sz="1200" b="1" dirty="0" smtClean="0"/>
              <a:t>11</a:t>
            </a:r>
            <a:r>
              <a:rPr lang="en-US" sz="1200" dirty="0" smtClean="0"/>
              <a:t>:8</a:t>
            </a:r>
            <a:endParaRPr lang="en-US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800" y="6400800"/>
            <a:ext cx="1904135" cy="43586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2162" y="718126"/>
            <a:ext cx="8683238" cy="575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727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892"/>
          <p:cNvSpPr txBox="1">
            <a:spLocks noChangeArrowheads="1"/>
          </p:cNvSpPr>
          <p:nvPr/>
        </p:nvSpPr>
        <p:spPr bwMode="auto">
          <a:xfrm>
            <a:off x="0" y="7620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SHIVIG at 400 mg/kg significantly lowered peak of viremia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0483" name="Line 115"/>
          <p:cNvSpPr>
            <a:spLocks noChangeShapeType="1"/>
          </p:cNvSpPr>
          <p:nvPr/>
        </p:nvSpPr>
        <p:spPr bwMode="auto">
          <a:xfrm>
            <a:off x="152400" y="609600"/>
            <a:ext cx="8839200" cy="0"/>
          </a:xfrm>
          <a:prstGeom prst="line">
            <a:avLst/>
          </a:prstGeom>
          <a:noFill/>
          <a:ln w="38100" cap="rnd">
            <a:solidFill>
              <a:schemeClr val="accent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800" y="1752600"/>
            <a:ext cx="4140200" cy="31730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6567100"/>
            <a:ext cx="2819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Sholukh </a:t>
            </a:r>
            <a:r>
              <a:rPr lang="en-US" sz="1200" i="1" dirty="0" smtClean="0"/>
              <a:t>et al. </a:t>
            </a:r>
            <a:r>
              <a:rPr lang="en-US" sz="1200" i="1" dirty="0" err="1" smtClean="0"/>
              <a:t>Retrovirology</a:t>
            </a:r>
            <a:r>
              <a:rPr lang="en-US" sz="1200" dirty="0" smtClean="0"/>
              <a:t> 2014, </a:t>
            </a:r>
            <a:r>
              <a:rPr lang="en-US" sz="1200" b="1" dirty="0" smtClean="0"/>
              <a:t>11</a:t>
            </a:r>
            <a:r>
              <a:rPr lang="en-US" sz="1200" dirty="0" smtClean="0"/>
              <a:t>:8</a:t>
            </a:r>
            <a:endParaRPr lang="en-US" sz="1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800" y="6400800"/>
            <a:ext cx="1904135" cy="4358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4982" y="1676400"/>
            <a:ext cx="4185412" cy="297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419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892"/>
          <p:cNvSpPr txBox="1">
            <a:spLocks noChangeArrowheads="1"/>
          </p:cNvSpPr>
          <p:nvPr/>
        </p:nvSpPr>
        <p:spPr bwMode="auto">
          <a:xfrm>
            <a:off x="0" y="7620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SHIVIG at low-dose (25 mg/kg) increased virus acquisition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0483" name="Line 115"/>
          <p:cNvSpPr>
            <a:spLocks noChangeShapeType="1"/>
          </p:cNvSpPr>
          <p:nvPr/>
        </p:nvSpPr>
        <p:spPr bwMode="auto">
          <a:xfrm>
            <a:off x="152400" y="609600"/>
            <a:ext cx="8839200" cy="0"/>
          </a:xfrm>
          <a:prstGeom prst="line">
            <a:avLst/>
          </a:prstGeom>
          <a:noFill/>
          <a:ln w="38100" cap="rnd">
            <a:solidFill>
              <a:schemeClr val="accent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205" y="1451449"/>
            <a:ext cx="4991100" cy="39085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567100"/>
            <a:ext cx="2819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Sholukh </a:t>
            </a:r>
            <a:r>
              <a:rPr lang="en-US" sz="1200" i="1" dirty="0" smtClean="0"/>
              <a:t>et al. </a:t>
            </a:r>
            <a:r>
              <a:rPr lang="en-US" sz="1200" i="1" dirty="0" err="1" smtClean="0"/>
              <a:t>Retrovirology</a:t>
            </a:r>
            <a:r>
              <a:rPr lang="en-US" sz="1200" dirty="0" smtClean="0"/>
              <a:t> 2014, </a:t>
            </a:r>
            <a:r>
              <a:rPr lang="en-US" sz="1200" b="1" dirty="0" smtClean="0"/>
              <a:t>11</a:t>
            </a:r>
            <a:r>
              <a:rPr lang="en-US" sz="1200" dirty="0" smtClean="0"/>
              <a:t>:8</a:t>
            </a:r>
            <a:endParaRPr lang="en-US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800" y="6400800"/>
            <a:ext cx="1904135" cy="43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670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892"/>
          <p:cNvSpPr txBox="1">
            <a:spLocks noChangeArrowheads="1"/>
          </p:cNvSpPr>
          <p:nvPr/>
        </p:nvSpPr>
        <p:spPr bwMode="auto">
          <a:xfrm>
            <a:off x="0" y="76200"/>
            <a:ext cx="9144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Possible mechanisms of the enhancement of the virus infection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0483" name="Line 115"/>
          <p:cNvSpPr>
            <a:spLocks noChangeShapeType="1"/>
          </p:cNvSpPr>
          <p:nvPr/>
        </p:nvSpPr>
        <p:spPr bwMode="auto">
          <a:xfrm>
            <a:off x="152400" y="609600"/>
            <a:ext cx="8839200" cy="0"/>
          </a:xfrm>
          <a:prstGeom prst="line">
            <a:avLst/>
          </a:prstGeom>
          <a:noFill/>
          <a:ln w="38100" cap="rnd">
            <a:solidFill>
              <a:schemeClr val="accent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1219200"/>
            <a:ext cx="822960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SzPct val="100000"/>
            </a:pPr>
            <a:r>
              <a:rPr lang="en-US" sz="2400" u="sng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Ab-mediated enhancement through Fc</a:t>
            </a:r>
            <a:r>
              <a:rPr lang="el-GR" sz="2400" u="sng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γ</a:t>
            </a:r>
            <a:r>
              <a:rPr lang="en-US" sz="2400" u="sng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receptor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2810" y="2819400"/>
            <a:ext cx="8430780" cy="1523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800" y="6400800"/>
            <a:ext cx="1904135" cy="43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426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892"/>
          <p:cNvSpPr txBox="1">
            <a:spLocks noChangeArrowheads="1"/>
          </p:cNvSpPr>
          <p:nvPr/>
        </p:nvSpPr>
        <p:spPr bwMode="auto">
          <a:xfrm>
            <a:off x="0" y="76200"/>
            <a:ext cx="9144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Possible mechanisms of the enhancement of virus infection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0483" name="Line 115"/>
          <p:cNvSpPr>
            <a:spLocks noChangeShapeType="1"/>
          </p:cNvSpPr>
          <p:nvPr/>
        </p:nvSpPr>
        <p:spPr bwMode="auto">
          <a:xfrm>
            <a:off x="152400" y="609600"/>
            <a:ext cx="8839200" cy="0"/>
          </a:xfrm>
          <a:prstGeom prst="line">
            <a:avLst/>
          </a:prstGeom>
          <a:noFill/>
          <a:ln w="38100" cap="rnd">
            <a:solidFill>
              <a:schemeClr val="accent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0" y="827936"/>
            <a:ext cx="914400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SzPct val="100000"/>
            </a:pPr>
            <a:r>
              <a:rPr lang="en-US" sz="2400" u="sng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C’-ADE: complement-mediated antibody dependent enhancement </a:t>
            </a:r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036" y="1829890"/>
            <a:ext cx="5216705" cy="89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743200"/>
            <a:ext cx="4114800" cy="1099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462462"/>
            <a:ext cx="4672014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800" y="6400800"/>
            <a:ext cx="1904135" cy="43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086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892"/>
          <p:cNvSpPr txBox="1">
            <a:spLocks noChangeArrowheads="1"/>
          </p:cNvSpPr>
          <p:nvPr/>
        </p:nvSpPr>
        <p:spPr bwMode="auto">
          <a:xfrm>
            <a:off x="0" y="76200"/>
            <a:ext cx="9144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C’-ADE assay prerequisites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0483" name="Line 115"/>
          <p:cNvSpPr>
            <a:spLocks noChangeShapeType="1"/>
          </p:cNvSpPr>
          <p:nvPr/>
        </p:nvSpPr>
        <p:spPr bwMode="auto">
          <a:xfrm>
            <a:off x="152400" y="609600"/>
            <a:ext cx="8839200" cy="0"/>
          </a:xfrm>
          <a:prstGeom prst="line">
            <a:avLst/>
          </a:prstGeom>
          <a:noFill/>
          <a:ln w="38100" cap="rnd">
            <a:solidFill>
              <a:schemeClr val="accent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6755" y="1159148"/>
            <a:ext cx="8458200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SzPct val="100000"/>
            </a:pPr>
            <a:r>
              <a:rPr lang="en-US" sz="1600" b="1" u="sng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Viruses coding luciferase reporter gene</a:t>
            </a:r>
            <a:r>
              <a:rPr lang="en-US" sz="1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:</a:t>
            </a:r>
          </a:p>
          <a:p>
            <a:pPr marL="285750" indent="-285750"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SHIV-2873Ni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	parental virus used to obtain SHIV-2873Nip, the challenge virus, through</a:t>
            </a:r>
          </a:p>
          <a:p>
            <a:pPr>
              <a:buSzPct val="100000"/>
            </a:pPr>
            <a:r>
              <a:rPr lang="en-US" sz="1600" dirty="0">
                <a:latin typeface="Calibri" pitchFamily="34" charset="0"/>
                <a:cs typeface="Calibri" pitchFamily="34" charset="0"/>
              </a:rPr>
              <a:t>	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	passaging in RMs</a:t>
            </a:r>
          </a:p>
          <a:p>
            <a:pPr marL="285750" indent="-285750">
              <a:lnSpc>
                <a:spcPct val="150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SHIV-2873Nipd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	late virus isolated from the RM developed AIDS</a:t>
            </a:r>
          </a:p>
          <a:p>
            <a:pPr marL="285750" indent="-285750">
              <a:lnSpc>
                <a:spcPct val="150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Calibri" pitchFamily="34" charset="0"/>
                <a:cs typeface="Calibri" pitchFamily="34" charset="0"/>
              </a:rPr>
              <a:t>SHIV-1157ip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 	tier 1 virus homologous to SHIVIG</a:t>
            </a:r>
          </a:p>
          <a:p>
            <a:pPr marL="285750" indent="-285750">
              <a:lnSpc>
                <a:spcPct val="150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endParaRPr lang="en-US" sz="1600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buSzPct val="100000"/>
            </a:pPr>
            <a:r>
              <a:rPr lang="en-US" sz="1600" b="1" u="sng" dirty="0" smtClean="0">
                <a:solidFill>
                  <a:srgbClr val="0070C0"/>
                </a:solidFill>
                <a:latin typeface="Calibri" panose="020F0502020204030204" pitchFamily="34" charset="0"/>
                <a:cs typeface="Calibri" pitchFamily="34" charset="0"/>
              </a:rPr>
              <a:t>SupT1.R5 cells</a:t>
            </a:r>
            <a:r>
              <a:rPr lang="en-US" sz="16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itchFamily="34" charset="0"/>
              </a:rPr>
              <a:t>:</a:t>
            </a:r>
          </a:p>
          <a:p>
            <a:pPr marL="285750" indent="-285750">
              <a:lnSpc>
                <a:spcPct val="150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Calibri" panose="020F0502020204030204" pitchFamily="34" charset="0"/>
              </a:rPr>
              <a:t>Derived from T-cell </a:t>
            </a:r>
            <a:r>
              <a:rPr lang="en-US" sz="1600" dirty="0">
                <a:latin typeface="Calibri" panose="020F0502020204030204" pitchFamily="34" charset="0"/>
              </a:rPr>
              <a:t>lymphoblastic </a:t>
            </a:r>
            <a:r>
              <a:rPr lang="en-US" sz="1600" dirty="0" smtClean="0">
                <a:latin typeface="Calibri" panose="020F0502020204030204" pitchFamily="34" charset="0"/>
              </a:rPr>
              <a:t>lymphoma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Naturally expressing CD4 and CD21 (Complement 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R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eceptor 2)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Engineered to express CCR5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800" y="6400800"/>
            <a:ext cx="1904135" cy="43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019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892"/>
          <p:cNvSpPr txBox="1">
            <a:spLocks noChangeArrowheads="1"/>
          </p:cNvSpPr>
          <p:nvPr/>
        </p:nvSpPr>
        <p:spPr bwMode="auto">
          <a:xfrm>
            <a:off x="0" y="7620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SHIVIG enhances the SHIV infection through C’-ADE mechanism in vitro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0483" name="Line 115"/>
          <p:cNvSpPr>
            <a:spLocks noChangeShapeType="1"/>
          </p:cNvSpPr>
          <p:nvPr/>
        </p:nvSpPr>
        <p:spPr bwMode="auto">
          <a:xfrm>
            <a:off x="152400" y="609600"/>
            <a:ext cx="8839200" cy="0"/>
          </a:xfrm>
          <a:prstGeom prst="line">
            <a:avLst/>
          </a:prstGeom>
          <a:noFill/>
          <a:ln w="38100" cap="rnd">
            <a:solidFill>
              <a:schemeClr val="accent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6567100"/>
            <a:ext cx="2819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Sholukh </a:t>
            </a:r>
            <a:r>
              <a:rPr lang="en-US" sz="1200" i="1" dirty="0" smtClean="0"/>
              <a:t>et al. </a:t>
            </a:r>
            <a:r>
              <a:rPr lang="en-US" sz="1200" i="1" dirty="0" err="1" smtClean="0"/>
              <a:t>Retrovirology</a:t>
            </a:r>
            <a:r>
              <a:rPr lang="en-US" sz="1200" dirty="0" smtClean="0"/>
              <a:t> 2014, </a:t>
            </a:r>
            <a:r>
              <a:rPr lang="en-US" sz="1200" b="1" dirty="0" smtClean="0"/>
              <a:t>11</a:t>
            </a:r>
            <a:r>
              <a:rPr lang="en-US" sz="1200" dirty="0" smtClean="0"/>
              <a:t>:8</a:t>
            </a:r>
            <a:endParaRPr lang="en-US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800" y="6400800"/>
            <a:ext cx="1904135" cy="4358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6025" y="1022301"/>
            <a:ext cx="7791950" cy="537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251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892"/>
          <p:cNvSpPr txBox="1">
            <a:spLocks noChangeArrowheads="1"/>
          </p:cNvSpPr>
          <p:nvPr/>
        </p:nvSpPr>
        <p:spPr bwMode="auto">
          <a:xfrm>
            <a:off x="0" y="76200"/>
            <a:ext cx="9144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How relevant are </a:t>
            </a:r>
            <a:r>
              <a:rPr lang="en-US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in </a:t>
            </a:r>
            <a:r>
              <a:rPr lang="en-US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vitro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C’-ADE to the increased virus acquisition </a:t>
            </a:r>
            <a:r>
              <a:rPr lang="en-US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in vivo</a:t>
            </a:r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?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0483" name="Line 115"/>
          <p:cNvSpPr>
            <a:spLocks noChangeShapeType="1"/>
          </p:cNvSpPr>
          <p:nvPr/>
        </p:nvSpPr>
        <p:spPr bwMode="auto">
          <a:xfrm>
            <a:off x="152400" y="609600"/>
            <a:ext cx="8839200" cy="0"/>
          </a:xfrm>
          <a:prstGeom prst="line">
            <a:avLst/>
          </a:prstGeom>
          <a:noFill/>
          <a:ln w="38100" cap="rnd">
            <a:solidFill>
              <a:schemeClr val="accent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914400" y="1541318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0070C0"/>
                </a:solidFill>
              </a:rPr>
              <a:t>Group 3 (25 mg/kg)</a:t>
            </a:r>
            <a:r>
              <a:rPr lang="en-US" b="1" u="sng" dirty="0">
                <a:solidFill>
                  <a:srgbClr val="0070C0"/>
                </a:solidFill>
              </a:rPr>
              <a:t> </a:t>
            </a:r>
            <a:r>
              <a:rPr lang="en-US" b="1" u="sng" dirty="0" smtClean="0">
                <a:solidFill>
                  <a:srgbClr val="0070C0"/>
                </a:solidFill>
              </a:rPr>
              <a:t>SHIVIG concentration</a:t>
            </a:r>
            <a:r>
              <a:rPr lang="en-US" dirty="0" smtClean="0"/>
              <a:t>:</a:t>
            </a:r>
          </a:p>
          <a:p>
            <a:r>
              <a:rPr lang="en-US" dirty="0" smtClean="0"/>
              <a:t>	</a:t>
            </a:r>
          </a:p>
          <a:p>
            <a:r>
              <a:rPr lang="en-US" dirty="0"/>
              <a:t>	</a:t>
            </a:r>
            <a:r>
              <a:rPr lang="en-US" dirty="0" smtClean="0"/>
              <a:t>day 1		180 – 250 µg/ml</a:t>
            </a:r>
          </a:p>
          <a:p>
            <a:r>
              <a:rPr lang="en-US" dirty="0"/>
              <a:t>	d</a:t>
            </a:r>
            <a:r>
              <a:rPr lang="en-US" dirty="0" smtClean="0"/>
              <a:t>ay 8		70 – 130 µg/ml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800" y="6400800"/>
            <a:ext cx="1904135" cy="43586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14400" y="3429000"/>
            <a:ext cx="701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>
                <a:solidFill>
                  <a:srgbClr val="0070C0"/>
                </a:solidFill>
              </a:rPr>
              <a:t>Maximum of C’-ADE</a:t>
            </a:r>
            <a:r>
              <a:rPr lang="en-US" dirty="0"/>
              <a:t>:</a:t>
            </a:r>
          </a:p>
          <a:p>
            <a:r>
              <a:rPr lang="en-US" dirty="0"/>
              <a:t>	</a:t>
            </a:r>
          </a:p>
          <a:p>
            <a:r>
              <a:rPr lang="en-US" dirty="0" smtClean="0"/>
              <a:t>	NL-LucR.2873Ni</a:t>
            </a:r>
            <a:r>
              <a:rPr lang="en-US" dirty="0"/>
              <a:t>		15.7 – 141 µg/ml</a:t>
            </a:r>
          </a:p>
          <a:p>
            <a:r>
              <a:rPr lang="en-US" dirty="0"/>
              <a:t>	NL-LucR.2873Nipd	5.2 – 47 µg/ml</a:t>
            </a:r>
          </a:p>
        </p:txBody>
      </p:sp>
    </p:spTree>
    <p:extLst>
      <p:ext uri="{BB962C8B-B14F-4D97-AF65-F5344CB8AC3E}">
        <p14:creationId xmlns:p14="http://schemas.microsoft.com/office/powerpoint/2010/main" xmlns="" val="334597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892"/>
          <p:cNvSpPr txBox="1">
            <a:spLocks noChangeArrowheads="1"/>
          </p:cNvSpPr>
          <p:nvPr/>
        </p:nvSpPr>
        <p:spPr bwMode="auto">
          <a:xfrm>
            <a:off x="0" y="76200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Our study paralleled the results of recent HIVIGLOB clinical trial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0483" name="Line 115"/>
          <p:cNvSpPr>
            <a:spLocks noChangeShapeType="1"/>
          </p:cNvSpPr>
          <p:nvPr/>
        </p:nvSpPr>
        <p:spPr bwMode="auto">
          <a:xfrm>
            <a:off x="152400" y="609600"/>
            <a:ext cx="8839200" cy="0"/>
          </a:xfrm>
          <a:prstGeom prst="line">
            <a:avLst/>
          </a:prstGeom>
          <a:noFill/>
          <a:ln w="38100" cap="rnd">
            <a:solidFill>
              <a:schemeClr val="accent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2873" y="1447800"/>
            <a:ext cx="4724400" cy="154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89018" y="1143000"/>
            <a:ext cx="4924425" cy="211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90500" y="3429000"/>
            <a:ext cx="8763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HIV-infected pregnant mothers and their infants were passively immunized with HIVIGLOB (anti-HIV human IgG) aiming to lower the risk of mother-to-child transmission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 smtClean="0"/>
              <a:t>At birth, 9.1% of infants born from HIVIGLOB-treated mothers were HIV positive compared with 4.1% of controls infants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 smtClean="0"/>
              <a:t>Passive immunization with HIVIGLOB did not prevent HIV-1 acquisition in any infant born to infected mothers, and may have enhanced in utero HIV-1 transmission</a:t>
            </a:r>
          </a:p>
          <a:p>
            <a:endParaRPr lang="en-US" sz="1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800" y="6400800"/>
            <a:ext cx="1904135" cy="43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6046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 Box 892"/>
          <p:cNvSpPr txBox="1">
            <a:spLocks noChangeArrowheads="1"/>
          </p:cNvSpPr>
          <p:nvPr/>
        </p:nvSpPr>
        <p:spPr bwMode="auto">
          <a:xfrm>
            <a:off x="0" y="76200"/>
            <a:ext cx="9144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Challenges for AIDS vaccine development: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0483" name="Line 115"/>
          <p:cNvSpPr>
            <a:spLocks noChangeShapeType="1"/>
          </p:cNvSpPr>
          <p:nvPr/>
        </p:nvSpPr>
        <p:spPr bwMode="auto">
          <a:xfrm>
            <a:off x="152400" y="609600"/>
            <a:ext cx="8839200" cy="0"/>
          </a:xfrm>
          <a:prstGeom prst="line">
            <a:avLst/>
          </a:prstGeom>
          <a:noFill/>
          <a:ln w="38100" cap="rnd">
            <a:solidFill>
              <a:schemeClr val="accent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7200" y="1676400"/>
            <a:ext cx="8229600" cy="3177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SzPct val="100000"/>
              <a:buFont typeface="Wingdings" panose="05000000000000000000" pitchFamily="2" charset="2"/>
              <a:buChar char="Ø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Can the Ab-mediated infection-enhancing activity be separated from protective functions, such as neutralization, ADCVI and ADCC?</a:t>
            </a:r>
          </a:p>
          <a:p>
            <a:pPr marL="342900" indent="-342900">
              <a:lnSpc>
                <a:spcPct val="150000"/>
              </a:lnSpc>
              <a:spcBef>
                <a:spcPts val="2400"/>
              </a:spcBef>
              <a:buSzPct val="100000"/>
              <a:buFont typeface="Wingdings" panose="05000000000000000000" pitchFamily="2" charset="2"/>
              <a:buChar char="Ø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Can immunogens be designed that will elicit protective but not infection-enhancing Abs?</a:t>
            </a:r>
          </a:p>
          <a:p>
            <a:pPr marL="342900" indent="-342900">
              <a:lnSpc>
                <a:spcPct val="150000"/>
              </a:lnSpc>
              <a:spcBef>
                <a:spcPts val="2400"/>
              </a:spcBef>
              <a:buSzPct val="100000"/>
              <a:buFont typeface="Wingdings" panose="05000000000000000000" pitchFamily="2" charset="2"/>
              <a:buChar char="Ø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Will it be possible to induce durable nAb responses at sufficiently high levels to counteract any potential Ab-mediated enhancement of infection?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2800" y="6400800"/>
            <a:ext cx="1904135" cy="43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667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4"/>
          <p:cNvSpPr txBox="1">
            <a:spLocks noChangeArrowheads="1"/>
          </p:cNvSpPr>
          <p:nvPr/>
        </p:nvSpPr>
        <p:spPr bwMode="auto">
          <a:xfrm>
            <a:off x="381000" y="762000"/>
            <a:ext cx="3717925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u="sng" dirty="0" smtClean="0">
                <a:cs typeface="Arial" charset="0"/>
              </a:rPr>
              <a:t>Ruth </a:t>
            </a:r>
            <a:r>
              <a:rPr lang="en-US" sz="1600" u="sng" dirty="0" err="1" smtClean="0">
                <a:cs typeface="Arial" charset="0"/>
              </a:rPr>
              <a:t>Ruprecht’s</a:t>
            </a:r>
            <a:r>
              <a:rPr lang="en-US" sz="1600" u="sng" dirty="0" smtClean="0">
                <a:cs typeface="Arial" charset="0"/>
              </a:rPr>
              <a:t> Lab at</a:t>
            </a:r>
          </a:p>
          <a:p>
            <a:pPr eaLnBrk="1" hangingPunct="1"/>
            <a:r>
              <a:rPr lang="en-US" sz="1600" u="sng" dirty="0" smtClean="0">
                <a:cs typeface="Arial" charset="0"/>
              </a:rPr>
              <a:t>DFCI, HMS and now at</a:t>
            </a:r>
          </a:p>
          <a:p>
            <a:pPr eaLnBrk="1" hangingPunct="1"/>
            <a:r>
              <a:rPr lang="en-US" sz="1600" u="sng" dirty="0">
                <a:cs typeface="Arial" charset="0"/>
              </a:rPr>
              <a:t>t</a:t>
            </a:r>
            <a:r>
              <a:rPr lang="en-US" sz="1600" u="sng" dirty="0" smtClean="0">
                <a:cs typeface="Arial" charset="0"/>
              </a:rPr>
              <a:t>he Texas Biomed</a:t>
            </a:r>
            <a:r>
              <a:rPr lang="en-US" sz="1600" dirty="0" smtClean="0">
                <a:cs typeface="Arial" charset="0"/>
              </a:rPr>
              <a:t>:</a:t>
            </a:r>
          </a:p>
          <a:p>
            <a:pPr eaLnBrk="1" hangingPunct="1"/>
            <a:endParaRPr lang="en-US" sz="1600" dirty="0" smtClean="0">
              <a:cs typeface="Arial" charset="0"/>
            </a:endParaRPr>
          </a:p>
          <a:p>
            <a:pPr eaLnBrk="1" hangingPunct="1"/>
            <a:r>
              <a:rPr lang="en-US" sz="1600" dirty="0" err="1" smtClean="0">
                <a:cs typeface="Arial" charset="0"/>
              </a:rPr>
              <a:t>Siddappa</a:t>
            </a:r>
            <a:r>
              <a:rPr lang="en-US" sz="1600" dirty="0" smtClean="0">
                <a:cs typeface="Arial" charset="0"/>
              </a:rPr>
              <a:t> </a:t>
            </a:r>
            <a:r>
              <a:rPr lang="en-US" sz="1600" dirty="0" err="1" smtClean="0">
                <a:cs typeface="Arial" charset="0"/>
              </a:rPr>
              <a:t>Byrareddy</a:t>
            </a:r>
            <a:endParaRPr lang="en-US" sz="1600" dirty="0" smtClean="0">
              <a:cs typeface="Arial" charset="0"/>
            </a:endParaRPr>
          </a:p>
          <a:p>
            <a:pPr eaLnBrk="1" hangingPunct="1"/>
            <a:r>
              <a:rPr lang="en-US" sz="1600" dirty="0" err="1" smtClean="0">
                <a:cs typeface="Arial" charset="0"/>
              </a:rPr>
              <a:t>Vivek</a:t>
            </a:r>
            <a:r>
              <a:rPr lang="en-US" sz="1600" dirty="0" smtClean="0">
                <a:cs typeface="Arial" charset="0"/>
              </a:rPr>
              <a:t> </a:t>
            </a:r>
            <a:r>
              <a:rPr lang="en-US" sz="1600" dirty="0" err="1" smtClean="0">
                <a:cs typeface="Arial" charset="0"/>
              </a:rPr>
              <a:t>Shanmuganathan</a:t>
            </a:r>
            <a:endParaRPr lang="en-US" sz="1600" dirty="0" smtClean="0">
              <a:cs typeface="Arial" charset="0"/>
            </a:endParaRPr>
          </a:p>
          <a:p>
            <a:pPr eaLnBrk="1" hangingPunct="1"/>
            <a:r>
              <a:rPr lang="en-US" sz="1600" dirty="0" smtClean="0">
                <a:cs typeface="Arial" charset="0"/>
              </a:rPr>
              <a:t>Girish Hemashettar</a:t>
            </a:r>
          </a:p>
          <a:p>
            <a:pPr eaLnBrk="1" hangingPunct="1"/>
            <a:r>
              <a:rPr lang="en-US" sz="1600" dirty="0" smtClean="0">
                <a:cs typeface="Arial" charset="0"/>
              </a:rPr>
              <a:t>Samir Lakhashe</a:t>
            </a:r>
          </a:p>
          <a:p>
            <a:pPr eaLnBrk="1" hangingPunct="1"/>
            <a:r>
              <a:rPr lang="en-US" sz="1600" dirty="0" smtClean="0">
                <a:cs typeface="Arial" charset="0"/>
              </a:rPr>
              <a:t>Bob Rasmussen</a:t>
            </a:r>
          </a:p>
          <a:p>
            <a:pPr eaLnBrk="1" hangingPunct="1"/>
            <a:r>
              <a:rPr lang="en-US" sz="1600" dirty="0" smtClean="0">
                <a:cs typeface="Arial" charset="0"/>
              </a:rPr>
              <a:t>Jenny Watkins</a:t>
            </a:r>
          </a:p>
          <a:p>
            <a:pPr eaLnBrk="1" hangingPunct="1"/>
            <a:r>
              <a:rPr lang="en-US" sz="1600" dirty="0" smtClean="0">
                <a:cs typeface="Arial" charset="0"/>
              </a:rPr>
              <a:t>Hemant Vyas</a:t>
            </a:r>
          </a:p>
          <a:p>
            <a:pPr eaLnBrk="1" hangingPunct="1"/>
            <a:r>
              <a:rPr lang="en-US" sz="1600" dirty="0" smtClean="0">
                <a:cs typeface="Arial" charset="0"/>
              </a:rPr>
              <a:t>Swati </a:t>
            </a:r>
            <a:r>
              <a:rPr lang="en-US" sz="1600" dirty="0" err="1" smtClean="0">
                <a:cs typeface="Arial" charset="0"/>
              </a:rPr>
              <a:t>Thorat</a:t>
            </a:r>
            <a:endParaRPr lang="en-US" sz="1600" dirty="0" smtClean="0">
              <a:cs typeface="Arial" charset="0"/>
            </a:endParaRPr>
          </a:p>
          <a:p>
            <a:pPr eaLnBrk="1" hangingPunct="1"/>
            <a:r>
              <a:rPr lang="en-US" sz="1600" dirty="0" smtClean="0">
                <a:cs typeface="Arial" charset="0"/>
              </a:rPr>
              <a:t>Tania </a:t>
            </a:r>
            <a:r>
              <a:rPr lang="en-US" sz="1600" dirty="0" err="1" smtClean="0">
                <a:cs typeface="Arial" charset="0"/>
              </a:rPr>
              <a:t>Brandstoetter</a:t>
            </a:r>
            <a:endParaRPr lang="en-US" sz="1600" dirty="0" smtClean="0">
              <a:cs typeface="Arial" charset="0"/>
            </a:endParaRPr>
          </a:p>
          <a:p>
            <a:pPr eaLnBrk="1" hangingPunct="1"/>
            <a:r>
              <a:rPr lang="en-US" sz="1600" dirty="0" smtClean="0">
                <a:cs typeface="Arial" charset="0"/>
              </a:rPr>
              <a:t>Muhammad Mukhtar</a:t>
            </a:r>
          </a:p>
          <a:p>
            <a:pPr eaLnBrk="1" hangingPunct="1"/>
            <a:r>
              <a:rPr lang="en-US" sz="1600" dirty="0" smtClean="0">
                <a:cs typeface="Arial" charset="0"/>
              </a:rPr>
              <a:t>John Yoon</a:t>
            </a:r>
          </a:p>
          <a:p>
            <a:pPr eaLnBrk="1" hangingPunct="1"/>
            <a:endParaRPr lang="en-US" sz="1600" dirty="0" smtClean="0">
              <a:cs typeface="Arial" charset="0"/>
            </a:endParaRPr>
          </a:p>
          <a:p>
            <a:pPr eaLnBrk="1" hangingPunct="1"/>
            <a:r>
              <a:rPr lang="en-US" sz="1600" dirty="0" smtClean="0">
                <a:cs typeface="Arial" charset="0"/>
              </a:rPr>
              <a:t>Ruth Ruprecht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581400" y="757380"/>
            <a:ext cx="2438400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u="sng" dirty="0" smtClean="0">
                <a:cs typeface="Arial" charset="0"/>
              </a:rPr>
              <a:t>Yerkes National Primate Center</a:t>
            </a:r>
            <a:r>
              <a:rPr lang="en-US" sz="1600" dirty="0" smtClean="0">
                <a:cs typeface="Arial" charset="0"/>
              </a:rPr>
              <a:t>:</a:t>
            </a:r>
          </a:p>
          <a:p>
            <a:pPr eaLnBrk="1" hangingPunct="1"/>
            <a:r>
              <a:rPr lang="en-US" sz="1600" dirty="0" smtClean="0">
                <a:cs typeface="Arial" charset="0"/>
              </a:rPr>
              <a:t>F. Villinger</a:t>
            </a:r>
          </a:p>
          <a:p>
            <a:pPr eaLnBrk="1" hangingPunct="1"/>
            <a:r>
              <a:rPr lang="en-US" sz="1600" dirty="0" smtClean="0">
                <a:cs typeface="Arial" charset="0"/>
              </a:rPr>
              <a:t>S. Ehnert</a:t>
            </a:r>
          </a:p>
          <a:p>
            <a:pPr eaLnBrk="1" hangingPunct="1"/>
            <a:r>
              <a:rPr lang="en-US" sz="1600" dirty="0" smtClean="0">
                <a:cs typeface="Arial" charset="0"/>
              </a:rPr>
              <a:t>F. </a:t>
            </a:r>
            <a:r>
              <a:rPr lang="en-US" sz="1600" dirty="0" err="1" smtClean="0">
                <a:cs typeface="Arial" charset="0"/>
              </a:rPr>
              <a:t>Novembre</a:t>
            </a:r>
            <a:endParaRPr lang="en-US" sz="1600" dirty="0" smtClean="0">
              <a:cs typeface="Arial" charset="0"/>
            </a:endParaRPr>
          </a:p>
          <a:p>
            <a:pPr eaLnBrk="1" hangingPunct="1"/>
            <a:endParaRPr lang="en-US" sz="1600" dirty="0">
              <a:cs typeface="Arial" charset="0"/>
            </a:endParaRPr>
          </a:p>
          <a:p>
            <a:pPr eaLnBrk="1" hangingPunct="1"/>
            <a:r>
              <a:rPr lang="en-US" sz="1600" u="sng" dirty="0" err="1" smtClean="0">
                <a:cs typeface="Arial" charset="0"/>
              </a:rPr>
              <a:t>Wistar</a:t>
            </a:r>
            <a:r>
              <a:rPr lang="en-US" sz="1600" u="sng" dirty="0" smtClean="0">
                <a:cs typeface="Arial" charset="0"/>
              </a:rPr>
              <a:t> Institute</a:t>
            </a:r>
            <a:r>
              <a:rPr lang="en-US" sz="1600" dirty="0" smtClean="0">
                <a:cs typeface="Arial" charset="0"/>
              </a:rPr>
              <a:t>:</a:t>
            </a:r>
          </a:p>
          <a:p>
            <a:pPr eaLnBrk="1" hangingPunct="1"/>
            <a:r>
              <a:rPr lang="en-US" sz="1600" dirty="0" smtClean="0">
                <a:cs typeface="Arial" charset="0"/>
              </a:rPr>
              <a:t>H. </a:t>
            </a:r>
            <a:r>
              <a:rPr lang="en-US" sz="1600" dirty="0" err="1" smtClean="0">
                <a:cs typeface="Arial" charset="0"/>
              </a:rPr>
              <a:t>Ertl</a:t>
            </a:r>
            <a:endParaRPr lang="en-US" sz="1600" dirty="0" smtClean="0">
              <a:cs typeface="Arial" charset="0"/>
            </a:endParaRPr>
          </a:p>
          <a:p>
            <a:pPr eaLnBrk="1" hangingPunct="1"/>
            <a:r>
              <a:rPr lang="en-US" sz="1600" dirty="0" smtClean="0">
                <a:cs typeface="Arial" charset="0"/>
              </a:rPr>
              <a:t>S. </a:t>
            </a:r>
            <a:r>
              <a:rPr lang="en-US" sz="1600" dirty="0" err="1" smtClean="0">
                <a:cs typeface="Arial" charset="0"/>
              </a:rPr>
              <a:t>Ratcliffe</a:t>
            </a:r>
            <a:endParaRPr lang="en-US" sz="1600" dirty="0" smtClean="0">
              <a:cs typeface="Arial" charset="0"/>
            </a:endParaRPr>
          </a:p>
          <a:p>
            <a:pPr eaLnBrk="1" hangingPunct="1"/>
            <a:endParaRPr lang="en-US" sz="1600" u="sng" dirty="0">
              <a:cs typeface="Arial" charset="0"/>
            </a:endParaRPr>
          </a:p>
          <a:p>
            <a:pPr eaLnBrk="1" hangingPunct="1"/>
            <a:r>
              <a:rPr lang="en-US" sz="1600" u="sng" dirty="0" smtClean="0">
                <a:cs typeface="Arial" charset="0"/>
              </a:rPr>
              <a:t>UC Irvine</a:t>
            </a:r>
            <a:r>
              <a:rPr lang="en-US" sz="1600" dirty="0" smtClean="0">
                <a:cs typeface="Arial" charset="0"/>
              </a:rPr>
              <a:t>:</a:t>
            </a:r>
          </a:p>
          <a:p>
            <a:pPr eaLnBrk="1" hangingPunct="1"/>
            <a:r>
              <a:rPr lang="en-US" sz="1600" dirty="0" smtClean="0">
                <a:cs typeface="Arial" charset="0"/>
              </a:rPr>
              <a:t>D. Forthal</a:t>
            </a:r>
          </a:p>
          <a:p>
            <a:pPr eaLnBrk="1" hangingPunct="1"/>
            <a:r>
              <a:rPr lang="en-US" sz="1600" dirty="0" smtClean="0">
                <a:cs typeface="Arial" charset="0"/>
              </a:rPr>
              <a:t>G. </a:t>
            </a:r>
            <a:r>
              <a:rPr lang="en-US" sz="1600" dirty="0" err="1" smtClean="0">
                <a:cs typeface="Arial" charset="0"/>
              </a:rPr>
              <a:t>Landucci</a:t>
            </a:r>
            <a:endParaRPr lang="en-US" sz="1600" dirty="0" smtClean="0">
              <a:cs typeface="Arial" charset="0"/>
            </a:endParaRPr>
          </a:p>
          <a:p>
            <a:pPr eaLnBrk="1" hangingPunct="1"/>
            <a:endParaRPr lang="en-US" sz="1600" dirty="0">
              <a:cs typeface="Arial" charset="0"/>
            </a:endParaRPr>
          </a:p>
          <a:p>
            <a:pPr eaLnBrk="1" hangingPunct="1"/>
            <a:r>
              <a:rPr lang="en-US" sz="1600" u="sng" dirty="0" smtClean="0">
                <a:cs typeface="Arial" charset="0"/>
              </a:rPr>
              <a:t>Duke University</a:t>
            </a:r>
            <a:r>
              <a:rPr lang="en-US" sz="1600" dirty="0" smtClean="0">
                <a:cs typeface="Arial" charset="0"/>
              </a:rPr>
              <a:t>:</a:t>
            </a:r>
          </a:p>
          <a:p>
            <a:pPr eaLnBrk="1" hangingPunct="1"/>
            <a:r>
              <a:rPr lang="en-US" sz="1600" dirty="0" smtClean="0">
                <a:cs typeface="Arial" charset="0"/>
              </a:rPr>
              <a:t>D. </a:t>
            </a:r>
            <a:r>
              <a:rPr lang="en-US" sz="1600" dirty="0" err="1" smtClean="0">
                <a:cs typeface="Arial" charset="0"/>
              </a:rPr>
              <a:t>Montefiori</a:t>
            </a:r>
            <a:endParaRPr lang="en-US" sz="1600" dirty="0" smtClean="0">
              <a:cs typeface="Arial" charset="0"/>
            </a:endParaRPr>
          </a:p>
          <a:p>
            <a:pPr eaLnBrk="1" hangingPunct="1"/>
            <a:r>
              <a:rPr lang="en-US" sz="1600" dirty="0" smtClean="0">
                <a:cs typeface="Arial" charset="0"/>
              </a:rPr>
              <a:t>M. </a:t>
            </a:r>
            <a:r>
              <a:rPr lang="en-US" sz="1600" dirty="0" err="1" smtClean="0">
                <a:cs typeface="Arial" charset="0"/>
              </a:rPr>
              <a:t>Bilska</a:t>
            </a:r>
            <a:endParaRPr lang="en-US" sz="1600" dirty="0" smtClean="0">
              <a:cs typeface="Arial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705600" y="761998"/>
            <a:ext cx="2286000" cy="5755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u="sng" dirty="0" smtClean="0">
                <a:cs typeface="Arial" charset="0"/>
              </a:rPr>
              <a:t>NCI</a:t>
            </a:r>
            <a:r>
              <a:rPr lang="en-US" sz="1600" dirty="0" smtClean="0">
                <a:cs typeface="Arial" charset="0"/>
              </a:rPr>
              <a:t>:</a:t>
            </a:r>
          </a:p>
          <a:p>
            <a:pPr eaLnBrk="1" hangingPunct="1"/>
            <a:r>
              <a:rPr lang="en-US" sz="1600" dirty="0" smtClean="0">
                <a:cs typeface="Arial" charset="0"/>
              </a:rPr>
              <a:t>M. Robert-</a:t>
            </a:r>
            <a:r>
              <a:rPr lang="en-US" sz="1600" dirty="0" err="1" smtClean="0">
                <a:cs typeface="Arial" charset="0"/>
              </a:rPr>
              <a:t>Guroff</a:t>
            </a:r>
            <a:endParaRPr lang="en-US" sz="1600" dirty="0" smtClean="0">
              <a:cs typeface="Arial" charset="0"/>
            </a:endParaRPr>
          </a:p>
          <a:p>
            <a:pPr eaLnBrk="1" hangingPunct="1"/>
            <a:r>
              <a:rPr lang="en-US" sz="1600" dirty="0" smtClean="0">
                <a:cs typeface="Arial" charset="0"/>
              </a:rPr>
              <a:t>I. </a:t>
            </a:r>
            <a:r>
              <a:rPr lang="en-US" sz="1600" dirty="0" err="1" smtClean="0">
                <a:cs typeface="Arial" charset="0"/>
              </a:rPr>
              <a:t>Tuero</a:t>
            </a:r>
            <a:endParaRPr lang="en-US" sz="1600" dirty="0" smtClean="0">
              <a:cs typeface="Arial" charset="0"/>
            </a:endParaRPr>
          </a:p>
          <a:p>
            <a:pPr eaLnBrk="1" hangingPunct="1"/>
            <a:endParaRPr lang="en-US" sz="1600" dirty="0" smtClean="0">
              <a:cs typeface="Arial" charset="0"/>
            </a:endParaRPr>
          </a:p>
          <a:p>
            <a:pPr eaLnBrk="1" hangingPunct="1"/>
            <a:r>
              <a:rPr lang="en-US" sz="1600" u="sng" dirty="0">
                <a:cs typeface="Arial" charset="0"/>
              </a:rPr>
              <a:t>Walter Reed Army Institute of </a:t>
            </a:r>
            <a:r>
              <a:rPr lang="en-US" sz="1600" u="sng" dirty="0" smtClean="0">
                <a:cs typeface="Arial" charset="0"/>
              </a:rPr>
              <a:t>Research</a:t>
            </a:r>
            <a:r>
              <a:rPr lang="en-US" sz="1600" dirty="0" smtClean="0">
                <a:cs typeface="Arial" charset="0"/>
              </a:rPr>
              <a:t>:</a:t>
            </a:r>
          </a:p>
          <a:p>
            <a:pPr eaLnBrk="1" hangingPunct="1"/>
            <a:r>
              <a:rPr lang="en-US" sz="1600" dirty="0" smtClean="0">
                <a:cs typeface="Arial" charset="0"/>
              </a:rPr>
              <a:t>V. </a:t>
            </a:r>
            <a:r>
              <a:rPr lang="en-US" sz="1600" dirty="0" err="1" smtClean="0">
                <a:cs typeface="Arial" charset="0"/>
              </a:rPr>
              <a:t>Polonis</a:t>
            </a:r>
            <a:endParaRPr lang="en-US" sz="1600" dirty="0" smtClean="0">
              <a:cs typeface="Arial" charset="0"/>
            </a:endParaRPr>
          </a:p>
          <a:p>
            <a:pPr eaLnBrk="1" hangingPunct="1"/>
            <a:endParaRPr lang="en-US" sz="1600" dirty="0">
              <a:cs typeface="Arial" charset="0"/>
            </a:endParaRPr>
          </a:p>
          <a:p>
            <a:pPr eaLnBrk="1" hangingPunct="1"/>
            <a:r>
              <a:rPr lang="en-US" sz="1600" u="sng" dirty="0" smtClean="0">
                <a:cs typeface="Arial" charset="0"/>
              </a:rPr>
              <a:t>Boston College</a:t>
            </a:r>
            <a:r>
              <a:rPr lang="en-US" sz="1600" dirty="0" smtClean="0">
                <a:cs typeface="Arial" charset="0"/>
              </a:rPr>
              <a:t>:</a:t>
            </a:r>
          </a:p>
          <a:p>
            <a:pPr eaLnBrk="1" hangingPunct="1"/>
            <a:r>
              <a:rPr lang="en-US" sz="1600" dirty="0" smtClean="0">
                <a:cs typeface="Arial" charset="0"/>
              </a:rPr>
              <a:t>W. Johnson</a:t>
            </a:r>
          </a:p>
          <a:p>
            <a:pPr eaLnBrk="1" hangingPunct="1"/>
            <a:endParaRPr lang="en-US" sz="1600" u="sng" dirty="0">
              <a:cs typeface="Arial" charset="0"/>
            </a:endParaRPr>
          </a:p>
          <a:p>
            <a:pPr eaLnBrk="1" hangingPunct="1"/>
            <a:r>
              <a:rPr lang="en-US" sz="1600" u="sng" dirty="0" err="1" smtClean="0">
                <a:cs typeface="Arial" charset="0"/>
              </a:rPr>
              <a:t>UPenn</a:t>
            </a:r>
            <a:r>
              <a:rPr lang="en-US" sz="1600" dirty="0" smtClean="0">
                <a:cs typeface="Arial" charset="0"/>
              </a:rPr>
              <a:t>:</a:t>
            </a:r>
          </a:p>
          <a:p>
            <a:pPr eaLnBrk="1" hangingPunct="1"/>
            <a:r>
              <a:rPr lang="en-US" sz="1600" dirty="0" smtClean="0">
                <a:cs typeface="Arial" charset="0"/>
              </a:rPr>
              <a:t>J. Hoxie</a:t>
            </a:r>
          </a:p>
          <a:p>
            <a:pPr eaLnBrk="1" hangingPunct="1"/>
            <a:endParaRPr lang="en-US" sz="1600" dirty="0">
              <a:cs typeface="Arial" charset="0"/>
            </a:endParaRPr>
          </a:p>
          <a:p>
            <a:pPr eaLnBrk="1" hangingPunct="1"/>
            <a:r>
              <a:rPr lang="en-US" sz="1600" u="sng" dirty="0" smtClean="0">
                <a:cs typeface="Arial" charset="0"/>
              </a:rPr>
              <a:t>DFCI</a:t>
            </a:r>
            <a:r>
              <a:rPr lang="en-US" sz="1600" dirty="0" smtClean="0">
                <a:cs typeface="Arial" charset="0"/>
              </a:rPr>
              <a:t>:</a:t>
            </a:r>
          </a:p>
          <a:p>
            <a:pPr eaLnBrk="1" hangingPunct="1"/>
            <a:r>
              <a:rPr lang="en-US" sz="1600" dirty="0" smtClean="0">
                <a:cs typeface="Arial" charset="0"/>
              </a:rPr>
              <a:t>W. </a:t>
            </a:r>
            <a:r>
              <a:rPr lang="en-US" sz="1600" dirty="0" err="1" smtClean="0">
                <a:cs typeface="Arial" charset="0"/>
              </a:rPr>
              <a:t>Marasco</a:t>
            </a:r>
            <a:endParaRPr lang="en-US" sz="1600" dirty="0" smtClean="0">
              <a:cs typeface="Arial" charset="0"/>
            </a:endParaRPr>
          </a:p>
          <a:p>
            <a:pPr eaLnBrk="1" hangingPunct="1"/>
            <a:endParaRPr lang="en-US" sz="1600" dirty="0">
              <a:cs typeface="Arial" charset="0"/>
            </a:endParaRPr>
          </a:p>
          <a:p>
            <a:pPr eaLnBrk="1" hangingPunct="1"/>
            <a:r>
              <a:rPr lang="en-US" sz="1600" u="sng" dirty="0" smtClean="0">
                <a:cs typeface="Arial" charset="0"/>
              </a:rPr>
              <a:t>NIAID VRC</a:t>
            </a:r>
            <a:r>
              <a:rPr lang="en-US" sz="1600" dirty="0" smtClean="0">
                <a:cs typeface="Arial" charset="0"/>
              </a:rPr>
              <a:t>:</a:t>
            </a:r>
          </a:p>
          <a:p>
            <a:pPr eaLnBrk="1" hangingPunct="1"/>
            <a:r>
              <a:rPr lang="en-US" sz="1600" dirty="0" smtClean="0">
                <a:cs typeface="Arial" charset="0"/>
              </a:rPr>
              <a:t>J. </a:t>
            </a:r>
            <a:r>
              <a:rPr lang="en-US" sz="1600" dirty="0" err="1" smtClean="0">
                <a:cs typeface="Arial" charset="0"/>
              </a:rPr>
              <a:t>Mascola</a:t>
            </a:r>
            <a:endParaRPr lang="en-US" sz="1600" dirty="0" smtClean="0">
              <a:cs typeface="Arial" charset="0"/>
            </a:endParaRPr>
          </a:p>
          <a:p>
            <a:pPr eaLnBrk="1" hangingPunct="1"/>
            <a:endParaRPr lang="en-US" sz="1600" dirty="0" smtClean="0">
              <a:cs typeface="Arial" charset="0"/>
            </a:endParaRPr>
          </a:p>
          <a:p>
            <a:pPr eaLnBrk="1" hangingPunct="1"/>
            <a:r>
              <a:rPr lang="en-US" sz="1600" u="sng" dirty="0" smtClean="0">
                <a:cs typeface="Arial" charset="0"/>
              </a:rPr>
              <a:t>UAB</a:t>
            </a:r>
            <a:r>
              <a:rPr lang="en-US" sz="1600" dirty="0" smtClean="0">
                <a:cs typeface="Arial" charset="0"/>
              </a:rPr>
              <a:t>:</a:t>
            </a:r>
            <a:endParaRPr lang="en-US" sz="1600" dirty="0">
              <a:cs typeface="Arial" charset="0"/>
            </a:endParaRPr>
          </a:p>
          <a:p>
            <a:pPr eaLnBrk="1" hangingPunct="1"/>
            <a:r>
              <a:rPr lang="en-US" sz="1600" dirty="0" smtClean="0"/>
              <a:t>C</a:t>
            </a:r>
            <a:r>
              <a:rPr lang="en-US" sz="1600" dirty="0"/>
              <a:t>. </a:t>
            </a:r>
            <a:r>
              <a:rPr lang="en-US" sz="1600" dirty="0" err="1"/>
              <a:t>Ochsenbauer</a:t>
            </a:r>
            <a:r>
              <a:rPr lang="en-US" sz="1600" dirty="0"/>
              <a:t> </a:t>
            </a:r>
            <a:endParaRPr lang="en-US" sz="1600" dirty="0" smtClean="0">
              <a:cs typeface="Arial" charset="0"/>
            </a:endParaRPr>
          </a:p>
          <a:p>
            <a:pPr eaLnBrk="1" hangingPunct="1"/>
            <a:endParaRPr lang="en-US" sz="1600" dirty="0"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30344" y="5257800"/>
            <a:ext cx="58418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u="sng" dirty="0" smtClean="0"/>
              <a:t>This work was supported by:</a:t>
            </a:r>
          </a:p>
          <a:p>
            <a:r>
              <a:rPr lang="en-US" sz="1400" u="sng" dirty="0" smtClean="0"/>
              <a:t>NIH</a:t>
            </a:r>
            <a:r>
              <a:rPr lang="en-US" sz="1400" dirty="0" smtClean="0"/>
              <a:t>:</a:t>
            </a:r>
          </a:p>
          <a:p>
            <a:r>
              <a:rPr lang="en-US" sz="1400" dirty="0" smtClean="0"/>
              <a:t>P01 AI082282 , R37 AI034266 , P01 AI048240, R01 AI083118, HHSN27201100016C and P51OD11107</a:t>
            </a:r>
          </a:p>
          <a:p>
            <a:r>
              <a:rPr lang="en-US" sz="1400" u="sng" dirty="0"/>
              <a:t>Henry M. Jackson </a:t>
            </a:r>
            <a:r>
              <a:rPr lang="en-US" sz="1400" u="sng" dirty="0" smtClean="0"/>
              <a:t>Foundation</a:t>
            </a:r>
            <a:r>
              <a:rPr lang="en-US" sz="1400" dirty="0" smtClean="0"/>
              <a:t>: </a:t>
            </a:r>
          </a:p>
          <a:p>
            <a:r>
              <a:rPr lang="en-US" sz="1400" dirty="0"/>
              <a:t>W81XWH-07-2-0067</a:t>
            </a:r>
          </a:p>
        </p:txBody>
      </p:sp>
      <p:sp>
        <p:nvSpPr>
          <p:cNvPr id="7" name="Line 115"/>
          <p:cNvSpPr>
            <a:spLocks noChangeShapeType="1"/>
          </p:cNvSpPr>
          <p:nvPr/>
        </p:nvSpPr>
        <p:spPr bwMode="auto">
          <a:xfrm>
            <a:off x="152400" y="609600"/>
            <a:ext cx="8839200" cy="0"/>
          </a:xfrm>
          <a:prstGeom prst="line">
            <a:avLst/>
          </a:prstGeom>
          <a:noFill/>
          <a:ln w="38100" cap="rnd">
            <a:solidFill>
              <a:schemeClr val="accent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Box 892"/>
          <p:cNvSpPr txBox="1">
            <a:spLocks noChangeArrowheads="1"/>
          </p:cNvSpPr>
          <p:nvPr/>
        </p:nvSpPr>
        <p:spPr bwMode="auto">
          <a:xfrm>
            <a:off x="0" y="76200"/>
            <a:ext cx="9144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Acknowledgments: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29910" y="6324600"/>
            <a:ext cx="2237026" cy="51206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29" y="76201"/>
            <a:ext cx="2125571" cy="38099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08132" y="21044"/>
            <a:ext cx="1735868" cy="4860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5391</TotalTime>
  <Words>721</Words>
  <Application>Microsoft Office PowerPoint</Application>
  <PresentationFormat>On-screen Show (4:3)</PresentationFormat>
  <Paragraphs>148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Default Design</vt:lpstr>
      <vt:lpstr>IgG dose dictates outcome for passive immunization of macaques with polyclonal anti-SHIV IgG against challenge with heterologous tier 2 SHIV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Partners HealthCare System, Inc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Correlate in vitro neutralization in PBMC-based assay with in vivo protection against a Tier 2 R5 SHIV using passive immunization with SHIVIG</dc:title>
  <dc:creator>Partners Information Systems</dc:creator>
  <cp:lastModifiedBy>divya-k</cp:lastModifiedBy>
  <cp:revision>224</cp:revision>
  <dcterms:created xsi:type="dcterms:W3CDTF">2012-02-22T13:30:21Z</dcterms:created>
  <dcterms:modified xsi:type="dcterms:W3CDTF">2014-10-05T13:13:49Z</dcterms:modified>
</cp:coreProperties>
</file>